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93"/>
  </p:normalViewPr>
  <p:slideViewPr>
    <p:cSldViewPr snapToGrid="0">
      <p:cViewPr>
        <p:scale>
          <a:sx n="94" d="100"/>
          <a:sy n="94" d="100"/>
        </p:scale>
        <p:origin x="-416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FF1D2C-2C99-49CA-9E90-7C8C9A6D67FB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9618C1E-889E-497A-ACE6-FD04A3EFA385}">
      <dgm:prSet/>
      <dgm:spPr/>
      <dgm:t>
        <a:bodyPr/>
        <a:lstStyle/>
        <a:p>
          <a:r>
            <a:rPr lang="en-GB"/>
            <a:t>Problem description: To gather insights on the factors impacting the persistency, build a classification model for the given dataset.</a:t>
          </a:r>
          <a:endParaRPr lang="en-US"/>
        </a:p>
      </dgm:t>
    </dgm:pt>
    <dgm:pt modelId="{FD1674EC-2CA4-4E85-BB14-06DFAAD926A1}" type="parTrans" cxnId="{6654EEE3-EAD3-4E80-B281-C5A686D9222D}">
      <dgm:prSet/>
      <dgm:spPr/>
      <dgm:t>
        <a:bodyPr/>
        <a:lstStyle/>
        <a:p>
          <a:endParaRPr lang="en-US"/>
        </a:p>
      </dgm:t>
    </dgm:pt>
    <dgm:pt modelId="{E668A166-E7EA-4104-92B7-9BD11D94E93D}" type="sibTrans" cxnId="{6654EEE3-EAD3-4E80-B281-C5A686D9222D}">
      <dgm:prSet/>
      <dgm:spPr/>
      <dgm:t>
        <a:bodyPr/>
        <a:lstStyle/>
        <a:p>
          <a:endParaRPr lang="en-US"/>
        </a:p>
      </dgm:t>
    </dgm:pt>
    <dgm:pt modelId="{D43A7A95-FD02-4651-8124-D0596F67CA4B}">
      <dgm:prSet/>
      <dgm:spPr/>
      <dgm:t>
        <a:bodyPr/>
        <a:lstStyle/>
        <a:p>
          <a:r>
            <a:rPr lang="en-GB"/>
            <a:t>Data cleaning</a:t>
          </a:r>
          <a:endParaRPr lang="en-US"/>
        </a:p>
      </dgm:t>
    </dgm:pt>
    <dgm:pt modelId="{B32CBBE3-E9FC-4678-8A48-C507CCD7DA1A}" type="parTrans" cxnId="{DC18709C-5E56-43CE-B43F-68ACC89B75F0}">
      <dgm:prSet/>
      <dgm:spPr/>
      <dgm:t>
        <a:bodyPr/>
        <a:lstStyle/>
        <a:p>
          <a:endParaRPr lang="en-US"/>
        </a:p>
      </dgm:t>
    </dgm:pt>
    <dgm:pt modelId="{59D6F152-21AB-49C6-B7E3-80713B546591}" type="sibTrans" cxnId="{DC18709C-5E56-43CE-B43F-68ACC89B75F0}">
      <dgm:prSet/>
      <dgm:spPr/>
      <dgm:t>
        <a:bodyPr/>
        <a:lstStyle/>
        <a:p>
          <a:endParaRPr lang="en-US"/>
        </a:p>
      </dgm:t>
    </dgm:pt>
    <dgm:pt modelId="{7A08937F-C558-48D9-83BB-7A264BF41A03}">
      <dgm:prSet/>
      <dgm:spPr/>
      <dgm:t>
        <a:bodyPr/>
        <a:lstStyle/>
        <a:p>
          <a:r>
            <a:rPr lang="en-GB"/>
            <a:t>Deal with missing values </a:t>
          </a:r>
          <a:endParaRPr lang="en-US"/>
        </a:p>
      </dgm:t>
    </dgm:pt>
    <dgm:pt modelId="{E074A672-7CEB-4A0A-B6E6-63D400BEF2A7}" type="parTrans" cxnId="{CCB3B8FB-B2B8-4947-801E-A22E8DD98B31}">
      <dgm:prSet/>
      <dgm:spPr/>
      <dgm:t>
        <a:bodyPr/>
        <a:lstStyle/>
        <a:p>
          <a:endParaRPr lang="en-US"/>
        </a:p>
      </dgm:t>
    </dgm:pt>
    <dgm:pt modelId="{03D29337-B6C1-4A5C-A684-30E266F59A8E}" type="sibTrans" cxnId="{CCB3B8FB-B2B8-4947-801E-A22E8DD98B31}">
      <dgm:prSet/>
      <dgm:spPr/>
      <dgm:t>
        <a:bodyPr/>
        <a:lstStyle/>
        <a:p>
          <a:endParaRPr lang="en-US"/>
        </a:p>
      </dgm:t>
    </dgm:pt>
    <dgm:pt modelId="{B56230CF-AB99-4E2E-9F76-B7CCB9D47C3E}">
      <dgm:prSet/>
      <dgm:spPr/>
      <dgm:t>
        <a:bodyPr/>
        <a:lstStyle/>
        <a:p>
          <a:r>
            <a:rPr lang="en-GB"/>
            <a:t>Encode categorical variables </a:t>
          </a:r>
          <a:endParaRPr lang="en-US"/>
        </a:p>
      </dgm:t>
    </dgm:pt>
    <dgm:pt modelId="{36BEDA01-132A-4456-B30B-446E557FE2B0}" type="parTrans" cxnId="{A3C3C5D1-AE05-4762-B2A6-AF99650950B0}">
      <dgm:prSet/>
      <dgm:spPr/>
      <dgm:t>
        <a:bodyPr/>
        <a:lstStyle/>
        <a:p>
          <a:endParaRPr lang="en-US"/>
        </a:p>
      </dgm:t>
    </dgm:pt>
    <dgm:pt modelId="{A24F6643-5077-45AF-96F5-769380E409E3}" type="sibTrans" cxnId="{A3C3C5D1-AE05-4762-B2A6-AF99650950B0}">
      <dgm:prSet/>
      <dgm:spPr/>
      <dgm:t>
        <a:bodyPr/>
        <a:lstStyle/>
        <a:p>
          <a:endParaRPr lang="en-US"/>
        </a:p>
      </dgm:t>
    </dgm:pt>
    <dgm:pt modelId="{FF4CFDD3-A404-4542-8F75-EE94E0409DC4}">
      <dgm:prSet/>
      <dgm:spPr/>
      <dgm:t>
        <a:bodyPr/>
        <a:lstStyle/>
        <a:p>
          <a:r>
            <a:rPr lang="en-GB"/>
            <a:t>Explanatory data analysis </a:t>
          </a:r>
          <a:endParaRPr lang="en-US"/>
        </a:p>
      </dgm:t>
    </dgm:pt>
    <dgm:pt modelId="{88172429-CBA2-4E17-8630-82C818276C77}" type="parTrans" cxnId="{EEF698DB-5499-4BF0-AF02-BD1380A191BF}">
      <dgm:prSet/>
      <dgm:spPr/>
      <dgm:t>
        <a:bodyPr/>
        <a:lstStyle/>
        <a:p>
          <a:endParaRPr lang="en-US"/>
        </a:p>
      </dgm:t>
    </dgm:pt>
    <dgm:pt modelId="{94D1233F-9046-4697-B710-EDAA630B1BA8}" type="sibTrans" cxnId="{EEF698DB-5499-4BF0-AF02-BD1380A191BF}">
      <dgm:prSet/>
      <dgm:spPr/>
      <dgm:t>
        <a:bodyPr/>
        <a:lstStyle/>
        <a:p>
          <a:endParaRPr lang="en-US"/>
        </a:p>
      </dgm:t>
    </dgm:pt>
    <dgm:pt modelId="{CE2A7737-E762-4064-9DE1-26DF6F382AC2}">
      <dgm:prSet/>
      <dgm:spPr/>
      <dgm:t>
        <a:bodyPr/>
        <a:lstStyle/>
        <a:p>
          <a:r>
            <a:rPr lang="en-GB"/>
            <a:t>Model development and performance comparison</a:t>
          </a:r>
          <a:endParaRPr lang="en-US"/>
        </a:p>
      </dgm:t>
    </dgm:pt>
    <dgm:pt modelId="{2A40674B-66A4-4C0B-9825-5249C674AD0F}" type="parTrans" cxnId="{C7CE15D0-AC78-4886-812F-6ED671F91A13}">
      <dgm:prSet/>
      <dgm:spPr/>
      <dgm:t>
        <a:bodyPr/>
        <a:lstStyle/>
        <a:p>
          <a:endParaRPr lang="en-US"/>
        </a:p>
      </dgm:t>
    </dgm:pt>
    <dgm:pt modelId="{36242FBA-4FBE-41AC-A6DE-5389C5FDF98C}" type="sibTrans" cxnId="{C7CE15D0-AC78-4886-812F-6ED671F91A13}">
      <dgm:prSet/>
      <dgm:spPr/>
      <dgm:t>
        <a:bodyPr/>
        <a:lstStyle/>
        <a:p>
          <a:endParaRPr lang="en-US"/>
        </a:p>
      </dgm:t>
    </dgm:pt>
    <dgm:pt modelId="{7D211389-EB50-694B-903D-D1874C33F922}" type="pres">
      <dgm:prSet presAssocID="{B9FF1D2C-2C99-49CA-9E90-7C8C9A6D67FB}" presName="Name0" presStyleCnt="0">
        <dgm:presLayoutVars>
          <dgm:dir/>
          <dgm:animLvl val="lvl"/>
          <dgm:resizeHandles val="exact"/>
        </dgm:presLayoutVars>
      </dgm:prSet>
      <dgm:spPr/>
    </dgm:pt>
    <dgm:pt modelId="{FA8B247E-074C-8342-AA7E-2F34FC7FFF69}" type="pres">
      <dgm:prSet presAssocID="{CE2A7737-E762-4064-9DE1-26DF6F382AC2}" presName="boxAndChildren" presStyleCnt="0"/>
      <dgm:spPr/>
    </dgm:pt>
    <dgm:pt modelId="{C862DCF5-2B44-7B4C-99DE-22A02355E29F}" type="pres">
      <dgm:prSet presAssocID="{CE2A7737-E762-4064-9DE1-26DF6F382AC2}" presName="parentTextBox" presStyleLbl="node1" presStyleIdx="0" presStyleCnt="4"/>
      <dgm:spPr/>
    </dgm:pt>
    <dgm:pt modelId="{A6A49C57-9705-AC4D-A17F-C7663510E3DB}" type="pres">
      <dgm:prSet presAssocID="{94D1233F-9046-4697-B710-EDAA630B1BA8}" presName="sp" presStyleCnt="0"/>
      <dgm:spPr/>
    </dgm:pt>
    <dgm:pt modelId="{0E537653-D21F-4448-AB7E-DFBE61A64449}" type="pres">
      <dgm:prSet presAssocID="{FF4CFDD3-A404-4542-8F75-EE94E0409DC4}" presName="arrowAndChildren" presStyleCnt="0"/>
      <dgm:spPr/>
    </dgm:pt>
    <dgm:pt modelId="{32938575-744B-8C42-B9C9-28297716D624}" type="pres">
      <dgm:prSet presAssocID="{FF4CFDD3-A404-4542-8F75-EE94E0409DC4}" presName="parentTextArrow" presStyleLbl="node1" presStyleIdx="1" presStyleCnt="4"/>
      <dgm:spPr/>
    </dgm:pt>
    <dgm:pt modelId="{D3008B56-4056-CA4B-B470-6FDBFCC0064C}" type="pres">
      <dgm:prSet presAssocID="{59D6F152-21AB-49C6-B7E3-80713B546591}" presName="sp" presStyleCnt="0"/>
      <dgm:spPr/>
    </dgm:pt>
    <dgm:pt modelId="{235ED6E8-C941-1C43-98E5-3A7464763ADA}" type="pres">
      <dgm:prSet presAssocID="{D43A7A95-FD02-4651-8124-D0596F67CA4B}" presName="arrowAndChildren" presStyleCnt="0"/>
      <dgm:spPr/>
    </dgm:pt>
    <dgm:pt modelId="{C8EF9C03-7842-7847-8CB9-6B2ED62A8531}" type="pres">
      <dgm:prSet presAssocID="{D43A7A95-FD02-4651-8124-D0596F67CA4B}" presName="parentTextArrow" presStyleLbl="node1" presStyleIdx="1" presStyleCnt="4"/>
      <dgm:spPr/>
    </dgm:pt>
    <dgm:pt modelId="{59C786C6-0D1A-394C-A2EB-4C5A7CBF48C8}" type="pres">
      <dgm:prSet presAssocID="{D43A7A95-FD02-4651-8124-D0596F67CA4B}" presName="arrow" presStyleLbl="node1" presStyleIdx="2" presStyleCnt="4"/>
      <dgm:spPr/>
    </dgm:pt>
    <dgm:pt modelId="{AB20B23B-2D43-A04D-840A-40AE2E458EF8}" type="pres">
      <dgm:prSet presAssocID="{D43A7A95-FD02-4651-8124-D0596F67CA4B}" presName="descendantArrow" presStyleCnt="0"/>
      <dgm:spPr/>
    </dgm:pt>
    <dgm:pt modelId="{B562106A-29E7-654B-9131-7390D32EBD79}" type="pres">
      <dgm:prSet presAssocID="{7A08937F-C558-48D9-83BB-7A264BF41A03}" presName="childTextArrow" presStyleLbl="fgAccFollowNode1" presStyleIdx="0" presStyleCnt="2">
        <dgm:presLayoutVars>
          <dgm:bulletEnabled val="1"/>
        </dgm:presLayoutVars>
      </dgm:prSet>
      <dgm:spPr/>
    </dgm:pt>
    <dgm:pt modelId="{9B0A7896-60D8-A44E-BE14-0B5CE4824B7B}" type="pres">
      <dgm:prSet presAssocID="{B56230CF-AB99-4E2E-9F76-B7CCB9D47C3E}" presName="childTextArrow" presStyleLbl="fgAccFollowNode1" presStyleIdx="1" presStyleCnt="2">
        <dgm:presLayoutVars>
          <dgm:bulletEnabled val="1"/>
        </dgm:presLayoutVars>
      </dgm:prSet>
      <dgm:spPr/>
    </dgm:pt>
    <dgm:pt modelId="{3EED0FD8-8BE1-944E-90E2-464822E2E6E6}" type="pres">
      <dgm:prSet presAssocID="{E668A166-E7EA-4104-92B7-9BD11D94E93D}" presName="sp" presStyleCnt="0"/>
      <dgm:spPr/>
    </dgm:pt>
    <dgm:pt modelId="{A8AB577C-6699-3242-A364-C1F490E78592}" type="pres">
      <dgm:prSet presAssocID="{49618C1E-889E-497A-ACE6-FD04A3EFA385}" presName="arrowAndChildren" presStyleCnt="0"/>
      <dgm:spPr/>
    </dgm:pt>
    <dgm:pt modelId="{82A0C721-26E6-054F-B282-309D96561BF7}" type="pres">
      <dgm:prSet presAssocID="{49618C1E-889E-497A-ACE6-FD04A3EFA385}" presName="parentTextArrow" presStyleLbl="node1" presStyleIdx="3" presStyleCnt="4"/>
      <dgm:spPr/>
    </dgm:pt>
  </dgm:ptLst>
  <dgm:cxnLst>
    <dgm:cxn modelId="{0271900B-33DA-0B4E-A129-AED224C139A8}" type="presOf" srcId="{D43A7A95-FD02-4651-8124-D0596F67CA4B}" destId="{C8EF9C03-7842-7847-8CB9-6B2ED62A8531}" srcOrd="0" destOrd="0" presId="urn:microsoft.com/office/officeart/2005/8/layout/process4"/>
    <dgm:cxn modelId="{043A2C14-94AD-5143-A5FA-F8B7C13D7C08}" type="presOf" srcId="{B56230CF-AB99-4E2E-9F76-B7CCB9D47C3E}" destId="{9B0A7896-60D8-A44E-BE14-0B5CE4824B7B}" srcOrd="0" destOrd="0" presId="urn:microsoft.com/office/officeart/2005/8/layout/process4"/>
    <dgm:cxn modelId="{1A27E81B-E463-914B-A405-C26E7C4807E3}" type="presOf" srcId="{CE2A7737-E762-4064-9DE1-26DF6F382AC2}" destId="{C862DCF5-2B44-7B4C-99DE-22A02355E29F}" srcOrd="0" destOrd="0" presId="urn:microsoft.com/office/officeart/2005/8/layout/process4"/>
    <dgm:cxn modelId="{F08D3E68-B08E-044C-BF62-F3EDBF549C17}" type="presOf" srcId="{B9FF1D2C-2C99-49CA-9E90-7C8C9A6D67FB}" destId="{7D211389-EB50-694B-903D-D1874C33F922}" srcOrd="0" destOrd="0" presId="urn:microsoft.com/office/officeart/2005/8/layout/process4"/>
    <dgm:cxn modelId="{56B03A75-1258-284C-8857-30B2E582B1CD}" type="presOf" srcId="{FF4CFDD3-A404-4542-8F75-EE94E0409DC4}" destId="{32938575-744B-8C42-B9C9-28297716D624}" srcOrd="0" destOrd="0" presId="urn:microsoft.com/office/officeart/2005/8/layout/process4"/>
    <dgm:cxn modelId="{DC18709C-5E56-43CE-B43F-68ACC89B75F0}" srcId="{B9FF1D2C-2C99-49CA-9E90-7C8C9A6D67FB}" destId="{D43A7A95-FD02-4651-8124-D0596F67CA4B}" srcOrd="1" destOrd="0" parTransId="{B32CBBE3-E9FC-4678-8A48-C507CCD7DA1A}" sibTransId="{59D6F152-21AB-49C6-B7E3-80713B546591}"/>
    <dgm:cxn modelId="{92E2AAA8-1A62-CA4F-A6CE-6B95EF693D40}" type="presOf" srcId="{D43A7A95-FD02-4651-8124-D0596F67CA4B}" destId="{59C786C6-0D1A-394C-A2EB-4C5A7CBF48C8}" srcOrd="1" destOrd="0" presId="urn:microsoft.com/office/officeart/2005/8/layout/process4"/>
    <dgm:cxn modelId="{C7CE15D0-AC78-4886-812F-6ED671F91A13}" srcId="{B9FF1D2C-2C99-49CA-9E90-7C8C9A6D67FB}" destId="{CE2A7737-E762-4064-9DE1-26DF6F382AC2}" srcOrd="3" destOrd="0" parTransId="{2A40674B-66A4-4C0B-9825-5249C674AD0F}" sibTransId="{36242FBA-4FBE-41AC-A6DE-5389C5FDF98C}"/>
    <dgm:cxn modelId="{A3C3C5D1-AE05-4762-B2A6-AF99650950B0}" srcId="{D43A7A95-FD02-4651-8124-D0596F67CA4B}" destId="{B56230CF-AB99-4E2E-9F76-B7CCB9D47C3E}" srcOrd="1" destOrd="0" parTransId="{36BEDA01-132A-4456-B30B-446E557FE2B0}" sibTransId="{A24F6643-5077-45AF-96F5-769380E409E3}"/>
    <dgm:cxn modelId="{EEF698DB-5499-4BF0-AF02-BD1380A191BF}" srcId="{B9FF1D2C-2C99-49CA-9E90-7C8C9A6D67FB}" destId="{FF4CFDD3-A404-4542-8F75-EE94E0409DC4}" srcOrd="2" destOrd="0" parTransId="{88172429-CBA2-4E17-8630-82C818276C77}" sibTransId="{94D1233F-9046-4697-B710-EDAA630B1BA8}"/>
    <dgm:cxn modelId="{6654EEE3-EAD3-4E80-B281-C5A686D9222D}" srcId="{B9FF1D2C-2C99-49CA-9E90-7C8C9A6D67FB}" destId="{49618C1E-889E-497A-ACE6-FD04A3EFA385}" srcOrd="0" destOrd="0" parTransId="{FD1674EC-2CA4-4E85-BB14-06DFAAD926A1}" sibTransId="{E668A166-E7EA-4104-92B7-9BD11D94E93D}"/>
    <dgm:cxn modelId="{D4C61DED-2CAE-F849-878E-12E484CF6267}" type="presOf" srcId="{49618C1E-889E-497A-ACE6-FD04A3EFA385}" destId="{82A0C721-26E6-054F-B282-309D96561BF7}" srcOrd="0" destOrd="0" presId="urn:microsoft.com/office/officeart/2005/8/layout/process4"/>
    <dgm:cxn modelId="{6D7310F9-C797-EA4B-902A-4407381AA71E}" type="presOf" srcId="{7A08937F-C558-48D9-83BB-7A264BF41A03}" destId="{B562106A-29E7-654B-9131-7390D32EBD79}" srcOrd="0" destOrd="0" presId="urn:microsoft.com/office/officeart/2005/8/layout/process4"/>
    <dgm:cxn modelId="{CCB3B8FB-B2B8-4947-801E-A22E8DD98B31}" srcId="{D43A7A95-FD02-4651-8124-D0596F67CA4B}" destId="{7A08937F-C558-48D9-83BB-7A264BF41A03}" srcOrd="0" destOrd="0" parTransId="{E074A672-7CEB-4A0A-B6E6-63D400BEF2A7}" sibTransId="{03D29337-B6C1-4A5C-A684-30E266F59A8E}"/>
    <dgm:cxn modelId="{D1B7274B-C4C1-3744-B592-7D74531C18D4}" type="presParOf" srcId="{7D211389-EB50-694B-903D-D1874C33F922}" destId="{FA8B247E-074C-8342-AA7E-2F34FC7FFF69}" srcOrd="0" destOrd="0" presId="urn:microsoft.com/office/officeart/2005/8/layout/process4"/>
    <dgm:cxn modelId="{1C43E139-2BB4-9E4D-9644-08EFEDFAA153}" type="presParOf" srcId="{FA8B247E-074C-8342-AA7E-2F34FC7FFF69}" destId="{C862DCF5-2B44-7B4C-99DE-22A02355E29F}" srcOrd="0" destOrd="0" presId="urn:microsoft.com/office/officeart/2005/8/layout/process4"/>
    <dgm:cxn modelId="{C72EB355-6096-B140-9237-B81022C54E62}" type="presParOf" srcId="{7D211389-EB50-694B-903D-D1874C33F922}" destId="{A6A49C57-9705-AC4D-A17F-C7663510E3DB}" srcOrd="1" destOrd="0" presId="urn:microsoft.com/office/officeart/2005/8/layout/process4"/>
    <dgm:cxn modelId="{4B34559D-9E4F-804C-B4FD-8E3F1CB5A674}" type="presParOf" srcId="{7D211389-EB50-694B-903D-D1874C33F922}" destId="{0E537653-D21F-4448-AB7E-DFBE61A64449}" srcOrd="2" destOrd="0" presId="urn:microsoft.com/office/officeart/2005/8/layout/process4"/>
    <dgm:cxn modelId="{E5C2B63C-FC2D-9F4B-88D9-D26DF95E8367}" type="presParOf" srcId="{0E537653-D21F-4448-AB7E-DFBE61A64449}" destId="{32938575-744B-8C42-B9C9-28297716D624}" srcOrd="0" destOrd="0" presId="urn:microsoft.com/office/officeart/2005/8/layout/process4"/>
    <dgm:cxn modelId="{7E938CFA-F896-6A41-91B4-E7741EFF7D17}" type="presParOf" srcId="{7D211389-EB50-694B-903D-D1874C33F922}" destId="{D3008B56-4056-CA4B-B470-6FDBFCC0064C}" srcOrd="3" destOrd="0" presId="urn:microsoft.com/office/officeart/2005/8/layout/process4"/>
    <dgm:cxn modelId="{39A7B8A0-DF24-7349-A1DD-2802C9BB8A3B}" type="presParOf" srcId="{7D211389-EB50-694B-903D-D1874C33F922}" destId="{235ED6E8-C941-1C43-98E5-3A7464763ADA}" srcOrd="4" destOrd="0" presId="urn:microsoft.com/office/officeart/2005/8/layout/process4"/>
    <dgm:cxn modelId="{EF6DF920-BC0F-3E47-ACD0-4D76E99F6977}" type="presParOf" srcId="{235ED6E8-C941-1C43-98E5-3A7464763ADA}" destId="{C8EF9C03-7842-7847-8CB9-6B2ED62A8531}" srcOrd="0" destOrd="0" presId="urn:microsoft.com/office/officeart/2005/8/layout/process4"/>
    <dgm:cxn modelId="{F2311C4A-2EC7-1C48-921B-EC70B1A81BF3}" type="presParOf" srcId="{235ED6E8-C941-1C43-98E5-3A7464763ADA}" destId="{59C786C6-0D1A-394C-A2EB-4C5A7CBF48C8}" srcOrd="1" destOrd="0" presId="urn:microsoft.com/office/officeart/2005/8/layout/process4"/>
    <dgm:cxn modelId="{FBD1F00D-F84D-E74B-86A3-49352F818F72}" type="presParOf" srcId="{235ED6E8-C941-1C43-98E5-3A7464763ADA}" destId="{AB20B23B-2D43-A04D-840A-40AE2E458EF8}" srcOrd="2" destOrd="0" presId="urn:microsoft.com/office/officeart/2005/8/layout/process4"/>
    <dgm:cxn modelId="{F7F484F9-F738-EE47-91D4-331576FD0A44}" type="presParOf" srcId="{AB20B23B-2D43-A04D-840A-40AE2E458EF8}" destId="{B562106A-29E7-654B-9131-7390D32EBD79}" srcOrd="0" destOrd="0" presId="urn:microsoft.com/office/officeart/2005/8/layout/process4"/>
    <dgm:cxn modelId="{7F051D1E-8BEF-8A49-A248-7E8CA3106D6C}" type="presParOf" srcId="{AB20B23B-2D43-A04D-840A-40AE2E458EF8}" destId="{9B0A7896-60D8-A44E-BE14-0B5CE4824B7B}" srcOrd="1" destOrd="0" presId="urn:microsoft.com/office/officeart/2005/8/layout/process4"/>
    <dgm:cxn modelId="{A25E49C6-B582-D843-AA22-0EF42F4C4346}" type="presParOf" srcId="{7D211389-EB50-694B-903D-D1874C33F922}" destId="{3EED0FD8-8BE1-944E-90E2-464822E2E6E6}" srcOrd="5" destOrd="0" presId="urn:microsoft.com/office/officeart/2005/8/layout/process4"/>
    <dgm:cxn modelId="{1E8ABFEA-D993-AA42-B7ED-1F90594D5995}" type="presParOf" srcId="{7D211389-EB50-694B-903D-D1874C33F922}" destId="{A8AB577C-6699-3242-A364-C1F490E78592}" srcOrd="6" destOrd="0" presId="urn:microsoft.com/office/officeart/2005/8/layout/process4"/>
    <dgm:cxn modelId="{CBAD357C-A556-C447-99A1-D0E414E1CA90}" type="presParOf" srcId="{A8AB577C-6699-3242-A364-C1F490E78592}" destId="{82A0C721-26E6-054F-B282-309D96561BF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47D560-5274-420B-A2C6-6725FD7FB41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AAA80D6-0904-441B-BFFA-C0A96E4BB230}">
      <dgm:prSet/>
      <dgm:spPr/>
      <dgm:t>
        <a:bodyPr/>
        <a:lstStyle/>
        <a:p>
          <a:r>
            <a:rPr lang="en-GB"/>
            <a:t>Baseline model </a:t>
          </a:r>
          <a:endParaRPr lang="en-US"/>
        </a:p>
      </dgm:t>
    </dgm:pt>
    <dgm:pt modelId="{3316CC2B-5528-4C95-9B01-4666030F4035}" type="parTrans" cxnId="{6E47D610-27E4-4DEC-B74A-12302FC99C0C}">
      <dgm:prSet/>
      <dgm:spPr/>
      <dgm:t>
        <a:bodyPr/>
        <a:lstStyle/>
        <a:p>
          <a:endParaRPr lang="en-US"/>
        </a:p>
      </dgm:t>
    </dgm:pt>
    <dgm:pt modelId="{6D6143F5-9F6C-4CAE-939C-C6B2CE21A750}" type="sibTrans" cxnId="{6E47D610-27E4-4DEC-B74A-12302FC99C0C}">
      <dgm:prSet/>
      <dgm:spPr/>
      <dgm:t>
        <a:bodyPr/>
        <a:lstStyle/>
        <a:p>
          <a:endParaRPr lang="en-US"/>
        </a:p>
      </dgm:t>
    </dgm:pt>
    <dgm:pt modelId="{4A6359B1-F2AD-4778-A0BA-9FD79BD0A331}">
      <dgm:prSet/>
      <dgm:spPr/>
      <dgm:t>
        <a:bodyPr/>
        <a:lstStyle/>
        <a:p>
          <a:r>
            <a:rPr lang="en-GB"/>
            <a:t>Logistic regression model </a:t>
          </a:r>
          <a:endParaRPr lang="en-US"/>
        </a:p>
      </dgm:t>
    </dgm:pt>
    <dgm:pt modelId="{830FE2ED-3B07-48BD-AF2D-B79F5727E38A}" type="parTrans" cxnId="{560DAC67-E5C4-4FF2-9882-8E143B711C46}">
      <dgm:prSet/>
      <dgm:spPr/>
      <dgm:t>
        <a:bodyPr/>
        <a:lstStyle/>
        <a:p>
          <a:endParaRPr lang="en-US"/>
        </a:p>
      </dgm:t>
    </dgm:pt>
    <dgm:pt modelId="{886E7D57-0E47-4EFE-BE63-D86CB14F33FE}" type="sibTrans" cxnId="{560DAC67-E5C4-4FF2-9882-8E143B711C46}">
      <dgm:prSet/>
      <dgm:spPr/>
      <dgm:t>
        <a:bodyPr/>
        <a:lstStyle/>
        <a:p>
          <a:endParaRPr lang="en-US"/>
        </a:p>
      </dgm:t>
    </dgm:pt>
    <dgm:pt modelId="{E67261C8-29AF-48AF-BF1D-A9B44FF28848}">
      <dgm:prSet/>
      <dgm:spPr/>
      <dgm:t>
        <a:bodyPr/>
        <a:lstStyle/>
        <a:p>
          <a:r>
            <a:rPr lang="en-GB"/>
            <a:t>SVM model </a:t>
          </a:r>
          <a:endParaRPr lang="en-US"/>
        </a:p>
      </dgm:t>
    </dgm:pt>
    <dgm:pt modelId="{79C24523-DC82-4206-B2F4-1F70257E173D}" type="parTrans" cxnId="{D8AF6675-CEAF-433D-894A-D7674A7A994D}">
      <dgm:prSet/>
      <dgm:spPr/>
      <dgm:t>
        <a:bodyPr/>
        <a:lstStyle/>
        <a:p>
          <a:endParaRPr lang="en-US"/>
        </a:p>
      </dgm:t>
    </dgm:pt>
    <dgm:pt modelId="{BDC87385-6105-4C89-A581-D17DA088E544}" type="sibTrans" cxnId="{D8AF6675-CEAF-433D-894A-D7674A7A994D}">
      <dgm:prSet/>
      <dgm:spPr/>
      <dgm:t>
        <a:bodyPr/>
        <a:lstStyle/>
        <a:p>
          <a:endParaRPr lang="en-US"/>
        </a:p>
      </dgm:t>
    </dgm:pt>
    <dgm:pt modelId="{51DDCBE2-B146-4FC8-8330-5789E21A4511}">
      <dgm:prSet/>
      <dgm:spPr/>
      <dgm:t>
        <a:bodyPr/>
        <a:lstStyle/>
        <a:p>
          <a:r>
            <a:rPr lang="en-GB"/>
            <a:t>Random forest model </a:t>
          </a:r>
          <a:endParaRPr lang="en-US"/>
        </a:p>
      </dgm:t>
    </dgm:pt>
    <dgm:pt modelId="{40EDEF96-8290-4791-B883-E9AF42762C3F}" type="parTrans" cxnId="{861439B0-C138-4230-9CCC-443B2E08374D}">
      <dgm:prSet/>
      <dgm:spPr/>
      <dgm:t>
        <a:bodyPr/>
        <a:lstStyle/>
        <a:p>
          <a:endParaRPr lang="en-US"/>
        </a:p>
      </dgm:t>
    </dgm:pt>
    <dgm:pt modelId="{1F12EF51-968B-4B6E-A184-07A6E07C64BD}" type="sibTrans" cxnId="{861439B0-C138-4230-9CCC-443B2E08374D}">
      <dgm:prSet/>
      <dgm:spPr/>
      <dgm:t>
        <a:bodyPr/>
        <a:lstStyle/>
        <a:p>
          <a:endParaRPr lang="en-US"/>
        </a:p>
      </dgm:t>
    </dgm:pt>
    <dgm:pt modelId="{84A7429C-3081-4258-8DA5-3C7CFB3334D4}">
      <dgm:prSet/>
      <dgm:spPr/>
      <dgm:t>
        <a:bodyPr/>
        <a:lstStyle/>
        <a:p>
          <a:r>
            <a:rPr lang="en-GB"/>
            <a:t>Gradient boost model </a:t>
          </a:r>
          <a:endParaRPr lang="en-US"/>
        </a:p>
      </dgm:t>
    </dgm:pt>
    <dgm:pt modelId="{043DB621-A358-4B79-AE71-2C7D9E4DD543}" type="parTrans" cxnId="{4508CC09-118E-4371-B0B4-F44479A1DA18}">
      <dgm:prSet/>
      <dgm:spPr/>
      <dgm:t>
        <a:bodyPr/>
        <a:lstStyle/>
        <a:p>
          <a:endParaRPr lang="en-US"/>
        </a:p>
      </dgm:t>
    </dgm:pt>
    <dgm:pt modelId="{0258B12B-86EC-4C73-B79C-0F01E5D472A9}" type="sibTrans" cxnId="{4508CC09-118E-4371-B0B4-F44479A1DA18}">
      <dgm:prSet/>
      <dgm:spPr/>
      <dgm:t>
        <a:bodyPr/>
        <a:lstStyle/>
        <a:p>
          <a:endParaRPr lang="en-US"/>
        </a:p>
      </dgm:t>
    </dgm:pt>
    <dgm:pt modelId="{BE9DEE3A-D222-BD45-A6ED-6EDEC0DDF1C2}" type="pres">
      <dgm:prSet presAssocID="{3347D560-5274-420B-A2C6-6725FD7FB41C}" presName="linear" presStyleCnt="0">
        <dgm:presLayoutVars>
          <dgm:dir/>
          <dgm:animLvl val="lvl"/>
          <dgm:resizeHandles val="exact"/>
        </dgm:presLayoutVars>
      </dgm:prSet>
      <dgm:spPr/>
    </dgm:pt>
    <dgm:pt modelId="{D1DA92CF-C454-D441-BF51-34818F700ADD}" type="pres">
      <dgm:prSet presAssocID="{5AAA80D6-0904-441B-BFFA-C0A96E4BB230}" presName="parentLin" presStyleCnt="0"/>
      <dgm:spPr/>
    </dgm:pt>
    <dgm:pt modelId="{2B2A1E67-FF6E-9447-A9C0-A3FD5583F9EE}" type="pres">
      <dgm:prSet presAssocID="{5AAA80D6-0904-441B-BFFA-C0A96E4BB230}" presName="parentLeftMargin" presStyleLbl="node1" presStyleIdx="0" presStyleCnt="5"/>
      <dgm:spPr/>
    </dgm:pt>
    <dgm:pt modelId="{60C1CE96-0CB0-0442-BC36-BE36DE8D884C}" type="pres">
      <dgm:prSet presAssocID="{5AAA80D6-0904-441B-BFFA-C0A96E4BB23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B40121A-7CDE-114B-AB58-4AEEE957E4F8}" type="pres">
      <dgm:prSet presAssocID="{5AAA80D6-0904-441B-BFFA-C0A96E4BB230}" presName="negativeSpace" presStyleCnt="0"/>
      <dgm:spPr/>
    </dgm:pt>
    <dgm:pt modelId="{825AD498-454C-9A45-881E-6323AAF48D7F}" type="pres">
      <dgm:prSet presAssocID="{5AAA80D6-0904-441B-BFFA-C0A96E4BB230}" presName="childText" presStyleLbl="conFgAcc1" presStyleIdx="0" presStyleCnt="5">
        <dgm:presLayoutVars>
          <dgm:bulletEnabled val="1"/>
        </dgm:presLayoutVars>
      </dgm:prSet>
      <dgm:spPr/>
    </dgm:pt>
    <dgm:pt modelId="{DC2CF3EA-99BD-BC4C-9833-0933583554AD}" type="pres">
      <dgm:prSet presAssocID="{6D6143F5-9F6C-4CAE-939C-C6B2CE21A750}" presName="spaceBetweenRectangles" presStyleCnt="0"/>
      <dgm:spPr/>
    </dgm:pt>
    <dgm:pt modelId="{B33F6CD5-1B86-EE45-B319-687A2144CC94}" type="pres">
      <dgm:prSet presAssocID="{4A6359B1-F2AD-4778-A0BA-9FD79BD0A331}" presName="parentLin" presStyleCnt="0"/>
      <dgm:spPr/>
    </dgm:pt>
    <dgm:pt modelId="{723370DC-4E64-484C-AABB-248A7B7C31D9}" type="pres">
      <dgm:prSet presAssocID="{4A6359B1-F2AD-4778-A0BA-9FD79BD0A331}" presName="parentLeftMargin" presStyleLbl="node1" presStyleIdx="0" presStyleCnt="5"/>
      <dgm:spPr/>
    </dgm:pt>
    <dgm:pt modelId="{DAE5F003-4223-1043-9BF6-38FC7951C388}" type="pres">
      <dgm:prSet presAssocID="{4A6359B1-F2AD-4778-A0BA-9FD79BD0A33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E4315CA-4272-0E45-BCF9-4B90E9131A34}" type="pres">
      <dgm:prSet presAssocID="{4A6359B1-F2AD-4778-A0BA-9FD79BD0A331}" presName="negativeSpace" presStyleCnt="0"/>
      <dgm:spPr/>
    </dgm:pt>
    <dgm:pt modelId="{3A68E5B6-C115-6F47-A1E2-C9B41CEB8988}" type="pres">
      <dgm:prSet presAssocID="{4A6359B1-F2AD-4778-A0BA-9FD79BD0A331}" presName="childText" presStyleLbl="conFgAcc1" presStyleIdx="1" presStyleCnt="5">
        <dgm:presLayoutVars>
          <dgm:bulletEnabled val="1"/>
        </dgm:presLayoutVars>
      </dgm:prSet>
      <dgm:spPr/>
    </dgm:pt>
    <dgm:pt modelId="{6642C345-F04E-3440-AD8E-A35D8D207575}" type="pres">
      <dgm:prSet presAssocID="{886E7D57-0E47-4EFE-BE63-D86CB14F33FE}" presName="spaceBetweenRectangles" presStyleCnt="0"/>
      <dgm:spPr/>
    </dgm:pt>
    <dgm:pt modelId="{809CCDEA-BB90-7E4D-8430-75BB6C2F8CB7}" type="pres">
      <dgm:prSet presAssocID="{E67261C8-29AF-48AF-BF1D-A9B44FF28848}" presName="parentLin" presStyleCnt="0"/>
      <dgm:spPr/>
    </dgm:pt>
    <dgm:pt modelId="{5D9FBB1B-1119-4B43-A7CD-B0E54288AE8F}" type="pres">
      <dgm:prSet presAssocID="{E67261C8-29AF-48AF-BF1D-A9B44FF28848}" presName="parentLeftMargin" presStyleLbl="node1" presStyleIdx="1" presStyleCnt="5"/>
      <dgm:spPr/>
    </dgm:pt>
    <dgm:pt modelId="{4BE76C03-EC3D-5A46-B6DB-0A680AD6D897}" type="pres">
      <dgm:prSet presAssocID="{E67261C8-29AF-48AF-BF1D-A9B44FF2884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8A18A96-290B-C043-BCBF-D5EC4F67FF8A}" type="pres">
      <dgm:prSet presAssocID="{E67261C8-29AF-48AF-BF1D-A9B44FF28848}" presName="negativeSpace" presStyleCnt="0"/>
      <dgm:spPr/>
    </dgm:pt>
    <dgm:pt modelId="{433F5A89-615D-144B-A4E5-94CC3A450F03}" type="pres">
      <dgm:prSet presAssocID="{E67261C8-29AF-48AF-BF1D-A9B44FF28848}" presName="childText" presStyleLbl="conFgAcc1" presStyleIdx="2" presStyleCnt="5">
        <dgm:presLayoutVars>
          <dgm:bulletEnabled val="1"/>
        </dgm:presLayoutVars>
      </dgm:prSet>
      <dgm:spPr/>
    </dgm:pt>
    <dgm:pt modelId="{146A60AB-1F95-FA40-9EA5-FE01B42BE428}" type="pres">
      <dgm:prSet presAssocID="{BDC87385-6105-4C89-A581-D17DA088E544}" presName="spaceBetweenRectangles" presStyleCnt="0"/>
      <dgm:spPr/>
    </dgm:pt>
    <dgm:pt modelId="{5C0190C8-9D7A-844F-974F-EDE77B838790}" type="pres">
      <dgm:prSet presAssocID="{51DDCBE2-B146-4FC8-8330-5789E21A4511}" presName="parentLin" presStyleCnt="0"/>
      <dgm:spPr/>
    </dgm:pt>
    <dgm:pt modelId="{063AA3E9-BB08-A846-B0E7-6849BCF3276B}" type="pres">
      <dgm:prSet presAssocID="{51DDCBE2-B146-4FC8-8330-5789E21A4511}" presName="parentLeftMargin" presStyleLbl="node1" presStyleIdx="2" presStyleCnt="5"/>
      <dgm:spPr/>
    </dgm:pt>
    <dgm:pt modelId="{41CF95D9-5823-E541-918A-0354173CA006}" type="pres">
      <dgm:prSet presAssocID="{51DDCBE2-B146-4FC8-8330-5789E21A451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2C81690-17F2-0C48-A180-ED949BBFC501}" type="pres">
      <dgm:prSet presAssocID="{51DDCBE2-B146-4FC8-8330-5789E21A4511}" presName="negativeSpace" presStyleCnt="0"/>
      <dgm:spPr/>
    </dgm:pt>
    <dgm:pt modelId="{4F388588-6F96-8445-8BA6-7BF3B7518235}" type="pres">
      <dgm:prSet presAssocID="{51DDCBE2-B146-4FC8-8330-5789E21A4511}" presName="childText" presStyleLbl="conFgAcc1" presStyleIdx="3" presStyleCnt="5">
        <dgm:presLayoutVars>
          <dgm:bulletEnabled val="1"/>
        </dgm:presLayoutVars>
      </dgm:prSet>
      <dgm:spPr/>
    </dgm:pt>
    <dgm:pt modelId="{B535F9C3-8CA4-BE43-9A1B-DED60E6F6757}" type="pres">
      <dgm:prSet presAssocID="{1F12EF51-968B-4B6E-A184-07A6E07C64BD}" presName="spaceBetweenRectangles" presStyleCnt="0"/>
      <dgm:spPr/>
    </dgm:pt>
    <dgm:pt modelId="{50541E03-D076-0F4E-85B3-8B3F08B33D91}" type="pres">
      <dgm:prSet presAssocID="{84A7429C-3081-4258-8DA5-3C7CFB3334D4}" presName="parentLin" presStyleCnt="0"/>
      <dgm:spPr/>
    </dgm:pt>
    <dgm:pt modelId="{A2EA6EE4-C57B-5043-BC84-DC433B506170}" type="pres">
      <dgm:prSet presAssocID="{84A7429C-3081-4258-8DA5-3C7CFB3334D4}" presName="parentLeftMargin" presStyleLbl="node1" presStyleIdx="3" presStyleCnt="5"/>
      <dgm:spPr/>
    </dgm:pt>
    <dgm:pt modelId="{B4D93EE2-DDDE-C149-8C73-BBF93FF3EC3B}" type="pres">
      <dgm:prSet presAssocID="{84A7429C-3081-4258-8DA5-3C7CFB3334D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E572360C-EB67-5D45-9CDE-DFBF691F32D6}" type="pres">
      <dgm:prSet presAssocID="{84A7429C-3081-4258-8DA5-3C7CFB3334D4}" presName="negativeSpace" presStyleCnt="0"/>
      <dgm:spPr/>
    </dgm:pt>
    <dgm:pt modelId="{F3244026-DE7E-7B47-8615-24E8CC9A0015}" type="pres">
      <dgm:prSet presAssocID="{84A7429C-3081-4258-8DA5-3C7CFB3334D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508CC09-118E-4371-B0B4-F44479A1DA18}" srcId="{3347D560-5274-420B-A2C6-6725FD7FB41C}" destId="{84A7429C-3081-4258-8DA5-3C7CFB3334D4}" srcOrd="4" destOrd="0" parTransId="{043DB621-A358-4B79-AE71-2C7D9E4DD543}" sibTransId="{0258B12B-86EC-4C73-B79C-0F01E5D472A9}"/>
    <dgm:cxn modelId="{360FE209-24AD-4C4A-815D-1D2507A9ACF6}" type="presOf" srcId="{84A7429C-3081-4258-8DA5-3C7CFB3334D4}" destId="{B4D93EE2-DDDE-C149-8C73-BBF93FF3EC3B}" srcOrd="1" destOrd="0" presId="urn:microsoft.com/office/officeart/2005/8/layout/list1"/>
    <dgm:cxn modelId="{6E47D610-27E4-4DEC-B74A-12302FC99C0C}" srcId="{3347D560-5274-420B-A2C6-6725FD7FB41C}" destId="{5AAA80D6-0904-441B-BFFA-C0A96E4BB230}" srcOrd="0" destOrd="0" parTransId="{3316CC2B-5528-4C95-9B01-4666030F4035}" sibTransId="{6D6143F5-9F6C-4CAE-939C-C6B2CE21A750}"/>
    <dgm:cxn modelId="{17168323-9480-AB43-B889-81BD65BF08B4}" type="presOf" srcId="{E67261C8-29AF-48AF-BF1D-A9B44FF28848}" destId="{4BE76C03-EC3D-5A46-B6DB-0A680AD6D897}" srcOrd="1" destOrd="0" presId="urn:microsoft.com/office/officeart/2005/8/layout/list1"/>
    <dgm:cxn modelId="{3B64FC31-0B48-A546-BDCF-DE9DDF47514A}" type="presOf" srcId="{E67261C8-29AF-48AF-BF1D-A9B44FF28848}" destId="{5D9FBB1B-1119-4B43-A7CD-B0E54288AE8F}" srcOrd="0" destOrd="0" presId="urn:microsoft.com/office/officeart/2005/8/layout/list1"/>
    <dgm:cxn modelId="{50053F3E-85D0-AF45-800C-DB5F15630AFE}" type="presOf" srcId="{5AAA80D6-0904-441B-BFFA-C0A96E4BB230}" destId="{60C1CE96-0CB0-0442-BC36-BE36DE8D884C}" srcOrd="1" destOrd="0" presId="urn:microsoft.com/office/officeart/2005/8/layout/list1"/>
    <dgm:cxn modelId="{5D2B9862-512E-D449-B48A-5C44BB90B8BC}" type="presOf" srcId="{5AAA80D6-0904-441B-BFFA-C0A96E4BB230}" destId="{2B2A1E67-FF6E-9447-A9C0-A3FD5583F9EE}" srcOrd="0" destOrd="0" presId="urn:microsoft.com/office/officeart/2005/8/layout/list1"/>
    <dgm:cxn modelId="{560DAC67-E5C4-4FF2-9882-8E143B711C46}" srcId="{3347D560-5274-420B-A2C6-6725FD7FB41C}" destId="{4A6359B1-F2AD-4778-A0BA-9FD79BD0A331}" srcOrd="1" destOrd="0" parTransId="{830FE2ED-3B07-48BD-AF2D-B79F5727E38A}" sibTransId="{886E7D57-0E47-4EFE-BE63-D86CB14F33FE}"/>
    <dgm:cxn modelId="{29547474-3C91-3C44-A9E4-D1204858B108}" type="presOf" srcId="{3347D560-5274-420B-A2C6-6725FD7FB41C}" destId="{BE9DEE3A-D222-BD45-A6ED-6EDEC0DDF1C2}" srcOrd="0" destOrd="0" presId="urn:microsoft.com/office/officeart/2005/8/layout/list1"/>
    <dgm:cxn modelId="{D8AF6675-CEAF-433D-894A-D7674A7A994D}" srcId="{3347D560-5274-420B-A2C6-6725FD7FB41C}" destId="{E67261C8-29AF-48AF-BF1D-A9B44FF28848}" srcOrd="2" destOrd="0" parTransId="{79C24523-DC82-4206-B2F4-1F70257E173D}" sibTransId="{BDC87385-6105-4C89-A581-D17DA088E544}"/>
    <dgm:cxn modelId="{861439B0-C138-4230-9CCC-443B2E08374D}" srcId="{3347D560-5274-420B-A2C6-6725FD7FB41C}" destId="{51DDCBE2-B146-4FC8-8330-5789E21A4511}" srcOrd="3" destOrd="0" parTransId="{40EDEF96-8290-4791-B883-E9AF42762C3F}" sibTransId="{1F12EF51-968B-4B6E-A184-07A6E07C64BD}"/>
    <dgm:cxn modelId="{13AC20C6-D4FF-1A4E-81A1-411A5DA20CC0}" type="presOf" srcId="{51DDCBE2-B146-4FC8-8330-5789E21A4511}" destId="{063AA3E9-BB08-A846-B0E7-6849BCF3276B}" srcOrd="0" destOrd="0" presId="urn:microsoft.com/office/officeart/2005/8/layout/list1"/>
    <dgm:cxn modelId="{1C3D0DC8-39E3-5F4E-BF7A-8BF849B2E4C8}" type="presOf" srcId="{4A6359B1-F2AD-4778-A0BA-9FD79BD0A331}" destId="{723370DC-4E64-484C-AABB-248A7B7C31D9}" srcOrd="0" destOrd="0" presId="urn:microsoft.com/office/officeart/2005/8/layout/list1"/>
    <dgm:cxn modelId="{47FF0AEA-1E55-D741-A356-C2D9D53F6E51}" type="presOf" srcId="{4A6359B1-F2AD-4778-A0BA-9FD79BD0A331}" destId="{DAE5F003-4223-1043-9BF6-38FC7951C388}" srcOrd="1" destOrd="0" presId="urn:microsoft.com/office/officeart/2005/8/layout/list1"/>
    <dgm:cxn modelId="{812B6EF0-02B0-8A43-8724-872089CD00BB}" type="presOf" srcId="{51DDCBE2-B146-4FC8-8330-5789E21A4511}" destId="{41CF95D9-5823-E541-918A-0354173CA006}" srcOrd="1" destOrd="0" presId="urn:microsoft.com/office/officeart/2005/8/layout/list1"/>
    <dgm:cxn modelId="{13A494F4-B6BB-454A-8FED-C108A8033189}" type="presOf" srcId="{84A7429C-3081-4258-8DA5-3C7CFB3334D4}" destId="{A2EA6EE4-C57B-5043-BC84-DC433B506170}" srcOrd="0" destOrd="0" presId="urn:microsoft.com/office/officeart/2005/8/layout/list1"/>
    <dgm:cxn modelId="{D95B2EE5-1EB1-4D4D-ADF9-4FCEA8978CD9}" type="presParOf" srcId="{BE9DEE3A-D222-BD45-A6ED-6EDEC0DDF1C2}" destId="{D1DA92CF-C454-D441-BF51-34818F700ADD}" srcOrd="0" destOrd="0" presId="urn:microsoft.com/office/officeart/2005/8/layout/list1"/>
    <dgm:cxn modelId="{1B692BE8-44EE-4341-AB10-90E9063F7645}" type="presParOf" srcId="{D1DA92CF-C454-D441-BF51-34818F700ADD}" destId="{2B2A1E67-FF6E-9447-A9C0-A3FD5583F9EE}" srcOrd="0" destOrd="0" presId="urn:microsoft.com/office/officeart/2005/8/layout/list1"/>
    <dgm:cxn modelId="{5F964BF1-7258-DE4B-96F2-11CB5A1719BA}" type="presParOf" srcId="{D1DA92CF-C454-D441-BF51-34818F700ADD}" destId="{60C1CE96-0CB0-0442-BC36-BE36DE8D884C}" srcOrd="1" destOrd="0" presId="urn:microsoft.com/office/officeart/2005/8/layout/list1"/>
    <dgm:cxn modelId="{3BC6F2DB-395D-9746-957B-57428EAEDFB5}" type="presParOf" srcId="{BE9DEE3A-D222-BD45-A6ED-6EDEC0DDF1C2}" destId="{2B40121A-7CDE-114B-AB58-4AEEE957E4F8}" srcOrd="1" destOrd="0" presId="urn:microsoft.com/office/officeart/2005/8/layout/list1"/>
    <dgm:cxn modelId="{52CD2727-708E-F846-A50E-332CE1C106E6}" type="presParOf" srcId="{BE9DEE3A-D222-BD45-A6ED-6EDEC0DDF1C2}" destId="{825AD498-454C-9A45-881E-6323AAF48D7F}" srcOrd="2" destOrd="0" presId="urn:microsoft.com/office/officeart/2005/8/layout/list1"/>
    <dgm:cxn modelId="{356C631B-92BB-B343-A2E1-E82997CB81A4}" type="presParOf" srcId="{BE9DEE3A-D222-BD45-A6ED-6EDEC0DDF1C2}" destId="{DC2CF3EA-99BD-BC4C-9833-0933583554AD}" srcOrd="3" destOrd="0" presId="urn:microsoft.com/office/officeart/2005/8/layout/list1"/>
    <dgm:cxn modelId="{9EFFB7A4-503B-124A-B10B-DCD9455C4D85}" type="presParOf" srcId="{BE9DEE3A-D222-BD45-A6ED-6EDEC0DDF1C2}" destId="{B33F6CD5-1B86-EE45-B319-687A2144CC94}" srcOrd="4" destOrd="0" presId="urn:microsoft.com/office/officeart/2005/8/layout/list1"/>
    <dgm:cxn modelId="{F36A0D63-A8E4-9141-BD69-CA57DA6599E1}" type="presParOf" srcId="{B33F6CD5-1B86-EE45-B319-687A2144CC94}" destId="{723370DC-4E64-484C-AABB-248A7B7C31D9}" srcOrd="0" destOrd="0" presId="urn:microsoft.com/office/officeart/2005/8/layout/list1"/>
    <dgm:cxn modelId="{E9C6A3D6-3A14-8B4C-86C4-4712B4F7B536}" type="presParOf" srcId="{B33F6CD5-1B86-EE45-B319-687A2144CC94}" destId="{DAE5F003-4223-1043-9BF6-38FC7951C388}" srcOrd="1" destOrd="0" presId="urn:microsoft.com/office/officeart/2005/8/layout/list1"/>
    <dgm:cxn modelId="{4D3B4BC0-FB2E-6944-8DF0-6C7AE617DBE4}" type="presParOf" srcId="{BE9DEE3A-D222-BD45-A6ED-6EDEC0DDF1C2}" destId="{FE4315CA-4272-0E45-BCF9-4B90E9131A34}" srcOrd="5" destOrd="0" presId="urn:microsoft.com/office/officeart/2005/8/layout/list1"/>
    <dgm:cxn modelId="{D22FA891-351E-6D4D-BD18-34DC1ED3254F}" type="presParOf" srcId="{BE9DEE3A-D222-BD45-A6ED-6EDEC0DDF1C2}" destId="{3A68E5B6-C115-6F47-A1E2-C9B41CEB8988}" srcOrd="6" destOrd="0" presId="urn:microsoft.com/office/officeart/2005/8/layout/list1"/>
    <dgm:cxn modelId="{01F0FDFF-28C0-ED45-9ACC-85067E31DB0E}" type="presParOf" srcId="{BE9DEE3A-D222-BD45-A6ED-6EDEC0DDF1C2}" destId="{6642C345-F04E-3440-AD8E-A35D8D207575}" srcOrd="7" destOrd="0" presId="urn:microsoft.com/office/officeart/2005/8/layout/list1"/>
    <dgm:cxn modelId="{DB420844-4E7B-D647-AF4C-28B6B5B0D0AE}" type="presParOf" srcId="{BE9DEE3A-D222-BD45-A6ED-6EDEC0DDF1C2}" destId="{809CCDEA-BB90-7E4D-8430-75BB6C2F8CB7}" srcOrd="8" destOrd="0" presId="urn:microsoft.com/office/officeart/2005/8/layout/list1"/>
    <dgm:cxn modelId="{3FB3B1D6-7AA7-DF46-9B93-A2AA63EF8D42}" type="presParOf" srcId="{809CCDEA-BB90-7E4D-8430-75BB6C2F8CB7}" destId="{5D9FBB1B-1119-4B43-A7CD-B0E54288AE8F}" srcOrd="0" destOrd="0" presId="urn:microsoft.com/office/officeart/2005/8/layout/list1"/>
    <dgm:cxn modelId="{A94354E0-53E8-DB49-9EBD-2A8E90D64BE9}" type="presParOf" srcId="{809CCDEA-BB90-7E4D-8430-75BB6C2F8CB7}" destId="{4BE76C03-EC3D-5A46-B6DB-0A680AD6D897}" srcOrd="1" destOrd="0" presId="urn:microsoft.com/office/officeart/2005/8/layout/list1"/>
    <dgm:cxn modelId="{0AD193F6-7459-7449-9C44-66108840C0E2}" type="presParOf" srcId="{BE9DEE3A-D222-BD45-A6ED-6EDEC0DDF1C2}" destId="{F8A18A96-290B-C043-BCBF-D5EC4F67FF8A}" srcOrd="9" destOrd="0" presId="urn:microsoft.com/office/officeart/2005/8/layout/list1"/>
    <dgm:cxn modelId="{BA46C6B7-3076-4848-9F1E-1C7E05ACCB85}" type="presParOf" srcId="{BE9DEE3A-D222-BD45-A6ED-6EDEC0DDF1C2}" destId="{433F5A89-615D-144B-A4E5-94CC3A450F03}" srcOrd="10" destOrd="0" presId="urn:microsoft.com/office/officeart/2005/8/layout/list1"/>
    <dgm:cxn modelId="{DB499A33-F0F4-B942-9238-5CBDDA142361}" type="presParOf" srcId="{BE9DEE3A-D222-BD45-A6ED-6EDEC0DDF1C2}" destId="{146A60AB-1F95-FA40-9EA5-FE01B42BE428}" srcOrd="11" destOrd="0" presId="urn:microsoft.com/office/officeart/2005/8/layout/list1"/>
    <dgm:cxn modelId="{BA341048-824C-904D-B73D-61CECC1CFD4A}" type="presParOf" srcId="{BE9DEE3A-D222-BD45-A6ED-6EDEC0DDF1C2}" destId="{5C0190C8-9D7A-844F-974F-EDE77B838790}" srcOrd="12" destOrd="0" presId="urn:microsoft.com/office/officeart/2005/8/layout/list1"/>
    <dgm:cxn modelId="{CC3E2DA9-B75C-074D-87B6-D0BCDFA0DC58}" type="presParOf" srcId="{5C0190C8-9D7A-844F-974F-EDE77B838790}" destId="{063AA3E9-BB08-A846-B0E7-6849BCF3276B}" srcOrd="0" destOrd="0" presId="urn:microsoft.com/office/officeart/2005/8/layout/list1"/>
    <dgm:cxn modelId="{3D006580-5491-904A-B65D-B930CA99A35D}" type="presParOf" srcId="{5C0190C8-9D7A-844F-974F-EDE77B838790}" destId="{41CF95D9-5823-E541-918A-0354173CA006}" srcOrd="1" destOrd="0" presId="urn:microsoft.com/office/officeart/2005/8/layout/list1"/>
    <dgm:cxn modelId="{ED213A7C-D728-5A44-84DF-C3968EDC1D44}" type="presParOf" srcId="{BE9DEE3A-D222-BD45-A6ED-6EDEC0DDF1C2}" destId="{82C81690-17F2-0C48-A180-ED949BBFC501}" srcOrd="13" destOrd="0" presId="urn:microsoft.com/office/officeart/2005/8/layout/list1"/>
    <dgm:cxn modelId="{BD493593-9FA8-BC42-AB10-1ABE6A737D88}" type="presParOf" srcId="{BE9DEE3A-D222-BD45-A6ED-6EDEC0DDF1C2}" destId="{4F388588-6F96-8445-8BA6-7BF3B7518235}" srcOrd="14" destOrd="0" presId="urn:microsoft.com/office/officeart/2005/8/layout/list1"/>
    <dgm:cxn modelId="{B58C6B3F-FE25-7140-925F-A96F309E06B1}" type="presParOf" srcId="{BE9DEE3A-D222-BD45-A6ED-6EDEC0DDF1C2}" destId="{B535F9C3-8CA4-BE43-9A1B-DED60E6F6757}" srcOrd="15" destOrd="0" presId="urn:microsoft.com/office/officeart/2005/8/layout/list1"/>
    <dgm:cxn modelId="{5DDAE02C-4386-0C4A-8B0C-D87A7F09887B}" type="presParOf" srcId="{BE9DEE3A-D222-BD45-A6ED-6EDEC0DDF1C2}" destId="{50541E03-D076-0F4E-85B3-8B3F08B33D91}" srcOrd="16" destOrd="0" presId="urn:microsoft.com/office/officeart/2005/8/layout/list1"/>
    <dgm:cxn modelId="{5EAE6688-FA3E-1148-A71C-670E8A822766}" type="presParOf" srcId="{50541E03-D076-0F4E-85B3-8B3F08B33D91}" destId="{A2EA6EE4-C57B-5043-BC84-DC433B506170}" srcOrd="0" destOrd="0" presId="urn:microsoft.com/office/officeart/2005/8/layout/list1"/>
    <dgm:cxn modelId="{F22FA48B-ADEB-2848-AA9F-6B97ACEBA84E}" type="presParOf" srcId="{50541E03-D076-0F4E-85B3-8B3F08B33D91}" destId="{B4D93EE2-DDDE-C149-8C73-BBF93FF3EC3B}" srcOrd="1" destOrd="0" presId="urn:microsoft.com/office/officeart/2005/8/layout/list1"/>
    <dgm:cxn modelId="{F5D91A05-4E19-0540-9236-876A20089B98}" type="presParOf" srcId="{BE9DEE3A-D222-BD45-A6ED-6EDEC0DDF1C2}" destId="{E572360C-EB67-5D45-9CDE-DFBF691F32D6}" srcOrd="17" destOrd="0" presId="urn:microsoft.com/office/officeart/2005/8/layout/list1"/>
    <dgm:cxn modelId="{E6351106-DB80-3446-90A3-673B851A0CC4}" type="presParOf" srcId="{BE9DEE3A-D222-BD45-A6ED-6EDEC0DDF1C2}" destId="{F3244026-DE7E-7B47-8615-24E8CC9A001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2DCF5-2B44-7B4C-99DE-22A02355E29F}">
      <dsp:nvSpPr>
        <dsp:cNvPr id="0" name=""/>
        <dsp:cNvSpPr/>
      </dsp:nvSpPr>
      <dsp:spPr>
        <a:xfrm>
          <a:off x="0" y="4739211"/>
          <a:ext cx="6668792" cy="10368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Model development and performance comparison</a:t>
          </a:r>
          <a:endParaRPr lang="en-US" sz="1800" kern="1200"/>
        </a:p>
      </dsp:txBody>
      <dsp:txXfrm>
        <a:off x="0" y="4739211"/>
        <a:ext cx="6668792" cy="1036823"/>
      </dsp:txXfrm>
    </dsp:sp>
    <dsp:sp modelId="{32938575-744B-8C42-B9C9-28297716D624}">
      <dsp:nvSpPr>
        <dsp:cNvPr id="0" name=""/>
        <dsp:cNvSpPr/>
      </dsp:nvSpPr>
      <dsp:spPr>
        <a:xfrm rot="10800000">
          <a:off x="0" y="3160129"/>
          <a:ext cx="6668792" cy="1594634"/>
        </a:xfrm>
        <a:prstGeom prst="upArrowCallout">
          <a:avLst/>
        </a:prstGeom>
        <a:solidFill>
          <a:schemeClr val="accent2">
            <a:hueOff val="-6699377"/>
            <a:satOff val="-192"/>
            <a:lumOff val="22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Explanatory data analysis </a:t>
          </a:r>
          <a:endParaRPr lang="en-US" sz="1800" kern="1200"/>
        </a:p>
      </dsp:txBody>
      <dsp:txXfrm rot="10800000">
        <a:off x="0" y="3160129"/>
        <a:ext cx="6668792" cy="1036145"/>
      </dsp:txXfrm>
    </dsp:sp>
    <dsp:sp modelId="{59C786C6-0D1A-394C-A2EB-4C5A7CBF48C8}">
      <dsp:nvSpPr>
        <dsp:cNvPr id="0" name=""/>
        <dsp:cNvSpPr/>
      </dsp:nvSpPr>
      <dsp:spPr>
        <a:xfrm rot="10800000">
          <a:off x="0" y="1581046"/>
          <a:ext cx="6668792" cy="1594634"/>
        </a:xfrm>
        <a:prstGeom prst="upArrowCallout">
          <a:avLst/>
        </a:prstGeom>
        <a:solidFill>
          <a:schemeClr val="accent2">
            <a:hueOff val="-13398754"/>
            <a:satOff val="-384"/>
            <a:lumOff val="444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Data cleaning</a:t>
          </a:r>
          <a:endParaRPr lang="en-US" sz="1800" kern="1200"/>
        </a:p>
      </dsp:txBody>
      <dsp:txXfrm rot="-10800000">
        <a:off x="0" y="1581046"/>
        <a:ext cx="6668792" cy="559716"/>
      </dsp:txXfrm>
    </dsp:sp>
    <dsp:sp modelId="{B562106A-29E7-654B-9131-7390D32EBD79}">
      <dsp:nvSpPr>
        <dsp:cNvPr id="0" name=""/>
        <dsp:cNvSpPr/>
      </dsp:nvSpPr>
      <dsp:spPr>
        <a:xfrm>
          <a:off x="0" y="2140763"/>
          <a:ext cx="3334395" cy="47679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Deal with missing values </a:t>
          </a:r>
          <a:endParaRPr lang="en-US" sz="1800" kern="1200"/>
        </a:p>
      </dsp:txBody>
      <dsp:txXfrm>
        <a:off x="0" y="2140763"/>
        <a:ext cx="3334395" cy="476795"/>
      </dsp:txXfrm>
    </dsp:sp>
    <dsp:sp modelId="{9B0A7896-60D8-A44E-BE14-0B5CE4824B7B}">
      <dsp:nvSpPr>
        <dsp:cNvPr id="0" name=""/>
        <dsp:cNvSpPr/>
      </dsp:nvSpPr>
      <dsp:spPr>
        <a:xfrm>
          <a:off x="3334396" y="2140763"/>
          <a:ext cx="3334395" cy="476795"/>
        </a:xfrm>
        <a:prstGeom prst="rect">
          <a:avLst/>
        </a:prstGeom>
        <a:solidFill>
          <a:schemeClr val="accent2">
            <a:tint val="40000"/>
            <a:alpha val="90000"/>
            <a:hueOff val="-20772559"/>
            <a:satOff val="11898"/>
            <a:lumOff val="1337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20772559"/>
              <a:satOff val="11898"/>
              <a:lumOff val="13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Encode categorical variables </a:t>
          </a:r>
          <a:endParaRPr lang="en-US" sz="1800" kern="1200"/>
        </a:p>
      </dsp:txBody>
      <dsp:txXfrm>
        <a:off x="3334396" y="2140763"/>
        <a:ext cx="3334395" cy="476795"/>
      </dsp:txXfrm>
    </dsp:sp>
    <dsp:sp modelId="{82A0C721-26E6-054F-B282-309D96561BF7}">
      <dsp:nvSpPr>
        <dsp:cNvPr id="0" name=""/>
        <dsp:cNvSpPr/>
      </dsp:nvSpPr>
      <dsp:spPr>
        <a:xfrm rot="10800000">
          <a:off x="0" y="1964"/>
          <a:ext cx="6668792" cy="1594634"/>
        </a:xfrm>
        <a:prstGeom prst="upArrowCallout">
          <a:avLst/>
        </a:prstGeom>
        <a:solidFill>
          <a:schemeClr val="accent2">
            <a:hueOff val="-20098130"/>
            <a:satOff val="-576"/>
            <a:lumOff val="666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Problem description: To gather insights on the factors impacting the persistency, build a classification model for the given dataset.</a:t>
          </a:r>
          <a:endParaRPr lang="en-US" sz="1800" kern="1200"/>
        </a:p>
      </dsp:txBody>
      <dsp:txXfrm rot="10800000">
        <a:off x="0" y="1964"/>
        <a:ext cx="6668792" cy="10361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AD498-454C-9A45-881E-6323AAF48D7F}">
      <dsp:nvSpPr>
        <dsp:cNvPr id="0" name=""/>
        <dsp:cNvSpPr/>
      </dsp:nvSpPr>
      <dsp:spPr>
        <a:xfrm>
          <a:off x="0" y="293175"/>
          <a:ext cx="102132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C1CE96-0CB0-0442-BC36-BE36DE8D884C}">
      <dsp:nvSpPr>
        <dsp:cNvPr id="0" name=""/>
        <dsp:cNvSpPr/>
      </dsp:nvSpPr>
      <dsp:spPr>
        <a:xfrm>
          <a:off x="510660" y="27495"/>
          <a:ext cx="714924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24" tIns="0" rIns="27022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Baseline model </a:t>
          </a:r>
          <a:endParaRPr lang="en-US" sz="1800" kern="1200"/>
        </a:p>
      </dsp:txBody>
      <dsp:txXfrm>
        <a:off x="536599" y="53434"/>
        <a:ext cx="7097362" cy="479482"/>
      </dsp:txXfrm>
    </dsp:sp>
    <dsp:sp modelId="{3A68E5B6-C115-6F47-A1E2-C9B41CEB8988}">
      <dsp:nvSpPr>
        <dsp:cNvPr id="0" name=""/>
        <dsp:cNvSpPr/>
      </dsp:nvSpPr>
      <dsp:spPr>
        <a:xfrm>
          <a:off x="0" y="1109655"/>
          <a:ext cx="102132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E5F003-4223-1043-9BF6-38FC7951C388}">
      <dsp:nvSpPr>
        <dsp:cNvPr id="0" name=""/>
        <dsp:cNvSpPr/>
      </dsp:nvSpPr>
      <dsp:spPr>
        <a:xfrm>
          <a:off x="510660" y="843975"/>
          <a:ext cx="714924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24" tIns="0" rIns="27022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Logistic regression model </a:t>
          </a:r>
          <a:endParaRPr lang="en-US" sz="1800" kern="1200"/>
        </a:p>
      </dsp:txBody>
      <dsp:txXfrm>
        <a:off x="536599" y="869914"/>
        <a:ext cx="7097362" cy="479482"/>
      </dsp:txXfrm>
    </dsp:sp>
    <dsp:sp modelId="{433F5A89-615D-144B-A4E5-94CC3A450F03}">
      <dsp:nvSpPr>
        <dsp:cNvPr id="0" name=""/>
        <dsp:cNvSpPr/>
      </dsp:nvSpPr>
      <dsp:spPr>
        <a:xfrm>
          <a:off x="0" y="1926135"/>
          <a:ext cx="102132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76C03-EC3D-5A46-B6DB-0A680AD6D897}">
      <dsp:nvSpPr>
        <dsp:cNvPr id="0" name=""/>
        <dsp:cNvSpPr/>
      </dsp:nvSpPr>
      <dsp:spPr>
        <a:xfrm>
          <a:off x="510660" y="1660455"/>
          <a:ext cx="714924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24" tIns="0" rIns="27022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SVM model </a:t>
          </a:r>
          <a:endParaRPr lang="en-US" sz="1800" kern="1200"/>
        </a:p>
      </dsp:txBody>
      <dsp:txXfrm>
        <a:off x="536599" y="1686394"/>
        <a:ext cx="7097362" cy="479482"/>
      </dsp:txXfrm>
    </dsp:sp>
    <dsp:sp modelId="{4F388588-6F96-8445-8BA6-7BF3B7518235}">
      <dsp:nvSpPr>
        <dsp:cNvPr id="0" name=""/>
        <dsp:cNvSpPr/>
      </dsp:nvSpPr>
      <dsp:spPr>
        <a:xfrm>
          <a:off x="0" y="2742615"/>
          <a:ext cx="102132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F95D9-5823-E541-918A-0354173CA006}">
      <dsp:nvSpPr>
        <dsp:cNvPr id="0" name=""/>
        <dsp:cNvSpPr/>
      </dsp:nvSpPr>
      <dsp:spPr>
        <a:xfrm>
          <a:off x="510660" y="2476935"/>
          <a:ext cx="714924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24" tIns="0" rIns="27022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Random forest model </a:t>
          </a:r>
          <a:endParaRPr lang="en-US" sz="1800" kern="1200"/>
        </a:p>
      </dsp:txBody>
      <dsp:txXfrm>
        <a:off x="536599" y="2502874"/>
        <a:ext cx="7097362" cy="479482"/>
      </dsp:txXfrm>
    </dsp:sp>
    <dsp:sp modelId="{F3244026-DE7E-7B47-8615-24E8CC9A0015}">
      <dsp:nvSpPr>
        <dsp:cNvPr id="0" name=""/>
        <dsp:cNvSpPr/>
      </dsp:nvSpPr>
      <dsp:spPr>
        <a:xfrm>
          <a:off x="0" y="3559095"/>
          <a:ext cx="102132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D93EE2-DDDE-C149-8C73-BBF93FF3EC3B}">
      <dsp:nvSpPr>
        <dsp:cNvPr id="0" name=""/>
        <dsp:cNvSpPr/>
      </dsp:nvSpPr>
      <dsp:spPr>
        <a:xfrm>
          <a:off x="510660" y="3293415"/>
          <a:ext cx="714924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24" tIns="0" rIns="27022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Gradient boost model </a:t>
          </a:r>
          <a:endParaRPr lang="en-US" sz="1800" kern="1200"/>
        </a:p>
      </dsp:txBody>
      <dsp:txXfrm>
        <a:off x="536599" y="3319354"/>
        <a:ext cx="709736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904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0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4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8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78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1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4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7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4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04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753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9/29/23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8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EC32AE-E4F8-4BC6-BEF2-B48BDD157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88C01-179A-FDD7-31A0-D391113A9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0863" y="1079500"/>
            <a:ext cx="3882286" cy="2138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Healthcare </a:t>
            </a:r>
            <a:br>
              <a:rPr lang="en-GB" dirty="0"/>
            </a:br>
            <a:r>
              <a:rPr lang="en-GB" dirty="0"/>
              <a:t>– drug persistency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4AF94-57A9-9FAD-F1BD-2F71FF480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8006" y="4113213"/>
            <a:ext cx="2988000" cy="1655762"/>
          </a:xfrm>
        </p:spPr>
        <p:txBody>
          <a:bodyPr>
            <a:normAutofit/>
          </a:bodyPr>
          <a:lstStyle/>
          <a:p>
            <a:r>
              <a:rPr lang="en-GB"/>
              <a:t>Group : PharmaPersist  </a:t>
            </a:r>
            <a:endParaRPr lang="en-GB" dirty="0"/>
          </a:p>
        </p:txBody>
      </p:sp>
      <p:pic>
        <p:nvPicPr>
          <p:cNvPr id="4" name="Picture 3" descr="Colourful pills stacked to make a bar graph">
            <a:extLst>
              <a:ext uri="{FF2B5EF4-FFF2-40B4-BE49-F238E27FC236}">
                <a16:creationId xmlns:a16="http://schemas.microsoft.com/office/drawing/2014/main" id="{E3553FD3-7CFE-E171-9140-25B14FC3EE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89" r="4312" b="-1"/>
          <a:stretch/>
        </p:blipFill>
        <p:spPr>
          <a:xfrm>
            <a:off x="20" y="10"/>
            <a:ext cx="7211993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11C822-2379-4749-95C7-3CDA93294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2006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528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E164F-40A7-EAC2-E401-A9CCE207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Performance (Gradient boosting)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F42E03F-7A8A-0E09-8B71-F4BBCE98E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824" y="2739494"/>
            <a:ext cx="10372776" cy="2197622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3EF31A8-3A21-26DE-31CC-91756EE87AFC}"/>
              </a:ext>
            </a:extLst>
          </p:cNvPr>
          <p:cNvSpPr/>
          <p:nvPr/>
        </p:nvSpPr>
        <p:spPr>
          <a:xfrm>
            <a:off x="3689055" y="4000268"/>
            <a:ext cx="901339" cy="62701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83C7EF-0BA7-FD6B-106E-6BF46274FE7E}"/>
              </a:ext>
            </a:extLst>
          </p:cNvPr>
          <p:cNvSpPr/>
          <p:nvPr/>
        </p:nvSpPr>
        <p:spPr>
          <a:xfrm>
            <a:off x="6213595" y="3018717"/>
            <a:ext cx="901339" cy="62701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301E92-93AA-EB26-4FD9-33ED243C921D}"/>
              </a:ext>
            </a:extLst>
          </p:cNvPr>
          <p:cNvCxnSpPr>
            <a:cxnSpLocks/>
            <a:stCxn id="9" idx="2"/>
            <a:endCxn id="7" idx="7"/>
          </p:cNvCxnSpPr>
          <p:nvPr/>
        </p:nvCxnSpPr>
        <p:spPr>
          <a:xfrm flipH="1">
            <a:off x="6982936" y="2699429"/>
            <a:ext cx="464024" cy="41111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320B8EB-15B6-B158-C30B-7464BEB466B0}"/>
              </a:ext>
            </a:extLst>
          </p:cNvPr>
          <p:cNvSpPr txBox="1"/>
          <p:nvPr/>
        </p:nvSpPr>
        <p:spPr>
          <a:xfrm>
            <a:off x="5660771" y="1529878"/>
            <a:ext cx="35723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With the highest F1-score the gradient boosting model is more capable of finding a balance in capturing and identifying non-persistent drugs correctly</a:t>
            </a:r>
          </a:p>
        </p:txBody>
      </p:sp>
    </p:spTree>
    <p:extLst>
      <p:ext uri="{BB962C8B-B14F-4D97-AF65-F5344CB8AC3E}">
        <p14:creationId xmlns:p14="http://schemas.microsoft.com/office/powerpoint/2010/main" val="1250209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AA50-0A29-4981-76CC-5E930F87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AUC-ROC curve </a:t>
            </a:r>
            <a:endParaRPr lang="en-GB" dirty="0"/>
          </a:p>
        </p:txBody>
      </p:sp>
      <p:pic>
        <p:nvPicPr>
          <p:cNvPr id="5" name="Content Placeholder 4" descr="A graph of a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096D0EBA-72D3-5E37-A602-223F06F1C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400" y="1570036"/>
            <a:ext cx="10406630" cy="5149773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0DA9B95-08CF-01F1-D057-DE5D4959F996}"/>
              </a:ext>
            </a:extLst>
          </p:cNvPr>
          <p:cNvSpPr/>
          <p:nvPr/>
        </p:nvSpPr>
        <p:spPr>
          <a:xfrm>
            <a:off x="1979524" y="5988094"/>
            <a:ext cx="901339" cy="62701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37AD6D-8316-0AC4-49F5-51901DF7936C}"/>
              </a:ext>
            </a:extLst>
          </p:cNvPr>
          <p:cNvSpPr/>
          <p:nvPr/>
        </p:nvSpPr>
        <p:spPr>
          <a:xfrm>
            <a:off x="10310950" y="5988094"/>
            <a:ext cx="901339" cy="62701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A2C472-3C51-F304-4B61-A62791B2AB2D}"/>
              </a:ext>
            </a:extLst>
          </p:cNvPr>
          <p:cNvCxnSpPr>
            <a:endCxn id="6" idx="0"/>
          </p:cNvCxnSpPr>
          <p:nvPr/>
        </p:nvCxnSpPr>
        <p:spPr>
          <a:xfrm flipH="1">
            <a:off x="2430194" y="5725551"/>
            <a:ext cx="450669" cy="26254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FEA2D40-975A-C5A9-9BDE-2D9706CCDA4A}"/>
              </a:ext>
            </a:extLst>
          </p:cNvPr>
          <p:cNvSpPr txBox="1"/>
          <p:nvPr/>
        </p:nvSpPr>
        <p:spPr>
          <a:xfrm>
            <a:off x="2655528" y="5356219"/>
            <a:ext cx="14186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Worst performance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DE1B76-3A56-4A05-C01C-C76FD7D7659C}"/>
              </a:ext>
            </a:extLst>
          </p:cNvPr>
          <p:cNvCxnSpPr>
            <a:cxnSpLocks/>
          </p:cNvCxnSpPr>
          <p:nvPr/>
        </p:nvCxnSpPr>
        <p:spPr>
          <a:xfrm flipH="1">
            <a:off x="10761619" y="5571662"/>
            <a:ext cx="282484" cy="41643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8D7C9-BCEB-6326-449F-8AD46C18E0D6}"/>
              </a:ext>
            </a:extLst>
          </p:cNvPr>
          <p:cNvSpPr txBox="1"/>
          <p:nvPr/>
        </p:nvSpPr>
        <p:spPr>
          <a:xfrm>
            <a:off x="10256660" y="5310052"/>
            <a:ext cx="1418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 Best performance</a:t>
            </a:r>
          </a:p>
        </p:txBody>
      </p:sp>
    </p:spTree>
    <p:extLst>
      <p:ext uri="{BB962C8B-B14F-4D97-AF65-F5344CB8AC3E}">
        <p14:creationId xmlns:p14="http://schemas.microsoft.com/office/powerpoint/2010/main" val="3415474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32" name="Group 11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33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4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98186-6AD6-A594-2CB9-FC2CC6E1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1089025"/>
            <a:ext cx="4075200" cy="153295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/>
              <a:t>Thank you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35" name="Rectangle 19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" name="Group 20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7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4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1B5DF063-A889-4037-8C0F-D6D424107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3093F32A-F252-8E1E-BB47-1A3A2B79C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1127" y="927730"/>
            <a:ext cx="4999885" cy="499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8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BADE5-FFA6-16D6-8F4D-7FC13BE1C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6800"/>
            <a:ext cx="2802386" cy="4689475"/>
          </a:xfrm>
        </p:spPr>
        <p:txBody>
          <a:bodyPr anchor="t">
            <a:normAutofit/>
          </a:bodyPr>
          <a:lstStyle/>
          <a:p>
            <a:r>
              <a:rPr lang="en-GB" dirty="0"/>
              <a:t>Project Structure </a:t>
            </a:r>
          </a:p>
        </p:txBody>
      </p:sp>
      <p:cxnSp>
        <p:nvCxnSpPr>
          <p:cNvPr id="23" name="Straight Connector 19">
            <a:extLst>
              <a:ext uri="{FF2B5EF4-FFF2-40B4-BE49-F238E27FC236}">
                <a16:creationId xmlns:a16="http://schemas.microsoft.com/office/drawing/2014/main" id="{9B4757C4-228A-47E5-94C8-058312AB2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323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FDE9EDD2-32B0-F2B5-1040-07EE7BCBFD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6746894"/>
              </p:ext>
            </p:extLst>
          </p:nvPr>
        </p:nvGraphicFramePr>
        <p:xfrm>
          <a:off x="4982215" y="537330"/>
          <a:ext cx="6668792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5951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23E99E-D09A-7615-E0A9-54F429BD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1089025"/>
            <a:ext cx="4075200" cy="153295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/>
              <a:t>Target variable analysis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4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E653B57-2620-424D-ADAF-60975D8F8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4" descr="A blue and orange pie chart&#10;&#10;Description automatically generated">
            <a:extLst>
              <a:ext uri="{FF2B5EF4-FFF2-40B4-BE49-F238E27FC236}">
                <a16:creationId xmlns:a16="http://schemas.microsoft.com/office/drawing/2014/main" id="{1011E9B1-5001-1C0D-AD23-F606A16A0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4799" y="1545189"/>
            <a:ext cx="4996213" cy="376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0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FB600-2AA1-1153-2CCC-6FF758474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Explanatory data analysis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88C93-5FD5-7D2B-8A78-3A79DAFB9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000" b="1" i="0" dirty="0">
                <a:effectLst/>
                <a:latin typeface="Helvetica Neue" panose="02000503000000020004" pitchFamily="2" charset="0"/>
              </a:rPr>
              <a:t>Demographic Factors:</a:t>
            </a:r>
          </a:p>
          <a:p>
            <a:r>
              <a:rPr lang="en-GB" i="0" dirty="0">
                <a:effectLst/>
                <a:latin typeface="Helvetica Neue" panose="02000503000000020004" pitchFamily="2" charset="0"/>
              </a:rPr>
              <a:t>Age: Patients aged over 75 years tend to have a higher rate of drug persistence. This suggests that age is a significant factor influencing drug adherence.</a:t>
            </a:r>
          </a:p>
          <a:p>
            <a:r>
              <a:rPr lang="en-GB" sz="2000" i="0" dirty="0">
                <a:effectLst/>
                <a:latin typeface="Helvetica Neue" panose="02000503000000020004" pitchFamily="2" charset="0"/>
              </a:rPr>
              <a:t>Gender: Females are more likely to be persistent in taking medications. Understanding the reasons behind this gender difference can help tailor interventions.</a:t>
            </a:r>
          </a:p>
          <a:p>
            <a:r>
              <a:rPr lang="en-GB" sz="2000" i="0" dirty="0">
                <a:effectLst/>
                <a:latin typeface="Helvetica Neue" panose="02000503000000020004" pitchFamily="2" charset="0"/>
              </a:rPr>
              <a:t>Region and Ethnicity: Patients from the </a:t>
            </a:r>
            <a:r>
              <a:rPr lang="en-GB" sz="2000" i="0" dirty="0" err="1">
                <a:effectLst/>
                <a:latin typeface="Helvetica Neue" panose="02000503000000020004" pitchFamily="2" charset="0"/>
              </a:rPr>
              <a:t>midwest</a:t>
            </a:r>
            <a:r>
              <a:rPr lang="en-GB" sz="2000" i="0" dirty="0">
                <a:effectLst/>
                <a:latin typeface="Helvetica Neue" panose="02000503000000020004" pitchFamily="2" charset="0"/>
              </a:rPr>
              <a:t> region and those with ethnicity not Hispanic exhibit higher drug persistence rates. Explore region-specific healthcare practices and cultural factors that contribute to this trend.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877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EA3FE-0CB5-5AC7-F832-CB799F7C9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Explanatory data analysis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1306B-7B86-855D-AF5F-ABB45D1C9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685925"/>
            <a:ext cx="10358154" cy="4609944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GB" sz="6400" b="1" dirty="0">
                <a:latin typeface="Helvetica Neue" panose="02000503000000020004" pitchFamily="2" charset="0"/>
              </a:rPr>
              <a:t>Clinical Factors:</a:t>
            </a:r>
          </a:p>
          <a:p>
            <a:pPr>
              <a:lnSpc>
                <a:spcPct val="160000"/>
              </a:lnSpc>
            </a:pPr>
            <a:r>
              <a:rPr lang="en-GB" sz="6400" i="0" dirty="0" err="1">
                <a:latin typeface="Helvetica Neue" panose="02000503000000020004" pitchFamily="2" charset="0"/>
              </a:rPr>
              <a:t>Gluco_Record_During_Rx</a:t>
            </a:r>
            <a:r>
              <a:rPr lang="en-GB" sz="6400" i="0" dirty="0">
                <a:latin typeface="Helvetica Neue" panose="02000503000000020004" pitchFamily="2" charset="0"/>
              </a:rPr>
              <a:t>: Patients with glucose records during treatment are more likely to be persistent. Ensuring regular monitoring of relevant clinical parameters could improve adherence.</a:t>
            </a:r>
          </a:p>
          <a:p>
            <a:pPr>
              <a:lnSpc>
                <a:spcPct val="160000"/>
              </a:lnSpc>
            </a:pPr>
            <a:r>
              <a:rPr lang="en-GB" sz="6400" i="0" dirty="0" err="1">
                <a:latin typeface="Helvetica Neue" panose="02000503000000020004" pitchFamily="2" charset="0"/>
              </a:rPr>
              <a:t>Dexa_During_Rx</a:t>
            </a:r>
            <a:r>
              <a:rPr lang="en-GB" sz="6400" i="0" dirty="0">
                <a:latin typeface="Helvetica Neue" panose="02000503000000020004" pitchFamily="2" charset="0"/>
              </a:rPr>
              <a:t>: Patients receiving DEXA scans during treatment are more persistent. Consider promoting the importance of bone density monitoring.</a:t>
            </a:r>
          </a:p>
          <a:p>
            <a:pPr>
              <a:lnSpc>
                <a:spcPct val="160000"/>
              </a:lnSpc>
            </a:pPr>
            <a:r>
              <a:rPr lang="en-GB" sz="6400" i="0" dirty="0" err="1">
                <a:latin typeface="Helvetica Neue" panose="02000503000000020004" pitchFamily="2" charset="0"/>
              </a:rPr>
              <a:t>Frag_Frac_During_Rx</a:t>
            </a:r>
            <a:r>
              <a:rPr lang="en-GB" sz="6400" i="0" dirty="0">
                <a:latin typeface="Helvetica Neue" panose="02000503000000020004" pitchFamily="2" charset="0"/>
              </a:rPr>
              <a:t>: Patients with fragility fractures during treatment show higher persistency. Identify patients at risk of fractures and provide appropriate interventions.</a:t>
            </a:r>
          </a:p>
          <a:p>
            <a:pPr>
              <a:lnSpc>
                <a:spcPct val="160000"/>
              </a:lnSpc>
            </a:pPr>
            <a:r>
              <a:rPr lang="en-GB" sz="6400" i="0" dirty="0" err="1">
                <a:latin typeface="Helvetica Neue" panose="02000503000000020004" pitchFamily="2" charset="0"/>
              </a:rPr>
              <a:t>Change_T_Score</a:t>
            </a:r>
            <a:r>
              <a:rPr lang="en-GB" sz="6400" i="0" dirty="0">
                <a:latin typeface="Helvetica Neue" panose="02000503000000020004" pitchFamily="2" charset="0"/>
              </a:rPr>
              <a:t> and </a:t>
            </a:r>
            <a:r>
              <a:rPr lang="en-GB" sz="6400" i="0" dirty="0" err="1">
                <a:latin typeface="Helvetica Neue" panose="02000503000000020004" pitchFamily="2" charset="0"/>
              </a:rPr>
              <a:t>Adherent_Flag</a:t>
            </a:r>
            <a:r>
              <a:rPr lang="en-GB" sz="6400" i="0" dirty="0">
                <a:latin typeface="Helvetica Neue" panose="02000503000000020004" pitchFamily="2" charset="0"/>
              </a:rPr>
              <a:t>: Patients showing improvement in T-score and adherence tend to be more persistent. Implement strategies to enhance patient education and engagement in treatment plans.</a:t>
            </a:r>
          </a:p>
          <a:p>
            <a:pPr>
              <a:lnSpc>
                <a:spcPct val="160000"/>
              </a:lnSpc>
            </a:pPr>
            <a:r>
              <a:rPr lang="en-GB" sz="6400" i="0" dirty="0" err="1">
                <a:latin typeface="Helvetica Neue" panose="02000503000000020004" pitchFamily="2" charset="0"/>
              </a:rPr>
              <a:t>Idn_Indicator</a:t>
            </a:r>
            <a:r>
              <a:rPr lang="en-GB" sz="6400" i="0" dirty="0">
                <a:latin typeface="Helvetica Neue" panose="02000503000000020004" pitchFamily="2" charset="0"/>
              </a:rPr>
              <a:t>: Patients mapped to an Integrated Delivery Network (IDN) are more likely to be persistent. Collaborate with IDNs to understand their practices that contribute to better persistence.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61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21EA-9268-60DF-5447-ACA9EF4FA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Explanatory data analysis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F8284-562C-78EB-3E1F-2F784ED93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b="1" i="0" dirty="0">
                <a:effectLst/>
                <a:latin typeface="Helvetica Neue" panose="02000503000000020004" pitchFamily="2" charset="0"/>
              </a:rPr>
              <a:t>Risk Factors and Comorbidities:</a:t>
            </a:r>
            <a:endParaRPr lang="en-GB" dirty="0">
              <a:latin typeface="Helvetica Neue" panose="02000503000000020004" pitchFamily="2" charset="0"/>
            </a:endParaRPr>
          </a:p>
          <a:p>
            <a:r>
              <a:rPr lang="en-GB" sz="2000" b="0" i="0" dirty="0">
                <a:effectLst/>
                <a:latin typeface="Helvetica Neue" panose="02000503000000020004" pitchFamily="2" charset="0"/>
              </a:rPr>
              <a:t>Patients with certain risk factors such as '</a:t>
            </a:r>
            <a:r>
              <a:rPr lang="en-GB" sz="2000" b="0" i="0" dirty="0" err="1">
                <a:effectLst/>
                <a:latin typeface="Helvetica Neue" panose="02000503000000020004" pitchFamily="2" charset="0"/>
              </a:rPr>
              <a:t>Risk_Poor_Health_Frailty</a:t>
            </a:r>
            <a:r>
              <a:rPr lang="en-GB" sz="2000" b="0" i="0" dirty="0">
                <a:effectLst/>
                <a:latin typeface="Helvetica Neue" panose="02000503000000020004" pitchFamily="2" charset="0"/>
              </a:rPr>
              <a:t>' and '</a:t>
            </a:r>
            <a:r>
              <a:rPr lang="en-GB" sz="2000" b="0" i="0" dirty="0" err="1">
                <a:effectLst/>
                <a:latin typeface="Helvetica Neue" panose="02000503000000020004" pitchFamily="2" charset="0"/>
              </a:rPr>
              <a:t>Risk_Recurring_Falls</a:t>
            </a:r>
            <a:r>
              <a:rPr lang="en-GB" sz="2000" b="0" i="0" dirty="0">
                <a:effectLst/>
                <a:latin typeface="Helvetica Neue" panose="02000503000000020004" pitchFamily="2" charset="0"/>
              </a:rPr>
              <a:t>' are less likely to be persistent. Tailor interventions for patients with these risk factors to improve adherence.</a:t>
            </a:r>
          </a:p>
          <a:p>
            <a:r>
              <a:rPr lang="en-GB" sz="2000" b="0" i="0" dirty="0">
                <a:effectLst/>
                <a:latin typeface="Helvetica Neue" panose="02000503000000020004" pitchFamily="2" charset="0"/>
              </a:rPr>
              <a:t>Patients with specific comorbidities like '</a:t>
            </a:r>
            <a:r>
              <a:rPr lang="en-GB" sz="2000" b="0" i="0" dirty="0" err="1">
                <a:effectLst/>
                <a:latin typeface="Helvetica Neue" panose="02000503000000020004" pitchFamily="2" charset="0"/>
              </a:rPr>
              <a:t>Comorb_Encounter_For_Immunization</a:t>
            </a:r>
            <a:r>
              <a:rPr lang="en-GB" sz="2000" b="0" i="0" dirty="0">
                <a:effectLst/>
                <a:latin typeface="Helvetica Neue" panose="02000503000000020004" pitchFamily="2" charset="0"/>
              </a:rPr>
              <a:t>' exhibit lower drug persistency</a:t>
            </a:r>
            <a:r>
              <a:rPr lang="en-GB" sz="2000" dirty="0">
                <a:latin typeface="Helvetica Neue" panose="02000503000000020004" pitchFamily="2" charset="0"/>
              </a:rPr>
              <a:t>, which could  a</a:t>
            </a:r>
            <a:r>
              <a:rPr lang="en-GB" sz="2000" b="0" i="0" dirty="0">
                <a:effectLst/>
                <a:latin typeface="Helvetica Neue" panose="02000503000000020004" pitchFamily="2" charset="0"/>
              </a:rPr>
              <a:t>ddress comorbidity-related challenges in treatment plans.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9561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8052-60BE-21EA-3E83-F62CAC69D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development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D951D4-2645-4C4A-701D-6E3E7BEEEE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9400" y="1685925"/>
          <a:ext cx="10213200" cy="4040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365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7DBB0-EF8B-8802-3FD4-47D2EFA5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performance (baseline and logistic regression) </a:t>
            </a:r>
          </a:p>
        </p:txBody>
      </p:sp>
      <p:pic>
        <p:nvPicPr>
          <p:cNvPr id="17" name="Content Placeholder 16" descr="A screenshot of a graph&#10;&#10;Description automatically generated">
            <a:extLst>
              <a:ext uri="{FF2B5EF4-FFF2-40B4-BE49-F238E27FC236}">
                <a16:creationId xmlns:a16="http://schemas.microsoft.com/office/drawing/2014/main" id="{B6C08329-00E9-2AAF-53E2-74592BF93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4129" y="1581943"/>
            <a:ext cx="7809723" cy="2031052"/>
          </a:xfr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29E7F758-4995-44B8-9D23-5F6FAACBE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529" y="3991847"/>
            <a:ext cx="8023695" cy="162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58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21E67-1D00-D346-9DD5-388FAAD7E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performance (SVM and Random Forest)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C1FA91B9-E59A-EE8B-5538-3FAD85AE5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7344" y="1941794"/>
            <a:ext cx="7391400" cy="1866900"/>
          </a:xfr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533F2A58-0823-7496-CA06-54F6B5697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344" y="4242364"/>
            <a:ext cx="7391400" cy="177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02774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RegularSeedRightStep">
      <a:dk1>
        <a:srgbClr val="000000"/>
      </a:dk1>
      <a:lt1>
        <a:srgbClr val="FFFFFF"/>
      </a:lt1>
      <a:dk2>
        <a:srgbClr val="412430"/>
      </a:dk2>
      <a:lt2>
        <a:srgbClr val="E2E8E3"/>
      </a:lt2>
      <a:accent1>
        <a:srgbClr val="D936BD"/>
      </a:accent1>
      <a:accent2>
        <a:srgbClr val="C82567"/>
      </a:accent2>
      <a:accent3>
        <a:srgbClr val="D93836"/>
      </a:accent3>
      <a:accent4>
        <a:srgbClr val="C86A25"/>
      </a:accent4>
      <a:accent5>
        <a:srgbClr val="B7A12E"/>
      </a:accent5>
      <a:accent6>
        <a:srgbClr val="8BB020"/>
      </a:accent6>
      <a:hlink>
        <a:srgbClr val="319543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454</Words>
  <Application>Microsoft Macintosh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Goudy Old Style</vt:lpstr>
      <vt:lpstr>Helvetica Neue</vt:lpstr>
      <vt:lpstr>Wingdings</vt:lpstr>
      <vt:lpstr>FrostyVTI</vt:lpstr>
      <vt:lpstr>Healthcare  – drug persistency </vt:lpstr>
      <vt:lpstr>Project Structure </vt:lpstr>
      <vt:lpstr>Target variable analysis </vt:lpstr>
      <vt:lpstr>Explanatory data analysis insights</vt:lpstr>
      <vt:lpstr>Explanatory data analysis insights</vt:lpstr>
      <vt:lpstr>Explanatory data analysis insights</vt:lpstr>
      <vt:lpstr>Model development </vt:lpstr>
      <vt:lpstr>Model performance (baseline and logistic regression) </vt:lpstr>
      <vt:lpstr>Model performance (SVM and Random Forest)</vt:lpstr>
      <vt:lpstr>Model Performance (Gradient boosting)</vt:lpstr>
      <vt:lpstr>AUC-ROC curve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 – drug persistency </dc:title>
  <dc:creator>Yunxin Gan</dc:creator>
  <cp:lastModifiedBy>Yunxin Gan</cp:lastModifiedBy>
  <cp:revision>2</cp:revision>
  <dcterms:created xsi:type="dcterms:W3CDTF">2023-09-28T21:10:03Z</dcterms:created>
  <dcterms:modified xsi:type="dcterms:W3CDTF">2023-09-29T16:40:11Z</dcterms:modified>
</cp:coreProperties>
</file>