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2197"/>
  </p:normalViewPr>
  <p:slideViewPr>
    <p:cSldViewPr snapToGrid="0" snapToObjects="1" showGuides="1">
      <p:cViewPr varScale="1">
        <p:scale>
          <a:sx n="47" d="100"/>
          <a:sy n="47" d="100"/>
        </p:scale>
        <p:origin x="728" y="184"/>
      </p:cViewPr>
      <p:guideLst>
        <p:guide orient="horz" pos="213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9"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8"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79" name="PlaceHolder 2"/>
          <p:cNvSpPr>
            <a:spLocks noGrp="1"/>
          </p:cNvSpPr>
          <p:nvPr>
            <p:ph type="title"/>
          </p:nvPr>
        </p:nvSpPr>
        <p:spPr>
          <a:xfrm>
            <a:off x="1432440" y="360000"/>
            <a:ext cx="7405200" cy="1470600"/>
          </a:xfrm>
          <a:prstGeom prst="rect">
            <a:avLst/>
          </a:prstGeom>
        </p:spPr>
        <p:txBody>
          <a:bodyPr lIns="0" tIns="0" rIns="0" bIns="0" anchor="ctr"/>
          <a:lstStyle/>
          <a:p>
            <a:r>
              <a:rPr lang="en-US" sz="1800" b="0" strike="noStrike" spc="-1">
                <a:latin typeface="Arial"/>
              </a:rPr>
              <a:t>Click to edit the title text format</a:t>
            </a:r>
          </a:p>
        </p:txBody>
      </p:sp>
      <p:sp>
        <p:nvSpPr>
          <p:cNvPr id="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17" name="CustomShape 1" hidden="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8" name="CustomShape 2"/>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9"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20"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trike="noStrike" spc="-1">
                <a:solidFill>
                  <a:srgbClr val="361309"/>
                </a:solidFill>
                <a:latin typeface="Gill Sans MT"/>
                <a:ea typeface="DejaVu Sans"/>
              </a:rPr>
              <a:t>CWP Workshop</a:t>
            </a:r>
            <a:endParaRPr lang="en-US" sz="6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6 January 2020</a:t>
            </a:r>
            <a:endParaRPr lang="en-US" sz="3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Golden,  Colorado</a:t>
            </a:r>
            <a:endParaRPr lang="en-US" sz="3600" b="0" strike="noStrike" spc="-1">
              <a:latin typeface="Arial"/>
            </a:endParaRPr>
          </a:p>
        </p:txBody>
      </p:sp>
      <p:pic>
        <p:nvPicPr>
          <p:cNvPr id="158" name="Picture 5"/>
          <p:cNvPicPr/>
          <p:nvPr/>
        </p:nvPicPr>
        <p:blipFill>
          <a:blip r:embed="rId2"/>
          <a:stretch/>
        </p:blipFill>
        <p:spPr>
          <a:xfrm>
            <a:off x="2043000" y="242640"/>
            <a:ext cx="5073120" cy="3761640"/>
          </a:xfrm>
          <a:prstGeom prst="rect">
            <a:avLst/>
          </a:prstGeom>
          <a:ln>
            <a:noFill/>
          </a:ln>
        </p:spPr>
      </p:pic>
      <p:sp>
        <p:nvSpPr>
          <p:cNvPr id="15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01480" y="274680"/>
            <a:ext cx="84304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Reproducible Research</a:t>
            </a:r>
            <a:endParaRPr lang="en-US" sz="4400" b="0" strike="noStrike" spc="-1">
              <a:latin typeface="Arial"/>
            </a:endParaRPr>
          </a:p>
        </p:txBody>
      </p:sp>
      <p:sp>
        <p:nvSpPr>
          <p:cNvPr id="186" name="CustomShape 2"/>
          <p:cNvSpPr/>
          <p:nvPr/>
        </p:nvSpPr>
        <p:spPr>
          <a:xfrm>
            <a:off x="0" y="1568520"/>
            <a:ext cx="8888040" cy="504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65760" indent="-281880">
              <a:lnSpc>
                <a:spcPct val="120000"/>
              </a:lnSpc>
              <a:spcBef>
                <a:spcPts val="601"/>
              </a:spcBef>
            </a:pPr>
            <a:r>
              <a:rPr lang="en-US" sz="2400" b="0" strike="noStrike" spc="-1" dirty="0">
                <a:solidFill>
                  <a:srgbClr val="000000"/>
                </a:solidFill>
                <a:latin typeface="Verdana"/>
                <a:ea typeface="DejaVu Sans"/>
              </a:rPr>
              <a:t>  </a:t>
            </a:r>
            <a:r>
              <a:rPr lang="en-US" sz="4100" b="0" strike="noStrike" spc="-1" dirty="0">
                <a:solidFill>
                  <a:srgbClr val="000000"/>
                </a:solidFill>
                <a:latin typeface="Verdana"/>
                <a:ea typeface="DejaVu Sans"/>
              </a:rPr>
              <a:t> </a:t>
            </a:r>
            <a:r>
              <a:rPr lang="en-US" sz="4100" b="0" strike="noStrike" spc="-1" dirty="0">
                <a:solidFill>
                  <a:srgbClr val="000000"/>
                </a:solidFill>
                <a:latin typeface="Arial"/>
                <a:ea typeface="DejaVu Sans"/>
              </a:rPr>
              <a:t>“</a:t>
            </a:r>
            <a:r>
              <a:rPr lang="en-US" sz="4100" b="0" strike="noStrike" spc="-1" dirty="0">
                <a:solidFill>
                  <a:srgbClr val="000000"/>
                </a:solidFill>
                <a:latin typeface="Verdana"/>
                <a:ea typeface="DejaVu Sans"/>
              </a:rPr>
              <a:t>It is a big chore for one researcher to reproduce the analysis and computational results of another […] I discovered that this problem has a simple technological solution: illustrations (figures) in a technical document are made by </a:t>
            </a:r>
            <a:r>
              <a:rPr lang="en-US" sz="4100" b="1" strike="noStrike" spc="-1" dirty="0">
                <a:solidFill>
                  <a:srgbClr val="C32D2E"/>
                </a:solidFill>
                <a:latin typeface="Verdana"/>
                <a:ea typeface="DejaVu Sans"/>
              </a:rPr>
              <a:t>programs and command scripts that along with required data should be linked to the document itself </a:t>
            </a:r>
            <a:r>
              <a:rPr lang="en-US" sz="4100" b="0" strike="noStrike" spc="-1" dirty="0">
                <a:solidFill>
                  <a:srgbClr val="000000"/>
                </a:solidFill>
                <a:latin typeface="Verdana"/>
                <a:ea typeface="DejaVu Sans"/>
              </a:rPr>
              <a:t>[…] This is hardly any extra work for the author, but it makes the document much more valuable to readers who possess the document in electronic form because they are able to track down the computations that lead to the illustrations.</a:t>
            </a:r>
            <a:r>
              <a:rPr lang="en-US" sz="4100" b="0" strike="noStrike" spc="-1" dirty="0">
                <a:solidFill>
                  <a:srgbClr val="000000"/>
                </a:solidFill>
                <a:latin typeface="Arial"/>
                <a:ea typeface="DejaVu Sans"/>
              </a:rPr>
              <a:t>”</a:t>
            </a:r>
            <a:r>
              <a:rPr lang="en-US" sz="4100" b="0" strike="noStrike" spc="-1" dirty="0">
                <a:solidFill>
                  <a:srgbClr val="000000"/>
                </a:solidFill>
                <a:latin typeface="Verdana"/>
                <a:ea typeface="DejaVu Sans"/>
              </a:rPr>
              <a:t> </a:t>
            </a:r>
            <a:endParaRPr lang="en-US" sz="4100" b="0" strike="noStrike" spc="-1" dirty="0">
              <a:latin typeface="Arial"/>
            </a:endParaRPr>
          </a:p>
          <a:p>
            <a:pPr marL="365760" indent="-281880">
              <a:lnSpc>
                <a:spcPct val="120000"/>
              </a:lnSpc>
              <a:spcBef>
                <a:spcPts val="601"/>
              </a:spcBef>
            </a:pPr>
            <a:r>
              <a:rPr lang="en-US" sz="4100" b="0" strike="noStrike" spc="-1" dirty="0">
                <a:solidFill>
                  <a:srgbClr val="000000"/>
                </a:solidFill>
                <a:latin typeface="Verdana"/>
                <a:ea typeface="DejaVu Sans"/>
              </a:rPr>
              <a:t>                                                      (</a:t>
            </a:r>
            <a:r>
              <a:rPr lang="en-US" sz="4100" b="0" strike="noStrike" spc="-1" dirty="0" err="1">
                <a:solidFill>
                  <a:srgbClr val="000000"/>
                </a:solidFill>
                <a:latin typeface="Verdana"/>
                <a:ea typeface="DejaVu Sans"/>
              </a:rPr>
              <a:t>Claerbout</a:t>
            </a:r>
            <a:r>
              <a:rPr lang="en-US" sz="4100" b="0" strike="noStrike" spc="-1" dirty="0">
                <a:solidFill>
                  <a:srgbClr val="000000"/>
                </a:solidFill>
                <a:latin typeface="Verdana"/>
                <a:ea typeface="DejaVu Sans"/>
              </a:rPr>
              <a:t>, 1991)</a:t>
            </a:r>
            <a:endParaRPr lang="en-US" sz="4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Implement</a:t>
            </a:r>
            <a:endParaRPr lang="en-US" sz="3600" b="0" strike="noStrike" spc="-1">
              <a:latin typeface="Arial"/>
            </a:endParaRPr>
          </a:p>
          <a:p>
            <a:pPr algn="ctr">
              <a:lnSpc>
                <a:spcPct val="100000"/>
              </a:lnSpc>
            </a:pPr>
            <a:endParaRPr lang="en-US" sz="3600" b="0" strike="noStrike" spc="-1">
              <a:latin typeface="Arial"/>
            </a:endParaRPr>
          </a:p>
        </p:txBody>
      </p:sp>
      <p:sp>
        <p:nvSpPr>
          <p:cNvPr id="188" name="CustomShape 2"/>
          <p:cNvSpPr/>
          <p:nvPr/>
        </p:nvSpPr>
        <p:spPr>
          <a:xfrm>
            <a:off x="1752480" y="1523880"/>
            <a:ext cx="5408640" cy="3275280"/>
          </a:xfrm>
          <a:prstGeom prst="triangle">
            <a:avLst>
              <a:gd name="adj" fmla="val 50000"/>
            </a:avLst>
          </a:prstGeom>
          <a:solidFill>
            <a:srgbClr val="84AA33"/>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Test</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endParaRPr lang="en-US" sz="3600" b="0" strike="noStrike" spc="-1">
              <a:latin typeface="Arial"/>
            </a:endParaRPr>
          </a:p>
        </p:txBody>
      </p:sp>
      <p:sp>
        <p:nvSpPr>
          <p:cNvPr id="189"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Publish</a:t>
            </a:r>
            <a:endParaRPr lang="en-US" sz="3600" b="0" strike="noStrike" spc="-1">
              <a:latin typeface="Arial"/>
            </a:endParaRPr>
          </a:p>
        </p:txBody>
      </p:sp>
      <p:sp>
        <p:nvSpPr>
          <p:cNvPr id="190"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Programs</a:t>
            </a:r>
            <a:endParaRPr lang="en-US" sz="3600" b="0" strike="noStrike" spc="-1">
              <a:latin typeface="Arial"/>
            </a:endParaRPr>
          </a:p>
          <a:p>
            <a:pPr algn="ctr">
              <a:lnSpc>
                <a:spcPct val="100000"/>
              </a:lnSpc>
            </a:pPr>
            <a:endParaRPr lang="en-US" sz="3600" b="0" strike="noStrike" spc="-1">
              <a:latin typeface="Arial"/>
            </a:endParaRPr>
          </a:p>
        </p:txBody>
      </p:sp>
      <p:sp>
        <p:nvSpPr>
          <p:cNvPr id="192"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Workflows</a:t>
            </a:r>
            <a:endParaRPr lang="en-US" sz="3600" b="0" strike="noStrike" spc="-1">
              <a:latin typeface="Arial"/>
            </a:endParaRPr>
          </a:p>
          <a:p>
            <a:pPr algn="ctr">
              <a:lnSpc>
                <a:spcPct val="100000"/>
              </a:lnSpc>
            </a:pPr>
            <a:r>
              <a:rPr lang="en-US" sz="3600" b="0" strike="noStrike" spc="-1">
                <a:solidFill>
                  <a:srgbClr val="000000"/>
                </a:solidFill>
                <a:latin typeface="Arial"/>
                <a:ea typeface="DejaVu Sans"/>
              </a:rPr>
              <a:t>Examples</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endParaRPr lang="en-US" sz="3600" b="0" strike="noStrike" spc="-1">
              <a:latin typeface="Arial"/>
            </a:endParaRPr>
          </a:p>
        </p:txBody>
      </p:sp>
      <p:sp>
        <p:nvSpPr>
          <p:cNvPr id="193"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Papers</a:t>
            </a:r>
            <a:endParaRPr lang="en-US" sz="3600" b="0" strike="noStrike" spc="-1">
              <a:latin typeface="Arial"/>
            </a:endParaRPr>
          </a:p>
        </p:txBody>
      </p:sp>
      <p:sp>
        <p:nvSpPr>
          <p:cNvPr id="194"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marL="216000" indent="-214920" algn="ctr">
              <a:lnSpc>
                <a:spcPct val="100000"/>
              </a:lnSpc>
              <a:buClr>
                <a:srgbClr val="000000"/>
              </a:buClr>
              <a:buFont typeface="Wingdings" charset="2"/>
              <a:buChar char=""/>
            </a:pPr>
            <a:r>
              <a:rPr lang="en-US" sz="3200" b="0" strike="noStrike" spc="-1">
                <a:solidFill>
                  <a:srgbClr val="000000"/>
                </a:solidFill>
                <a:latin typeface="Arial"/>
                <a:ea typeface="DejaVu Sans"/>
              </a:rPr>
              <a:t>1,000 Programs</a:t>
            </a:r>
            <a:endParaRPr lang="en-US" sz="3200" b="0" strike="noStrike" spc="-1">
              <a:latin typeface="Arial"/>
            </a:endParaRPr>
          </a:p>
          <a:p>
            <a:pPr algn="ctr">
              <a:lnSpc>
                <a:spcPct val="100000"/>
              </a:lnSpc>
            </a:pPr>
            <a:endParaRPr lang="en-US" sz="3200" b="0" strike="noStrike" spc="-1">
              <a:latin typeface="Arial"/>
            </a:endParaRPr>
          </a:p>
        </p:txBody>
      </p:sp>
      <p:sp>
        <p:nvSpPr>
          <p:cNvPr id="196"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marL="216000" indent="-214920">
              <a:lnSpc>
                <a:spcPct val="100000"/>
              </a:lnSpc>
              <a:buClr>
                <a:srgbClr val="000000"/>
              </a:buClr>
              <a:buFont typeface="Wingdings" charset="2"/>
              <a:buChar char=""/>
            </a:pPr>
            <a:r>
              <a:rPr lang="en-US" sz="3200" b="0" strike="noStrike" spc="-1">
                <a:solidFill>
                  <a:srgbClr val="000000"/>
                </a:solidFill>
                <a:latin typeface="Arial"/>
                <a:ea typeface="DejaVu Sans"/>
              </a:rPr>
              <a:t>500 Workflows</a:t>
            </a:r>
            <a:endParaRPr lang="en-US" sz="3200" b="0" strike="noStrike" spc="-1">
              <a:latin typeface="Arial"/>
            </a:endParaRPr>
          </a:p>
          <a:p>
            <a:pPr marL="216000" indent="-214920">
              <a:lnSpc>
                <a:spcPct val="100000"/>
              </a:lnSpc>
              <a:buClr>
                <a:srgbClr val="000000"/>
              </a:buClr>
              <a:buFont typeface="Wingdings" charset="2"/>
              <a:buChar char=""/>
            </a:pPr>
            <a:r>
              <a:rPr lang="en-US" sz="3200" b="0" strike="noStrike" spc="-1">
                <a:solidFill>
                  <a:srgbClr val="000000"/>
                </a:solidFill>
                <a:latin typeface="Arial"/>
                <a:ea typeface="DejaVu Sans"/>
              </a:rPr>
              <a:t>5,000 Figures</a:t>
            </a:r>
            <a:endParaRPr lang="en-US" sz="3200" b="0" strike="noStrike" spc="-1">
              <a:latin typeface="Arial"/>
            </a:endParaRPr>
          </a:p>
          <a:p>
            <a:pPr algn="ctr">
              <a:lnSpc>
                <a:spcPct val="100000"/>
              </a:lnSpc>
            </a:pPr>
            <a:endParaRPr lang="en-US" sz="3200" b="0" strike="noStrike" spc="-1">
              <a:latin typeface="Arial"/>
            </a:endParaRPr>
          </a:p>
          <a:p>
            <a:pPr algn="ctr">
              <a:lnSpc>
                <a:spcPct val="100000"/>
              </a:lnSpc>
            </a:pPr>
            <a:endParaRPr lang="en-US" sz="3200" b="0" strike="noStrike" spc="-1">
              <a:latin typeface="Arial"/>
            </a:endParaRPr>
          </a:p>
        </p:txBody>
      </p:sp>
      <p:sp>
        <p:nvSpPr>
          <p:cNvPr id="197"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marL="216000" indent="-214920" algn="ctr">
              <a:lnSpc>
                <a:spcPct val="100000"/>
              </a:lnSpc>
              <a:buClr>
                <a:srgbClr val="000000"/>
              </a:buClr>
              <a:buFont typeface="Wingdings" charset="2"/>
              <a:buChar char=""/>
            </a:pPr>
            <a:r>
              <a:rPr lang="en-US" sz="3200" b="0" strike="noStrike" spc="-1">
                <a:solidFill>
                  <a:srgbClr val="000000"/>
                </a:solidFill>
                <a:latin typeface="Arial"/>
                <a:ea typeface="DejaVu Sans"/>
              </a:rPr>
              <a:t>150</a:t>
            </a:r>
            <a:endParaRPr lang="en-US" sz="3200" b="0" strike="noStrike" spc="-1">
              <a:latin typeface="Arial"/>
            </a:endParaRPr>
          </a:p>
          <a:p>
            <a:pPr algn="ctr">
              <a:lnSpc>
                <a:spcPct val="100000"/>
              </a:lnSpc>
            </a:pPr>
            <a:r>
              <a:rPr lang="en-US" sz="3200" b="0" strike="noStrike" spc="-1">
                <a:solidFill>
                  <a:srgbClr val="000000"/>
                </a:solidFill>
                <a:latin typeface="Arial"/>
                <a:ea typeface="DejaVu Sans"/>
              </a:rPr>
              <a:t>Papers</a:t>
            </a:r>
            <a:endParaRPr lang="en-US" sz="3200" b="0" strike="noStrike" spc="-1">
              <a:latin typeface="Arial"/>
            </a:endParaRPr>
          </a:p>
          <a:p>
            <a:pPr algn="ctr">
              <a:lnSpc>
                <a:spcPct val="100000"/>
              </a:lnSpc>
            </a:pPr>
            <a:endParaRPr lang="en-US" sz="3200" b="0" strike="noStrike" spc="-1">
              <a:latin typeface="Arial"/>
            </a:endParaRPr>
          </a:p>
        </p:txBody>
      </p:sp>
      <p:sp>
        <p:nvSpPr>
          <p:cNvPr id="198"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
        <p:nvSpPr>
          <p:cNvPr id="199" name="CustomShape 5"/>
          <p:cNvSpPr/>
          <p:nvPr/>
        </p:nvSpPr>
        <p:spPr>
          <a:xfrm>
            <a:off x="5423400" y="2209680"/>
            <a:ext cx="12146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LaTeX</a:t>
            </a:r>
            <a:endParaRPr lang="en-US" sz="2800" b="0" strike="noStrike" spc="-1">
              <a:latin typeface="Arial"/>
            </a:endParaRPr>
          </a:p>
        </p:txBody>
      </p:sp>
      <p:sp>
        <p:nvSpPr>
          <p:cNvPr id="200" name="CustomShape 6"/>
          <p:cNvSpPr/>
          <p:nvPr/>
        </p:nvSpPr>
        <p:spPr>
          <a:xfrm>
            <a:off x="6572160" y="3581280"/>
            <a:ext cx="1525680" cy="1216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Python </a:t>
            </a:r>
            <a:endParaRPr lang="en-US" sz="2800" b="0" strike="noStrike" spc="-1">
              <a:latin typeface="Arial"/>
            </a:endParaRPr>
          </a:p>
          <a:p>
            <a:pPr>
              <a:lnSpc>
                <a:spcPct val="100000"/>
              </a:lnSpc>
            </a:pPr>
            <a:r>
              <a:rPr lang="en-US" sz="2800" b="0" strike="noStrike" spc="-1">
                <a:solidFill>
                  <a:srgbClr val="000000"/>
                </a:solidFill>
                <a:latin typeface="Verdana"/>
                <a:ea typeface="DejaVu Sans"/>
              </a:rPr>
              <a:t>  SCons</a:t>
            </a:r>
            <a:endParaRPr lang="en-US" sz="2800" b="0" strike="noStrike" spc="-1">
              <a:latin typeface="Arial"/>
            </a:endParaRPr>
          </a:p>
          <a:p>
            <a:pPr>
              <a:lnSpc>
                <a:spcPct val="100000"/>
              </a:lnSpc>
            </a:pPr>
            <a:endParaRPr lang="en-US" sz="2800" b="0" strike="noStrike" spc="-1">
              <a:latin typeface="Arial"/>
            </a:endParaRPr>
          </a:p>
        </p:txBody>
      </p:sp>
      <p:sp>
        <p:nvSpPr>
          <p:cNvPr id="201" name="CustomShape 7"/>
          <p:cNvSpPr/>
          <p:nvPr/>
        </p:nvSpPr>
        <p:spPr>
          <a:xfrm>
            <a:off x="7624440" y="4876920"/>
            <a:ext cx="9756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Unix</a:t>
            </a:r>
            <a:endParaRPr lang="en-US" sz="2800" b="0" strike="noStrike" spc="-1">
              <a:latin typeface="Arial"/>
            </a:endParaRPr>
          </a:p>
          <a:p>
            <a:pPr>
              <a:lnSpc>
                <a:spcPct val="100000"/>
              </a:lnSpc>
            </a:pPr>
            <a:r>
              <a:rPr lang="en-US" sz="2800" b="0" strike="noStrike" spc="-1">
                <a:solidFill>
                  <a:srgbClr val="000000"/>
                </a:solidFill>
                <a:latin typeface="Verdana"/>
                <a:ea typeface="DejaVu Sans"/>
              </a:rPr>
              <a:t>   C</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1"/>
          <p:cNvPicPr/>
          <p:nvPr/>
        </p:nvPicPr>
        <p:blipFill>
          <a:blip r:embed="rId2"/>
          <a:stretch/>
        </p:blipFill>
        <p:spPr>
          <a:xfrm>
            <a:off x="0" y="50040"/>
            <a:ext cx="9142560" cy="680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4"/>
          <p:cNvPicPr/>
          <p:nvPr/>
        </p:nvPicPr>
        <p:blipFill>
          <a:blip r:embed="rId2"/>
          <a:stretch/>
        </p:blipFill>
        <p:spPr>
          <a:xfrm>
            <a:off x="373680" y="1263960"/>
            <a:ext cx="8451720" cy="5095800"/>
          </a:xfrm>
          <a:prstGeom prst="rect">
            <a:avLst/>
          </a:prstGeom>
          <a:ln>
            <a:noFill/>
          </a:ln>
        </p:spPr>
      </p:pic>
      <p:sp>
        <p:nvSpPr>
          <p:cNvPr id="204" name="CustomShape 1"/>
          <p:cNvSpPr/>
          <p:nvPr/>
        </p:nvSpPr>
        <p:spPr>
          <a:xfrm>
            <a:off x="955800" y="120960"/>
            <a:ext cx="749664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300" b="0" strike="noStrike" spc="-1" dirty="0">
                <a:solidFill>
                  <a:srgbClr val="572314"/>
                </a:solidFill>
                <a:latin typeface="Gill Sans MT"/>
                <a:ea typeface="DejaVu Sans"/>
              </a:rPr>
              <a:t>Madagascar Website Visits</a:t>
            </a:r>
            <a:endParaRPr lang="en-US" sz="43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80880" y="0"/>
            <a:ext cx="85510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300" b="1" strike="noStrike" spc="-1">
                <a:solidFill>
                  <a:srgbClr val="964305"/>
                </a:solidFill>
                <a:latin typeface="Verdana"/>
                <a:ea typeface="DejaVu Sans"/>
              </a:rPr>
              <a:t>Contributors</a:t>
            </a:r>
            <a:endParaRPr lang="en-US" sz="4300" b="0" strike="noStrike" spc="-1">
              <a:latin typeface="Arial"/>
            </a:endParaRPr>
          </a:p>
        </p:txBody>
      </p:sp>
      <p:sp>
        <p:nvSpPr>
          <p:cNvPr id="206" name="CustomShape 2"/>
          <p:cNvSpPr/>
          <p:nvPr/>
        </p:nvSpPr>
        <p:spPr>
          <a:xfrm>
            <a:off x="380880" y="1143000"/>
            <a:ext cx="8551080" cy="53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00" b="0" strike="noStrike" spc="-1">
                <a:solidFill>
                  <a:srgbClr val="000000"/>
                </a:solidFill>
                <a:latin typeface="Verdana"/>
                <a:ea typeface="DejaVu Sans"/>
              </a:rPr>
              <a:t>Salah Al-Hadab, Tariq Alkhalifah, Vladimir Bashkardin, </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Filippo Broggini, Jules Browaeys, Cody Brown, William Burnett, Yihua Cai, Maria Cameron, Lorenzo Casasanta, Yangkang Chen, Zhonghuan Chen, Jiubing Cheng, Luke Decker, Joseph Dellinger, Esteban Diaz, Gang Fang, Sergey Fomel, Jeff Godwin, Gilles Hennenfent, Jie Hou, Jingwei Hu, Yin Huang, Trevor Irons, Jim Jennings, Jun Ji, Long Jin, Parvaneh Karimi, Roman Kazinnik,</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Alexander Klokov, Siwei Li, Guochang Liu, Yang Liu, Yujin Liu, Xuxin Ma, Douglas McCowan, Henryk Modzelewski, Jack Poulson, James Rickett, Sean Ross-Ross, Colin Russell, Christos Saragiotis, Paul Sava, Karl Schleicher, Reza Shahidi, Jeffrey Shragge, Eduardo Filpo Silva, Xiaolei Song, Yanadet Sripanich, Junzhe Sun, Ioan Vlad, Robin Weiss, Zedong Wu, Jia Yan, Lexing Ying, …</a:t>
            </a:r>
            <a:endParaRPr lang="en-US"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trike="noStrike" spc="-1">
                <a:solidFill>
                  <a:srgbClr val="361309"/>
                </a:solidFill>
                <a:latin typeface="Gill Sans MT"/>
                <a:ea typeface="DejaVu Sans"/>
              </a:rPr>
              <a:t>CWP Workshop</a:t>
            </a:r>
            <a:endParaRPr lang="en-US" sz="6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6 January 2020</a:t>
            </a:r>
            <a:endParaRPr lang="en-US" sz="3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Golden,  Colorado</a:t>
            </a:r>
            <a:endParaRPr lang="en-US" sz="3600" b="0" strike="noStrike" spc="-1">
              <a:latin typeface="Arial"/>
            </a:endParaRPr>
          </a:p>
        </p:txBody>
      </p:sp>
      <p:pic>
        <p:nvPicPr>
          <p:cNvPr id="208" name="Picture 5"/>
          <p:cNvPicPr/>
          <p:nvPr/>
        </p:nvPicPr>
        <p:blipFill>
          <a:blip r:embed="rId2"/>
          <a:stretch/>
        </p:blipFill>
        <p:spPr>
          <a:xfrm>
            <a:off x="2043000" y="242640"/>
            <a:ext cx="5073120" cy="3761640"/>
          </a:xfrm>
          <a:prstGeom prst="rect">
            <a:avLst/>
          </a:prstGeom>
          <a:ln>
            <a:noFill/>
          </a:ln>
        </p:spPr>
      </p:pic>
      <p:sp>
        <p:nvSpPr>
          <p:cNvPr id="20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80" y="108857"/>
            <a:ext cx="91429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3600" b="1" strike="noStrike" spc="-1" dirty="0">
                <a:solidFill>
                  <a:srgbClr val="964305"/>
                </a:solidFill>
                <a:latin typeface="Verdana"/>
                <a:ea typeface="DejaVu Sans"/>
              </a:rPr>
              <a:t>Today’s Workshop – Rough Schedule</a:t>
            </a:r>
            <a:endParaRPr lang="en-US" sz="3600" b="0" strike="noStrike" spc="-1" dirty="0">
              <a:latin typeface="Arial"/>
            </a:endParaRPr>
          </a:p>
        </p:txBody>
      </p:sp>
      <p:sp>
        <p:nvSpPr>
          <p:cNvPr id="163" name="CustomShape 2"/>
          <p:cNvSpPr/>
          <p:nvPr/>
        </p:nvSpPr>
        <p:spPr>
          <a:xfrm>
            <a:off x="0" y="983880"/>
            <a:ext cx="8945640" cy="587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From 8.30am	– Coffee and Madagascar Package Introduction</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9.00-9.15am	– Introduction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9.15-10.15am	– Using Madagascar on the Command Line (Girard)</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10.15-10.30am	– Break (informal)</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10.30-11.30am	– Introduction to Python and </a:t>
            </a:r>
            <a:r>
              <a:rPr lang="en-US" sz="2000" b="0" strike="noStrike" spc="-1" dirty="0" err="1">
                <a:solidFill>
                  <a:srgbClr val="000000"/>
                </a:solidFill>
                <a:latin typeface="Arial"/>
                <a:ea typeface="DejaVu Sans"/>
              </a:rPr>
              <a:t>SConstruct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11.30-12.30pm	– </a:t>
            </a:r>
            <a:r>
              <a:rPr lang="en-US" sz="2000" b="0" strike="noStrike" spc="-1" dirty="0" err="1">
                <a:solidFill>
                  <a:srgbClr val="000000"/>
                </a:solidFill>
                <a:latin typeface="Arial"/>
                <a:ea typeface="DejaVu Sans"/>
              </a:rPr>
              <a:t>Madagascar+SConstruct</a:t>
            </a:r>
            <a:r>
              <a:rPr lang="en-US" sz="2000" b="0" strike="noStrike" spc="-1" dirty="0">
                <a:solidFill>
                  <a:srgbClr val="000000"/>
                </a:solidFill>
                <a:latin typeface="Arial"/>
                <a:ea typeface="DejaVu Sans"/>
              </a:rPr>
              <a:t>  (Girard) – Exercise 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12.30-1.30pm	– Lunch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1.30-2.30pm	– Seismic Modelling (Girard) – Exercise II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2.30-3.30pm	– Adding your own programs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 – Exercise III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3.30pm onward	– Wrap up / Sundowner (by donation)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5"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a:t>
            </a:r>
            <a:endParaRPr lang="en-US" sz="2600" b="0" strike="noStrike" spc="-1">
              <a:latin typeface="Arial"/>
            </a:endParaRPr>
          </a:p>
        </p:txBody>
      </p:sp>
      <p:pic>
        <p:nvPicPr>
          <p:cNvPr id="166"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8"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a:t>
            </a:r>
            <a:endParaRPr lang="en-US" sz="2600" b="0" strike="noStrike" spc="-1">
              <a:latin typeface="Arial"/>
            </a:endParaRPr>
          </a:p>
        </p:txBody>
      </p:sp>
      <p:pic>
        <p:nvPicPr>
          <p:cNvPr id="169"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71"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This requires the </a:t>
            </a:r>
            <a:r>
              <a:rPr lang="en-US" sz="2600" b="1" strike="noStrike" spc="-1">
                <a:solidFill>
                  <a:srgbClr val="C32D2E"/>
                </a:solidFill>
                <a:latin typeface="Verdana"/>
                <a:ea typeface="DejaVu Sans"/>
              </a:rPr>
              <a:t>complete and</a:t>
            </a:r>
            <a:r>
              <a:rPr lang="en-US" sz="3200" b="1" strike="noStrike" spc="-1">
                <a:solidFill>
                  <a:srgbClr val="C32D2E"/>
                </a:solidFill>
                <a:latin typeface="Verdana"/>
                <a:ea typeface="DejaVu Sans"/>
              </a:rPr>
              <a:t> </a:t>
            </a:r>
            <a:r>
              <a:rPr lang="en-US" sz="2600" b="1" strike="noStrike" spc="-1">
                <a:solidFill>
                  <a:srgbClr val="C32D2E"/>
                </a:solidFill>
                <a:latin typeface="Verdana"/>
                <a:ea typeface="DejaVu Sans"/>
              </a:rPr>
              <a:t>open exchange of data, procedures and materials</a:t>
            </a:r>
            <a:r>
              <a:rPr lang="en-US" sz="2800" b="1" strike="noStrike" spc="-1">
                <a:solidFill>
                  <a:srgbClr val="C32D2E"/>
                </a:solidFill>
                <a:latin typeface="Verdana"/>
                <a:ea typeface="DejaVu Sans"/>
              </a:rPr>
              <a:t>.</a:t>
            </a:r>
            <a:endParaRPr lang="en-US" sz="2800" b="0" strike="noStrike" spc="-1">
              <a:latin typeface="Arial"/>
            </a:endParaRPr>
          </a:p>
          <a:p>
            <a:pPr marL="365760" indent="-281880">
              <a:lnSpc>
                <a:spcPct val="90000"/>
              </a:lnSpc>
              <a:spcBef>
                <a:spcPts val="601"/>
              </a:spcBef>
            </a:pPr>
            <a:endParaRPr lang="en-US" sz="2800" b="0" strike="noStrike" spc="-1">
              <a:latin typeface="Arial"/>
            </a:endParaRPr>
          </a:p>
        </p:txBody>
      </p:sp>
      <p:pic>
        <p:nvPicPr>
          <p:cNvPr id="172"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F271C"/>
                </a:solidFill>
                <a:latin typeface="Verdana"/>
                <a:ea typeface="DejaVu Sans"/>
              </a:rPr>
              <a:t>“</a:t>
            </a:r>
            <a:r>
              <a:rPr lang="en-US" sz="2400" b="1" strike="noStrike" spc="-1">
                <a:solidFill>
                  <a:srgbClr val="C32D2E"/>
                </a:solidFill>
                <a:latin typeface="Verdana"/>
                <a:ea typeface="DejaVu Sans"/>
              </a:rPr>
              <a:t>Abandoning the habit of secrecy </a:t>
            </a:r>
            <a:r>
              <a:rPr lang="en-US" sz="2400" b="0" strike="noStrike" spc="-1">
                <a:solidFill>
                  <a:srgbClr val="4F271C"/>
                </a:solidFill>
                <a:latin typeface="Verdana"/>
                <a:ea typeface="DejaVu Sans"/>
              </a:rPr>
              <a:t>in favor of process transparency and peer review was the crucial step by which alchemy became chemistry.</a:t>
            </a:r>
            <a:endParaRPr lang="en-US" sz="2400" b="0" strike="noStrike" spc="-1">
              <a:latin typeface="Arial"/>
            </a:endParaRPr>
          </a:p>
        </p:txBody>
      </p:sp>
      <p:pic>
        <p:nvPicPr>
          <p:cNvPr id="174"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5"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4F271C"/>
                </a:solidFill>
                <a:latin typeface="Verdana"/>
                <a:ea typeface="DejaVu Sans"/>
              </a:rPr>
              <a:t>“</a:t>
            </a:r>
            <a:r>
              <a:rPr lang="en-US" sz="2400" b="1" strike="noStrike" spc="-1" dirty="0">
                <a:solidFill>
                  <a:srgbClr val="C32D2E"/>
                </a:solidFill>
                <a:latin typeface="Verdana"/>
                <a:ea typeface="DejaVu Sans"/>
              </a:rPr>
              <a:t>Abandoning the habit of secrecy </a:t>
            </a:r>
            <a:r>
              <a:rPr lang="en-US" sz="2400" b="0" strike="noStrike" spc="-1" dirty="0">
                <a:solidFill>
                  <a:srgbClr val="4F271C"/>
                </a:solidFill>
                <a:latin typeface="Verdana"/>
                <a:ea typeface="DejaVu Sans"/>
              </a:rPr>
              <a:t>in favor of process transparency and peer review was the crucial step by which alchemy became chemistry. In the same way, it is beginning to appear that open-source development may signal the long-awaited maturation of software development as a </a:t>
            </a:r>
            <a:r>
              <a:rPr lang="en-US" sz="2400" b="0" strike="noStrike" spc="-1" dirty="0" err="1">
                <a:solidFill>
                  <a:srgbClr val="4F271C"/>
                </a:solidFill>
                <a:latin typeface="Verdana"/>
                <a:ea typeface="DejaVu Sans"/>
              </a:rPr>
              <a:t>discipline.”</a:t>
            </a:r>
            <a:r>
              <a:rPr lang="en-US" sz="2400" b="0" i="1" strike="noStrike" spc="-1" dirty="0" err="1">
                <a:solidFill>
                  <a:srgbClr val="4F271C"/>
                </a:solidFill>
                <a:latin typeface="Verdana"/>
                <a:ea typeface="DejaVu Sans"/>
              </a:rPr>
              <a:t>Eric</a:t>
            </a:r>
            <a:r>
              <a:rPr lang="en-US" sz="2400" b="0" i="1" strike="noStrike" spc="-1" dirty="0">
                <a:solidFill>
                  <a:srgbClr val="4F271C"/>
                </a:solidFill>
                <a:latin typeface="Verdana"/>
                <a:ea typeface="DejaVu Sans"/>
              </a:rPr>
              <a:t> Raymond</a:t>
            </a:r>
            <a:endParaRPr lang="en-US" sz="2400" b="0" strike="noStrike" spc="-1" dirty="0">
              <a:latin typeface="Arial"/>
            </a:endParaRPr>
          </a:p>
        </p:txBody>
      </p:sp>
      <p:pic>
        <p:nvPicPr>
          <p:cNvPr id="177"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8"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0"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a:t>
            </a:r>
            <a:endParaRPr lang="en-US" sz="2000" b="0" strike="noStrike" spc="-1">
              <a:latin typeface="Arial"/>
            </a:endParaRPr>
          </a:p>
        </p:txBody>
      </p:sp>
      <p:pic>
        <p:nvPicPr>
          <p:cNvPr id="181"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3"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The actual scholarship is the </a:t>
            </a:r>
            <a:r>
              <a:rPr lang="en-US" sz="2000" b="1" strike="noStrike" spc="-1">
                <a:solidFill>
                  <a:srgbClr val="C32D2E"/>
                </a:solidFill>
                <a:latin typeface="Verdana"/>
                <a:ea typeface="DejaVu Sans"/>
              </a:rPr>
              <a:t>complete software development environment and the complete set of instructions which generated the figures</a:t>
            </a:r>
            <a:r>
              <a:rPr lang="en-US" sz="2000" b="0" strike="noStrike" spc="-1">
                <a:solidFill>
                  <a:srgbClr val="000000"/>
                </a:solidFill>
                <a:latin typeface="Verdana"/>
                <a:ea typeface="DejaVu Sans"/>
              </a:rPr>
              <a:t>.</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  </a:t>
            </a:r>
            <a:endParaRPr lang="en-US" sz="2000" b="0" strike="noStrike" spc="-1">
              <a:latin typeface="Arial"/>
            </a:endParaRPr>
          </a:p>
          <a:p>
            <a:pPr marL="365760" indent="-281880">
              <a:lnSpc>
                <a:spcPct val="110000"/>
              </a:lnSpc>
              <a:spcBef>
                <a:spcPts val="601"/>
              </a:spcBef>
            </a:pPr>
            <a:r>
              <a:rPr lang="en-US" sz="2000" b="0" strike="noStrike" spc="-1">
                <a:solidFill>
                  <a:srgbClr val="000000"/>
                </a:solidFill>
                <a:latin typeface="Verdana"/>
                <a:ea typeface="DejaVu Sans"/>
              </a:rPr>
              <a:t>   (Buckheit and Donoho, 1995)</a:t>
            </a:r>
            <a:endParaRPr lang="en-US" sz="2000" b="0" strike="noStrike" spc="-1">
              <a:latin typeface="Arial"/>
            </a:endParaRPr>
          </a:p>
        </p:txBody>
      </p:sp>
      <p:pic>
        <p:nvPicPr>
          <p:cNvPr id="184"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49534</TotalTime>
  <Words>747</Words>
  <Application>Microsoft Macintosh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DejaVu Sans</vt:lpstr>
      <vt:lpstr>Arial</vt:lpstr>
      <vt:lpstr>Gill Sans MT</vt:lpstr>
      <vt:lpstr>Symbol</vt:lpstr>
      <vt:lpstr>Verdana</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Austin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Sergey Fomel</dc:creator>
  <dc:description/>
  <cp:lastModifiedBy>汪 宇锋</cp:lastModifiedBy>
  <cp:revision>101</cp:revision>
  <dcterms:created xsi:type="dcterms:W3CDTF">2013-05-24T14:40:31Z</dcterms:created>
  <dcterms:modified xsi:type="dcterms:W3CDTF">2021-11-05T00:45:05Z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The University of Texas at Austin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