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21" r:id="rId2"/>
    <p:sldId id="323" r:id="rId3"/>
    <p:sldId id="327" r:id="rId4"/>
    <p:sldId id="326" r:id="rId5"/>
    <p:sldId id="32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55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2AC"/>
    <a:srgbClr val="595959"/>
    <a:srgbClr val="414455"/>
    <a:srgbClr val="4B4E61"/>
    <a:srgbClr val="767171"/>
    <a:srgbClr val="7F7F7F"/>
    <a:srgbClr val="019ED5"/>
    <a:srgbClr val="0070C0"/>
    <a:srgbClr val="F2F2F2"/>
    <a:srgbClr val="DE28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5" autoAdjust="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>
        <p:guide orient="horz" pos="1049"/>
        <p:guide pos="554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007C-0BBF-4CAD-B02F-7664B804665F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7DC7C-EA85-41EA-BE8E-3BC04B957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09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075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335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895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926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66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日期占位符 1"/>
          <p:cNvSpPr txBox="1">
            <a:spLocks/>
          </p:cNvSpPr>
          <p:nvPr userDrawn="1"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0820CF-B880-4189-942D-D702A7CBA730}" type="datetimeFigureOut">
              <a:rPr lang="zh-CN" altLang="en-US" smtClean="0"/>
              <a:pPr/>
              <a:t>2019/11/1</a:t>
            </a:fld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1299220"/>
              </p:ext>
            </p:extLst>
          </p:nvPr>
        </p:nvGraphicFramePr>
        <p:xfrm>
          <a:off x="0" y="1355463"/>
          <a:ext cx="1691680" cy="38732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529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界定与表征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合理交通结构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影响因素辨识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干预对策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1" name="直接连接符 10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1358722"/>
            <a:ext cx="1691680" cy="728261"/>
            <a:chOff x="0" y="1272662"/>
            <a:chExt cx="1691680" cy="788186"/>
          </a:xfrm>
        </p:grpSpPr>
        <p:sp>
          <p:nvSpPr>
            <p:cNvPr id="13" name="矩形 12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414455">
                <a:alpha val="89804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主要内容</a:t>
              </a:r>
            </a:p>
          </p:txBody>
        </p:sp>
        <p:sp>
          <p:nvSpPr>
            <p:cNvPr id="14" name="等腰三角形 1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 userDrawn="1"/>
        </p:nvSpPr>
        <p:spPr>
          <a:xfrm>
            <a:off x="2210764" y="50928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主要内容</a:t>
            </a:r>
          </a:p>
        </p:txBody>
      </p:sp>
    </p:spTree>
    <p:extLst>
      <p:ext uri="{BB962C8B-B14F-4D97-AF65-F5344CB8AC3E}">
        <p14:creationId xmlns:p14="http://schemas.microsoft.com/office/powerpoint/2010/main" val="2602551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14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0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409579"/>
      </p:ext>
    </p:extLst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绪论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04617518"/>
              </p:ext>
            </p:extLst>
          </p:nvPr>
        </p:nvGraphicFramePr>
        <p:xfrm>
          <a:off x="0" y="1268760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 userDrawn="1"/>
        </p:nvGrpSpPr>
        <p:grpSpPr>
          <a:xfrm>
            <a:off x="0" y="1272662"/>
            <a:ext cx="1691680" cy="788186"/>
            <a:chOff x="0" y="1272662"/>
            <a:chExt cx="1691680" cy="78818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绪论</a:t>
              </a: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2210764" y="509286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绪 论</a:t>
            </a:r>
          </a:p>
        </p:txBody>
      </p:sp>
      <p:sp>
        <p:nvSpPr>
          <p:cNvPr id="16" name="五边形 15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8605894" y="139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选题背景</a:t>
            </a: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9713890" y="116016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 userDrawn="1"/>
        </p:nvSpPr>
        <p:spPr>
          <a:xfrm>
            <a:off x="9713890" y="139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研究意义</a:t>
            </a:r>
          </a:p>
        </p:txBody>
      </p:sp>
      <p:cxnSp>
        <p:nvCxnSpPr>
          <p:cNvPr id="23" name="直接连接符 22"/>
          <p:cNvCxnSpPr/>
          <p:nvPr userDrawn="1"/>
        </p:nvCxnSpPr>
        <p:spPr>
          <a:xfrm>
            <a:off x="10821886" y="116016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 userDrawn="1"/>
        </p:nvSpPr>
        <p:spPr>
          <a:xfrm>
            <a:off x="10821885" y="1287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贡献与创新</a:t>
            </a:r>
          </a:p>
        </p:txBody>
      </p:sp>
    </p:spTree>
    <p:extLst>
      <p:ext uri="{BB962C8B-B14F-4D97-AF65-F5344CB8AC3E}">
        <p14:creationId xmlns:p14="http://schemas.microsoft.com/office/powerpoint/2010/main" val="3314404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绪论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1907704" y="1268760"/>
            <a:ext cx="86993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2210764" y="509286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绪 论</a:t>
            </a:r>
          </a:p>
        </p:txBody>
      </p:sp>
      <p:sp>
        <p:nvSpPr>
          <p:cNvPr id="16" name="五边形 15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5" name="文本框 19"/>
          <p:cNvSpPr txBox="1"/>
          <p:nvPr userDrawn="1"/>
        </p:nvSpPr>
        <p:spPr>
          <a:xfrm>
            <a:off x="8605894" y="139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选题背景</a:t>
            </a: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9713890" y="116016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21"/>
          <p:cNvSpPr txBox="1"/>
          <p:nvPr userDrawn="1"/>
        </p:nvSpPr>
        <p:spPr>
          <a:xfrm>
            <a:off x="9713890" y="139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研究意义</a:t>
            </a:r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10821886" y="116016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3"/>
          <p:cNvSpPr txBox="1"/>
          <p:nvPr userDrawn="1"/>
        </p:nvSpPr>
        <p:spPr>
          <a:xfrm>
            <a:off x="10821885" y="1287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贡献与创新</a:t>
            </a:r>
          </a:p>
        </p:txBody>
      </p:sp>
      <p:graphicFrame>
        <p:nvGraphicFramePr>
          <p:cNvPr id="26" name="表格 2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05703352"/>
              </p:ext>
            </p:extLst>
          </p:nvPr>
        </p:nvGraphicFramePr>
        <p:xfrm>
          <a:off x="0" y="1268760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7" name="组合 26"/>
          <p:cNvGrpSpPr/>
          <p:nvPr userDrawn="1"/>
        </p:nvGrpSpPr>
        <p:grpSpPr>
          <a:xfrm>
            <a:off x="0" y="1272662"/>
            <a:ext cx="1691680" cy="788186"/>
            <a:chOff x="0" y="1272662"/>
            <a:chExt cx="1691680" cy="788186"/>
          </a:xfrm>
        </p:grpSpPr>
        <p:sp>
          <p:nvSpPr>
            <p:cNvPr id="28" name="矩形 27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绪论</a:t>
              </a: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2192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绪论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2210764" y="509286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绪 论</a:t>
            </a:r>
          </a:p>
        </p:txBody>
      </p:sp>
      <p:sp>
        <p:nvSpPr>
          <p:cNvPr id="16" name="五边形 15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6" name="文本框 19"/>
          <p:cNvSpPr txBox="1"/>
          <p:nvPr userDrawn="1"/>
        </p:nvSpPr>
        <p:spPr>
          <a:xfrm>
            <a:off x="8605894" y="139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选题背景</a:t>
            </a:r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9713890" y="116016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1"/>
          <p:cNvSpPr txBox="1"/>
          <p:nvPr userDrawn="1"/>
        </p:nvSpPr>
        <p:spPr>
          <a:xfrm>
            <a:off x="9713890" y="139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研究意义</a:t>
            </a:r>
          </a:p>
        </p:txBody>
      </p:sp>
      <p:cxnSp>
        <p:nvCxnSpPr>
          <p:cNvPr id="29" name="直接连接符 28"/>
          <p:cNvCxnSpPr/>
          <p:nvPr userDrawn="1"/>
        </p:nvCxnSpPr>
        <p:spPr>
          <a:xfrm>
            <a:off x="10821886" y="116016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3"/>
          <p:cNvSpPr txBox="1"/>
          <p:nvPr userDrawn="1"/>
        </p:nvSpPr>
        <p:spPr>
          <a:xfrm>
            <a:off x="10821885" y="1287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贡献与创新</a:t>
            </a:r>
          </a:p>
        </p:txBody>
      </p:sp>
      <p:graphicFrame>
        <p:nvGraphicFramePr>
          <p:cNvPr id="31" name="表格 3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44356435"/>
              </p:ext>
            </p:extLst>
          </p:nvPr>
        </p:nvGraphicFramePr>
        <p:xfrm>
          <a:off x="0" y="1268760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2" name="组合 31"/>
          <p:cNvGrpSpPr/>
          <p:nvPr userDrawn="1"/>
        </p:nvGrpSpPr>
        <p:grpSpPr>
          <a:xfrm>
            <a:off x="0" y="1272662"/>
            <a:ext cx="1691680" cy="788186"/>
            <a:chOff x="0" y="1272662"/>
            <a:chExt cx="1691680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绪论</a:t>
              </a: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184695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界定与表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 userDrawn="1"/>
        </p:nvSpPr>
        <p:spPr>
          <a:xfrm>
            <a:off x="2210764" y="52017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0" dirty="0">
                <a:latin typeface="黑体" panose="02010609060101010101" pitchFamily="49" charset="-122"/>
                <a:ea typeface="黑体" panose="02010609060101010101" pitchFamily="49" charset="-122"/>
              </a:rPr>
              <a:t>研究方法与思路</a:t>
            </a:r>
          </a:p>
        </p:txBody>
      </p:sp>
      <p:sp>
        <p:nvSpPr>
          <p:cNvPr id="9" name="五边形 8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13465809"/>
              </p:ext>
            </p:extLst>
          </p:nvPr>
        </p:nvGraphicFramePr>
        <p:xfrm>
          <a:off x="0" y="1268760"/>
          <a:ext cx="1691680" cy="39992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296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7" name="组合 16"/>
          <p:cNvGrpSpPr/>
          <p:nvPr userDrawn="1"/>
        </p:nvGrpSpPr>
        <p:grpSpPr>
          <a:xfrm>
            <a:off x="0" y="1272662"/>
            <a:ext cx="1691680" cy="788186"/>
            <a:chOff x="0" y="1272662"/>
            <a:chExt cx="1691680" cy="788186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绪论</a:t>
              </a:r>
            </a:p>
          </p:txBody>
        </p:sp>
        <p:sp>
          <p:nvSpPr>
            <p:cNvPr id="19" name="等腰三角形 1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 userDrawn="1"/>
        </p:nvGrpSpPr>
        <p:grpSpPr>
          <a:xfrm>
            <a:off x="3668" y="2079006"/>
            <a:ext cx="1696206" cy="788186"/>
            <a:chOff x="2257770" y="1738764"/>
            <a:chExt cx="1696206" cy="788186"/>
          </a:xfrm>
        </p:grpSpPr>
        <p:grpSp>
          <p:nvGrpSpPr>
            <p:cNvPr id="27" name="组合 26"/>
            <p:cNvGrpSpPr/>
            <p:nvPr userDrawn="1"/>
          </p:nvGrpSpPr>
          <p:grpSpPr>
            <a:xfrm>
              <a:off x="2257770" y="1738764"/>
              <a:ext cx="1691680" cy="788186"/>
              <a:chOff x="0" y="1272662"/>
              <a:chExt cx="1691680" cy="788186"/>
            </a:xfrm>
            <a:solidFill>
              <a:srgbClr val="0070C0"/>
            </a:solidFill>
          </p:grpSpPr>
          <p:sp>
            <p:nvSpPr>
              <p:cNvPr id="28" name="矩形 27"/>
              <p:cNvSpPr/>
              <p:nvPr userDrawn="1"/>
            </p:nvSpPr>
            <p:spPr>
              <a:xfrm>
                <a:off x="0" y="1272662"/>
                <a:ext cx="1691680" cy="788186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研究方法与思路</a:t>
                </a:r>
              </a:p>
            </p:txBody>
          </p:sp>
          <p:sp>
            <p:nvSpPr>
              <p:cNvPr id="29" name="等腰三角形 28"/>
              <p:cNvSpPr/>
              <p:nvPr userDrawn="1"/>
            </p:nvSpPr>
            <p:spPr>
              <a:xfrm rot="16200000">
                <a:off x="1547664" y="1594748"/>
                <a:ext cx="144016" cy="14401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等腰三角形 19"/>
            <p:cNvSpPr/>
            <p:nvPr userDrawn="1"/>
          </p:nvSpPr>
          <p:spPr>
            <a:xfrm rot="16200000">
              <a:off x="3809960" y="2082116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208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74776498"/>
              </p:ext>
            </p:extLst>
          </p:nvPr>
        </p:nvGraphicFramePr>
        <p:xfrm>
          <a:off x="0" y="1268760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4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 userDrawn="1"/>
        </p:nvSpPr>
        <p:spPr>
          <a:xfrm>
            <a:off x="0" y="2064750"/>
            <a:ext cx="1691680" cy="7881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研究方法与思路</a:t>
            </a: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 userDrawn="1"/>
        </p:nvSpPr>
        <p:spPr>
          <a:xfrm>
            <a:off x="2210764" y="51991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关键技术与难点</a:t>
            </a:r>
          </a:p>
        </p:txBody>
      </p:sp>
      <p:sp>
        <p:nvSpPr>
          <p:cNvPr id="9" name="五边形 8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rot="16200000">
            <a:off x="1547664" y="3174235"/>
            <a:ext cx="144016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86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影响因素辨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4379587"/>
              </p:ext>
            </p:extLst>
          </p:nvPr>
        </p:nvGraphicFramePr>
        <p:xfrm>
          <a:off x="0" y="1268760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4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 userDrawn="1"/>
        </p:nvSpPr>
        <p:spPr>
          <a:xfrm>
            <a:off x="0" y="2064750"/>
            <a:ext cx="1691680" cy="7673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研究方法与思路</a:t>
            </a: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 userDrawn="1"/>
        </p:nvSpPr>
        <p:spPr>
          <a:xfrm>
            <a:off x="2210764" y="51991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研究成果与应用</a:t>
            </a:r>
          </a:p>
        </p:txBody>
      </p:sp>
      <p:sp>
        <p:nvSpPr>
          <p:cNvPr id="9" name="五边形 8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0" name="等腰三角形 9"/>
          <p:cNvSpPr/>
          <p:nvPr userDrawn="1"/>
        </p:nvSpPr>
        <p:spPr>
          <a:xfrm rot="16200000">
            <a:off x="1547664" y="3948935"/>
            <a:ext cx="144016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20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影响因素辨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80167124"/>
              </p:ext>
            </p:extLst>
          </p:nvPr>
        </p:nvGraphicFramePr>
        <p:xfrm>
          <a:off x="0" y="1268760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4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 userDrawn="1"/>
        </p:nvSpPr>
        <p:spPr>
          <a:xfrm>
            <a:off x="0" y="2064750"/>
            <a:ext cx="1691680" cy="7673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研究方法与思路</a:t>
            </a: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 userDrawn="1"/>
        </p:nvSpPr>
        <p:spPr>
          <a:xfrm>
            <a:off x="2210764" y="51991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研究成果与应用</a:t>
            </a:r>
          </a:p>
        </p:txBody>
      </p:sp>
      <p:sp>
        <p:nvSpPr>
          <p:cNvPr id="9" name="五边形 8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0" name="等腰三角形 9"/>
          <p:cNvSpPr/>
          <p:nvPr userDrawn="1"/>
        </p:nvSpPr>
        <p:spPr>
          <a:xfrm rot="16200000">
            <a:off x="1547664" y="3948935"/>
            <a:ext cx="144016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91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影响因素辨识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 userDrawn="1"/>
        </p:nvSpPr>
        <p:spPr>
          <a:xfrm>
            <a:off x="2210764" y="5310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</a:p>
        </p:txBody>
      </p:sp>
      <p:sp>
        <p:nvSpPr>
          <p:cNvPr id="9" name="五边形 8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19124891"/>
              </p:ext>
            </p:extLst>
          </p:nvPr>
        </p:nvGraphicFramePr>
        <p:xfrm>
          <a:off x="8194" y="1295576"/>
          <a:ext cx="1691680" cy="39992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296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7" name="组合 16"/>
          <p:cNvGrpSpPr/>
          <p:nvPr userDrawn="1"/>
        </p:nvGrpSpPr>
        <p:grpSpPr>
          <a:xfrm>
            <a:off x="0" y="1272662"/>
            <a:ext cx="1691680" cy="788186"/>
            <a:chOff x="0" y="1272662"/>
            <a:chExt cx="1691680" cy="788186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绪论</a:t>
              </a:r>
            </a:p>
          </p:txBody>
        </p:sp>
        <p:sp>
          <p:nvSpPr>
            <p:cNvPr id="19" name="等腰三角形 1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/>
          <p:cNvSpPr/>
          <p:nvPr userDrawn="1"/>
        </p:nvSpPr>
        <p:spPr>
          <a:xfrm>
            <a:off x="3668" y="2079006"/>
            <a:ext cx="1691680" cy="788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研究方法与思路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2439" y="4510374"/>
            <a:ext cx="1691680" cy="788186"/>
            <a:chOff x="2311936" y="2060849"/>
            <a:chExt cx="1691680" cy="788186"/>
          </a:xfrm>
        </p:grpSpPr>
        <p:sp>
          <p:nvSpPr>
            <p:cNvPr id="14" name="矩形 13"/>
            <p:cNvSpPr/>
            <p:nvPr userDrawn="1"/>
          </p:nvSpPr>
          <p:spPr>
            <a:xfrm>
              <a:off x="2311936" y="2060849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论文总结</a:t>
              </a:r>
            </a:p>
          </p:txBody>
        </p:sp>
        <p:sp>
          <p:nvSpPr>
            <p:cNvPr id="13" name="等腰三角形 12"/>
            <p:cNvSpPr/>
            <p:nvPr userDrawn="1"/>
          </p:nvSpPr>
          <p:spPr>
            <a:xfrm rot="16200000">
              <a:off x="3857302" y="2382934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604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AAB38-F5A3-43C5-844B-413AEF3C02AD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50DA7-01C9-499F-A740-DA0EEA530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3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0" r:id="rId5"/>
    <p:sldLayoutId id="2147483658" r:id="rId6"/>
    <p:sldLayoutId id="2147483662" r:id="rId7"/>
    <p:sldLayoutId id="2147483672" r:id="rId8"/>
    <p:sldLayoutId id="2147483659" r:id="rId9"/>
    <p:sldLayoutId id="2147483669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1.personfollowrobot.mp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155BF354-B54C-4A8B-A4F5-879656F33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058" y="-65856"/>
            <a:ext cx="7236296" cy="196199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205FA8C-6F9E-47BF-B38B-F476A09A96F8}"/>
              </a:ext>
            </a:extLst>
          </p:cNvPr>
          <p:cNvSpPr/>
          <p:nvPr/>
        </p:nvSpPr>
        <p:spPr>
          <a:xfrm>
            <a:off x="2652718" y="3106374"/>
            <a:ext cx="68849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Digital Image Processing</a:t>
            </a:r>
          </a:p>
          <a:p>
            <a:pPr algn="ctr"/>
            <a:r>
              <a:rPr lang="en-US" altLang="zh-CN" sz="4400" dirty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Course Design</a:t>
            </a:r>
            <a:endParaRPr lang="zh-CN" altLang="en-US" sz="4400" dirty="0">
              <a:solidFill>
                <a:srgbClr val="5959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015561"/>
      </p:ext>
    </p:extLst>
  </p:cSld>
  <p:clrMapOvr>
    <a:masterClrMapping/>
  </p:clrMapOvr>
  <p:transition spd="slow" advClick="0" advTm="5000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0062AC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07146" y="2730876"/>
            <a:ext cx="1754711" cy="1107996"/>
          </a:xfrm>
          <a:prstGeom prst="rect">
            <a:avLst/>
          </a:prstGeom>
          <a:ln>
            <a:solidFill>
              <a:srgbClr val="595959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Title</a:t>
            </a:r>
            <a:endParaRPr lang="zh-CN" altLang="en-US" sz="66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9FA0B76-3737-4326-9D4C-4CE86A5EC867}"/>
              </a:ext>
            </a:extLst>
          </p:cNvPr>
          <p:cNvSpPr/>
          <p:nvPr/>
        </p:nvSpPr>
        <p:spPr>
          <a:xfrm>
            <a:off x="8578479" y="1036710"/>
            <a:ext cx="2526604" cy="775828"/>
          </a:xfrm>
          <a:prstGeom prst="rect">
            <a:avLst/>
          </a:prstGeom>
          <a:solidFill>
            <a:srgbClr val="0062AC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Parking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6D2966D-5F09-4BC3-AC2D-673B29749DCB}"/>
              </a:ext>
            </a:extLst>
          </p:cNvPr>
          <p:cNvSpPr/>
          <p:nvPr/>
        </p:nvSpPr>
        <p:spPr>
          <a:xfrm>
            <a:off x="8578479" y="2896960"/>
            <a:ext cx="2526604" cy="775828"/>
          </a:xfrm>
          <a:prstGeom prst="rect">
            <a:avLst/>
          </a:prstGeom>
          <a:solidFill>
            <a:srgbClr val="0062AC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A466E40-718F-4771-8152-F963EC26FCE9}"/>
              </a:ext>
            </a:extLst>
          </p:cNvPr>
          <p:cNvSpPr/>
          <p:nvPr/>
        </p:nvSpPr>
        <p:spPr>
          <a:xfrm>
            <a:off x="8578479" y="4757210"/>
            <a:ext cx="2526604" cy="775828"/>
          </a:xfrm>
          <a:prstGeom prst="rect">
            <a:avLst/>
          </a:prstGeom>
          <a:solidFill>
            <a:srgbClr val="0062AC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Astern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5AECA7C-03CD-4F40-97EB-D563AFC2887F}"/>
              </a:ext>
            </a:extLst>
          </p:cNvPr>
          <p:cNvSpPr/>
          <p:nvPr/>
        </p:nvSpPr>
        <p:spPr>
          <a:xfrm>
            <a:off x="4230597" y="2896960"/>
            <a:ext cx="2526604" cy="775828"/>
          </a:xfrm>
          <a:prstGeom prst="rect">
            <a:avLst/>
          </a:prstGeom>
          <a:solidFill>
            <a:srgbClr val="0062AC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419FD0B-9D0A-49F8-8DE2-657825DE67B3}"/>
              </a:ext>
            </a:extLst>
          </p:cNvPr>
          <p:cNvCxnSpPr>
            <a:stCxn id="42" idx="3"/>
            <a:endCxn id="38" idx="1"/>
          </p:cNvCxnSpPr>
          <p:nvPr/>
        </p:nvCxnSpPr>
        <p:spPr>
          <a:xfrm>
            <a:off x="6757201" y="3284874"/>
            <a:ext cx="1821278" cy="0"/>
          </a:xfrm>
          <a:prstGeom prst="straightConnector1">
            <a:avLst/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F29000B-6778-4753-BED4-CB024B8C3EE6}"/>
              </a:ext>
            </a:extLst>
          </p:cNvPr>
          <p:cNvCxnSpPr>
            <a:cxnSpLocks/>
          </p:cNvCxnSpPr>
          <p:nvPr/>
        </p:nvCxnSpPr>
        <p:spPr>
          <a:xfrm>
            <a:off x="7476565" y="1424624"/>
            <a:ext cx="0" cy="3720500"/>
          </a:xfrm>
          <a:prstGeom prst="line">
            <a:avLst/>
          </a:prstGeom>
          <a:ln w="381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4E8786B-72B8-49F2-BFC3-6AB9288B78B7}"/>
              </a:ext>
            </a:extLst>
          </p:cNvPr>
          <p:cNvCxnSpPr>
            <a:endCxn id="39" idx="1"/>
          </p:cNvCxnSpPr>
          <p:nvPr/>
        </p:nvCxnSpPr>
        <p:spPr>
          <a:xfrm>
            <a:off x="7476565" y="5145124"/>
            <a:ext cx="1101914" cy="0"/>
          </a:xfrm>
          <a:prstGeom prst="straightConnector1">
            <a:avLst/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7575B95-F53E-4590-832E-6D9E11BD420B}"/>
              </a:ext>
            </a:extLst>
          </p:cNvPr>
          <p:cNvCxnSpPr>
            <a:endCxn id="37" idx="1"/>
          </p:cNvCxnSpPr>
          <p:nvPr/>
        </p:nvCxnSpPr>
        <p:spPr>
          <a:xfrm>
            <a:off x="7476565" y="1424624"/>
            <a:ext cx="1101914" cy="0"/>
          </a:xfrm>
          <a:prstGeom prst="straightConnector1">
            <a:avLst/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249472"/>
      </p:ext>
    </p:extLst>
  </p:cSld>
  <p:clrMapOvr>
    <a:masterClrMapping/>
  </p:clrMapOvr>
  <p:transition spd="slow" advTm="1000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AEF7BEE7-46BD-4468-9B5A-C613875479BB}"/>
              </a:ext>
            </a:extLst>
          </p:cNvPr>
          <p:cNvSpPr>
            <a:spLocks/>
          </p:cNvSpPr>
          <p:nvPr/>
        </p:nvSpPr>
        <p:spPr bwMode="auto">
          <a:xfrm>
            <a:off x="920750" y="2719388"/>
            <a:ext cx="2065338" cy="1787525"/>
          </a:xfrm>
          <a:custGeom>
            <a:avLst/>
            <a:gdLst>
              <a:gd name="T0" fmla="*/ 2147483647 w 2858"/>
              <a:gd name="T1" fmla="*/ 0 h 2475"/>
              <a:gd name="T2" fmla="*/ 2147483647 w 2858"/>
              <a:gd name="T3" fmla="*/ 2147483647 h 2475"/>
              <a:gd name="T4" fmla="*/ 2147483647 w 2858"/>
              <a:gd name="T5" fmla="*/ 2147483647 h 2475"/>
              <a:gd name="T6" fmla="*/ 2147483647 w 2858"/>
              <a:gd name="T7" fmla="*/ 2147483647 h 2475"/>
              <a:gd name="T8" fmla="*/ 2147483647 w 2858"/>
              <a:gd name="T9" fmla="*/ 2147483647 h 2475"/>
              <a:gd name="T10" fmla="*/ 2147483647 w 2858"/>
              <a:gd name="T11" fmla="*/ 2147483647 h 2475"/>
              <a:gd name="T12" fmla="*/ 2147483647 w 2858"/>
              <a:gd name="T13" fmla="*/ 2147483647 h 2475"/>
              <a:gd name="T14" fmla="*/ 2147483647 w 2858"/>
              <a:gd name="T15" fmla="*/ 2147483647 h 2475"/>
              <a:gd name="T16" fmla="*/ 0 w 2858"/>
              <a:gd name="T17" fmla="*/ 2147483647 h 2475"/>
              <a:gd name="T18" fmla="*/ 2147483647 w 2858"/>
              <a:gd name="T19" fmla="*/ 2147483647 h 2475"/>
              <a:gd name="T20" fmla="*/ 2147483647 w 2858"/>
              <a:gd name="T21" fmla="*/ 0 h 2475"/>
              <a:gd name="T22" fmla="*/ 2147483647 w 2858"/>
              <a:gd name="T23" fmla="*/ 0 h 2475"/>
              <a:gd name="T24" fmla="*/ 2147483647 w 2858"/>
              <a:gd name="T25" fmla="*/ 0 h 24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858" h="2475">
                <a:moveTo>
                  <a:pt x="2143" y="0"/>
                </a:moveTo>
                <a:lnTo>
                  <a:pt x="2501" y="619"/>
                </a:lnTo>
                <a:lnTo>
                  <a:pt x="2858" y="1238"/>
                </a:lnTo>
                <a:lnTo>
                  <a:pt x="2501" y="1856"/>
                </a:lnTo>
                <a:lnTo>
                  <a:pt x="2143" y="2475"/>
                </a:lnTo>
                <a:lnTo>
                  <a:pt x="1429" y="2475"/>
                </a:lnTo>
                <a:lnTo>
                  <a:pt x="714" y="2475"/>
                </a:lnTo>
                <a:lnTo>
                  <a:pt x="357" y="1856"/>
                </a:lnTo>
                <a:lnTo>
                  <a:pt x="0" y="1238"/>
                </a:lnTo>
                <a:lnTo>
                  <a:pt x="357" y="619"/>
                </a:lnTo>
                <a:lnTo>
                  <a:pt x="714" y="0"/>
                </a:lnTo>
                <a:lnTo>
                  <a:pt x="1429" y="0"/>
                </a:lnTo>
                <a:lnTo>
                  <a:pt x="2143" y="0"/>
                </a:lnTo>
                <a:close/>
              </a:path>
            </a:pathLst>
          </a:custGeom>
          <a:solidFill>
            <a:srgbClr val="0070C0"/>
          </a:solidFill>
          <a:ln w="9" cap="flat" cmpd="sng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Line 7">
            <a:extLst>
              <a:ext uri="{FF2B5EF4-FFF2-40B4-BE49-F238E27FC236}">
                <a16:creationId xmlns:a16="http://schemas.microsoft.com/office/drawing/2014/main" id="{401C5084-018D-4F7F-9575-048F4F7254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73325" y="1884363"/>
            <a:ext cx="1055688" cy="833437"/>
          </a:xfrm>
          <a:prstGeom prst="line">
            <a:avLst/>
          </a:prstGeom>
          <a:noFill/>
          <a:ln w="9">
            <a:solidFill>
              <a:srgbClr val="2E2C2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ine 8">
            <a:extLst>
              <a:ext uri="{FF2B5EF4-FFF2-40B4-BE49-F238E27FC236}">
                <a16:creationId xmlns:a16="http://schemas.microsoft.com/office/drawing/2014/main" id="{F6B707B5-55E3-46A5-9D30-133F94B80F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4500" y="3614738"/>
            <a:ext cx="549275" cy="0"/>
          </a:xfrm>
          <a:prstGeom prst="line">
            <a:avLst/>
          </a:prstGeom>
          <a:noFill/>
          <a:ln w="9">
            <a:solidFill>
              <a:srgbClr val="2E2C2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F20528A0-9012-4DB7-97C2-60B3CC4A7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3775" y="1252538"/>
            <a:ext cx="6884988" cy="1293812"/>
          </a:xfrm>
          <a:prstGeom prst="rect">
            <a:avLst/>
          </a:prstGeom>
          <a:solidFill>
            <a:schemeClr val="tx2"/>
          </a:solidFill>
          <a:ln w="9">
            <a:solidFill>
              <a:schemeClr val="bg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3D9E2DFE-DC05-4E35-80B7-0343D0B08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5" y="1046163"/>
            <a:ext cx="3581400" cy="422275"/>
          </a:xfrm>
          <a:prstGeom prst="rect">
            <a:avLst/>
          </a:prstGeom>
          <a:solidFill>
            <a:srgbClr val="0070C0"/>
          </a:solidFill>
          <a:ln w="9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A59E350A-147A-4C4E-BB28-E16E0DA65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3775" y="2998788"/>
            <a:ext cx="6884988" cy="1292225"/>
          </a:xfrm>
          <a:prstGeom prst="rect">
            <a:avLst/>
          </a:prstGeom>
          <a:solidFill>
            <a:schemeClr val="tx2"/>
          </a:solidFill>
          <a:ln w="9">
            <a:solidFill>
              <a:schemeClr val="bg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E6D65007-19CB-49FC-824F-DCBE51FAA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5" y="2792413"/>
            <a:ext cx="3581400" cy="423862"/>
          </a:xfrm>
          <a:prstGeom prst="rect">
            <a:avLst/>
          </a:prstGeom>
          <a:solidFill>
            <a:srgbClr val="0070C0"/>
          </a:solidFill>
          <a:ln w="9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Line 13">
            <a:extLst>
              <a:ext uri="{FF2B5EF4-FFF2-40B4-BE49-F238E27FC236}">
                <a16:creationId xmlns:a16="http://schemas.microsoft.com/office/drawing/2014/main" id="{519C7DC8-A73D-460D-9CB1-95FA654A11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3325" y="4506913"/>
            <a:ext cx="1055688" cy="833437"/>
          </a:xfrm>
          <a:prstGeom prst="line">
            <a:avLst/>
          </a:prstGeom>
          <a:noFill/>
          <a:ln w="9">
            <a:solidFill>
              <a:srgbClr val="2E2C2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08D146BA-DE93-44B8-848F-D1BFB5FBB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3775" y="4751388"/>
            <a:ext cx="6884988" cy="1293812"/>
          </a:xfrm>
          <a:prstGeom prst="rect">
            <a:avLst/>
          </a:prstGeom>
          <a:solidFill>
            <a:schemeClr val="tx2"/>
          </a:solidFill>
          <a:ln w="9">
            <a:solidFill>
              <a:schemeClr val="bg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15">
            <a:extLst>
              <a:ext uri="{FF2B5EF4-FFF2-40B4-BE49-F238E27FC236}">
                <a16:creationId xmlns:a16="http://schemas.microsoft.com/office/drawing/2014/main" id="{AC3FA128-6CA8-4BE6-B9EC-8F6049EBB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5" y="4545013"/>
            <a:ext cx="3581400" cy="423862"/>
          </a:xfrm>
          <a:prstGeom prst="rect">
            <a:avLst/>
          </a:prstGeom>
          <a:solidFill>
            <a:srgbClr val="0070C0"/>
          </a:solidFill>
          <a:ln w="9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15">
            <a:extLst>
              <a:ext uri="{FF2B5EF4-FFF2-40B4-BE49-F238E27FC236}">
                <a16:creationId xmlns:a16="http://schemas.microsoft.com/office/drawing/2014/main" id="{0AA59BB8-5FDE-4B72-B357-A90AD8384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0663" y="1036638"/>
            <a:ext cx="3106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Parking</a:t>
            </a:r>
          </a:p>
        </p:txBody>
      </p:sp>
      <p:sp>
        <p:nvSpPr>
          <p:cNvPr id="38" name="TextBox 16">
            <a:extLst>
              <a:ext uri="{FF2B5EF4-FFF2-40B4-BE49-F238E27FC236}">
                <a16:creationId xmlns:a16="http://schemas.microsoft.com/office/drawing/2014/main" id="{A5C6FAC1-8735-4A66-865E-F0700FC6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5493" y="1569892"/>
            <a:ext cx="68849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Find the “H” mark in the environment, and drive the robot move in front of it.  </a:t>
            </a:r>
          </a:p>
        </p:txBody>
      </p:sp>
      <p:sp>
        <p:nvSpPr>
          <p:cNvPr id="39" name="TextBox 17">
            <a:extLst>
              <a:ext uri="{FF2B5EF4-FFF2-40B4-BE49-F238E27FC236}">
                <a16:creationId xmlns:a16="http://schemas.microsoft.com/office/drawing/2014/main" id="{B4B2786C-4507-4F59-9576-3BEC84298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0663" y="2767162"/>
            <a:ext cx="3106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Tracking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0D7ED398-09C7-4F86-8626-CCE3E2F24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900" y="4512618"/>
            <a:ext cx="3106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Astern</a:t>
            </a:r>
          </a:p>
        </p:txBody>
      </p:sp>
      <p:sp>
        <p:nvSpPr>
          <p:cNvPr id="45" name="TextBox 21">
            <a:extLst>
              <a:ext uri="{FF2B5EF4-FFF2-40B4-BE49-F238E27FC236}">
                <a16:creationId xmlns:a16="http://schemas.microsoft.com/office/drawing/2014/main" id="{204203DA-5199-4DAB-8844-C6ED5EF98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799" y="3011978"/>
            <a:ext cx="168536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Main Content</a:t>
            </a:r>
          </a:p>
        </p:txBody>
      </p:sp>
      <p:sp>
        <p:nvSpPr>
          <p:cNvPr id="48" name="TextBox 16">
            <a:extLst>
              <a:ext uri="{FF2B5EF4-FFF2-40B4-BE49-F238E27FC236}">
                <a16:creationId xmlns:a16="http://schemas.microsoft.com/office/drawing/2014/main" id="{95B08BFC-4B5E-4C4F-83B2-2A28CC44A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7580" y="3442954"/>
            <a:ext cx="66929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Recognize the leg and drive the robot follow it</a:t>
            </a:r>
          </a:p>
        </p:txBody>
      </p:sp>
      <p:sp>
        <p:nvSpPr>
          <p:cNvPr id="49" name="TextBox 16">
            <a:extLst>
              <a:ext uri="{FF2B5EF4-FFF2-40B4-BE49-F238E27FC236}">
                <a16:creationId xmlns:a16="http://schemas.microsoft.com/office/drawing/2014/main" id="{73F5DC4B-51E4-4DA2-A006-A027C662F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1100" y="5136870"/>
            <a:ext cx="6692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 self-positioning by recognizing two colorful column and drive the robot through the middle.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E7D93C-ED06-4913-858E-C35CFBDC185C}"/>
              </a:ext>
            </a:extLst>
          </p:cNvPr>
          <p:cNvSpPr txBox="1"/>
          <p:nvPr/>
        </p:nvSpPr>
        <p:spPr>
          <a:xfrm>
            <a:off x="10981765" y="6257365"/>
            <a:ext cx="89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demo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5A5CB15-4E1B-4252-A855-268E50155E55}"/>
              </a:ext>
            </a:extLst>
          </p:cNvPr>
          <p:cNvSpPr txBox="1"/>
          <p:nvPr/>
        </p:nvSpPr>
        <p:spPr>
          <a:xfrm>
            <a:off x="295835" y="274790"/>
            <a:ext cx="3128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Content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646407"/>
      </p:ext>
    </p:extLst>
  </p:cSld>
  <p:clrMapOvr>
    <a:masterClrMapping/>
  </p:clrMapOvr>
  <p:transition spd="slow" advTm="1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utoUpdateAnimBg="0"/>
      <p:bldP spid="25" grpId="0" animBg="1" autoUpdateAnimBg="0"/>
      <p:bldP spid="29" grpId="0" animBg="1" autoUpdateAnimBg="0"/>
      <p:bldP spid="31" grpId="0" animBg="1" autoUpdateAnimBg="0"/>
      <p:bldP spid="35" grpId="0" animBg="1" autoUpdateAnimBg="0"/>
      <p:bldP spid="36" grpId="0" animBg="1" autoUpdateAnimBg="0"/>
      <p:bldP spid="37" grpId="0" autoUpdateAnimBg="0"/>
      <p:bldP spid="38" grpId="0" autoUpdateAnimBg="0"/>
      <p:bldP spid="39" grpId="0" autoUpdateAnimBg="0"/>
      <p:bldP spid="41" grpId="0" autoUpdateAnimBg="0"/>
      <p:bldP spid="45" grpId="0" autoUpdateAnimBg="0"/>
      <p:bldP spid="48" grpId="0" autoUpdateAnimBg="0"/>
      <p:bldP spid="4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6">
            <a:extLst>
              <a:ext uri="{FF2B5EF4-FFF2-40B4-BE49-F238E27FC236}">
                <a16:creationId xmlns:a16="http://schemas.microsoft.com/office/drawing/2014/main" id="{17128B76-C454-4B10-9674-4262AB48530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26322" y="1729255"/>
            <a:ext cx="4257675" cy="4256088"/>
          </a:xfrm>
          <a:prstGeom prst="ellipse">
            <a:avLst/>
          </a:prstGeom>
          <a:noFill/>
          <a:ln w="11">
            <a:solidFill>
              <a:schemeClr val="accent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13F6282B-B5CE-4A5E-B4BC-B2C8DA85A4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85260" y="2343618"/>
            <a:ext cx="790575" cy="804862"/>
          </a:xfrm>
          <a:prstGeom prst="line">
            <a:avLst/>
          </a:prstGeom>
          <a:noFill/>
          <a:ln w="19050">
            <a:solidFill>
              <a:srgbClr val="2E2C2C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" name="组合 8">
            <a:extLst>
              <a:ext uri="{FF2B5EF4-FFF2-40B4-BE49-F238E27FC236}">
                <a16:creationId xmlns:a16="http://schemas.microsoft.com/office/drawing/2014/main" id="{69A32E57-052A-49FE-AA42-F301FF68A68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604009" y="1403818"/>
            <a:ext cx="1254847" cy="1038225"/>
            <a:chOff x="-108309" y="0"/>
            <a:chExt cx="1254847" cy="1038225"/>
          </a:xfrm>
        </p:grpSpPr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6024192D-2197-4AC7-86BB-CF3919EE4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38225" cy="10382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9" name="TextBox 10">
              <a:extLst>
                <a:ext uri="{FF2B5EF4-FFF2-40B4-BE49-F238E27FC236}">
                  <a16:creationId xmlns:a16="http://schemas.microsoft.com/office/drawing/2014/main" id="{CE144CD3-6D5F-4F59-ABF6-D8338702B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08309" y="268803"/>
              <a:ext cx="125484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Search</a:t>
              </a:r>
              <a:endParaRPr lang="zh-CN" alt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Oval 12">
            <a:extLst>
              <a:ext uri="{FF2B5EF4-FFF2-40B4-BE49-F238E27FC236}">
                <a16:creationId xmlns:a16="http://schemas.microsoft.com/office/drawing/2014/main" id="{D215D54F-096D-4FE5-BB40-14AED739EB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086817" y="3261986"/>
            <a:ext cx="1038225" cy="10382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8">
            <a:extLst>
              <a:ext uri="{FF2B5EF4-FFF2-40B4-BE49-F238E27FC236}">
                <a16:creationId xmlns:a16="http://schemas.microsoft.com/office/drawing/2014/main" id="{E13B50FB-C77C-4F19-97E4-B1097F5B789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64322" y="2575393"/>
            <a:ext cx="2411413" cy="241141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" name="Oval 9">
            <a:extLst>
              <a:ext uri="{FF2B5EF4-FFF2-40B4-BE49-F238E27FC236}">
                <a16:creationId xmlns:a16="http://schemas.microsoft.com/office/drawing/2014/main" id="{1D118E69-6E2A-4E73-A33D-6CEC4C782B9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54822" y="2765893"/>
            <a:ext cx="2030413" cy="20320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" name="TextBox 20">
            <a:extLst>
              <a:ext uri="{FF2B5EF4-FFF2-40B4-BE49-F238E27FC236}">
                <a16:creationId xmlns:a16="http://schemas.microsoft.com/office/drawing/2014/main" id="{74B70A34-A322-43A9-83F2-BA67C55CBBC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986584" y="3357296"/>
            <a:ext cx="1766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Technology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Oval 11">
            <a:extLst>
              <a:ext uri="{FF2B5EF4-FFF2-40B4-BE49-F238E27FC236}">
                <a16:creationId xmlns:a16="http://schemas.microsoft.com/office/drawing/2014/main" id="{205EF1D3-C669-4B5E-8C56-9F952FE69AD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725022" y="5286843"/>
            <a:ext cx="1038225" cy="1039812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ine 16">
            <a:extLst>
              <a:ext uri="{FF2B5EF4-FFF2-40B4-BE49-F238E27FC236}">
                <a16:creationId xmlns:a16="http://schemas.microsoft.com/office/drawing/2014/main" id="{B60FF371-E4E2-42E2-B723-F482289F3C1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70972" y="4608980"/>
            <a:ext cx="792163" cy="804863"/>
          </a:xfrm>
          <a:prstGeom prst="line">
            <a:avLst/>
          </a:prstGeom>
          <a:noFill/>
          <a:ln w="19050">
            <a:solidFill>
              <a:srgbClr val="2E2C2C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FF8EAB8F-E431-4076-A385-E8F0E495E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49" y="1672621"/>
            <a:ext cx="64161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information about unfamiliar environments</a:t>
            </a:r>
          </a:p>
        </p:txBody>
      </p:sp>
      <p:sp>
        <p:nvSpPr>
          <p:cNvPr id="43" name="TextBox 10">
            <a:extLst>
              <a:ext uri="{FF2B5EF4-FFF2-40B4-BE49-F238E27FC236}">
                <a16:creationId xmlns:a16="http://schemas.microsoft.com/office/drawing/2014/main" id="{38076920-F23B-4198-88E3-41E7BF4124B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000650" y="3610999"/>
            <a:ext cx="12548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endParaRPr lang="zh-CN" alt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9D00D37-8F1D-4FB2-B2D4-AE4DB381D17A}"/>
              </a:ext>
            </a:extLst>
          </p:cNvPr>
          <p:cNvCxnSpPr>
            <a:cxnSpLocks/>
            <a:endCxn id="21" idx="6"/>
          </p:cNvCxnSpPr>
          <p:nvPr/>
        </p:nvCxnSpPr>
        <p:spPr>
          <a:xfrm>
            <a:off x="3263153" y="3781099"/>
            <a:ext cx="18236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0">
            <a:extLst>
              <a:ext uri="{FF2B5EF4-FFF2-40B4-BE49-F238E27FC236}">
                <a16:creationId xmlns:a16="http://schemas.microsoft.com/office/drawing/2014/main" id="{93BC7EE5-B5FF-436C-B0D9-083A06EFF0B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671153" y="5672645"/>
            <a:ext cx="12548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</a:t>
            </a:r>
            <a:endParaRPr lang="zh-CN" alt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26366FD2-1728-4A56-AA91-09A9017B1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1664" y="3572739"/>
            <a:ext cx="52497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detected accurately</a:t>
            </a:r>
          </a:p>
        </p:txBody>
      </p:sp>
      <p:sp>
        <p:nvSpPr>
          <p:cNvPr id="47" name="TextBox 25">
            <a:extLst>
              <a:ext uri="{FF2B5EF4-FFF2-40B4-BE49-F238E27FC236}">
                <a16:creationId xmlns:a16="http://schemas.microsoft.com/office/drawing/2014/main" id="{7F6493AE-778B-4C93-8F88-B808B43DA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6508" y="5806749"/>
            <a:ext cx="52497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the robot to complete the task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E1D6550-82C2-4A9C-B754-5BF4EFC8315A}"/>
              </a:ext>
            </a:extLst>
          </p:cNvPr>
          <p:cNvSpPr txBox="1"/>
          <p:nvPr/>
        </p:nvSpPr>
        <p:spPr>
          <a:xfrm>
            <a:off x="327864" y="210959"/>
            <a:ext cx="3128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Technology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24807"/>
      </p:ext>
    </p:extLst>
  </p:cSld>
  <p:clrMapOvr>
    <a:masterClrMapping/>
  </p:clrMapOvr>
  <p:transition spd="slow" advTm="1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  <p:bldP spid="26" grpId="0" animBg="1" autoUpdateAnimBg="0"/>
      <p:bldP spid="27" grpId="0" animBg="1" autoUpdateAnimBg="0"/>
      <p:bldP spid="28" grpId="0" autoUpdateAnimBg="0"/>
      <p:bldP spid="33" grpId="0" autoUpdateAnimBg="0"/>
      <p:bldP spid="46" grpId="0" autoUpdateAnimBg="0"/>
      <p:bldP spid="4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B99DC5-8B73-4ABD-AF5A-0013637813E4}"/>
              </a:ext>
            </a:extLst>
          </p:cNvPr>
          <p:cNvSpPr txBox="1"/>
          <p:nvPr/>
        </p:nvSpPr>
        <p:spPr>
          <a:xfrm>
            <a:off x="358588" y="295835"/>
            <a:ext cx="3128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EF9B5BE6-55FB-42C7-8F0E-2A509B73C4BA}"/>
              </a:ext>
            </a:extLst>
          </p:cNvPr>
          <p:cNvSpPr>
            <a:spLocks/>
          </p:cNvSpPr>
          <p:nvPr/>
        </p:nvSpPr>
        <p:spPr bwMode="auto">
          <a:xfrm>
            <a:off x="3756351" y="2992438"/>
            <a:ext cx="1779587" cy="1765300"/>
          </a:xfrm>
          <a:custGeom>
            <a:avLst/>
            <a:gdLst>
              <a:gd name="T0" fmla="*/ 2147483647 w 2749"/>
              <a:gd name="T1" fmla="*/ 0 h 2729"/>
              <a:gd name="T2" fmla="*/ 2147483647 w 2749"/>
              <a:gd name="T3" fmla="*/ 2147483647 h 2729"/>
              <a:gd name="T4" fmla="*/ 2147483647 w 2749"/>
              <a:gd name="T5" fmla="*/ 2147483647 h 2729"/>
              <a:gd name="T6" fmla="*/ 2147483647 w 2749"/>
              <a:gd name="T7" fmla="*/ 2147483647 h 2729"/>
              <a:gd name="T8" fmla="*/ 0 w 2749"/>
              <a:gd name="T9" fmla="*/ 2147483647 h 2729"/>
              <a:gd name="T10" fmla="*/ 2147483647 w 2749"/>
              <a:gd name="T11" fmla="*/ 0 h 27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749" h="2729">
                <a:moveTo>
                  <a:pt x="1375" y="0"/>
                </a:moveTo>
                <a:cubicBezTo>
                  <a:pt x="2133" y="0"/>
                  <a:pt x="2749" y="615"/>
                  <a:pt x="2749" y="1374"/>
                </a:cubicBezTo>
                <a:cubicBezTo>
                  <a:pt x="2749" y="2054"/>
                  <a:pt x="2254" y="2619"/>
                  <a:pt x="1606" y="2729"/>
                </a:cubicBezTo>
                <a:lnTo>
                  <a:pt x="12" y="1552"/>
                </a:lnTo>
                <a:cubicBezTo>
                  <a:pt x="4" y="1494"/>
                  <a:pt x="0" y="1435"/>
                  <a:pt x="0" y="1374"/>
                </a:cubicBezTo>
                <a:cubicBezTo>
                  <a:pt x="0" y="615"/>
                  <a:pt x="616" y="0"/>
                  <a:pt x="1375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75918A95-FA78-43FB-B02A-D31007148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6" r="7205" b="57680"/>
          <a:stretch>
            <a:fillRect/>
          </a:stretch>
        </p:blipFill>
        <p:spPr bwMode="auto">
          <a:xfrm rot="13010205" flipH="1" flipV="1">
            <a:off x="3129288" y="4035425"/>
            <a:ext cx="2454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Freeform 7">
            <a:extLst>
              <a:ext uri="{FF2B5EF4-FFF2-40B4-BE49-F238E27FC236}">
                <a16:creationId xmlns:a16="http://schemas.microsoft.com/office/drawing/2014/main" id="{ECCB2697-89D0-4040-B66D-1A72219BF988}"/>
              </a:ext>
            </a:extLst>
          </p:cNvPr>
          <p:cNvSpPr>
            <a:spLocks/>
          </p:cNvSpPr>
          <p:nvPr/>
        </p:nvSpPr>
        <p:spPr bwMode="auto">
          <a:xfrm>
            <a:off x="6712276" y="2992438"/>
            <a:ext cx="1779587" cy="1765300"/>
          </a:xfrm>
          <a:custGeom>
            <a:avLst/>
            <a:gdLst>
              <a:gd name="T0" fmla="*/ 2147483647 w 2749"/>
              <a:gd name="T1" fmla="*/ 0 h 2729"/>
              <a:gd name="T2" fmla="*/ 2147483647 w 2749"/>
              <a:gd name="T3" fmla="*/ 2147483647 h 2729"/>
              <a:gd name="T4" fmla="*/ 2147483647 w 2749"/>
              <a:gd name="T5" fmla="*/ 2147483647 h 2729"/>
              <a:gd name="T6" fmla="*/ 2147483647 w 2749"/>
              <a:gd name="T7" fmla="*/ 2147483647 h 2729"/>
              <a:gd name="T8" fmla="*/ 0 w 2749"/>
              <a:gd name="T9" fmla="*/ 2147483647 h 2729"/>
              <a:gd name="T10" fmla="*/ 2147483647 w 2749"/>
              <a:gd name="T11" fmla="*/ 0 h 27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749" h="2729">
                <a:moveTo>
                  <a:pt x="1375" y="0"/>
                </a:moveTo>
                <a:cubicBezTo>
                  <a:pt x="2133" y="0"/>
                  <a:pt x="2749" y="615"/>
                  <a:pt x="2749" y="1374"/>
                </a:cubicBezTo>
                <a:cubicBezTo>
                  <a:pt x="2749" y="2054"/>
                  <a:pt x="2254" y="2619"/>
                  <a:pt x="1606" y="2729"/>
                </a:cubicBezTo>
                <a:lnTo>
                  <a:pt x="12" y="1552"/>
                </a:lnTo>
                <a:cubicBezTo>
                  <a:pt x="4" y="1494"/>
                  <a:pt x="0" y="1435"/>
                  <a:pt x="0" y="1374"/>
                </a:cubicBezTo>
                <a:cubicBezTo>
                  <a:pt x="0" y="615"/>
                  <a:pt x="616" y="0"/>
                  <a:pt x="1375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32109F1F-76F1-483A-8CB3-FB889EEAD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6" r="7205" b="57680"/>
          <a:stretch>
            <a:fillRect/>
          </a:stretch>
        </p:blipFill>
        <p:spPr bwMode="auto">
          <a:xfrm rot="13010205" flipH="1" flipV="1">
            <a:off x="6085213" y="4035425"/>
            <a:ext cx="245268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Freeform 7">
            <a:extLst>
              <a:ext uri="{FF2B5EF4-FFF2-40B4-BE49-F238E27FC236}">
                <a16:creationId xmlns:a16="http://schemas.microsoft.com/office/drawing/2014/main" id="{A518C58B-C527-488E-85C3-C010CCA72DAC}"/>
              </a:ext>
            </a:extLst>
          </p:cNvPr>
          <p:cNvSpPr>
            <a:spLocks/>
          </p:cNvSpPr>
          <p:nvPr/>
        </p:nvSpPr>
        <p:spPr bwMode="auto">
          <a:xfrm>
            <a:off x="9771388" y="2992438"/>
            <a:ext cx="1779588" cy="1765300"/>
          </a:xfrm>
          <a:custGeom>
            <a:avLst/>
            <a:gdLst>
              <a:gd name="T0" fmla="*/ 2147483647 w 2749"/>
              <a:gd name="T1" fmla="*/ 0 h 2729"/>
              <a:gd name="T2" fmla="*/ 2147483647 w 2749"/>
              <a:gd name="T3" fmla="*/ 2147483647 h 2729"/>
              <a:gd name="T4" fmla="*/ 2147483647 w 2749"/>
              <a:gd name="T5" fmla="*/ 2147483647 h 2729"/>
              <a:gd name="T6" fmla="*/ 2147483647 w 2749"/>
              <a:gd name="T7" fmla="*/ 2147483647 h 2729"/>
              <a:gd name="T8" fmla="*/ 0 w 2749"/>
              <a:gd name="T9" fmla="*/ 2147483647 h 2729"/>
              <a:gd name="T10" fmla="*/ 2147483647 w 2749"/>
              <a:gd name="T11" fmla="*/ 0 h 27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749" h="2729">
                <a:moveTo>
                  <a:pt x="1375" y="0"/>
                </a:moveTo>
                <a:cubicBezTo>
                  <a:pt x="2133" y="0"/>
                  <a:pt x="2749" y="615"/>
                  <a:pt x="2749" y="1374"/>
                </a:cubicBezTo>
                <a:cubicBezTo>
                  <a:pt x="2749" y="2054"/>
                  <a:pt x="2254" y="2619"/>
                  <a:pt x="1606" y="2729"/>
                </a:cubicBezTo>
                <a:lnTo>
                  <a:pt x="12" y="1552"/>
                </a:lnTo>
                <a:cubicBezTo>
                  <a:pt x="4" y="1494"/>
                  <a:pt x="0" y="1435"/>
                  <a:pt x="0" y="1374"/>
                </a:cubicBezTo>
                <a:cubicBezTo>
                  <a:pt x="0" y="615"/>
                  <a:pt x="616" y="0"/>
                  <a:pt x="1375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C419D30A-A491-416E-9E16-DBF7872A6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6" r="7205" b="57680"/>
          <a:stretch>
            <a:fillRect/>
          </a:stretch>
        </p:blipFill>
        <p:spPr bwMode="auto">
          <a:xfrm rot="13010205" flipH="1" flipV="1">
            <a:off x="9144326" y="4035425"/>
            <a:ext cx="2454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11">
            <a:extLst>
              <a:ext uri="{FF2B5EF4-FFF2-40B4-BE49-F238E27FC236}">
                <a16:creationId xmlns:a16="http://schemas.microsoft.com/office/drawing/2014/main" id="{57DAB94D-612D-463C-8C2F-D3EEFC14D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933" y="3630613"/>
            <a:ext cx="1871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Demostration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13">
            <a:extLst>
              <a:ext uri="{FF2B5EF4-FFF2-40B4-BE49-F238E27FC236}">
                <a16:creationId xmlns:a16="http://schemas.microsoft.com/office/drawing/2014/main" id="{82095524-ADA5-455E-B2BD-4C536E8B0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2033" y="3630613"/>
            <a:ext cx="17588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Design Report</a:t>
            </a:r>
            <a:endParaRPr lang="zh-CN" altLang="en-US" sz="2000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TextBox 14">
            <a:extLst>
              <a:ext uri="{FF2B5EF4-FFF2-40B4-BE49-F238E27FC236}">
                <a16:creationId xmlns:a16="http://schemas.microsoft.com/office/drawing/2014/main" id="{FF5FCD55-F425-4A86-8937-0A6BF5D63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8201" y="3675033"/>
            <a:ext cx="18811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Project Code</a:t>
            </a:r>
            <a:endParaRPr lang="zh-CN" altLang="en-US" sz="2000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9913E8C0-FAF5-46BD-8634-1D6DD5432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669" y="1548279"/>
            <a:ext cx="35750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091962"/>
      </p:ext>
    </p:extLst>
  </p:cSld>
  <p:clrMapOvr>
    <a:masterClrMapping/>
  </p:clrMapOvr>
  <p:transition spd="slow" advTm="1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400"/>
                            </p:stCondLst>
                            <p:childTnLst>
                              <p:par>
                                <p:cTn id="3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  <p:bldP spid="34" grpId="0" autoUpdateAnimBg="0"/>
      <p:bldP spid="35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2084</TotalTime>
  <Words>95</Words>
  <Application>Microsoft Office PowerPoint</Application>
  <PresentationFormat>宽屏</PresentationFormat>
  <Paragraphs>34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 Unicode MS</vt:lpstr>
      <vt:lpstr>黑体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Penelope</dc:creator>
  <cp:lastModifiedBy>wang yu</cp:lastModifiedBy>
  <cp:revision>150</cp:revision>
  <dcterms:created xsi:type="dcterms:W3CDTF">2014-06-18T03:33:50Z</dcterms:created>
  <dcterms:modified xsi:type="dcterms:W3CDTF">2019-11-01T05:25:27Z</dcterms:modified>
</cp:coreProperties>
</file>