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3" r:id="rId6"/>
    <p:sldId id="267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76" autoAdjust="0"/>
  </p:normalViewPr>
  <p:slideViewPr>
    <p:cSldViewPr snapToGrid="0">
      <p:cViewPr varScale="1">
        <p:scale>
          <a:sx n="48" d="100"/>
          <a:sy n="48" d="100"/>
        </p:scale>
        <p:origin x="67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Splitting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0FF-46B1-BA93-75A56AB0F221}"/>
              </c:ext>
            </c:extLst>
          </c:dPt>
          <c:dPt>
            <c:idx val="1"/>
            <c:bubble3D val="0"/>
            <c:explosion val="5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FF-46B1-BA93-75A56AB0F221}"/>
              </c:ext>
            </c:extLst>
          </c:dPt>
          <c:dPt>
            <c:idx val="2"/>
            <c:bubble3D val="0"/>
            <c:explosion val="6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0FF-46B1-BA93-75A56AB0F221}"/>
              </c:ext>
            </c:extLst>
          </c:dPt>
          <c:dLbls>
            <c:dLbl>
              <c:idx val="0"/>
              <c:layout>
                <c:manualLayout>
                  <c:x val="5.088098402439082E-2"/>
                  <c:y val="-4.43096830496970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FF-46B1-BA93-75A56AB0F221}"/>
                </c:ext>
              </c:extLst>
            </c:dLbl>
            <c:dLbl>
              <c:idx val="1"/>
              <c:layout>
                <c:manualLayout>
                  <c:x val="9.251088004434695E-3"/>
                  <c:y val="6.259411446458784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FF-46B1-BA93-75A56AB0F221}"/>
                </c:ext>
              </c:extLst>
            </c:dLbl>
            <c:dLbl>
              <c:idx val="2"/>
              <c:layout>
                <c:manualLayout>
                  <c:x val="4.6257261102489308E-3"/>
                  <c:y val="1.18160317782999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721393286696681"/>
                      <c:h val="0.101144236508108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0FF-46B1-BA93-75A56AB0F22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 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</c:v>
                </c:pt>
                <c:pt idx="1">
                  <c:v>16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46B1-BA93-75A56AB0F22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117763127813816"/>
          <c:y val="5.5456822796732475E-2"/>
          <c:w val="0.27079414410730351"/>
          <c:h val="0.294906975064308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D4B23-7B94-483B-86E6-04F1CB79EF0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174CC-DF9D-45E2-AAB3-C0235C08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6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8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3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3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sitting, dog, table, large&#10;&#10;Description automatically generated">
            <a:extLst>
              <a:ext uri="{FF2B5EF4-FFF2-40B4-BE49-F238E27FC236}">
                <a16:creationId xmlns:a16="http://schemas.microsoft.com/office/drawing/2014/main" id="{348FA22D-2E9A-47FB-941F-E15C5AD7A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6E813-AA7D-4B30-87F7-679A4CB2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Predict the outcome of the ranked game in league of legends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C2E9-6320-4C8B-8BA2-FA564C32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0" y="4170410"/>
            <a:ext cx="5290528" cy="17671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Yunxuan Zeng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Data Science Initiative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Brown University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/>
              <a:t>1</a:t>
            </a:r>
            <a:r>
              <a:rPr lang="en-US" altLang="zh-CN" sz="1600" b="1" dirty="0"/>
              <a:t>2</a:t>
            </a:r>
            <a:r>
              <a:rPr lang="en-US" sz="1600" b="1" dirty="0"/>
              <a:t>/</a:t>
            </a:r>
            <a:r>
              <a:rPr lang="en-US" altLang="zh-CN" sz="1600" b="1" dirty="0"/>
              <a:t>3</a:t>
            </a:r>
            <a:r>
              <a:rPr lang="en-US" sz="1600" b="1" dirty="0"/>
              <a:t>/2020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/>
              <a:t>https://github.com/YunxuanZeng/1030Project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14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F9A0B-21D8-468C-94BE-FDE8AC87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71" y="489475"/>
            <a:ext cx="4730451" cy="163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0856-E123-40C2-A6B0-19252EB4B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171" y="2127205"/>
            <a:ext cx="5288118" cy="4241320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effectLst/>
              </a:rPr>
              <a:t>Introduction </a:t>
            </a:r>
            <a:r>
              <a:rPr lang="en-US" altLang="zh-CN" sz="2800" b="1" dirty="0">
                <a:effectLst/>
              </a:rPr>
              <a:t>&amp; EDA</a:t>
            </a:r>
            <a:r>
              <a:rPr lang="en-US" sz="2800" b="1" dirty="0">
                <a:effectLst/>
              </a:rPr>
              <a:t> </a:t>
            </a:r>
            <a:r>
              <a:rPr lang="en-US" sz="2800" dirty="0">
                <a:effectLst/>
              </a:rPr>
              <a:t> 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effectLst/>
              </a:rPr>
              <a:t>Data Splitting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C</a:t>
            </a:r>
            <a:r>
              <a:rPr lang="en-US" altLang="zh-CN" sz="2800" b="1" dirty="0"/>
              <a:t>ross Validation Pipeline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ML Algorithms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Results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Outlook</a:t>
            </a:r>
          </a:p>
        </p:txBody>
      </p:sp>
      <p:pic>
        <p:nvPicPr>
          <p:cNvPr id="6" name="Picture 5" descr="A picture containing riding, toy, jumping, holding&#10;&#10;Description automatically generated">
            <a:extLst>
              <a:ext uri="{FF2B5EF4-FFF2-40B4-BE49-F238E27FC236}">
                <a16:creationId xmlns:a16="http://schemas.microsoft.com/office/drawing/2014/main" id="{CD03F9A9-9829-49DC-96E0-5E81BD1BE0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619"/>
          <a:stretch/>
        </p:blipFill>
        <p:spPr>
          <a:xfrm>
            <a:off x="5913123" y="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2C406-CA87-4D97-AFF5-4974B90D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047" y="0"/>
            <a:ext cx="6730277" cy="1273836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 </a:t>
            </a:r>
          </a:p>
        </p:txBody>
      </p:sp>
      <p:pic>
        <p:nvPicPr>
          <p:cNvPr id="8" name="Picture 7" descr="A picture containing small, toy, teddy, sitting&#10;&#10;Description automatically generated">
            <a:extLst>
              <a:ext uri="{FF2B5EF4-FFF2-40B4-BE49-F238E27FC236}">
                <a16:creationId xmlns:a16="http://schemas.microsoft.com/office/drawing/2014/main" id="{80666F98-3BEC-47CD-8C72-C4AE35A798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2" r="12080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B1E4-AB75-4B95-A33D-E62E7157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9708" y="1210962"/>
            <a:ext cx="7418948" cy="54759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Dataset: League of Legends Diamond Ranked Games (10 min)</a:t>
            </a:r>
          </a:p>
          <a:p>
            <a:pPr lvl="1"/>
            <a:r>
              <a:rPr lang="en-US" sz="2000" dirty="0"/>
              <a:t>9879 ranked games </a:t>
            </a:r>
          </a:p>
          <a:p>
            <a:pPr lvl="1"/>
            <a:r>
              <a:rPr lang="en-US" sz="2000" dirty="0"/>
              <a:t>19 features per team (38 in total)</a:t>
            </a:r>
          </a:p>
          <a:p>
            <a:pPr lvl="1"/>
            <a:r>
              <a:rPr lang="en-US" sz="2000" dirty="0"/>
              <a:t>Target variable: </a:t>
            </a:r>
            <a:r>
              <a:rPr lang="en-US" sz="2000" dirty="0" err="1"/>
              <a:t>blueWins</a:t>
            </a:r>
            <a:r>
              <a:rPr lang="en-US" sz="2000" dirty="0"/>
              <a:t> (0/1)</a:t>
            </a:r>
          </a:p>
          <a:p>
            <a:pPr lvl="1"/>
            <a:r>
              <a:rPr lang="en-US" sz="2000" dirty="0"/>
              <a:t>Link: https://www.kaggle.com/bobbyscience/league-of-legends-diamond-ranked-games-10-min</a:t>
            </a:r>
          </a:p>
          <a:p>
            <a:r>
              <a:rPr lang="en-US" b="1" dirty="0"/>
              <a:t>Classification Problem:</a:t>
            </a:r>
          </a:p>
          <a:p>
            <a:pPr lvl="1"/>
            <a:r>
              <a:rPr lang="en-US" sz="2000" dirty="0"/>
              <a:t>Predict the winner of a ranked game based on the statistics of two teams in the first 10 minutes</a:t>
            </a:r>
          </a:p>
          <a:p>
            <a:r>
              <a:rPr lang="en-US" b="1" dirty="0"/>
              <a:t>Significance:</a:t>
            </a:r>
          </a:p>
          <a:p>
            <a:pPr lvl="1"/>
            <a:r>
              <a:rPr lang="en-US" sz="2000" dirty="0"/>
              <a:t>Popularity</a:t>
            </a:r>
          </a:p>
          <a:p>
            <a:pPr lvl="1"/>
            <a:r>
              <a:rPr lang="en-US" sz="2000" dirty="0"/>
              <a:t>Diversity and Inclusion </a:t>
            </a:r>
          </a:p>
          <a:p>
            <a:pPr lvl="1"/>
            <a:r>
              <a:rPr lang="en-US" sz="2000" dirty="0"/>
              <a:t>Fairness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06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065-B184-40A4-80AB-631AC006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0" y="135056"/>
            <a:ext cx="3969816" cy="166837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A1AC10-EB64-4C24-920C-8B86AF46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08" y="0"/>
            <a:ext cx="8023194" cy="685800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FE4FBE9-9DBE-42C5-A9CB-376EB8CDA671}"/>
              </a:ext>
            </a:extLst>
          </p:cNvPr>
          <p:cNvSpPr txBox="1">
            <a:spLocks/>
          </p:cNvSpPr>
          <p:nvPr/>
        </p:nvSpPr>
        <p:spPr>
          <a:xfrm>
            <a:off x="17885" y="2177070"/>
            <a:ext cx="4171958" cy="3650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Positive Relation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Blue total gold &amp; blue kills/assists</a:t>
            </a:r>
          </a:p>
          <a:p>
            <a:pPr lvl="1"/>
            <a:r>
              <a:rPr lang="en-US" dirty="0"/>
              <a:t>Blue total gold &amp; blue gold/experience diff</a:t>
            </a:r>
          </a:p>
          <a:p>
            <a:pPr lvl="1"/>
            <a:r>
              <a:rPr lang="en-US" dirty="0"/>
              <a:t>Blue Avg Level &amp; blue total experience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Negative Relation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Blue total gold &amp; blue deaths</a:t>
            </a:r>
          </a:p>
          <a:p>
            <a:pPr lvl="1"/>
            <a:r>
              <a:rPr lang="en-US" dirty="0"/>
              <a:t>Blue Avg Level &amp; blue deaths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53AE5E-B846-4EBC-B839-C14528EA52ED}"/>
              </a:ext>
            </a:extLst>
          </p:cNvPr>
          <p:cNvSpPr/>
          <p:nvPr/>
        </p:nvSpPr>
        <p:spPr>
          <a:xfrm>
            <a:off x="4705350" y="1343025"/>
            <a:ext cx="647700" cy="161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37C44-2787-4A4A-9BC1-19B4CAA5946E}"/>
              </a:ext>
            </a:extLst>
          </p:cNvPr>
          <p:cNvSpPr/>
          <p:nvPr/>
        </p:nvSpPr>
        <p:spPr>
          <a:xfrm>
            <a:off x="7549878" y="5675397"/>
            <a:ext cx="190500" cy="649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4F184F-96BE-4CF1-A1E5-E306D71594CA}"/>
              </a:ext>
            </a:extLst>
          </p:cNvPr>
          <p:cNvSpPr/>
          <p:nvPr/>
        </p:nvSpPr>
        <p:spPr>
          <a:xfrm>
            <a:off x="5769643" y="5675396"/>
            <a:ext cx="1905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620F24-0D95-4404-8968-70363DF156D4}"/>
              </a:ext>
            </a:extLst>
          </p:cNvPr>
          <p:cNvSpPr/>
          <p:nvPr/>
        </p:nvSpPr>
        <p:spPr>
          <a:xfrm>
            <a:off x="6162677" y="5675396"/>
            <a:ext cx="1905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4F9E2-D5AD-4894-8FCB-44ACE988FF77}"/>
              </a:ext>
            </a:extLst>
          </p:cNvPr>
          <p:cNvSpPr/>
          <p:nvPr/>
        </p:nvSpPr>
        <p:spPr>
          <a:xfrm>
            <a:off x="7746456" y="5664366"/>
            <a:ext cx="202534" cy="8111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2B5741-377A-4876-9F4D-71B5848A470A}"/>
              </a:ext>
            </a:extLst>
          </p:cNvPr>
          <p:cNvSpPr/>
          <p:nvPr/>
        </p:nvSpPr>
        <p:spPr>
          <a:xfrm>
            <a:off x="5973117" y="5653337"/>
            <a:ext cx="177404" cy="5524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2AB8DE-7AD1-4A4E-A74B-74FB7C011D71}"/>
              </a:ext>
            </a:extLst>
          </p:cNvPr>
          <p:cNvSpPr/>
          <p:nvPr/>
        </p:nvSpPr>
        <p:spPr>
          <a:xfrm>
            <a:off x="4761182" y="1504950"/>
            <a:ext cx="591868" cy="161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C5AE-15ED-45E6-A87C-E644E6F75C5A}"/>
              </a:ext>
            </a:extLst>
          </p:cNvPr>
          <p:cNvSpPr/>
          <p:nvPr/>
        </p:nvSpPr>
        <p:spPr>
          <a:xfrm>
            <a:off x="6962307" y="5675396"/>
            <a:ext cx="175019" cy="925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C48C10-35F8-4F70-86A3-7BEAC7D510F0}"/>
              </a:ext>
            </a:extLst>
          </p:cNvPr>
          <p:cNvSpPr/>
          <p:nvPr/>
        </p:nvSpPr>
        <p:spPr>
          <a:xfrm>
            <a:off x="5562600" y="1273010"/>
            <a:ext cx="3111499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9C3C275-9AA7-4F76-9CB6-FD4318FC3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DB3490-2583-4848-B32F-8C88F599D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261D1-BE46-46A9-BC92-F949A96EC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F52093-3E62-4EDC-8346-719D7FCE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43" y="197709"/>
            <a:ext cx="7420755" cy="10256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E6F710DC-1192-4CCF-9F6F-6FC6B0BFC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34" y="1477270"/>
            <a:ext cx="4095783" cy="2758816"/>
          </a:xfrm>
          <a:prstGeom prst="rect">
            <a:avLst/>
          </a:prstGeom>
        </p:spPr>
      </p:pic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C8F569FF-1A41-4772-979A-BF544AA43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31" y="1477270"/>
            <a:ext cx="4095781" cy="2758816"/>
          </a:xfrm>
          <a:prstGeom prst="rect">
            <a:avLst/>
          </a:prstGeom>
        </p:spPr>
      </p:pic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C4717955-02B0-4FF1-B09A-0F57DD67E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6" y="1477270"/>
            <a:ext cx="4095781" cy="2758816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D63AF2-25F4-44A6-B16A-212F6EF9FF12}"/>
              </a:ext>
            </a:extLst>
          </p:cNvPr>
          <p:cNvSpPr txBox="1">
            <a:spLocks/>
          </p:cNvSpPr>
          <p:nvPr/>
        </p:nvSpPr>
        <p:spPr>
          <a:xfrm>
            <a:off x="33779" y="4306158"/>
            <a:ext cx="6848908" cy="249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Dragon</a:t>
            </a:r>
            <a:r>
              <a:rPr lang="en-US" dirty="0"/>
              <a:t>: grants armor, magic resistance, or bonus damage</a:t>
            </a:r>
          </a:p>
          <a:p>
            <a:r>
              <a:rPr lang="en-US" b="1" dirty="0"/>
              <a:t>First blood</a:t>
            </a:r>
            <a:r>
              <a:rPr lang="en-US" dirty="0"/>
              <a:t>: first champion kill in the game</a:t>
            </a:r>
          </a:p>
          <a:p>
            <a:r>
              <a:rPr lang="en-US" b="1" dirty="0"/>
              <a:t>Towers</a:t>
            </a:r>
            <a:r>
              <a:rPr lang="en-US" dirty="0"/>
              <a:t>: deal damage to enemies and provide vision </a:t>
            </a:r>
          </a:p>
          <a:p>
            <a:r>
              <a:rPr lang="en-US" dirty="0"/>
              <a:t>Teams which kill first dragon, get first blood  or destroy more towers has a higher win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grass, cake, fire, birthday&#10;&#10;Description automatically generated">
            <a:extLst>
              <a:ext uri="{FF2B5EF4-FFF2-40B4-BE49-F238E27FC236}">
                <a16:creationId xmlns:a16="http://schemas.microsoft.com/office/drawing/2014/main" id="{88810BBF-F05D-45C1-A719-DD0AF2485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48" y="4563980"/>
            <a:ext cx="2182614" cy="1978904"/>
          </a:xfrm>
          <a:prstGeom prst="rect">
            <a:avLst/>
          </a:prstGeom>
        </p:spPr>
      </p:pic>
      <p:pic>
        <p:nvPicPr>
          <p:cNvPr id="9" name="Picture 8" descr="A picture containing reptile, table, sitting, small&#10;&#10;Description automatically generated">
            <a:extLst>
              <a:ext uri="{FF2B5EF4-FFF2-40B4-BE49-F238E27FC236}">
                <a16:creationId xmlns:a16="http://schemas.microsoft.com/office/drawing/2014/main" id="{36E78879-7BD4-4C72-A2A2-D9AA2B29295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t="1213" r="17803" b="491"/>
          <a:stretch/>
        </p:blipFill>
        <p:spPr>
          <a:xfrm>
            <a:off x="6980898" y="4563980"/>
            <a:ext cx="2423028" cy="17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5CB3-A155-49E9-9AB5-6BCE8466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77" y="101040"/>
            <a:ext cx="4300246" cy="943757"/>
          </a:xfrm>
        </p:spPr>
        <p:txBody>
          <a:bodyPr/>
          <a:lstStyle/>
          <a:p>
            <a:r>
              <a:rPr lang="en-US" dirty="0"/>
              <a:t>Data Splitting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D0AFEAD-E31F-40A9-A60A-D37805E8C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02500"/>
              </p:ext>
            </p:extLst>
          </p:nvPr>
        </p:nvGraphicFramePr>
        <p:xfrm>
          <a:off x="572543" y="1383957"/>
          <a:ext cx="6211316" cy="462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81BE6FC-E1D0-4AC6-BA20-C7931389B805}"/>
              </a:ext>
            </a:extLst>
          </p:cNvPr>
          <p:cNvSpPr txBox="1">
            <a:spLocks/>
          </p:cNvSpPr>
          <p:nvPr/>
        </p:nvSpPr>
        <p:spPr>
          <a:xfrm>
            <a:off x="7475838" y="2342072"/>
            <a:ext cx="4480759" cy="270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IID Data</a:t>
            </a:r>
          </a:p>
          <a:p>
            <a:r>
              <a:rPr lang="en-US" dirty="0"/>
              <a:t>No missing values</a:t>
            </a:r>
          </a:p>
          <a:p>
            <a:r>
              <a:rPr lang="en-US" dirty="0"/>
              <a:t>No group structure</a:t>
            </a:r>
          </a:p>
          <a:p>
            <a:r>
              <a:rPr lang="en-US" dirty="0"/>
              <a:t>No time series data</a:t>
            </a:r>
          </a:p>
          <a:p>
            <a:r>
              <a:rPr lang="en-US" dirty="0"/>
              <a:t>No need to preprocess labels</a:t>
            </a:r>
          </a:p>
          <a:p>
            <a:r>
              <a:rPr lang="en-US" dirty="0" err="1"/>
              <a:t>KFold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7298-39E3-488B-8C3F-0B30C77B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934" y="159537"/>
            <a:ext cx="5411163" cy="526021"/>
          </a:xfrm>
        </p:spPr>
        <p:txBody>
          <a:bodyPr>
            <a:no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C0F4617-A1C2-4FC5-9A84-0EA778909C03}"/>
              </a:ext>
            </a:extLst>
          </p:cNvPr>
          <p:cNvSpPr txBox="1">
            <a:spLocks/>
          </p:cNvSpPr>
          <p:nvPr/>
        </p:nvSpPr>
        <p:spPr>
          <a:xfrm>
            <a:off x="269676" y="1084521"/>
            <a:ext cx="3699000" cy="2944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OneHotEncoder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/>
              <a:t>blueFirstBlood</a:t>
            </a:r>
            <a:endParaRPr lang="en-US" sz="2000" dirty="0"/>
          </a:p>
          <a:p>
            <a:pPr lvl="1"/>
            <a:r>
              <a:rPr lang="en-US" sz="2000" dirty="0" err="1"/>
              <a:t>redFirstBlood</a:t>
            </a:r>
            <a:endParaRPr lang="en-US" sz="2000" dirty="0"/>
          </a:p>
          <a:p>
            <a:pPr lvl="1"/>
            <a:r>
              <a:rPr lang="en-US" sz="2000" dirty="0" err="1"/>
              <a:t>blueHeralds</a:t>
            </a:r>
            <a:endParaRPr lang="en-US" sz="2000" dirty="0"/>
          </a:p>
          <a:p>
            <a:pPr lvl="1"/>
            <a:r>
              <a:rPr lang="en-US" sz="2000" dirty="0" err="1"/>
              <a:t>redHeralds</a:t>
            </a:r>
            <a:endParaRPr lang="en-US" sz="2000" dirty="0"/>
          </a:p>
          <a:p>
            <a:pPr lvl="1"/>
            <a:r>
              <a:rPr lang="en-US" sz="2000" dirty="0" err="1"/>
              <a:t>blueDragons</a:t>
            </a:r>
            <a:endParaRPr lang="en-US" sz="2000" dirty="0"/>
          </a:p>
          <a:p>
            <a:pPr lvl="1"/>
            <a:r>
              <a:rPr lang="en-US" sz="2000" dirty="0" err="1"/>
              <a:t>redDragons</a:t>
            </a:r>
            <a:endParaRPr lang="en-US" sz="2000" dirty="0"/>
          </a:p>
          <a:p>
            <a:pPr lvl="1"/>
            <a:r>
              <a:rPr lang="en-US" sz="2000" dirty="0" err="1"/>
              <a:t>blueWins</a:t>
            </a: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64807D0-103D-46E4-B5E8-C93C8A2DB088}"/>
              </a:ext>
            </a:extLst>
          </p:cNvPr>
          <p:cNvSpPr txBox="1">
            <a:spLocks/>
          </p:cNvSpPr>
          <p:nvPr/>
        </p:nvSpPr>
        <p:spPr>
          <a:xfrm>
            <a:off x="269676" y="4301128"/>
            <a:ext cx="3699000" cy="22968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MinMaxScaler</a:t>
            </a:r>
            <a:endParaRPr 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blueAvgLevel</a:t>
            </a:r>
            <a:r>
              <a:rPr lang="en-US" sz="2000" dirty="0">
                <a:effectLst/>
              </a:rPr>
              <a:t>: 1 -18</a:t>
            </a: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redAvgLevel</a:t>
            </a:r>
            <a:r>
              <a:rPr lang="en-US" sz="2000" dirty="0">
                <a:effectLst/>
              </a:rPr>
              <a:t>: 1 - 18</a:t>
            </a: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blueTowersDestroyed</a:t>
            </a:r>
            <a:r>
              <a:rPr lang="en-US" sz="2000" dirty="0"/>
              <a:t>: 0 - 9</a:t>
            </a:r>
            <a:endParaRPr lang="en-US" sz="2000" dirty="0">
              <a:effectLst/>
            </a:endParaRP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redTowersDestroyed</a:t>
            </a:r>
            <a:r>
              <a:rPr lang="en-US" sz="2000" dirty="0"/>
              <a:t>: 0 - 9</a:t>
            </a:r>
            <a:endParaRPr lang="en-US" sz="2000" dirty="0">
              <a:effectLst/>
            </a:endParaRP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blueEliteMonsters</a:t>
            </a:r>
            <a:r>
              <a:rPr lang="en-US" sz="2000" dirty="0"/>
              <a:t>: 0 - 3</a:t>
            </a:r>
            <a:endParaRPr lang="en-US" sz="2000" dirty="0">
              <a:effectLst/>
            </a:endParaRP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redEliteMonsters</a:t>
            </a:r>
            <a:r>
              <a:rPr lang="en-US" sz="2000" dirty="0"/>
              <a:t>: 0 - 3</a:t>
            </a:r>
            <a:endParaRPr lang="en-US" sz="2000" dirty="0">
              <a:effectLst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4B1B6A9-763D-4E24-B287-A3502D4CDD62}"/>
              </a:ext>
            </a:extLst>
          </p:cNvPr>
          <p:cNvSpPr txBox="1">
            <a:spLocks/>
          </p:cNvSpPr>
          <p:nvPr/>
        </p:nvSpPr>
        <p:spPr>
          <a:xfrm>
            <a:off x="4159706" y="1067452"/>
            <a:ext cx="4063620" cy="5530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00000"/>
              </a:lnSpc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StandardScaler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blueWardsPlaced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blueWardsDestroyed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blueKills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blueDeaths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blueAssists</a:t>
            </a:r>
            <a:r>
              <a:rPr lang="en-US" sz="2000" dirty="0"/>
              <a:t>             </a:t>
            </a:r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blueTotalExperience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blueTotalMinionsKilled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blueTotalJungleMinionsKilled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blueCSPerMin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blueTotalGold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blueGoldDiff</a:t>
            </a:r>
            <a:r>
              <a:rPr lang="en-US" sz="2000" dirty="0"/>
              <a:t>'</a:t>
            </a:r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blueExperienceDiff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blueGoldPerMin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…Same for </a:t>
            </a:r>
            <a:r>
              <a:rPr lang="en-US" altLang="zh-CN" sz="2000" b="1" dirty="0"/>
              <a:t>the </a:t>
            </a:r>
            <a:r>
              <a:rPr lang="en-US" sz="2000" b="1" dirty="0"/>
              <a:t>red team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B1F97B-DC96-4AB2-8845-1EB6DC9CED00}"/>
              </a:ext>
            </a:extLst>
          </p:cNvPr>
          <p:cNvSpPr/>
          <p:nvPr/>
        </p:nvSpPr>
        <p:spPr>
          <a:xfrm>
            <a:off x="8462432" y="2001794"/>
            <a:ext cx="3459892" cy="32992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set: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X:(8003,44)    y:(8003, 2)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set: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X: </a:t>
            </a:r>
            <a:r>
              <a:rPr lang="en-US" sz="2000" dirty="0">
                <a:solidFill>
                  <a:schemeClr val="bg1"/>
                </a:solidFill>
              </a:rPr>
              <a:t>(888, 44)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y:  (888, 2)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set: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X: </a:t>
            </a:r>
            <a:r>
              <a:rPr lang="en-US" sz="2000" dirty="0">
                <a:solidFill>
                  <a:schemeClr val="bg1"/>
                </a:solidFill>
              </a:rPr>
              <a:t>(988, 44)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y:  (988, 2)</a:t>
            </a:r>
          </a:p>
        </p:txBody>
      </p:sp>
    </p:spTree>
    <p:extLst>
      <p:ext uri="{BB962C8B-B14F-4D97-AF65-F5344CB8AC3E}">
        <p14:creationId xmlns:p14="http://schemas.microsoft.com/office/powerpoint/2010/main" val="34776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A picture containing indoor, table, decorated, sitting&#10;&#10;Description automatically generated">
            <a:extLst>
              <a:ext uri="{FF2B5EF4-FFF2-40B4-BE49-F238E27FC236}">
                <a16:creationId xmlns:a16="http://schemas.microsoft.com/office/drawing/2014/main" id="{2396638B-C781-469B-B973-C77E8AE0A2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195" b="196"/>
          <a:stretch/>
        </p:blipFill>
        <p:spPr>
          <a:xfrm>
            <a:off x="15260" y="-123558"/>
            <a:ext cx="12191980" cy="6857989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9977E-24F1-49E2-9B79-52CB1BC4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4" y="4690346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Thank you for listening!</a:t>
            </a:r>
          </a:p>
        </p:txBody>
      </p:sp>
      <p:grpSp>
        <p:nvGrpSpPr>
          <p:cNvPr id="122" name="Group 114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23" name="Oval 115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4" name="Oval 116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590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360</Words>
  <Application>Microsoft Office PowerPoint</Application>
  <PresentationFormat>Widescreen</PresentationFormat>
  <Paragraphs>98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Predict the outcome of the ranked game in league of legends</vt:lpstr>
      <vt:lpstr>Outline</vt:lpstr>
      <vt:lpstr>Introduction </vt:lpstr>
      <vt:lpstr>Exploratory Data Analysis</vt:lpstr>
      <vt:lpstr>Exploratory Data Analysis</vt:lpstr>
      <vt:lpstr>Data Splitting </vt:lpstr>
      <vt:lpstr>Data preprocessing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outcome of the ranked game in league of legends</dc:title>
  <dc:creator>yunxuan zeng</dc:creator>
  <cp:lastModifiedBy>yunxuan zeng</cp:lastModifiedBy>
  <cp:revision>23</cp:revision>
  <dcterms:created xsi:type="dcterms:W3CDTF">2020-10-15T08:21:46Z</dcterms:created>
  <dcterms:modified xsi:type="dcterms:W3CDTF">2020-11-30T23:32:13Z</dcterms:modified>
</cp:coreProperties>
</file>