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1" r:id="rId4"/>
    <p:sldId id="259" r:id="rId5"/>
    <p:sldId id="258" r:id="rId6"/>
    <p:sldId id="303" r:id="rId7"/>
    <p:sldId id="302" r:id="rId8"/>
    <p:sldId id="262" r:id="rId9"/>
    <p:sldId id="260" r:id="rId10"/>
    <p:sldId id="261" r:id="rId11"/>
    <p:sldId id="263" r:id="rId12"/>
    <p:sldId id="264" r:id="rId13"/>
    <p:sldId id="26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6" r:id="rId24"/>
    <p:sldId id="281" r:id="rId25"/>
    <p:sldId id="279" r:id="rId26"/>
    <p:sldId id="280" r:id="rId27"/>
    <p:sldId id="267" r:id="rId28"/>
    <p:sldId id="282" r:id="rId29"/>
    <p:sldId id="283" r:id="rId30"/>
    <p:sldId id="285" r:id="rId31"/>
    <p:sldId id="284" r:id="rId32"/>
    <p:sldId id="269" r:id="rId33"/>
    <p:sldId id="268" r:id="rId34"/>
    <p:sldId id="286" r:id="rId35"/>
    <p:sldId id="287" r:id="rId36"/>
    <p:sldId id="288" r:id="rId37"/>
    <p:sldId id="299" r:id="rId38"/>
    <p:sldId id="290" r:id="rId39"/>
    <p:sldId id="300" r:id="rId40"/>
    <p:sldId id="291" r:id="rId41"/>
    <p:sldId id="292" r:id="rId42"/>
    <p:sldId id="293" r:id="rId43"/>
    <p:sldId id="294" r:id="rId44"/>
    <p:sldId id="304" r:id="rId45"/>
    <p:sldId id="297" r:id="rId46"/>
    <p:sldId id="295" r:id="rId47"/>
    <p:sldId id="296" r:id="rId48"/>
    <p:sldId id="298" r:id="rId49"/>
    <p:sldId id="305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2024-06-09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2024-06-09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2024-06-09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2024-06-09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2024-06-09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2024-06-09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2024-06-09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2024-06-09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dirty="0" smtClean="0"/>
              <a:t>P2() {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wait(m1);</a:t>
            </a:r>
          </a:p>
          <a:p>
            <a:pPr>
              <a:buNone/>
            </a:pPr>
            <a:r>
              <a:rPr lang="en-US" altLang="zh-CN" sz="2400" dirty="0" smtClean="0"/>
              <a:t>                    num=buff;</a:t>
            </a:r>
          </a:p>
          <a:p>
            <a:pPr>
              <a:buNone/>
            </a:pPr>
            <a:r>
              <a:rPr lang="en-US" altLang="zh-CN" sz="2400" dirty="0" smtClean="0"/>
              <a:t>                    process num;</a:t>
            </a:r>
          </a:p>
          <a:p>
            <a:pPr>
              <a:buNone/>
            </a:pPr>
            <a:r>
              <a:rPr lang="en-US" altLang="zh-CN" sz="2400" dirty="0" smtClean="0"/>
              <a:t>                    signal(m);</a:t>
            </a:r>
          </a:p>
          <a:p>
            <a:pPr>
              <a:buNone/>
            </a:pPr>
            <a:r>
              <a:rPr lang="en-US" altLang="zh-CN" sz="2400" dirty="0" smtClean="0"/>
              <a:t>                }</a:t>
            </a:r>
          </a:p>
          <a:p>
            <a:pPr>
              <a:buNone/>
            </a:pPr>
            <a:r>
              <a:rPr lang="en-US" altLang="zh-CN" sz="2400" dirty="0" smtClean="0"/>
              <a:t>          } </a:t>
            </a:r>
          </a:p>
          <a:p>
            <a:pPr>
              <a:buNone/>
            </a:pPr>
            <a:r>
              <a:rPr lang="en-US" altLang="zh-CN" sz="2400" dirty="0" smtClean="0"/>
              <a:t>P3() {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wait(m2);</a:t>
            </a:r>
          </a:p>
          <a:p>
            <a:pPr>
              <a:buNone/>
            </a:pPr>
            <a:r>
              <a:rPr lang="en-US" altLang="zh-CN" sz="2400" dirty="0" smtClean="0"/>
              <a:t>                    num=buff;</a:t>
            </a:r>
          </a:p>
          <a:p>
            <a:pPr>
              <a:buNone/>
            </a:pPr>
            <a:r>
              <a:rPr lang="en-US" altLang="zh-CN" sz="2400" dirty="0" smtClean="0"/>
              <a:t>                    process num;</a:t>
            </a:r>
          </a:p>
          <a:p>
            <a:pPr>
              <a:buNone/>
            </a:pPr>
            <a:r>
              <a:rPr lang="en-US" altLang="zh-CN" sz="2400" dirty="0" smtClean="0"/>
              <a:t>                    signal(m);</a:t>
            </a:r>
          </a:p>
          <a:p>
            <a:pPr>
              <a:buNone/>
            </a:pPr>
            <a:r>
              <a:rPr lang="en-US" altLang="zh-CN" sz="2400" dirty="0" smtClean="0"/>
              <a:t>                }</a:t>
            </a:r>
          </a:p>
          <a:p>
            <a:pPr>
              <a:buNone/>
            </a:pPr>
            <a:r>
              <a:rPr lang="en-US" altLang="zh-CN" sz="2400" dirty="0" smtClean="0"/>
              <a:t>          }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解答：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Semaphore m1=1,m2=0;</a:t>
            </a:r>
          </a:p>
          <a:p>
            <a:pPr>
              <a:buNone/>
            </a:pPr>
            <a:r>
              <a:rPr lang="en-US" altLang="zh-CN" sz="2400" dirty="0" smtClean="0"/>
              <a:t>Bit B[8];</a:t>
            </a:r>
          </a:p>
          <a:p>
            <a:pPr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</a:t>
            </a:r>
          </a:p>
          <a:p>
            <a:pPr>
              <a:buNone/>
            </a:pPr>
            <a:r>
              <a:rPr lang="en-US" altLang="zh-CN" sz="2400" dirty="0" smtClean="0"/>
              <a:t>         P1() {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…       </a:t>
            </a:r>
          </a:p>
          <a:p>
            <a:pPr>
              <a:buNone/>
            </a:pPr>
            <a:r>
              <a:rPr lang="en-US" altLang="zh-CN" sz="2400" dirty="0" smtClean="0"/>
              <a:t>                    wait(m1)</a:t>
            </a:r>
          </a:p>
          <a:p>
            <a:pPr>
              <a:buNone/>
            </a:pPr>
            <a:r>
              <a:rPr lang="en-US" altLang="zh-CN" sz="2400" dirty="0" smtClean="0"/>
              <a:t>                    write a bit to B;</a:t>
            </a:r>
          </a:p>
          <a:p>
            <a:pPr>
              <a:buNone/>
            </a:pPr>
            <a:r>
              <a:rPr lang="en-US" altLang="zh-CN" sz="2400" dirty="0" smtClean="0"/>
              <a:t>                  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:=i+1;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            if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>
                <a:solidFill>
                  <a:srgbClr val="FF0000"/>
                </a:solidFill>
              </a:rPr>
              <a:t>&lt;8 then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                    signal(m1);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            else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                    signal(m2);</a:t>
            </a:r>
          </a:p>
          <a:p>
            <a:pPr>
              <a:buNone/>
            </a:pPr>
            <a:r>
              <a:rPr lang="en-US" altLang="zh-CN" sz="2400" dirty="0" smtClean="0"/>
              <a:t>                    }</a:t>
            </a:r>
          </a:p>
          <a:p>
            <a:pPr>
              <a:buNone/>
            </a:pPr>
            <a:r>
              <a:rPr lang="en-US" altLang="zh-CN" sz="2400" dirty="0" smtClean="0"/>
              <a:t>         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P2() {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…       </a:t>
            </a:r>
          </a:p>
          <a:p>
            <a:pPr>
              <a:buNone/>
            </a:pPr>
            <a:r>
              <a:rPr lang="en-US" altLang="zh-CN" sz="2400" dirty="0" smtClean="0"/>
              <a:t>                    wait(m2);</a:t>
            </a:r>
          </a:p>
          <a:p>
            <a:pPr>
              <a:buNone/>
            </a:pPr>
            <a:r>
              <a:rPr lang="en-US" altLang="zh-CN" sz="2400" dirty="0" smtClean="0"/>
              <a:t>                    read  a byte from B;</a:t>
            </a:r>
          </a:p>
          <a:p>
            <a:pPr>
              <a:buNone/>
            </a:pPr>
            <a:r>
              <a:rPr lang="en-US" altLang="zh-CN" sz="2400" dirty="0" smtClean="0"/>
              <a:t>                   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</a:t>
            </a:r>
          </a:p>
          <a:p>
            <a:pPr>
              <a:buNone/>
            </a:pPr>
            <a:r>
              <a:rPr lang="en-US" altLang="zh-CN" sz="2400" dirty="0" smtClean="0"/>
              <a:t>                    signal(m1) ;                    </a:t>
            </a:r>
          </a:p>
          <a:p>
            <a:pPr>
              <a:buNone/>
            </a:pPr>
            <a:r>
              <a:rPr lang="en-US" altLang="zh-CN" sz="2400" dirty="0" smtClean="0"/>
              <a:t>                    }</a:t>
            </a:r>
          </a:p>
          <a:p>
            <a:pPr>
              <a:buNone/>
            </a:pPr>
            <a:r>
              <a:rPr lang="en-US" altLang="zh-CN" sz="2400" dirty="0" smtClean="0"/>
              <a:t>         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    作业（进程）调度算法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12776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5616" y="4941168"/>
            <a:ext cx="295465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算法条件：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提交时间（作业调度）</a:t>
            </a:r>
            <a:endParaRPr lang="en-US" altLang="zh-CN" dirty="0" smtClean="0"/>
          </a:p>
          <a:p>
            <a:r>
              <a:rPr lang="zh-CN" altLang="en-US" dirty="0" smtClean="0"/>
              <a:t>运行时间（服务时间）</a:t>
            </a:r>
            <a:endParaRPr lang="en-US" altLang="zh-CN" dirty="0" smtClean="0"/>
          </a:p>
          <a:p>
            <a:r>
              <a:rPr lang="zh-CN" altLang="en-US" dirty="0" smtClean="0"/>
              <a:t>优先级（优先数）</a:t>
            </a:r>
            <a:endParaRPr lang="en-US" altLang="zh-CN" dirty="0" smtClean="0"/>
          </a:p>
          <a:p>
            <a:r>
              <a:rPr lang="zh-CN" altLang="en-US" dirty="0" smtClean="0"/>
              <a:t>进入内存时间（进程调度）</a:t>
            </a:r>
            <a:endParaRPr lang="en-US" altLang="zh-CN" dirty="0" smtClean="0"/>
          </a:p>
          <a:p>
            <a:r>
              <a:rPr lang="zh-CN" altLang="en-US" dirty="0" smtClean="0"/>
              <a:t>时间片（时间片轮转调度）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41/5=8.4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15.84/5=3.16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zh-CN" altLang="en-US" dirty="0" smtClean="0"/>
              <a:t>一      进程同步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5658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一座独木桥一次只能通行一个人，试用信号量机制同步行人过桥。（简单互斥）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银行共有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个窗口叫号，用信号量机制实现各窗口的同步叫号。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用信号量实现下图所示的前驱关系。（各进程按前趋顺序执行一次，多</a:t>
            </a:r>
            <a:r>
              <a:rPr lang="en-US" altLang="zh-CN" sz="2000" dirty="0" smtClean="0"/>
              <a:t>CPU</a:t>
            </a:r>
            <a:r>
              <a:rPr lang="zh-CN" altLang="en-US" sz="2000" dirty="0" smtClean="0"/>
              <a:t>环境下，部分没有前趋关系的进程可以并行）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sz="2000" dirty="0" smtClean="0"/>
              <a:t>进程</a:t>
            </a:r>
            <a:r>
              <a:rPr lang="en-US" altLang="zh-CN" sz="2000" dirty="0" smtClean="0"/>
              <a:t>P1</a:t>
            </a:r>
            <a:r>
              <a:rPr lang="zh-CN" altLang="en-US" sz="2000" dirty="0" smtClean="0"/>
              <a:t>从磁盘读取一个数放入一个缓冲区</a:t>
            </a:r>
            <a:r>
              <a:rPr lang="en-US" altLang="zh-CN" sz="2000" dirty="0" smtClean="0"/>
              <a:t>Buff</a:t>
            </a:r>
            <a:r>
              <a:rPr lang="zh-CN" altLang="en-US" sz="2000" dirty="0" smtClean="0"/>
              <a:t>，如果是正数，由进程</a:t>
            </a:r>
            <a:r>
              <a:rPr lang="en-US" altLang="zh-CN" sz="2000" dirty="0" smtClean="0"/>
              <a:t>P2</a:t>
            </a:r>
            <a:r>
              <a:rPr lang="zh-CN" altLang="en-US" sz="2000" dirty="0" smtClean="0"/>
              <a:t>进行处理，否则由进程</a:t>
            </a:r>
            <a:r>
              <a:rPr lang="en-US" altLang="zh-CN" sz="2000" dirty="0" smtClean="0"/>
              <a:t>P3</a:t>
            </a:r>
            <a:r>
              <a:rPr lang="zh-CN" altLang="en-US" sz="2000" dirty="0" smtClean="0"/>
              <a:t>进行处理。用信号量机制实现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个进程的同步操作。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zh-CN" sz="2000" dirty="0" smtClean="0"/>
              <a:t>现有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个进程</a:t>
            </a:r>
            <a:r>
              <a:rPr lang="en-US" altLang="zh-CN" sz="2000" dirty="0" smtClean="0"/>
              <a:t>P1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P2</a:t>
            </a:r>
            <a:r>
              <a:rPr lang="zh-CN" altLang="zh-CN" sz="2000" dirty="0" smtClean="0"/>
              <a:t>，共享一个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位的</a:t>
            </a:r>
            <a:r>
              <a:rPr lang="zh-CN" altLang="zh-CN" sz="2000" dirty="0" smtClean="0"/>
              <a:t>缓冲区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。进程</a:t>
            </a:r>
            <a:r>
              <a:rPr lang="en-US" altLang="zh-CN" sz="2000" dirty="0" smtClean="0"/>
              <a:t>P1</a:t>
            </a:r>
            <a:r>
              <a:rPr lang="zh-CN" altLang="en-US" sz="2000" dirty="0" smtClean="0"/>
              <a:t>每次</a:t>
            </a:r>
            <a:r>
              <a:rPr lang="zh-CN" altLang="zh-CN" sz="2000" dirty="0" smtClean="0"/>
              <a:t>向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中写一</a:t>
            </a:r>
            <a:r>
              <a:rPr lang="zh-CN" altLang="en-US" sz="2000" dirty="0" smtClean="0"/>
              <a:t>位</a:t>
            </a:r>
            <a:r>
              <a:rPr lang="zh-CN" altLang="zh-CN" sz="2000" dirty="0" smtClean="0"/>
              <a:t>数据，进程</a:t>
            </a:r>
            <a:r>
              <a:rPr lang="en-US" altLang="zh-CN" sz="2000" dirty="0" smtClean="0"/>
              <a:t>P2</a:t>
            </a:r>
            <a:r>
              <a:rPr lang="zh-CN" altLang="en-US" sz="2000" dirty="0" smtClean="0"/>
              <a:t>一次</a:t>
            </a:r>
            <a:r>
              <a:rPr lang="zh-CN" altLang="zh-CN" sz="2000" dirty="0" smtClean="0"/>
              <a:t>读取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中的</a:t>
            </a:r>
            <a:r>
              <a:rPr lang="en-US" altLang="zh-CN" sz="2000" dirty="0" smtClean="0"/>
              <a:t>8</a:t>
            </a:r>
            <a:r>
              <a:rPr lang="zh-CN" altLang="en-US" sz="2000" dirty="0" smtClean="0"/>
              <a:t>位</a:t>
            </a:r>
            <a:r>
              <a:rPr lang="zh-CN" altLang="zh-CN" sz="2000" dirty="0" smtClean="0"/>
              <a:t>数据</a:t>
            </a:r>
            <a:r>
              <a:rPr lang="zh-CN" altLang="en-US" sz="2000" dirty="0" smtClean="0"/>
              <a:t>并清空缓冲区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当缓冲区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满时不允许</a:t>
            </a:r>
            <a:r>
              <a:rPr lang="en-US" altLang="zh-CN" sz="2000" dirty="0" smtClean="0"/>
              <a:t>P1</a:t>
            </a:r>
            <a:r>
              <a:rPr lang="zh-CN" altLang="en-US" sz="2000" dirty="0" smtClean="0"/>
              <a:t>写入，当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非满时不允许</a:t>
            </a:r>
            <a:r>
              <a:rPr lang="en-US" altLang="zh-CN" sz="2000" dirty="0" smtClean="0"/>
              <a:t>P2 </a:t>
            </a:r>
            <a:r>
              <a:rPr lang="zh-CN" altLang="en-US" sz="2000" dirty="0" smtClean="0"/>
              <a:t>读取。</a:t>
            </a:r>
            <a:r>
              <a:rPr lang="zh-CN" altLang="zh-CN" sz="2000" dirty="0" smtClean="0"/>
              <a:t>试用用信号量实现</a:t>
            </a:r>
            <a:r>
              <a:rPr lang="en-US" altLang="zh-CN" sz="2000" dirty="0" smtClean="0"/>
              <a:t>P1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P2</a:t>
            </a:r>
            <a:r>
              <a:rPr lang="zh-CN" altLang="zh-CN" sz="2000" dirty="0" smtClean="0"/>
              <a:t>对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的互斥访问。</a:t>
            </a:r>
            <a:endParaRPr lang="en-US" altLang="zh-CN" sz="2000" dirty="0" smtClean="0"/>
          </a:p>
        </p:txBody>
      </p:sp>
      <p:grpSp>
        <p:nvGrpSpPr>
          <p:cNvPr id="15" name="组合 14"/>
          <p:cNvGrpSpPr/>
          <p:nvPr/>
        </p:nvGrpSpPr>
        <p:grpSpPr>
          <a:xfrm>
            <a:off x="2987824" y="2852936"/>
            <a:ext cx="2592288" cy="1224136"/>
            <a:chOff x="2959021" y="3070632"/>
            <a:chExt cx="2765107" cy="1366480"/>
          </a:xfrm>
        </p:grpSpPr>
        <p:sp>
          <p:nvSpPr>
            <p:cNvPr id="4" name="矩形 3"/>
            <p:cNvSpPr/>
            <p:nvPr/>
          </p:nvSpPr>
          <p:spPr>
            <a:xfrm>
              <a:off x="2959021" y="3472538"/>
              <a:ext cx="86409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860032" y="3070632"/>
              <a:ext cx="86409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4860032" y="3933056"/>
              <a:ext cx="864096" cy="5040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cxnSp>
          <p:nvCxnSpPr>
            <p:cNvPr id="25" name="直接连接符 24"/>
            <p:cNvCxnSpPr>
              <a:endCxn id="7" idx="1"/>
            </p:cNvCxnSpPr>
            <p:nvPr/>
          </p:nvCxnSpPr>
          <p:spPr>
            <a:xfrm>
              <a:off x="4211960" y="3322660"/>
              <a:ext cx="64807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endCxn id="8" idx="1"/>
            </p:cNvCxnSpPr>
            <p:nvPr/>
          </p:nvCxnSpPr>
          <p:spPr>
            <a:xfrm>
              <a:off x="4211960" y="4185084"/>
              <a:ext cx="648072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4211960" y="3321824"/>
              <a:ext cx="0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779912" y="3753872"/>
              <a:ext cx="432048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32/5=6.4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8.83/5=1.77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FCFS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41/5=8.4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15.84/5=3.16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SJF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32/5=6.4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8.83/5=1.77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467544" y="1628800"/>
            <a:ext cx="93610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进程调度：时间片轮转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Q=1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Q=4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020687" y="764704"/>
          <a:ext cx="435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252"/>
                <a:gridCol w="725252"/>
                <a:gridCol w="29010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BDA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内容占位符 3"/>
          <p:cNvGraphicFramePr>
            <a:graphicFrameLocks/>
          </p:cNvGraphicFramePr>
          <p:nvPr/>
        </p:nvGraphicFramePr>
        <p:xfrm>
          <a:off x="2103039" y="3789040"/>
          <a:ext cx="42691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527"/>
                <a:gridCol w="711527"/>
                <a:gridCol w="28461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CD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CDE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27175" y="46738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run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63687" y="32336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Q=1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35695" y="33477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Q=4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94766" y="34917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run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90109" y="76470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35695" y="37890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5" y="404664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Ready queue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1" y="3429000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Ready queue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899592" y="4005064"/>
            <a:ext cx="68407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75656" y="332656"/>
            <a:ext cx="0" cy="619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9592" y="980728"/>
            <a:ext cx="69127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83569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19573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55577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91581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7585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63589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99593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35597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1601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07605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43609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9613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15617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51621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87625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236296" y="692696"/>
            <a:ext cx="0" cy="58326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82619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42085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01551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61017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20483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79949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39415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198881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58346" y="467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873376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36437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599498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62559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25620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688681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51743" y="467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3023" y="220486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Q=1</a:t>
            </a:r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220330" y="11967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220330" y="1628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220330" y="206084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220330" y="24928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20330" y="29249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43023" y="52292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Q=4</a:t>
            </a:r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220330" y="42210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220330" y="46531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220330" y="50851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220330" y="55172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220330" y="59492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86" name="直接连接符 85"/>
          <p:cNvCxnSpPr/>
          <p:nvPr/>
        </p:nvCxnSpPr>
        <p:spPr>
          <a:xfrm>
            <a:off x="3995936" y="314096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1475656" y="141277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1835696" y="184482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2195736" y="141277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255577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2915816" y="184482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3275856" y="26369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635896" y="1412776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435597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4716016" y="184482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5076056" y="26369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5436096" y="314096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579613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615617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651621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6876256" y="227687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475656" y="1844824"/>
            <a:ext cx="36004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1475656" y="2276872"/>
            <a:ext cx="108012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1475656" y="2636912"/>
            <a:ext cx="18002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475656" y="3140968"/>
            <a:ext cx="25202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6156176" y="616530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475656" y="44371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2555776" y="486916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1835696" y="44371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363589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2915816" y="486916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5436096" y="566124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2195736" y="4437112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399593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3275856" y="4869160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5076056" y="566124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5796136" y="6165304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435597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471601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687625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6516216" y="5301208"/>
            <a:ext cx="360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475656" y="4869160"/>
            <a:ext cx="108012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1475656" y="5301208"/>
            <a:ext cx="216024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1475656" y="5661248"/>
            <a:ext cx="36004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1475656" y="6165304"/>
            <a:ext cx="432048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664492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2023958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383424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48" name="TextBox 147"/>
          <p:cNvSpPr txBox="1"/>
          <p:nvPr/>
        </p:nvSpPr>
        <p:spPr>
          <a:xfrm>
            <a:off x="2742890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49" name="TextBox 148"/>
          <p:cNvSpPr txBox="1"/>
          <p:nvPr/>
        </p:nvSpPr>
        <p:spPr>
          <a:xfrm>
            <a:off x="3102356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0" name="TextBox 149"/>
          <p:cNvSpPr txBox="1"/>
          <p:nvPr/>
        </p:nvSpPr>
        <p:spPr>
          <a:xfrm>
            <a:off x="3461822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51" name="TextBox 150"/>
          <p:cNvSpPr txBox="1"/>
          <p:nvPr/>
        </p:nvSpPr>
        <p:spPr>
          <a:xfrm>
            <a:off x="3821288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4180754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4540219" y="356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4855249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5218310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5581371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5944432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13</a:t>
            </a:r>
            <a:endParaRPr lang="zh-CN" alt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6307493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159" name="TextBox 158"/>
          <p:cNvSpPr txBox="1"/>
          <p:nvPr/>
        </p:nvSpPr>
        <p:spPr>
          <a:xfrm>
            <a:off x="6670554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60" name="TextBox 159"/>
          <p:cNvSpPr txBox="1"/>
          <p:nvPr/>
        </p:nvSpPr>
        <p:spPr>
          <a:xfrm>
            <a:off x="7033616" y="35637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进程调度：时间片轮转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448"/>
                <a:gridCol w="1656184"/>
                <a:gridCol w="792088"/>
                <a:gridCol w="792088"/>
                <a:gridCol w="864096"/>
                <a:gridCol w="936104"/>
                <a:gridCol w="792088"/>
                <a:gridCol w="1450504"/>
              </a:tblGrid>
              <a:tr h="370840">
                <a:tc row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进程名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平均</a:t>
                      </a:r>
                      <a:endParaRPr lang="zh-CN" altLang="en-US" dirty="0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到达时间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服务时间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Q=1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dirty="0" smtClean="0"/>
                        <a:t>Q=4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完成时间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带权周转时间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    银行家算法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1 6 2 2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1 0 0 1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1 7 5 0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1 3 5 4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2 3 5 6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0 3 4 3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0 6 4 3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0 0 1 4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0 6 5 6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4221088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该状态是否安全？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进程</a:t>
            </a:r>
            <a:r>
              <a:rPr lang="en-US" altLang="zh-CN" dirty="0" smtClean="0"/>
              <a:t>P2</a:t>
            </a:r>
            <a:r>
              <a:rPr lang="zh-CN" altLang="en-US" dirty="0" smtClean="0"/>
              <a:t>提出请求（</a:t>
            </a:r>
            <a:r>
              <a:rPr lang="en-US" altLang="zh-CN" dirty="0" smtClean="0"/>
              <a:t>1,2,2,2</a:t>
            </a:r>
            <a:r>
              <a:rPr lang="zh-CN" altLang="en-US" dirty="0" smtClean="0"/>
              <a:t>）后，系统能否将资源分配给它？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45232"/>
                <a:gridCol w="288032"/>
                <a:gridCol w="360040"/>
                <a:gridCol w="360040"/>
                <a:gridCol w="432048"/>
                <a:gridCol w="432048"/>
                <a:gridCol w="360040"/>
                <a:gridCol w="360040"/>
                <a:gridCol w="504056"/>
                <a:gridCol w="504056"/>
                <a:gridCol w="432048"/>
                <a:gridCol w="360040"/>
                <a:gridCol w="504056"/>
                <a:gridCol w="360040"/>
                <a:gridCol w="504056"/>
                <a:gridCol w="504056"/>
                <a:gridCol w="116247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Work+Allocation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Finish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45232"/>
                <a:gridCol w="288032"/>
                <a:gridCol w="360040"/>
                <a:gridCol w="360040"/>
                <a:gridCol w="432048"/>
                <a:gridCol w="432048"/>
                <a:gridCol w="360040"/>
                <a:gridCol w="360040"/>
                <a:gridCol w="504056"/>
                <a:gridCol w="504056"/>
                <a:gridCol w="432048"/>
                <a:gridCol w="360040"/>
                <a:gridCol w="504056"/>
                <a:gridCol w="360040"/>
                <a:gridCol w="504056"/>
                <a:gridCol w="504056"/>
                <a:gridCol w="116247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Work+Allocation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Finish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解题一般思路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弄清楚进程要访问的临界资源，设置资源信号量，初始值为资源数量；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为每一类临界设置互斥信号量，初始化为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进入临界区：</a:t>
            </a:r>
            <a:endParaRPr lang="en-US" altLang="zh-CN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altLang="zh-CN" dirty="0" smtClean="0"/>
              <a:t>Wait</a:t>
            </a:r>
            <a:r>
              <a:rPr lang="zh-CN" altLang="en-US" dirty="0" smtClean="0"/>
              <a:t>（资源信号量）；</a:t>
            </a:r>
            <a:r>
              <a:rPr lang="en-US" altLang="zh-CN" dirty="0" smtClean="0"/>
              <a:t>//</a:t>
            </a:r>
            <a:r>
              <a:rPr lang="zh-CN" altLang="en-US" dirty="0" smtClean="0"/>
              <a:t>判断资源是否可用</a:t>
            </a:r>
            <a:endParaRPr lang="en-US" altLang="zh-CN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altLang="zh-CN" dirty="0" smtClean="0"/>
              <a:t>Wait</a:t>
            </a:r>
            <a:r>
              <a:rPr lang="zh-CN" altLang="en-US" dirty="0" smtClean="0"/>
              <a:t>（互斥信号量）；</a:t>
            </a:r>
            <a:r>
              <a:rPr lang="en-US" altLang="zh-CN" dirty="0" smtClean="0"/>
              <a:t>//</a:t>
            </a:r>
            <a:r>
              <a:rPr lang="zh-CN" altLang="en-US" dirty="0" smtClean="0"/>
              <a:t>判断资源是否空闲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临界区操作：对资源进行相关操作；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退出临界区：</a:t>
            </a:r>
            <a:endParaRPr lang="en-US" altLang="zh-CN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altLang="zh-CN" dirty="0" smtClean="0"/>
              <a:t>Signal</a:t>
            </a:r>
            <a:r>
              <a:rPr lang="zh-CN" altLang="en-US" dirty="0" smtClean="0"/>
              <a:t>（资源信号量）；</a:t>
            </a:r>
            <a:r>
              <a:rPr lang="en-US" altLang="zh-CN" dirty="0" smtClean="0"/>
              <a:t>//</a:t>
            </a:r>
            <a:r>
              <a:rPr lang="zh-CN" altLang="en-US" dirty="0" smtClean="0"/>
              <a:t>根据情况释放资源</a:t>
            </a:r>
            <a:endParaRPr lang="en-US" altLang="zh-CN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altLang="zh-CN" dirty="0" smtClean="0"/>
              <a:t>Signal</a:t>
            </a:r>
            <a:r>
              <a:rPr lang="zh-CN" altLang="en-US" dirty="0" smtClean="0"/>
              <a:t>（互斥信号量）；</a:t>
            </a:r>
            <a:r>
              <a:rPr lang="en-US" altLang="zh-CN" dirty="0" smtClean="0"/>
              <a:t>//</a:t>
            </a:r>
            <a:r>
              <a:rPr lang="zh-CN" altLang="en-US" dirty="0" smtClean="0"/>
              <a:t>恢复资源为空闲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45232"/>
                <a:gridCol w="288032"/>
                <a:gridCol w="360040"/>
                <a:gridCol w="360040"/>
                <a:gridCol w="432048"/>
                <a:gridCol w="432048"/>
                <a:gridCol w="360040"/>
                <a:gridCol w="360040"/>
                <a:gridCol w="504056"/>
                <a:gridCol w="504056"/>
                <a:gridCol w="432048"/>
                <a:gridCol w="360040"/>
                <a:gridCol w="504056"/>
                <a:gridCol w="360040"/>
                <a:gridCol w="504056"/>
                <a:gridCol w="504056"/>
                <a:gridCol w="116247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Work+Allocation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Finish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45232"/>
                <a:gridCol w="288032"/>
                <a:gridCol w="360040"/>
                <a:gridCol w="360040"/>
                <a:gridCol w="432048"/>
                <a:gridCol w="432048"/>
                <a:gridCol w="360040"/>
                <a:gridCol w="360040"/>
                <a:gridCol w="504056"/>
                <a:gridCol w="504056"/>
                <a:gridCol w="432048"/>
                <a:gridCol w="360040"/>
                <a:gridCol w="504056"/>
                <a:gridCol w="360040"/>
                <a:gridCol w="504056"/>
                <a:gridCol w="504056"/>
                <a:gridCol w="1162472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Work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 err="1" smtClean="0"/>
                        <a:t>Work+Allocation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Finish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4869160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解答：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状态是安全的，安全序列</a:t>
            </a:r>
            <a:r>
              <a:rPr lang="en-US" altLang="zh-CN" dirty="0" smtClean="0"/>
              <a:t>P0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P4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Process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Allocation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Available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0 0 2 2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0 4 0 0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1 0 0 1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1 7 5 0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2 5 7 6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1 1 3 4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0 3 4 3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0 6 4 3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0 0 1 4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0 6 5 6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620688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）解答：将资源分配给</a:t>
            </a:r>
            <a:r>
              <a:rPr lang="en-US" altLang="zh-CN" dirty="0" smtClean="0"/>
              <a:t>P2</a:t>
            </a:r>
            <a:r>
              <a:rPr lang="zh-CN" altLang="en-US" dirty="0" smtClean="0"/>
              <a:t>后，资源分配情况如下：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365104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可用资源不能满足任何进程的资源需求，系统将进入不安全状态，所以不能将资源分配给</a:t>
            </a:r>
            <a:r>
              <a:rPr lang="en-US" altLang="zh-CN" dirty="0" smtClean="0"/>
              <a:t>P2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 smtClean="0"/>
              <a:t>四      内存管理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16238" y="5023440"/>
          <a:ext cx="3150235" cy="1645920"/>
        </p:xfrm>
        <a:graphic>
          <a:graphicData uri="http://schemas.openxmlformats.org/drawingml/2006/table">
            <a:tbl>
              <a:tblPr/>
              <a:tblGrid>
                <a:gridCol w="1851660"/>
                <a:gridCol w="1298575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页号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宋体"/>
                        </a:rPr>
                        <a:t>物理块号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0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12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15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20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55650" y="1103833"/>
            <a:ext cx="759618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zh-CN" altLang="en-US" sz="1800" dirty="0"/>
              <a:t>设某系统主存容量为 </a:t>
            </a:r>
            <a:r>
              <a:rPr lang="en-US" altLang="zh-CN" sz="1800" dirty="0"/>
              <a:t>512KB </a:t>
            </a:r>
            <a:r>
              <a:rPr lang="zh-CN" altLang="en-US" sz="1800" dirty="0"/>
              <a:t>，采用动态分区存储管理技术。某时刻 </a:t>
            </a:r>
            <a:r>
              <a:rPr lang="en-US" altLang="zh-CN" sz="1800" dirty="0"/>
              <a:t>t </a:t>
            </a:r>
            <a:r>
              <a:rPr lang="zh-CN" altLang="en-US" sz="1800" dirty="0"/>
              <a:t>主存中有三个空闲区，它们的首地址和大小分别是：空闲区 </a:t>
            </a:r>
            <a:r>
              <a:rPr lang="en-US" altLang="zh-CN" sz="1800" dirty="0"/>
              <a:t>1 </a:t>
            </a:r>
            <a:r>
              <a:rPr lang="zh-CN" altLang="en-US" sz="1800" dirty="0"/>
              <a:t>（ </a:t>
            </a:r>
            <a:r>
              <a:rPr lang="en-US" altLang="zh-CN" sz="1800" dirty="0"/>
              <a:t>30KB </a:t>
            </a:r>
            <a:r>
              <a:rPr lang="zh-CN" altLang="en-US" sz="1800" dirty="0"/>
              <a:t>， </a:t>
            </a:r>
            <a:r>
              <a:rPr lang="en-US" altLang="zh-CN" sz="1800" dirty="0"/>
              <a:t>100KB </a:t>
            </a:r>
            <a:r>
              <a:rPr lang="zh-CN" altLang="en-US" sz="1800" dirty="0"/>
              <a:t>）、空闲区 </a:t>
            </a:r>
            <a:r>
              <a:rPr lang="en-US" altLang="zh-CN" sz="1800" dirty="0"/>
              <a:t>2 </a:t>
            </a:r>
            <a:r>
              <a:rPr lang="zh-CN" altLang="en-US" sz="1800" dirty="0"/>
              <a:t>（ </a:t>
            </a:r>
            <a:r>
              <a:rPr lang="en-US" altLang="zh-CN" sz="1800" dirty="0"/>
              <a:t>180KB </a:t>
            </a:r>
            <a:r>
              <a:rPr lang="zh-CN" altLang="en-US" sz="1800" dirty="0"/>
              <a:t>， </a:t>
            </a:r>
            <a:r>
              <a:rPr lang="en-US" altLang="zh-CN" sz="1800" dirty="0"/>
              <a:t>36KB </a:t>
            </a:r>
            <a:r>
              <a:rPr lang="zh-CN" altLang="en-US" sz="1800" dirty="0"/>
              <a:t>）、空闲区 </a:t>
            </a:r>
            <a:r>
              <a:rPr lang="en-US" altLang="zh-CN" sz="1800" dirty="0"/>
              <a:t>3 </a:t>
            </a:r>
            <a:r>
              <a:rPr lang="zh-CN" altLang="en-US" sz="1800" dirty="0"/>
              <a:t>（ </a:t>
            </a:r>
            <a:r>
              <a:rPr lang="en-US" altLang="zh-CN" sz="1800" dirty="0"/>
              <a:t>260KB </a:t>
            </a:r>
            <a:r>
              <a:rPr lang="zh-CN" altLang="en-US" sz="1800" dirty="0"/>
              <a:t>， </a:t>
            </a:r>
            <a:r>
              <a:rPr lang="en-US" altLang="zh-CN" sz="1800" dirty="0"/>
              <a:t>60KB </a:t>
            </a:r>
            <a:r>
              <a:rPr lang="zh-CN" altLang="en-US" sz="1800" dirty="0"/>
              <a:t>）。系统现有如下作业序列 </a:t>
            </a:r>
            <a:r>
              <a:rPr lang="en-US" altLang="zh-CN" sz="1800" dirty="0"/>
              <a:t>A</a:t>
            </a:r>
            <a:r>
              <a:rPr lang="zh-CN" altLang="en-US" sz="1800" dirty="0"/>
              <a:t>：作业 </a:t>
            </a:r>
            <a:r>
              <a:rPr lang="en-US" altLang="zh-CN" sz="1800" dirty="0"/>
              <a:t>1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38KB </a:t>
            </a:r>
            <a:r>
              <a:rPr lang="zh-CN" altLang="en-US" sz="1800" dirty="0"/>
              <a:t>）、作业 </a:t>
            </a:r>
            <a:r>
              <a:rPr lang="en-US" altLang="zh-CN" sz="1800" dirty="0"/>
              <a:t>2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20KB </a:t>
            </a:r>
            <a:r>
              <a:rPr lang="zh-CN" altLang="en-US" sz="1800" dirty="0"/>
              <a:t>）、作业 </a:t>
            </a:r>
            <a:r>
              <a:rPr lang="en-US" altLang="zh-CN" sz="1800" dirty="0"/>
              <a:t>3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30KB </a:t>
            </a:r>
            <a:r>
              <a:rPr lang="zh-CN" altLang="en-US" sz="1800" dirty="0"/>
              <a:t>）、作业 </a:t>
            </a:r>
            <a:r>
              <a:rPr lang="en-US" altLang="zh-CN" sz="1800" dirty="0"/>
              <a:t>4 </a:t>
            </a:r>
            <a:r>
              <a:rPr lang="zh-CN" altLang="en-US" sz="1800" dirty="0"/>
              <a:t>（请求 </a:t>
            </a:r>
            <a:r>
              <a:rPr lang="en-US" altLang="zh-CN" sz="1800" dirty="0"/>
              <a:t>80KB </a:t>
            </a:r>
            <a:r>
              <a:rPr lang="zh-CN" altLang="en-US" sz="1800" dirty="0"/>
              <a:t>）。 </a:t>
            </a:r>
            <a:br>
              <a:rPr lang="zh-CN" altLang="en-US" sz="1800" dirty="0"/>
            </a:br>
            <a:r>
              <a:rPr lang="zh-CN" altLang="en-US" sz="1800" dirty="0"/>
              <a:t>    （</a:t>
            </a:r>
            <a:r>
              <a:rPr lang="en-US" altLang="zh-CN" sz="1800" dirty="0"/>
              <a:t>1</a:t>
            </a:r>
            <a:r>
              <a:rPr lang="zh-CN" altLang="en-US" sz="1800" dirty="0"/>
              <a:t>）画出该系统在时刻 </a:t>
            </a:r>
            <a:r>
              <a:rPr lang="en-US" altLang="zh-CN" sz="1800" dirty="0"/>
              <a:t>t </a:t>
            </a:r>
            <a:r>
              <a:rPr lang="zh-CN" altLang="en-US" sz="1800" dirty="0"/>
              <a:t>的内存分布图；</a:t>
            </a:r>
            <a:br>
              <a:rPr lang="zh-CN" altLang="en-US" sz="1800" dirty="0"/>
            </a:br>
            <a:r>
              <a:rPr lang="zh-CN" altLang="en-US" dirty="0" smtClean="0"/>
              <a:t>    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）用首次适应算法和最佳适应算法画出时刻 </a:t>
            </a:r>
            <a:r>
              <a:rPr lang="en-US" altLang="zh-CN" dirty="0" smtClean="0"/>
              <a:t>t </a:t>
            </a:r>
            <a:r>
              <a:rPr lang="zh-CN" altLang="en-US" dirty="0" smtClean="0"/>
              <a:t>的空闲区队列结构；</a:t>
            </a:r>
            <a:endParaRPr lang="en-US" altLang="zh-CN" dirty="0" smtClean="0"/>
          </a:p>
          <a:p>
            <a:pPr indent="266700" eaLnBrk="0" hangingPunct="0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）画出按首次适应算法完成作业序列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的分配后空闲区队列结构。（设阈值</a:t>
            </a:r>
            <a:r>
              <a:rPr lang="en-US" altLang="zh-CN" dirty="0" smtClean="0"/>
              <a:t>size=2K</a:t>
            </a:r>
            <a:r>
              <a:rPr lang="zh-CN" altLang="en-US" dirty="0" smtClean="0"/>
              <a:t>）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、某分页系统页面大小为</a:t>
            </a:r>
            <a:r>
              <a:rPr lang="en-US" altLang="zh-CN" sz="1800" dirty="0">
                <a:solidFill>
                  <a:srgbClr val="000000"/>
                </a:solidFill>
              </a:rPr>
              <a:t>4K</a:t>
            </a:r>
            <a:r>
              <a:rPr lang="zh-CN" altLang="en-US" sz="1800" dirty="0">
                <a:solidFill>
                  <a:srgbClr val="000000"/>
                </a:solidFill>
              </a:rPr>
              <a:t>，作业的页表如下，</a:t>
            </a:r>
            <a:endParaRPr lang="zh-CN" altLang="en-US" sz="1800" dirty="0"/>
          </a:p>
          <a:p>
            <a:pPr indent="266700" eaLnBrk="0" hangingPunct="0"/>
            <a:r>
              <a:rPr lang="zh-CN" altLang="en-US" sz="1800" dirty="0">
                <a:solidFill>
                  <a:srgbClr val="000000"/>
                </a:solidFill>
              </a:rPr>
              <a:t>求逻辑地址</a:t>
            </a:r>
            <a:r>
              <a:rPr lang="en-US" altLang="zh-CN" sz="1800" dirty="0">
                <a:solidFill>
                  <a:srgbClr val="000000"/>
                </a:solidFill>
              </a:rPr>
              <a:t>12345</a:t>
            </a:r>
            <a:r>
              <a:rPr lang="zh-CN" altLang="en-US" sz="1800" dirty="0">
                <a:solidFill>
                  <a:srgbClr val="000000"/>
                </a:solidFill>
              </a:rPr>
              <a:t>的页号和页内地址，并求出它在内存的物理地址</a:t>
            </a:r>
            <a:r>
              <a:rPr lang="zh-CN" altLang="en-US" sz="1800" dirty="0" smtClean="0">
                <a:solidFill>
                  <a:srgbClr val="000000"/>
                </a:solidFill>
              </a:rPr>
              <a:t>。</a:t>
            </a:r>
            <a:endParaRPr lang="en-US" altLang="zh-CN" sz="1800" dirty="0" smtClean="0">
              <a:solidFill>
                <a:srgbClr val="000000"/>
              </a:solidFill>
            </a:endParaRPr>
          </a:p>
          <a:p>
            <a:pPr indent="266700" eaLnBrk="0" hangingPunct="0"/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、某分段系统的逻辑地址（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</a:rPr>
              <a:t>57</a:t>
            </a:r>
            <a:r>
              <a:rPr lang="zh-CN" altLang="en-US" dirty="0" smtClean="0">
                <a:solidFill>
                  <a:srgbClr val="000000"/>
                </a:solidFill>
              </a:rPr>
              <a:t>），段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所在内存块：基址为</a:t>
            </a:r>
            <a:r>
              <a:rPr lang="en-US" altLang="zh-CN" dirty="0" smtClean="0">
                <a:solidFill>
                  <a:srgbClr val="000000"/>
                </a:solidFill>
              </a:rPr>
              <a:t>100K</a:t>
            </a:r>
            <a:r>
              <a:rPr lang="zh-CN" altLang="en-US" dirty="0" smtClean="0">
                <a:solidFill>
                  <a:srgbClr val="000000"/>
                </a:solidFill>
              </a:rPr>
              <a:t>，段长为</a:t>
            </a:r>
            <a:r>
              <a:rPr lang="en-US" altLang="zh-CN" dirty="0" smtClean="0">
                <a:solidFill>
                  <a:srgbClr val="000000"/>
                </a:solidFill>
              </a:rPr>
              <a:t>20K</a:t>
            </a:r>
            <a:r>
              <a:rPr lang="zh-CN" altLang="en-US" dirty="0" smtClean="0">
                <a:solidFill>
                  <a:srgbClr val="000000"/>
                </a:solidFill>
              </a:rPr>
              <a:t>。求该逻辑地址对应的物理地址。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76672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解答：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）如图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23728" y="548680"/>
          <a:ext cx="2358147" cy="1920240"/>
        </p:xfrm>
        <a:graphic>
          <a:graphicData uri="http://schemas.openxmlformats.org/drawingml/2006/table">
            <a:tbl>
              <a:tblPr/>
              <a:tblGrid>
                <a:gridCol w="1008112"/>
                <a:gridCol w="1350035"/>
              </a:tblGrid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100K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36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260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60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7544" y="3501008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）首次适应算法空闲区队列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63689" y="400506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30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95871" y="400506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100K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76057" y="400506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732241" y="400506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肘形连接符 12"/>
          <p:cNvCxnSpPr/>
          <p:nvPr/>
        </p:nvCxnSpPr>
        <p:spPr>
          <a:xfrm flipV="1">
            <a:off x="2555776" y="414908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4211960" y="414908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V="1">
            <a:off x="5868144" y="414908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616" y="496859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最佳适应算法空闲区队列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691681" y="547264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323863" y="547264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36K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004049" y="547264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60K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30K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660233" y="547264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100K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肘形连接符 20"/>
          <p:cNvCxnSpPr/>
          <p:nvPr/>
        </p:nvCxnSpPr>
        <p:spPr>
          <a:xfrm flipV="1">
            <a:off x="2483768" y="561666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flipV="1">
            <a:off x="4139952" y="561666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flipV="1">
            <a:off x="5796136" y="561666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544" y="476672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）作业</a:t>
            </a:r>
            <a:r>
              <a:rPr lang="en-US" altLang="zh-CN" dirty="0" smtClean="0"/>
              <a:t>1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38K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63689" y="98072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68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395871" y="98072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62K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076057" y="98072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732241" y="980728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肘形连接符 12"/>
          <p:cNvCxnSpPr/>
          <p:nvPr/>
        </p:nvCxnSpPr>
        <p:spPr>
          <a:xfrm flipV="1">
            <a:off x="2555776" y="112474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4211960" y="112474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flipV="1">
            <a:off x="5868144" y="1124744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20514" y="177281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2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20K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763688" y="2276872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88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395870" y="2276872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42K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5076056" y="2276872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6732240" y="2276872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8" name="肘形连接符 27"/>
          <p:cNvCxnSpPr/>
          <p:nvPr/>
        </p:nvCxnSpPr>
        <p:spPr>
          <a:xfrm flipV="1">
            <a:off x="2555775" y="2420888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flipV="1">
            <a:off x="4211959" y="2420888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flipV="1">
            <a:off x="5868143" y="2420888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5616" y="3140968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30K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758790" y="364502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118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390972" y="364502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12K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071158" y="364502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727342" y="364502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6" name="肘形连接符 35"/>
          <p:cNvCxnSpPr/>
          <p:nvPr/>
        </p:nvCxnSpPr>
        <p:spPr>
          <a:xfrm flipV="1">
            <a:off x="2550877" y="378904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/>
          <p:nvPr/>
        </p:nvCxnSpPr>
        <p:spPr>
          <a:xfrm flipV="1">
            <a:off x="4207061" y="378904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 flipV="1">
            <a:off x="5863245" y="378904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616" y="4392528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4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80K</a:t>
            </a:r>
            <a:r>
              <a:rPr lang="zh-CN" altLang="en-US" dirty="0" smtClean="0"/>
              <a:t>，没有适合的空闲区，系统不予分配。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758790" y="489658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Head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118</a:t>
                      </a: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390972" y="489658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12K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180K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071158" y="489658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+mn-ea"/>
                          <a:cs typeface="宋体"/>
                        </a:rPr>
                        <a:t>36K</a:t>
                      </a:r>
                      <a:endParaRPr lang="zh-CN" altLang="zh-CN" sz="1800" kern="100" dirty="0" smtClean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260K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6727342" y="4896584"/>
          <a:ext cx="792087" cy="548640"/>
        </p:xfrm>
        <a:graphic>
          <a:graphicData uri="http://schemas.openxmlformats.org/drawingml/2006/table">
            <a:tbl>
              <a:tblPr/>
              <a:tblGrid>
                <a:gridCol w="79208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latin typeface="Times New Roman"/>
                          <a:ea typeface="宋体"/>
                          <a:cs typeface="Times New Roman"/>
                        </a:rPr>
                        <a:t>60K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Times New Roman"/>
                        </a:rPr>
                        <a:t>Null</a:t>
                      </a:r>
                      <a:endParaRPr lang="zh-CN" sz="18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4" name="肘形连接符 43"/>
          <p:cNvCxnSpPr/>
          <p:nvPr/>
        </p:nvCxnSpPr>
        <p:spPr>
          <a:xfrm flipV="1">
            <a:off x="2550877" y="504060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/>
          <p:nvPr/>
        </p:nvCxnSpPr>
        <p:spPr>
          <a:xfrm flipV="1">
            <a:off x="4207061" y="504060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flipV="1">
            <a:off x="5863245" y="5040600"/>
            <a:ext cx="864096" cy="288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980728"/>
            <a:ext cx="64783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解答：</a:t>
            </a:r>
            <a:endParaRPr lang="en-US" altLang="zh-CN" sz="2400" dirty="0" smtClean="0"/>
          </a:p>
          <a:p>
            <a:r>
              <a:rPr lang="zh-CN" altLang="en-US" sz="2400" dirty="0" smtClean="0"/>
              <a:t>逻辑地址</a:t>
            </a:r>
            <a:r>
              <a:rPr lang="en-US" altLang="zh-CN" sz="2400" dirty="0" smtClean="0"/>
              <a:t>12345</a:t>
            </a:r>
            <a:r>
              <a:rPr lang="zh-CN" altLang="en-US" sz="2400" dirty="0" smtClean="0"/>
              <a:t>的页号</a:t>
            </a:r>
            <a:r>
              <a:rPr lang="en-US" altLang="zh-CN" sz="2400" dirty="0" smtClean="0"/>
              <a:t>P=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12345/4/1024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=3</a:t>
            </a:r>
          </a:p>
          <a:p>
            <a:r>
              <a:rPr lang="en-US" altLang="zh-CN" sz="2400" dirty="0" smtClean="0"/>
              <a:t>               </a:t>
            </a:r>
            <a:r>
              <a:rPr lang="zh-CN" altLang="en-US" sz="2400" dirty="0" smtClean="0"/>
              <a:t>页内偏移地址</a:t>
            </a:r>
            <a:r>
              <a:rPr lang="en-US" altLang="zh-CN" sz="2400" dirty="0" smtClean="0"/>
              <a:t>d=12345 MOD 4096=57</a:t>
            </a:r>
          </a:p>
          <a:p>
            <a:r>
              <a:rPr lang="zh-CN" altLang="en-US" sz="2400" dirty="0" smtClean="0"/>
              <a:t>查页表可知该页的内存块号为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所以，物理地址为</a:t>
            </a:r>
            <a:r>
              <a:rPr lang="en-US" altLang="zh-CN" sz="2400" dirty="0" smtClean="0"/>
              <a:t>15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4096+57=61497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3</a:t>
            </a:r>
            <a:r>
              <a:rPr lang="zh-CN" altLang="en-US" sz="2400" dirty="0" smtClean="0"/>
              <a:t>解答：物理地址</a:t>
            </a:r>
            <a:r>
              <a:rPr lang="en-US" altLang="zh-CN" sz="2400" dirty="0" smtClean="0"/>
              <a:t>=100K+57=102457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9553" y="3467615"/>
          <a:ext cx="7776864" cy="1524000"/>
        </p:xfrm>
        <a:graphic>
          <a:graphicData uri="http://schemas.openxmlformats.org/drawingml/2006/table">
            <a:tbl>
              <a:tblPr/>
              <a:tblGrid>
                <a:gridCol w="1307613"/>
                <a:gridCol w="1582902"/>
                <a:gridCol w="1328850"/>
                <a:gridCol w="1240989"/>
                <a:gridCol w="1020366"/>
                <a:gridCol w="1296144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latin typeface="Times New Roman"/>
                          <a:ea typeface="宋体"/>
                          <a:cs typeface="Times New Roman"/>
                        </a:rPr>
                        <a:t>虚拟页号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内存块号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装入时间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访问时间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访问位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latin typeface="Times New Roman"/>
                          <a:ea typeface="宋体"/>
                          <a:cs typeface="Times New Roman"/>
                        </a:rPr>
                        <a:t>修改位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Times New Roman"/>
                          <a:ea typeface="宋体"/>
                          <a:cs typeface="宋体"/>
                        </a:rPr>
                        <a:t>120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宋体"/>
                        </a:rPr>
                        <a:t>200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Times New Roman"/>
                          <a:ea typeface="宋体"/>
                          <a:cs typeface="宋体"/>
                        </a:rPr>
                        <a:t>180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宋体"/>
                        </a:rPr>
                        <a:t>201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Times New Roman"/>
                          <a:ea typeface="宋体"/>
                          <a:cs typeface="宋体"/>
                        </a:rPr>
                        <a:t>2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Times New Roman"/>
                          <a:ea typeface="宋体"/>
                          <a:cs typeface="宋体"/>
                        </a:rPr>
                        <a:t>2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Times New Roman"/>
                          <a:ea typeface="宋体"/>
                          <a:cs typeface="宋体"/>
                        </a:rPr>
                        <a:t>60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宋体"/>
                        </a:rPr>
                        <a:t>202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宋体"/>
                        </a:rPr>
                        <a:t>3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宋体"/>
                        </a:rPr>
                        <a:t>3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Times New Roman"/>
                          <a:ea typeface="宋体"/>
                          <a:cs typeface="宋体"/>
                        </a:rPr>
                        <a:t>30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宋体"/>
                        </a:rPr>
                        <a:t>203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20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683568" y="5157192"/>
            <a:ext cx="777686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考虑以下引用串：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4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4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0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3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，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，计算采用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FIFO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、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LRU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和改进的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Clock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算法时缺页次数分别为多少？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2747535"/>
            <a:ext cx="6768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04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2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、</a:t>
            </a:r>
            <a:r>
              <a:rPr lang="zh-CN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一个进程分配给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4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个物理块，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t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宋体" pitchFamily="2" charset="-122"/>
              </a:rPr>
              <a:t>时刻内存状况如下：</a:t>
            </a:r>
            <a:endParaRPr lang="zh-CN" altLang="en-US" sz="2000" dirty="0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57200" y="271516"/>
            <a:ext cx="8229600" cy="107099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五      页面置换算法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3568" y="1379384"/>
            <a:ext cx="75961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2000" dirty="0">
                <a:solidFill>
                  <a:srgbClr val="000000"/>
                </a:solidFill>
              </a:rPr>
              <a:t>1</a:t>
            </a:r>
            <a:r>
              <a:rPr lang="zh-CN" altLang="en-US" sz="2000" dirty="0">
                <a:solidFill>
                  <a:srgbClr val="000000"/>
                </a:solidFill>
              </a:rPr>
              <a:t>、</a:t>
            </a:r>
            <a:r>
              <a:rPr lang="zh-CN" altLang="en-US" sz="2000" dirty="0"/>
              <a:t>设</a:t>
            </a:r>
            <a:r>
              <a:rPr lang="zh-CN" altLang="en-US" sz="2000" dirty="0" smtClean="0"/>
              <a:t>某作业页面引用串为</a:t>
            </a:r>
            <a:r>
              <a:rPr lang="en-US" altLang="zh-CN" sz="2000" dirty="0" smtClean="0"/>
              <a:t>0,5,2,4,3,1,0,3,2,1,3,1,0,5,2</a:t>
            </a:r>
            <a:r>
              <a:rPr lang="zh-CN" altLang="en-US" sz="2000" dirty="0" smtClean="0"/>
              <a:t>。当分配给它的内存块分别为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时，计算采用最佳置换算法、先进先出置换算法和最近最久未使用置换算法时页面置换次数。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04664"/>
            <a:ext cx="145745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、解答</a:t>
            </a:r>
            <a:endParaRPr lang="en-US" altLang="zh-CN" dirty="0" smtClean="0"/>
          </a:p>
          <a:p>
            <a:r>
              <a:rPr lang="en-US" altLang="zh-CN" dirty="0" smtClean="0"/>
              <a:t>M=3</a:t>
            </a:r>
            <a:r>
              <a:rPr lang="zh-CN" altLang="en-US" dirty="0" smtClean="0"/>
              <a:t>时</a:t>
            </a:r>
            <a:endParaRPr lang="en-US" altLang="zh-CN" dirty="0" smtClean="0"/>
          </a:p>
          <a:p>
            <a:r>
              <a:rPr lang="en-US" altLang="zh-CN" dirty="0" smtClean="0"/>
              <a:t>Optimal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置换次数</a:t>
            </a:r>
            <a:r>
              <a:rPr lang="en-US" altLang="zh-CN" dirty="0" smtClean="0"/>
              <a:t>=6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FIFO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置换次数</a:t>
            </a:r>
            <a:r>
              <a:rPr lang="en-US" altLang="zh-CN" dirty="0" smtClean="0"/>
              <a:t>=10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LRU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置换次数</a:t>
            </a:r>
            <a:r>
              <a:rPr lang="en-US" altLang="zh-CN" dirty="0" smtClean="0"/>
              <a:t>=9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M=4</a:t>
            </a:r>
            <a:r>
              <a:rPr lang="zh-CN" altLang="en-US" dirty="0" smtClean="0"/>
              <a:t>时  ？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51720" y="521236"/>
          <a:ext cx="5715000" cy="1066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051720" y="2105412"/>
          <a:ext cx="5715000" cy="1066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51720" y="3833604"/>
          <a:ext cx="5715000" cy="10668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5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5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600" y="1124744"/>
          <a:ext cx="6840761" cy="1219200"/>
        </p:xfrm>
        <a:graphic>
          <a:graphicData uri="http://schemas.openxmlformats.org/drawingml/2006/table">
            <a:tbl>
              <a:tblPr/>
              <a:tblGrid>
                <a:gridCol w="1150215"/>
                <a:gridCol w="1392368"/>
                <a:gridCol w="1168896"/>
                <a:gridCol w="1091611"/>
                <a:gridCol w="897544"/>
                <a:gridCol w="1140127"/>
              </a:tblGrid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虚拟页号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内存块号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装入时间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访问时间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访问位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/>
                          <a:ea typeface="宋体"/>
                          <a:cs typeface="Times New Roman"/>
                        </a:rPr>
                        <a:t>修改位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宋体"/>
                        </a:rPr>
                        <a:t>120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宋体"/>
                        </a:rPr>
                        <a:t>200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宋体"/>
                        </a:rPr>
                        <a:t>180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宋体"/>
                        </a:rPr>
                        <a:t>201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宋体"/>
                        </a:rPr>
                        <a:t>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宋体"/>
                        </a:rPr>
                        <a:t>2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宋体"/>
                        </a:rPr>
                        <a:t>60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宋体"/>
                        </a:rPr>
                        <a:t>202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宋体"/>
                        </a:rPr>
                        <a:t>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宋体"/>
                        </a:rPr>
                        <a:t>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latin typeface="Times New Roman"/>
                          <a:ea typeface="宋体"/>
                          <a:cs typeface="宋体"/>
                        </a:rPr>
                        <a:t>30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宋体"/>
                        </a:rPr>
                        <a:t>203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/>
                          <a:ea typeface="宋体"/>
                          <a:cs typeface="宋体"/>
                        </a:rPr>
                        <a:t>0</a:t>
                      </a:r>
                      <a:endParaRPr lang="zh-CN" sz="16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宋体"/>
                        </a:rPr>
                        <a:t>1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6206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、解答：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07704" y="2564904"/>
          <a:ext cx="4572000" cy="128016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4</a:t>
                      </a: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latin typeface="+mn-lt"/>
                          <a:ea typeface="+mn-ea"/>
                          <a:cs typeface="Times New Roman"/>
                        </a:rPr>
                        <a:t>4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latin typeface="+mn-lt"/>
                          <a:ea typeface="+mn-ea"/>
                          <a:cs typeface="Times New Roman"/>
                        </a:rPr>
                        <a:t>4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5536" y="2780928"/>
            <a:ext cx="14574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FIFO</a:t>
            </a:r>
            <a:r>
              <a:rPr lang="zh-CN" altLang="en-US" sz="1600" dirty="0" smtClean="0"/>
              <a:t>算法</a:t>
            </a:r>
            <a:endParaRPr lang="en-US" altLang="zh-CN" sz="1600" dirty="0" smtClean="0"/>
          </a:p>
          <a:p>
            <a:r>
              <a:rPr lang="zh-CN" altLang="en-US" sz="1600" dirty="0" smtClean="0"/>
              <a:t>置换次数</a:t>
            </a:r>
            <a:r>
              <a:rPr lang="en-US" altLang="zh-CN" sz="1600" dirty="0" smtClean="0"/>
              <a:t>=3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LRU</a:t>
            </a:r>
            <a:r>
              <a:rPr lang="zh-CN" altLang="en-US" sz="1600" dirty="0" smtClean="0"/>
              <a:t>算法</a:t>
            </a:r>
            <a:endParaRPr lang="en-US" altLang="zh-CN" sz="1600" dirty="0" smtClean="0"/>
          </a:p>
          <a:p>
            <a:r>
              <a:rPr lang="zh-CN" altLang="en-US" sz="1600" dirty="0" smtClean="0"/>
              <a:t>置换次数</a:t>
            </a:r>
            <a:r>
              <a:rPr lang="en-US" altLang="zh-CN" sz="1600" dirty="0" smtClean="0"/>
              <a:t>=4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改进</a:t>
            </a:r>
            <a:r>
              <a:rPr lang="en-US" altLang="zh-CN" sz="1600" dirty="0" smtClean="0"/>
              <a:t>Clock</a:t>
            </a:r>
            <a:r>
              <a:rPr lang="zh-CN" altLang="en-US" sz="1600" dirty="0" smtClean="0"/>
              <a:t>算法</a:t>
            </a:r>
            <a:endParaRPr lang="en-US" altLang="zh-CN" sz="1600" dirty="0" smtClean="0"/>
          </a:p>
          <a:p>
            <a:r>
              <a:rPr lang="zh-CN" altLang="en-US" sz="1600" dirty="0" smtClean="0"/>
              <a:t>置换次数</a:t>
            </a:r>
            <a:r>
              <a:rPr lang="en-US" altLang="zh-CN" sz="1600" dirty="0" smtClean="0"/>
              <a:t>=3</a:t>
            </a:r>
          </a:p>
          <a:p>
            <a:endParaRPr lang="zh-CN" altLang="en-US" sz="16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07704" y="3949040"/>
          <a:ext cx="4572000" cy="128016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rgbClr val="FF0000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907704" y="5301208"/>
          <a:ext cx="4572000" cy="128016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3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0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4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4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latin typeface="Calibri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solidFill>
                          <a:srgbClr val="FF0000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latin typeface="宋体"/>
                          <a:ea typeface="宋体"/>
                          <a:cs typeface="Times New Roman"/>
                        </a:rPr>
                        <a:t>2</a:t>
                      </a:r>
                      <a:endParaRPr lang="en-US" sz="1400" kern="100" dirty="0">
                        <a:solidFill>
                          <a:schemeClr val="tx1"/>
                        </a:solidFill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solidFill>
                          <a:schemeClr val="tx1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宋体"/>
                          <a:ea typeface="宋体"/>
                          <a:cs typeface="Times New Roman"/>
                        </a:rPr>
                        <a:t>3</a:t>
                      </a: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latin typeface="+mn-lt"/>
                          <a:ea typeface="+mn-ea"/>
                          <a:cs typeface="Times New Roman"/>
                        </a:rPr>
                        <a:t>1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 smtClean="0">
                          <a:latin typeface="+mn-lt"/>
                          <a:ea typeface="+mn-ea"/>
                          <a:cs typeface="Times New Roman"/>
                        </a:rPr>
                        <a:t>√</a:t>
                      </a: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400" kern="100" dirty="0" smtClean="0"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解答：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过桥行人的互斥问题。设置互斥信号量</a:t>
            </a:r>
            <a:r>
              <a:rPr lang="en-US" altLang="zh-CN" sz="2400" dirty="0" err="1" smtClean="0"/>
              <a:t>mutex</a:t>
            </a:r>
            <a:r>
              <a:rPr lang="en-US" altLang="zh-CN" sz="2400" dirty="0" smtClean="0"/>
              <a:t>:=1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Semaphore </a:t>
            </a:r>
            <a:r>
              <a:rPr lang="en-US" altLang="zh-CN" sz="2400" dirty="0" err="1" smtClean="0"/>
              <a:t>mutex</a:t>
            </a:r>
            <a:r>
              <a:rPr lang="en-US" altLang="zh-CN" sz="2400" dirty="0" smtClean="0"/>
              <a:t>=1;</a:t>
            </a:r>
          </a:p>
          <a:p>
            <a:pPr>
              <a:buNone/>
            </a:pPr>
            <a:r>
              <a:rPr lang="en-US" altLang="zh-CN" sz="2400" dirty="0" smtClean="0"/>
              <a:t>         Person(){        //all person process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 wait(</a:t>
            </a:r>
            <a:r>
              <a:rPr lang="en-US" altLang="zh-CN" sz="2400" dirty="0" err="1" smtClean="0"/>
              <a:t>mutex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                     cross the bridge;</a:t>
            </a:r>
          </a:p>
          <a:p>
            <a:pPr>
              <a:buNone/>
            </a:pPr>
            <a:r>
              <a:rPr lang="en-US" altLang="zh-CN" sz="2400" dirty="0" smtClean="0"/>
              <a:t>                      signal(</a:t>
            </a:r>
            <a:r>
              <a:rPr lang="en-US" altLang="zh-CN" sz="2400" dirty="0" err="1" smtClean="0"/>
              <a:t>mutex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                }</a:t>
            </a:r>
          </a:p>
          <a:p>
            <a:pPr>
              <a:buNone/>
            </a:pPr>
            <a:r>
              <a:rPr lang="en-US" altLang="zh-CN" sz="2400" dirty="0" smtClean="0"/>
              <a:t>          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 smtClean="0"/>
              <a:t>六      磁盘调度算法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1207786"/>
            <a:ext cx="75961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266700" eaLnBrk="0" hangingPunct="0"/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en-US" sz="1800" dirty="0">
                <a:solidFill>
                  <a:srgbClr val="000000"/>
                </a:solidFill>
              </a:rPr>
              <a:t>、</a:t>
            </a:r>
            <a:r>
              <a:rPr lang="zh-CN" altLang="en-US" sz="1800" dirty="0" smtClean="0"/>
              <a:t>设磁头当前在</a:t>
            </a:r>
            <a:r>
              <a:rPr lang="en-US" altLang="zh-CN" sz="1800" dirty="0" smtClean="0"/>
              <a:t>100</a:t>
            </a:r>
            <a:r>
              <a:rPr lang="zh-CN" altLang="en-US" sz="1800" dirty="0" smtClean="0"/>
              <a:t>磁道，向磁道号增加方向访问。进程请求的磁道号顺序为</a:t>
            </a:r>
            <a:r>
              <a:rPr lang="en-US" altLang="zh-CN" sz="1800" dirty="0" smtClean="0"/>
              <a:t>55</a:t>
            </a:r>
            <a:r>
              <a:rPr lang="en-US" altLang="zh-CN" dirty="0" smtClean="0"/>
              <a:t>,58,39,18,90,160,150,38,184</a:t>
            </a:r>
            <a:r>
              <a:rPr lang="zh-CN" altLang="en-US" dirty="0" smtClean="0"/>
              <a:t>。分别计算采用</a:t>
            </a:r>
            <a:r>
              <a:rPr lang="en-US" altLang="zh-CN" dirty="0" smtClean="0"/>
              <a:t>FCFS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SSTF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CSCAN</a:t>
            </a:r>
            <a:r>
              <a:rPr lang="zh-CN" altLang="en-US" dirty="0" smtClean="0"/>
              <a:t>算法时平均寻道长度。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解答：</a:t>
            </a:r>
            <a:endParaRPr lang="zh-CN" altLang="en-US" dirty="0"/>
          </a:p>
        </p:txBody>
      </p:sp>
      <p:pic>
        <p:nvPicPr>
          <p:cNvPr id="5" name="Picture 2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964084"/>
            <a:ext cx="4440238" cy="5129212"/>
          </a:xfrm>
          <a:prstGeom prst="rect">
            <a:avLst/>
          </a:prstGeom>
          <a:noFill/>
        </p:spPr>
      </p:pic>
      <p:pic>
        <p:nvPicPr>
          <p:cNvPr id="6" name="Picture 5" descr="未标题-1 拷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926182"/>
            <a:ext cx="4237037" cy="511016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19672" y="548680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FCFS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1963" y="62068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SSTF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未标题-1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123975"/>
            <a:ext cx="3790950" cy="5111750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3163" y="1197000"/>
            <a:ext cx="3765550" cy="504031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763688" y="76470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827420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CSCAN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070992"/>
          </a:xfrm>
        </p:spPr>
        <p:txBody>
          <a:bodyPr/>
          <a:lstStyle/>
          <a:p>
            <a:r>
              <a:rPr lang="zh-CN" altLang="en-US" dirty="0" smtClean="0"/>
              <a:t>七     文件、磁盘空间管理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62434" y="1124744"/>
            <a:ext cx="792088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、假定盘块的大小为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1KB,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硬盘的大小为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500MB,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采用显示链接分配方式时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FAT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需占用多少存储空间（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FAT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表项占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2.5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个字节）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?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如果文件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占用硬盘的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11, 12 , 16, 14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四个盘块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试画出文件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中各盘块在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FAT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表中的链接情况。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、存放在某个磁盘上的文件系统，对于采用混合索引分配方式，其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FCB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中共有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项地址项，第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 smtClean="0"/>
              <a:t>～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个地址项为直接地址，第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个地址项为一次间接地址，第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个地址项为二次间接地址，第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12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个地址项为三次间接地址。如果每个盘块的大小为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512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字节，若盘块号需要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个字节来描述，而每个盘块最多存放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170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个盘块地址：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该文件系统允许的最大长度是多少？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将文件的字节偏移量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5000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 smtClean="0">
                <a:solidFill>
                  <a:srgbClr val="DF5721"/>
                </a:solidFill>
                <a:latin typeface="楷体_GB2312" pitchFamily="49" charset="-122"/>
                <a:ea typeface="楷体_GB2312" pitchFamily="49" charset="-122"/>
              </a:rPr>
              <a:t>15000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150000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转换为物理块号和块内偏移量。</a:t>
            </a:r>
          </a:p>
          <a:p>
            <a:pPr lvl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假设某文件的索引结点已在内存中，但其他信息均在外存，为了访问该文件中某个位置的内容，最多需要几次访问磁盘？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indent="266700" eaLnBrk="0" hangingPunct="0"/>
            <a:endParaRPr lang="zh-CN" altLang="en-US" sz="18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62434" y="4869160"/>
            <a:ext cx="801402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、有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一个计算机系统利用下图所示的位示图（行号、列号都从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开始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编号）来管理空闲盘块。如果盘块从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开始编号，每个盘块的大小为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1KB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）现要从文件分配两盘块，试具体说明分配过程。</a:t>
            </a:r>
          </a:p>
          <a:p>
            <a:pPr algn="l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 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）若要释放磁盘的第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300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块，应如何处理？</a:t>
            </a:r>
          </a:p>
          <a:p>
            <a:pPr algn="l"/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 smtClean="0"/>
              <a:t>磁盘格式化为</a:t>
            </a:r>
            <a:r>
              <a:rPr lang="en-US" altLang="zh-CN" dirty="0" smtClean="0"/>
              <a:t>130</a:t>
            </a:r>
            <a:r>
              <a:rPr lang="zh-CN" altLang="zh-CN" dirty="0" smtClean="0"/>
              <a:t>个磁道，每个磁道</a:t>
            </a:r>
            <a:r>
              <a:rPr lang="en-US" altLang="zh-CN" dirty="0" smtClean="0"/>
              <a:t>128</a:t>
            </a:r>
            <a:r>
              <a:rPr lang="zh-CN" altLang="zh-CN" dirty="0" smtClean="0"/>
              <a:t>个扇区，扇区大小</a:t>
            </a:r>
            <a:r>
              <a:rPr lang="en-US" altLang="zh-CN" dirty="0" smtClean="0"/>
              <a:t>512B</a:t>
            </a:r>
            <a:r>
              <a:rPr lang="zh-CN" altLang="zh-CN" dirty="0" smtClean="0"/>
              <a:t>，共有</a:t>
            </a:r>
            <a:r>
              <a:rPr lang="en-US" altLang="zh-CN" dirty="0" smtClean="0"/>
              <a:t>4</a:t>
            </a:r>
            <a:r>
              <a:rPr lang="zh-CN" altLang="zh-CN" dirty="0" smtClean="0"/>
              <a:t>个盘面。存储共有</a:t>
            </a:r>
            <a:r>
              <a:rPr lang="en-US" altLang="zh-CN" dirty="0" smtClean="0"/>
              <a:t>90000</a:t>
            </a:r>
            <a:r>
              <a:rPr lang="zh-CN" altLang="zh-CN" dirty="0" smtClean="0"/>
              <a:t>条</a:t>
            </a:r>
            <a:r>
              <a:rPr lang="en-US" altLang="zh-CN" dirty="0" smtClean="0"/>
              <a:t>250</a:t>
            </a:r>
            <a:r>
              <a:rPr lang="zh-CN" altLang="zh-CN" dirty="0" smtClean="0"/>
              <a:t>比特长的记录的文件需要多少磁盘空间？</a:t>
            </a:r>
            <a:r>
              <a:rPr lang="zh-CN" altLang="zh-CN" dirty="0" smtClean="0"/>
              <a:t>（</a:t>
            </a:r>
            <a:r>
              <a:rPr lang="zh-CN" altLang="en-US" dirty="0" smtClean="0"/>
              <a:t>假设</a:t>
            </a:r>
            <a:r>
              <a:rPr lang="zh-CN" altLang="zh-CN" dirty="0" smtClean="0"/>
              <a:t>一</a:t>
            </a:r>
            <a:r>
              <a:rPr lang="zh-CN" altLang="zh-CN" dirty="0" smtClean="0"/>
              <a:t>条记录不能跨扇区存储，</a:t>
            </a:r>
            <a:r>
              <a:rPr lang="zh-CN" altLang="en-US" dirty="0" smtClean="0"/>
              <a:t>且</a:t>
            </a:r>
            <a:r>
              <a:rPr lang="zh-CN" altLang="zh-CN" dirty="0" smtClean="0"/>
              <a:t>只考虑文件数据存储，忽略其他开销）。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191493"/>
            <a:ext cx="8940800" cy="374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692696"/>
            <a:ext cx="8229600" cy="132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解：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此时硬盘共有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500M/1K=500K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个盘块，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FAT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表项共有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500K* 2.5B=1250KB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403648" y="2276872"/>
          <a:ext cx="5407025" cy="3594100"/>
        </p:xfrm>
        <a:graphic>
          <a:graphicData uri="http://schemas.openxmlformats.org/presentationml/2006/ole">
            <p:oleObj spid="_x0000_s48130" name="Visio" r:id="rId3" imgW="3754831" imgH="2494788" progId="">
              <p:embed/>
            </p:oleObj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404664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解：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908720"/>
            <a:ext cx="8291513" cy="5661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文件的最大长度为：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10+170+170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+170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=4942080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块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=2471040KB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AutoNum type="arabicParenBoth" startAt="2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5000/512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得商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，余数为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392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。即逻辑块号为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，块内偏移为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392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。故可直接从该文件的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FCB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的第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个地址处得到物理盘块号，块内偏移为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392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15000/512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得商为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，余数为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。即逻辑块号为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，块内偏移为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。由于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10≤29&lt;10+170,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29-10-19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，故可从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FCB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的第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个地址项，即一次间址项中得到一次间址块；并从一次间址块的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19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项中获得对应的物理盘块号，块内偏移为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(3)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由于文件的索引结点已在内存，为了访问文件中的某个位置的内容，最少需要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次访问磁盘（即通过直接地址直接读文件盘块），最多需要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次访问磁盘（第一次是读三次间址块，第二次读二次间址块，第三次读一次间址块，第四次是读文件盘块）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332656"/>
            <a:ext cx="8229600" cy="594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）分配过程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线形检索得：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i1=2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j1=2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i2=3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j2=6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计算空闲盘块号：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b1=i1×16+j1+1=2×16+2+1=35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b2=i2×16+j2+1=3×16+6+1=55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修改位示图：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令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map[2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2]=map[3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6]=1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，并将对应块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35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55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分配出去。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dirty="0" smtClean="0">
                <a:latin typeface="Arial" pitchFamily="34" charset="0"/>
              </a:rPr>
              <a:t>（</a:t>
            </a:r>
            <a:r>
              <a:rPr lang="en-US" altLang="zh-CN" dirty="0" smtClean="0">
                <a:latin typeface="Arial" pitchFamily="34" charset="0"/>
              </a:rPr>
              <a:t>2</a:t>
            </a:r>
            <a:r>
              <a:rPr lang="zh-CN" altLang="en-US" dirty="0" smtClean="0">
                <a:latin typeface="Arial" pitchFamily="34" charset="0"/>
              </a:rPr>
              <a:t>）释放过程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latin typeface="Arial" pitchFamily="34" charset="0"/>
              </a:rPr>
              <a:t>计算出第</a:t>
            </a:r>
            <a:r>
              <a:rPr lang="en-US" altLang="zh-CN" dirty="0" smtClean="0">
                <a:latin typeface="Arial" pitchFamily="34" charset="0"/>
              </a:rPr>
              <a:t>300</a:t>
            </a:r>
            <a:r>
              <a:rPr lang="zh-CN" altLang="en-US" dirty="0" smtClean="0">
                <a:latin typeface="Arial" pitchFamily="34" charset="0"/>
              </a:rPr>
              <a:t>块所对应的二进制行号</a:t>
            </a: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zh-CN" altLang="en-US" dirty="0" smtClean="0">
                <a:latin typeface="Arial" pitchFamily="34" charset="0"/>
              </a:rPr>
              <a:t>和</a:t>
            </a:r>
            <a:r>
              <a:rPr lang="en-US" altLang="zh-CN" dirty="0" smtClean="0">
                <a:latin typeface="Arial" pitchFamily="34" charset="0"/>
              </a:rPr>
              <a:t>j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CN" dirty="0" err="1" smtClean="0">
                <a:latin typeface="Arial" pitchFamily="34" charset="0"/>
              </a:rPr>
              <a:t>i</a:t>
            </a:r>
            <a:r>
              <a:rPr lang="en-US" altLang="zh-CN" dirty="0" smtClean="0">
                <a:latin typeface="Arial" pitchFamily="34" charset="0"/>
              </a:rPr>
              <a:t>=</a:t>
            </a:r>
            <a:r>
              <a:rPr lang="zh-CN" altLang="en-US" dirty="0" smtClean="0">
                <a:latin typeface="Arial" pitchFamily="34" charset="0"/>
              </a:rPr>
              <a:t>（</a:t>
            </a:r>
            <a:r>
              <a:rPr lang="en-US" altLang="zh-CN" dirty="0" smtClean="0">
                <a:latin typeface="Arial" pitchFamily="34" charset="0"/>
              </a:rPr>
              <a:t>300-1</a:t>
            </a:r>
            <a:r>
              <a:rPr lang="zh-CN" altLang="en-US" dirty="0" smtClean="0">
                <a:latin typeface="Arial" pitchFamily="34" charset="0"/>
              </a:rPr>
              <a:t>）</a:t>
            </a:r>
            <a:r>
              <a:rPr lang="en-US" altLang="zh-CN" dirty="0" smtClean="0">
                <a:latin typeface="Arial" pitchFamily="34" charset="0"/>
              </a:rPr>
              <a:t>/16=18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altLang="zh-CN" dirty="0" smtClean="0">
                <a:latin typeface="Arial" pitchFamily="34" charset="0"/>
              </a:rPr>
              <a:t>j= </a:t>
            </a:r>
            <a:r>
              <a:rPr lang="zh-CN" altLang="en-US" dirty="0" smtClean="0">
                <a:latin typeface="Arial" pitchFamily="34" charset="0"/>
              </a:rPr>
              <a:t>（</a:t>
            </a:r>
            <a:r>
              <a:rPr lang="en-US" altLang="zh-CN" dirty="0" smtClean="0">
                <a:latin typeface="Arial" pitchFamily="34" charset="0"/>
              </a:rPr>
              <a:t>300-1</a:t>
            </a:r>
            <a:r>
              <a:rPr lang="zh-CN" altLang="en-US" dirty="0" smtClean="0">
                <a:latin typeface="Arial" pitchFamily="34" charset="0"/>
              </a:rPr>
              <a:t>）</a:t>
            </a:r>
            <a:r>
              <a:rPr lang="en-US" altLang="zh-CN" dirty="0" smtClean="0">
                <a:latin typeface="Arial" pitchFamily="34" charset="0"/>
              </a:rPr>
              <a:t>% 16=11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zh-CN" altLang="en-US" dirty="0" smtClean="0">
                <a:latin typeface="Arial" pitchFamily="34" charset="0"/>
              </a:rPr>
              <a:t>修改位示图：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zh-CN" altLang="en-US" dirty="0" smtClean="0">
                <a:latin typeface="Arial" pitchFamily="34" charset="0"/>
              </a:rPr>
              <a:t> 令</a:t>
            </a:r>
            <a:r>
              <a:rPr lang="en-US" altLang="zh-CN" dirty="0" smtClean="0">
                <a:latin typeface="Arial" pitchFamily="34" charset="0"/>
              </a:rPr>
              <a:t>map[18</a:t>
            </a:r>
            <a:r>
              <a:rPr lang="zh-CN" altLang="en-US" dirty="0" smtClean="0">
                <a:latin typeface="Arial" pitchFamily="34" charset="0"/>
              </a:rPr>
              <a:t>，</a:t>
            </a:r>
            <a:r>
              <a:rPr lang="en-US" altLang="zh-CN" dirty="0" smtClean="0">
                <a:latin typeface="Arial" pitchFamily="34" charset="0"/>
              </a:rPr>
              <a:t>11]=0</a:t>
            </a:r>
            <a:r>
              <a:rPr lang="zh-CN" altLang="en-US" dirty="0" smtClean="0">
                <a:latin typeface="Arial" pitchFamily="34" charset="0"/>
              </a:rPr>
              <a:t>。</a:t>
            </a:r>
          </a:p>
          <a:p>
            <a:pPr marL="228600" indent="-228600">
              <a:spcBef>
                <a:spcPct val="20000"/>
              </a:spcBef>
            </a:pP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332656"/>
            <a:ext cx="8229600" cy="594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lang="zh-CN" altLang="en-US" sz="2400" dirty="0" smtClean="0"/>
              <a:t>      </a:t>
            </a:r>
            <a:r>
              <a:rPr lang="zh-CN" altLang="zh-CN" sz="2400" dirty="0" smtClean="0"/>
              <a:t>如果一条记录不能跨扇区存储，则一个扇区能够存储长为</a:t>
            </a:r>
            <a:r>
              <a:rPr lang="en-US" altLang="zh-CN" sz="2400" dirty="0" smtClean="0"/>
              <a:t>250</a:t>
            </a:r>
            <a:r>
              <a:rPr lang="zh-CN" altLang="zh-CN" sz="2400" dirty="0" smtClean="0"/>
              <a:t>比特的记录</a:t>
            </a:r>
            <a:r>
              <a:rPr lang="en-US" altLang="zh-CN" sz="2400" dirty="0" smtClean="0"/>
              <a:t>512*8/250=16</a:t>
            </a:r>
            <a:r>
              <a:rPr lang="zh-CN" altLang="zh-CN" sz="2400" dirty="0" smtClean="0"/>
              <a:t>（下取整）条，存储</a:t>
            </a:r>
            <a:r>
              <a:rPr lang="en-US" altLang="zh-CN" sz="2400" dirty="0" smtClean="0"/>
              <a:t>90000</a:t>
            </a:r>
            <a:r>
              <a:rPr lang="zh-CN" altLang="zh-CN" sz="2400" dirty="0" smtClean="0"/>
              <a:t>条记录的文件需要</a:t>
            </a:r>
            <a:r>
              <a:rPr lang="en-US" altLang="zh-CN" sz="2400" smtClean="0"/>
              <a:t>90000/16*512B=2880000B=2812.5KB</a:t>
            </a:r>
            <a:r>
              <a:rPr lang="zh-CN" altLang="zh-CN" sz="2400" dirty="0" smtClean="0"/>
              <a:t>的磁盘空间。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解答：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本例只考虑窗口进程，不考虑客户进程。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窗口可看作消费者，客户号则作为窗口消费的产品。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各窗口互斥访问客户号。设置互斥信号量</a:t>
            </a:r>
            <a:r>
              <a:rPr lang="en-US" altLang="zh-CN" sz="2400" dirty="0" err="1" smtClean="0"/>
              <a:t>mutex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Semaphore </a:t>
            </a:r>
            <a:r>
              <a:rPr lang="en-US" altLang="zh-CN" sz="2400" dirty="0" err="1" smtClean="0"/>
              <a:t>mutex</a:t>
            </a:r>
            <a:r>
              <a:rPr lang="en-US" altLang="zh-CN" sz="2400" dirty="0" smtClean="0"/>
              <a:t>=1,sn=0;    //</a:t>
            </a:r>
            <a:r>
              <a:rPr lang="en-US" altLang="zh-CN" sz="2400" dirty="0" err="1" smtClean="0"/>
              <a:t>sn</a:t>
            </a:r>
            <a:r>
              <a:rPr lang="zh-CN" altLang="en-US" sz="2400" dirty="0" smtClean="0"/>
              <a:t>为客户数信号量，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number=0;     //number</a:t>
            </a:r>
            <a:r>
              <a:rPr lang="zh-CN" altLang="en-US" sz="2400" dirty="0" smtClean="0"/>
              <a:t>为客户号码，从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开始叫号，依次递增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</a:t>
            </a:r>
            <a:r>
              <a:rPr lang="en-US" altLang="zh-CN" sz="2400" dirty="0" err="1" smtClean="0"/>
              <a:t>Windowi</a:t>
            </a:r>
            <a:r>
              <a:rPr lang="en-US" altLang="zh-CN" sz="2400" dirty="0" smtClean="0"/>
              <a:t>() {              //</a:t>
            </a:r>
            <a:r>
              <a:rPr lang="zh-CN" altLang="en-US" sz="2400" dirty="0" smtClean="0"/>
              <a:t>窗口进程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=1--5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 wait(</a:t>
            </a:r>
            <a:r>
              <a:rPr lang="en-US" altLang="zh-CN" sz="2400" dirty="0" err="1" smtClean="0"/>
              <a:t>sn</a:t>
            </a:r>
            <a:r>
              <a:rPr lang="en-US" altLang="zh-CN" sz="2400" dirty="0" smtClean="0"/>
              <a:t>); </a:t>
            </a:r>
          </a:p>
          <a:p>
            <a:pPr>
              <a:buNone/>
            </a:pPr>
            <a:r>
              <a:rPr lang="en-US" altLang="zh-CN" sz="2400" dirty="0" smtClean="0"/>
              <a:t>                     wait(</a:t>
            </a:r>
            <a:r>
              <a:rPr lang="en-US" altLang="zh-CN" sz="2400" dirty="0" err="1" smtClean="0"/>
              <a:t>mutex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                     call number;</a:t>
            </a:r>
          </a:p>
          <a:p>
            <a:pPr>
              <a:buNone/>
            </a:pPr>
            <a:r>
              <a:rPr lang="en-US" altLang="zh-CN" sz="2400" dirty="0" smtClean="0"/>
              <a:t>                     number+=1;</a:t>
            </a:r>
          </a:p>
          <a:p>
            <a:pPr>
              <a:buNone/>
            </a:pPr>
            <a:r>
              <a:rPr lang="en-US" altLang="zh-CN" sz="2400" dirty="0" smtClean="0"/>
              <a:t>                      signal(</a:t>
            </a:r>
            <a:r>
              <a:rPr lang="en-US" altLang="zh-CN" sz="2400" dirty="0" err="1" smtClean="0"/>
              <a:t>mutex</a:t>
            </a:r>
            <a:r>
              <a:rPr lang="en-US" altLang="zh-CN" sz="2400" dirty="0" smtClean="0"/>
              <a:t>);</a:t>
            </a:r>
          </a:p>
          <a:p>
            <a:pPr>
              <a:buNone/>
            </a:pPr>
            <a:r>
              <a:rPr lang="en-US" altLang="zh-CN" sz="2400" dirty="0" smtClean="0"/>
              <a:t>                      server the customer;</a:t>
            </a:r>
          </a:p>
          <a:p>
            <a:pPr>
              <a:buNone/>
            </a:pPr>
            <a:r>
              <a:rPr lang="en-US" altLang="zh-CN" sz="2400" dirty="0" smtClean="0"/>
              <a:t>                }</a:t>
            </a:r>
          </a:p>
          <a:p>
            <a:pPr>
              <a:buNone/>
            </a:pPr>
            <a:r>
              <a:rPr lang="en-US" altLang="zh-CN" sz="2400" dirty="0" smtClean="0"/>
              <a:t>         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顾客去银行办理业务的流程：顾客首先在取号机上取号，然后坐在椅子上等候业务员叫号时前往窗口办理业务；假设银行现在有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个柜员可办理业务，请采用信号量</a:t>
            </a:r>
            <a:r>
              <a:rPr lang="en-US" altLang="zh-CN" dirty="0" smtClean="0"/>
              <a:t>PV</a:t>
            </a:r>
            <a:r>
              <a:rPr lang="zh-CN" altLang="zh-CN" dirty="0" smtClean="0"/>
              <a:t>操作描述顾客取号等候叫号和银行业务员叫号办理业务的同步操作。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600" y="1484784"/>
          <a:ext cx="7848872" cy="4680520"/>
        </p:xfrm>
        <a:graphic>
          <a:graphicData uri="http://schemas.openxmlformats.org/drawingml/2006/table">
            <a:tbl>
              <a:tblPr/>
              <a:tblGrid>
                <a:gridCol w="4464496"/>
                <a:gridCol w="3384376"/>
              </a:tblGrid>
              <a:tr h="46805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err="1" smtClea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Service</a:t>
                      </a:r>
                      <a:r>
                        <a:rPr lang="en-US" altLang="zh-CN" sz="2000" kern="0" dirty="0" err="1" smtClea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i</a:t>
                      </a:r>
                      <a:r>
                        <a:rPr lang="en-US" sz="2000" kern="0" dirty="0" smtClea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(){//</a:t>
                      </a:r>
                      <a:r>
                        <a:rPr lang="zh-CN" altLang="en-US" sz="2000" kern="0" dirty="0" smtClea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窗口进程</a:t>
                      </a:r>
                      <a:r>
                        <a:rPr lang="en-US" altLang="zh-CN" sz="2000" kern="0" dirty="0" err="1" smtClea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i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indent="609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While(1</a:t>
                      </a:r>
                      <a:r>
                        <a:rPr lang="en-US" sz="2000" kern="0" dirty="0" smtClea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){</a:t>
                      </a:r>
                    </a:p>
                    <a:p>
                      <a:pPr indent="609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wait(count);//</a:t>
                      </a:r>
                      <a:r>
                        <a:rPr lang="zh-CN" altLang="en-US" sz="2000" kern="0" dirty="0" smtClea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有顾客等待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indent="609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wait(</a:t>
                      </a:r>
                      <a:r>
                        <a:rPr lang="en-US" sz="2000" kern="0" dirty="0" err="1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mutexj</a:t>
                      </a:r>
                      <a:r>
                        <a:rPr lang="en-US" sz="2000" kern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);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  <a:p>
                      <a:pPr indent="609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叫号</a:t>
                      </a:r>
                      <a:r>
                        <a:rPr lang="en-US" sz="2000" kern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;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  <a:p>
                      <a:pPr indent="609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signal(</a:t>
                      </a:r>
                      <a:r>
                        <a:rPr lang="en-US" sz="2000" kern="0" dirty="0" err="1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mutexj</a:t>
                      </a:r>
                      <a:r>
                        <a:rPr lang="en-US" sz="2000" kern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);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  <a:p>
                      <a:pPr indent="609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latin typeface="Times New Roman"/>
                          <a:ea typeface="宋体"/>
                        </a:rPr>
                        <a:t>服务客户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indent="609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}</a:t>
                      </a:r>
                    </a:p>
                    <a:p>
                      <a:pPr indent="609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0" dirty="0" smtClea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}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Consumer(){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indent="609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While(1){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indent="609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wait(</a:t>
                      </a:r>
                      <a:r>
                        <a:rPr lang="en-US" sz="2000" kern="0" dirty="0" err="1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mutexq</a:t>
                      </a:r>
                      <a:r>
                        <a:rPr lang="en-US" sz="2000" kern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);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  <a:p>
                      <a:pPr indent="609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取号</a:t>
                      </a:r>
                      <a:r>
                        <a:rPr lang="en-US" sz="2000" kern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;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  <a:p>
                      <a:pPr indent="609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signal(</a:t>
                      </a:r>
                      <a:r>
                        <a:rPr lang="en-US" sz="2000" kern="0" dirty="0" err="1" smtClean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mutexq</a:t>
                      </a:r>
                      <a:r>
                        <a:rPr lang="en-US" sz="2000" kern="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</a:rPr>
                        <a:t>);</a:t>
                      </a:r>
                      <a:endParaRPr lang="zh-CN" sz="2000" kern="100" dirty="0">
                        <a:solidFill>
                          <a:srgbClr val="FF0000"/>
                        </a:solidFill>
                        <a:latin typeface="Times New Roman"/>
                        <a:ea typeface="宋体"/>
                      </a:endParaRPr>
                    </a:p>
                    <a:p>
                      <a:pPr indent="609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signal(count);</a:t>
                      </a:r>
                    </a:p>
                    <a:p>
                      <a:pPr indent="609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0" dirty="0" smtClea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等待叫号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  <a:p>
                      <a:pPr indent="6096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 smtClea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}</a:t>
                      </a:r>
                    </a:p>
                    <a:p>
                      <a:pPr indent="6096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0" dirty="0" smtClean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</a:rPr>
                        <a:t>}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3425" name="Rectangle 1"/>
          <p:cNvSpPr>
            <a:spLocks noChangeArrowheads="1"/>
          </p:cNvSpPr>
          <p:nvPr/>
        </p:nvSpPr>
        <p:spPr bwMode="auto">
          <a:xfrm>
            <a:off x="467544" y="415697"/>
            <a:ext cx="73083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semaphore 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mutexq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mutexj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=1; //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取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叫号互斥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count=0; //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顾客数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5256584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解答：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Semaphore c=d=0;</a:t>
            </a:r>
          </a:p>
          <a:p>
            <a:pPr>
              <a:buNone/>
            </a:pPr>
            <a:r>
              <a:rPr lang="en-US" altLang="zh-CN" sz="2400" dirty="0" smtClean="0"/>
              <a:t>Begin</a:t>
            </a:r>
          </a:p>
          <a:p>
            <a:pPr>
              <a:buNone/>
            </a:pPr>
            <a:r>
              <a:rPr lang="en-US" altLang="zh-CN" sz="2400" dirty="0" err="1" smtClean="0"/>
              <a:t>Parbegin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begin </a:t>
            </a:r>
            <a:r>
              <a:rPr lang="en-US" altLang="zh-CN" sz="2400" dirty="0" err="1" smtClean="0"/>
              <a:t>A;signal</a:t>
            </a:r>
            <a:r>
              <a:rPr lang="en-US" altLang="zh-CN" sz="2400" dirty="0" smtClean="0"/>
              <a:t>(c);signal(d);end;</a:t>
            </a:r>
          </a:p>
          <a:p>
            <a:pPr>
              <a:buNone/>
            </a:pPr>
            <a:r>
              <a:rPr lang="en-US" altLang="zh-CN" sz="2400" dirty="0" smtClean="0"/>
              <a:t>       begin wait(c);</a:t>
            </a:r>
            <a:r>
              <a:rPr lang="en-US" altLang="zh-CN" sz="2400" dirty="0" err="1" smtClean="0"/>
              <a:t>C;end</a:t>
            </a:r>
            <a:r>
              <a:rPr lang="en-US" altLang="zh-CN" sz="2400" dirty="0" smtClean="0"/>
              <a:t>;</a:t>
            </a:r>
          </a:p>
          <a:p>
            <a:pPr>
              <a:buNone/>
            </a:pPr>
            <a:r>
              <a:rPr lang="en-US" altLang="zh-CN" sz="2400" dirty="0" smtClean="0"/>
              <a:t>       begin wait(d);</a:t>
            </a:r>
            <a:r>
              <a:rPr lang="en-US" altLang="zh-CN" sz="2400" dirty="0" err="1" smtClean="0"/>
              <a:t>D;end</a:t>
            </a:r>
            <a:r>
              <a:rPr lang="en-US" altLang="zh-CN" sz="2400" dirty="0" smtClean="0"/>
              <a:t>;</a:t>
            </a:r>
          </a:p>
          <a:p>
            <a:pPr>
              <a:buNone/>
            </a:pPr>
            <a:r>
              <a:rPr lang="en-US" altLang="zh-CN" sz="2400" dirty="0" err="1" smtClean="0"/>
              <a:t>Parend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end        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88640"/>
            <a:ext cx="8435280" cy="59375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解答：</a:t>
            </a: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类似生产者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消费者问题，也可以看作前驱图问题。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Semaphore m=1,m1=m2=0;</a:t>
            </a:r>
          </a:p>
          <a:p>
            <a:pPr>
              <a:buNone/>
            </a:pPr>
            <a:r>
              <a:rPr lang="en-US" altLang="zh-CN" sz="2400" dirty="0" smtClean="0"/>
              <a:t>Real buff;</a:t>
            </a:r>
          </a:p>
          <a:p>
            <a:pPr>
              <a:buNone/>
            </a:pPr>
            <a:r>
              <a:rPr lang="en-US" altLang="zh-CN" sz="2400" dirty="0" smtClean="0"/>
              <a:t>         P1() {</a:t>
            </a:r>
          </a:p>
          <a:p>
            <a:pPr>
              <a:buNone/>
            </a:pPr>
            <a:r>
              <a:rPr lang="en-US" altLang="zh-CN" sz="2400" dirty="0" smtClean="0"/>
              <a:t>               while(1) {</a:t>
            </a:r>
          </a:p>
          <a:p>
            <a:pPr>
              <a:buNone/>
            </a:pPr>
            <a:r>
              <a:rPr lang="en-US" altLang="zh-CN" sz="2400" dirty="0" smtClean="0"/>
              <a:t>                    read a number from disc;       </a:t>
            </a:r>
          </a:p>
          <a:p>
            <a:pPr>
              <a:buNone/>
            </a:pPr>
            <a:r>
              <a:rPr lang="en-US" altLang="zh-CN" sz="2400" dirty="0" smtClean="0"/>
              <a:t>                    wait(m);</a:t>
            </a:r>
          </a:p>
          <a:p>
            <a:pPr>
              <a:buNone/>
            </a:pPr>
            <a:r>
              <a:rPr lang="en-US" altLang="zh-CN" sz="2400" dirty="0" smtClean="0"/>
              <a:t>                    buff=number;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                  if buff&gt;0 then signal(m1) else signal(m2);</a:t>
            </a:r>
          </a:p>
          <a:p>
            <a:pPr>
              <a:buNone/>
            </a:pPr>
            <a:r>
              <a:rPr lang="en-US" altLang="zh-CN" sz="2400" dirty="0" smtClean="0"/>
              <a:t>                   }</a:t>
            </a:r>
          </a:p>
          <a:p>
            <a:pPr>
              <a:buNone/>
            </a:pPr>
            <a:r>
              <a:rPr lang="en-US" altLang="zh-CN" sz="2400" dirty="0" smtClean="0"/>
              <a:t>         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0" tIns="45720" rIns="91440" bIns="45720" numCol="1" anchor="ctr" anchorCtr="0" compatLnSpc="1">
        <a:prstTxWarp prst="textNoShape">
          <a:avLst/>
        </a:prstTxWarp>
        <a:spAutoFit/>
      </a:bodyPr>
      <a:lstStyle>
        <a:defPPr indent="609600" fontAlgn="base">
          <a:spcBef>
            <a:spcPct val="0"/>
          </a:spcBef>
          <a:spcAft>
            <a:spcPct val="0"/>
          </a:spcAft>
          <a:defRPr kumimoji="0" sz="2400" b="0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  <a:cs typeface="Times New Roman" pitchFamily="18" charset="0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3545</Words>
  <Application>Microsoft Office PowerPoint</Application>
  <PresentationFormat>全屏显示(4:3)</PresentationFormat>
  <Paragraphs>1495</Paragraphs>
  <Slides>49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1" baseType="lpstr">
      <vt:lpstr>Office 主题</vt:lpstr>
      <vt:lpstr>Visio</vt:lpstr>
      <vt:lpstr>操作系统习题课</vt:lpstr>
      <vt:lpstr>一      进程同步</vt:lpstr>
      <vt:lpstr>解题一般思路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二    作业（进程）调度算法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进程调度：时间片轮转</vt:lpstr>
      <vt:lpstr>幻灯片 24</vt:lpstr>
      <vt:lpstr>幻灯片 25</vt:lpstr>
      <vt:lpstr>进程调度：时间片轮转</vt:lpstr>
      <vt:lpstr>三    银行家算法</vt:lpstr>
      <vt:lpstr>幻灯片 28</vt:lpstr>
      <vt:lpstr>幻灯片 29</vt:lpstr>
      <vt:lpstr>幻灯片 30</vt:lpstr>
      <vt:lpstr>幻灯片 31</vt:lpstr>
      <vt:lpstr>幻灯片 32</vt:lpstr>
      <vt:lpstr>四      内存管理</vt:lpstr>
      <vt:lpstr>幻灯片 34</vt:lpstr>
      <vt:lpstr>幻灯片 35</vt:lpstr>
      <vt:lpstr>幻灯片 36</vt:lpstr>
      <vt:lpstr>幻灯片 37</vt:lpstr>
      <vt:lpstr>幻灯片 38</vt:lpstr>
      <vt:lpstr>幻灯片 39</vt:lpstr>
      <vt:lpstr>六      磁盘调度算法</vt:lpstr>
      <vt:lpstr>幻灯片 41</vt:lpstr>
      <vt:lpstr>幻灯片 42</vt:lpstr>
      <vt:lpstr>七     文件、磁盘空间管理</vt:lpstr>
      <vt:lpstr>幻灯片 44</vt:lpstr>
      <vt:lpstr>幻灯片 45</vt:lpstr>
      <vt:lpstr>幻灯片 46</vt:lpstr>
      <vt:lpstr>幻灯片 47</vt:lpstr>
      <vt:lpstr>幻灯片 48</vt:lpstr>
      <vt:lpstr>幻灯片 49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操作系统习题课</dc:title>
  <dc:creator>Administrator</dc:creator>
  <cp:lastModifiedBy>think</cp:lastModifiedBy>
  <cp:revision>62</cp:revision>
  <dcterms:created xsi:type="dcterms:W3CDTF">2015-11-29T11:32:10Z</dcterms:created>
  <dcterms:modified xsi:type="dcterms:W3CDTF">2024-06-09T14:01:07Z</dcterms:modified>
</cp:coreProperties>
</file>