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5" r:id="rId2"/>
  </p:sldMasterIdLst>
  <p:notesMasterIdLst>
    <p:notesMasterId r:id="rId94"/>
  </p:notesMasterIdLst>
  <p:sldIdLst>
    <p:sldId id="599" r:id="rId3"/>
    <p:sldId id="1236" r:id="rId4"/>
    <p:sldId id="600" r:id="rId5"/>
    <p:sldId id="601" r:id="rId6"/>
    <p:sldId id="602" r:id="rId7"/>
    <p:sldId id="603" r:id="rId8"/>
    <p:sldId id="978" r:id="rId9"/>
    <p:sldId id="979" r:id="rId10"/>
    <p:sldId id="980" r:id="rId11"/>
    <p:sldId id="981" r:id="rId12"/>
    <p:sldId id="982" r:id="rId13"/>
    <p:sldId id="983" r:id="rId14"/>
    <p:sldId id="984" r:id="rId15"/>
    <p:sldId id="1117" r:id="rId16"/>
    <p:sldId id="604" r:id="rId17"/>
    <p:sldId id="605" r:id="rId18"/>
    <p:sldId id="606" r:id="rId19"/>
    <p:sldId id="1235" r:id="rId20"/>
    <p:sldId id="607" r:id="rId21"/>
    <p:sldId id="1137" r:id="rId22"/>
    <p:sldId id="608" r:id="rId23"/>
    <p:sldId id="1138" r:id="rId24"/>
    <p:sldId id="1165" r:id="rId25"/>
    <p:sldId id="1166" r:id="rId26"/>
    <p:sldId id="612" r:id="rId27"/>
    <p:sldId id="1118" r:id="rId28"/>
    <p:sldId id="613" r:id="rId29"/>
    <p:sldId id="614" r:id="rId30"/>
    <p:sldId id="1167" r:id="rId31"/>
    <p:sldId id="616" r:id="rId32"/>
    <p:sldId id="1142" r:id="rId33"/>
    <p:sldId id="617" r:id="rId34"/>
    <p:sldId id="1119" r:id="rId35"/>
    <p:sldId id="1168" r:id="rId36"/>
    <p:sldId id="1169" r:id="rId37"/>
    <p:sldId id="1170" r:id="rId38"/>
    <p:sldId id="1171" r:id="rId39"/>
    <p:sldId id="1120" r:id="rId40"/>
    <p:sldId id="1162" r:id="rId41"/>
    <p:sldId id="620" r:id="rId42"/>
    <p:sldId id="621" r:id="rId43"/>
    <p:sldId id="1121" r:id="rId44"/>
    <p:sldId id="1122" r:id="rId45"/>
    <p:sldId id="1123" r:id="rId46"/>
    <p:sldId id="623" r:id="rId47"/>
    <p:sldId id="1172" r:id="rId48"/>
    <p:sldId id="1173" r:id="rId49"/>
    <p:sldId id="1174" r:id="rId50"/>
    <p:sldId id="628" r:id="rId51"/>
    <p:sldId id="1124" r:id="rId52"/>
    <p:sldId id="1125" r:id="rId53"/>
    <p:sldId id="1164" r:id="rId54"/>
    <p:sldId id="1126" r:id="rId55"/>
    <p:sldId id="630" r:id="rId56"/>
    <p:sldId id="1127" r:id="rId57"/>
    <p:sldId id="1146" r:id="rId58"/>
    <p:sldId id="1128" r:id="rId59"/>
    <p:sldId id="1148" r:id="rId60"/>
    <p:sldId id="1150" r:id="rId61"/>
    <p:sldId id="632" r:id="rId62"/>
    <p:sldId id="1129" r:id="rId63"/>
    <p:sldId id="1130" r:id="rId64"/>
    <p:sldId id="1131" r:id="rId65"/>
    <p:sldId id="1132" r:id="rId66"/>
    <p:sldId id="635" r:id="rId67"/>
    <p:sldId id="1175" r:id="rId68"/>
    <p:sldId id="638" r:id="rId69"/>
    <p:sldId id="1176" r:id="rId70"/>
    <p:sldId id="1157" r:id="rId71"/>
    <p:sldId id="1158" r:id="rId72"/>
    <p:sldId id="648" r:id="rId73"/>
    <p:sldId id="931" r:id="rId74"/>
    <p:sldId id="1135" r:id="rId75"/>
    <p:sldId id="649" r:id="rId76"/>
    <p:sldId id="1160" r:id="rId77"/>
    <p:sldId id="653" r:id="rId78"/>
    <p:sldId id="1136" r:id="rId79"/>
    <p:sldId id="1161" r:id="rId80"/>
    <p:sldId id="1152" r:id="rId81"/>
    <p:sldId id="1153" r:id="rId82"/>
    <p:sldId id="1154" r:id="rId83"/>
    <p:sldId id="1151" r:id="rId84"/>
    <p:sldId id="660" r:id="rId85"/>
    <p:sldId id="661" r:id="rId86"/>
    <p:sldId id="662" r:id="rId87"/>
    <p:sldId id="1163" r:id="rId88"/>
    <p:sldId id="1155" r:id="rId89"/>
    <p:sldId id="1156" r:id="rId90"/>
    <p:sldId id="1159" r:id="rId91"/>
    <p:sldId id="482" r:id="rId92"/>
    <p:sldId id="483" r:id="rId93"/>
  </p:sldIdLst>
  <p:sldSz cx="9144000" cy="6858000" type="screen4x3"/>
  <p:notesSz cx="6858000" cy="9144000"/>
  <p:custDataLst>
    <p:tags r:id="rId95"/>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CCCC"/>
    <a:srgbClr val="CCFF66"/>
    <a:srgbClr val="FFFFCC"/>
    <a:srgbClr val="99FF66"/>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80678"/>
  </p:normalViewPr>
  <p:slideViewPr>
    <p:cSldViewPr showGuides="1">
      <p:cViewPr varScale="1">
        <p:scale>
          <a:sx n="88" d="100"/>
          <a:sy n="88" d="100"/>
        </p:scale>
        <p:origin x="2196" y="96"/>
      </p:cViewPr>
      <p:guideLst>
        <p:guide orient="horz" pos="2165"/>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1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gs" Target="tags/tag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42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28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942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942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t>‹#›</a:t>
            </a:fld>
            <a:endParaRPr lang="en-US" altLang="zh-CN" sz="1200" b="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9</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69</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70</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p:sp>
      <p:sp>
        <p:nvSpPr>
          <p:cNvPr id="109571" name="备注占位符 2"/>
          <p:cNvSpPr>
            <a:spLocks noGrp="1"/>
          </p:cNvSpPr>
          <p:nvPr>
            <p:ph type="body"/>
          </p:nvPr>
        </p:nvSpPr>
        <p:spPr/>
        <p:txBody>
          <a:bodyPr wrap="square" lIns="91440" tIns="45720" rIns="91440" bIns="45720" anchor="t" anchorCtr="0"/>
          <a:lstStyle/>
          <a:p>
            <a:pPr lvl="0" eaLnBrk="1" hangingPunct="1"/>
            <a:r>
              <a:rPr lang="zh-CN" altLang="en-US" dirty="0">
                <a:latin typeface="黑体" panose="02010609060101010101" pitchFamily="49" charset="-122"/>
                <a:ea typeface="黑体" panose="02010609060101010101" pitchFamily="49" charset="-122"/>
              </a:rPr>
              <a:t>动态链接是指在作业运行之前，并不把几个目标程序链接起来。要运行时，先将主程序所对应的目标程序装入内存并启动运行，当运行过程中需要调用某段时，才将该段（目标程序）调入内存并进行链接。可见，动态链接也要求以段作为管理的单位。 </a:t>
            </a:r>
          </a:p>
          <a:p>
            <a:pPr lvl="0" eaLnBrk="1" hangingPunct="1"/>
            <a:endParaRPr lang="zh-CN" altLang="en-US" dirty="0"/>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72</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76</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p:sp>
      <p:sp>
        <p:nvSpPr>
          <p:cNvPr id="111619" name="备注占位符 2"/>
          <p:cNvSpPr>
            <a:spLocks noGrp="1"/>
          </p:cNvSpPr>
          <p:nvPr>
            <p:ph type="body" idx="1"/>
          </p:nvPr>
        </p:nvSpPr>
        <p:spPr/>
        <p:txBody>
          <a:bodyPr wrap="square" lIns="91440" tIns="45720" rIns="91440" bIns="45720" anchor="t" anchorCtr="0"/>
          <a:lstStyle/>
          <a:p>
            <a:pPr lvl="0"/>
            <a:r>
              <a:rPr lang="en-US" altLang="zh-CN" dirty="0"/>
              <a:t>1) </a:t>
            </a:r>
            <a:r>
              <a:rPr lang="zh-CN" altLang="en-US" dirty="0"/>
              <a:t>在被调进程的</a:t>
            </a:r>
            <a:r>
              <a:rPr lang="en-US" altLang="zh-CN" dirty="0"/>
              <a:t>PCB</a:t>
            </a:r>
            <a:r>
              <a:rPr lang="zh-CN" altLang="en-US" dirty="0"/>
              <a:t>中取出段表始址和段表长度，装入段表寄存器</a:t>
            </a:r>
          </a:p>
          <a:p>
            <a:pPr lvl="0"/>
            <a:r>
              <a:rPr lang="en-US" altLang="zh-CN" dirty="0"/>
              <a:t>2) </a:t>
            </a:r>
            <a:r>
              <a:rPr lang="zh-CN" altLang="en-US" dirty="0"/>
              <a:t>段号与控制寄存器的页表长度比较，若页号大于等于段表长度，发生地址越界中断，停止调用，否则继续</a:t>
            </a:r>
          </a:p>
          <a:p>
            <a:pPr lvl="0"/>
            <a:r>
              <a:rPr lang="en-US" altLang="zh-CN" dirty="0"/>
              <a:t>3) </a:t>
            </a:r>
            <a:r>
              <a:rPr lang="zh-CN" altLang="en-US" dirty="0"/>
              <a:t>由段号结合段表始址求出页表始址和页表大小</a:t>
            </a:r>
          </a:p>
          <a:p>
            <a:pPr lvl="0"/>
            <a:r>
              <a:rPr lang="en-US" altLang="zh-CN" dirty="0"/>
              <a:t>4) </a:t>
            </a:r>
            <a:r>
              <a:rPr lang="zh-CN" altLang="en-US" dirty="0"/>
              <a:t>页号与段表的页表大小比较，若页号大于等于页表大小，发生地址越界中断，停止调用，否则继续</a:t>
            </a:r>
          </a:p>
          <a:p>
            <a:pPr lvl="0"/>
            <a:r>
              <a:rPr lang="en-US" altLang="zh-CN" dirty="0"/>
              <a:t>5) </a:t>
            </a:r>
            <a:r>
              <a:rPr lang="zh-CN" altLang="en-US" dirty="0"/>
              <a:t>由页表始址结合段内页号求出存储块号</a:t>
            </a:r>
          </a:p>
          <a:p>
            <a:pPr lvl="0"/>
            <a:r>
              <a:rPr lang="en-US" altLang="zh-CN" dirty="0"/>
              <a:t>6) </a:t>
            </a:r>
            <a:r>
              <a:rPr lang="zh-CN" altLang="en-US" dirty="0"/>
              <a:t>存储块号</a:t>
            </a:r>
            <a:r>
              <a:rPr lang="en-US" altLang="zh-CN" dirty="0"/>
              <a:t>&amp;</a:t>
            </a:r>
            <a:r>
              <a:rPr lang="zh-CN" altLang="en-US" dirty="0"/>
              <a:t>页内地址，即得物理地址</a:t>
            </a:r>
          </a:p>
          <a:p>
            <a:pPr lvl="0"/>
            <a:endParaRPr lang="zh-CN" altLang="en-US" dirty="0"/>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85</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87</a:t>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88</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10</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11</a:t>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12</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p:nvPr>
        </p:nvSpPr>
        <p:spPr/>
        <p:txBody>
          <a:bodyPr wrap="square" lIns="91440" tIns="45720" rIns="91440" bIns="45720" anchor="t" anchorCtr="0"/>
          <a:lstStyle/>
          <a:p>
            <a:pPr lvl="0" eaLnBrk="1" hangingPunct="1"/>
            <a:r>
              <a:rPr lang="zh-CN" altLang="en-US" dirty="0">
                <a:ea typeface="黑体" panose="02010609060101010101" pitchFamily="49" charset="-122"/>
              </a:rPr>
              <a:t>大程序可能无法装入；</a:t>
            </a:r>
          </a:p>
          <a:p>
            <a:pPr lvl="0" eaLnBrk="1" hangingPunct="1"/>
            <a:r>
              <a:rPr lang="zh-CN" altLang="en-US" dirty="0">
                <a:ea typeface="黑体" panose="02010609060101010101" pitchFamily="49" charset="-122"/>
              </a:rPr>
              <a:t>主存空间利用率不高</a:t>
            </a:r>
            <a:r>
              <a:rPr lang="en-US" altLang="zh-CN" dirty="0">
                <a:ea typeface="黑体" panose="02010609060101010101" pitchFamily="49" charset="-122"/>
              </a:rPr>
              <a:t>——</a:t>
            </a:r>
            <a:r>
              <a:rPr lang="zh-CN" altLang="en-US" dirty="0">
                <a:ea typeface="黑体" panose="02010609060101010101" pitchFamily="49" charset="-122"/>
              </a:rPr>
              <a:t>作业往往不可能恰好填满分区；</a:t>
            </a:r>
          </a:p>
          <a:p>
            <a:pPr lvl="0" eaLnBrk="1" hangingPunct="1"/>
            <a:r>
              <a:rPr lang="zh-CN" altLang="en-US" dirty="0">
                <a:ea typeface="黑体" panose="02010609060101010101" pitchFamily="49" charset="-122"/>
              </a:rPr>
              <a:t>作业动态扩充主存困难；</a:t>
            </a:r>
          </a:p>
          <a:p>
            <a:pPr lvl="0" eaLnBrk="1" hangingPunct="1"/>
            <a:r>
              <a:rPr lang="zh-CN" altLang="en-US" dirty="0">
                <a:ea typeface="黑体" panose="02010609060101010101" pitchFamily="49" charset="-122"/>
              </a:rPr>
              <a:t>各分区作业要共享程序和数据也难实现；</a:t>
            </a:r>
          </a:p>
          <a:p>
            <a:pPr lvl="0" eaLnBrk="1" hangingPunct="1"/>
            <a:r>
              <a:rPr lang="zh-CN" altLang="en-US" dirty="0">
                <a:ea typeface="黑体" panose="02010609060101010101" pitchFamily="49" charset="-122"/>
              </a:rPr>
              <a:t>限制了多道运行的程序数。</a:t>
            </a:r>
          </a:p>
          <a:p>
            <a:pPr lvl="0" eaLnBrk="1" hangingPunct="1"/>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dirty="0"/>
              <a:t>28</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p:txBody>
          <a:bodyPr wrap="square" lIns="91440" tIns="45720" rIns="91440" bIns="45720" anchor="t" anchorCtr="0"/>
          <a:lstStyle/>
          <a:p>
            <a:pPr lvl="0"/>
            <a:r>
              <a:rPr lang="zh-CN" altLang="zh-CN" dirty="0"/>
              <a:t>①内存碎片是存储于已分配区域内部的 ②外存碎片是存储于未分配区域的</a:t>
            </a:r>
            <a:endParaRPr lang="zh-CN" altLang="en-US" dirty="0"/>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39</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p:sp>
      <p:sp>
        <p:nvSpPr>
          <p:cNvPr id="10445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800" dirty="0">
                <a:ea typeface="宋体" panose="02010600030101010101" pitchFamily="2" charset="-122"/>
              </a:rPr>
              <a:t>51</a:t>
            </a:fld>
            <a:endParaRPr lang="en-US" altLang="zh-CN" sz="18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p:txBody>
          <a:bodyPr wrap="square" lIns="91440" tIns="45720" rIns="91440" bIns="45720" anchor="t" anchorCtr="0"/>
          <a:lstStyle/>
          <a:p>
            <a:pPr marL="742950" lvl="1" indent="-285750"/>
            <a:endParaRPr lang="en-US" altLang="zh-CN" dirty="0"/>
          </a:p>
          <a:p>
            <a:pPr lvl="0"/>
            <a:endParaRPr lang="zh-CN" altLang="en-US"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52</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p:sp>
      <p:sp>
        <p:nvSpPr>
          <p:cNvPr id="106499" name="备注占位符 2"/>
          <p:cNvSpPr>
            <a:spLocks noGrp="1"/>
          </p:cNvSpPr>
          <p:nvPr>
            <p:ph type="body" idx="1"/>
          </p:nvPr>
        </p:nvSpPr>
        <p:spPr/>
        <p:txBody>
          <a:bodyPr wrap="square" lIns="91440" tIns="45720" rIns="91440" bIns="45720" anchor="t" anchorCtr="0"/>
          <a:lstStyle/>
          <a:p>
            <a:pPr lvl="0"/>
            <a:r>
              <a:rPr lang="zh-CN" altLang="en-US" dirty="0"/>
              <a:t>出逻辑地址的页号和页内地址，开始进行地址变换：</a:t>
            </a:r>
          </a:p>
          <a:p>
            <a:pPr lvl="0"/>
            <a:r>
              <a:rPr lang="en-US" altLang="zh-CN" dirty="0"/>
              <a:t>1) </a:t>
            </a:r>
            <a:r>
              <a:rPr lang="zh-CN" altLang="en-US" dirty="0"/>
              <a:t>在被调进程的</a:t>
            </a:r>
            <a:r>
              <a:rPr lang="en-US" altLang="zh-CN" dirty="0"/>
              <a:t>PCB</a:t>
            </a:r>
            <a:r>
              <a:rPr lang="zh-CN" altLang="en-US" dirty="0"/>
              <a:t>中取出页表始址和页表大小，装入页表寄存器</a:t>
            </a:r>
          </a:p>
          <a:p>
            <a:pPr lvl="0"/>
            <a:r>
              <a:rPr lang="en-US" altLang="zh-CN" dirty="0"/>
              <a:t>2) </a:t>
            </a:r>
            <a:r>
              <a:rPr lang="zh-CN" altLang="en-US" dirty="0"/>
              <a:t>页号与页表寄存器的页表长度比较，若页号大于等于页表长度，发生地址越界中断，停止调用，否则继续</a:t>
            </a:r>
          </a:p>
          <a:p>
            <a:pPr lvl="0"/>
            <a:r>
              <a:rPr lang="en-US" altLang="zh-CN" dirty="0"/>
              <a:t>3) </a:t>
            </a:r>
            <a:r>
              <a:rPr lang="zh-CN" altLang="en-US" dirty="0"/>
              <a:t>由页号结合页表始址求出块号</a:t>
            </a:r>
          </a:p>
          <a:p>
            <a:pPr lvl="0"/>
            <a:r>
              <a:rPr lang="en-US" altLang="zh-CN" dirty="0"/>
              <a:t>4) </a:t>
            </a:r>
            <a:r>
              <a:rPr lang="zh-CN" altLang="en-US" dirty="0"/>
              <a:t>块号</a:t>
            </a:r>
            <a:r>
              <a:rPr lang="en-US" altLang="zh-CN" dirty="0"/>
              <a:t>&amp;</a:t>
            </a:r>
            <a:r>
              <a:rPr lang="zh-CN" altLang="en-US" dirty="0"/>
              <a:t>页内地址，即得物理地址</a:t>
            </a:r>
          </a:p>
          <a:p>
            <a:pPr lvl="0"/>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latin typeface="Arial" panose="020B0604020202020204" pitchFamily="34" charset="0"/>
                <a:ea typeface="宋体" panose="02010600030101010101" pitchFamily="2" charset="-122"/>
              </a:rPr>
              <a:t>56</a:t>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t>‹#›</a:t>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513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5"/>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6"/>
          <p:cNvSpPr>
            <a:spLocks noGrp="1"/>
          </p:cNvSpPr>
          <p:nvPr>
            <p:ph type="ftr" sz="quarter" idx="1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7"/>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dirty="0"/>
              <a:t>‹#›</a:t>
            </a:fld>
            <a:endParaRPr lang="en-US" altLang="zh-CN"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395288" y="274638"/>
            <a:ext cx="8497887" cy="5818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2"/>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4"/>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dirty="0"/>
              <a:t>‹#›</a:t>
            </a:fld>
            <a:endParaRPr lang="en-US" altLang="zh-CN"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pitchFamily="49" charset="-122"/>
                </a:defRPr>
              </a:lvl1pPr>
              <a:lvl2pPr marL="742950" indent="-285750" eaLnBrk="0" hangingPunct="0">
                <a:defRPr sz="2400" b="1">
                  <a:solidFill>
                    <a:schemeClr val="tx1"/>
                  </a:solidFill>
                  <a:latin typeface="Times New Roman" panose="02020603050405020304" pitchFamily="18" charset="0"/>
                  <a:ea typeface="楷体_GB2312" pitchFamily="49" charset="-122"/>
                </a:defRPr>
              </a:lvl2pPr>
              <a:lvl3pPr marL="1143000" indent="-228600" eaLnBrk="0" hangingPunct="0">
                <a:defRPr sz="2400" b="1">
                  <a:solidFill>
                    <a:schemeClr val="tx1"/>
                  </a:solidFill>
                  <a:latin typeface="Times New Roman" panose="02020603050405020304" pitchFamily="18" charset="0"/>
                  <a:ea typeface="楷体_GB2312" pitchFamily="49" charset="-122"/>
                </a:defRPr>
              </a:lvl3pPr>
              <a:lvl4pPr marL="1600200" indent="-228600" eaLnBrk="0" hangingPunct="0">
                <a:defRPr sz="2400" b="1">
                  <a:solidFill>
                    <a:schemeClr val="tx1"/>
                  </a:solidFill>
                  <a:latin typeface="Times New Roman" panose="02020603050405020304" pitchFamily="18" charset="0"/>
                  <a:ea typeface="楷体_GB2312" pitchFamily="49" charset="-122"/>
                </a:defRPr>
              </a:lvl4pPr>
              <a:lvl5pPr marL="2057400" indent="-228600" eaLnBrk="0" hangingPunct="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t>‹#›</a:t>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51388" y="1125538"/>
            <a:ext cx="4203700" cy="5006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5"/>
          <p:cNvSpPr>
            <a:spLocks noGrp="1"/>
          </p:cNvSpPr>
          <p:nvPr>
            <p:ph type="dt" sz="half" idx="1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6"/>
          <p:cNvSpPr>
            <a:spLocks noGrp="1"/>
          </p:cNvSpPr>
          <p:nvPr>
            <p:ph type="ftr" sz="quarter" idx="1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7"/>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dirty="0"/>
              <a:t>‹#›</a:t>
            </a:fld>
            <a:endParaRPr lang="en-US" altLang="zh-CN" dirty="0"/>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395288" y="274638"/>
            <a:ext cx="8497887" cy="5818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2"/>
          <p:cNvSpPr>
            <a:spLocks noGrp="1"/>
          </p:cNvSpPr>
          <p:nvPr>
            <p:ph type="dt" sz="half" idx="2"/>
          </p:nvPr>
        </p:nvSpPr>
        <p:spPr bwMode="auto">
          <a:xfrm>
            <a:off x="1162050" y="6243638"/>
            <a:ext cx="1905000" cy="4572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bwMode="auto">
          <a:xfrm>
            <a:off x="3657600" y="6243638"/>
            <a:ext cx="2895600" cy="45720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4"/>
          <p:cNvSpPr>
            <a:spLocks noGrp="1"/>
          </p:cNvSpPr>
          <p:nvPr>
            <p:ph type="sldNum" sz="quarter" idx="4"/>
          </p:nvPr>
        </p:nvSpPr>
        <p:spPr bwMode="auto">
          <a:xfrm>
            <a:off x="7042150" y="6243638"/>
            <a:ext cx="1905000" cy="457200"/>
          </a:xfrm>
          <a:prstGeom prst="rect">
            <a:avLst/>
          </a:prstGeom>
        </p:spPr>
        <p:txBody>
          <a:bodyPr vert="horz" wrap="square" lIns="91440" tIns="45720" rIns="91440" bIns="45720" numCol="1" anchor="b" anchorCtr="0" compatLnSpc="1"/>
          <a:lstStyle/>
          <a:p>
            <a:pPr algn="r" eaLnBrk="1" hangingPunct="1">
              <a:buNone/>
            </a:pPr>
            <a:fld id="{9A0DB2DC-4C9A-4742-B13C-FB6460FD3503}" type="slidenum">
              <a:rPr lang="en-US" altLang="zh-CN" dirty="0"/>
              <a:t>‹#›</a:t>
            </a:fld>
            <a:endParaRPr lang="en-US" altLang="zh-CN"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lstStyle/>
          <a:p>
            <a:pPr lvl="0"/>
            <a:r>
              <a:rPr lang="zh-CN" altLang="en-US" dirty="0"/>
              <a:t>单击此处编辑母版标题样式</a:t>
            </a:r>
          </a:p>
        </p:txBody>
      </p:sp>
      <p:sp>
        <p:nvSpPr>
          <p:cNvPr id="1027" name="Rectangle 10"/>
          <p:cNvSpPr>
            <a:spLocks noGrp="1"/>
          </p:cNvSpPr>
          <p:nvPr>
            <p:ph type="body"/>
          </p:nvPr>
        </p:nvSpPr>
        <p:spPr>
          <a:xfrm>
            <a:off x="395288" y="1125538"/>
            <a:ext cx="8559800" cy="5006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lstStyle/>
          <a:p>
            <a:pPr lvl="0"/>
            <a:r>
              <a:rPr lang="zh-CN" altLang="en-US" dirty="0"/>
              <a:t>单击此处编辑母版标题样式</a:t>
            </a:r>
          </a:p>
        </p:txBody>
      </p:sp>
      <p:sp>
        <p:nvSpPr>
          <p:cNvPr id="1027" name="Rectangle 10"/>
          <p:cNvSpPr>
            <a:spLocks noGrp="1"/>
          </p:cNvSpPr>
          <p:nvPr>
            <p:ph type="body"/>
          </p:nvPr>
        </p:nvSpPr>
        <p:spPr>
          <a:xfrm>
            <a:off x="395288" y="1125538"/>
            <a:ext cx="8559800" cy="5006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7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49.xml"/><Relationship Id="rId5" Type="http://schemas.openxmlformats.org/officeDocument/2006/relationships/slide" Target="slide25.xml"/><Relationship Id="rId4" Type="http://schemas.openxmlformats.org/officeDocument/2006/relationships/slide" Target="slide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2.xml"/><Relationship Id="rId1" Type="http://schemas.openxmlformats.org/officeDocument/2006/relationships/slideLayout" Target="../slideLayouts/slideLayout2.xml"/><Relationship Id="rId4" Type="http://schemas.openxmlformats.org/officeDocument/2006/relationships/slide" Target="slide8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a:t>
            </a:fld>
            <a:endParaRPr lang="en-US" altLang="zh-CN" sz="1400" dirty="0"/>
          </a:p>
        </p:txBody>
      </p:sp>
      <p:sp>
        <p:nvSpPr>
          <p:cNvPr id="5123" name="Rectangle 2"/>
          <p:cNvSpPr>
            <a:spLocks noGrp="1"/>
          </p:cNvSpPr>
          <p:nvPr>
            <p:ph type="title"/>
          </p:nvPr>
        </p:nvSpPr>
        <p:spPr>
          <a:xfrm>
            <a:off x="744538" y="304800"/>
            <a:ext cx="7866062" cy="711200"/>
          </a:xfrm>
        </p:spPr>
        <p:txBody>
          <a:bodyPr vert="horz" wrap="square" lIns="91440" tIns="45720" rIns="91440" bIns="45720" anchor="b" anchorCtr="0"/>
          <a:lstStyle/>
          <a:p>
            <a:pPr eaLnBrk="1" hangingPunct="1"/>
            <a:r>
              <a:rPr lang="zh-CN" altLang="en-US" dirty="0">
                <a:latin typeface="楷体_GB2312" pitchFamily="49" charset="-122"/>
              </a:rPr>
              <a:t>第</a:t>
            </a:r>
            <a:r>
              <a:rPr lang="en-US" altLang="zh-CN" dirty="0">
                <a:latin typeface="楷体_GB2312" pitchFamily="49" charset="-122"/>
              </a:rPr>
              <a:t>4</a:t>
            </a:r>
            <a:r>
              <a:rPr lang="zh-CN" altLang="en-US" dirty="0">
                <a:latin typeface="楷体_GB2312" pitchFamily="49" charset="-122"/>
              </a:rPr>
              <a:t>章  存储器管理</a:t>
            </a:r>
          </a:p>
        </p:txBody>
      </p:sp>
      <p:sp>
        <p:nvSpPr>
          <p:cNvPr id="358403" name="Text Box 3"/>
          <p:cNvSpPr txBox="1"/>
          <p:nvPr/>
        </p:nvSpPr>
        <p:spPr>
          <a:xfrm>
            <a:off x="1524000" y="1700213"/>
            <a:ext cx="6629400" cy="3001962"/>
          </a:xfrm>
          <a:prstGeom prst="rect">
            <a:avLst/>
          </a:prstGeom>
          <a:noFill/>
          <a:ln w="9525">
            <a:noFill/>
          </a:ln>
        </p:spPr>
        <p:txBody>
          <a:bodyPr>
            <a:spAutoFit/>
          </a:bodyPr>
          <a:lstStyle/>
          <a:p>
            <a:pPr eaLnBrk="1" hangingPunct="1">
              <a:spcBef>
                <a:spcPct val="15000"/>
              </a:spcBef>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hlinkClick r:id="rId2" action="ppaction://hlinksldjump"/>
              </a:rPr>
              <a:t>4.0  </a:t>
            </a:r>
            <a:r>
              <a:rPr lang="zh-CN" altLang="en-US" sz="2800" dirty="0">
                <a:latin typeface="Tahoma" panose="020B0604030504040204" pitchFamily="34" charset="0"/>
                <a:ea typeface="宋体" panose="02010600030101010101" pitchFamily="2" charset="-122"/>
                <a:hlinkClick r:id="rId2" action="ppaction://hlinksldjump"/>
              </a:rPr>
              <a:t>存储器管理概述</a:t>
            </a:r>
            <a:endParaRPr lang="zh-CN" altLang="en-US" sz="2800" dirty="0">
              <a:latin typeface="Tahoma" panose="020B0604030504040204" pitchFamily="34" charset="0"/>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hlinkClick r:id="rId3" action="ppaction://hlinksldjump"/>
              </a:rPr>
              <a:t>4.1  </a:t>
            </a:r>
            <a:r>
              <a:rPr lang="zh-CN" altLang="en-US" sz="2800" dirty="0">
                <a:latin typeface="Tahoma" panose="020B0604030504040204" pitchFamily="34" charset="0"/>
                <a:ea typeface="宋体" panose="02010600030101010101" pitchFamily="2" charset="-122"/>
                <a:hlinkClick r:id="rId3" action="ppaction://hlinksldjump"/>
              </a:rPr>
              <a:t>存储器的层次结构</a:t>
            </a:r>
            <a:endParaRPr lang="zh-CN" altLang="en-US" sz="2800" dirty="0">
              <a:latin typeface="Tahoma" panose="020B0604030504040204" pitchFamily="34" charset="0"/>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hlinkClick r:id="rId4" action="ppaction://hlinksldjump"/>
              </a:rPr>
              <a:t>4.2  </a:t>
            </a:r>
            <a:r>
              <a:rPr lang="zh-CN" altLang="en-US" sz="2800" dirty="0">
                <a:latin typeface="Tahoma" panose="020B0604030504040204" pitchFamily="34" charset="0"/>
                <a:ea typeface="宋体" panose="02010600030101010101" pitchFamily="2" charset="-122"/>
                <a:hlinkClick r:id="rId4" action="ppaction://hlinksldjump"/>
              </a:rPr>
              <a:t>程序的装入和链接</a:t>
            </a:r>
            <a:endParaRPr lang="zh-CN" altLang="en-US" sz="2800" dirty="0">
              <a:latin typeface="Tahoma" panose="020B0604030504040204" pitchFamily="34" charset="0"/>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en-US" altLang="zh-CN" sz="2800" dirty="0">
                <a:solidFill>
                  <a:schemeClr val="tx2"/>
                </a:solidFill>
                <a:latin typeface="Tahoma" panose="020B0604030504040204" pitchFamily="34" charset="0"/>
                <a:ea typeface="黑体" panose="02010609060101010101" pitchFamily="49" charset="-122"/>
                <a:hlinkClick r:id="rId5" action="ppaction://hlinksldjump"/>
              </a:rPr>
              <a:t>4.3  </a:t>
            </a:r>
            <a:r>
              <a:rPr lang="zh-CN" altLang="en-US" sz="2800" dirty="0">
                <a:solidFill>
                  <a:schemeClr val="tx2"/>
                </a:solidFill>
                <a:latin typeface="Tahoma" panose="020B0604030504040204" pitchFamily="34" charset="0"/>
                <a:ea typeface="宋体" panose="02010600030101010101" pitchFamily="2" charset="-122"/>
                <a:hlinkClick r:id="rId5" action="ppaction://hlinksldjump"/>
              </a:rPr>
              <a:t>连续分配方式</a:t>
            </a:r>
            <a:endParaRPr lang="zh-CN" altLang="en-US" sz="2800" dirty="0">
              <a:solidFill>
                <a:schemeClr val="tx2"/>
              </a:solidFill>
              <a:latin typeface="Tahoma" panose="020B0604030504040204" pitchFamily="34" charset="0"/>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en-US" altLang="zh-CN" sz="2800" dirty="0">
                <a:solidFill>
                  <a:schemeClr val="tx2"/>
                </a:solidFill>
                <a:latin typeface="Tahoma" panose="020B0604030504040204" pitchFamily="34" charset="0"/>
                <a:ea typeface="黑体" panose="02010609060101010101" pitchFamily="49" charset="-122"/>
                <a:hlinkClick r:id="rId6" action="ppaction://hlinksldjump"/>
              </a:rPr>
              <a:t>4.4  </a:t>
            </a:r>
            <a:r>
              <a:rPr lang="zh-CN" altLang="en-US" sz="2800" dirty="0">
                <a:solidFill>
                  <a:schemeClr val="tx2"/>
                </a:solidFill>
                <a:latin typeface="宋体" panose="02010600030101010101" pitchFamily="2" charset="-122"/>
                <a:ea typeface="宋体" panose="02010600030101010101" pitchFamily="2" charset="-122"/>
                <a:hlinkClick r:id="rId6" action="ppaction://hlinksldjump"/>
              </a:rPr>
              <a:t>基本分页存储管理方式</a:t>
            </a:r>
            <a:endParaRPr lang="zh-CN" altLang="en-US" sz="2800" dirty="0">
              <a:solidFill>
                <a:schemeClr val="tx2"/>
              </a:solidFill>
              <a:latin typeface="宋体" panose="02010600030101010101" pitchFamily="2" charset="-122"/>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en-US" altLang="zh-CN" sz="2800" dirty="0">
                <a:solidFill>
                  <a:schemeClr val="tx2"/>
                </a:solidFill>
                <a:latin typeface="Tahoma" panose="020B0604030504040204" pitchFamily="34" charset="0"/>
                <a:ea typeface="黑体" panose="02010609060101010101" pitchFamily="49" charset="-122"/>
                <a:hlinkClick r:id="rId7" action="ppaction://hlinksldjump"/>
              </a:rPr>
              <a:t>4.5  </a:t>
            </a:r>
            <a:r>
              <a:rPr lang="zh-CN" altLang="en-US" sz="2800" dirty="0">
                <a:solidFill>
                  <a:schemeClr val="tx2"/>
                </a:solidFill>
                <a:latin typeface="Times New Roman" panose="02020603050405020304" pitchFamily="18" charset="0"/>
                <a:ea typeface="宋体" panose="02010600030101010101" pitchFamily="2" charset="-122"/>
                <a:hlinkClick r:id="rId7" action="ppaction://hlinksldjump"/>
              </a:rPr>
              <a:t>基本分段存储管理方式</a:t>
            </a:r>
            <a:endParaRPr lang="zh-CN" altLang="en-US" sz="2800"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wipe(up)">
                                      <p:cBhvr>
                                        <p:cTn id="7" dur="500"/>
                                        <p:tgtEl>
                                          <p:spTgt spid="358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10</a:t>
            </a:fld>
            <a:endParaRPr lang="en-US" altLang="zh-CN" sz="1400" dirty="0"/>
          </a:p>
        </p:txBody>
      </p:sp>
      <p:sp>
        <p:nvSpPr>
          <p:cNvPr id="13315" name="Rectangle 2"/>
          <p:cNvSpPr>
            <a:spLocks noGrp="1"/>
          </p:cNvSpPr>
          <p:nvPr>
            <p:ph type="title"/>
          </p:nvPr>
        </p:nvSpPr>
        <p:spPr/>
        <p:txBody>
          <a:bodyPr vert="horz" wrap="square" lIns="91440" tIns="45720" rIns="91440" bIns="45720" anchor="b" anchorCtr="0"/>
          <a:lstStyle/>
          <a:p>
            <a:pPr eaLnBrk="1" hangingPunct="1"/>
            <a:r>
              <a:rPr lang="en-US" altLang="zh-CN" sz="4000" dirty="0"/>
              <a:t>4.1.2  </a:t>
            </a:r>
            <a:r>
              <a:rPr lang="zh-CN" altLang="en-US" sz="4000" dirty="0"/>
              <a:t>主存储器与寄存器</a:t>
            </a:r>
          </a:p>
        </p:txBody>
      </p:sp>
      <p:sp>
        <p:nvSpPr>
          <p:cNvPr id="13316" name="Text Box 4"/>
          <p:cNvSpPr txBox="1"/>
          <p:nvPr/>
        </p:nvSpPr>
        <p:spPr>
          <a:xfrm>
            <a:off x="503238" y="1125538"/>
            <a:ext cx="7561262" cy="579437"/>
          </a:xfrm>
          <a:prstGeom prst="rect">
            <a:avLst/>
          </a:prstGeom>
          <a:noFill/>
          <a:ln w="9525">
            <a:noFill/>
          </a:ln>
        </p:spPr>
        <p:txBody>
          <a:bodyPr>
            <a:spAutoFit/>
          </a:bodyPr>
          <a:lstStyle/>
          <a:p>
            <a:pPr eaLnBrk="1" hangingPunct="1">
              <a:spcBef>
                <a:spcPct val="50000"/>
              </a:spcBef>
            </a:pPr>
            <a:r>
              <a:rPr lang="en-US" altLang="zh-CN" sz="3200" dirty="0">
                <a:solidFill>
                  <a:srgbClr val="0000FF"/>
                </a:solidFill>
                <a:latin typeface="Tahoma" panose="020B0604030504040204" pitchFamily="34" charset="0"/>
                <a:ea typeface="宋体" panose="02010600030101010101" pitchFamily="2" charset="-122"/>
              </a:rPr>
              <a:t>1.  </a:t>
            </a:r>
            <a:r>
              <a:rPr lang="zh-CN" altLang="en-US" sz="3200" dirty="0">
                <a:solidFill>
                  <a:srgbClr val="0000FF"/>
                </a:solidFill>
                <a:latin typeface="Tahoma" panose="020B0604030504040204" pitchFamily="34" charset="0"/>
                <a:ea typeface="黑体" panose="02010609060101010101" pitchFamily="49" charset="-122"/>
              </a:rPr>
              <a:t>主存储器</a:t>
            </a:r>
          </a:p>
        </p:txBody>
      </p:sp>
      <p:sp>
        <p:nvSpPr>
          <p:cNvPr id="13317" name="Text Box 5"/>
          <p:cNvSpPr txBox="1"/>
          <p:nvPr/>
        </p:nvSpPr>
        <p:spPr>
          <a:xfrm>
            <a:off x="539750" y="1916113"/>
            <a:ext cx="8101013" cy="3378200"/>
          </a:xfrm>
          <a:prstGeom prst="rect">
            <a:avLst/>
          </a:prstGeom>
          <a:noFill/>
          <a:ln w="9525">
            <a:noFill/>
          </a:ln>
        </p:spPr>
        <p:txBody>
          <a:bodyPr>
            <a:spAutoFit/>
          </a:bodyPr>
          <a:lstStyle/>
          <a:p>
            <a:pPr eaLnBrk="1" hangingPunct="1">
              <a:spcBef>
                <a:spcPct val="50000"/>
              </a:spcBef>
            </a:pPr>
            <a:r>
              <a:rPr lang="zh-CN" altLang="en-US" dirty="0">
                <a:latin typeface="Times New Roman" panose="02020603050405020304" pitchFamily="18" charset="0"/>
                <a:ea typeface="宋体" panose="02010600030101010101" pitchFamily="2" charset="-122"/>
              </a:rPr>
              <a:t>主存储器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简称内存或主存</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用于保存进程的程序和数据，也称为可执行存储器，在微机系统和大中型机中，其容量可能为几十</a:t>
            </a:r>
            <a:r>
              <a:rPr lang="en-US" altLang="zh-CN" dirty="0">
                <a:latin typeface="Times New Roman" panose="02020603050405020304" pitchFamily="18" charset="0"/>
                <a:ea typeface="宋体" panose="02010600030101010101" pitchFamily="2" charset="-122"/>
              </a:rPr>
              <a:t>MB</a:t>
            </a:r>
            <a:r>
              <a:rPr lang="zh-CN" altLang="en-US" dirty="0">
                <a:latin typeface="Times New Roman" panose="02020603050405020304" pitchFamily="18" charset="0"/>
                <a:ea typeface="宋体" panose="02010600030101010101" pitchFamily="2" charset="-122"/>
              </a:rPr>
              <a:t>到数</a:t>
            </a:r>
            <a:r>
              <a:rPr lang="en-US" altLang="zh-CN" dirty="0">
                <a:latin typeface="Times New Roman" panose="02020603050405020304" pitchFamily="18" charset="0"/>
                <a:ea typeface="宋体" panose="02010600030101010101" pitchFamily="2" charset="-122"/>
              </a:rPr>
              <a:t>GB</a:t>
            </a:r>
            <a:r>
              <a:rPr lang="zh-CN" altLang="en-US" dirty="0">
                <a:latin typeface="Times New Roman" panose="02020603050405020304" pitchFamily="18" charset="0"/>
                <a:ea typeface="宋体" panose="02010600030101010101" pitchFamily="2" charset="-122"/>
              </a:rPr>
              <a:t>，而且容量还在不断增加，在嵌入式计算机系统中，其容量一般为几十</a:t>
            </a:r>
            <a:r>
              <a:rPr lang="en-US" altLang="zh-CN" dirty="0">
                <a:latin typeface="Times New Roman" panose="02020603050405020304" pitchFamily="18" charset="0"/>
                <a:ea typeface="宋体" panose="02010600030101010101" pitchFamily="2" charset="-122"/>
              </a:rPr>
              <a:t>KB</a:t>
            </a:r>
            <a:r>
              <a:rPr lang="zh-CN" altLang="en-US" dirty="0">
                <a:latin typeface="Times New Roman" panose="02020603050405020304" pitchFamily="18" charset="0"/>
                <a:ea typeface="宋体" panose="02010600030101010101" pitchFamily="2" charset="-122"/>
              </a:rPr>
              <a:t>到几</a:t>
            </a:r>
            <a:r>
              <a:rPr lang="en-US" altLang="zh-CN" dirty="0">
                <a:latin typeface="Times New Roman" panose="02020603050405020304" pitchFamily="18" charset="0"/>
                <a:ea typeface="宋体" panose="02010600030101010101" pitchFamily="2" charset="-122"/>
              </a:rPr>
              <a:t>MB</a:t>
            </a:r>
            <a:r>
              <a:rPr lang="zh-CN" altLang="en-US" dirty="0">
                <a:latin typeface="Times New Roman" panose="02020603050405020304" pitchFamily="18" charset="0"/>
                <a:ea typeface="宋体" panose="02010600030101010101" pitchFamily="2" charset="-122"/>
              </a:rPr>
              <a:t>。</a:t>
            </a:r>
          </a:p>
          <a:p>
            <a:pPr eaLnBrk="1" hangingPunct="1">
              <a:spcBef>
                <a:spcPct val="50000"/>
              </a:spcBef>
            </a:pP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的控制部件只能从主存中取得指令和数据。</a:t>
            </a: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与外围设备交换的信息一般也依托于主存地址空间。</a:t>
            </a:r>
          </a:p>
          <a:p>
            <a:pPr eaLnBrk="1" hangingPunct="1">
              <a:spcBef>
                <a:spcPct val="50000"/>
              </a:spcBef>
            </a:pPr>
            <a:r>
              <a:rPr lang="zh-CN" altLang="en-US" dirty="0">
                <a:latin typeface="Times New Roman" panose="02020603050405020304" pitchFamily="18" charset="0"/>
                <a:ea typeface="宋体" panose="02010600030101010101" pitchFamily="2" charset="-122"/>
              </a:rPr>
              <a:t>由于主存的访问速度远低于</a:t>
            </a: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执行指令的速度，为缓解这一矛盾，在计算机系统中引入了寄存器和高速缓存。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11</a:t>
            </a:fld>
            <a:endParaRPr lang="en-US" altLang="zh-CN" sz="1400" dirty="0"/>
          </a:p>
        </p:txBody>
      </p:sp>
      <p:sp>
        <p:nvSpPr>
          <p:cNvPr id="14339" name="Text Box 4"/>
          <p:cNvSpPr txBox="1"/>
          <p:nvPr/>
        </p:nvSpPr>
        <p:spPr>
          <a:xfrm>
            <a:off x="468313" y="441325"/>
            <a:ext cx="7561262" cy="579438"/>
          </a:xfrm>
          <a:prstGeom prst="rect">
            <a:avLst/>
          </a:prstGeom>
          <a:noFill/>
          <a:ln w="9525">
            <a:noFill/>
          </a:ln>
        </p:spPr>
        <p:txBody>
          <a:bodyPr>
            <a:spAutoFit/>
          </a:bodyPr>
          <a:lstStyle/>
          <a:p>
            <a:pPr eaLnBrk="1" hangingPunct="1">
              <a:spcBef>
                <a:spcPct val="50000"/>
              </a:spcBef>
            </a:pPr>
            <a:r>
              <a:rPr lang="en-US" altLang="zh-CN" sz="3200" dirty="0">
                <a:solidFill>
                  <a:srgbClr val="0000FF"/>
                </a:solidFill>
                <a:latin typeface="Tahoma" panose="020B0604030504040204" pitchFamily="34" charset="0"/>
                <a:ea typeface="宋体" panose="02010600030101010101" pitchFamily="2" charset="-122"/>
              </a:rPr>
              <a:t>2.  </a:t>
            </a:r>
            <a:r>
              <a:rPr lang="zh-CN" altLang="en-US" sz="3200" dirty="0">
                <a:solidFill>
                  <a:srgbClr val="0000FF"/>
                </a:solidFill>
                <a:latin typeface="Tahoma" panose="020B0604030504040204" pitchFamily="34" charset="0"/>
                <a:ea typeface="黑体" panose="02010609060101010101" pitchFamily="49" charset="-122"/>
              </a:rPr>
              <a:t>寄存器</a:t>
            </a:r>
          </a:p>
        </p:txBody>
      </p:sp>
      <p:sp>
        <p:nvSpPr>
          <p:cNvPr id="14340" name="Text Box 5"/>
          <p:cNvSpPr txBox="1"/>
          <p:nvPr/>
        </p:nvSpPr>
        <p:spPr>
          <a:xfrm>
            <a:off x="576263" y="1268413"/>
            <a:ext cx="7775575" cy="4578350"/>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宋体" panose="02010600030101010101" pitchFamily="2" charset="-122"/>
              </a:rPr>
              <a:t>寄存器访问速度最快，完全能与</a:t>
            </a:r>
            <a:r>
              <a:rPr lang="en-US" altLang="zh-CN" sz="2800" dirty="0">
                <a:latin typeface="Times New Roman" panose="02020603050405020304" pitchFamily="18" charset="0"/>
                <a:ea typeface="宋体" panose="02010600030101010101" pitchFamily="2" charset="-122"/>
              </a:rPr>
              <a:t>CPU</a:t>
            </a:r>
            <a:r>
              <a:rPr lang="zh-CN" altLang="en-US" sz="2800" dirty="0">
                <a:latin typeface="Times New Roman" panose="02020603050405020304" pitchFamily="18" charset="0"/>
                <a:ea typeface="宋体" panose="02010600030101010101" pitchFamily="2" charset="-122"/>
              </a:rPr>
              <a:t>协调工作，但价格却十分昂贵，因此容量不可能做得很大。</a:t>
            </a:r>
          </a:p>
          <a:p>
            <a:pPr eaLnBrk="1" hangingPunct="1">
              <a:spcBef>
                <a:spcPct val="50000"/>
              </a:spcBef>
            </a:pPr>
            <a:r>
              <a:rPr lang="zh-CN" altLang="en-US" sz="2800" dirty="0">
                <a:latin typeface="Times New Roman" panose="02020603050405020304" pitchFamily="18" charset="0"/>
                <a:ea typeface="宋体" panose="02010600030101010101" pitchFamily="2" charset="-122"/>
              </a:rPr>
              <a:t>寄存器的长度一般以字为单位。</a:t>
            </a:r>
          </a:p>
          <a:p>
            <a:pPr eaLnBrk="1" hangingPunct="1">
              <a:spcBef>
                <a:spcPct val="50000"/>
              </a:spcBef>
            </a:pPr>
            <a:r>
              <a:rPr lang="zh-CN" altLang="en-US" sz="2800" dirty="0">
                <a:latin typeface="Times New Roman" panose="02020603050405020304" pitchFamily="18" charset="0"/>
                <a:ea typeface="宋体" panose="02010600030101010101" pitchFamily="2" charset="-122"/>
              </a:rPr>
              <a:t>寄存器的数目，对于微型计算机和大中型机，可能有几十个甚至上百个；而嵌入式计算机系统一般仅有几个到几十个。</a:t>
            </a:r>
          </a:p>
          <a:p>
            <a:pPr eaLnBrk="1" hangingPunct="1">
              <a:spcBef>
                <a:spcPct val="50000"/>
              </a:spcBef>
            </a:pPr>
            <a:r>
              <a:rPr lang="zh-CN" altLang="en-US" sz="2800" dirty="0">
                <a:latin typeface="Times New Roman" panose="02020603050405020304" pitchFamily="18" charset="0"/>
                <a:ea typeface="宋体" panose="02010600030101010101" pitchFamily="2" charset="-122"/>
              </a:rPr>
              <a:t>寄存器用于加速存储器的访问速度，如用寄存器存放操作数，或用作地址寄存器加快地址转换速度等。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12</a:t>
            </a:fld>
            <a:endParaRPr lang="en-US" altLang="zh-CN" sz="1400" dirty="0"/>
          </a:p>
        </p:txBody>
      </p:sp>
      <p:sp>
        <p:nvSpPr>
          <p:cNvPr id="15363" name="Rectangle 2"/>
          <p:cNvSpPr>
            <a:spLocks noGrp="1"/>
          </p:cNvSpPr>
          <p:nvPr>
            <p:ph type="title"/>
          </p:nvPr>
        </p:nvSpPr>
        <p:spPr/>
        <p:txBody>
          <a:bodyPr vert="horz" wrap="square" lIns="91440" tIns="45720" rIns="91440" bIns="45720" anchor="b" anchorCtr="0"/>
          <a:lstStyle/>
          <a:p>
            <a:pPr eaLnBrk="1" hangingPunct="1"/>
            <a:r>
              <a:rPr lang="en-US" altLang="zh-CN" sz="4000" dirty="0"/>
              <a:t>4.1.3  </a:t>
            </a:r>
            <a:r>
              <a:rPr lang="zh-CN" altLang="en-US" sz="4000" dirty="0"/>
              <a:t>高速缓存和磁盘缓存</a:t>
            </a:r>
          </a:p>
        </p:txBody>
      </p:sp>
      <p:sp>
        <p:nvSpPr>
          <p:cNvPr id="15364" name="Text Box 4"/>
          <p:cNvSpPr txBox="1"/>
          <p:nvPr/>
        </p:nvSpPr>
        <p:spPr>
          <a:xfrm>
            <a:off x="503238" y="1125538"/>
            <a:ext cx="7561262" cy="579437"/>
          </a:xfrm>
          <a:prstGeom prst="rect">
            <a:avLst/>
          </a:prstGeom>
          <a:noFill/>
          <a:ln w="9525">
            <a:noFill/>
          </a:ln>
        </p:spPr>
        <p:txBody>
          <a:bodyPr>
            <a:spAutoFit/>
          </a:bodyPr>
          <a:lstStyle/>
          <a:p>
            <a:pPr eaLnBrk="1" hangingPunct="1">
              <a:spcBef>
                <a:spcPct val="50000"/>
              </a:spcBef>
            </a:pPr>
            <a:r>
              <a:rPr lang="en-US" altLang="zh-CN" sz="3200" dirty="0">
                <a:solidFill>
                  <a:srgbClr val="0000FF"/>
                </a:solidFill>
                <a:latin typeface="Tahoma" panose="020B0604030504040204" pitchFamily="34" charset="0"/>
                <a:ea typeface="宋体" panose="02010600030101010101" pitchFamily="2" charset="-122"/>
              </a:rPr>
              <a:t>1.  </a:t>
            </a:r>
            <a:r>
              <a:rPr lang="zh-CN" altLang="en-US" sz="3200" dirty="0">
                <a:solidFill>
                  <a:srgbClr val="0000FF"/>
                </a:solidFill>
                <a:latin typeface="Tahoma" panose="020B0604030504040204" pitchFamily="34" charset="0"/>
                <a:ea typeface="黑体" panose="02010609060101010101" pitchFamily="49" charset="-122"/>
              </a:rPr>
              <a:t>高速缓存</a:t>
            </a:r>
          </a:p>
        </p:txBody>
      </p:sp>
      <p:sp>
        <p:nvSpPr>
          <p:cNvPr id="15365" name="Text Box 5"/>
          <p:cNvSpPr txBox="1"/>
          <p:nvPr/>
        </p:nvSpPr>
        <p:spPr>
          <a:xfrm>
            <a:off x="539750" y="1736725"/>
            <a:ext cx="7956550" cy="4656138"/>
          </a:xfrm>
          <a:prstGeom prst="rect">
            <a:avLst/>
          </a:prstGeom>
          <a:noFill/>
          <a:ln w="9525">
            <a:noFill/>
          </a:ln>
        </p:spPr>
        <p:txBody>
          <a:bodyPr>
            <a:spAutoFit/>
          </a:bodyPr>
          <a:lstStyle/>
          <a:p>
            <a:pPr algn="just" eaLnBrk="1" hangingPunct="1">
              <a:spcBef>
                <a:spcPct val="50000"/>
              </a:spcBef>
            </a:pPr>
            <a:r>
              <a:rPr lang="zh-CN" altLang="en-US" dirty="0">
                <a:latin typeface="Times New Roman" panose="02020603050405020304" pitchFamily="18" charset="0"/>
                <a:ea typeface="宋体" panose="02010600030101010101" pitchFamily="2" charset="-122"/>
              </a:rPr>
              <a:t>高速缓存</a:t>
            </a:r>
            <a:r>
              <a:rPr lang="en-US" altLang="zh-CN" dirty="0">
                <a:latin typeface="Times New Roman" panose="02020603050405020304" pitchFamily="18" charset="0"/>
                <a:ea typeface="宋体" panose="02010600030101010101" pitchFamily="2" charset="-122"/>
              </a:rPr>
              <a:t>(Cache)</a:t>
            </a:r>
            <a:r>
              <a:rPr lang="zh-CN" altLang="en-US" dirty="0">
                <a:latin typeface="Times New Roman" panose="02020603050405020304" pitchFamily="18" charset="0"/>
                <a:ea typeface="宋体" panose="02010600030101010101" pitchFamily="2" charset="-122"/>
              </a:rPr>
              <a:t>是存在于主存与</a:t>
            </a: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之间的一级存储器， 由静态存储芯片</a:t>
            </a:r>
            <a:r>
              <a:rPr lang="en-US" altLang="zh-CN" dirty="0">
                <a:latin typeface="Times New Roman" panose="02020603050405020304" pitchFamily="18" charset="0"/>
                <a:ea typeface="宋体" panose="02010600030101010101" pitchFamily="2" charset="-122"/>
              </a:rPr>
              <a:t>(SRAM)</a:t>
            </a:r>
            <a:r>
              <a:rPr lang="zh-CN" altLang="en-US" dirty="0">
                <a:latin typeface="Times New Roman" panose="02020603050405020304" pitchFamily="18" charset="0"/>
                <a:ea typeface="宋体" panose="02010600030101010101" pitchFamily="2" charset="-122"/>
              </a:rPr>
              <a:t>组成，容量比较小但速度比主存高得多， 接近于</a:t>
            </a: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的速度。</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其容量大于或远大于寄存器，而比主存约小</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到</a:t>
            </a: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个数量级，从几十</a:t>
            </a:r>
            <a:r>
              <a:rPr lang="en-US" altLang="zh-CN" dirty="0">
                <a:latin typeface="Times New Roman" panose="02020603050405020304" pitchFamily="18" charset="0"/>
                <a:ea typeface="宋体" panose="02010600030101010101" pitchFamily="2" charset="-122"/>
              </a:rPr>
              <a:t>KB</a:t>
            </a:r>
            <a:r>
              <a:rPr lang="zh-CN" altLang="en-US" dirty="0">
                <a:latin typeface="Times New Roman" panose="02020603050405020304" pitchFamily="18" charset="0"/>
                <a:ea typeface="宋体" panose="02010600030101010101" pitchFamily="2" charset="-122"/>
              </a:rPr>
              <a:t>到几</a:t>
            </a:r>
            <a:r>
              <a:rPr lang="en-US" altLang="zh-CN" dirty="0">
                <a:latin typeface="Times New Roman" panose="02020603050405020304" pitchFamily="18" charset="0"/>
                <a:ea typeface="宋体" panose="02010600030101010101" pitchFamily="2" charset="-122"/>
              </a:rPr>
              <a:t>MB</a:t>
            </a:r>
            <a:r>
              <a:rPr lang="zh-CN" altLang="en-US" dirty="0">
                <a:latin typeface="Times New Roman" panose="02020603050405020304" pitchFamily="18" charset="0"/>
                <a:ea typeface="宋体" panose="02010600030101010101" pitchFamily="2" charset="-122"/>
              </a:rPr>
              <a:t>。</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根据程序执行的局部性原理，将主存中一些经常访问的信息存放在高速缓存中，减少访问主存的次数，可以大幅度提高程序执行的速度。 </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由于高速缓存的速度越快价格也越高，故有的计算机系统中设置了两级或多级高速缓存。一级高速缓存速度最高而容量最小，二级高速缓存容量稍大，速度也稍低。</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13</a:t>
            </a:fld>
            <a:endParaRPr lang="en-US" altLang="zh-CN" sz="1400" dirty="0"/>
          </a:p>
        </p:txBody>
      </p:sp>
      <p:sp>
        <p:nvSpPr>
          <p:cNvPr id="16387" name="Text Box 4"/>
          <p:cNvSpPr txBox="1"/>
          <p:nvPr/>
        </p:nvSpPr>
        <p:spPr>
          <a:xfrm>
            <a:off x="395288" y="404813"/>
            <a:ext cx="7561262" cy="579437"/>
          </a:xfrm>
          <a:prstGeom prst="rect">
            <a:avLst/>
          </a:prstGeom>
          <a:noFill/>
          <a:ln w="9525">
            <a:noFill/>
          </a:ln>
        </p:spPr>
        <p:txBody>
          <a:bodyPr>
            <a:spAutoFit/>
          </a:bodyPr>
          <a:lstStyle/>
          <a:p>
            <a:pPr eaLnBrk="1" hangingPunct="1">
              <a:spcBef>
                <a:spcPct val="50000"/>
              </a:spcBef>
            </a:pPr>
            <a:r>
              <a:rPr lang="en-US" altLang="zh-CN" sz="3200" dirty="0">
                <a:solidFill>
                  <a:srgbClr val="0000FF"/>
                </a:solidFill>
                <a:latin typeface="Tahoma" panose="020B0604030504040204" pitchFamily="34" charset="0"/>
                <a:ea typeface="宋体" panose="02010600030101010101" pitchFamily="2" charset="-122"/>
              </a:rPr>
              <a:t>2.  </a:t>
            </a:r>
            <a:r>
              <a:rPr lang="zh-CN" altLang="en-US" sz="3200" dirty="0">
                <a:solidFill>
                  <a:srgbClr val="0000FF"/>
                </a:solidFill>
                <a:latin typeface="Tahoma" panose="020B0604030504040204" pitchFamily="34" charset="0"/>
                <a:ea typeface="黑体" panose="02010609060101010101" pitchFamily="49" charset="-122"/>
              </a:rPr>
              <a:t>磁盘缓存</a:t>
            </a:r>
          </a:p>
        </p:txBody>
      </p:sp>
      <p:sp>
        <p:nvSpPr>
          <p:cNvPr id="16388" name="Text Box 5"/>
          <p:cNvSpPr txBox="1"/>
          <p:nvPr/>
        </p:nvSpPr>
        <p:spPr>
          <a:xfrm>
            <a:off x="503238" y="1160463"/>
            <a:ext cx="8172450" cy="5021262"/>
          </a:xfrm>
          <a:prstGeom prst="rect">
            <a:avLst/>
          </a:prstGeom>
          <a:noFill/>
          <a:ln w="9525">
            <a:noFill/>
          </a:ln>
        </p:spPr>
        <p:txBody>
          <a:bodyPr>
            <a:spAutoFit/>
          </a:bodyPr>
          <a:lstStyle/>
          <a:p>
            <a:pPr algn="just" eaLnBrk="1" hangingPunct="1">
              <a:spcBef>
                <a:spcPct val="50000"/>
              </a:spcBef>
            </a:pPr>
            <a:r>
              <a:rPr lang="zh-CN" altLang="en-US" dirty="0">
                <a:latin typeface="Times New Roman" panose="02020603050405020304" pitchFamily="18" charset="0"/>
                <a:ea typeface="宋体" panose="02010600030101010101" pitchFamily="2" charset="-122"/>
              </a:rPr>
              <a:t>磁盘缓存是操作系统为磁盘输入输出而在普通物理内存中分配的一块内存区域。</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由于磁盘的</a:t>
            </a:r>
            <a:r>
              <a:rPr lang="en-US" altLang="zh-CN" dirty="0">
                <a:latin typeface="Times New Roman" panose="02020603050405020304" pitchFamily="18" charset="0"/>
                <a:ea typeface="宋体" panose="02010600030101010101" pitchFamily="2" charset="-122"/>
              </a:rPr>
              <a:t>I/O</a:t>
            </a:r>
            <a:r>
              <a:rPr lang="zh-CN" altLang="en-US" dirty="0">
                <a:latin typeface="Times New Roman" panose="02020603050405020304" pitchFamily="18" charset="0"/>
                <a:ea typeface="宋体" panose="02010600030101010101" pitchFamily="2" charset="-122"/>
              </a:rPr>
              <a:t>速度远低于主存的访问速度，因此将频繁使用的一部分磁盘数据和信息，暂时存放在磁盘缓存中</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即利用主存中的存储空间，来暂存从磁盘中读出或写入的数据和信息</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，可减少访问磁盘的次数。</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在读硬盘数据时，系统先检查请求指令，看看所要的数据是否在缓存中，如果在的话就由缓存送出相应的数据，这个过程称为命中。这样系统就不必访问硬盘中的数据，由于主存的速度比磁介质快很多，因此也就加快了数据传输的速度。</a:t>
            </a:r>
          </a:p>
          <a:p>
            <a:pPr algn="just" eaLnBrk="1" hangingPunct="1">
              <a:spcBef>
                <a:spcPct val="50000"/>
              </a:spcBef>
            </a:pPr>
            <a:r>
              <a:rPr lang="zh-CN" altLang="en-US" dirty="0">
                <a:latin typeface="Times New Roman" panose="02020603050405020304" pitchFamily="18" charset="0"/>
                <a:ea typeface="宋体" panose="02010600030101010101" pitchFamily="2" charset="-122"/>
              </a:rPr>
              <a:t>在写入硬盘数据时也在缓存中找，如果找到就由缓存将数据写入磁盘中。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p:cNvSpPr>
          <p:nvPr>
            <p:ph type="body" sz="half" idx="1"/>
          </p:nvPr>
        </p:nvSpPr>
        <p:spPr>
          <a:xfrm>
            <a:off x="457200" y="1295400"/>
            <a:ext cx="8443913" cy="609600"/>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zh-CN" altLang="en-US" sz="2400" dirty="0">
                <a:latin typeface="楷体_GB2312" pitchFamily="49" charset="-122"/>
                <a:ea typeface="楷体_GB2312" pitchFamily="49" charset="-122"/>
              </a:rPr>
              <a:t>编辑</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编译</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链接</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装入</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运行</a:t>
            </a:r>
          </a:p>
          <a:p>
            <a:pPr algn="just" eaLnBrk="1" hangingPunct="1">
              <a:lnSpc>
                <a:spcPct val="120000"/>
              </a:lnSpc>
              <a:buClr>
                <a:schemeClr val="folHlink"/>
              </a:buClr>
              <a:buSzPct val="60000"/>
              <a:buFont typeface="Wingdings" panose="05000000000000000000" pitchFamily="2" charset="2"/>
            </a:pPr>
            <a:endParaRPr lang="zh-CN" altLang="en-US" sz="2400" dirty="0">
              <a:latin typeface="楷体_GB2312" pitchFamily="49" charset="-122"/>
              <a:ea typeface="楷体_GB2312" pitchFamily="49" charset="-122"/>
            </a:endParaRPr>
          </a:p>
          <a:p>
            <a:pPr algn="just" eaLnBrk="1" hangingPunct="1">
              <a:lnSpc>
                <a:spcPct val="120000"/>
              </a:lnSpc>
              <a:buClr>
                <a:schemeClr val="folHlink"/>
              </a:buClr>
              <a:buSzPct val="60000"/>
              <a:buFont typeface="Wingdings" panose="05000000000000000000" pitchFamily="2" charset="2"/>
            </a:pPr>
            <a:endParaRPr lang="en-US" altLang="zh-CN" sz="2400" dirty="0">
              <a:latin typeface="楷体_GB2312" pitchFamily="49" charset="-122"/>
              <a:ea typeface="楷体_GB2312" pitchFamily="49" charset="-122"/>
            </a:endParaRPr>
          </a:p>
        </p:txBody>
      </p:sp>
      <p:graphicFrame>
        <p:nvGraphicFramePr>
          <p:cNvPr id="2054" name="Object 6"/>
          <p:cNvGraphicFramePr>
            <a:graphicFrameLocks noGrp="1" noChangeAspect="1"/>
          </p:cNvGraphicFramePr>
          <p:nvPr>
            <p:ph sz="quarter" idx="3"/>
          </p:nvPr>
        </p:nvGraphicFramePr>
        <p:xfrm>
          <a:off x="304800" y="2057400"/>
          <a:ext cx="8496300" cy="4032250"/>
        </p:xfrm>
        <a:graphic>
          <a:graphicData uri="http://schemas.openxmlformats.org/presentationml/2006/ole">
            <mc:AlternateContent xmlns:mc="http://schemas.openxmlformats.org/markup-compatibility/2006">
              <mc:Choice xmlns:v="urn:schemas-microsoft-com:vml" Requires="v">
                <p:oleObj r:id="rId2" imgW="6118860" imgH="3251200" progId="Visio.Drawing.11">
                  <p:embed/>
                </p:oleObj>
              </mc:Choice>
              <mc:Fallback>
                <p:oleObj r:id="rId2" imgW="6118860" imgH="3251200" progId="Visio.Drawing.11">
                  <p:embed/>
                  <p:pic>
                    <p:nvPicPr>
                      <p:cNvPr id="0" name="图片 3082"/>
                      <p:cNvPicPr/>
                      <p:nvPr/>
                    </p:nvPicPr>
                    <p:blipFill>
                      <a:blip r:embed="rId3"/>
                      <a:srcRect/>
                      <a:stretch>
                        <a:fillRect/>
                      </a:stretch>
                    </p:blipFill>
                    <p:spPr>
                      <a:xfrm>
                        <a:off x="304800" y="2057400"/>
                        <a:ext cx="8496300" cy="4032250"/>
                      </a:xfrm>
                      <a:prstGeom prst="rect">
                        <a:avLst/>
                      </a:prstGeom>
                      <a:noFill/>
                      <a:ln w="38100">
                        <a:miter/>
                      </a:ln>
                    </p:spPr>
                  </p:pic>
                </p:oleObj>
              </mc:Fallback>
            </mc:AlternateContent>
          </a:graphicData>
        </a:graphic>
      </p:graphicFrame>
      <p:sp>
        <p:nvSpPr>
          <p:cNvPr id="17412" name="Rectangle 2"/>
          <p:cNvSpPr txBox="1"/>
          <p:nvPr/>
        </p:nvSpPr>
        <p:spPr>
          <a:xfrm>
            <a:off x="323850" y="214313"/>
            <a:ext cx="8620125" cy="693737"/>
          </a:xfrm>
          <a:prstGeom prst="rect">
            <a:avLst/>
          </a:prstGeom>
          <a:noFill/>
          <a:ln w="9525">
            <a:noFill/>
          </a:ln>
        </p:spPr>
        <p:txBody>
          <a:bodyPr anchor="b" anchorCtr="0"/>
          <a:lstStyle/>
          <a:p>
            <a:pPr eaLnBrk="1" hangingPunct="1"/>
            <a:r>
              <a:rPr lang="en-US" altLang="zh-CN" sz="4400" dirty="0">
                <a:solidFill>
                  <a:srgbClr val="000066"/>
                </a:solidFill>
                <a:latin typeface="Tahoma" panose="020B0604030504040204" pitchFamily="34" charset="0"/>
                <a:ea typeface="黑体" panose="02010609060101010101" pitchFamily="49" charset="-122"/>
              </a:rPr>
              <a:t>4.2  </a:t>
            </a:r>
            <a:r>
              <a:rPr lang="zh-CN" altLang="en-US" sz="4400" dirty="0">
                <a:solidFill>
                  <a:srgbClr val="000066"/>
                </a:solidFill>
                <a:latin typeface="Tahoma" panose="020B0604030504040204" pitchFamily="34" charset="0"/>
                <a:ea typeface="黑体" panose="02010609060101010101" pitchFamily="49" charset="-122"/>
              </a:rPr>
              <a:t>程序的装入和链接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box(in)">
                                      <p:cBhvr>
                                        <p:cTn id="7" dur="500"/>
                                        <p:tgtEl>
                                          <p:spTgt spid="2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box(in)">
                                      <p:cBhvr>
                                        <p:cTn id="1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15</a:t>
            </a:fld>
            <a:endParaRPr lang="en-US" altLang="zh-CN" sz="1400" dirty="0"/>
          </a:p>
        </p:txBody>
      </p:sp>
      <p:sp>
        <p:nvSpPr>
          <p:cNvPr id="18435" name="Rectangle 2"/>
          <p:cNvSpPr>
            <a:spLocks noGrp="1"/>
          </p:cNvSpPr>
          <p:nvPr>
            <p:ph type="title"/>
          </p:nvPr>
        </p:nvSpPr>
        <p:spPr/>
        <p:txBody>
          <a:bodyPr vert="horz" wrap="square" lIns="91440" tIns="45720" rIns="91440" bIns="45720" anchor="b" anchorCtr="0"/>
          <a:lstStyle/>
          <a:p>
            <a:pPr eaLnBrk="1" hangingPunct="1"/>
            <a:r>
              <a:rPr lang="en-US" altLang="zh-CN" dirty="0"/>
              <a:t>4.2  </a:t>
            </a:r>
            <a:r>
              <a:rPr lang="zh-CN" altLang="en-US" dirty="0"/>
              <a:t>程序的装入和链接</a:t>
            </a:r>
          </a:p>
        </p:txBody>
      </p:sp>
      <p:sp>
        <p:nvSpPr>
          <p:cNvPr id="18436" name="Text Box 3"/>
          <p:cNvSpPr txBox="1"/>
          <p:nvPr/>
        </p:nvSpPr>
        <p:spPr>
          <a:xfrm>
            <a:off x="520700" y="1168400"/>
            <a:ext cx="8039100" cy="946150"/>
          </a:xfrm>
          <a:prstGeom prst="rect">
            <a:avLst/>
          </a:prstGeom>
          <a:noFill/>
          <a:ln w="19050">
            <a:noFill/>
          </a:ln>
        </p:spPr>
        <p:txBody>
          <a:bodyPr>
            <a:spAutoFit/>
          </a:bodyPr>
          <a:lstStyle/>
          <a:p>
            <a:pPr eaLnBrk="1" hangingPunct="1">
              <a:spcBef>
                <a:spcPct val="10000"/>
              </a:spcBef>
              <a:buClr>
                <a:schemeClr val="folHlink"/>
              </a:buClr>
              <a:buSzPct val="60000"/>
              <a:buFont typeface="Wingdings" panose="05000000000000000000" pitchFamily="2" charset="2"/>
            </a:pPr>
            <a:r>
              <a:rPr lang="zh-CN" altLang="en-US" sz="2800" dirty="0">
                <a:latin typeface="Tahoma" panose="020B0604030504040204" pitchFamily="34" charset="0"/>
                <a:ea typeface="宋体" panose="02010600030101010101" pitchFamily="2" charset="-122"/>
              </a:rPr>
              <a:t>创建进程的第一件事，便是将程序和数据装入内存。</a:t>
            </a:r>
          </a:p>
        </p:txBody>
      </p:sp>
      <p:sp>
        <p:nvSpPr>
          <p:cNvPr id="18437" name="Text Box 4"/>
          <p:cNvSpPr txBox="1"/>
          <p:nvPr/>
        </p:nvSpPr>
        <p:spPr>
          <a:xfrm>
            <a:off x="558800" y="2260600"/>
            <a:ext cx="7645400" cy="641350"/>
          </a:xfrm>
          <a:prstGeom prst="rect">
            <a:avLst/>
          </a:prstGeom>
          <a:noFill/>
          <a:ln w="19050">
            <a:noFill/>
          </a:ln>
        </p:spPr>
        <p:txBody>
          <a:bodyPr>
            <a:spAutoFit/>
          </a:bodyPr>
          <a:lstStyle/>
          <a:p>
            <a:pPr algn="just" eaLnBrk="1" hangingPunct="1">
              <a:spcBef>
                <a:spcPct val="50000"/>
              </a:spcBef>
              <a:buClr>
                <a:schemeClr val="folHlink"/>
              </a:buClr>
              <a:buSzPct val="60000"/>
              <a:buFont typeface="Wingdings" panose="05000000000000000000" pitchFamily="2" charset="2"/>
            </a:pPr>
            <a:r>
              <a:rPr lang="en-US" altLang="zh-CN" sz="3600" dirty="0">
                <a:solidFill>
                  <a:srgbClr val="0000FF"/>
                </a:solidFill>
                <a:latin typeface="Tahoma" panose="020B0604030504040204" pitchFamily="34" charset="0"/>
                <a:ea typeface="宋体" panose="02010600030101010101" pitchFamily="2" charset="-122"/>
              </a:rPr>
              <a:t>4.2.1  </a:t>
            </a:r>
            <a:r>
              <a:rPr lang="zh-CN" altLang="en-US" sz="3600" dirty="0">
                <a:solidFill>
                  <a:srgbClr val="0000FF"/>
                </a:solidFill>
                <a:latin typeface="Tahoma" panose="020B0604030504040204" pitchFamily="34" charset="0"/>
                <a:ea typeface="黑体" panose="02010609060101010101" pitchFamily="49" charset="-122"/>
              </a:rPr>
              <a:t>程序的装入</a:t>
            </a:r>
          </a:p>
        </p:txBody>
      </p:sp>
      <p:sp>
        <p:nvSpPr>
          <p:cNvPr id="18438" name="Text Box 5"/>
          <p:cNvSpPr txBox="1"/>
          <p:nvPr/>
        </p:nvSpPr>
        <p:spPr>
          <a:xfrm>
            <a:off x="622300" y="3086100"/>
            <a:ext cx="7696200" cy="519113"/>
          </a:xfrm>
          <a:prstGeom prst="rect">
            <a:avLst/>
          </a:prstGeom>
          <a:noFill/>
          <a:ln w="19050">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800" dirty="0">
                <a:latin typeface="Tahoma" panose="020B0604030504040204" pitchFamily="34" charset="0"/>
                <a:ea typeface="宋体" panose="02010600030101010101" pitchFamily="2" charset="-122"/>
              </a:rPr>
              <a:t>将程序</a:t>
            </a:r>
            <a:r>
              <a:rPr lang="en-US" altLang="zh-CN" sz="2800" dirty="0">
                <a:latin typeface="Tahoma" panose="020B0604030504040204" pitchFamily="34" charset="0"/>
                <a:ea typeface="宋体" panose="02010600030101010101" pitchFamily="2" charset="-122"/>
              </a:rPr>
              <a:t>(</a:t>
            </a:r>
            <a:r>
              <a:rPr lang="zh-CN" altLang="en-US" sz="2800" dirty="0">
                <a:latin typeface="Tahoma" panose="020B0604030504040204" pitchFamily="34" charset="0"/>
                <a:ea typeface="宋体" panose="02010600030101010101" pitchFamily="2" charset="-122"/>
              </a:rPr>
              <a:t>模块</a:t>
            </a:r>
            <a:r>
              <a:rPr lang="en-US" altLang="zh-CN" sz="2800" dirty="0">
                <a:latin typeface="Tahoma" panose="020B0604030504040204" pitchFamily="34" charset="0"/>
                <a:ea typeface="宋体" panose="02010600030101010101" pitchFamily="2" charset="-122"/>
              </a:rPr>
              <a:t>)</a:t>
            </a:r>
            <a:r>
              <a:rPr lang="zh-CN" altLang="en-US" sz="2800" dirty="0">
                <a:latin typeface="Tahoma" panose="020B0604030504040204" pitchFamily="34" charset="0"/>
                <a:ea typeface="宋体" panose="02010600030101010101" pitchFamily="2" charset="-122"/>
              </a:rPr>
              <a:t>装入内存时，可以有三种方式：</a:t>
            </a:r>
          </a:p>
        </p:txBody>
      </p:sp>
      <p:sp>
        <p:nvSpPr>
          <p:cNvPr id="18439" name="Text Box 6"/>
          <p:cNvSpPr txBox="1"/>
          <p:nvPr/>
        </p:nvSpPr>
        <p:spPr>
          <a:xfrm>
            <a:off x="685800" y="3797300"/>
            <a:ext cx="7416800" cy="1458913"/>
          </a:xfrm>
          <a:prstGeom prst="rect">
            <a:avLst/>
          </a:prstGeom>
          <a:noFill/>
          <a:ln w="19050">
            <a:noFill/>
          </a:ln>
        </p:spPr>
        <p:txBody>
          <a:bodyPr>
            <a:spAutoFit/>
          </a:bodyPr>
          <a:lstStyle/>
          <a:p>
            <a:pPr marL="457200" indent="-457200" eaLnBrk="1" hangingPunct="1">
              <a:spcBef>
                <a:spcPct val="10000"/>
              </a:spcBef>
              <a:buClr>
                <a:srgbClr val="CC3300"/>
              </a:buClr>
              <a:buFont typeface="Wingdings" panose="05000000000000000000" pitchFamily="2" charset="2"/>
              <a:buAutoNum type="arabicPeriod"/>
            </a:pPr>
            <a:r>
              <a:rPr lang="zh-CN" altLang="en-US" sz="2800" dirty="0">
                <a:solidFill>
                  <a:srgbClr val="CC3300"/>
                </a:solidFill>
                <a:latin typeface="Times New Roman" panose="02020603050405020304" pitchFamily="18" charset="0"/>
              </a:rPr>
              <a:t>绝对装入方式</a:t>
            </a:r>
          </a:p>
          <a:p>
            <a:pPr marL="457200" indent="-457200" eaLnBrk="1" hangingPunct="1">
              <a:spcBef>
                <a:spcPct val="10000"/>
              </a:spcBef>
              <a:buClr>
                <a:srgbClr val="CC3300"/>
              </a:buClr>
              <a:buFont typeface="Wingdings" panose="05000000000000000000" pitchFamily="2" charset="2"/>
              <a:buAutoNum type="arabicPeriod"/>
            </a:pPr>
            <a:r>
              <a:rPr lang="zh-CN" altLang="en-US" sz="2800" dirty="0">
                <a:solidFill>
                  <a:srgbClr val="CC3300"/>
                </a:solidFill>
                <a:latin typeface="Times New Roman" panose="02020603050405020304" pitchFamily="18" charset="0"/>
              </a:rPr>
              <a:t>可重定位装入方式</a:t>
            </a:r>
            <a:r>
              <a:rPr lang="en-US" altLang="zh-CN" sz="2800" dirty="0">
                <a:solidFill>
                  <a:srgbClr val="CC3300"/>
                </a:solidFill>
                <a:latin typeface="Times New Roman" panose="02020603050405020304" pitchFamily="18" charset="0"/>
              </a:rPr>
              <a:t>(</a:t>
            </a:r>
            <a:r>
              <a:rPr lang="zh-CN" altLang="en-US" sz="2800" dirty="0">
                <a:solidFill>
                  <a:srgbClr val="CC3300"/>
                </a:solidFill>
                <a:latin typeface="Times New Roman" panose="02020603050405020304" pitchFamily="18" charset="0"/>
              </a:rPr>
              <a:t>静态重定位</a:t>
            </a:r>
            <a:r>
              <a:rPr lang="zh-CN" altLang="en-US" sz="2800" dirty="0">
                <a:solidFill>
                  <a:srgbClr val="CC3300"/>
                </a:solidFill>
                <a:latin typeface="楷体_GB2312" pitchFamily="49" charset="-122"/>
              </a:rPr>
              <a:t>方式</a:t>
            </a:r>
            <a:r>
              <a:rPr lang="en-US" altLang="zh-CN" sz="2800" dirty="0">
                <a:solidFill>
                  <a:srgbClr val="CC3300"/>
                </a:solidFill>
                <a:latin typeface="Times New Roman" panose="02020603050405020304" pitchFamily="18" charset="0"/>
              </a:rPr>
              <a:t>)</a:t>
            </a:r>
          </a:p>
          <a:p>
            <a:pPr marL="457200" indent="-457200" eaLnBrk="1" hangingPunct="1">
              <a:spcBef>
                <a:spcPct val="10000"/>
              </a:spcBef>
              <a:buClr>
                <a:srgbClr val="CC3300"/>
              </a:buClr>
              <a:buFont typeface="Wingdings" panose="05000000000000000000" pitchFamily="2" charset="2"/>
              <a:buAutoNum type="arabicPeriod"/>
            </a:pPr>
            <a:r>
              <a:rPr lang="zh-CN" altLang="en-US" sz="2800" dirty="0">
                <a:solidFill>
                  <a:srgbClr val="CC3300"/>
                </a:solidFill>
                <a:latin typeface="Times New Roman" panose="02020603050405020304" pitchFamily="18" charset="0"/>
              </a:rPr>
              <a:t>动态运行时装入方式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16</a:t>
            </a:fld>
            <a:endParaRPr lang="en-US" altLang="zh-CN" sz="1400" dirty="0"/>
          </a:p>
        </p:txBody>
      </p:sp>
      <p:sp>
        <p:nvSpPr>
          <p:cNvPr id="19459" name="Text Box 2"/>
          <p:cNvSpPr txBox="1"/>
          <p:nvPr/>
        </p:nvSpPr>
        <p:spPr>
          <a:xfrm>
            <a:off x="482600" y="342900"/>
            <a:ext cx="7848600" cy="579438"/>
          </a:xfrm>
          <a:prstGeom prst="rect">
            <a:avLst/>
          </a:prstGeom>
          <a:noFill/>
          <a:ln w="19050">
            <a:noFill/>
          </a:ln>
        </p:spPr>
        <p:txBody>
          <a:bodyPr>
            <a:spAutoFit/>
          </a:bodyPr>
          <a:lstStyle/>
          <a:p>
            <a:pPr marL="457200" indent="-457200" eaLnBrk="1" hangingPunct="1">
              <a:spcBef>
                <a:spcPct val="10000"/>
              </a:spcBef>
              <a:buClr>
                <a:srgbClr val="CC3300"/>
              </a:buClr>
              <a:buFont typeface="Wingdings" panose="05000000000000000000" pitchFamily="2" charset="2"/>
              <a:buAutoNum type="arabicPeriod"/>
            </a:pPr>
            <a:r>
              <a:rPr lang="zh-CN" altLang="en-US" sz="3200" dirty="0">
                <a:solidFill>
                  <a:srgbClr val="CC3300"/>
                </a:solidFill>
                <a:latin typeface="Tahoma" panose="020B0604030504040204" pitchFamily="34" charset="0"/>
              </a:rPr>
              <a:t>绝对装入方式</a:t>
            </a:r>
            <a:endParaRPr lang="zh-CN" altLang="en-US" sz="3200" dirty="0">
              <a:latin typeface="Tahoma" panose="020B0604030504040204" pitchFamily="34" charset="0"/>
            </a:endParaRPr>
          </a:p>
        </p:txBody>
      </p:sp>
      <p:sp>
        <p:nvSpPr>
          <p:cNvPr id="19460" name="Text Box 3"/>
          <p:cNvSpPr txBox="1"/>
          <p:nvPr/>
        </p:nvSpPr>
        <p:spPr>
          <a:xfrm>
            <a:off x="596900" y="1130300"/>
            <a:ext cx="7950200" cy="1373188"/>
          </a:xfrm>
          <a:prstGeom prst="rect">
            <a:avLst/>
          </a:prstGeom>
          <a:noFill/>
          <a:ln w="19050">
            <a:noFill/>
          </a:ln>
        </p:spPr>
        <p:txBody>
          <a:bodyPr>
            <a:spAutoFit/>
          </a:bodyPr>
          <a:lstStyle/>
          <a:p>
            <a:pPr eaLnBrk="1" hangingPunct="1">
              <a:spcBef>
                <a:spcPct val="20000"/>
              </a:spcBef>
              <a:buClr>
                <a:schemeClr val="folHlink"/>
              </a:buClr>
              <a:buSzPct val="60000"/>
              <a:buFont typeface="Wingdings" panose="05000000000000000000" pitchFamily="2" charset="2"/>
            </a:pPr>
            <a:r>
              <a:rPr lang="zh-CN" altLang="en-US" sz="2800" dirty="0">
                <a:latin typeface="Tahoma" panose="020B0604030504040204" pitchFamily="34" charset="0"/>
                <a:ea typeface="宋体" panose="02010600030101010101" pitchFamily="2" charset="-122"/>
              </a:rPr>
              <a:t>在编译</a:t>
            </a:r>
            <a:r>
              <a:rPr lang="en-US" altLang="zh-CN" sz="2800" dirty="0">
                <a:latin typeface="Tahoma" panose="020B0604030504040204" pitchFamily="34" charset="0"/>
                <a:ea typeface="宋体" panose="02010600030101010101" pitchFamily="2" charset="-122"/>
              </a:rPr>
              <a:t>(</a:t>
            </a:r>
            <a:r>
              <a:rPr lang="zh-CN" altLang="en-US" sz="2800" dirty="0">
                <a:latin typeface="Tahoma" panose="020B0604030504040204" pitchFamily="34" charset="0"/>
                <a:ea typeface="宋体" panose="02010600030101010101" pitchFamily="2" charset="-122"/>
              </a:rPr>
              <a:t>或汇编</a:t>
            </a:r>
            <a:r>
              <a:rPr lang="en-US" altLang="zh-CN" sz="2800" dirty="0">
                <a:latin typeface="Tahoma" panose="020B0604030504040204" pitchFamily="34" charset="0"/>
                <a:ea typeface="宋体" panose="02010600030101010101" pitchFamily="2" charset="-122"/>
              </a:rPr>
              <a:t>)</a:t>
            </a:r>
            <a:r>
              <a:rPr lang="zh-CN" altLang="en-US" sz="2800" dirty="0">
                <a:latin typeface="Tahoma" panose="020B0604030504040204" pitchFamily="34" charset="0"/>
                <a:ea typeface="宋体" panose="02010600030101010101" pitchFamily="2" charset="-122"/>
              </a:rPr>
              <a:t>时，如果知道程序将驻留在内存的什么位置，那么，编译程序将产生绝对地址的代码。</a:t>
            </a:r>
          </a:p>
        </p:txBody>
      </p:sp>
      <p:sp>
        <p:nvSpPr>
          <p:cNvPr id="19461" name="Text Box 4"/>
          <p:cNvSpPr txBox="1"/>
          <p:nvPr/>
        </p:nvSpPr>
        <p:spPr>
          <a:xfrm>
            <a:off x="647700" y="4851400"/>
            <a:ext cx="7759700" cy="954088"/>
          </a:xfrm>
          <a:prstGeom prst="rect">
            <a:avLst/>
          </a:prstGeom>
          <a:noFill/>
          <a:ln w="19050">
            <a:noFill/>
          </a:ln>
        </p:spPr>
        <p:txBody>
          <a:bodyPr>
            <a:spAutoFit/>
          </a:bodyPr>
          <a:lstStyle/>
          <a:p>
            <a:pPr eaLnBrk="1" hangingPunct="1">
              <a:spcBef>
                <a:spcPct val="20000"/>
              </a:spcBef>
              <a:buClr>
                <a:schemeClr val="folHlink"/>
              </a:buClr>
              <a:buSzPct val="60000"/>
              <a:buFont typeface="Wingdings" panose="05000000000000000000" pitchFamily="2" charset="2"/>
            </a:pPr>
            <a:r>
              <a:rPr lang="zh-CN" altLang="en-US" sz="2800" dirty="0">
                <a:latin typeface="Tahoma" panose="020B0604030504040204" pitchFamily="34" charset="0"/>
                <a:ea typeface="宋体" panose="02010600030101010101" pitchFamily="2" charset="-122"/>
              </a:rPr>
              <a:t>程序员宁可在程序中采用符号地址，然后在编译或汇编时，再将这些符号地址转换为绝对地址</a:t>
            </a:r>
          </a:p>
        </p:txBody>
      </p:sp>
      <p:sp>
        <p:nvSpPr>
          <p:cNvPr id="19462" name="Text Box 5"/>
          <p:cNvSpPr txBox="1"/>
          <p:nvPr/>
        </p:nvSpPr>
        <p:spPr>
          <a:xfrm>
            <a:off x="736600" y="2527300"/>
            <a:ext cx="7467600" cy="2270125"/>
          </a:xfrm>
          <a:prstGeom prst="rect">
            <a:avLst/>
          </a:prstGeom>
          <a:noFill/>
          <a:ln w="19050">
            <a:noFill/>
          </a:ln>
        </p:spPr>
        <p:txBody>
          <a:bodyPr>
            <a:spAutoFit/>
          </a:bodyPr>
          <a:lstStyle/>
          <a:p>
            <a:pPr marL="457200" indent="-457200" algn="just" eaLnBrk="1" hangingPunct="1">
              <a:spcBef>
                <a:spcPct val="10000"/>
              </a:spcBef>
              <a:buClr>
                <a:schemeClr val="folHlink"/>
              </a:buClr>
              <a:buFont typeface="Wingdings" panose="05000000000000000000" pitchFamily="2" charset="2"/>
              <a:buChar char="n"/>
            </a:pPr>
            <a:r>
              <a:rPr lang="zh-CN" altLang="en-US" sz="2800" dirty="0">
                <a:solidFill>
                  <a:srgbClr val="0000FF"/>
                </a:solidFill>
                <a:latin typeface="仿宋_GB2312" pitchFamily="49" charset="-122"/>
                <a:ea typeface="仿宋_GB2312" pitchFamily="49" charset="-122"/>
              </a:rPr>
              <a:t>绝对装入程序按照装入模块中的</a:t>
            </a:r>
            <a:r>
              <a:rPr lang="en-US" altLang="zh-CN" sz="2800" dirty="0">
                <a:solidFill>
                  <a:srgbClr val="0000FF"/>
                </a:solidFill>
                <a:latin typeface="仿宋_GB2312" pitchFamily="49" charset="-122"/>
                <a:ea typeface="仿宋_GB2312" pitchFamily="49" charset="-122"/>
              </a:rPr>
              <a:t>(</a:t>
            </a:r>
            <a:r>
              <a:rPr lang="zh-CN" altLang="en-US" sz="2800" dirty="0">
                <a:solidFill>
                  <a:srgbClr val="0000FF"/>
                </a:solidFill>
                <a:latin typeface="仿宋_GB2312" pitchFamily="49" charset="-122"/>
                <a:ea typeface="仿宋_GB2312" pitchFamily="49" charset="-122"/>
              </a:rPr>
              <a:t>绝对</a:t>
            </a:r>
            <a:r>
              <a:rPr lang="en-US" altLang="zh-CN" sz="2800" dirty="0">
                <a:solidFill>
                  <a:srgbClr val="0000FF"/>
                </a:solidFill>
                <a:latin typeface="仿宋_GB2312" pitchFamily="49" charset="-122"/>
                <a:ea typeface="仿宋_GB2312" pitchFamily="49" charset="-122"/>
              </a:rPr>
              <a:t>)</a:t>
            </a:r>
            <a:r>
              <a:rPr lang="zh-CN" altLang="en-US" sz="2800" dirty="0">
                <a:solidFill>
                  <a:srgbClr val="0000FF"/>
                </a:solidFill>
                <a:latin typeface="仿宋_GB2312" pitchFamily="49" charset="-122"/>
                <a:ea typeface="仿宋_GB2312" pitchFamily="49" charset="-122"/>
              </a:rPr>
              <a:t>地址，将程序和数据装入内存。</a:t>
            </a:r>
          </a:p>
          <a:p>
            <a:pPr marL="457200" indent="-457200" algn="just" eaLnBrk="1" hangingPunct="1">
              <a:spcBef>
                <a:spcPct val="10000"/>
              </a:spcBef>
              <a:buClr>
                <a:schemeClr val="folHlink"/>
              </a:buClr>
              <a:buFont typeface="Wingdings" panose="05000000000000000000" pitchFamily="2" charset="2"/>
              <a:buChar char="n"/>
            </a:pPr>
            <a:r>
              <a:rPr lang="zh-CN" altLang="en-US" sz="2800" dirty="0">
                <a:solidFill>
                  <a:srgbClr val="0000FF"/>
                </a:solidFill>
                <a:latin typeface="仿宋_GB2312" pitchFamily="49" charset="-122"/>
                <a:ea typeface="仿宋_GB2312" pitchFamily="49" charset="-122"/>
              </a:rPr>
              <a:t>由于程序中的逻辑地址与实际内存地址完全相同，故装入时不需对程序和数据的地址进行修改。</a:t>
            </a:r>
          </a:p>
        </p:txBody>
      </p:sp>
      <p:sp>
        <p:nvSpPr>
          <p:cNvPr id="364550" name="Text Box 6"/>
          <p:cNvSpPr txBox="1"/>
          <p:nvPr/>
        </p:nvSpPr>
        <p:spPr>
          <a:xfrm>
            <a:off x="1955800" y="6007100"/>
            <a:ext cx="4533900" cy="519113"/>
          </a:xfrm>
          <a:prstGeom prst="rect">
            <a:avLst/>
          </a:prstGeom>
          <a:solidFill>
            <a:srgbClr val="0000FF"/>
          </a:solid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2800" dirty="0">
                <a:solidFill>
                  <a:srgbClr val="FFFF00"/>
                </a:solidFill>
                <a:latin typeface="Tahoma" panose="020B0604030504040204" pitchFamily="34" charset="0"/>
              </a:rPr>
              <a:t>只适用于单道环境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4550"/>
                                        </p:tgtEl>
                                        <p:attrNameLst>
                                          <p:attrName>style.visibility</p:attrName>
                                        </p:attrNameLst>
                                      </p:cBhvr>
                                      <p:to>
                                        <p:strVal val="visible"/>
                                      </p:to>
                                    </p:set>
                                    <p:animEffect transition="in" filter="wipe(left)">
                                      <p:cBhvr>
                                        <p:cTn id="7" dur="500"/>
                                        <p:tgtEl>
                                          <p:spTgt spid="364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17</a:t>
            </a:fld>
            <a:endParaRPr lang="en-US" altLang="zh-CN" sz="1400" dirty="0"/>
          </a:p>
        </p:txBody>
      </p:sp>
      <p:sp>
        <p:nvSpPr>
          <p:cNvPr id="20483" name="Text Box 2"/>
          <p:cNvSpPr txBox="1"/>
          <p:nvPr/>
        </p:nvSpPr>
        <p:spPr>
          <a:xfrm>
            <a:off x="444500" y="342900"/>
            <a:ext cx="8153400" cy="641350"/>
          </a:xfrm>
          <a:prstGeom prst="rect">
            <a:avLst/>
          </a:prstGeom>
          <a:noFill/>
          <a:ln w="19050">
            <a:noFill/>
          </a:ln>
        </p:spPr>
        <p:txBody>
          <a:bodyPr>
            <a:spAutoFit/>
          </a:bodyPr>
          <a:lstStyle/>
          <a:p>
            <a:pPr eaLnBrk="1" hangingPunct="1">
              <a:spcBef>
                <a:spcPct val="50000"/>
              </a:spcBef>
              <a:buClr>
                <a:schemeClr val="folHlink"/>
              </a:buClr>
              <a:buSzPct val="60000"/>
              <a:buFont typeface="Wingdings" panose="05000000000000000000" pitchFamily="2" charset="2"/>
            </a:pPr>
            <a:r>
              <a:rPr lang="en-US" altLang="zh-CN" sz="3600" dirty="0">
                <a:solidFill>
                  <a:srgbClr val="CC3300"/>
                </a:solidFill>
                <a:latin typeface="Times New Roman" panose="02020603050405020304" pitchFamily="18" charset="0"/>
              </a:rPr>
              <a:t>2.  </a:t>
            </a:r>
            <a:r>
              <a:rPr lang="zh-CN" altLang="en-US" sz="3600" dirty="0">
                <a:solidFill>
                  <a:srgbClr val="CC3300"/>
                </a:solidFill>
                <a:latin typeface="Times New Roman" panose="02020603050405020304" pitchFamily="18" charset="0"/>
              </a:rPr>
              <a:t>可重定位装入方式 </a:t>
            </a:r>
          </a:p>
        </p:txBody>
      </p:sp>
      <p:sp>
        <p:nvSpPr>
          <p:cNvPr id="20484" name="Text Box 3"/>
          <p:cNvSpPr txBox="1"/>
          <p:nvPr/>
        </p:nvSpPr>
        <p:spPr>
          <a:xfrm>
            <a:off x="558800" y="1181100"/>
            <a:ext cx="7899400" cy="2528888"/>
          </a:xfrm>
          <a:prstGeom prst="rect">
            <a:avLst/>
          </a:prstGeom>
          <a:noFill/>
          <a:ln w="19050">
            <a:noFill/>
          </a:ln>
        </p:spPr>
        <p:txBody>
          <a:bodyPr>
            <a:spAutoFit/>
          </a:bodyPr>
          <a:lstStyle/>
          <a:p>
            <a:pPr algn="just" eaLnBrk="1" hangingPunct="1">
              <a:spcBef>
                <a:spcPct val="50000"/>
              </a:spcBef>
              <a:buClr>
                <a:schemeClr val="folHlink"/>
              </a:buClr>
              <a:buSzPct val="60000"/>
              <a:buFont typeface="Wingdings" panose="05000000000000000000" pitchFamily="2" charset="2"/>
            </a:pPr>
            <a:r>
              <a:rPr lang="zh-CN" altLang="en-US" sz="3200" dirty="0">
                <a:latin typeface="Tahoma" panose="020B0604030504040204" pitchFamily="34" charset="0"/>
                <a:ea typeface="宋体" panose="02010600030101010101" pitchFamily="2" charset="-122"/>
              </a:rPr>
              <a:t>在多道程序环境下，目标模块的起始地址通常是从</a:t>
            </a:r>
            <a:r>
              <a:rPr lang="en-US" altLang="zh-CN" sz="3200" dirty="0">
                <a:latin typeface="Tahoma" panose="020B0604030504040204" pitchFamily="34" charset="0"/>
                <a:ea typeface="宋体" panose="02010600030101010101" pitchFamily="2" charset="-122"/>
              </a:rPr>
              <a:t>0</a:t>
            </a:r>
            <a:r>
              <a:rPr lang="zh-CN" altLang="en-US" sz="3200" dirty="0">
                <a:latin typeface="Tahoma" panose="020B0604030504040204" pitchFamily="34" charset="0"/>
                <a:ea typeface="宋体" panose="02010600030101010101" pitchFamily="2" charset="-122"/>
              </a:rPr>
              <a:t>开始的，程序中的其它地址都是相对于起始地址计算的。此时应采用</a:t>
            </a:r>
            <a:r>
              <a:rPr lang="zh-CN" altLang="en-US" sz="3200" dirty="0">
                <a:solidFill>
                  <a:srgbClr val="0000FF"/>
                </a:solidFill>
                <a:latin typeface="Tahoma" panose="020B0604030504040204" pitchFamily="34" charset="0"/>
                <a:ea typeface="黑体" panose="02010609060101010101" pitchFamily="49" charset="-122"/>
              </a:rPr>
              <a:t>可重定位装入方式</a:t>
            </a:r>
            <a:r>
              <a:rPr lang="zh-CN" altLang="en-US" sz="3200" dirty="0">
                <a:latin typeface="Tahoma" panose="020B0604030504040204" pitchFamily="34" charset="0"/>
                <a:ea typeface="宋体" panose="02010600030101010101" pitchFamily="2" charset="-122"/>
              </a:rPr>
              <a:t>，根据内存的当前情况，将装入模块装入到适当位置</a:t>
            </a:r>
          </a:p>
        </p:txBody>
      </p:sp>
      <p:sp>
        <p:nvSpPr>
          <p:cNvPr id="20485" name="Text Box 4"/>
          <p:cNvSpPr txBox="1"/>
          <p:nvPr/>
        </p:nvSpPr>
        <p:spPr>
          <a:xfrm>
            <a:off x="520700" y="3971925"/>
            <a:ext cx="8293100" cy="2308225"/>
          </a:xfrm>
          <a:prstGeom prst="rect">
            <a:avLst/>
          </a:prstGeom>
          <a:noFill/>
          <a:ln w="19050">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3200" dirty="0">
                <a:latin typeface="楷体_GB2312" pitchFamily="49" charset="-122"/>
              </a:rPr>
              <a:t>地址转换在装入时一次完成，由软件实现</a:t>
            </a:r>
            <a:r>
              <a:rPr lang="en-US" altLang="zh-CN" sz="3200" dirty="0">
                <a:latin typeface="Times New Roman" panose="02020603050405020304" pitchFamily="18" charset="0"/>
                <a:ea typeface="宋体" panose="02010600030101010101" pitchFamily="2" charset="-122"/>
              </a:rPr>
              <a:t>——</a:t>
            </a:r>
            <a:r>
              <a:rPr lang="zh-CN" altLang="en-US" sz="3200" dirty="0">
                <a:solidFill>
                  <a:srgbClr val="0000FF"/>
                </a:solidFill>
                <a:latin typeface="Tahoma" panose="020B0604030504040204" pitchFamily="34" charset="0"/>
                <a:ea typeface="黑体" panose="02010609060101010101" pitchFamily="49" charset="-122"/>
              </a:rPr>
              <a:t>静态重定位</a:t>
            </a:r>
            <a:r>
              <a:rPr lang="zh-CN" altLang="en-US" sz="3200" dirty="0">
                <a:latin typeface="Tahoma" panose="020B0604030504040204" pitchFamily="34" charset="0"/>
                <a:ea typeface="宋体" panose="02010600030101010101" pitchFamily="2" charset="-122"/>
              </a:rPr>
              <a:t>。</a:t>
            </a:r>
            <a:endParaRPr lang="en-US" altLang="zh-CN" sz="3200" dirty="0">
              <a:latin typeface="Tahoma" panose="020B0604030504040204" pitchFamily="34" charset="0"/>
              <a:ea typeface="宋体" panose="02010600030101010101" pitchFamily="2" charset="-122"/>
            </a:endParaRPr>
          </a:p>
          <a:p>
            <a:pPr eaLnBrk="1" hangingPunct="1">
              <a:spcBef>
                <a:spcPct val="50000"/>
              </a:spcBef>
              <a:buClr>
                <a:schemeClr val="folHlink"/>
              </a:buClr>
              <a:buSzPct val="60000"/>
              <a:buFont typeface="Wingdings" panose="05000000000000000000" pitchFamily="2" charset="2"/>
            </a:pPr>
            <a:r>
              <a:rPr lang="zh-CN" altLang="en-US" sz="3200" dirty="0">
                <a:latin typeface="Tahoma" panose="020B0604030504040204" pitchFamily="34" charset="0"/>
                <a:ea typeface="宋体" panose="02010600030101010101" pitchFamily="2" charset="-122"/>
              </a:rPr>
              <a:t> 缺点：不允许程序在运行中在内存中移动位置。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p:nvPr/>
        </p:nvSpPr>
        <p:spPr>
          <a:xfrm>
            <a:off x="1187450" y="1052513"/>
            <a:ext cx="1871663" cy="4176712"/>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zh-CN" dirty="0">
              <a:latin typeface="Times New Roman" panose="02020603050405020304" pitchFamily="18" charset="0"/>
            </a:endParaRPr>
          </a:p>
        </p:txBody>
      </p:sp>
      <p:sp>
        <p:nvSpPr>
          <p:cNvPr id="21507" name="Line 5"/>
          <p:cNvSpPr/>
          <p:nvPr/>
        </p:nvSpPr>
        <p:spPr>
          <a:xfrm>
            <a:off x="1254125" y="1773238"/>
            <a:ext cx="1804988" cy="1587"/>
          </a:xfrm>
          <a:prstGeom prst="line">
            <a:avLst/>
          </a:prstGeom>
          <a:ln w="25400" cap="flat" cmpd="sng">
            <a:solidFill>
              <a:schemeClr val="tx1"/>
            </a:solidFill>
            <a:prstDash val="solid"/>
            <a:miter/>
            <a:headEnd type="none" w="med" len="med"/>
            <a:tailEnd type="none" w="med" len="med"/>
          </a:ln>
        </p:spPr>
      </p:sp>
      <p:sp>
        <p:nvSpPr>
          <p:cNvPr id="21508" name="Line 6"/>
          <p:cNvSpPr/>
          <p:nvPr/>
        </p:nvSpPr>
        <p:spPr>
          <a:xfrm>
            <a:off x="1254125" y="2276475"/>
            <a:ext cx="1804988" cy="1588"/>
          </a:xfrm>
          <a:prstGeom prst="line">
            <a:avLst/>
          </a:prstGeom>
          <a:ln w="25400" cap="flat" cmpd="sng">
            <a:solidFill>
              <a:schemeClr val="tx1"/>
            </a:solidFill>
            <a:prstDash val="solid"/>
            <a:miter/>
            <a:headEnd type="none" w="med" len="med"/>
            <a:tailEnd type="none" w="med" len="med"/>
          </a:ln>
        </p:spPr>
      </p:sp>
      <p:sp>
        <p:nvSpPr>
          <p:cNvPr id="21509" name="Line 7"/>
          <p:cNvSpPr/>
          <p:nvPr/>
        </p:nvSpPr>
        <p:spPr>
          <a:xfrm>
            <a:off x="1187450" y="3357563"/>
            <a:ext cx="1871663" cy="0"/>
          </a:xfrm>
          <a:prstGeom prst="line">
            <a:avLst/>
          </a:prstGeom>
          <a:ln w="25400" cap="flat" cmpd="sng">
            <a:solidFill>
              <a:schemeClr val="tx1"/>
            </a:solidFill>
            <a:prstDash val="solid"/>
            <a:miter/>
            <a:headEnd type="none" w="med" len="med"/>
            <a:tailEnd type="none" w="med" len="med"/>
          </a:ln>
        </p:spPr>
      </p:sp>
      <p:sp>
        <p:nvSpPr>
          <p:cNvPr id="21510" name="Line 8"/>
          <p:cNvSpPr/>
          <p:nvPr/>
        </p:nvSpPr>
        <p:spPr>
          <a:xfrm>
            <a:off x="1187450" y="3860800"/>
            <a:ext cx="1871663" cy="0"/>
          </a:xfrm>
          <a:prstGeom prst="line">
            <a:avLst/>
          </a:prstGeom>
          <a:ln w="25400" cap="flat" cmpd="sng">
            <a:solidFill>
              <a:schemeClr val="tx1"/>
            </a:solidFill>
            <a:prstDash val="solid"/>
            <a:miter/>
            <a:headEnd type="none" w="med" len="med"/>
            <a:tailEnd type="none" w="med" len="med"/>
          </a:ln>
        </p:spPr>
      </p:sp>
      <p:sp>
        <p:nvSpPr>
          <p:cNvPr id="21511" name="Text Box 9"/>
          <p:cNvSpPr txBox="1"/>
          <p:nvPr/>
        </p:nvSpPr>
        <p:spPr>
          <a:xfrm>
            <a:off x="827088" y="836613"/>
            <a:ext cx="350837"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0</a:t>
            </a:r>
          </a:p>
        </p:txBody>
      </p:sp>
      <p:sp>
        <p:nvSpPr>
          <p:cNvPr id="21512" name="Text Box 10"/>
          <p:cNvSpPr txBox="1"/>
          <p:nvPr/>
        </p:nvSpPr>
        <p:spPr>
          <a:xfrm>
            <a:off x="395288" y="1484313"/>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1000</a:t>
            </a:r>
          </a:p>
        </p:txBody>
      </p:sp>
      <p:sp>
        <p:nvSpPr>
          <p:cNvPr id="21513" name="Text Box 11"/>
          <p:cNvSpPr txBox="1"/>
          <p:nvPr/>
        </p:nvSpPr>
        <p:spPr>
          <a:xfrm>
            <a:off x="407988" y="3068638"/>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2500</a:t>
            </a:r>
          </a:p>
        </p:txBody>
      </p:sp>
      <p:sp>
        <p:nvSpPr>
          <p:cNvPr id="21514" name="Text Box 12"/>
          <p:cNvSpPr txBox="1"/>
          <p:nvPr/>
        </p:nvSpPr>
        <p:spPr>
          <a:xfrm>
            <a:off x="395288" y="4868863"/>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5000</a:t>
            </a:r>
          </a:p>
        </p:txBody>
      </p:sp>
      <p:sp>
        <p:nvSpPr>
          <p:cNvPr id="21515" name="Rectangle 13"/>
          <p:cNvSpPr/>
          <p:nvPr/>
        </p:nvSpPr>
        <p:spPr>
          <a:xfrm>
            <a:off x="5724525" y="260350"/>
            <a:ext cx="1871663" cy="5545138"/>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21516" name="Line 14"/>
          <p:cNvSpPr/>
          <p:nvPr/>
        </p:nvSpPr>
        <p:spPr>
          <a:xfrm>
            <a:off x="5651500" y="1196975"/>
            <a:ext cx="1944688" cy="0"/>
          </a:xfrm>
          <a:prstGeom prst="line">
            <a:avLst/>
          </a:prstGeom>
          <a:ln w="25400" cap="flat" cmpd="sng">
            <a:solidFill>
              <a:schemeClr val="tx1"/>
            </a:solidFill>
            <a:prstDash val="solid"/>
            <a:miter/>
            <a:headEnd type="none" w="med" len="med"/>
            <a:tailEnd type="none" w="med" len="med"/>
          </a:ln>
        </p:spPr>
      </p:sp>
      <p:sp>
        <p:nvSpPr>
          <p:cNvPr id="21517" name="Line 15"/>
          <p:cNvSpPr/>
          <p:nvPr/>
        </p:nvSpPr>
        <p:spPr>
          <a:xfrm>
            <a:off x="3059113" y="1052513"/>
            <a:ext cx="2592387" cy="144462"/>
          </a:xfrm>
          <a:prstGeom prst="line">
            <a:avLst/>
          </a:prstGeom>
          <a:ln w="25400" cap="flat" cmpd="sng">
            <a:solidFill>
              <a:schemeClr val="tx1"/>
            </a:solidFill>
            <a:prstDash val="solid"/>
            <a:miter/>
            <a:headEnd type="none" w="med" len="med"/>
            <a:tailEnd type="triangle" w="med" len="med"/>
          </a:ln>
        </p:spPr>
      </p:sp>
      <p:sp>
        <p:nvSpPr>
          <p:cNvPr id="21518" name="Line 16"/>
          <p:cNvSpPr/>
          <p:nvPr/>
        </p:nvSpPr>
        <p:spPr>
          <a:xfrm flipV="1">
            <a:off x="3059113" y="4868863"/>
            <a:ext cx="2520950" cy="360362"/>
          </a:xfrm>
          <a:prstGeom prst="line">
            <a:avLst/>
          </a:prstGeom>
          <a:ln w="25400" cap="flat" cmpd="sng">
            <a:solidFill>
              <a:schemeClr val="tx1"/>
            </a:solidFill>
            <a:prstDash val="solid"/>
            <a:miter/>
            <a:headEnd type="none" w="med" len="med"/>
            <a:tailEnd type="triangle" w="med" len="med"/>
          </a:ln>
        </p:spPr>
      </p:sp>
      <p:sp>
        <p:nvSpPr>
          <p:cNvPr id="21519" name="AutoShape 17"/>
          <p:cNvSpPr/>
          <p:nvPr/>
        </p:nvSpPr>
        <p:spPr>
          <a:xfrm>
            <a:off x="3419475" y="2852738"/>
            <a:ext cx="1296988" cy="576262"/>
          </a:xfrm>
          <a:prstGeom prst="rightArrow">
            <a:avLst>
              <a:gd name="adj1" fmla="val 50000"/>
              <a:gd name="adj2" fmla="val 56256"/>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21520" name="Text Box 19"/>
          <p:cNvSpPr txBox="1"/>
          <p:nvPr/>
        </p:nvSpPr>
        <p:spPr>
          <a:xfrm>
            <a:off x="1223963" y="1808163"/>
            <a:ext cx="1760537" cy="400050"/>
          </a:xfrm>
          <a:prstGeom prst="rect">
            <a:avLst/>
          </a:prstGeom>
          <a:noFill/>
          <a:ln w="25400">
            <a:noFill/>
          </a:ln>
        </p:spPr>
        <p:txBody>
          <a:bodyPr wrap="none">
            <a:spAutoFit/>
          </a:bodyPr>
          <a:lstStyle/>
          <a:p>
            <a:pPr eaLnBrk="1" hangingPunct="1">
              <a:spcBef>
                <a:spcPct val="50000"/>
              </a:spcBef>
            </a:pPr>
            <a:r>
              <a:rPr lang="en-US" altLang="zh-CN" sz="2000" dirty="0">
                <a:latin typeface="Times New Roman" panose="02020603050405020304" pitchFamily="18" charset="0"/>
              </a:rPr>
              <a:t>LOAD 1, 2500</a:t>
            </a:r>
          </a:p>
        </p:txBody>
      </p:sp>
      <p:sp>
        <p:nvSpPr>
          <p:cNvPr id="21521" name="Line 20"/>
          <p:cNvSpPr/>
          <p:nvPr/>
        </p:nvSpPr>
        <p:spPr>
          <a:xfrm>
            <a:off x="5748338" y="1989138"/>
            <a:ext cx="1804987" cy="1587"/>
          </a:xfrm>
          <a:prstGeom prst="line">
            <a:avLst/>
          </a:prstGeom>
          <a:ln w="25400" cap="flat" cmpd="sng">
            <a:solidFill>
              <a:schemeClr val="tx1"/>
            </a:solidFill>
            <a:prstDash val="solid"/>
            <a:miter/>
            <a:headEnd type="none" w="med" len="med"/>
            <a:tailEnd type="none" w="med" len="med"/>
          </a:ln>
        </p:spPr>
      </p:sp>
      <p:sp>
        <p:nvSpPr>
          <p:cNvPr id="21522" name="Line 21"/>
          <p:cNvSpPr/>
          <p:nvPr/>
        </p:nvSpPr>
        <p:spPr>
          <a:xfrm>
            <a:off x="5748338" y="2492375"/>
            <a:ext cx="1804987" cy="1588"/>
          </a:xfrm>
          <a:prstGeom prst="line">
            <a:avLst/>
          </a:prstGeom>
          <a:ln w="25400" cap="flat" cmpd="sng">
            <a:solidFill>
              <a:schemeClr val="tx1"/>
            </a:solidFill>
            <a:prstDash val="solid"/>
            <a:miter/>
            <a:headEnd type="none" w="med" len="med"/>
            <a:tailEnd type="none" w="med" len="med"/>
          </a:ln>
        </p:spPr>
      </p:sp>
      <p:sp>
        <p:nvSpPr>
          <p:cNvPr id="21523" name="Text Box 22"/>
          <p:cNvSpPr txBox="1"/>
          <p:nvPr/>
        </p:nvSpPr>
        <p:spPr>
          <a:xfrm>
            <a:off x="5759450" y="2024063"/>
            <a:ext cx="2089150" cy="398780"/>
          </a:xfrm>
          <a:prstGeom prst="rect">
            <a:avLst/>
          </a:prstGeom>
          <a:noFill/>
          <a:ln w="25400">
            <a:noFill/>
          </a:ln>
        </p:spPr>
        <p:txBody>
          <a:bodyPr>
            <a:spAutoFit/>
          </a:bodyPr>
          <a:lstStyle/>
          <a:p>
            <a:pPr eaLnBrk="1" hangingPunct="1">
              <a:spcBef>
                <a:spcPct val="50000"/>
              </a:spcBef>
            </a:pPr>
            <a:r>
              <a:rPr lang="en-US" altLang="zh-CN" sz="2000" dirty="0">
                <a:latin typeface="Times New Roman" panose="02020603050405020304" pitchFamily="18" charset="0"/>
              </a:rPr>
              <a:t>LOAD 1, </a:t>
            </a:r>
            <a:r>
              <a:rPr lang="en-US" altLang="zh-CN" sz="2000" dirty="0">
                <a:solidFill>
                  <a:srgbClr val="FF0000"/>
                </a:solidFill>
                <a:latin typeface="Times New Roman" panose="02020603050405020304" pitchFamily="18" charset="0"/>
              </a:rPr>
              <a:t>12500</a:t>
            </a:r>
          </a:p>
        </p:txBody>
      </p:sp>
      <p:sp>
        <p:nvSpPr>
          <p:cNvPr id="21524" name="Text Box 23"/>
          <p:cNvSpPr txBox="1"/>
          <p:nvPr/>
        </p:nvSpPr>
        <p:spPr>
          <a:xfrm>
            <a:off x="1763713" y="3357563"/>
            <a:ext cx="684212"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365</a:t>
            </a:r>
          </a:p>
        </p:txBody>
      </p:sp>
      <p:sp>
        <p:nvSpPr>
          <p:cNvPr id="21525" name="Line 24"/>
          <p:cNvSpPr/>
          <p:nvPr/>
        </p:nvSpPr>
        <p:spPr>
          <a:xfrm>
            <a:off x="5724525" y="3862388"/>
            <a:ext cx="1871663" cy="0"/>
          </a:xfrm>
          <a:prstGeom prst="line">
            <a:avLst/>
          </a:prstGeom>
          <a:ln w="25400" cap="flat" cmpd="sng">
            <a:solidFill>
              <a:schemeClr val="tx1"/>
            </a:solidFill>
            <a:prstDash val="solid"/>
            <a:miter/>
            <a:headEnd type="none" w="med" len="med"/>
            <a:tailEnd type="none" w="med" len="med"/>
          </a:ln>
        </p:spPr>
      </p:sp>
      <p:sp>
        <p:nvSpPr>
          <p:cNvPr id="21526" name="Line 25"/>
          <p:cNvSpPr/>
          <p:nvPr/>
        </p:nvSpPr>
        <p:spPr>
          <a:xfrm>
            <a:off x="5724525" y="4365625"/>
            <a:ext cx="1871663" cy="0"/>
          </a:xfrm>
          <a:prstGeom prst="line">
            <a:avLst/>
          </a:prstGeom>
          <a:ln w="25400" cap="flat" cmpd="sng">
            <a:solidFill>
              <a:schemeClr val="tx1"/>
            </a:solidFill>
            <a:prstDash val="solid"/>
            <a:miter/>
            <a:headEnd type="none" w="med" len="med"/>
            <a:tailEnd type="none" w="med" len="med"/>
          </a:ln>
        </p:spPr>
      </p:sp>
      <p:sp>
        <p:nvSpPr>
          <p:cNvPr id="21527" name="Text Box 26"/>
          <p:cNvSpPr txBox="1"/>
          <p:nvPr/>
        </p:nvSpPr>
        <p:spPr>
          <a:xfrm>
            <a:off x="6300788" y="3862388"/>
            <a:ext cx="684212"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365</a:t>
            </a:r>
          </a:p>
        </p:txBody>
      </p:sp>
      <p:sp>
        <p:nvSpPr>
          <p:cNvPr id="21528" name="Line 27"/>
          <p:cNvSpPr/>
          <p:nvPr/>
        </p:nvSpPr>
        <p:spPr>
          <a:xfrm>
            <a:off x="5724525" y="4868863"/>
            <a:ext cx="1871663" cy="0"/>
          </a:xfrm>
          <a:prstGeom prst="line">
            <a:avLst/>
          </a:prstGeom>
          <a:ln w="25400" cap="flat" cmpd="sng">
            <a:solidFill>
              <a:schemeClr val="tx1"/>
            </a:solidFill>
            <a:prstDash val="solid"/>
            <a:miter/>
            <a:headEnd type="none" w="med" len="med"/>
            <a:tailEnd type="none" w="med" len="med"/>
          </a:ln>
        </p:spPr>
      </p:sp>
      <p:sp>
        <p:nvSpPr>
          <p:cNvPr id="21529" name="Text Box 28"/>
          <p:cNvSpPr txBox="1"/>
          <p:nvPr/>
        </p:nvSpPr>
        <p:spPr>
          <a:xfrm>
            <a:off x="4787900" y="1125538"/>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10000</a:t>
            </a:r>
          </a:p>
        </p:txBody>
      </p:sp>
      <p:sp>
        <p:nvSpPr>
          <p:cNvPr id="21530" name="Text Box 29"/>
          <p:cNvSpPr txBox="1"/>
          <p:nvPr/>
        </p:nvSpPr>
        <p:spPr>
          <a:xfrm>
            <a:off x="4787900" y="1773238"/>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11000</a:t>
            </a:r>
          </a:p>
        </p:txBody>
      </p:sp>
      <p:sp>
        <p:nvSpPr>
          <p:cNvPr id="21531" name="Text Box 30"/>
          <p:cNvSpPr txBox="1"/>
          <p:nvPr/>
        </p:nvSpPr>
        <p:spPr>
          <a:xfrm>
            <a:off x="4787900" y="3644900"/>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12500</a:t>
            </a:r>
          </a:p>
        </p:txBody>
      </p:sp>
      <p:sp>
        <p:nvSpPr>
          <p:cNvPr id="21532" name="Text Box 31"/>
          <p:cNvSpPr txBox="1"/>
          <p:nvPr/>
        </p:nvSpPr>
        <p:spPr>
          <a:xfrm>
            <a:off x="4787900" y="4581525"/>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15000</a:t>
            </a:r>
          </a:p>
        </p:txBody>
      </p:sp>
      <p:sp>
        <p:nvSpPr>
          <p:cNvPr id="21533" name="Text Box 32"/>
          <p:cNvSpPr txBox="1"/>
          <p:nvPr/>
        </p:nvSpPr>
        <p:spPr>
          <a:xfrm>
            <a:off x="950913" y="5589588"/>
            <a:ext cx="2022475" cy="457200"/>
          </a:xfrm>
          <a:prstGeom prst="rect">
            <a:avLst/>
          </a:prstGeom>
          <a:noFill/>
          <a:ln w="25400">
            <a:noFill/>
          </a:ln>
        </p:spPr>
        <p:txBody>
          <a:bodyPr wrap="none">
            <a:spAutoFit/>
          </a:bodyPr>
          <a:lstStyle/>
          <a:p>
            <a:pPr eaLnBrk="1" hangingPunct="1">
              <a:spcBef>
                <a:spcPct val="50000"/>
              </a:spcBef>
            </a:pPr>
            <a:r>
              <a:rPr lang="zh-CN" altLang="en-US" dirty="0">
                <a:latin typeface="Times New Roman" panose="02020603050405020304" pitchFamily="18" charset="0"/>
              </a:rPr>
              <a:t>作业地址空间</a:t>
            </a:r>
          </a:p>
        </p:txBody>
      </p:sp>
      <p:sp>
        <p:nvSpPr>
          <p:cNvPr id="21534" name="Text Box 33"/>
          <p:cNvSpPr txBox="1"/>
          <p:nvPr/>
        </p:nvSpPr>
        <p:spPr>
          <a:xfrm>
            <a:off x="5940425" y="5876925"/>
            <a:ext cx="1409700" cy="457200"/>
          </a:xfrm>
          <a:prstGeom prst="rect">
            <a:avLst/>
          </a:prstGeom>
          <a:noFill/>
          <a:ln w="25400">
            <a:noFill/>
          </a:ln>
        </p:spPr>
        <p:txBody>
          <a:bodyPr wrap="none">
            <a:spAutoFit/>
          </a:bodyPr>
          <a:lstStyle/>
          <a:p>
            <a:pPr eaLnBrk="1" hangingPunct="1">
              <a:spcBef>
                <a:spcPct val="50000"/>
              </a:spcBef>
            </a:pPr>
            <a:r>
              <a:rPr lang="zh-CN" altLang="en-US" dirty="0">
                <a:latin typeface="Times New Roman" panose="02020603050405020304" pitchFamily="18" charset="0"/>
              </a:rPr>
              <a:t>内存空间</a:t>
            </a:r>
          </a:p>
        </p:txBody>
      </p:sp>
      <p:sp>
        <p:nvSpPr>
          <p:cNvPr id="21535" name="Text Box 34"/>
          <p:cNvSpPr txBox="1"/>
          <p:nvPr/>
        </p:nvSpPr>
        <p:spPr>
          <a:xfrm>
            <a:off x="2679700" y="6176963"/>
            <a:ext cx="1008063" cy="457200"/>
          </a:xfrm>
          <a:prstGeom prst="rect">
            <a:avLst/>
          </a:prstGeom>
          <a:noFill/>
          <a:ln w="9525">
            <a:noFill/>
          </a:ln>
        </p:spPr>
        <p:txBody>
          <a:bodyPr wrap="none">
            <a:spAutoFit/>
          </a:bodyPr>
          <a:lstStyle/>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19</a:t>
            </a:fld>
            <a:endParaRPr lang="en-US" altLang="zh-CN" sz="1400" dirty="0"/>
          </a:p>
        </p:txBody>
      </p:sp>
      <p:sp>
        <p:nvSpPr>
          <p:cNvPr id="22531" name="Text Box 2"/>
          <p:cNvSpPr txBox="1"/>
          <p:nvPr/>
        </p:nvSpPr>
        <p:spPr>
          <a:xfrm>
            <a:off x="482600" y="419100"/>
            <a:ext cx="8242300" cy="641350"/>
          </a:xfrm>
          <a:prstGeom prst="rect">
            <a:avLst/>
          </a:prstGeom>
          <a:noFill/>
          <a:ln w="19050">
            <a:noFill/>
          </a:ln>
        </p:spPr>
        <p:txBody>
          <a:bodyPr>
            <a:spAutoFit/>
          </a:bodyPr>
          <a:lstStyle/>
          <a:p>
            <a:pPr eaLnBrk="1" hangingPunct="1">
              <a:spcBef>
                <a:spcPct val="50000"/>
              </a:spcBef>
              <a:buClr>
                <a:schemeClr val="folHlink"/>
              </a:buClr>
              <a:buSzPct val="60000"/>
              <a:buFont typeface="Wingdings" panose="05000000000000000000" pitchFamily="2" charset="2"/>
            </a:pPr>
            <a:r>
              <a:rPr lang="en-US" altLang="zh-CN" sz="3600" dirty="0">
                <a:solidFill>
                  <a:srgbClr val="CC3300"/>
                </a:solidFill>
                <a:latin typeface="Times New Roman" panose="02020603050405020304" pitchFamily="18" charset="0"/>
              </a:rPr>
              <a:t>3. </a:t>
            </a:r>
            <a:r>
              <a:rPr lang="zh-CN" altLang="en-US" sz="3600" dirty="0">
                <a:solidFill>
                  <a:srgbClr val="CC3300"/>
                </a:solidFill>
                <a:latin typeface="Times New Roman" panose="02020603050405020304" pitchFamily="18" charset="0"/>
              </a:rPr>
              <a:t>动态运行时装入方式</a:t>
            </a:r>
          </a:p>
        </p:txBody>
      </p:sp>
      <p:sp>
        <p:nvSpPr>
          <p:cNvPr id="22532" name="Text Box 3"/>
          <p:cNvSpPr txBox="1"/>
          <p:nvPr/>
        </p:nvSpPr>
        <p:spPr>
          <a:xfrm>
            <a:off x="533400" y="1181100"/>
            <a:ext cx="8178800" cy="3992563"/>
          </a:xfrm>
          <a:prstGeom prst="rect">
            <a:avLst/>
          </a:prstGeom>
          <a:noFill/>
          <a:ln w="19050">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3200" dirty="0">
                <a:latin typeface="Tahoma" panose="020B0604030504040204" pitchFamily="34" charset="0"/>
                <a:ea typeface="宋体" panose="02010600030101010101" pitchFamily="2" charset="-122"/>
              </a:rPr>
              <a:t>在把装入模块装入内存时，并不立即把装入模块中的相对地址转换为绝对地址，而是把这种地址转换推迟到程序真正要执行时才进行</a:t>
            </a:r>
            <a:r>
              <a:rPr lang="en-US" altLang="zh-CN" sz="3200" dirty="0">
                <a:latin typeface="Times New Roman" panose="02020603050405020304" pitchFamily="18" charset="0"/>
                <a:ea typeface="宋体" panose="02010600030101010101" pitchFamily="2" charset="-122"/>
              </a:rPr>
              <a:t>——</a:t>
            </a:r>
            <a:r>
              <a:rPr lang="zh-CN" altLang="en-US" sz="3200" dirty="0">
                <a:solidFill>
                  <a:srgbClr val="0000FF"/>
                </a:solidFill>
                <a:latin typeface="Tahoma" panose="020B0604030504040204" pitchFamily="34" charset="0"/>
                <a:ea typeface="黑体" panose="02010609060101010101" pitchFamily="49" charset="-122"/>
              </a:rPr>
              <a:t>动态重定位</a:t>
            </a:r>
            <a:r>
              <a:rPr lang="zh-CN" altLang="en-US" sz="3200" dirty="0">
                <a:latin typeface="Tahoma" panose="020B0604030504040204" pitchFamily="34" charset="0"/>
                <a:ea typeface="宋体" panose="02010600030101010101" pitchFamily="2" charset="-122"/>
              </a:rPr>
              <a:t>。</a:t>
            </a:r>
          </a:p>
          <a:p>
            <a:pPr eaLnBrk="1" hangingPunct="1">
              <a:spcBef>
                <a:spcPct val="50000"/>
              </a:spcBef>
              <a:buClr>
                <a:schemeClr val="folHlink"/>
              </a:buClr>
              <a:buSzPct val="60000"/>
              <a:buFont typeface="Wingdings" panose="05000000000000000000" pitchFamily="2" charset="2"/>
            </a:pPr>
            <a:r>
              <a:rPr lang="zh-CN" altLang="en-US" sz="3200" dirty="0">
                <a:latin typeface="Tahoma" panose="020B0604030504040204" pitchFamily="34" charset="0"/>
                <a:ea typeface="宋体" panose="02010600030101010101" pitchFamily="2" charset="-122"/>
              </a:rPr>
              <a:t>为使地址转换不影响指令的执行速度，需要一个重定位寄存器的支持。</a:t>
            </a:r>
          </a:p>
          <a:p>
            <a:pPr eaLnBrk="1" hangingPunct="1">
              <a:spcBef>
                <a:spcPct val="50000"/>
              </a:spcBef>
              <a:buClr>
                <a:schemeClr val="folHlink"/>
              </a:buClr>
              <a:buSzPct val="60000"/>
              <a:buFont typeface="Wingdings" panose="05000000000000000000" pitchFamily="2" charset="2"/>
            </a:pPr>
            <a:r>
              <a:rPr lang="zh-CN" altLang="en-US" sz="3200" dirty="0">
                <a:solidFill>
                  <a:srgbClr val="0000FF"/>
                </a:solidFill>
                <a:latin typeface="Tahoma" panose="020B0604030504040204" pitchFamily="34" charset="0"/>
                <a:ea typeface="仿宋_GB2312" pitchFamily="49" charset="-122"/>
              </a:rPr>
              <a:t>动态重定位需要硬件支持</a:t>
            </a:r>
            <a:r>
              <a:rPr lang="zh-CN" altLang="en-US" sz="3200" dirty="0">
                <a:latin typeface="Tahoma" panose="020B0604030504040204" pitchFamily="34" charset="0"/>
                <a:ea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E33AC-087A-79A6-9D94-57EB638369BB}"/>
              </a:ext>
            </a:extLst>
          </p:cNvPr>
          <p:cNvSpPr>
            <a:spLocks noGrp="1"/>
          </p:cNvSpPr>
          <p:nvPr>
            <p:ph type="title"/>
          </p:nvPr>
        </p:nvSpPr>
        <p:spPr/>
        <p:txBody>
          <a:bodyPr/>
          <a:lstStyle/>
          <a:p>
            <a:r>
              <a:rPr lang="zh-CN" altLang="en-US" dirty="0"/>
              <a:t> 内存管理的基本需求</a:t>
            </a:r>
          </a:p>
        </p:txBody>
      </p:sp>
      <p:sp>
        <p:nvSpPr>
          <p:cNvPr id="3" name="内容占位符 2">
            <a:extLst>
              <a:ext uri="{FF2B5EF4-FFF2-40B4-BE49-F238E27FC236}">
                <a16:creationId xmlns:a16="http://schemas.microsoft.com/office/drawing/2014/main" id="{963A164A-4436-67E8-3C54-DF14F7B244E2}"/>
              </a:ext>
            </a:extLst>
          </p:cNvPr>
          <p:cNvSpPr>
            <a:spLocks noGrp="1"/>
          </p:cNvSpPr>
          <p:nvPr>
            <p:ph idx="1"/>
          </p:nvPr>
        </p:nvSpPr>
        <p:spPr/>
        <p:txBody>
          <a:bodyPr/>
          <a:lstStyle/>
          <a:p>
            <a:pPr>
              <a:lnSpc>
                <a:spcPct val="150000"/>
              </a:lnSpc>
            </a:pPr>
            <a:r>
              <a:rPr lang="zh-CN" altLang="en-US" sz="2000" b="0" dirty="0">
                <a:solidFill>
                  <a:srgbClr val="FF0000"/>
                </a:solidFill>
                <a:latin typeface="华文中宋" panose="02010600040101010101" pitchFamily="2" charset="-122"/>
                <a:ea typeface="华文中宋" panose="02010600040101010101" pitchFamily="2" charset="-122"/>
              </a:rPr>
              <a:t>重定位</a:t>
            </a:r>
            <a:r>
              <a:rPr lang="zh-CN" altLang="en-US" sz="2000" b="0" dirty="0">
                <a:latin typeface="华文中宋" panose="02010600040101010101" pitchFamily="2" charset="-122"/>
                <a:ea typeface="华文中宋" panose="02010600040101010101" pitchFamily="2" charset="-122"/>
              </a:rPr>
              <a:t>的需求：一个程序在不同的运行实例中，操作系统为它分配的物理内存空间可以不同，甚至在一个程序运行期间，它所占据的物理内存空间也可以上下浮动。</a:t>
            </a:r>
            <a:endParaRPr lang="en-US" altLang="zh-CN" sz="2000" b="0" dirty="0">
              <a:latin typeface="华文中宋" panose="02010600040101010101" pitchFamily="2" charset="-122"/>
              <a:ea typeface="华文中宋" panose="02010600040101010101" pitchFamily="2" charset="-122"/>
            </a:endParaRPr>
          </a:p>
          <a:p>
            <a:pPr>
              <a:lnSpc>
                <a:spcPct val="150000"/>
              </a:lnSpc>
            </a:pPr>
            <a:r>
              <a:rPr lang="zh-CN" altLang="en-US" sz="2000" b="0" dirty="0">
                <a:solidFill>
                  <a:srgbClr val="FF0000"/>
                </a:solidFill>
                <a:latin typeface="华文中宋" panose="02010600040101010101" pitchFamily="2" charset="-122"/>
                <a:ea typeface="华文中宋" panose="02010600040101010101" pitchFamily="2" charset="-122"/>
              </a:rPr>
              <a:t>共享</a:t>
            </a:r>
            <a:r>
              <a:rPr lang="zh-CN" altLang="en-US" sz="2000" b="0" dirty="0">
                <a:latin typeface="华文中宋" panose="02010600040101010101" pitchFamily="2" charset="-122"/>
                <a:ea typeface="华文中宋" panose="02010600040101010101" pitchFamily="2" charset="-122"/>
              </a:rPr>
              <a:t>的需求：一是指在多道程序设计中，多个进程共享同一物理内存，为此需要对内存空间进行合理有效的划分，使得每个进程独占一定的内存区域，而且这些区域不相互冲突。二是指允许多个进程访问同一内存区域（共享库</a:t>
            </a:r>
            <a:r>
              <a:rPr lang="en-US" altLang="zh-CN" sz="2000" b="0" dirty="0">
                <a:latin typeface="华文中宋" panose="02010600040101010101" pitchFamily="2" charset="-122"/>
                <a:ea typeface="华文中宋" panose="02010600040101010101" pitchFamily="2" charset="-122"/>
              </a:rPr>
              <a:t>/</a:t>
            </a:r>
            <a:r>
              <a:rPr lang="zh-CN" altLang="en-US" sz="2000" b="0" dirty="0">
                <a:latin typeface="华文中宋" panose="02010600040101010101" pitchFamily="2" charset="-122"/>
                <a:ea typeface="华文中宋" panose="02010600040101010101" pitchFamily="2" charset="-122"/>
              </a:rPr>
              <a:t>共享代码）。</a:t>
            </a:r>
            <a:endParaRPr lang="en-US" altLang="zh-CN" sz="2000" b="0" dirty="0">
              <a:latin typeface="华文中宋" panose="02010600040101010101" pitchFamily="2" charset="-122"/>
              <a:ea typeface="华文中宋" panose="02010600040101010101" pitchFamily="2" charset="-122"/>
            </a:endParaRPr>
          </a:p>
          <a:p>
            <a:pPr>
              <a:lnSpc>
                <a:spcPct val="150000"/>
              </a:lnSpc>
            </a:pPr>
            <a:r>
              <a:rPr lang="zh-CN" altLang="en-US" sz="2000" b="0" dirty="0">
                <a:solidFill>
                  <a:srgbClr val="FF0000"/>
                </a:solidFill>
                <a:latin typeface="华文中宋" panose="02010600040101010101" pitchFamily="2" charset="-122"/>
                <a:ea typeface="华文中宋" panose="02010600040101010101" pitchFamily="2" charset="-122"/>
              </a:rPr>
              <a:t>保护</a:t>
            </a:r>
            <a:r>
              <a:rPr lang="zh-CN" altLang="en-US" sz="2000" b="0" dirty="0">
                <a:latin typeface="华文中宋" panose="02010600040101010101" pitchFamily="2" charset="-122"/>
                <a:ea typeface="华文中宋" panose="02010600040101010101" pitchFamily="2" charset="-122"/>
              </a:rPr>
              <a:t>的需求：由于多个进程驻留在内存中，因此必须保护一个进程的内存空间不受其它进程有意或无意的干扰。一个进程不能未经授权的访问另一个进程的内存单元。</a:t>
            </a:r>
            <a:endParaRPr lang="en-US" altLang="zh-CN" sz="2000" b="0" dirty="0">
              <a:latin typeface="华文中宋" panose="02010600040101010101" pitchFamily="2" charset="-122"/>
              <a:ea typeface="华文中宋" panose="02010600040101010101" pitchFamily="2" charset="-122"/>
            </a:endParaRPr>
          </a:p>
          <a:p>
            <a:pPr>
              <a:lnSpc>
                <a:spcPct val="150000"/>
              </a:lnSpc>
            </a:pPr>
            <a:r>
              <a:rPr lang="zh-CN" altLang="en-US" sz="2000" b="0" dirty="0">
                <a:solidFill>
                  <a:srgbClr val="FF0000"/>
                </a:solidFill>
                <a:latin typeface="华文中宋" panose="02010600040101010101" pitchFamily="2" charset="-122"/>
                <a:ea typeface="华文中宋" panose="02010600040101010101" pitchFamily="2" charset="-122"/>
              </a:rPr>
              <a:t>存储器扩充</a:t>
            </a:r>
            <a:r>
              <a:rPr lang="zh-CN" altLang="en-US" sz="2000" b="0" dirty="0">
                <a:latin typeface="华文中宋" panose="02010600040101010101" pitchFamily="2" charset="-122"/>
                <a:ea typeface="华文中宋" panose="02010600040101010101" pitchFamily="2" charset="-122"/>
              </a:rPr>
              <a:t>的需求：用有限的物理内存运行相对更多的程序。</a:t>
            </a:r>
            <a:endParaRPr lang="zh-CN" altLang="en-US" sz="2000" b="0" dirty="0"/>
          </a:p>
        </p:txBody>
      </p:sp>
    </p:spTree>
    <p:extLst>
      <p:ext uri="{BB962C8B-B14F-4D97-AF65-F5344CB8AC3E}">
        <p14:creationId xmlns:p14="http://schemas.microsoft.com/office/powerpoint/2010/main" val="3811314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p:nvPr/>
        </p:nvSpPr>
        <p:spPr>
          <a:xfrm>
            <a:off x="1187450" y="1052513"/>
            <a:ext cx="1871663" cy="4176712"/>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zh-CN" dirty="0">
              <a:latin typeface="Times New Roman" panose="02020603050405020304" pitchFamily="18" charset="0"/>
            </a:endParaRPr>
          </a:p>
        </p:txBody>
      </p:sp>
      <p:sp>
        <p:nvSpPr>
          <p:cNvPr id="21507" name="Line 5"/>
          <p:cNvSpPr/>
          <p:nvPr/>
        </p:nvSpPr>
        <p:spPr>
          <a:xfrm>
            <a:off x="1254125" y="1773238"/>
            <a:ext cx="1804988" cy="1587"/>
          </a:xfrm>
          <a:prstGeom prst="line">
            <a:avLst/>
          </a:prstGeom>
          <a:ln w="25400" cap="flat" cmpd="sng">
            <a:solidFill>
              <a:schemeClr val="tx1"/>
            </a:solidFill>
            <a:prstDash val="solid"/>
            <a:miter/>
            <a:headEnd type="none" w="med" len="med"/>
            <a:tailEnd type="none" w="med" len="med"/>
          </a:ln>
        </p:spPr>
      </p:sp>
      <p:sp>
        <p:nvSpPr>
          <p:cNvPr id="21508" name="Line 6"/>
          <p:cNvSpPr/>
          <p:nvPr/>
        </p:nvSpPr>
        <p:spPr>
          <a:xfrm>
            <a:off x="1254125" y="2276475"/>
            <a:ext cx="1804988" cy="1588"/>
          </a:xfrm>
          <a:prstGeom prst="line">
            <a:avLst/>
          </a:prstGeom>
          <a:ln w="25400" cap="flat" cmpd="sng">
            <a:solidFill>
              <a:schemeClr val="tx1"/>
            </a:solidFill>
            <a:prstDash val="solid"/>
            <a:miter/>
            <a:headEnd type="none" w="med" len="med"/>
            <a:tailEnd type="none" w="med" len="med"/>
          </a:ln>
        </p:spPr>
      </p:sp>
      <p:sp>
        <p:nvSpPr>
          <p:cNvPr id="21509" name="Line 7"/>
          <p:cNvSpPr/>
          <p:nvPr/>
        </p:nvSpPr>
        <p:spPr>
          <a:xfrm>
            <a:off x="1187450" y="3357563"/>
            <a:ext cx="1871663" cy="0"/>
          </a:xfrm>
          <a:prstGeom prst="line">
            <a:avLst/>
          </a:prstGeom>
          <a:ln w="25400" cap="flat" cmpd="sng">
            <a:solidFill>
              <a:schemeClr val="tx1"/>
            </a:solidFill>
            <a:prstDash val="solid"/>
            <a:miter/>
            <a:headEnd type="none" w="med" len="med"/>
            <a:tailEnd type="none" w="med" len="med"/>
          </a:ln>
        </p:spPr>
      </p:sp>
      <p:sp>
        <p:nvSpPr>
          <p:cNvPr id="21510" name="Line 8"/>
          <p:cNvSpPr/>
          <p:nvPr/>
        </p:nvSpPr>
        <p:spPr>
          <a:xfrm>
            <a:off x="1187450" y="3860800"/>
            <a:ext cx="1871663" cy="0"/>
          </a:xfrm>
          <a:prstGeom prst="line">
            <a:avLst/>
          </a:prstGeom>
          <a:ln w="25400" cap="flat" cmpd="sng">
            <a:solidFill>
              <a:schemeClr val="tx1"/>
            </a:solidFill>
            <a:prstDash val="solid"/>
            <a:miter/>
            <a:headEnd type="none" w="med" len="med"/>
            <a:tailEnd type="none" w="med" len="med"/>
          </a:ln>
        </p:spPr>
      </p:sp>
      <p:sp>
        <p:nvSpPr>
          <p:cNvPr id="21511" name="Text Box 9"/>
          <p:cNvSpPr txBox="1"/>
          <p:nvPr/>
        </p:nvSpPr>
        <p:spPr>
          <a:xfrm>
            <a:off x="827088" y="836613"/>
            <a:ext cx="350837"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0</a:t>
            </a:r>
          </a:p>
        </p:txBody>
      </p:sp>
      <p:sp>
        <p:nvSpPr>
          <p:cNvPr id="21512" name="Text Box 10"/>
          <p:cNvSpPr txBox="1"/>
          <p:nvPr/>
        </p:nvSpPr>
        <p:spPr>
          <a:xfrm>
            <a:off x="395288" y="1484313"/>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1000</a:t>
            </a:r>
          </a:p>
        </p:txBody>
      </p:sp>
      <p:sp>
        <p:nvSpPr>
          <p:cNvPr id="21513" name="Text Box 11"/>
          <p:cNvSpPr txBox="1"/>
          <p:nvPr/>
        </p:nvSpPr>
        <p:spPr>
          <a:xfrm>
            <a:off x="407988" y="3068638"/>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2500</a:t>
            </a:r>
          </a:p>
        </p:txBody>
      </p:sp>
      <p:sp>
        <p:nvSpPr>
          <p:cNvPr id="21514" name="Text Box 12"/>
          <p:cNvSpPr txBox="1"/>
          <p:nvPr/>
        </p:nvSpPr>
        <p:spPr>
          <a:xfrm>
            <a:off x="395288" y="4868863"/>
            <a:ext cx="850900"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5000</a:t>
            </a:r>
          </a:p>
        </p:txBody>
      </p:sp>
      <p:sp>
        <p:nvSpPr>
          <p:cNvPr id="21515" name="Rectangle 13"/>
          <p:cNvSpPr/>
          <p:nvPr/>
        </p:nvSpPr>
        <p:spPr>
          <a:xfrm>
            <a:off x="5724525" y="260350"/>
            <a:ext cx="1871663" cy="5545138"/>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21516" name="Line 14"/>
          <p:cNvSpPr/>
          <p:nvPr/>
        </p:nvSpPr>
        <p:spPr>
          <a:xfrm>
            <a:off x="5651500" y="1196975"/>
            <a:ext cx="1944688" cy="0"/>
          </a:xfrm>
          <a:prstGeom prst="line">
            <a:avLst/>
          </a:prstGeom>
          <a:ln w="25400" cap="flat" cmpd="sng">
            <a:solidFill>
              <a:schemeClr val="tx1"/>
            </a:solidFill>
            <a:prstDash val="solid"/>
            <a:miter/>
            <a:headEnd type="none" w="med" len="med"/>
            <a:tailEnd type="none" w="med" len="med"/>
          </a:ln>
        </p:spPr>
      </p:sp>
      <p:sp>
        <p:nvSpPr>
          <p:cNvPr id="21517" name="Line 15"/>
          <p:cNvSpPr/>
          <p:nvPr/>
        </p:nvSpPr>
        <p:spPr>
          <a:xfrm>
            <a:off x="3059113" y="1052513"/>
            <a:ext cx="2592387" cy="144462"/>
          </a:xfrm>
          <a:prstGeom prst="line">
            <a:avLst/>
          </a:prstGeom>
          <a:ln w="25400" cap="flat" cmpd="sng">
            <a:solidFill>
              <a:schemeClr val="tx1"/>
            </a:solidFill>
            <a:prstDash val="solid"/>
            <a:miter/>
            <a:headEnd type="none" w="med" len="med"/>
            <a:tailEnd type="triangle" w="med" len="med"/>
          </a:ln>
        </p:spPr>
      </p:sp>
      <p:sp>
        <p:nvSpPr>
          <p:cNvPr id="21518" name="Line 16"/>
          <p:cNvSpPr/>
          <p:nvPr/>
        </p:nvSpPr>
        <p:spPr>
          <a:xfrm flipV="1">
            <a:off x="3059113" y="4868863"/>
            <a:ext cx="2520950" cy="360362"/>
          </a:xfrm>
          <a:prstGeom prst="line">
            <a:avLst/>
          </a:prstGeom>
          <a:ln w="25400" cap="flat" cmpd="sng">
            <a:solidFill>
              <a:schemeClr val="tx1"/>
            </a:solidFill>
            <a:prstDash val="solid"/>
            <a:miter/>
            <a:headEnd type="none" w="med" len="med"/>
            <a:tailEnd type="triangle" w="med" len="med"/>
          </a:ln>
        </p:spPr>
      </p:sp>
      <p:sp>
        <p:nvSpPr>
          <p:cNvPr id="21519" name="AutoShape 17"/>
          <p:cNvSpPr/>
          <p:nvPr/>
        </p:nvSpPr>
        <p:spPr>
          <a:xfrm>
            <a:off x="3419475" y="2852738"/>
            <a:ext cx="1296988" cy="576262"/>
          </a:xfrm>
          <a:prstGeom prst="rightArrow">
            <a:avLst>
              <a:gd name="adj1" fmla="val 50000"/>
              <a:gd name="adj2" fmla="val 56256"/>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21520" name="Text Box 19"/>
          <p:cNvSpPr txBox="1"/>
          <p:nvPr/>
        </p:nvSpPr>
        <p:spPr>
          <a:xfrm>
            <a:off x="1223963" y="1808163"/>
            <a:ext cx="1760537" cy="400050"/>
          </a:xfrm>
          <a:prstGeom prst="rect">
            <a:avLst/>
          </a:prstGeom>
          <a:noFill/>
          <a:ln w="25400">
            <a:noFill/>
          </a:ln>
        </p:spPr>
        <p:txBody>
          <a:bodyPr wrap="none">
            <a:spAutoFit/>
          </a:bodyPr>
          <a:lstStyle/>
          <a:p>
            <a:pPr eaLnBrk="1" hangingPunct="1">
              <a:spcBef>
                <a:spcPct val="50000"/>
              </a:spcBef>
            </a:pPr>
            <a:r>
              <a:rPr lang="en-US" altLang="zh-CN" sz="2000" dirty="0">
                <a:latin typeface="Times New Roman" panose="02020603050405020304" pitchFamily="18" charset="0"/>
              </a:rPr>
              <a:t>LOAD 1, 2500</a:t>
            </a:r>
          </a:p>
        </p:txBody>
      </p:sp>
      <p:sp>
        <p:nvSpPr>
          <p:cNvPr id="21521" name="Line 20"/>
          <p:cNvSpPr/>
          <p:nvPr/>
        </p:nvSpPr>
        <p:spPr>
          <a:xfrm>
            <a:off x="5748338" y="1989138"/>
            <a:ext cx="1804987" cy="1587"/>
          </a:xfrm>
          <a:prstGeom prst="line">
            <a:avLst/>
          </a:prstGeom>
          <a:ln w="25400" cap="flat" cmpd="sng">
            <a:solidFill>
              <a:schemeClr val="tx1"/>
            </a:solidFill>
            <a:prstDash val="solid"/>
            <a:miter/>
            <a:headEnd type="none" w="med" len="med"/>
            <a:tailEnd type="none" w="med" len="med"/>
          </a:ln>
        </p:spPr>
      </p:sp>
      <p:sp>
        <p:nvSpPr>
          <p:cNvPr id="21522" name="Line 21"/>
          <p:cNvSpPr/>
          <p:nvPr/>
        </p:nvSpPr>
        <p:spPr>
          <a:xfrm>
            <a:off x="5748338" y="2492375"/>
            <a:ext cx="1804987" cy="1588"/>
          </a:xfrm>
          <a:prstGeom prst="line">
            <a:avLst/>
          </a:prstGeom>
          <a:ln w="25400" cap="flat" cmpd="sng">
            <a:solidFill>
              <a:schemeClr val="tx1"/>
            </a:solidFill>
            <a:prstDash val="solid"/>
            <a:miter/>
            <a:headEnd type="none" w="med" len="med"/>
            <a:tailEnd type="none" w="med" len="med"/>
          </a:ln>
        </p:spPr>
      </p:sp>
      <p:sp>
        <p:nvSpPr>
          <p:cNvPr id="21523" name="Text Box 22"/>
          <p:cNvSpPr txBox="1"/>
          <p:nvPr/>
        </p:nvSpPr>
        <p:spPr>
          <a:xfrm>
            <a:off x="5759450" y="2024063"/>
            <a:ext cx="2089150" cy="400050"/>
          </a:xfrm>
          <a:prstGeom prst="rect">
            <a:avLst/>
          </a:prstGeom>
          <a:noFill/>
          <a:ln w="25400">
            <a:noFill/>
          </a:ln>
        </p:spPr>
        <p:txBody>
          <a:bodyPr>
            <a:spAutoFit/>
          </a:bodyPr>
          <a:lstStyle/>
          <a:p>
            <a:pPr eaLnBrk="1" hangingPunct="1">
              <a:spcBef>
                <a:spcPct val="50000"/>
              </a:spcBef>
            </a:pPr>
            <a:r>
              <a:rPr lang="en-US" altLang="zh-CN" sz="2000" dirty="0">
                <a:latin typeface="Times New Roman" panose="02020603050405020304" pitchFamily="18" charset="0"/>
              </a:rPr>
              <a:t>LOAD 1, </a:t>
            </a:r>
            <a:r>
              <a:rPr lang="en-US" altLang="zh-CN" sz="2000" dirty="0">
                <a:solidFill>
                  <a:srgbClr val="FF0000"/>
                </a:solidFill>
                <a:latin typeface="Times New Roman" panose="02020603050405020304" pitchFamily="18" charset="0"/>
              </a:rPr>
              <a:t>2500</a:t>
            </a:r>
          </a:p>
        </p:txBody>
      </p:sp>
      <p:sp>
        <p:nvSpPr>
          <p:cNvPr id="21524" name="Text Box 23"/>
          <p:cNvSpPr txBox="1"/>
          <p:nvPr/>
        </p:nvSpPr>
        <p:spPr>
          <a:xfrm>
            <a:off x="1763713" y="3357563"/>
            <a:ext cx="684212"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365</a:t>
            </a:r>
          </a:p>
        </p:txBody>
      </p:sp>
      <p:sp>
        <p:nvSpPr>
          <p:cNvPr id="21525" name="Line 24"/>
          <p:cNvSpPr/>
          <p:nvPr/>
        </p:nvSpPr>
        <p:spPr>
          <a:xfrm>
            <a:off x="5724525" y="3862388"/>
            <a:ext cx="1871663" cy="0"/>
          </a:xfrm>
          <a:prstGeom prst="line">
            <a:avLst/>
          </a:prstGeom>
          <a:ln w="25400" cap="flat" cmpd="sng">
            <a:solidFill>
              <a:schemeClr val="tx1"/>
            </a:solidFill>
            <a:prstDash val="solid"/>
            <a:miter/>
            <a:headEnd type="none" w="med" len="med"/>
            <a:tailEnd type="none" w="med" len="med"/>
          </a:ln>
        </p:spPr>
      </p:sp>
      <p:sp>
        <p:nvSpPr>
          <p:cNvPr id="21526" name="Line 25"/>
          <p:cNvSpPr/>
          <p:nvPr/>
        </p:nvSpPr>
        <p:spPr>
          <a:xfrm>
            <a:off x="5724525" y="4365625"/>
            <a:ext cx="1871663" cy="0"/>
          </a:xfrm>
          <a:prstGeom prst="line">
            <a:avLst/>
          </a:prstGeom>
          <a:ln w="25400" cap="flat" cmpd="sng">
            <a:solidFill>
              <a:schemeClr val="tx1"/>
            </a:solidFill>
            <a:prstDash val="solid"/>
            <a:miter/>
            <a:headEnd type="none" w="med" len="med"/>
            <a:tailEnd type="none" w="med" len="med"/>
          </a:ln>
        </p:spPr>
      </p:sp>
      <p:sp>
        <p:nvSpPr>
          <p:cNvPr id="21527" name="Text Box 26"/>
          <p:cNvSpPr txBox="1"/>
          <p:nvPr/>
        </p:nvSpPr>
        <p:spPr>
          <a:xfrm>
            <a:off x="6300788" y="3862388"/>
            <a:ext cx="684212"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365</a:t>
            </a:r>
          </a:p>
        </p:txBody>
      </p:sp>
      <p:sp>
        <p:nvSpPr>
          <p:cNvPr id="21528" name="Line 27"/>
          <p:cNvSpPr/>
          <p:nvPr/>
        </p:nvSpPr>
        <p:spPr>
          <a:xfrm>
            <a:off x="5724525" y="4868863"/>
            <a:ext cx="1871663" cy="0"/>
          </a:xfrm>
          <a:prstGeom prst="line">
            <a:avLst/>
          </a:prstGeom>
          <a:ln w="25400" cap="flat" cmpd="sng">
            <a:solidFill>
              <a:schemeClr val="tx1"/>
            </a:solidFill>
            <a:prstDash val="solid"/>
            <a:miter/>
            <a:headEnd type="none" w="med" len="med"/>
            <a:tailEnd type="none" w="med" len="med"/>
          </a:ln>
        </p:spPr>
      </p:sp>
      <p:sp>
        <p:nvSpPr>
          <p:cNvPr id="21529" name="Text Box 28"/>
          <p:cNvSpPr txBox="1"/>
          <p:nvPr/>
        </p:nvSpPr>
        <p:spPr>
          <a:xfrm>
            <a:off x="4787900" y="1125538"/>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10000</a:t>
            </a:r>
          </a:p>
        </p:txBody>
      </p:sp>
      <p:sp>
        <p:nvSpPr>
          <p:cNvPr id="21530" name="Text Box 29"/>
          <p:cNvSpPr txBox="1"/>
          <p:nvPr/>
        </p:nvSpPr>
        <p:spPr>
          <a:xfrm>
            <a:off x="4787900" y="1773238"/>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11000</a:t>
            </a:r>
          </a:p>
        </p:txBody>
      </p:sp>
      <p:sp>
        <p:nvSpPr>
          <p:cNvPr id="21531" name="Text Box 30"/>
          <p:cNvSpPr txBox="1"/>
          <p:nvPr/>
        </p:nvSpPr>
        <p:spPr>
          <a:xfrm>
            <a:off x="4787900" y="3644900"/>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12500</a:t>
            </a:r>
          </a:p>
        </p:txBody>
      </p:sp>
      <p:sp>
        <p:nvSpPr>
          <p:cNvPr id="21532" name="Text Box 31"/>
          <p:cNvSpPr txBox="1"/>
          <p:nvPr/>
        </p:nvSpPr>
        <p:spPr>
          <a:xfrm>
            <a:off x="4787900" y="4581525"/>
            <a:ext cx="1017588" cy="457200"/>
          </a:xfrm>
          <a:prstGeom prst="rect">
            <a:avLst/>
          </a:prstGeom>
          <a:noFill/>
          <a:ln w="25400">
            <a:noFill/>
          </a:ln>
        </p:spPr>
        <p:txBody>
          <a:bodyPr wrap="none">
            <a:spAutoFit/>
          </a:bodyPr>
          <a:lstStyle/>
          <a:p>
            <a:pPr eaLnBrk="1" hangingPunct="1">
              <a:spcBef>
                <a:spcPct val="50000"/>
              </a:spcBef>
            </a:pPr>
            <a:r>
              <a:rPr lang="en-US" altLang="zh-CN" dirty="0">
                <a:latin typeface="Times New Roman" panose="02020603050405020304" pitchFamily="18" charset="0"/>
              </a:rPr>
              <a:t>15000</a:t>
            </a:r>
          </a:p>
        </p:txBody>
      </p:sp>
      <p:sp>
        <p:nvSpPr>
          <p:cNvPr id="21533" name="Text Box 32"/>
          <p:cNvSpPr txBox="1"/>
          <p:nvPr/>
        </p:nvSpPr>
        <p:spPr>
          <a:xfrm>
            <a:off x="950913" y="5589588"/>
            <a:ext cx="2022475" cy="457200"/>
          </a:xfrm>
          <a:prstGeom prst="rect">
            <a:avLst/>
          </a:prstGeom>
          <a:noFill/>
          <a:ln w="25400">
            <a:noFill/>
          </a:ln>
        </p:spPr>
        <p:txBody>
          <a:bodyPr wrap="none">
            <a:spAutoFit/>
          </a:bodyPr>
          <a:lstStyle/>
          <a:p>
            <a:pPr eaLnBrk="1" hangingPunct="1">
              <a:spcBef>
                <a:spcPct val="50000"/>
              </a:spcBef>
            </a:pPr>
            <a:r>
              <a:rPr lang="zh-CN" altLang="en-US" dirty="0">
                <a:latin typeface="Times New Roman" panose="02020603050405020304" pitchFamily="18" charset="0"/>
              </a:rPr>
              <a:t>作业地址空间</a:t>
            </a:r>
          </a:p>
        </p:txBody>
      </p:sp>
      <p:sp>
        <p:nvSpPr>
          <p:cNvPr id="21534" name="Text Box 33"/>
          <p:cNvSpPr txBox="1"/>
          <p:nvPr/>
        </p:nvSpPr>
        <p:spPr>
          <a:xfrm>
            <a:off x="5940425" y="5876925"/>
            <a:ext cx="1409700" cy="457200"/>
          </a:xfrm>
          <a:prstGeom prst="rect">
            <a:avLst/>
          </a:prstGeom>
          <a:noFill/>
          <a:ln w="25400">
            <a:noFill/>
          </a:ln>
        </p:spPr>
        <p:txBody>
          <a:bodyPr wrap="none">
            <a:spAutoFit/>
          </a:bodyPr>
          <a:lstStyle/>
          <a:p>
            <a:pPr eaLnBrk="1" hangingPunct="1">
              <a:spcBef>
                <a:spcPct val="50000"/>
              </a:spcBef>
            </a:pPr>
            <a:r>
              <a:rPr lang="zh-CN" altLang="en-US" dirty="0">
                <a:latin typeface="Times New Roman" panose="02020603050405020304" pitchFamily="18" charset="0"/>
              </a:rPr>
              <a:t>内存空间</a:t>
            </a:r>
          </a:p>
        </p:txBody>
      </p:sp>
      <p:sp>
        <p:nvSpPr>
          <p:cNvPr id="21535" name="Text Box 34"/>
          <p:cNvSpPr txBox="1"/>
          <p:nvPr/>
        </p:nvSpPr>
        <p:spPr>
          <a:xfrm>
            <a:off x="2679700" y="6176963"/>
            <a:ext cx="1008063" cy="457200"/>
          </a:xfrm>
          <a:prstGeom prst="rect">
            <a:avLst/>
          </a:prstGeom>
          <a:noFill/>
          <a:ln w="9525">
            <a:noFill/>
          </a:ln>
        </p:spPr>
        <p:txBody>
          <a:bodyPr wrap="none">
            <a:spAutoFit/>
          </a:bodyPr>
          <a:lstStyle/>
          <a:p>
            <a:pPr eaLnBrk="1" hangingPunct="1">
              <a:spcBef>
                <a:spcPct val="50000"/>
              </a:spcBef>
            </a:pPr>
            <a:r>
              <a:rPr lang="zh-CN" altLang="en-US" dirty="0">
                <a:latin typeface="Times New Roman" panose="02020603050405020304" pitchFamily="18" charset="0"/>
              </a:rPr>
              <a:t>图</a:t>
            </a:r>
            <a:r>
              <a:rPr lang="en-US" altLang="zh-CN" dirty="0">
                <a:latin typeface="Times New Roman" panose="02020603050405020304" pitchFamily="18" charset="0"/>
              </a:rPr>
              <a:t>4-2</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21</a:t>
            </a:fld>
            <a:endParaRPr lang="en-US" altLang="zh-CN" sz="1400" dirty="0"/>
          </a:p>
        </p:txBody>
      </p:sp>
      <p:sp>
        <p:nvSpPr>
          <p:cNvPr id="23555" name="Rectangle 2"/>
          <p:cNvSpPr>
            <a:spLocks noGrp="1"/>
          </p:cNvSpPr>
          <p:nvPr>
            <p:ph type="title"/>
          </p:nvPr>
        </p:nvSpPr>
        <p:spPr/>
        <p:txBody>
          <a:bodyPr vert="horz" wrap="square" lIns="91440" tIns="45720" rIns="91440" bIns="45720" anchor="b" anchorCtr="0"/>
          <a:lstStyle/>
          <a:p>
            <a:pPr eaLnBrk="1" hangingPunct="1"/>
            <a:r>
              <a:rPr lang="en-US" altLang="zh-CN" dirty="0"/>
              <a:t>4.2.2  </a:t>
            </a:r>
            <a:r>
              <a:rPr lang="zh-CN" altLang="en-US" dirty="0"/>
              <a:t>程序的连接</a:t>
            </a:r>
          </a:p>
        </p:txBody>
      </p:sp>
      <p:sp>
        <p:nvSpPr>
          <p:cNvPr id="23556" name="Text Box 3"/>
          <p:cNvSpPr txBox="1"/>
          <p:nvPr/>
        </p:nvSpPr>
        <p:spPr>
          <a:xfrm>
            <a:off x="482600" y="1079500"/>
            <a:ext cx="8026400" cy="1373188"/>
          </a:xfrm>
          <a:prstGeom prst="rect">
            <a:avLst/>
          </a:prstGeom>
          <a:noFill/>
          <a:ln w="19050">
            <a:noFill/>
          </a:ln>
        </p:spPr>
        <p:txBody>
          <a:bodyPr>
            <a:spAutoFit/>
          </a:bodyPr>
          <a:lstStyle/>
          <a:p>
            <a:pPr algn="just" eaLnBrk="1" hangingPunct="1">
              <a:spcBef>
                <a:spcPct val="50000"/>
              </a:spcBef>
              <a:buClr>
                <a:schemeClr val="folHlink"/>
              </a:buClr>
              <a:buSzPct val="60000"/>
              <a:buFont typeface="Wingdings" panose="05000000000000000000" pitchFamily="2" charset="2"/>
            </a:pPr>
            <a:r>
              <a:rPr lang="zh-CN" altLang="en-US" sz="2800" dirty="0">
                <a:latin typeface="Tahoma" panose="020B0604030504040204" pitchFamily="34" charset="0"/>
                <a:ea typeface="宋体" panose="02010600030101010101" pitchFamily="2" charset="-122"/>
              </a:rPr>
              <a:t>源程序经编译后，可得到一组目标程序，再利用链接程序将这组目标模块链接，形成装入模块。根据链接时间的不同，可把链接分成如下三种：</a:t>
            </a:r>
          </a:p>
        </p:txBody>
      </p:sp>
      <p:sp>
        <p:nvSpPr>
          <p:cNvPr id="23557" name="Text Box 4"/>
          <p:cNvSpPr txBox="1"/>
          <p:nvPr/>
        </p:nvSpPr>
        <p:spPr>
          <a:xfrm>
            <a:off x="558800" y="2514600"/>
            <a:ext cx="7848600" cy="4021138"/>
          </a:xfrm>
          <a:prstGeom prst="rect">
            <a:avLst/>
          </a:prstGeom>
          <a:noFill/>
          <a:ln w="19050">
            <a:noFill/>
          </a:ln>
        </p:spPr>
        <p:txBody>
          <a:bodyPr>
            <a:spAutoFit/>
          </a:bodyPr>
          <a:lstStyle/>
          <a:p>
            <a:pPr marL="457200" indent="-457200" eaLnBrk="1" hangingPunct="1">
              <a:spcBef>
                <a:spcPct val="10000"/>
              </a:spcBef>
              <a:buClr>
                <a:srgbClr val="0000FF"/>
              </a:buClr>
              <a:buFont typeface="Wingdings" panose="05000000000000000000" pitchFamily="2" charset="2"/>
              <a:buAutoNum type="circleNumDbPlain"/>
            </a:pPr>
            <a:r>
              <a:rPr lang="zh-CN" altLang="en-US" sz="2800" dirty="0">
                <a:latin typeface="楷体_GB2312" pitchFamily="49" charset="-122"/>
              </a:rPr>
              <a:t>静态链接。在程序运行之前，先将各目标模块及它们所需的库函数，链接成一个完整的装配模块，以后不再拆开。</a:t>
            </a:r>
          </a:p>
          <a:p>
            <a:pPr marL="457200" indent="-457200" eaLnBrk="1" hangingPunct="1">
              <a:spcBef>
                <a:spcPct val="10000"/>
              </a:spcBef>
              <a:buClr>
                <a:srgbClr val="0000FF"/>
              </a:buClr>
              <a:buFont typeface="Wingdings" panose="05000000000000000000" pitchFamily="2" charset="2"/>
              <a:buAutoNum type="circleNumDbPlain"/>
            </a:pPr>
            <a:r>
              <a:rPr lang="zh-CN" altLang="en-US" sz="2800" dirty="0">
                <a:latin typeface="楷体_GB2312" pitchFamily="49" charset="-122"/>
              </a:rPr>
              <a:t>装入时动态链接。这是指将用户源程序编译得到的一组目标模块，在装入内存时，采用边装入边链接的链接方式。</a:t>
            </a:r>
          </a:p>
          <a:p>
            <a:pPr marL="457200" indent="-457200" eaLnBrk="1" hangingPunct="1">
              <a:spcBef>
                <a:spcPct val="10000"/>
              </a:spcBef>
              <a:buClr>
                <a:srgbClr val="0000FF"/>
              </a:buClr>
              <a:buFont typeface="Wingdings" panose="05000000000000000000" pitchFamily="2" charset="2"/>
              <a:buAutoNum type="circleNumDbPlain"/>
            </a:pPr>
            <a:r>
              <a:rPr lang="zh-CN" altLang="en-US" sz="2800" dirty="0">
                <a:latin typeface="楷体_GB2312" pitchFamily="49" charset="-122"/>
              </a:rPr>
              <a:t>运行时动态链接。这是指对某些目标模块，是在程序执行中需要该目标</a:t>
            </a:r>
            <a:r>
              <a:rPr lang="en-US" altLang="zh-CN" sz="2800" dirty="0">
                <a:latin typeface="楷体_GB2312" pitchFamily="49" charset="-122"/>
              </a:rPr>
              <a:t>(</a:t>
            </a:r>
            <a:r>
              <a:rPr lang="zh-CN" altLang="en-US" sz="2800" dirty="0">
                <a:latin typeface="楷体_GB2312" pitchFamily="49" charset="-122"/>
              </a:rPr>
              <a:t>模块</a:t>
            </a:r>
            <a:r>
              <a:rPr lang="en-US" altLang="zh-CN" sz="2800" dirty="0">
                <a:latin typeface="楷体_GB2312" pitchFamily="49" charset="-122"/>
              </a:rPr>
              <a:t>)</a:t>
            </a:r>
            <a:r>
              <a:rPr lang="zh-CN" altLang="en-US" sz="2800" dirty="0">
                <a:latin typeface="楷体_GB2312" pitchFamily="49" charset="-122"/>
              </a:rPr>
              <a:t>时，才对它进行链接。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p:nvPr/>
        </p:nvSpPr>
        <p:spPr>
          <a:xfrm>
            <a:off x="5853113" y="2100263"/>
            <a:ext cx="1044575" cy="1296987"/>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79" name="Text Box 5"/>
          <p:cNvSpPr txBox="1"/>
          <p:nvPr/>
        </p:nvSpPr>
        <p:spPr>
          <a:xfrm>
            <a:off x="5984875" y="2100263"/>
            <a:ext cx="912813" cy="1077912"/>
          </a:xfrm>
          <a:prstGeom prst="rect">
            <a:avLst/>
          </a:prstGeom>
          <a:noFill/>
          <a:ln w="25400">
            <a:noFill/>
          </a:ln>
        </p:spPr>
        <p:txBody>
          <a:bodyPr wrap="none">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A</a:t>
            </a:r>
          </a:p>
          <a:p>
            <a:pPr eaLnBrk="1" hangingPunct="1">
              <a:spcBef>
                <a:spcPct val="50000"/>
              </a:spcBef>
            </a:pPr>
            <a:r>
              <a:rPr lang="en-US" altLang="zh-CN" sz="1600" dirty="0">
                <a:latin typeface="楷体_GB2312" pitchFamily="49" charset="-122"/>
              </a:rPr>
              <a:t>CALL B;</a:t>
            </a:r>
          </a:p>
          <a:p>
            <a:pPr eaLnBrk="1" hangingPunct="1">
              <a:spcBef>
                <a:spcPct val="50000"/>
              </a:spcBef>
            </a:pPr>
            <a:r>
              <a:rPr lang="en-US" altLang="zh-CN" sz="1600" dirty="0">
                <a:latin typeface="楷体_GB2312" pitchFamily="49" charset="-122"/>
              </a:rPr>
              <a:t>RETURN</a:t>
            </a:r>
          </a:p>
        </p:txBody>
      </p:sp>
      <p:sp>
        <p:nvSpPr>
          <p:cNvPr id="24580" name="Rectangle 6"/>
          <p:cNvSpPr/>
          <p:nvPr/>
        </p:nvSpPr>
        <p:spPr>
          <a:xfrm>
            <a:off x="5846763" y="3560763"/>
            <a:ext cx="1050925" cy="1296987"/>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81" name="Text Box 7"/>
          <p:cNvSpPr txBox="1"/>
          <p:nvPr/>
        </p:nvSpPr>
        <p:spPr>
          <a:xfrm>
            <a:off x="5948363" y="3560763"/>
            <a:ext cx="912812" cy="1077912"/>
          </a:xfrm>
          <a:prstGeom prst="rect">
            <a:avLst/>
          </a:prstGeom>
          <a:noFill/>
          <a:ln w="25400">
            <a:noFill/>
          </a:ln>
        </p:spPr>
        <p:txBody>
          <a:bodyPr wrap="none">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B</a:t>
            </a:r>
          </a:p>
          <a:p>
            <a:pPr eaLnBrk="1" hangingPunct="1">
              <a:spcBef>
                <a:spcPct val="50000"/>
              </a:spcBef>
            </a:pPr>
            <a:r>
              <a:rPr lang="en-US" altLang="zh-CN" sz="1600" dirty="0">
                <a:latin typeface="楷体_GB2312" pitchFamily="49" charset="-122"/>
              </a:rPr>
              <a:t>CALL C;</a:t>
            </a:r>
          </a:p>
          <a:p>
            <a:pPr eaLnBrk="1" hangingPunct="1">
              <a:spcBef>
                <a:spcPct val="50000"/>
              </a:spcBef>
            </a:pPr>
            <a:r>
              <a:rPr lang="en-US" altLang="zh-CN" sz="1600" dirty="0">
                <a:latin typeface="楷体_GB2312" pitchFamily="49" charset="-122"/>
              </a:rPr>
              <a:t>RETURN</a:t>
            </a:r>
          </a:p>
        </p:txBody>
      </p:sp>
      <p:sp>
        <p:nvSpPr>
          <p:cNvPr id="24582" name="Rectangle 8"/>
          <p:cNvSpPr/>
          <p:nvPr/>
        </p:nvSpPr>
        <p:spPr>
          <a:xfrm>
            <a:off x="5846763" y="5040313"/>
            <a:ext cx="1050925" cy="863600"/>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83" name="Text Box 9"/>
          <p:cNvSpPr txBox="1"/>
          <p:nvPr/>
        </p:nvSpPr>
        <p:spPr>
          <a:xfrm>
            <a:off x="5997575" y="5099050"/>
            <a:ext cx="809625" cy="708025"/>
          </a:xfrm>
          <a:prstGeom prst="rect">
            <a:avLst/>
          </a:prstGeom>
          <a:noFill/>
          <a:ln w="25400">
            <a:noFill/>
          </a:ln>
        </p:spPr>
        <p:txBody>
          <a:bodyPr wrap="none">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C</a:t>
            </a:r>
          </a:p>
          <a:p>
            <a:pPr eaLnBrk="1" hangingPunct="1">
              <a:spcBef>
                <a:spcPct val="50000"/>
              </a:spcBef>
            </a:pPr>
            <a:r>
              <a:rPr lang="en-US" altLang="zh-CN" sz="1600" dirty="0">
                <a:latin typeface="楷体_GB2312" pitchFamily="49" charset="-122"/>
              </a:rPr>
              <a:t>RETURN</a:t>
            </a:r>
          </a:p>
        </p:txBody>
      </p:sp>
      <p:sp>
        <p:nvSpPr>
          <p:cNvPr id="24584" name="Text Box 10"/>
          <p:cNvSpPr txBox="1"/>
          <p:nvPr/>
        </p:nvSpPr>
        <p:spPr>
          <a:xfrm>
            <a:off x="5473700" y="1916113"/>
            <a:ext cx="288925"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0</a:t>
            </a:r>
          </a:p>
        </p:txBody>
      </p:sp>
      <p:sp>
        <p:nvSpPr>
          <p:cNvPr id="24585" name="Text Box 11"/>
          <p:cNvSpPr txBox="1"/>
          <p:nvPr/>
        </p:nvSpPr>
        <p:spPr>
          <a:xfrm>
            <a:off x="5311775" y="3095625"/>
            <a:ext cx="496888" cy="338138"/>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L-1</a:t>
            </a:r>
          </a:p>
        </p:txBody>
      </p:sp>
      <p:sp>
        <p:nvSpPr>
          <p:cNvPr id="24586" name="Text Box 12"/>
          <p:cNvSpPr txBox="1"/>
          <p:nvPr/>
        </p:nvSpPr>
        <p:spPr>
          <a:xfrm>
            <a:off x="5473700" y="3535363"/>
            <a:ext cx="288925" cy="339725"/>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0</a:t>
            </a:r>
          </a:p>
        </p:txBody>
      </p:sp>
      <p:sp>
        <p:nvSpPr>
          <p:cNvPr id="24587" name="Text Box 13"/>
          <p:cNvSpPr txBox="1"/>
          <p:nvPr/>
        </p:nvSpPr>
        <p:spPr>
          <a:xfrm>
            <a:off x="5316538" y="4535488"/>
            <a:ext cx="496887"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M-1</a:t>
            </a:r>
          </a:p>
        </p:txBody>
      </p:sp>
      <p:sp>
        <p:nvSpPr>
          <p:cNvPr id="24588" name="Text Box 14"/>
          <p:cNvSpPr txBox="1"/>
          <p:nvPr/>
        </p:nvSpPr>
        <p:spPr>
          <a:xfrm>
            <a:off x="5526088" y="4914900"/>
            <a:ext cx="288925" cy="338138"/>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0</a:t>
            </a:r>
          </a:p>
        </p:txBody>
      </p:sp>
      <p:sp>
        <p:nvSpPr>
          <p:cNvPr id="24589" name="Text Box 15"/>
          <p:cNvSpPr txBox="1"/>
          <p:nvPr/>
        </p:nvSpPr>
        <p:spPr>
          <a:xfrm>
            <a:off x="5338763" y="5584825"/>
            <a:ext cx="496887" cy="339725"/>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N-1</a:t>
            </a:r>
          </a:p>
        </p:txBody>
      </p:sp>
      <p:sp>
        <p:nvSpPr>
          <p:cNvPr id="24590" name="Text Box 16"/>
          <p:cNvSpPr txBox="1"/>
          <p:nvPr/>
        </p:nvSpPr>
        <p:spPr>
          <a:xfrm>
            <a:off x="5624513" y="6007100"/>
            <a:ext cx="1323975" cy="338138"/>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(a)</a:t>
            </a:r>
            <a:r>
              <a:rPr lang="zh-CN" altLang="en-US" sz="1600" dirty="0">
                <a:latin typeface="楷体_GB2312" pitchFamily="49" charset="-122"/>
              </a:rPr>
              <a:t>目标模块</a:t>
            </a:r>
          </a:p>
        </p:txBody>
      </p:sp>
      <p:sp>
        <p:nvSpPr>
          <p:cNvPr id="24591" name="Rectangle 19"/>
          <p:cNvSpPr/>
          <p:nvPr/>
        </p:nvSpPr>
        <p:spPr>
          <a:xfrm>
            <a:off x="7813675" y="2286000"/>
            <a:ext cx="1027113" cy="1363663"/>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92" name="Text Box 20"/>
          <p:cNvSpPr txBox="1"/>
          <p:nvPr/>
        </p:nvSpPr>
        <p:spPr>
          <a:xfrm>
            <a:off x="7894638" y="2357438"/>
            <a:ext cx="1314450" cy="1076325"/>
          </a:xfrm>
          <a:prstGeom prst="rect">
            <a:avLst/>
          </a:prstGeom>
          <a:noFill/>
          <a:ln w="25400">
            <a:noFill/>
          </a:ln>
        </p:spPr>
        <p:txBody>
          <a:bodyPr>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A</a:t>
            </a:r>
          </a:p>
          <a:p>
            <a:pPr eaLnBrk="1" hangingPunct="1">
              <a:spcBef>
                <a:spcPct val="50000"/>
              </a:spcBef>
            </a:pPr>
            <a:r>
              <a:rPr lang="en-US" altLang="zh-CN" sz="1600" dirty="0">
                <a:latin typeface="楷体_GB2312" pitchFamily="49" charset="-122"/>
              </a:rPr>
              <a:t>JSR L;</a:t>
            </a:r>
          </a:p>
          <a:p>
            <a:pPr eaLnBrk="1" hangingPunct="1">
              <a:spcBef>
                <a:spcPct val="50000"/>
              </a:spcBef>
            </a:pPr>
            <a:r>
              <a:rPr lang="en-US" altLang="zh-CN" sz="1600" dirty="0">
                <a:latin typeface="楷体_GB2312" pitchFamily="49" charset="-122"/>
              </a:rPr>
              <a:t>RETURN</a:t>
            </a:r>
          </a:p>
        </p:txBody>
      </p:sp>
      <p:sp>
        <p:nvSpPr>
          <p:cNvPr id="24593" name="Rectangle 21"/>
          <p:cNvSpPr/>
          <p:nvPr/>
        </p:nvSpPr>
        <p:spPr>
          <a:xfrm>
            <a:off x="7812088" y="3649663"/>
            <a:ext cx="1028700" cy="1262062"/>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94" name="Text Box 22"/>
          <p:cNvSpPr txBox="1"/>
          <p:nvPr/>
        </p:nvSpPr>
        <p:spPr>
          <a:xfrm>
            <a:off x="7885113" y="3711575"/>
            <a:ext cx="1439862" cy="1077913"/>
          </a:xfrm>
          <a:prstGeom prst="rect">
            <a:avLst/>
          </a:prstGeom>
          <a:noFill/>
          <a:ln w="25400">
            <a:noFill/>
          </a:ln>
        </p:spPr>
        <p:txBody>
          <a:bodyPr>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B</a:t>
            </a:r>
          </a:p>
          <a:p>
            <a:pPr eaLnBrk="1" hangingPunct="1">
              <a:spcBef>
                <a:spcPct val="50000"/>
              </a:spcBef>
            </a:pPr>
            <a:r>
              <a:rPr lang="en-US" altLang="zh-CN" sz="1600" dirty="0">
                <a:latin typeface="楷体_GB2312" pitchFamily="49" charset="-122"/>
              </a:rPr>
              <a:t>JSR L+M;</a:t>
            </a:r>
          </a:p>
          <a:p>
            <a:pPr eaLnBrk="1" hangingPunct="1">
              <a:spcBef>
                <a:spcPct val="50000"/>
              </a:spcBef>
            </a:pPr>
            <a:r>
              <a:rPr lang="en-US" altLang="zh-CN" sz="1600" dirty="0">
                <a:latin typeface="楷体_GB2312" pitchFamily="49" charset="-122"/>
              </a:rPr>
              <a:t>RETURN</a:t>
            </a:r>
          </a:p>
        </p:txBody>
      </p:sp>
      <p:sp>
        <p:nvSpPr>
          <p:cNvPr id="24595" name="Rectangle 23"/>
          <p:cNvSpPr/>
          <p:nvPr/>
        </p:nvSpPr>
        <p:spPr>
          <a:xfrm>
            <a:off x="7812088" y="4908550"/>
            <a:ext cx="1028700" cy="1004888"/>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sz="1600" dirty="0">
              <a:latin typeface="Times New Roman" panose="02020603050405020304" pitchFamily="18" charset="0"/>
            </a:endParaRPr>
          </a:p>
        </p:txBody>
      </p:sp>
      <p:sp>
        <p:nvSpPr>
          <p:cNvPr id="24596" name="Text Box 24"/>
          <p:cNvSpPr txBox="1"/>
          <p:nvPr/>
        </p:nvSpPr>
        <p:spPr>
          <a:xfrm>
            <a:off x="7942263" y="4967288"/>
            <a:ext cx="809625" cy="708025"/>
          </a:xfrm>
          <a:prstGeom prst="rect">
            <a:avLst/>
          </a:prstGeom>
          <a:noFill/>
          <a:ln w="25400">
            <a:noFill/>
          </a:ln>
        </p:spPr>
        <p:txBody>
          <a:bodyPr wrap="none">
            <a:spAutoFit/>
          </a:bodyPr>
          <a:lstStyle/>
          <a:p>
            <a:pPr eaLnBrk="1" hangingPunct="1">
              <a:spcBef>
                <a:spcPct val="50000"/>
              </a:spcBef>
            </a:pPr>
            <a:r>
              <a:rPr lang="zh-CN" altLang="en-US" sz="1600" dirty="0">
                <a:latin typeface="楷体_GB2312" pitchFamily="49" charset="-122"/>
              </a:rPr>
              <a:t>模块</a:t>
            </a:r>
            <a:r>
              <a:rPr lang="en-US" altLang="zh-CN" sz="1600" dirty="0">
                <a:latin typeface="楷体_GB2312" pitchFamily="49" charset="-122"/>
              </a:rPr>
              <a:t>C</a:t>
            </a:r>
          </a:p>
          <a:p>
            <a:pPr eaLnBrk="1" hangingPunct="1">
              <a:spcBef>
                <a:spcPct val="50000"/>
              </a:spcBef>
            </a:pPr>
            <a:r>
              <a:rPr lang="en-US" altLang="zh-CN" sz="1600" dirty="0">
                <a:latin typeface="楷体_GB2312" pitchFamily="49" charset="-122"/>
              </a:rPr>
              <a:t>RETURN</a:t>
            </a:r>
          </a:p>
        </p:txBody>
      </p:sp>
      <p:sp>
        <p:nvSpPr>
          <p:cNvPr id="24597" name="Text Box 25"/>
          <p:cNvSpPr txBox="1"/>
          <p:nvPr/>
        </p:nvSpPr>
        <p:spPr>
          <a:xfrm>
            <a:off x="7516813" y="2205038"/>
            <a:ext cx="288925"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0</a:t>
            </a:r>
          </a:p>
        </p:txBody>
      </p:sp>
      <p:sp>
        <p:nvSpPr>
          <p:cNvPr id="24598" name="Text Box 26"/>
          <p:cNvSpPr txBox="1"/>
          <p:nvPr/>
        </p:nvSpPr>
        <p:spPr>
          <a:xfrm>
            <a:off x="7315200" y="3281363"/>
            <a:ext cx="496888"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L-1</a:t>
            </a:r>
          </a:p>
        </p:txBody>
      </p:sp>
      <p:sp>
        <p:nvSpPr>
          <p:cNvPr id="24599" name="Text Box 27"/>
          <p:cNvSpPr txBox="1"/>
          <p:nvPr/>
        </p:nvSpPr>
        <p:spPr>
          <a:xfrm>
            <a:off x="7486650" y="3582988"/>
            <a:ext cx="288925"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a:t>
            </a:r>
          </a:p>
        </p:txBody>
      </p:sp>
      <p:sp>
        <p:nvSpPr>
          <p:cNvPr id="24600" name="Text Box 28"/>
          <p:cNvSpPr txBox="1"/>
          <p:nvPr/>
        </p:nvSpPr>
        <p:spPr>
          <a:xfrm>
            <a:off x="7142163" y="4567238"/>
            <a:ext cx="706437" cy="338137"/>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L+M-1</a:t>
            </a:r>
          </a:p>
        </p:txBody>
      </p:sp>
      <p:sp>
        <p:nvSpPr>
          <p:cNvPr id="24601" name="Text Box 29"/>
          <p:cNvSpPr txBox="1"/>
          <p:nvPr/>
        </p:nvSpPr>
        <p:spPr>
          <a:xfrm>
            <a:off x="7262813" y="4908550"/>
            <a:ext cx="496887" cy="338138"/>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L+M</a:t>
            </a:r>
          </a:p>
        </p:txBody>
      </p:sp>
      <p:sp>
        <p:nvSpPr>
          <p:cNvPr id="24602" name="Text Box 30"/>
          <p:cNvSpPr txBox="1"/>
          <p:nvPr/>
        </p:nvSpPr>
        <p:spPr>
          <a:xfrm>
            <a:off x="6970713" y="5575300"/>
            <a:ext cx="914400" cy="338138"/>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L+M+N-1</a:t>
            </a:r>
          </a:p>
        </p:txBody>
      </p:sp>
      <p:sp>
        <p:nvSpPr>
          <p:cNvPr id="24603" name="Text Box 31"/>
          <p:cNvSpPr txBox="1"/>
          <p:nvPr/>
        </p:nvSpPr>
        <p:spPr>
          <a:xfrm>
            <a:off x="7516813" y="5995988"/>
            <a:ext cx="1323975" cy="339725"/>
          </a:xfrm>
          <a:prstGeom prst="rect">
            <a:avLst/>
          </a:prstGeom>
          <a:noFill/>
          <a:ln w="25400">
            <a:noFill/>
          </a:ln>
        </p:spPr>
        <p:txBody>
          <a:bodyPr wrap="none">
            <a:spAutoFit/>
          </a:bodyPr>
          <a:lstStyle/>
          <a:p>
            <a:pPr eaLnBrk="1" hangingPunct="1">
              <a:spcBef>
                <a:spcPct val="50000"/>
              </a:spcBef>
            </a:pPr>
            <a:r>
              <a:rPr lang="en-US" altLang="zh-CN" sz="1600" dirty="0">
                <a:latin typeface="楷体_GB2312" pitchFamily="49" charset="-122"/>
              </a:rPr>
              <a:t>(b)</a:t>
            </a:r>
            <a:r>
              <a:rPr lang="zh-CN" altLang="en-US" sz="1600" dirty="0">
                <a:latin typeface="楷体_GB2312" pitchFamily="49" charset="-122"/>
              </a:rPr>
              <a:t>装入模块</a:t>
            </a:r>
          </a:p>
        </p:txBody>
      </p:sp>
      <p:sp>
        <p:nvSpPr>
          <p:cNvPr id="24604" name="Text Box 2"/>
          <p:cNvSpPr txBox="1"/>
          <p:nvPr/>
        </p:nvSpPr>
        <p:spPr>
          <a:xfrm>
            <a:off x="558800" y="330200"/>
            <a:ext cx="4405313" cy="64135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sz="3600" dirty="0">
                <a:solidFill>
                  <a:srgbClr val="CC3300"/>
                </a:solidFill>
                <a:latin typeface="Times New Roman" panose="02020603050405020304" pitchFamily="18" charset="0"/>
              </a:rPr>
              <a:t>1.  </a:t>
            </a:r>
            <a:r>
              <a:rPr lang="zh-CN" altLang="en-US" sz="3600" dirty="0">
                <a:solidFill>
                  <a:srgbClr val="CC3300"/>
                </a:solidFill>
                <a:latin typeface="Times New Roman" panose="02020603050405020304" pitchFamily="18" charset="0"/>
              </a:rPr>
              <a:t>静态链接方式</a:t>
            </a:r>
          </a:p>
        </p:txBody>
      </p:sp>
      <p:sp>
        <p:nvSpPr>
          <p:cNvPr id="24605" name="Text Box 3"/>
          <p:cNvSpPr txBox="1"/>
          <p:nvPr/>
        </p:nvSpPr>
        <p:spPr>
          <a:xfrm>
            <a:off x="-14287" y="1952625"/>
            <a:ext cx="5378450" cy="3816350"/>
          </a:xfrm>
          <a:prstGeom prst="rect">
            <a:avLst/>
          </a:prstGeom>
          <a:noFill/>
          <a:ln w="19050">
            <a:noFill/>
          </a:ln>
        </p:spPr>
        <p:txBody>
          <a:bodyPr>
            <a:spAutoFit/>
          </a:bodyPr>
          <a:lstStyle/>
          <a:p>
            <a:pPr marL="457200" indent="-457200" algn="just">
              <a:spcBef>
                <a:spcPct val="10000"/>
              </a:spcBef>
              <a:buClr>
                <a:srgbClr val="0000FF"/>
              </a:buClr>
              <a:buFont typeface="Wingdings" panose="05000000000000000000" pitchFamily="2" charset="2"/>
              <a:buAutoNum type="circleNumDbPlain"/>
            </a:pPr>
            <a:r>
              <a:rPr lang="zh-CN" altLang="en-US" sz="2000" dirty="0">
                <a:latin typeface="Times New Roman" panose="02020603050405020304" pitchFamily="18" charset="0"/>
              </a:rPr>
              <a:t>对相对地址进行修改。编译程序产生的所有目标模块中，起始地址都是</a:t>
            </a:r>
            <a:r>
              <a:rPr lang="en-US" altLang="zh-CN" sz="2000" dirty="0">
                <a:latin typeface="Times New Roman" panose="02020603050405020304" pitchFamily="18" charset="0"/>
              </a:rPr>
              <a:t>0</a:t>
            </a:r>
            <a:r>
              <a:rPr lang="zh-CN" altLang="en-US" sz="2000" dirty="0">
                <a:latin typeface="Times New Roman" panose="02020603050405020304" pitchFamily="18" charset="0"/>
              </a:rPr>
              <a:t>，每个模块中的地址都是相对于起始地址计算的。在链接成一个模块后，后续模块在装入模块的起始地址不再是</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p>
          <a:p>
            <a:pPr marL="457200" indent="-457200" algn="just">
              <a:spcBef>
                <a:spcPct val="10000"/>
              </a:spcBef>
              <a:buClr>
                <a:srgbClr val="0000FF"/>
              </a:buClr>
              <a:buFont typeface="Wingdings" panose="05000000000000000000" pitchFamily="2" charset="2"/>
              <a:buAutoNum type="circleNumDbPlain"/>
            </a:pPr>
            <a:r>
              <a:rPr lang="zh-CN" altLang="en-US" sz="2000" dirty="0">
                <a:latin typeface="Times New Roman" panose="02020603050405020304" pitchFamily="18" charset="0"/>
              </a:rPr>
              <a:t>变换外部调用符号。将每个模块中所用的外部调用符号也都变换为相对地址，例如，编译得到</a:t>
            </a:r>
            <a:r>
              <a:rPr lang="en-US" altLang="zh-CN" sz="2000" dirty="0">
                <a:latin typeface="Times New Roman" panose="02020603050405020304" pitchFamily="18" charset="0"/>
              </a:rPr>
              <a:t>3</a:t>
            </a:r>
            <a:r>
              <a:rPr lang="zh-CN" altLang="en-US" sz="2000" dirty="0">
                <a:latin typeface="Times New Roman" panose="02020603050405020304" pitchFamily="18" charset="0"/>
              </a:rPr>
              <a:t>个目标模块</a:t>
            </a:r>
            <a:r>
              <a:rPr lang="en-US" altLang="zh-CN" sz="2000" dirty="0">
                <a:latin typeface="Times New Roman" panose="02020603050405020304" pitchFamily="18" charset="0"/>
              </a:rPr>
              <a:t>A</a:t>
            </a:r>
            <a:r>
              <a:rPr lang="zh-CN" altLang="en-US" sz="2000" dirty="0">
                <a:latin typeface="Times New Roman" panose="02020603050405020304" pitchFamily="18" charset="0"/>
              </a:rPr>
              <a:t>、</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C</a:t>
            </a:r>
            <a:r>
              <a:rPr lang="zh-CN" altLang="en-US" sz="2000" dirty="0">
                <a:latin typeface="Times New Roman" panose="02020603050405020304" pitchFamily="18" charset="0"/>
              </a:rPr>
              <a:t>，它们的长度分别是</a:t>
            </a:r>
            <a:r>
              <a:rPr lang="en-US" altLang="zh-CN" sz="2000" dirty="0">
                <a:latin typeface="Times New Roman" panose="02020603050405020304" pitchFamily="18" charset="0"/>
              </a:rPr>
              <a:t>L</a:t>
            </a:r>
            <a:r>
              <a:rPr lang="zh-CN" altLang="en-US" sz="2000" dirty="0">
                <a:latin typeface="Times New Roman" panose="02020603050405020304" pitchFamily="18" charset="0"/>
              </a:rPr>
              <a:t>、</a:t>
            </a:r>
            <a:r>
              <a:rPr lang="en-US" altLang="zh-CN" sz="2000" dirty="0">
                <a:latin typeface="Times New Roman" panose="02020603050405020304" pitchFamily="18" charset="0"/>
              </a:rPr>
              <a:t>M</a:t>
            </a:r>
            <a:r>
              <a:rPr lang="zh-CN" altLang="en-US" sz="2000" dirty="0">
                <a:latin typeface="Times New Roman" panose="02020603050405020304" pitchFamily="18" charset="0"/>
              </a:rPr>
              <a:t>和</a:t>
            </a:r>
            <a:r>
              <a:rPr lang="en-US" altLang="zh-CN" sz="2000" dirty="0">
                <a:latin typeface="Times New Roman" panose="02020603050405020304" pitchFamily="18" charset="0"/>
              </a:rPr>
              <a:t>N</a:t>
            </a:r>
            <a:r>
              <a:rPr lang="zh-CN" altLang="en-US" sz="2000" dirty="0">
                <a:latin typeface="Times New Roman" panose="02020603050405020304" pitchFamily="18" charset="0"/>
              </a:rPr>
              <a:t>，则把</a:t>
            </a:r>
            <a:r>
              <a:rPr lang="en-US" altLang="zh-CN" sz="2000" dirty="0">
                <a:latin typeface="Times New Roman" panose="02020603050405020304" pitchFamily="18" charset="0"/>
              </a:rPr>
              <a:t>B</a:t>
            </a:r>
            <a:r>
              <a:rPr lang="zh-CN" altLang="en-US" sz="2000" dirty="0">
                <a:latin typeface="Times New Roman" panose="02020603050405020304" pitchFamily="18" charset="0"/>
              </a:rPr>
              <a:t>的起始地址变换为</a:t>
            </a:r>
            <a:r>
              <a:rPr lang="en-US" altLang="zh-CN" sz="2000" dirty="0">
                <a:latin typeface="Times New Roman" panose="02020603050405020304" pitchFamily="18" charset="0"/>
              </a:rPr>
              <a:t>L</a:t>
            </a:r>
            <a:r>
              <a:rPr lang="zh-CN" altLang="en-US" sz="2000" dirty="0">
                <a:latin typeface="Times New Roman" panose="02020603050405020304" pitchFamily="18" charset="0"/>
              </a:rPr>
              <a:t>，把</a:t>
            </a:r>
            <a:r>
              <a:rPr lang="en-US" altLang="zh-CN" sz="2000" dirty="0">
                <a:latin typeface="Times New Roman" panose="02020603050405020304" pitchFamily="18" charset="0"/>
              </a:rPr>
              <a:t>C</a:t>
            </a:r>
            <a:r>
              <a:rPr lang="zh-CN" altLang="en-US" sz="2000" dirty="0">
                <a:latin typeface="Times New Roman" panose="02020603050405020304" pitchFamily="18" charset="0"/>
              </a:rPr>
              <a:t>的起始地址变换为</a:t>
            </a:r>
            <a:r>
              <a:rPr lang="en-US" altLang="zh-CN" sz="2000" dirty="0">
                <a:latin typeface="Times New Roman" panose="02020603050405020304" pitchFamily="18" charset="0"/>
              </a:rPr>
              <a:t>L+M</a:t>
            </a:r>
            <a:r>
              <a:rPr lang="zh-CN" altLang="en-US" sz="2000" dirty="0">
                <a:latin typeface="Times New Roman" panose="02020603050405020304" pitchFamily="18" charset="0"/>
              </a:rPr>
              <a:t>。这种预先进行链接所形成的一个完整的装入模块，又称为可执行文件。</a:t>
            </a:r>
          </a:p>
        </p:txBody>
      </p:sp>
      <p:sp>
        <p:nvSpPr>
          <p:cNvPr id="24606" name="矩形 1"/>
          <p:cNvSpPr/>
          <p:nvPr/>
        </p:nvSpPr>
        <p:spPr>
          <a:xfrm>
            <a:off x="663575" y="1147763"/>
            <a:ext cx="5233988" cy="523875"/>
          </a:xfrm>
          <a:prstGeom prst="rect">
            <a:avLst/>
          </a:prstGeom>
          <a:noFill/>
          <a:ln w="9525">
            <a:noFill/>
          </a:ln>
        </p:spPr>
        <p:txBody>
          <a:bodyPr wrap="none">
            <a:spAutoFit/>
          </a:bodyPr>
          <a:lstStyle/>
          <a:p>
            <a:pPr algn="just">
              <a:spcBef>
                <a:spcPct val="10000"/>
              </a:spcBef>
              <a:spcAft>
                <a:spcPct val="35000"/>
              </a:spcAft>
              <a:buClr>
                <a:schemeClr val="folHlink"/>
              </a:buClr>
              <a:buSzPct val="60000"/>
              <a:buFont typeface="Wingdings" panose="05000000000000000000" pitchFamily="2" charset="2"/>
              <a:buNone/>
            </a:pPr>
            <a:r>
              <a:rPr lang="zh-CN" altLang="en-US" sz="2800" dirty="0">
                <a:solidFill>
                  <a:srgbClr val="000066"/>
                </a:solidFill>
                <a:latin typeface="Times New Roman" panose="02020603050405020304" pitchFamily="18" charset="0"/>
                <a:ea typeface="黑体" panose="02010609060101010101" pitchFamily="49" charset="-122"/>
              </a:rPr>
              <a:t>实现静态链接应解决两个问题</a:t>
            </a:r>
            <a:r>
              <a:rPr lang="zh-CN" altLang="en-US" dirty="0">
                <a:latin typeface="Times New Roman" panose="02020603050405020304" pitchFamily="18" charset="0"/>
              </a:rPr>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p:nvPr/>
        </p:nvSpPr>
        <p:spPr>
          <a:xfrm>
            <a:off x="558800" y="330200"/>
            <a:ext cx="7620000" cy="64135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sz="3600" dirty="0">
                <a:solidFill>
                  <a:srgbClr val="CC3300"/>
                </a:solidFill>
                <a:latin typeface="Times New Roman" panose="02020603050405020304" pitchFamily="18" charset="0"/>
              </a:rPr>
              <a:t>2.  </a:t>
            </a:r>
            <a:r>
              <a:rPr lang="zh-CN" altLang="en-US" sz="3600" dirty="0">
                <a:solidFill>
                  <a:srgbClr val="CC3300"/>
                </a:solidFill>
                <a:latin typeface="Times New Roman" panose="02020603050405020304" pitchFamily="18" charset="0"/>
              </a:rPr>
              <a:t>装入时动态链接方式</a:t>
            </a:r>
          </a:p>
        </p:txBody>
      </p:sp>
      <p:sp>
        <p:nvSpPr>
          <p:cNvPr id="25603" name="Text Box 3"/>
          <p:cNvSpPr txBox="1"/>
          <p:nvPr/>
        </p:nvSpPr>
        <p:spPr>
          <a:xfrm>
            <a:off x="546100" y="1130300"/>
            <a:ext cx="8077200" cy="1116013"/>
          </a:xfrm>
          <a:prstGeom prst="rect">
            <a:avLst/>
          </a:prstGeom>
          <a:noFill/>
          <a:ln w="19050">
            <a:noFill/>
          </a:ln>
        </p:spPr>
        <p:txBody>
          <a:bodyPr>
            <a:spAutoFit/>
          </a:bodyPr>
          <a:lstStyle/>
          <a:p>
            <a:pPr>
              <a:spcBef>
                <a:spcPct val="10000"/>
              </a:spcBef>
              <a:buClr>
                <a:schemeClr val="folHlink"/>
              </a:buClr>
              <a:buSzPct val="60000"/>
              <a:buFont typeface="Wingdings" panose="05000000000000000000" pitchFamily="2" charset="2"/>
            </a:pPr>
            <a:r>
              <a:rPr lang="zh-CN" altLang="en-US" sz="3200" dirty="0">
                <a:latin typeface="Tahoma" panose="020B0604030504040204" pitchFamily="34" charset="0"/>
                <a:ea typeface="宋体" panose="02010600030101010101" pitchFamily="2" charset="-122"/>
              </a:rPr>
              <a:t>边装入边链接。</a:t>
            </a:r>
          </a:p>
          <a:p>
            <a:pPr>
              <a:spcBef>
                <a:spcPct val="10000"/>
              </a:spcBef>
              <a:buClr>
                <a:schemeClr val="folHlink"/>
              </a:buClr>
              <a:buSzPct val="60000"/>
              <a:buFont typeface="Wingdings" panose="05000000000000000000" pitchFamily="2" charset="2"/>
            </a:pPr>
            <a:r>
              <a:rPr lang="zh-CN" altLang="en-US" sz="3200" dirty="0">
                <a:solidFill>
                  <a:srgbClr val="0000FF"/>
                </a:solidFill>
                <a:latin typeface="Tahoma" panose="020B0604030504040204" pitchFamily="34" charset="0"/>
                <a:ea typeface="黑体" panose="02010609060101010101" pitchFamily="49" charset="-122"/>
              </a:rPr>
              <a:t>优点</a:t>
            </a:r>
            <a:r>
              <a:rPr lang="zh-CN" altLang="en-US" sz="3200" dirty="0">
                <a:latin typeface="Tahoma" panose="020B0604030504040204" pitchFamily="34" charset="0"/>
                <a:ea typeface="宋体" panose="02010600030101010101" pitchFamily="2" charset="-122"/>
              </a:rPr>
              <a:t>：</a:t>
            </a:r>
          </a:p>
        </p:txBody>
      </p:sp>
      <p:sp>
        <p:nvSpPr>
          <p:cNvPr id="25604" name="Text Box 4"/>
          <p:cNvSpPr txBox="1"/>
          <p:nvPr/>
        </p:nvSpPr>
        <p:spPr>
          <a:xfrm>
            <a:off x="622300" y="2425700"/>
            <a:ext cx="7962900" cy="4081463"/>
          </a:xfrm>
          <a:prstGeom prst="rect">
            <a:avLst/>
          </a:prstGeom>
          <a:noFill/>
          <a:ln w="19050">
            <a:noFill/>
          </a:ln>
        </p:spPr>
        <p:txBody>
          <a:bodyPr>
            <a:spAutoFit/>
          </a:bodyPr>
          <a:lstStyle/>
          <a:p>
            <a:pPr marL="457200" indent="-457200">
              <a:spcBef>
                <a:spcPct val="10000"/>
              </a:spcBef>
              <a:buClr>
                <a:schemeClr val="folHlink"/>
              </a:buClr>
              <a:buFont typeface="Wingdings" panose="05000000000000000000" pitchFamily="2" charset="2"/>
              <a:buAutoNum type="circleNumDbPlain"/>
            </a:pPr>
            <a:r>
              <a:rPr lang="zh-CN" altLang="en-US" sz="3200" dirty="0">
                <a:latin typeface="Times New Roman" panose="02020603050405020304" pitchFamily="18" charset="0"/>
                <a:ea typeface="宋体" panose="02010600030101010101" pitchFamily="2" charset="-122"/>
              </a:rPr>
              <a:t>便于对某个模块的修改和更新 。采用动态链接方式，由于</a:t>
            </a:r>
            <a:r>
              <a:rPr lang="zh-CN" altLang="en-US" sz="3200" dirty="0">
                <a:solidFill>
                  <a:srgbClr val="0000FF"/>
                </a:solidFill>
                <a:latin typeface="Times New Roman" panose="02020603050405020304" pitchFamily="18" charset="0"/>
              </a:rPr>
              <a:t>各目标模块是分开存放</a:t>
            </a:r>
            <a:r>
              <a:rPr lang="zh-CN" altLang="en-US" sz="3200" dirty="0">
                <a:latin typeface="Times New Roman" panose="02020603050405020304" pitchFamily="18" charset="0"/>
                <a:ea typeface="宋体" panose="02010600030101010101" pitchFamily="2" charset="-122"/>
              </a:rPr>
              <a:t>的，所以要修改或更新各目标模块，是件非常容易的事</a:t>
            </a:r>
          </a:p>
          <a:p>
            <a:pPr marL="457200" indent="-457200">
              <a:spcBef>
                <a:spcPct val="10000"/>
              </a:spcBef>
              <a:buClr>
                <a:schemeClr val="folHlink"/>
              </a:buClr>
              <a:buFont typeface="Wingdings" panose="05000000000000000000" pitchFamily="2" charset="2"/>
              <a:buAutoNum type="circleNumDbPlain"/>
            </a:pPr>
            <a:r>
              <a:rPr lang="zh-CN" altLang="en-US" sz="3200" dirty="0">
                <a:latin typeface="Times New Roman" panose="02020603050405020304" pitchFamily="18" charset="0"/>
                <a:ea typeface="宋体" panose="02010600030101010101" pitchFamily="2" charset="-122"/>
              </a:rPr>
              <a:t>便于实现对目标模块的共享。采用动态链接方式，</a:t>
            </a:r>
            <a:r>
              <a:rPr lang="en-US" altLang="zh-CN" sz="3200" dirty="0">
                <a:latin typeface="Times New Roman" panose="02020603050405020304" pitchFamily="18" charset="0"/>
                <a:ea typeface="宋体" panose="02010600030101010101" pitchFamily="2" charset="-122"/>
              </a:rPr>
              <a:t>OS</a:t>
            </a:r>
            <a:r>
              <a:rPr lang="zh-CN" altLang="en-US" sz="3200" dirty="0">
                <a:latin typeface="Times New Roman" panose="02020603050405020304" pitchFamily="18" charset="0"/>
                <a:ea typeface="宋体" panose="02010600030101010101" pitchFamily="2" charset="-122"/>
              </a:rPr>
              <a:t>很容易将一个目标模块链接到几个应用模块上，实现多个应用程序对该模块的共享</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p:nvPr/>
        </p:nvSpPr>
        <p:spPr>
          <a:xfrm>
            <a:off x="622300" y="355600"/>
            <a:ext cx="8077200" cy="64135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sz="3600" dirty="0">
                <a:solidFill>
                  <a:srgbClr val="CC3300"/>
                </a:solidFill>
                <a:latin typeface="Times New Roman" panose="02020603050405020304" pitchFamily="18" charset="0"/>
                <a:ea typeface="宋体" panose="02010600030101010101" pitchFamily="2" charset="-122"/>
              </a:rPr>
              <a:t>3.  </a:t>
            </a:r>
            <a:r>
              <a:rPr lang="zh-CN" altLang="en-US" sz="3600" dirty="0">
                <a:solidFill>
                  <a:srgbClr val="CC3300"/>
                </a:solidFill>
                <a:latin typeface="Times New Roman" panose="02020603050405020304" pitchFamily="18" charset="0"/>
              </a:rPr>
              <a:t>运行时动态连接</a:t>
            </a:r>
          </a:p>
        </p:txBody>
      </p:sp>
      <p:sp>
        <p:nvSpPr>
          <p:cNvPr id="26627" name="Text Box 3"/>
          <p:cNvSpPr txBox="1"/>
          <p:nvPr/>
        </p:nvSpPr>
        <p:spPr>
          <a:xfrm>
            <a:off x="609600" y="1130300"/>
            <a:ext cx="8077200" cy="4573588"/>
          </a:xfrm>
          <a:prstGeom prst="rect">
            <a:avLst/>
          </a:prstGeom>
          <a:noFill/>
          <a:ln w="19050">
            <a:noFill/>
          </a:ln>
        </p:spPr>
        <p:txBody>
          <a:bodyPr>
            <a:spAutoFit/>
          </a:bodyPr>
          <a:lstStyle/>
          <a:p>
            <a:pPr>
              <a:spcBef>
                <a:spcPct val="10000"/>
              </a:spcBef>
              <a:buClr>
                <a:schemeClr val="folHlink"/>
              </a:buClr>
              <a:buSzPct val="60000"/>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在许多情况下，应用程序在运行时，每次要运行的模块可能是不相同的。但由于事先无法知道本次要运行哪些模块，故只能将所有可能要运行到的模块都装入内存，并在装入时全部链接在一起，这显然是低效的</a:t>
            </a:r>
            <a:endParaRPr lang="en-US" altLang="zh-CN" sz="2600" dirty="0">
              <a:latin typeface="Times New Roman" panose="02020603050405020304" pitchFamily="18" charset="0"/>
              <a:ea typeface="宋体" panose="02010600030101010101" pitchFamily="2" charset="-122"/>
            </a:endParaRPr>
          </a:p>
          <a:p>
            <a:pPr>
              <a:spcBef>
                <a:spcPct val="10000"/>
              </a:spcBef>
              <a:buClr>
                <a:schemeClr val="folHlink"/>
              </a:buClr>
              <a:buSzPct val="60000"/>
              <a:buFont typeface="Wingdings" panose="05000000000000000000" pitchFamily="2" charset="2"/>
            </a:pPr>
            <a:endParaRPr lang="zh-CN" altLang="en-US" sz="2600" dirty="0">
              <a:latin typeface="Times New Roman" panose="02020603050405020304" pitchFamily="18" charset="0"/>
              <a:ea typeface="宋体" panose="02010600030101010101" pitchFamily="2" charset="-122"/>
            </a:endParaRPr>
          </a:p>
          <a:p>
            <a:pPr>
              <a:spcBef>
                <a:spcPct val="10000"/>
              </a:spcBef>
              <a:buClr>
                <a:schemeClr val="folHlink"/>
              </a:buClr>
              <a:buSzPct val="60000"/>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近几年流行起来的运行时动态链接方式，是对上述在装入时链接方式的一种改进。这种链接方式是将对某个模块的链接推迟到执行时才执行，亦即，在执行过程中，当发现一个被调用模块尚未装入内存时，立即由</a:t>
            </a:r>
            <a:r>
              <a:rPr lang="en-US" altLang="zh-CN" sz="2600" dirty="0">
                <a:latin typeface="Times New Roman" panose="02020603050405020304" pitchFamily="18" charset="0"/>
                <a:ea typeface="宋体" panose="02010600030101010101" pitchFamily="2" charset="-122"/>
              </a:rPr>
              <a:t>OS</a:t>
            </a:r>
            <a:r>
              <a:rPr lang="zh-CN" altLang="en-US" sz="2600" dirty="0">
                <a:latin typeface="Times New Roman" panose="02020603050405020304" pitchFamily="18" charset="0"/>
                <a:ea typeface="宋体" panose="02010600030101010101" pitchFamily="2" charset="-122"/>
              </a:rPr>
              <a:t>去找到该模块并将它装入内存，把它链接到调用者模块上</a:t>
            </a:r>
          </a:p>
        </p:txBody>
      </p:sp>
      <p:sp>
        <p:nvSpPr>
          <p:cNvPr id="26628" name="Text Box 4"/>
          <p:cNvSpPr txBox="1"/>
          <p:nvPr/>
        </p:nvSpPr>
        <p:spPr>
          <a:xfrm>
            <a:off x="812800" y="5689600"/>
            <a:ext cx="1816100" cy="579438"/>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zh-CN" altLang="en-US" sz="3200" dirty="0">
                <a:solidFill>
                  <a:srgbClr val="0000FF"/>
                </a:solidFill>
                <a:latin typeface="Tahoma" panose="020B0604030504040204" pitchFamily="34" charset="0"/>
                <a:ea typeface="黑体" panose="02010609060101010101" pitchFamily="49" charset="-122"/>
              </a:rPr>
              <a:t>优点：</a:t>
            </a:r>
          </a:p>
        </p:txBody>
      </p:sp>
      <p:sp>
        <p:nvSpPr>
          <p:cNvPr id="26629" name="Text Box 5"/>
          <p:cNvSpPr txBox="1"/>
          <p:nvPr/>
        </p:nvSpPr>
        <p:spPr>
          <a:xfrm>
            <a:off x="2171700" y="5524500"/>
            <a:ext cx="5715000" cy="989013"/>
          </a:xfrm>
          <a:prstGeom prst="rect">
            <a:avLst/>
          </a:prstGeom>
          <a:noFill/>
          <a:ln w="19050">
            <a:noFill/>
          </a:ln>
        </p:spPr>
        <p:txBody>
          <a:bodyPr>
            <a:spAutoFit/>
          </a:bodyPr>
          <a:lstStyle/>
          <a:p>
            <a:pPr marL="457200" indent="-457200">
              <a:spcBef>
                <a:spcPct val="10000"/>
              </a:spcBef>
              <a:buClr>
                <a:schemeClr val="folHlink"/>
              </a:buClr>
              <a:buFont typeface="Wingdings" panose="05000000000000000000" pitchFamily="2" charset="2"/>
              <a:buChar char="n"/>
            </a:pPr>
            <a:r>
              <a:rPr lang="zh-CN" altLang="en-US" sz="2800" dirty="0">
                <a:solidFill>
                  <a:srgbClr val="0000FF"/>
                </a:solidFill>
                <a:latin typeface="仿宋_GB2312" pitchFamily="49" charset="-122"/>
                <a:ea typeface="仿宋_GB2312" pitchFamily="49" charset="-122"/>
              </a:rPr>
              <a:t>加快模块的装入过程； </a:t>
            </a:r>
          </a:p>
          <a:p>
            <a:pPr marL="457200" indent="-457200">
              <a:spcBef>
                <a:spcPct val="10000"/>
              </a:spcBef>
              <a:buClr>
                <a:schemeClr val="folHlink"/>
              </a:buClr>
              <a:buFont typeface="Wingdings" panose="05000000000000000000" pitchFamily="2" charset="2"/>
              <a:buChar char="n"/>
            </a:pPr>
            <a:r>
              <a:rPr lang="zh-CN" altLang="en-US" sz="2800" dirty="0">
                <a:solidFill>
                  <a:srgbClr val="0000FF"/>
                </a:solidFill>
                <a:latin typeface="仿宋_GB2312" pitchFamily="49" charset="-122"/>
                <a:ea typeface="仿宋_GB2312" pitchFamily="49" charset="-122"/>
              </a:rPr>
              <a:t>节省大量内存。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25</a:t>
            </a:fld>
            <a:endParaRPr lang="en-US" altLang="zh-CN" sz="1400" dirty="0"/>
          </a:p>
        </p:txBody>
      </p:sp>
      <p:sp>
        <p:nvSpPr>
          <p:cNvPr id="27651" name="Rectangle 2"/>
          <p:cNvSpPr>
            <a:spLocks noGrp="1"/>
          </p:cNvSpPr>
          <p:nvPr>
            <p:ph type="title"/>
          </p:nvPr>
        </p:nvSpPr>
        <p:spPr>
          <a:xfrm>
            <a:off x="228600" y="398463"/>
            <a:ext cx="7542213" cy="679450"/>
          </a:xfrm>
        </p:spPr>
        <p:txBody>
          <a:bodyPr vert="horz" wrap="square" lIns="91440" tIns="45720" rIns="91440" bIns="45720" anchor="b" anchorCtr="0"/>
          <a:lstStyle/>
          <a:p>
            <a:pPr eaLnBrk="1" hangingPunct="1"/>
            <a:r>
              <a:rPr lang="en-US" altLang="zh-CN" sz="4000" dirty="0"/>
              <a:t>4.3   </a:t>
            </a:r>
            <a:r>
              <a:rPr lang="zh-CN" altLang="en-US" sz="4000" dirty="0"/>
              <a:t>连续分配方式 </a:t>
            </a:r>
          </a:p>
        </p:txBody>
      </p:sp>
      <p:sp>
        <p:nvSpPr>
          <p:cNvPr id="27652" name="Rectangle 3"/>
          <p:cNvSpPr>
            <a:spLocks noGrp="1"/>
          </p:cNvSpPr>
          <p:nvPr>
            <p:ph idx="1"/>
          </p:nvPr>
        </p:nvSpPr>
        <p:spPr>
          <a:xfrm>
            <a:off x="304800" y="1204913"/>
            <a:ext cx="7772400" cy="1454150"/>
          </a:xfrm>
        </p:spPr>
        <p:txBody>
          <a:bodyPr vert="horz" wrap="square" lIns="91440" tIns="45720" rIns="91440" bIns="45720" anchor="t" anchorCtr="0"/>
          <a:lstStyle/>
          <a:p>
            <a:pPr eaLnBrk="1" hangingPunct="1">
              <a:lnSpc>
                <a:spcPct val="90000"/>
              </a:lnSpc>
            </a:pPr>
            <a:r>
              <a:rPr lang="zh-CN" altLang="en-US" sz="2800" dirty="0">
                <a:latin typeface="宋体" panose="02010600030101010101" pitchFamily="2" charset="-122"/>
              </a:rPr>
              <a:t>是指一个用户程序分配一个连续的内存空间。又称</a:t>
            </a:r>
            <a:r>
              <a:rPr lang="zh-CN" altLang="en-US" sz="2800" dirty="0">
                <a:solidFill>
                  <a:srgbClr val="0000CC"/>
                </a:solidFill>
                <a:latin typeface="黑体" panose="02010609060101010101" pitchFamily="49" charset="-122"/>
                <a:ea typeface="黑体" panose="02010609060101010101" pitchFamily="49" charset="-122"/>
              </a:rPr>
              <a:t>分区管理方式</a:t>
            </a:r>
            <a:r>
              <a:rPr lang="zh-CN" altLang="en-US" sz="2800" dirty="0">
                <a:latin typeface="宋体" panose="02010600030101010101" pitchFamily="2" charset="-122"/>
              </a:rPr>
              <a:t>。</a:t>
            </a:r>
          </a:p>
          <a:p>
            <a:pPr eaLnBrk="1" hangingPunct="1">
              <a:lnSpc>
                <a:spcPct val="90000"/>
              </a:lnSpc>
            </a:pPr>
            <a:r>
              <a:rPr lang="zh-CN" altLang="en-US" sz="2800" dirty="0">
                <a:solidFill>
                  <a:srgbClr val="0000CC"/>
                </a:solidFill>
                <a:ea typeface="黑体" panose="02010609060101010101" pitchFamily="49" charset="-122"/>
              </a:rPr>
              <a:t>分区</a:t>
            </a:r>
            <a:r>
              <a:rPr lang="en-US" altLang="zh-CN" sz="2800" dirty="0">
                <a:latin typeface="Arial" panose="020B0604020202020204" pitchFamily="34" charset="0"/>
              </a:rPr>
              <a:t>——</a:t>
            </a:r>
            <a:r>
              <a:rPr lang="zh-CN" altLang="en-US" sz="2800" dirty="0"/>
              <a:t>是指内存中的一个连续区域。 </a:t>
            </a:r>
          </a:p>
        </p:txBody>
      </p:sp>
      <p:sp>
        <p:nvSpPr>
          <p:cNvPr id="27653" name="Text Box 4"/>
          <p:cNvSpPr txBox="1"/>
          <p:nvPr/>
        </p:nvSpPr>
        <p:spPr>
          <a:xfrm>
            <a:off x="547688" y="2668588"/>
            <a:ext cx="8056562" cy="946150"/>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宋体" panose="02010600030101010101" pitchFamily="2" charset="-122"/>
              </a:rPr>
              <a:t>分区管理方式曾被广泛应用于</a:t>
            </a:r>
            <a:r>
              <a:rPr lang="en-US" altLang="zh-CN" sz="2800" dirty="0">
                <a:latin typeface="Times New Roman" panose="02020603050405020304" pitchFamily="18" charset="0"/>
                <a:ea typeface="宋体" panose="02010600030101010101" pitchFamily="2" charset="-122"/>
              </a:rPr>
              <a:t>20</a:t>
            </a:r>
            <a:r>
              <a:rPr lang="zh-CN" altLang="en-US" sz="2800" dirty="0">
                <a:latin typeface="Times New Roman" panose="02020603050405020304" pitchFamily="18" charset="0"/>
                <a:ea typeface="宋体" panose="02010600030101010101" pitchFamily="2" charset="-122"/>
              </a:rPr>
              <a:t>世纪</a:t>
            </a:r>
            <a:r>
              <a:rPr lang="en-US" altLang="zh-CN" sz="2800" dirty="0">
                <a:latin typeface="Times New Roman" panose="02020603050405020304" pitchFamily="18" charset="0"/>
                <a:ea typeface="宋体" panose="02010600030101010101" pitchFamily="2" charset="-122"/>
              </a:rPr>
              <a:t>60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70</a:t>
            </a:r>
            <a:r>
              <a:rPr lang="zh-CN" altLang="en-US" sz="2800" dirty="0">
                <a:latin typeface="Times New Roman" panose="02020603050405020304" pitchFamily="18" charset="0"/>
                <a:ea typeface="宋体" panose="02010600030101010101" pitchFamily="2" charset="-122"/>
              </a:rPr>
              <a:t>年代的</a:t>
            </a:r>
            <a:r>
              <a:rPr lang="en-US" altLang="zh-CN" sz="2800" dirty="0">
                <a:latin typeface="Times New Roman" panose="02020603050405020304" pitchFamily="18" charset="0"/>
                <a:ea typeface="宋体" panose="02010600030101010101" pitchFamily="2" charset="-122"/>
              </a:rPr>
              <a:t>OS</a:t>
            </a:r>
            <a:r>
              <a:rPr lang="zh-CN" altLang="en-US" sz="2800" dirty="0">
                <a:latin typeface="Times New Roman" panose="02020603050405020304" pitchFamily="18" charset="0"/>
                <a:ea typeface="宋体" panose="02010600030101010101" pitchFamily="2" charset="-122"/>
              </a:rPr>
              <a:t>中，至今仍在内存分配方式中占一席之地。 </a:t>
            </a:r>
          </a:p>
        </p:txBody>
      </p:sp>
      <p:sp>
        <p:nvSpPr>
          <p:cNvPr id="27654" name="Text Box 5"/>
          <p:cNvSpPr txBox="1"/>
          <p:nvPr/>
        </p:nvSpPr>
        <p:spPr>
          <a:xfrm>
            <a:off x="514350" y="3716338"/>
            <a:ext cx="7940675" cy="2751137"/>
          </a:xfrm>
          <a:prstGeom prst="rect">
            <a:avLst/>
          </a:prstGeom>
          <a:solidFill>
            <a:srgbClr val="FFFFCC"/>
          </a:solidFill>
          <a:ln w="9525" cap="flat" cmpd="sng">
            <a:solidFill>
              <a:srgbClr val="0000FF"/>
            </a:solidFill>
            <a:prstDash val="solid"/>
            <a:miter/>
            <a:headEnd type="none" w="med" len="med"/>
            <a:tailEnd type="none" w="med" len="med"/>
          </a:ln>
        </p:spPr>
        <p:txBody>
          <a:bodyPr>
            <a:spAutoFit/>
          </a:bodyPr>
          <a:lstStyle/>
          <a:p>
            <a:pPr marL="457200" indent="-457200" eaLnBrk="1" hangingPunct="1">
              <a:spcBef>
                <a:spcPct val="10000"/>
              </a:spcBef>
              <a:buClr>
                <a:schemeClr val="folHlink"/>
              </a:buClr>
              <a:buSzPct val="60000"/>
              <a:buFont typeface="Wingdings" panose="05000000000000000000" pitchFamily="2" charset="2"/>
            </a:pPr>
            <a:r>
              <a:rPr lang="zh-CN" altLang="en-US" sz="3200" dirty="0">
                <a:solidFill>
                  <a:srgbClr val="000066"/>
                </a:solidFill>
                <a:latin typeface="Tahoma" panose="020B0604030504040204" pitchFamily="34" charset="0"/>
                <a:ea typeface="黑体" panose="02010609060101010101" pitchFamily="49" charset="-122"/>
              </a:rPr>
              <a:t>分区分配方式可分为：</a:t>
            </a:r>
          </a:p>
          <a:p>
            <a:pPr marL="457200" indent="-457200" eaLnBrk="1" hangingPunct="1">
              <a:spcBef>
                <a:spcPct val="10000"/>
              </a:spcBef>
              <a:buClr>
                <a:srgbClr val="0000FF"/>
              </a:buClr>
              <a:buSzPct val="80000"/>
              <a:buFont typeface="Wingdings" panose="05000000000000000000" pitchFamily="2" charset="2"/>
              <a:buChar char="n"/>
            </a:pPr>
            <a:r>
              <a:rPr lang="zh-CN" altLang="en-US" sz="3200" dirty="0">
                <a:solidFill>
                  <a:srgbClr val="0000FF"/>
                </a:solidFill>
                <a:latin typeface="Tahoma" panose="020B0604030504040204" pitchFamily="34" charset="0"/>
                <a:hlinkClick r:id="rId2" action="ppaction://hlinksldjump"/>
              </a:rPr>
              <a:t>单一连续分配</a:t>
            </a:r>
            <a:endParaRPr lang="en-US" altLang="zh-CN" sz="3200" dirty="0">
              <a:solidFill>
                <a:srgbClr val="0000FF"/>
              </a:solidFill>
              <a:latin typeface="Tahoma" panose="020B0604030504040204" pitchFamily="34" charset="0"/>
              <a:hlinkClick r:id="rId2" action="ppaction://hlinksldjump"/>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3200" dirty="0">
                <a:solidFill>
                  <a:srgbClr val="0000FF"/>
                </a:solidFill>
                <a:latin typeface="Tahoma" panose="020B0604030504040204" pitchFamily="34" charset="0"/>
                <a:hlinkClick r:id="rId2" action="ppaction://hlinksldjump"/>
              </a:rPr>
              <a:t>固定分区分配</a:t>
            </a:r>
            <a:endParaRPr lang="zh-CN" altLang="en-US" sz="3200" dirty="0">
              <a:solidFill>
                <a:srgbClr val="0000FF"/>
              </a:solidFill>
              <a:latin typeface="Tahoma" panose="020B0604030504040204" pitchFamily="34" charset="0"/>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3200" dirty="0">
                <a:solidFill>
                  <a:srgbClr val="0000FF"/>
                </a:solidFill>
                <a:latin typeface="Tahoma" panose="020B0604030504040204" pitchFamily="34" charset="0"/>
                <a:hlinkClick r:id="rId3" action="ppaction://hlinksldjump"/>
              </a:rPr>
              <a:t>动态分区分配</a:t>
            </a:r>
            <a:endParaRPr lang="zh-CN" altLang="en-US" sz="3200" dirty="0">
              <a:solidFill>
                <a:srgbClr val="0000FF"/>
              </a:solidFill>
              <a:latin typeface="Tahoma" panose="020B0604030504040204" pitchFamily="34" charset="0"/>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3200" dirty="0">
                <a:solidFill>
                  <a:srgbClr val="0000FF"/>
                </a:solidFill>
                <a:latin typeface="Tahoma" panose="020B0604030504040204" pitchFamily="34" charset="0"/>
              </a:rPr>
              <a:t>动态重定位分区分配</a:t>
            </a:r>
            <a:endParaRPr lang="zh-CN" altLang="en-US" sz="3200" dirty="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215900" y="512763"/>
            <a:ext cx="8532813" cy="549275"/>
          </a:xfrm>
        </p:spPr>
        <p:txBody>
          <a:bodyPr vert="horz" wrap="square" lIns="91440" tIns="45720" rIns="91440" bIns="45720" anchor="b" anchorCtr="0"/>
          <a:lstStyle/>
          <a:p>
            <a:pPr eaLnBrk="1" hangingPunct="1"/>
            <a:r>
              <a:rPr lang="en-US" altLang="zh-CN" sz="4000" dirty="0"/>
              <a:t>4.3.1  </a:t>
            </a:r>
            <a:r>
              <a:rPr lang="zh-CN" altLang="en-US" sz="4000" dirty="0"/>
              <a:t>单一连续分区</a:t>
            </a:r>
          </a:p>
        </p:txBody>
      </p:sp>
      <p:sp>
        <p:nvSpPr>
          <p:cNvPr id="28675" name="Rectangle 7"/>
          <p:cNvSpPr/>
          <p:nvPr/>
        </p:nvSpPr>
        <p:spPr>
          <a:xfrm>
            <a:off x="762000" y="1524000"/>
            <a:ext cx="7772400" cy="4572000"/>
          </a:xfrm>
          <a:prstGeom prst="rect">
            <a:avLst/>
          </a:prstGeom>
          <a:noFill/>
          <a:ln w="9525">
            <a:noFill/>
          </a:ln>
        </p:spPr>
        <p:txBody>
          <a:bodyPr/>
          <a:lstStyle/>
          <a:p>
            <a:pPr marL="342900" indent="-342900" eaLnBrk="1" hangingPunct="1">
              <a:spcBef>
                <a:spcPct val="20000"/>
              </a:spcBef>
              <a:buClr>
                <a:srgbClr val="1F05E3"/>
              </a:buClr>
              <a:buFont typeface="Wingdings" panose="05000000000000000000" pitchFamily="2" charset="2"/>
              <a:buChar char="v"/>
            </a:pPr>
            <a:r>
              <a:rPr lang="zh-CN" altLang="en-US" sz="2800" dirty="0">
                <a:latin typeface="楷体_GB2312" pitchFamily="49" charset="-122"/>
              </a:rPr>
              <a:t>内存分为两个区域：系统区，用户区。应用程序装入到用户区，可使用用户区全部空间。</a:t>
            </a:r>
          </a:p>
          <a:p>
            <a:pPr marL="342900" indent="-342900" eaLnBrk="1" hangingPunct="1">
              <a:spcBef>
                <a:spcPct val="20000"/>
              </a:spcBef>
              <a:buClr>
                <a:srgbClr val="1F05E3"/>
              </a:buClr>
              <a:buFont typeface="Wingdings" panose="05000000000000000000" pitchFamily="2" charset="2"/>
              <a:buChar char="v"/>
            </a:pPr>
            <a:r>
              <a:rPr lang="zh-CN" altLang="en-US" sz="2800" dirty="0">
                <a:latin typeface="楷体_GB2312" pitchFamily="49" charset="-122"/>
              </a:rPr>
              <a:t>最简单，适用于单用户、单任务的</a:t>
            </a:r>
            <a:r>
              <a:rPr lang="en-US" altLang="zh-CN" sz="2800" dirty="0">
                <a:latin typeface="楷体_GB2312" pitchFamily="49" charset="-122"/>
              </a:rPr>
              <a:t>OS</a:t>
            </a:r>
            <a:r>
              <a:rPr lang="zh-CN" altLang="en-US" sz="2800" dirty="0">
                <a:latin typeface="楷体_GB2312" pitchFamily="49" charset="-122"/>
              </a:rPr>
              <a:t>。</a:t>
            </a:r>
          </a:p>
          <a:p>
            <a:pPr marL="342900" indent="-342900" eaLnBrk="1" hangingPunct="1">
              <a:spcBef>
                <a:spcPct val="20000"/>
              </a:spcBef>
              <a:buClr>
                <a:srgbClr val="1F05E3"/>
              </a:buClr>
              <a:buFont typeface="Wingdings" panose="05000000000000000000" pitchFamily="2" charset="2"/>
              <a:buChar char="v"/>
            </a:pPr>
            <a:r>
              <a:rPr lang="zh-CN" altLang="en-US" sz="2800" dirty="0">
                <a:solidFill>
                  <a:srgbClr val="FF0000"/>
                </a:solidFill>
                <a:latin typeface="楷体_GB2312" pitchFamily="49" charset="-122"/>
              </a:rPr>
              <a:t>优点</a:t>
            </a:r>
            <a:r>
              <a:rPr lang="zh-CN" altLang="en-US" sz="2800" dirty="0">
                <a:latin typeface="楷体_GB2312" pitchFamily="49" charset="-122"/>
              </a:rPr>
              <a:t>：易于管理。</a:t>
            </a:r>
          </a:p>
          <a:p>
            <a:pPr marL="342900" indent="-342900" eaLnBrk="1" hangingPunct="1">
              <a:spcBef>
                <a:spcPct val="20000"/>
              </a:spcBef>
              <a:buClr>
                <a:srgbClr val="1F05E3"/>
              </a:buClr>
              <a:buFont typeface="Wingdings" panose="05000000000000000000" pitchFamily="2" charset="2"/>
              <a:buChar char="v"/>
            </a:pPr>
            <a:r>
              <a:rPr lang="zh-CN" altLang="en-US" sz="2800" dirty="0">
                <a:solidFill>
                  <a:srgbClr val="FF0000"/>
                </a:solidFill>
                <a:latin typeface="楷体_GB2312" pitchFamily="49" charset="-122"/>
              </a:rPr>
              <a:t>缺点</a:t>
            </a:r>
            <a:r>
              <a:rPr lang="zh-CN" altLang="en-US" sz="2800" dirty="0">
                <a:latin typeface="楷体_GB2312" pitchFamily="49" charset="-122"/>
              </a:rPr>
              <a:t>：对要求内存空间少的程序，造成内存浪费；程序全部装入，很少使用的程序部分也占用内存</a:t>
            </a:r>
            <a:r>
              <a:rPr lang="zh-CN" altLang="en-US" sz="2800" dirty="0">
                <a:latin typeface="Times New Roman" panose="02020603050405020304" pitchFamily="18" charset="0"/>
              </a:rPr>
              <a: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27</a:t>
            </a:fld>
            <a:endParaRPr lang="en-US" altLang="zh-CN" sz="1400" dirty="0"/>
          </a:p>
        </p:txBody>
      </p:sp>
      <p:sp>
        <p:nvSpPr>
          <p:cNvPr id="372739" name="AutoShape 3"/>
          <p:cNvSpPr/>
          <p:nvPr/>
        </p:nvSpPr>
        <p:spPr>
          <a:xfrm>
            <a:off x="5832475" y="657225"/>
            <a:ext cx="2867025" cy="1214438"/>
          </a:xfrm>
          <a:prstGeom prst="wedgeRectCallout">
            <a:avLst>
              <a:gd name="adj1" fmla="val -79403"/>
              <a:gd name="adj2" fmla="val -48560"/>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r>
              <a:rPr lang="zh-CN" altLang="en-US" dirty="0">
                <a:latin typeface="宋体" panose="02010600030101010101" pitchFamily="2" charset="-122"/>
                <a:ea typeface="宋体" panose="02010600030101010101" pitchFamily="2" charset="-122"/>
              </a:rPr>
              <a:t>最简单的可运行多道程序的存储器管理方式。</a:t>
            </a:r>
            <a:r>
              <a:rPr lang="zh-CN" altLang="en-US" dirty="0">
                <a:latin typeface="Tahoma" panose="020B0604030504040204" pitchFamily="34" charset="0"/>
                <a:ea typeface="宋体" panose="02010600030101010101" pitchFamily="2" charset="-122"/>
              </a:rPr>
              <a:t> </a:t>
            </a:r>
          </a:p>
        </p:txBody>
      </p:sp>
      <p:sp>
        <p:nvSpPr>
          <p:cNvPr id="372740" name="Text Box 4"/>
          <p:cNvSpPr txBox="1"/>
          <p:nvPr/>
        </p:nvSpPr>
        <p:spPr>
          <a:xfrm>
            <a:off x="457200" y="1892300"/>
            <a:ext cx="8305800" cy="1800225"/>
          </a:xfrm>
          <a:prstGeom prst="rect">
            <a:avLst/>
          </a:prstGeom>
          <a:noFill/>
          <a:ln w="9525">
            <a:noFill/>
          </a:ln>
        </p:spPr>
        <p:txBody>
          <a:bodyPr>
            <a:spAutoFit/>
          </a:bodyPr>
          <a:lstStyle/>
          <a:p>
            <a:pPr algn="just" eaLnBrk="1" hangingPunct="1">
              <a:spcBef>
                <a:spcPct val="50000"/>
              </a:spcBef>
            </a:pPr>
            <a:r>
              <a:rPr lang="zh-CN" altLang="en-US" sz="2800" dirty="0">
                <a:latin typeface="仿宋_GB2312" pitchFamily="49" charset="-122"/>
                <a:ea typeface="仿宋_GB2312" pitchFamily="49" charset="-122"/>
              </a:rPr>
              <a:t>将内存划分为若干个固定大小的区域（分区），每个分区中装入一道作业，允许几道作业并发运行。当有空闲分区时，便可从后备队列中选择一个作业装入该分区。 </a:t>
            </a:r>
          </a:p>
        </p:txBody>
      </p:sp>
      <p:sp>
        <p:nvSpPr>
          <p:cNvPr id="372741" name="Text Box 5"/>
          <p:cNvSpPr txBox="1"/>
          <p:nvPr/>
        </p:nvSpPr>
        <p:spPr>
          <a:xfrm>
            <a:off x="533400" y="4051300"/>
            <a:ext cx="4983163" cy="579438"/>
          </a:xfrm>
          <a:prstGeom prst="rect">
            <a:avLst/>
          </a:prstGeom>
          <a:noFill/>
          <a:ln w="9525">
            <a:noFill/>
          </a:ln>
        </p:spPr>
        <p:txBody>
          <a:bodyPr>
            <a:spAutoFit/>
          </a:bodyPr>
          <a:lstStyle/>
          <a:p>
            <a:pPr eaLnBrk="1" hangingPunct="1">
              <a:spcBef>
                <a:spcPct val="50000"/>
              </a:spcBef>
            </a:pPr>
            <a:r>
              <a:rPr lang="en-US" altLang="zh-CN" sz="3200" dirty="0">
                <a:solidFill>
                  <a:srgbClr val="000066"/>
                </a:solidFill>
                <a:latin typeface="Tahoma" panose="020B0604030504040204" pitchFamily="34" charset="0"/>
                <a:ea typeface="宋体" panose="02010600030101010101" pitchFamily="2" charset="-122"/>
              </a:rPr>
              <a:t>1.  </a:t>
            </a:r>
            <a:r>
              <a:rPr lang="zh-CN" altLang="en-US" sz="3200" dirty="0">
                <a:solidFill>
                  <a:srgbClr val="000066"/>
                </a:solidFill>
                <a:latin typeface="楷体_GB2312" pitchFamily="49" charset="-122"/>
              </a:rPr>
              <a:t>划分分区的方法</a:t>
            </a:r>
            <a:r>
              <a:rPr lang="zh-CN" altLang="en-US" sz="3200" dirty="0">
                <a:solidFill>
                  <a:srgbClr val="000066"/>
                </a:solidFill>
                <a:latin typeface="Tahoma" panose="020B0604030504040204" pitchFamily="34" charset="0"/>
                <a:ea typeface="宋体" panose="02010600030101010101" pitchFamily="2" charset="-122"/>
              </a:rPr>
              <a:t> </a:t>
            </a:r>
          </a:p>
        </p:txBody>
      </p:sp>
      <p:sp>
        <p:nvSpPr>
          <p:cNvPr id="372742" name="Text Box 6"/>
          <p:cNvSpPr txBox="1"/>
          <p:nvPr/>
        </p:nvSpPr>
        <p:spPr>
          <a:xfrm>
            <a:off x="914400" y="4876800"/>
            <a:ext cx="6861175" cy="923925"/>
          </a:xfrm>
          <a:prstGeom prst="rect">
            <a:avLst/>
          </a:prstGeom>
          <a:noFill/>
          <a:ln w="9525">
            <a:noFill/>
          </a:ln>
        </p:spPr>
        <p:txBody>
          <a:bodyPr>
            <a:spAutoFit/>
          </a:bodyPr>
          <a:lstStyle/>
          <a:p>
            <a:pPr eaLnBrk="1" hangingPunct="1">
              <a:spcBef>
                <a:spcPct val="25000"/>
              </a:spcBef>
              <a:buClr>
                <a:srgbClr val="0000FF"/>
              </a:buClr>
              <a:buFont typeface="Wingdings" panose="05000000000000000000" pitchFamily="2" charset="2"/>
              <a:buChar char="v"/>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分区大小相等</a:t>
            </a:r>
          </a:p>
          <a:p>
            <a:pPr eaLnBrk="1" hangingPunct="1">
              <a:spcBef>
                <a:spcPct val="25000"/>
              </a:spcBef>
              <a:buClr>
                <a:srgbClr val="0000FF"/>
              </a:buClr>
              <a:buFont typeface="Wingdings" panose="05000000000000000000" pitchFamily="2" charset="2"/>
              <a:buChar char="v"/>
            </a:pPr>
            <a:r>
              <a:rPr lang="zh-CN" altLang="en-US" dirty="0">
                <a:latin typeface="黑体" panose="02010609060101010101" pitchFamily="49" charset="-122"/>
                <a:ea typeface="黑体" panose="02010609060101010101" pitchFamily="49" charset="-122"/>
              </a:rPr>
              <a:t> 分区大小不等</a:t>
            </a:r>
            <a:r>
              <a:rPr lang="en-US" altLang="zh-CN" dirty="0">
                <a:latin typeface="Times New Roman" panose="02020603050405020304" pitchFamily="18" charset="0"/>
                <a:ea typeface="黑体" panose="02010609060101010101" pitchFamily="49" charset="-122"/>
              </a:rPr>
              <a:t>——</a:t>
            </a:r>
            <a:r>
              <a:rPr lang="zh-CN" altLang="en-US" dirty="0">
                <a:solidFill>
                  <a:srgbClr val="000066"/>
                </a:solidFill>
                <a:latin typeface="楷体_GB2312" pitchFamily="49" charset="-122"/>
              </a:rPr>
              <a:t>更合理，利用率更高</a:t>
            </a:r>
            <a:r>
              <a:rPr lang="zh-CN" altLang="en-US" dirty="0">
                <a:latin typeface="黑体" panose="02010609060101010101" pitchFamily="49" charset="-122"/>
                <a:ea typeface="黑体" panose="02010609060101010101" pitchFamily="49" charset="-122"/>
              </a:rPr>
              <a:t> </a:t>
            </a:r>
          </a:p>
        </p:txBody>
      </p:sp>
      <p:sp>
        <p:nvSpPr>
          <p:cNvPr id="29703" name="Rectangle 7"/>
          <p:cNvSpPr>
            <a:spLocks noGrp="1"/>
          </p:cNvSpPr>
          <p:nvPr>
            <p:ph type="title"/>
          </p:nvPr>
        </p:nvSpPr>
        <p:spPr/>
        <p:txBody>
          <a:bodyPr vert="horz" wrap="square" lIns="91440" tIns="45720" rIns="91440" bIns="45720" anchor="b" anchorCtr="0"/>
          <a:lstStyle/>
          <a:p>
            <a:pPr eaLnBrk="1" hangingPunct="1"/>
            <a:r>
              <a:rPr lang="en-US" altLang="zh-CN" sz="4000" dirty="0"/>
              <a:t>4.3.2 </a:t>
            </a:r>
            <a:r>
              <a:rPr lang="zh-CN" altLang="en-US" sz="4000" dirty="0"/>
              <a:t>固定分区分配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2739"/>
                                        </p:tgtEl>
                                        <p:attrNameLst>
                                          <p:attrName>style.visibility</p:attrName>
                                        </p:attrNameLst>
                                      </p:cBhvr>
                                      <p:to>
                                        <p:strVal val="visible"/>
                                      </p:to>
                                    </p:set>
                                    <p:anim calcmode="lin" valueType="num">
                                      <p:cBhvr additive="base">
                                        <p:cTn id="7" dur="500" fill="hold"/>
                                        <p:tgtEl>
                                          <p:spTgt spid="372739"/>
                                        </p:tgtEl>
                                        <p:attrNameLst>
                                          <p:attrName>ppt_x</p:attrName>
                                        </p:attrNameLst>
                                      </p:cBhvr>
                                      <p:tavLst>
                                        <p:tav tm="0">
                                          <p:val>
                                            <p:strVal val="1+#ppt_w/2"/>
                                          </p:val>
                                        </p:tav>
                                        <p:tav tm="100000">
                                          <p:val>
                                            <p:strVal val="#ppt_x"/>
                                          </p:val>
                                        </p:tav>
                                      </p:tavLst>
                                    </p:anim>
                                    <p:anim calcmode="lin" valueType="num">
                                      <p:cBhvr additive="base">
                                        <p:cTn id="8" dur="500" fill="hold"/>
                                        <p:tgtEl>
                                          <p:spTgt spid="372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72740"/>
                                        </p:tgtEl>
                                        <p:attrNameLst>
                                          <p:attrName>style.visibility</p:attrName>
                                        </p:attrNameLst>
                                      </p:cBhvr>
                                      <p:to>
                                        <p:strVal val="visible"/>
                                      </p:to>
                                    </p:set>
                                    <p:animEffect transition="in" filter="wipe(up)">
                                      <p:cBhvr>
                                        <p:cTn id="13" dur="500"/>
                                        <p:tgtEl>
                                          <p:spTgt spid="37274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72741"/>
                                        </p:tgtEl>
                                        <p:attrNameLst>
                                          <p:attrName>style.visibility</p:attrName>
                                        </p:attrNameLst>
                                      </p:cBhvr>
                                      <p:to>
                                        <p:strVal val="visible"/>
                                      </p:to>
                                    </p:set>
                                    <p:animEffect transition="in" filter="dissolve">
                                      <p:cBhvr>
                                        <p:cTn id="18" dur="500"/>
                                        <p:tgtEl>
                                          <p:spTgt spid="3727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72742">
                                            <p:txEl>
                                              <p:pRg st="0" end="0"/>
                                            </p:txEl>
                                          </p:spTgt>
                                        </p:tgtEl>
                                        <p:attrNameLst>
                                          <p:attrName>style.visibility</p:attrName>
                                        </p:attrNameLst>
                                      </p:cBhvr>
                                      <p:to>
                                        <p:strVal val="visible"/>
                                      </p:to>
                                    </p:set>
                                    <p:animEffect transition="in" filter="wipe(up)">
                                      <p:cBhvr>
                                        <p:cTn id="23" dur="500"/>
                                        <p:tgtEl>
                                          <p:spTgt spid="37274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2742">
                                            <p:txEl>
                                              <p:pRg st="1" end="1"/>
                                            </p:txEl>
                                          </p:spTgt>
                                        </p:tgtEl>
                                        <p:attrNameLst>
                                          <p:attrName>style.visibility</p:attrName>
                                        </p:attrNameLst>
                                      </p:cBhvr>
                                      <p:to>
                                        <p:strVal val="visible"/>
                                      </p:to>
                                    </p:set>
                                    <p:animEffect transition="in" filter="wipe(up)">
                                      <p:cBhvr>
                                        <p:cTn id="28" dur="500"/>
                                        <p:tgtEl>
                                          <p:spTgt spid="3727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animBg="1"/>
      <p:bldP spid="372740" grpId="0"/>
      <p:bldP spid="372741" grpId="0"/>
      <p:bldP spid="37274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28</a:t>
            </a:fld>
            <a:endParaRPr lang="en-US" altLang="zh-CN" sz="1400" dirty="0"/>
          </a:p>
        </p:txBody>
      </p:sp>
      <p:sp>
        <p:nvSpPr>
          <p:cNvPr id="30723" name="Rectangle 2"/>
          <p:cNvSpPr>
            <a:spLocks noGrp="1"/>
          </p:cNvSpPr>
          <p:nvPr>
            <p:ph type="title"/>
          </p:nvPr>
        </p:nvSpPr>
        <p:spPr>
          <a:xfrm>
            <a:off x="323850" y="214313"/>
            <a:ext cx="8620125" cy="561975"/>
          </a:xfrm>
        </p:spPr>
        <p:txBody>
          <a:bodyPr vert="horz" wrap="square" lIns="91440" tIns="45720" rIns="91440" bIns="45720" anchor="b" anchorCtr="0"/>
          <a:lstStyle/>
          <a:p>
            <a:pPr eaLnBrk="1" hangingPunct="1"/>
            <a:r>
              <a:rPr lang="en-US" altLang="zh-CN" sz="3600" dirty="0"/>
              <a:t>2.  </a:t>
            </a:r>
            <a:r>
              <a:rPr lang="zh-CN" altLang="en-US" sz="3600" dirty="0"/>
              <a:t>内</a:t>
            </a:r>
            <a:r>
              <a:rPr lang="zh-CN" altLang="en-US" sz="3600" dirty="0">
                <a:latin typeface="楷体_GB2312" pitchFamily="49" charset="-122"/>
              </a:rPr>
              <a:t>存分配</a:t>
            </a:r>
          </a:p>
        </p:txBody>
      </p:sp>
      <p:sp>
        <p:nvSpPr>
          <p:cNvPr id="373763" name="Text Box 3"/>
          <p:cNvSpPr txBox="1"/>
          <p:nvPr/>
        </p:nvSpPr>
        <p:spPr>
          <a:xfrm>
            <a:off x="307975" y="771525"/>
            <a:ext cx="8507413" cy="830263"/>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为了便于内存分配，通常将</a:t>
            </a:r>
            <a:r>
              <a:rPr lang="zh-CN" altLang="en-US" dirty="0">
                <a:solidFill>
                  <a:srgbClr val="000066"/>
                </a:solidFill>
                <a:latin typeface="黑体" panose="02010609060101010101" pitchFamily="49" charset="-122"/>
                <a:ea typeface="黑体" panose="02010609060101010101" pitchFamily="49" charset="-122"/>
              </a:rPr>
              <a:t>分区按大小排队</a:t>
            </a:r>
            <a:r>
              <a:rPr lang="zh-CN" altLang="en-US" dirty="0">
                <a:latin typeface="黑体" panose="02010609060101010101" pitchFamily="49" charset="-122"/>
                <a:ea typeface="黑体" panose="02010609060101010101" pitchFamily="49" charset="-122"/>
              </a:rPr>
              <a:t>，建立一张分区使用表。表项：分区起始地址、大小、状态（是否已分配）</a:t>
            </a:r>
          </a:p>
        </p:txBody>
      </p:sp>
      <p:graphicFrame>
        <p:nvGraphicFramePr>
          <p:cNvPr id="373764" name="Group 4"/>
          <p:cNvGraphicFramePr>
            <a:graphicFrameLocks noGrp="1"/>
          </p:cNvGraphicFramePr>
          <p:nvPr/>
        </p:nvGraphicFramePr>
        <p:xfrm>
          <a:off x="577850" y="2035175"/>
          <a:ext cx="4038600" cy="238125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分区号</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大小</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(K)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始址</a:t>
                      </a:r>
                      <a:r>
                        <a:rPr kumimoji="0"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(K)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状态</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已分配</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64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已分配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196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已分配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128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未分配</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452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未分配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3801" name="Text Box 41"/>
          <p:cNvSpPr txBox="1"/>
          <p:nvPr/>
        </p:nvSpPr>
        <p:spPr>
          <a:xfrm>
            <a:off x="587375" y="4395788"/>
            <a:ext cx="4019550" cy="396875"/>
          </a:xfrm>
          <a:prstGeom prst="rect">
            <a:avLst/>
          </a:prstGeom>
          <a:noFill/>
          <a:ln w="9525">
            <a:noFill/>
          </a:ln>
        </p:spPr>
        <p:txBody>
          <a:bodyPr>
            <a:spAutoFit/>
          </a:bodyPr>
          <a:lstStyle/>
          <a:p>
            <a:pPr algn="ctr" eaLnBrk="1" hangingPunct="1">
              <a:spcBef>
                <a:spcPct val="50000"/>
              </a:spcBef>
            </a:pPr>
            <a:r>
              <a:rPr lang="zh-CN" altLang="en-US" sz="2000" dirty="0">
                <a:solidFill>
                  <a:srgbClr val="010000"/>
                </a:solidFill>
                <a:latin typeface="Tahoma" panose="020B0604030504040204" pitchFamily="34" charset="0"/>
                <a:ea typeface="黑体" panose="02010609060101010101" pitchFamily="49" charset="-122"/>
              </a:rPr>
              <a:t>图</a:t>
            </a:r>
            <a:r>
              <a:rPr lang="en-US" altLang="zh-CN" sz="2000" dirty="0">
                <a:solidFill>
                  <a:srgbClr val="010000"/>
                </a:solidFill>
                <a:latin typeface="Tahoma" panose="020B0604030504040204" pitchFamily="34" charset="0"/>
                <a:ea typeface="黑体" panose="02010609060101010101" pitchFamily="49" charset="-122"/>
              </a:rPr>
              <a:t>4-1  </a:t>
            </a:r>
            <a:r>
              <a:rPr lang="zh-CN" altLang="en-US" sz="2000" dirty="0">
                <a:solidFill>
                  <a:srgbClr val="010000"/>
                </a:solidFill>
                <a:latin typeface="Tahoma" panose="020B0604030504040204" pitchFamily="34" charset="0"/>
                <a:ea typeface="黑体" panose="02010609060101010101" pitchFamily="49" charset="-122"/>
              </a:rPr>
              <a:t>分区分配表 </a:t>
            </a:r>
          </a:p>
        </p:txBody>
      </p:sp>
      <p:graphicFrame>
        <p:nvGraphicFramePr>
          <p:cNvPr id="373802" name="Group 42"/>
          <p:cNvGraphicFramePr>
            <a:graphicFrameLocks noGrp="1"/>
          </p:cNvGraphicFramePr>
          <p:nvPr/>
        </p:nvGraphicFramePr>
        <p:xfrm>
          <a:off x="6437313" y="1765300"/>
          <a:ext cx="1731962" cy="2455865"/>
        </p:xfrm>
        <a:graphic>
          <a:graphicData uri="http://schemas.openxmlformats.org/drawingml/2006/table">
            <a:tbl>
              <a:tblPr/>
              <a:tblGrid>
                <a:gridCol w="1731962">
                  <a:extLst>
                    <a:ext uri="{9D8B030D-6E8A-4147-A177-3AD203B41FA5}">
                      <a16:colId xmlns:a16="http://schemas.microsoft.com/office/drawing/2014/main" val="20000"/>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操作系统</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作业</a:t>
                      </a: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作业</a:t>
                      </a: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作业</a:t>
                      </a: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73818" name="Text Box 58"/>
          <p:cNvSpPr txBox="1"/>
          <p:nvPr/>
        </p:nvSpPr>
        <p:spPr>
          <a:xfrm>
            <a:off x="5237163" y="1958975"/>
            <a:ext cx="1139825" cy="2041525"/>
          </a:xfrm>
          <a:prstGeom prst="rect">
            <a:avLst/>
          </a:prstGeom>
          <a:noFill/>
          <a:ln w="9525">
            <a:noFill/>
          </a:ln>
        </p:spPr>
        <p:txBody>
          <a:bodyPr rIns="18000">
            <a:spAutoFit/>
          </a:bodyPr>
          <a:lstStyle/>
          <a:p>
            <a:pPr algn="r" eaLnBrk="1" hangingPunct="1">
              <a:spcBef>
                <a:spcPct val="35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100K</a:t>
            </a:r>
          </a:p>
          <a:p>
            <a:pPr algn="r" eaLnBrk="1" hangingPunct="1">
              <a:spcBef>
                <a:spcPct val="35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132K</a:t>
            </a:r>
          </a:p>
          <a:p>
            <a:pPr algn="r" eaLnBrk="1" hangingPunct="1">
              <a:spcBef>
                <a:spcPct val="35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196K</a:t>
            </a:r>
          </a:p>
          <a:p>
            <a:pPr algn="r" eaLnBrk="1" hangingPunct="1">
              <a:spcBef>
                <a:spcPct val="35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324K</a:t>
            </a:r>
          </a:p>
          <a:p>
            <a:pPr algn="r" eaLnBrk="1" hangingPunct="1">
              <a:spcBef>
                <a:spcPct val="35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452K</a:t>
            </a:r>
          </a:p>
        </p:txBody>
      </p:sp>
      <p:sp>
        <p:nvSpPr>
          <p:cNvPr id="373819" name="Text Box 59"/>
          <p:cNvSpPr txBox="1"/>
          <p:nvPr/>
        </p:nvSpPr>
        <p:spPr>
          <a:xfrm>
            <a:off x="5311775" y="4333875"/>
            <a:ext cx="3481388" cy="396875"/>
          </a:xfrm>
          <a:prstGeom prst="rect">
            <a:avLst/>
          </a:prstGeom>
          <a:noFill/>
          <a:ln w="9525">
            <a:noFill/>
          </a:ln>
        </p:spPr>
        <p:txBody>
          <a:bodyPr>
            <a:spAutoFit/>
          </a:bodyPr>
          <a:lstStyle/>
          <a:p>
            <a:pPr algn="ctr" eaLnBrk="1" hangingPunct="1">
              <a:spcBef>
                <a:spcPct val="50000"/>
              </a:spcBef>
            </a:pPr>
            <a:r>
              <a:rPr lang="zh-CN" altLang="en-US" sz="2000" dirty="0">
                <a:solidFill>
                  <a:srgbClr val="010000"/>
                </a:solidFill>
                <a:latin typeface="Tahoma" panose="020B0604030504040204" pitchFamily="34" charset="0"/>
                <a:ea typeface="黑体" panose="02010609060101010101" pitchFamily="49" charset="-122"/>
              </a:rPr>
              <a:t>图</a:t>
            </a:r>
            <a:r>
              <a:rPr lang="en-US" altLang="zh-CN" sz="2000" dirty="0">
                <a:solidFill>
                  <a:srgbClr val="010000"/>
                </a:solidFill>
                <a:latin typeface="Tahoma" panose="020B0604030504040204" pitchFamily="34" charset="0"/>
                <a:ea typeface="黑体" panose="02010609060101010101" pitchFamily="49" charset="-122"/>
              </a:rPr>
              <a:t>4-2  </a:t>
            </a:r>
            <a:r>
              <a:rPr lang="zh-CN" altLang="en-US" sz="2000" dirty="0">
                <a:solidFill>
                  <a:srgbClr val="010000"/>
                </a:solidFill>
                <a:latin typeface="Tahoma" panose="020B0604030504040204" pitchFamily="34" charset="0"/>
                <a:ea typeface="黑体" panose="02010609060101010101" pitchFamily="49" charset="-122"/>
              </a:rPr>
              <a:t>内存分配情况 </a:t>
            </a:r>
          </a:p>
        </p:txBody>
      </p:sp>
      <p:sp>
        <p:nvSpPr>
          <p:cNvPr id="373820" name="AutoShape 60"/>
          <p:cNvSpPr/>
          <p:nvPr/>
        </p:nvSpPr>
        <p:spPr>
          <a:xfrm>
            <a:off x="4721225" y="3052763"/>
            <a:ext cx="788988" cy="625475"/>
          </a:xfrm>
          <a:prstGeom prst="rightArrow">
            <a:avLst>
              <a:gd name="adj1" fmla="val 50000"/>
              <a:gd name="adj2" fmla="val 31529"/>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373821" name="Text Box 61"/>
          <p:cNvSpPr txBox="1"/>
          <p:nvPr/>
        </p:nvSpPr>
        <p:spPr>
          <a:xfrm>
            <a:off x="501650" y="4833938"/>
            <a:ext cx="8366125" cy="1570037"/>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solidFill>
                  <a:srgbClr val="000066"/>
                </a:solidFill>
                <a:latin typeface="楷体_GB2312" pitchFamily="49" charset="-122"/>
              </a:rPr>
              <a:t>当有一用户程序要装入时，由内存分配程序检索该表，从中找出一个能满足要求的、尚未分配的分区，将之分配给该程序，然后将该表项中的状态置为</a:t>
            </a:r>
            <a:r>
              <a:rPr lang="zh-CN" altLang="en-US" dirty="0">
                <a:solidFill>
                  <a:srgbClr val="000066"/>
                </a:solidFill>
                <a:latin typeface="Times New Roman" panose="02020603050405020304" pitchFamily="18" charset="0"/>
              </a:rPr>
              <a:t>“</a:t>
            </a:r>
            <a:r>
              <a:rPr lang="zh-CN" altLang="en-US" dirty="0">
                <a:solidFill>
                  <a:srgbClr val="000066"/>
                </a:solidFill>
                <a:latin typeface="楷体_GB2312" pitchFamily="49" charset="-122"/>
              </a:rPr>
              <a:t>已分配</a:t>
            </a:r>
            <a:r>
              <a:rPr lang="zh-CN" altLang="en-US" dirty="0">
                <a:solidFill>
                  <a:srgbClr val="000066"/>
                </a:solidFill>
                <a:latin typeface="Times New Roman" panose="02020603050405020304" pitchFamily="18" charset="0"/>
              </a:rPr>
              <a:t>”</a:t>
            </a:r>
            <a:r>
              <a:rPr lang="zh-CN" altLang="en-US" dirty="0">
                <a:solidFill>
                  <a:srgbClr val="000066"/>
                </a:solidFill>
                <a:latin typeface="楷体_GB2312" pitchFamily="49" charset="-122"/>
              </a:rPr>
              <a:t>；若找不到大小足够的分区，则拒绝为该用户程序分配内存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3763"/>
                                        </p:tgtEl>
                                        <p:attrNameLst>
                                          <p:attrName>style.visibility</p:attrName>
                                        </p:attrNameLst>
                                      </p:cBhvr>
                                      <p:to>
                                        <p:strVal val="visible"/>
                                      </p:to>
                                    </p:set>
                                    <p:animEffect transition="in" filter="wipe(up)">
                                      <p:cBhvr>
                                        <p:cTn id="7" dur="500"/>
                                        <p:tgtEl>
                                          <p:spTgt spid="37376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7376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3738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73820"/>
                                        </p:tgtEl>
                                        <p:attrNameLst>
                                          <p:attrName>style.visibility</p:attrName>
                                        </p:attrNameLst>
                                      </p:cBhvr>
                                      <p:to>
                                        <p:strVal val="visible"/>
                                      </p:to>
                                    </p:set>
                                    <p:animEffect transition="in" filter="wipe(left)">
                                      <p:cBhvr>
                                        <p:cTn id="19" dur="500"/>
                                        <p:tgtEl>
                                          <p:spTgt spid="373820"/>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373802"/>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373818"/>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3738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73821"/>
                                        </p:tgtEl>
                                        <p:attrNameLst>
                                          <p:attrName>style.visibility</p:attrName>
                                        </p:attrNameLst>
                                      </p:cBhvr>
                                      <p:to>
                                        <p:strVal val="visible"/>
                                      </p:to>
                                    </p:set>
                                    <p:animEffect transition="in" filter="dissolve">
                                      <p:cBhvr>
                                        <p:cTn id="33" dur="500"/>
                                        <p:tgtEl>
                                          <p:spTgt spid="373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p:bldP spid="373801" grpId="0"/>
      <p:bldP spid="373818" grpId="0"/>
      <p:bldP spid="373819" grpId="0"/>
      <p:bldP spid="373820" grpId="0" animBg="1"/>
      <p:bldP spid="3738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381000" y="152400"/>
            <a:ext cx="8534400" cy="930275"/>
          </a:xfrm>
        </p:spPr>
        <p:txBody>
          <a:bodyPr vert="horz" wrap="square" lIns="91440" tIns="45720" rIns="91440" bIns="45720" anchor="b" anchorCtr="0"/>
          <a:lstStyle/>
          <a:p>
            <a:pPr>
              <a:buNone/>
            </a:pPr>
            <a:r>
              <a:rPr lang="en-US" altLang="zh-CN" dirty="0"/>
              <a:t>3.  </a:t>
            </a:r>
            <a:r>
              <a:rPr lang="zh-CN" altLang="en-US" dirty="0"/>
              <a:t>固定分区方式的缺点</a:t>
            </a:r>
          </a:p>
        </p:txBody>
      </p:sp>
      <p:sp>
        <p:nvSpPr>
          <p:cNvPr id="6" name="Rectangle 3"/>
          <p:cNvSpPr txBox="1"/>
          <p:nvPr/>
        </p:nvSpPr>
        <p:spPr>
          <a:xfrm>
            <a:off x="306388" y="1617663"/>
            <a:ext cx="8574087" cy="4264025"/>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buChar char="n"/>
            </a:pPr>
            <a:r>
              <a:rPr lang="zh-CN" altLang="en-US" sz="3200" dirty="0">
                <a:latin typeface="Tahoma" panose="020B0604030504040204" pitchFamily="34" charset="0"/>
                <a:ea typeface="黑体" panose="02010609060101010101" pitchFamily="49" charset="-122"/>
              </a:rPr>
              <a:t>大程序可能无法装入；</a:t>
            </a:r>
          </a:p>
          <a:p>
            <a:pPr marL="342900" indent="-342900">
              <a:spcBef>
                <a:spcPct val="20000"/>
              </a:spcBef>
              <a:buClr>
                <a:schemeClr val="folHlink"/>
              </a:buClr>
              <a:buSzPct val="60000"/>
              <a:buFont typeface="Wingdings" panose="05000000000000000000" pitchFamily="2" charset="2"/>
              <a:buChar char="n"/>
            </a:pPr>
            <a:r>
              <a:rPr lang="zh-CN" altLang="en-US" sz="3200" dirty="0">
                <a:latin typeface="Tahoma" panose="020B0604030504040204" pitchFamily="34" charset="0"/>
                <a:ea typeface="黑体" panose="02010609060101010101" pitchFamily="49" charset="-122"/>
              </a:rPr>
              <a:t>主存空间利用率不高</a:t>
            </a:r>
            <a:r>
              <a:rPr lang="en-US" altLang="zh-CN" sz="3200" dirty="0">
                <a:latin typeface="Arial" panose="020B0604020202020204" pitchFamily="34" charset="0"/>
                <a:ea typeface="黑体" panose="02010609060101010101" pitchFamily="49" charset="-122"/>
              </a:rPr>
              <a:t>——</a:t>
            </a:r>
            <a:r>
              <a:rPr lang="zh-CN" altLang="en-US" sz="3200" dirty="0">
                <a:latin typeface="Tahoma" panose="020B0604030504040204" pitchFamily="34" charset="0"/>
                <a:ea typeface="黑体" panose="02010609060101010101" pitchFamily="49" charset="-122"/>
              </a:rPr>
              <a:t>作业往往不可能恰好填满分区；</a:t>
            </a:r>
          </a:p>
          <a:p>
            <a:pPr marL="342900" indent="-342900">
              <a:spcBef>
                <a:spcPct val="20000"/>
              </a:spcBef>
              <a:buClr>
                <a:schemeClr val="folHlink"/>
              </a:buClr>
              <a:buSzPct val="60000"/>
              <a:buFont typeface="Wingdings" panose="05000000000000000000" pitchFamily="2" charset="2"/>
              <a:buChar char="n"/>
            </a:pPr>
            <a:r>
              <a:rPr lang="zh-CN" altLang="en-US" sz="3200" dirty="0">
                <a:latin typeface="Tahoma" panose="020B0604030504040204" pitchFamily="34" charset="0"/>
                <a:ea typeface="黑体" panose="02010609060101010101" pitchFamily="49" charset="-122"/>
              </a:rPr>
              <a:t>作业动态扩充主存困难；</a:t>
            </a:r>
          </a:p>
          <a:p>
            <a:pPr marL="342900" indent="-342900">
              <a:spcBef>
                <a:spcPct val="20000"/>
              </a:spcBef>
              <a:buClr>
                <a:schemeClr val="folHlink"/>
              </a:buClr>
              <a:buSzPct val="60000"/>
              <a:buFont typeface="Wingdings" panose="05000000000000000000" pitchFamily="2" charset="2"/>
              <a:buChar char="n"/>
            </a:pPr>
            <a:r>
              <a:rPr lang="zh-CN" altLang="en-US" sz="3200" dirty="0">
                <a:latin typeface="Tahoma" panose="020B0604030504040204" pitchFamily="34" charset="0"/>
                <a:ea typeface="黑体" panose="02010609060101010101" pitchFamily="49" charset="-122"/>
              </a:rPr>
              <a:t>各分区作业要共享程序和数据也难实现；</a:t>
            </a:r>
          </a:p>
          <a:p>
            <a:pPr marL="342900" indent="-342900">
              <a:spcBef>
                <a:spcPct val="20000"/>
              </a:spcBef>
              <a:buClr>
                <a:schemeClr val="folHlink"/>
              </a:buClr>
              <a:buSzPct val="60000"/>
              <a:buFont typeface="Wingdings" panose="05000000000000000000" pitchFamily="2" charset="2"/>
              <a:buChar char="n"/>
            </a:pPr>
            <a:r>
              <a:rPr lang="zh-CN" altLang="en-US" sz="3200" dirty="0">
                <a:latin typeface="Tahoma" panose="020B0604030504040204" pitchFamily="34" charset="0"/>
                <a:ea typeface="黑体" panose="02010609060101010101" pitchFamily="49" charset="-122"/>
              </a:rPr>
              <a:t>限制了多道运行的程序数。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up)">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up)">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up)">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3</a:t>
            </a:fld>
            <a:endParaRPr lang="en-US" altLang="zh-CN" sz="1400" dirty="0"/>
          </a:p>
        </p:txBody>
      </p:sp>
      <p:sp>
        <p:nvSpPr>
          <p:cNvPr id="359426" name="Text Box 2"/>
          <p:cNvSpPr>
            <a:spLocks noGrp="1"/>
          </p:cNvSpPr>
          <p:nvPr>
            <p:ph idx="1"/>
          </p:nvPr>
        </p:nvSpPr>
        <p:spPr>
          <a:xfrm>
            <a:off x="547688" y="1803400"/>
            <a:ext cx="7835900" cy="2711450"/>
          </a:xfrm>
        </p:spPr>
        <p:txBody>
          <a:bodyPr vert="horz" wrap="square" lIns="91440" tIns="45720" rIns="91440" bIns="45720" anchor="t" anchorCtr="0"/>
          <a:lstStyle/>
          <a:p>
            <a:pPr eaLnBrk="1" hangingPunct="1">
              <a:spcBef>
                <a:spcPct val="25000"/>
              </a:spcBef>
              <a:buClrTx/>
              <a:buSzTx/>
              <a:buFontTx/>
              <a:buNone/>
            </a:pPr>
            <a:r>
              <a:rPr lang="en-US" altLang="zh-CN" sz="2800" dirty="0">
                <a:latin typeface="Times New Roman" panose="02020603050405020304" pitchFamily="18" charset="0"/>
              </a:rPr>
              <a:t>1. </a:t>
            </a:r>
            <a:r>
              <a:rPr lang="zh-CN" altLang="en-US" sz="2800" dirty="0">
                <a:solidFill>
                  <a:srgbClr val="000066"/>
                </a:solidFill>
                <a:latin typeface="黑体" panose="02010609060101010101" pitchFamily="49" charset="-122"/>
                <a:ea typeface="黑体" panose="02010609060101010101" pitchFamily="49" charset="-122"/>
              </a:rPr>
              <a:t>内存分配</a:t>
            </a:r>
            <a:r>
              <a:rPr lang="zh-CN" altLang="en-US" sz="2400" b="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宋体" panose="02010600030101010101" pitchFamily="2" charset="-122"/>
              </a:rPr>
              <a:t>内存分配数据结构、内存分配功能</a:t>
            </a:r>
            <a:r>
              <a:rPr lang="en-US" altLang="zh-CN" sz="2800" dirty="0">
                <a:latin typeface="宋体" panose="02010600030101010101" pitchFamily="2" charset="-122"/>
              </a:rPr>
              <a:t>(</a:t>
            </a:r>
            <a:r>
              <a:rPr lang="zh-CN" altLang="en-US" sz="2800" dirty="0">
                <a:latin typeface="宋体" panose="02010600030101010101" pitchFamily="2" charset="-122"/>
              </a:rPr>
              <a:t>算法</a:t>
            </a:r>
            <a:r>
              <a:rPr lang="en-US" altLang="zh-CN" sz="2800" dirty="0">
                <a:latin typeface="宋体" panose="02010600030101010101" pitchFamily="2" charset="-122"/>
              </a:rPr>
              <a:t>)</a:t>
            </a:r>
            <a:r>
              <a:rPr lang="zh-CN" altLang="en-US" sz="2800" dirty="0">
                <a:latin typeface="宋体" panose="02010600030101010101" pitchFamily="2" charset="-122"/>
              </a:rPr>
              <a:t>、内存回收功能</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p>
          <a:p>
            <a:pPr eaLnBrk="1" hangingPunct="1">
              <a:spcBef>
                <a:spcPct val="25000"/>
              </a:spcBef>
              <a:buClrTx/>
              <a:buSzTx/>
              <a:buFontTx/>
              <a:buNone/>
            </a:pPr>
            <a:r>
              <a:rPr lang="en-US" altLang="zh-CN" sz="2800" dirty="0">
                <a:latin typeface="Times New Roman" panose="02020603050405020304" pitchFamily="18" charset="0"/>
              </a:rPr>
              <a:t>2. </a:t>
            </a:r>
            <a:r>
              <a:rPr lang="zh-CN" altLang="en-US" sz="2800" dirty="0">
                <a:solidFill>
                  <a:srgbClr val="000066"/>
                </a:solidFill>
                <a:latin typeface="黑体" panose="02010609060101010101" pitchFamily="49" charset="-122"/>
                <a:ea typeface="黑体" panose="02010609060101010101" pitchFamily="49" charset="-122"/>
              </a:rPr>
              <a:t>存储共享和保护</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代码和数据共享，硬件检查越界，地址空间访问权限</a:t>
            </a:r>
            <a:r>
              <a:rPr lang="en-US" altLang="zh-CN" sz="2800" dirty="0">
                <a:latin typeface="Times New Roman" panose="02020603050405020304" pitchFamily="18" charset="0"/>
              </a:rPr>
              <a:t>)</a:t>
            </a:r>
          </a:p>
          <a:p>
            <a:pPr eaLnBrk="1" hangingPunct="1">
              <a:spcBef>
                <a:spcPct val="25000"/>
              </a:spcBef>
              <a:buClrTx/>
              <a:buSzTx/>
              <a:buFontTx/>
              <a:buNone/>
            </a:pPr>
            <a:r>
              <a:rPr lang="en-US" altLang="zh-CN" sz="2800" dirty="0">
                <a:latin typeface="Times New Roman" panose="02020603050405020304" pitchFamily="18" charset="0"/>
              </a:rPr>
              <a:t>3. </a:t>
            </a:r>
            <a:r>
              <a:rPr lang="zh-CN" altLang="en-US" sz="2800" dirty="0">
                <a:solidFill>
                  <a:srgbClr val="000066"/>
                </a:solidFill>
                <a:latin typeface="黑体" panose="02010609060101010101" pitchFamily="49" charset="-122"/>
                <a:ea typeface="黑体" panose="02010609060101010101" pitchFamily="49" charset="-122"/>
              </a:rPr>
              <a:t>地址映射</a:t>
            </a:r>
            <a:r>
              <a:rPr lang="zh-CN" altLang="en-US" sz="280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可执行文件生成中的链接技术、程序加载时的重定位技术、进程运行时硬件和软件的地址变换技术和机构</a:t>
            </a:r>
            <a:r>
              <a:rPr lang="en-US" altLang="zh-CN" sz="2800" dirty="0">
                <a:latin typeface="Times New Roman" panose="02020603050405020304" pitchFamily="18" charset="0"/>
              </a:rPr>
              <a:t>)</a:t>
            </a:r>
          </a:p>
          <a:p>
            <a:pPr eaLnBrk="1" hangingPunct="1">
              <a:spcBef>
                <a:spcPct val="25000"/>
              </a:spcBef>
              <a:buClrTx/>
              <a:buSzTx/>
              <a:buFontTx/>
              <a:buNone/>
            </a:pPr>
            <a:r>
              <a:rPr lang="en-US" altLang="zh-CN" sz="2800" dirty="0">
                <a:latin typeface="Times New Roman" panose="02020603050405020304" pitchFamily="18" charset="0"/>
              </a:rPr>
              <a:t>4. </a:t>
            </a:r>
            <a:r>
              <a:rPr lang="zh-CN" altLang="en-US" sz="2800" dirty="0">
                <a:solidFill>
                  <a:srgbClr val="000066"/>
                </a:solidFill>
                <a:latin typeface="黑体" panose="02010609060101010101" pitchFamily="49" charset="-122"/>
                <a:ea typeface="黑体" panose="02010609060101010101" pitchFamily="49" charset="-122"/>
              </a:rPr>
              <a:t>内存扩充</a:t>
            </a:r>
            <a:r>
              <a:rPr lang="zh-CN" altLang="en-US" sz="2400" b="0" dirty="0">
                <a:latin typeface="Times New Roman" panose="02020603050405020304" pitchFamily="18" charset="0"/>
              </a:rPr>
              <a:t> </a:t>
            </a:r>
            <a:r>
              <a:rPr lang="en-US" altLang="zh-CN" sz="2800" dirty="0">
                <a:latin typeface="Times New Roman" panose="02020603050405020304" pitchFamily="18" charset="0"/>
              </a:rPr>
              <a:t>(</a:t>
            </a:r>
            <a:r>
              <a:rPr lang="zh-CN" altLang="en-US" sz="2800" dirty="0">
                <a:latin typeface="Times New Roman" panose="02020603050405020304" pitchFamily="18" charset="0"/>
              </a:rPr>
              <a:t>虚拟存储技术</a:t>
            </a:r>
            <a:r>
              <a:rPr lang="en-US" altLang="zh-CN" sz="2800" dirty="0">
                <a:latin typeface="Times New Roman" panose="02020603050405020304" pitchFamily="18" charset="0"/>
              </a:rPr>
              <a:t>)</a:t>
            </a:r>
          </a:p>
        </p:txBody>
      </p:sp>
      <p:sp>
        <p:nvSpPr>
          <p:cNvPr id="6148" name="Rectangle 3"/>
          <p:cNvSpPr>
            <a:spLocks noGrp="1"/>
          </p:cNvSpPr>
          <p:nvPr>
            <p:ph type="title"/>
          </p:nvPr>
        </p:nvSpPr>
        <p:spPr>
          <a:xfrm>
            <a:off x="401638" y="214313"/>
            <a:ext cx="6694487" cy="654050"/>
          </a:xfrm>
        </p:spPr>
        <p:txBody>
          <a:bodyPr vert="horz" wrap="square" lIns="91440" tIns="45720" rIns="91440" bIns="45720" anchor="b" anchorCtr="0"/>
          <a:lstStyle/>
          <a:p>
            <a:pPr eaLnBrk="1" hangingPunct="1"/>
            <a:r>
              <a:rPr lang="en-US" altLang="zh-CN" sz="4800" dirty="0"/>
              <a:t>4.0</a:t>
            </a:r>
            <a:r>
              <a:rPr lang="en-US" altLang="zh-CN" sz="4800" dirty="0">
                <a:latin typeface="Times New Roman" panose="02020603050405020304" pitchFamily="18" charset="0"/>
              </a:rPr>
              <a:t>  </a:t>
            </a:r>
            <a:r>
              <a:rPr lang="zh-CN" altLang="en-US" sz="4800" dirty="0">
                <a:latin typeface="Times New Roman" panose="02020603050405020304" pitchFamily="18" charset="0"/>
              </a:rPr>
              <a:t>存储器管理概述</a:t>
            </a:r>
            <a:r>
              <a:rPr lang="zh-CN" altLang="en-US" dirty="0"/>
              <a:t> </a:t>
            </a:r>
          </a:p>
        </p:txBody>
      </p:sp>
      <p:sp>
        <p:nvSpPr>
          <p:cNvPr id="359428" name="Text Box 4"/>
          <p:cNvSpPr txBox="1"/>
          <p:nvPr/>
        </p:nvSpPr>
        <p:spPr>
          <a:xfrm>
            <a:off x="457200" y="1096963"/>
            <a:ext cx="5562600" cy="579437"/>
          </a:xfrm>
          <a:prstGeom prst="rect">
            <a:avLst/>
          </a:prstGeom>
          <a:noFill/>
          <a:ln w="9525">
            <a:noFill/>
          </a:ln>
        </p:spPr>
        <p:txBody>
          <a:bodyPr>
            <a:spAutoFit/>
          </a:bodyPr>
          <a:lstStyle/>
          <a:p>
            <a:pPr eaLnBrk="1" hangingPunct="1">
              <a:spcBef>
                <a:spcPct val="50000"/>
              </a:spcBef>
            </a:pPr>
            <a:r>
              <a:rPr lang="zh-CN" altLang="en-US" sz="3200" dirty="0">
                <a:latin typeface="宋体" panose="02010600030101010101" pitchFamily="2" charset="-122"/>
                <a:ea typeface="宋体" panose="02010600030101010101" pitchFamily="2" charset="-122"/>
              </a:rPr>
              <a:t>存储器管理应具有以下功能：</a:t>
            </a:r>
            <a:r>
              <a:rPr lang="zh-CN" altLang="en-US" sz="3200" dirty="0">
                <a:latin typeface="Times New Roman" panose="02020603050405020304" pitchFamily="18" charset="0"/>
                <a:ea typeface="宋体" panose="02010600030101010101" pitchFamily="2" charset="-122"/>
              </a:rPr>
              <a:t> </a:t>
            </a:r>
          </a:p>
        </p:txBody>
      </p:sp>
      <p:sp>
        <p:nvSpPr>
          <p:cNvPr id="359429" name="Text Box 5"/>
          <p:cNvSpPr txBox="1"/>
          <p:nvPr/>
        </p:nvSpPr>
        <p:spPr>
          <a:xfrm>
            <a:off x="503238" y="5697538"/>
            <a:ext cx="8077200" cy="830262"/>
          </a:xfrm>
          <a:prstGeom prst="rect">
            <a:avLst/>
          </a:prstGeom>
          <a:solidFill>
            <a:srgbClr val="00FF99"/>
          </a:solidFill>
          <a:ln w="9525" cap="flat" cmpd="sng">
            <a:solidFill>
              <a:srgbClr val="0000FF"/>
            </a:solidFill>
            <a:prstDash val="solid"/>
            <a:miter/>
            <a:headEnd type="none" w="med" len="med"/>
            <a:tailEnd type="none" w="med" len="med"/>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latin typeface="Tahoma" panose="020B0604030504040204" pitchFamily="34" charset="0"/>
              </a:rPr>
              <a:t>本章按这一思路展开讨论</a:t>
            </a:r>
            <a:r>
              <a:rPr lang="en-US" altLang="zh-CN" dirty="0">
                <a:latin typeface="Times New Roman" panose="02020603050405020304" pitchFamily="18" charset="0"/>
              </a:rPr>
              <a:t>——</a:t>
            </a:r>
            <a:r>
              <a:rPr lang="zh-CN" altLang="en-US" dirty="0">
                <a:latin typeface="Tahoma" panose="020B0604030504040204" pitchFamily="34" charset="0"/>
              </a:rPr>
              <a:t>对各种存储分配管理方式，介绍它们的内存分配、内存保护和地址映射等知识。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9428"/>
                                        </p:tgtEl>
                                        <p:attrNameLst>
                                          <p:attrName>style.visibility</p:attrName>
                                        </p:attrNameLst>
                                      </p:cBhvr>
                                      <p:to>
                                        <p:strVal val="visible"/>
                                      </p:to>
                                    </p:set>
                                    <p:animEffect transition="in" filter="box(out)">
                                      <p:cBhvr>
                                        <p:cTn id="7" dur="500"/>
                                        <p:tgtEl>
                                          <p:spTgt spid="359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9426">
                                            <p:txEl>
                                              <p:pRg st="0" end="0"/>
                                            </p:txEl>
                                          </p:spTgt>
                                        </p:tgtEl>
                                        <p:attrNameLst>
                                          <p:attrName>style.visibility</p:attrName>
                                        </p:attrNameLst>
                                      </p:cBhvr>
                                      <p:to>
                                        <p:strVal val="visible"/>
                                      </p:to>
                                    </p:set>
                                    <p:animEffect transition="in" filter="wipe(up)">
                                      <p:cBhvr>
                                        <p:cTn id="12" dur="500"/>
                                        <p:tgtEl>
                                          <p:spTgt spid="3594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9426">
                                            <p:txEl>
                                              <p:pRg st="1" end="1"/>
                                            </p:txEl>
                                          </p:spTgt>
                                        </p:tgtEl>
                                        <p:attrNameLst>
                                          <p:attrName>style.visibility</p:attrName>
                                        </p:attrNameLst>
                                      </p:cBhvr>
                                      <p:to>
                                        <p:strVal val="visible"/>
                                      </p:to>
                                    </p:set>
                                    <p:animEffect transition="in" filter="wipe(up)">
                                      <p:cBhvr>
                                        <p:cTn id="17" dur="500"/>
                                        <p:tgtEl>
                                          <p:spTgt spid="3594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9426">
                                            <p:txEl>
                                              <p:pRg st="2" end="2"/>
                                            </p:txEl>
                                          </p:spTgt>
                                        </p:tgtEl>
                                        <p:attrNameLst>
                                          <p:attrName>style.visibility</p:attrName>
                                        </p:attrNameLst>
                                      </p:cBhvr>
                                      <p:to>
                                        <p:strVal val="visible"/>
                                      </p:to>
                                    </p:set>
                                    <p:animEffect transition="in" filter="wipe(up)">
                                      <p:cBhvr>
                                        <p:cTn id="22" dur="500"/>
                                        <p:tgtEl>
                                          <p:spTgt spid="35942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9426">
                                            <p:txEl>
                                              <p:pRg st="3" end="3"/>
                                            </p:txEl>
                                          </p:spTgt>
                                        </p:tgtEl>
                                        <p:attrNameLst>
                                          <p:attrName>style.visibility</p:attrName>
                                        </p:attrNameLst>
                                      </p:cBhvr>
                                      <p:to>
                                        <p:strVal val="visible"/>
                                      </p:to>
                                    </p:set>
                                    <p:animEffect transition="in" filter="wipe(up)">
                                      <p:cBhvr>
                                        <p:cTn id="27" dur="500"/>
                                        <p:tgtEl>
                                          <p:spTgt spid="35942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59429"/>
                                        </p:tgtEl>
                                        <p:attrNameLst>
                                          <p:attrName>style.visibility</p:attrName>
                                        </p:attrNameLst>
                                      </p:cBhvr>
                                      <p:to>
                                        <p:strVal val="visible"/>
                                      </p:to>
                                    </p:set>
                                    <p:animEffect transition="in" filter="dissolve">
                                      <p:cBhvr>
                                        <p:cTn id="32" dur="500"/>
                                        <p:tgtEl>
                                          <p:spTgt spid="359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build="p"/>
      <p:bldP spid="359428" grpId="0"/>
      <p:bldP spid="3594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30</a:t>
            </a:fld>
            <a:endParaRPr lang="en-US" altLang="zh-CN" sz="1400" dirty="0"/>
          </a:p>
        </p:txBody>
      </p:sp>
      <p:sp>
        <p:nvSpPr>
          <p:cNvPr id="32771" name="Rectangle 7"/>
          <p:cNvSpPr>
            <a:spLocks noGrp="1"/>
          </p:cNvSpPr>
          <p:nvPr>
            <p:ph type="title"/>
          </p:nvPr>
        </p:nvSpPr>
        <p:spPr>
          <a:xfrm>
            <a:off x="228600" y="152400"/>
            <a:ext cx="6553200" cy="617538"/>
          </a:xfrm>
        </p:spPr>
        <p:txBody>
          <a:bodyPr vert="horz" wrap="square" lIns="91440" tIns="45720" rIns="91440" bIns="45720" anchor="b" anchorCtr="0"/>
          <a:lstStyle/>
          <a:p>
            <a:pPr eaLnBrk="1" hangingPunct="1"/>
            <a:r>
              <a:rPr lang="en-US" altLang="zh-CN" sz="4000" dirty="0"/>
              <a:t>4.3.3</a:t>
            </a:r>
            <a:r>
              <a:rPr lang="en-US" altLang="zh-CN" sz="4000" dirty="0">
                <a:latin typeface="楷体_GB2312" pitchFamily="49" charset="-122"/>
              </a:rPr>
              <a:t> </a:t>
            </a:r>
            <a:r>
              <a:rPr lang="zh-CN" altLang="en-US" sz="4000" dirty="0">
                <a:latin typeface="楷体_GB2312" pitchFamily="49" charset="-122"/>
              </a:rPr>
              <a:t>动态分区分配 </a:t>
            </a:r>
          </a:p>
        </p:txBody>
      </p:sp>
      <p:sp>
        <p:nvSpPr>
          <p:cNvPr id="375819" name="Text Box 11"/>
          <p:cNvSpPr txBox="1"/>
          <p:nvPr/>
        </p:nvSpPr>
        <p:spPr>
          <a:xfrm>
            <a:off x="304800" y="822325"/>
            <a:ext cx="8458200" cy="3232150"/>
          </a:xfrm>
          <a:prstGeom prst="rect">
            <a:avLst/>
          </a:prstGeom>
          <a:noFill/>
          <a:ln w="9525">
            <a:noFill/>
          </a:ln>
        </p:spPr>
        <p:txBody>
          <a:bodyPr>
            <a:spAutoFit/>
          </a:bodyPr>
          <a:lstStyle/>
          <a:p>
            <a:pPr eaLnBrk="1" hangingPunct="1">
              <a:spcBef>
                <a:spcPct val="50000"/>
              </a:spcBef>
            </a:pPr>
            <a:r>
              <a:rPr lang="zh-CN" altLang="en-US" dirty="0">
                <a:solidFill>
                  <a:srgbClr val="0000FF"/>
                </a:solidFill>
                <a:latin typeface="仿宋_GB2312" pitchFamily="49" charset="-122"/>
                <a:ea typeface="仿宋_GB2312" pitchFamily="49" charset="-122"/>
              </a:rPr>
              <a:t>动态分区分配是根据进程的实际需要，</a:t>
            </a:r>
            <a:r>
              <a:rPr lang="zh-CN" altLang="en-US" dirty="0">
                <a:solidFill>
                  <a:srgbClr val="000066"/>
                </a:solidFill>
                <a:latin typeface="楷体_GB2312" pitchFamily="49" charset="-122"/>
              </a:rPr>
              <a:t>动态地</a:t>
            </a:r>
            <a:r>
              <a:rPr lang="zh-CN" altLang="en-US" dirty="0">
                <a:solidFill>
                  <a:srgbClr val="0000FF"/>
                </a:solidFill>
                <a:latin typeface="仿宋_GB2312" pitchFamily="49" charset="-122"/>
                <a:ea typeface="仿宋_GB2312" pitchFamily="49" charset="-122"/>
              </a:rPr>
              <a:t>为之分配内存空间。分区的划分是动态的，不是预先确定</a:t>
            </a:r>
            <a:endParaRPr lang="en-US" altLang="zh-CN" dirty="0">
              <a:solidFill>
                <a:srgbClr val="0000FF"/>
              </a:solidFill>
              <a:latin typeface="仿宋_GB2312" pitchFamily="49" charset="-122"/>
              <a:ea typeface="仿宋_GB2312" pitchFamily="49" charset="-122"/>
            </a:endParaRPr>
          </a:p>
          <a:p>
            <a:pPr eaLnBrk="1" hangingPunct="1">
              <a:spcBef>
                <a:spcPct val="50000"/>
              </a:spcBef>
            </a:pPr>
            <a:r>
              <a:rPr lang="zh-CN" altLang="en-US" dirty="0">
                <a:solidFill>
                  <a:srgbClr val="0000FF"/>
                </a:solidFill>
                <a:latin typeface="仿宋_GB2312" pitchFamily="49" charset="-122"/>
                <a:ea typeface="仿宋_GB2312" pitchFamily="49" charset="-122"/>
              </a:rPr>
              <a:t>在实现时，涉及到</a:t>
            </a:r>
            <a:r>
              <a:rPr lang="en-US" altLang="zh-CN" dirty="0">
                <a:solidFill>
                  <a:srgbClr val="0000FF"/>
                </a:solidFill>
                <a:latin typeface="仿宋_GB2312" pitchFamily="49" charset="-122"/>
                <a:ea typeface="仿宋_GB2312" pitchFamily="49" charset="-122"/>
              </a:rPr>
              <a:t>3</a:t>
            </a:r>
            <a:r>
              <a:rPr lang="zh-CN" altLang="en-US" dirty="0">
                <a:solidFill>
                  <a:srgbClr val="0000FF"/>
                </a:solidFill>
                <a:latin typeface="仿宋_GB2312" pitchFamily="49" charset="-122"/>
                <a:ea typeface="仿宋_GB2312" pitchFamily="49" charset="-122"/>
              </a:rPr>
              <a:t>个问题：</a:t>
            </a:r>
            <a:r>
              <a:rPr lang="zh-CN" altLang="en-US" dirty="0">
                <a:solidFill>
                  <a:srgbClr val="000066"/>
                </a:solidFill>
                <a:latin typeface="黑体" panose="02010609060101010101" pitchFamily="49" charset="-122"/>
                <a:ea typeface="黑体" panose="02010609060101010101" pitchFamily="49" charset="-122"/>
              </a:rPr>
              <a:t>数据结构</a:t>
            </a:r>
            <a:r>
              <a:rPr lang="zh-CN" altLang="en-US" dirty="0">
                <a:solidFill>
                  <a:srgbClr val="0000FF"/>
                </a:solidFill>
                <a:latin typeface="仿宋_GB2312" pitchFamily="49" charset="-122"/>
                <a:ea typeface="仿宋_GB2312" pitchFamily="49" charset="-122"/>
              </a:rPr>
              <a:t>、</a:t>
            </a:r>
            <a:r>
              <a:rPr lang="zh-CN" altLang="en-US" dirty="0">
                <a:solidFill>
                  <a:srgbClr val="000066"/>
                </a:solidFill>
                <a:latin typeface="黑体" panose="02010609060101010101" pitchFamily="49" charset="-122"/>
                <a:ea typeface="黑体" panose="02010609060101010101" pitchFamily="49" charset="-122"/>
              </a:rPr>
              <a:t>分配算法</a:t>
            </a:r>
            <a:r>
              <a:rPr lang="zh-CN" altLang="en-US" dirty="0">
                <a:solidFill>
                  <a:srgbClr val="0000FF"/>
                </a:solidFill>
                <a:latin typeface="仿宋_GB2312" pitchFamily="49" charset="-122"/>
                <a:ea typeface="仿宋_GB2312" pitchFamily="49" charset="-122"/>
              </a:rPr>
              <a:t>、</a:t>
            </a:r>
            <a:r>
              <a:rPr lang="zh-CN" altLang="en-US" dirty="0">
                <a:solidFill>
                  <a:srgbClr val="000066"/>
                </a:solidFill>
                <a:latin typeface="黑体" panose="02010609060101010101" pitchFamily="49" charset="-122"/>
                <a:ea typeface="黑体" panose="02010609060101010101" pitchFamily="49" charset="-122"/>
              </a:rPr>
              <a:t>分配及回收操作</a:t>
            </a:r>
            <a:endParaRPr lang="en-US" altLang="zh-CN" dirty="0">
              <a:solidFill>
                <a:srgbClr val="0000FF"/>
              </a:solidFill>
              <a:latin typeface="仿宋_GB2312" pitchFamily="49" charset="-122"/>
              <a:ea typeface="仿宋_GB2312" pitchFamily="49" charset="-122"/>
            </a:endParaRPr>
          </a:p>
          <a:p>
            <a:pPr eaLnBrk="1" hangingPunct="1">
              <a:spcBef>
                <a:spcPct val="50000"/>
              </a:spcBef>
            </a:pPr>
            <a:r>
              <a:rPr lang="zh-CN" altLang="en-US" dirty="0">
                <a:solidFill>
                  <a:srgbClr val="0000FF"/>
                </a:solidFill>
                <a:latin typeface="仿宋_GB2312" pitchFamily="49" charset="-122"/>
                <a:ea typeface="仿宋_GB2312" pitchFamily="49" charset="-122"/>
              </a:rPr>
              <a:t>当一个进程到来的时候，它将从一个足够容纳它分区中分配内存</a:t>
            </a:r>
            <a:endParaRPr lang="en-US" altLang="zh-CN" dirty="0">
              <a:solidFill>
                <a:srgbClr val="0000FF"/>
              </a:solidFill>
              <a:latin typeface="仿宋_GB2312" pitchFamily="49" charset="-122"/>
              <a:ea typeface="仿宋_GB2312" pitchFamily="49" charset="-122"/>
            </a:endParaRPr>
          </a:p>
          <a:p>
            <a:pPr eaLnBrk="1" hangingPunct="1">
              <a:spcBef>
                <a:spcPct val="50000"/>
              </a:spcBef>
            </a:pPr>
            <a:endParaRPr lang="zh-CN" altLang="en-US" dirty="0">
              <a:solidFill>
                <a:srgbClr val="0000FF"/>
              </a:solidFill>
              <a:latin typeface="仿宋_GB2312" pitchFamily="49" charset="-122"/>
              <a:ea typeface="仿宋_GB2312" pitchFamily="49" charset="-122"/>
            </a:endParaRPr>
          </a:p>
        </p:txBody>
      </p:sp>
      <p:sp>
        <p:nvSpPr>
          <p:cNvPr id="32773" name="矩形 2"/>
          <p:cNvSpPr/>
          <p:nvPr/>
        </p:nvSpPr>
        <p:spPr>
          <a:xfrm>
            <a:off x="863600" y="3811588"/>
            <a:ext cx="1187450" cy="369887"/>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en-US" altLang="zh-CN" sz="1800" dirty="0">
                <a:latin typeface="Times New Roman" panose="02020603050405020304" pitchFamily="18" charset="0"/>
              </a:rPr>
              <a:t>OS</a:t>
            </a:r>
            <a:endParaRPr lang="zh-CN" altLang="en-US" sz="1800" dirty="0">
              <a:latin typeface="Times New Roman" panose="02020603050405020304" pitchFamily="18" charset="0"/>
            </a:endParaRPr>
          </a:p>
        </p:txBody>
      </p:sp>
      <p:sp>
        <p:nvSpPr>
          <p:cNvPr id="32774" name="矩形 33"/>
          <p:cNvSpPr/>
          <p:nvPr/>
        </p:nvSpPr>
        <p:spPr>
          <a:xfrm>
            <a:off x="863600" y="4181475"/>
            <a:ext cx="1187450"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5</a:t>
            </a:r>
            <a:endParaRPr lang="zh-CN" altLang="en-US" sz="1800" dirty="0">
              <a:latin typeface="Times New Roman" panose="02020603050405020304" pitchFamily="18" charset="0"/>
            </a:endParaRPr>
          </a:p>
        </p:txBody>
      </p:sp>
      <p:sp>
        <p:nvSpPr>
          <p:cNvPr id="32775" name="矩形 34"/>
          <p:cNvSpPr/>
          <p:nvPr/>
        </p:nvSpPr>
        <p:spPr>
          <a:xfrm>
            <a:off x="863600" y="4549775"/>
            <a:ext cx="1187450" cy="1201738"/>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8</a:t>
            </a:r>
          </a:p>
          <a:p>
            <a:pPr algn="ctr" eaLnBrk="1" hangingPunct="1">
              <a:spcBef>
                <a:spcPct val="50000"/>
              </a:spcBef>
            </a:pPr>
            <a:endParaRPr lang="zh-CN" altLang="en-US" sz="1800" dirty="0">
              <a:latin typeface="Times New Roman" panose="02020603050405020304" pitchFamily="18" charset="0"/>
            </a:endParaRPr>
          </a:p>
        </p:txBody>
      </p:sp>
      <p:sp>
        <p:nvSpPr>
          <p:cNvPr id="32776" name="矩形 35"/>
          <p:cNvSpPr/>
          <p:nvPr/>
        </p:nvSpPr>
        <p:spPr>
          <a:xfrm>
            <a:off x="863600" y="5751513"/>
            <a:ext cx="1187450"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2</a:t>
            </a:r>
            <a:endParaRPr lang="zh-CN" altLang="en-US" sz="1800" dirty="0">
              <a:latin typeface="Times New Roman" panose="02020603050405020304" pitchFamily="18" charset="0"/>
            </a:endParaRPr>
          </a:p>
        </p:txBody>
      </p:sp>
      <p:sp>
        <p:nvSpPr>
          <p:cNvPr id="32777" name="矩形 36"/>
          <p:cNvSpPr/>
          <p:nvPr/>
        </p:nvSpPr>
        <p:spPr>
          <a:xfrm>
            <a:off x="2843213" y="3811588"/>
            <a:ext cx="1189037" cy="369887"/>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en-US" altLang="zh-CN" sz="1800" dirty="0">
                <a:latin typeface="Times New Roman" panose="02020603050405020304" pitchFamily="18" charset="0"/>
              </a:rPr>
              <a:t>OS</a:t>
            </a:r>
            <a:endParaRPr lang="zh-CN" altLang="en-US" sz="1800" dirty="0">
              <a:latin typeface="Times New Roman" panose="02020603050405020304" pitchFamily="18" charset="0"/>
            </a:endParaRPr>
          </a:p>
        </p:txBody>
      </p:sp>
      <p:sp>
        <p:nvSpPr>
          <p:cNvPr id="32778" name="矩形 37"/>
          <p:cNvSpPr/>
          <p:nvPr/>
        </p:nvSpPr>
        <p:spPr>
          <a:xfrm>
            <a:off x="2843213" y="4181475"/>
            <a:ext cx="1189037"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5</a:t>
            </a:r>
            <a:endParaRPr lang="zh-CN" altLang="en-US" sz="1800" dirty="0">
              <a:latin typeface="Times New Roman" panose="02020603050405020304" pitchFamily="18" charset="0"/>
            </a:endParaRPr>
          </a:p>
        </p:txBody>
      </p:sp>
      <p:sp>
        <p:nvSpPr>
          <p:cNvPr id="32779" name="矩形 38"/>
          <p:cNvSpPr/>
          <p:nvPr/>
        </p:nvSpPr>
        <p:spPr>
          <a:xfrm>
            <a:off x="2843213" y="4549775"/>
            <a:ext cx="1189037" cy="1201738"/>
          </a:xfrm>
          <a:prstGeom prst="rect">
            <a:avLst/>
          </a:prstGeom>
          <a:solidFill>
            <a:srgbClr val="0070C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zh-CN" altLang="en-US" sz="1800" dirty="0">
              <a:latin typeface="Times New Roman" panose="02020603050405020304" pitchFamily="18" charset="0"/>
            </a:endParaRPr>
          </a:p>
        </p:txBody>
      </p:sp>
      <p:sp>
        <p:nvSpPr>
          <p:cNvPr id="32780" name="矩形 39"/>
          <p:cNvSpPr/>
          <p:nvPr/>
        </p:nvSpPr>
        <p:spPr>
          <a:xfrm>
            <a:off x="2843213" y="5751513"/>
            <a:ext cx="1189037"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2</a:t>
            </a:r>
            <a:endParaRPr lang="zh-CN" altLang="en-US" sz="1800" dirty="0">
              <a:latin typeface="Times New Roman" panose="02020603050405020304" pitchFamily="18" charset="0"/>
            </a:endParaRPr>
          </a:p>
        </p:txBody>
      </p:sp>
      <p:sp>
        <p:nvSpPr>
          <p:cNvPr id="32781" name="矩形 40"/>
          <p:cNvSpPr/>
          <p:nvPr/>
        </p:nvSpPr>
        <p:spPr>
          <a:xfrm>
            <a:off x="4859338" y="3821113"/>
            <a:ext cx="1189037" cy="369887"/>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en-US" altLang="zh-CN" sz="1800" dirty="0">
                <a:latin typeface="Times New Roman" panose="02020603050405020304" pitchFamily="18" charset="0"/>
              </a:rPr>
              <a:t>OS</a:t>
            </a:r>
            <a:endParaRPr lang="zh-CN" altLang="en-US" sz="1800" dirty="0">
              <a:latin typeface="Times New Roman" panose="02020603050405020304" pitchFamily="18" charset="0"/>
            </a:endParaRPr>
          </a:p>
        </p:txBody>
      </p:sp>
      <p:sp>
        <p:nvSpPr>
          <p:cNvPr id="32782" name="矩形 41"/>
          <p:cNvSpPr/>
          <p:nvPr/>
        </p:nvSpPr>
        <p:spPr>
          <a:xfrm>
            <a:off x="4859338" y="4191000"/>
            <a:ext cx="1189037"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5</a:t>
            </a:r>
            <a:endParaRPr lang="zh-CN" altLang="en-US" sz="1800" dirty="0">
              <a:latin typeface="Times New Roman" panose="02020603050405020304" pitchFamily="18" charset="0"/>
            </a:endParaRPr>
          </a:p>
        </p:txBody>
      </p:sp>
      <p:sp>
        <p:nvSpPr>
          <p:cNvPr id="32783" name="矩形 42"/>
          <p:cNvSpPr/>
          <p:nvPr/>
        </p:nvSpPr>
        <p:spPr>
          <a:xfrm>
            <a:off x="4859338" y="4903788"/>
            <a:ext cx="1189037" cy="1200150"/>
          </a:xfrm>
          <a:prstGeom prst="rect">
            <a:avLst/>
          </a:prstGeom>
          <a:solidFill>
            <a:srgbClr val="0070C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zh-CN" altLang="en-US" sz="1800" dirty="0">
              <a:latin typeface="Times New Roman" panose="02020603050405020304" pitchFamily="18" charset="0"/>
            </a:endParaRPr>
          </a:p>
        </p:txBody>
      </p:sp>
      <p:sp>
        <p:nvSpPr>
          <p:cNvPr id="32784" name="矩形 43"/>
          <p:cNvSpPr/>
          <p:nvPr/>
        </p:nvSpPr>
        <p:spPr>
          <a:xfrm>
            <a:off x="4859338" y="5759450"/>
            <a:ext cx="1189037" cy="369888"/>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2</a:t>
            </a:r>
            <a:endParaRPr lang="zh-CN" altLang="en-US" sz="1800" dirty="0">
              <a:latin typeface="Times New Roman" panose="02020603050405020304" pitchFamily="18" charset="0"/>
            </a:endParaRPr>
          </a:p>
        </p:txBody>
      </p:sp>
      <p:sp>
        <p:nvSpPr>
          <p:cNvPr id="32785" name="矩形 44"/>
          <p:cNvSpPr/>
          <p:nvPr/>
        </p:nvSpPr>
        <p:spPr>
          <a:xfrm>
            <a:off x="4859338" y="4543425"/>
            <a:ext cx="1189037" cy="369888"/>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9</a:t>
            </a:r>
            <a:endParaRPr lang="zh-CN" altLang="en-US" sz="1800" dirty="0">
              <a:latin typeface="Times New Roman" panose="02020603050405020304" pitchFamily="18" charset="0"/>
            </a:endParaRPr>
          </a:p>
        </p:txBody>
      </p:sp>
      <p:sp>
        <p:nvSpPr>
          <p:cNvPr id="32786" name="矩形 45"/>
          <p:cNvSpPr/>
          <p:nvPr/>
        </p:nvSpPr>
        <p:spPr>
          <a:xfrm>
            <a:off x="6875463" y="3819525"/>
            <a:ext cx="1189037" cy="369888"/>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en-US" altLang="zh-CN" sz="1800" dirty="0">
                <a:latin typeface="Times New Roman" panose="02020603050405020304" pitchFamily="18" charset="0"/>
              </a:rPr>
              <a:t>OS</a:t>
            </a:r>
            <a:endParaRPr lang="zh-CN" altLang="en-US" sz="1800" dirty="0">
              <a:latin typeface="Times New Roman" panose="02020603050405020304" pitchFamily="18" charset="0"/>
            </a:endParaRPr>
          </a:p>
        </p:txBody>
      </p:sp>
      <p:sp>
        <p:nvSpPr>
          <p:cNvPr id="32787" name="矩形 46"/>
          <p:cNvSpPr/>
          <p:nvPr/>
        </p:nvSpPr>
        <p:spPr>
          <a:xfrm>
            <a:off x="6875463" y="4189413"/>
            <a:ext cx="1189037"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5</a:t>
            </a:r>
            <a:endParaRPr lang="zh-CN" altLang="en-US" sz="1800" dirty="0">
              <a:latin typeface="Times New Roman" panose="02020603050405020304" pitchFamily="18" charset="0"/>
            </a:endParaRPr>
          </a:p>
        </p:txBody>
      </p:sp>
      <p:sp>
        <p:nvSpPr>
          <p:cNvPr id="32788" name="矩形 47"/>
          <p:cNvSpPr/>
          <p:nvPr/>
        </p:nvSpPr>
        <p:spPr>
          <a:xfrm>
            <a:off x="6875463" y="4902200"/>
            <a:ext cx="1189037" cy="1200150"/>
          </a:xfrm>
          <a:prstGeom prst="rect">
            <a:avLst/>
          </a:prstGeom>
          <a:solidFill>
            <a:srgbClr val="0070C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en-US" altLang="zh-CN" sz="1800" dirty="0">
              <a:latin typeface="Times New Roman" panose="02020603050405020304" pitchFamily="18" charset="0"/>
            </a:endParaRPr>
          </a:p>
          <a:p>
            <a:pPr algn="ctr" eaLnBrk="1" hangingPunct="1">
              <a:spcBef>
                <a:spcPct val="50000"/>
              </a:spcBef>
            </a:pPr>
            <a:endParaRPr lang="zh-CN" altLang="en-US" sz="1800" dirty="0">
              <a:latin typeface="Times New Roman" panose="02020603050405020304" pitchFamily="18" charset="0"/>
            </a:endParaRPr>
          </a:p>
        </p:txBody>
      </p:sp>
      <p:sp>
        <p:nvSpPr>
          <p:cNvPr id="32789" name="矩形 48"/>
          <p:cNvSpPr/>
          <p:nvPr/>
        </p:nvSpPr>
        <p:spPr>
          <a:xfrm>
            <a:off x="6875463" y="5757863"/>
            <a:ext cx="1189037" cy="369887"/>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2</a:t>
            </a:r>
            <a:endParaRPr lang="zh-CN" altLang="en-US" sz="1800" dirty="0">
              <a:latin typeface="Times New Roman" panose="02020603050405020304" pitchFamily="18" charset="0"/>
            </a:endParaRPr>
          </a:p>
        </p:txBody>
      </p:sp>
      <p:sp>
        <p:nvSpPr>
          <p:cNvPr id="32790" name="矩形 49"/>
          <p:cNvSpPr/>
          <p:nvPr/>
        </p:nvSpPr>
        <p:spPr>
          <a:xfrm>
            <a:off x="6875463" y="4541838"/>
            <a:ext cx="1189037" cy="369887"/>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9</a:t>
            </a:r>
            <a:endParaRPr lang="zh-CN" altLang="en-US" sz="1800" dirty="0">
              <a:latin typeface="Times New Roman" panose="02020603050405020304" pitchFamily="18" charset="0"/>
            </a:endParaRPr>
          </a:p>
        </p:txBody>
      </p:sp>
      <p:sp>
        <p:nvSpPr>
          <p:cNvPr id="32791" name="矩形 50"/>
          <p:cNvSpPr/>
          <p:nvPr/>
        </p:nvSpPr>
        <p:spPr>
          <a:xfrm>
            <a:off x="6875463" y="4903788"/>
            <a:ext cx="1189037" cy="368300"/>
          </a:xfrm>
          <a:prstGeom prst="rect">
            <a:avLst/>
          </a:prstGeom>
          <a:solidFill>
            <a:srgbClr val="FFC000"/>
          </a:solidFill>
          <a:ln w="25400" cap="flat" cmpd="sng">
            <a:solidFill>
              <a:schemeClr val="tx1"/>
            </a:solidFill>
            <a:prstDash val="solid"/>
            <a:miter/>
            <a:headEnd type="none" w="med" len="med"/>
            <a:tailEnd type="none" w="med" len="med"/>
          </a:ln>
        </p:spPr>
        <p:txBody>
          <a:bodyPr>
            <a:spAutoFit/>
          </a:bodyPr>
          <a:lstStyle/>
          <a:p>
            <a:pPr algn="ctr" eaLnBrk="1" hangingPunct="1">
              <a:spcBef>
                <a:spcPct val="50000"/>
              </a:spcBef>
            </a:pPr>
            <a:r>
              <a:rPr lang="zh-CN" altLang="en-US" sz="1800" dirty="0">
                <a:latin typeface="Times New Roman" panose="02020603050405020304" pitchFamily="18" charset="0"/>
              </a:rPr>
              <a:t>进程</a:t>
            </a:r>
            <a:r>
              <a:rPr lang="en-US" altLang="zh-CN" sz="1800" dirty="0">
                <a:latin typeface="Times New Roman" panose="02020603050405020304" pitchFamily="18" charset="0"/>
              </a:rPr>
              <a:t>10</a:t>
            </a:r>
            <a:endParaRPr lang="zh-CN" altLang="en-US" sz="1800" dirty="0">
              <a:latin typeface="Times New Roman" panose="02020603050405020304" pitchFamily="18" charset="0"/>
            </a:endParaRPr>
          </a:p>
        </p:txBody>
      </p:sp>
      <p:sp>
        <p:nvSpPr>
          <p:cNvPr id="32792" name="右箭头 3"/>
          <p:cNvSpPr/>
          <p:nvPr/>
        </p:nvSpPr>
        <p:spPr>
          <a:xfrm>
            <a:off x="2100263" y="4797425"/>
            <a:ext cx="719137" cy="290513"/>
          </a:xfrm>
          <a:prstGeom prst="rightArrow">
            <a:avLst>
              <a:gd name="adj1" fmla="val 50000"/>
              <a:gd name="adj2" fmla="val 50012"/>
            </a:avLst>
          </a:prstGeom>
          <a:noFill/>
          <a:ln w="25400" cap="flat" cmpd="sng">
            <a:solidFill>
              <a:schemeClr val="tx1"/>
            </a:solidFill>
            <a:prstDash val="solid"/>
            <a:miter/>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32793" name="右箭头 53"/>
          <p:cNvSpPr/>
          <p:nvPr/>
        </p:nvSpPr>
        <p:spPr>
          <a:xfrm>
            <a:off x="4067175" y="4797425"/>
            <a:ext cx="720725" cy="290513"/>
          </a:xfrm>
          <a:prstGeom prst="rightArrow">
            <a:avLst>
              <a:gd name="adj1" fmla="val 50000"/>
              <a:gd name="adj2" fmla="val 50122"/>
            </a:avLst>
          </a:prstGeom>
          <a:noFill/>
          <a:ln w="25400" cap="flat" cmpd="sng">
            <a:solidFill>
              <a:schemeClr val="tx1"/>
            </a:solidFill>
            <a:prstDash val="solid"/>
            <a:miter/>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32794" name="右箭头 54"/>
          <p:cNvSpPr/>
          <p:nvPr/>
        </p:nvSpPr>
        <p:spPr>
          <a:xfrm>
            <a:off x="6084888" y="4814888"/>
            <a:ext cx="719137" cy="290512"/>
          </a:xfrm>
          <a:prstGeom prst="rightArrow">
            <a:avLst>
              <a:gd name="adj1" fmla="val 50000"/>
              <a:gd name="adj2" fmla="val 50012"/>
            </a:avLst>
          </a:prstGeom>
          <a:noFill/>
          <a:ln w="25400" cap="flat" cmpd="sng">
            <a:solidFill>
              <a:schemeClr val="tx1"/>
            </a:solidFill>
            <a:prstDash val="solid"/>
            <a:miter/>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5819"/>
                                        </p:tgtEl>
                                        <p:attrNameLst>
                                          <p:attrName>style.visibility</p:attrName>
                                        </p:attrNameLst>
                                      </p:cBhvr>
                                      <p:to>
                                        <p:strVal val="visible"/>
                                      </p:to>
                                    </p:set>
                                    <p:animEffect transition="in" filter="wipe(up)">
                                      <p:cBhvr>
                                        <p:cTn id="7" dur="500"/>
                                        <p:tgtEl>
                                          <p:spTgt spid="375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31</a:t>
            </a:fld>
            <a:endParaRPr lang="en-US" altLang="zh-CN" sz="1400" dirty="0"/>
          </a:p>
        </p:txBody>
      </p:sp>
      <p:grpSp>
        <p:nvGrpSpPr>
          <p:cNvPr id="375810" name="Group 2"/>
          <p:cNvGrpSpPr/>
          <p:nvPr/>
        </p:nvGrpSpPr>
        <p:grpSpPr>
          <a:xfrm>
            <a:off x="5937250" y="2687638"/>
            <a:ext cx="2943225" cy="2663825"/>
            <a:chOff x="3740" y="2285"/>
            <a:chExt cx="1854" cy="1678"/>
          </a:xfrm>
        </p:grpSpPr>
        <p:sp>
          <p:nvSpPr>
            <p:cNvPr id="33839" name="Rectangle 3"/>
            <p:cNvSpPr/>
            <p:nvPr/>
          </p:nvSpPr>
          <p:spPr>
            <a:xfrm>
              <a:off x="4521" y="2285"/>
              <a:ext cx="1073" cy="1570"/>
            </a:xfrm>
            <a:prstGeom prst="rect">
              <a:avLst/>
            </a:prstGeom>
            <a:solidFill>
              <a:schemeClr val="accent1"/>
            </a:solidFill>
            <a:ln w="19050" cap="flat" cmpd="sng">
              <a:solidFill>
                <a:schemeClr val="tx1"/>
              </a:solidFill>
              <a:prstDash val="solid"/>
              <a:miter/>
              <a:headEnd type="none" w="med" len="med"/>
              <a:tailEnd type="none" w="med" len="med"/>
            </a:ln>
          </p:spPr>
          <p:txBody>
            <a:bodyPr wrap="none" lIns="18000" tIns="10800" rIns="18000" bIns="10800"/>
            <a:lstStyle/>
            <a:p>
              <a:pPr algn="ctr" eaLnBrk="1" hangingPunct="1">
                <a:spcBef>
                  <a:spcPct val="3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操作系统</a:t>
              </a:r>
            </a:p>
          </p:txBody>
        </p:sp>
        <p:sp>
          <p:nvSpPr>
            <p:cNvPr id="33840" name="Line 4"/>
            <p:cNvSpPr/>
            <p:nvPr/>
          </p:nvSpPr>
          <p:spPr>
            <a:xfrm>
              <a:off x="4521" y="2530"/>
              <a:ext cx="1065" cy="0"/>
            </a:xfrm>
            <a:prstGeom prst="line">
              <a:avLst/>
            </a:prstGeom>
            <a:ln w="19050" cap="flat" cmpd="sng">
              <a:solidFill>
                <a:schemeClr val="tx1"/>
              </a:solidFill>
              <a:prstDash val="solid"/>
              <a:headEnd type="none" w="med" len="med"/>
              <a:tailEnd type="none" w="med" len="med"/>
            </a:ln>
          </p:spPr>
        </p:sp>
        <p:sp>
          <p:nvSpPr>
            <p:cNvPr id="33841" name="Text Box 5"/>
            <p:cNvSpPr txBox="1"/>
            <p:nvPr/>
          </p:nvSpPr>
          <p:spPr>
            <a:xfrm>
              <a:off x="3740" y="2388"/>
              <a:ext cx="710" cy="269"/>
            </a:xfrm>
            <a:prstGeom prst="rect">
              <a:avLst/>
            </a:prstGeom>
            <a:noFill/>
            <a:ln w="9525">
              <a:noFill/>
            </a:ln>
          </p:spPr>
          <p:txBody>
            <a:bodyPr rIns="0">
              <a:spAutoFit/>
            </a:bodyPr>
            <a:lstStyle/>
            <a:p>
              <a:pPr algn="r" eaLnBrk="1" hangingPunct="1">
                <a:spcBef>
                  <a:spcPct val="2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100K</a:t>
              </a:r>
            </a:p>
          </p:txBody>
        </p:sp>
        <p:sp>
          <p:nvSpPr>
            <p:cNvPr id="33842" name="Text Box 6"/>
            <p:cNvSpPr txBox="1"/>
            <p:nvPr/>
          </p:nvSpPr>
          <p:spPr>
            <a:xfrm>
              <a:off x="3816" y="3752"/>
              <a:ext cx="704" cy="211"/>
            </a:xfrm>
            <a:prstGeom prst="rect">
              <a:avLst/>
            </a:prstGeom>
            <a:noFill/>
            <a:ln w="19050">
              <a:noFill/>
            </a:ln>
          </p:spPr>
          <p:txBody>
            <a:bodyPr lIns="18000" tIns="0" rIns="18000" bIns="0">
              <a:spAutoFit/>
            </a:bodyPr>
            <a:lstStyle/>
            <a:p>
              <a:pPr algn="r" eaLnBrk="1" hangingPunct="1">
                <a:spcBef>
                  <a:spcPct val="5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2000K</a:t>
              </a:r>
            </a:p>
          </p:txBody>
        </p:sp>
      </p:grpSp>
      <p:sp>
        <p:nvSpPr>
          <p:cNvPr id="33796" name="Rectangle 7"/>
          <p:cNvSpPr>
            <a:spLocks noGrp="1"/>
          </p:cNvSpPr>
          <p:nvPr>
            <p:ph type="title"/>
          </p:nvPr>
        </p:nvSpPr>
        <p:spPr>
          <a:xfrm>
            <a:off x="228600" y="152400"/>
            <a:ext cx="6553200" cy="617538"/>
          </a:xfrm>
        </p:spPr>
        <p:txBody>
          <a:bodyPr vert="horz" wrap="square" lIns="91440" tIns="45720" rIns="91440" bIns="45720" anchor="b" anchorCtr="0"/>
          <a:lstStyle/>
          <a:p>
            <a:pPr eaLnBrk="1" hangingPunct="1"/>
            <a:r>
              <a:rPr lang="en-US" altLang="zh-CN" sz="4000" dirty="0"/>
              <a:t>4.3.3</a:t>
            </a:r>
            <a:r>
              <a:rPr lang="en-US" altLang="zh-CN" sz="4000" dirty="0">
                <a:latin typeface="楷体_GB2312" pitchFamily="49" charset="-122"/>
              </a:rPr>
              <a:t> </a:t>
            </a:r>
            <a:r>
              <a:rPr lang="zh-CN" altLang="en-US" sz="4000" dirty="0">
                <a:latin typeface="楷体_GB2312" pitchFamily="49" charset="-122"/>
              </a:rPr>
              <a:t>动态分区分配 </a:t>
            </a:r>
          </a:p>
        </p:txBody>
      </p:sp>
      <p:sp>
        <p:nvSpPr>
          <p:cNvPr id="375816" name="Text Box 8"/>
          <p:cNvSpPr txBox="1"/>
          <p:nvPr/>
        </p:nvSpPr>
        <p:spPr>
          <a:xfrm>
            <a:off x="381000" y="1016000"/>
            <a:ext cx="5867400" cy="579438"/>
          </a:xfrm>
          <a:prstGeom prst="rect">
            <a:avLst/>
          </a:prstGeom>
          <a:noFill/>
          <a:ln w="9525">
            <a:noFill/>
          </a:ln>
        </p:spPr>
        <p:txBody>
          <a:bodyPr>
            <a:spAutoFit/>
          </a:bodyPr>
          <a:lstStyle/>
          <a:p>
            <a:pPr eaLnBrk="1" hangingPunct="1">
              <a:spcBef>
                <a:spcPct val="50000"/>
              </a:spcBef>
            </a:pPr>
            <a:r>
              <a:rPr lang="en-US" altLang="zh-CN" sz="3200" dirty="0">
                <a:solidFill>
                  <a:srgbClr val="000066"/>
                </a:solidFill>
                <a:latin typeface="楷体_GB2312" pitchFamily="49" charset="-122"/>
              </a:rPr>
              <a:t>1</a:t>
            </a:r>
            <a:r>
              <a:rPr lang="zh-CN" altLang="en-US" sz="3200" dirty="0">
                <a:solidFill>
                  <a:srgbClr val="000066"/>
                </a:solidFill>
                <a:latin typeface="楷体_GB2312" pitchFamily="49" charset="-122"/>
              </a:rPr>
              <a:t>．分区分配中的数据结构 </a:t>
            </a:r>
          </a:p>
        </p:txBody>
      </p:sp>
      <p:sp>
        <p:nvSpPr>
          <p:cNvPr id="375817" name="Text Box 9"/>
          <p:cNvSpPr txBox="1"/>
          <p:nvPr/>
        </p:nvSpPr>
        <p:spPr>
          <a:xfrm>
            <a:off x="533400" y="1549400"/>
            <a:ext cx="6483350" cy="457200"/>
          </a:xfrm>
          <a:prstGeom prst="rect">
            <a:avLst/>
          </a:prstGeom>
          <a:noFill/>
          <a:ln w="9525">
            <a:noFill/>
          </a:ln>
        </p:spPr>
        <p:txBody>
          <a:bodyPr>
            <a:spAutoFit/>
          </a:bodyPr>
          <a:lstStyle/>
          <a:p>
            <a:pPr eaLnBrk="1" hangingPunct="1">
              <a:spcBef>
                <a:spcPct val="50000"/>
              </a:spcBef>
            </a:pPr>
            <a:r>
              <a:rPr lang="zh-CN" altLang="en-US" dirty="0">
                <a:latin typeface="宋体" panose="02010600030101010101" pitchFamily="2" charset="-122"/>
                <a:ea typeface="宋体" panose="02010600030101010101" pitchFamily="2" charset="-122"/>
              </a:rPr>
              <a:t>可以有两种形式：</a:t>
            </a:r>
            <a:r>
              <a:rPr lang="zh-CN" altLang="en-US" dirty="0">
                <a:solidFill>
                  <a:srgbClr val="0000FF"/>
                </a:solidFill>
                <a:latin typeface="仿宋_GB2312" pitchFamily="49" charset="-122"/>
                <a:ea typeface="仿宋_GB2312" pitchFamily="49" charset="-122"/>
              </a:rPr>
              <a:t>空闲分区表、空闲分区链</a:t>
            </a:r>
            <a:r>
              <a:rPr lang="zh-CN" altLang="en-US" dirty="0">
                <a:latin typeface="Tahoma" panose="020B0604030504040204" pitchFamily="34" charset="0"/>
                <a:ea typeface="宋体" panose="02010600030101010101" pitchFamily="2" charset="-122"/>
              </a:rPr>
              <a:t> </a:t>
            </a:r>
          </a:p>
        </p:txBody>
      </p:sp>
      <p:sp>
        <p:nvSpPr>
          <p:cNvPr id="375818" name="Text Box 10"/>
          <p:cNvSpPr txBox="1"/>
          <p:nvPr/>
        </p:nvSpPr>
        <p:spPr>
          <a:xfrm>
            <a:off x="609600" y="2082800"/>
            <a:ext cx="3873500" cy="519113"/>
          </a:xfrm>
          <a:prstGeom prst="rect">
            <a:avLst/>
          </a:prstGeom>
          <a:noFill/>
          <a:ln w="9525">
            <a:noFill/>
          </a:ln>
        </p:spPr>
        <p:txBody>
          <a:bodyPr>
            <a:spAutoFit/>
          </a:bodyPr>
          <a:lstStyle/>
          <a:p>
            <a:pPr eaLnBrk="1" hangingPunct="1">
              <a:spcBef>
                <a:spcPct val="50000"/>
              </a:spcBef>
            </a:pPr>
            <a:r>
              <a:rPr lang="en-US" altLang="zh-CN" sz="2800" dirty="0">
                <a:solidFill>
                  <a:srgbClr val="000066"/>
                </a:solidFill>
                <a:latin typeface="仿宋_GB2312" pitchFamily="49" charset="-122"/>
                <a:ea typeface="仿宋_GB2312" pitchFamily="49" charset="-122"/>
              </a:rPr>
              <a:t>1) </a:t>
            </a:r>
            <a:r>
              <a:rPr lang="zh-CN" altLang="en-US" sz="2800" dirty="0">
                <a:solidFill>
                  <a:srgbClr val="000066"/>
                </a:solidFill>
                <a:latin typeface="仿宋_GB2312" pitchFamily="49" charset="-122"/>
                <a:ea typeface="仿宋_GB2312" pitchFamily="49" charset="-122"/>
              </a:rPr>
              <a:t>空闲分区表 </a:t>
            </a:r>
          </a:p>
        </p:txBody>
      </p:sp>
      <p:graphicFrame>
        <p:nvGraphicFramePr>
          <p:cNvPr id="375820" name="Group 12"/>
          <p:cNvGraphicFramePr>
            <a:graphicFrameLocks noGrp="1"/>
          </p:cNvGraphicFramePr>
          <p:nvPr/>
        </p:nvGraphicFramePr>
        <p:xfrm>
          <a:off x="742950" y="3613150"/>
          <a:ext cx="4613275" cy="1585913"/>
        </p:xfrm>
        <a:graphic>
          <a:graphicData uri="http://schemas.openxmlformats.org/drawingml/2006/table">
            <a:tbl>
              <a:tblPr/>
              <a:tblGrid>
                <a:gridCol w="1393825">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tblGrid>
              <a:tr h="3964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分区号</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分区始址</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分区长度</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4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100KB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128KB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4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800KB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200KB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47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1300KB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700KB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5842" name="Text Box 34"/>
          <p:cNvSpPr txBox="1"/>
          <p:nvPr/>
        </p:nvSpPr>
        <p:spPr>
          <a:xfrm>
            <a:off x="638175" y="2598738"/>
            <a:ext cx="5448300" cy="822325"/>
          </a:xfrm>
          <a:prstGeom prst="rect">
            <a:avLst/>
          </a:prstGeom>
          <a:noFill/>
          <a:ln w="9525">
            <a:noFill/>
          </a:ln>
        </p:spPr>
        <p:txBody>
          <a:bodyPr>
            <a:spAutoFit/>
          </a:bodyPr>
          <a:lstStyle/>
          <a:p>
            <a:pPr eaLnBrk="1" hangingPunct="1">
              <a:buClr>
                <a:schemeClr val="folHlink"/>
              </a:buClr>
              <a:buSzPct val="60000"/>
              <a:buFont typeface="Wingdings" panose="05000000000000000000" pitchFamily="2" charset="2"/>
            </a:pPr>
            <a:r>
              <a:rPr lang="zh-CN" altLang="en-US" dirty="0">
                <a:latin typeface="宋体" panose="02010600030101010101" pitchFamily="2" charset="-122"/>
                <a:ea typeface="宋体" panose="02010600030101010101" pitchFamily="2" charset="-122"/>
              </a:rPr>
              <a:t>每个空闲分区占一个表目，表目包括：</a:t>
            </a:r>
          </a:p>
          <a:p>
            <a:pPr eaLnBrk="1" hangingPunct="1">
              <a:buClr>
                <a:schemeClr val="folHlink"/>
              </a:buClr>
              <a:buSzPct val="60000"/>
              <a:buFont typeface="Wingdings" panose="05000000000000000000" pitchFamily="2" charset="2"/>
            </a:pPr>
            <a:r>
              <a:rPr lang="zh-CN" altLang="en-US" dirty="0">
                <a:solidFill>
                  <a:srgbClr val="CC3300"/>
                </a:solidFill>
                <a:latin typeface="黑体" panose="02010609060101010101" pitchFamily="49" charset="-122"/>
                <a:ea typeface="黑体" panose="02010609060101010101" pitchFamily="49" charset="-122"/>
              </a:rPr>
              <a:t>分区号、分区始址、分区大小</a:t>
            </a:r>
            <a:r>
              <a:rPr lang="zh-CN" altLang="en-US" dirty="0">
                <a:latin typeface="宋体" panose="02010600030101010101" pitchFamily="2" charset="-122"/>
                <a:ea typeface="宋体" panose="02010600030101010101" pitchFamily="2" charset="-122"/>
              </a:rPr>
              <a:t>等</a:t>
            </a:r>
          </a:p>
        </p:txBody>
      </p:sp>
      <p:sp>
        <p:nvSpPr>
          <p:cNvPr id="375843" name="Line 35"/>
          <p:cNvSpPr/>
          <p:nvPr/>
        </p:nvSpPr>
        <p:spPr>
          <a:xfrm>
            <a:off x="7202488" y="3876675"/>
            <a:ext cx="1690687" cy="0"/>
          </a:xfrm>
          <a:prstGeom prst="line">
            <a:avLst/>
          </a:prstGeom>
          <a:ln w="19050" cap="flat" cmpd="sng">
            <a:solidFill>
              <a:schemeClr val="tx1"/>
            </a:solidFill>
            <a:prstDash val="solid"/>
            <a:headEnd type="none" w="med" len="med"/>
            <a:tailEnd type="none" w="med" len="med"/>
          </a:ln>
        </p:spPr>
      </p:sp>
      <p:sp>
        <p:nvSpPr>
          <p:cNvPr id="375844" name="Line 36"/>
          <p:cNvSpPr/>
          <p:nvPr/>
        </p:nvSpPr>
        <p:spPr>
          <a:xfrm>
            <a:off x="7189788" y="3482975"/>
            <a:ext cx="1690687" cy="0"/>
          </a:xfrm>
          <a:prstGeom prst="line">
            <a:avLst/>
          </a:prstGeom>
          <a:ln w="19050" cap="flat" cmpd="sng">
            <a:solidFill>
              <a:schemeClr val="tx1"/>
            </a:solidFill>
            <a:prstDash val="solid"/>
            <a:headEnd type="none" w="med" len="med"/>
            <a:tailEnd type="none" w="med" len="med"/>
          </a:ln>
        </p:spPr>
      </p:sp>
      <p:sp>
        <p:nvSpPr>
          <p:cNvPr id="375845" name="Line 37"/>
          <p:cNvSpPr/>
          <p:nvPr/>
        </p:nvSpPr>
        <p:spPr>
          <a:xfrm>
            <a:off x="7177088" y="4308475"/>
            <a:ext cx="1690687" cy="0"/>
          </a:xfrm>
          <a:prstGeom prst="line">
            <a:avLst/>
          </a:prstGeom>
          <a:ln w="19050" cap="flat" cmpd="sng">
            <a:solidFill>
              <a:schemeClr val="tx1"/>
            </a:solidFill>
            <a:prstDash val="solid"/>
            <a:headEnd type="none" w="med" len="med"/>
            <a:tailEnd type="none" w="med" len="med"/>
          </a:ln>
        </p:spPr>
      </p:sp>
      <p:sp>
        <p:nvSpPr>
          <p:cNvPr id="375846" name="Line 38"/>
          <p:cNvSpPr/>
          <p:nvPr/>
        </p:nvSpPr>
        <p:spPr>
          <a:xfrm>
            <a:off x="7177088" y="4714875"/>
            <a:ext cx="1690687" cy="0"/>
          </a:xfrm>
          <a:prstGeom prst="line">
            <a:avLst/>
          </a:prstGeom>
          <a:ln w="19050" cap="flat" cmpd="sng">
            <a:solidFill>
              <a:schemeClr val="tx1"/>
            </a:solidFill>
            <a:prstDash val="solid"/>
            <a:headEnd type="none" w="med" len="med"/>
            <a:tailEnd type="none" w="med" len="med"/>
          </a:ln>
        </p:spPr>
      </p:sp>
      <p:sp>
        <p:nvSpPr>
          <p:cNvPr id="375847" name="Text Box 39"/>
          <p:cNvSpPr txBox="1"/>
          <p:nvPr/>
        </p:nvSpPr>
        <p:spPr>
          <a:xfrm>
            <a:off x="7377113" y="4783138"/>
            <a:ext cx="1314450" cy="339725"/>
          </a:xfrm>
          <a:prstGeom prst="rect">
            <a:avLst/>
          </a:prstGeom>
          <a:solidFill>
            <a:schemeClr val="accent1"/>
          </a:solidFill>
          <a:ln w="9525">
            <a:noFill/>
          </a:ln>
        </p:spPr>
        <p:txBody>
          <a:bodyPr lIns="54000" tIns="0" rIns="54000" bIns="0"/>
          <a:lstStyle/>
          <a:p>
            <a:pPr algn="ctr" eaLnBrk="1" hangingPunct="1">
              <a:spcBef>
                <a:spcPct val="50000"/>
              </a:spcBef>
              <a:buClr>
                <a:schemeClr val="folHlink"/>
              </a:buClr>
              <a:buSzPct val="60000"/>
              <a:buFont typeface="Wingdings" panose="05000000000000000000" pitchFamily="2" charset="2"/>
            </a:pPr>
            <a:r>
              <a:rPr lang="zh-CN" altLang="en-US" sz="2200" dirty="0">
                <a:latin typeface="Tahoma" panose="020B0604030504040204" pitchFamily="34" charset="0"/>
                <a:ea typeface="宋体" panose="02010600030101010101" pitchFamily="2" charset="-122"/>
              </a:rPr>
              <a:t>空闲区</a:t>
            </a:r>
          </a:p>
        </p:txBody>
      </p:sp>
      <p:sp>
        <p:nvSpPr>
          <p:cNvPr id="375848" name="AutoShape 40"/>
          <p:cNvSpPr/>
          <p:nvPr/>
        </p:nvSpPr>
        <p:spPr>
          <a:xfrm>
            <a:off x="5387975" y="4195763"/>
            <a:ext cx="714375" cy="727075"/>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375849" name="Text Box 41"/>
          <p:cNvSpPr txBox="1"/>
          <p:nvPr/>
        </p:nvSpPr>
        <p:spPr>
          <a:xfrm>
            <a:off x="7493000" y="3124200"/>
            <a:ext cx="1079500" cy="304800"/>
          </a:xfrm>
          <a:prstGeom prst="rect">
            <a:avLst/>
          </a:prstGeom>
          <a:noFill/>
          <a:ln w="19050">
            <a:noFill/>
          </a:ln>
        </p:spPr>
        <p:txBody>
          <a:bodyPr lIns="18000" tIns="0" rIns="18000" bIns="0">
            <a:spAutoFit/>
          </a:bodyPr>
          <a:lstStyle/>
          <a:p>
            <a:pPr algn="ct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作业</a:t>
            </a:r>
            <a:r>
              <a:rPr lang="en-US" altLang="zh-CN" sz="2000" dirty="0">
                <a:latin typeface="Tahoma" panose="020B0604030504040204" pitchFamily="34" charset="0"/>
                <a:ea typeface="宋体" panose="02010600030101010101" pitchFamily="2" charset="-122"/>
              </a:rPr>
              <a:t>A</a:t>
            </a:r>
          </a:p>
        </p:txBody>
      </p:sp>
      <p:sp>
        <p:nvSpPr>
          <p:cNvPr id="375850" name="Text Box 42"/>
          <p:cNvSpPr txBox="1"/>
          <p:nvPr/>
        </p:nvSpPr>
        <p:spPr>
          <a:xfrm>
            <a:off x="6096000" y="3314700"/>
            <a:ext cx="1003300" cy="334963"/>
          </a:xfrm>
          <a:prstGeom prst="rect">
            <a:avLst/>
          </a:prstGeom>
          <a:noFill/>
          <a:ln w="19050">
            <a:noFill/>
          </a:ln>
        </p:spPr>
        <p:txBody>
          <a:bodyPr lIns="0" tIns="0" rIns="0" bIns="0">
            <a:spAutoFit/>
          </a:bodyPr>
          <a:lstStyle/>
          <a:p>
            <a:pPr algn="r" eaLnBrk="1" hangingPunct="1">
              <a:spcBef>
                <a:spcPct val="5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228K</a:t>
            </a:r>
          </a:p>
        </p:txBody>
      </p:sp>
      <p:sp>
        <p:nvSpPr>
          <p:cNvPr id="375851" name="Text Box 43"/>
          <p:cNvSpPr txBox="1"/>
          <p:nvPr/>
        </p:nvSpPr>
        <p:spPr>
          <a:xfrm>
            <a:off x="7493000" y="3505200"/>
            <a:ext cx="1079500" cy="304800"/>
          </a:xfrm>
          <a:prstGeom prst="rect">
            <a:avLst/>
          </a:prstGeom>
          <a:noFill/>
          <a:ln w="19050">
            <a:noFill/>
          </a:ln>
        </p:spPr>
        <p:txBody>
          <a:bodyPr lIns="18000" tIns="0" rIns="18000" bIns="0">
            <a:spAutoFit/>
          </a:bodyPr>
          <a:lstStyle/>
          <a:p>
            <a:pPr algn="ct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作业</a:t>
            </a:r>
            <a:r>
              <a:rPr lang="en-US" altLang="zh-CN" sz="2000" dirty="0">
                <a:latin typeface="Tahoma" panose="020B0604030504040204" pitchFamily="34" charset="0"/>
                <a:ea typeface="宋体" panose="02010600030101010101" pitchFamily="2" charset="-122"/>
              </a:rPr>
              <a:t>B</a:t>
            </a:r>
          </a:p>
        </p:txBody>
      </p:sp>
      <p:sp>
        <p:nvSpPr>
          <p:cNvPr id="375852" name="Text Box 44"/>
          <p:cNvSpPr txBox="1"/>
          <p:nvPr/>
        </p:nvSpPr>
        <p:spPr>
          <a:xfrm>
            <a:off x="6121400" y="3708400"/>
            <a:ext cx="1003300" cy="334963"/>
          </a:xfrm>
          <a:prstGeom prst="rect">
            <a:avLst/>
          </a:prstGeom>
          <a:noFill/>
          <a:ln w="19050">
            <a:noFill/>
          </a:ln>
        </p:spPr>
        <p:txBody>
          <a:bodyPr lIns="0" tIns="0" rIns="0" bIns="0">
            <a:spAutoFit/>
          </a:bodyPr>
          <a:lstStyle/>
          <a:p>
            <a:pPr algn="r" eaLnBrk="1" hangingPunct="1">
              <a:spcBef>
                <a:spcPct val="5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800K</a:t>
            </a:r>
          </a:p>
        </p:txBody>
      </p:sp>
      <p:sp>
        <p:nvSpPr>
          <p:cNvPr id="375853" name="Text Box 45"/>
          <p:cNvSpPr txBox="1"/>
          <p:nvPr/>
        </p:nvSpPr>
        <p:spPr>
          <a:xfrm>
            <a:off x="7531100" y="3924300"/>
            <a:ext cx="990600" cy="304800"/>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作业</a:t>
            </a:r>
            <a:r>
              <a:rPr lang="en-US" altLang="zh-CN" sz="2000" dirty="0">
                <a:latin typeface="Tahoma" panose="020B0604030504040204" pitchFamily="34" charset="0"/>
                <a:ea typeface="宋体" panose="02010600030101010101" pitchFamily="2" charset="-122"/>
              </a:rPr>
              <a:t>C</a:t>
            </a:r>
          </a:p>
        </p:txBody>
      </p:sp>
      <p:sp>
        <p:nvSpPr>
          <p:cNvPr id="375854" name="Text Box 46"/>
          <p:cNvSpPr txBox="1"/>
          <p:nvPr/>
        </p:nvSpPr>
        <p:spPr>
          <a:xfrm>
            <a:off x="6134100" y="4140200"/>
            <a:ext cx="1003300" cy="334963"/>
          </a:xfrm>
          <a:prstGeom prst="rect">
            <a:avLst/>
          </a:prstGeom>
          <a:noFill/>
          <a:ln w="19050">
            <a:noFill/>
          </a:ln>
        </p:spPr>
        <p:txBody>
          <a:bodyPr lIns="0" tIns="0" rIns="0" bIns="0">
            <a:spAutoFit/>
          </a:bodyPr>
          <a:lstStyle/>
          <a:p>
            <a:pPr algn="r" eaLnBrk="1" hangingPunct="1">
              <a:spcBef>
                <a:spcPct val="5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1000K</a:t>
            </a:r>
          </a:p>
        </p:txBody>
      </p:sp>
      <p:sp>
        <p:nvSpPr>
          <p:cNvPr id="375855" name="Text Box 47"/>
          <p:cNvSpPr txBox="1"/>
          <p:nvPr/>
        </p:nvSpPr>
        <p:spPr>
          <a:xfrm>
            <a:off x="7543800" y="4343400"/>
            <a:ext cx="990600" cy="304800"/>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作业</a:t>
            </a:r>
            <a:r>
              <a:rPr lang="en-US" altLang="zh-CN" sz="2000" dirty="0">
                <a:latin typeface="Tahoma" panose="020B0604030504040204" pitchFamily="34" charset="0"/>
                <a:ea typeface="宋体" panose="02010600030101010101" pitchFamily="2" charset="-122"/>
              </a:rPr>
              <a:t>D</a:t>
            </a:r>
          </a:p>
        </p:txBody>
      </p:sp>
      <p:sp>
        <p:nvSpPr>
          <p:cNvPr id="375856" name="Text Box 48"/>
          <p:cNvSpPr txBox="1"/>
          <p:nvPr/>
        </p:nvSpPr>
        <p:spPr>
          <a:xfrm>
            <a:off x="6146800" y="4546600"/>
            <a:ext cx="1003300" cy="334963"/>
          </a:xfrm>
          <a:prstGeom prst="rect">
            <a:avLst/>
          </a:prstGeom>
          <a:noFill/>
          <a:ln w="19050">
            <a:noFill/>
          </a:ln>
        </p:spPr>
        <p:txBody>
          <a:bodyPr lIns="0" tIns="0" rIns="0" bIns="0">
            <a:spAutoFit/>
          </a:bodyPr>
          <a:lstStyle/>
          <a:p>
            <a:pPr algn="r" eaLnBrk="1" hangingPunct="1">
              <a:spcBef>
                <a:spcPct val="5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1300K</a:t>
            </a:r>
          </a:p>
        </p:txBody>
      </p:sp>
      <p:sp>
        <p:nvSpPr>
          <p:cNvPr id="375857" name="Text Box 49"/>
          <p:cNvSpPr txBox="1"/>
          <p:nvPr/>
        </p:nvSpPr>
        <p:spPr>
          <a:xfrm>
            <a:off x="7392988" y="3122613"/>
            <a:ext cx="1314450" cy="314325"/>
          </a:xfrm>
          <a:prstGeom prst="rect">
            <a:avLst/>
          </a:prstGeom>
          <a:solidFill>
            <a:schemeClr val="accent1"/>
          </a:solidFill>
          <a:ln w="9525">
            <a:noFill/>
          </a:ln>
        </p:spPr>
        <p:txBody>
          <a:bodyPr lIns="54000" tIns="0" rIns="54000" bIns="0"/>
          <a:lstStyle/>
          <a:p>
            <a:pPr algn="ctr" eaLnBrk="1" hangingPunct="1">
              <a:spcBef>
                <a:spcPct val="50000"/>
              </a:spcBef>
              <a:buClr>
                <a:schemeClr val="folHlink"/>
              </a:buClr>
              <a:buSzPct val="60000"/>
              <a:buFont typeface="Wingdings" panose="05000000000000000000" pitchFamily="2" charset="2"/>
            </a:pPr>
            <a:r>
              <a:rPr lang="zh-CN" altLang="en-US" sz="2200" dirty="0">
                <a:latin typeface="Tahoma" panose="020B0604030504040204" pitchFamily="34" charset="0"/>
                <a:ea typeface="宋体" panose="02010600030101010101" pitchFamily="2" charset="-122"/>
              </a:rPr>
              <a:t>空闲区</a:t>
            </a:r>
          </a:p>
        </p:txBody>
      </p:sp>
      <p:sp>
        <p:nvSpPr>
          <p:cNvPr id="375858" name="Text Box 50"/>
          <p:cNvSpPr txBox="1"/>
          <p:nvPr/>
        </p:nvSpPr>
        <p:spPr>
          <a:xfrm>
            <a:off x="7380288" y="3935413"/>
            <a:ext cx="1314450" cy="314325"/>
          </a:xfrm>
          <a:prstGeom prst="rect">
            <a:avLst/>
          </a:prstGeom>
          <a:solidFill>
            <a:schemeClr val="accent1"/>
          </a:solidFill>
          <a:ln w="9525">
            <a:noFill/>
          </a:ln>
        </p:spPr>
        <p:txBody>
          <a:bodyPr lIns="54000" tIns="0" rIns="54000" bIns="0"/>
          <a:lstStyle/>
          <a:p>
            <a:pPr algn="ctr" eaLnBrk="1" hangingPunct="1">
              <a:spcBef>
                <a:spcPct val="50000"/>
              </a:spcBef>
              <a:buClr>
                <a:schemeClr val="folHlink"/>
              </a:buClr>
              <a:buSzPct val="60000"/>
              <a:buFont typeface="Wingdings" panose="05000000000000000000" pitchFamily="2" charset="2"/>
            </a:pPr>
            <a:r>
              <a:rPr lang="zh-CN" altLang="en-US" sz="2200" dirty="0">
                <a:latin typeface="Tahoma" panose="020B0604030504040204" pitchFamily="34" charset="0"/>
                <a:ea typeface="宋体" panose="02010600030101010101" pitchFamily="2" charset="-122"/>
              </a:rPr>
              <a:t>空闲区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5816"/>
                                        </p:tgtEl>
                                        <p:attrNameLst>
                                          <p:attrName>style.visibility</p:attrName>
                                        </p:attrNameLst>
                                      </p:cBhvr>
                                      <p:to>
                                        <p:strVal val="visible"/>
                                      </p:to>
                                    </p:set>
                                    <p:animEffect transition="in" filter="dissolve">
                                      <p:cBhvr>
                                        <p:cTn id="7" dur="500"/>
                                        <p:tgtEl>
                                          <p:spTgt spid="37581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75817"/>
                                        </p:tgtEl>
                                        <p:attrNameLst>
                                          <p:attrName>style.visibility</p:attrName>
                                        </p:attrNameLst>
                                      </p:cBhvr>
                                      <p:to>
                                        <p:strVal val="visible"/>
                                      </p:to>
                                    </p:set>
                                    <p:animEffect transition="in" filter="dissolve">
                                      <p:cBhvr>
                                        <p:cTn id="11" dur="500"/>
                                        <p:tgtEl>
                                          <p:spTgt spid="3758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75818"/>
                                        </p:tgtEl>
                                        <p:attrNameLst>
                                          <p:attrName>style.visibility</p:attrName>
                                        </p:attrNameLst>
                                      </p:cBhvr>
                                      <p:to>
                                        <p:strVal val="visible"/>
                                      </p:to>
                                    </p:set>
                                    <p:anim calcmode="lin" valueType="num">
                                      <p:cBhvr additive="base">
                                        <p:cTn id="16" dur="500" fill="hold"/>
                                        <p:tgtEl>
                                          <p:spTgt spid="375818"/>
                                        </p:tgtEl>
                                        <p:attrNameLst>
                                          <p:attrName>ppt_x</p:attrName>
                                        </p:attrNameLst>
                                      </p:cBhvr>
                                      <p:tavLst>
                                        <p:tav tm="0">
                                          <p:val>
                                            <p:strVal val="0-#ppt_w/2"/>
                                          </p:val>
                                        </p:tav>
                                        <p:tav tm="100000">
                                          <p:val>
                                            <p:strVal val="#ppt_x"/>
                                          </p:val>
                                        </p:tav>
                                      </p:tavLst>
                                    </p:anim>
                                    <p:anim calcmode="lin" valueType="num">
                                      <p:cBhvr additive="base">
                                        <p:cTn id="17" dur="500" fill="hold"/>
                                        <p:tgtEl>
                                          <p:spTgt spid="37581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5842"/>
                                        </p:tgtEl>
                                        <p:attrNameLst>
                                          <p:attrName>style.visibility</p:attrName>
                                        </p:attrNameLst>
                                      </p:cBhvr>
                                      <p:to>
                                        <p:strVal val="visible"/>
                                      </p:to>
                                    </p:set>
                                    <p:animEffect transition="in" filter="wipe(up)">
                                      <p:cBhvr>
                                        <p:cTn id="22" dur="500"/>
                                        <p:tgtEl>
                                          <p:spTgt spid="37584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75810"/>
                                        </p:tgtEl>
                                        <p:attrNameLst>
                                          <p:attrName>style.visibility</p:attrName>
                                        </p:attrNameLst>
                                      </p:cBhvr>
                                      <p:to>
                                        <p:strVal val="visible"/>
                                      </p:to>
                                    </p:set>
                                    <p:anim calcmode="lin" valueType="num">
                                      <p:cBhvr additive="base">
                                        <p:cTn id="27" dur="500" fill="hold"/>
                                        <p:tgtEl>
                                          <p:spTgt spid="375810"/>
                                        </p:tgtEl>
                                        <p:attrNameLst>
                                          <p:attrName>ppt_x</p:attrName>
                                        </p:attrNameLst>
                                      </p:cBhvr>
                                      <p:tavLst>
                                        <p:tav tm="0">
                                          <p:val>
                                            <p:strVal val="1+#ppt_w/2"/>
                                          </p:val>
                                        </p:tav>
                                        <p:tav tm="100000">
                                          <p:val>
                                            <p:strVal val="#ppt_x"/>
                                          </p:val>
                                        </p:tav>
                                      </p:tavLst>
                                    </p:anim>
                                    <p:anim calcmode="lin" valueType="num">
                                      <p:cBhvr additive="base">
                                        <p:cTn id="28" dur="500" fill="hold"/>
                                        <p:tgtEl>
                                          <p:spTgt spid="3758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75849"/>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375844"/>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499"/>
                                          </p:stCondLst>
                                        </p:cTn>
                                        <p:tgtEl>
                                          <p:spTgt spid="3758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5851"/>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375843"/>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3758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375853"/>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499"/>
                                          </p:stCondLst>
                                        </p:cTn>
                                        <p:tgtEl>
                                          <p:spTgt spid="375845"/>
                                        </p:tgtEl>
                                        <p:attrNameLst>
                                          <p:attrName>style.visibility</p:attrName>
                                        </p:attrNameLst>
                                      </p:cBhvr>
                                      <p:to>
                                        <p:strVal val="visible"/>
                                      </p:to>
                                    </p:set>
                                  </p:childTnLst>
                                </p:cTn>
                              </p:par>
                            </p:childTnLst>
                          </p:cTn>
                        </p:par>
                        <p:par>
                          <p:cTn id="56" fill="hold">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3758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75855"/>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375856"/>
                                        </p:tgtEl>
                                        <p:attrNameLst>
                                          <p:attrName>style.visibility</p:attrName>
                                        </p:attrNameLst>
                                      </p:cBhvr>
                                      <p:to>
                                        <p:strVal val="visible"/>
                                      </p:to>
                                    </p:set>
                                  </p:childTnLst>
                                </p:cTn>
                              </p:par>
                            </p:childTnLst>
                          </p:cTn>
                        </p:par>
                        <p:par>
                          <p:cTn id="66" fill="hold">
                            <p:stCondLst>
                              <p:cond delay="1000"/>
                            </p:stCondLst>
                            <p:childTnLst>
                              <p:par>
                                <p:cTn id="67" presetID="1" presetClass="entr" presetSubtype="0" fill="hold" nodeType="afterEffect">
                                  <p:stCondLst>
                                    <p:cond delay="0"/>
                                  </p:stCondLst>
                                  <p:childTnLst>
                                    <p:set>
                                      <p:cBhvr>
                                        <p:cTn id="68" dur="1" fill="hold">
                                          <p:stCondLst>
                                            <p:cond delay="499"/>
                                          </p:stCondLst>
                                        </p:cTn>
                                        <p:tgtEl>
                                          <p:spTgt spid="375846"/>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499"/>
                                          </p:stCondLst>
                                        </p:cTn>
                                        <p:tgtEl>
                                          <p:spTgt spid="3758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758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37585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375848"/>
                                        </p:tgtEl>
                                        <p:attrNameLst>
                                          <p:attrName>style.visibility</p:attrName>
                                        </p:attrNameLst>
                                      </p:cBhvr>
                                      <p:to>
                                        <p:strVal val="visible"/>
                                      </p:to>
                                    </p:set>
                                    <p:animEffect transition="in" filter="wipe(right)">
                                      <p:cBhvr>
                                        <p:cTn id="84" dur="500"/>
                                        <p:tgtEl>
                                          <p:spTgt spid="375848"/>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375820"/>
                                        </p:tgtEl>
                                        <p:attrNameLst>
                                          <p:attrName>style.visibility</p:attrName>
                                        </p:attrNameLst>
                                      </p:cBhvr>
                                      <p:to>
                                        <p:strVal val="visible"/>
                                      </p:to>
                                    </p:set>
                                    <p:animEffect transition="in" filter="wipe(up)">
                                      <p:cBhvr>
                                        <p:cTn id="88" dur="500"/>
                                        <p:tgtEl>
                                          <p:spTgt spid="375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6" grpId="0"/>
      <p:bldP spid="375817" grpId="0"/>
      <p:bldP spid="375818" grpId="0"/>
      <p:bldP spid="375842" grpId="0"/>
      <p:bldP spid="375847" grpId="0" animBg="1"/>
      <p:bldP spid="375848" grpId="0" animBg="1"/>
      <p:bldP spid="375849" grpId="0"/>
      <p:bldP spid="375850" grpId="0"/>
      <p:bldP spid="375851" grpId="0"/>
      <p:bldP spid="375852" grpId="0"/>
      <p:bldP spid="375853" grpId="0"/>
      <p:bldP spid="375854" grpId="0"/>
      <p:bldP spid="375855" grpId="0"/>
      <p:bldP spid="375856" grpId="0"/>
      <p:bldP spid="375857" grpId="0" animBg="1"/>
      <p:bldP spid="3758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32</a:t>
            </a:fld>
            <a:endParaRPr lang="en-US" altLang="zh-CN" sz="1400" dirty="0"/>
          </a:p>
        </p:txBody>
      </p:sp>
      <p:sp>
        <p:nvSpPr>
          <p:cNvPr id="376834" name="Text Box 2"/>
          <p:cNvSpPr txBox="1"/>
          <p:nvPr/>
        </p:nvSpPr>
        <p:spPr>
          <a:xfrm>
            <a:off x="396875" y="385763"/>
            <a:ext cx="4271963" cy="579437"/>
          </a:xfrm>
          <a:prstGeom prst="rect">
            <a:avLst/>
          </a:prstGeom>
          <a:noFill/>
          <a:ln w="9525">
            <a:noFill/>
          </a:ln>
        </p:spPr>
        <p:txBody>
          <a:bodyPr>
            <a:spAutoFit/>
          </a:bodyPr>
          <a:lstStyle/>
          <a:p>
            <a:pPr eaLnBrk="1" hangingPunct="1">
              <a:spcBef>
                <a:spcPct val="50000"/>
              </a:spcBef>
            </a:pPr>
            <a:r>
              <a:rPr lang="en-US" altLang="zh-CN" sz="3200" dirty="0">
                <a:solidFill>
                  <a:srgbClr val="000066"/>
                </a:solidFill>
                <a:latin typeface="仿宋_GB2312" pitchFamily="49" charset="-122"/>
                <a:ea typeface="仿宋_GB2312" pitchFamily="49" charset="-122"/>
              </a:rPr>
              <a:t>2) </a:t>
            </a:r>
            <a:r>
              <a:rPr lang="zh-CN" altLang="en-US" sz="3200" dirty="0">
                <a:solidFill>
                  <a:srgbClr val="000066"/>
                </a:solidFill>
                <a:latin typeface="仿宋_GB2312" pitchFamily="49" charset="-122"/>
                <a:ea typeface="仿宋_GB2312" pitchFamily="49" charset="-122"/>
              </a:rPr>
              <a:t>空闲分区链 </a:t>
            </a:r>
          </a:p>
        </p:txBody>
      </p:sp>
      <p:sp>
        <p:nvSpPr>
          <p:cNvPr id="376852" name="Text Box 20"/>
          <p:cNvSpPr txBox="1"/>
          <p:nvPr/>
        </p:nvSpPr>
        <p:spPr>
          <a:xfrm>
            <a:off x="1439863" y="5753100"/>
            <a:ext cx="5991225" cy="1041400"/>
          </a:xfrm>
          <a:prstGeom prst="rect">
            <a:avLst/>
          </a:prstGeom>
          <a:noFill/>
          <a:ln w="9525">
            <a:noFill/>
          </a:ln>
        </p:spPr>
        <p:txBody>
          <a:bodyPr>
            <a:spAutoFit/>
          </a:bodyPr>
          <a:lstStyle/>
          <a:p>
            <a:pPr eaLnBrk="1" hangingPunct="1">
              <a:spcBef>
                <a:spcPct val="20000"/>
              </a:spcBef>
              <a:buClr>
                <a:schemeClr val="folHlink"/>
              </a:buClr>
              <a:buSzPct val="60000"/>
              <a:buFont typeface="Wingdings" panose="05000000000000000000" pitchFamily="2" charset="2"/>
            </a:pPr>
            <a:r>
              <a:rPr lang="zh-CN" altLang="en-US" sz="2800" dirty="0">
                <a:solidFill>
                  <a:srgbClr val="000066"/>
                </a:solidFill>
                <a:latin typeface="Tahoma" panose="020B0604030504040204" pitchFamily="34" charset="0"/>
                <a:ea typeface="黑体" panose="02010609060101010101" pitchFamily="49" charset="-122"/>
              </a:rPr>
              <a:t>优点</a:t>
            </a:r>
            <a:r>
              <a:rPr lang="zh-CN" altLang="en-US" sz="2800" dirty="0">
                <a:latin typeface="Tahoma" panose="020B0604030504040204" pitchFamily="34" charset="0"/>
                <a:ea typeface="宋体" panose="02010600030101010101" pitchFamily="2" charset="-122"/>
              </a:rPr>
              <a:t>：自身不占用存储空间。</a:t>
            </a:r>
          </a:p>
          <a:p>
            <a:pPr eaLnBrk="1" hangingPunct="1">
              <a:spcBef>
                <a:spcPct val="20000"/>
              </a:spcBef>
              <a:buClr>
                <a:schemeClr val="folHlink"/>
              </a:buClr>
              <a:buSzPct val="60000"/>
              <a:buFont typeface="Wingdings" panose="05000000000000000000" pitchFamily="2" charset="2"/>
            </a:pPr>
            <a:r>
              <a:rPr lang="zh-CN" altLang="en-US" sz="2800" dirty="0">
                <a:solidFill>
                  <a:srgbClr val="000066"/>
                </a:solidFill>
                <a:latin typeface="Tahoma" panose="020B0604030504040204" pitchFamily="34" charset="0"/>
                <a:ea typeface="黑体" panose="02010609060101010101" pitchFamily="49" charset="-122"/>
              </a:rPr>
              <a:t>缺点</a:t>
            </a:r>
            <a:r>
              <a:rPr lang="zh-CN" altLang="en-US" sz="2800" dirty="0">
                <a:latin typeface="Tahoma" panose="020B0604030504040204" pitchFamily="34" charset="0"/>
                <a:ea typeface="宋体" panose="02010600030101010101" pitchFamily="2" charset="-122"/>
              </a:rPr>
              <a:t>：比空闲分区表管理复杂。</a:t>
            </a:r>
          </a:p>
        </p:txBody>
      </p:sp>
      <p:graphicFrame>
        <p:nvGraphicFramePr>
          <p:cNvPr id="22" name="Group 50"/>
          <p:cNvGraphicFramePr>
            <a:graphicFrameLocks noGrp="1"/>
          </p:cNvGraphicFramePr>
          <p:nvPr/>
        </p:nvGraphicFramePr>
        <p:xfrm>
          <a:off x="1620838" y="1374775"/>
          <a:ext cx="935037" cy="576263"/>
        </p:xfrm>
        <a:graphic>
          <a:graphicData uri="http://schemas.openxmlformats.org/drawingml/2006/table">
            <a:tbl>
              <a:tblPr/>
              <a:tblGrid>
                <a:gridCol w="215900">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Group 60"/>
          <p:cNvGraphicFramePr>
            <a:graphicFrameLocks noGrp="1"/>
          </p:cNvGraphicFramePr>
          <p:nvPr/>
        </p:nvGraphicFramePr>
        <p:xfrm>
          <a:off x="3708400" y="1374775"/>
          <a:ext cx="935038" cy="576263"/>
        </p:xfrm>
        <a:graphic>
          <a:graphicData uri="http://schemas.openxmlformats.org/drawingml/2006/table">
            <a:tbl>
              <a:tblPr/>
              <a:tblGrid>
                <a:gridCol w="215900">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5" name="Group 70"/>
          <p:cNvGraphicFramePr>
            <a:graphicFrameLocks noGrp="1"/>
          </p:cNvGraphicFramePr>
          <p:nvPr/>
        </p:nvGraphicFramePr>
        <p:xfrm>
          <a:off x="5795963" y="1374775"/>
          <a:ext cx="935037" cy="576263"/>
        </p:xfrm>
        <a:graphic>
          <a:graphicData uri="http://schemas.openxmlformats.org/drawingml/2006/table">
            <a:tbl>
              <a:tblPr/>
              <a:tblGrid>
                <a:gridCol w="215900">
                  <a:extLst>
                    <a:ext uri="{9D8B030D-6E8A-4147-A177-3AD203B41FA5}">
                      <a16:colId xmlns:a16="http://schemas.microsoft.com/office/drawing/2014/main" val="20000"/>
                    </a:ext>
                  </a:extLst>
                </a:gridCol>
                <a:gridCol w="503237">
                  <a:extLst>
                    <a:ext uri="{9D8B030D-6E8A-4147-A177-3AD203B41FA5}">
                      <a16:colId xmlns:a16="http://schemas.microsoft.com/office/drawing/2014/main" val="20001"/>
                    </a:ext>
                  </a:extLst>
                </a:gridCol>
                <a:gridCol w="215900">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楷体_GB2312" pitchFamily="49" charset="-122"/>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51" name="Line 82"/>
          <p:cNvSpPr/>
          <p:nvPr/>
        </p:nvSpPr>
        <p:spPr>
          <a:xfrm>
            <a:off x="2413000" y="1519238"/>
            <a:ext cx="1366838" cy="0"/>
          </a:xfrm>
          <a:prstGeom prst="line">
            <a:avLst/>
          </a:prstGeom>
          <a:ln w="9525" cap="flat" cmpd="sng">
            <a:solidFill>
              <a:schemeClr val="tx1"/>
            </a:solidFill>
            <a:prstDash val="solid"/>
            <a:miter/>
            <a:headEnd type="none" w="med" len="med"/>
            <a:tailEnd type="triangle" w="med" len="med"/>
          </a:ln>
        </p:spPr>
      </p:sp>
      <p:sp>
        <p:nvSpPr>
          <p:cNvPr id="34852" name="Line 83"/>
          <p:cNvSpPr/>
          <p:nvPr/>
        </p:nvSpPr>
        <p:spPr>
          <a:xfrm flipH="1">
            <a:off x="2413000" y="1735138"/>
            <a:ext cx="1366838" cy="0"/>
          </a:xfrm>
          <a:prstGeom prst="line">
            <a:avLst/>
          </a:prstGeom>
          <a:ln w="9525" cap="flat" cmpd="sng">
            <a:solidFill>
              <a:schemeClr val="tx1"/>
            </a:solidFill>
            <a:prstDash val="solid"/>
            <a:miter/>
            <a:headEnd type="none" w="med" len="med"/>
            <a:tailEnd type="triangle" w="med" len="med"/>
          </a:ln>
        </p:spPr>
      </p:sp>
      <p:sp>
        <p:nvSpPr>
          <p:cNvPr id="34853" name="Line 84"/>
          <p:cNvSpPr/>
          <p:nvPr/>
        </p:nvSpPr>
        <p:spPr>
          <a:xfrm>
            <a:off x="4572000" y="1519238"/>
            <a:ext cx="1296988" cy="0"/>
          </a:xfrm>
          <a:prstGeom prst="line">
            <a:avLst/>
          </a:prstGeom>
          <a:ln w="9525" cap="flat" cmpd="sng">
            <a:solidFill>
              <a:schemeClr val="tx1"/>
            </a:solidFill>
            <a:prstDash val="solid"/>
            <a:miter/>
            <a:headEnd type="none" w="med" len="med"/>
            <a:tailEnd type="triangle" w="med" len="med"/>
          </a:ln>
        </p:spPr>
      </p:sp>
      <p:sp>
        <p:nvSpPr>
          <p:cNvPr id="34854" name="Line 85"/>
          <p:cNvSpPr/>
          <p:nvPr/>
        </p:nvSpPr>
        <p:spPr>
          <a:xfrm flipH="1">
            <a:off x="4572000" y="1735138"/>
            <a:ext cx="1368425" cy="0"/>
          </a:xfrm>
          <a:prstGeom prst="line">
            <a:avLst/>
          </a:prstGeom>
          <a:ln w="9525" cap="flat" cmpd="sng">
            <a:solidFill>
              <a:schemeClr val="tx1"/>
            </a:solidFill>
            <a:prstDash val="solid"/>
            <a:miter/>
            <a:headEnd type="none" w="med" len="med"/>
            <a:tailEnd type="triangle" w="med" len="med"/>
          </a:ln>
        </p:spPr>
      </p:sp>
      <p:graphicFrame>
        <p:nvGraphicFramePr>
          <p:cNvPr id="30" name="Group 118"/>
          <p:cNvGraphicFramePr/>
          <p:nvPr/>
        </p:nvGraphicFramePr>
        <p:xfrm>
          <a:off x="1836738" y="2527300"/>
          <a:ext cx="5903912" cy="2390399"/>
        </p:xfrm>
        <a:graphic>
          <a:graphicData uri="http://schemas.openxmlformats.org/drawingml/2006/table">
            <a:tbl>
              <a:tblPr/>
              <a:tblGrid>
                <a:gridCol w="1265238">
                  <a:extLst>
                    <a:ext uri="{9D8B030D-6E8A-4147-A177-3AD203B41FA5}">
                      <a16:colId xmlns:a16="http://schemas.microsoft.com/office/drawing/2014/main" val="20000"/>
                    </a:ext>
                  </a:extLst>
                </a:gridCol>
                <a:gridCol w="3379786">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tblGrid>
              <a:tr h="762699">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_GB2312" pitchFamily="49" charset="-122"/>
                          <a:ea typeface="楷体_GB2312" pitchFamily="49" charset="-122"/>
                        </a:rPr>
                        <a:t>前向指针</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N</a:t>
                      </a:r>
                      <a:r>
                        <a:rPr kumimoji="0" lang="zh-CN" altLang="en-US" sz="2400" b="1" i="0" u="none" strike="noStrike" cap="none" normalizeH="0" baseline="0" dirty="0">
                          <a:ln>
                            <a:noFill/>
                          </a:ln>
                          <a:solidFill>
                            <a:schemeClr val="tx1"/>
                          </a:solidFill>
                          <a:effectLst/>
                          <a:latin typeface="楷体_GB2312" pitchFamily="49" charset="-122"/>
                          <a:ea typeface="楷体_GB2312" pitchFamily="49" charset="-122"/>
                        </a:rPr>
                        <a:t>个字节可用</a:t>
                      </a: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后向指针</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445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N+2</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N+2</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699">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楷体_GB2312" pitchFamily="49" charset="-122"/>
                          <a:ea typeface="楷体_GB2312" pitchFamily="49" charset="-122"/>
                        </a:rPr>
                        <a:t>0</a:t>
                      </a:r>
                      <a:r>
                        <a:rPr kumimoji="0" lang="zh-CN" altLang="en-US" sz="2400" b="1" i="0" u="none" strike="noStrike" cap="none" normalizeH="0" baseline="0">
                          <a:ln>
                            <a:noFill/>
                          </a:ln>
                          <a:solidFill>
                            <a:schemeClr val="tx1"/>
                          </a:solidFill>
                          <a:effectLst/>
                          <a:latin typeface="楷体_GB2312" pitchFamily="49" charset="-122"/>
                          <a:ea typeface="楷体_GB2312" pitchFamily="49" charset="-122"/>
                        </a:rPr>
                        <a:t>（分配标识）</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0</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73" name="Line 116"/>
          <p:cNvSpPr/>
          <p:nvPr/>
        </p:nvSpPr>
        <p:spPr>
          <a:xfrm flipH="1">
            <a:off x="1836738" y="1951038"/>
            <a:ext cx="1871662" cy="576262"/>
          </a:xfrm>
          <a:prstGeom prst="line">
            <a:avLst/>
          </a:prstGeom>
          <a:ln w="9525" cap="flat" cmpd="sng">
            <a:solidFill>
              <a:schemeClr val="tx1"/>
            </a:solidFill>
            <a:prstDash val="solid"/>
            <a:miter/>
            <a:headEnd type="none" w="med" len="med"/>
            <a:tailEnd type="triangle" w="med" len="med"/>
          </a:ln>
        </p:spPr>
      </p:sp>
      <p:sp>
        <p:nvSpPr>
          <p:cNvPr id="34874" name="Line 117"/>
          <p:cNvSpPr/>
          <p:nvPr/>
        </p:nvSpPr>
        <p:spPr>
          <a:xfrm>
            <a:off x="4645025" y="1951038"/>
            <a:ext cx="3024188" cy="504825"/>
          </a:xfrm>
          <a:prstGeom prst="line">
            <a:avLst/>
          </a:prstGeom>
          <a:ln w="9525" cap="flat" cmpd="sng">
            <a:solidFill>
              <a:schemeClr val="tx1"/>
            </a:solidFill>
            <a:prstDash val="solid"/>
            <a:miter/>
            <a:headEnd type="none" w="med" len="med"/>
            <a:tailEnd type="triangle" w="med" len="med"/>
          </a:ln>
        </p:spPr>
      </p:sp>
      <p:sp>
        <p:nvSpPr>
          <p:cNvPr id="34875" name="矩形 1"/>
          <p:cNvSpPr/>
          <p:nvPr/>
        </p:nvSpPr>
        <p:spPr>
          <a:xfrm>
            <a:off x="3605213" y="3429000"/>
            <a:ext cx="2349500" cy="461963"/>
          </a:xfrm>
          <a:prstGeom prst="rect">
            <a:avLst/>
          </a:prstGeom>
          <a:noFill/>
          <a:ln w="9525">
            <a:noFill/>
          </a:ln>
        </p:spPr>
        <p:txBody>
          <a:bodyPr wrap="none">
            <a:spAutoFit/>
          </a:bodyPr>
          <a:lstStyle/>
          <a:p>
            <a:r>
              <a:rPr lang="zh-CN" altLang="en-US" dirty="0">
                <a:solidFill>
                  <a:srgbClr val="FF0000"/>
                </a:solidFill>
                <a:latin typeface="Tahoma" panose="020B0604030504040204" pitchFamily="34" charset="0"/>
                <a:ea typeface="黑体" panose="02010609060101010101" pitchFamily="49" charset="-122"/>
              </a:rPr>
              <a:t>本空闲分区长度</a:t>
            </a:r>
            <a:endParaRPr lang="zh-CN" altLang="en-US" dirty="0">
              <a:solidFill>
                <a:srgbClr val="FF0000"/>
              </a:solidFill>
              <a:latin typeface="Times New Roman" panose="02020603050405020304" pitchFamily="18" charset="0"/>
            </a:endParaRPr>
          </a:p>
        </p:txBody>
      </p:sp>
      <p:sp>
        <p:nvSpPr>
          <p:cNvPr id="34876" name="矩形 2"/>
          <p:cNvSpPr/>
          <p:nvPr/>
        </p:nvSpPr>
        <p:spPr>
          <a:xfrm>
            <a:off x="6475413" y="4903788"/>
            <a:ext cx="2387600" cy="830262"/>
          </a:xfrm>
          <a:prstGeom prst="rect">
            <a:avLst/>
          </a:prstGeom>
          <a:noFill/>
          <a:ln w="9525">
            <a:noFill/>
          </a:ln>
        </p:spPr>
        <p:txBody>
          <a:bodyPr>
            <a:spAutoFit/>
          </a:bodyPr>
          <a:lstStyle/>
          <a:p>
            <a:r>
              <a:rPr lang="zh-CN" altLang="en-US" dirty="0">
                <a:solidFill>
                  <a:srgbClr val="FF0000"/>
                </a:solidFill>
                <a:latin typeface="Tahoma" panose="020B0604030504040204" pitchFamily="34" charset="0"/>
                <a:ea typeface="黑体" panose="02010609060101010101" pitchFamily="49" charset="-122"/>
              </a:rPr>
              <a:t>下一个空闲分区的起始地址指针</a:t>
            </a:r>
            <a:endParaRPr lang="zh-CN" altLang="en-US" dirty="0">
              <a:solidFill>
                <a:srgbClr val="FF0000"/>
              </a:solidFill>
              <a:latin typeface="Times New Roman" panose="02020603050405020304" pitchFamily="18" charset="0"/>
            </a:endParaRPr>
          </a:p>
        </p:txBody>
      </p:sp>
      <p:sp>
        <p:nvSpPr>
          <p:cNvPr id="34877" name="矩形 16"/>
          <p:cNvSpPr/>
          <p:nvPr/>
        </p:nvSpPr>
        <p:spPr>
          <a:xfrm>
            <a:off x="971550" y="4922838"/>
            <a:ext cx="2387600" cy="830262"/>
          </a:xfrm>
          <a:prstGeom prst="rect">
            <a:avLst/>
          </a:prstGeom>
          <a:noFill/>
          <a:ln w="9525">
            <a:noFill/>
          </a:ln>
        </p:spPr>
        <p:txBody>
          <a:bodyPr>
            <a:spAutoFit/>
          </a:bodyPr>
          <a:lstStyle/>
          <a:p>
            <a:r>
              <a:rPr lang="zh-CN" altLang="en-US" dirty="0">
                <a:solidFill>
                  <a:srgbClr val="FF0000"/>
                </a:solidFill>
                <a:latin typeface="Tahoma" panose="020B0604030504040204" pitchFamily="34" charset="0"/>
                <a:ea typeface="黑体" panose="02010609060101010101" pitchFamily="49" charset="-122"/>
              </a:rPr>
              <a:t>上一个空闲分区的起始地址指针</a:t>
            </a:r>
            <a:endParaRPr lang="zh-CN" altLang="en-US"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dissolve">
                                      <p:cBhvr>
                                        <p:cTn id="7" dur="500"/>
                                        <p:tgtEl>
                                          <p:spTgt spid="376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6852">
                                            <p:txEl>
                                              <p:pRg st="0" end="0"/>
                                            </p:txEl>
                                          </p:spTgt>
                                        </p:tgtEl>
                                        <p:attrNameLst>
                                          <p:attrName>style.visibility</p:attrName>
                                        </p:attrNameLst>
                                      </p:cBhvr>
                                      <p:to>
                                        <p:strVal val="visible"/>
                                      </p:to>
                                    </p:set>
                                    <p:animEffect transition="in" filter="wipe(up)">
                                      <p:cBhvr>
                                        <p:cTn id="12" dur="500"/>
                                        <p:tgtEl>
                                          <p:spTgt spid="3768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6852">
                                            <p:txEl>
                                              <p:pRg st="1" end="1"/>
                                            </p:txEl>
                                          </p:spTgt>
                                        </p:tgtEl>
                                        <p:attrNameLst>
                                          <p:attrName>style.visibility</p:attrName>
                                        </p:attrNameLst>
                                      </p:cBhvr>
                                      <p:to>
                                        <p:strVal val="visible"/>
                                      </p:to>
                                    </p:set>
                                    <p:animEffect transition="in" filter="wipe(up)">
                                      <p:cBhvr>
                                        <p:cTn id="17" dur="500"/>
                                        <p:tgtEl>
                                          <p:spTgt spid="3768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p:bldP spid="37685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t>33</a:t>
            </a:fld>
            <a:endParaRPr lang="en-US" altLang="zh-CN" sz="1400" dirty="0">
              <a:ea typeface="宋体" panose="02010600030101010101" pitchFamily="2" charset="-122"/>
            </a:endParaRPr>
          </a:p>
        </p:txBody>
      </p:sp>
      <p:sp>
        <p:nvSpPr>
          <p:cNvPr id="35843" name="Text Box 2"/>
          <p:cNvSpPr txBox="1"/>
          <p:nvPr/>
        </p:nvSpPr>
        <p:spPr>
          <a:xfrm>
            <a:off x="381000" y="457200"/>
            <a:ext cx="5334000" cy="579438"/>
          </a:xfrm>
          <a:prstGeom prst="rect">
            <a:avLst/>
          </a:prstGeom>
          <a:noFill/>
          <a:ln w="9525">
            <a:noFill/>
          </a:ln>
        </p:spPr>
        <p:txBody>
          <a:bodyPr>
            <a:spAutoFit/>
          </a:bodyPr>
          <a:lstStyle/>
          <a:p>
            <a:r>
              <a:rPr lang="en-US" altLang="zh-CN" sz="3200" dirty="0">
                <a:solidFill>
                  <a:schemeClr val="hlink"/>
                </a:solidFill>
                <a:latin typeface="楷体_GB2312" pitchFamily="49" charset="-122"/>
              </a:rPr>
              <a:t>2</a:t>
            </a:r>
            <a:r>
              <a:rPr lang="zh-CN" altLang="en-US" sz="3200" dirty="0">
                <a:solidFill>
                  <a:schemeClr val="hlink"/>
                </a:solidFill>
                <a:latin typeface="楷体_GB2312" pitchFamily="49" charset="-122"/>
              </a:rPr>
              <a:t>．分区分配算法 </a:t>
            </a:r>
          </a:p>
        </p:txBody>
      </p:sp>
      <p:sp>
        <p:nvSpPr>
          <p:cNvPr id="5" name="Text Box 3"/>
          <p:cNvSpPr txBox="1"/>
          <p:nvPr/>
        </p:nvSpPr>
        <p:spPr>
          <a:xfrm>
            <a:off x="2362200" y="1360488"/>
            <a:ext cx="6477000" cy="925512"/>
          </a:xfrm>
          <a:prstGeom prst="rect">
            <a:avLst/>
          </a:prstGeom>
          <a:solidFill>
            <a:srgbClr val="00FF99"/>
          </a:solidFill>
          <a:ln w="9525" cap="flat" cmpd="sng">
            <a:solidFill>
              <a:srgbClr val="0000FF"/>
            </a:solidFill>
            <a:prstDash val="solid"/>
            <a:miter/>
            <a:headEnd type="none" w="med" len="med"/>
            <a:tailEnd type="none" w="med" len="med"/>
          </a:ln>
        </p:spPr>
        <p:txBody>
          <a:bodyPr>
            <a:spAutoFit/>
          </a:bodyPr>
          <a:lstStyle/>
          <a:p>
            <a:pPr algn="just"/>
            <a:r>
              <a:rPr lang="zh-CN" altLang="en-US" sz="1800" dirty="0">
                <a:solidFill>
                  <a:srgbClr val="FF0000"/>
                </a:solidFill>
                <a:latin typeface="楷体_GB2312" pitchFamily="49" charset="-122"/>
              </a:rPr>
              <a:t>空闲分区表按地址递增排序。分配时从表首开始顺序查找，直至找到一个大小能满足要求的空闲分区</a:t>
            </a:r>
            <a:r>
              <a:rPr lang="zh-CN" altLang="en-US" sz="1800" dirty="0">
                <a:latin typeface="楷体_GB2312" pitchFamily="49" charset="-122"/>
              </a:rPr>
              <a:t>；然后按作业大小划出一块内存空间分配给请求者，余下的空闲分区仍留在表中。 </a:t>
            </a:r>
          </a:p>
        </p:txBody>
      </p:sp>
      <p:sp>
        <p:nvSpPr>
          <p:cNvPr id="6" name="Text Box 4"/>
          <p:cNvSpPr txBox="1"/>
          <p:nvPr/>
        </p:nvSpPr>
        <p:spPr>
          <a:xfrm>
            <a:off x="2286000" y="2514600"/>
            <a:ext cx="6553200" cy="1631950"/>
          </a:xfrm>
          <a:prstGeom prst="rect">
            <a:avLst/>
          </a:prstGeom>
          <a:solidFill>
            <a:srgbClr val="00FF99"/>
          </a:solidFill>
          <a:ln w="9525" cap="flat" cmpd="sng">
            <a:solidFill>
              <a:srgbClr val="0000FF"/>
            </a:solidFill>
            <a:prstDash val="solid"/>
            <a:miter/>
            <a:headEnd type="none" w="med" len="med"/>
            <a:tailEnd type="none" w="med" len="med"/>
          </a:ln>
        </p:spPr>
        <p:txBody>
          <a:bodyPr>
            <a:spAutoFit/>
          </a:bodyPr>
          <a:lstStyle/>
          <a:p>
            <a:pPr algn="just"/>
            <a:r>
              <a:rPr lang="zh-CN" altLang="en-US" sz="2000" dirty="0">
                <a:latin typeface="Tahoma" panose="020B0604030504040204" pitchFamily="34" charset="0"/>
              </a:rPr>
              <a:t>由</a:t>
            </a:r>
            <a:r>
              <a:rPr lang="zh-CN" altLang="en-US" sz="2000" dirty="0">
                <a:latin typeface="仿宋_GB2312" pitchFamily="49" charset="-122"/>
              </a:rPr>
              <a:t>首次适应算法演变而成。为进程分配内存时，不再是每次从表首开始查找，</a:t>
            </a:r>
            <a:r>
              <a:rPr lang="zh-CN" altLang="en-US" sz="2000" dirty="0">
                <a:solidFill>
                  <a:srgbClr val="FF0000"/>
                </a:solidFill>
                <a:latin typeface="仿宋_GB2312" pitchFamily="49" charset="-122"/>
              </a:rPr>
              <a:t>而是从上次扫描结束处开始顺序查找</a:t>
            </a:r>
            <a:r>
              <a:rPr lang="zh-CN" altLang="en-US" sz="2000" dirty="0">
                <a:latin typeface="仿宋_GB2312" pitchFamily="49" charset="-122"/>
              </a:rPr>
              <a:t>，</a:t>
            </a:r>
            <a:r>
              <a:rPr lang="zh-CN" altLang="en-US" sz="2000" dirty="0">
                <a:latin typeface="黑体" panose="02010609060101010101" pitchFamily="49" charset="-122"/>
              </a:rPr>
              <a:t>直至找到一个大小能满足要求的空闲分区，从中划出一块与请求大小相等的分区分配给作业。为实现该算法，应设置一起始查找指针。</a:t>
            </a:r>
          </a:p>
        </p:txBody>
      </p:sp>
      <p:sp>
        <p:nvSpPr>
          <p:cNvPr id="7" name="Text Box 5"/>
          <p:cNvSpPr txBox="1"/>
          <p:nvPr/>
        </p:nvSpPr>
        <p:spPr>
          <a:xfrm>
            <a:off x="2286000" y="4473575"/>
            <a:ext cx="6534150" cy="1016000"/>
          </a:xfrm>
          <a:prstGeom prst="rect">
            <a:avLst/>
          </a:prstGeom>
          <a:solidFill>
            <a:srgbClr val="00FF99"/>
          </a:solidFill>
          <a:ln w="9525" cap="flat" cmpd="sng">
            <a:solidFill>
              <a:srgbClr val="0000FF"/>
            </a:solidFill>
            <a:prstDash val="solid"/>
            <a:miter/>
            <a:headEnd type="none" w="med" len="med"/>
            <a:tailEnd type="none" w="med" len="med"/>
          </a:ln>
        </p:spPr>
        <p:txBody>
          <a:bodyPr>
            <a:spAutoFit/>
          </a:bodyPr>
          <a:lstStyle/>
          <a:p>
            <a:pPr algn="just">
              <a:spcBef>
                <a:spcPct val="15000"/>
              </a:spcBef>
            </a:pPr>
            <a:r>
              <a:rPr lang="zh-CN" altLang="en-US" sz="2000" dirty="0">
                <a:latin typeface="楷体_GB2312" pitchFamily="49" charset="-122"/>
              </a:rPr>
              <a:t>每次分配时，总是将能满足要求的最小分区分配给请求者。将空闲分区</a:t>
            </a:r>
            <a:r>
              <a:rPr lang="zh-CN" altLang="en-US" sz="2000" dirty="0">
                <a:solidFill>
                  <a:srgbClr val="FF0000"/>
                </a:solidFill>
                <a:latin typeface="黑体" panose="02010609060101010101" pitchFamily="49" charset="-122"/>
                <a:ea typeface="黑体" panose="02010609060101010101" pitchFamily="49" charset="-122"/>
              </a:rPr>
              <a:t>按其容量从小到大顺序排列</a:t>
            </a:r>
            <a:r>
              <a:rPr lang="zh-CN" altLang="en-US" sz="2000" dirty="0">
                <a:solidFill>
                  <a:srgbClr val="000066"/>
                </a:solidFill>
                <a:latin typeface="楷体_GB2312" pitchFamily="49" charset="-122"/>
              </a:rPr>
              <a:t>，</a:t>
            </a:r>
            <a:r>
              <a:rPr lang="zh-CN" altLang="en-US" sz="2000" dirty="0">
                <a:solidFill>
                  <a:srgbClr val="FF0000"/>
                </a:solidFill>
                <a:latin typeface="Times New Roman" panose="02020603050405020304" pitchFamily="18" charset="0"/>
              </a:rPr>
              <a:t>分配时从表首开始顺序查找</a:t>
            </a:r>
            <a:r>
              <a:rPr lang="en-US" altLang="zh-CN" sz="2000" dirty="0">
                <a:latin typeface="Times New Roman" panose="02020603050405020304" pitchFamily="18" charset="0"/>
              </a:rPr>
              <a:t>——</a:t>
            </a:r>
            <a:r>
              <a:rPr lang="zh-CN" altLang="en-US" sz="2000" dirty="0">
                <a:latin typeface="楷体_GB2312" pitchFamily="49" charset="-122"/>
              </a:rPr>
              <a:t>加快查找。  </a:t>
            </a:r>
          </a:p>
        </p:txBody>
      </p:sp>
      <p:sp>
        <p:nvSpPr>
          <p:cNvPr id="35847" name="Text Box 7"/>
          <p:cNvSpPr txBox="1"/>
          <p:nvPr/>
        </p:nvSpPr>
        <p:spPr>
          <a:xfrm>
            <a:off x="609600" y="1358900"/>
            <a:ext cx="1143000" cy="860425"/>
          </a:xfrm>
          <a:prstGeom prst="rect">
            <a:avLst/>
          </a:prstGeom>
          <a:solidFill>
            <a:srgbClr val="00FF99"/>
          </a:solidFill>
          <a:ln w="38100" cap="flat" cmpd="sng">
            <a:solidFill>
              <a:srgbClr val="0000FF"/>
            </a:solidFill>
            <a:prstDash val="solid"/>
            <a:miter/>
            <a:headEnd type="none" w="med" len="med"/>
            <a:tailEnd type="none" w="med" len="med"/>
          </a:ln>
        </p:spPr>
        <p:txBody>
          <a:bodyPr>
            <a:spAutoFit/>
          </a:bodyPr>
          <a:lstStyle/>
          <a:p>
            <a:r>
              <a:rPr lang="zh-CN" altLang="en-US" dirty="0">
                <a:solidFill>
                  <a:srgbClr val="0000FF"/>
                </a:solidFill>
                <a:latin typeface="仿宋_GB2312" pitchFamily="49" charset="-122"/>
                <a:ea typeface="仿宋_GB2312" pitchFamily="49" charset="-122"/>
              </a:rPr>
              <a:t>首次适应算法</a:t>
            </a:r>
            <a:r>
              <a:rPr lang="zh-CN" altLang="en-US" b="0" dirty="0">
                <a:solidFill>
                  <a:srgbClr val="0000FF"/>
                </a:solidFill>
                <a:latin typeface="仿宋_GB2312" pitchFamily="49" charset="-122"/>
                <a:ea typeface="仿宋_GB2312" pitchFamily="49" charset="-122"/>
              </a:rPr>
              <a:t> </a:t>
            </a:r>
          </a:p>
        </p:txBody>
      </p:sp>
      <p:sp>
        <p:nvSpPr>
          <p:cNvPr id="35848" name="Text Box 8"/>
          <p:cNvSpPr txBox="1"/>
          <p:nvPr/>
        </p:nvSpPr>
        <p:spPr>
          <a:xfrm>
            <a:off x="468313" y="2578100"/>
            <a:ext cx="1524000" cy="860425"/>
          </a:xfrm>
          <a:prstGeom prst="rect">
            <a:avLst/>
          </a:prstGeom>
          <a:solidFill>
            <a:srgbClr val="00FF99"/>
          </a:solidFill>
          <a:ln w="38100" cap="flat" cmpd="sng">
            <a:solidFill>
              <a:srgbClr val="0000FF"/>
            </a:solidFill>
            <a:prstDash val="solid"/>
            <a:miter/>
            <a:headEnd type="none" w="med" len="med"/>
            <a:tailEnd type="none" w="med" len="med"/>
          </a:ln>
        </p:spPr>
        <p:txBody>
          <a:bodyPr>
            <a:spAutoFit/>
          </a:bodyPr>
          <a:lstStyle/>
          <a:p>
            <a:r>
              <a:rPr lang="zh-CN" altLang="en-US" dirty="0">
                <a:solidFill>
                  <a:srgbClr val="0000FF"/>
                </a:solidFill>
                <a:latin typeface="仿宋_GB2312" pitchFamily="49" charset="-122"/>
                <a:ea typeface="仿宋_GB2312" pitchFamily="49" charset="-122"/>
              </a:rPr>
              <a:t>循环首次适应算法</a:t>
            </a:r>
            <a:r>
              <a:rPr lang="zh-CN" altLang="en-US" b="0" dirty="0">
                <a:solidFill>
                  <a:srgbClr val="0000FF"/>
                </a:solidFill>
                <a:latin typeface="仿宋_GB2312" pitchFamily="49" charset="-122"/>
                <a:ea typeface="仿宋_GB2312" pitchFamily="49" charset="-122"/>
              </a:rPr>
              <a:t> </a:t>
            </a:r>
          </a:p>
        </p:txBody>
      </p:sp>
      <p:sp>
        <p:nvSpPr>
          <p:cNvPr id="35849" name="AutoShape 9"/>
          <p:cNvSpPr/>
          <p:nvPr/>
        </p:nvSpPr>
        <p:spPr>
          <a:xfrm>
            <a:off x="1787525" y="1587500"/>
            <a:ext cx="571500" cy="457200"/>
          </a:xfrm>
          <a:prstGeom prst="rightArrow">
            <a:avLst>
              <a:gd name="adj1" fmla="val 50000"/>
              <a:gd name="adj2" fmla="val 3125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35850" name="Text Box 10"/>
          <p:cNvSpPr txBox="1"/>
          <p:nvPr/>
        </p:nvSpPr>
        <p:spPr>
          <a:xfrm>
            <a:off x="609600" y="4513263"/>
            <a:ext cx="1143000" cy="860425"/>
          </a:xfrm>
          <a:prstGeom prst="rect">
            <a:avLst/>
          </a:prstGeom>
          <a:solidFill>
            <a:srgbClr val="00FF99"/>
          </a:solidFill>
          <a:ln w="38100" cap="flat" cmpd="sng">
            <a:solidFill>
              <a:srgbClr val="0000FF"/>
            </a:solidFill>
            <a:prstDash val="solid"/>
            <a:miter/>
            <a:headEnd type="none" w="med" len="med"/>
            <a:tailEnd type="none" w="med" len="med"/>
          </a:ln>
        </p:spPr>
        <p:txBody>
          <a:bodyPr>
            <a:spAutoFit/>
          </a:bodyPr>
          <a:lstStyle/>
          <a:p>
            <a:r>
              <a:rPr lang="zh-CN" altLang="en-US" dirty="0">
                <a:solidFill>
                  <a:srgbClr val="0000FF"/>
                </a:solidFill>
                <a:latin typeface="仿宋_GB2312" pitchFamily="49" charset="-122"/>
                <a:ea typeface="仿宋_GB2312" pitchFamily="49" charset="-122"/>
              </a:rPr>
              <a:t>最佳适应算法 </a:t>
            </a:r>
          </a:p>
        </p:txBody>
      </p:sp>
      <p:sp>
        <p:nvSpPr>
          <p:cNvPr id="35851" name="AutoShape 11"/>
          <p:cNvSpPr/>
          <p:nvPr/>
        </p:nvSpPr>
        <p:spPr>
          <a:xfrm>
            <a:off x="1787525" y="4811713"/>
            <a:ext cx="493713" cy="381000"/>
          </a:xfrm>
          <a:prstGeom prst="rightArrow">
            <a:avLst>
              <a:gd name="adj1" fmla="val 50000"/>
              <a:gd name="adj2" fmla="val 32395"/>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35852" name="AutoShape 12"/>
          <p:cNvSpPr/>
          <p:nvPr/>
        </p:nvSpPr>
        <p:spPr>
          <a:xfrm>
            <a:off x="2016125" y="2816225"/>
            <a:ext cx="269875" cy="433388"/>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35853" name="Rectangle 13"/>
          <p:cNvSpPr/>
          <p:nvPr/>
        </p:nvSpPr>
        <p:spPr>
          <a:xfrm>
            <a:off x="538163" y="5948363"/>
            <a:ext cx="2505075" cy="576262"/>
          </a:xfrm>
          <a:prstGeom prst="rect">
            <a:avLst/>
          </a:prstGeom>
          <a:solidFill>
            <a:srgbClr val="00FF99"/>
          </a:solidFill>
          <a:ln w="28575" cap="flat" cmpd="sng">
            <a:solidFill>
              <a:srgbClr val="0000FF"/>
            </a:solidFill>
            <a:prstDash val="solid"/>
            <a:miter/>
            <a:headEnd type="none" w="med" len="med"/>
            <a:tailEnd type="none" w="med" len="med"/>
          </a:ln>
        </p:spPr>
        <p:txBody>
          <a:bodyPr wrap="none" anchor="ctr" anchorCtr="0"/>
          <a:lstStyle/>
          <a:p>
            <a:pPr algn="ctr">
              <a:spcBef>
                <a:spcPct val="20000"/>
              </a:spcBef>
              <a:buClr>
                <a:schemeClr val="folHlink"/>
              </a:buClr>
              <a:buSzPct val="60000"/>
              <a:buFont typeface="Wingdings" panose="05000000000000000000" pitchFamily="2" charset="2"/>
            </a:pPr>
            <a:r>
              <a:rPr lang="zh-CN" altLang="en-US" dirty="0">
                <a:solidFill>
                  <a:srgbClr val="0000FF"/>
                </a:solidFill>
                <a:latin typeface="Tahoma" panose="020B0604030504040204" pitchFamily="34" charset="0"/>
                <a:ea typeface="仿宋_GB2312" pitchFamily="49" charset="-122"/>
              </a:rPr>
              <a:t>最坏适应算法</a:t>
            </a:r>
          </a:p>
        </p:txBody>
      </p:sp>
      <p:sp>
        <p:nvSpPr>
          <p:cNvPr id="15" name="Text Box 14"/>
          <p:cNvSpPr txBox="1"/>
          <p:nvPr/>
        </p:nvSpPr>
        <p:spPr>
          <a:xfrm>
            <a:off x="4784725" y="827088"/>
            <a:ext cx="1828800" cy="427037"/>
          </a:xfrm>
          <a:prstGeom prst="rect">
            <a:avLst/>
          </a:prstGeom>
          <a:solidFill>
            <a:schemeClr val="accent1"/>
          </a:solidFill>
          <a:ln w="9525">
            <a:noFill/>
          </a:ln>
        </p:spPr>
        <p:txBody>
          <a:bodyPr>
            <a:spAutoFit/>
          </a:bodyPr>
          <a:lstStyle/>
          <a:p>
            <a:pPr algn="ctr">
              <a:buClr>
                <a:schemeClr val="folHlink"/>
              </a:buClr>
              <a:buSzPct val="60000"/>
              <a:buFont typeface="Wingdings" panose="05000000000000000000" pitchFamily="2" charset="2"/>
            </a:pPr>
            <a:r>
              <a:rPr lang="zh-CN" altLang="en-US" sz="2200" dirty="0">
                <a:latin typeface="Tahoma" panose="020B0604030504040204" pitchFamily="34" charset="0"/>
              </a:rPr>
              <a:t>举例说明</a:t>
            </a:r>
          </a:p>
        </p:txBody>
      </p:sp>
      <p:sp>
        <p:nvSpPr>
          <p:cNvPr id="35855" name="AutoShape 15"/>
          <p:cNvSpPr/>
          <p:nvPr/>
        </p:nvSpPr>
        <p:spPr>
          <a:xfrm>
            <a:off x="3059113" y="6129338"/>
            <a:ext cx="217487" cy="250825"/>
          </a:xfrm>
          <a:prstGeom prst="rightArrow">
            <a:avLst>
              <a:gd name="adj1" fmla="val 50000"/>
              <a:gd name="adj2" fmla="val 25000"/>
            </a:avLst>
          </a:prstGeom>
          <a:solidFill>
            <a:srgbClr val="00FF99"/>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7" name="Rectangle 16"/>
          <p:cNvSpPr/>
          <p:nvPr/>
        </p:nvSpPr>
        <p:spPr>
          <a:xfrm>
            <a:off x="3311525" y="5857875"/>
            <a:ext cx="5291138" cy="720725"/>
          </a:xfrm>
          <a:prstGeom prst="rect">
            <a:avLst/>
          </a:prstGeom>
          <a:solidFill>
            <a:srgbClr val="00FF99"/>
          </a:solidFill>
          <a:ln w="19050" cap="flat" cmpd="sng">
            <a:solidFill>
              <a:srgbClr val="0000FF"/>
            </a:solidFill>
            <a:prstDash val="solid"/>
            <a:miter/>
            <a:headEnd type="none" w="med" len="med"/>
            <a:tailEnd type="none" w="med" len="med"/>
          </a:ln>
        </p:spPr>
        <p:txBody>
          <a:bodyPr anchor="ctr" anchorCtr="0">
            <a:spAutoFit/>
          </a:bodyPr>
          <a:lstStyle/>
          <a:p>
            <a:r>
              <a:rPr lang="zh-CN" altLang="en-US" sz="2000" dirty="0">
                <a:latin typeface="Times New Roman" panose="02020603050405020304" pitchFamily="18" charset="0"/>
              </a:rPr>
              <a:t>将空闲分区</a:t>
            </a:r>
            <a:r>
              <a:rPr lang="zh-CN" altLang="en-US" sz="2000" dirty="0">
                <a:solidFill>
                  <a:srgbClr val="FF0000"/>
                </a:solidFill>
                <a:latin typeface="Times New Roman" panose="02020603050405020304" pitchFamily="18" charset="0"/>
                <a:ea typeface="黑体" panose="02010609060101010101" pitchFamily="49" charset="-122"/>
              </a:rPr>
              <a:t>按其容量从大到小顺序排列</a:t>
            </a:r>
            <a:r>
              <a:rPr lang="zh-CN" altLang="en-US" sz="2000" dirty="0">
                <a:solidFill>
                  <a:srgbClr val="000066"/>
                </a:solidFill>
                <a:latin typeface="Times New Roman" panose="02020603050405020304" pitchFamily="18" charset="0"/>
              </a:rPr>
              <a:t>，</a:t>
            </a:r>
            <a:r>
              <a:rPr lang="zh-CN" altLang="en-US" sz="2000" dirty="0">
                <a:solidFill>
                  <a:srgbClr val="FF0000"/>
                </a:solidFill>
                <a:latin typeface="Times New Roman" panose="02020603050405020304" pitchFamily="18" charset="0"/>
              </a:rPr>
              <a:t>分配时从表首开始顺序查找</a:t>
            </a:r>
            <a:r>
              <a:rPr lang="zh-CN" altLang="en-US" sz="2000" dirty="0">
                <a:latin typeface="Times New Roman" panose="020206030504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1+#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ppt_x"/>
                                          </p:val>
                                        </p:tav>
                                        <p:tav tm="100000">
                                          <p:val>
                                            <p:strVal val="#ppt_x"/>
                                          </p:val>
                                        </p:tav>
                                      </p:tavLst>
                                    </p:anim>
                                    <p:anim calcmode="lin" valueType="num">
                                      <p:cBhvr additive="base">
                                        <p:cTn id="29"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5"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b" anchorCtr="0"/>
          <a:lstStyle/>
          <a:p>
            <a:pPr>
              <a:buNone/>
            </a:pPr>
            <a:r>
              <a:rPr lang="zh-CN" altLang="en-US" dirty="0"/>
              <a:t>例题</a:t>
            </a:r>
          </a:p>
        </p:txBody>
      </p:sp>
      <p:sp>
        <p:nvSpPr>
          <p:cNvPr id="7" name="Text Box 3"/>
          <p:cNvSpPr txBox="1"/>
          <p:nvPr/>
        </p:nvSpPr>
        <p:spPr>
          <a:xfrm>
            <a:off x="304800" y="914400"/>
            <a:ext cx="8331200" cy="2282825"/>
          </a:xfrm>
          <a:prstGeom prst="rect">
            <a:avLst/>
          </a:prstGeom>
          <a:noFill/>
          <a:ln w="19050">
            <a:noFill/>
          </a:ln>
        </p:spPr>
        <p:txBody>
          <a:bodyPr>
            <a:spAutoFit/>
          </a:bodyPr>
          <a:lstStyle/>
          <a:p>
            <a:pPr algn="just">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    </a:t>
            </a:r>
            <a:r>
              <a:rPr lang="zh-CN" altLang="en-US" dirty="0">
                <a:latin typeface="Tahoma" panose="020B0604030504040204" pitchFamily="34" charset="0"/>
                <a:ea typeface="宋体" panose="02010600030101010101" pitchFamily="2" charset="-122"/>
              </a:rPr>
              <a:t>在可变分区存储管理下，按地址排列的内存空闲区为：</a:t>
            </a:r>
            <a:r>
              <a:rPr lang="en-US" altLang="zh-CN" dirty="0">
                <a:latin typeface="Tahoma" panose="020B0604030504040204" pitchFamily="34" charset="0"/>
                <a:ea typeface="宋体" panose="02010600030101010101" pitchFamily="2" charset="-122"/>
              </a:rPr>
              <a:t>100KB</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500KB</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200KB</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300KB</a:t>
            </a:r>
            <a:r>
              <a:rPr lang="zh-CN" altLang="en-US" dirty="0">
                <a:latin typeface="Tahoma" panose="020B0604030504040204" pitchFamily="34" charset="0"/>
                <a:ea typeface="宋体" panose="02010600030101010101" pitchFamily="2" charset="-122"/>
              </a:rPr>
              <a:t>和</a:t>
            </a:r>
            <a:r>
              <a:rPr lang="en-US" altLang="zh-CN" dirty="0">
                <a:latin typeface="Tahoma" panose="020B0604030504040204" pitchFamily="34" charset="0"/>
                <a:ea typeface="宋体" panose="02010600030101010101" pitchFamily="2" charset="-122"/>
              </a:rPr>
              <a:t>600KB</a:t>
            </a:r>
            <a:r>
              <a:rPr lang="zh-CN" altLang="en-US" dirty="0">
                <a:latin typeface="Tahoma" panose="020B0604030504040204" pitchFamily="34" charset="0"/>
                <a:ea typeface="宋体" panose="02010600030101010101" pitchFamily="2" charset="-122"/>
              </a:rPr>
              <a:t>。现有若干用户程序，其所需内存依次分别为</a:t>
            </a:r>
            <a:r>
              <a:rPr lang="en-US" altLang="zh-CN" dirty="0">
                <a:latin typeface="Tahoma" panose="020B0604030504040204" pitchFamily="34" charset="0"/>
                <a:ea typeface="宋体" panose="02010600030101010101" pitchFamily="2" charset="-122"/>
              </a:rPr>
              <a:t>212KB</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417KB</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112KB</a:t>
            </a:r>
            <a:r>
              <a:rPr lang="zh-CN" altLang="en-US" dirty="0">
                <a:latin typeface="Tahoma" panose="020B0604030504040204" pitchFamily="34" charset="0"/>
                <a:ea typeface="宋体" panose="02010600030101010101" pitchFamily="2" charset="-122"/>
              </a:rPr>
              <a:t>和</a:t>
            </a:r>
            <a:r>
              <a:rPr lang="en-US" altLang="zh-CN" dirty="0">
                <a:latin typeface="Tahoma" panose="020B0604030504040204" pitchFamily="34" charset="0"/>
                <a:ea typeface="宋体" panose="02010600030101010101" pitchFamily="2" charset="-122"/>
              </a:rPr>
              <a:t>426KB</a:t>
            </a:r>
            <a:r>
              <a:rPr lang="zh-CN" altLang="en-US" dirty="0">
                <a:latin typeface="Tahoma" panose="020B0604030504040204" pitchFamily="34" charset="0"/>
                <a:ea typeface="宋体" panose="02010600030101010101" pitchFamily="2" charset="-122"/>
              </a:rPr>
              <a:t>，分别用首次适应算法、最佳适应算法、最坏适应算法，将它们装入到内存的哪些空闲分区？哪个算法能最有效利用内存？</a:t>
            </a:r>
          </a:p>
        </p:txBody>
      </p:sp>
      <p:sp>
        <p:nvSpPr>
          <p:cNvPr id="8" name="Text Box 4"/>
          <p:cNvSpPr txBox="1"/>
          <p:nvPr/>
        </p:nvSpPr>
        <p:spPr>
          <a:xfrm>
            <a:off x="250825" y="3249613"/>
            <a:ext cx="6591300" cy="457200"/>
          </a:xfrm>
          <a:prstGeom prst="rect">
            <a:avLst/>
          </a:prstGeom>
          <a:noFill/>
          <a:ln w="19050">
            <a:noFill/>
          </a:ln>
        </p:spPr>
        <p:txBody>
          <a:bodyPr>
            <a:spAutoFit/>
          </a:bodyPr>
          <a:lstStyle/>
          <a:p>
            <a:pPr>
              <a:spcBef>
                <a:spcPct val="30000"/>
              </a:spcBef>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解：采用首次适应算法，空闲分区表为：</a:t>
            </a:r>
          </a:p>
        </p:txBody>
      </p:sp>
      <p:graphicFrame>
        <p:nvGraphicFramePr>
          <p:cNvPr id="9" name="Group 54"/>
          <p:cNvGraphicFramePr>
            <a:graphicFrameLocks noGrp="1"/>
          </p:cNvGraphicFramePr>
          <p:nvPr>
            <p:ph idx="4294967295"/>
          </p:nvPr>
        </p:nvGraphicFramePr>
        <p:xfrm>
          <a:off x="900113" y="3752850"/>
          <a:ext cx="2951162" cy="2743200"/>
        </p:xfrm>
        <a:graphic>
          <a:graphicData uri="http://schemas.openxmlformats.org/drawingml/2006/table">
            <a:tbl>
              <a:tblPr/>
              <a:tblGrid>
                <a:gridCol w="1116012">
                  <a:extLst>
                    <a:ext uri="{9D8B030D-6E8A-4147-A177-3AD203B41FA5}">
                      <a16:colId xmlns:a16="http://schemas.microsoft.com/office/drawing/2014/main" val="20000"/>
                    </a:ext>
                  </a:extLst>
                </a:gridCol>
                <a:gridCol w="1835150">
                  <a:extLst>
                    <a:ext uri="{9D8B030D-6E8A-4147-A177-3AD203B41FA5}">
                      <a16:colId xmlns:a16="http://schemas.microsoft.com/office/drawing/2014/main" val="20001"/>
                    </a:ext>
                  </a:extLst>
                </a:gridCol>
              </a:tblGrid>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空闲区大小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58775" y="296863"/>
            <a:ext cx="6591300" cy="1004887"/>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采用首次适应算法</a:t>
            </a:r>
          </a:p>
          <a:p>
            <a:pP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    程序请求            空闲区             新空闲区</a:t>
            </a:r>
          </a:p>
        </p:txBody>
      </p:sp>
      <p:sp>
        <p:nvSpPr>
          <p:cNvPr id="6" name="Text Box 5"/>
          <p:cNvSpPr txBox="1"/>
          <p:nvPr/>
        </p:nvSpPr>
        <p:spPr>
          <a:xfrm>
            <a:off x="708025" y="1317625"/>
            <a:ext cx="1295400"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212KB</a:t>
            </a:r>
          </a:p>
        </p:txBody>
      </p:sp>
      <p:sp>
        <p:nvSpPr>
          <p:cNvPr id="7" name="Line 6"/>
          <p:cNvSpPr/>
          <p:nvPr/>
        </p:nvSpPr>
        <p:spPr>
          <a:xfrm>
            <a:off x="1825625" y="1533525"/>
            <a:ext cx="1104900" cy="0"/>
          </a:xfrm>
          <a:prstGeom prst="line">
            <a:avLst/>
          </a:prstGeom>
          <a:ln w="19050" cap="flat" cmpd="sng">
            <a:solidFill>
              <a:schemeClr val="tx1"/>
            </a:solidFill>
            <a:prstDash val="solid"/>
            <a:headEnd type="none" w="med" len="med"/>
            <a:tailEnd type="triangle" w="med" len="med"/>
          </a:ln>
        </p:spPr>
      </p:sp>
      <p:sp>
        <p:nvSpPr>
          <p:cNvPr id="8" name="Text Box 7"/>
          <p:cNvSpPr txBox="1"/>
          <p:nvPr/>
        </p:nvSpPr>
        <p:spPr>
          <a:xfrm>
            <a:off x="2879725" y="1304925"/>
            <a:ext cx="13970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500KB</a:t>
            </a:r>
          </a:p>
        </p:txBody>
      </p:sp>
      <p:sp>
        <p:nvSpPr>
          <p:cNvPr id="9" name="AutoShape 8"/>
          <p:cNvSpPr/>
          <p:nvPr/>
        </p:nvSpPr>
        <p:spPr>
          <a:xfrm>
            <a:off x="4276725" y="1444625"/>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0" name="Text Box 9"/>
          <p:cNvSpPr txBox="1"/>
          <p:nvPr/>
        </p:nvSpPr>
        <p:spPr>
          <a:xfrm>
            <a:off x="5203825" y="1381125"/>
            <a:ext cx="12319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288KB</a:t>
            </a:r>
          </a:p>
        </p:txBody>
      </p:sp>
      <p:sp>
        <p:nvSpPr>
          <p:cNvPr id="11" name="Text Box 10"/>
          <p:cNvSpPr txBox="1"/>
          <p:nvPr/>
        </p:nvSpPr>
        <p:spPr>
          <a:xfrm>
            <a:off x="657225" y="1787525"/>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417KB</a:t>
            </a:r>
          </a:p>
        </p:txBody>
      </p:sp>
      <p:sp>
        <p:nvSpPr>
          <p:cNvPr id="12" name="Line 11"/>
          <p:cNvSpPr/>
          <p:nvPr/>
        </p:nvSpPr>
        <p:spPr>
          <a:xfrm>
            <a:off x="1825625" y="2003425"/>
            <a:ext cx="1104900" cy="0"/>
          </a:xfrm>
          <a:prstGeom prst="line">
            <a:avLst/>
          </a:prstGeom>
          <a:ln w="19050" cap="flat" cmpd="sng">
            <a:solidFill>
              <a:schemeClr val="tx1"/>
            </a:solidFill>
            <a:prstDash val="solid"/>
            <a:headEnd type="none" w="med" len="med"/>
            <a:tailEnd type="triangle" w="med" len="med"/>
          </a:ln>
        </p:spPr>
      </p:sp>
      <p:sp>
        <p:nvSpPr>
          <p:cNvPr id="13" name="Text Box 12"/>
          <p:cNvSpPr txBox="1"/>
          <p:nvPr/>
        </p:nvSpPr>
        <p:spPr>
          <a:xfrm>
            <a:off x="2968625" y="1749425"/>
            <a:ext cx="12192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600KB</a:t>
            </a:r>
          </a:p>
        </p:txBody>
      </p:sp>
      <p:sp>
        <p:nvSpPr>
          <p:cNvPr id="14" name="AutoShape 13"/>
          <p:cNvSpPr/>
          <p:nvPr/>
        </p:nvSpPr>
        <p:spPr>
          <a:xfrm>
            <a:off x="4264025" y="1851025"/>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5" name="Text Box 14"/>
          <p:cNvSpPr txBox="1"/>
          <p:nvPr/>
        </p:nvSpPr>
        <p:spPr>
          <a:xfrm>
            <a:off x="5229225" y="1787525"/>
            <a:ext cx="11938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183KB</a:t>
            </a:r>
          </a:p>
        </p:txBody>
      </p:sp>
      <p:sp>
        <p:nvSpPr>
          <p:cNvPr id="16" name="Text Box 15"/>
          <p:cNvSpPr txBox="1"/>
          <p:nvPr/>
        </p:nvSpPr>
        <p:spPr>
          <a:xfrm>
            <a:off x="669925" y="2206625"/>
            <a:ext cx="13081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112KB</a:t>
            </a:r>
          </a:p>
        </p:txBody>
      </p:sp>
      <p:sp>
        <p:nvSpPr>
          <p:cNvPr id="17" name="Line 16"/>
          <p:cNvSpPr/>
          <p:nvPr/>
        </p:nvSpPr>
        <p:spPr>
          <a:xfrm>
            <a:off x="1838325" y="2422525"/>
            <a:ext cx="1117600" cy="0"/>
          </a:xfrm>
          <a:prstGeom prst="line">
            <a:avLst/>
          </a:prstGeom>
          <a:ln w="19050" cap="flat" cmpd="sng">
            <a:solidFill>
              <a:schemeClr val="tx1"/>
            </a:solidFill>
            <a:prstDash val="solid"/>
            <a:headEnd type="none" w="med" len="med"/>
            <a:tailEnd type="triangle" w="med" len="med"/>
          </a:ln>
        </p:spPr>
      </p:sp>
      <p:sp>
        <p:nvSpPr>
          <p:cNvPr id="18" name="Text Box 17"/>
          <p:cNvSpPr txBox="1"/>
          <p:nvPr/>
        </p:nvSpPr>
        <p:spPr>
          <a:xfrm>
            <a:off x="2955925" y="2219325"/>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288KB</a:t>
            </a:r>
          </a:p>
        </p:txBody>
      </p:sp>
      <p:sp>
        <p:nvSpPr>
          <p:cNvPr id="19" name="AutoShape 18"/>
          <p:cNvSpPr/>
          <p:nvPr/>
        </p:nvSpPr>
        <p:spPr>
          <a:xfrm>
            <a:off x="4264025" y="2308225"/>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20" name="Text Box 19"/>
          <p:cNvSpPr txBox="1"/>
          <p:nvPr/>
        </p:nvSpPr>
        <p:spPr>
          <a:xfrm>
            <a:off x="5165725" y="2244725"/>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176KB</a:t>
            </a:r>
          </a:p>
        </p:txBody>
      </p:sp>
      <p:sp>
        <p:nvSpPr>
          <p:cNvPr id="21" name="Text Box 20"/>
          <p:cNvSpPr txBox="1"/>
          <p:nvPr/>
        </p:nvSpPr>
        <p:spPr>
          <a:xfrm>
            <a:off x="720725" y="2651125"/>
            <a:ext cx="3975100"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426KB</a:t>
            </a:r>
            <a:r>
              <a:rPr lang="zh-CN" altLang="en-US" dirty="0">
                <a:latin typeface="Tahoma" panose="020B0604030504040204" pitchFamily="34" charset="0"/>
                <a:ea typeface="宋体" panose="02010600030101010101" pitchFamily="2" charset="-122"/>
              </a:rPr>
              <a:t>，无法装入内存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wipe(left)">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animBg="1"/>
      <p:bldP spid="10" grpId="0"/>
      <p:bldP spid="11" grpId="0"/>
      <p:bldP spid="13" grpId="0"/>
      <p:bldP spid="14" grpId="0" animBg="1"/>
      <p:bldP spid="15" grpId="0"/>
      <p:bldP spid="16" grpId="0"/>
      <p:bldP spid="18" grpId="0"/>
      <p:bldP spid="19" grpId="0" animBg="1"/>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3850" y="404813"/>
            <a:ext cx="6591300" cy="457200"/>
          </a:xfrm>
          <a:prstGeom prst="rect">
            <a:avLst/>
          </a:prstGeom>
          <a:noFill/>
          <a:ln w="19050">
            <a:noFill/>
          </a:ln>
        </p:spPr>
        <p:txBody>
          <a:bodyPr>
            <a:spAutoFit/>
          </a:bodyPr>
          <a:lstStyle/>
          <a:p>
            <a:pPr>
              <a:spcBef>
                <a:spcPct val="30000"/>
              </a:spcBef>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采用最佳适应算法，空闲分区表为：</a:t>
            </a:r>
          </a:p>
        </p:txBody>
      </p:sp>
      <p:graphicFrame>
        <p:nvGraphicFramePr>
          <p:cNvPr id="6" name="Group 5"/>
          <p:cNvGraphicFramePr>
            <a:graphicFrameLocks noGrp="1"/>
          </p:cNvGraphicFramePr>
          <p:nvPr/>
        </p:nvGraphicFramePr>
        <p:xfrm>
          <a:off x="576263" y="981075"/>
          <a:ext cx="2951162" cy="2743200"/>
        </p:xfrm>
        <a:graphic>
          <a:graphicData uri="http://schemas.openxmlformats.org/drawingml/2006/table">
            <a:tbl>
              <a:tblPr/>
              <a:tblGrid>
                <a:gridCol w="1116012">
                  <a:extLst>
                    <a:ext uri="{9D8B030D-6E8A-4147-A177-3AD203B41FA5}">
                      <a16:colId xmlns:a16="http://schemas.microsoft.com/office/drawing/2014/main" val="20000"/>
                    </a:ext>
                  </a:extLst>
                </a:gridCol>
                <a:gridCol w="1835150">
                  <a:extLst>
                    <a:ext uri="{9D8B030D-6E8A-4147-A177-3AD203B41FA5}">
                      <a16:colId xmlns:a16="http://schemas.microsoft.com/office/drawing/2014/main" val="20001"/>
                    </a:ext>
                  </a:extLst>
                </a:gridCol>
              </a:tblGrid>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空闲区大小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28"/>
          <p:cNvSpPr txBox="1"/>
          <p:nvPr/>
        </p:nvSpPr>
        <p:spPr>
          <a:xfrm>
            <a:off x="1606550" y="4832350"/>
            <a:ext cx="1295400"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212KB</a:t>
            </a:r>
          </a:p>
        </p:txBody>
      </p:sp>
      <p:sp>
        <p:nvSpPr>
          <p:cNvPr id="8" name="Line 29"/>
          <p:cNvSpPr/>
          <p:nvPr/>
        </p:nvSpPr>
        <p:spPr>
          <a:xfrm>
            <a:off x="2724150" y="5048250"/>
            <a:ext cx="1104900" cy="0"/>
          </a:xfrm>
          <a:prstGeom prst="line">
            <a:avLst/>
          </a:prstGeom>
          <a:ln w="19050" cap="flat" cmpd="sng">
            <a:solidFill>
              <a:schemeClr val="tx1"/>
            </a:solidFill>
            <a:prstDash val="solid"/>
            <a:headEnd type="none" w="med" len="med"/>
            <a:tailEnd type="triangle" w="med" len="med"/>
          </a:ln>
        </p:spPr>
      </p:sp>
      <p:sp>
        <p:nvSpPr>
          <p:cNvPr id="9" name="Text Box 30"/>
          <p:cNvSpPr txBox="1"/>
          <p:nvPr/>
        </p:nvSpPr>
        <p:spPr>
          <a:xfrm>
            <a:off x="3778250" y="4819650"/>
            <a:ext cx="13970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300KB</a:t>
            </a:r>
          </a:p>
        </p:txBody>
      </p:sp>
      <p:sp>
        <p:nvSpPr>
          <p:cNvPr id="10" name="AutoShape 31"/>
          <p:cNvSpPr/>
          <p:nvPr/>
        </p:nvSpPr>
        <p:spPr>
          <a:xfrm>
            <a:off x="5175250" y="4959350"/>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1" name="Text Box 32"/>
          <p:cNvSpPr txBox="1"/>
          <p:nvPr/>
        </p:nvSpPr>
        <p:spPr>
          <a:xfrm>
            <a:off x="6102350" y="4895850"/>
            <a:ext cx="12319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88KB</a:t>
            </a:r>
          </a:p>
        </p:txBody>
      </p:sp>
      <p:sp>
        <p:nvSpPr>
          <p:cNvPr id="12" name="Text Box 33"/>
          <p:cNvSpPr txBox="1"/>
          <p:nvPr/>
        </p:nvSpPr>
        <p:spPr>
          <a:xfrm>
            <a:off x="1555750" y="5302250"/>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417KB</a:t>
            </a:r>
          </a:p>
        </p:txBody>
      </p:sp>
      <p:sp>
        <p:nvSpPr>
          <p:cNvPr id="13" name="Line 34"/>
          <p:cNvSpPr/>
          <p:nvPr/>
        </p:nvSpPr>
        <p:spPr>
          <a:xfrm>
            <a:off x="2724150" y="5518150"/>
            <a:ext cx="1104900" cy="0"/>
          </a:xfrm>
          <a:prstGeom prst="line">
            <a:avLst/>
          </a:prstGeom>
          <a:ln w="19050" cap="flat" cmpd="sng">
            <a:solidFill>
              <a:schemeClr val="tx1"/>
            </a:solidFill>
            <a:prstDash val="solid"/>
            <a:headEnd type="none" w="med" len="med"/>
            <a:tailEnd type="triangle" w="med" len="med"/>
          </a:ln>
        </p:spPr>
      </p:sp>
      <p:sp>
        <p:nvSpPr>
          <p:cNvPr id="14" name="Text Box 35"/>
          <p:cNvSpPr txBox="1"/>
          <p:nvPr/>
        </p:nvSpPr>
        <p:spPr>
          <a:xfrm>
            <a:off x="3867150" y="5264150"/>
            <a:ext cx="12192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500KB</a:t>
            </a:r>
          </a:p>
        </p:txBody>
      </p:sp>
      <p:sp>
        <p:nvSpPr>
          <p:cNvPr id="15" name="AutoShape 36"/>
          <p:cNvSpPr/>
          <p:nvPr/>
        </p:nvSpPr>
        <p:spPr>
          <a:xfrm>
            <a:off x="5162550" y="5365750"/>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6" name="Text Box 37"/>
          <p:cNvSpPr txBox="1"/>
          <p:nvPr/>
        </p:nvSpPr>
        <p:spPr>
          <a:xfrm>
            <a:off x="6127750" y="5302250"/>
            <a:ext cx="11938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83KB</a:t>
            </a:r>
          </a:p>
        </p:txBody>
      </p:sp>
      <p:sp>
        <p:nvSpPr>
          <p:cNvPr id="17" name="Text Box 38"/>
          <p:cNvSpPr txBox="1"/>
          <p:nvPr/>
        </p:nvSpPr>
        <p:spPr>
          <a:xfrm>
            <a:off x="1568450" y="5721350"/>
            <a:ext cx="13081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112KB</a:t>
            </a:r>
          </a:p>
        </p:txBody>
      </p:sp>
      <p:sp>
        <p:nvSpPr>
          <p:cNvPr id="18" name="Line 39"/>
          <p:cNvSpPr/>
          <p:nvPr/>
        </p:nvSpPr>
        <p:spPr>
          <a:xfrm>
            <a:off x="2736850" y="5937250"/>
            <a:ext cx="1117600" cy="0"/>
          </a:xfrm>
          <a:prstGeom prst="line">
            <a:avLst/>
          </a:prstGeom>
          <a:ln w="19050" cap="flat" cmpd="sng">
            <a:solidFill>
              <a:schemeClr val="tx1"/>
            </a:solidFill>
            <a:prstDash val="solid"/>
            <a:headEnd type="none" w="med" len="med"/>
            <a:tailEnd type="triangle" w="med" len="med"/>
          </a:ln>
        </p:spPr>
      </p:sp>
      <p:sp>
        <p:nvSpPr>
          <p:cNvPr id="19" name="Text Box 40"/>
          <p:cNvSpPr txBox="1"/>
          <p:nvPr/>
        </p:nvSpPr>
        <p:spPr>
          <a:xfrm>
            <a:off x="3854450" y="5734050"/>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200KB</a:t>
            </a:r>
          </a:p>
        </p:txBody>
      </p:sp>
      <p:sp>
        <p:nvSpPr>
          <p:cNvPr id="20" name="AutoShape 41"/>
          <p:cNvSpPr/>
          <p:nvPr/>
        </p:nvSpPr>
        <p:spPr>
          <a:xfrm>
            <a:off x="5162550" y="5822950"/>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21" name="Text Box 42"/>
          <p:cNvSpPr txBox="1"/>
          <p:nvPr/>
        </p:nvSpPr>
        <p:spPr>
          <a:xfrm>
            <a:off x="6064250" y="5759450"/>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88KB</a:t>
            </a:r>
          </a:p>
        </p:txBody>
      </p:sp>
      <p:sp>
        <p:nvSpPr>
          <p:cNvPr id="22" name="Text Box 44"/>
          <p:cNvSpPr txBox="1"/>
          <p:nvPr/>
        </p:nvSpPr>
        <p:spPr>
          <a:xfrm>
            <a:off x="1544638" y="4340225"/>
            <a:ext cx="6664325"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程序请求            空闲区             剩余空闲区</a:t>
            </a:r>
          </a:p>
        </p:txBody>
      </p:sp>
      <p:sp>
        <p:nvSpPr>
          <p:cNvPr id="23" name="Text Box 46"/>
          <p:cNvSpPr txBox="1"/>
          <p:nvPr/>
        </p:nvSpPr>
        <p:spPr>
          <a:xfrm>
            <a:off x="1530350" y="6210300"/>
            <a:ext cx="13081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426KB</a:t>
            </a:r>
          </a:p>
        </p:txBody>
      </p:sp>
      <p:sp>
        <p:nvSpPr>
          <p:cNvPr id="24" name="Line 47"/>
          <p:cNvSpPr/>
          <p:nvPr/>
        </p:nvSpPr>
        <p:spPr>
          <a:xfrm>
            <a:off x="2698750" y="6426200"/>
            <a:ext cx="1117600" cy="0"/>
          </a:xfrm>
          <a:prstGeom prst="line">
            <a:avLst/>
          </a:prstGeom>
          <a:ln w="19050" cap="flat" cmpd="sng">
            <a:solidFill>
              <a:schemeClr val="tx1"/>
            </a:solidFill>
            <a:prstDash val="solid"/>
            <a:headEnd type="none" w="med" len="med"/>
            <a:tailEnd type="triangle" w="med" len="med"/>
          </a:ln>
        </p:spPr>
      </p:sp>
      <p:sp>
        <p:nvSpPr>
          <p:cNvPr id="25" name="Text Box 48"/>
          <p:cNvSpPr txBox="1"/>
          <p:nvPr/>
        </p:nvSpPr>
        <p:spPr>
          <a:xfrm>
            <a:off x="3816350" y="6223000"/>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600KB</a:t>
            </a:r>
          </a:p>
        </p:txBody>
      </p:sp>
      <p:sp>
        <p:nvSpPr>
          <p:cNvPr id="26" name="AutoShape 49"/>
          <p:cNvSpPr/>
          <p:nvPr/>
        </p:nvSpPr>
        <p:spPr>
          <a:xfrm>
            <a:off x="5124450" y="6311900"/>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27" name="Text Box 50"/>
          <p:cNvSpPr txBox="1"/>
          <p:nvPr/>
        </p:nvSpPr>
        <p:spPr>
          <a:xfrm>
            <a:off x="6026150" y="6248400"/>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74KB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left)">
                                      <p:cBhvr>
                                        <p:cTn id="60" dur="500"/>
                                        <p:tgtEl>
                                          <p:spTgt spid="18"/>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left)">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500"/>
                                        <p:tgtEl>
                                          <p:spTgt spid="23"/>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left)">
                                      <p:cBhvr>
                                        <p:cTn id="87" dur="500"/>
                                        <p:tgtEl>
                                          <p:spTgt spid="24"/>
                                        </p:tgtEl>
                                      </p:cBhvr>
                                    </p:animEffect>
                                  </p:childTnLst>
                                </p:cTn>
                              </p:par>
                            </p:childTnLst>
                          </p:cTn>
                        </p:par>
                        <p:par>
                          <p:cTn id="88" fill="hold">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wipe(left)">
                                      <p:cBhvr>
                                        <p:cTn id="96" dur="500"/>
                                        <p:tgtEl>
                                          <p:spTgt spid="26"/>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lef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animBg="1"/>
      <p:bldP spid="11" grpId="0"/>
      <p:bldP spid="12" grpId="0"/>
      <p:bldP spid="14" grpId="0"/>
      <p:bldP spid="15" grpId="0" animBg="1"/>
      <p:bldP spid="16" grpId="0"/>
      <p:bldP spid="17" grpId="0"/>
      <p:bldP spid="19" grpId="0"/>
      <p:bldP spid="20" grpId="0" animBg="1"/>
      <p:bldP spid="21" grpId="0"/>
      <p:bldP spid="22" grpId="0"/>
      <p:bldP spid="23" grpId="0"/>
      <p:bldP spid="25" grpId="0"/>
      <p:bldP spid="26" grpId="0" animBg="1"/>
      <p:bldP spid="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p:nvPr/>
        </p:nvSpPr>
        <p:spPr>
          <a:xfrm>
            <a:off x="431800" y="333375"/>
            <a:ext cx="7380288" cy="519113"/>
          </a:xfrm>
          <a:prstGeom prst="rect">
            <a:avLst/>
          </a:prstGeom>
          <a:noFill/>
          <a:ln w="19050">
            <a:noFill/>
          </a:ln>
        </p:spPr>
        <p:txBody>
          <a:bodyPr>
            <a:spAutoFit/>
          </a:bodyPr>
          <a:lstStyle/>
          <a:p>
            <a:r>
              <a:rPr lang="zh-CN" altLang="en-US" sz="2800" dirty="0">
                <a:latin typeface="Times New Roman" panose="02020603050405020304" pitchFamily="18" charset="0"/>
              </a:rPr>
              <a:t>最坏适应算法，空闲分区表为：</a:t>
            </a:r>
          </a:p>
        </p:txBody>
      </p:sp>
      <p:graphicFrame>
        <p:nvGraphicFramePr>
          <p:cNvPr id="6" name="Group 6"/>
          <p:cNvGraphicFramePr>
            <a:graphicFrameLocks noGrp="1"/>
          </p:cNvGraphicFramePr>
          <p:nvPr/>
        </p:nvGraphicFramePr>
        <p:xfrm>
          <a:off x="576263" y="981075"/>
          <a:ext cx="2951163" cy="2743200"/>
        </p:xfrm>
        <a:graphic>
          <a:graphicData uri="http://schemas.openxmlformats.org/drawingml/2006/table">
            <a:tbl>
              <a:tblPr/>
              <a:tblGrid>
                <a:gridCol w="1116012">
                  <a:extLst>
                    <a:ext uri="{9D8B030D-6E8A-4147-A177-3AD203B41FA5}">
                      <a16:colId xmlns:a16="http://schemas.microsoft.com/office/drawing/2014/main" val="20000"/>
                    </a:ext>
                  </a:extLst>
                </a:gridCol>
                <a:gridCol w="1835150">
                  <a:extLst>
                    <a:ext uri="{9D8B030D-6E8A-4147-A177-3AD203B41FA5}">
                      <a16:colId xmlns:a16="http://schemas.microsoft.com/office/drawing/2014/main" val="20001"/>
                    </a:ext>
                  </a:extLst>
                </a:gridCol>
              </a:tblGrid>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序号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空闲区大小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100KB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Text Box 29"/>
          <p:cNvSpPr txBox="1"/>
          <p:nvPr/>
        </p:nvSpPr>
        <p:spPr>
          <a:xfrm>
            <a:off x="1435100" y="4849813"/>
            <a:ext cx="1295400"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212KB</a:t>
            </a:r>
          </a:p>
        </p:txBody>
      </p:sp>
      <p:sp>
        <p:nvSpPr>
          <p:cNvPr id="8" name="Line 30"/>
          <p:cNvSpPr/>
          <p:nvPr/>
        </p:nvSpPr>
        <p:spPr>
          <a:xfrm>
            <a:off x="2552700" y="5065713"/>
            <a:ext cx="1104900" cy="0"/>
          </a:xfrm>
          <a:prstGeom prst="line">
            <a:avLst/>
          </a:prstGeom>
          <a:ln w="19050" cap="flat" cmpd="sng">
            <a:solidFill>
              <a:schemeClr val="tx1"/>
            </a:solidFill>
            <a:prstDash val="solid"/>
            <a:headEnd type="none" w="med" len="med"/>
            <a:tailEnd type="triangle" w="med" len="med"/>
          </a:ln>
        </p:spPr>
      </p:sp>
      <p:sp>
        <p:nvSpPr>
          <p:cNvPr id="9" name="Text Box 31"/>
          <p:cNvSpPr txBox="1"/>
          <p:nvPr/>
        </p:nvSpPr>
        <p:spPr>
          <a:xfrm>
            <a:off x="3606800" y="4837113"/>
            <a:ext cx="13970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600KB</a:t>
            </a:r>
          </a:p>
        </p:txBody>
      </p:sp>
      <p:sp>
        <p:nvSpPr>
          <p:cNvPr id="10" name="AutoShape 32"/>
          <p:cNvSpPr/>
          <p:nvPr/>
        </p:nvSpPr>
        <p:spPr>
          <a:xfrm>
            <a:off x="5003800" y="4976813"/>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1" name="Text Box 33"/>
          <p:cNvSpPr txBox="1"/>
          <p:nvPr/>
        </p:nvSpPr>
        <p:spPr>
          <a:xfrm>
            <a:off x="5930900" y="4913313"/>
            <a:ext cx="12319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388KB</a:t>
            </a:r>
          </a:p>
        </p:txBody>
      </p:sp>
      <p:sp>
        <p:nvSpPr>
          <p:cNvPr id="12" name="Text Box 34"/>
          <p:cNvSpPr txBox="1"/>
          <p:nvPr/>
        </p:nvSpPr>
        <p:spPr>
          <a:xfrm>
            <a:off x="1384300" y="5319713"/>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417KB</a:t>
            </a:r>
          </a:p>
        </p:txBody>
      </p:sp>
      <p:sp>
        <p:nvSpPr>
          <p:cNvPr id="13" name="Line 35"/>
          <p:cNvSpPr/>
          <p:nvPr/>
        </p:nvSpPr>
        <p:spPr>
          <a:xfrm>
            <a:off x="2552700" y="5535613"/>
            <a:ext cx="1104900" cy="0"/>
          </a:xfrm>
          <a:prstGeom prst="line">
            <a:avLst/>
          </a:prstGeom>
          <a:ln w="19050" cap="flat" cmpd="sng">
            <a:solidFill>
              <a:schemeClr val="tx1"/>
            </a:solidFill>
            <a:prstDash val="solid"/>
            <a:headEnd type="none" w="med" len="med"/>
            <a:tailEnd type="triangle" w="med" len="med"/>
          </a:ln>
        </p:spPr>
      </p:sp>
      <p:sp>
        <p:nvSpPr>
          <p:cNvPr id="14" name="Text Box 36"/>
          <p:cNvSpPr txBox="1"/>
          <p:nvPr/>
        </p:nvSpPr>
        <p:spPr>
          <a:xfrm>
            <a:off x="3695700" y="5281613"/>
            <a:ext cx="12192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500KB</a:t>
            </a:r>
          </a:p>
        </p:txBody>
      </p:sp>
      <p:sp>
        <p:nvSpPr>
          <p:cNvPr id="15" name="AutoShape 37"/>
          <p:cNvSpPr/>
          <p:nvPr/>
        </p:nvSpPr>
        <p:spPr>
          <a:xfrm>
            <a:off x="4991100" y="5383213"/>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16" name="Text Box 38"/>
          <p:cNvSpPr txBox="1"/>
          <p:nvPr/>
        </p:nvSpPr>
        <p:spPr>
          <a:xfrm>
            <a:off x="5956300" y="5319713"/>
            <a:ext cx="11938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83KB</a:t>
            </a:r>
          </a:p>
        </p:txBody>
      </p:sp>
      <p:sp>
        <p:nvSpPr>
          <p:cNvPr id="17" name="Text Box 39"/>
          <p:cNvSpPr txBox="1"/>
          <p:nvPr/>
        </p:nvSpPr>
        <p:spPr>
          <a:xfrm>
            <a:off x="1397000" y="5738813"/>
            <a:ext cx="13081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112KB</a:t>
            </a:r>
          </a:p>
        </p:txBody>
      </p:sp>
      <p:sp>
        <p:nvSpPr>
          <p:cNvPr id="18" name="Line 40"/>
          <p:cNvSpPr/>
          <p:nvPr/>
        </p:nvSpPr>
        <p:spPr>
          <a:xfrm>
            <a:off x="2565400" y="5954713"/>
            <a:ext cx="1117600" cy="0"/>
          </a:xfrm>
          <a:prstGeom prst="line">
            <a:avLst/>
          </a:prstGeom>
          <a:ln w="19050" cap="flat" cmpd="sng">
            <a:solidFill>
              <a:schemeClr val="tx1"/>
            </a:solidFill>
            <a:prstDash val="solid"/>
            <a:headEnd type="none" w="med" len="med"/>
            <a:tailEnd type="triangle" w="med" len="med"/>
          </a:ln>
        </p:spPr>
      </p:sp>
      <p:sp>
        <p:nvSpPr>
          <p:cNvPr id="19" name="Text Box 41"/>
          <p:cNvSpPr txBox="1"/>
          <p:nvPr/>
        </p:nvSpPr>
        <p:spPr>
          <a:xfrm>
            <a:off x="3683000" y="5751513"/>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388KB</a:t>
            </a:r>
          </a:p>
        </p:txBody>
      </p:sp>
      <p:sp>
        <p:nvSpPr>
          <p:cNvPr id="20" name="AutoShape 42"/>
          <p:cNvSpPr/>
          <p:nvPr/>
        </p:nvSpPr>
        <p:spPr>
          <a:xfrm>
            <a:off x="4991100" y="5840413"/>
            <a:ext cx="762000" cy="266700"/>
          </a:xfrm>
          <a:prstGeom prst="rightArrow">
            <a:avLst>
              <a:gd name="adj1" fmla="val 50000"/>
              <a:gd name="adj2" fmla="val 71428"/>
            </a:avLst>
          </a:prstGeom>
          <a:solidFill>
            <a:schemeClr val="accent1"/>
          </a:solidFill>
          <a:ln w="19050" cap="flat" cmpd="sng">
            <a:solidFill>
              <a:schemeClr val="tx1"/>
            </a:solidFill>
            <a:prstDash val="solid"/>
            <a:miter/>
            <a:headEnd type="none" w="med" len="med"/>
            <a:tailEnd type="none" w="med" len="med"/>
          </a:ln>
        </p:spPr>
        <p:txBody>
          <a:bodyPr wrap="none" anchor="ctr" anchorCtr="0">
            <a:spAutoFit/>
          </a:bodyPr>
          <a:lstStyle/>
          <a:p>
            <a:endParaRPr lang="zh-CN" altLang="en-US" dirty="0">
              <a:latin typeface="Times New Roman" panose="02020603050405020304" pitchFamily="18" charset="0"/>
            </a:endParaRPr>
          </a:p>
        </p:txBody>
      </p:sp>
      <p:sp>
        <p:nvSpPr>
          <p:cNvPr id="21" name="Text Box 43"/>
          <p:cNvSpPr txBox="1"/>
          <p:nvPr/>
        </p:nvSpPr>
        <p:spPr>
          <a:xfrm>
            <a:off x="5892800" y="5776913"/>
            <a:ext cx="1282700" cy="457200"/>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276KB</a:t>
            </a:r>
          </a:p>
        </p:txBody>
      </p:sp>
      <p:sp>
        <p:nvSpPr>
          <p:cNvPr id="22" name="Text Box 44"/>
          <p:cNvSpPr txBox="1"/>
          <p:nvPr/>
        </p:nvSpPr>
        <p:spPr>
          <a:xfrm>
            <a:off x="1447800" y="6183313"/>
            <a:ext cx="3975100"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en-US" altLang="zh-CN" dirty="0">
                <a:latin typeface="Tahoma" panose="020B0604030504040204" pitchFamily="34" charset="0"/>
                <a:ea typeface="宋体" panose="02010600030101010101" pitchFamily="2" charset="-122"/>
              </a:rPr>
              <a:t>426KB</a:t>
            </a:r>
            <a:r>
              <a:rPr lang="zh-CN" altLang="en-US" dirty="0">
                <a:latin typeface="Tahoma" panose="020B0604030504040204" pitchFamily="34" charset="0"/>
                <a:ea typeface="宋体" panose="02010600030101010101" pitchFamily="2" charset="-122"/>
              </a:rPr>
              <a:t>，无法装入内存</a:t>
            </a:r>
          </a:p>
        </p:txBody>
      </p:sp>
      <p:sp>
        <p:nvSpPr>
          <p:cNvPr id="23" name="Text Box 45"/>
          <p:cNvSpPr txBox="1"/>
          <p:nvPr/>
        </p:nvSpPr>
        <p:spPr>
          <a:xfrm>
            <a:off x="1439863" y="4340225"/>
            <a:ext cx="6664325" cy="457200"/>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程序请求            空闲区             剩余空闲区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left)">
                                      <p:cBhvr>
                                        <p:cTn id="73" dur="500"/>
                                        <p:tgtEl>
                                          <p:spTgt spid="2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up)">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p:bldP spid="12" grpId="0"/>
      <p:bldP spid="14" grpId="0"/>
      <p:bldP spid="15" grpId="0" animBg="1"/>
      <p:bldP spid="16" grpId="0"/>
      <p:bldP spid="17" grpId="0"/>
      <p:bldP spid="19" grpId="0"/>
      <p:bldP spid="20" grpId="0" animBg="1"/>
      <p:bldP spid="21"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p:nvPr/>
        </p:nvSpPr>
        <p:spPr>
          <a:xfrm>
            <a:off x="381000" y="838200"/>
            <a:ext cx="8305800" cy="1816100"/>
          </a:xfrm>
          <a:prstGeom prst="rect">
            <a:avLst/>
          </a:prstGeom>
          <a:noFill/>
          <a:ln w="9525">
            <a:noFill/>
          </a:ln>
        </p:spPr>
        <p:txBody>
          <a:bodyPr>
            <a:spAutoFit/>
          </a:bodyPr>
          <a:lstStyle/>
          <a:p>
            <a:pPr eaLnBrk="1" hangingPunct="1">
              <a:spcBef>
                <a:spcPct val="50000"/>
              </a:spcBef>
            </a:pPr>
            <a:r>
              <a:rPr lang="zh-CN" altLang="en-US" sz="2800" dirty="0">
                <a:latin typeface="宋体" panose="02010600030101010101" pitchFamily="2" charset="-122"/>
              </a:rPr>
              <a:t>例：在计算机系统中</a:t>
            </a:r>
            <a:r>
              <a:rPr lang="en-US" altLang="zh-CN" sz="2800" dirty="0">
                <a:latin typeface="Times New Roman" panose="02020603050405020304" pitchFamily="18" charset="0"/>
              </a:rPr>
              <a:t>,</a:t>
            </a:r>
            <a:r>
              <a:rPr lang="zh-CN" altLang="en-US" sz="2800" dirty="0">
                <a:latin typeface="宋体" panose="02010600030101010101" pitchFamily="2" charset="-122"/>
              </a:rPr>
              <a:t>按地址排列的内存中的空闲区大小是</a:t>
            </a:r>
            <a:r>
              <a:rPr lang="en-US" altLang="zh-CN" sz="2800" dirty="0">
                <a:latin typeface="Times New Roman" panose="02020603050405020304" pitchFamily="18" charset="0"/>
              </a:rPr>
              <a:t>:10K,4K,20K,18K,7K,9K,12K,15K,</a:t>
            </a:r>
            <a:r>
              <a:rPr lang="zh-CN" altLang="en-US" sz="2800" dirty="0">
                <a:latin typeface="宋体" panose="02010600030101010101" pitchFamily="2" charset="-122"/>
              </a:rPr>
              <a:t>对于连续的段请求</a:t>
            </a:r>
            <a:r>
              <a:rPr lang="en-US" altLang="zh-CN" sz="2800" dirty="0">
                <a:latin typeface="Times New Roman" panose="02020603050405020304" pitchFamily="18" charset="0"/>
              </a:rPr>
              <a:t>:12K,10K,9K.</a:t>
            </a:r>
            <a:r>
              <a:rPr lang="zh-CN" altLang="en-US" sz="2800" dirty="0">
                <a:latin typeface="宋体" panose="02010600030101010101" pitchFamily="2" charset="-122"/>
              </a:rPr>
              <a:t>使用循环适应算法和最佳适应算法将找出哪些空闲区</a:t>
            </a:r>
            <a:r>
              <a:rPr lang="en-US" altLang="zh-CN" sz="2800" dirty="0">
                <a:latin typeface="Times New Roman" panose="02020603050405020304" pitchFamily="18" charset="0"/>
              </a:rPr>
              <a:t>? </a:t>
            </a:r>
          </a:p>
        </p:txBody>
      </p:sp>
      <p:sp>
        <p:nvSpPr>
          <p:cNvPr id="617475" name="Text Box 3"/>
          <p:cNvSpPr txBox="1"/>
          <p:nvPr/>
        </p:nvSpPr>
        <p:spPr>
          <a:xfrm>
            <a:off x="381000" y="2895600"/>
            <a:ext cx="8458200" cy="1169988"/>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rPr>
              <a:t>解：循环适应算法：</a:t>
            </a:r>
            <a:r>
              <a:rPr lang="en-US" altLang="zh-CN" sz="2800" dirty="0">
                <a:latin typeface="Times New Roman" panose="02020603050405020304" pitchFamily="18" charset="0"/>
              </a:rPr>
              <a:t>20K,18K,9K</a:t>
            </a:r>
          </a:p>
          <a:p>
            <a:pPr eaLnBrk="1" hangingPunct="1">
              <a:spcBef>
                <a:spcPct val="50000"/>
              </a:spcBef>
            </a:pPr>
            <a:r>
              <a:rPr lang="en-US" altLang="zh-CN" sz="2800" dirty="0">
                <a:latin typeface="Times New Roman" panose="02020603050405020304" pitchFamily="18" charset="0"/>
              </a:rPr>
              <a:t>         </a:t>
            </a:r>
            <a:r>
              <a:rPr lang="zh-CN" altLang="en-US" sz="2800" dirty="0">
                <a:latin typeface="Times New Roman" panose="02020603050405020304" pitchFamily="18" charset="0"/>
              </a:rPr>
              <a:t>最佳适应算法：</a:t>
            </a:r>
            <a:r>
              <a:rPr lang="en-US" altLang="zh-CN" sz="2800" dirty="0">
                <a:latin typeface="Times New Roman" panose="02020603050405020304" pitchFamily="18" charset="0"/>
              </a:rPr>
              <a:t>12K,10K,9K</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7474"/>
                                        </p:tgtEl>
                                        <p:attrNameLst>
                                          <p:attrName>style.visibility</p:attrName>
                                        </p:attrNameLst>
                                      </p:cBhvr>
                                      <p:to>
                                        <p:strVal val="visible"/>
                                      </p:to>
                                    </p:set>
                                    <p:anim calcmode="lin" valueType="num">
                                      <p:cBhvr additive="base">
                                        <p:cTn id="7" dur="500" fill="hold"/>
                                        <p:tgtEl>
                                          <p:spTgt spid="617474"/>
                                        </p:tgtEl>
                                        <p:attrNameLst>
                                          <p:attrName>ppt_x</p:attrName>
                                        </p:attrNameLst>
                                      </p:cBhvr>
                                      <p:tavLst>
                                        <p:tav tm="0">
                                          <p:val>
                                            <p:strVal val="0-#ppt_w/2"/>
                                          </p:val>
                                        </p:tav>
                                        <p:tav tm="100000">
                                          <p:val>
                                            <p:strVal val="#ppt_x"/>
                                          </p:val>
                                        </p:tav>
                                      </p:tavLst>
                                    </p:anim>
                                    <p:anim calcmode="lin" valueType="num">
                                      <p:cBhvr additive="base">
                                        <p:cTn id="8" dur="500" fill="hold"/>
                                        <p:tgtEl>
                                          <p:spTgt spid="617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7475"/>
                                        </p:tgtEl>
                                        <p:attrNameLst>
                                          <p:attrName>style.visibility</p:attrName>
                                        </p:attrNameLst>
                                      </p:cBhvr>
                                      <p:to>
                                        <p:strVal val="visible"/>
                                      </p:to>
                                    </p:set>
                                    <p:anim calcmode="lin" valueType="num">
                                      <p:cBhvr additive="base">
                                        <p:cTn id="13" dur="500" fill="hold"/>
                                        <p:tgtEl>
                                          <p:spTgt spid="617475"/>
                                        </p:tgtEl>
                                        <p:attrNameLst>
                                          <p:attrName>ppt_x</p:attrName>
                                        </p:attrNameLst>
                                      </p:cBhvr>
                                      <p:tavLst>
                                        <p:tav tm="0">
                                          <p:val>
                                            <p:strVal val="0-#ppt_w/2"/>
                                          </p:val>
                                        </p:tav>
                                        <p:tav tm="100000">
                                          <p:val>
                                            <p:strVal val="#ppt_x"/>
                                          </p:val>
                                        </p:tav>
                                      </p:tavLst>
                                    </p:anim>
                                    <p:anim calcmode="lin" valueType="num">
                                      <p:cBhvr additive="base">
                                        <p:cTn id="14" dur="500" fill="hold"/>
                                        <p:tgtEl>
                                          <p:spTgt spid="617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4" grpId="0"/>
      <p:bldP spid="6174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p:nvPr/>
        </p:nvSpPr>
        <p:spPr>
          <a:xfrm>
            <a:off x="279400" y="379413"/>
            <a:ext cx="4760913" cy="584200"/>
          </a:xfrm>
          <a:prstGeom prst="rect">
            <a:avLst/>
          </a:prstGeom>
          <a:noFill/>
          <a:ln w="9525">
            <a:noFill/>
          </a:ln>
        </p:spPr>
        <p:txBody>
          <a:bodyPr>
            <a:spAutoFit/>
          </a:bodyPr>
          <a:lstStyle/>
          <a:p>
            <a:pPr eaLnBrk="1" hangingPunct="1">
              <a:spcBef>
                <a:spcPct val="50000"/>
              </a:spcBef>
            </a:pPr>
            <a:r>
              <a:rPr lang="zh-CN" altLang="en-US" sz="3200" dirty="0">
                <a:solidFill>
                  <a:srgbClr val="000066"/>
                </a:solidFill>
                <a:latin typeface="仿宋_GB2312" pitchFamily="49" charset="-122"/>
                <a:ea typeface="仿宋_GB2312" pitchFamily="49" charset="-122"/>
              </a:rPr>
              <a:t>内部碎片与外部碎片</a:t>
            </a:r>
          </a:p>
        </p:txBody>
      </p:sp>
      <p:sp>
        <p:nvSpPr>
          <p:cNvPr id="41987" name="矩形 3"/>
          <p:cNvSpPr/>
          <p:nvPr/>
        </p:nvSpPr>
        <p:spPr>
          <a:xfrm>
            <a:off x="468313" y="1304925"/>
            <a:ext cx="8135937" cy="3046413"/>
          </a:xfrm>
          <a:prstGeom prst="rect">
            <a:avLst/>
          </a:prstGeom>
          <a:noFill/>
          <a:ln w="9525">
            <a:noFill/>
          </a:ln>
        </p:spPr>
        <p:txBody>
          <a:bodyPr>
            <a:spAutoFit/>
          </a:bodyPr>
          <a:lstStyle/>
          <a:p>
            <a:r>
              <a:rPr lang="zh-CN" altLang="zh-CN" dirty="0">
                <a:latin typeface="Times New Roman" panose="02020603050405020304" pitchFamily="18" charset="0"/>
              </a:rPr>
              <a:t>内</a:t>
            </a:r>
            <a:r>
              <a:rPr lang="zh-CN" altLang="en-US" dirty="0">
                <a:latin typeface="Times New Roman" panose="02020603050405020304" pitchFamily="18" charset="0"/>
              </a:rPr>
              <a:t>部</a:t>
            </a:r>
            <a:r>
              <a:rPr lang="zh-CN" altLang="zh-CN" dirty="0">
                <a:latin typeface="Times New Roman" panose="02020603050405020304" pitchFamily="18" charset="0"/>
              </a:rPr>
              <a:t>碎片：分配给某些进程的内存区域中有些部分没用上，</a:t>
            </a:r>
            <a:r>
              <a:rPr lang="zh-CN" altLang="zh-CN" dirty="0">
                <a:latin typeface="Arial" panose="020B0604020202020204" pitchFamily="34" charset="0"/>
                <a:ea typeface="宋体" panose="02010600030101010101" pitchFamily="2" charset="-122"/>
              </a:rPr>
              <a:t>存储于已分配区域内部</a:t>
            </a:r>
            <a:r>
              <a:rPr lang="zh-CN" altLang="en-US" dirty="0">
                <a:latin typeface="Arial" panose="020B0604020202020204" pitchFamily="34" charset="0"/>
                <a:ea typeface="宋体" panose="02010600030101010101" pitchFamily="2" charset="-122"/>
              </a:rPr>
              <a:t>。</a:t>
            </a:r>
            <a:r>
              <a:rPr lang="zh-CN" altLang="zh-CN" dirty="0">
                <a:latin typeface="Times New Roman" panose="02020603050405020304" pitchFamily="18" charset="0"/>
              </a:rPr>
              <a:t>其他进程没办法使用它，因为它被某一个进程占有</a:t>
            </a:r>
            <a:r>
              <a:rPr lang="zh-CN" altLang="en-US" dirty="0">
                <a:latin typeface="Times New Roman" panose="02020603050405020304" pitchFamily="18" charset="0"/>
              </a:rPr>
              <a:t>。</a:t>
            </a:r>
            <a:r>
              <a:rPr lang="zh-CN" altLang="zh-CN" dirty="0">
                <a:latin typeface="Times New Roman" panose="02020603050405020304" pitchFamily="18" charset="0"/>
              </a:rPr>
              <a:t>常见于固定分配方式 </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zh-CN" dirty="0">
                <a:latin typeface="Times New Roman" panose="02020603050405020304" pitchFamily="18" charset="0"/>
              </a:rPr>
              <a:t>外碎片：内存中某些空闲区因为比较小，而难以利用上，</a:t>
            </a:r>
            <a:r>
              <a:rPr lang="zh-CN" altLang="zh-CN" dirty="0">
                <a:latin typeface="Arial" panose="020B0604020202020204" pitchFamily="34" charset="0"/>
                <a:ea typeface="宋体" panose="02010600030101010101" pitchFamily="2" charset="-122"/>
              </a:rPr>
              <a:t>存储于未分配区域</a:t>
            </a:r>
            <a:r>
              <a:rPr lang="zh-CN" altLang="en-US" dirty="0">
                <a:latin typeface="Arial" panose="020B0604020202020204" pitchFamily="34" charset="0"/>
                <a:ea typeface="宋体" panose="02010600030101010101" pitchFamily="2" charset="-122"/>
              </a:rPr>
              <a:t>。</a:t>
            </a:r>
            <a:r>
              <a:rPr lang="zh-CN" altLang="zh-CN" dirty="0">
                <a:latin typeface="Times New Roman" panose="02020603050405020304" pitchFamily="18" charset="0"/>
              </a:rPr>
              <a:t>其他进程没办法使用它，因为它可存储的位置不连续或者是太小了</a:t>
            </a:r>
            <a:r>
              <a:rPr lang="zh-CN" altLang="en-US" dirty="0">
                <a:latin typeface="Times New Roman" panose="02020603050405020304" pitchFamily="18" charset="0"/>
              </a:rPr>
              <a:t>。</a:t>
            </a:r>
            <a:r>
              <a:rPr lang="zh-CN" altLang="zh-CN" dirty="0">
                <a:latin typeface="Times New Roman" panose="02020603050405020304" pitchFamily="18" charset="0"/>
              </a:rPr>
              <a:t>一般出现在内存动态分配方式中</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4</a:t>
            </a:fld>
            <a:endParaRPr lang="en-US" altLang="zh-CN" sz="1400" dirty="0"/>
          </a:p>
        </p:txBody>
      </p:sp>
      <p:sp>
        <p:nvSpPr>
          <p:cNvPr id="7171" name="Rectangle 2"/>
          <p:cNvSpPr>
            <a:spLocks noGrp="1"/>
          </p:cNvSpPr>
          <p:nvPr>
            <p:ph type="title"/>
          </p:nvPr>
        </p:nvSpPr>
        <p:spPr>
          <a:xfrm>
            <a:off x="228600" y="296863"/>
            <a:ext cx="8678863" cy="693737"/>
          </a:xfrm>
        </p:spPr>
        <p:txBody>
          <a:bodyPr vert="horz" wrap="square" lIns="91440" tIns="45720" rIns="91440" bIns="45720" anchor="b" anchorCtr="0"/>
          <a:lstStyle/>
          <a:p>
            <a:pPr eaLnBrk="1" hangingPunct="1"/>
            <a:r>
              <a:rPr lang="en-US" altLang="zh-CN" sz="4000" dirty="0"/>
              <a:t>4.0.1   </a:t>
            </a:r>
            <a:r>
              <a:rPr lang="zh-CN" altLang="en-US" sz="4000" dirty="0"/>
              <a:t>存储分配（管理）方式</a:t>
            </a:r>
          </a:p>
        </p:txBody>
      </p:sp>
      <p:sp>
        <p:nvSpPr>
          <p:cNvPr id="360451" name="Rectangle 3"/>
          <p:cNvSpPr>
            <a:spLocks noGrp="1"/>
          </p:cNvSpPr>
          <p:nvPr>
            <p:ph idx="1"/>
          </p:nvPr>
        </p:nvSpPr>
        <p:spPr>
          <a:xfrm>
            <a:off x="381000" y="1600200"/>
            <a:ext cx="6172200" cy="4724400"/>
          </a:xfrm>
        </p:spPr>
        <p:txBody>
          <a:bodyPr vert="horz" wrap="square" lIns="91440" tIns="45720" rIns="91440" bIns="45720" anchor="t" anchorCtr="0"/>
          <a:lstStyle/>
          <a:p>
            <a:pPr eaLnBrk="1" hangingPunct="1"/>
            <a:r>
              <a:rPr lang="zh-CN" altLang="en-US" dirty="0"/>
              <a:t>分区管理方式</a:t>
            </a:r>
            <a:endParaRPr lang="zh-CN" altLang="en-US" dirty="0">
              <a:latin typeface="宋体" panose="02010600030101010101" pitchFamily="2" charset="-122"/>
            </a:endParaRPr>
          </a:p>
          <a:p>
            <a:pPr eaLnBrk="1" hangingPunct="1">
              <a:buNone/>
            </a:pPr>
            <a:endParaRPr lang="zh-CN" altLang="en-US" dirty="0">
              <a:latin typeface="宋体" panose="02010600030101010101" pitchFamily="2" charset="-122"/>
            </a:endParaRPr>
          </a:p>
          <a:p>
            <a:pPr eaLnBrk="1" hangingPunct="1"/>
            <a:r>
              <a:rPr lang="zh-CN" altLang="en-US" dirty="0">
                <a:latin typeface="宋体" panose="02010600030101010101" pitchFamily="2" charset="-122"/>
              </a:rPr>
              <a:t>分页（</a:t>
            </a:r>
            <a:r>
              <a:rPr lang="zh-CN" altLang="en-US" dirty="0"/>
              <a:t>页式）</a:t>
            </a:r>
            <a:r>
              <a:rPr lang="zh-CN" altLang="en-US" dirty="0">
                <a:latin typeface="宋体" panose="02010600030101010101" pitchFamily="2" charset="-122"/>
              </a:rPr>
              <a:t>存储管理方式</a:t>
            </a:r>
            <a:r>
              <a:rPr lang="zh-CN" altLang="en-US" dirty="0"/>
              <a:t>  </a:t>
            </a:r>
          </a:p>
          <a:p>
            <a:pPr eaLnBrk="1" hangingPunct="1"/>
            <a:r>
              <a:rPr lang="zh-CN" altLang="en-US" dirty="0">
                <a:latin typeface="宋体" panose="02010600030101010101" pitchFamily="2" charset="-122"/>
              </a:rPr>
              <a:t>分段（</a:t>
            </a:r>
            <a:r>
              <a:rPr lang="zh-CN" altLang="en-US" dirty="0"/>
              <a:t>段式）</a:t>
            </a:r>
            <a:r>
              <a:rPr lang="zh-CN" altLang="en-US" dirty="0">
                <a:latin typeface="宋体" panose="02010600030101010101" pitchFamily="2" charset="-122"/>
              </a:rPr>
              <a:t>存储管理方式</a:t>
            </a:r>
          </a:p>
          <a:p>
            <a:pPr lvl="1" eaLnBrk="1" hangingPunct="1"/>
            <a:r>
              <a:rPr lang="zh-CN" altLang="en-US" dirty="0">
                <a:latin typeface="宋体" panose="02010600030101010101" pitchFamily="2" charset="-122"/>
              </a:rPr>
              <a:t>段页式存储管理方式 </a:t>
            </a:r>
            <a:r>
              <a:rPr lang="zh-CN" altLang="en-US" dirty="0"/>
              <a:t> </a:t>
            </a:r>
          </a:p>
          <a:p>
            <a:pPr eaLnBrk="1" hangingPunct="1"/>
            <a:r>
              <a:rPr lang="zh-CN" altLang="en-US" dirty="0">
                <a:latin typeface="宋体" panose="02010600030101010101" pitchFamily="2" charset="-122"/>
              </a:rPr>
              <a:t>虚拟存储器</a:t>
            </a:r>
          </a:p>
          <a:p>
            <a:pPr lvl="1" eaLnBrk="1" hangingPunct="1"/>
            <a:r>
              <a:rPr lang="zh-CN" altLang="en-US" dirty="0">
                <a:latin typeface="宋体" panose="02010600030101010101" pitchFamily="2" charset="-122"/>
              </a:rPr>
              <a:t>请求分页存储管理方式</a:t>
            </a:r>
          </a:p>
          <a:p>
            <a:pPr lvl="1" eaLnBrk="1" hangingPunct="1"/>
            <a:r>
              <a:rPr lang="zh-CN" altLang="en-US" dirty="0">
                <a:latin typeface="宋体" panose="02010600030101010101" pitchFamily="2" charset="-122"/>
              </a:rPr>
              <a:t>请求分段存储管理方式  </a:t>
            </a:r>
            <a:r>
              <a:rPr lang="zh-CN" altLang="en-US" dirty="0"/>
              <a:t> </a:t>
            </a:r>
          </a:p>
        </p:txBody>
      </p:sp>
      <p:sp>
        <p:nvSpPr>
          <p:cNvPr id="360452" name="Text Box 4"/>
          <p:cNvSpPr txBox="1"/>
          <p:nvPr/>
        </p:nvSpPr>
        <p:spPr>
          <a:xfrm>
            <a:off x="3581400" y="1295400"/>
            <a:ext cx="2590800" cy="1311275"/>
          </a:xfrm>
          <a:prstGeom prst="rect">
            <a:avLst/>
          </a:prstGeom>
          <a:noFill/>
          <a:ln w="9525">
            <a:noFill/>
          </a:ln>
        </p:spPr>
        <p:txBody>
          <a:bodyPr>
            <a:spAutoFit/>
          </a:bodyPr>
          <a:lstStyle/>
          <a:p>
            <a:pPr eaLnBrk="1" hangingPunct="1">
              <a:spcBef>
                <a:spcPct val="50000"/>
              </a:spcBef>
            </a:pPr>
            <a:r>
              <a:rPr lang="zh-CN" altLang="en-US" sz="2000" dirty="0">
                <a:solidFill>
                  <a:srgbClr val="000066"/>
                </a:solidFill>
                <a:latin typeface="黑体" panose="02010609060101010101" pitchFamily="49" charset="-122"/>
                <a:ea typeface="黑体" panose="02010609060101010101" pitchFamily="49" charset="-122"/>
              </a:rPr>
              <a:t>固定分区分配 </a:t>
            </a:r>
          </a:p>
          <a:p>
            <a:pPr eaLnBrk="1" hangingPunct="1">
              <a:spcBef>
                <a:spcPct val="50000"/>
              </a:spcBef>
            </a:pPr>
            <a:r>
              <a:rPr lang="zh-CN" altLang="en-US" sz="2000" dirty="0">
                <a:solidFill>
                  <a:srgbClr val="000066"/>
                </a:solidFill>
                <a:latin typeface="黑体" panose="02010609060101010101" pitchFamily="49" charset="-122"/>
                <a:ea typeface="黑体" panose="02010609060101010101" pitchFamily="49" charset="-122"/>
              </a:rPr>
              <a:t>动态分区分配 </a:t>
            </a:r>
          </a:p>
          <a:p>
            <a:pPr eaLnBrk="1" hangingPunct="1">
              <a:spcBef>
                <a:spcPct val="50000"/>
              </a:spcBef>
            </a:pPr>
            <a:r>
              <a:rPr lang="zh-CN" altLang="en-US" sz="2000" dirty="0">
                <a:solidFill>
                  <a:srgbClr val="000066"/>
                </a:solidFill>
                <a:latin typeface="黑体" panose="02010609060101010101" pitchFamily="49" charset="-122"/>
                <a:ea typeface="黑体" panose="02010609060101010101" pitchFamily="49" charset="-122"/>
              </a:rPr>
              <a:t>可重定位分区分配  </a:t>
            </a:r>
          </a:p>
        </p:txBody>
      </p:sp>
      <p:sp>
        <p:nvSpPr>
          <p:cNvPr id="360453" name="AutoShape 5"/>
          <p:cNvSpPr/>
          <p:nvPr/>
        </p:nvSpPr>
        <p:spPr>
          <a:xfrm>
            <a:off x="3276600" y="1447800"/>
            <a:ext cx="228600" cy="1066800"/>
          </a:xfrm>
          <a:prstGeom prst="leftBrace">
            <a:avLst>
              <a:gd name="adj1" fmla="val 38867"/>
              <a:gd name="adj2" fmla="val 50000"/>
            </a:avLst>
          </a:prstGeom>
          <a:noFill/>
          <a:ln w="19050" cap="flat" cmpd="sng">
            <a:solidFill>
              <a:srgbClr val="000066"/>
            </a:solidFill>
            <a:prstDash val="solid"/>
            <a:miter/>
            <a:headEnd type="none" w="med" len="med"/>
            <a:tailEnd type="none" w="med" len="med"/>
          </a:ln>
        </p:spPr>
        <p:txBody>
          <a:bodyPr wrap="none" anchor="ctr" anchorCtr="0"/>
          <a:lstStyle/>
          <a:p>
            <a:pPr algn="ctr" eaLnBrk="1" hangingPunct="1">
              <a:spcBef>
                <a:spcPct val="20000"/>
              </a:spcBef>
              <a:buClr>
                <a:schemeClr val="folHlink"/>
              </a:buClr>
              <a:buSzPct val="60000"/>
              <a:buFont typeface="Wingdings" panose="05000000000000000000" pitchFamily="2" charset="2"/>
            </a:pPr>
            <a:endParaRPr lang="zh-CN" altLang="zh-CN" sz="2200" dirty="0">
              <a:solidFill>
                <a:srgbClr val="000066"/>
              </a:solidFill>
              <a:latin typeface="Tahoma" panose="020B0604030504040204" pitchFamily="34" charset="0"/>
              <a:ea typeface="宋体" panose="02010600030101010101" pitchFamily="2" charset="-122"/>
            </a:endParaRPr>
          </a:p>
        </p:txBody>
      </p:sp>
      <p:sp>
        <p:nvSpPr>
          <p:cNvPr id="360454" name="Text Box 6"/>
          <p:cNvSpPr txBox="1"/>
          <p:nvPr/>
        </p:nvSpPr>
        <p:spPr>
          <a:xfrm>
            <a:off x="6019800" y="1690688"/>
            <a:ext cx="2819400" cy="519112"/>
          </a:xfrm>
          <a:prstGeom prst="rect">
            <a:avLst/>
          </a:prstGeom>
          <a:noFill/>
          <a:ln w="38100">
            <a:noFill/>
          </a:ln>
        </p:spPr>
        <p:txBody>
          <a:bodyPr>
            <a:spAutoFit/>
          </a:bodyPr>
          <a:lstStyle/>
          <a:p>
            <a:pPr algn="ctr" eaLnBrk="1" hangingPunct="1">
              <a:spcBef>
                <a:spcPct val="50000"/>
              </a:spcBef>
            </a:pPr>
            <a:r>
              <a:rPr lang="zh-CN" altLang="en-US" sz="2800" dirty="0">
                <a:solidFill>
                  <a:srgbClr val="0000FF"/>
                </a:solidFill>
                <a:latin typeface="楷体_GB2312" pitchFamily="49" charset="-122"/>
              </a:rPr>
              <a:t>连续分配方式</a:t>
            </a:r>
          </a:p>
        </p:txBody>
      </p:sp>
      <p:sp>
        <p:nvSpPr>
          <p:cNvPr id="360455" name="AutoShape 7"/>
          <p:cNvSpPr/>
          <p:nvPr/>
        </p:nvSpPr>
        <p:spPr>
          <a:xfrm>
            <a:off x="5867400" y="2971800"/>
            <a:ext cx="304800" cy="2971800"/>
          </a:xfrm>
          <a:prstGeom prst="rightBrace">
            <a:avLst>
              <a:gd name="adj1" fmla="val 81250"/>
              <a:gd name="adj2" fmla="val 50000"/>
            </a:avLst>
          </a:prstGeom>
          <a:noFill/>
          <a:ln w="19050" cap="flat" cmpd="sng">
            <a:solidFill>
              <a:srgbClr val="000066"/>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360456" name="Text Box 8"/>
          <p:cNvSpPr txBox="1"/>
          <p:nvPr/>
        </p:nvSpPr>
        <p:spPr>
          <a:xfrm>
            <a:off x="6324600" y="4205288"/>
            <a:ext cx="2667000" cy="519112"/>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800" dirty="0">
                <a:solidFill>
                  <a:srgbClr val="0000FF"/>
                </a:solidFill>
                <a:latin typeface="Tahoma" panose="020B0604030504040204" pitchFamily="34" charset="0"/>
              </a:rPr>
              <a:t>离散分配方式</a:t>
            </a:r>
          </a:p>
        </p:txBody>
      </p:sp>
      <p:sp>
        <p:nvSpPr>
          <p:cNvPr id="360457" name="AutoShape 9"/>
          <p:cNvSpPr/>
          <p:nvPr/>
        </p:nvSpPr>
        <p:spPr>
          <a:xfrm>
            <a:off x="5943600" y="1371600"/>
            <a:ext cx="152400" cy="1143000"/>
          </a:xfrm>
          <a:prstGeom prst="rightBrace">
            <a:avLst>
              <a:gd name="adj1" fmla="val 62500"/>
              <a:gd name="adj2" fmla="val 50000"/>
            </a:avLst>
          </a:prstGeom>
          <a:noFill/>
          <a:ln w="19050" cap="flat" cmpd="sng">
            <a:solidFill>
              <a:srgbClr val="000066"/>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2" name="矩形 1"/>
          <p:cNvSpPr/>
          <p:nvPr/>
        </p:nvSpPr>
        <p:spPr>
          <a:xfrm>
            <a:off x="395288" y="1341438"/>
            <a:ext cx="5929312" cy="3087687"/>
          </a:xfrm>
          <a:prstGeom prst="rect">
            <a:avLst/>
          </a:prstGeom>
          <a:noFill/>
          <a:ln w="317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up)">
                                      <p:cBhvr>
                                        <p:cTn id="7" dur="500"/>
                                        <p:tgtEl>
                                          <p:spTgt spid="360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0451">
                                            <p:txEl>
                                              <p:pRg st="2" end="2"/>
                                            </p:txEl>
                                          </p:spTgt>
                                        </p:tgtEl>
                                        <p:attrNameLst>
                                          <p:attrName>style.visibility</p:attrName>
                                        </p:attrNameLst>
                                      </p:cBhvr>
                                      <p:to>
                                        <p:strVal val="visible"/>
                                      </p:to>
                                    </p:set>
                                    <p:animEffect transition="in" filter="wipe(up)">
                                      <p:cBhvr>
                                        <p:cTn id="12" dur="500"/>
                                        <p:tgtEl>
                                          <p:spTgt spid="3604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0451">
                                            <p:txEl>
                                              <p:pRg st="3" end="3"/>
                                            </p:txEl>
                                          </p:spTgt>
                                        </p:tgtEl>
                                        <p:attrNameLst>
                                          <p:attrName>style.visibility</p:attrName>
                                        </p:attrNameLst>
                                      </p:cBhvr>
                                      <p:to>
                                        <p:strVal val="visible"/>
                                      </p:to>
                                    </p:set>
                                    <p:animEffect transition="in" filter="wipe(up)">
                                      <p:cBhvr>
                                        <p:cTn id="17" dur="500"/>
                                        <p:tgtEl>
                                          <p:spTgt spid="360451">
                                            <p:txEl>
                                              <p:pRg st="3" end="3"/>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60451">
                                            <p:txEl>
                                              <p:pRg st="4" end="4"/>
                                            </p:txEl>
                                          </p:spTgt>
                                        </p:tgtEl>
                                        <p:attrNameLst>
                                          <p:attrName>style.visibility</p:attrName>
                                        </p:attrNameLst>
                                      </p:cBhvr>
                                      <p:to>
                                        <p:strVal val="visible"/>
                                      </p:to>
                                    </p:set>
                                    <p:animEffect transition="in" filter="wipe(up)">
                                      <p:cBhvr>
                                        <p:cTn id="20" dur="500"/>
                                        <p:tgtEl>
                                          <p:spTgt spid="36045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0451">
                                            <p:txEl>
                                              <p:pRg st="5" end="5"/>
                                            </p:txEl>
                                          </p:spTgt>
                                        </p:tgtEl>
                                        <p:attrNameLst>
                                          <p:attrName>style.visibility</p:attrName>
                                        </p:attrNameLst>
                                      </p:cBhvr>
                                      <p:to>
                                        <p:strVal val="visible"/>
                                      </p:to>
                                    </p:set>
                                    <p:animEffect transition="in" filter="wipe(up)">
                                      <p:cBhvr>
                                        <p:cTn id="25" dur="500"/>
                                        <p:tgtEl>
                                          <p:spTgt spid="360451">
                                            <p:txEl>
                                              <p:pRg st="5" end="5"/>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60451">
                                            <p:txEl>
                                              <p:pRg st="6" end="6"/>
                                            </p:txEl>
                                          </p:spTgt>
                                        </p:tgtEl>
                                        <p:attrNameLst>
                                          <p:attrName>style.visibility</p:attrName>
                                        </p:attrNameLst>
                                      </p:cBhvr>
                                      <p:to>
                                        <p:strVal val="visible"/>
                                      </p:to>
                                    </p:set>
                                    <p:animEffect transition="in" filter="wipe(up)">
                                      <p:cBhvr>
                                        <p:cTn id="28" dur="500"/>
                                        <p:tgtEl>
                                          <p:spTgt spid="360451">
                                            <p:txEl>
                                              <p:pRg st="6" end="6"/>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0451">
                                            <p:txEl>
                                              <p:pRg st="7" end="7"/>
                                            </p:txEl>
                                          </p:spTgt>
                                        </p:tgtEl>
                                        <p:attrNameLst>
                                          <p:attrName>style.visibility</p:attrName>
                                        </p:attrNameLst>
                                      </p:cBhvr>
                                      <p:to>
                                        <p:strVal val="visible"/>
                                      </p:to>
                                    </p:set>
                                    <p:animEffect transition="in" filter="wipe(up)">
                                      <p:cBhvr>
                                        <p:cTn id="31" dur="500"/>
                                        <p:tgtEl>
                                          <p:spTgt spid="36045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60453"/>
                                        </p:tgtEl>
                                        <p:attrNameLst>
                                          <p:attrName>style.visibility</p:attrName>
                                        </p:attrNameLst>
                                      </p:cBhvr>
                                      <p:to>
                                        <p:strVal val="visible"/>
                                      </p:to>
                                    </p:se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360452">
                                            <p:txEl>
                                              <p:pRg st="0" end="0"/>
                                            </p:txEl>
                                          </p:spTgt>
                                        </p:tgtEl>
                                        <p:attrNameLst>
                                          <p:attrName>style.visibility</p:attrName>
                                        </p:attrNameLst>
                                      </p:cBhvr>
                                      <p:to>
                                        <p:strVal val="visible"/>
                                      </p:to>
                                    </p:set>
                                    <p:animEffect transition="in" filter="wipe(up)">
                                      <p:cBhvr>
                                        <p:cTn id="39" dur="500"/>
                                        <p:tgtEl>
                                          <p:spTgt spid="360452">
                                            <p:txEl>
                                              <p:pRg st="0" end="0"/>
                                            </p:txEl>
                                          </p:spTgt>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360452">
                                            <p:txEl>
                                              <p:pRg st="1" end="1"/>
                                            </p:txEl>
                                          </p:spTgt>
                                        </p:tgtEl>
                                        <p:attrNameLst>
                                          <p:attrName>style.visibility</p:attrName>
                                        </p:attrNameLst>
                                      </p:cBhvr>
                                      <p:to>
                                        <p:strVal val="visible"/>
                                      </p:to>
                                    </p:set>
                                    <p:animEffect transition="in" filter="wipe(up)">
                                      <p:cBhvr>
                                        <p:cTn id="43" dur="500"/>
                                        <p:tgtEl>
                                          <p:spTgt spid="360452">
                                            <p:txEl>
                                              <p:pRg st="1" end="1"/>
                                            </p:txEl>
                                          </p:spTgt>
                                        </p:tgtEl>
                                      </p:cBhvr>
                                    </p:animEffect>
                                  </p:childTnLst>
                                </p:cTn>
                              </p:par>
                            </p:childTnLst>
                          </p:cTn>
                        </p:par>
                        <p:par>
                          <p:cTn id="44" fill="hold">
                            <p:stCondLst>
                              <p:cond delay="1500"/>
                            </p:stCondLst>
                            <p:childTnLst>
                              <p:par>
                                <p:cTn id="45" presetID="22" presetClass="entr" presetSubtype="1" fill="hold" grpId="0" nodeType="afterEffect">
                                  <p:stCondLst>
                                    <p:cond delay="0"/>
                                  </p:stCondLst>
                                  <p:childTnLst>
                                    <p:set>
                                      <p:cBhvr>
                                        <p:cTn id="46" dur="1" fill="hold">
                                          <p:stCondLst>
                                            <p:cond delay="0"/>
                                          </p:stCondLst>
                                        </p:cTn>
                                        <p:tgtEl>
                                          <p:spTgt spid="360452">
                                            <p:txEl>
                                              <p:pRg st="2" end="2"/>
                                            </p:txEl>
                                          </p:spTgt>
                                        </p:tgtEl>
                                        <p:attrNameLst>
                                          <p:attrName>style.visibility</p:attrName>
                                        </p:attrNameLst>
                                      </p:cBhvr>
                                      <p:to>
                                        <p:strVal val="visible"/>
                                      </p:to>
                                    </p:set>
                                    <p:animEffect transition="in" filter="wipe(up)">
                                      <p:cBhvr>
                                        <p:cTn id="47" dur="500"/>
                                        <p:tgtEl>
                                          <p:spTgt spid="36045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360457"/>
                                        </p:tgtEl>
                                        <p:attrNameLst>
                                          <p:attrName>style.visibility</p:attrName>
                                        </p:attrNameLst>
                                      </p:cBhvr>
                                      <p:to>
                                        <p:strVal val="visible"/>
                                      </p:to>
                                    </p:set>
                                    <p:anim calcmode="lin" valueType="num">
                                      <p:cBhvr additive="base">
                                        <p:cTn id="52" dur="500" fill="hold"/>
                                        <p:tgtEl>
                                          <p:spTgt spid="360457"/>
                                        </p:tgtEl>
                                        <p:attrNameLst>
                                          <p:attrName>ppt_x</p:attrName>
                                        </p:attrNameLst>
                                      </p:cBhvr>
                                      <p:tavLst>
                                        <p:tav tm="0">
                                          <p:val>
                                            <p:strVal val="1+#ppt_w/2"/>
                                          </p:val>
                                        </p:tav>
                                        <p:tav tm="100000">
                                          <p:val>
                                            <p:strVal val="#ppt_x"/>
                                          </p:val>
                                        </p:tav>
                                      </p:tavLst>
                                    </p:anim>
                                    <p:anim calcmode="lin" valueType="num">
                                      <p:cBhvr additive="base">
                                        <p:cTn id="53" dur="500" fill="hold"/>
                                        <p:tgtEl>
                                          <p:spTgt spid="360457"/>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2" fill="hold" grpId="0" nodeType="afterEffect">
                                  <p:stCondLst>
                                    <p:cond delay="0"/>
                                  </p:stCondLst>
                                  <p:childTnLst>
                                    <p:set>
                                      <p:cBhvr>
                                        <p:cTn id="56" dur="1" fill="hold">
                                          <p:stCondLst>
                                            <p:cond delay="0"/>
                                          </p:stCondLst>
                                        </p:cTn>
                                        <p:tgtEl>
                                          <p:spTgt spid="360454"/>
                                        </p:tgtEl>
                                        <p:attrNameLst>
                                          <p:attrName>style.visibility</p:attrName>
                                        </p:attrNameLst>
                                      </p:cBhvr>
                                      <p:to>
                                        <p:strVal val="visible"/>
                                      </p:to>
                                    </p:set>
                                    <p:anim calcmode="lin" valueType="num">
                                      <p:cBhvr additive="base">
                                        <p:cTn id="57" dur="500" fill="hold"/>
                                        <p:tgtEl>
                                          <p:spTgt spid="360454"/>
                                        </p:tgtEl>
                                        <p:attrNameLst>
                                          <p:attrName>ppt_x</p:attrName>
                                        </p:attrNameLst>
                                      </p:cBhvr>
                                      <p:tavLst>
                                        <p:tav tm="0">
                                          <p:val>
                                            <p:strVal val="1+#ppt_w/2"/>
                                          </p:val>
                                        </p:tav>
                                        <p:tav tm="100000">
                                          <p:val>
                                            <p:strVal val="#ppt_x"/>
                                          </p:val>
                                        </p:tav>
                                      </p:tavLst>
                                    </p:anim>
                                    <p:anim calcmode="lin" valueType="num">
                                      <p:cBhvr additive="base">
                                        <p:cTn id="58"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60455"/>
                                        </p:tgtEl>
                                        <p:attrNameLst>
                                          <p:attrName>style.visibility</p:attrName>
                                        </p:attrNameLst>
                                      </p:cBhvr>
                                      <p:to>
                                        <p:strVal val="visible"/>
                                      </p:to>
                                    </p:set>
                                    <p:anim calcmode="lin" valueType="num">
                                      <p:cBhvr additive="base">
                                        <p:cTn id="63" dur="500" fill="hold"/>
                                        <p:tgtEl>
                                          <p:spTgt spid="360455"/>
                                        </p:tgtEl>
                                        <p:attrNameLst>
                                          <p:attrName>ppt_x</p:attrName>
                                        </p:attrNameLst>
                                      </p:cBhvr>
                                      <p:tavLst>
                                        <p:tav tm="0">
                                          <p:val>
                                            <p:strVal val="1+#ppt_w/2"/>
                                          </p:val>
                                        </p:tav>
                                        <p:tav tm="100000">
                                          <p:val>
                                            <p:strVal val="#ppt_x"/>
                                          </p:val>
                                        </p:tav>
                                      </p:tavLst>
                                    </p:anim>
                                    <p:anim calcmode="lin" valueType="num">
                                      <p:cBhvr additive="base">
                                        <p:cTn id="64" dur="500" fill="hold"/>
                                        <p:tgtEl>
                                          <p:spTgt spid="360455"/>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 presetClass="entr" presetSubtype="2" fill="hold" grpId="0" nodeType="afterEffect">
                                  <p:stCondLst>
                                    <p:cond delay="0"/>
                                  </p:stCondLst>
                                  <p:childTnLst>
                                    <p:set>
                                      <p:cBhvr>
                                        <p:cTn id="67" dur="1" fill="hold">
                                          <p:stCondLst>
                                            <p:cond delay="0"/>
                                          </p:stCondLst>
                                        </p:cTn>
                                        <p:tgtEl>
                                          <p:spTgt spid="360456"/>
                                        </p:tgtEl>
                                        <p:attrNameLst>
                                          <p:attrName>style.visibility</p:attrName>
                                        </p:attrNameLst>
                                      </p:cBhvr>
                                      <p:to>
                                        <p:strVal val="visible"/>
                                      </p:to>
                                    </p:set>
                                    <p:anim calcmode="lin" valueType="num">
                                      <p:cBhvr additive="base">
                                        <p:cTn id="68" dur="500" fill="hold"/>
                                        <p:tgtEl>
                                          <p:spTgt spid="360456"/>
                                        </p:tgtEl>
                                        <p:attrNameLst>
                                          <p:attrName>ppt_x</p:attrName>
                                        </p:attrNameLst>
                                      </p:cBhvr>
                                      <p:tavLst>
                                        <p:tav tm="0">
                                          <p:val>
                                            <p:strVal val="1+#ppt_w/2"/>
                                          </p:val>
                                        </p:tav>
                                        <p:tav tm="100000">
                                          <p:val>
                                            <p:strVal val="#ppt_x"/>
                                          </p:val>
                                        </p:tav>
                                      </p:tavLst>
                                    </p:anim>
                                    <p:anim calcmode="lin" valueType="num">
                                      <p:cBhvr additive="base">
                                        <p:cTn id="69" dur="500" fill="hold"/>
                                        <p:tgtEl>
                                          <p:spTgt spid="360456"/>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P spid="360452" grpId="0" build="p" advAuto="1000"/>
      <p:bldP spid="360453" grpId="0" animBg="1"/>
      <p:bldP spid="360454" grpId="0"/>
      <p:bldP spid="360455" grpId="0" animBg="1"/>
      <p:bldP spid="360456" grpId="0"/>
      <p:bldP spid="360457"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40</a:t>
            </a:fld>
            <a:endParaRPr lang="en-US" altLang="zh-CN" sz="1400" dirty="0"/>
          </a:p>
        </p:txBody>
      </p:sp>
      <p:sp>
        <p:nvSpPr>
          <p:cNvPr id="43011" name="Text Box 2"/>
          <p:cNvSpPr txBox="1"/>
          <p:nvPr/>
        </p:nvSpPr>
        <p:spPr>
          <a:xfrm>
            <a:off x="381000" y="152400"/>
            <a:ext cx="4114800" cy="579438"/>
          </a:xfrm>
          <a:prstGeom prst="rect">
            <a:avLst/>
          </a:prstGeom>
          <a:noFill/>
          <a:ln w="9525">
            <a:noFill/>
          </a:ln>
        </p:spPr>
        <p:txBody>
          <a:bodyPr>
            <a:spAutoFit/>
          </a:bodyPr>
          <a:lstStyle/>
          <a:p>
            <a:pPr eaLnBrk="1" hangingPunct="1">
              <a:spcBef>
                <a:spcPct val="50000"/>
              </a:spcBef>
            </a:pPr>
            <a:r>
              <a:rPr lang="en-US" altLang="zh-CN" sz="3200" dirty="0">
                <a:solidFill>
                  <a:schemeClr val="hlink"/>
                </a:solidFill>
                <a:latin typeface="楷体_GB2312" pitchFamily="49" charset="-122"/>
              </a:rPr>
              <a:t>3</a:t>
            </a:r>
            <a:r>
              <a:rPr lang="zh-CN" altLang="en-US" sz="3200" dirty="0">
                <a:solidFill>
                  <a:schemeClr val="hlink"/>
                </a:solidFill>
                <a:latin typeface="楷体_GB2312" pitchFamily="49" charset="-122"/>
              </a:rPr>
              <a:t>．分区分配操作 </a:t>
            </a:r>
          </a:p>
        </p:txBody>
      </p:sp>
      <p:sp>
        <p:nvSpPr>
          <p:cNvPr id="43012" name="Text Box 3"/>
          <p:cNvSpPr txBox="1"/>
          <p:nvPr/>
        </p:nvSpPr>
        <p:spPr>
          <a:xfrm>
            <a:off x="533400" y="762000"/>
            <a:ext cx="3048000" cy="519113"/>
          </a:xfrm>
          <a:prstGeom prst="rect">
            <a:avLst/>
          </a:prstGeom>
          <a:noFill/>
          <a:ln w="9525">
            <a:noFill/>
          </a:ln>
        </p:spPr>
        <p:txBody>
          <a:bodyPr>
            <a:spAutoFit/>
          </a:bodyPr>
          <a:lstStyle/>
          <a:p>
            <a:pPr eaLnBrk="1" hangingPunct="1">
              <a:spcBef>
                <a:spcPct val="50000"/>
              </a:spcBef>
            </a:pPr>
            <a:r>
              <a:rPr lang="en-US" altLang="zh-CN" sz="2800" dirty="0">
                <a:latin typeface="Tahoma" panose="020B0604030504040204" pitchFamily="34" charset="0"/>
                <a:ea typeface="宋体" panose="02010600030101010101" pitchFamily="2" charset="-122"/>
              </a:rPr>
              <a:t>1</a:t>
            </a:r>
            <a:r>
              <a:rPr lang="zh-CN" altLang="en-US" sz="2800" dirty="0">
                <a:latin typeface="宋体" panose="02010600030101010101" pitchFamily="2" charset="-122"/>
                <a:ea typeface="宋体" panose="02010600030101010101" pitchFamily="2" charset="-122"/>
              </a:rPr>
              <a:t>）分配内存</a:t>
            </a:r>
            <a:r>
              <a:rPr lang="zh-CN" altLang="en-US" sz="2800" b="0" dirty="0">
                <a:latin typeface="Tahoma" panose="020B0604030504040204" pitchFamily="34" charset="0"/>
                <a:ea typeface="宋体" panose="02010600030101010101" pitchFamily="2" charset="-122"/>
              </a:rPr>
              <a:t> </a:t>
            </a:r>
          </a:p>
        </p:txBody>
      </p:sp>
      <p:sp>
        <p:nvSpPr>
          <p:cNvPr id="379908" name="Text Box 4"/>
          <p:cNvSpPr txBox="1"/>
          <p:nvPr/>
        </p:nvSpPr>
        <p:spPr>
          <a:xfrm>
            <a:off x="206375" y="3314700"/>
            <a:ext cx="4048125" cy="2844800"/>
          </a:xfrm>
          <a:prstGeom prst="rect">
            <a:avLst/>
          </a:prstGeom>
          <a:solidFill>
            <a:srgbClr val="FFFFCC"/>
          </a:solidFill>
          <a:ln w="9525" cap="flat" cmpd="sng">
            <a:solidFill>
              <a:srgbClr val="0000FF"/>
            </a:solidFill>
            <a:prstDash val="solid"/>
            <a:miter/>
            <a:headEnd type="none" w="med" len="med"/>
            <a:tailEnd type="none" w="med" len="med"/>
          </a:ln>
        </p:spPr>
        <p:txBody>
          <a:bodyPr>
            <a:spAutoFit/>
          </a:bodyPr>
          <a:lstStyle/>
          <a:p>
            <a:pPr algn="just" eaLnBrk="1" hangingPunct="1"/>
            <a:r>
              <a:rPr lang="zh-CN" altLang="en-US" sz="2000" dirty="0">
                <a:solidFill>
                  <a:srgbClr val="000066"/>
                </a:solidFill>
                <a:latin typeface="楷体_GB2312" pitchFamily="49" charset="-122"/>
              </a:rPr>
              <a:t>当某空闲分区满足</a:t>
            </a:r>
            <a:r>
              <a:rPr lang="en-US" altLang="zh-CN" sz="2000" dirty="0">
                <a:solidFill>
                  <a:srgbClr val="000066"/>
                </a:solidFill>
                <a:latin typeface="楷体_GB2312" pitchFamily="49" charset="-122"/>
              </a:rPr>
              <a:t>m.size≥u.size</a:t>
            </a:r>
            <a:r>
              <a:rPr lang="zh-CN" altLang="en-US" sz="2000" dirty="0">
                <a:solidFill>
                  <a:srgbClr val="000066"/>
                </a:solidFill>
                <a:latin typeface="楷体_GB2312" pitchFamily="49" charset="-122"/>
              </a:rPr>
              <a:t>时，执行如下操作： </a:t>
            </a:r>
          </a:p>
          <a:p>
            <a:pPr algn="just" eaLnBrk="1" hangingPunct="1"/>
            <a:r>
              <a:rPr lang="zh-CN" altLang="en-US" sz="2000" dirty="0">
                <a:solidFill>
                  <a:srgbClr val="000066"/>
                </a:solidFill>
                <a:latin typeface="楷体_GB2312" pitchFamily="49" charset="-122"/>
              </a:rPr>
              <a:t>①当</a:t>
            </a:r>
            <a:r>
              <a:rPr lang="en-US" altLang="zh-CN" sz="2000" dirty="0">
                <a:solidFill>
                  <a:srgbClr val="000066"/>
                </a:solidFill>
                <a:latin typeface="楷体_GB2312" pitchFamily="49" charset="-122"/>
              </a:rPr>
              <a:t>m.size-u.size≤size</a:t>
            </a:r>
            <a:r>
              <a:rPr lang="zh-CN" altLang="en-US" sz="2000" dirty="0">
                <a:solidFill>
                  <a:srgbClr val="000066"/>
                </a:solidFill>
                <a:latin typeface="楷体_GB2312" pitchFamily="49" charset="-122"/>
              </a:rPr>
              <a:t>时，将整个分区分配给请求者；</a:t>
            </a:r>
          </a:p>
          <a:p>
            <a:pPr algn="just" eaLnBrk="1" hangingPunct="1"/>
            <a:r>
              <a:rPr lang="zh-CN" altLang="en-US" sz="2000" dirty="0">
                <a:solidFill>
                  <a:srgbClr val="000066"/>
                </a:solidFill>
                <a:latin typeface="楷体_GB2312" pitchFamily="49" charset="-122"/>
              </a:rPr>
              <a:t>②否则，按作业大小划出一块内存空间分配给请求者，余下的空闲分区仍留在空闲分区表（链）中。 </a:t>
            </a:r>
          </a:p>
          <a:p>
            <a:pPr algn="just" eaLnBrk="1" hangingPunct="1"/>
            <a:r>
              <a:rPr lang="zh-CN" altLang="en-US" sz="2000" dirty="0">
                <a:solidFill>
                  <a:srgbClr val="000066"/>
                </a:solidFill>
                <a:latin typeface="楷体_GB2312" pitchFamily="49" charset="-122"/>
              </a:rPr>
              <a:t>③将分配区的首地址返回给调用者。  </a:t>
            </a:r>
          </a:p>
        </p:txBody>
      </p:sp>
      <p:grpSp>
        <p:nvGrpSpPr>
          <p:cNvPr id="379909" name="Group 5"/>
          <p:cNvGrpSpPr/>
          <p:nvPr/>
        </p:nvGrpSpPr>
        <p:grpSpPr>
          <a:xfrm>
            <a:off x="4343400" y="304800"/>
            <a:ext cx="4572000" cy="5638800"/>
            <a:chOff x="2736" y="192"/>
            <a:chExt cx="2880" cy="3552"/>
          </a:xfrm>
        </p:grpSpPr>
        <p:sp>
          <p:nvSpPr>
            <p:cNvPr id="43017" name="AutoShape 6"/>
            <p:cNvSpPr/>
            <p:nvPr/>
          </p:nvSpPr>
          <p:spPr>
            <a:xfrm>
              <a:off x="3024" y="192"/>
              <a:ext cx="1200" cy="24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从头开始查表</a:t>
              </a:r>
            </a:p>
          </p:txBody>
        </p:sp>
        <p:sp>
          <p:nvSpPr>
            <p:cNvPr id="43018" name="AutoShape 7"/>
            <p:cNvSpPr/>
            <p:nvPr/>
          </p:nvSpPr>
          <p:spPr>
            <a:xfrm>
              <a:off x="3024" y="624"/>
              <a:ext cx="1248" cy="43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检索完否？</a:t>
              </a:r>
            </a:p>
          </p:txBody>
        </p:sp>
        <p:sp>
          <p:nvSpPr>
            <p:cNvPr id="43019" name="AutoShape 8"/>
            <p:cNvSpPr/>
            <p:nvPr/>
          </p:nvSpPr>
          <p:spPr>
            <a:xfrm>
              <a:off x="2976" y="1200"/>
              <a:ext cx="1392" cy="43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en-US" altLang="zh-CN" sz="1600" dirty="0">
                  <a:latin typeface="Tahoma" panose="020B0604030504040204" pitchFamily="34" charset="0"/>
                  <a:ea typeface="宋体" panose="02010600030101010101" pitchFamily="2" charset="-122"/>
                </a:rPr>
                <a:t>m.size≥u.size?</a:t>
              </a:r>
            </a:p>
          </p:txBody>
        </p:sp>
        <p:sp>
          <p:nvSpPr>
            <p:cNvPr id="43020" name="AutoShape 9"/>
            <p:cNvSpPr/>
            <p:nvPr/>
          </p:nvSpPr>
          <p:spPr>
            <a:xfrm>
              <a:off x="2736" y="1776"/>
              <a:ext cx="1824" cy="384"/>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en-US" altLang="zh-CN" sz="1600" dirty="0">
                  <a:latin typeface="Tahoma" panose="020B0604030504040204" pitchFamily="34" charset="0"/>
                  <a:ea typeface="宋体" panose="02010600030101010101" pitchFamily="2" charset="-122"/>
                </a:rPr>
                <a:t>m.size-u.size≤size?</a:t>
              </a:r>
            </a:p>
          </p:txBody>
        </p:sp>
        <p:sp>
          <p:nvSpPr>
            <p:cNvPr id="43021" name="AutoShape 10"/>
            <p:cNvSpPr/>
            <p:nvPr/>
          </p:nvSpPr>
          <p:spPr>
            <a:xfrm>
              <a:off x="2880" y="2304"/>
              <a:ext cx="1536" cy="43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从该分区中划出</a:t>
              </a:r>
            </a:p>
            <a:p>
              <a:pPr algn="ctr" eaLnBrk="1" hangingPunct="1"/>
              <a:r>
                <a:rPr lang="en-US" altLang="zh-CN" sz="1800" dirty="0">
                  <a:latin typeface="Tahoma" panose="020B0604030504040204" pitchFamily="34" charset="0"/>
                  <a:ea typeface="宋体" panose="02010600030101010101" pitchFamily="2" charset="-122"/>
                </a:rPr>
                <a:t>u.size</a:t>
              </a:r>
              <a:r>
                <a:rPr lang="zh-CN" altLang="en-US" sz="1800" dirty="0">
                  <a:latin typeface="Tahoma" panose="020B0604030504040204" pitchFamily="34" charset="0"/>
                  <a:ea typeface="宋体" panose="02010600030101010101" pitchFamily="2" charset="-122"/>
                </a:rPr>
                <a:t>大小的分区</a:t>
              </a:r>
            </a:p>
          </p:txBody>
        </p:sp>
        <p:sp>
          <p:nvSpPr>
            <p:cNvPr id="43022" name="AutoShape 11"/>
            <p:cNvSpPr/>
            <p:nvPr/>
          </p:nvSpPr>
          <p:spPr>
            <a:xfrm>
              <a:off x="2880" y="2928"/>
              <a:ext cx="1536" cy="38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将该分区分配给请求者</a:t>
              </a:r>
            </a:p>
            <a:p>
              <a:pPr algn="ctr" eaLnBrk="1" hangingPunct="1"/>
              <a:r>
                <a:rPr lang="zh-CN" altLang="en-US" sz="1800" dirty="0">
                  <a:latin typeface="Tahoma" panose="020B0604030504040204" pitchFamily="34" charset="0"/>
                  <a:ea typeface="宋体" panose="02010600030101010101" pitchFamily="2" charset="-122"/>
                </a:rPr>
                <a:t>修改有关数据结构</a:t>
              </a:r>
            </a:p>
          </p:txBody>
        </p:sp>
        <p:sp>
          <p:nvSpPr>
            <p:cNvPr id="43023" name="AutoShape 12"/>
            <p:cNvSpPr/>
            <p:nvPr/>
          </p:nvSpPr>
          <p:spPr>
            <a:xfrm>
              <a:off x="3408" y="3504"/>
              <a:ext cx="480" cy="24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返回</a:t>
              </a:r>
            </a:p>
          </p:txBody>
        </p:sp>
        <p:sp>
          <p:nvSpPr>
            <p:cNvPr id="43024" name="AutoShape 13"/>
            <p:cNvSpPr/>
            <p:nvPr/>
          </p:nvSpPr>
          <p:spPr>
            <a:xfrm>
              <a:off x="4464" y="720"/>
              <a:ext cx="480" cy="24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返回</a:t>
              </a:r>
            </a:p>
          </p:txBody>
        </p:sp>
        <p:sp>
          <p:nvSpPr>
            <p:cNvPr id="43025" name="AutoShape 14"/>
            <p:cNvSpPr/>
            <p:nvPr/>
          </p:nvSpPr>
          <p:spPr>
            <a:xfrm>
              <a:off x="4512" y="1200"/>
              <a:ext cx="816" cy="384"/>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继续检索下</a:t>
              </a:r>
            </a:p>
            <a:p>
              <a:pPr algn="ctr" eaLnBrk="1" hangingPunct="1"/>
              <a:r>
                <a:rPr lang="zh-CN" altLang="en-US" sz="1800" dirty="0">
                  <a:latin typeface="Tahoma" panose="020B0604030504040204" pitchFamily="34" charset="0"/>
                  <a:ea typeface="宋体" panose="02010600030101010101" pitchFamily="2" charset="-122"/>
                </a:rPr>
                <a:t>一个表项</a:t>
              </a:r>
            </a:p>
          </p:txBody>
        </p:sp>
        <p:sp>
          <p:nvSpPr>
            <p:cNvPr id="43026" name="AutoShape 15"/>
            <p:cNvSpPr/>
            <p:nvPr/>
          </p:nvSpPr>
          <p:spPr>
            <a:xfrm>
              <a:off x="4656" y="2304"/>
              <a:ext cx="960" cy="43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800" dirty="0">
                  <a:latin typeface="Tahoma" panose="020B0604030504040204" pitchFamily="34" charset="0"/>
                  <a:ea typeface="宋体" panose="02010600030101010101" pitchFamily="2" charset="-122"/>
                </a:rPr>
                <a:t>将该分区从表</a:t>
              </a:r>
            </a:p>
            <a:p>
              <a:pPr algn="ctr" eaLnBrk="1" hangingPunct="1"/>
              <a:r>
                <a:rPr lang="zh-CN" altLang="en-US" sz="1800" dirty="0">
                  <a:latin typeface="Tahoma" panose="020B0604030504040204" pitchFamily="34" charset="0"/>
                  <a:ea typeface="宋体" panose="02010600030101010101" pitchFamily="2" charset="-122"/>
                </a:rPr>
                <a:t>（链）中划出</a:t>
              </a:r>
            </a:p>
          </p:txBody>
        </p:sp>
        <p:sp>
          <p:nvSpPr>
            <p:cNvPr id="43027" name="Line 16"/>
            <p:cNvSpPr/>
            <p:nvPr/>
          </p:nvSpPr>
          <p:spPr>
            <a:xfrm>
              <a:off x="3648" y="432"/>
              <a:ext cx="0" cy="192"/>
            </a:xfrm>
            <a:prstGeom prst="line">
              <a:avLst/>
            </a:prstGeom>
            <a:ln w="9525" cap="flat" cmpd="sng">
              <a:solidFill>
                <a:schemeClr val="tx1"/>
              </a:solidFill>
              <a:prstDash val="solid"/>
              <a:miter/>
              <a:headEnd type="none" w="med" len="med"/>
              <a:tailEnd type="triangle" w="med" len="med"/>
            </a:ln>
          </p:spPr>
        </p:sp>
        <p:sp>
          <p:nvSpPr>
            <p:cNvPr id="43028" name="Line 17"/>
            <p:cNvSpPr/>
            <p:nvPr/>
          </p:nvSpPr>
          <p:spPr>
            <a:xfrm>
              <a:off x="4272" y="838"/>
              <a:ext cx="192" cy="0"/>
            </a:xfrm>
            <a:prstGeom prst="line">
              <a:avLst/>
            </a:prstGeom>
            <a:ln w="9525" cap="flat" cmpd="sng">
              <a:solidFill>
                <a:schemeClr val="tx1"/>
              </a:solidFill>
              <a:prstDash val="solid"/>
              <a:miter/>
              <a:headEnd type="none" w="med" len="med"/>
              <a:tailEnd type="triangle" w="med" len="med"/>
            </a:ln>
          </p:spPr>
        </p:sp>
        <p:sp>
          <p:nvSpPr>
            <p:cNvPr id="43029" name="Line 18"/>
            <p:cNvSpPr/>
            <p:nvPr/>
          </p:nvSpPr>
          <p:spPr>
            <a:xfrm>
              <a:off x="3648" y="1056"/>
              <a:ext cx="0" cy="144"/>
            </a:xfrm>
            <a:prstGeom prst="line">
              <a:avLst/>
            </a:prstGeom>
            <a:ln w="9525" cap="flat" cmpd="sng">
              <a:solidFill>
                <a:schemeClr val="tx1"/>
              </a:solidFill>
              <a:prstDash val="solid"/>
              <a:miter/>
              <a:headEnd type="none" w="med" len="med"/>
              <a:tailEnd type="triangle" w="med" len="med"/>
            </a:ln>
          </p:spPr>
        </p:sp>
        <p:sp>
          <p:nvSpPr>
            <p:cNvPr id="43030" name="Line 19"/>
            <p:cNvSpPr/>
            <p:nvPr/>
          </p:nvSpPr>
          <p:spPr>
            <a:xfrm>
              <a:off x="3648" y="1632"/>
              <a:ext cx="0" cy="144"/>
            </a:xfrm>
            <a:prstGeom prst="line">
              <a:avLst/>
            </a:prstGeom>
            <a:ln w="9525" cap="flat" cmpd="sng">
              <a:solidFill>
                <a:schemeClr val="tx1"/>
              </a:solidFill>
              <a:prstDash val="solid"/>
              <a:miter/>
              <a:headEnd type="none" w="med" len="med"/>
              <a:tailEnd type="triangle" w="med" len="med"/>
            </a:ln>
          </p:spPr>
        </p:sp>
        <p:sp>
          <p:nvSpPr>
            <p:cNvPr id="43031" name="Line 20"/>
            <p:cNvSpPr/>
            <p:nvPr/>
          </p:nvSpPr>
          <p:spPr>
            <a:xfrm>
              <a:off x="3648" y="2160"/>
              <a:ext cx="0" cy="144"/>
            </a:xfrm>
            <a:prstGeom prst="line">
              <a:avLst/>
            </a:prstGeom>
            <a:ln w="9525" cap="flat" cmpd="sng">
              <a:solidFill>
                <a:schemeClr val="tx1"/>
              </a:solidFill>
              <a:prstDash val="solid"/>
              <a:miter/>
              <a:headEnd type="none" w="med" len="med"/>
              <a:tailEnd type="triangle" w="med" len="med"/>
            </a:ln>
          </p:spPr>
        </p:sp>
        <p:sp>
          <p:nvSpPr>
            <p:cNvPr id="43032" name="Line 21"/>
            <p:cNvSpPr/>
            <p:nvPr/>
          </p:nvSpPr>
          <p:spPr>
            <a:xfrm>
              <a:off x="3648" y="2736"/>
              <a:ext cx="0" cy="192"/>
            </a:xfrm>
            <a:prstGeom prst="line">
              <a:avLst/>
            </a:prstGeom>
            <a:ln w="9525" cap="flat" cmpd="sng">
              <a:solidFill>
                <a:schemeClr val="tx1"/>
              </a:solidFill>
              <a:prstDash val="solid"/>
              <a:miter/>
              <a:headEnd type="none" w="med" len="med"/>
              <a:tailEnd type="triangle" w="med" len="med"/>
            </a:ln>
          </p:spPr>
        </p:sp>
        <p:sp>
          <p:nvSpPr>
            <p:cNvPr id="43033" name="Line 22"/>
            <p:cNvSpPr/>
            <p:nvPr/>
          </p:nvSpPr>
          <p:spPr>
            <a:xfrm>
              <a:off x="4368" y="1414"/>
              <a:ext cx="144" cy="0"/>
            </a:xfrm>
            <a:prstGeom prst="line">
              <a:avLst/>
            </a:prstGeom>
            <a:ln w="9525" cap="flat" cmpd="sng">
              <a:solidFill>
                <a:schemeClr val="tx1"/>
              </a:solidFill>
              <a:prstDash val="solid"/>
              <a:miter/>
              <a:headEnd type="none" w="med" len="med"/>
              <a:tailEnd type="triangle" w="med" len="med"/>
            </a:ln>
          </p:spPr>
        </p:sp>
        <p:sp>
          <p:nvSpPr>
            <p:cNvPr id="43034" name="Line 23"/>
            <p:cNvSpPr/>
            <p:nvPr/>
          </p:nvSpPr>
          <p:spPr>
            <a:xfrm>
              <a:off x="3648" y="3312"/>
              <a:ext cx="0" cy="192"/>
            </a:xfrm>
            <a:prstGeom prst="line">
              <a:avLst/>
            </a:prstGeom>
            <a:ln w="9525" cap="flat" cmpd="sng">
              <a:solidFill>
                <a:schemeClr val="tx1"/>
              </a:solidFill>
              <a:prstDash val="solid"/>
              <a:miter/>
              <a:headEnd type="none" w="med" len="med"/>
              <a:tailEnd type="triangle" w="med" len="med"/>
            </a:ln>
          </p:spPr>
        </p:sp>
        <p:sp>
          <p:nvSpPr>
            <p:cNvPr id="43035" name="Line 24"/>
            <p:cNvSpPr/>
            <p:nvPr/>
          </p:nvSpPr>
          <p:spPr>
            <a:xfrm>
              <a:off x="4560" y="1968"/>
              <a:ext cx="528" cy="0"/>
            </a:xfrm>
            <a:prstGeom prst="line">
              <a:avLst/>
            </a:prstGeom>
            <a:ln w="9525" cap="flat" cmpd="sng">
              <a:solidFill>
                <a:schemeClr val="tx1"/>
              </a:solidFill>
              <a:prstDash val="solid"/>
              <a:miter/>
              <a:headEnd type="none" w="med" len="med"/>
              <a:tailEnd type="none" w="med" len="med"/>
            </a:ln>
          </p:spPr>
        </p:sp>
        <p:sp>
          <p:nvSpPr>
            <p:cNvPr id="43036" name="Line 25"/>
            <p:cNvSpPr/>
            <p:nvPr/>
          </p:nvSpPr>
          <p:spPr>
            <a:xfrm>
              <a:off x="5088" y="1968"/>
              <a:ext cx="0" cy="336"/>
            </a:xfrm>
            <a:prstGeom prst="line">
              <a:avLst/>
            </a:prstGeom>
            <a:ln w="9525" cap="flat" cmpd="sng">
              <a:solidFill>
                <a:schemeClr val="tx1"/>
              </a:solidFill>
              <a:prstDash val="solid"/>
              <a:miter/>
              <a:headEnd type="none" w="med" len="med"/>
              <a:tailEnd type="triangle" w="med" len="med"/>
            </a:ln>
          </p:spPr>
        </p:sp>
        <p:sp>
          <p:nvSpPr>
            <p:cNvPr id="43037" name="Line 26"/>
            <p:cNvSpPr/>
            <p:nvPr/>
          </p:nvSpPr>
          <p:spPr>
            <a:xfrm>
              <a:off x="5088" y="2736"/>
              <a:ext cx="0" cy="96"/>
            </a:xfrm>
            <a:prstGeom prst="line">
              <a:avLst/>
            </a:prstGeom>
            <a:ln w="9525" cap="flat" cmpd="sng">
              <a:solidFill>
                <a:schemeClr val="tx1"/>
              </a:solidFill>
              <a:prstDash val="solid"/>
              <a:miter/>
              <a:headEnd type="none" w="med" len="med"/>
              <a:tailEnd type="none" w="med" len="med"/>
            </a:ln>
          </p:spPr>
        </p:sp>
        <p:sp>
          <p:nvSpPr>
            <p:cNvPr id="43038" name="Line 27"/>
            <p:cNvSpPr/>
            <p:nvPr/>
          </p:nvSpPr>
          <p:spPr>
            <a:xfrm flipH="1">
              <a:off x="3648" y="2832"/>
              <a:ext cx="1440" cy="0"/>
            </a:xfrm>
            <a:prstGeom prst="line">
              <a:avLst/>
            </a:prstGeom>
            <a:ln w="9525" cap="flat" cmpd="sng">
              <a:solidFill>
                <a:schemeClr val="tx1"/>
              </a:solidFill>
              <a:prstDash val="solid"/>
              <a:miter/>
              <a:headEnd type="none" w="med" len="med"/>
              <a:tailEnd type="triangle" w="med" len="med"/>
            </a:ln>
          </p:spPr>
        </p:sp>
        <p:sp>
          <p:nvSpPr>
            <p:cNvPr id="43039" name="Line 28"/>
            <p:cNvSpPr/>
            <p:nvPr/>
          </p:nvSpPr>
          <p:spPr>
            <a:xfrm>
              <a:off x="5328" y="1392"/>
              <a:ext cx="144" cy="0"/>
            </a:xfrm>
            <a:prstGeom prst="line">
              <a:avLst/>
            </a:prstGeom>
            <a:ln w="9525" cap="flat" cmpd="sng">
              <a:solidFill>
                <a:schemeClr val="tx1"/>
              </a:solidFill>
              <a:prstDash val="solid"/>
              <a:miter/>
              <a:headEnd type="none" w="med" len="med"/>
              <a:tailEnd type="none" w="med" len="med"/>
            </a:ln>
          </p:spPr>
        </p:sp>
        <p:sp>
          <p:nvSpPr>
            <p:cNvPr id="43040" name="Line 29"/>
            <p:cNvSpPr/>
            <p:nvPr/>
          </p:nvSpPr>
          <p:spPr>
            <a:xfrm flipV="1">
              <a:off x="5472" y="528"/>
              <a:ext cx="0" cy="864"/>
            </a:xfrm>
            <a:prstGeom prst="line">
              <a:avLst/>
            </a:prstGeom>
            <a:ln w="9525" cap="flat" cmpd="sng">
              <a:solidFill>
                <a:schemeClr val="tx1"/>
              </a:solidFill>
              <a:prstDash val="solid"/>
              <a:miter/>
              <a:headEnd type="none" w="med" len="med"/>
              <a:tailEnd type="none" w="med" len="med"/>
            </a:ln>
          </p:spPr>
        </p:sp>
        <p:sp>
          <p:nvSpPr>
            <p:cNvPr id="43041" name="Line 30"/>
            <p:cNvSpPr/>
            <p:nvPr/>
          </p:nvSpPr>
          <p:spPr>
            <a:xfrm flipH="1">
              <a:off x="3648" y="528"/>
              <a:ext cx="1824" cy="0"/>
            </a:xfrm>
            <a:prstGeom prst="line">
              <a:avLst/>
            </a:prstGeom>
            <a:ln w="9525" cap="flat" cmpd="sng">
              <a:solidFill>
                <a:schemeClr val="tx1"/>
              </a:solidFill>
              <a:prstDash val="solid"/>
              <a:miter/>
              <a:headEnd type="none" w="med" len="med"/>
              <a:tailEnd type="triangle" w="med" len="med"/>
            </a:ln>
          </p:spPr>
        </p:sp>
        <p:sp>
          <p:nvSpPr>
            <p:cNvPr id="43042" name="Text Box 31"/>
            <p:cNvSpPr txBox="1"/>
            <p:nvPr/>
          </p:nvSpPr>
          <p:spPr>
            <a:xfrm>
              <a:off x="3744" y="2112"/>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N</a:t>
              </a:r>
            </a:p>
          </p:txBody>
        </p:sp>
        <p:sp>
          <p:nvSpPr>
            <p:cNvPr id="43043" name="Text Box 32"/>
            <p:cNvSpPr txBox="1"/>
            <p:nvPr/>
          </p:nvSpPr>
          <p:spPr>
            <a:xfrm>
              <a:off x="4272" y="672"/>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Y</a:t>
              </a:r>
            </a:p>
          </p:txBody>
        </p:sp>
        <p:sp>
          <p:nvSpPr>
            <p:cNvPr id="43044" name="Text Box 33"/>
            <p:cNvSpPr txBox="1"/>
            <p:nvPr/>
          </p:nvSpPr>
          <p:spPr>
            <a:xfrm>
              <a:off x="4608" y="1776"/>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Y</a:t>
              </a:r>
            </a:p>
          </p:txBody>
        </p:sp>
        <p:sp>
          <p:nvSpPr>
            <p:cNvPr id="43045" name="Text Box 34"/>
            <p:cNvSpPr txBox="1"/>
            <p:nvPr/>
          </p:nvSpPr>
          <p:spPr>
            <a:xfrm>
              <a:off x="3696" y="1584"/>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Y</a:t>
              </a:r>
            </a:p>
          </p:txBody>
        </p:sp>
        <p:sp>
          <p:nvSpPr>
            <p:cNvPr id="43046" name="Text Box 35"/>
            <p:cNvSpPr txBox="1"/>
            <p:nvPr/>
          </p:nvSpPr>
          <p:spPr>
            <a:xfrm>
              <a:off x="3696" y="1008"/>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N</a:t>
              </a:r>
            </a:p>
          </p:txBody>
        </p:sp>
        <p:sp>
          <p:nvSpPr>
            <p:cNvPr id="43047" name="Text Box 36"/>
            <p:cNvSpPr txBox="1"/>
            <p:nvPr/>
          </p:nvSpPr>
          <p:spPr>
            <a:xfrm>
              <a:off x="4320" y="1205"/>
              <a:ext cx="144" cy="187"/>
            </a:xfrm>
            <a:prstGeom prst="rect">
              <a:avLst/>
            </a:prstGeom>
            <a:noFill/>
            <a:ln w="9525">
              <a:noFill/>
            </a:ln>
          </p:spPr>
          <p:txBody>
            <a:bodyPr lIns="18000" tIns="10800" rIns="18000" bIns="10800">
              <a:spAutoFit/>
            </a:bodyPr>
            <a:lstStyle/>
            <a:p>
              <a:pPr eaLnBrk="1" hangingPunct="1">
                <a:spcBef>
                  <a:spcPct val="50000"/>
                </a:spcBef>
              </a:pPr>
              <a:r>
                <a:rPr lang="en-US" altLang="zh-CN" sz="1800" dirty="0">
                  <a:latin typeface="Times New Roman" panose="02020603050405020304" pitchFamily="18" charset="0"/>
                  <a:ea typeface="宋体" panose="02010600030101010101" pitchFamily="2" charset="-122"/>
                </a:rPr>
                <a:t>N</a:t>
              </a:r>
            </a:p>
          </p:txBody>
        </p:sp>
      </p:grpSp>
      <p:sp>
        <p:nvSpPr>
          <p:cNvPr id="379942" name="Text Box 38"/>
          <p:cNvSpPr txBox="1"/>
          <p:nvPr/>
        </p:nvSpPr>
        <p:spPr>
          <a:xfrm>
            <a:off x="304800" y="1358900"/>
            <a:ext cx="4000500" cy="396875"/>
          </a:xfrm>
          <a:prstGeom prst="rect">
            <a:avLst/>
          </a:prstGeom>
          <a:noFill/>
          <a:ln w="19050">
            <a:noFill/>
          </a:ln>
        </p:spPr>
        <p:txBody>
          <a:bodyPr>
            <a:spAutoFit/>
          </a:bodyPr>
          <a:lstStyle/>
          <a:p>
            <a:pPr eaLnBrk="1" hangingPunct="1"/>
            <a:r>
              <a:rPr lang="zh-CN" altLang="en-US" sz="2000" dirty="0">
                <a:latin typeface="Times New Roman" panose="02020603050405020304" pitchFamily="18" charset="0"/>
                <a:ea typeface="黑体" panose="02010609060101010101" pitchFamily="49" charset="-122"/>
              </a:rPr>
              <a:t>分配内存过程如图所示。</a:t>
            </a:r>
          </a:p>
        </p:txBody>
      </p:sp>
      <p:sp>
        <p:nvSpPr>
          <p:cNvPr id="379943" name="Text Box 39"/>
          <p:cNvSpPr txBox="1"/>
          <p:nvPr/>
        </p:nvSpPr>
        <p:spPr>
          <a:xfrm>
            <a:off x="317500" y="1689100"/>
            <a:ext cx="4546600" cy="1311275"/>
          </a:xfrm>
          <a:prstGeom prst="rect">
            <a:avLst/>
          </a:prstGeom>
          <a:noFill/>
          <a:ln w="19050">
            <a:noFill/>
          </a:ln>
        </p:spPr>
        <p:txBody>
          <a:bodyPr>
            <a:spAutoFit/>
          </a:bodyPr>
          <a:lstStyle/>
          <a:p>
            <a:pPr eaLnBrk="1" hangingPunct="1"/>
            <a:r>
              <a:rPr lang="zh-CN" altLang="en-US" sz="2000" dirty="0">
                <a:latin typeface="Times New Roman" panose="02020603050405020304" pitchFamily="18" charset="0"/>
                <a:ea typeface="黑体" panose="02010609060101010101" pitchFamily="49" charset="-122"/>
              </a:rPr>
              <a:t>图中假设：</a:t>
            </a:r>
          </a:p>
          <a:p>
            <a:pPr eaLnBrk="1" hangingPunct="1">
              <a:buClr>
                <a:schemeClr val="hlink"/>
              </a:buClr>
              <a:buSzPct val="125000"/>
              <a:buFont typeface="Wingdings" panose="05000000000000000000" pitchFamily="2" charset="2"/>
              <a:buChar char="v"/>
            </a:pPr>
            <a:r>
              <a:rPr lang="zh-CN" altLang="en-US" sz="2000" dirty="0">
                <a:latin typeface="Times New Roman" panose="02020603050405020304" pitchFamily="18" charset="0"/>
                <a:ea typeface="黑体" panose="02010609060101010101" pitchFamily="49" charset="-122"/>
              </a:rPr>
              <a:t>请求分区大小</a:t>
            </a:r>
            <a:r>
              <a:rPr lang="en-US" altLang="zh-CN" sz="2000" dirty="0">
                <a:latin typeface="Times New Roman" panose="02020603050405020304" pitchFamily="18" charset="0"/>
                <a:ea typeface="黑体" panose="02010609060101010101" pitchFamily="49" charset="-122"/>
              </a:rPr>
              <a:t>u</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黑体" panose="02010609060101010101" pitchFamily="49" charset="-122"/>
              </a:rPr>
              <a:t>size</a:t>
            </a:r>
            <a:r>
              <a:rPr lang="zh-CN" altLang="en-US" sz="2000" dirty="0">
                <a:latin typeface="Times New Roman" panose="02020603050405020304" pitchFamily="18" charset="0"/>
                <a:ea typeface="黑体" panose="02010609060101010101" pitchFamily="49" charset="-122"/>
              </a:rPr>
              <a:t>；</a:t>
            </a:r>
          </a:p>
          <a:p>
            <a:pPr eaLnBrk="1" hangingPunct="1">
              <a:buClr>
                <a:schemeClr val="hlink"/>
              </a:buClr>
              <a:buSzPct val="125000"/>
              <a:buFont typeface="Wingdings" panose="05000000000000000000" pitchFamily="2" charset="2"/>
              <a:buChar char="v"/>
            </a:pPr>
            <a:r>
              <a:rPr lang="zh-CN" altLang="en-US" sz="2000" dirty="0">
                <a:latin typeface="Times New Roman" panose="02020603050405020304" pitchFamily="18" charset="0"/>
                <a:ea typeface="黑体" panose="02010609060101010101" pitchFamily="49" charset="-122"/>
              </a:rPr>
              <a:t>分区大小为</a:t>
            </a:r>
            <a:r>
              <a:rPr lang="en-US" altLang="zh-CN" sz="2000" dirty="0">
                <a:latin typeface="Times New Roman" panose="02020603050405020304" pitchFamily="18" charset="0"/>
                <a:ea typeface="黑体" panose="02010609060101010101" pitchFamily="49" charset="-122"/>
              </a:rPr>
              <a:t>m</a:t>
            </a:r>
            <a:r>
              <a:rPr lang="en-US" altLang="zh-CN" sz="2000" dirty="0">
                <a:latin typeface="宋体" panose="02010600030101010101" pitchFamily="2" charset="-122"/>
                <a:ea typeface="宋体" panose="02010600030101010101" pitchFamily="2" charset="-122"/>
              </a:rPr>
              <a:t>.</a:t>
            </a:r>
            <a:r>
              <a:rPr lang="en-US" altLang="zh-CN" sz="2000" dirty="0">
                <a:latin typeface="Times New Roman" panose="02020603050405020304" pitchFamily="18" charset="0"/>
                <a:ea typeface="黑体" panose="02010609060101010101" pitchFamily="49" charset="-122"/>
              </a:rPr>
              <a:t>size</a:t>
            </a:r>
            <a:r>
              <a:rPr lang="zh-CN" altLang="en-US" sz="2000" dirty="0">
                <a:latin typeface="Times New Roman" panose="02020603050405020304" pitchFamily="18" charset="0"/>
                <a:ea typeface="黑体" panose="02010609060101010101" pitchFamily="49" charset="-122"/>
              </a:rPr>
              <a:t>； </a:t>
            </a:r>
          </a:p>
          <a:p>
            <a:pPr eaLnBrk="1" hangingPunct="1">
              <a:buClr>
                <a:schemeClr val="hlink"/>
              </a:buClr>
              <a:buSzPct val="125000"/>
              <a:buFont typeface="Wingdings" panose="05000000000000000000" pitchFamily="2" charset="2"/>
              <a:buChar char="v"/>
            </a:pPr>
            <a:r>
              <a:rPr lang="zh-CN" altLang="en-US" sz="2000" dirty="0">
                <a:latin typeface="Times New Roman" panose="02020603050405020304" pitchFamily="18" charset="0"/>
                <a:ea typeface="黑体" panose="02010609060101010101" pitchFamily="49" charset="-122"/>
              </a:rPr>
              <a:t>不再切割的剩余分区大小为</a:t>
            </a:r>
            <a:r>
              <a:rPr lang="en-US" altLang="zh-CN" sz="2000" dirty="0">
                <a:latin typeface="Times New Roman" panose="02020603050405020304" pitchFamily="18" charset="0"/>
                <a:ea typeface="黑体" panose="02010609060101010101" pitchFamily="49" charset="-122"/>
              </a:rPr>
              <a:t>size</a:t>
            </a:r>
            <a:r>
              <a:rPr lang="zh-CN" altLang="en-US" sz="2000" dirty="0">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79942">
                                            <p:txEl>
                                              <p:pRg st="0" end="0"/>
                                            </p:txEl>
                                          </p:spTgt>
                                        </p:tgtEl>
                                        <p:attrNameLst>
                                          <p:attrName>style.visibility</p:attrName>
                                        </p:attrNameLst>
                                      </p:cBhvr>
                                      <p:to>
                                        <p:strVal val="visible"/>
                                      </p:to>
                                    </p:set>
                                    <p:animEffect transition="in" filter="wipe(up)">
                                      <p:cBhvr>
                                        <p:cTn id="7" dur="500"/>
                                        <p:tgtEl>
                                          <p:spTgt spid="37994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9909"/>
                                        </p:tgtEl>
                                        <p:attrNameLst>
                                          <p:attrName>style.visibility</p:attrName>
                                        </p:attrNameLst>
                                      </p:cBhvr>
                                      <p:to>
                                        <p:strVal val="visible"/>
                                      </p:to>
                                    </p:set>
                                    <p:animEffect transition="in" filter="wipe(left)">
                                      <p:cBhvr>
                                        <p:cTn id="11" dur="500"/>
                                        <p:tgtEl>
                                          <p:spTgt spid="3799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79943">
                                            <p:txEl>
                                              <p:pRg st="0" end="0"/>
                                            </p:txEl>
                                          </p:spTgt>
                                        </p:tgtEl>
                                        <p:attrNameLst>
                                          <p:attrName>style.visibility</p:attrName>
                                        </p:attrNameLst>
                                      </p:cBhvr>
                                      <p:to>
                                        <p:strVal val="visible"/>
                                      </p:to>
                                    </p:set>
                                    <p:animEffect transition="in" filter="wipe(up)">
                                      <p:cBhvr>
                                        <p:cTn id="16" dur="500"/>
                                        <p:tgtEl>
                                          <p:spTgt spid="37994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79943">
                                            <p:txEl>
                                              <p:pRg st="1" end="1"/>
                                            </p:txEl>
                                          </p:spTgt>
                                        </p:tgtEl>
                                        <p:attrNameLst>
                                          <p:attrName>style.visibility</p:attrName>
                                        </p:attrNameLst>
                                      </p:cBhvr>
                                      <p:to>
                                        <p:strVal val="visible"/>
                                      </p:to>
                                    </p:set>
                                    <p:animEffect transition="in" filter="wipe(up)">
                                      <p:cBhvr>
                                        <p:cTn id="21" dur="500"/>
                                        <p:tgtEl>
                                          <p:spTgt spid="37994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79943">
                                            <p:txEl>
                                              <p:pRg st="2" end="2"/>
                                            </p:txEl>
                                          </p:spTgt>
                                        </p:tgtEl>
                                        <p:attrNameLst>
                                          <p:attrName>style.visibility</p:attrName>
                                        </p:attrNameLst>
                                      </p:cBhvr>
                                      <p:to>
                                        <p:strVal val="visible"/>
                                      </p:to>
                                    </p:set>
                                    <p:animEffect transition="in" filter="wipe(up)">
                                      <p:cBhvr>
                                        <p:cTn id="26" dur="500"/>
                                        <p:tgtEl>
                                          <p:spTgt spid="37994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9943">
                                            <p:txEl>
                                              <p:pRg st="3" end="3"/>
                                            </p:txEl>
                                          </p:spTgt>
                                        </p:tgtEl>
                                        <p:attrNameLst>
                                          <p:attrName>style.visibility</p:attrName>
                                        </p:attrNameLst>
                                      </p:cBhvr>
                                      <p:to>
                                        <p:strVal val="visible"/>
                                      </p:to>
                                    </p:set>
                                    <p:animEffect transition="in" filter="wipe(up)">
                                      <p:cBhvr>
                                        <p:cTn id="31" dur="500"/>
                                        <p:tgtEl>
                                          <p:spTgt spid="37994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79908"/>
                                        </p:tgtEl>
                                        <p:attrNameLst>
                                          <p:attrName>style.visibility</p:attrName>
                                        </p:attrNameLst>
                                      </p:cBhvr>
                                      <p:to>
                                        <p:strVal val="visible"/>
                                      </p:to>
                                    </p:set>
                                    <p:animEffect transition="in" filter="dissolve">
                                      <p:cBhvr>
                                        <p:cTn id="36" dur="500"/>
                                        <p:tgtEl>
                                          <p:spTgt spid="379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nimBg="1"/>
      <p:bldP spid="379942" grpId="0" build="p"/>
      <p:bldP spid="37994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41</a:t>
            </a:fld>
            <a:endParaRPr lang="en-US" altLang="zh-CN" sz="1400" dirty="0"/>
          </a:p>
        </p:txBody>
      </p:sp>
      <p:sp>
        <p:nvSpPr>
          <p:cNvPr id="44035" name="Text Box 2"/>
          <p:cNvSpPr txBox="1"/>
          <p:nvPr/>
        </p:nvSpPr>
        <p:spPr>
          <a:xfrm>
            <a:off x="533400" y="139700"/>
            <a:ext cx="3733800" cy="519113"/>
          </a:xfrm>
          <a:prstGeom prst="rect">
            <a:avLst/>
          </a:prstGeom>
          <a:noFill/>
          <a:ln w="9525">
            <a:noFill/>
          </a:ln>
        </p:spPr>
        <p:txBody>
          <a:bodyPr>
            <a:spAutoFit/>
          </a:bodyPr>
          <a:lstStyle/>
          <a:p>
            <a:pPr eaLnBrk="1" hangingPunct="1">
              <a:spcBef>
                <a:spcPct val="50000"/>
              </a:spcBef>
            </a:pPr>
            <a:r>
              <a:rPr lang="en-US" altLang="zh-CN" sz="2800" dirty="0">
                <a:latin typeface="Tahoma" panose="020B0604030504040204" pitchFamily="34" charset="0"/>
                <a:ea typeface="宋体" panose="02010600030101010101" pitchFamily="2" charset="-122"/>
              </a:rPr>
              <a:t>2</a:t>
            </a:r>
            <a:r>
              <a:rPr lang="zh-CN" altLang="en-US" sz="2800" dirty="0">
                <a:latin typeface="宋体" panose="02010600030101010101" pitchFamily="2" charset="-122"/>
                <a:ea typeface="宋体" panose="02010600030101010101" pitchFamily="2" charset="-122"/>
              </a:rPr>
              <a:t>）回收内存</a:t>
            </a:r>
            <a:r>
              <a:rPr lang="zh-CN" altLang="en-US" sz="2800" dirty="0">
                <a:latin typeface="Tahoma" panose="020B0604030504040204" pitchFamily="34" charset="0"/>
                <a:ea typeface="宋体" panose="02010600030101010101" pitchFamily="2" charset="-122"/>
              </a:rPr>
              <a:t> </a:t>
            </a:r>
          </a:p>
        </p:txBody>
      </p:sp>
      <p:sp>
        <p:nvSpPr>
          <p:cNvPr id="380931" name="Text Box 3"/>
          <p:cNvSpPr txBox="1"/>
          <p:nvPr/>
        </p:nvSpPr>
        <p:spPr>
          <a:xfrm>
            <a:off x="533400" y="647700"/>
            <a:ext cx="8369300" cy="701675"/>
          </a:xfrm>
          <a:prstGeom prst="rect">
            <a:avLst/>
          </a:prstGeom>
          <a:noFill/>
          <a:ln w="9525">
            <a:noFill/>
          </a:ln>
        </p:spPr>
        <p:txBody>
          <a:bodyPr>
            <a:spAutoFit/>
          </a:bodyPr>
          <a:lstStyle/>
          <a:p>
            <a:pPr eaLnBrk="1" hangingPunct="1">
              <a:spcBef>
                <a:spcPct val="50000"/>
              </a:spcBef>
            </a:pPr>
            <a:r>
              <a:rPr lang="zh-CN" altLang="en-US" sz="2000" dirty="0">
                <a:latin typeface="宋体" panose="02010600030101010101" pitchFamily="2" charset="-122"/>
                <a:ea typeface="宋体" panose="02010600030101010101" pitchFamily="2" charset="-122"/>
              </a:rPr>
              <a:t>根据回收区的首地址，在空闲分区表（链）找到插入点，此时可能出现</a:t>
            </a:r>
            <a:r>
              <a:rPr lang="en-US" altLang="zh-CN" sz="2000" dirty="0">
                <a:latin typeface="Tahoma" panose="020B0604030504040204" pitchFamily="34" charset="0"/>
                <a:ea typeface="宋体" panose="02010600030101010101" pitchFamily="2" charset="-122"/>
              </a:rPr>
              <a:t>4</a:t>
            </a:r>
            <a:r>
              <a:rPr lang="zh-CN" altLang="en-US" sz="2000" dirty="0">
                <a:latin typeface="宋体" panose="02010600030101010101" pitchFamily="2" charset="-122"/>
                <a:ea typeface="宋体" panose="02010600030101010101" pitchFamily="2" charset="-122"/>
              </a:rPr>
              <a:t>种情况之一（假设空闲分区表按地址从低到高顺序排列）：</a:t>
            </a:r>
            <a:r>
              <a:rPr lang="zh-CN" altLang="en-US" sz="2000" dirty="0">
                <a:latin typeface="Tahoma" panose="020B0604030504040204" pitchFamily="34" charset="0"/>
                <a:ea typeface="宋体" panose="02010600030101010101" pitchFamily="2" charset="-122"/>
              </a:rPr>
              <a:t> </a:t>
            </a:r>
          </a:p>
        </p:txBody>
      </p:sp>
      <p:sp>
        <p:nvSpPr>
          <p:cNvPr id="380932" name="Text Box 4"/>
          <p:cNvSpPr txBox="1"/>
          <p:nvPr/>
        </p:nvSpPr>
        <p:spPr>
          <a:xfrm>
            <a:off x="485775" y="1384300"/>
            <a:ext cx="8658225" cy="701675"/>
          </a:xfrm>
          <a:prstGeom prst="rect">
            <a:avLst/>
          </a:prstGeom>
          <a:noFill/>
          <a:ln w="9525">
            <a:noFill/>
          </a:ln>
        </p:spPr>
        <p:txBody>
          <a:bodyPr>
            <a:spAutoFit/>
          </a:bodyPr>
          <a:lstStyle/>
          <a:p>
            <a:pPr eaLnBrk="1" hangingPunct="1">
              <a:spcBef>
                <a:spcPct val="20000"/>
              </a:spcBef>
            </a:pPr>
            <a:r>
              <a:rPr lang="en-US" altLang="zh-CN" sz="2000" dirty="0">
                <a:solidFill>
                  <a:srgbClr val="000066"/>
                </a:solidFill>
                <a:latin typeface="Tahoma" panose="020B0604030504040204" pitchFamily="34" charset="0"/>
                <a:ea typeface="黑体" panose="02010609060101010101" pitchFamily="49" charset="-122"/>
              </a:rPr>
              <a:t>①</a:t>
            </a:r>
            <a:r>
              <a:rPr lang="zh-CN" altLang="en-US" sz="2000" dirty="0">
                <a:solidFill>
                  <a:srgbClr val="000066"/>
                </a:solidFill>
                <a:latin typeface="Tahoma" panose="020B0604030504040204" pitchFamily="34" charset="0"/>
                <a:ea typeface="黑体" panose="02010609060101010101" pitchFamily="49" charset="-122"/>
              </a:rPr>
              <a:t>回收区与插入点的前一个空闲分区</a:t>
            </a:r>
            <a:r>
              <a:rPr lang="en-US" altLang="zh-CN" sz="2000" dirty="0">
                <a:solidFill>
                  <a:srgbClr val="000066"/>
                </a:solidFill>
                <a:latin typeface="Tahoma" panose="020B0604030504040204" pitchFamily="34" charset="0"/>
                <a:ea typeface="黑体" panose="02010609060101010101" pitchFamily="49" charset="-122"/>
              </a:rPr>
              <a:t>F1</a:t>
            </a:r>
            <a:r>
              <a:rPr lang="zh-CN" altLang="en-US" sz="2000" dirty="0">
                <a:solidFill>
                  <a:srgbClr val="000066"/>
                </a:solidFill>
                <a:latin typeface="Tahoma" panose="020B0604030504040204" pitchFamily="34" charset="0"/>
                <a:ea typeface="黑体" panose="02010609060101010101" pitchFamily="49" charset="-122"/>
              </a:rPr>
              <a:t>相邻接：将回收区与前一区合并，不必增加新表项，只需修改</a:t>
            </a:r>
            <a:r>
              <a:rPr lang="en-US" altLang="zh-CN" sz="2000" dirty="0">
                <a:solidFill>
                  <a:srgbClr val="000066"/>
                </a:solidFill>
                <a:latin typeface="Tahoma" panose="020B0604030504040204" pitchFamily="34" charset="0"/>
                <a:ea typeface="黑体" panose="02010609060101010101" pitchFamily="49" charset="-122"/>
              </a:rPr>
              <a:t>F1</a:t>
            </a:r>
            <a:r>
              <a:rPr lang="zh-CN" altLang="en-US" sz="2000" dirty="0">
                <a:solidFill>
                  <a:srgbClr val="000066"/>
                </a:solidFill>
                <a:latin typeface="Tahoma" panose="020B0604030504040204" pitchFamily="34" charset="0"/>
                <a:ea typeface="黑体" panose="02010609060101010101" pitchFamily="49" charset="-122"/>
              </a:rPr>
              <a:t>的大小为两者之和。</a:t>
            </a:r>
          </a:p>
        </p:txBody>
      </p:sp>
      <p:grpSp>
        <p:nvGrpSpPr>
          <p:cNvPr id="380933" name="Group 5"/>
          <p:cNvGrpSpPr/>
          <p:nvPr/>
        </p:nvGrpSpPr>
        <p:grpSpPr>
          <a:xfrm>
            <a:off x="762000" y="4546600"/>
            <a:ext cx="1295400" cy="1219200"/>
            <a:chOff x="480" y="3024"/>
            <a:chExt cx="816" cy="768"/>
          </a:xfrm>
        </p:grpSpPr>
        <p:sp>
          <p:nvSpPr>
            <p:cNvPr id="44064" name="AutoShape 6"/>
            <p:cNvSpPr/>
            <p:nvPr/>
          </p:nvSpPr>
          <p:spPr>
            <a:xfrm>
              <a:off x="768" y="3024"/>
              <a:ext cx="528" cy="76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spcBef>
                  <a:spcPct val="20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A</a:t>
              </a:r>
            </a:p>
            <a:p>
              <a:pPr algn="ctr" eaLnBrk="1" hangingPunct="1">
                <a:spcBef>
                  <a:spcPct val="20000"/>
                </a:spcBef>
              </a:pPr>
              <a:r>
                <a:rPr lang="en-US" altLang="zh-CN" sz="1600" dirty="0">
                  <a:latin typeface="Tahoma" panose="020B0604030504040204" pitchFamily="34" charset="0"/>
                  <a:ea typeface="宋体" panose="02010600030101010101" pitchFamily="2" charset="-122"/>
                </a:rPr>
                <a:t>F1</a:t>
              </a:r>
            </a:p>
            <a:p>
              <a:pPr algn="ctr" eaLnBrk="1" hangingPunct="1">
                <a:spcBef>
                  <a:spcPct val="20000"/>
                </a:spcBef>
              </a:pPr>
              <a:r>
                <a:rPr lang="zh-CN" altLang="en-US" sz="1600" dirty="0">
                  <a:latin typeface="Tahoma" panose="020B0604030504040204" pitchFamily="34" charset="0"/>
                  <a:ea typeface="宋体" panose="02010600030101010101" pitchFamily="2" charset="-122"/>
                </a:rPr>
                <a:t>回收区</a:t>
              </a:r>
            </a:p>
            <a:p>
              <a:pPr algn="ctr" eaLnBrk="1" hangingPunct="1">
                <a:spcBef>
                  <a:spcPct val="20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B</a:t>
              </a:r>
            </a:p>
          </p:txBody>
        </p:sp>
        <p:sp>
          <p:nvSpPr>
            <p:cNvPr id="44065" name="Line 7"/>
            <p:cNvSpPr/>
            <p:nvPr/>
          </p:nvSpPr>
          <p:spPr>
            <a:xfrm>
              <a:off x="768" y="3216"/>
              <a:ext cx="528" cy="0"/>
            </a:xfrm>
            <a:prstGeom prst="line">
              <a:avLst/>
            </a:prstGeom>
            <a:ln w="9525" cap="flat" cmpd="sng">
              <a:solidFill>
                <a:schemeClr val="tx1"/>
              </a:solidFill>
              <a:prstDash val="solid"/>
              <a:miter/>
              <a:headEnd type="none" w="med" len="med"/>
              <a:tailEnd type="none" w="med" len="med"/>
            </a:ln>
          </p:spPr>
        </p:sp>
        <p:sp>
          <p:nvSpPr>
            <p:cNvPr id="44066" name="Line 8"/>
            <p:cNvSpPr/>
            <p:nvPr/>
          </p:nvSpPr>
          <p:spPr>
            <a:xfrm>
              <a:off x="768" y="3408"/>
              <a:ext cx="528" cy="0"/>
            </a:xfrm>
            <a:prstGeom prst="line">
              <a:avLst/>
            </a:prstGeom>
            <a:ln w="9525" cap="flat" cmpd="sng">
              <a:solidFill>
                <a:schemeClr val="tx1"/>
              </a:solidFill>
              <a:prstDash val="solid"/>
              <a:miter/>
              <a:headEnd type="none" w="med" len="med"/>
              <a:tailEnd type="none" w="med" len="med"/>
            </a:ln>
          </p:spPr>
        </p:sp>
        <p:sp>
          <p:nvSpPr>
            <p:cNvPr id="44067" name="Line 9"/>
            <p:cNvSpPr/>
            <p:nvPr/>
          </p:nvSpPr>
          <p:spPr>
            <a:xfrm>
              <a:off x="768" y="3600"/>
              <a:ext cx="528" cy="0"/>
            </a:xfrm>
            <a:prstGeom prst="line">
              <a:avLst/>
            </a:prstGeom>
            <a:ln w="9525" cap="flat" cmpd="sng">
              <a:solidFill>
                <a:schemeClr val="tx1"/>
              </a:solidFill>
              <a:prstDash val="solid"/>
              <a:miter/>
              <a:headEnd type="none" w="med" len="med"/>
              <a:tailEnd type="none" w="med" len="med"/>
            </a:ln>
          </p:spPr>
        </p:sp>
        <p:sp>
          <p:nvSpPr>
            <p:cNvPr id="44068" name="Text Box 10"/>
            <p:cNvSpPr txBox="1"/>
            <p:nvPr/>
          </p:nvSpPr>
          <p:spPr>
            <a:xfrm>
              <a:off x="480" y="3312"/>
              <a:ext cx="240" cy="206"/>
            </a:xfrm>
            <a:prstGeom prst="rect">
              <a:avLst/>
            </a:prstGeom>
            <a:noFill/>
            <a:ln w="9525">
              <a:noFill/>
            </a:ln>
          </p:spPr>
          <p:txBody>
            <a:bodyPr lIns="18000" tIns="10800" rIns="18000" bIns="10800">
              <a:spAutoFit/>
            </a:bodyPr>
            <a:lstStyle/>
            <a:p>
              <a:pPr algn="ctr" eaLnBrk="1" hangingPunct="1">
                <a:spcBef>
                  <a:spcPct val="50000"/>
                </a:spcBef>
              </a:pPr>
              <a:r>
                <a:rPr lang="en-US" altLang="zh-CN" sz="2000" dirty="0">
                  <a:latin typeface="Tahoma" panose="020B0604030504040204" pitchFamily="34" charset="0"/>
                  <a:ea typeface="宋体" panose="02010600030101010101" pitchFamily="2" charset="-122"/>
                </a:rPr>
                <a:t>①</a:t>
              </a:r>
            </a:p>
          </p:txBody>
        </p:sp>
      </p:grpSp>
      <p:grpSp>
        <p:nvGrpSpPr>
          <p:cNvPr id="380939" name="Group 11"/>
          <p:cNvGrpSpPr/>
          <p:nvPr/>
        </p:nvGrpSpPr>
        <p:grpSpPr>
          <a:xfrm>
            <a:off x="2654300" y="4546600"/>
            <a:ext cx="1270000" cy="1219200"/>
            <a:chOff x="1672" y="3024"/>
            <a:chExt cx="800" cy="768"/>
          </a:xfrm>
        </p:grpSpPr>
        <p:sp>
          <p:nvSpPr>
            <p:cNvPr id="44059" name="AutoShape 12"/>
            <p:cNvSpPr/>
            <p:nvPr/>
          </p:nvSpPr>
          <p:spPr>
            <a:xfrm>
              <a:off x="1944" y="3024"/>
              <a:ext cx="528" cy="76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spcBef>
                  <a:spcPct val="25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A</a:t>
              </a:r>
            </a:p>
            <a:p>
              <a:pPr algn="ctr" eaLnBrk="1" hangingPunct="1">
                <a:spcBef>
                  <a:spcPct val="25000"/>
                </a:spcBef>
              </a:pPr>
              <a:r>
                <a:rPr lang="zh-CN" altLang="en-US" sz="1600" dirty="0">
                  <a:latin typeface="Tahoma" panose="020B0604030504040204" pitchFamily="34" charset="0"/>
                  <a:ea typeface="宋体" panose="02010600030101010101" pitchFamily="2" charset="-122"/>
                </a:rPr>
                <a:t>回收区</a:t>
              </a:r>
            </a:p>
            <a:p>
              <a:pPr algn="ctr" eaLnBrk="1" hangingPunct="1">
                <a:spcBef>
                  <a:spcPct val="25000"/>
                </a:spcBef>
              </a:pPr>
              <a:r>
                <a:rPr lang="en-US" altLang="zh-CN" sz="1600" dirty="0">
                  <a:latin typeface="Tahoma" panose="020B0604030504040204" pitchFamily="34" charset="0"/>
                  <a:ea typeface="宋体" panose="02010600030101010101" pitchFamily="2" charset="-122"/>
                </a:rPr>
                <a:t>F2</a:t>
              </a:r>
            </a:p>
            <a:p>
              <a:pPr algn="ctr" eaLnBrk="1" hangingPunct="1">
                <a:spcBef>
                  <a:spcPct val="25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B</a:t>
              </a:r>
            </a:p>
          </p:txBody>
        </p:sp>
        <p:sp>
          <p:nvSpPr>
            <p:cNvPr id="44060" name="Line 13"/>
            <p:cNvSpPr/>
            <p:nvPr/>
          </p:nvSpPr>
          <p:spPr>
            <a:xfrm>
              <a:off x="1944" y="3216"/>
              <a:ext cx="528" cy="0"/>
            </a:xfrm>
            <a:prstGeom prst="line">
              <a:avLst/>
            </a:prstGeom>
            <a:ln w="9525" cap="flat" cmpd="sng">
              <a:solidFill>
                <a:schemeClr val="tx1"/>
              </a:solidFill>
              <a:prstDash val="solid"/>
              <a:miter/>
              <a:headEnd type="none" w="med" len="med"/>
              <a:tailEnd type="none" w="med" len="med"/>
            </a:ln>
          </p:spPr>
        </p:sp>
        <p:sp>
          <p:nvSpPr>
            <p:cNvPr id="44061" name="Line 14"/>
            <p:cNvSpPr/>
            <p:nvPr/>
          </p:nvSpPr>
          <p:spPr>
            <a:xfrm>
              <a:off x="1944" y="3429"/>
              <a:ext cx="528" cy="0"/>
            </a:xfrm>
            <a:prstGeom prst="line">
              <a:avLst/>
            </a:prstGeom>
            <a:ln w="9525" cap="flat" cmpd="sng">
              <a:solidFill>
                <a:schemeClr val="tx1"/>
              </a:solidFill>
              <a:prstDash val="solid"/>
              <a:miter/>
              <a:headEnd type="none" w="med" len="med"/>
              <a:tailEnd type="none" w="med" len="med"/>
            </a:ln>
          </p:spPr>
        </p:sp>
        <p:sp>
          <p:nvSpPr>
            <p:cNvPr id="44062" name="Line 15"/>
            <p:cNvSpPr/>
            <p:nvPr/>
          </p:nvSpPr>
          <p:spPr>
            <a:xfrm>
              <a:off x="1944" y="3600"/>
              <a:ext cx="528" cy="0"/>
            </a:xfrm>
            <a:prstGeom prst="line">
              <a:avLst/>
            </a:prstGeom>
            <a:ln w="9525" cap="flat" cmpd="sng">
              <a:solidFill>
                <a:schemeClr val="tx1"/>
              </a:solidFill>
              <a:prstDash val="solid"/>
              <a:miter/>
              <a:headEnd type="none" w="med" len="med"/>
              <a:tailEnd type="none" w="med" len="med"/>
            </a:ln>
          </p:spPr>
        </p:sp>
        <p:sp>
          <p:nvSpPr>
            <p:cNvPr id="44063" name="Text Box 16"/>
            <p:cNvSpPr txBox="1"/>
            <p:nvPr/>
          </p:nvSpPr>
          <p:spPr>
            <a:xfrm>
              <a:off x="1672" y="3360"/>
              <a:ext cx="240" cy="206"/>
            </a:xfrm>
            <a:prstGeom prst="rect">
              <a:avLst/>
            </a:prstGeom>
            <a:noFill/>
            <a:ln w="9525">
              <a:noFill/>
            </a:ln>
          </p:spPr>
          <p:txBody>
            <a:bodyPr lIns="18000" tIns="10800" rIns="18000" bIns="10800">
              <a:spAutoFit/>
            </a:bodyPr>
            <a:lstStyle/>
            <a:p>
              <a:pPr algn="ctr" eaLnBrk="1" hangingPunct="1">
                <a:spcBef>
                  <a:spcPct val="50000"/>
                </a:spcBef>
              </a:pPr>
              <a:r>
                <a:rPr lang="en-US" altLang="zh-CN" sz="2000" dirty="0">
                  <a:latin typeface="Tahoma" panose="020B0604030504040204" pitchFamily="34" charset="0"/>
                  <a:ea typeface="宋体" panose="02010600030101010101" pitchFamily="2" charset="-122"/>
                </a:rPr>
                <a:t>②</a:t>
              </a:r>
            </a:p>
          </p:txBody>
        </p:sp>
      </p:grpSp>
      <p:grpSp>
        <p:nvGrpSpPr>
          <p:cNvPr id="380945" name="Group 17"/>
          <p:cNvGrpSpPr/>
          <p:nvPr/>
        </p:nvGrpSpPr>
        <p:grpSpPr>
          <a:xfrm>
            <a:off x="4673600" y="4546600"/>
            <a:ext cx="1295400" cy="1219200"/>
            <a:chOff x="2944" y="3024"/>
            <a:chExt cx="816" cy="768"/>
          </a:xfrm>
        </p:grpSpPr>
        <p:sp>
          <p:nvSpPr>
            <p:cNvPr id="44053" name="AutoShape 18"/>
            <p:cNvSpPr/>
            <p:nvPr/>
          </p:nvSpPr>
          <p:spPr>
            <a:xfrm>
              <a:off x="3232" y="3024"/>
              <a:ext cx="528" cy="76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A</a:t>
              </a:r>
            </a:p>
            <a:p>
              <a:pPr algn="ctr" eaLnBrk="1" hangingPunct="1"/>
              <a:r>
                <a:rPr lang="en-US" altLang="zh-CN" sz="1600" dirty="0">
                  <a:latin typeface="Tahoma" panose="020B0604030504040204" pitchFamily="34" charset="0"/>
                  <a:ea typeface="宋体" panose="02010600030101010101" pitchFamily="2" charset="-122"/>
                </a:rPr>
                <a:t>F1</a:t>
              </a:r>
            </a:p>
            <a:p>
              <a:pPr algn="ctr" eaLnBrk="1" hangingPunct="1"/>
              <a:r>
                <a:rPr lang="zh-CN" altLang="en-US" sz="1600" dirty="0">
                  <a:latin typeface="Tahoma" panose="020B0604030504040204" pitchFamily="34" charset="0"/>
                  <a:ea typeface="宋体" panose="02010600030101010101" pitchFamily="2" charset="-122"/>
                </a:rPr>
                <a:t>回收区</a:t>
              </a:r>
            </a:p>
            <a:p>
              <a:pPr algn="ctr" eaLnBrk="1" hangingPunct="1"/>
              <a:r>
                <a:rPr lang="en-US" altLang="zh-CN" sz="1600" dirty="0">
                  <a:latin typeface="Tahoma" panose="020B0604030504040204" pitchFamily="34" charset="0"/>
                  <a:ea typeface="宋体" panose="02010600030101010101" pitchFamily="2" charset="-122"/>
                </a:rPr>
                <a:t>F2</a:t>
              </a:r>
            </a:p>
            <a:p>
              <a:pPr algn="ctr" eaLnBrk="1" hangingPunct="1"/>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B</a:t>
              </a:r>
            </a:p>
          </p:txBody>
        </p:sp>
        <p:sp>
          <p:nvSpPr>
            <p:cNvPr id="44054" name="Line 19"/>
            <p:cNvSpPr/>
            <p:nvPr/>
          </p:nvSpPr>
          <p:spPr>
            <a:xfrm>
              <a:off x="3232" y="3176"/>
              <a:ext cx="528" cy="0"/>
            </a:xfrm>
            <a:prstGeom prst="line">
              <a:avLst/>
            </a:prstGeom>
            <a:ln w="9525" cap="flat" cmpd="sng">
              <a:solidFill>
                <a:schemeClr val="tx1"/>
              </a:solidFill>
              <a:prstDash val="solid"/>
              <a:miter/>
              <a:headEnd type="none" w="med" len="med"/>
              <a:tailEnd type="none" w="med" len="med"/>
            </a:ln>
          </p:spPr>
        </p:sp>
        <p:sp>
          <p:nvSpPr>
            <p:cNvPr id="44055" name="Line 20"/>
            <p:cNvSpPr/>
            <p:nvPr/>
          </p:nvSpPr>
          <p:spPr>
            <a:xfrm>
              <a:off x="3232" y="3336"/>
              <a:ext cx="528" cy="0"/>
            </a:xfrm>
            <a:prstGeom prst="line">
              <a:avLst/>
            </a:prstGeom>
            <a:ln w="9525" cap="flat" cmpd="sng">
              <a:solidFill>
                <a:schemeClr val="tx1"/>
              </a:solidFill>
              <a:prstDash val="solid"/>
              <a:miter/>
              <a:headEnd type="none" w="med" len="med"/>
              <a:tailEnd type="none" w="med" len="med"/>
            </a:ln>
          </p:spPr>
        </p:sp>
        <p:sp>
          <p:nvSpPr>
            <p:cNvPr id="44056" name="Line 21"/>
            <p:cNvSpPr/>
            <p:nvPr/>
          </p:nvSpPr>
          <p:spPr>
            <a:xfrm>
              <a:off x="3232" y="3504"/>
              <a:ext cx="528" cy="0"/>
            </a:xfrm>
            <a:prstGeom prst="line">
              <a:avLst/>
            </a:prstGeom>
            <a:ln w="9525" cap="flat" cmpd="sng">
              <a:solidFill>
                <a:schemeClr val="tx1"/>
              </a:solidFill>
              <a:prstDash val="solid"/>
              <a:miter/>
              <a:headEnd type="none" w="med" len="med"/>
              <a:tailEnd type="none" w="med" len="med"/>
            </a:ln>
          </p:spPr>
        </p:sp>
        <p:sp>
          <p:nvSpPr>
            <p:cNvPr id="44057" name="Line 22"/>
            <p:cNvSpPr/>
            <p:nvPr/>
          </p:nvSpPr>
          <p:spPr>
            <a:xfrm>
              <a:off x="3232" y="3648"/>
              <a:ext cx="528" cy="0"/>
            </a:xfrm>
            <a:prstGeom prst="line">
              <a:avLst/>
            </a:prstGeom>
            <a:ln w="9525" cap="flat" cmpd="sng">
              <a:solidFill>
                <a:schemeClr val="tx1"/>
              </a:solidFill>
              <a:prstDash val="solid"/>
              <a:miter/>
              <a:headEnd type="none" w="med" len="med"/>
              <a:tailEnd type="none" w="med" len="med"/>
            </a:ln>
          </p:spPr>
        </p:sp>
        <p:sp>
          <p:nvSpPr>
            <p:cNvPr id="44058" name="Text Box 23"/>
            <p:cNvSpPr txBox="1"/>
            <p:nvPr/>
          </p:nvSpPr>
          <p:spPr>
            <a:xfrm>
              <a:off x="2944" y="3360"/>
              <a:ext cx="240" cy="206"/>
            </a:xfrm>
            <a:prstGeom prst="rect">
              <a:avLst/>
            </a:prstGeom>
            <a:noFill/>
            <a:ln w="9525">
              <a:noFill/>
            </a:ln>
          </p:spPr>
          <p:txBody>
            <a:bodyPr lIns="18000" tIns="10800" rIns="18000" bIns="10800">
              <a:spAutoFit/>
            </a:bodyPr>
            <a:lstStyle/>
            <a:p>
              <a:pPr algn="ctr" eaLnBrk="1" hangingPunct="1">
                <a:spcBef>
                  <a:spcPct val="50000"/>
                </a:spcBef>
              </a:pPr>
              <a:r>
                <a:rPr lang="en-US" altLang="zh-CN" sz="2000" dirty="0">
                  <a:latin typeface="Tahoma" panose="020B0604030504040204" pitchFamily="34" charset="0"/>
                  <a:ea typeface="宋体" panose="02010600030101010101" pitchFamily="2" charset="-122"/>
                </a:rPr>
                <a:t>③</a:t>
              </a:r>
            </a:p>
          </p:txBody>
        </p:sp>
      </p:grpSp>
      <p:grpSp>
        <p:nvGrpSpPr>
          <p:cNvPr id="380953" name="Group 25"/>
          <p:cNvGrpSpPr/>
          <p:nvPr/>
        </p:nvGrpSpPr>
        <p:grpSpPr>
          <a:xfrm>
            <a:off x="6794500" y="4546600"/>
            <a:ext cx="1206500" cy="1219200"/>
            <a:chOff x="4280" y="3024"/>
            <a:chExt cx="760" cy="768"/>
          </a:xfrm>
        </p:grpSpPr>
        <p:sp>
          <p:nvSpPr>
            <p:cNvPr id="44049" name="AutoShape 26"/>
            <p:cNvSpPr/>
            <p:nvPr/>
          </p:nvSpPr>
          <p:spPr>
            <a:xfrm>
              <a:off x="4512" y="3024"/>
              <a:ext cx="528" cy="76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eaLnBrk="1" hangingPunct="1">
                <a:spcBef>
                  <a:spcPct val="50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A</a:t>
              </a:r>
            </a:p>
            <a:p>
              <a:pPr algn="ctr" eaLnBrk="1" hangingPunct="1">
                <a:spcBef>
                  <a:spcPct val="50000"/>
                </a:spcBef>
              </a:pPr>
              <a:r>
                <a:rPr lang="zh-CN" altLang="en-US" sz="1600" dirty="0">
                  <a:latin typeface="Tahoma" panose="020B0604030504040204" pitchFamily="34" charset="0"/>
                  <a:ea typeface="宋体" panose="02010600030101010101" pitchFamily="2" charset="-122"/>
                </a:rPr>
                <a:t>回收区</a:t>
              </a:r>
            </a:p>
            <a:p>
              <a:pPr algn="ctr" eaLnBrk="1" hangingPunct="1">
                <a:spcBef>
                  <a:spcPct val="50000"/>
                </a:spcBef>
              </a:pPr>
              <a:r>
                <a:rPr lang="zh-CN" altLang="en-US" sz="1600" dirty="0">
                  <a:latin typeface="Tahoma" panose="020B0604030504040204" pitchFamily="34" charset="0"/>
                  <a:ea typeface="宋体" panose="02010600030101010101" pitchFamily="2" charset="-122"/>
                </a:rPr>
                <a:t>作业</a:t>
              </a:r>
              <a:r>
                <a:rPr lang="en-US" altLang="zh-CN" sz="1600" dirty="0">
                  <a:latin typeface="Tahoma" panose="020B0604030504040204" pitchFamily="34" charset="0"/>
                  <a:ea typeface="宋体" panose="02010600030101010101" pitchFamily="2" charset="-122"/>
                </a:rPr>
                <a:t>B</a:t>
              </a:r>
            </a:p>
          </p:txBody>
        </p:sp>
        <p:sp>
          <p:nvSpPr>
            <p:cNvPr id="44050" name="Line 27"/>
            <p:cNvSpPr/>
            <p:nvPr/>
          </p:nvSpPr>
          <p:spPr>
            <a:xfrm>
              <a:off x="4512" y="3288"/>
              <a:ext cx="528" cy="0"/>
            </a:xfrm>
            <a:prstGeom prst="line">
              <a:avLst/>
            </a:prstGeom>
            <a:ln w="9525" cap="flat" cmpd="sng">
              <a:solidFill>
                <a:schemeClr val="tx1"/>
              </a:solidFill>
              <a:prstDash val="solid"/>
              <a:miter/>
              <a:headEnd type="none" w="med" len="med"/>
              <a:tailEnd type="none" w="med" len="med"/>
            </a:ln>
          </p:spPr>
        </p:sp>
        <p:sp>
          <p:nvSpPr>
            <p:cNvPr id="44051" name="Line 28"/>
            <p:cNvSpPr/>
            <p:nvPr/>
          </p:nvSpPr>
          <p:spPr>
            <a:xfrm>
              <a:off x="4512" y="3528"/>
              <a:ext cx="528" cy="0"/>
            </a:xfrm>
            <a:prstGeom prst="line">
              <a:avLst/>
            </a:prstGeom>
            <a:ln w="9525" cap="flat" cmpd="sng">
              <a:solidFill>
                <a:schemeClr val="tx1"/>
              </a:solidFill>
              <a:prstDash val="solid"/>
              <a:miter/>
              <a:headEnd type="none" w="med" len="med"/>
              <a:tailEnd type="none" w="med" len="med"/>
            </a:ln>
          </p:spPr>
        </p:sp>
        <p:sp>
          <p:nvSpPr>
            <p:cNvPr id="44052" name="Text Box 29"/>
            <p:cNvSpPr txBox="1"/>
            <p:nvPr/>
          </p:nvSpPr>
          <p:spPr>
            <a:xfrm>
              <a:off x="4280" y="3376"/>
              <a:ext cx="240" cy="206"/>
            </a:xfrm>
            <a:prstGeom prst="rect">
              <a:avLst/>
            </a:prstGeom>
            <a:noFill/>
            <a:ln w="9525">
              <a:noFill/>
            </a:ln>
          </p:spPr>
          <p:txBody>
            <a:bodyPr lIns="18000" tIns="10800" rIns="18000" bIns="10800">
              <a:spAutoFit/>
            </a:bodyPr>
            <a:lstStyle/>
            <a:p>
              <a:pPr algn="ctr" eaLnBrk="1" hangingPunct="1">
                <a:spcBef>
                  <a:spcPct val="50000"/>
                </a:spcBef>
              </a:pPr>
              <a:r>
                <a:rPr lang="en-US" altLang="zh-CN" sz="2000" dirty="0">
                  <a:latin typeface="Tahoma" panose="020B0604030504040204" pitchFamily="34" charset="0"/>
                  <a:ea typeface="宋体" panose="02010600030101010101" pitchFamily="2" charset="-122"/>
                </a:rPr>
                <a:t>④</a:t>
              </a:r>
            </a:p>
          </p:txBody>
        </p:sp>
      </p:grpSp>
      <p:sp>
        <p:nvSpPr>
          <p:cNvPr id="380958" name="Text Box 30"/>
          <p:cNvSpPr txBox="1"/>
          <p:nvPr/>
        </p:nvSpPr>
        <p:spPr>
          <a:xfrm>
            <a:off x="477838" y="2112963"/>
            <a:ext cx="8216900" cy="701675"/>
          </a:xfrm>
          <a:prstGeom prst="rect">
            <a:avLst/>
          </a:prstGeom>
          <a:noFill/>
          <a:ln w="9525">
            <a:noFill/>
          </a:ln>
        </p:spPr>
        <p:txBody>
          <a:bodyPr>
            <a:spAutoFit/>
          </a:bodyPr>
          <a:lstStyle/>
          <a:p>
            <a:pPr eaLnBrk="1" hangingPunct="1">
              <a:spcBef>
                <a:spcPct val="20000"/>
              </a:spcBef>
            </a:pPr>
            <a:r>
              <a:rPr lang="en-US" altLang="zh-CN" sz="2000" dirty="0">
                <a:solidFill>
                  <a:srgbClr val="000066"/>
                </a:solidFill>
                <a:latin typeface="Tahoma" panose="020B0604030504040204" pitchFamily="34" charset="0"/>
                <a:ea typeface="黑体" panose="02010609060101010101" pitchFamily="49" charset="-122"/>
              </a:rPr>
              <a:t>②</a:t>
            </a:r>
            <a:r>
              <a:rPr lang="zh-CN" altLang="en-US" sz="2000" dirty="0">
                <a:solidFill>
                  <a:srgbClr val="000066"/>
                </a:solidFill>
                <a:latin typeface="Tahoma" panose="020B0604030504040204" pitchFamily="34" charset="0"/>
                <a:ea typeface="黑体" panose="02010609060101010101" pitchFamily="49" charset="-122"/>
              </a:rPr>
              <a:t>回收区与高地址</a:t>
            </a:r>
            <a:r>
              <a:rPr lang="en-US" altLang="zh-CN" sz="2000" dirty="0">
                <a:solidFill>
                  <a:srgbClr val="000066"/>
                </a:solidFill>
                <a:latin typeface="Tahoma" panose="020B0604030504040204" pitchFamily="34" charset="0"/>
                <a:ea typeface="黑体" panose="02010609060101010101" pitchFamily="49" charset="-122"/>
              </a:rPr>
              <a:t>F2</a:t>
            </a:r>
            <a:r>
              <a:rPr lang="zh-CN" altLang="en-US" sz="2000" dirty="0">
                <a:solidFill>
                  <a:srgbClr val="000066"/>
                </a:solidFill>
                <a:latin typeface="Tahoma" panose="020B0604030504040204" pitchFamily="34" charset="0"/>
                <a:ea typeface="黑体" panose="02010609060101010101" pitchFamily="49" charset="-122"/>
              </a:rPr>
              <a:t>分区邻接：此时将回收分区与该分区合并，回收区的首地址为新分区的首地址，大小为两者之和。</a:t>
            </a:r>
          </a:p>
        </p:txBody>
      </p:sp>
      <p:sp>
        <p:nvSpPr>
          <p:cNvPr id="380959" name="Text Box 31"/>
          <p:cNvSpPr txBox="1"/>
          <p:nvPr/>
        </p:nvSpPr>
        <p:spPr>
          <a:xfrm>
            <a:off x="439738" y="2800350"/>
            <a:ext cx="8353425" cy="701675"/>
          </a:xfrm>
          <a:prstGeom prst="rect">
            <a:avLst/>
          </a:prstGeom>
          <a:noFill/>
          <a:ln w="9525">
            <a:noFill/>
          </a:ln>
        </p:spPr>
        <p:txBody>
          <a:bodyPr>
            <a:spAutoFit/>
          </a:bodyPr>
          <a:lstStyle/>
          <a:p>
            <a:pPr eaLnBrk="1" hangingPunct="1">
              <a:spcBef>
                <a:spcPct val="20000"/>
              </a:spcBef>
            </a:pPr>
            <a:r>
              <a:rPr lang="en-US" altLang="zh-CN" sz="2000" dirty="0">
                <a:solidFill>
                  <a:srgbClr val="000066"/>
                </a:solidFill>
                <a:latin typeface="Tahoma" panose="020B0604030504040204" pitchFamily="34" charset="0"/>
                <a:ea typeface="黑体" panose="02010609060101010101" pitchFamily="49" charset="-122"/>
              </a:rPr>
              <a:t>③</a:t>
            </a:r>
            <a:r>
              <a:rPr lang="zh-CN" altLang="en-US" sz="2000" dirty="0">
                <a:solidFill>
                  <a:srgbClr val="000066"/>
                </a:solidFill>
                <a:latin typeface="Tahoma" panose="020B0604030504040204" pitchFamily="34" charset="0"/>
                <a:ea typeface="黑体" panose="02010609060101010101" pitchFamily="49" charset="-122"/>
              </a:rPr>
              <a:t>回收区与前后分区</a:t>
            </a:r>
            <a:r>
              <a:rPr lang="en-US" altLang="zh-CN" sz="2000" dirty="0">
                <a:solidFill>
                  <a:srgbClr val="000066"/>
                </a:solidFill>
                <a:latin typeface="Tahoma" panose="020B0604030504040204" pitchFamily="34" charset="0"/>
                <a:ea typeface="黑体" panose="02010609060101010101" pitchFamily="49" charset="-122"/>
              </a:rPr>
              <a:t>F1</a:t>
            </a:r>
            <a:r>
              <a:rPr lang="zh-CN" altLang="en-US" sz="2000" dirty="0">
                <a:solidFill>
                  <a:srgbClr val="000066"/>
                </a:solidFill>
                <a:latin typeface="Tahoma" panose="020B0604030504040204" pitchFamily="34" charset="0"/>
                <a:ea typeface="黑体" panose="02010609060101010101" pitchFamily="49" charset="-122"/>
              </a:rPr>
              <a:t>和</a:t>
            </a:r>
            <a:r>
              <a:rPr lang="en-US" altLang="zh-CN" sz="2000" dirty="0">
                <a:solidFill>
                  <a:srgbClr val="000066"/>
                </a:solidFill>
                <a:latin typeface="Tahoma" panose="020B0604030504040204" pitchFamily="34" charset="0"/>
                <a:ea typeface="黑体" panose="02010609060101010101" pitchFamily="49" charset="-122"/>
              </a:rPr>
              <a:t>F2</a:t>
            </a:r>
            <a:r>
              <a:rPr lang="zh-CN" altLang="en-US" sz="2000" dirty="0">
                <a:solidFill>
                  <a:srgbClr val="000066"/>
                </a:solidFill>
                <a:latin typeface="Tahoma" panose="020B0604030504040204" pitchFamily="34" charset="0"/>
                <a:ea typeface="黑体" panose="02010609060101010101" pitchFamily="49" charset="-122"/>
              </a:rPr>
              <a:t>都邻接：将此</a:t>
            </a:r>
            <a:r>
              <a:rPr lang="en-US" altLang="zh-CN" sz="2000" dirty="0">
                <a:solidFill>
                  <a:srgbClr val="000066"/>
                </a:solidFill>
                <a:latin typeface="Tahoma" panose="020B0604030504040204" pitchFamily="34" charset="0"/>
                <a:ea typeface="黑体" panose="02010609060101010101" pitchFamily="49" charset="-122"/>
              </a:rPr>
              <a:t>3</a:t>
            </a:r>
            <a:r>
              <a:rPr lang="zh-CN" altLang="en-US" sz="2000" dirty="0">
                <a:solidFill>
                  <a:srgbClr val="000066"/>
                </a:solidFill>
                <a:latin typeface="Tahoma" panose="020B0604030504040204" pitchFamily="34" charset="0"/>
                <a:ea typeface="黑体" panose="02010609060101010101" pitchFamily="49" charset="-122"/>
              </a:rPr>
              <a:t>个分区合并，</a:t>
            </a:r>
            <a:r>
              <a:rPr lang="en-US" altLang="zh-CN" sz="2000" dirty="0">
                <a:solidFill>
                  <a:srgbClr val="000066"/>
                </a:solidFill>
                <a:latin typeface="Tahoma" panose="020B0604030504040204" pitchFamily="34" charset="0"/>
                <a:ea typeface="黑体" panose="02010609060101010101" pitchFamily="49" charset="-122"/>
              </a:rPr>
              <a:t>F1</a:t>
            </a:r>
            <a:r>
              <a:rPr lang="zh-CN" altLang="en-US" sz="2000" dirty="0">
                <a:solidFill>
                  <a:srgbClr val="000066"/>
                </a:solidFill>
                <a:latin typeface="Tahoma" panose="020B0604030504040204" pitchFamily="34" charset="0"/>
                <a:ea typeface="黑体" panose="02010609060101010101" pitchFamily="49" charset="-122"/>
              </a:rPr>
              <a:t>（前邻接区）的首地址为新分区的首址，大小为三者之和，取消</a:t>
            </a:r>
            <a:r>
              <a:rPr lang="en-US" altLang="zh-CN" sz="2000" dirty="0">
                <a:solidFill>
                  <a:srgbClr val="000066"/>
                </a:solidFill>
                <a:latin typeface="Tahoma" panose="020B0604030504040204" pitchFamily="34" charset="0"/>
                <a:ea typeface="黑体" panose="02010609060101010101" pitchFamily="49" charset="-122"/>
              </a:rPr>
              <a:t>F2</a:t>
            </a:r>
            <a:r>
              <a:rPr lang="zh-CN" altLang="en-US" sz="2000" dirty="0">
                <a:solidFill>
                  <a:srgbClr val="000066"/>
                </a:solidFill>
                <a:latin typeface="Tahoma" panose="020B0604030504040204" pitchFamily="34" charset="0"/>
                <a:ea typeface="黑体" panose="02010609060101010101" pitchFamily="49" charset="-122"/>
              </a:rPr>
              <a:t>表项。</a:t>
            </a:r>
          </a:p>
        </p:txBody>
      </p:sp>
      <p:sp>
        <p:nvSpPr>
          <p:cNvPr id="380960" name="Text Box 32"/>
          <p:cNvSpPr txBox="1"/>
          <p:nvPr/>
        </p:nvSpPr>
        <p:spPr>
          <a:xfrm>
            <a:off x="439738" y="3468688"/>
            <a:ext cx="8704262" cy="701675"/>
          </a:xfrm>
          <a:prstGeom prst="rect">
            <a:avLst/>
          </a:prstGeom>
          <a:noFill/>
          <a:ln w="9525">
            <a:noFill/>
          </a:ln>
        </p:spPr>
        <p:txBody>
          <a:bodyPr>
            <a:spAutoFit/>
          </a:bodyPr>
          <a:lstStyle/>
          <a:p>
            <a:pPr eaLnBrk="1" hangingPunct="1">
              <a:spcBef>
                <a:spcPct val="20000"/>
              </a:spcBef>
            </a:pPr>
            <a:r>
              <a:rPr lang="en-US" altLang="zh-CN" sz="2000" dirty="0">
                <a:solidFill>
                  <a:srgbClr val="000066"/>
                </a:solidFill>
                <a:latin typeface="Tahoma" panose="020B0604030504040204" pitchFamily="34" charset="0"/>
                <a:ea typeface="黑体" panose="02010609060101010101" pitchFamily="49" charset="-122"/>
              </a:rPr>
              <a:t>④</a:t>
            </a:r>
            <a:r>
              <a:rPr lang="zh-CN" altLang="en-US" sz="2000" dirty="0">
                <a:solidFill>
                  <a:srgbClr val="000066"/>
                </a:solidFill>
                <a:latin typeface="Tahoma" panose="020B0604030504040204" pitchFamily="34" charset="0"/>
                <a:ea typeface="黑体" panose="02010609060101010101" pitchFamily="49" charset="-122"/>
              </a:rPr>
              <a:t>回收区与任何空闲区都不邻接：在插入点建立一个新表项，填写回收区的首地址和大小。插入到空闲区表的适当位置（后移插入点后的各个表项）</a:t>
            </a:r>
            <a:endParaRPr lang="zh-CN" altLang="en-US" sz="2000" dirty="0">
              <a:latin typeface="Tahoma" panose="020B0604030504040204" pitchFamily="34" charset="0"/>
              <a:ea typeface="宋体" panose="02010600030101010101" pitchFamily="2" charset="-122"/>
            </a:endParaRPr>
          </a:p>
        </p:txBody>
      </p:sp>
      <p:sp>
        <p:nvSpPr>
          <p:cNvPr id="44045" name="矩形 1"/>
          <p:cNvSpPr/>
          <p:nvPr/>
        </p:nvSpPr>
        <p:spPr>
          <a:xfrm>
            <a:off x="323850" y="5913438"/>
            <a:ext cx="2101850" cy="646112"/>
          </a:xfrm>
          <a:prstGeom prst="rect">
            <a:avLst/>
          </a:prstGeom>
          <a:noFill/>
          <a:ln w="9525">
            <a:noFill/>
          </a:ln>
        </p:spPr>
        <p:txBody>
          <a:bodyPr>
            <a:spAutoFit/>
          </a:bodyPr>
          <a:lstStyle/>
          <a:p>
            <a:pPr lvl="1" eaLnBrk="1" hangingPunct="1">
              <a:spcBef>
                <a:spcPct val="50000"/>
              </a:spcBef>
              <a:buClr>
                <a:srgbClr val="0066FF"/>
              </a:buClr>
            </a:pPr>
            <a:r>
              <a:rPr lang="zh-CN" altLang="en-US" sz="1800" dirty="0">
                <a:latin typeface="楷体_GB2312" pitchFamily="49" charset="-122"/>
              </a:rPr>
              <a:t>上邻空闲区：合并，改大小</a:t>
            </a:r>
          </a:p>
        </p:txBody>
      </p:sp>
      <p:sp>
        <p:nvSpPr>
          <p:cNvPr id="44046" name="矩形 2"/>
          <p:cNvSpPr/>
          <p:nvPr/>
        </p:nvSpPr>
        <p:spPr>
          <a:xfrm>
            <a:off x="2582863" y="5913438"/>
            <a:ext cx="2133600" cy="646112"/>
          </a:xfrm>
          <a:prstGeom prst="rect">
            <a:avLst/>
          </a:prstGeom>
          <a:noFill/>
          <a:ln w="9525">
            <a:noFill/>
          </a:ln>
        </p:spPr>
        <p:txBody>
          <a:bodyPr>
            <a:spAutoFit/>
          </a:bodyPr>
          <a:lstStyle/>
          <a:p>
            <a:pPr eaLnBrk="1" hangingPunct="1">
              <a:spcBef>
                <a:spcPct val="50000"/>
              </a:spcBef>
            </a:pPr>
            <a:r>
              <a:rPr lang="zh-CN" altLang="en-US" sz="1800" dirty="0">
                <a:latin typeface="Times New Roman" panose="02020603050405020304" pitchFamily="18" charset="0"/>
              </a:rPr>
              <a:t>下邻空闲区：合并，改大小，首址</a:t>
            </a:r>
          </a:p>
        </p:txBody>
      </p:sp>
      <p:sp>
        <p:nvSpPr>
          <p:cNvPr id="44047" name="矩形 3"/>
          <p:cNvSpPr/>
          <p:nvPr/>
        </p:nvSpPr>
        <p:spPr>
          <a:xfrm>
            <a:off x="4879975" y="5934075"/>
            <a:ext cx="1816100" cy="647700"/>
          </a:xfrm>
          <a:prstGeom prst="rect">
            <a:avLst/>
          </a:prstGeom>
          <a:noFill/>
          <a:ln w="9525">
            <a:noFill/>
          </a:ln>
        </p:spPr>
        <p:txBody>
          <a:bodyPr>
            <a:spAutoFit/>
          </a:bodyPr>
          <a:lstStyle/>
          <a:p>
            <a:pPr eaLnBrk="1" hangingPunct="1">
              <a:spcBef>
                <a:spcPct val="50000"/>
              </a:spcBef>
            </a:pPr>
            <a:r>
              <a:rPr lang="zh-CN" altLang="en-US" sz="1800" dirty="0">
                <a:latin typeface="Times New Roman" panose="02020603050405020304" pitchFamily="18" charset="0"/>
              </a:rPr>
              <a:t>上、下邻空闲区：合并，改大小</a:t>
            </a:r>
          </a:p>
        </p:txBody>
      </p:sp>
      <p:sp>
        <p:nvSpPr>
          <p:cNvPr id="44048" name="矩形 4"/>
          <p:cNvSpPr/>
          <p:nvPr/>
        </p:nvSpPr>
        <p:spPr>
          <a:xfrm>
            <a:off x="7021513" y="5934075"/>
            <a:ext cx="1582737" cy="647700"/>
          </a:xfrm>
          <a:prstGeom prst="rect">
            <a:avLst/>
          </a:prstGeom>
          <a:noFill/>
          <a:ln w="9525">
            <a:noFill/>
          </a:ln>
        </p:spPr>
        <p:txBody>
          <a:bodyPr>
            <a:spAutoFit/>
          </a:bodyPr>
          <a:lstStyle/>
          <a:p>
            <a:pPr eaLnBrk="1" hangingPunct="1">
              <a:spcBef>
                <a:spcPct val="50000"/>
              </a:spcBef>
            </a:pPr>
            <a:r>
              <a:rPr lang="zh-CN" altLang="en-US" sz="1800" dirty="0">
                <a:latin typeface="Times New Roman" panose="02020603050405020304" pitchFamily="18" charset="0"/>
              </a:rPr>
              <a:t>不邻接，则建立一新表项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0931"/>
                                        </p:tgtEl>
                                        <p:attrNameLst>
                                          <p:attrName>style.visibility</p:attrName>
                                        </p:attrNameLst>
                                      </p:cBhvr>
                                      <p:to>
                                        <p:strVal val="visible"/>
                                      </p:to>
                                    </p:set>
                                    <p:animEffect transition="in" filter="dissolve">
                                      <p:cBhvr>
                                        <p:cTn id="7" dur="500"/>
                                        <p:tgtEl>
                                          <p:spTgt spid="3809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0932">
                                            <p:txEl>
                                              <p:pRg st="0" end="0"/>
                                            </p:txEl>
                                          </p:spTgt>
                                        </p:tgtEl>
                                        <p:attrNameLst>
                                          <p:attrName>style.visibility</p:attrName>
                                        </p:attrNameLst>
                                      </p:cBhvr>
                                      <p:to>
                                        <p:strVal val="visible"/>
                                      </p:to>
                                    </p:set>
                                    <p:animEffect transition="in" filter="wipe(up)">
                                      <p:cBhvr>
                                        <p:cTn id="12" dur="500"/>
                                        <p:tgtEl>
                                          <p:spTgt spid="380932">
                                            <p:txEl>
                                              <p:pRg st="0" end="0"/>
                                            </p:txEl>
                                          </p:spTgt>
                                        </p:tgtEl>
                                      </p:cBhvr>
                                    </p:animEffect>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380933"/>
                                        </p:tgtEl>
                                        <p:attrNameLst>
                                          <p:attrName>style.visibility</p:attrName>
                                        </p:attrNameLst>
                                      </p:cBhvr>
                                      <p:to>
                                        <p:strVal val="visible"/>
                                      </p:to>
                                    </p:set>
                                    <p:anim calcmode="lin" valueType="num">
                                      <p:cBhvr additive="base">
                                        <p:cTn id="16" dur="500" fill="hold"/>
                                        <p:tgtEl>
                                          <p:spTgt spid="380933"/>
                                        </p:tgtEl>
                                        <p:attrNameLst>
                                          <p:attrName>ppt_x</p:attrName>
                                        </p:attrNameLst>
                                      </p:cBhvr>
                                      <p:tavLst>
                                        <p:tav tm="0">
                                          <p:val>
                                            <p:strVal val="0-#ppt_w/2"/>
                                          </p:val>
                                        </p:tav>
                                        <p:tav tm="100000">
                                          <p:val>
                                            <p:strVal val="#ppt_x"/>
                                          </p:val>
                                        </p:tav>
                                      </p:tavLst>
                                    </p:anim>
                                    <p:anim calcmode="lin" valueType="num">
                                      <p:cBhvr additive="base">
                                        <p:cTn id="17" dur="500" fill="hold"/>
                                        <p:tgtEl>
                                          <p:spTgt spid="38093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0958"/>
                                        </p:tgtEl>
                                        <p:attrNameLst>
                                          <p:attrName>style.visibility</p:attrName>
                                        </p:attrNameLst>
                                      </p:cBhvr>
                                      <p:to>
                                        <p:strVal val="visible"/>
                                      </p:to>
                                    </p:set>
                                    <p:animEffect transition="in" filter="wipe(up)">
                                      <p:cBhvr>
                                        <p:cTn id="22" dur="500"/>
                                        <p:tgtEl>
                                          <p:spTgt spid="380958"/>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80939"/>
                                        </p:tgtEl>
                                        <p:attrNameLst>
                                          <p:attrName>style.visibility</p:attrName>
                                        </p:attrNameLst>
                                      </p:cBhvr>
                                      <p:to>
                                        <p:strVal val="visible"/>
                                      </p:to>
                                    </p:set>
                                    <p:animEffect transition="in" filter="dissolve">
                                      <p:cBhvr>
                                        <p:cTn id="26" dur="500"/>
                                        <p:tgtEl>
                                          <p:spTgt spid="38093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80959"/>
                                        </p:tgtEl>
                                        <p:attrNameLst>
                                          <p:attrName>style.visibility</p:attrName>
                                        </p:attrNameLst>
                                      </p:cBhvr>
                                      <p:to>
                                        <p:strVal val="visible"/>
                                      </p:to>
                                    </p:set>
                                    <p:animEffect transition="in" filter="wipe(up)">
                                      <p:cBhvr>
                                        <p:cTn id="31" dur="500"/>
                                        <p:tgtEl>
                                          <p:spTgt spid="380959"/>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380945"/>
                                        </p:tgtEl>
                                        <p:attrNameLst>
                                          <p:attrName>style.visibility</p:attrName>
                                        </p:attrNameLst>
                                      </p:cBhvr>
                                      <p:to>
                                        <p:strVal val="visible"/>
                                      </p:to>
                                    </p:set>
                                    <p:animEffect transition="in" filter="dissolve">
                                      <p:cBhvr>
                                        <p:cTn id="35" dur="500"/>
                                        <p:tgtEl>
                                          <p:spTgt spid="3809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80960"/>
                                        </p:tgtEl>
                                        <p:attrNameLst>
                                          <p:attrName>style.visibility</p:attrName>
                                        </p:attrNameLst>
                                      </p:cBhvr>
                                      <p:to>
                                        <p:strVal val="visible"/>
                                      </p:to>
                                    </p:set>
                                    <p:animEffect transition="in" filter="wipe(up)">
                                      <p:cBhvr>
                                        <p:cTn id="40" dur="500"/>
                                        <p:tgtEl>
                                          <p:spTgt spid="380960"/>
                                        </p:tgtEl>
                                      </p:cBhvr>
                                    </p:animEffec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380953"/>
                                        </p:tgtEl>
                                        <p:attrNameLst>
                                          <p:attrName>style.visibility</p:attrName>
                                        </p:attrNameLst>
                                      </p:cBhvr>
                                      <p:to>
                                        <p:strVal val="visible"/>
                                      </p:to>
                                    </p:set>
                                    <p:animEffect transition="in" filter="dissolve">
                                      <p:cBhvr>
                                        <p:cTn id="44" dur="500"/>
                                        <p:tgtEl>
                                          <p:spTgt spid="38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p:bldP spid="380932" grpId="0" build="p"/>
      <p:bldP spid="380958" grpId="0"/>
      <p:bldP spid="380959" grpId="0"/>
      <p:bldP spid="3809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52400" y="685800"/>
            <a:ext cx="8532813" cy="549275"/>
          </a:xfrm>
        </p:spPr>
        <p:txBody>
          <a:bodyPr vert="horz" wrap="square" lIns="91440" tIns="45720" rIns="91440" bIns="45720" anchor="b" anchorCtr="0"/>
          <a:lstStyle/>
          <a:p>
            <a:pPr eaLnBrk="1" hangingPunct="1"/>
            <a:r>
              <a:rPr lang="en-US" altLang="zh-CN" dirty="0"/>
              <a:t>4.3.4  </a:t>
            </a:r>
            <a:r>
              <a:rPr lang="zh-CN" altLang="en-US" dirty="0"/>
              <a:t>可重定位分区分配</a:t>
            </a:r>
          </a:p>
        </p:txBody>
      </p:sp>
      <p:sp>
        <p:nvSpPr>
          <p:cNvPr id="45059" name="Rectangle 3"/>
          <p:cNvSpPr>
            <a:spLocks noGrp="1"/>
          </p:cNvSpPr>
          <p:nvPr>
            <p:ph type="body" sz="half" idx="1"/>
          </p:nvPr>
        </p:nvSpPr>
        <p:spPr>
          <a:xfrm>
            <a:off x="971550" y="1412875"/>
            <a:ext cx="7272338" cy="4176713"/>
          </a:xfrm>
        </p:spPr>
        <p:txBody>
          <a:bodyPr vert="horz" wrap="square" lIns="91440" tIns="45720" rIns="91440" bIns="45720" anchor="t" anchorCtr="0"/>
          <a:lstStyle/>
          <a:p>
            <a:pPr eaLnBrk="1" hangingPunct="1">
              <a:lnSpc>
                <a:spcPct val="140000"/>
              </a:lnSpc>
              <a:buClr>
                <a:schemeClr val="folHlink"/>
              </a:buClr>
              <a:buSzPct val="60000"/>
              <a:buFont typeface="Wingdings" panose="05000000000000000000" pitchFamily="2" charset="2"/>
              <a:buNone/>
            </a:pP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动态重定位的引入</a:t>
            </a:r>
          </a:p>
          <a:p>
            <a:pPr lvl="1" eaLnBrk="1" hangingPunct="1">
              <a:lnSpc>
                <a:spcPct val="140000"/>
              </a:lnSpc>
              <a:buClr>
                <a:schemeClr val="hlink"/>
              </a:buClr>
              <a:buSzPct val="55000"/>
              <a:buFont typeface="Wingdings" panose="05000000000000000000" pitchFamily="2" charset="2"/>
            </a:pPr>
            <a:r>
              <a:rPr lang="zh-CN" altLang="en-US" dirty="0">
                <a:latin typeface="楷体_GB2312" pitchFamily="49" charset="-122"/>
                <a:ea typeface="楷体_GB2312" pitchFamily="49" charset="-122"/>
              </a:rPr>
              <a:t>连续式分配中，总量大于作业大小的多个小分区不能容纳作业。</a:t>
            </a:r>
            <a:r>
              <a:rPr lang="zh-CN" altLang="en-US" b="0" dirty="0">
                <a:latin typeface="黑体" panose="02010609060101010101" pitchFamily="49" charset="-122"/>
                <a:ea typeface="黑体" panose="02010609060101010101" pitchFamily="49" charset="-122"/>
              </a:rPr>
              <a:t>解决内存</a:t>
            </a:r>
            <a:r>
              <a:rPr lang="zh-CN" altLang="en-US" b="0" dirty="0">
                <a:latin typeface="Times New Roman" panose="02020603050405020304" pitchFamily="18" charset="0"/>
                <a:ea typeface="黑体" panose="02010609060101010101" pitchFamily="49" charset="-122"/>
              </a:rPr>
              <a:t>“外部</a:t>
            </a:r>
            <a:r>
              <a:rPr lang="zh-CN" altLang="en-US" b="0" dirty="0">
                <a:latin typeface="黑体" panose="02010609060101010101" pitchFamily="49" charset="-122"/>
                <a:ea typeface="黑体" panose="02010609060101010101" pitchFamily="49" charset="-122"/>
              </a:rPr>
              <a:t>碎片</a:t>
            </a:r>
            <a:r>
              <a:rPr lang="zh-CN" altLang="en-US" b="0" dirty="0">
                <a:latin typeface="Times New Roman" panose="02020603050405020304" pitchFamily="18" charset="0"/>
                <a:ea typeface="黑体" panose="02010609060101010101" pitchFamily="49" charset="-122"/>
              </a:rPr>
              <a:t>”</a:t>
            </a:r>
            <a:r>
              <a:rPr lang="zh-CN" altLang="en-US" b="0" dirty="0">
                <a:latin typeface="黑体" panose="02010609060101010101" pitchFamily="49" charset="-122"/>
                <a:ea typeface="黑体" panose="02010609060101010101" pitchFamily="49" charset="-122"/>
              </a:rPr>
              <a:t>问题</a:t>
            </a:r>
            <a:endParaRPr lang="zh-CN" altLang="en-US" dirty="0">
              <a:latin typeface="楷体_GB2312" pitchFamily="49" charset="-122"/>
              <a:ea typeface="楷体_GB2312" pitchFamily="49" charset="-122"/>
            </a:endParaRPr>
          </a:p>
          <a:p>
            <a:pPr lvl="1" eaLnBrk="1" hangingPunct="1">
              <a:buClr>
                <a:schemeClr val="hlink"/>
              </a:buClr>
              <a:buSzPct val="55000"/>
              <a:buFont typeface="Wingdings" panose="05000000000000000000" pitchFamily="2" charset="2"/>
            </a:pPr>
            <a:r>
              <a:rPr lang="zh-CN" altLang="en-US" dirty="0">
                <a:latin typeface="楷体_GB2312" pitchFamily="49" charset="-122"/>
                <a:ea typeface="楷体_GB2312" pitchFamily="49" charset="-122"/>
              </a:rPr>
              <a:t>紧凑</a:t>
            </a:r>
          </a:p>
          <a:p>
            <a:pPr lvl="2" eaLnBrk="1" hangingPunct="1">
              <a:buClr>
                <a:schemeClr val="folHlink"/>
              </a:buClr>
              <a:buSzPct val="50000"/>
              <a:buFont typeface="Wingdings" panose="05000000000000000000" pitchFamily="2" charset="2"/>
            </a:pPr>
            <a:r>
              <a:rPr lang="zh-CN" altLang="en-US" sz="2800" dirty="0">
                <a:latin typeface="楷体_GB2312" pitchFamily="49" charset="-122"/>
                <a:ea typeface="楷体_GB2312" pitchFamily="49" charset="-122"/>
              </a:rPr>
              <a:t>通过作业移动将原来分散的小分区拼接成一个大分区。</a:t>
            </a:r>
          </a:p>
          <a:p>
            <a:pPr lvl="2" eaLnBrk="1" hangingPunct="1">
              <a:buClr>
                <a:schemeClr val="folHlink"/>
              </a:buClr>
              <a:buSzPct val="50000"/>
              <a:buFont typeface="Wingdings" panose="05000000000000000000" pitchFamily="2" charset="2"/>
            </a:pPr>
            <a:r>
              <a:rPr lang="zh-CN" altLang="en-US" sz="2800" dirty="0">
                <a:latin typeface="楷体_GB2312" pitchFamily="49" charset="-122"/>
                <a:ea typeface="楷体_GB2312" pitchFamily="49" charset="-122"/>
              </a:rPr>
              <a:t>作业的移动需重定位。是动态（因作业已经装入）</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09" name="Rectangle 49"/>
          <p:cNvSpPr>
            <a:spLocks noGrp="1"/>
          </p:cNvSpPr>
          <p:nvPr>
            <p:ph type="title"/>
          </p:nvPr>
        </p:nvSpPr>
        <p:spPr>
          <a:xfrm>
            <a:off x="381000" y="533400"/>
            <a:ext cx="1166813" cy="549275"/>
          </a:xfrm>
          <a:solidFill>
            <a:srgbClr val="FFCC99">
              <a:alpha val="100000"/>
            </a:srgbClr>
          </a:solidFill>
          <a:ln>
            <a:solidFill>
              <a:srgbClr val="000000">
                <a:alpha val="100000"/>
              </a:srgbClr>
            </a:solidFill>
            <a:miter lim="800000"/>
          </a:ln>
        </p:spPr>
        <p:txBody>
          <a:bodyPr vert="horz" wrap="square" lIns="91440" tIns="45720" rIns="91440" bIns="45720" anchor="t" anchorCtr="0"/>
          <a:lstStyle/>
          <a:p>
            <a:pPr eaLnBrk="1" hangingPunct="1"/>
            <a:r>
              <a:rPr lang="zh-CN" altLang="en-US" sz="3200" dirty="0">
                <a:latin typeface="楷体_GB2312" pitchFamily="49" charset="-122"/>
                <a:ea typeface="楷体_GB2312" pitchFamily="49" charset="-122"/>
              </a:rPr>
              <a:t>紧凑</a:t>
            </a:r>
          </a:p>
        </p:txBody>
      </p:sp>
      <p:graphicFrame>
        <p:nvGraphicFramePr>
          <p:cNvPr id="527422" name="Object 62"/>
          <p:cNvGraphicFramePr>
            <a:graphicFrameLocks noChangeAspect="1"/>
          </p:cNvGraphicFramePr>
          <p:nvPr/>
        </p:nvGraphicFramePr>
        <p:xfrm>
          <a:off x="1752600" y="1219200"/>
          <a:ext cx="5257800" cy="4945063"/>
        </p:xfrm>
        <a:graphic>
          <a:graphicData uri="http://schemas.openxmlformats.org/presentationml/2006/ole">
            <mc:AlternateContent xmlns:mc="http://schemas.openxmlformats.org/markup-compatibility/2006">
              <mc:Choice xmlns:v="urn:schemas-microsoft-com:vml" Requires="v">
                <p:oleObj r:id="rId2" imgW="2571750" imgH="2419350" progId="Visio.Drawing.4">
                  <p:embed/>
                </p:oleObj>
              </mc:Choice>
              <mc:Fallback>
                <p:oleObj r:id="rId2" imgW="2571750" imgH="2419350" progId="Visio.Drawing.4">
                  <p:embed/>
                  <p:pic>
                    <p:nvPicPr>
                      <p:cNvPr id="0" name="图片 3075"/>
                      <p:cNvPicPr/>
                      <p:nvPr/>
                    </p:nvPicPr>
                    <p:blipFill>
                      <a:blip r:embed="rId3"/>
                      <a:stretch>
                        <a:fillRect/>
                      </a:stretch>
                    </p:blipFill>
                    <p:spPr>
                      <a:xfrm>
                        <a:off x="1752600" y="1219200"/>
                        <a:ext cx="5257800" cy="4945063"/>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409"/>
                                        </p:tgtEl>
                                        <p:attrNameLst>
                                          <p:attrName>style.visibility</p:attrName>
                                        </p:attrNameLst>
                                      </p:cBhvr>
                                      <p:to>
                                        <p:strVal val="visible"/>
                                      </p:to>
                                    </p:set>
                                    <p:anim calcmode="lin" valueType="num">
                                      <p:cBhvr additive="base">
                                        <p:cTn id="7" dur="500" fill="hold"/>
                                        <p:tgtEl>
                                          <p:spTgt spid="527409"/>
                                        </p:tgtEl>
                                        <p:attrNameLst>
                                          <p:attrName>ppt_x</p:attrName>
                                        </p:attrNameLst>
                                      </p:cBhvr>
                                      <p:tavLst>
                                        <p:tav tm="0">
                                          <p:val>
                                            <p:strVal val="0-#ppt_w/2"/>
                                          </p:val>
                                        </p:tav>
                                        <p:tav tm="100000">
                                          <p:val>
                                            <p:strVal val="#ppt_x"/>
                                          </p:val>
                                        </p:tav>
                                      </p:tavLst>
                                    </p:anim>
                                    <p:anim calcmode="lin" valueType="num">
                                      <p:cBhvr additive="base">
                                        <p:cTn id="8" dur="500" fill="hold"/>
                                        <p:tgtEl>
                                          <p:spTgt spid="5274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27422"/>
                                        </p:tgtEl>
                                        <p:attrNameLst>
                                          <p:attrName>style.visibility</p:attrName>
                                        </p:attrNameLst>
                                      </p:cBhvr>
                                      <p:to>
                                        <p:strVal val="visible"/>
                                      </p:to>
                                    </p:set>
                                    <p:anim calcmode="lin" valueType="num">
                                      <p:cBhvr additive="base">
                                        <p:cTn id="13" dur="500" fill="hold"/>
                                        <p:tgtEl>
                                          <p:spTgt spid="527422"/>
                                        </p:tgtEl>
                                        <p:attrNameLst>
                                          <p:attrName>ppt_x</p:attrName>
                                        </p:attrNameLst>
                                      </p:cBhvr>
                                      <p:tavLst>
                                        <p:tav tm="0">
                                          <p:val>
                                            <p:strVal val="0-#ppt_w/2"/>
                                          </p:val>
                                        </p:tav>
                                        <p:tav tm="100000">
                                          <p:val>
                                            <p:strVal val="#ppt_x"/>
                                          </p:val>
                                        </p:tav>
                                      </p:tavLst>
                                    </p:anim>
                                    <p:anim calcmode="lin" valueType="num">
                                      <p:cBhvr additive="base">
                                        <p:cTn id="14" dur="500" fill="hold"/>
                                        <p:tgtEl>
                                          <p:spTgt spid="527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0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304800" y="381000"/>
            <a:ext cx="4114800" cy="549275"/>
          </a:xfrm>
        </p:spPr>
        <p:txBody>
          <a:bodyPr vert="horz" wrap="square" lIns="91440" tIns="45720" rIns="91440" bIns="45720" anchor="t" anchorCtr="0"/>
          <a:lstStyle/>
          <a:p>
            <a:pPr eaLnBrk="1" hangingPunct="1"/>
            <a:r>
              <a:rPr lang="en-US" altLang="zh-CN" sz="3200" dirty="0">
                <a:latin typeface="楷体_GB2312" pitchFamily="49" charset="-122"/>
                <a:ea typeface="楷体_GB2312" pitchFamily="49" charset="-122"/>
              </a:rPr>
              <a:t>2</a:t>
            </a:r>
            <a:r>
              <a:rPr lang="zh-CN" altLang="en-US" sz="3200" dirty="0">
                <a:latin typeface="楷体_GB2312" pitchFamily="49" charset="-122"/>
                <a:ea typeface="楷体_GB2312" pitchFamily="49" charset="-122"/>
              </a:rPr>
              <a:t>、动态重定位的实现</a:t>
            </a:r>
          </a:p>
        </p:txBody>
      </p:sp>
      <p:sp>
        <p:nvSpPr>
          <p:cNvPr id="32" name="Text Box 6"/>
          <p:cNvSpPr txBox="1"/>
          <p:nvPr/>
        </p:nvSpPr>
        <p:spPr>
          <a:xfrm>
            <a:off x="358775" y="1141413"/>
            <a:ext cx="8153400" cy="831850"/>
          </a:xfrm>
          <a:prstGeom prst="rect">
            <a:avLst/>
          </a:prstGeom>
          <a:noFill/>
          <a:ln w="9525">
            <a:noFill/>
          </a:ln>
        </p:spPr>
        <p:txBody>
          <a:bodyPr>
            <a:spAutoFit/>
          </a:bodyPr>
          <a:lstStyle/>
          <a:p>
            <a:r>
              <a:rPr lang="zh-CN" altLang="en-US" dirty="0">
                <a:latin typeface="黑体" panose="02010609060101010101" pitchFamily="49" charset="-122"/>
                <a:ea typeface="黑体" panose="02010609060101010101" pitchFamily="49" charset="-122"/>
              </a:rPr>
              <a:t>为使地址转换不会影响到指令执行速度，必须有硬件地址变换机构</a:t>
            </a:r>
            <a:r>
              <a:rPr lang="en-US" altLang="zh-CN" dirty="0">
                <a:latin typeface="Times New Roman" panose="02020603050405020304" pitchFamily="18" charset="0"/>
                <a:ea typeface="黑体" panose="02010609060101010101" pitchFamily="49" charset="-122"/>
              </a:rPr>
              <a:t>——</a:t>
            </a:r>
            <a:r>
              <a:rPr lang="zh-CN" altLang="en-US" dirty="0">
                <a:latin typeface="Tahoma" panose="020B0604030504040204" pitchFamily="34" charset="0"/>
                <a:ea typeface="黑体" panose="02010609060101010101" pitchFamily="49" charset="-122"/>
              </a:rPr>
              <a:t>专设两个控制寄存器</a:t>
            </a:r>
            <a:r>
              <a:rPr lang="zh-CN" altLang="en-US" dirty="0">
                <a:latin typeface="Tahoma" panose="020B0604030504040204" pitchFamily="34" charset="0"/>
                <a:ea typeface="宋体" panose="02010600030101010101" pitchFamily="2" charset="-122"/>
              </a:rPr>
              <a:t>：</a:t>
            </a:r>
            <a:r>
              <a:rPr lang="zh-CN" altLang="en-US" dirty="0">
                <a:solidFill>
                  <a:srgbClr val="0000FF"/>
                </a:solidFill>
                <a:latin typeface="Tahoma" panose="020B0604030504040204" pitchFamily="34" charset="0"/>
              </a:rPr>
              <a:t>基址寄存器</a:t>
            </a:r>
            <a:r>
              <a:rPr lang="zh-CN" altLang="en-US" dirty="0">
                <a:latin typeface="Tahoma" panose="020B0604030504040204" pitchFamily="34" charset="0"/>
                <a:ea typeface="宋体" panose="02010600030101010101" pitchFamily="2" charset="-122"/>
              </a:rPr>
              <a:t>和</a:t>
            </a:r>
            <a:r>
              <a:rPr lang="zh-CN" altLang="en-US" dirty="0">
                <a:solidFill>
                  <a:srgbClr val="0000FF"/>
                </a:solidFill>
                <a:latin typeface="Tahoma" panose="020B0604030504040204" pitchFamily="34" charset="0"/>
              </a:rPr>
              <a:t>限长寄存器</a:t>
            </a:r>
            <a:r>
              <a:rPr lang="zh-CN" altLang="en-US" b="0" dirty="0">
                <a:latin typeface="黑体" panose="02010609060101010101" pitchFamily="49" charset="-122"/>
                <a:ea typeface="黑体" panose="02010609060101010101" pitchFamily="49" charset="-122"/>
              </a:rPr>
              <a:t> </a:t>
            </a:r>
          </a:p>
        </p:txBody>
      </p:sp>
      <p:sp>
        <p:nvSpPr>
          <p:cNvPr id="33" name="Text Box 7"/>
          <p:cNvSpPr txBox="1"/>
          <p:nvPr/>
        </p:nvSpPr>
        <p:spPr>
          <a:xfrm>
            <a:off x="982663" y="2111375"/>
            <a:ext cx="7045325" cy="461963"/>
          </a:xfrm>
          <a:prstGeom prst="rect">
            <a:avLst/>
          </a:prstGeom>
          <a:noFill/>
          <a:ln w="9525">
            <a:noFill/>
          </a:ln>
        </p:spPr>
        <p:txBody>
          <a:bodyPr>
            <a:spAutoFit/>
          </a:bodyPr>
          <a:lstStyle/>
          <a:p>
            <a:r>
              <a:rPr lang="zh-CN" altLang="en-US" dirty="0">
                <a:solidFill>
                  <a:srgbClr val="0000FF"/>
                </a:solidFill>
                <a:latin typeface="仿宋_GB2312" pitchFamily="49" charset="-122"/>
                <a:ea typeface="仿宋_GB2312" pitchFamily="49" charset="-122"/>
              </a:rPr>
              <a:t>物理地址 </a:t>
            </a:r>
            <a:r>
              <a:rPr lang="en-US" altLang="zh-CN" dirty="0">
                <a:solidFill>
                  <a:srgbClr val="0000FF"/>
                </a:solidFill>
                <a:latin typeface="仿宋_GB2312" pitchFamily="49" charset="-122"/>
                <a:ea typeface="仿宋_GB2312" pitchFamily="49" charset="-122"/>
              </a:rPr>
              <a:t>= </a:t>
            </a:r>
            <a:r>
              <a:rPr lang="zh-CN" altLang="en-US" dirty="0">
                <a:solidFill>
                  <a:srgbClr val="0000FF"/>
                </a:solidFill>
                <a:latin typeface="仿宋_GB2312" pitchFamily="49" charset="-122"/>
                <a:ea typeface="仿宋_GB2312" pitchFamily="49" charset="-122"/>
              </a:rPr>
              <a:t>逻辑地址 </a:t>
            </a:r>
            <a:r>
              <a:rPr lang="en-US" altLang="zh-CN" dirty="0">
                <a:solidFill>
                  <a:srgbClr val="0000FF"/>
                </a:solidFill>
                <a:latin typeface="仿宋_GB2312" pitchFamily="49" charset="-122"/>
                <a:ea typeface="仿宋_GB2312" pitchFamily="49" charset="-122"/>
              </a:rPr>
              <a:t>+ </a:t>
            </a:r>
            <a:r>
              <a:rPr lang="zh-CN" altLang="en-US" dirty="0">
                <a:solidFill>
                  <a:srgbClr val="0000FF"/>
                </a:solidFill>
                <a:latin typeface="仿宋_GB2312" pitchFamily="49" charset="-122"/>
                <a:ea typeface="仿宋_GB2312" pitchFamily="49" charset="-122"/>
              </a:rPr>
              <a:t>基址寄存器中的地址值 </a:t>
            </a:r>
          </a:p>
        </p:txBody>
      </p:sp>
      <p:grpSp>
        <p:nvGrpSpPr>
          <p:cNvPr id="34" name="Group 9"/>
          <p:cNvGrpSpPr/>
          <p:nvPr/>
        </p:nvGrpSpPr>
        <p:grpSpPr>
          <a:xfrm>
            <a:off x="55563" y="2736850"/>
            <a:ext cx="8178800" cy="3270250"/>
            <a:chOff x="80" y="152"/>
            <a:chExt cx="5152" cy="2060"/>
          </a:xfrm>
        </p:grpSpPr>
        <p:sp>
          <p:nvSpPr>
            <p:cNvPr id="47111" name="AutoShape 10"/>
            <p:cNvSpPr/>
            <p:nvPr/>
          </p:nvSpPr>
          <p:spPr>
            <a:xfrm>
              <a:off x="560" y="359"/>
              <a:ext cx="874" cy="1556"/>
            </a:xfrm>
            <a:prstGeom prst="wedgeRectCallout">
              <a:avLst>
                <a:gd name="adj1" fmla="val -8125"/>
                <a:gd name="adj2" fmla="val 46593"/>
              </a:avLst>
            </a:prstGeom>
            <a:solidFill>
              <a:schemeClr val="accent1"/>
            </a:solidFill>
            <a:ln w="28575" cap="flat" cmpd="sng">
              <a:solidFill>
                <a:schemeClr val="tx1"/>
              </a:solidFill>
              <a:prstDash val="solid"/>
              <a:miter/>
              <a:headEnd type="none" w="med" len="med"/>
              <a:tailEnd type="none" w="med" len="med"/>
            </a:ln>
          </p:spPr>
          <p:txBody>
            <a:bodyPr/>
            <a:lstStyle/>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p:txBody>
        </p:sp>
        <p:sp>
          <p:nvSpPr>
            <p:cNvPr id="47112" name="Text Box 11"/>
            <p:cNvSpPr txBox="1"/>
            <p:nvPr/>
          </p:nvSpPr>
          <p:spPr>
            <a:xfrm>
              <a:off x="80" y="263"/>
              <a:ext cx="432" cy="1731"/>
            </a:xfrm>
            <a:prstGeom prst="rect">
              <a:avLst/>
            </a:prstGeom>
            <a:noFill/>
            <a:ln w="9525">
              <a:noFill/>
            </a:ln>
          </p:spPr>
          <p:txBody>
            <a:bodyPr rIns="18000">
              <a:spAutoFit/>
            </a:bodyPr>
            <a:lstStyle/>
            <a:p>
              <a:pPr algn="r"/>
              <a:r>
                <a:rPr lang="en-US" altLang="zh-CN" sz="1400" dirty="0">
                  <a:latin typeface="Tahoma" panose="020B0604030504040204" pitchFamily="34" charset="0"/>
                  <a:ea typeface="宋体" panose="02010600030101010101" pitchFamily="2" charset="-122"/>
                </a:rPr>
                <a:t>0</a:t>
              </a:r>
            </a:p>
            <a:p>
              <a:pPr algn="r"/>
              <a:endParaRPr lang="en-US" altLang="zh-CN" sz="1400" dirty="0">
                <a:latin typeface="Tahoma" panose="020B0604030504040204" pitchFamily="34" charset="0"/>
                <a:ea typeface="宋体" panose="02010600030101010101" pitchFamily="2" charset="-122"/>
              </a:endParaRPr>
            </a:p>
            <a:p>
              <a:pPr algn="r"/>
              <a:r>
                <a:rPr lang="en-US" altLang="zh-CN" sz="1400" dirty="0">
                  <a:latin typeface="Tahoma" panose="020B0604030504040204" pitchFamily="34" charset="0"/>
                  <a:ea typeface="宋体" panose="02010600030101010101" pitchFamily="2" charset="-122"/>
                </a:rPr>
                <a:t>100</a:t>
              </a:r>
            </a:p>
            <a:p>
              <a:pPr algn="r"/>
              <a:endParaRPr lang="en-US" altLang="zh-CN" sz="1400" dirty="0">
                <a:latin typeface="Tahoma" panose="020B0604030504040204" pitchFamily="34" charset="0"/>
                <a:ea typeface="宋体" panose="02010600030101010101" pitchFamily="2" charset="-122"/>
              </a:endParaRPr>
            </a:p>
            <a:p>
              <a:pPr algn="r"/>
              <a:endParaRPr lang="en-US" altLang="zh-CN" sz="1400" dirty="0">
                <a:latin typeface="Tahoma" panose="020B0604030504040204" pitchFamily="34" charset="0"/>
                <a:ea typeface="宋体" panose="02010600030101010101" pitchFamily="2" charset="-122"/>
              </a:endParaRPr>
            </a:p>
            <a:p>
              <a:pPr algn="r"/>
              <a:endParaRPr lang="en-US" altLang="zh-CN" sz="1400" dirty="0">
                <a:latin typeface="Tahoma" panose="020B0604030504040204" pitchFamily="34" charset="0"/>
                <a:ea typeface="宋体" panose="02010600030101010101" pitchFamily="2" charset="-122"/>
              </a:endParaRPr>
            </a:p>
            <a:p>
              <a:pPr algn="r"/>
              <a:r>
                <a:rPr lang="en-US" altLang="zh-CN" sz="1400" dirty="0">
                  <a:latin typeface="Tahoma" panose="020B0604030504040204" pitchFamily="34" charset="0"/>
                  <a:ea typeface="宋体" panose="02010600030101010101" pitchFamily="2" charset="-122"/>
                </a:rPr>
                <a:t>2500</a:t>
              </a:r>
            </a:p>
            <a:p>
              <a:pPr algn="r">
                <a:spcBef>
                  <a:spcPct val="10000"/>
                </a:spcBef>
              </a:pPr>
              <a:endParaRPr lang="en-US" altLang="zh-CN" sz="1400" dirty="0">
                <a:latin typeface="Tahoma" panose="020B0604030504040204" pitchFamily="34" charset="0"/>
                <a:ea typeface="宋体" panose="02010600030101010101" pitchFamily="2" charset="-122"/>
              </a:endParaRPr>
            </a:p>
            <a:p>
              <a:pPr algn="r">
                <a:spcBef>
                  <a:spcPct val="10000"/>
                </a:spcBef>
              </a:pPr>
              <a:endParaRPr lang="en-US" altLang="zh-CN" sz="1400" dirty="0">
                <a:latin typeface="Tahoma" panose="020B0604030504040204" pitchFamily="34" charset="0"/>
                <a:ea typeface="宋体" panose="02010600030101010101" pitchFamily="2" charset="-122"/>
              </a:endParaRPr>
            </a:p>
            <a:p>
              <a:pPr algn="r">
                <a:spcBef>
                  <a:spcPct val="10000"/>
                </a:spcBef>
              </a:pPr>
              <a:endParaRPr lang="en-US" altLang="zh-CN" sz="1400" dirty="0">
                <a:latin typeface="Tahoma" panose="020B0604030504040204" pitchFamily="34" charset="0"/>
                <a:ea typeface="宋体" panose="02010600030101010101" pitchFamily="2" charset="-122"/>
              </a:endParaRPr>
            </a:p>
            <a:p>
              <a:pPr algn="r">
                <a:spcBef>
                  <a:spcPct val="10000"/>
                </a:spcBef>
              </a:pPr>
              <a:endParaRPr lang="en-US" altLang="zh-CN" sz="1400" dirty="0">
                <a:latin typeface="Tahoma" panose="020B0604030504040204" pitchFamily="34" charset="0"/>
                <a:ea typeface="宋体" panose="02010600030101010101" pitchFamily="2" charset="-122"/>
              </a:endParaRPr>
            </a:p>
            <a:p>
              <a:pPr algn="r">
                <a:spcBef>
                  <a:spcPct val="10000"/>
                </a:spcBef>
              </a:pPr>
              <a:r>
                <a:rPr lang="en-US" altLang="zh-CN" sz="1400" dirty="0">
                  <a:latin typeface="Tahoma" panose="020B0604030504040204" pitchFamily="34" charset="0"/>
                  <a:ea typeface="宋体" panose="02010600030101010101" pitchFamily="2" charset="-122"/>
                </a:rPr>
                <a:t>5000</a:t>
              </a:r>
            </a:p>
          </p:txBody>
        </p:sp>
        <p:sp>
          <p:nvSpPr>
            <p:cNvPr id="47113" name="Line 12"/>
            <p:cNvSpPr/>
            <p:nvPr/>
          </p:nvSpPr>
          <p:spPr>
            <a:xfrm>
              <a:off x="560" y="584"/>
              <a:ext cx="866" cy="0"/>
            </a:xfrm>
            <a:prstGeom prst="line">
              <a:avLst/>
            </a:prstGeom>
            <a:ln w="12700" cap="flat" cmpd="sng">
              <a:solidFill>
                <a:schemeClr val="tx1"/>
              </a:solidFill>
              <a:prstDash val="solid"/>
              <a:miter/>
              <a:headEnd type="none" w="med" len="med"/>
              <a:tailEnd type="none" w="med" len="med"/>
            </a:ln>
          </p:spPr>
        </p:sp>
        <p:sp>
          <p:nvSpPr>
            <p:cNvPr id="47114" name="Line 13"/>
            <p:cNvSpPr/>
            <p:nvPr/>
          </p:nvSpPr>
          <p:spPr>
            <a:xfrm>
              <a:off x="560" y="776"/>
              <a:ext cx="874" cy="0"/>
            </a:xfrm>
            <a:prstGeom prst="line">
              <a:avLst/>
            </a:prstGeom>
            <a:ln w="12700" cap="flat" cmpd="sng">
              <a:solidFill>
                <a:schemeClr val="tx1"/>
              </a:solidFill>
              <a:prstDash val="solid"/>
              <a:miter/>
              <a:headEnd type="none" w="med" len="med"/>
              <a:tailEnd type="none" w="med" len="med"/>
            </a:ln>
          </p:spPr>
        </p:sp>
        <p:sp>
          <p:nvSpPr>
            <p:cNvPr id="47115" name="Line 14"/>
            <p:cNvSpPr/>
            <p:nvPr/>
          </p:nvSpPr>
          <p:spPr>
            <a:xfrm>
              <a:off x="560" y="1144"/>
              <a:ext cx="866" cy="0"/>
            </a:xfrm>
            <a:prstGeom prst="line">
              <a:avLst/>
            </a:prstGeom>
            <a:ln w="12700" cap="flat" cmpd="sng">
              <a:solidFill>
                <a:schemeClr val="tx1"/>
              </a:solidFill>
              <a:prstDash val="solid"/>
              <a:miter/>
              <a:headEnd type="none" w="med" len="med"/>
              <a:tailEnd type="none" w="med" len="med"/>
            </a:ln>
          </p:spPr>
        </p:sp>
        <p:sp>
          <p:nvSpPr>
            <p:cNvPr id="47116" name="Line 15"/>
            <p:cNvSpPr/>
            <p:nvPr/>
          </p:nvSpPr>
          <p:spPr>
            <a:xfrm>
              <a:off x="560" y="1336"/>
              <a:ext cx="882" cy="0"/>
            </a:xfrm>
            <a:prstGeom prst="line">
              <a:avLst/>
            </a:prstGeom>
            <a:ln w="12700" cap="flat" cmpd="sng">
              <a:solidFill>
                <a:schemeClr val="tx1"/>
              </a:solidFill>
              <a:prstDash val="solid"/>
              <a:miter/>
              <a:headEnd type="none" w="med" len="med"/>
              <a:tailEnd type="none" w="med" len="med"/>
            </a:ln>
          </p:spPr>
        </p:sp>
        <p:sp>
          <p:nvSpPr>
            <p:cNvPr id="47117" name="Text Box 16"/>
            <p:cNvSpPr txBox="1"/>
            <p:nvPr/>
          </p:nvSpPr>
          <p:spPr>
            <a:xfrm>
              <a:off x="664" y="1944"/>
              <a:ext cx="576" cy="231"/>
            </a:xfrm>
            <a:prstGeom prst="rect">
              <a:avLst/>
            </a:prstGeom>
            <a:noFill/>
            <a:ln w="9525">
              <a:noFill/>
            </a:ln>
          </p:spPr>
          <p:txBody>
            <a:bodyPr>
              <a:spAutoFit/>
            </a:bodyPr>
            <a:lstStyle/>
            <a:p>
              <a:pPr algn="ctr"/>
              <a:r>
                <a:rPr lang="zh-CN" altLang="en-US" sz="1800" dirty="0">
                  <a:latin typeface="Tahoma" panose="020B0604030504040204" pitchFamily="34" charset="0"/>
                  <a:ea typeface="宋体" panose="02010600030101010101" pitchFamily="2" charset="-122"/>
                </a:rPr>
                <a:t>作业</a:t>
              </a:r>
              <a:r>
                <a:rPr lang="en-US" altLang="zh-CN" sz="1800" dirty="0">
                  <a:latin typeface="Times New Roman" panose="02020603050405020304" pitchFamily="18" charset="0"/>
                  <a:ea typeface="宋体" panose="02010600030101010101" pitchFamily="2" charset="-122"/>
                </a:rPr>
                <a:t>J</a:t>
              </a:r>
            </a:p>
          </p:txBody>
        </p:sp>
        <p:sp>
          <p:nvSpPr>
            <p:cNvPr id="47118" name="AutoShape 17"/>
            <p:cNvSpPr/>
            <p:nvPr/>
          </p:nvSpPr>
          <p:spPr>
            <a:xfrm>
              <a:off x="2976" y="584"/>
              <a:ext cx="576" cy="192"/>
            </a:xfrm>
            <a:prstGeom prst="wedgeRectCallout">
              <a:avLst>
                <a:gd name="adj1" fmla="val -39583"/>
                <a:gd name="adj2" fmla="val 46356"/>
              </a:avLst>
            </a:prstGeom>
            <a:solidFill>
              <a:schemeClr val="accent1"/>
            </a:solidFill>
            <a:ln w="12700" cap="flat" cmpd="sng">
              <a:solidFill>
                <a:schemeClr val="tx1"/>
              </a:solidFill>
              <a:prstDash val="solid"/>
              <a:miter/>
              <a:headEnd type="none" w="med" len="med"/>
              <a:tailEnd type="none" w="med" len="med"/>
            </a:ln>
          </p:spPr>
          <p:txBody>
            <a:bodyPr/>
            <a:lstStyle/>
            <a:p>
              <a:pPr algn="ctr"/>
              <a:r>
                <a:rPr lang="en-US" altLang="zh-CN" sz="1600" dirty="0">
                  <a:latin typeface="Tahoma" panose="020B0604030504040204" pitchFamily="34" charset="0"/>
                  <a:ea typeface="宋体" panose="02010600030101010101" pitchFamily="2" charset="-122"/>
                </a:rPr>
                <a:t>10000</a:t>
              </a:r>
            </a:p>
          </p:txBody>
        </p:sp>
        <p:sp>
          <p:nvSpPr>
            <p:cNvPr id="47119" name="AutoShape 18"/>
            <p:cNvSpPr/>
            <p:nvPr/>
          </p:nvSpPr>
          <p:spPr>
            <a:xfrm>
              <a:off x="4224" y="152"/>
              <a:ext cx="1008" cy="1851"/>
            </a:xfrm>
            <a:prstGeom prst="wedgeRectCallout">
              <a:avLst>
                <a:gd name="adj1" fmla="val -23907"/>
                <a:gd name="adj2" fmla="val 45838"/>
              </a:avLst>
            </a:prstGeom>
            <a:solidFill>
              <a:schemeClr val="accent1"/>
            </a:solidFill>
            <a:ln w="28575" cap="flat" cmpd="sng">
              <a:solidFill>
                <a:schemeClr val="tx1"/>
              </a:solidFill>
              <a:prstDash val="solid"/>
              <a:miter/>
              <a:headEnd type="none" w="med" len="med"/>
              <a:tailEnd type="none" w="med" len="med"/>
            </a:ln>
          </p:spPr>
          <p:txBody>
            <a:bodyPr/>
            <a:lstStyle/>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r>
                <a:rPr lang="en-US" altLang="zh-CN" sz="1600" dirty="0">
                  <a:latin typeface="Tahoma" panose="020B0604030504040204" pitchFamily="34" charset="0"/>
                  <a:ea typeface="宋体" panose="02010600030101010101" pitchFamily="2" charset="-122"/>
                </a:rPr>
                <a:t>LOAD I, 2500</a:t>
              </a:r>
            </a:p>
            <a:p>
              <a:pPr algn="ctr"/>
              <a:endParaRPr lang="en-US" altLang="zh-CN" sz="1600" dirty="0">
                <a:latin typeface="Tahoma" panose="020B0604030504040204" pitchFamily="34" charset="0"/>
                <a:ea typeface="宋体" panose="02010600030101010101" pitchFamily="2" charset="-122"/>
              </a:endParaRPr>
            </a:p>
            <a:p>
              <a:pPr algn="ctr"/>
              <a:endParaRPr lang="en-US" altLang="zh-CN" sz="1600" dirty="0">
                <a:latin typeface="Tahoma" panose="020B0604030504040204" pitchFamily="34" charset="0"/>
                <a:ea typeface="宋体" panose="02010600030101010101" pitchFamily="2" charset="-122"/>
              </a:endParaRPr>
            </a:p>
            <a:p>
              <a:pPr algn="ctr"/>
              <a:r>
                <a:rPr lang="en-US" altLang="zh-CN" sz="1600" dirty="0">
                  <a:latin typeface="Tahoma" panose="020B0604030504040204" pitchFamily="34" charset="0"/>
                  <a:ea typeface="宋体" panose="02010600030101010101" pitchFamily="2" charset="-122"/>
                </a:rPr>
                <a:t>365</a:t>
              </a:r>
            </a:p>
          </p:txBody>
        </p:sp>
        <p:sp>
          <p:nvSpPr>
            <p:cNvPr id="47120" name="Line 19"/>
            <p:cNvSpPr/>
            <p:nvPr/>
          </p:nvSpPr>
          <p:spPr>
            <a:xfrm>
              <a:off x="4224" y="632"/>
              <a:ext cx="1008" cy="0"/>
            </a:xfrm>
            <a:prstGeom prst="line">
              <a:avLst/>
            </a:prstGeom>
            <a:ln w="12700" cap="flat" cmpd="sng">
              <a:solidFill>
                <a:schemeClr val="tx1"/>
              </a:solidFill>
              <a:prstDash val="solid"/>
              <a:miter/>
              <a:headEnd type="none" w="med" len="med"/>
              <a:tailEnd type="none" w="med" len="med"/>
            </a:ln>
          </p:spPr>
        </p:sp>
        <p:sp>
          <p:nvSpPr>
            <p:cNvPr id="47121" name="Line 20"/>
            <p:cNvSpPr/>
            <p:nvPr/>
          </p:nvSpPr>
          <p:spPr>
            <a:xfrm>
              <a:off x="4224" y="344"/>
              <a:ext cx="1008" cy="0"/>
            </a:xfrm>
            <a:prstGeom prst="line">
              <a:avLst/>
            </a:prstGeom>
            <a:ln w="19050" cap="flat" cmpd="sng">
              <a:solidFill>
                <a:schemeClr val="tx1"/>
              </a:solidFill>
              <a:prstDash val="solid"/>
              <a:miter/>
              <a:headEnd type="none" w="med" len="med"/>
              <a:tailEnd type="none" w="med" len="med"/>
            </a:ln>
          </p:spPr>
        </p:sp>
        <p:sp>
          <p:nvSpPr>
            <p:cNvPr id="47122" name="Line 21"/>
            <p:cNvSpPr/>
            <p:nvPr/>
          </p:nvSpPr>
          <p:spPr>
            <a:xfrm>
              <a:off x="4224" y="824"/>
              <a:ext cx="1008" cy="0"/>
            </a:xfrm>
            <a:prstGeom prst="line">
              <a:avLst/>
            </a:prstGeom>
            <a:ln w="12700" cap="flat" cmpd="sng">
              <a:solidFill>
                <a:schemeClr val="tx1"/>
              </a:solidFill>
              <a:prstDash val="solid"/>
              <a:miter/>
              <a:headEnd type="none" w="med" len="med"/>
              <a:tailEnd type="none" w="med" len="med"/>
            </a:ln>
          </p:spPr>
        </p:sp>
        <p:sp>
          <p:nvSpPr>
            <p:cNvPr id="47123" name="Line 22"/>
            <p:cNvSpPr/>
            <p:nvPr/>
          </p:nvSpPr>
          <p:spPr>
            <a:xfrm>
              <a:off x="4224" y="1128"/>
              <a:ext cx="1008" cy="0"/>
            </a:xfrm>
            <a:prstGeom prst="line">
              <a:avLst/>
            </a:prstGeom>
            <a:ln w="12700" cap="flat" cmpd="sng">
              <a:solidFill>
                <a:schemeClr val="tx1"/>
              </a:solidFill>
              <a:prstDash val="solid"/>
              <a:miter/>
              <a:headEnd type="none" w="med" len="med"/>
              <a:tailEnd type="none" w="med" len="med"/>
            </a:ln>
          </p:spPr>
        </p:sp>
        <p:sp>
          <p:nvSpPr>
            <p:cNvPr id="47124" name="Line 23"/>
            <p:cNvSpPr/>
            <p:nvPr/>
          </p:nvSpPr>
          <p:spPr>
            <a:xfrm>
              <a:off x="4224" y="1280"/>
              <a:ext cx="1008" cy="0"/>
            </a:xfrm>
            <a:prstGeom prst="line">
              <a:avLst/>
            </a:prstGeom>
            <a:ln w="12700" cap="flat" cmpd="sng">
              <a:solidFill>
                <a:schemeClr val="tx1"/>
              </a:solidFill>
              <a:prstDash val="solid"/>
              <a:miter/>
              <a:headEnd type="none" w="med" len="med"/>
              <a:tailEnd type="none" w="med" len="med"/>
            </a:ln>
          </p:spPr>
        </p:sp>
        <p:sp>
          <p:nvSpPr>
            <p:cNvPr id="47125" name="Line 24"/>
            <p:cNvSpPr/>
            <p:nvPr/>
          </p:nvSpPr>
          <p:spPr>
            <a:xfrm>
              <a:off x="3216" y="776"/>
              <a:ext cx="0" cy="371"/>
            </a:xfrm>
            <a:prstGeom prst="line">
              <a:avLst/>
            </a:prstGeom>
            <a:ln w="19050" cap="flat" cmpd="sng">
              <a:solidFill>
                <a:schemeClr val="tx1"/>
              </a:solidFill>
              <a:prstDash val="solid"/>
              <a:miter/>
              <a:headEnd type="none" w="med" len="med"/>
              <a:tailEnd type="triangle" w="med" len="med"/>
            </a:ln>
          </p:spPr>
        </p:sp>
        <p:sp>
          <p:nvSpPr>
            <p:cNvPr id="47126" name="AutoShape 25"/>
            <p:cNvSpPr/>
            <p:nvPr/>
          </p:nvSpPr>
          <p:spPr>
            <a:xfrm>
              <a:off x="3142" y="1150"/>
              <a:ext cx="144" cy="144"/>
            </a:xfrm>
            <a:prstGeom prst="flowChartOr">
              <a:avLst/>
            </a:prstGeom>
            <a:solidFill>
              <a:schemeClr val="accent1"/>
            </a:solidFill>
            <a:ln w="12700"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7127" name="Line 26"/>
            <p:cNvSpPr/>
            <p:nvPr/>
          </p:nvSpPr>
          <p:spPr>
            <a:xfrm>
              <a:off x="3279" y="1224"/>
              <a:ext cx="944" cy="0"/>
            </a:xfrm>
            <a:prstGeom prst="line">
              <a:avLst/>
            </a:prstGeom>
            <a:ln w="19050" cap="flat" cmpd="sng">
              <a:solidFill>
                <a:schemeClr val="tx1"/>
              </a:solidFill>
              <a:prstDash val="solid"/>
              <a:miter/>
              <a:headEnd type="none" w="med" len="med"/>
              <a:tailEnd type="triangle" w="med" len="med"/>
            </a:ln>
          </p:spPr>
        </p:sp>
        <p:sp>
          <p:nvSpPr>
            <p:cNvPr id="47128" name="Line 27"/>
            <p:cNvSpPr/>
            <p:nvPr/>
          </p:nvSpPr>
          <p:spPr>
            <a:xfrm>
              <a:off x="2581" y="1220"/>
              <a:ext cx="555" cy="0"/>
            </a:xfrm>
            <a:prstGeom prst="line">
              <a:avLst/>
            </a:prstGeom>
            <a:ln w="19050" cap="flat" cmpd="sng">
              <a:solidFill>
                <a:schemeClr val="tx1"/>
              </a:solidFill>
              <a:prstDash val="solid"/>
              <a:miter/>
              <a:headEnd type="none" w="med" len="med"/>
              <a:tailEnd type="triangle" w="med" len="med"/>
            </a:ln>
          </p:spPr>
        </p:sp>
        <p:sp>
          <p:nvSpPr>
            <p:cNvPr id="47129" name="Text Box 28"/>
            <p:cNvSpPr txBox="1"/>
            <p:nvPr/>
          </p:nvSpPr>
          <p:spPr>
            <a:xfrm>
              <a:off x="4512" y="1968"/>
              <a:ext cx="432" cy="231"/>
            </a:xfrm>
            <a:prstGeom prst="rect">
              <a:avLst/>
            </a:prstGeom>
            <a:noFill/>
            <a:ln w="9525">
              <a:noFill/>
            </a:ln>
          </p:spPr>
          <p:txBody>
            <a:bodyPr>
              <a:spAutoFit/>
            </a:bodyPr>
            <a:lstStyle/>
            <a:p>
              <a:pPr algn="ctr"/>
              <a:r>
                <a:rPr lang="zh-CN" altLang="en-US" sz="1800" dirty="0">
                  <a:latin typeface="Tahoma" panose="020B0604030504040204" pitchFamily="34" charset="0"/>
                  <a:ea typeface="宋体" panose="02010600030101010101" pitchFamily="2" charset="-122"/>
                </a:rPr>
                <a:t>主存</a:t>
              </a:r>
            </a:p>
          </p:txBody>
        </p:sp>
        <p:sp>
          <p:nvSpPr>
            <p:cNvPr id="47130" name="Text Box 29"/>
            <p:cNvSpPr txBox="1"/>
            <p:nvPr/>
          </p:nvSpPr>
          <p:spPr>
            <a:xfrm>
              <a:off x="1472" y="472"/>
              <a:ext cx="672" cy="366"/>
            </a:xfrm>
            <a:prstGeom prst="rect">
              <a:avLst/>
            </a:prstGeom>
            <a:noFill/>
            <a:ln w="9525">
              <a:noFill/>
            </a:ln>
          </p:spPr>
          <p:txBody>
            <a:bodyPr>
              <a:spAutoFit/>
            </a:bodyPr>
            <a:lstStyle/>
            <a:p>
              <a:pPr algn="ctr"/>
              <a:r>
                <a:rPr lang="zh-CN" altLang="en-US" sz="1600" dirty="0">
                  <a:latin typeface="Tahoma" panose="020B0604030504040204" pitchFamily="34" charset="0"/>
                  <a:ea typeface="宋体" panose="02010600030101010101" pitchFamily="2" charset="-122"/>
                </a:rPr>
                <a:t>逻辑地址</a:t>
              </a:r>
            </a:p>
            <a:p>
              <a:pPr algn="ctr"/>
              <a:r>
                <a:rPr lang="en-US" altLang="zh-CN" sz="1600" dirty="0">
                  <a:latin typeface="Tahoma" panose="020B0604030504040204" pitchFamily="34" charset="0"/>
                  <a:ea typeface="宋体" panose="02010600030101010101" pitchFamily="2" charset="-122"/>
                </a:rPr>
                <a:t>2500</a:t>
              </a:r>
            </a:p>
          </p:txBody>
        </p:sp>
        <p:sp>
          <p:nvSpPr>
            <p:cNvPr id="47131" name="Text Box 30"/>
            <p:cNvSpPr txBox="1"/>
            <p:nvPr/>
          </p:nvSpPr>
          <p:spPr>
            <a:xfrm>
              <a:off x="2880" y="368"/>
              <a:ext cx="816" cy="168"/>
            </a:xfrm>
            <a:prstGeom prst="rect">
              <a:avLst/>
            </a:prstGeom>
            <a:noFill/>
            <a:ln w="9525">
              <a:noFill/>
            </a:ln>
          </p:spPr>
          <p:txBody>
            <a:bodyPr lIns="18000" tIns="10800" rIns="18000" bIns="10800">
              <a:spAutoFit/>
            </a:bodyPr>
            <a:lstStyle/>
            <a:p>
              <a:pPr algn="ctr"/>
              <a:r>
                <a:rPr lang="zh-CN" altLang="en-US" sz="1600" dirty="0">
                  <a:latin typeface="Tahoma" panose="020B0604030504040204" pitchFamily="34" charset="0"/>
                  <a:ea typeface="宋体" panose="02010600030101010101" pitchFamily="2" charset="-122"/>
                </a:rPr>
                <a:t>基址寄存器</a:t>
              </a:r>
            </a:p>
          </p:txBody>
        </p:sp>
        <p:sp>
          <p:nvSpPr>
            <p:cNvPr id="47132" name="Text Box 31"/>
            <p:cNvSpPr txBox="1"/>
            <p:nvPr/>
          </p:nvSpPr>
          <p:spPr>
            <a:xfrm>
              <a:off x="2064" y="2000"/>
              <a:ext cx="1751" cy="212"/>
            </a:xfrm>
            <a:prstGeom prst="rect">
              <a:avLst/>
            </a:prstGeom>
            <a:noFill/>
            <a:ln w="9525">
              <a:noFill/>
            </a:ln>
          </p:spPr>
          <p:txBody>
            <a:bodyPr>
              <a:spAutoFit/>
            </a:bodyPr>
            <a:lstStyle/>
            <a:p>
              <a:pPr algn="ctr"/>
              <a:r>
                <a:rPr lang="zh-CN" altLang="en-US" sz="1600" dirty="0">
                  <a:latin typeface="黑体" panose="02010609060101010101" pitchFamily="49" charset="-122"/>
                  <a:ea typeface="黑体" panose="02010609060101010101" pitchFamily="49" charset="-122"/>
                </a:rPr>
                <a:t>图</a:t>
              </a:r>
              <a:r>
                <a:rPr lang="en-US" altLang="zh-CN" sz="1600" dirty="0">
                  <a:latin typeface="黑体" panose="02010609060101010101" pitchFamily="49" charset="-122"/>
                  <a:ea typeface="黑体" panose="02010609060101010101" pitchFamily="49" charset="-122"/>
                </a:rPr>
                <a:t>4-10  </a:t>
              </a:r>
              <a:r>
                <a:rPr lang="zh-CN" altLang="en-US" sz="1600" dirty="0">
                  <a:latin typeface="黑体" panose="02010609060101010101" pitchFamily="49" charset="-122"/>
                  <a:ea typeface="黑体" panose="02010609060101010101" pitchFamily="49" charset="-122"/>
                </a:rPr>
                <a:t>动态重定位示意图</a:t>
              </a:r>
            </a:p>
          </p:txBody>
        </p:sp>
        <p:sp>
          <p:nvSpPr>
            <p:cNvPr id="47133" name="Text Box 32"/>
            <p:cNvSpPr txBox="1"/>
            <p:nvPr/>
          </p:nvSpPr>
          <p:spPr>
            <a:xfrm>
              <a:off x="3696" y="248"/>
              <a:ext cx="480" cy="1578"/>
            </a:xfrm>
            <a:prstGeom prst="rect">
              <a:avLst/>
            </a:prstGeom>
            <a:noFill/>
            <a:ln w="9525">
              <a:noFill/>
            </a:ln>
          </p:spPr>
          <p:txBody>
            <a:bodyPr rIns="18000">
              <a:spAutoFit/>
            </a:bodyPr>
            <a:lstStyle/>
            <a:p>
              <a:pPr algn="r">
                <a:spcBef>
                  <a:spcPct val="15000"/>
                </a:spcBef>
              </a:pPr>
              <a:r>
                <a:rPr lang="en-US" altLang="zh-CN" sz="1400" dirty="0">
                  <a:latin typeface="Tahoma" panose="020B0604030504040204" pitchFamily="34" charset="0"/>
                  <a:ea typeface="宋体" panose="02010600030101010101" pitchFamily="2" charset="-122"/>
                </a:rPr>
                <a:t>10000</a:t>
              </a: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r>
                <a:rPr lang="en-US" altLang="zh-CN" sz="1400" dirty="0">
                  <a:latin typeface="Tahoma" panose="020B0604030504040204" pitchFamily="34" charset="0"/>
                  <a:ea typeface="宋体" panose="02010600030101010101" pitchFamily="2" charset="-122"/>
                </a:rPr>
                <a:t>10100</a:t>
              </a: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r>
                <a:rPr lang="en-US" altLang="zh-CN" sz="1400" dirty="0">
                  <a:latin typeface="Tahoma" panose="020B0604030504040204" pitchFamily="34" charset="0"/>
                  <a:ea typeface="宋体" panose="02010600030101010101" pitchFamily="2" charset="-122"/>
                </a:rPr>
                <a:t>12500</a:t>
              </a: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endParaRPr lang="en-US" altLang="zh-CN" sz="1400" dirty="0">
                <a:latin typeface="Tahoma" panose="020B0604030504040204" pitchFamily="34" charset="0"/>
                <a:ea typeface="宋体" panose="02010600030101010101" pitchFamily="2" charset="-122"/>
              </a:endParaRPr>
            </a:p>
            <a:p>
              <a:pPr algn="r">
                <a:spcBef>
                  <a:spcPct val="15000"/>
                </a:spcBef>
              </a:pPr>
              <a:r>
                <a:rPr lang="en-US" altLang="zh-CN" sz="1400" dirty="0">
                  <a:latin typeface="Tahoma" panose="020B0604030504040204" pitchFamily="34" charset="0"/>
                  <a:ea typeface="宋体" panose="02010600030101010101" pitchFamily="2" charset="-122"/>
                </a:rPr>
                <a:t>15000</a:t>
              </a:r>
            </a:p>
          </p:txBody>
        </p:sp>
        <p:sp>
          <p:nvSpPr>
            <p:cNvPr id="47134" name="Line 33"/>
            <p:cNvSpPr/>
            <p:nvPr/>
          </p:nvSpPr>
          <p:spPr>
            <a:xfrm>
              <a:off x="4224" y="1720"/>
              <a:ext cx="1008" cy="0"/>
            </a:xfrm>
            <a:prstGeom prst="line">
              <a:avLst/>
            </a:prstGeom>
            <a:ln w="19050" cap="flat" cmpd="sng">
              <a:solidFill>
                <a:schemeClr val="tx1"/>
              </a:solidFill>
              <a:prstDash val="solid"/>
              <a:miter/>
              <a:headEnd type="none" w="med" len="med"/>
              <a:tailEnd type="none" w="med" len="med"/>
            </a:ln>
          </p:spPr>
        </p:sp>
        <p:sp>
          <p:nvSpPr>
            <p:cNvPr id="47135" name="Text Box 34"/>
            <p:cNvSpPr txBox="1"/>
            <p:nvPr/>
          </p:nvSpPr>
          <p:spPr>
            <a:xfrm>
              <a:off x="3454" y="886"/>
              <a:ext cx="672" cy="212"/>
            </a:xfrm>
            <a:prstGeom prst="rect">
              <a:avLst/>
            </a:prstGeom>
            <a:noFill/>
            <a:ln w="9525">
              <a:noFill/>
            </a:ln>
          </p:spPr>
          <p:txBody>
            <a:bodyPr>
              <a:spAutoFit/>
            </a:bodyPr>
            <a:lstStyle/>
            <a:p>
              <a:r>
                <a:rPr lang="zh-CN" altLang="en-US" sz="1600" dirty="0">
                  <a:latin typeface="Tahoma" panose="020B0604030504040204" pitchFamily="34" charset="0"/>
                  <a:ea typeface="宋体" panose="02010600030101010101" pitchFamily="2" charset="-122"/>
                </a:rPr>
                <a:t>物理地址</a:t>
              </a:r>
            </a:p>
          </p:txBody>
        </p:sp>
        <p:sp>
          <p:nvSpPr>
            <p:cNvPr id="47136" name="Text Box 35"/>
            <p:cNvSpPr txBox="1"/>
            <p:nvPr/>
          </p:nvSpPr>
          <p:spPr>
            <a:xfrm>
              <a:off x="537" y="576"/>
              <a:ext cx="891" cy="194"/>
            </a:xfrm>
            <a:prstGeom prst="rect">
              <a:avLst/>
            </a:prstGeom>
            <a:noFill/>
            <a:ln w="9525">
              <a:noFill/>
            </a:ln>
          </p:spPr>
          <p:txBody>
            <a:bodyPr>
              <a:spAutoFit/>
            </a:bodyPr>
            <a:lstStyle/>
            <a:p>
              <a:pPr algn="ctr">
                <a:buClr>
                  <a:schemeClr val="folHlink"/>
                </a:buClr>
                <a:buSzPct val="60000"/>
                <a:buFont typeface="Wingdings" panose="05000000000000000000" pitchFamily="2" charset="2"/>
              </a:pPr>
              <a:r>
                <a:rPr lang="en-US" altLang="zh-CN" sz="1400" dirty="0">
                  <a:latin typeface="Tahoma" panose="020B0604030504040204" pitchFamily="34" charset="0"/>
                  <a:ea typeface="宋体" panose="02010600030101010101" pitchFamily="2" charset="-122"/>
                </a:rPr>
                <a:t>LOAD I, 2500</a:t>
              </a:r>
            </a:p>
          </p:txBody>
        </p:sp>
        <p:sp>
          <p:nvSpPr>
            <p:cNvPr id="47137" name="Text Box 36"/>
            <p:cNvSpPr txBox="1"/>
            <p:nvPr/>
          </p:nvSpPr>
          <p:spPr>
            <a:xfrm>
              <a:off x="568" y="1144"/>
              <a:ext cx="827" cy="192"/>
            </a:xfrm>
            <a:prstGeom prst="rect">
              <a:avLst/>
            </a:prstGeom>
            <a:noFill/>
            <a:ln w="9525">
              <a:noFill/>
            </a:ln>
          </p:spPr>
          <p:txBody>
            <a:bodyPr>
              <a:spAutoFit/>
            </a:bodyPr>
            <a:lstStyle/>
            <a:p>
              <a:pPr algn="ctr">
                <a:buClr>
                  <a:schemeClr val="folHlink"/>
                </a:buClr>
                <a:buSzPct val="60000"/>
                <a:buFont typeface="Wingdings" panose="05000000000000000000" pitchFamily="2" charset="2"/>
              </a:pPr>
              <a:r>
                <a:rPr lang="en-US" altLang="zh-CN" sz="1400" dirty="0">
                  <a:latin typeface="Tahoma" panose="020B0604030504040204" pitchFamily="34" charset="0"/>
                  <a:ea typeface="宋体" panose="02010600030101010101" pitchFamily="2" charset="-122"/>
                </a:rPr>
                <a:t>365</a:t>
              </a:r>
            </a:p>
          </p:txBody>
        </p:sp>
        <p:sp>
          <p:nvSpPr>
            <p:cNvPr id="47138" name="Text Box 37"/>
            <p:cNvSpPr txBox="1"/>
            <p:nvPr/>
          </p:nvSpPr>
          <p:spPr>
            <a:xfrm>
              <a:off x="2485" y="1660"/>
              <a:ext cx="816" cy="168"/>
            </a:xfrm>
            <a:prstGeom prst="rect">
              <a:avLst/>
            </a:prstGeom>
            <a:noFill/>
            <a:ln w="9525">
              <a:noFill/>
            </a:ln>
          </p:spPr>
          <p:txBody>
            <a:bodyPr lIns="18000" tIns="10800" rIns="18000" bIns="10800">
              <a:spAutoFit/>
            </a:bodyPr>
            <a:lstStyle/>
            <a:p>
              <a:r>
                <a:rPr lang="zh-CN" altLang="en-US" sz="1600" dirty="0">
                  <a:latin typeface="Tahoma" panose="020B0604030504040204" pitchFamily="34" charset="0"/>
                  <a:ea typeface="宋体" panose="02010600030101010101" pitchFamily="2" charset="-122"/>
                </a:rPr>
                <a:t>限长寄存器</a:t>
              </a:r>
            </a:p>
          </p:txBody>
        </p:sp>
        <p:sp>
          <p:nvSpPr>
            <p:cNvPr id="47139" name="Rectangle 38"/>
            <p:cNvSpPr/>
            <p:nvPr/>
          </p:nvSpPr>
          <p:spPr>
            <a:xfrm>
              <a:off x="1849" y="1657"/>
              <a:ext cx="609" cy="189"/>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a:spcBef>
                  <a:spcPct val="20000"/>
                </a:spcBef>
                <a:buClr>
                  <a:schemeClr val="folHlink"/>
                </a:buClr>
                <a:buSzPct val="60000"/>
                <a:buFont typeface="Wingdings" panose="05000000000000000000" pitchFamily="2" charset="2"/>
              </a:pPr>
              <a:r>
                <a:rPr lang="en-US" altLang="zh-CN" sz="1600" dirty="0">
                  <a:latin typeface="Tahoma" panose="020B0604030504040204" pitchFamily="34" charset="0"/>
                  <a:ea typeface="宋体" panose="02010600030101010101" pitchFamily="2" charset="-122"/>
                </a:rPr>
                <a:t>5000</a:t>
              </a:r>
            </a:p>
          </p:txBody>
        </p:sp>
        <p:sp>
          <p:nvSpPr>
            <p:cNvPr id="47140" name="AutoShape 39"/>
            <p:cNvSpPr/>
            <p:nvPr/>
          </p:nvSpPr>
          <p:spPr>
            <a:xfrm>
              <a:off x="1762" y="1064"/>
              <a:ext cx="813" cy="323"/>
            </a:xfrm>
            <a:prstGeom prst="flowChartDecision">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7141" name="Line 40"/>
            <p:cNvSpPr/>
            <p:nvPr/>
          </p:nvSpPr>
          <p:spPr>
            <a:xfrm>
              <a:off x="1420" y="694"/>
              <a:ext cx="158" cy="0"/>
            </a:xfrm>
            <a:prstGeom prst="line">
              <a:avLst/>
            </a:prstGeom>
            <a:ln w="19050" cap="flat" cmpd="sng">
              <a:solidFill>
                <a:schemeClr val="tx1"/>
              </a:solidFill>
              <a:prstDash val="solid"/>
              <a:headEnd type="none" w="med" len="med"/>
              <a:tailEnd type="none" w="med" len="med"/>
            </a:ln>
          </p:spPr>
        </p:sp>
        <p:sp>
          <p:nvSpPr>
            <p:cNvPr id="47142" name="Line 41"/>
            <p:cNvSpPr/>
            <p:nvPr/>
          </p:nvSpPr>
          <p:spPr>
            <a:xfrm>
              <a:off x="1578" y="694"/>
              <a:ext cx="0" cy="529"/>
            </a:xfrm>
            <a:prstGeom prst="line">
              <a:avLst/>
            </a:prstGeom>
            <a:ln w="19050" cap="flat" cmpd="sng">
              <a:solidFill>
                <a:schemeClr val="tx1"/>
              </a:solidFill>
              <a:prstDash val="solid"/>
              <a:headEnd type="none" w="med" len="med"/>
              <a:tailEnd type="none" w="med" len="med"/>
            </a:ln>
          </p:spPr>
        </p:sp>
        <p:sp>
          <p:nvSpPr>
            <p:cNvPr id="47143" name="Line 42"/>
            <p:cNvSpPr/>
            <p:nvPr/>
          </p:nvSpPr>
          <p:spPr>
            <a:xfrm>
              <a:off x="1578" y="1223"/>
              <a:ext cx="189" cy="0"/>
            </a:xfrm>
            <a:prstGeom prst="line">
              <a:avLst/>
            </a:prstGeom>
            <a:ln w="19050" cap="flat" cmpd="sng">
              <a:solidFill>
                <a:schemeClr val="tx1"/>
              </a:solidFill>
              <a:prstDash val="solid"/>
              <a:headEnd type="none" w="med" len="med"/>
              <a:tailEnd type="triangle" w="med" len="med"/>
            </a:ln>
          </p:spPr>
        </p:sp>
        <p:sp>
          <p:nvSpPr>
            <p:cNvPr id="47144" name="Text Box 43"/>
            <p:cNvSpPr txBox="1"/>
            <p:nvPr/>
          </p:nvSpPr>
          <p:spPr>
            <a:xfrm>
              <a:off x="1773" y="1105"/>
              <a:ext cx="781" cy="231"/>
            </a:xfrm>
            <a:prstGeom prst="rect">
              <a:avLst/>
            </a:prstGeom>
            <a:noFill/>
            <a:ln w="19050">
              <a:noFill/>
            </a:ln>
          </p:spPr>
          <p:txBody>
            <a:bodyPr>
              <a:spAutoFit/>
            </a:bodyPr>
            <a:lstStyle/>
            <a:p>
              <a:pPr algn="ctr">
                <a:buClr>
                  <a:schemeClr val="folHlink"/>
                </a:buClr>
                <a:buSzPct val="60000"/>
                <a:buFont typeface="Wingdings" panose="05000000000000000000" pitchFamily="2" charset="2"/>
              </a:pPr>
              <a:r>
                <a:rPr lang="en-US" altLang="zh-CN" sz="1800" dirty="0">
                  <a:latin typeface="Tahoma" panose="020B0604030504040204" pitchFamily="34" charset="0"/>
                  <a:ea typeface="宋体" panose="02010600030101010101" pitchFamily="2" charset="-122"/>
                </a:rPr>
                <a:t>&lt;5000?</a:t>
              </a:r>
            </a:p>
          </p:txBody>
        </p:sp>
        <p:sp>
          <p:nvSpPr>
            <p:cNvPr id="47145" name="Line 44"/>
            <p:cNvSpPr/>
            <p:nvPr/>
          </p:nvSpPr>
          <p:spPr>
            <a:xfrm flipV="1">
              <a:off x="2154" y="1389"/>
              <a:ext cx="0" cy="268"/>
            </a:xfrm>
            <a:prstGeom prst="line">
              <a:avLst/>
            </a:prstGeom>
            <a:ln w="19050" cap="flat" cmpd="sng">
              <a:solidFill>
                <a:schemeClr val="tx1"/>
              </a:solidFill>
              <a:prstDash val="solid"/>
              <a:headEnd type="none" w="med" len="med"/>
              <a:tailEnd type="triangle" w="med" len="med"/>
            </a:ln>
          </p:spPr>
        </p:sp>
        <p:sp>
          <p:nvSpPr>
            <p:cNvPr id="47146" name="Text Box 45"/>
            <p:cNvSpPr txBox="1"/>
            <p:nvPr/>
          </p:nvSpPr>
          <p:spPr>
            <a:xfrm>
              <a:off x="2191" y="386"/>
              <a:ext cx="418" cy="278"/>
            </a:xfrm>
            <a:prstGeom prst="rect">
              <a:avLst/>
            </a:prstGeom>
            <a:noFill/>
            <a:ln w="9525">
              <a:noFill/>
            </a:ln>
          </p:spPr>
          <p:txBody>
            <a:bodyPr lIns="0" tIns="0" rIns="0" bIns="0">
              <a:spAutoFit/>
            </a:bodyPr>
            <a:lstStyle/>
            <a:p>
              <a:pPr algn="ctr">
                <a:lnSpc>
                  <a:spcPct val="90000"/>
                </a:lnSpc>
                <a:buClr>
                  <a:schemeClr val="folHlink"/>
                </a:buClr>
                <a:buSzPct val="60000"/>
                <a:buFont typeface="Wingdings" panose="05000000000000000000" pitchFamily="2" charset="2"/>
              </a:pPr>
              <a:r>
                <a:rPr lang="zh-CN" altLang="en-US" sz="1600" dirty="0">
                  <a:solidFill>
                    <a:srgbClr val="CC3300"/>
                  </a:solidFill>
                  <a:latin typeface="Tahoma" panose="020B0604030504040204" pitchFamily="34" charset="0"/>
                  <a:ea typeface="宋体" panose="02010600030101010101" pitchFamily="2" charset="-122"/>
                </a:rPr>
                <a:t>越界</a:t>
              </a:r>
            </a:p>
            <a:p>
              <a:pPr algn="ctr">
                <a:lnSpc>
                  <a:spcPct val="90000"/>
                </a:lnSpc>
                <a:buClr>
                  <a:schemeClr val="folHlink"/>
                </a:buClr>
                <a:buSzPct val="60000"/>
                <a:buFont typeface="Wingdings" panose="05000000000000000000" pitchFamily="2" charset="2"/>
              </a:pPr>
              <a:r>
                <a:rPr lang="zh-CN" altLang="en-US" sz="1600" dirty="0">
                  <a:solidFill>
                    <a:srgbClr val="CC3300"/>
                  </a:solidFill>
                  <a:latin typeface="Tahoma" panose="020B0604030504040204" pitchFamily="34" charset="0"/>
                  <a:ea typeface="宋体" panose="02010600030101010101" pitchFamily="2" charset="-122"/>
                </a:rPr>
                <a:t>中断</a:t>
              </a:r>
            </a:p>
          </p:txBody>
        </p:sp>
        <p:sp>
          <p:nvSpPr>
            <p:cNvPr id="47147" name="Line 46"/>
            <p:cNvSpPr/>
            <p:nvPr/>
          </p:nvSpPr>
          <p:spPr>
            <a:xfrm flipV="1">
              <a:off x="2375" y="679"/>
              <a:ext cx="0" cy="165"/>
            </a:xfrm>
            <a:prstGeom prst="line">
              <a:avLst/>
            </a:prstGeom>
            <a:ln w="19050" cap="flat" cmpd="sng">
              <a:solidFill>
                <a:schemeClr val="tx1"/>
              </a:solidFill>
              <a:prstDash val="solid"/>
              <a:headEnd type="none" w="med" len="med"/>
              <a:tailEnd type="triangle" w="med" len="med"/>
            </a:ln>
          </p:spPr>
        </p:sp>
        <p:sp>
          <p:nvSpPr>
            <p:cNvPr id="47148" name="Line 47"/>
            <p:cNvSpPr/>
            <p:nvPr/>
          </p:nvSpPr>
          <p:spPr>
            <a:xfrm flipV="1">
              <a:off x="2170" y="844"/>
              <a:ext cx="0" cy="221"/>
            </a:xfrm>
            <a:prstGeom prst="line">
              <a:avLst/>
            </a:prstGeom>
            <a:ln w="19050" cap="flat" cmpd="sng">
              <a:solidFill>
                <a:schemeClr val="tx1"/>
              </a:solidFill>
              <a:prstDash val="solid"/>
              <a:headEnd type="none" w="med" len="med"/>
              <a:tailEnd type="none" w="med" len="med"/>
            </a:ln>
          </p:spPr>
        </p:sp>
        <p:sp>
          <p:nvSpPr>
            <p:cNvPr id="47149" name="Line 48"/>
            <p:cNvSpPr/>
            <p:nvPr/>
          </p:nvSpPr>
          <p:spPr>
            <a:xfrm>
              <a:off x="2170" y="844"/>
              <a:ext cx="205" cy="0"/>
            </a:xfrm>
            <a:prstGeom prst="line">
              <a:avLst/>
            </a:prstGeom>
            <a:ln w="19050" cap="flat" cmpd="sng">
              <a:solidFill>
                <a:schemeClr val="tx1"/>
              </a:solidFill>
              <a:prstDash val="solid"/>
              <a:headEnd type="none" w="med" len="med"/>
              <a:tailEnd type="none" w="med" len="med"/>
            </a:ln>
          </p:spPr>
        </p:sp>
        <p:sp>
          <p:nvSpPr>
            <p:cNvPr id="47150" name="Text Box 49"/>
            <p:cNvSpPr txBox="1"/>
            <p:nvPr/>
          </p:nvSpPr>
          <p:spPr>
            <a:xfrm>
              <a:off x="2120" y="861"/>
              <a:ext cx="300" cy="231"/>
            </a:xfrm>
            <a:prstGeom prst="rect">
              <a:avLst/>
            </a:prstGeom>
            <a:noFill/>
            <a:ln w="9525">
              <a:noFill/>
            </a:ln>
          </p:spPr>
          <p:txBody>
            <a:bodyPr>
              <a:spAutoFit/>
            </a:bodyPr>
            <a:lstStyle/>
            <a:p>
              <a:pPr algn="ctr">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否</a:t>
              </a:r>
            </a:p>
          </p:txBody>
        </p:sp>
        <p:sp>
          <p:nvSpPr>
            <p:cNvPr id="47151" name="Text Box 50"/>
            <p:cNvSpPr txBox="1"/>
            <p:nvPr/>
          </p:nvSpPr>
          <p:spPr>
            <a:xfrm>
              <a:off x="2579" y="1005"/>
              <a:ext cx="300" cy="231"/>
            </a:xfrm>
            <a:prstGeom prst="rect">
              <a:avLst/>
            </a:prstGeom>
            <a:noFill/>
            <a:ln w="9525">
              <a:noFill/>
            </a:ln>
          </p:spPr>
          <p:txBody>
            <a:bodyPr>
              <a:spAutoFit/>
            </a:bodyPr>
            <a:lstStyle/>
            <a:p>
              <a:pPr algn="ctr">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是</a:t>
              </a:r>
            </a:p>
          </p:txBody>
        </p:sp>
      </p:grpSp>
      <p:sp>
        <p:nvSpPr>
          <p:cNvPr id="76" name="Text Box 52"/>
          <p:cNvSpPr txBox="1"/>
          <p:nvPr/>
        </p:nvSpPr>
        <p:spPr>
          <a:xfrm>
            <a:off x="34925" y="6135688"/>
            <a:ext cx="9090025" cy="461962"/>
          </a:xfrm>
          <a:prstGeom prst="rect">
            <a:avLst/>
          </a:prstGeom>
          <a:solidFill>
            <a:srgbClr val="FFFFCC"/>
          </a:solidFill>
          <a:ln w="19050" cap="flat" cmpd="sng">
            <a:solidFill>
              <a:srgbClr val="3366FF"/>
            </a:solidFill>
            <a:prstDash val="solid"/>
            <a:miter/>
            <a:headEnd type="none" w="med" len="med"/>
            <a:tailEnd type="none" w="med" len="med"/>
          </a:ln>
        </p:spPr>
        <p:txBody>
          <a:bodyPr>
            <a:spAutoFit/>
          </a:bodyPr>
          <a:lstStyle/>
          <a:p>
            <a:pPr algn="ctr"/>
            <a:r>
              <a:rPr lang="zh-CN" altLang="en-US" dirty="0">
                <a:solidFill>
                  <a:srgbClr val="000066"/>
                </a:solidFill>
                <a:latin typeface="宋体" panose="02010600030101010101" pitchFamily="2" charset="-122"/>
              </a:rPr>
              <a:t>程序从内存的某处移动到另一处时，只需修改基址寄存器的值即可</a:t>
            </a:r>
            <a:endParaRPr lang="zh-CN" altLang="en-US" dirty="0">
              <a:solidFill>
                <a:srgbClr val="000066"/>
              </a:solidFill>
              <a:latin typeface="Tahom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0-#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45</a:t>
            </a:fld>
            <a:endParaRPr lang="en-US" altLang="zh-CN" sz="1400" dirty="0"/>
          </a:p>
        </p:txBody>
      </p:sp>
      <p:sp>
        <p:nvSpPr>
          <p:cNvPr id="48131" name="Rectangle 2"/>
          <p:cNvSpPr/>
          <p:nvPr/>
        </p:nvSpPr>
        <p:spPr>
          <a:xfrm>
            <a:off x="254000" y="231775"/>
            <a:ext cx="5446713" cy="573088"/>
          </a:xfrm>
          <a:prstGeom prst="rect">
            <a:avLst/>
          </a:prstGeom>
          <a:noFill/>
          <a:ln w="9525">
            <a:noFill/>
          </a:ln>
        </p:spPr>
        <p:txBody>
          <a:bodyPr/>
          <a:lstStyle/>
          <a:p>
            <a:pPr marL="342900" indent="-342900" eaLnBrk="1" hangingPunct="1">
              <a:spcBef>
                <a:spcPct val="20000"/>
              </a:spcBef>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rPr>
              <a:t>3.  </a:t>
            </a:r>
            <a:r>
              <a:rPr lang="zh-CN" altLang="en-US" sz="2800" dirty="0">
                <a:latin typeface="Tahoma" panose="020B0604030504040204" pitchFamily="34" charset="0"/>
                <a:ea typeface="宋体" panose="02010600030101010101" pitchFamily="2" charset="-122"/>
              </a:rPr>
              <a:t>动态重定位分区分配算法</a:t>
            </a:r>
          </a:p>
        </p:txBody>
      </p:sp>
      <p:sp>
        <p:nvSpPr>
          <p:cNvPr id="382979" name="Text Box 3"/>
          <p:cNvSpPr txBox="1"/>
          <p:nvPr/>
        </p:nvSpPr>
        <p:spPr>
          <a:xfrm>
            <a:off x="358775" y="715963"/>
            <a:ext cx="7772400" cy="1187450"/>
          </a:xfrm>
          <a:prstGeom prst="rect">
            <a:avLst/>
          </a:prstGeom>
          <a:noFill/>
          <a:ln w="9525">
            <a:noFill/>
          </a:ln>
        </p:spPr>
        <p:txBody>
          <a:bodyPr>
            <a:spAutoFit/>
          </a:bodyPr>
          <a:lstStyle/>
          <a:p>
            <a:pPr eaLnBrk="1" hangingPunct="1"/>
            <a:r>
              <a:rPr lang="zh-CN" altLang="en-US" dirty="0">
                <a:solidFill>
                  <a:srgbClr val="0000FF"/>
                </a:solidFill>
                <a:latin typeface="楷体_GB2312" pitchFamily="49" charset="-122"/>
              </a:rPr>
              <a:t>与动态分区分配算法基本相同，只是增加了紧凑功能。</a:t>
            </a:r>
          </a:p>
          <a:p>
            <a:pPr eaLnBrk="1" hangingPunct="1"/>
            <a:r>
              <a:rPr lang="zh-CN" altLang="en-US" dirty="0">
                <a:solidFill>
                  <a:srgbClr val="000066"/>
                </a:solidFill>
                <a:latin typeface="仿宋_GB2312" pitchFamily="49" charset="-122"/>
                <a:ea typeface="仿宋_GB2312" pitchFamily="49" charset="-122"/>
              </a:rPr>
              <a:t>当找不到满足请求的空闲区，但空闲区总和大于等于请求数时，进行紧凑操作。</a:t>
            </a:r>
            <a:r>
              <a:rPr lang="zh-CN" altLang="en-US" dirty="0">
                <a:solidFill>
                  <a:srgbClr val="0000FF"/>
                </a:solidFill>
                <a:latin typeface="楷体_GB2312" pitchFamily="49" charset="-122"/>
              </a:rPr>
              <a:t> </a:t>
            </a:r>
          </a:p>
        </p:txBody>
      </p:sp>
      <p:grpSp>
        <p:nvGrpSpPr>
          <p:cNvPr id="382980" name="Group 4"/>
          <p:cNvGrpSpPr/>
          <p:nvPr/>
        </p:nvGrpSpPr>
        <p:grpSpPr>
          <a:xfrm>
            <a:off x="485775" y="2028825"/>
            <a:ext cx="8162925" cy="4159250"/>
            <a:chOff x="306" y="1278"/>
            <a:chExt cx="5142" cy="2620"/>
          </a:xfrm>
        </p:grpSpPr>
        <p:sp>
          <p:nvSpPr>
            <p:cNvPr id="48135" name="Oval 5"/>
            <p:cNvSpPr/>
            <p:nvPr/>
          </p:nvSpPr>
          <p:spPr>
            <a:xfrm>
              <a:off x="757" y="1278"/>
              <a:ext cx="955" cy="378"/>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nchorCtr="0"/>
            <a:lstStyle/>
            <a:p>
              <a:pPr algn="ctr" eaLnBrk="1" hangingPunct="1">
                <a:spcBef>
                  <a:spcPct val="20000"/>
                </a:spcBef>
                <a:buClr>
                  <a:schemeClr val="folHlink"/>
                </a:buClr>
                <a:buSzPct val="60000"/>
                <a:buFont typeface="Wingdings" panose="05000000000000000000" pitchFamily="2" charset="2"/>
              </a:pPr>
              <a:endParaRPr lang="zh-CN" altLang="zh-CN" sz="2200" dirty="0">
                <a:latin typeface="Tahoma" panose="020B0604030504040204" pitchFamily="34" charset="0"/>
                <a:ea typeface="宋体" panose="02010600030101010101" pitchFamily="2" charset="-122"/>
              </a:endParaRPr>
            </a:p>
          </p:txBody>
        </p:sp>
        <p:sp>
          <p:nvSpPr>
            <p:cNvPr id="48136" name="Text Box 6"/>
            <p:cNvSpPr txBox="1"/>
            <p:nvPr/>
          </p:nvSpPr>
          <p:spPr>
            <a:xfrm>
              <a:off x="845" y="1318"/>
              <a:ext cx="821" cy="312"/>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请求分配</a:t>
              </a:r>
            </a:p>
            <a:p>
              <a:pPr algn="ctr" eaLnBrk="1" hangingPunct="1">
                <a:lnSpc>
                  <a:spcPct val="90000"/>
                </a:lnSpc>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u.size</a:t>
              </a:r>
              <a:r>
                <a:rPr lang="zh-CN" altLang="en-US" sz="1800" dirty="0">
                  <a:latin typeface="Tahoma" panose="020B0604030504040204" pitchFamily="34" charset="0"/>
                  <a:ea typeface="宋体" panose="02010600030101010101" pitchFamily="2" charset="-122"/>
                </a:rPr>
                <a:t>分区</a:t>
              </a:r>
            </a:p>
          </p:txBody>
        </p:sp>
        <p:sp>
          <p:nvSpPr>
            <p:cNvPr id="48137" name="AutoShape 7"/>
            <p:cNvSpPr/>
            <p:nvPr/>
          </p:nvSpPr>
          <p:spPr>
            <a:xfrm>
              <a:off x="482" y="1815"/>
              <a:ext cx="1475" cy="213"/>
            </a:xfrm>
            <a:prstGeom prst="flowChart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宋体" panose="02010600030101010101" pitchFamily="2" charset="-122"/>
                  <a:ea typeface="宋体" panose="02010600030101010101" pitchFamily="2" charset="-122"/>
                </a:rPr>
                <a:t>检索空闲分区表</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链</a:t>
              </a:r>
              <a:r>
                <a:rPr lang="en-US" altLang="zh-CN" sz="1800" dirty="0">
                  <a:latin typeface="宋体" panose="02010600030101010101" pitchFamily="2" charset="-122"/>
                  <a:ea typeface="宋体" panose="02010600030101010101" pitchFamily="2" charset="-122"/>
                </a:rPr>
                <a:t>)</a:t>
              </a:r>
            </a:p>
          </p:txBody>
        </p:sp>
        <p:sp>
          <p:nvSpPr>
            <p:cNvPr id="48138" name="AutoShape 8"/>
            <p:cNvSpPr/>
            <p:nvPr/>
          </p:nvSpPr>
          <p:spPr>
            <a:xfrm>
              <a:off x="331" y="2196"/>
              <a:ext cx="1767" cy="538"/>
            </a:xfrm>
            <a:prstGeom prst="flowChartDecision">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48139" name="Text Box 9"/>
            <p:cNvSpPr txBox="1"/>
            <p:nvPr/>
          </p:nvSpPr>
          <p:spPr>
            <a:xfrm>
              <a:off x="662" y="2311"/>
              <a:ext cx="1175" cy="312"/>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找到大于</a:t>
              </a:r>
              <a:r>
                <a:rPr lang="en-US" altLang="zh-CN" sz="1800" dirty="0">
                  <a:latin typeface="Tahoma" panose="020B0604030504040204" pitchFamily="34" charset="0"/>
                  <a:ea typeface="宋体" panose="02010600030101010101" pitchFamily="2" charset="-122"/>
                </a:rPr>
                <a:t>u.size</a:t>
              </a:r>
            </a:p>
            <a:p>
              <a:pPr algn="ctr" eaLnBrk="1" hangingPunct="1">
                <a:lnSpc>
                  <a:spcPct val="90000"/>
                </a:lnSpc>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的可用区否？</a:t>
              </a:r>
            </a:p>
          </p:txBody>
        </p:sp>
        <p:sp>
          <p:nvSpPr>
            <p:cNvPr id="48140" name="AutoShape 10"/>
            <p:cNvSpPr/>
            <p:nvPr/>
          </p:nvSpPr>
          <p:spPr>
            <a:xfrm>
              <a:off x="306" y="2967"/>
              <a:ext cx="1815" cy="205"/>
            </a:xfrm>
            <a:prstGeom prst="flowChart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按动态分区方式进行分配</a:t>
              </a:r>
            </a:p>
          </p:txBody>
        </p:sp>
        <p:sp>
          <p:nvSpPr>
            <p:cNvPr id="48141" name="AutoShape 11"/>
            <p:cNvSpPr/>
            <p:nvPr/>
          </p:nvSpPr>
          <p:spPr>
            <a:xfrm>
              <a:off x="434" y="3343"/>
              <a:ext cx="1555" cy="205"/>
            </a:xfrm>
            <a:prstGeom prst="flowChart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修改有关的数据结构</a:t>
              </a:r>
            </a:p>
          </p:txBody>
        </p:sp>
        <p:sp>
          <p:nvSpPr>
            <p:cNvPr id="48142" name="AutoShape 12"/>
            <p:cNvSpPr/>
            <p:nvPr/>
          </p:nvSpPr>
          <p:spPr>
            <a:xfrm>
              <a:off x="454" y="3717"/>
              <a:ext cx="1492" cy="181"/>
            </a:xfrm>
            <a:prstGeom prst="flowChartAlternate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返回分区号及首址</a:t>
              </a:r>
            </a:p>
          </p:txBody>
        </p:sp>
        <p:sp>
          <p:nvSpPr>
            <p:cNvPr id="48143" name="AutoShape 13"/>
            <p:cNvSpPr/>
            <p:nvPr/>
          </p:nvSpPr>
          <p:spPr>
            <a:xfrm>
              <a:off x="2624" y="2183"/>
              <a:ext cx="1547" cy="552"/>
            </a:xfrm>
            <a:prstGeom prst="flowChartDecision">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48144" name="Text Box 14"/>
            <p:cNvSpPr txBox="1"/>
            <p:nvPr/>
          </p:nvSpPr>
          <p:spPr>
            <a:xfrm>
              <a:off x="2807" y="2336"/>
              <a:ext cx="1175" cy="312"/>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空闲分区总和≥</a:t>
              </a:r>
              <a:r>
                <a:rPr lang="en-US" altLang="zh-CN" sz="1800" dirty="0">
                  <a:latin typeface="Tahoma" panose="020B0604030504040204" pitchFamily="34" charset="0"/>
                  <a:ea typeface="宋体" panose="02010600030101010101" pitchFamily="2" charset="-122"/>
                </a:rPr>
                <a:t>u.size</a:t>
              </a:r>
              <a:r>
                <a:rPr lang="zh-CN" altLang="en-US" sz="1800" dirty="0">
                  <a:latin typeface="Tahoma" panose="020B0604030504040204" pitchFamily="34" charset="0"/>
                  <a:ea typeface="宋体" panose="02010600030101010101" pitchFamily="2" charset="-122"/>
                </a:rPr>
                <a:t>？</a:t>
              </a:r>
            </a:p>
          </p:txBody>
        </p:sp>
        <p:sp>
          <p:nvSpPr>
            <p:cNvPr id="48145" name="AutoShape 15"/>
            <p:cNvSpPr/>
            <p:nvPr/>
          </p:nvSpPr>
          <p:spPr>
            <a:xfrm>
              <a:off x="2499" y="2943"/>
              <a:ext cx="1799" cy="213"/>
            </a:xfrm>
            <a:prstGeom prst="flowChart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进行紧凑形成连续空闲区</a:t>
              </a:r>
            </a:p>
          </p:txBody>
        </p:sp>
        <p:sp>
          <p:nvSpPr>
            <p:cNvPr id="48146" name="AutoShape 16"/>
            <p:cNvSpPr/>
            <p:nvPr/>
          </p:nvSpPr>
          <p:spPr>
            <a:xfrm>
              <a:off x="2674" y="3335"/>
              <a:ext cx="1436" cy="205"/>
            </a:xfrm>
            <a:prstGeom prst="flowChartProcess">
              <a:avLst/>
            </a:prstGeom>
            <a:solidFill>
              <a:schemeClr val="accent1"/>
            </a:solidFill>
            <a:ln w="19050" cap="flat" cmpd="sng">
              <a:solidFill>
                <a:schemeClr val="tx1"/>
              </a:solidFill>
              <a:prstDash val="solid"/>
              <a:miter/>
              <a:headEnd type="none" w="med" len="med"/>
              <a:tailEnd type="none" w="med" len="med"/>
            </a:ln>
          </p:spPr>
          <p:txBody>
            <a:bodyPr wrap="none" lIns="18000" tIns="0" rIns="18000" bIns="0" anchor="ctr" anchorCtr="0"/>
            <a:lstStyle/>
            <a:p>
              <a:pPr algn="ctr" eaLnBrk="1" hangingPunct="1">
                <a:spcBef>
                  <a:spcPct val="2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修改有关的数据结构</a:t>
              </a:r>
            </a:p>
          </p:txBody>
        </p:sp>
        <p:sp>
          <p:nvSpPr>
            <p:cNvPr id="48147" name="Line 17"/>
            <p:cNvSpPr/>
            <p:nvPr/>
          </p:nvSpPr>
          <p:spPr>
            <a:xfrm>
              <a:off x="1231" y="1657"/>
              <a:ext cx="0" cy="134"/>
            </a:xfrm>
            <a:prstGeom prst="line">
              <a:avLst/>
            </a:prstGeom>
            <a:ln w="19050" cap="flat" cmpd="sng">
              <a:solidFill>
                <a:schemeClr val="tx1"/>
              </a:solidFill>
              <a:prstDash val="solid"/>
              <a:headEnd type="none" w="med" len="med"/>
              <a:tailEnd type="triangle" w="med" len="med"/>
            </a:ln>
          </p:spPr>
        </p:sp>
        <p:sp>
          <p:nvSpPr>
            <p:cNvPr id="48148" name="Line 18"/>
            <p:cNvSpPr/>
            <p:nvPr/>
          </p:nvSpPr>
          <p:spPr>
            <a:xfrm>
              <a:off x="1215" y="2028"/>
              <a:ext cx="0" cy="158"/>
            </a:xfrm>
            <a:prstGeom prst="line">
              <a:avLst/>
            </a:prstGeom>
            <a:ln w="19050" cap="flat" cmpd="sng">
              <a:solidFill>
                <a:schemeClr val="tx1"/>
              </a:solidFill>
              <a:prstDash val="solid"/>
              <a:headEnd type="none" w="med" len="med"/>
              <a:tailEnd type="triangle" w="med" len="med"/>
            </a:ln>
          </p:spPr>
        </p:sp>
        <p:sp>
          <p:nvSpPr>
            <p:cNvPr id="48149" name="Line 19"/>
            <p:cNvSpPr/>
            <p:nvPr/>
          </p:nvSpPr>
          <p:spPr>
            <a:xfrm>
              <a:off x="1215" y="2738"/>
              <a:ext cx="0" cy="205"/>
            </a:xfrm>
            <a:prstGeom prst="line">
              <a:avLst/>
            </a:prstGeom>
            <a:ln w="19050" cap="flat" cmpd="sng">
              <a:solidFill>
                <a:schemeClr val="tx1"/>
              </a:solidFill>
              <a:prstDash val="solid"/>
              <a:headEnd type="none" w="med" len="med"/>
              <a:tailEnd type="triangle" w="med" len="med"/>
            </a:ln>
          </p:spPr>
        </p:sp>
        <p:sp>
          <p:nvSpPr>
            <p:cNvPr id="48150" name="Line 20"/>
            <p:cNvSpPr/>
            <p:nvPr/>
          </p:nvSpPr>
          <p:spPr>
            <a:xfrm>
              <a:off x="1207" y="3172"/>
              <a:ext cx="0" cy="166"/>
            </a:xfrm>
            <a:prstGeom prst="line">
              <a:avLst/>
            </a:prstGeom>
            <a:ln w="19050" cap="flat" cmpd="sng">
              <a:solidFill>
                <a:schemeClr val="tx1"/>
              </a:solidFill>
              <a:prstDash val="solid"/>
              <a:headEnd type="none" w="med" len="med"/>
              <a:tailEnd type="triangle" w="med" len="med"/>
            </a:ln>
          </p:spPr>
        </p:sp>
        <p:sp>
          <p:nvSpPr>
            <p:cNvPr id="48151" name="Line 21"/>
            <p:cNvSpPr/>
            <p:nvPr/>
          </p:nvSpPr>
          <p:spPr>
            <a:xfrm>
              <a:off x="1199" y="3551"/>
              <a:ext cx="0" cy="150"/>
            </a:xfrm>
            <a:prstGeom prst="line">
              <a:avLst/>
            </a:prstGeom>
            <a:ln w="19050" cap="flat" cmpd="sng">
              <a:solidFill>
                <a:schemeClr val="tx1"/>
              </a:solidFill>
              <a:prstDash val="solid"/>
              <a:headEnd type="none" w="med" len="med"/>
              <a:tailEnd type="triangle" w="med" len="med"/>
            </a:ln>
          </p:spPr>
        </p:sp>
        <p:sp>
          <p:nvSpPr>
            <p:cNvPr id="48152" name="Line 22"/>
            <p:cNvSpPr/>
            <p:nvPr/>
          </p:nvSpPr>
          <p:spPr>
            <a:xfrm>
              <a:off x="2115" y="2462"/>
              <a:ext cx="520" cy="0"/>
            </a:xfrm>
            <a:prstGeom prst="line">
              <a:avLst/>
            </a:prstGeom>
            <a:ln w="19050" cap="flat" cmpd="sng">
              <a:solidFill>
                <a:schemeClr val="tx1"/>
              </a:solidFill>
              <a:prstDash val="solid"/>
              <a:headEnd type="none" w="med" len="med"/>
              <a:tailEnd type="triangle" w="med" len="med"/>
            </a:ln>
          </p:spPr>
        </p:sp>
        <p:sp>
          <p:nvSpPr>
            <p:cNvPr id="48153" name="Line 23"/>
            <p:cNvSpPr/>
            <p:nvPr/>
          </p:nvSpPr>
          <p:spPr>
            <a:xfrm>
              <a:off x="3401" y="2746"/>
              <a:ext cx="0" cy="189"/>
            </a:xfrm>
            <a:prstGeom prst="line">
              <a:avLst/>
            </a:prstGeom>
            <a:ln w="19050" cap="flat" cmpd="sng">
              <a:solidFill>
                <a:schemeClr val="tx1"/>
              </a:solidFill>
              <a:prstDash val="solid"/>
              <a:headEnd type="none" w="med" len="med"/>
              <a:tailEnd type="triangle" w="med" len="med"/>
            </a:ln>
          </p:spPr>
        </p:sp>
        <p:sp>
          <p:nvSpPr>
            <p:cNvPr id="48154" name="Line 24"/>
            <p:cNvSpPr/>
            <p:nvPr/>
          </p:nvSpPr>
          <p:spPr>
            <a:xfrm>
              <a:off x="3393" y="3156"/>
              <a:ext cx="0" cy="166"/>
            </a:xfrm>
            <a:prstGeom prst="line">
              <a:avLst/>
            </a:prstGeom>
            <a:ln w="19050" cap="flat" cmpd="sng">
              <a:solidFill>
                <a:schemeClr val="tx1"/>
              </a:solidFill>
              <a:prstDash val="solid"/>
              <a:headEnd type="none" w="med" len="med"/>
              <a:tailEnd type="triangle" w="med" len="med"/>
            </a:ln>
          </p:spPr>
        </p:sp>
        <p:sp>
          <p:nvSpPr>
            <p:cNvPr id="48155" name="Line 25"/>
            <p:cNvSpPr/>
            <p:nvPr/>
          </p:nvSpPr>
          <p:spPr>
            <a:xfrm>
              <a:off x="3385" y="3543"/>
              <a:ext cx="0" cy="189"/>
            </a:xfrm>
            <a:prstGeom prst="line">
              <a:avLst/>
            </a:prstGeom>
            <a:ln w="19050" cap="flat" cmpd="sng">
              <a:solidFill>
                <a:schemeClr val="tx1"/>
              </a:solidFill>
              <a:prstDash val="solid"/>
              <a:headEnd type="none" w="med" len="med"/>
              <a:tailEnd type="none" w="med" len="med"/>
            </a:ln>
          </p:spPr>
        </p:sp>
        <p:sp>
          <p:nvSpPr>
            <p:cNvPr id="48156" name="Line 26"/>
            <p:cNvSpPr/>
            <p:nvPr/>
          </p:nvSpPr>
          <p:spPr>
            <a:xfrm flipH="1">
              <a:off x="2320" y="3732"/>
              <a:ext cx="1065" cy="0"/>
            </a:xfrm>
            <a:prstGeom prst="line">
              <a:avLst/>
            </a:prstGeom>
            <a:ln w="19050" cap="flat" cmpd="sng">
              <a:solidFill>
                <a:schemeClr val="tx1"/>
              </a:solidFill>
              <a:prstDash val="solid"/>
              <a:headEnd type="none" w="med" len="med"/>
              <a:tailEnd type="none" w="med" len="med"/>
            </a:ln>
          </p:spPr>
        </p:sp>
        <p:sp>
          <p:nvSpPr>
            <p:cNvPr id="48157" name="Line 27"/>
            <p:cNvSpPr/>
            <p:nvPr/>
          </p:nvSpPr>
          <p:spPr>
            <a:xfrm flipV="1">
              <a:off x="2320" y="2809"/>
              <a:ext cx="0" cy="923"/>
            </a:xfrm>
            <a:prstGeom prst="line">
              <a:avLst/>
            </a:prstGeom>
            <a:ln w="19050" cap="flat" cmpd="sng">
              <a:solidFill>
                <a:schemeClr val="tx1"/>
              </a:solidFill>
              <a:prstDash val="solid"/>
              <a:headEnd type="none" w="med" len="med"/>
              <a:tailEnd type="none" w="med" len="med"/>
            </a:ln>
          </p:spPr>
        </p:sp>
        <p:sp>
          <p:nvSpPr>
            <p:cNvPr id="48158" name="Line 28"/>
            <p:cNvSpPr/>
            <p:nvPr/>
          </p:nvSpPr>
          <p:spPr>
            <a:xfrm flipH="1">
              <a:off x="1223" y="2809"/>
              <a:ext cx="1097" cy="0"/>
            </a:xfrm>
            <a:prstGeom prst="line">
              <a:avLst/>
            </a:prstGeom>
            <a:ln w="19050" cap="flat" cmpd="sng">
              <a:solidFill>
                <a:schemeClr val="tx1"/>
              </a:solidFill>
              <a:prstDash val="solid"/>
              <a:headEnd type="none" w="med" len="med"/>
              <a:tailEnd type="triangle" w="med" len="med"/>
            </a:ln>
          </p:spPr>
        </p:sp>
        <p:sp>
          <p:nvSpPr>
            <p:cNvPr id="48159" name="Oval 29"/>
            <p:cNvSpPr/>
            <p:nvPr/>
          </p:nvSpPr>
          <p:spPr>
            <a:xfrm>
              <a:off x="4493" y="2264"/>
              <a:ext cx="955" cy="378"/>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nchorCtr="0"/>
            <a:lstStyle/>
            <a:p>
              <a:pPr algn="ctr" eaLnBrk="1" hangingPunct="1">
                <a:spcBef>
                  <a:spcPct val="20000"/>
                </a:spcBef>
                <a:buClr>
                  <a:schemeClr val="folHlink"/>
                </a:buClr>
                <a:buSzPct val="60000"/>
                <a:buFont typeface="Wingdings" panose="05000000000000000000" pitchFamily="2" charset="2"/>
              </a:pPr>
              <a:endParaRPr lang="zh-CN" altLang="zh-CN" sz="2200" dirty="0">
                <a:latin typeface="Tahoma" panose="020B0604030504040204" pitchFamily="34" charset="0"/>
                <a:ea typeface="宋体" panose="02010600030101010101" pitchFamily="2" charset="-122"/>
              </a:endParaRPr>
            </a:p>
          </p:txBody>
        </p:sp>
        <p:sp>
          <p:nvSpPr>
            <p:cNvPr id="48160" name="Text Box 30"/>
            <p:cNvSpPr txBox="1"/>
            <p:nvPr/>
          </p:nvSpPr>
          <p:spPr>
            <a:xfrm>
              <a:off x="4605" y="2310"/>
              <a:ext cx="741" cy="312"/>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无法分配</a:t>
              </a:r>
            </a:p>
            <a:p>
              <a:pPr algn="ctr" eaLnBrk="1" hangingPunct="1">
                <a:lnSpc>
                  <a:spcPct val="90000"/>
                </a:lnSpc>
                <a:buClr>
                  <a:schemeClr val="folHlink"/>
                </a:buClr>
                <a:buSzPct val="60000"/>
                <a:buFont typeface="Wingdings" panose="05000000000000000000" pitchFamily="2" charset="2"/>
              </a:pPr>
              <a:r>
                <a:rPr lang="zh-CN" altLang="en-US" sz="1800" dirty="0">
                  <a:latin typeface="Times New Roman" panose="02020603050405020304" pitchFamily="18" charset="0"/>
                  <a:ea typeface="宋体" panose="02010600030101010101" pitchFamily="2" charset="-122"/>
                </a:rPr>
                <a:t>返回</a:t>
              </a:r>
              <a:endParaRPr lang="zh-CN" altLang="en-US" sz="1800" dirty="0">
                <a:latin typeface="Tahoma" panose="020B0604030504040204" pitchFamily="34" charset="0"/>
                <a:ea typeface="宋体" panose="02010600030101010101" pitchFamily="2" charset="-122"/>
              </a:endParaRPr>
            </a:p>
          </p:txBody>
        </p:sp>
        <p:sp>
          <p:nvSpPr>
            <p:cNvPr id="48161" name="Line 31"/>
            <p:cNvSpPr/>
            <p:nvPr/>
          </p:nvSpPr>
          <p:spPr>
            <a:xfrm>
              <a:off x="4184" y="2456"/>
              <a:ext cx="304" cy="0"/>
            </a:xfrm>
            <a:prstGeom prst="line">
              <a:avLst/>
            </a:prstGeom>
            <a:ln w="19050" cap="flat" cmpd="sng">
              <a:solidFill>
                <a:schemeClr val="tx1"/>
              </a:solidFill>
              <a:prstDash val="solid"/>
              <a:headEnd type="none" w="med" len="med"/>
              <a:tailEnd type="triangle" w="med" len="med"/>
            </a:ln>
          </p:spPr>
        </p:sp>
        <p:sp>
          <p:nvSpPr>
            <p:cNvPr id="48162" name="Text Box 32"/>
            <p:cNvSpPr txBox="1"/>
            <p:nvPr/>
          </p:nvSpPr>
          <p:spPr>
            <a:xfrm>
              <a:off x="4128" y="2272"/>
              <a:ext cx="296" cy="173"/>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否</a:t>
              </a:r>
            </a:p>
          </p:txBody>
        </p:sp>
        <p:sp>
          <p:nvSpPr>
            <p:cNvPr id="48163" name="Text Box 33"/>
            <p:cNvSpPr txBox="1"/>
            <p:nvPr/>
          </p:nvSpPr>
          <p:spPr>
            <a:xfrm>
              <a:off x="912" y="2744"/>
              <a:ext cx="296" cy="173"/>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是</a:t>
              </a:r>
            </a:p>
          </p:txBody>
        </p:sp>
        <p:sp>
          <p:nvSpPr>
            <p:cNvPr id="48164" name="Text Box 34"/>
            <p:cNvSpPr txBox="1"/>
            <p:nvPr/>
          </p:nvSpPr>
          <p:spPr>
            <a:xfrm>
              <a:off x="3416" y="2736"/>
              <a:ext cx="296" cy="173"/>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是</a:t>
              </a:r>
            </a:p>
          </p:txBody>
        </p:sp>
        <p:sp>
          <p:nvSpPr>
            <p:cNvPr id="48165" name="Text Box 35"/>
            <p:cNvSpPr txBox="1"/>
            <p:nvPr/>
          </p:nvSpPr>
          <p:spPr>
            <a:xfrm>
              <a:off x="2152" y="2280"/>
              <a:ext cx="296" cy="173"/>
            </a:xfrm>
            <a:prstGeom prst="rect">
              <a:avLst/>
            </a:prstGeom>
            <a:noFill/>
            <a:ln w="19050">
              <a:noFill/>
            </a:ln>
          </p:spPr>
          <p:txBody>
            <a:bodyPr lIns="0" tIns="0" rIns="0" bIns="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否</a:t>
              </a:r>
            </a:p>
          </p:txBody>
        </p:sp>
      </p:grpSp>
      <p:sp>
        <p:nvSpPr>
          <p:cNvPr id="383012" name="Text Box 36"/>
          <p:cNvSpPr txBox="1"/>
          <p:nvPr/>
        </p:nvSpPr>
        <p:spPr>
          <a:xfrm>
            <a:off x="2882900" y="6286500"/>
            <a:ext cx="3390900" cy="336550"/>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600" dirty="0">
                <a:latin typeface="Tahoma" panose="020B0604030504040204" pitchFamily="34" charset="0"/>
                <a:ea typeface="黑体" panose="02010609060101010101" pitchFamily="49" charset="-122"/>
              </a:rPr>
              <a:t>图</a:t>
            </a:r>
            <a:r>
              <a:rPr lang="en-US" altLang="zh-CN" sz="1600" dirty="0">
                <a:latin typeface="Tahoma" panose="020B0604030504040204" pitchFamily="34" charset="0"/>
                <a:ea typeface="宋体" panose="02010600030101010101" pitchFamily="2" charset="-122"/>
              </a:rPr>
              <a:t>4-11 </a:t>
            </a:r>
            <a:r>
              <a:rPr lang="zh-CN" altLang="en-US" sz="1600" dirty="0">
                <a:latin typeface="Tahoma" panose="020B0604030504040204" pitchFamily="34" charset="0"/>
                <a:ea typeface="黑体" panose="02010609060101010101" pitchFamily="49" charset="-122"/>
              </a:rPr>
              <a:t>动态分区分配算法流程图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dissolve">
                                      <p:cBhvr>
                                        <p:cTn id="7" dur="500"/>
                                        <p:tgtEl>
                                          <p:spTgt spid="3829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2980"/>
                                        </p:tgtEl>
                                        <p:attrNameLst>
                                          <p:attrName>style.visibility</p:attrName>
                                        </p:attrNameLst>
                                      </p:cBhvr>
                                      <p:to>
                                        <p:strVal val="visible"/>
                                      </p:to>
                                    </p:set>
                                    <p:anim calcmode="lin" valueType="num">
                                      <p:cBhvr additive="base">
                                        <p:cTn id="12" dur="500" fill="hold"/>
                                        <p:tgtEl>
                                          <p:spTgt spid="382980"/>
                                        </p:tgtEl>
                                        <p:attrNameLst>
                                          <p:attrName>ppt_x</p:attrName>
                                        </p:attrNameLst>
                                      </p:cBhvr>
                                      <p:tavLst>
                                        <p:tav tm="0">
                                          <p:val>
                                            <p:strVal val="0-#ppt_w/2"/>
                                          </p:val>
                                        </p:tav>
                                        <p:tav tm="100000">
                                          <p:val>
                                            <p:strVal val="#ppt_x"/>
                                          </p:val>
                                        </p:tav>
                                      </p:tavLst>
                                    </p:anim>
                                    <p:anim calcmode="lin" valueType="num">
                                      <p:cBhvr additive="base">
                                        <p:cTn id="13" dur="500" fill="hold"/>
                                        <p:tgtEl>
                                          <p:spTgt spid="38298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38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p:bldP spid="3830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txBox="1"/>
          <p:nvPr/>
        </p:nvSpPr>
        <p:spPr>
          <a:xfrm>
            <a:off x="323850" y="214313"/>
            <a:ext cx="8620125" cy="693737"/>
          </a:xfrm>
          <a:prstGeom prst="rect">
            <a:avLst/>
          </a:prstGeom>
          <a:noFill/>
          <a:ln w="9525">
            <a:noFill/>
          </a:ln>
        </p:spPr>
        <p:txBody>
          <a:bodyPr/>
          <a:lstStyle/>
          <a:p>
            <a:pPr>
              <a:buNone/>
            </a:pPr>
            <a:r>
              <a:rPr lang="en-US" altLang="zh-CN" sz="4400" dirty="0">
                <a:solidFill>
                  <a:srgbClr val="000066"/>
                </a:solidFill>
                <a:latin typeface="Tahoma" panose="020B0604030504040204" pitchFamily="34" charset="0"/>
                <a:ea typeface="黑体" panose="02010609060101010101" pitchFamily="49" charset="-122"/>
              </a:rPr>
              <a:t>4.2.5  </a:t>
            </a:r>
            <a:r>
              <a:rPr lang="zh-CN" altLang="en-US" sz="4400" dirty="0">
                <a:solidFill>
                  <a:srgbClr val="000066"/>
                </a:solidFill>
                <a:latin typeface="Tahoma" panose="020B0604030504040204" pitchFamily="34" charset="0"/>
                <a:ea typeface="黑体" panose="02010609060101010101" pitchFamily="49" charset="-122"/>
              </a:rPr>
              <a:t>对换（选讲内容）</a:t>
            </a:r>
          </a:p>
        </p:txBody>
      </p:sp>
      <p:sp>
        <p:nvSpPr>
          <p:cNvPr id="3" name="Text Box 3"/>
          <p:cNvSpPr txBox="1"/>
          <p:nvPr/>
        </p:nvSpPr>
        <p:spPr>
          <a:xfrm>
            <a:off x="381000" y="914400"/>
            <a:ext cx="5105400" cy="1311275"/>
          </a:xfrm>
          <a:prstGeom prst="rect">
            <a:avLst/>
          </a:prstGeom>
          <a:noFill/>
          <a:ln w="9525">
            <a:noFill/>
          </a:ln>
        </p:spPr>
        <p:txBody>
          <a:bodyPr>
            <a:spAutoFit/>
          </a:bodyPr>
          <a:lstStyle/>
          <a:p>
            <a:pPr>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rPr>
              <a:t>1.  </a:t>
            </a:r>
            <a:r>
              <a:rPr lang="zh-CN" altLang="en-US" sz="2800" dirty="0">
                <a:latin typeface="Tahoma" panose="020B0604030504040204" pitchFamily="34" charset="0"/>
              </a:rPr>
              <a:t>对换的引入</a:t>
            </a:r>
          </a:p>
          <a:p>
            <a:pPr>
              <a:buClr>
                <a:schemeClr val="folHlink"/>
              </a:buClr>
              <a:buSzPct val="60000"/>
              <a:buFont typeface="Wingdings" panose="05000000000000000000" pitchFamily="2" charset="2"/>
              <a:buChar char="n"/>
            </a:pPr>
            <a:r>
              <a:rPr lang="zh-CN" altLang="en-US" sz="2000" b="0" dirty="0">
                <a:latin typeface="Tahoma" panose="020B0604030504040204" pitchFamily="34" charset="0"/>
                <a:ea typeface="宋体" panose="02010600030101010101" pitchFamily="2" charset="-122"/>
              </a:rPr>
              <a:t> </a:t>
            </a:r>
            <a:r>
              <a:rPr lang="zh-CN" altLang="en-US" sz="2000" dirty="0">
                <a:latin typeface="Tahoma" panose="020B0604030504040204" pitchFamily="34" charset="0"/>
                <a:ea typeface="宋体" panose="02010600030101010101" pitchFamily="2" charset="-122"/>
              </a:rPr>
              <a:t>阻塞进程占用大量内存</a:t>
            </a:r>
          </a:p>
          <a:p>
            <a:pPr>
              <a:spcBef>
                <a:spcPct val="10000"/>
              </a:spcBef>
              <a:buClr>
                <a:schemeClr val="folHlink"/>
              </a:buClr>
              <a:buSzPct val="60000"/>
              <a:buFont typeface="Wingdings" panose="05000000000000000000" pitchFamily="2" charset="2"/>
              <a:buChar char="n"/>
            </a:pPr>
            <a:r>
              <a:rPr lang="zh-CN" altLang="en-US" sz="2000" dirty="0">
                <a:latin typeface="Tahoma" panose="020B0604030504040204" pitchFamily="34" charset="0"/>
                <a:ea typeface="宋体" panose="02010600030101010101" pitchFamily="2" charset="-122"/>
              </a:rPr>
              <a:t> 外存中的等待作业因无内存不能调入运行</a:t>
            </a:r>
          </a:p>
        </p:txBody>
      </p:sp>
      <p:sp>
        <p:nvSpPr>
          <p:cNvPr id="4" name="AutoShape 4"/>
          <p:cNvSpPr/>
          <p:nvPr/>
        </p:nvSpPr>
        <p:spPr>
          <a:xfrm>
            <a:off x="5410200" y="1295400"/>
            <a:ext cx="228600" cy="914400"/>
          </a:xfrm>
          <a:prstGeom prst="rightBrace">
            <a:avLst>
              <a:gd name="adj1" fmla="val 33333"/>
              <a:gd name="adj2" fmla="val 50000"/>
            </a:avLst>
          </a:prstGeom>
          <a:noFill/>
          <a:ln w="12700"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5" name="Text Box 5"/>
          <p:cNvSpPr txBox="1"/>
          <p:nvPr/>
        </p:nvSpPr>
        <p:spPr>
          <a:xfrm>
            <a:off x="5791200" y="1524000"/>
            <a:ext cx="2057400" cy="547688"/>
          </a:xfrm>
          <a:prstGeom prst="rect">
            <a:avLst/>
          </a:prstGeom>
          <a:gradFill rotWithShape="0">
            <a:gsLst>
              <a:gs pos="0">
                <a:srgbClr val="0000FF"/>
              </a:gs>
              <a:gs pos="100000">
                <a:srgbClr val="8686FF"/>
              </a:gs>
            </a:gsLst>
            <a:lin ang="5400000" scaled="1"/>
            <a:tileRect/>
          </a:gradFill>
          <a:ln w="28575" cap="flat" cmpd="sng">
            <a:solidFill>
              <a:srgbClr val="009900"/>
            </a:solidFill>
            <a:prstDash val="solid"/>
            <a:miter/>
            <a:headEnd type="none" w="med" len="med"/>
            <a:tailEnd type="none" w="med" len="med"/>
          </a:ln>
        </p:spPr>
        <p:txBody>
          <a:bodyPr>
            <a:spAutoFit/>
          </a:bodyPr>
          <a:lstStyle/>
          <a:p>
            <a:pPr algn="ctr">
              <a:buClr>
                <a:schemeClr val="folHlink"/>
              </a:buClr>
              <a:buSzPct val="60000"/>
              <a:buFont typeface="Wingdings" panose="05000000000000000000" pitchFamily="2" charset="2"/>
            </a:pPr>
            <a:r>
              <a:rPr lang="zh-CN" altLang="en-US" sz="2800" dirty="0">
                <a:solidFill>
                  <a:srgbClr val="FFFF00"/>
                </a:solidFill>
                <a:latin typeface="Tahoma" panose="020B0604030504040204" pitchFamily="34" charset="0"/>
                <a:ea typeface="黑体" panose="02010609060101010101" pitchFamily="49" charset="-122"/>
              </a:rPr>
              <a:t>资源浪费</a:t>
            </a:r>
          </a:p>
        </p:txBody>
      </p:sp>
      <p:sp>
        <p:nvSpPr>
          <p:cNvPr id="6" name="Text Box 6"/>
          <p:cNvSpPr txBox="1"/>
          <p:nvPr/>
        </p:nvSpPr>
        <p:spPr>
          <a:xfrm>
            <a:off x="381000" y="2362200"/>
            <a:ext cx="8305800" cy="1006475"/>
          </a:xfrm>
          <a:prstGeom prst="rect">
            <a:avLst/>
          </a:prstGeom>
          <a:noFill/>
          <a:ln w="9525">
            <a:noFill/>
          </a:ln>
        </p:spPr>
        <p:txBody>
          <a:bodyPr>
            <a:spAutoFit/>
          </a:bodyPr>
          <a:lstStyle/>
          <a:p>
            <a:pPr>
              <a:buClr>
                <a:schemeClr val="folHlink"/>
              </a:buClr>
              <a:buSzPct val="60000"/>
              <a:buFont typeface="Wingdings" panose="05000000000000000000" pitchFamily="2" charset="2"/>
            </a:pPr>
            <a:r>
              <a:rPr lang="zh-CN" altLang="en-US" sz="2000" b="0" dirty="0">
                <a:solidFill>
                  <a:srgbClr val="0000FF"/>
                </a:solidFill>
                <a:latin typeface="Tahoma" panose="020B0604030504040204" pitchFamily="34" charset="0"/>
                <a:ea typeface="黑体" panose="02010609060101010101" pitchFamily="49" charset="-122"/>
              </a:rPr>
              <a:t>对换</a:t>
            </a:r>
            <a:r>
              <a:rPr lang="en-US" altLang="zh-CN" sz="2000" b="0" dirty="0">
                <a:latin typeface="Times New Roman" panose="02020603050405020304" pitchFamily="18" charset="0"/>
                <a:ea typeface="黑体" panose="02010609060101010101" pitchFamily="49" charset="-122"/>
              </a:rPr>
              <a:t>——</a:t>
            </a:r>
            <a:r>
              <a:rPr lang="zh-CN" altLang="en-US" sz="2000" b="0" dirty="0">
                <a:latin typeface="Tahoma" panose="020B0604030504040204" pitchFamily="34" charset="0"/>
                <a:ea typeface="黑体" panose="02010609060101010101" pitchFamily="49" charset="-122"/>
              </a:rPr>
              <a:t>把内存中暂时不能运行的进程或进程所需要的程序和数据，调出到外存上，以便腾出足够的内存空间，再把已具有运行条件的进程或进程所需要的程序和数据，调入内存。</a:t>
            </a:r>
          </a:p>
        </p:txBody>
      </p:sp>
      <p:sp>
        <p:nvSpPr>
          <p:cNvPr id="7" name="Text Box 7"/>
          <p:cNvSpPr txBox="1"/>
          <p:nvPr/>
        </p:nvSpPr>
        <p:spPr>
          <a:xfrm>
            <a:off x="457200" y="3657600"/>
            <a:ext cx="1752600" cy="822325"/>
          </a:xfrm>
          <a:prstGeom prst="rect">
            <a:avLst/>
          </a:prstGeom>
          <a:noFill/>
          <a:ln w="9525">
            <a:noFill/>
          </a:ln>
        </p:spPr>
        <p:txBody>
          <a:bodyPr>
            <a:spAutoFit/>
          </a:bodyPr>
          <a:lstStyle/>
          <a:p>
            <a:pPr algn="ctr">
              <a:buClr>
                <a:schemeClr val="folHlink"/>
              </a:buClr>
              <a:buSzPct val="60000"/>
              <a:buFont typeface="Wingdings" panose="05000000000000000000" pitchFamily="2" charset="2"/>
            </a:pPr>
            <a:r>
              <a:rPr lang="zh-CN" altLang="en-US" dirty="0">
                <a:solidFill>
                  <a:srgbClr val="0000FF"/>
                </a:solidFill>
                <a:latin typeface="Tahoma" panose="020B0604030504040204" pitchFamily="34" charset="0"/>
                <a:ea typeface="宋体" panose="02010600030101010101" pitchFamily="2" charset="-122"/>
              </a:rPr>
              <a:t>整体对换</a:t>
            </a:r>
          </a:p>
          <a:p>
            <a:pPr algn="ctr">
              <a:buClr>
                <a:schemeClr val="folHlink"/>
              </a:buClr>
              <a:buSzPct val="60000"/>
              <a:buFont typeface="Wingdings" panose="05000000000000000000" pitchFamily="2" charset="2"/>
            </a:pPr>
            <a:r>
              <a:rPr lang="en-US" altLang="zh-CN" dirty="0">
                <a:solidFill>
                  <a:srgbClr val="0000FF"/>
                </a:solidFill>
                <a:latin typeface="Tahoma" panose="020B0604030504040204" pitchFamily="34" charset="0"/>
                <a:ea typeface="宋体" panose="02010600030101010101" pitchFamily="2" charset="-122"/>
              </a:rPr>
              <a:t>(</a:t>
            </a:r>
            <a:r>
              <a:rPr lang="zh-CN" altLang="en-US" dirty="0">
                <a:solidFill>
                  <a:srgbClr val="0000FF"/>
                </a:solidFill>
                <a:latin typeface="Tahoma" panose="020B0604030504040204" pitchFamily="34" charset="0"/>
                <a:ea typeface="宋体" panose="02010600030101010101" pitchFamily="2" charset="-122"/>
              </a:rPr>
              <a:t>进程对换</a:t>
            </a:r>
            <a:r>
              <a:rPr lang="en-US" altLang="zh-CN" dirty="0">
                <a:solidFill>
                  <a:srgbClr val="0000FF"/>
                </a:solidFill>
                <a:latin typeface="Tahoma" panose="020B0604030504040204" pitchFamily="34" charset="0"/>
                <a:ea typeface="宋体" panose="02010600030101010101" pitchFamily="2" charset="-122"/>
              </a:rPr>
              <a:t>)</a:t>
            </a:r>
          </a:p>
        </p:txBody>
      </p:sp>
      <p:sp>
        <p:nvSpPr>
          <p:cNvPr id="8" name="Text Box 8"/>
          <p:cNvSpPr txBox="1"/>
          <p:nvPr/>
        </p:nvSpPr>
        <p:spPr>
          <a:xfrm>
            <a:off x="2286000" y="3657600"/>
            <a:ext cx="4114800" cy="831850"/>
          </a:xfrm>
          <a:prstGeom prst="rect">
            <a:avLst/>
          </a:prstGeom>
          <a:noFill/>
          <a:ln w="9525" cap="flat" cmpd="sng">
            <a:solidFill>
              <a:srgbClr val="0000FF"/>
            </a:solidFill>
            <a:prstDash val="solid"/>
            <a:miter/>
            <a:headEnd type="none" w="med" len="med"/>
            <a:tailEnd type="none" w="med" len="med"/>
          </a:ln>
        </p:spPr>
        <p:txBody>
          <a:bodyPr>
            <a:spAutoFit/>
          </a:bodyPr>
          <a:lstStyle/>
          <a:p>
            <a:pPr>
              <a:buClr>
                <a:schemeClr val="folHlink"/>
              </a:buClr>
              <a:buSzPct val="60000"/>
              <a:buFont typeface="Wingdings" panose="05000000000000000000" pitchFamily="2" charset="2"/>
              <a:buChar char="n"/>
            </a:pPr>
            <a:r>
              <a:rPr lang="en-US" altLang="zh-CN" dirty="0">
                <a:latin typeface="Tahoma" panose="020B0604030504040204" pitchFamily="34" charset="0"/>
                <a:ea typeface="宋体" panose="02010600030101010101" pitchFamily="2" charset="-122"/>
              </a:rPr>
              <a:t> </a:t>
            </a:r>
            <a:r>
              <a:rPr lang="zh-CN" altLang="en-US" dirty="0">
                <a:latin typeface="Tahoma" panose="020B0604030504040204" pitchFamily="34" charset="0"/>
                <a:ea typeface="宋体" panose="02010600030101010101" pitchFamily="2" charset="-122"/>
              </a:rPr>
              <a:t>对换以整个进程为单位</a:t>
            </a:r>
          </a:p>
          <a:p>
            <a:pPr>
              <a:buClr>
                <a:schemeClr val="folHlink"/>
              </a:buClr>
              <a:buSzPct val="60000"/>
              <a:buFont typeface="Wingdings" panose="05000000000000000000" pitchFamily="2" charset="2"/>
              <a:buChar char="n"/>
            </a:pPr>
            <a:r>
              <a:rPr lang="zh-CN" altLang="en-US" dirty="0">
                <a:latin typeface="Tahoma" panose="020B0604030504040204" pitchFamily="34" charset="0"/>
                <a:ea typeface="宋体" panose="02010600030101010101" pitchFamily="2" charset="-122"/>
              </a:rPr>
              <a:t> 广泛应用于分时系统中</a:t>
            </a:r>
          </a:p>
        </p:txBody>
      </p:sp>
      <p:sp>
        <p:nvSpPr>
          <p:cNvPr id="9" name="Text Box 9"/>
          <p:cNvSpPr txBox="1"/>
          <p:nvPr/>
        </p:nvSpPr>
        <p:spPr>
          <a:xfrm>
            <a:off x="685800" y="4953000"/>
            <a:ext cx="1524000" cy="457200"/>
          </a:xfrm>
          <a:prstGeom prst="rect">
            <a:avLst/>
          </a:prstGeom>
          <a:noFill/>
          <a:ln w="9525">
            <a:noFill/>
          </a:ln>
        </p:spPr>
        <p:txBody>
          <a:bodyPr>
            <a:spAutoFit/>
          </a:bodyPr>
          <a:lstStyle/>
          <a:p>
            <a:pPr>
              <a:buClr>
                <a:schemeClr val="folHlink"/>
              </a:buClr>
              <a:buSzPct val="60000"/>
              <a:buFont typeface="Wingdings" panose="05000000000000000000" pitchFamily="2" charset="2"/>
            </a:pPr>
            <a:r>
              <a:rPr lang="zh-CN" altLang="en-US" dirty="0">
                <a:solidFill>
                  <a:srgbClr val="0000FF"/>
                </a:solidFill>
                <a:latin typeface="Tahoma" panose="020B0604030504040204" pitchFamily="34" charset="0"/>
                <a:ea typeface="宋体" panose="02010600030101010101" pitchFamily="2" charset="-122"/>
              </a:rPr>
              <a:t>部分对换</a:t>
            </a:r>
          </a:p>
        </p:txBody>
      </p:sp>
      <p:sp>
        <p:nvSpPr>
          <p:cNvPr id="10" name="Text Box 10"/>
          <p:cNvSpPr txBox="1"/>
          <p:nvPr/>
        </p:nvSpPr>
        <p:spPr>
          <a:xfrm>
            <a:off x="2286000" y="4724400"/>
            <a:ext cx="6172200" cy="822325"/>
          </a:xfrm>
          <a:prstGeom prst="rect">
            <a:avLst/>
          </a:prstGeom>
          <a:noFill/>
          <a:ln w="9525">
            <a:noFill/>
          </a:ln>
        </p:spPr>
        <p:txBody>
          <a:bodyPr>
            <a:spAutoFit/>
          </a:bodyPr>
          <a:lstStyle/>
          <a:p>
            <a:pPr>
              <a:buClr>
                <a:schemeClr val="folHlink"/>
              </a:buClr>
              <a:buSzPct val="60000"/>
              <a:buFont typeface="Wingdings" panose="05000000000000000000" pitchFamily="2" charset="2"/>
              <a:buChar char="n"/>
            </a:pPr>
            <a:r>
              <a:rPr lang="en-US" altLang="zh-CN" dirty="0">
                <a:latin typeface="Tahoma" panose="020B0604030504040204" pitchFamily="34" charset="0"/>
                <a:ea typeface="宋体" panose="02010600030101010101" pitchFamily="2" charset="-122"/>
              </a:rPr>
              <a:t> </a:t>
            </a:r>
            <a:r>
              <a:rPr lang="zh-CN" altLang="en-US" dirty="0">
                <a:latin typeface="Tahoma" panose="020B0604030504040204" pitchFamily="34" charset="0"/>
                <a:ea typeface="宋体" panose="02010600030101010101" pitchFamily="2" charset="-122"/>
              </a:rPr>
              <a:t>对换以</a:t>
            </a:r>
            <a:r>
              <a:rPr lang="zh-CN" altLang="en-US"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页</a:t>
            </a:r>
            <a:r>
              <a:rPr lang="zh-CN" altLang="en-US"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为单位</a:t>
            </a:r>
            <a:r>
              <a:rPr lang="en-US" altLang="zh-CN"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页面对换</a:t>
            </a:r>
          </a:p>
          <a:p>
            <a:pPr>
              <a:buClr>
                <a:schemeClr val="folHlink"/>
              </a:buClr>
              <a:buSzPct val="60000"/>
              <a:buFont typeface="Wingdings" panose="05000000000000000000" pitchFamily="2" charset="2"/>
              <a:buChar char="n"/>
            </a:pPr>
            <a:r>
              <a:rPr lang="zh-CN" altLang="en-US" dirty="0">
                <a:latin typeface="Tahoma" panose="020B0604030504040204" pitchFamily="34" charset="0"/>
                <a:ea typeface="宋体" panose="02010600030101010101" pitchFamily="2" charset="-122"/>
              </a:rPr>
              <a:t> 对换以</a:t>
            </a:r>
            <a:r>
              <a:rPr lang="zh-CN" altLang="en-US"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段</a:t>
            </a:r>
            <a:r>
              <a:rPr lang="zh-CN" altLang="en-US"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为单位</a:t>
            </a:r>
            <a:r>
              <a:rPr lang="en-US" altLang="zh-CN"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分段对换</a:t>
            </a:r>
          </a:p>
        </p:txBody>
      </p:sp>
      <p:sp>
        <p:nvSpPr>
          <p:cNvPr id="11" name="Text Box 11"/>
          <p:cNvSpPr txBox="1">
            <a:spLocks noChangeArrowheads="1"/>
          </p:cNvSpPr>
          <p:nvPr/>
        </p:nvSpPr>
        <p:spPr bwMode="auto">
          <a:xfrm>
            <a:off x="7472363" y="4943475"/>
            <a:ext cx="990600" cy="466725"/>
          </a:xfrm>
          <a:prstGeom prst="rect">
            <a:avLst/>
          </a:prstGeom>
          <a:gradFill rotWithShape="0">
            <a:gsLst>
              <a:gs pos="0">
                <a:schemeClr val="accent1"/>
              </a:gs>
              <a:gs pos="100000">
                <a:schemeClr val="accent1">
                  <a:gamma/>
                  <a:shade val="46275"/>
                  <a:invGamma/>
                </a:schemeClr>
              </a:gs>
            </a:gsLst>
            <a:lin ang="5400000" scaled="1"/>
          </a:gra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
                <a:schemeClr val="folHlink"/>
              </a:buClr>
              <a:buSzPct val="60000"/>
              <a:buFont typeface="Wingdings" panose="05000000000000000000" pitchFamily="2" charset="2"/>
              <a:buNone/>
              <a:defRPr/>
            </a:pPr>
            <a:r>
              <a:rPr kumimoji="1" lang="zh-CN" altLang="en-US" kern="1200" cap="none" spc="0" normalizeH="0" baseline="0" noProof="0" dirty="0">
                <a:solidFill>
                  <a:srgbClr val="FFFF00"/>
                </a:solidFill>
                <a:latin typeface="Tahoma" panose="020B0604030504040204" pitchFamily="34" charset="0"/>
                <a:ea typeface="楷体_GB2312" pitchFamily="49" charset="-122"/>
                <a:cs typeface="+mn-cs"/>
              </a:rPr>
              <a:t>虚存</a:t>
            </a:r>
          </a:p>
        </p:txBody>
      </p:sp>
      <p:sp>
        <p:nvSpPr>
          <p:cNvPr id="12" name="Text Box 12"/>
          <p:cNvSpPr txBox="1"/>
          <p:nvPr/>
        </p:nvSpPr>
        <p:spPr>
          <a:xfrm>
            <a:off x="381000" y="5715000"/>
            <a:ext cx="8382000" cy="406400"/>
          </a:xfrm>
          <a:prstGeom prst="rect">
            <a:avLst/>
          </a:prstGeom>
          <a:solidFill>
            <a:srgbClr val="FFCCCC"/>
          </a:solidFill>
          <a:ln w="9525" cap="flat" cmpd="sng">
            <a:solidFill>
              <a:srgbClr val="0000FF"/>
            </a:solidFill>
            <a:prstDash val="solid"/>
            <a:miter/>
            <a:headEnd type="none" w="med" len="med"/>
            <a:tailEnd type="none" w="med" len="med"/>
          </a:ln>
        </p:spPr>
        <p:txBody>
          <a:bodyPr>
            <a:spAutoFit/>
          </a:bodyPr>
          <a:lstStyle/>
          <a:p>
            <a:pPr>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本节介绍进程对换，部分对换将在虚拟存储器中介绍。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0-#ppt_w/2"/>
                                          </p:val>
                                        </p:tav>
                                        <p:tav tm="100000">
                                          <p:val>
                                            <p:strVal val="#ppt_x"/>
                                          </p:val>
                                        </p:tav>
                                      </p:tavLst>
                                    </p:anim>
                                    <p:anim calcmode="lin" valueType="num">
                                      <p:cBhvr additive="base">
                                        <p:cTn id="4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Effect transition="in" filter="wipe(up)">
                                      <p:cBhvr>
                                        <p:cTn id="53" dur="500"/>
                                        <p:tgtEl>
                                          <p:spTgt spid="1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0">
                                            <p:txEl>
                                              <p:pRg st="1" end="1"/>
                                            </p:txEl>
                                          </p:spTgt>
                                        </p:tgtEl>
                                        <p:attrNameLst>
                                          <p:attrName>style.visibility</p:attrName>
                                        </p:attrNameLst>
                                      </p:cBhvr>
                                      <p:to>
                                        <p:strVal val="visible"/>
                                      </p:to>
                                    </p:set>
                                    <p:animEffect transition="in" filter="wipe(up)">
                                      <p:cBhvr>
                                        <p:cTn id="58" dur="500"/>
                                        <p:tgtEl>
                                          <p:spTgt spid="1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animBg="1"/>
      <p:bldP spid="9" grpId="0"/>
      <p:bldP spid="10" grpId="0" build="p"/>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304800" y="228600"/>
            <a:ext cx="5486400" cy="457200"/>
          </a:xfrm>
          <a:prstGeom prst="rect">
            <a:avLst/>
          </a:prstGeom>
          <a:noFill/>
          <a:ln w="9525">
            <a:noFill/>
          </a:ln>
        </p:spPr>
        <p:txBody>
          <a:bodyPr>
            <a:spAutoFit/>
          </a:bodyPr>
          <a:lstStyle/>
          <a:p>
            <a:pPr>
              <a:buClr>
                <a:schemeClr val="folHlink"/>
              </a:buClr>
              <a:buSzPct val="60000"/>
              <a:buFont typeface="Wingdings" panose="05000000000000000000" pitchFamily="2" charset="2"/>
            </a:pPr>
            <a:r>
              <a:rPr lang="zh-CN" altLang="en-US" dirty="0">
                <a:solidFill>
                  <a:schemeClr val="tx2"/>
                </a:solidFill>
                <a:latin typeface="Tahoma" panose="020B0604030504040204" pitchFamily="34" charset="0"/>
                <a:ea typeface="黑体" panose="02010609060101010101" pitchFamily="49" charset="-122"/>
              </a:rPr>
              <a:t>要实现进程对换，需实现三方面功能：</a:t>
            </a:r>
            <a:r>
              <a:rPr lang="zh-CN" altLang="en-US" dirty="0">
                <a:latin typeface="Tahoma" panose="020B0604030504040204" pitchFamily="34" charset="0"/>
                <a:ea typeface="宋体" panose="02010600030101010101" pitchFamily="2" charset="-122"/>
              </a:rPr>
              <a:t>  </a:t>
            </a:r>
            <a:endParaRPr lang="zh-CN" altLang="en-US" dirty="0">
              <a:latin typeface="楷体_GB2312" pitchFamily="49" charset="-122"/>
            </a:endParaRPr>
          </a:p>
        </p:txBody>
      </p:sp>
      <p:sp>
        <p:nvSpPr>
          <p:cNvPr id="3" name="Text Box 3"/>
          <p:cNvSpPr txBox="1"/>
          <p:nvPr/>
        </p:nvSpPr>
        <p:spPr>
          <a:xfrm>
            <a:off x="228600" y="1157288"/>
            <a:ext cx="4876800" cy="519112"/>
          </a:xfrm>
          <a:prstGeom prst="rect">
            <a:avLst/>
          </a:prstGeom>
          <a:noFill/>
          <a:ln w="9525">
            <a:noFill/>
          </a:ln>
        </p:spPr>
        <p:txBody>
          <a:bodyPr>
            <a:spAutoFit/>
          </a:bodyPr>
          <a:lstStyle/>
          <a:p>
            <a:pPr>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rPr>
              <a:t>2.  </a:t>
            </a:r>
            <a:r>
              <a:rPr lang="zh-CN" altLang="en-US" sz="2800" dirty="0">
                <a:latin typeface="Tahoma" panose="020B0604030504040204" pitchFamily="34" charset="0"/>
              </a:rPr>
              <a:t>对换空间的管理</a:t>
            </a:r>
          </a:p>
        </p:txBody>
      </p:sp>
      <p:sp>
        <p:nvSpPr>
          <p:cNvPr id="4" name="Text Box 4"/>
          <p:cNvSpPr txBox="1"/>
          <p:nvPr/>
        </p:nvSpPr>
        <p:spPr>
          <a:xfrm>
            <a:off x="533400" y="1676400"/>
            <a:ext cx="5791200" cy="457200"/>
          </a:xfrm>
          <a:prstGeom prst="rect">
            <a:avLst/>
          </a:prstGeom>
          <a:noFill/>
          <a:ln w="9525">
            <a:noFill/>
          </a:ln>
        </p:spPr>
        <p:txBody>
          <a:bodyPr>
            <a:spAutoFit/>
          </a:bodyPr>
          <a:lstStyle/>
          <a:p>
            <a:pP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把外存分为：</a:t>
            </a:r>
            <a:r>
              <a:rPr lang="zh-CN" altLang="en-US" dirty="0">
                <a:solidFill>
                  <a:srgbClr val="0000FF"/>
                </a:solidFill>
                <a:latin typeface="Tahoma" panose="020B0604030504040204" pitchFamily="34" charset="0"/>
                <a:ea typeface="黑体" panose="02010609060101010101" pitchFamily="49" charset="-122"/>
              </a:rPr>
              <a:t>文件区和对换区</a:t>
            </a:r>
          </a:p>
        </p:txBody>
      </p:sp>
      <p:sp>
        <p:nvSpPr>
          <p:cNvPr id="5" name="Text Box 5"/>
          <p:cNvSpPr txBox="1"/>
          <p:nvPr/>
        </p:nvSpPr>
        <p:spPr>
          <a:xfrm>
            <a:off x="457200" y="2438400"/>
            <a:ext cx="1219200" cy="466725"/>
          </a:xfrm>
          <a:prstGeom prst="rect">
            <a:avLst/>
          </a:prstGeom>
          <a:noFill/>
          <a:ln w="9525" cap="flat" cmpd="sng">
            <a:solidFill>
              <a:srgbClr val="0000FF"/>
            </a:solidFill>
            <a:prstDash val="solid"/>
            <a:miter/>
            <a:headEnd type="none" w="med" len="med"/>
            <a:tailEnd type="none" w="med" len="med"/>
          </a:ln>
        </p:spPr>
        <p:txBody>
          <a:bodyPr>
            <a:spAutoFit/>
          </a:bodyPr>
          <a:lstStyle/>
          <a:p>
            <a:pPr algn="ctr">
              <a:buClr>
                <a:schemeClr val="folHlink"/>
              </a:buClr>
              <a:buSzPct val="60000"/>
              <a:buFont typeface="Wingdings" panose="05000000000000000000" pitchFamily="2" charset="2"/>
            </a:pPr>
            <a:r>
              <a:rPr lang="zh-CN" altLang="en-US" dirty="0">
                <a:solidFill>
                  <a:srgbClr val="0000FF"/>
                </a:solidFill>
                <a:latin typeface="Tahoma" panose="020B0604030504040204" pitchFamily="34" charset="0"/>
                <a:ea typeface="宋体" panose="02010600030101010101" pitchFamily="2" charset="-122"/>
              </a:rPr>
              <a:t>文件区</a:t>
            </a:r>
          </a:p>
        </p:txBody>
      </p:sp>
      <p:sp>
        <p:nvSpPr>
          <p:cNvPr id="6" name="Text Box 6"/>
          <p:cNvSpPr txBox="1"/>
          <p:nvPr/>
        </p:nvSpPr>
        <p:spPr>
          <a:xfrm>
            <a:off x="1752600" y="2133600"/>
            <a:ext cx="5791200" cy="1006475"/>
          </a:xfrm>
          <a:prstGeom prst="rect">
            <a:avLst/>
          </a:prstGeom>
          <a:noFill/>
          <a:ln w="9525">
            <a:noFill/>
          </a:ln>
        </p:spPr>
        <p:txBody>
          <a:bodyPr>
            <a:spAutoFit/>
          </a:bodyPr>
          <a:lstStyle/>
          <a:p>
            <a:pPr>
              <a:buClr>
                <a:schemeClr val="folHlink"/>
              </a:buClr>
              <a:buSzPct val="60000"/>
              <a:buFont typeface="Wingdings" panose="05000000000000000000" pitchFamily="2" charset="2"/>
              <a:buChar char="n"/>
            </a:pPr>
            <a:r>
              <a:rPr lang="en-US" altLang="zh-CN" sz="2000" dirty="0">
                <a:latin typeface="Tahoma" panose="020B0604030504040204" pitchFamily="34" charset="0"/>
                <a:ea typeface="宋体" panose="02010600030101010101" pitchFamily="2" charset="-122"/>
              </a:rPr>
              <a:t> </a:t>
            </a:r>
            <a:r>
              <a:rPr lang="zh-CN" altLang="en-US" sz="2000" dirty="0">
                <a:latin typeface="Tahoma" panose="020B0604030504040204" pitchFamily="34" charset="0"/>
                <a:ea typeface="宋体" panose="02010600030101010101" pitchFamily="2" charset="-122"/>
              </a:rPr>
              <a:t>存放文件</a:t>
            </a:r>
          </a:p>
          <a:p>
            <a:pPr>
              <a:buClr>
                <a:schemeClr val="folHlink"/>
              </a:buClr>
              <a:buSzPct val="60000"/>
              <a:buFont typeface="Wingdings" panose="05000000000000000000" pitchFamily="2" charset="2"/>
              <a:buChar char="n"/>
            </a:pPr>
            <a:r>
              <a:rPr lang="zh-CN" altLang="en-US" sz="2000" dirty="0">
                <a:latin typeface="Tahoma" panose="020B0604030504040204" pitchFamily="34" charset="0"/>
                <a:ea typeface="宋体" panose="02010600030101010101" pitchFamily="2" charset="-122"/>
              </a:rPr>
              <a:t> 管理主要目标：提高文件存储空间利用率</a:t>
            </a:r>
          </a:p>
          <a:p>
            <a:pPr>
              <a:buClr>
                <a:schemeClr val="folHlink"/>
              </a:buClr>
              <a:buSzPct val="60000"/>
              <a:buFont typeface="Wingdings" panose="05000000000000000000" pitchFamily="2" charset="2"/>
              <a:buChar char="n"/>
            </a:pPr>
            <a:r>
              <a:rPr lang="zh-CN" altLang="en-US" sz="2000" dirty="0">
                <a:latin typeface="Tahoma" panose="020B0604030504040204" pitchFamily="34" charset="0"/>
                <a:ea typeface="宋体" panose="02010600030101010101" pitchFamily="2" charset="-122"/>
              </a:rPr>
              <a:t> 为此，采用离散分配方式</a:t>
            </a:r>
          </a:p>
        </p:txBody>
      </p:sp>
      <p:sp>
        <p:nvSpPr>
          <p:cNvPr id="7" name="Text Box 7"/>
          <p:cNvSpPr txBox="1"/>
          <p:nvPr/>
        </p:nvSpPr>
        <p:spPr>
          <a:xfrm>
            <a:off x="457200" y="3505200"/>
            <a:ext cx="1219200" cy="466725"/>
          </a:xfrm>
          <a:prstGeom prst="rect">
            <a:avLst/>
          </a:prstGeom>
          <a:noFill/>
          <a:ln w="9525" cap="flat" cmpd="sng">
            <a:solidFill>
              <a:srgbClr val="0000FF"/>
            </a:solidFill>
            <a:prstDash val="solid"/>
            <a:miter/>
            <a:headEnd type="none" w="med" len="med"/>
            <a:tailEnd type="none" w="med" len="med"/>
          </a:ln>
        </p:spPr>
        <p:txBody>
          <a:bodyPr>
            <a:spAutoFit/>
          </a:bodyPr>
          <a:lstStyle/>
          <a:p>
            <a:pPr algn="ctr">
              <a:buClr>
                <a:schemeClr val="folHlink"/>
              </a:buClr>
              <a:buSzPct val="60000"/>
              <a:buFont typeface="Wingdings" panose="05000000000000000000" pitchFamily="2" charset="2"/>
            </a:pPr>
            <a:r>
              <a:rPr lang="zh-CN" altLang="en-US" dirty="0">
                <a:solidFill>
                  <a:srgbClr val="0000FF"/>
                </a:solidFill>
                <a:latin typeface="Tahoma" panose="020B0604030504040204" pitchFamily="34" charset="0"/>
                <a:ea typeface="宋体" panose="02010600030101010101" pitchFamily="2" charset="-122"/>
              </a:rPr>
              <a:t>对换区</a:t>
            </a:r>
          </a:p>
        </p:txBody>
      </p:sp>
      <p:sp>
        <p:nvSpPr>
          <p:cNvPr id="8" name="Text Box 8"/>
          <p:cNvSpPr txBox="1"/>
          <p:nvPr/>
        </p:nvSpPr>
        <p:spPr>
          <a:xfrm>
            <a:off x="1752600" y="3200400"/>
            <a:ext cx="5791200" cy="1006475"/>
          </a:xfrm>
          <a:prstGeom prst="rect">
            <a:avLst/>
          </a:prstGeom>
          <a:noFill/>
          <a:ln w="9525">
            <a:noFill/>
          </a:ln>
        </p:spPr>
        <p:txBody>
          <a:bodyPr>
            <a:spAutoFit/>
          </a:bodyPr>
          <a:lstStyle/>
          <a:p>
            <a:pPr>
              <a:buClr>
                <a:schemeClr val="folHlink"/>
              </a:buClr>
              <a:buSzPct val="60000"/>
              <a:buFont typeface="Wingdings" panose="05000000000000000000" pitchFamily="2" charset="2"/>
              <a:buChar char="n"/>
            </a:pPr>
            <a:r>
              <a:rPr lang="en-US" altLang="zh-CN" sz="2000" dirty="0">
                <a:latin typeface="Tahoma" panose="020B0604030504040204" pitchFamily="34" charset="0"/>
                <a:ea typeface="宋体" panose="02010600030101010101" pitchFamily="2" charset="-122"/>
              </a:rPr>
              <a:t> </a:t>
            </a:r>
            <a:r>
              <a:rPr lang="zh-CN" altLang="en-US" sz="2000" dirty="0">
                <a:latin typeface="Tahoma" panose="020B0604030504040204" pitchFamily="34" charset="0"/>
                <a:ea typeface="宋体" panose="02010600030101010101" pitchFamily="2" charset="-122"/>
              </a:rPr>
              <a:t>存放换出的进程</a:t>
            </a:r>
          </a:p>
          <a:p>
            <a:pPr>
              <a:buClr>
                <a:schemeClr val="folHlink"/>
              </a:buClr>
              <a:buSzPct val="60000"/>
              <a:buFont typeface="Wingdings" panose="05000000000000000000" pitchFamily="2" charset="2"/>
              <a:buChar char="n"/>
            </a:pPr>
            <a:r>
              <a:rPr lang="zh-CN" altLang="en-US" sz="2000" dirty="0">
                <a:latin typeface="Tahoma" panose="020B0604030504040204" pitchFamily="34" charset="0"/>
                <a:ea typeface="宋体" panose="02010600030101010101" pitchFamily="2" charset="-122"/>
              </a:rPr>
              <a:t> 管理主要目标：提高进程换入和换出的速度</a:t>
            </a:r>
          </a:p>
          <a:p>
            <a:pPr>
              <a:buClr>
                <a:schemeClr val="folHlink"/>
              </a:buClr>
              <a:buSzPct val="60000"/>
              <a:buFont typeface="Wingdings" panose="05000000000000000000" pitchFamily="2" charset="2"/>
              <a:buChar char="n"/>
            </a:pPr>
            <a:r>
              <a:rPr lang="zh-CN" altLang="en-US" sz="2000" dirty="0">
                <a:latin typeface="Tahoma" panose="020B0604030504040204" pitchFamily="34" charset="0"/>
                <a:ea typeface="宋体" panose="02010600030101010101" pitchFamily="2" charset="-122"/>
              </a:rPr>
              <a:t> 为此，采用连续分配方式</a:t>
            </a:r>
          </a:p>
        </p:txBody>
      </p:sp>
      <p:sp>
        <p:nvSpPr>
          <p:cNvPr id="9" name="Text Box 9"/>
          <p:cNvSpPr txBox="1"/>
          <p:nvPr/>
        </p:nvSpPr>
        <p:spPr>
          <a:xfrm>
            <a:off x="5562600" y="228600"/>
            <a:ext cx="3048000" cy="1196975"/>
          </a:xfrm>
          <a:prstGeom prst="rect">
            <a:avLst/>
          </a:prstGeom>
          <a:noFill/>
          <a:ln w="9525" cap="flat" cmpd="sng">
            <a:solidFill>
              <a:srgbClr val="0000FF"/>
            </a:solidFill>
            <a:prstDash val="solid"/>
            <a:miter/>
            <a:headEnd type="none" w="med" len="med"/>
            <a:tailEnd type="none" w="med" len="med"/>
          </a:ln>
        </p:spPr>
        <p:txBody>
          <a:bodyPr>
            <a:spAutoFit/>
          </a:bodyPr>
          <a:lstStyle/>
          <a:p>
            <a:pPr>
              <a:buClr>
                <a:schemeClr val="folHlink"/>
              </a:buClr>
              <a:buSzPct val="60000"/>
              <a:buFont typeface="Wingdings" panose="05000000000000000000" pitchFamily="2" charset="2"/>
              <a:buChar char="n"/>
            </a:pPr>
            <a:r>
              <a:rPr lang="en-US" altLang="zh-CN" dirty="0">
                <a:latin typeface="楷体_GB2312" pitchFamily="49" charset="-122"/>
              </a:rPr>
              <a:t> </a:t>
            </a:r>
            <a:r>
              <a:rPr lang="zh-CN" altLang="en-US" dirty="0">
                <a:latin typeface="楷体_GB2312" pitchFamily="49" charset="-122"/>
              </a:rPr>
              <a:t>对换空间的管理</a:t>
            </a:r>
          </a:p>
          <a:p>
            <a:pPr>
              <a:buClr>
                <a:schemeClr val="folHlink"/>
              </a:buClr>
              <a:buSzPct val="60000"/>
              <a:buFont typeface="Wingdings" panose="05000000000000000000" pitchFamily="2" charset="2"/>
              <a:buChar char="n"/>
            </a:pPr>
            <a:r>
              <a:rPr lang="zh-CN" altLang="en-US" dirty="0">
                <a:latin typeface="楷体_GB2312" pitchFamily="49" charset="-122"/>
              </a:rPr>
              <a:t> 进程的换出</a:t>
            </a:r>
          </a:p>
          <a:p>
            <a:pPr>
              <a:buClr>
                <a:schemeClr val="folHlink"/>
              </a:buClr>
              <a:buSzPct val="60000"/>
              <a:buFont typeface="Wingdings" panose="05000000000000000000" pitchFamily="2" charset="2"/>
              <a:buChar char="n"/>
            </a:pPr>
            <a:r>
              <a:rPr lang="zh-CN" altLang="en-US" dirty="0">
                <a:latin typeface="楷体_GB2312" pitchFamily="49" charset="-122"/>
              </a:rPr>
              <a:t> 进程的换入</a:t>
            </a:r>
          </a:p>
        </p:txBody>
      </p:sp>
      <p:sp>
        <p:nvSpPr>
          <p:cNvPr id="10" name="Text Box 10"/>
          <p:cNvSpPr txBox="1"/>
          <p:nvPr/>
        </p:nvSpPr>
        <p:spPr>
          <a:xfrm>
            <a:off x="533400" y="4343400"/>
            <a:ext cx="8077200" cy="1930400"/>
          </a:xfrm>
          <a:prstGeom prst="rect">
            <a:avLst/>
          </a:prstGeom>
          <a:noFill/>
          <a:ln w="9525" cap="flat" cmpd="sng">
            <a:solidFill>
              <a:srgbClr val="0000FF"/>
            </a:solidFill>
            <a:prstDash val="solid"/>
            <a:miter/>
            <a:headEnd type="none" w="med" len="med"/>
            <a:tailEnd type="none" w="med" len="med"/>
          </a:ln>
        </p:spPr>
        <p:txBody>
          <a:bodyPr>
            <a:spAutoFit/>
          </a:bodyPr>
          <a:lstStyle/>
          <a:p>
            <a:pPr>
              <a:buClr>
                <a:schemeClr val="folHlink"/>
              </a:buClr>
              <a:buSzPct val="60000"/>
              <a:buFont typeface="Wingdings" panose="05000000000000000000" pitchFamily="2" charset="2"/>
            </a:pPr>
            <a:r>
              <a:rPr lang="zh-CN" altLang="en-US" sz="2000" b="0" dirty="0">
                <a:solidFill>
                  <a:srgbClr val="0000FF"/>
                </a:solidFill>
                <a:latin typeface="Tahoma" panose="020B0604030504040204" pitchFamily="34" charset="0"/>
                <a:ea typeface="黑体" panose="02010609060101010101" pitchFamily="49" charset="-122"/>
              </a:rPr>
              <a:t>数据结构</a:t>
            </a:r>
            <a:r>
              <a:rPr lang="zh-CN" altLang="en-US" sz="2000" b="0" dirty="0">
                <a:latin typeface="Tahoma" panose="020B0604030504040204" pitchFamily="34" charset="0"/>
                <a:ea typeface="黑体" panose="02010609060101010101" pitchFamily="49" charset="-122"/>
              </a:rPr>
              <a:t>：对换区的空闲盘块管理的数据结构与动态分区分配方式采用的数据结构相似</a:t>
            </a:r>
            <a:r>
              <a:rPr lang="en-US" altLang="zh-CN" sz="2000" b="0" dirty="0">
                <a:latin typeface="Times New Roman" panose="02020603050405020304" pitchFamily="18" charset="0"/>
                <a:ea typeface="黑体" panose="02010609060101010101" pitchFamily="49" charset="-122"/>
              </a:rPr>
              <a:t>——</a:t>
            </a:r>
            <a:r>
              <a:rPr lang="zh-CN" altLang="en-US" sz="2000" dirty="0">
                <a:solidFill>
                  <a:srgbClr val="000066"/>
                </a:solidFill>
                <a:latin typeface="Tahoma" panose="020B0604030504040204" pitchFamily="34" charset="0"/>
              </a:rPr>
              <a:t>空闲区表或空闲区链</a:t>
            </a:r>
            <a:r>
              <a:rPr lang="zh-CN" altLang="en-US" sz="2000" b="0" dirty="0">
                <a:latin typeface="Tahoma" panose="020B0604030504040204" pitchFamily="34" charset="0"/>
                <a:ea typeface="黑体" panose="02010609060101010101" pitchFamily="49" charset="-122"/>
              </a:rPr>
              <a:t>。</a:t>
            </a:r>
          </a:p>
          <a:p>
            <a:pPr>
              <a:buClr>
                <a:schemeClr val="folHlink"/>
              </a:buClr>
              <a:buSzPct val="60000"/>
              <a:buFont typeface="Wingdings" panose="05000000000000000000" pitchFamily="2" charset="2"/>
            </a:pPr>
            <a:r>
              <a:rPr lang="zh-CN" altLang="en-US" sz="2000" b="0" dirty="0">
                <a:solidFill>
                  <a:srgbClr val="0000FF"/>
                </a:solidFill>
                <a:latin typeface="Tahoma" panose="020B0604030504040204" pitchFamily="34" charset="0"/>
                <a:ea typeface="黑体" panose="02010609060101010101" pitchFamily="49" charset="-122"/>
              </a:rPr>
              <a:t>空闲分区表</a:t>
            </a:r>
            <a:r>
              <a:rPr lang="zh-CN" altLang="en-US" sz="2000" b="0" dirty="0">
                <a:latin typeface="Tahoma" panose="020B0604030504040204" pitchFamily="34" charset="0"/>
                <a:ea typeface="黑体" panose="02010609060101010101" pitchFamily="49" charset="-122"/>
              </a:rPr>
              <a:t>中应包含两个表项：对换区的首址及其大小，它们的单位是盘块号和盘块数。</a:t>
            </a:r>
          </a:p>
          <a:p>
            <a:pPr>
              <a:buClr>
                <a:schemeClr val="folHlink"/>
              </a:buClr>
              <a:buSzPct val="60000"/>
              <a:buFont typeface="Wingdings" panose="05000000000000000000" pitchFamily="2" charset="2"/>
            </a:pPr>
            <a:r>
              <a:rPr lang="zh-CN" altLang="en-US" sz="2000" b="0" dirty="0">
                <a:solidFill>
                  <a:srgbClr val="0000FF"/>
                </a:solidFill>
                <a:latin typeface="Tahoma" panose="020B0604030504040204" pitchFamily="34" charset="0"/>
                <a:ea typeface="黑体" panose="02010609060101010101" pitchFamily="49" charset="-122"/>
              </a:rPr>
              <a:t>分配算法</a:t>
            </a:r>
            <a:r>
              <a:rPr lang="zh-CN" altLang="en-US" sz="2000" b="0" dirty="0">
                <a:latin typeface="Tahoma" panose="020B0604030504040204" pitchFamily="34" charset="0"/>
                <a:ea typeface="黑体" panose="02010609060101010101" pitchFamily="49" charset="-122"/>
              </a:rPr>
              <a:t>：对换区的分配与回收，与动态分区分配雷同，其分配算法可以是</a:t>
            </a:r>
            <a:r>
              <a:rPr lang="zh-CN" altLang="en-US" sz="2000" dirty="0">
                <a:solidFill>
                  <a:srgbClr val="000066"/>
                </a:solidFill>
                <a:latin typeface="Tahoma" panose="020B0604030504040204" pitchFamily="34" charset="0"/>
              </a:rPr>
              <a:t>首次适应、循环首次适应或最佳适应分配算法</a:t>
            </a:r>
            <a:r>
              <a:rPr lang="zh-CN" altLang="en-US" sz="2000" dirty="0">
                <a:latin typeface="Tahoma" panose="020B0604030504040204" pitchFamily="34" charset="0"/>
                <a:ea typeface="黑体" panose="02010609060101010101" pitchFamily="49" charset="-122"/>
              </a:rPr>
              <a:t>。</a:t>
            </a:r>
          </a:p>
        </p:txBody>
      </p:sp>
      <p:sp>
        <p:nvSpPr>
          <p:cNvPr id="50187" name="矩形 10"/>
          <p:cNvSpPr/>
          <p:nvPr/>
        </p:nvSpPr>
        <p:spPr>
          <a:xfrm>
            <a:off x="7204075" y="1962150"/>
            <a:ext cx="1374775" cy="1938338"/>
          </a:xfrm>
          <a:prstGeom prst="rect">
            <a:avLst/>
          </a:prstGeom>
          <a:noFill/>
          <a:ln w="9525" cap="flat" cmpd="sng">
            <a:solidFill>
              <a:srgbClr val="0000FF"/>
            </a:solidFill>
            <a:prstDash val="solid"/>
            <a:miter/>
            <a:headEnd type="none" w="med" len="med"/>
            <a:tailEnd type="none" w="med" len="med"/>
          </a:ln>
        </p:spPr>
        <p:txBody>
          <a:bodyPr>
            <a:spAutoFit/>
          </a:bodyPr>
          <a:lstStyle/>
          <a:p>
            <a:r>
              <a:rPr lang="zh-CN" altLang="en-US" dirty="0">
                <a:solidFill>
                  <a:srgbClr val="FF0000"/>
                </a:solidFill>
                <a:latin typeface="楷体_GB2312" pitchFamily="49" charset="-122"/>
              </a:rPr>
              <a:t>对换区</a:t>
            </a:r>
            <a:r>
              <a:rPr lang="zh-CN" altLang="en-US" dirty="0">
                <a:latin typeface="楷体_GB2312" pitchFamily="49" charset="-122"/>
              </a:rPr>
              <a:t>比</a:t>
            </a:r>
            <a:r>
              <a:rPr lang="zh-CN" altLang="en-US" dirty="0">
                <a:solidFill>
                  <a:srgbClr val="FF0000"/>
                </a:solidFill>
                <a:latin typeface="楷体_GB2312" pitchFamily="49" charset="-122"/>
              </a:rPr>
              <a:t>文件区</a:t>
            </a:r>
            <a:r>
              <a:rPr lang="zh-CN" altLang="en-US" dirty="0">
                <a:latin typeface="楷体_GB2312" pitchFamily="49" charset="-122"/>
              </a:rPr>
              <a:t>侧重于对换速度</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up)">
                                      <p:cBhvr>
                                        <p:cTn id="25" dur="500"/>
                                        <p:tgtEl>
                                          <p:spTgt spid="6">
                                            <p:txEl>
                                              <p:pRg st="0" end="0"/>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up)">
                                      <p:cBhvr>
                                        <p:cTn id="29" dur="500"/>
                                        <p:tgtEl>
                                          <p:spTgt spid="6">
                                            <p:txEl>
                                              <p:pRg st="1" end="1"/>
                                            </p:txEl>
                                          </p:spTgt>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up)">
                                      <p:cBhvr>
                                        <p:cTn id="33" dur="500"/>
                                        <p:tgtEl>
                                          <p:spTgt spid="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wipe(up)">
                                      <p:cBhvr>
                                        <p:cTn id="43" dur="500"/>
                                        <p:tgtEl>
                                          <p:spTgt spid="8">
                                            <p:txEl>
                                              <p:pRg st="0" end="0"/>
                                            </p:txEl>
                                          </p:spTgt>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wipe(up)">
                                      <p:cBhvr>
                                        <p:cTn id="47" dur="500"/>
                                        <p:tgtEl>
                                          <p:spTgt spid="8">
                                            <p:txEl>
                                              <p:pRg st="1" end="1"/>
                                            </p:txEl>
                                          </p:spTgt>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animEffect transition="in" filter="wipe(up)">
                                      <p:cBhvr>
                                        <p:cTn id="51" dur="500"/>
                                        <p:tgtEl>
                                          <p:spTgt spid="8">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up)">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build="p" advAuto="1000"/>
      <p:bldP spid="7" grpId="0" animBg="1"/>
      <p:bldP spid="8" grpId="0" build="p" advAuto="1000"/>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p:nvPr/>
        </p:nvSpPr>
        <p:spPr>
          <a:xfrm>
            <a:off x="381000" y="304800"/>
            <a:ext cx="5562600" cy="519113"/>
          </a:xfrm>
          <a:prstGeom prst="rect">
            <a:avLst/>
          </a:prstGeom>
          <a:noFill/>
          <a:ln w="9525">
            <a:noFill/>
          </a:ln>
        </p:spPr>
        <p:txBody>
          <a:bodyPr>
            <a:spAutoFit/>
          </a:bodyPr>
          <a:lstStyle/>
          <a:p>
            <a:pPr>
              <a:buClr>
                <a:schemeClr val="folHlink"/>
              </a:buClr>
              <a:buSzPct val="60000"/>
              <a:buFont typeface="Wingdings" panose="05000000000000000000" pitchFamily="2" charset="2"/>
            </a:pPr>
            <a:r>
              <a:rPr lang="en-US" altLang="zh-CN" sz="2800" dirty="0">
                <a:latin typeface="Tahoma" panose="020B0604030504040204" pitchFamily="34" charset="0"/>
                <a:ea typeface="宋体" panose="02010600030101010101" pitchFamily="2" charset="-122"/>
              </a:rPr>
              <a:t>3.  </a:t>
            </a:r>
            <a:r>
              <a:rPr lang="zh-CN" altLang="en-US" sz="2800" dirty="0">
                <a:latin typeface="Tahoma" panose="020B0604030504040204" pitchFamily="34" charset="0"/>
              </a:rPr>
              <a:t>进程的换出与换入</a:t>
            </a:r>
          </a:p>
        </p:txBody>
      </p:sp>
      <p:sp>
        <p:nvSpPr>
          <p:cNvPr id="3" name="Text Box 3"/>
          <p:cNvSpPr txBox="1"/>
          <p:nvPr/>
        </p:nvSpPr>
        <p:spPr>
          <a:xfrm>
            <a:off x="228600" y="914400"/>
            <a:ext cx="1600200" cy="822325"/>
          </a:xfrm>
          <a:prstGeom prst="rect">
            <a:avLst/>
          </a:prstGeom>
          <a:solidFill>
            <a:srgbClr val="00FF99"/>
          </a:solidFill>
          <a:ln w="9525">
            <a:noFill/>
          </a:ln>
        </p:spPr>
        <p:txBody>
          <a:bodyPr>
            <a:spAutoFit/>
          </a:bodyPr>
          <a:lstStyle/>
          <a:p>
            <a:pPr algn="ct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进程的</a:t>
            </a:r>
          </a:p>
          <a:p>
            <a:pPr algn="ct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换出</a:t>
            </a:r>
          </a:p>
        </p:txBody>
      </p:sp>
      <p:sp>
        <p:nvSpPr>
          <p:cNvPr id="4" name="Text Box 4"/>
          <p:cNvSpPr txBox="1"/>
          <p:nvPr/>
        </p:nvSpPr>
        <p:spPr>
          <a:xfrm>
            <a:off x="1930400" y="825500"/>
            <a:ext cx="6934200" cy="1193800"/>
          </a:xfrm>
          <a:prstGeom prst="rect">
            <a:avLst/>
          </a:prstGeom>
          <a:noFill/>
          <a:ln w="9525">
            <a:noFill/>
          </a:ln>
        </p:spPr>
        <p:txBody>
          <a:bodyPr/>
          <a:lstStyle/>
          <a:p>
            <a:pPr>
              <a:buClr>
                <a:schemeClr val="folHlink"/>
              </a:buClr>
              <a:buSzPct val="60000"/>
              <a:buFont typeface="Wingdings" panose="05000000000000000000" pitchFamily="2" charset="2"/>
            </a:pPr>
            <a:r>
              <a:rPr lang="zh-CN" altLang="en-US" dirty="0">
                <a:latin typeface="Tahoma" panose="020B0604030504040204" pitchFamily="34" charset="0"/>
                <a:ea typeface="仿宋_GB2312" pitchFamily="49" charset="-122"/>
              </a:rPr>
              <a:t>当一进程由于创建子进程而需要更多的内存空间，但无足够的内存空间等情况发生时，系统应将某个进程换出。</a:t>
            </a:r>
          </a:p>
        </p:txBody>
      </p:sp>
      <p:sp>
        <p:nvSpPr>
          <p:cNvPr id="5" name="Text Box 5"/>
          <p:cNvSpPr txBox="1"/>
          <p:nvPr/>
        </p:nvSpPr>
        <p:spPr>
          <a:xfrm>
            <a:off x="355600" y="2514600"/>
            <a:ext cx="8559800" cy="1625600"/>
          </a:xfrm>
          <a:prstGeom prst="rect">
            <a:avLst/>
          </a:prstGeom>
          <a:noFill/>
          <a:ln w="9525">
            <a:noFill/>
          </a:ln>
        </p:spPr>
        <p:txBody>
          <a:bodyPr>
            <a:spAutoFit/>
          </a:bodyPr>
          <a:lstStyle/>
          <a:p>
            <a:pPr>
              <a:spcBef>
                <a:spcPct val="10000"/>
              </a:spcBef>
              <a:buClr>
                <a:schemeClr val="folHlink"/>
              </a:buClr>
              <a:buSzPct val="60000"/>
              <a:buFont typeface="Wingdings" panose="05000000000000000000" pitchFamily="2" charset="2"/>
              <a:buChar char="n"/>
            </a:pPr>
            <a:r>
              <a:rPr lang="en-US" altLang="zh-CN" dirty="0">
                <a:latin typeface="楷体_GB2312" pitchFamily="49" charset="-122"/>
              </a:rPr>
              <a:t> </a:t>
            </a:r>
            <a:r>
              <a:rPr lang="zh-CN" altLang="en-US" dirty="0">
                <a:latin typeface="楷体_GB2312" pitchFamily="49" charset="-122"/>
              </a:rPr>
              <a:t>选择处于阻塞状态且优先级别最低的进程作为换出进程；</a:t>
            </a:r>
          </a:p>
          <a:p>
            <a:pPr>
              <a:spcBef>
                <a:spcPct val="10000"/>
              </a:spcBef>
              <a:buClr>
                <a:schemeClr val="folHlink"/>
              </a:buClr>
              <a:buSzPct val="60000"/>
              <a:buFont typeface="Wingdings" panose="05000000000000000000" pitchFamily="2" charset="2"/>
              <a:buChar char="n"/>
            </a:pPr>
            <a:r>
              <a:rPr lang="zh-CN" altLang="en-US" dirty="0">
                <a:latin typeface="楷体_GB2312" pitchFamily="49" charset="-122"/>
              </a:rPr>
              <a:t> 启动磁盘，将该进程的程序和数据传送到磁盘的对换区上；</a:t>
            </a:r>
          </a:p>
          <a:p>
            <a:pPr>
              <a:spcBef>
                <a:spcPct val="10000"/>
              </a:spcBef>
              <a:buClr>
                <a:schemeClr val="folHlink"/>
              </a:buClr>
              <a:buSzPct val="60000"/>
              <a:buFont typeface="Wingdings" panose="05000000000000000000" pitchFamily="2" charset="2"/>
              <a:buChar char="n"/>
            </a:pPr>
            <a:r>
              <a:rPr lang="zh-CN" altLang="en-US" dirty="0">
                <a:latin typeface="楷体_GB2312" pitchFamily="49" charset="-122"/>
              </a:rPr>
              <a:t> 若传送过程未出现错误，回收该进程所占用的内存空间，并对该进程的</a:t>
            </a:r>
            <a:r>
              <a:rPr lang="en-US" altLang="zh-CN" dirty="0">
                <a:latin typeface="楷体_GB2312" pitchFamily="49" charset="-122"/>
              </a:rPr>
              <a:t>PCB</a:t>
            </a:r>
            <a:r>
              <a:rPr lang="zh-CN" altLang="en-US" dirty="0">
                <a:latin typeface="楷体_GB2312" pitchFamily="49" charset="-122"/>
              </a:rPr>
              <a:t>做相应的修改。</a:t>
            </a:r>
          </a:p>
        </p:txBody>
      </p:sp>
      <p:sp>
        <p:nvSpPr>
          <p:cNvPr id="6" name="Text Box 6"/>
          <p:cNvSpPr txBox="1"/>
          <p:nvPr/>
        </p:nvSpPr>
        <p:spPr>
          <a:xfrm>
            <a:off x="228600" y="4635500"/>
            <a:ext cx="1600200" cy="822325"/>
          </a:xfrm>
          <a:prstGeom prst="rect">
            <a:avLst/>
          </a:prstGeom>
          <a:solidFill>
            <a:srgbClr val="00FF99"/>
          </a:solidFill>
          <a:ln w="9525">
            <a:noFill/>
          </a:ln>
        </p:spPr>
        <p:txBody>
          <a:bodyPr>
            <a:spAutoFit/>
          </a:bodyPr>
          <a:lstStyle/>
          <a:p>
            <a:pPr algn="ct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进程的</a:t>
            </a:r>
          </a:p>
          <a:p>
            <a:pPr algn="ctr">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换入</a:t>
            </a:r>
          </a:p>
        </p:txBody>
      </p:sp>
      <p:sp>
        <p:nvSpPr>
          <p:cNvPr id="7" name="Text Box 7"/>
          <p:cNvSpPr txBox="1"/>
          <p:nvPr/>
        </p:nvSpPr>
        <p:spPr>
          <a:xfrm>
            <a:off x="2057400" y="4594225"/>
            <a:ext cx="6858000" cy="1552575"/>
          </a:xfrm>
          <a:prstGeom prst="rect">
            <a:avLst/>
          </a:prstGeom>
          <a:noFill/>
          <a:ln w="9525">
            <a:noFill/>
          </a:ln>
        </p:spPr>
        <p:txBody>
          <a:bodyPr>
            <a:spAutoFit/>
          </a:bodyPr>
          <a:lstStyle/>
          <a:p>
            <a:pPr algn="just">
              <a:buClr>
                <a:schemeClr val="folHlink"/>
              </a:buClr>
              <a:buSzPct val="60000"/>
              <a:buFont typeface="Wingdings" panose="05000000000000000000" pitchFamily="2" charset="2"/>
            </a:pPr>
            <a:r>
              <a:rPr lang="zh-CN" altLang="en-US" dirty="0">
                <a:latin typeface="Tahoma" panose="020B0604030504040204" pitchFamily="34" charset="0"/>
                <a:ea typeface="仿宋_GB2312" pitchFamily="49" charset="-122"/>
              </a:rPr>
              <a:t>系统应定时查看所有进程的状态，从中找出</a:t>
            </a:r>
            <a:r>
              <a:rPr lang="zh-CN" altLang="en-US" dirty="0">
                <a:latin typeface="Times New Roman" panose="02020603050405020304" pitchFamily="18" charset="0"/>
                <a:ea typeface="仿宋_GB2312" pitchFamily="49" charset="-122"/>
              </a:rPr>
              <a:t>“</a:t>
            </a:r>
            <a:r>
              <a:rPr lang="zh-CN" altLang="en-US" dirty="0">
                <a:solidFill>
                  <a:srgbClr val="000066"/>
                </a:solidFill>
                <a:latin typeface="Tahoma" panose="020B0604030504040204" pitchFamily="34" charset="0"/>
                <a:ea typeface="仿宋_GB2312" pitchFamily="49" charset="-122"/>
              </a:rPr>
              <a:t>就绪</a:t>
            </a:r>
            <a:r>
              <a:rPr lang="zh-CN" altLang="en-US" dirty="0">
                <a:latin typeface="Times New Roman" panose="02020603050405020304" pitchFamily="18" charset="0"/>
                <a:ea typeface="仿宋_GB2312" pitchFamily="49" charset="-122"/>
              </a:rPr>
              <a:t>”</a:t>
            </a:r>
            <a:r>
              <a:rPr lang="zh-CN" altLang="en-US" dirty="0">
                <a:latin typeface="Tahoma" panose="020B0604030504040204" pitchFamily="34" charset="0"/>
                <a:ea typeface="仿宋_GB2312" pitchFamily="49" charset="-122"/>
              </a:rPr>
              <a:t>状态但已换出的进程，将其中</a:t>
            </a:r>
            <a:r>
              <a:rPr lang="zh-CN" altLang="en-US" dirty="0">
                <a:solidFill>
                  <a:srgbClr val="000066"/>
                </a:solidFill>
                <a:latin typeface="Tahoma" panose="020B0604030504040204" pitchFamily="34" charset="0"/>
                <a:ea typeface="仿宋_GB2312" pitchFamily="49" charset="-122"/>
              </a:rPr>
              <a:t>换出时间最久</a:t>
            </a:r>
            <a:r>
              <a:rPr lang="zh-CN" altLang="en-US" dirty="0">
                <a:latin typeface="Tahoma" panose="020B0604030504040204" pitchFamily="34" charset="0"/>
                <a:ea typeface="仿宋_GB2312" pitchFamily="49" charset="-122"/>
              </a:rPr>
              <a:t>的进程换入，直至已无可换入的进程或无可换出的进程为止。</a:t>
            </a:r>
          </a:p>
        </p:txBody>
      </p:sp>
      <p:sp>
        <p:nvSpPr>
          <p:cNvPr id="8" name="Text Box 8"/>
          <p:cNvSpPr txBox="1"/>
          <p:nvPr/>
        </p:nvSpPr>
        <p:spPr>
          <a:xfrm>
            <a:off x="266700" y="1981200"/>
            <a:ext cx="2298700" cy="519113"/>
          </a:xfrm>
          <a:prstGeom prst="rect">
            <a:avLst/>
          </a:prstGeom>
          <a:noFill/>
          <a:ln w="19050">
            <a:noFill/>
          </a:ln>
        </p:spPr>
        <p:txBody>
          <a:bodyPr>
            <a:spAutoFit/>
          </a:bodyPr>
          <a:lstStyle/>
          <a:p>
            <a:pPr>
              <a:buClr>
                <a:schemeClr val="folHlink"/>
              </a:buClr>
              <a:buSzPct val="60000"/>
              <a:buFont typeface="Wingdings" panose="05000000000000000000" pitchFamily="2" charset="2"/>
            </a:pPr>
            <a:r>
              <a:rPr lang="zh-CN" altLang="en-US" sz="2800" dirty="0">
                <a:solidFill>
                  <a:srgbClr val="000066"/>
                </a:solidFill>
                <a:latin typeface="Tahoma" panose="020B0604030504040204" pitchFamily="34" charset="0"/>
                <a:ea typeface="黑体" panose="02010609060101010101" pitchFamily="49" charset="-122"/>
              </a:rPr>
              <a:t>换出过程：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up)">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up)">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up)">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up)">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up)">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P spid="5" grpId="0" build="p"/>
      <p:bldP spid="6" grpId="0" animBg="1"/>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49</a:t>
            </a:fld>
            <a:endParaRPr lang="en-US" altLang="zh-CN" sz="1400" dirty="0"/>
          </a:p>
        </p:txBody>
      </p:sp>
      <p:sp>
        <p:nvSpPr>
          <p:cNvPr id="52227" name="Rectangle 2"/>
          <p:cNvSpPr>
            <a:spLocks noGrp="1"/>
          </p:cNvSpPr>
          <p:nvPr>
            <p:ph type="title"/>
          </p:nvPr>
        </p:nvSpPr>
        <p:spPr>
          <a:xfrm>
            <a:off x="304800" y="574675"/>
            <a:ext cx="8272463" cy="693738"/>
          </a:xfrm>
        </p:spPr>
        <p:txBody>
          <a:bodyPr vert="horz" wrap="square" lIns="91440" tIns="45720" rIns="91440" bIns="45720" anchor="b" anchorCtr="0"/>
          <a:lstStyle/>
          <a:p>
            <a:pPr eaLnBrk="1" hangingPunct="1"/>
            <a:r>
              <a:rPr lang="en-US" altLang="zh-CN" dirty="0"/>
              <a:t>4.4   </a:t>
            </a:r>
            <a:r>
              <a:rPr lang="zh-CN" altLang="en-US" dirty="0">
                <a:latin typeface="黑体" panose="02010609060101010101" pitchFamily="49" charset="-122"/>
              </a:rPr>
              <a:t>基本分页存储管理方式</a:t>
            </a:r>
            <a:r>
              <a:rPr lang="zh-CN" altLang="en-US" dirty="0"/>
              <a:t> </a:t>
            </a:r>
          </a:p>
        </p:txBody>
      </p:sp>
      <p:sp>
        <p:nvSpPr>
          <p:cNvPr id="52228" name="Text Box 18"/>
          <p:cNvSpPr txBox="1"/>
          <p:nvPr/>
        </p:nvSpPr>
        <p:spPr>
          <a:xfrm>
            <a:off x="746125" y="2049463"/>
            <a:ext cx="7831138" cy="2800350"/>
          </a:xfrm>
          <a:prstGeom prst="rect">
            <a:avLst/>
          </a:prstGeom>
          <a:noFill/>
          <a:ln w="9525">
            <a:noFill/>
          </a:ln>
        </p:spPr>
        <p:txBody>
          <a:bodyPr>
            <a:spAutoFit/>
          </a:bodyPr>
          <a:lstStyle/>
          <a:p>
            <a:pPr eaLnBrk="1" hangingPunct="1">
              <a:spcBef>
                <a:spcPct val="50000"/>
              </a:spcBef>
            </a:pPr>
            <a:r>
              <a:rPr lang="en-US" altLang="zh-CN" sz="3200" u="sng" dirty="0">
                <a:solidFill>
                  <a:srgbClr val="000066"/>
                </a:solidFill>
                <a:latin typeface="Tahoma" panose="020B0604030504040204" pitchFamily="34" charset="0"/>
                <a:ea typeface="宋体" panose="02010600030101010101" pitchFamily="2" charset="-122"/>
              </a:rPr>
              <a:t>4.4.1  </a:t>
            </a:r>
            <a:r>
              <a:rPr lang="zh-CN" altLang="en-US" sz="3200" u="sng" dirty="0">
                <a:solidFill>
                  <a:srgbClr val="000066"/>
                </a:solidFill>
                <a:latin typeface="Tahoma" panose="020B0604030504040204" pitchFamily="34" charset="0"/>
                <a:ea typeface="宋体" panose="02010600030101010101" pitchFamily="2" charset="-122"/>
              </a:rPr>
              <a:t>页面和页表</a:t>
            </a:r>
          </a:p>
          <a:p>
            <a:pPr eaLnBrk="1" hangingPunct="1">
              <a:spcBef>
                <a:spcPct val="50000"/>
              </a:spcBef>
            </a:pPr>
            <a:r>
              <a:rPr lang="en-US" altLang="zh-CN" sz="3200" u="sng" dirty="0">
                <a:solidFill>
                  <a:srgbClr val="000066"/>
                </a:solidFill>
                <a:latin typeface="Tahoma" panose="020B0604030504040204" pitchFamily="34" charset="0"/>
                <a:ea typeface="宋体" panose="02010600030101010101" pitchFamily="2" charset="-122"/>
              </a:rPr>
              <a:t>4.4.2  </a:t>
            </a:r>
            <a:r>
              <a:rPr lang="zh-CN" altLang="en-US" sz="3200" u="sng" dirty="0">
                <a:solidFill>
                  <a:srgbClr val="000066"/>
                </a:solidFill>
                <a:latin typeface="Tahoma" panose="020B0604030504040204" pitchFamily="34" charset="0"/>
                <a:ea typeface="宋体" panose="02010600030101010101" pitchFamily="2" charset="-122"/>
              </a:rPr>
              <a:t>地址变换机构</a:t>
            </a:r>
          </a:p>
          <a:p>
            <a:pPr eaLnBrk="1" hangingPunct="1">
              <a:spcBef>
                <a:spcPct val="50000"/>
              </a:spcBef>
            </a:pPr>
            <a:r>
              <a:rPr lang="en-US" altLang="zh-CN" sz="3200" u="sng" dirty="0">
                <a:solidFill>
                  <a:srgbClr val="000066"/>
                </a:solidFill>
                <a:latin typeface="Tahoma" panose="020B0604030504040204" pitchFamily="34" charset="0"/>
                <a:ea typeface="宋体" panose="02010600030101010101" pitchFamily="2" charset="-122"/>
                <a:hlinkClick r:id="rId2" action="ppaction://hlinksldjump"/>
              </a:rPr>
              <a:t>4.4.3  </a:t>
            </a:r>
            <a:r>
              <a:rPr lang="zh-CN" altLang="en-US" sz="3200" u="sng" dirty="0">
                <a:solidFill>
                  <a:srgbClr val="000066"/>
                </a:solidFill>
                <a:latin typeface="Tahoma" panose="020B0604030504040204" pitchFamily="34" charset="0"/>
                <a:ea typeface="宋体" panose="02010600030101010101" pitchFamily="2" charset="-122"/>
                <a:hlinkClick r:id="rId2" action="ppaction://hlinksldjump"/>
              </a:rPr>
              <a:t>两级和多级页表</a:t>
            </a:r>
            <a:endParaRPr lang="zh-CN" altLang="en-US" sz="3200" u="sng" dirty="0">
              <a:solidFill>
                <a:srgbClr val="000066"/>
              </a:solidFill>
              <a:latin typeface="Tahoma" panose="020B0604030504040204" pitchFamily="34" charset="0"/>
              <a:ea typeface="宋体" panose="02010600030101010101" pitchFamily="2" charset="-122"/>
            </a:endParaRPr>
          </a:p>
          <a:p>
            <a:pPr eaLnBrk="1" hangingPunct="1">
              <a:spcBef>
                <a:spcPct val="50000"/>
              </a:spcBef>
            </a:pPr>
            <a:r>
              <a:rPr lang="en-US" altLang="zh-CN" sz="3200" u="sng" dirty="0">
                <a:solidFill>
                  <a:srgbClr val="000066"/>
                </a:solidFill>
                <a:latin typeface="Tahoma" panose="020B0604030504040204" pitchFamily="34" charset="0"/>
                <a:ea typeface="宋体" panose="02010600030101010101" pitchFamily="2" charset="-122"/>
              </a:rPr>
              <a:t>4.4.4  </a:t>
            </a:r>
            <a:r>
              <a:rPr lang="zh-CN" altLang="en-US" sz="3200" u="sng" dirty="0">
                <a:solidFill>
                  <a:srgbClr val="000066"/>
                </a:solidFill>
                <a:latin typeface="Tahoma" panose="020B0604030504040204" pitchFamily="34" charset="0"/>
                <a:ea typeface="宋体" panose="02010600030101010101" pitchFamily="2" charset="-122"/>
              </a:rPr>
              <a:t>OpenEuler中的多级页表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5</a:t>
            </a:fld>
            <a:endParaRPr lang="en-US" altLang="zh-CN" sz="1400" dirty="0"/>
          </a:p>
        </p:txBody>
      </p:sp>
      <p:sp>
        <p:nvSpPr>
          <p:cNvPr id="8195" name="Rectangle 2"/>
          <p:cNvSpPr>
            <a:spLocks noGrp="1"/>
          </p:cNvSpPr>
          <p:nvPr>
            <p:ph idx="1"/>
          </p:nvPr>
        </p:nvSpPr>
        <p:spPr>
          <a:xfrm>
            <a:off x="368300" y="161925"/>
            <a:ext cx="7886700" cy="674688"/>
          </a:xfrm>
        </p:spPr>
        <p:txBody>
          <a:bodyPr vert="horz" wrap="square" lIns="91440" tIns="45720" rIns="91440" bIns="45720" anchor="t" anchorCtr="0"/>
          <a:lstStyle/>
          <a:p>
            <a:pPr eaLnBrk="1" hangingPunct="1">
              <a:buNone/>
            </a:pPr>
            <a:r>
              <a:rPr lang="en-US" altLang="zh-CN" sz="3600" dirty="0">
                <a:solidFill>
                  <a:srgbClr val="000066"/>
                </a:solidFill>
                <a:ea typeface="黑体" panose="02010609060101010101" pitchFamily="49" charset="-122"/>
              </a:rPr>
              <a:t>4.0.2   </a:t>
            </a:r>
            <a:r>
              <a:rPr lang="en-US" altLang="zh-CN" sz="3600" dirty="0">
                <a:solidFill>
                  <a:srgbClr val="000066"/>
                </a:solidFill>
                <a:latin typeface="宋体" panose="02010600030101010101" pitchFamily="2" charset="-122"/>
              </a:rPr>
              <a:t>(</a:t>
            </a:r>
            <a:r>
              <a:rPr lang="zh-CN" altLang="en-US" sz="3600" dirty="0">
                <a:solidFill>
                  <a:srgbClr val="000066"/>
                </a:solidFill>
                <a:latin typeface="黑体" panose="02010609060101010101" pitchFamily="49" charset="-122"/>
                <a:ea typeface="黑体" panose="02010609060101010101" pitchFamily="49" charset="-122"/>
              </a:rPr>
              <a:t>地址</a:t>
            </a:r>
            <a:r>
              <a:rPr lang="en-US" altLang="zh-CN" sz="3600" dirty="0">
                <a:solidFill>
                  <a:srgbClr val="000066"/>
                </a:solidFill>
                <a:latin typeface="宋体" panose="02010600030101010101" pitchFamily="2" charset="-122"/>
              </a:rPr>
              <a:t>)</a:t>
            </a:r>
            <a:r>
              <a:rPr lang="zh-CN" altLang="en-US" sz="3600" dirty="0">
                <a:solidFill>
                  <a:srgbClr val="000066"/>
                </a:solidFill>
                <a:latin typeface="黑体" panose="02010609060101010101" pitchFamily="49" charset="-122"/>
                <a:ea typeface="黑体" panose="02010609060101010101" pitchFamily="49" charset="-122"/>
              </a:rPr>
              <a:t>重定位 </a:t>
            </a:r>
          </a:p>
        </p:txBody>
      </p:sp>
      <p:sp>
        <p:nvSpPr>
          <p:cNvPr id="361475" name="Text Box 3"/>
          <p:cNvSpPr txBox="1"/>
          <p:nvPr/>
        </p:nvSpPr>
        <p:spPr>
          <a:xfrm>
            <a:off x="533400" y="1368425"/>
            <a:ext cx="8235950" cy="1570038"/>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目标程序使用的地址单元称为</a:t>
            </a:r>
            <a:r>
              <a:rPr lang="zh-CN" altLang="en-US" dirty="0">
                <a:solidFill>
                  <a:srgbClr val="0000FF"/>
                </a:solidFill>
                <a:latin typeface="黑体" panose="02010609060101010101" pitchFamily="49" charset="-122"/>
                <a:ea typeface="黑体" panose="02010609060101010101" pitchFamily="49" charset="-122"/>
              </a:rPr>
              <a:t>逻辑地址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相对地址或虚地址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，应用程序经编译后形成目标程序，再经过链接后形成可装入程序，这些程序的地址都是从</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开始，程序中的其他地址都是相对于起始地址计算的，这些地址为相对地址。</a:t>
            </a:r>
          </a:p>
        </p:txBody>
      </p:sp>
      <p:sp>
        <p:nvSpPr>
          <p:cNvPr id="361476" name="Text Box 4"/>
          <p:cNvSpPr txBox="1"/>
          <p:nvPr/>
        </p:nvSpPr>
        <p:spPr>
          <a:xfrm>
            <a:off x="406400" y="3048000"/>
            <a:ext cx="8599488" cy="830263"/>
          </a:xfrm>
          <a:prstGeom prst="rect">
            <a:avLst/>
          </a:prstGeom>
          <a:noFill/>
          <a:ln w="9525">
            <a:noFill/>
          </a:ln>
        </p:spPr>
        <p:txBody>
          <a:bodyPr>
            <a:spAutoFit/>
          </a:bodyPr>
          <a:lstStyle/>
          <a:p>
            <a:pPr algn="just" eaLnBrk="1" hangingPunct="1">
              <a:spcBef>
                <a:spcPct val="50000"/>
              </a:spcBef>
            </a:pPr>
            <a:r>
              <a:rPr lang="zh-CN" altLang="en-US" dirty="0">
                <a:latin typeface="黑体" panose="02010609060101010101" pitchFamily="49" charset="-122"/>
                <a:ea typeface="黑体" panose="02010609060101010101" pitchFamily="49" charset="-122"/>
              </a:rPr>
              <a:t>主存中的实际存储单元编号称为</a:t>
            </a:r>
            <a:r>
              <a:rPr lang="zh-CN" altLang="en-US" dirty="0">
                <a:solidFill>
                  <a:srgbClr val="0000FF"/>
                </a:solidFill>
                <a:latin typeface="黑体" panose="02010609060101010101" pitchFamily="49" charset="-122"/>
                <a:ea typeface="黑体" panose="02010609060101010101" pitchFamily="49" charset="-122"/>
              </a:rPr>
              <a:t>物理地址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绝对地址或内存地址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。主存中一系列存储信息的物理单元的地址。</a:t>
            </a:r>
          </a:p>
        </p:txBody>
      </p:sp>
      <p:sp>
        <p:nvSpPr>
          <p:cNvPr id="361477" name="Text Box 5"/>
          <p:cNvSpPr txBox="1"/>
          <p:nvPr/>
        </p:nvSpPr>
        <p:spPr>
          <a:xfrm>
            <a:off x="469900" y="900113"/>
            <a:ext cx="7861300" cy="519112"/>
          </a:xfrm>
          <a:prstGeom prst="rect">
            <a:avLst/>
          </a:prstGeom>
          <a:noFill/>
          <a:ln w="9525">
            <a:noFill/>
          </a:ln>
        </p:spPr>
        <p:txBody>
          <a:bodyPr>
            <a:spAutoFit/>
          </a:bodyPr>
          <a:lstStyle/>
          <a:p>
            <a:pPr eaLnBrk="1" hangingPunct="1">
              <a:spcBef>
                <a:spcPct val="50000"/>
              </a:spcBef>
            </a:pPr>
            <a:r>
              <a:rPr lang="en-US" altLang="zh-CN" sz="2800" dirty="0">
                <a:solidFill>
                  <a:srgbClr val="000066"/>
                </a:solidFill>
                <a:latin typeface="Tahoma" panose="020B0604030504040204" pitchFamily="34" charset="0"/>
                <a:ea typeface="宋体" panose="02010600030101010101" pitchFamily="2" charset="-122"/>
              </a:rPr>
              <a:t>1.  </a:t>
            </a:r>
            <a:r>
              <a:rPr lang="zh-CN" altLang="en-US" sz="2800" dirty="0">
                <a:solidFill>
                  <a:srgbClr val="000066"/>
                </a:solidFill>
                <a:latin typeface="Tahoma" panose="020B0604030504040204" pitchFamily="34" charset="0"/>
              </a:rPr>
              <a:t>逻辑地址与物理地址</a:t>
            </a:r>
          </a:p>
        </p:txBody>
      </p:sp>
      <p:sp>
        <p:nvSpPr>
          <p:cNvPr id="361478" name="Text Box 6"/>
          <p:cNvSpPr txBox="1"/>
          <p:nvPr/>
        </p:nvSpPr>
        <p:spPr>
          <a:xfrm>
            <a:off x="457200" y="4013200"/>
            <a:ext cx="4356100" cy="519113"/>
          </a:xfrm>
          <a:prstGeom prst="rect">
            <a:avLst/>
          </a:prstGeom>
          <a:noFill/>
          <a:ln w="9525">
            <a:noFill/>
          </a:ln>
        </p:spPr>
        <p:txBody>
          <a:bodyPr>
            <a:spAutoFit/>
          </a:bodyPr>
          <a:lstStyle/>
          <a:p>
            <a:pPr eaLnBrk="1" hangingPunct="1">
              <a:spcBef>
                <a:spcPct val="50000"/>
              </a:spcBef>
            </a:pPr>
            <a:r>
              <a:rPr lang="en-US" altLang="zh-CN" sz="2800" dirty="0">
                <a:solidFill>
                  <a:srgbClr val="000066"/>
                </a:solidFill>
                <a:latin typeface="Tahoma" panose="020B0604030504040204" pitchFamily="34" charset="0"/>
                <a:ea typeface="黑体" panose="02010609060101010101" pitchFamily="49" charset="-122"/>
              </a:rPr>
              <a:t>2.  </a:t>
            </a:r>
            <a:r>
              <a:rPr lang="zh-CN" altLang="en-US" sz="2800" dirty="0">
                <a:solidFill>
                  <a:srgbClr val="000066"/>
                </a:solidFill>
                <a:latin typeface="黑体" panose="02010609060101010101" pitchFamily="49" charset="-122"/>
              </a:rPr>
              <a:t>重定位</a:t>
            </a:r>
            <a:r>
              <a:rPr lang="en-US" altLang="zh-CN" sz="2800" dirty="0">
                <a:solidFill>
                  <a:srgbClr val="000066"/>
                </a:solidFill>
                <a:latin typeface="Times New Roman" panose="02020603050405020304" pitchFamily="18" charset="0"/>
              </a:rPr>
              <a:t>(Relocation)</a:t>
            </a:r>
          </a:p>
        </p:txBody>
      </p:sp>
      <p:sp>
        <p:nvSpPr>
          <p:cNvPr id="361479" name="Text Box 7"/>
          <p:cNvSpPr txBox="1"/>
          <p:nvPr/>
        </p:nvSpPr>
        <p:spPr>
          <a:xfrm>
            <a:off x="4713288" y="4064000"/>
            <a:ext cx="3905250" cy="457200"/>
          </a:xfrm>
          <a:prstGeom prst="rect">
            <a:avLst/>
          </a:prstGeom>
          <a:noFill/>
          <a:ln w="9525">
            <a:noFill/>
          </a:ln>
        </p:spPr>
        <p:txBody>
          <a:bodyPr>
            <a:spAutoFit/>
          </a:bodyPr>
          <a:lstStyle/>
          <a:p>
            <a:pPr eaLnBrk="1" hangingPunct="1">
              <a:spcBef>
                <a:spcPct val="50000"/>
              </a:spcBef>
            </a:pPr>
            <a:r>
              <a:rPr lang="zh-CN" altLang="en-US" dirty="0">
                <a:latin typeface="宋体" panose="02010600030101010101" pitchFamily="2" charset="-122"/>
                <a:ea typeface="宋体" panose="02010600030101010101" pitchFamily="2" charset="-122"/>
              </a:rPr>
              <a:t>（地址映射、地址转换）</a:t>
            </a:r>
            <a:r>
              <a:rPr lang="zh-CN" altLang="en-US" dirty="0">
                <a:latin typeface="Tahoma" panose="020B0604030504040204" pitchFamily="34" charset="0"/>
                <a:ea typeface="宋体" panose="02010600030101010101" pitchFamily="2" charset="-122"/>
              </a:rPr>
              <a:t> </a:t>
            </a:r>
          </a:p>
        </p:txBody>
      </p:sp>
      <p:sp>
        <p:nvSpPr>
          <p:cNvPr id="361480" name="Text Box 8"/>
          <p:cNvSpPr txBox="1"/>
          <p:nvPr/>
        </p:nvSpPr>
        <p:spPr>
          <a:xfrm>
            <a:off x="457200" y="4533900"/>
            <a:ext cx="8229600" cy="822325"/>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为了保证程序的正确执行，必须把程序和数据的逻辑地址转换为物理地址，这一工作叫做</a:t>
            </a:r>
            <a:r>
              <a:rPr lang="zh-CN" altLang="en-US" dirty="0">
                <a:solidFill>
                  <a:schemeClr val="hlink"/>
                </a:solidFill>
                <a:latin typeface="黑体" panose="02010609060101010101" pitchFamily="49" charset="-122"/>
                <a:ea typeface="黑体" panose="02010609060101010101" pitchFamily="49" charset="-122"/>
              </a:rPr>
              <a:t>地址转换</a:t>
            </a:r>
            <a:r>
              <a:rPr lang="zh-CN" altLang="en-US" dirty="0">
                <a:latin typeface="黑体" panose="02010609060101010101" pitchFamily="49" charset="-122"/>
                <a:ea typeface="黑体" panose="02010609060101010101" pitchFamily="49" charset="-122"/>
              </a:rPr>
              <a:t>或</a:t>
            </a:r>
            <a:r>
              <a:rPr lang="zh-CN" altLang="en-US" dirty="0">
                <a:solidFill>
                  <a:schemeClr val="hlink"/>
                </a:solidFill>
                <a:latin typeface="黑体" panose="02010609060101010101" pitchFamily="49" charset="-122"/>
                <a:ea typeface="黑体" panose="02010609060101010101" pitchFamily="49" charset="-122"/>
              </a:rPr>
              <a:t>重定位</a:t>
            </a:r>
            <a:r>
              <a:rPr lang="zh-CN" altLang="en-US" dirty="0">
                <a:latin typeface="黑体" panose="02010609060101010101" pitchFamily="49" charset="-122"/>
                <a:ea typeface="黑体" panose="02010609060101010101" pitchFamily="49" charset="-122"/>
              </a:rPr>
              <a:t>。</a:t>
            </a:r>
          </a:p>
        </p:txBody>
      </p:sp>
      <p:sp>
        <p:nvSpPr>
          <p:cNvPr id="361481" name="Text Box 9"/>
          <p:cNvSpPr txBox="1"/>
          <p:nvPr/>
        </p:nvSpPr>
        <p:spPr>
          <a:xfrm>
            <a:off x="550863" y="5486400"/>
            <a:ext cx="6451600" cy="457200"/>
          </a:xfrm>
          <a:prstGeom prst="rect">
            <a:avLst/>
          </a:prstGeom>
          <a:solidFill>
            <a:srgbClr val="FFFFCC"/>
          </a:solidFill>
          <a:ln w="9525">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dirty="0">
                <a:solidFill>
                  <a:srgbClr val="000066"/>
                </a:solidFill>
                <a:latin typeface="Tahoma" panose="020B0604030504040204" pitchFamily="34" charset="0"/>
              </a:rPr>
              <a:t>重定位可分两种：静态重定位和动态重定位。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 calcmode="lin" valueType="num">
                                      <p:cBhvr additive="base">
                                        <p:cTn id="7" dur="500" fill="hold"/>
                                        <p:tgtEl>
                                          <p:spTgt spid="361477"/>
                                        </p:tgtEl>
                                        <p:attrNameLst>
                                          <p:attrName>ppt_x</p:attrName>
                                        </p:attrNameLst>
                                      </p:cBhvr>
                                      <p:tavLst>
                                        <p:tav tm="0">
                                          <p:val>
                                            <p:strVal val="0-#ppt_w/2"/>
                                          </p:val>
                                        </p:tav>
                                        <p:tav tm="100000">
                                          <p:val>
                                            <p:strVal val="#ppt_x"/>
                                          </p:val>
                                        </p:tav>
                                      </p:tavLst>
                                    </p:anim>
                                    <p:anim calcmode="lin" valueType="num">
                                      <p:cBhvr additive="base">
                                        <p:cTn id="8" dur="500" fill="hold"/>
                                        <p:tgtEl>
                                          <p:spTgt spid="3614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1475"/>
                                        </p:tgtEl>
                                        <p:attrNameLst>
                                          <p:attrName>style.visibility</p:attrName>
                                        </p:attrNameLst>
                                      </p:cBhvr>
                                      <p:to>
                                        <p:strVal val="visible"/>
                                      </p:to>
                                    </p:set>
                                    <p:animEffect transition="in" filter="wipe(up)">
                                      <p:cBhvr>
                                        <p:cTn id="13" dur="500"/>
                                        <p:tgtEl>
                                          <p:spTgt spid="36147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1476"/>
                                        </p:tgtEl>
                                        <p:attrNameLst>
                                          <p:attrName>style.visibility</p:attrName>
                                        </p:attrNameLst>
                                      </p:cBhvr>
                                      <p:to>
                                        <p:strVal val="visible"/>
                                      </p:to>
                                    </p:set>
                                    <p:animEffect transition="in" filter="dissolve">
                                      <p:cBhvr>
                                        <p:cTn id="18" dur="500"/>
                                        <p:tgtEl>
                                          <p:spTgt spid="36147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1478"/>
                                        </p:tgtEl>
                                        <p:attrNameLst>
                                          <p:attrName>style.visibility</p:attrName>
                                        </p:attrNameLst>
                                      </p:cBhvr>
                                      <p:to>
                                        <p:strVal val="visible"/>
                                      </p:to>
                                    </p:set>
                                    <p:anim calcmode="lin" valueType="num">
                                      <p:cBhvr additive="base">
                                        <p:cTn id="23" dur="500" fill="hold"/>
                                        <p:tgtEl>
                                          <p:spTgt spid="361478"/>
                                        </p:tgtEl>
                                        <p:attrNameLst>
                                          <p:attrName>ppt_x</p:attrName>
                                        </p:attrNameLst>
                                      </p:cBhvr>
                                      <p:tavLst>
                                        <p:tav tm="0">
                                          <p:val>
                                            <p:strVal val="0-#ppt_w/2"/>
                                          </p:val>
                                        </p:tav>
                                        <p:tav tm="100000">
                                          <p:val>
                                            <p:strVal val="#ppt_x"/>
                                          </p:val>
                                        </p:tav>
                                      </p:tavLst>
                                    </p:anim>
                                    <p:anim calcmode="lin" valueType="num">
                                      <p:cBhvr additive="base">
                                        <p:cTn id="24" dur="500" fill="hold"/>
                                        <p:tgtEl>
                                          <p:spTgt spid="36147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361479"/>
                                        </p:tgtEl>
                                        <p:attrNameLst>
                                          <p:attrName>style.visibility</p:attrName>
                                        </p:attrNameLst>
                                      </p:cBhvr>
                                      <p:to>
                                        <p:strVal val="visible"/>
                                      </p:to>
                                    </p:set>
                                    <p:anim calcmode="lin" valueType="num">
                                      <p:cBhvr additive="base">
                                        <p:cTn id="28" dur="500" fill="hold"/>
                                        <p:tgtEl>
                                          <p:spTgt spid="361479"/>
                                        </p:tgtEl>
                                        <p:attrNameLst>
                                          <p:attrName>ppt_x</p:attrName>
                                        </p:attrNameLst>
                                      </p:cBhvr>
                                      <p:tavLst>
                                        <p:tav tm="0">
                                          <p:val>
                                            <p:strVal val="1+#ppt_w/2"/>
                                          </p:val>
                                        </p:tav>
                                        <p:tav tm="100000">
                                          <p:val>
                                            <p:strVal val="#ppt_x"/>
                                          </p:val>
                                        </p:tav>
                                      </p:tavLst>
                                    </p:anim>
                                    <p:anim calcmode="lin" valueType="num">
                                      <p:cBhvr additive="base">
                                        <p:cTn id="29" dur="500" fill="hold"/>
                                        <p:tgtEl>
                                          <p:spTgt spid="36147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361480"/>
                                        </p:tgtEl>
                                        <p:attrNameLst>
                                          <p:attrName>style.visibility</p:attrName>
                                        </p:attrNameLst>
                                      </p:cBhvr>
                                      <p:to>
                                        <p:strVal val="visible"/>
                                      </p:to>
                                    </p:set>
                                    <p:anim calcmode="lin" valueType="num">
                                      <p:cBhvr>
                                        <p:cTn id="34" dur="500" fill="hold"/>
                                        <p:tgtEl>
                                          <p:spTgt spid="361480"/>
                                        </p:tgtEl>
                                        <p:attrNameLst>
                                          <p:attrName>ppt_x</p:attrName>
                                        </p:attrNameLst>
                                      </p:cBhvr>
                                      <p:tavLst>
                                        <p:tav tm="0">
                                          <p:val>
                                            <p:strVal val="#ppt_x-#ppt_w/2"/>
                                          </p:val>
                                        </p:tav>
                                        <p:tav tm="100000">
                                          <p:val>
                                            <p:strVal val="#ppt_x"/>
                                          </p:val>
                                        </p:tav>
                                      </p:tavLst>
                                    </p:anim>
                                    <p:anim calcmode="lin" valueType="num">
                                      <p:cBhvr>
                                        <p:cTn id="35" dur="500" fill="hold"/>
                                        <p:tgtEl>
                                          <p:spTgt spid="361480"/>
                                        </p:tgtEl>
                                        <p:attrNameLst>
                                          <p:attrName>ppt_y</p:attrName>
                                        </p:attrNameLst>
                                      </p:cBhvr>
                                      <p:tavLst>
                                        <p:tav tm="0">
                                          <p:val>
                                            <p:strVal val="#ppt_y"/>
                                          </p:val>
                                        </p:tav>
                                        <p:tav tm="100000">
                                          <p:val>
                                            <p:strVal val="#ppt_y"/>
                                          </p:val>
                                        </p:tav>
                                      </p:tavLst>
                                    </p:anim>
                                    <p:anim calcmode="lin" valueType="num">
                                      <p:cBhvr>
                                        <p:cTn id="36" dur="500" fill="hold"/>
                                        <p:tgtEl>
                                          <p:spTgt spid="361480"/>
                                        </p:tgtEl>
                                        <p:attrNameLst>
                                          <p:attrName>ppt_w</p:attrName>
                                        </p:attrNameLst>
                                      </p:cBhvr>
                                      <p:tavLst>
                                        <p:tav tm="0">
                                          <p:val>
                                            <p:fltVal val="0"/>
                                          </p:val>
                                        </p:tav>
                                        <p:tav tm="100000">
                                          <p:val>
                                            <p:strVal val="#ppt_w"/>
                                          </p:val>
                                        </p:tav>
                                      </p:tavLst>
                                    </p:anim>
                                    <p:anim calcmode="lin" valueType="num">
                                      <p:cBhvr>
                                        <p:cTn id="37" dur="500" fill="hold"/>
                                        <p:tgtEl>
                                          <p:spTgt spid="361480"/>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61481"/>
                                        </p:tgtEl>
                                        <p:attrNameLst>
                                          <p:attrName>style.visibility</p:attrName>
                                        </p:attrNameLst>
                                      </p:cBhvr>
                                      <p:to>
                                        <p:strVal val="visible"/>
                                      </p:to>
                                    </p:set>
                                    <p:anim calcmode="lin" valueType="num">
                                      <p:cBhvr additive="base">
                                        <p:cTn id="42" dur="500" fill="hold"/>
                                        <p:tgtEl>
                                          <p:spTgt spid="361481"/>
                                        </p:tgtEl>
                                        <p:attrNameLst>
                                          <p:attrName>ppt_x</p:attrName>
                                        </p:attrNameLst>
                                      </p:cBhvr>
                                      <p:tavLst>
                                        <p:tav tm="0">
                                          <p:val>
                                            <p:strVal val="#ppt_x"/>
                                          </p:val>
                                        </p:tav>
                                        <p:tav tm="100000">
                                          <p:val>
                                            <p:strVal val="#ppt_x"/>
                                          </p:val>
                                        </p:tav>
                                      </p:tavLst>
                                    </p:anim>
                                    <p:anim calcmode="lin" valueType="num">
                                      <p:cBhvr additive="base">
                                        <p:cTn id="43" dur="500" fill="hold"/>
                                        <p:tgtEl>
                                          <p:spTgt spid="3614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p:bldP spid="361476" grpId="0"/>
      <p:bldP spid="361477" grpId="0"/>
      <p:bldP spid="361478" grpId="0"/>
      <p:bldP spid="361479" grpId="0"/>
      <p:bldP spid="361480" grpId="0"/>
      <p:bldP spid="36148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228600" y="609600"/>
            <a:ext cx="8532813" cy="549275"/>
          </a:xfrm>
        </p:spPr>
        <p:txBody>
          <a:bodyPr vert="horz" wrap="square" lIns="91440" tIns="45720" rIns="91440" bIns="45720" anchor="b" anchorCtr="0"/>
          <a:lstStyle/>
          <a:p>
            <a:pPr eaLnBrk="1" hangingPunct="1"/>
            <a:r>
              <a:rPr lang="en-US" altLang="zh-CN" dirty="0"/>
              <a:t>4.4 </a:t>
            </a:r>
            <a:r>
              <a:rPr lang="zh-CN" altLang="en-US" dirty="0"/>
              <a:t>基本分页存储管理 </a:t>
            </a:r>
          </a:p>
        </p:txBody>
      </p:sp>
      <p:sp>
        <p:nvSpPr>
          <p:cNvPr id="53251" name="Rectangle 3"/>
          <p:cNvSpPr>
            <a:spLocks noGrp="1"/>
          </p:cNvSpPr>
          <p:nvPr>
            <p:ph type="body" sz="half" idx="1"/>
          </p:nvPr>
        </p:nvSpPr>
        <p:spPr>
          <a:xfrm>
            <a:off x="611188" y="1484313"/>
            <a:ext cx="8174037" cy="3024187"/>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连续分配引起</a:t>
            </a:r>
            <a:r>
              <a:rPr lang="en-US" altLang="zh-CN" sz="2800" dirty="0">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碎片</a:t>
            </a:r>
          </a:p>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碎片问题的解决：紧凑方式消耗系统开销。</a:t>
            </a:r>
          </a:p>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离散分配</a:t>
            </a:r>
          </a:p>
          <a:p>
            <a:pPr lvl="1" eaLnBrk="1" hangingPunct="1">
              <a:buClr>
                <a:schemeClr val="hlink"/>
              </a:buClr>
              <a:buSzPct val="55000"/>
              <a:buFont typeface="Wingdings" panose="05000000000000000000" pitchFamily="2" charset="2"/>
            </a:pPr>
            <a:r>
              <a:rPr lang="zh-CN" altLang="en-US" dirty="0">
                <a:latin typeface="楷体_GB2312" pitchFamily="49" charset="-122"/>
                <a:ea typeface="楷体_GB2312" pitchFamily="49" charset="-122"/>
              </a:rPr>
              <a:t>分页、分段、段页</a:t>
            </a:r>
            <a:endParaRPr lang="en-US" altLang="zh-CN" dirty="0">
              <a:latin typeface="楷体_GB2312" pitchFamily="49" charset="-122"/>
              <a:ea typeface="楷体_GB2312" pitchFamily="49" charset="-12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sz="half" idx="1"/>
          </p:nvPr>
        </p:nvSpPr>
        <p:spPr>
          <a:xfrm>
            <a:off x="395288" y="1196975"/>
            <a:ext cx="8062913" cy="53721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页面</a:t>
            </a:r>
          </a:p>
          <a:p>
            <a:pPr marL="742950" marR="0" lvl="1" indent="-285750" algn="just"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内存空间分成与页大小相同的若干存储块，称为块或页框</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mn-ea"/>
              </a:rPr>
              <a:t>(frame)</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。也从</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mn-ea"/>
              </a:rPr>
              <a:t>0</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开始编号。</a:t>
            </a:r>
          </a:p>
          <a:p>
            <a:pPr marL="742950" marR="0" lvl="1" indent="-285750" algn="just"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将逻辑地址空间分成若干大小相等的片，称为页面或页</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mn-ea"/>
              </a:rPr>
              <a:t>(page)</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。页号从</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mn-ea"/>
              </a:rPr>
              <a:t>0</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开始。</a:t>
            </a:r>
          </a:p>
          <a:p>
            <a:pPr marL="742950" marR="0" lvl="1" indent="-285750" algn="just"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Char char="n"/>
              <a:defRPr/>
            </a:pP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mn-ea"/>
              </a:rPr>
              <a:t>内存分配规则：以块为单位进行存储。每一页存储在指定的块中，每一页在计算机中可以不相邻存储，可以存储在不相邻的页框中。它是磁盘和内存之间传输数据块的最小单位</a:t>
            </a:r>
            <a:r>
              <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mn-ea"/>
              </a:rPr>
              <a:t>。</a:t>
            </a:r>
            <a:r>
              <a:rPr kumimoji="1" lang="zh-CN" altLang="en-US" sz="2000" b="1" i="0" u="none" strike="noStrike" kern="0" cap="none" spc="0" normalizeH="0" baseline="0" noProof="0" dirty="0">
                <a:ln>
                  <a:noFill/>
                </a:ln>
                <a:solidFill>
                  <a:srgbClr val="000066"/>
                </a:solidFill>
                <a:effectLst/>
                <a:uLnTx/>
                <a:uFillTx/>
                <a:latin typeface="仿宋_GB2312" pitchFamily="49" charset="-122"/>
                <a:ea typeface="仿宋_GB2312" pitchFamily="49" charset="-122"/>
              </a:rPr>
              <a:t>最后一个页不满，称为页内碎片。 </a:t>
            </a: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页面大小</a:t>
            </a: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页太大，页内碎片大。</a:t>
            </a: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a:pPr>
            <a:r>
              <a:rPr kumimoji="0" lang="zh-CN" altLang="en-US"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页太小：页表可能很长，换入</a:t>
            </a:r>
            <a:r>
              <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a:t>
            </a:r>
            <a:r>
              <a:rPr kumimoji="0" lang="zh-CN" altLang="en-US"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rPr>
              <a:t>出效率低</a:t>
            </a:r>
          </a:p>
          <a:p>
            <a:pPr marL="342900" marR="0" lvl="0" indent="-342900" algn="just"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a:pP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just"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Char char="n"/>
              <a:defRPr/>
            </a:pPr>
            <a:endParaRPr kumimoji="0" lang="en-US" altLang="zh-CN" sz="20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54275" name="Rectangle 2"/>
          <p:cNvSpPr>
            <a:spLocks noGrp="1"/>
          </p:cNvSpPr>
          <p:nvPr>
            <p:ph type="title"/>
          </p:nvPr>
        </p:nvSpPr>
        <p:spPr>
          <a:xfrm>
            <a:off x="228600" y="533400"/>
            <a:ext cx="8532813" cy="549275"/>
          </a:xfrm>
        </p:spPr>
        <p:txBody>
          <a:bodyPr vert="horz" wrap="square" lIns="91440" tIns="45720" rIns="91440" bIns="45720" anchor="b" anchorCtr="0"/>
          <a:lstStyle/>
          <a:p>
            <a:pPr eaLnBrk="1" hangingPunct="1"/>
            <a:r>
              <a:rPr lang="en-US" altLang="zh-CN" sz="4000" dirty="0"/>
              <a:t>4.4.1</a:t>
            </a:r>
            <a:r>
              <a:rPr lang="zh-CN" altLang="en-US" sz="4000" dirty="0"/>
              <a:t>页面与页表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0"/>
          <p:cNvGraphicFramePr>
            <a:graphicFrameLocks noChangeAspect="1"/>
          </p:cNvGraphicFramePr>
          <p:nvPr/>
        </p:nvGraphicFramePr>
        <p:xfrm>
          <a:off x="900113" y="3032125"/>
          <a:ext cx="1987550" cy="1066800"/>
        </p:xfrm>
        <a:graphic>
          <a:graphicData uri="http://schemas.openxmlformats.org/presentationml/2006/ole">
            <mc:AlternateContent xmlns:mc="http://schemas.openxmlformats.org/markup-compatibility/2006">
              <mc:Choice xmlns:v="urn:schemas-microsoft-com:vml" Requires="v">
                <p:oleObj r:id="rId3" imgW="22250400" imgH="17678400" progId="Equation.3">
                  <p:embed/>
                </p:oleObj>
              </mc:Choice>
              <mc:Fallback>
                <p:oleObj r:id="rId3" imgW="22250400" imgH="17678400" progId="Equation.3">
                  <p:embed/>
                  <p:pic>
                    <p:nvPicPr>
                      <p:cNvPr id="0" name="图片 3076"/>
                      <p:cNvPicPr/>
                      <p:nvPr/>
                    </p:nvPicPr>
                    <p:blipFill>
                      <a:blip r:embed="rId4"/>
                      <a:stretch>
                        <a:fillRect/>
                      </a:stretch>
                    </p:blipFill>
                    <p:spPr>
                      <a:xfrm>
                        <a:off x="900113" y="3032125"/>
                        <a:ext cx="1987550" cy="1066800"/>
                      </a:xfrm>
                      <a:prstGeom prst="rect">
                        <a:avLst/>
                      </a:prstGeom>
                      <a:noFill/>
                      <a:ln w="38100">
                        <a:noFill/>
                        <a:miter/>
                      </a:ln>
                    </p:spPr>
                  </p:pic>
                </p:oleObj>
              </mc:Fallback>
            </mc:AlternateContent>
          </a:graphicData>
        </a:graphic>
      </p:graphicFrame>
      <p:sp>
        <p:nvSpPr>
          <p:cNvPr id="55299" name="矩形 1"/>
          <p:cNvSpPr/>
          <p:nvPr/>
        </p:nvSpPr>
        <p:spPr>
          <a:xfrm>
            <a:off x="3311525" y="3082925"/>
            <a:ext cx="4995863" cy="708025"/>
          </a:xfrm>
          <a:prstGeom prst="rect">
            <a:avLst/>
          </a:prstGeom>
          <a:noFill/>
          <a:ln w="9525">
            <a:noFill/>
          </a:ln>
        </p:spPr>
        <p:txBody>
          <a:bodyPr>
            <a:spAutoFit/>
          </a:bodyPr>
          <a:lstStyle/>
          <a:p>
            <a:pPr eaLnBrk="1" hangingPunct="1">
              <a:spcBef>
                <a:spcPct val="50000"/>
              </a:spcBef>
            </a:pPr>
            <a:r>
              <a:rPr lang="zh-CN" altLang="en-US" sz="2000" dirty="0">
                <a:latin typeface="宋体" panose="02010600030101010101" pitchFamily="2" charset="-122"/>
                <a:ea typeface="宋体" panose="02010600030101010101" pitchFamily="2" charset="-122"/>
              </a:rPr>
              <a:t>地址长度为</a:t>
            </a:r>
            <a:r>
              <a:rPr lang="en-US" altLang="zh-CN" sz="2000" dirty="0">
                <a:latin typeface="Tahoma" panose="020B0604030504040204" pitchFamily="34" charset="0"/>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位，每页大小为</a:t>
            </a:r>
            <a:r>
              <a:rPr lang="en-US" altLang="zh-CN" sz="2000" dirty="0">
                <a:latin typeface="Tahoma" panose="020B0604030504040204" pitchFamily="34" charset="0"/>
                <a:ea typeface="宋体" panose="02010600030101010101" pitchFamily="2" charset="-122"/>
              </a:rPr>
              <a:t>4KB</a:t>
            </a:r>
            <a:r>
              <a:rPr lang="zh-CN" altLang="en-US" sz="2000" dirty="0">
                <a:latin typeface="宋体" panose="02010600030101010101" pitchFamily="2" charset="-122"/>
                <a:ea typeface="宋体" panose="02010600030101010101" pitchFamily="2" charset="-122"/>
              </a:rPr>
              <a:t>，地址空间最多</a:t>
            </a:r>
            <a:r>
              <a:rPr lang="en-US" altLang="zh-CN" sz="2000" dirty="0">
                <a:latin typeface="Tahoma" panose="020B0604030504040204" pitchFamily="34" charset="0"/>
                <a:ea typeface="宋体" panose="02010600030101010101" pitchFamily="2" charset="-122"/>
              </a:rPr>
              <a:t>2</a:t>
            </a:r>
            <a:r>
              <a:rPr lang="en-US" altLang="zh-CN" sz="2000" baseline="30000" dirty="0">
                <a:latin typeface="Tahoma" panose="020B0604030504040204" pitchFamily="34" charset="0"/>
                <a:ea typeface="宋体" panose="02010600030101010101" pitchFamily="2" charset="-122"/>
              </a:rPr>
              <a:t>20</a:t>
            </a:r>
            <a:r>
              <a:rPr lang="zh-CN" altLang="en-US" sz="2000" dirty="0">
                <a:latin typeface="宋体" panose="02010600030101010101" pitchFamily="2" charset="-122"/>
                <a:ea typeface="宋体" panose="02010600030101010101" pitchFamily="2" charset="-122"/>
              </a:rPr>
              <a:t>（</a:t>
            </a:r>
            <a:r>
              <a:rPr lang="en-US" altLang="zh-CN" sz="2000" dirty="0">
                <a:latin typeface="Tahoma" panose="020B0604030504040204" pitchFamily="34" charset="0"/>
                <a:ea typeface="宋体" panose="02010600030101010101" pitchFamily="2" charset="-122"/>
              </a:rPr>
              <a:t>1M</a:t>
            </a:r>
            <a:r>
              <a:rPr lang="zh-CN" altLang="en-US" sz="2000" dirty="0">
                <a:latin typeface="宋体" panose="02010600030101010101" pitchFamily="2" charset="-122"/>
                <a:ea typeface="宋体" panose="02010600030101010101" pitchFamily="2" charset="-122"/>
              </a:rPr>
              <a:t>）个页</a:t>
            </a:r>
            <a:endParaRPr lang="zh-CN" altLang="en-US" sz="2000" dirty="0">
              <a:latin typeface="Times New Roman" panose="02020603050405020304" pitchFamily="18" charset="0"/>
            </a:endParaRPr>
          </a:p>
        </p:txBody>
      </p:sp>
      <p:graphicFrame>
        <p:nvGraphicFramePr>
          <p:cNvPr id="8" name="Group 18"/>
          <p:cNvGraphicFramePr>
            <a:graphicFrameLocks noGrp="1"/>
          </p:cNvGraphicFramePr>
          <p:nvPr>
            <p:ph sz="quarter" idx="4294967295"/>
          </p:nvPr>
        </p:nvGraphicFramePr>
        <p:xfrm>
          <a:off x="873125" y="2363788"/>
          <a:ext cx="7129463" cy="457200"/>
        </p:xfrm>
        <a:graphic>
          <a:graphicData uri="http://schemas.openxmlformats.org/drawingml/2006/table">
            <a:tbl>
              <a:tblPr/>
              <a:tblGrid>
                <a:gridCol w="3529013">
                  <a:extLst>
                    <a:ext uri="{9D8B030D-6E8A-4147-A177-3AD203B41FA5}">
                      <a16:colId xmlns:a16="http://schemas.microsoft.com/office/drawing/2014/main" val="20000"/>
                    </a:ext>
                  </a:extLst>
                </a:gridCol>
                <a:gridCol w="3600450">
                  <a:extLst>
                    <a:ext uri="{9D8B030D-6E8A-4147-A177-3AD203B41FA5}">
                      <a16:colId xmlns:a16="http://schemas.microsoft.com/office/drawing/2014/main" val="20001"/>
                    </a:ext>
                  </a:extLst>
                </a:gridCol>
              </a:tblGrid>
              <a:tr h="428625">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_GB2312" pitchFamily="49" charset="-122"/>
                          <a:ea typeface="楷体_GB2312" pitchFamily="49" charset="-122"/>
                        </a:rPr>
                        <a:t>页号</a:t>
                      </a: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P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楷体_GB2312" pitchFamily="49" charset="-122"/>
                          <a:ea typeface="楷体_GB2312" pitchFamily="49" charset="-122"/>
                        </a:rPr>
                        <a:t>位移</a:t>
                      </a:r>
                      <a:r>
                        <a:rPr kumimoji="0" lang="en-US" altLang="zh-CN" sz="2400" b="1" i="0" u="none" strike="noStrike" cap="none" normalizeH="0" baseline="0" dirty="0">
                          <a:ln>
                            <a:noFill/>
                          </a:ln>
                          <a:solidFill>
                            <a:schemeClr val="tx1"/>
                          </a:solidFill>
                          <a:effectLst/>
                          <a:latin typeface="楷体_GB2312" pitchFamily="49" charset="-122"/>
                          <a:ea typeface="楷体_GB2312" pitchFamily="49" charset="-122"/>
                        </a:rPr>
                        <a:t>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5308" name="矩形 8"/>
          <p:cNvSpPr/>
          <p:nvPr/>
        </p:nvSpPr>
        <p:spPr>
          <a:xfrm>
            <a:off x="647700" y="598488"/>
            <a:ext cx="7596188" cy="461962"/>
          </a:xfrm>
          <a:prstGeom prst="rect">
            <a:avLst/>
          </a:prstGeom>
          <a:noFill/>
          <a:ln w="9525">
            <a:noFill/>
          </a:ln>
        </p:spPr>
        <p:txBody>
          <a:bodyPr>
            <a:spAutoFit/>
          </a:bodyPr>
          <a:lstStyle/>
          <a:p>
            <a:pPr eaLnBrk="1" hangingPunct="1">
              <a:spcBef>
                <a:spcPct val="50000"/>
              </a:spcBef>
            </a:pPr>
            <a:r>
              <a:rPr lang="en-US" altLang="zh-CN" dirty="0">
                <a:solidFill>
                  <a:schemeClr val="hlink"/>
                </a:solidFill>
                <a:latin typeface="Tahoma" panose="020B0604030504040204" pitchFamily="34" charset="0"/>
                <a:ea typeface="宋体" panose="02010600030101010101" pitchFamily="2" charset="-122"/>
              </a:rPr>
              <a:t>2.</a:t>
            </a:r>
            <a:r>
              <a:rPr lang="zh-CN" altLang="en-US" dirty="0">
                <a:solidFill>
                  <a:schemeClr val="hlink"/>
                </a:solidFill>
                <a:latin typeface="Tahoma" panose="020B0604030504040204" pitchFamily="34" charset="0"/>
                <a:ea typeface="宋体" panose="02010600030101010101" pitchFamily="2" charset="-122"/>
              </a:rPr>
              <a:t>地址结构</a:t>
            </a:r>
          </a:p>
        </p:txBody>
      </p:sp>
      <p:sp>
        <p:nvSpPr>
          <p:cNvPr id="55309" name="矩形 9"/>
          <p:cNvSpPr/>
          <p:nvPr/>
        </p:nvSpPr>
        <p:spPr>
          <a:xfrm>
            <a:off x="539750" y="1268413"/>
            <a:ext cx="7200900" cy="461962"/>
          </a:xfrm>
          <a:prstGeom prst="rect">
            <a:avLst/>
          </a:prstGeom>
          <a:noFill/>
          <a:ln w="9525">
            <a:noFill/>
          </a:ln>
        </p:spPr>
        <p:txBody>
          <a:bodyPr>
            <a:spAutoFit/>
          </a:bodyPr>
          <a:lstStyle/>
          <a:p>
            <a:pPr marL="742950" lvl="1" indent="-285750"/>
            <a:r>
              <a:rPr lang="zh-CN" altLang="en-US" dirty="0">
                <a:latin typeface="Times New Roman" panose="02020603050405020304" pitchFamily="18" charset="0"/>
              </a:rPr>
              <a:t>逻辑地址</a:t>
            </a:r>
            <a:r>
              <a:rPr lang="en-US" altLang="zh-CN" dirty="0">
                <a:latin typeface="Times New Roman" panose="02020603050405020304" pitchFamily="18" charset="0"/>
              </a:rPr>
              <a:t>A</a:t>
            </a:r>
            <a:r>
              <a:rPr lang="zh-CN" altLang="en-US" dirty="0">
                <a:latin typeface="Times New Roman" panose="02020603050405020304" pitchFamily="18" charset="0"/>
              </a:rPr>
              <a:t>；页大小</a:t>
            </a:r>
            <a:r>
              <a:rPr lang="en-US" altLang="zh-CN" dirty="0">
                <a:latin typeface="Times New Roman" panose="02020603050405020304" pitchFamily="18" charset="0"/>
              </a:rPr>
              <a:t>L</a:t>
            </a:r>
            <a:r>
              <a:rPr lang="zh-CN" altLang="en-US" dirty="0">
                <a:latin typeface="Times New Roman" panose="02020603050405020304" pitchFamily="18" charset="0"/>
              </a:rPr>
              <a:t>；页内偏移</a:t>
            </a:r>
            <a:r>
              <a:rPr lang="en-US" altLang="zh-CN" dirty="0">
                <a:latin typeface="Times New Roman" panose="02020603050405020304" pitchFamily="18" charset="0"/>
              </a:rPr>
              <a:t>d	</a:t>
            </a:r>
          </a:p>
        </p:txBody>
      </p:sp>
      <p:sp>
        <p:nvSpPr>
          <p:cNvPr id="55310" name="矩形 10"/>
          <p:cNvSpPr/>
          <p:nvPr/>
        </p:nvSpPr>
        <p:spPr>
          <a:xfrm>
            <a:off x="314325" y="1911350"/>
            <a:ext cx="7929563" cy="461963"/>
          </a:xfrm>
          <a:prstGeom prst="rect">
            <a:avLst/>
          </a:prstGeom>
          <a:noFill/>
          <a:ln w="9525">
            <a:noFill/>
          </a:ln>
        </p:spPr>
        <p:txBody>
          <a:bodyPr>
            <a:spAutoFit/>
          </a:bodyPr>
          <a:lstStyle/>
          <a:p>
            <a:pPr marL="742950" lvl="1" indent="-285750"/>
            <a:r>
              <a:rPr lang="en-US" altLang="zh-CN" dirty="0">
                <a:latin typeface="Times New Roman" panose="02020603050405020304" pitchFamily="18" charset="0"/>
              </a:rPr>
              <a:t>31		             	12 11   			             0</a:t>
            </a:r>
          </a:p>
        </p:txBody>
      </p:sp>
      <p:sp>
        <p:nvSpPr>
          <p:cNvPr id="12" name="Text Box 2"/>
          <p:cNvSpPr txBox="1"/>
          <p:nvPr/>
        </p:nvSpPr>
        <p:spPr>
          <a:xfrm>
            <a:off x="539750" y="4400550"/>
            <a:ext cx="8229600" cy="1570038"/>
          </a:xfrm>
          <a:prstGeom prst="rect">
            <a:avLst/>
          </a:prstGeom>
          <a:noFill/>
          <a:ln w="9525">
            <a:noFill/>
          </a:ln>
        </p:spPr>
        <p:txBody>
          <a:bodyPr>
            <a:spAutoFit/>
          </a:bodyPr>
          <a:lstStyle/>
          <a:p>
            <a:pPr algn="just" eaLnBrk="1" hangingPunct="1">
              <a:spcBef>
                <a:spcPct val="50000"/>
              </a:spcBef>
            </a:pPr>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L=1000B</a:t>
            </a:r>
            <a:r>
              <a:rPr lang="zh-CN" altLang="en-US" dirty="0">
                <a:latin typeface="黑体" panose="02010609060101010101" pitchFamily="49" charset="-122"/>
                <a:ea typeface="黑体" panose="02010609060101010101" pitchFamily="49" charset="-122"/>
              </a:rPr>
              <a:t>，则第</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页对应</a:t>
            </a:r>
            <a:r>
              <a:rPr lang="en-US" altLang="zh-CN" dirty="0">
                <a:latin typeface="黑体" panose="02010609060101010101" pitchFamily="49" charset="-122"/>
                <a:ea typeface="黑体" panose="02010609060101010101" pitchFamily="49" charset="-122"/>
              </a:rPr>
              <a:t>0-999</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页对应</a:t>
            </a:r>
            <a:r>
              <a:rPr lang="en-US" altLang="zh-CN" dirty="0">
                <a:latin typeface="黑体" panose="02010609060101010101" pitchFamily="49" charset="-122"/>
                <a:ea typeface="黑体" panose="02010609060101010101" pitchFamily="49" charset="-122"/>
              </a:rPr>
              <a:t>1000-1999</a:t>
            </a:r>
            <a:r>
              <a:rPr lang="zh-CN" altLang="en-US" dirty="0">
                <a:latin typeface="黑体" panose="02010609060101010101" pitchFamily="49" charset="-122"/>
                <a:ea typeface="黑体" panose="02010609060101010101" pitchFamily="49" charset="-122"/>
              </a:rPr>
              <a:t>。</a:t>
            </a:r>
          </a:p>
          <a:p>
            <a:pPr algn="just" eaLnBrk="1" hangingPunct="1">
              <a:spcBef>
                <a:spcPct val="50000"/>
              </a:spcBef>
            </a:pPr>
            <a:r>
              <a:rPr lang="zh-CN" altLang="en-US" dirty="0">
                <a:latin typeface="黑体" panose="02010609060101010101" pitchFamily="49" charset="-122"/>
                <a:ea typeface="黑体" panose="02010609060101010101" pitchFamily="49" charset="-122"/>
              </a:rPr>
              <a:t> 设</a:t>
            </a:r>
            <a:r>
              <a:rPr lang="en-US" altLang="zh-CN" dirty="0">
                <a:latin typeface="黑体" panose="02010609060101010101" pitchFamily="49" charset="-122"/>
                <a:ea typeface="黑体" panose="02010609060101010101" pitchFamily="49" charset="-122"/>
              </a:rPr>
              <a:t>A=3456</a:t>
            </a:r>
            <a:r>
              <a:rPr lang="zh-CN" altLang="en-US" dirty="0">
                <a:latin typeface="黑体" panose="02010609060101010101" pitchFamily="49" charset="-122"/>
                <a:ea typeface="黑体" panose="02010609060101010101" pitchFamily="49" charset="-122"/>
              </a:rPr>
              <a:t>，则</a:t>
            </a:r>
            <a:r>
              <a:rPr lang="en-US" altLang="zh-CN" dirty="0">
                <a:latin typeface="黑体" panose="02010609060101010101" pitchFamily="49" charset="-122"/>
                <a:ea typeface="黑体" panose="02010609060101010101" pitchFamily="49" charset="-122"/>
              </a:rPr>
              <a:t>P=INT[3456/1000]=3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d=3456 mod 1000=456</a:t>
            </a:r>
          </a:p>
          <a:p>
            <a:pPr algn="just" eaLnBrk="1" hangingPunct="1">
              <a:spcBef>
                <a:spcPct val="50000"/>
              </a:spcBef>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故  </a:t>
            </a:r>
            <a:r>
              <a:rPr lang="en-US" altLang="zh-CN" dirty="0">
                <a:latin typeface="黑体" panose="02010609060101010101" pitchFamily="49" charset="-122"/>
                <a:ea typeface="黑体" panose="02010609060101010101" pitchFamily="49" charset="-122"/>
              </a:rPr>
              <a:t>A=3456→</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456</a:t>
            </a:r>
            <a:r>
              <a:rPr lang="zh-CN" altLang="en-US" dirty="0">
                <a:latin typeface="黑体" panose="02010609060101010101" pitchFamily="49" charset="-122"/>
                <a:ea typeface="黑体" panose="0201060906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linds(horizontal)">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Text Box 3"/>
          <p:cNvSpPr txBox="1"/>
          <p:nvPr/>
        </p:nvSpPr>
        <p:spPr>
          <a:xfrm>
            <a:off x="304800" y="620713"/>
            <a:ext cx="8305800" cy="1200150"/>
          </a:xfrm>
          <a:prstGeom prst="rect">
            <a:avLst/>
          </a:prstGeom>
          <a:solidFill>
            <a:srgbClr val="FFCC99"/>
          </a:solidFill>
          <a:ln w="9525">
            <a:noFill/>
          </a:ln>
        </p:spPr>
        <p:txBody>
          <a:bodyPr>
            <a:spAutoFit/>
          </a:bodyPr>
          <a:lstStyle/>
          <a:p>
            <a:pPr algn="just" eaLnBrk="1" hangingPunct="1">
              <a:spcBef>
                <a:spcPct val="50000"/>
              </a:spcBef>
            </a:pPr>
            <a:r>
              <a:rPr lang="zh-CN" altLang="en-US" dirty="0">
                <a:latin typeface="黑体" panose="02010609060101010101" pitchFamily="49" charset="-122"/>
                <a:ea typeface="黑体" panose="02010609060101010101" pitchFamily="49" charset="-122"/>
              </a:rPr>
              <a:t>一般来说，页面尺寸应该是</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的幂。这样的优点是可以省去除法，由硬件自动把地址场中的数拆成两部分来决定对应的页号和页内地址。</a:t>
            </a:r>
          </a:p>
        </p:txBody>
      </p:sp>
      <p:sp>
        <p:nvSpPr>
          <p:cNvPr id="618500" name="Text Box 4"/>
          <p:cNvSpPr txBox="1"/>
          <p:nvPr/>
        </p:nvSpPr>
        <p:spPr>
          <a:xfrm>
            <a:off x="304800" y="2205038"/>
            <a:ext cx="8305800" cy="1938337"/>
          </a:xfrm>
          <a:prstGeom prst="rect">
            <a:avLst/>
          </a:prstGeom>
          <a:noFill/>
          <a:ln w="9525">
            <a:noFill/>
          </a:ln>
        </p:spPr>
        <p:txBody>
          <a:bodyPr>
            <a:spAutoFit/>
          </a:bodyPr>
          <a:lstStyle/>
          <a:p>
            <a:pPr algn="just" eaLnBrk="1" hangingPunct="1">
              <a:spcBef>
                <a:spcPct val="50000"/>
              </a:spcBef>
            </a:pPr>
            <a:r>
              <a:rPr lang="zh-CN" altLang="en-US" dirty="0">
                <a:latin typeface="黑体" panose="02010609060101010101" pitchFamily="49" charset="-122"/>
                <a:ea typeface="黑体" panose="02010609060101010101" pitchFamily="49" charset="-122"/>
              </a:rPr>
              <a:t>例：页的大小为</a:t>
            </a:r>
            <a:r>
              <a:rPr lang="en-US" altLang="zh-CN" dirty="0">
                <a:latin typeface="黑体" panose="02010609060101010101" pitchFamily="49" charset="-122"/>
                <a:ea typeface="黑体" panose="02010609060101010101" pitchFamily="49" charset="-122"/>
              </a:rPr>
              <a:t>1KB</a:t>
            </a:r>
            <a:r>
              <a:rPr lang="zh-CN" altLang="en-US" dirty="0">
                <a:latin typeface="黑体" panose="02010609060101010101" pitchFamily="49" charset="-122"/>
                <a:ea typeface="黑体" panose="02010609060101010101" pitchFamily="49" charset="-122"/>
              </a:rPr>
              <a:t>，则逻辑地址</a:t>
            </a:r>
            <a:r>
              <a:rPr lang="en-US" altLang="zh-CN" dirty="0">
                <a:latin typeface="黑体" panose="02010609060101010101" pitchFamily="49" charset="-122"/>
                <a:ea typeface="黑体" panose="02010609060101010101" pitchFamily="49" charset="-122"/>
              </a:rPr>
              <a:t>4101</a:t>
            </a:r>
            <a:r>
              <a:rPr lang="zh-CN" altLang="en-US" dirty="0">
                <a:latin typeface="黑体" panose="02010609060101010101" pitchFamily="49" charset="-122"/>
                <a:ea typeface="黑体" panose="02010609060101010101" pitchFamily="49" charset="-122"/>
              </a:rPr>
              <a:t>的页号、页内地址可这样定：</a:t>
            </a:r>
          </a:p>
          <a:p>
            <a:pPr algn="just" eaLnBrk="1" hangingPunct="1">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1K=1024=2</a:t>
            </a:r>
            <a:r>
              <a:rPr lang="en-US" altLang="zh-CN" baseline="30000" dirty="0">
                <a:latin typeface="黑体" panose="02010609060101010101" pitchFamily="49" charset="-122"/>
                <a:ea typeface="黑体" panose="02010609060101010101" pitchFamily="49" charset="-122"/>
              </a:rPr>
              <a:t>10</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页内地址位数为</a:t>
            </a:r>
            <a:r>
              <a:rPr lang="en-US" altLang="zh-CN" dirty="0">
                <a:latin typeface="黑体" panose="02010609060101010101" pitchFamily="49" charset="-122"/>
                <a:ea typeface="黑体" panose="02010609060101010101" pitchFamily="49" charset="-122"/>
              </a:rPr>
              <a:t>10)</a:t>
            </a:r>
          </a:p>
          <a:p>
            <a:pPr algn="just" eaLnBrk="1" hangingPunct="1">
              <a:spcBef>
                <a:spcPct val="50000"/>
              </a:spcBef>
            </a:pPr>
            <a:r>
              <a:rPr lang="en-US" altLang="zh-CN" dirty="0">
                <a:latin typeface="黑体" panose="02010609060101010101" pitchFamily="49" charset="-122"/>
                <a:ea typeface="黑体" panose="02010609060101010101" pitchFamily="49" charset="-122"/>
              </a:rPr>
              <a:t>  4101=2</a:t>
            </a:r>
            <a:r>
              <a:rPr lang="en-US" altLang="zh-CN" baseline="30000" dirty="0">
                <a:latin typeface="黑体" panose="02010609060101010101" pitchFamily="49" charset="-122"/>
                <a:ea typeface="黑体" panose="02010609060101010101" pitchFamily="49" charset="-122"/>
              </a:rPr>
              <a:t>12</a:t>
            </a:r>
            <a:r>
              <a:rPr lang="en-US" altLang="zh-CN" dirty="0">
                <a:latin typeface="黑体" panose="02010609060101010101" pitchFamily="49" charset="-122"/>
                <a:ea typeface="黑体" panose="02010609060101010101" pitchFamily="49" charset="-122"/>
              </a:rPr>
              <a:t>+2</a:t>
            </a:r>
            <a:r>
              <a:rPr lang="en-US" altLang="zh-CN" baseline="30000"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+2</a:t>
            </a:r>
            <a:r>
              <a:rPr lang="en-US" altLang="zh-CN" baseline="30000" dirty="0">
                <a:latin typeface="黑体" panose="02010609060101010101" pitchFamily="49" charset="-122"/>
                <a:ea typeface="黑体" panose="02010609060101010101" pitchFamily="49" charset="-122"/>
              </a:rPr>
              <a:t>0  </a:t>
            </a:r>
            <a:r>
              <a:rPr lang="zh-CN" altLang="en-US" dirty="0">
                <a:latin typeface="黑体" panose="02010609060101010101" pitchFamily="49" charset="-122"/>
                <a:ea typeface="黑体" panose="02010609060101010101" pitchFamily="49" charset="-122"/>
              </a:rPr>
              <a:t>，逻辑地址字如下：                           </a:t>
            </a:r>
            <a:endParaRPr lang="zh-CN" altLang="en-US" dirty="0">
              <a:solidFill>
                <a:srgbClr val="CC0000"/>
              </a:solidFill>
              <a:latin typeface="黑体" panose="02010609060101010101" pitchFamily="49" charset="-122"/>
              <a:ea typeface="黑体" panose="02010609060101010101" pitchFamily="49" charset="-122"/>
            </a:endParaRPr>
          </a:p>
        </p:txBody>
      </p:sp>
      <p:sp>
        <p:nvSpPr>
          <p:cNvPr id="618503" name="Line 7"/>
          <p:cNvSpPr/>
          <p:nvPr/>
        </p:nvSpPr>
        <p:spPr>
          <a:xfrm>
            <a:off x="3886200" y="4395788"/>
            <a:ext cx="0" cy="914400"/>
          </a:xfrm>
          <a:prstGeom prst="line">
            <a:avLst/>
          </a:prstGeom>
          <a:ln w="9525" cap="flat" cmpd="sng">
            <a:solidFill>
              <a:srgbClr val="FF0000"/>
            </a:solidFill>
            <a:prstDash val="dashDot"/>
            <a:miter/>
            <a:headEnd type="none" w="med" len="med"/>
            <a:tailEnd type="none" w="med" len="med"/>
          </a:ln>
        </p:spPr>
      </p:sp>
      <p:sp>
        <p:nvSpPr>
          <p:cNvPr id="618504" name="Text Box 8"/>
          <p:cNvSpPr txBox="1"/>
          <p:nvPr/>
        </p:nvSpPr>
        <p:spPr>
          <a:xfrm>
            <a:off x="2808288" y="4532313"/>
            <a:ext cx="5562600" cy="461962"/>
          </a:xfrm>
          <a:prstGeom prst="rect">
            <a:avLst/>
          </a:prstGeom>
          <a:noFill/>
          <a:ln w="9525">
            <a:noFill/>
          </a:ln>
        </p:spPr>
        <p:txBody>
          <a:bodyPr>
            <a:spAutoFit/>
          </a:bodyPr>
          <a:lstStyle/>
          <a:p>
            <a:pPr eaLnBrk="1" hangingPunct="1">
              <a:spcBef>
                <a:spcPct val="50000"/>
              </a:spcBef>
            </a:pPr>
            <a:r>
              <a:rPr lang="en-US" altLang="zh-CN" dirty="0">
                <a:latin typeface="黑体" panose="02010609060101010101" pitchFamily="49" charset="-122"/>
                <a:ea typeface="黑体" panose="02010609060101010101" pitchFamily="49" charset="-122"/>
              </a:rPr>
              <a:t>000100 </a:t>
            </a:r>
            <a:r>
              <a:rPr lang="en-US" altLang="zh-CN" dirty="0">
                <a:solidFill>
                  <a:srgbClr val="CC0000"/>
                </a:solidFill>
                <a:latin typeface="黑体" panose="02010609060101010101" pitchFamily="49" charset="-122"/>
                <a:ea typeface="黑体" panose="02010609060101010101" pitchFamily="49" charset="-122"/>
              </a:rPr>
              <a:t>0000000101</a:t>
            </a:r>
          </a:p>
        </p:txBody>
      </p:sp>
      <p:sp>
        <p:nvSpPr>
          <p:cNvPr id="618505" name="Text Box 9"/>
          <p:cNvSpPr txBox="1"/>
          <p:nvPr/>
        </p:nvSpPr>
        <p:spPr>
          <a:xfrm>
            <a:off x="2971800" y="4929188"/>
            <a:ext cx="914400" cy="461962"/>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页号</a:t>
            </a:r>
          </a:p>
        </p:txBody>
      </p:sp>
      <p:sp>
        <p:nvSpPr>
          <p:cNvPr id="618506" name="Text Box 10"/>
          <p:cNvSpPr txBox="1"/>
          <p:nvPr/>
        </p:nvSpPr>
        <p:spPr>
          <a:xfrm>
            <a:off x="3886200" y="4929188"/>
            <a:ext cx="1703388" cy="461962"/>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页内地址</a:t>
            </a:r>
          </a:p>
        </p:txBody>
      </p:sp>
      <p:sp>
        <p:nvSpPr>
          <p:cNvPr id="618507" name="Text Box 11"/>
          <p:cNvSpPr txBox="1"/>
          <p:nvPr/>
        </p:nvSpPr>
        <p:spPr>
          <a:xfrm>
            <a:off x="533400" y="5614988"/>
            <a:ext cx="7391400" cy="461962"/>
          </a:xfrm>
          <a:prstGeom prst="rect">
            <a:avLst/>
          </a:prstGeom>
          <a:noFill/>
          <a:ln w="9525">
            <a:noFill/>
          </a:ln>
        </p:spPr>
        <p:txBody>
          <a:bodyPr>
            <a:spAutoFit/>
          </a:bodyPr>
          <a:lstStyle/>
          <a:p>
            <a:pPr eaLnBrk="1" hangingPunct="1">
              <a:spcBef>
                <a:spcPct val="50000"/>
              </a:spcBef>
            </a:pPr>
            <a:r>
              <a:rPr lang="zh-CN" altLang="en-US" dirty="0">
                <a:latin typeface="黑体" panose="02010609060101010101" pitchFamily="49" charset="-122"/>
                <a:ea typeface="黑体" panose="02010609060101010101" pitchFamily="49" charset="-122"/>
              </a:rPr>
              <a:t>故  </a:t>
            </a:r>
            <a:r>
              <a:rPr lang="en-US" altLang="zh-CN" dirty="0">
                <a:latin typeface="黑体" panose="02010609060101010101" pitchFamily="49" charset="-122"/>
                <a:ea typeface="黑体" panose="02010609060101010101" pitchFamily="49" charset="-122"/>
              </a:rPr>
              <a:t>A=4101→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8499"/>
                                        </p:tgtEl>
                                        <p:attrNameLst>
                                          <p:attrName>style.visibility</p:attrName>
                                        </p:attrNameLst>
                                      </p:cBhvr>
                                      <p:to>
                                        <p:strVal val="visible"/>
                                      </p:to>
                                    </p:set>
                                    <p:anim calcmode="lin" valueType="num">
                                      <p:cBhvr additive="base">
                                        <p:cTn id="7" dur="500" fill="hold"/>
                                        <p:tgtEl>
                                          <p:spTgt spid="618499"/>
                                        </p:tgtEl>
                                        <p:attrNameLst>
                                          <p:attrName>ppt_x</p:attrName>
                                        </p:attrNameLst>
                                      </p:cBhvr>
                                      <p:tavLst>
                                        <p:tav tm="0">
                                          <p:val>
                                            <p:strVal val="1+#ppt_w/2"/>
                                          </p:val>
                                        </p:tav>
                                        <p:tav tm="100000">
                                          <p:val>
                                            <p:strVal val="#ppt_x"/>
                                          </p:val>
                                        </p:tav>
                                      </p:tavLst>
                                    </p:anim>
                                    <p:anim calcmode="lin" valueType="num">
                                      <p:cBhvr additive="base">
                                        <p:cTn id="8" dur="500" fill="hold"/>
                                        <p:tgtEl>
                                          <p:spTgt spid="618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8500">
                                            <p:txEl>
                                              <p:pRg st="0" end="0"/>
                                            </p:txEl>
                                          </p:spTgt>
                                        </p:tgtEl>
                                        <p:attrNameLst>
                                          <p:attrName>style.visibility</p:attrName>
                                        </p:attrNameLst>
                                      </p:cBhvr>
                                      <p:to>
                                        <p:strVal val="visible"/>
                                      </p:to>
                                    </p:set>
                                    <p:animEffect transition="in" filter="blinds(horizontal)">
                                      <p:cBhvr>
                                        <p:cTn id="13" dur="500"/>
                                        <p:tgtEl>
                                          <p:spTgt spid="61850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8500">
                                            <p:txEl>
                                              <p:pRg st="1" end="1"/>
                                            </p:txEl>
                                          </p:spTgt>
                                        </p:tgtEl>
                                        <p:attrNameLst>
                                          <p:attrName>style.visibility</p:attrName>
                                        </p:attrNameLst>
                                      </p:cBhvr>
                                      <p:to>
                                        <p:strVal val="visible"/>
                                      </p:to>
                                    </p:set>
                                    <p:animEffect transition="in" filter="blinds(horizontal)">
                                      <p:cBhvr>
                                        <p:cTn id="18" dur="500"/>
                                        <p:tgtEl>
                                          <p:spTgt spid="61850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18500">
                                            <p:txEl>
                                              <p:pRg st="2" end="2"/>
                                            </p:txEl>
                                          </p:spTgt>
                                        </p:tgtEl>
                                        <p:attrNameLst>
                                          <p:attrName>style.visibility</p:attrName>
                                        </p:attrNameLst>
                                      </p:cBhvr>
                                      <p:to>
                                        <p:strVal val="visible"/>
                                      </p:to>
                                    </p:set>
                                    <p:animEffect transition="in" filter="blinds(horizontal)">
                                      <p:cBhvr>
                                        <p:cTn id="23" dur="500"/>
                                        <p:tgtEl>
                                          <p:spTgt spid="61850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8504"/>
                                        </p:tgtEl>
                                        <p:attrNameLst>
                                          <p:attrName>style.visibility</p:attrName>
                                        </p:attrNameLst>
                                      </p:cBhvr>
                                      <p:to>
                                        <p:strVal val="visible"/>
                                      </p:to>
                                    </p:set>
                                    <p:animEffect transition="in" filter="blinds(horizontal)">
                                      <p:cBhvr>
                                        <p:cTn id="28" dur="500"/>
                                        <p:tgtEl>
                                          <p:spTgt spid="61850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18503"/>
                                        </p:tgtEl>
                                        <p:attrNameLst>
                                          <p:attrName>style.visibility</p:attrName>
                                        </p:attrNameLst>
                                      </p:cBhvr>
                                      <p:to>
                                        <p:strVal val="visible"/>
                                      </p:to>
                                    </p:set>
                                    <p:animEffect transition="in" filter="dissolve">
                                      <p:cBhvr>
                                        <p:cTn id="33" dur="500"/>
                                        <p:tgtEl>
                                          <p:spTgt spid="618503"/>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18505"/>
                                        </p:tgtEl>
                                        <p:attrNameLst>
                                          <p:attrName>style.visibility</p:attrName>
                                        </p:attrNameLst>
                                      </p:cBhvr>
                                      <p:to>
                                        <p:strVal val="visible"/>
                                      </p:to>
                                    </p:set>
                                    <p:animEffect transition="in" filter="wipe(left)">
                                      <p:cBhvr>
                                        <p:cTn id="37" dur="500"/>
                                        <p:tgtEl>
                                          <p:spTgt spid="61850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18506"/>
                                        </p:tgtEl>
                                        <p:attrNameLst>
                                          <p:attrName>style.visibility</p:attrName>
                                        </p:attrNameLst>
                                      </p:cBhvr>
                                      <p:to>
                                        <p:strVal val="visible"/>
                                      </p:to>
                                    </p:set>
                                    <p:animEffect transition="in" filter="wipe(left)">
                                      <p:cBhvr>
                                        <p:cTn id="41" dur="500"/>
                                        <p:tgtEl>
                                          <p:spTgt spid="61850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618507"/>
                                        </p:tgtEl>
                                        <p:attrNameLst>
                                          <p:attrName>style.visibility</p:attrName>
                                        </p:attrNameLst>
                                      </p:cBhvr>
                                      <p:to>
                                        <p:strVal val="visible"/>
                                      </p:to>
                                    </p:set>
                                    <p:anim calcmode="lin" valueType="num">
                                      <p:cBhvr additive="base">
                                        <p:cTn id="46" dur="500" fill="hold"/>
                                        <p:tgtEl>
                                          <p:spTgt spid="618507"/>
                                        </p:tgtEl>
                                        <p:attrNameLst>
                                          <p:attrName>ppt_x</p:attrName>
                                        </p:attrNameLst>
                                      </p:cBhvr>
                                      <p:tavLst>
                                        <p:tav tm="0">
                                          <p:val>
                                            <p:strVal val="0-#ppt_w/2"/>
                                          </p:val>
                                        </p:tav>
                                        <p:tav tm="100000">
                                          <p:val>
                                            <p:strVal val="#ppt_x"/>
                                          </p:val>
                                        </p:tav>
                                      </p:tavLst>
                                    </p:anim>
                                    <p:anim calcmode="lin" valueType="num">
                                      <p:cBhvr additive="base">
                                        <p:cTn id="47" dur="500" fill="hold"/>
                                        <p:tgtEl>
                                          <p:spTgt spid="618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animBg="1"/>
      <p:bldP spid="618500" grpId="0" build="p"/>
      <p:bldP spid="618504" grpId="0"/>
      <p:bldP spid="618505" grpId="0"/>
      <p:bldP spid="618506" grpId="0"/>
      <p:bldP spid="61850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54</a:t>
            </a:fld>
            <a:endParaRPr lang="en-US" altLang="zh-CN" sz="1400" dirty="0"/>
          </a:p>
        </p:txBody>
      </p:sp>
      <p:sp>
        <p:nvSpPr>
          <p:cNvPr id="57347" name="Text Box 2"/>
          <p:cNvSpPr txBox="1"/>
          <p:nvPr/>
        </p:nvSpPr>
        <p:spPr>
          <a:xfrm>
            <a:off x="457200" y="228600"/>
            <a:ext cx="2133600" cy="457200"/>
          </a:xfrm>
          <a:prstGeom prst="rect">
            <a:avLst/>
          </a:prstGeom>
          <a:noFill/>
          <a:ln w="9525">
            <a:noFill/>
          </a:ln>
        </p:spPr>
        <p:txBody>
          <a:bodyPr>
            <a:spAutoFit/>
          </a:bodyPr>
          <a:lstStyle/>
          <a:p>
            <a:pPr eaLnBrk="1" hangingPunct="1">
              <a:spcBef>
                <a:spcPct val="50000"/>
              </a:spcBef>
            </a:pPr>
            <a:r>
              <a:rPr lang="en-US" altLang="zh-CN" dirty="0">
                <a:solidFill>
                  <a:schemeClr val="hlink"/>
                </a:solidFill>
                <a:latin typeface="Tahoma" panose="020B0604030504040204" pitchFamily="34" charset="0"/>
                <a:ea typeface="宋体" panose="02010600030101010101" pitchFamily="2" charset="-122"/>
              </a:rPr>
              <a:t>3.  </a:t>
            </a:r>
            <a:r>
              <a:rPr lang="zh-CN" altLang="en-US" dirty="0">
                <a:solidFill>
                  <a:schemeClr val="hlink"/>
                </a:solidFill>
                <a:latin typeface="楷体_GB2312" pitchFamily="49" charset="-122"/>
              </a:rPr>
              <a:t>页表</a:t>
            </a:r>
            <a:r>
              <a:rPr lang="zh-CN" altLang="en-US" dirty="0">
                <a:solidFill>
                  <a:schemeClr val="hlink"/>
                </a:solidFill>
                <a:latin typeface="Tahoma" panose="020B0604030504040204" pitchFamily="34" charset="0"/>
                <a:ea typeface="宋体" panose="02010600030101010101" pitchFamily="2" charset="-122"/>
              </a:rPr>
              <a:t> </a:t>
            </a:r>
          </a:p>
        </p:txBody>
      </p:sp>
      <p:grpSp>
        <p:nvGrpSpPr>
          <p:cNvPr id="390147" name="Group 3"/>
          <p:cNvGrpSpPr/>
          <p:nvPr/>
        </p:nvGrpSpPr>
        <p:grpSpPr>
          <a:xfrm>
            <a:off x="1219200" y="1127125"/>
            <a:ext cx="6477000" cy="5578475"/>
            <a:chOff x="768" y="496"/>
            <a:chExt cx="4080" cy="3514"/>
          </a:xfrm>
        </p:grpSpPr>
        <p:sp>
          <p:nvSpPr>
            <p:cNvPr id="57356" name="Rectangle 4"/>
            <p:cNvSpPr/>
            <p:nvPr/>
          </p:nvSpPr>
          <p:spPr>
            <a:xfrm>
              <a:off x="816" y="3318"/>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n</a:t>
              </a:r>
              <a:r>
                <a:rPr lang="zh-CN" altLang="en-US" sz="2000" b="0" dirty="0">
                  <a:latin typeface="Tahoma" panose="020B0604030504040204" pitchFamily="34" charset="0"/>
                  <a:ea typeface="宋体" panose="02010600030101010101" pitchFamily="2" charset="-122"/>
                </a:rPr>
                <a:t>页</a:t>
              </a:r>
            </a:p>
          </p:txBody>
        </p:sp>
        <p:sp>
          <p:nvSpPr>
            <p:cNvPr id="57357" name="Rectangle 5"/>
            <p:cNvSpPr/>
            <p:nvPr/>
          </p:nvSpPr>
          <p:spPr>
            <a:xfrm>
              <a:off x="816" y="3020"/>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Arial" panose="020B0604020202020204" pitchFamily="34" charset="0"/>
                  <a:ea typeface="宋体" panose="02010600030101010101" pitchFamily="2" charset="-122"/>
                </a:rPr>
                <a:t>…</a:t>
              </a:r>
              <a:endParaRPr lang="en-US" altLang="zh-CN" sz="2000" b="0" dirty="0">
                <a:latin typeface="Tahoma" panose="020B0604030504040204" pitchFamily="34" charset="0"/>
                <a:ea typeface="宋体" panose="02010600030101010101" pitchFamily="2" charset="-122"/>
              </a:endParaRPr>
            </a:p>
          </p:txBody>
        </p:sp>
        <p:sp>
          <p:nvSpPr>
            <p:cNvPr id="57358" name="Rectangle 6"/>
            <p:cNvSpPr/>
            <p:nvPr/>
          </p:nvSpPr>
          <p:spPr>
            <a:xfrm>
              <a:off x="816" y="2722"/>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5</a:t>
              </a:r>
              <a:r>
                <a:rPr lang="zh-CN" altLang="en-US" sz="2000" b="0" dirty="0">
                  <a:latin typeface="Tahoma" panose="020B0604030504040204" pitchFamily="34" charset="0"/>
                  <a:ea typeface="宋体" panose="02010600030101010101" pitchFamily="2" charset="-122"/>
                </a:rPr>
                <a:t>页</a:t>
              </a:r>
            </a:p>
          </p:txBody>
        </p:sp>
        <p:sp>
          <p:nvSpPr>
            <p:cNvPr id="57359" name="Rectangle 7"/>
            <p:cNvSpPr/>
            <p:nvPr/>
          </p:nvSpPr>
          <p:spPr>
            <a:xfrm>
              <a:off x="816" y="2424"/>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4</a:t>
              </a:r>
              <a:r>
                <a:rPr lang="zh-CN" altLang="en-US" sz="2000" b="0" dirty="0">
                  <a:latin typeface="Tahoma" panose="020B0604030504040204" pitchFamily="34" charset="0"/>
                  <a:ea typeface="宋体" panose="02010600030101010101" pitchFamily="2" charset="-122"/>
                </a:rPr>
                <a:t>页</a:t>
              </a:r>
            </a:p>
          </p:txBody>
        </p:sp>
        <p:sp>
          <p:nvSpPr>
            <p:cNvPr id="57360" name="Rectangle 8"/>
            <p:cNvSpPr/>
            <p:nvPr/>
          </p:nvSpPr>
          <p:spPr>
            <a:xfrm>
              <a:off x="816" y="2126"/>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3</a:t>
              </a:r>
              <a:r>
                <a:rPr lang="zh-CN" altLang="en-US" sz="2000" b="0" dirty="0">
                  <a:latin typeface="Tahoma" panose="020B0604030504040204" pitchFamily="34" charset="0"/>
                  <a:ea typeface="宋体" panose="02010600030101010101" pitchFamily="2" charset="-122"/>
                </a:rPr>
                <a:t>页</a:t>
              </a:r>
            </a:p>
          </p:txBody>
        </p:sp>
        <p:sp>
          <p:nvSpPr>
            <p:cNvPr id="57361" name="Rectangle 9"/>
            <p:cNvSpPr/>
            <p:nvPr/>
          </p:nvSpPr>
          <p:spPr>
            <a:xfrm>
              <a:off x="816" y="1828"/>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2</a:t>
              </a:r>
              <a:r>
                <a:rPr lang="zh-CN" altLang="en-US" sz="2000" b="0" dirty="0">
                  <a:latin typeface="Tahoma" panose="020B0604030504040204" pitchFamily="34" charset="0"/>
                  <a:ea typeface="宋体" panose="02010600030101010101" pitchFamily="2" charset="-122"/>
                </a:rPr>
                <a:t>页</a:t>
              </a:r>
            </a:p>
          </p:txBody>
        </p:sp>
        <p:sp>
          <p:nvSpPr>
            <p:cNvPr id="57362" name="Rectangle 10"/>
            <p:cNvSpPr/>
            <p:nvPr/>
          </p:nvSpPr>
          <p:spPr>
            <a:xfrm>
              <a:off x="816" y="1530"/>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1</a:t>
              </a:r>
              <a:r>
                <a:rPr lang="zh-CN" altLang="en-US" sz="2000" b="0" dirty="0">
                  <a:latin typeface="Tahoma" panose="020B0604030504040204" pitchFamily="34" charset="0"/>
                  <a:ea typeface="宋体" panose="02010600030101010101" pitchFamily="2" charset="-122"/>
                </a:rPr>
                <a:t>页</a:t>
              </a:r>
            </a:p>
          </p:txBody>
        </p:sp>
        <p:sp>
          <p:nvSpPr>
            <p:cNvPr id="57363" name="Rectangle 11"/>
            <p:cNvSpPr/>
            <p:nvPr/>
          </p:nvSpPr>
          <p:spPr>
            <a:xfrm>
              <a:off x="816" y="1232"/>
              <a:ext cx="672" cy="29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0</a:t>
              </a:r>
              <a:r>
                <a:rPr lang="zh-CN" altLang="en-US" sz="2000" b="0" dirty="0">
                  <a:latin typeface="Tahoma" panose="020B0604030504040204" pitchFamily="34" charset="0"/>
                  <a:ea typeface="宋体" panose="02010600030101010101" pitchFamily="2" charset="-122"/>
                </a:rPr>
                <a:t>页</a:t>
              </a:r>
            </a:p>
          </p:txBody>
        </p:sp>
        <p:sp>
          <p:nvSpPr>
            <p:cNvPr id="57364" name="Line 12"/>
            <p:cNvSpPr/>
            <p:nvPr/>
          </p:nvSpPr>
          <p:spPr>
            <a:xfrm>
              <a:off x="816" y="1232"/>
              <a:ext cx="672" cy="0"/>
            </a:xfrm>
            <a:prstGeom prst="line">
              <a:avLst/>
            </a:prstGeom>
            <a:ln w="28575" cap="sq" cmpd="sng">
              <a:solidFill>
                <a:schemeClr val="tx1"/>
              </a:solidFill>
              <a:prstDash val="solid"/>
              <a:miter/>
              <a:headEnd type="none" w="med" len="med"/>
              <a:tailEnd type="none" w="med" len="med"/>
            </a:ln>
          </p:spPr>
        </p:sp>
        <p:sp>
          <p:nvSpPr>
            <p:cNvPr id="57365" name="Line 13"/>
            <p:cNvSpPr/>
            <p:nvPr/>
          </p:nvSpPr>
          <p:spPr>
            <a:xfrm>
              <a:off x="816" y="1530"/>
              <a:ext cx="672" cy="0"/>
            </a:xfrm>
            <a:prstGeom prst="line">
              <a:avLst/>
            </a:prstGeom>
            <a:ln w="12700" cap="flat" cmpd="sng">
              <a:solidFill>
                <a:schemeClr val="tx1"/>
              </a:solidFill>
              <a:prstDash val="solid"/>
              <a:miter/>
              <a:headEnd type="none" w="med" len="med"/>
              <a:tailEnd type="none" w="med" len="med"/>
            </a:ln>
          </p:spPr>
        </p:sp>
        <p:sp>
          <p:nvSpPr>
            <p:cNvPr id="57366" name="Line 14"/>
            <p:cNvSpPr/>
            <p:nvPr/>
          </p:nvSpPr>
          <p:spPr>
            <a:xfrm>
              <a:off x="816" y="1828"/>
              <a:ext cx="672" cy="0"/>
            </a:xfrm>
            <a:prstGeom prst="line">
              <a:avLst/>
            </a:prstGeom>
            <a:ln w="12700" cap="flat" cmpd="sng">
              <a:solidFill>
                <a:schemeClr val="tx1"/>
              </a:solidFill>
              <a:prstDash val="solid"/>
              <a:miter/>
              <a:headEnd type="none" w="med" len="med"/>
              <a:tailEnd type="none" w="med" len="med"/>
            </a:ln>
          </p:spPr>
        </p:sp>
        <p:sp>
          <p:nvSpPr>
            <p:cNvPr id="57367" name="Line 15"/>
            <p:cNvSpPr/>
            <p:nvPr/>
          </p:nvSpPr>
          <p:spPr>
            <a:xfrm>
              <a:off x="816" y="2126"/>
              <a:ext cx="672" cy="0"/>
            </a:xfrm>
            <a:prstGeom prst="line">
              <a:avLst/>
            </a:prstGeom>
            <a:ln w="12700" cap="flat" cmpd="sng">
              <a:solidFill>
                <a:schemeClr val="tx1"/>
              </a:solidFill>
              <a:prstDash val="solid"/>
              <a:miter/>
              <a:headEnd type="none" w="med" len="med"/>
              <a:tailEnd type="none" w="med" len="med"/>
            </a:ln>
          </p:spPr>
        </p:sp>
        <p:sp>
          <p:nvSpPr>
            <p:cNvPr id="57368" name="Line 16"/>
            <p:cNvSpPr/>
            <p:nvPr/>
          </p:nvSpPr>
          <p:spPr>
            <a:xfrm>
              <a:off x="816" y="2424"/>
              <a:ext cx="672" cy="0"/>
            </a:xfrm>
            <a:prstGeom prst="line">
              <a:avLst/>
            </a:prstGeom>
            <a:ln w="12700" cap="flat" cmpd="sng">
              <a:solidFill>
                <a:schemeClr val="tx1"/>
              </a:solidFill>
              <a:prstDash val="solid"/>
              <a:miter/>
              <a:headEnd type="none" w="med" len="med"/>
              <a:tailEnd type="none" w="med" len="med"/>
            </a:ln>
          </p:spPr>
        </p:sp>
        <p:sp>
          <p:nvSpPr>
            <p:cNvPr id="57369" name="Line 17"/>
            <p:cNvSpPr/>
            <p:nvPr/>
          </p:nvSpPr>
          <p:spPr>
            <a:xfrm>
              <a:off x="816" y="2722"/>
              <a:ext cx="672" cy="0"/>
            </a:xfrm>
            <a:prstGeom prst="line">
              <a:avLst/>
            </a:prstGeom>
            <a:ln w="12700" cap="flat" cmpd="sng">
              <a:solidFill>
                <a:schemeClr val="tx1"/>
              </a:solidFill>
              <a:prstDash val="solid"/>
              <a:miter/>
              <a:headEnd type="none" w="med" len="med"/>
              <a:tailEnd type="none" w="med" len="med"/>
            </a:ln>
          </p:spPr>
        </p:sp>
        <p:sp>
          <p:nvSpPr>
            <p:cNvPr id="57370" name="Line 18"/>
            <p:cNvSpPr/>
            <p:nvPr/>
          </p:nvSpPr>
          <p:spPr>
            <a:xfrm>
              <a:off x="816" y="3020"/>
              <a:ext cx="672" cy="0"/>
            </a:xfrm>
            <a:prstGeom prst="line">
              <a:avLst/>
            </a:prstGeom>
            <a:ln w="12700" cap="flat" cmpd="sng">
              <a:solidFill>
                <a:schemeClr val="tx1"/>
              </a:solidFill>
              <a:prstDash val="solid"/>
              <a:miter/>
              <a:headEnd type="none" w="med" len="med"/>
              <a:tailEnd type="none" w="med" len="med"/>
            </a:ln>
          </p:spPr>
        </p:sp>
        <p:sp>
          <p:nvSpPr>
            <p:cNvPr id="57371" name="Line 19"/>
            <p:cNvSpPr/>
            <p:nvPr/>
          </p:nvSpPr>
          <p:spPr>
            <a:xfrm>
              <a:off x="816" y="3318"/>
              <a:ext cx="672" cy="0"/>
            </a:xfrm>
            <a:prstGeom prst="line">
              <a:avLst/>
            </a:prstGeom>
            <a:ln w="12700" cap="flat" cmpd="sng">
              <a:solidFill>
                <a:schemeClr val="tx1"/>
              </a:solidFill>
              <a:prstDash val="solid"/>
              <a:miter/>
              <a:headEnd type="none" w="med" len="med"/>
              <a:tailEnd type="none" w="med" len="med"/>
            </a:ln>
          </p:spPr>
        </p:sp>
        <p:sp>
          <p:nvSpPr>
            <p:cNvPr id="57372" name="Line 20"/>
            <p:cNvSpPr/>
            <p:nvPr/>
          </p:nvSpPr>
          <p:spPr>
            <a:xfrm>
              <a:off x="816" y="3616"/>
              <a:ext cx="672" cy="0"/>
            </a:xfrm>
            <a:prstGeom prst="line">
              <a:avLst/>
            </a:prstGeom>
            <a:ln w="28575" cap="sq" cmpd="sng">
              <a:solidFill>
                <a:schemeClr val="tx1"/>
              </a:solidFill>
              <a:prstDash val="solid"/>
              <a:miter/>
              <a:headEnd type="none" w="med" len="med"/>
              <a:tailEnd type="none" w="med" len="med"/>
            </a:ln>
          </p:spPr>
        </p:sp>
        <p:sp>
          <p:nvSpPr>
            <p:cNvPr id="57373" name="Line 21"/>
            <p:cNvSpPr/>
            <p:nvPr/>
          </p:nvSpPr>
          <p:spPr>
            <a:xfrm>
              <a:off x="816" y="1232"/>
              <a:ext cx="0" cy="2384"/>
            </a:xfrm>
            <a:prstGeom prst="line">
              <a:avLst/>
            </a:prstGeom>
            <a:ln w="28575" cap="sq" cmpd="sng">
              <a:solidFill>
                <a:schemeClr val="tx1"/>
              </a:solidFill>
              <a:prstDash val="solid"/>
              <a:miter/>
              <a:headEnd type="none" w="med" len="med"/>
              <a:tailEnd type="none" w="med" len="med"/>
            </a:ln>
          </p:spPr>
        </p:sp>
        <p:sp>
          <p:nvSpPr>
            <p:cNvPr id="57374" name="Line 22"/>
            <p:cNvSpPr/>
            <p:nvPr/>
          </p:nvSpPr>
          <p:spPr>
            <a:xfrm>
              <a:off x="1488" y="1232"/>
              <a:ext cx="0" cy="2384"/>
            </a:xfrm>
            <a:prstGeom prst="line">
              <a:avLst/>
            </a:prstGeom>
            <a:ln w="28575" cap="sq" cmpd="sng">
              <a:solidFill>
                <a:schemeClr val="tx1"/>
              </a:solidFill>
              <a:prstDash val="solid"/>
              <a:miter/>
              <a:headEnd type="none" w="med" len="med"/>
              <a:tailEnd type="none" w="med" len="med"/>
            </a:ln>
          </p:spPr>
        </p:sp>
        <p:sp>
          <p:nvSpPr>
            <p:cNvPr id="57375" name="Rectangle 23"/>
            <p:cNvSpPr/>
            <p:nvPr/>
          </p:nvSpPr>
          <p:spPr>
            <a:xfrm>
              <a:off x="2496" y="3334"/>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Arial" panose="020B0604020202020204" pitchFamily="34" charset="0"/>
                  <a:ea typeface="宋体" panose="02010600030101010101" pitchFamily="2" charset="-122"/>
                </a:rPr>
                <a:t>…</a:t>
              </a:r>
              <a:endParaRPr lang="en-US" altLang="zh-CN" sz="2000" b="0" dirty="0">
                <a:latin typeface="Tahoma" panose="020B0604030504040204" pitchFamily="34" charset="0"/>
                <a:ea typeface="宋体" panose="02010600030101010101" pitchFamily="2" charset="-122"/>
              </a:endParaRPr>
            </a:p>
          </p:txBody>
        </p:sp>
        <p:sp>
          <p:nvSpPr>
            <p:cNvPr id="57376" name="Rectangle 24"/>
            <p:cNvSpPr/>
            <p:nvPr/>
          </p:nvSpPr>
          <p:spPr>
            <a:xfrm>
              <a:off x="2064" y="3334"/>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Arial" panose="020B0604020202020204" pitchFamily="34" charset="0"/>
                  <a:ea typeface="宋体" panose="02010600030101010101" pitchFamily="2" charset="-122"/>
                </a:rPr>
                <a:t>…</a:t>
              </a:r>
              <a:endParaRPr lang="en-US" altLang="zh-CN" sz="2000" b="0" dirty="0">
                <a:latin typeface="Tahoma" panose="020B0604030504040204" pitchFamily="34" charset="0"/>
                <a:ea typeface="宋体" panose="02010600030101010101" pitchFamily="2" charset="-122"/>
              </a:endParaRPr>
            </a:p>
          </p:txBody>
        </p:sp>
        <p:sp>
          <p:nvSpPr>
            <p:cNvPr id="57377" name="Rectangle 25"/>
            <p:cNvSpPr/>
            <p:nvPr/>
          </p:nvSpPr>
          <p:spPr>
            <a:xfrm>
              <a:off x="2496" y="3085"/>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12</a:t>
              </a:r>
            </a:p>
          </p:txBody>
        </p:sp>
        <p:sp>
          <p:nvSpPr>
            <p:cNvPr id="57378" name="Rectangle 26"/>
            <p:cNvSpPr/>
            <p:nvPr/>
          </p:nvSpPr>
          <p:spPr>
            <a:xfrm>
              <a:off x="2064" y="3085"/>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5</a:t>
              </a:r>
            </a:p>
          </p:txBody>
        </p:sp>
        <p:sp>
          <p:nvSpPr>
            <p:cNvPr id="57379" name="Rectangle 27"/>
            <p:cNvSpPr/>
            <p:nvPr/>
          </p:nvSpPr>
          <p:spPr>
            <a:xfrm>
              <a:off x="2496" y="2836"/>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9</a:t>
              </a:r>
            </a:p>
          </p:txBody>
        </p:sp>
        <p:sp>
          <p:nvSpPr>
            <p:cNvPr id="57380" name="Rectangle 28"/>
            <p:cNvSpPr/>
            <p:nvPr/>
          </p:nvSpPr>
          <p:spPr>
            <a:xfrm>
              <a:off x="2064" y="2836"/>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4</a:t>
              </a:r>
            </a:p>
          </p:txBody>
        </p:sp>
        <p:sp>
          <p:nvSpPr>
            <p:cNvPr id="57381" name="Rectangle 29"/>
            <p:cNvSpPr/>
            <p:nvPr/>
          </p:nvSpPr>
          <p:spPr>
            <a:xfrm>
              <a:off x="2496" y="2587"/>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8</a:t>
              </a:r>
            </a:p>
          </p:txBody>
        </p:sp>
        <p:sp>
          <p:nvSpPr>
            <p:cNvPr id="57382" name="Rectangle 30"/>
            <p:cNvSpPr/>
            <p:nvPr/>
          </p:nvSpPr>
          <p:spPr>
            <a:xfrm>
              <a:off x="2064" y="2587"/>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3</a:t>
              </a:r>
            </a:p>
          </p:txBody>
        </p:sp>
        <p:sp>
          <p:nvSpPr>
            <p:cNvPr id="57383" name="Rectangle 31"/>
            <p:cNvSpPr/>
            <p:nvPr/>
          </p:nvSpPr>
          <p:spPr>
            <a:xfrm>
              <a:off x="2496" y="2338"/>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6</a:t>
              </a:r>
            </a:p>
          </p:txBody>
        </p:sp>
        <p:sp>
          <p:nvSpPr>
            <p:cNvPr id="57384" name="Rectangle 32"/>
            <p:cNvSpPr/>
            <p:nvPr/>
          </p:nvSpPr>
          <p:spPr>
            <a:xfrm>
              <a:off x="2064" y="2338"/>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2</a:t>
              </a:r>
            </a:p>
          </p:txBody>
        </p:sp>
        <p:sp>
          <p:nvSpPr>
            <p:cNvPr id="57385" name="Rectangle 33"/>
            <p:cNvSpPr/>
            <p:nvPr/>
          </p:nvSpPr>
          <p:spPr>
            <a:xfrm>
              <a:off x="2496" y="2089"/>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3</a:t>
              </a:r>
            </a:p>
          </p:txBody>
        </p:sp>
        <p:sp>
          <p:nvSpPr>
            <p:cNvPr id="57386" name="Rectangle 34"/>
            <p:cNvSpPr/>
            <p:nvPr/>
          </p:nvSpPr>
          <p:spPr>
            <a:xfrm>
              <a:off x="2064" y="2089"/>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1</a:t>
              </a:r>
            </a:p>
          </p:txBody>
        </p:sp>
        <p:sp>
          <p:nvSpPr>
            <p:cNvPr id="57387" name="Rectangle 35"/>
            <p:cNvSpPr/>
            <p:nvPr/>
          </p:nvSpPr>
          <p:spPr>
            <a:xfrm>
              <a:off x="2496" y="1840"/>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2</a:t>
              </a:r>
            </a:p>
          </p:txBody>
        </p:sp>
        <p:sp>
          <p:nvSpPr>
            <p:cNvPr id="57388" name="Rectangle 36"/>
            <p:cNvSpPr/>
            <p:nvPr/>
          </p:nvSpPr>
          <p:spPr>
            <a:xfrm>
              <a:off x="2064" y="1840"/>
              <a:ext cx="432" cy="249"/>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0</a:t>
              </a:r>
            </a:p>
          </p:txBody>
        </p:sp>
        <p:sp>
          <p:nvSpPr>
            <p:cNvPr id="57389" name="Line 37"/>
            <p:cNvSpPr/>
            <p:nvPr/>
          </p:nvSpPr>
          <p:spPr>
            <a:xfrm>
              <a:off x="2496" y="1840"/>
              <a:ext cx="0" cy="1743"/>
            </a:xfrm>
            <a:prstGeom prst="line">
              <a:avLst/>
            </a:prstGeom>
            <a:ln w="12700" cap="flat" cmpd="sng">
              <a:solidFill>
                <a:schemeClr val="tx1"/>
              </a:solidFill>
              <a:prstDash val="solid"/>
              <a:miter/>
              <a:headEnd type="none" w="med" len="med"/>
              <a:tailEnd type="none" w="med" len="med"/>
            </a:ln>
          </p:spPr>
        </p:sp>
        <p:sp>
          <p:nvSpPr>
            <p:cNvPr id="57390" name="Line 38"/>
            <p:cNvSpPr/>
            <p:nvPr/>
          </p:nvSpPr>
          <p:spPr>
            <a:xfrm>
              <a:off x="2928" y="1840"/>
              <a:ext cx="0" cy="1743"/>
            </a:xfrm>
            <a:prstGeom prst="line">
              <a:avLst/>
            </a:prstGeom>
            <a:ln w="28575" cap="sq" cmpd="sng">
              <a:solidFill>
                <a:schemeClr val="tx1"/>
              </a:solidFill>
              <a:prstDash val="solid"/>
              <a:miter/>
              <a:headEnd type="none" w="med" len="med"/>
              <a:tailEnd type="none" w="med" len="med"/>
            </a:ln>
          </p:spPr>
        </p:sp>
        <p:sp>
          <p:nvSpPr>
            <p:cNvPr id="57391" name="Line 39"/>
            <p:cNvSpPr/>
            <p:nvPr/>
          </p:nvSpPr>
          <p:spPr>
            <a:xfrm>
              <a:off x="2496" y="1840"/>
              <a:ext cx="432" cy="0"/>
            </a:xfrm>
            <a:prstGeom prst="line">
              <a:avLst/>
            </a:prstGeom>
            <a:ln w="28575" cap="sq" cmpd="sng">
              <a:solidFill>
                <a:schemeClr val="tx1"/>
              </a:solidFill>
              <a:prstDash val="solid"/>
              <a:miter/>
              <a:headEnd type="none" w="med" len="med"/>
              <a:tailEnd type="none" w="med" len="med"/>
            </a:ln>
          </p:spPr>
        </p:sp>
        <p:sp>
          <p:nvSpPr>
            <p:cNvPr id="57392" name="Line 40"/>
            <p:cNvSpPr/>
            <p:nvPr/>
          </p:nvSpPr>
          <p:spPr>
            <a:xfrm>
              <a:off x="2496" y="2089"/>
              <a:ext cx="432" cy="0"/>
            </a:xfrm>
            <a:prstGeom prst="line">
              <a:avLst/>
            </a:prstGeom>
            <a:ln w="12700" cap="flat" cmpd="sng">
              <a:solidFill>
                <a:schemeClr val="tx1"/>
              </a:solidFill>
              <a:prstDash val="solid"/>
              <a:miter/>
              <a:headEnd type="none" w="med" len="med"/>
              <a:tailEnd type="none" w="med" len="med"/>
            </a:ln>
          </p:spPr>
        </p:sp>
        <p:sp>
          <p:nvSpPr>
            <p:cNvPr id="57393" name="Line 41"/>
            <p:cNvSpPr/>
            <p:nvPr/>
          </p:nvSpPr>
          <p:spPr>
            <a:xfrm>
              <a:off x="2496" y="2338"/>
              <a:ext cx="432" cy="0"/>
            </a:xfrm>
            <a:prstGeom prst="line">
              <a:avLst/>
            </a:prstGeom>
            <a:ln w="12700" cap="flat" cmpd="sng">
              <a:solidFill>
                <a:schemeClr val="tx1"/>
              </a:solidFill>
              <a:prstDash val="solid"/>
              <a:miter/>
              <a:headEnd type="none" w="med" len="med"/>
              <a:tailEnd type="none" w="med" len="med"/>
            </a:ln>
          </p:spPr>
        </p:sp>
        <p:sp>
          <p:nvSpPr>
            <p:cNvPr id="57394" name="Line 42"/>
            <p:cNvSpPr/>
            <p:nvPr/>
          </p:nvSpPr>
          <p:spPr>
            <a:xfrm>
              <a:off x="2496" y="2587"/>
              <a:ext cx="432" cy="0"/>
            </a:xfrm>
            <a:prstGeom prst="line">
              <a:avLst/>
            </a:prstGeom>
            <a:ln w="12700" cap="flat" cmpd="sng">
              <a:solidFill>
                <a:schemeClr val="tx1"/>
              </a:solidFill>
              <a:prstDash val="solid"/>
              <a:miter/>
              <a:headEnd type="none" w="med" len="med"/>
              <a:tailEnd type="none" w="med" len="med"/>
            </a:ln>
          </p:spPr>
        </p:sp>
        <p:sp>
          <p:nvSpPr>
            <p:cNvPr id="57395" name="Line 43"/>
            <p:cNvSpPr/>
            <p:nvPr/>
          </p:nvSpPr>
          <p:spPr>
            <a:xfrm>
              <a:off x="2496" y="2836"/>
              <a:ext cx="432" cy="0"/>
            </a:xfrm>
            <a:prstGeom prst="line">
              <a:avLst/>
            </a:prstGeom>
            <a:ln w="12700" cap="flat" cmpd="sng">
              <a:solidFill>
                <a:schemeClr val="tx1"/>
              </a:solidFill>
              <a:prstDash val="solid"/>
              <a:miter/>
              <a:headEnd type="none" w="med" len="med"/>
              <a:tailEnd type="none" w="med" len="med"/>
            </a:ln>
          </p:spPr>
        </p:sp>
        <p:sp>
          <p:nvSpPr>
            <p:cNvPr id="57396" name="Line 44"/>
            <p:cNvSpPr/>
            <p:nvPr/>
          </p:nvSpPr>
          <p:spPr>
            <a:xfrm>
              <a:off x="2496" y="3085"/>
              <a:ext cx="432" cy="0"/>
            </a:xfrm>
            <a:prstGeom prst="line">
              <a:avLst/>
            </a:prstGeom>
            <a:ln w="12700" cap="flat" cmpd="sng">
              <a:solidFill>
                <a:schemeClr val="tx1"/>
              </a:solidFill>
              <a:prstDash val="solid"/>
              <a:miter/>
              <a:headEnd type="none" w="med" len="med"/>
              <a:tailEnd type="none" w="med" len="med"/>
            </a:ln>
          </p:spPr>
        </p:sp>
        <p:sp>
          <p:nvSpPr>
            <p:cNvPr id="57397" name="Line 45"/>
            <p:cNvSpPr/>
            <p:nvPr/>
          </p:nvSpPr>
          <p:spPr>
            <a:xfrm>
              <a:off x="2496" y="3334"/>
              <a:ext cx="432" cy="0"/>
            </a:xfrm>
            <a:prstGeom prst="line">
              <a:avLst/>
            </a:prstGeom>
            <a:ln w="12700" cap="flat" cmpd="sng">
              <a:solidFill>
                <a:schemeClr val="tx1"/>
              </a:solidFill>
              <a:prstDash val="solid"/>
              <a:miter/>
              <a:headEnd type="none" w="med" len="med"/>
              <a:tailEnd type="none" w="med" len="med"/>
            </a:ln>
          </p:spPr>
        </p:sp>
        <p:sp>
          <p:nvSpPr>
            <p:cNvPr id="57398" name="Line 46"/>
            <p:cNvSpPr/>
            <p:nvPr/>
          </p:nvSpPr>
          <p:spPr>
            <a:xfrm>
              <a:off x="2496" y="3583"/>
              <a:ext cx="432" cy="0"/>
            </a:xfrm>
            <a:prstGeom prst="line">
              <a:avLst/>
            </a:prstGeom>
            <a:ln w="28575" cap="sq" cmpd="sng">
              <a:solidFill>
                <a:schemeClr val="tx1"/>
              </a:solidFill>
              <a:prstDash val="solid"/>
              <a:miter/>
              <a:headEnd type="none" w="med" len="med"/>
              <a:tailEnd type="none" w="med" len="med"/>
            </a:ln>
          </p:spPr>
        </p:sp>
        <p:sp>
          <p:nvSpPr>
            <p:cNvPr id="57399" name="Text Box 47"/>
            <p:cNvSpPr txBox="1"/>
            <p:nvPr/>
          </p:nvSpPr>
          <p:spPr>
            <a:xfrm>
              <a:off x="2016" y="1590"/>
              <a:ext cx="960" cy="250"/>
            </a:xfrm>
            <a:prstGeom prst="rect">
              <a:avLst/>
            </a:prstGeom>
            <a:noFill/>
            <a:ln w="9525">
              <a:noFill/>
            </a:ln>
          </p:spPr>
          <p:txBody>
            <a:bodyPr>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页号   块号</a:t>
              </a:r>
            </a:p>
          </p:txBody>
        </p:sp>
        <p:sp>
          <p:nvSpPr>
            <p:cNvPr id="57400" name="Text Box 48"/>
            <p:cNvSpPr txBox="1"/>
            <p:nvPr/>
          </p:nvSpPr>
          <p:spPr>
            <a:xfrm>
              <a:off x="2256" y="1306"/>
              <a:ext cx="672" cy="269"/>
            </a:xfrm>
            <a:prstGeom prst="rect">
              <a:avLst/>
            </a:prstGeom>
            <a:noFill/>
            <a:ln w="9525">
              <a:noFill/>
            </a:ln>
          </p:spPr>
          <p:txBody>
            <a:bodyPr lIns="18000" tIns="0" rIns="18000" bIns="0">
              <a:spAutoFit/>
            </a:bodyPr>
            <a:lstStyle/>
            <a:p>
              <a:pPr algn="ctr" eaLnBrk="1" hangingPunct="1">
                <a:spcBef>
                  <a:spcPct val="50000"/>
                </a:spcBef>
              </a:pPr>
              <a:r>
                <a:rPr lang="zh-CN" altLang="en-US" sz="2800" dirty="0">
                  <a:solidFill>
                    <a:srgbClr val="000066"/>
                  </a:solidFill>
                  <a:latin typeface="楷体_GB2312" pitchFamily="49" charset="-122"/>
                </a:rPr>
                <a:t>页表</a:t>
              </a:r>
            </a:p>
          </p:txBody>
        </p:sp>
        <p:sp>
          <p:nvSpPr>
            <p:cNvPr id="57401" name="Rectangle 49"/>
            <p:cNvSpPr/>
            <p:nvPr/>
          </p:nvSpPr>
          <p:spPr>
            <a:xfrm>
              <a:off x="4560" y="3509"/>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02" name="Rectangle 50"/>
            <p:cNvSpPr/>
            <p:nvPr/>
          </p:nvSpPr>
          <p:spPr>
            <a:xfrm>
              <a:off x="3744" y="3509"/>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03" name="Rectangle 51"/>
            <p:cNvSpPr/>
            <p:nvPr/>
          </p:nvSpPr>
          <p:spPr>
            <a:xfrm>
              <a:off x="4560" y="3296"/>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12</a:t>
              </a:r>
            </a:p>
          </p:txBody>
        </p:sp>
        <p:sp>
          <p:nvSpPr>
            <p:cNvPr id="57404" name="Rectangle 52"/>
            <p:cNvSpPr/>
            <p:nvPr/>
          </p:nvSpPr>
          <p:spPr>
            <a:xfrm>
              <a:off x="3744" y="3296"/>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05" name="Rectangle 53"/>
            <p:cNvSpPr/>
            <p:nvPr/>
          </p:nvSpPr>
          <p:spPr>
            <a:xfrm>
              <a:off x="4560" y="3083"/>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11</a:t>
              </a:r>
            </a:p>
          </p:txBody>
        </p:sp>
        <p:sp>
          <p:nvSpPr>
            <p:cNvPr id="57406" name="Rectangle 54"/>
            <p:cNvSpPr/>
            <p:nvPr/>
          </p:nvSpPr>
          <p:spPr>
            <a:xfrm>
              <a:off x="3744" y="3083"/>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07" name="Rectangle 55"/>
            <p:cNvSpPr/>
            <p:nvPr/>
          </p:nvSpPr>
          <p:spPr>
            <a:xfrm>
              <a:off x="4560" y="2869"/>
              <a:ext cx="288"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10</a:t>
              </a:r>
            </a:p>
          </p:txBody>
        </p:sp>
        <p:sp>
          <p:nvSpPr>
            <p:cNvPr id="57408" name="Rectangle 56"/>
            <p:cNvSpPr/>
            <p:nvPr/>
          </p:nvSpPr>
          <p:spPr>
            <a:xfrm>
              <a:off x="3744" y="2869"/>
              <a:ext cx="816"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09" name="Rectangle 57"/>
            <p:cNvSpPr/>
            <p:nvPr/>
          </p:nvSpPr>
          <p:spPr>
            <a:xfrm>
              <a:off x="4560" y="2656"/>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9</a:t>
              </a:r>
            </a:p>
          </p:txBody>
        </p:sp>
        <p:sp>
          <p:nvSpPr>
            <p:cNvPr id="57410" name="Rectangle 58"/>
            <p:cNvSpPr/>
            <p:nvPr/>
          </p:nvSpPr>
          <p:spPr>
            <a:xfrm>
              <a:off x="3744" y="2656"/>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11" name="Rectangle 59"/>
            <p:cNvSpPr/>
            <p:nvPr/>
          </p:nvSpPr>
          <p:spPr>
            <a:xfrm>
              <a:off x="4560" y="2443"/>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8</a:t>
              </a:r>
            </a:p>
          </p:txBody>
        </p:sp>
        <p:sp>
          <p:nvSpPr>
            <p:cNvPr id="57412" name="Rectangle 60"/>
            <p:cNvSpPr/>
            <p:nvPr/>
          </p:nvSpPr>
          <p:spPr>
            <a:xfrm>
              <a:off x="3744" y="2443"/>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13" name="Rectangle 61"/>
            <p:cNvSpPr/>
            <p:nvPr/>
          </p:nvSpPr>
          <p:spPr>
            <a:xfrm>
              <a:off x="4560" y="2229"/>
              <a:ext cx="288"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7</a:t>
              </a:r>
            </a:p>
          </p:txBody>
        </p:sp>
        <p:sp>
          <p:nvSpPr>
            <p:cNvPr id="57414" name="Rectangle 62"/>
            <p:cNvSpPr/>
            <p:nvPr/>
          </p:nvSpPr>
          <p:spPr>
            <a:xfrm>
              <a:off x="3744" y="2229"/>
              <a:ext cx="816"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15" name="Rectangle 63"/>
            <p:cNvSpPr/>
            <p:nvPr/>
          </p:nvSpPr>
          <p:spPr>
            <a:xfrm>
              <a:off x="4560" y="2016"/>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6</a:t>
              </a:r>
            </a:p>
          </p:txBody>
        </p:sp>
        <p:sp>
          <p:nvSpPr>
            <p:cNvPr id="57416" name="Rectangle 64"/>
            <p:cNvSpPr/>
            <p:nvPr/>
          </p:nvSpPr>
          <p:spPr>
            <a:xfrm>
              <a:off x="3744" y="2016"/>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17" name="Rectangle 65"/>
            <p:cNvSpPr/>
            <p:nvPr/>
          </p:nvSpPr>
          <p:spPr>
            <a:xfrm>
              <a:off x="4560" y="1803"/>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5</a:t>
              </a:r>
            </a:p>
          </p:txBody>
        </p:sp>
        <p:sp>
          <p:nvSpPr>
            <p:cNvPr id="57418" name="Rectangle 66"/>
            <p:cNvSpPr/>
            <p:nvPr/>
          </p:nvSpPr>
          <p:spPr>
            <a:xfrm>
              <a:off x="3744" y="1803"/>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19" name="Rectangle 67"/>
            <p:cNvSpPr/>
            <p:nvPr/>
          </p:nvSpPr>
          <p:spPr>
            <a:xfrm>
              <a:off x="4560" y="1589"/>
              <a:ext cx="288"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4</a:t>
              </a:r>
            </a:p>
          </p:txBody>
        </p:sp>
        <p:sp>
          <p:nvSpPr>
            <p:cNvPr id="57420" name="Rectangle 68"/>
            <p:cNvSpPr/>
            <p:nvPr/>
          </p:nvSpPr>
          <p:spPr>
            <a:xfrm>
              <a:off x="3744" y="1589"/>
              <a:ext cx="816"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21" name="Rectangle 69"/>
            <p:cNvSpPr/>
            <p:nvPr/>
          </p:nvSpPr>
          <p:spPr>
            <a:xfrm>
              <a:off x="4560" y="1376"/>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3</a:t>
              </a:r>
            </a:p>
          </p:txBody>
        </p:sp>
        <p:sp>
          <p:nvSpPr>
            <p:cNvPr id="57422" name="Rectangle 70"/>
            <p:cNvSpPr/>
            <p:nvPr/>
          </p:nvSpPr>
          <p:spPr>
            <a:xfrm>
              <a:off x="3744" y="1376"/>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23" name="Rectangle 71"/>
            <p:cNvSpPr/>
            <p:nvPr/>
          </p:nvSpPr>
          <p:spPr>
            <a:xfrm>
              <a:off x="4560" y="1163"/>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2</a:t>
              </a:r>
            </a:p>
          </p:txBody>
        </p:sp>
        <p:sp>
          <p:nvSpPr>
            <p:cNvPr id="57424" name="Rectangle 72"/>
            <p:cNvSpPr/>
            <p:nvPr/>
          </p:nvSpPr>
          <p:spPr>
            <a:xfrm>
              <a:off x="3744" y="1163"/>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25" name="Rectangle 73"/>
            <p:cNvSpPr/>
            <p:nvPr/>
          </p:nvSpPr>
          <p:spPr>
            <a:xfrm>
              <a:off x="4560" y="949"/>
              <a:ext cx="288"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1</a:t>
              </a:r>
            </a:p>
          </p:txBody>
        </p:sp>
        <p:sp>
          <p:nvSpPr>
            <p:cNvPr id="57426" name="Rectangle 74"/>
            <p:cNvSpPr/>
            <p:nvPr/>
          </p:nvSpPr>
          <p:spPr>
            <a:xfrm>
              <a:off x="3744" y="949"/>
              <a:ext cx="816" cy="214"/>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27" name="Rectangle 75"/>
            <p:cNvSpPr/>
            <p:nvPr/>
          </p:nvSpPr>
          <p:spPr>
            <a:xfrm>
              <a:off x="4560" y="736"/>
              <a:ext cx="288"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r>
                <a:rPr lang="en-US" altLang="zh-CN" sz="1600" b="0" dirty="0">
                  <a:latin typeface="Tahoma" panose="020B0604030504040204" pitchFamily="34" charset="0"/>
                  <a:ea typeface="宋体" panose="02010600030101010101" pitchFamily="2" charset="-122"/>
                </a:rPr>
                <a:t>0</a:t>
              </a:r>
            </a:p>
          </p:txBody>
        </p:sp>
        <p:sp>
          <p:nvSpPr>
            <p:cNvPr id="57428" name="Rectangle 76"/>
            <p:cNvSpPr/>
            <p:nvPr/>
          </p:nvSpPr>
          <p:spPr>
            <a:xfrm>
              <a:off x="3744" y="736"/>
              <a:ext cx="816" cy="213"/>
            </a:xfrm>
            <a:prstGeom prst="rect">
              <a:avLst/>
            </a:prstGeom>
            <a:noFill/>
            <a:ln w="9525">
              <a:noFill/>
            </a:ln>
          </p:spPr>
          <p:txBody>
            <a:bodyPr/>
            <a:lstStyle/>
            <a:p>
              <a:pPr eaLnBrk="1" hangingPunct="1">
                <a:spcBef>
                  <a:spcPct val="20000"/>
                </a:spcBef>
                <a:buClr>
                  <a:schemeClr val="folHlink"/>
                </a:buClr>
                <a:buSzPct val="60000"/>
                <a:buFont typeface="Wingdings" panose="05000000000000000000" pitchFamily="2" charset="2"/>
              </a:pPr>
              <a:endParaRPr lang="zh-CN" altLang="zh-CN" sz="1600" b="0" dirty="0">
                <a:latin typeface="Tahoma" panose="020B0604030504040204" pitchFamily="34" charset="0"/>
                <a:ea typeface="宋体" panose="02010600030101010101" pitchFamily="2" charset="-122"/>
              </a:endParaRPr>
            </a:p>
          </p:txBody>
        </p:sp>
        <p:sp>
          <p:nvSpPr>
            <p:cNvPr id="57429" name="Line 77"/>
            <p:cNvSpPr/>
            <p:nvPr/>
          </p:nvSpPr>
          <p:spPr>
            <a:xfrm>
              <a:off x="3744" y="736"/>
              <a:ext cx="816" cy="0"/>
            </a:xfrm>
            <a:prstGeom prst="line">
              <a:avLst/>
            </a:prstGeom>
            <a:ln w="28575" cap="sq" cmpd="sng">
              <a:solidFill>
                <a:schemeClr val="tx1"/>
              </a:solidFill>
              <a:prstDash val="solid"/>
              <a:miter/>
              <a:headEnd type="none" w="med" len="med"/>
              <a:tailEnd type="none" w="med" len="med"/>
            </a:ln>
          </p:spPr>
        </p:sp>
        <p:sp>
          <p:nvSpPr>
            <p:cNvPr id="57430" name="Line 78"/>
            <p:cNvSpPr/>
            <p:nvPr/>
          </p:nvSpPr>
          <p:spPr>
            <a:xfrm>
              <a:off x="3744" y="949"/>
              <a:ext cx="816" cy="0"/>
            </a:xfrm>
            <a:prstGeom prst="line">
              <a:avLst/>
            </a:prstGeom>
            <a:ln w="12700" cap="flat" cmpd="sng">
              <a:solidFill>
                <a:schemeClr val="tx1"/>
              </a:solidFill>
              <a:prstDash val="solid"/>
              <a:miter/>
              <a:headEnd type="none" w="med" len="med"/>
              <a:tailEnd type="none" w="med" len="med"/>
            </a:ln>
          </p:spPr>
        </p:sp>
        <p:sp>
          <p:nvSpPr>
            <p:cNvPr id="57431" name="Line 79"/>
            <p:cNvSpPr/>
            <p:nvPr/>
          </p:nvSpPr>
          <p:spPr>
            <a:xfrm>
              <a:off x="3744" y="1163"/>
              <a:ext cx="816" cy="0"/>
            </a:xfrm>
            <a:prstGeom prst="line">
              <a:avLst/>
            </a:prstGeom>
            <a:ln w="12700" cap="flat" cmpd="sng">
              <a:solidFill>
                <a:schemeClr val="tx1"/>
              </a:solidFill>
              <a:prstDash val="solid"/>
              <a:miter/>
              <a:headEnd type="none" w="med" len="med"/>
              <a:tailEnd type="none" w="med" len="med"/>
            </a:ln>
          </p:spPr>
        </p:sp>
        <p:sp>
          <p:nvSpPr>
            <p:cNvPr id="57432" name="Line 80"/>
            <p:cNvSpPr/>
            <p:nvPr/>
          </p:nvSpPr>
          <p:spPr>
            <a:xfrm>
              <a:off x="3744" y="1376"/>
              <a:ext cx="816" cy="0"/>
            </a:xfrm>
            <a:prstGeom prst="line">
              <a:avLst/>
            </a:prstGeom>
            <a:ln w="12700" cap="flat" cmpd="sng">
              <a:solidFill>
                <a:schemeClr val="tx1"/>
              </a:solidFill>
              <a:prstDash val="solid"/>
              <a:miter/>
              <a:headEnd type="none" w="med" len="med"/>
              <a:tailEnd type="none" w="med" len="med"/>
            </a:ln>
          </p:spPr>
        </p:sp>
        <p:sp>
          <p:nvSpPr>
            <p:cNvPr id="57433" name="Line 81"/>
            <p:cNvSpPr/>
            <p:nvPr/>
          </p:nvSpPr>
          <p:spPr>
            <a:xfrm>
              <a:off x="3744" y="1589"/>
              <a:ext cx="816" cy="0"/>
            </a:xfrm>
            <a:prstGeom prst="line">
              <a:avLst/>
            </a:prstGeom>
            <a:ln w="12700" cap="flat" cmpd="sng">
              <a:solidFill>
                <a:schemeClr val="tx1"/>
              </a:solidFill>
              <a:prstDash val="solid"/>
              <a:miter/>
              <a:headEnd type="none" w="med" len="med"/>
              <a:tailEnd type="none" w="med" len="med"/>
            </a:ln>
          </p:spPr>
        </p:sp>
        <p:sp>
          <p:nvSpPr>
            <p:cNvPr id="57434" name="Line 82"/>
            <p:cNvSpPr/>
            <p:nvPr/>
          </p:nvSpPr>
          <p:spPr>
            <a:xfrm>
              <a:off x="3744" y="1803"/>
              <a:ext cx="816" cy="0"/>
            </a:xfrm>
            <a:prstGeom prst="line">
              <a:avLst/>
            </a:prstGeom>
            <a:ln w="12700" cap="flat" cmpd="sng">
              <a:solidFill>
                <a:schemeClr val="tx1"/>
              </a:solidFill>
              <a:prstDash val="solid"/>
              <a:miter/>
              <a:headEnd type="none" w="med" len="med"/>
              <a:tailEnd type="none" w="med" len="med"/>
            </a:ln>
          </p:spPr>
        </p:sp>
        <p:sp>
          <p:nvSpPr>
            <p:cNvPr id="57435" name="Line 83"/>
            <p:cNvSpPr/>
            <p:nvPr/>
          </p:nvSpPr>
          <p:spPr>
            <a:xfrm>
              <a:off x="3744" y="2016"/>
              <a:ext cx="816" cy="0"/>
            </a:xfrm>
            <a:prstGeom prst="line">
              <a:avLst/>
            </a:prstGeom>
            <a:ln w="12700" cap="flat" cmpd="sng">
              <a:solidFill>
                <a:schemeClr val="tx1"/>
              </a:solidFill>
              <a:prstDash val="solid"/>
              <a:miter/>
              <a:headEnd type="none" w="med" len="med"/>
              <a:tailEnd type="none" w="med" len="med"/>
            </a:ln>
          </p:spPr>
        </p:sp>
        <p:sp>
          <p:nvSpPr>
            <p:cNvPr id="57436" name="Line 84"/>
            <p:cNvSpPr/>
            <p:nvPr/>
          </p:nvSpPr>
          <p:spPr>
            <a:xfrm>
              <a:off x="3744" y="2229"/>
              <a:ext cx="816" cy="0"/>
            </a:xfrm>
            <a:prstGeom prst="line">
              <a:avLst/>
            </a:prstGeom>
            <a:ln w="12700" cap="flat" cmpd="sng">
              <a:solidFill>
                <a:schemeClr val="tx1"/>
              </a:solidFill>
              <a:prstDash val="solid"/>
              <a:miter/>
              <a:headEnd type="none" w="med" len="med"/>
              <a:tailEnd type="none" w="med" len="med"/>
            </a:ln>
          </p:spPr>
        </p:sp>
        <p:sp>
          <p:nvSpPr>
            <p:cNvPr id="57437" name="Line 85"/>
            <p:cNvSpPr/>
            <p:nvPr/>
          </p:nvSpPr>
          <p:spPr>
            <a:xfrm>
              <a:off x="3744" y="2443"/>
              <a:ext cx="816" cy="0"/>
            </a:xfrm>
            <a:prstGeom prst="line">
              <a:avLst/>
            </a:prstGeom>
            <a:ln w="12700" cap="flat" cmpd="sng">
              <a:solidFill>
                <a:schemeClr val="tx1"/>
              </a:solidFill>
              <a:prstDash val="solid"/>
              <a:miter/>
              <a:headEnd type="none" w="med" len="med"/>
              <a:tailEnd type="none" w="med" len="med"/>
            </a:ln>
          </p:spPr>
        </p:sp>
        <p:sp>
          <p:nvSpPr>
            <p:cNvPr id="57438" name="Line 86"/>
            <p:cNvSpPr/>
            <p:nvPr/>
          </p:nvSpPr>
          <p:spPr>
            <a:xfrm>
              <a:off x="3744" y="2656"/>
              <a:ext cx="816" cy="0"/>
            </a:xfrm>
            <a:prstGeom prst="line">
              <a:avLst/>
            </a:prstGeom>
            <a:ln w="12700" cap="flat" cmpd="sng">
              <a:solidFill>
                <a:schemeClr val="tx1"/>
              </a:solidFill>
              <a:prstDash val="solid"/>
              <a:miter/>
              <a:headEnd type="none" w="med" len="med"/>
              <a:tailEnd type="none" w="med" len="med"/>
            </a:ln>
          </p:spPr>
        </p:sp>
        <p:sp>
          <p:nvSpPr>
            <p:cNvPr id="57439" name="Line 87"/>
            <p:cNvSpPr/>
            <p:nvPr/>
          </p:nvSpPr>
          <p:spPr>
            <a:xfrm>
              <a:off x="3744" y="2869"/>
              <a:ext cx="816" cy="0"/>
            </a:xfrm>
            <a:prstGeom prst="line">
              <a:avLst/>
            </a:prstGeom>
            <a:ln w="12700" cap="flat" cmpd="sng">
              <a:solidFill>
                <a:schemeClr val="tx1"/>
              </a:solidFill>
              <a:prstDash val="solid"/>
              <a:miter/>
              <a:headEnd type="none" w="med" len="med"/>
              <a:tailEnd type="none" w="med" len="med"/>
            </a:ln>
          </p:spPr>
        </p:sp>
        <p:sp>
          <p:nvSpPr>
            <p:cNvPr id="57440" name="Line 88"/>
            <p:cNvSpPr/>
            <p:nvPr/>
          </p:nvSpPr>
          <p:spPr>
            <a:xfrm>
              <a:off x="3744" y="3083"/>
              <a:ext cx="816" cy="0"/>
            </a:xfrm>
            <a:prstGeom prst="line">
              <a:avLst/>
            </a:prstGeom>
            <a:ln w="12700" cap="flat" cmpd="sng">
              <a:solidFill>
                <a:schemeClr val="tx1"/>
              </a:solidFill>
              <a:prstDash val="solid"/>
              <a:miter/>
              <a:headEnd type="none" w="med" len="med"/>
              <a:tailEnd type="none" w="med" len="med"/>
            </a:ln>
          </p:spPr>
        </p:sp>
        <p:sp>
          <p:nvSpPr>
            <p:cNvPr id="57441" name="Line 89"/>
            <p:cNvSpPr/>
            <p:nvPr/>
          </p:nvSpPr>
          <p:spPr>
            <a:xfrm>
              <a:off x="3744" y="3722"/>
              <a:ext cx="816" cy="0"/>
            </a:xfrm>
            <a:prstGeom prst="line">
              <a:avLst/>
            </a:prstGeom>
            <a:ln w="28575" cap="sq" cmpd="sng">
              <a:solidFill>
                <a:schemeClr val="tx1"/>
              </a:solidFill>
              <a:prstDash val="solid"/>
              <a:miter/>
              <a:headEnd type="none" w="med" len="med"/>
              <a:tailEnd type="none" w="med" len="med"/>
            </a:ln>
          </p:spPr>
        </p:sp>
        <p:sp>
          <p:nvSpPr>
            <p:cNvPr id="57442" name="Line 90"/>
            <p:cNvSpPr/>
            <p:nvPr/>
          </p:nvSpPr>
          <p:spPr>
            <a:xfrm>
              <a:off x="3744" y="3296"/>
              <a:ext cx="816" cy="0"/>
            </a:xfrm>
            <a:prstGeom prst="line">
              <a:avLst/>
            </a:prstGeom>
            <a:ln w="12700" cap="flat" cmpd="sng">
              <a:solidFill>
                <a:schemeClr val="tx1"/>
              </a:solidFill>
              <a:prstDash val="solid"/>
              <a:miter/>
              <a:headEnd type="none" w="med" len="med"/>
              <a:tailEnd type="none" w="med" len="med"/>
            </a:ln>
          </p:spPr>
        </p:sp>
        <p:sp>
          <p:nvSpPr>
            <p:cNvPr id="57443" name="Line 91"/>
            <p:cNvSpPr/>
            <p:nvPr/>
          </p:nvSpPr>
          <p:spPr>
            <a:xfrm>
              <a:off x="3744" y="3509"/>
              <a:ext cx="816" cy="0"/>
            </a:xfrm>
            <a:prstGeom prst="line">
              <a:avLst/>
            </a:prstGeom>
            <a:ln w="12700" cap="flat" cmpd="sng">
              <a:solidFill>
                <a:schemeClr val="tx1"/>
              </a:solidFill>
              <a:prstDash val="solid"/>
              <a:miter/>
              <a:headEnd type="none" w="med" len="med"/>
              <a:tailEnd type="none" w="med" len="med"/>
            </a:ln>
          </p:spPr>
        </p:sp>
        <p:sp>
          <p:nvSpPr>
            <p:cNvPr id="57444" name="Line 92"/>
            <p:cNvSpPr/>
            <p:nvPr/>
          </p:nvSpPr>
          <p:spPr>
            <a:xfrm>
              <a:off x="3744" y="736"/>
              <a:ext cx="0" cy="2986"/>
            </a:xfrm>
            <a:prstGeom prst="line">
              <a:avLst/>
            </a:prstGeom>
            <a:ln w="28575" cap="sq" cmpd="sng">
              <a:solidFill>
                <a:schemeClr val="tx1"/>
              </a:solidFill>
              <a:prstDash val="solid"/>
              <a:miter/>
              <a:headEnd type="none" w="med" len="med"/>
              <a:tailEnd type="none" w="med" len="med"/>
            </a:ln>
          </p:spPr>
        </p:sp>
        <p:sp>
          <p:nvSpPr>
            <p:cNvPr id="57445" name="Line 93"/>
            <p:cNvSpPr/>
            <p:nvPr/>
          </p:nvSpPr>
          <p:spPr>
            <a:xfrm>
              <a:off x="4560" y="736"/>
              <a:ext cx="0" cy="2986"/>
            </a:xfrm>
            <a:prstGeom prst="line">
              <a:avLst/>
            </a:prstGeom>
            <a:ln w="28575" cap="sq" cmpd="sng">
              <a:solidFill>
                <a:schemeClr val="tx1"/>
              </a:solidFill>
              <a:prstDash val="solid"/>
              <a:miter/>
              <a:headEnd type="none" w="med" len="med"/>
              <a:tailEnd type="none" w="med" len="med"/>
            </a:ln>
          </p:spPr>
        </p:sp>
        <p:sp>
          <p:nvSpPr>
            <p:cNvPr id="57446" name="Line 94"/>
            <p:cNvSpPr/>
            <p:nvPr/>
          </p:nvSpPr>
          <p:spPr>
            <a:xfrm flipV="1">
              <a:off x="2832" y="1312"/>
              <a:ext cx="912" cy="672"/>
            </a:xfrm>
            <a:prstGeom prst="line">
              <a:avLst/>
            </a:prstGeom>
            <a:ln w="9525" cap="flat" cmpd="sng">
              <a:solidFill>
                <a:schemeClr val="tx1"/>
              </a:solidFill>
              <a:prstDash val="solid"/>
              <a:miter/>
              <a:headEnd type="none" w="med" len="med"/>
              <a:tailEnd type="triangle" w="lg" len="lg"/>
            </a:ln>
          </p:spPr>
        </p:sp>
        <p:sp>
          <p:nvSpPr>
            <p:cNvPr id="57447" name="Line 95"/>
            <p:cNvSpPr/>
            <p:nvPr/>
          </p:nvSpPr>
          <p:spPr>
            <a:xfrm flipV="1">
              <a:off x="2832" y="1504"/>
              <a:ext cx="912" cy="720"/>
            </a:xfrm>
            <a:prstGeom prst="line">
              <a:avLst/>
            </a:prstGeom>
            <a:ln w="9525" cap="flat" cmpd="sng">
              <a:solidFill>
                <a:schemeClr val="tx1"/>
              </a:solidFill>
              <a:prstDash val="solid"/>
              <a:miter/>
              <a:headEnd type="none" w="med" len="med"/>
              <a:tailEnd type="triangle" w="lg" len="lg"/>
            </a:ln>
          </p:spPr>
        </p:sp>
        <p:sp>
          <p:nvSpPr>
            <p:cNvPr id="57448" name="Line 96"/>
            <p:cNvSpPr/>
            <p:nvPr/>
          </p:nvSpPr>
          <p:spPr>
            <a:xfrm flipV="1">
              <a:off x="2832" y="2128"/>
              <a:ext cx="912" cy="336"/>
            </a:xfrm>
            <a:prstGeom prst="line">
              <a:avLst/>
            </a:prstGeom>
            <a:ln w="9525" cap="flat" cmpd="sng">
              <a:solidFill>
                <a:schemeClr val="tx1"/>
              </a:solidFill>
              <a:prstDash val="solid"/>
              <a:miter/>
              <a:headEnd type="none" w="med" len="med"/>
              <a:tailEnd type="triangle" w="lg" len="lg"/>
            </a:ln>
          </p:spPr>
        </p:sp>
        <p:sp>
          <p:nvSpPr>
            <p:cNvPr id="57449" name="Line 97"/>
            <p:cNvSpPr/>
            <p:nvPr/>
          </p:nvSpPr>
          <p:spPr>
            <a:xfrm flipV="1">
              <a:off x="2784" y="2560"/>
              <a:ext cx="960" cy="192"/>
            </a:xfrm>
            <a:prstGeom prst="line">
              <a:avLst/>
            </a:prstGeom>
            <a:ln w="9525" cap="flat" cmpd="sng">
              <a:solidFill>
                <a:schemeClr val="tx1"/>
              </a:solidFill>
              <a:prstDash val="solid"/>
              <a:miter/>
              <a:headEnd type="none" w="med" len="med"/>
              <a:tailEnd type="triangle" w="lg" len="lg"/>
            </a:ln>
          </p:spPr>
        </p:sp>
        <p:sp>
          <p:nvSpPr>
            <p:cNvPr id="57450" name="Line 98"/>
            <p:cNvSpPr/>
            <p:nvPr/>
          </p:nvSpPr>
          <p:spPr>
            <a:xfrm flipV="1">
              <a:off x="2832" y="2752"/>
              <a:ext cx="912" cy="192"/>
            </a:xfrm>
            <a:prstGeom prst="line">
              <a:avLst/>
            </a:prstGeom>
            <a:ln w="9525" cap="flat" cmpd="sng">
              <a:solidFill>
                <a:schemeClr val="tx1"/>
              </a:solidFill>
              <a:prstDash val="solid"/>
              <a:miter/>
              <a:headEnd type="none" w="med" len="med"/>
              <a:tailEnd type="triangle" w="lg" len="lg"/>
            </a:ln>
          </p:spPr>
        </p:sp>
        <p:sp>
          <p:nvSpPr>
            <p:cNvPr id="57451" name="Line 99"/>
            <p:cNvSpPr/>
            <p:nvPr/>
          </p:nvSpPr>
          <p:spPr>
            <a:xfrm>
              <a:off x="2832" y="3184"/>
              <a:ext cx="912" cy="240"/>
            </a:xfrm>
            <a:prstGeom prst="line">
              <a:avLst/>
            </a:prstGeom>
            <a:ln w="9525" cap="flat" cmpd="sng">
              <a:solidFill>
                <a:schemeClr val="tx1"/>
              </a:solidFill>
              <a:prstDash val="solid"/>
              <a:miter/>
              <a:headEnd type="none" w="med" len="med"/>
              <a:tailEnd type="triangle" w="lg" len="lg"/>
            </a:ln>
          </p:spPr>
        </p:sp>
        <p:sp>
          <p:nvSpPr>
            <p:cNvPr id="57452" name="Text Box 100"/>
            <p:cNvSpPr txBox="1"/>
            <p:nvPr/>
          </p:nvSpPr>
          <p:spPr>
            <a:xfrm>
              <a:off x="768" y="966"/>
              <a:ext cx="768" cy="250"/>
            </a:xfrm>
            <a:prstGeom prst="rect">
              <a:avLst/>
            </a:prstGeom>
            <a:noFill/>
            <a:ln w="9525">
              <a:noFill/>
            </a:ln>
          </p:spPr>
          <p:txBody>
            <a:bodyPr>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用户程序</a:t>
              </a:r>
            </a:p>
          </p:txBody>
        </p:sp>
        <p:sp>
          <p:nvSpPr>
            <p:cNvPr id="57453" name="Text Box 101"/>
            <p:cNvSpPr txBox="1"/>
            <p:nvPr/>
          </p:nvSpPr>
          <p:spPr>
            <a:xfrm>
              <a:off x="3888" y="496"/>
              <a:ext cx="480" cy="250"/>
            </a:xfrm>
            <a:prstGeom prst="rect">
              <a:avLst/>
            </a:prstGeom>
            <a:noFill/>
            <a:ln w="9525">
              <a:noFill/>
            </a:ln>
          </p:spPr>
          <p:txBody>
            <a:bodyPr>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内存</a:t>
              </a:r>
            </a:p>
          </p:txBody>
        </p:sp>
        <p:sp>
          <p:nvSpPr>
            <p:cNvPr id="57454" name="Text Box 102"/>
            <p:cNvSpPr txBox="1"/>
            <p:nvPr/>
          </p:nvSpPr>
          <p:spPr>
            <a:xfrm>
              <a:off x="1776" y="3760"/>
              <a:ext cx="1728" cy="250"/>
            </a:xfrm>
            <a:prstGeom prst="rect">
              <a:avLst/>
            </a:prstGeom>
            <a:noFill/>
            <a:ln w="9525">
              <a:noFill/>
            </a:ln>
          </p:spPr>
          <p:txBody>
            <a:bodyPr>
              <a:spAutoFit/>
            </a:bodyPr>
            <a:lstStyle/>
            <a:p>
              <a:pPr eaLnBrk="1" hangingPunct="1">
                <a:spcBef>
                  <a:spcPct val="50000"/>
                </a:spcBef>
              </a:pPr>
              <a:r>
                <a:rPr lang="zh-CN" altLang="en-US" sz="2000" dirty="0">
                  <a:latin typeface="Tahoma" panose="020B0604030504040204" pitchFamily="34" charset="0"/>
                  <a:ea typeface="宋体" panose="02010600030101010101" pitchFamily="2" charset="-122"/>
                </a:rPr>
                <a:t>图</a:t>
              </a:r>
              <a:r>
                <a:rPr lang="en-US" altLang="zh-CN" sz="2000" dirty="0">
                  <a:latin typeface="Tahoma" panose="020B0604030504040204" pitchFamily="34" charset="0"/>
                  <a:ea typeface="宋体" panose="02010600030101010101" pitchFamily="2" charset="-122"/>
                </a:rPr>
                <a:t>4-12  </a:t>
              </a:r>
              <a:r>
                <a:rPr lang="zh-CN" altLang="en-US" sz="2000" dirty="0">
                  <a:latin typeface="Tahoma" panose="020B0604030504040204" pitchFamily="34" charset="0"/>
                  <a:ea typeface="宋体" panose="02010600030101010101" pitchFamily="2" charset="-122"/>
                </a:rPr>
                <a:t>页表的作用</a:t>
              </a:r>
            </a:p>
          </p:txBody>
        </p:sp>
      </p:grpSp>
      <p:sp>
        <p:nvSpPr>
          <p:cNvPr id="57349" name="Text Box 103"/>
          <p:cNvSpPr txBox="1"/>
          <p:nvPr/>
        </p:nvSpPr>
        <p:spPr>
          <a:xfrm>
            <a:off x="508000" y="822325"/>
            <a:ext cx="5245100" cy="1116013"/>
          </a:xfrm>
          <a:prstGeom prst="rect">
            <a:avLst/>
          </a:prstGeom>
          <a:solidFill>
            <a:srgbClr val="FFFFCC"/>
          </a:solidFill>
          <a:ln w="19050" cap="flat" cmpd="sng">
            <a:solidFill>
              <a:srgbClr val="0000FF"/>
            </a:solidFill>
            <a:prstDash val="solid"/>
            <a:miter/>
            <a:headEnd type="none" w="med" len="med"/>
            <a:tailEnd type="none" w="med" len="med"/>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200" dirty="0">
                <a:latin typeface="Tahoma" panose="020B0604030504040204" pitchFamily="34" charset="0"/>
                <a:ea typeface="宋体" panose="02010600030101010101" pitchFamily="2" charset="-122"/>
              </a:rPr>
              <a:t>系统为每个进程建立一张页表，记录了相应页在内存中对应的物理块号，实现从页号到物理块号的地址映射。</a:t>
            </a:r>
          </a:p>
        </p:txBody>
      </p:sp>
      <p:sp>
        <p:nvSpPr>
          <p:cNvPr id="57350" name="Rectangle 36"/>
          <p:cNvSpPr/>
          <p:nvPr/>
        </p:nvSpPr>
        <p:spPr>
          <a:xfrm>
            <a:off x="6251575" y="2157413"/>
            <a:ext cx="685800" cy="395287"/>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0</a:t>
            </a:r>
          </a:p>
        </p:txBody>
      </p:sp>
      <p:sp>
        <p:nvSpPr>
          <p:cNvPr id="57351" name="Rectangle 34"/>
          <p:cNvSpPr/>
          <p:nvPr/>
        </p:nvSpPr>
        <p:spPr>
          <a:xfrm>
            <a:off x="6242050" y="2524125"/>
            <a:ext cx="685800" cy="39528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1</a:t>
            </a:r>
          </a:p>
        </p:txBody>
      </p:sp>
      <p:sp>
        <p:nvSpPr>
          <p:cNvPr id="57352" name="Rectangle 32"/>
          <p:cNvSpPr/>
          <p:nvPr/>
        </p:nvSpPr>
        <p:spPr>
          <a:xfrm>
            <a:off x="6254750" y="3511550"/>
            <a:ext cx="685800" cy="39528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2</a:t>
            </a:r>
          </a:p>
        </p:txBody>
      </p:sp>
      <p:sp>
        <p:nvSpPr>
          <p:cNvPr id="57353" name="Rectangle 30"/>
          <p:cNvSpPr/>
          <p:nvPr/>
        </p:nvSpPr>
        <p:spPr>
          <a:xfrm>
            <a:off x="6262688" y="4191000"/>
            <a:ext cx="685800" cy="39528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3</a:t>
            </a:r>
          </a:p>
        </p:txBody>
      </p:sp>
      <p:sp>
        <p:nvSpPr>
          <p:cNvPr id="57354" name="Rectangle 28"/>
          <p:cNvSpPr/>
          <p:nvPr/>
        </p:nvSpPr>
        <p:spPr>
          <a:xfrm>
            <a:off x="6262688" y="4549775"/>
            <a:ext cx="685800" cy="39528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4</a:t>
            </a:r>
          </a:p>
        </p:txBody>
      </p:sp>
      <p:sp>
        <p:nvSpPr>
          <p:cNvPr id="57355" name="Rectangle 26"/>
          <p:cNvSpPr/>
          <p:nvPr/>
        </p:nvSpPr>
        <p:spPr>
          <a:xfrm>
            <a:off x="6262688" y="5559425"/>
            <a:ext cx="685800" cy="395288"/>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2000" b="0" dirty="0">
                <a:latin typeface="Tahoma" panose="020B0604030504040204" pitchFamily="34" charset="0"/>
                <a:ea typeface="宋体" panose="02010600030101010101" pitchFamily="2"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0147"/>
                                        </p:tgtEl>
                                        <p:attrNameLst>
                                          <p:attrName>style.visibility</p:attrName>
                                        </p:attrNameLst>
                                      </p:cBhvr>
                                      <p:to>
                                        <p:strVal val="visible"/>
                                      </p:to>
                                    </p:set>
                                    <p:animEffect transition="in" filter="wipe(up)">
                                      <p:cBhvr>
                                        <p:cTn id="7" dur="500"/>
                                        <p:tgtEl>
                                          <p:spTgt spid="390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228600" y="533400"/>
            <a:ext cx="8532813" cy="549275"/>
          </a:xfrm>
        </p:spPr>
        <p:txBody>
          <a:bodyPr vert="horz" wrap="square" lIns="91440" tIns="45720" rIns="91440" bIns="45720" anchor="b" anchorCtr="0"/>
          <a:lstStyle/>
          <a:p>
            <a:pPr eaLnBrk="1" hangingPunct="1"/>
            <a:r>
              <a:rPr lang="en-US" altLang="zh-CN" sz="4000" dirty="0"/>
              <a:t>4.4.2  </a:t>
            </a:r>
            <a:r>
              <a:rPr lang="zh-CN" altLang="en-US" sz="4000" dirty="0"/>
              <a:t>地址变换机构 </a:t>
            </a:r>
          </a:p>
        </p:txBody>
      </p:sp>
      <p:sp>
        <p:nvSpPr>
          <p:cNvPr id="58371" name="Rectangle 3"/>
          <p:cNvSpPr>
            <a:spLocks noGrp="1"/>
          </p:cNvSpPr>
          <p:nvPr>
            <p:ph type="body" sz="half" idx="1"/>
          </p:nvPr>
        </p:nvSpPr>
        <p:spPr>
          <a:xfrm>
            <a:off x="611188" y="1484313"/>
            <a:ext cx="7993062" cy="4897437"/>
          </a:xfrm>
        </p:spPr>
        <p:txBody>
          <a:bodyPr vert="horz" wrap="square" lIns="91440" tIns="45720" rIns="91440" bIns="45720" anchor="t" anchorCtr="0"/>
          <a:lstStyle/>
          <a:p>
            <a:pPr algn="just" eaLnBrk="1" hangingPunct="1">
              <a:lnSpc>
                <a:spcPct val="90000"/>
              </a:lnSpc>
              <a:buClr>
                <a:schemeClr val="folHlink"/>
              </a:buClr>
              <a:buSzPct val="60000"/>
              <a:buFont typeface="Wingdings" panose="05000000000000000000" pitchFamily="2" charset="2"/>
            </a:pPr>
            <a:r>
              <a:rPr lang="zh-CN" altLang="en-US" sz="2400" dirty="0">
                <a:latin typeface="楷体_GB2312" pitchFamily="49" charset="-122"/>
                <a:ea typeface="楷体_GB2312" pitchFamily="49" charset="-122"/>
              </a:rPr>
              <a:t>基本任务：逻辑地址</a:t>
            </a:r>
            <a:r>
              <a:rPr lang="en-US" altLang="zh-CN" sz="2400" dirty="0">
                <a:ea typeface="楷体_GB2312" pitchFamily="49" charset="-122"/>
              </a:rPr>
              <a:t>——</a:t>
            </a:r>
            <a:r>
              <a:rPr lang="zh-CN" altLang="en-US" sz="2400" dirty="0">
                <a:latin typeface="楷体_GB2312" pitchFamily="49" charset="-122"/>
                <a:ea typeface="楷体_GB2312" pitchFamily="49" charset="-122"/>
              </a:rPr>
              <a:t>物理地址的映射。</a:t>
            </a:r>
          </a:p>
          <a:p>
            <a:pPr eaLnBrk="1" hangingPunct="1">
              <a:spcBef>
                <a:spcPct val="50000"/>
              </a:spcBef>
              <a:buClrTx/>
              <a:buSzPct val="60000"/>
              <a:buFontTx/>
              <a:buNone/>
            </a:pPr>
            <a:r>
              <a:rPr lang="zh-CN" altLang="en-US" sz="2400" dirty="0">
                <a:latin typeface="宋体" panose="02010600030101010101" pitchFamily="2" charset="-122"/>
              </a:rPr>
              <a:t>      </a:t>
            </a:r>
            <a:r>
              <a:rPr lang="zh-CN" altLang="en-US" sz="2400" dirty="0">
                <a:latin typeface="楷体_GB2312" pitchFamily="49" charset="-122"/>
                <a:ea typeface="楷体_GB2312" pitchFamily="49" charset="-122"/>
              </a:rPr>
              <a:t>页号→块号            通过页表来完成</a:t>
            </a:r>
          </a:p>
          <a:p>
            <a:pPr eaLnBrk="1" hangingPunct="1">
              <a:spcBef>
                <a:spcPct val="50000"/>
              </a:spcBef>
              <a:buClrTx/>
              <a:buSzPct val="60000"/>
              <a:buFontTx/>
              <a:buNone/>
            </a:pPr>
            <a:r>
              <a:rPr lang="zh-CN" altLang="en-US" sz="2400" dirty="0">
                <a:latin typeface="楷体_GB2312" pitchFamily="49" charset="-122"/>
                <a:ea typeface="楷体_GB2312" pitchFamily="49" charset="-122"/>
              </a:rPr>
              <a:t>      页内地址→块内地址    无需转换</a:t>
            </a:r>
          </a:p>
          <a:p>
            <a:pPr eaLnBrk="1" hangingPunct="1">
              <a:spcBef>
                <a:spcPct val="50000"/>
              </a:spcBef>
              <a:buClrTx/>
              <a:buSzPct val="60000"/>
              <a:buFontTx/>
              <a:buNone/>
            </a:pPr>
            <a:endParaRPr lang="zh-CN" altLang="en-US" sz="2400" dirty="0">
              <a:latin typeface="楷体_GB2312" pitchFamily="49" charset="-122"/>
              <a:ea typeface="楷体_GB2312" pitchFamily="49" charset="-122"/>
            </a:endParaRPr>
          </a:p>
          <a:p>
            <a:pPr eaLnBrk="1" hangingPunct="1">
              <a:buClr>
                <a:schemeClr val="folHlink"/>
              </a:buClr>
              <a:buSzPct val="60000"/>
              <a:buFont typeface="Wingdings" panose="05000000000000000000" pitchFamily="2" charset="2"/>
            </a:pPr>
            <a:r>
              <a:rPr lang="zh-CN" altLang="en-US" sz="2400" dirty="0">
                <a:latin typeface="楷体_GB2312" pitchFamily="49" charset="-122"/>
                <a:ea typeface="楷体_GB2312" pitchFamily="49" charset="-122"/>
              </a:rPr>
              <a:t>一、基本地址变换机构：	</a:t>
            </a:r>
          </a:p>
          <a:p>
            <a:pPr lvl="1" eaLnBrk="1" hangingPunct="1">
              <a:buClr>
                <a:schemeClr val="hlink"/>
              </a:buClr>
              <a:buSzPct val="55000"/>
              <a:buFont typeface="Wingdings" panose="05000000000000000000" pitchFamily="2" charset="2"/>
            </a:pPr>
            <a:r>
              <a:rPr lang="zh-CN" altLang="en-US" sz="2400" dirty="0">
                <a:latin typeface="楷体_GB2312" pitchFamily="49" charset="-122"/>
                <a:ea typeface="楷体_GB2312" pitchFamily="49" charset="-122"/>
              </a:rPr>
              <a:t>越界保护</a:t>
            </a:r>
          </a:p>
          <a:p>
            <a:pPr lvl="1" eaLnBrk="1" hangingPunct="1">
              <a:buClr>
                <a:schemeClr val="hlink"/>
              </a:buClr>
              <a:buSzPct val="55000"/>
              <a:buFont typeface="Wingdings" panose="05000000000000000000" pitchFamily="2" charset="2"/>
            </a:pPr>
            <a:r>
              <a:rPr lang="zh-CN" altLang="en-US" sz="2400" dirty="0">
                <a:latin typeface="楷体_GB2312" pitchFamily="49" charset="-122"/>
                <a:ea typeface="楷体_GB2312" pitchFamily="49" charset="-122"/>
              </a:rPr>
              <a:t>每个进程对应一页表，其信息（如长度、始址）放在</a:t>
            </a:r>
            <a:r>
              <a:rPr lang="en-US" altLang="zh-CN" sz="2400" dirty="0">
                <a:latin typeface="楷体_GB2312" pitchFamily="49" charset="-122"/>
                <a:ea typeface="楷体_GB2312" pitchFamily="49" charset="-122"/>
              </a:rPr>
              <a:t>PCB</a:t>
            </a:r>
            <a:r>
              <a:rPr lang="zh-CN" altLang="en-US" sz="2400" dirty="0">
                <a:latin typeface="楷体_GB2312" pitchFamily="49" charset="-122"/>
                <a:ea typeface="楷体_GB2312" pitchFamily="49" charset="-122"/>
              </a:rPr>
              <a:t>中，执行时将其首地址装入</a:t>
            </a:r>
            <a:r>
              <a:rPr lang="zh-CN" altLang="en-US" sz="2400" dirty="0">
                <a:solidFill>
                  <a:srgbClr val="FF0000"/>
                </a:solidFill>
                <a:latin typeface="楷体_GB2312" pitchFamily="49" charset="-122"/>
                <a:ea typeface="楷体_GB2312" pitchFamily="49" charset="-122"/>
              </a:rPr>
              <a:t>页表寄存器</a:t>
            </a:r>
            <a:r>
              <a:rPr lang="zh-CN" altLang="en-US" sz="2400"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algn="just" eaLnBrk="1" hangingPunct="1">
              <a:lnSpc>
                <a:spcPct val="90000"/>
              </a:lnSpc>
              <a:buClr>
                <a:schemeClr val="folHlink"/>
              </a:buClr>
              <a:buSzPct val="60000"/>
              <a:buFont typeface="Wingdings" panose="05000000000000000000" pitchFamily="2" charset="2"/>
            </a:pPr>
            <a:endParaRPr lang="en-US" altLang="zh-CN" dirty="0">
              <a:latin typeface="楷体_GB2312" pitchFamily="49" charset="-122"/>
              <a:ea typeface="楷体_GB2312" pitchFamily="49" charset="-122"/>
            </a:endParaRPr>
          </a:p>
        </p:txBody>
      </p:sp>
      <p:sp>
        <p:nvSpPr>
          <p:cNvPr id="58372" name="AutoShape 9"/>
          <p:cNvSpPr/>
          <p:nvPr/>
        </p:nvSpPr>
        <p:spPr>
          <a:xfrm>
            <a:off x="1447800" y="2209800"/>
            <a:ext cx="76200" cy="685800"/>
          </a:xfrm>
          <a:prstGeom prst="leftBrace">
            <a:avLst>
              <a:gd name="adj1" fmla="val 75000"/>
              <a:gd name="adj2" fmla="val 50000"/>
            </a:avLst>
          </a:prstGeom>
          <a:noFill/>
          <a:ln w="9525"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vert="horz" wrap="square" lIns="91440" tIns="45720" rIns="91440" bIns="45720" anchor="b" anchorCtr="0"/>
          <a:lstStyle/>
          <a:p>
            <a:r>
              <a:rPr lang="zh-CN" altLang="en-US" dirty="0"/>
              <a:t>地址变换过程</a:t>
            </a:r>
          </a:p>
        </p:txBody>
      </p:sp>
      <p:sp>
        <p:nvSpPr>
          <p:cNvPr id="60419" name="内容占位符 2"/>
          <p:cNvSpPr>
            <a:spLocks noGrp="1"/>
          </p:cNvSpPr>
          <p:nvPr>
            <p:ph idx="1"/>
          </p:nvPr>
        </p:nvSpPr>
        <p:spPr/>
        <p:txBody>
          <a:bodyPr vert="horz" wrap="square" lIns="91440" tIns="45720" rIns="91440" bIns="45720" anchor="t" anchorCtr="0"/>
          <a:lstStyle/>
          <a:p>
            <a:r>
              <a:rPr lang="zh-CN" altLang="en-US" sz="2800" dirty="0"/>
              <a:t>按页的大小分离出页号和位移量，放入有效地址寄存器中</a:t>
            </a:r>
          </a:p>
          <a:p>
            <a:r>
              <a:rPr lang="zh-CN" altLang="en-US" sz="2800" dirty="0"/>
              <a:t>将页号与页表长度进行比较，如果页号大于页表长度，越界中断</a:t>
            </a:r>
            <a:endParaRPr lang="en-US" altLang="zh-CN" sz="2800" dirty="0"/>
          </a:p>
          <a:p>
            <a:r>
              <a:rPr lang="zh-CN" altLang="en-US" sz="2800" dirty="0"/>
              <a:t>以页号为索引查找页表：将页表始址与页号和页表项长度的乘积相加，便得到该表项在页表中的位置，于是可从中得到该页的物理块号</a:t>
            </a:r>
            <a:endParaRPr lang="en-US" altLang="zh-CN" sz="2800" dirty="0"/>
          </a:p>
          <a:p>
            <a:r>
              <a:rPr lang="zh-CN" altLang="en-US" sz="2800" dirty="0"/>
              <a:t>将该物理块号装入物理地址寄存器的高址部分</a:t>
            </a:r>
            <a:endParaRPr lang="en-US" altLang="zh-CN" sz="2800" dirty="0"/>
          </a:p>
          <a:p>
            <a:r>
              <a:rPr lang="zh-CN" altLang="en-US" sz="2800" dirty="0"/>
              <a:t>将有效地址寄存器中的位移量直接复制到物理地址寄存器的低位部分，从而形成内存地址</a:t>
            </a:r>
          </a:p>
          <a:p>
            <a:endParaRPr lang="zh-CN" altLang="en-US" sz="2800" dirty="0"/>
          </a:p>
        </p:txBody>
      </p:sp>
      <p:sp>
        <p:nvSpPr>
          <p:cNvPr id="6042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56</a:t>
            </a:fld>
            <a:endParaRPr lang="en-US" altLang="zh-CN" sz="1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4"/>
          <p:cNvGraphicFramePr>
            <a:graphicFrameLocks noGrp="1" noChangeAspect="1"/>
          </p:cNvGraphicFramePr>
          <p:nvPr>
            <p:ph idx="1"/>
          </p:nvPr>
        </p:nvGraphicFramePr>
        <p:xfrm>
          <a:off x="539750" y="368300"/>
          <a:ext cx="7920038" cy="5181600"/>
        </p:xfrm>
        <a:graphic>
          <a:graphicData uri="http://schemas.openxmlformats.org/presentationml/2006/ole">
            <mc:AlternateContent xmlns:mc="http://schemas.openxmlformats.org/markup-compatibility/2006">
              <mc:Choice xmlns:v="urn:schemas-microsoft-com:vml" Requires="v">
                <p:oleObj r:id="rId2" imgW="5339715" imgH="3499485" progId="Visio.Drawing.11">
                  <p:embed/>
                </p:oleObj>
              </mc:Choice>
              <mc:Fallback>
                <p:oleObj r:id="rId2" imgW="5339715" imgH="3499485" progId="Visio.Drawing.11">
                  <p:embed/>
                  <p:pic>
                    <p:nvPicPr>
                      <p:cNvPr id="0" name="图片 3077"/>
                      <p:cNvPicPr/>
                      <p:nvPr/>
                    </p:nvPicPr>
                    <p:blipFill>
                      <a:blip r:embed="rId3"/>
                      <a:srcRect/>
                      <a:stretch>
                        <a:fillRect/>
                      </a:stretch>
                    </p:blipFill>
                    <p:spPr>
                      <a:xfrm>
                        <a:off x="539750" y="368300"/>
                        <a:ext cx="7920038" cy="5181600"/>
                      </a:xfrm>
                      <a:prstGeom prst="rect">
                        <a:avLst/>
                      </a:prstGeom>
                      <a:noFill/>
                      <a:ln w="38100">
                        <a:miter/>
                      </a:ln>
                    </p:spPr>
                  </p:pic>
                </p:oleObj>
              </mc:Fallback>
            </mc:AlternateContent>
          </a:graphicData>
        </a:graphic>
      </p:graphicFrame>
      <p:sp>
        <p:nvSpPr>
          <p:cNvPr id="59395" name="矩形 1"/>
          <p:cNvSpPr/>
          <p:nvPr/>
        </p:nvSpPr>
        <p:spPr>
          <a:xfrm>
            <a:off x="474663" y="5581650"/>
            <a:ext cx="8058150" cy="862013"/>
          </a:xfrm>
          <a:prstGeom prst="rect">
            <a:avLst/>
          </a:prstGeom>
          <a:noFill/>
          <a:ln w="9525">
            <a:noFill/>
          </a:ln>
        </p:spPr>
        <p:txBody>
          <a:bodyPr wrap="none">
            <a:spAutoFit/>
          </a:bodyPr>
          <a:lstStyle/>
          <a:p>
            <a:pPr eaLnBrk="1" hangingPunct="1">
              <a:spcBef>
                <a:spcPct val="50000"/>
              </a:spcBef>
            </a:pPr>
            <a:r>
              <a:rPr lang="zh-CN" altLang="en-US" sz="2000" dirty="0">
                <a:latin typeface="楷体_GB2312" pitchFamily="49" charset="-122"/>
              </a:rPr>
              <a:t>①页表驻留在内存中</a:t>
            </a:r>
            <a:endParaRPr lang="en-US" altLang="zh-CN" sz="2000" dirty="0">
              <a:latin typeface="楷体_GB2312" pitchFamily="49" charset="-122"/>
            </a:endParaRPr>
          </a:p>
          <a:p>
            <a:pPr eaLnBrk="1" hangingPunct="1">
              <a:spcBef>
                <a:spcPct val="50000"/>
              </a:spcBef>
            </a:pPr>
            <a:r>
              <a:rPr lang="zh-CN" altLang="en-US" sz="2000" dirty="0">
                <a:latin typeface="楷体_GB2312" pitchFamily="49" charset="-122"/>
              </a:rPr>
              <a:t>②两次访问主存，一次是访问页表，一次是访问数据，速度降低近</a:t>
            </a:r>
            <a:r>
              <a:rPr lang="en-US" altLang="zh-CN" sz="2000" dirty="0">
                <a:latin typeface="楷体_GB2312" pitchFamily="49" charset="-122"/>
              </a:rPr>
              <a:t>1/2</a:t>
            </a:r>
          </a:p>
        </p:txBody>
      </p:sp>
      <p:sp>
        <p:nvSpPr>
          <p:cNvPr id="2" name="文本框 1"/>
          <p:cNvSpPr txBox="1"/>
          <p:nvPr/>
        </p:nvSpPr>
        <p:spPr>
          <a:xfrm>
            <a:off x="4608195" y="777875"/>
            <a:ext cx="1076325" cy="829945"/>
          </a:xfrm>
          <a:prstGeom prst="rect">
            <a:avLst/>
          </a:prstGeom>
          <a:noFill/>
        </p:spPr>
        <p:txBody>
          <a:bodyPr wrap="square" rtlCol="0" anchor="t">
            <a:spAutoFit/>
          </a:bodyPr>
          <a:lstStyle/>
          <a:p>
            <a:r>
              <a:rPr lang="zh-CN" altLang="en-US" sz="1600" dirty="0">
                <a:solidFill>
                  <a:srgbClr val="FF0000"/>
                </a:solidFill>
                <a:sym typeface="+mn-ea"/>
              </a:rPr>
              <a:t>页号与页表长度进行比较</a:t>
            </a:r>
          </a:p>
        </p:txBody>
      </p:sp>
      <p:sp>
        <p:nvSpPr>
          <p:cNvPr id="3" name="文本框 2"/>
          <p:cNvSpPr txBox="1"/>
          <p:nvPr/>
        </p:nvSpPr>
        <p:spPr>
          <a:xfrm>
            <a:off x="107950" y="2961005"/>
            <a:ext cx="1139825" cy="829945"/>
          </a:xfrm>
          <a:prstGeom prst="rect">
            <a:avLst/>
          </a:prstGeom>
          <a:noFill/>
        </p:spPr>
        <p:txBody>
          <a:bodyPr wrap="square" rtlCol="0" anchor="t">
            <a:spAutoFit/>
          </a:bodyPr>
          <a:lstStyle/>
          <a:p>
            <a:pPr lvl="0" algn="l">
              <a:buClrTx/>
              <a:buSzTx/>
              <a:buFontTx/>
            </a:pPr>
            <a:r>
              <a:rPr lang="zh-CN" altLang="en-US" sz="1600" dirty="0">
                <a:solidFill>
                  <a:srgbClr val="FF0000"/>
                </a:solidFill>
                <a:sym typeface="+mn-ea"/>
              </a:rPr>
              <a:t>以页号为索引查找页表</a:t>
            </a:r>
          </a:p>
        </p:txBody>
      </p:sp>
      <p:sp>
        <p:nvSpPr>
          <p:cNvPr id="4" name="文本框 3"/>
          <p:cNvSpPr txBox="1"/>
          <p:nvPr/>
        </p:nvSpPr>
        <p:spPr>
          <a:xfrm>
            <a:off x="5184140" y="3141980"/>
            <a:ext cx="1670050" cy="644525"/>
          </a:xfrm>
          <a:prstGeom prst="rect">
            <a:avLst/>
          </a:prstGeom>
          <a:noFill/>
        </p:spPr>
        <p:txBody>
          <a:bodyPr wrap="square" rtlCol="0" anchor="t">
            <a:noAutofit/>
          </a:bodyPr>
          <a:lstStyle/>
          <a:p>
            <a:pPr lvl="0" algn="l">
              <a:buClrTx/>
              <a:buSzTx/>
              <a:buFontTx/>
            </a:pPr>
            <a:r>
              <a:rPr lang="zh-CN" altLang="en-US" sz="1600" dirty="0">
                <a:solidFill>
                  <a:srgbClr val="FF0000"/>
                </a:solidFill>
                <a:sym typeface="+mn-ea"/>
              </a:rPr>
              <a:t>将物理块号装入物理地址寄存器的高址部分</a:t>
            </a:r>
          </a:p>
        </p:txBody>
      </p:sp>
      <p:sp>
        <p:nvSpPr>
          <p:cNvPr id="5" name="文本框 4"/>
          <p:cNvSpPr txBox="1"/>
          <p:nvPr/>
        </p:nvSpPr>
        <p:spPr>
          <a:xfrm>
            <a:off x="7668260" y="2240915"/>
            <a:ext cx="1480820" cy="953135"/>
          </a:xfrm>
          <a:prstGeom prst="rect">
            <a:avLst/>
          </a:prstGeom>
          <a:noFill/>
        </p:spPr>
        <p:txBody>
          <a:bodyPr wrap="square" rtlCol="0" anchor="t">
            <a:noAutofit/>
          </a:bodyPr>
          <a:lstStyle/>
          <a:p>
            <a:pPr lvl="0" algn="l">
              <a:buClrTx/>
              <a:buSzTx/>
              <a:buFontTx/>
            </a:pPr>
            <a:r>
              <a:rPr lang="zh-CN" altLang="en-US" sz="1600" dirty="0">
                <a:solidFill>
                  <a:srgbClr val="FF0000"/>
                </a:solidFill>
                <a:sym typeface="+mn-ea"/>
              </a:rPr>
              <a:t>将位移量直接复制到物理地址寄存器的低位部分</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p:nvPr/>
        </p:nvSpPr>
        <p:spPr>
          <a:xfrm>
            <a:off x="152400" y="800100"/>
            <a:ext cx="8839200" cy="2862263"/>
          </a:xfrm>
          <a:prstGeom prst="rect">
            <a:avLst/>
          </a:prstGeom>
          <a:noFill/>
          <a:ln w="9525">
            <a:noFill/>
          </a:ln>
        </p:spPr>
        <p:txBody>
          <a:bodyPr>
            <a:spAutoFit/>
          </a:bodyPr>
          <a:lstStyle/>
          <a:p>
            <a:pPr eaLnBrk="1" hangingPunct="1">
              <a:spcBef>
                <a:spcPct val="50000"/>
              </a:spcBef>
            </a:pPr>
            <a:r>
              <a:rPr lang="en-US" altLang="zh-CN" dirty="0">
                <a:latin typeface="楷体_GB2312" pitchFamily="49" charset="-122"/>
              </a:rPr>
              <a:t>1.</a:t>
            </a:r>
            <a:r>
              <a:rPr lang="zh-CN" altLang="en-US" dirty="0">
                <a:latin typeface="楷体_GB2312" pitchFamily="49" charset="-122"/>
              </a:rPr>
              <a:t>某系统采用页式存储管理策略，拥有逻辑空间</a:t>
            </a:r>
            <a:r>
              <a:rPr lang="en-US" altLang="zh-CN" dirty="0">
                <a:latin typeface="楷体_GB2312" pitchFamily="49" charset="-122"/>
              </a:rPr>
              <a:t>32</a:t>
            </a:r>
            <a:r>
              <a:rPr lang="zh-CN" altLang="en-US" dirty="0">
                <a:latin typeface="楷体_GB2312" pitchFamily="49" charset="-122"/>
              </a:rPr>
              <a:t>页，每页</a:t>
            </a:r>
            <a:r>
              <a:rPr lang="en-US" altLang="zh-CN" dirty="0">
                <a:latin typeface="楷体_GB2312" pitchFamily="49" charset="-122"/>
              </a:rPr>
              <a:t>2K</a:t>
            </a:r>
            <a:r>
              <a:rPr lang="zh-CN" altLang="en-US" dirty="0">
                <a:latin typeface="楷体_GB2312" pitchFamily="49" charset="-122"/>
              </a:rPr>
              <a:t>，拥有物理空间</a:t>
            </a:r>
            <a:r>
              <a:rPr lang="en-US" altLang="zh-CN" dirty="0">
                <a:latin typeface="楷体_GB2312" pitchFamily="49" charset="-122"/>
              </a:rPr>
              <a:t>1M</a:t>
            </a:r>
            <a:r>
              <a:rPr lang="zh-CN" altLang="en-US" dirty="0">
                <a:latin typeface="楷体_GB2312" pitchFamily="49" charset="-122"/>
              </a:rPr>
              <a:t>。</a:t>
            </a:r>
          </a:p>
          <a:p>
            <a:pPr eaLnBrk="1" hangingPunct="1">
              <a:spcBef>
                <a:spcPct val="50000"/>
              </a:spcBef>
            </a:pP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）写出逻辑地址的格式。</a:t>
            </a:r>
          </a:p>
          <a:p>
            <a:pPr eaLnBrk="1" hangingPunct="1">
              <a:spcBef>
                <a:spcPct val="50000"/>
              </a:spcBef>
            </a:pPr>
            <a:r>
              <a:rPr lang="zh-CN" altLang="en-US" dirty="0">
                <a:latin typeface="楷体_GB2312" pitchFamily="49" charset="-122"/>
              </a:rPr>
              <a:t>（</a:t>
            </a:r>
            <a:r>
              <a:rPr lang="en-US" altLang="zh-CN" dirty="0">
                <a:latin typeface="楷体_GB2312" pitchFamily="49" charset="-122"/>
              </a:rPr>
              <a:t>2</a:t>
            </a:r>
            <a:r>
              <a:rPr lang="zh-CN" altLang="en-US" dirty="0">
                <a:latin typeface="楷体_GB2312" pitchFamily="49" charset="-122"/>
              </a:rPr>
              <a:t>）若不考虑访问权限等，进程的页表有多少项？每项至少有多少位？</a:t>
            </a:r>
          </a:p>
          <a:p>
            <a:pPr eaLnBrk="1" hangingPunct="1">
              <a:spcBef>
                <a:spcPct val="50000"/>
              </a:spcBef>
            </a:pPr>
            <a:r>
              <a:rPr lang="zh-CN" altLang="en-US" dirty="0">
                <a:latin typeface="楷体_GB2312" pitchFamily="49" charset="-122"/>
              </a:rPr>
              <a:t>（</a:t>
            </a:r>
            <a:r>
              <a:rPr lang="en-US" altLang="zh-CN" dirty="0">
                <a:latin typeface="楷体_GB2312" pitchFamily="49" charset="-122"/>
              </a:rPr>
              <a:t>3</a:t>
            </a:r>
            <a:r>
              <a:rPr lang="zh-CN" altLang="en-US" dirty="0">
                <a:latin typeface="楷体_GB2312" pitchFamily="49" charset="-122"/>
              </a:rPr>
              <a:t>）如果物理空间减少一半，页表结构应相应作怎样的改变？</a:t>
            </a:r>
          </a:p>
        </p:txBody>
      </p:sp>
      <p:sp>
        <p:nvSpPr>
          <p:cNvPr id="61443" name="Text Box 3"/>
          <p:cNvSpPr txBox="1"/>
          <p:nvPr/>
        </p:nvSpPr>
        <p:spPr>
          <a:xfrm>
            <a:off x="228600" y="188913"/>
            <a:ext cx="2895600" cy="457200"/>
          </a:xfrm>
          <a:prstGeom prst="rect">
            <a:avLst/>
          </a:prstGeom>
          <a:solidFill>
            <a:srgbClr val="FFCC99"/>
          </a:solidFill>
          <a:ln w="9525">
            <a:noFill/>
          </a:ln>
        </p:spPr>
        <p:txBody>
          <a:bodyPr>
            <a:spAutoFit/>
          </a:bodyPr>
          <a:lstStyle/>
          <a:p>
            <a:pPr eaLnBrk="1" hangingPunct="1">
              <a:spcBef>
                <a:spcPct val="50000"/>
              </a:spcBef>
            </a:pPr>
            <a:r>
              <a:rPr lang="zh-CN" altLang="en-US" dirty="0">
                <a:latin typeface="Times New Roman" panose="02020603050405020304" pitchFamily="18" charset="0"/>
              </a:rPr>
              <a:t>练习：</a:t>
            </a:r>
          </a:p>
        </p:txBody>
      </p:sp>
      <p:sp>
        <p:nvSpPr>
          <p:cNvPr id="54276" name="矩形 1"/>
          <p:cNvSpPr/>
          <p:nvPr/>
        </p:nvSpPr>
        <p:spPr>
          <a:xfrm>
            <a:off x="142875" y="3716338"/>
            <a:ext cx="8642350" cy="3048000"/>
          </a:xfrm>
          <a:prstGeom prst="rect">
            <a:avLst/>
          </a:prstGeom>
          <a:noFill/>
          <a:ln w="9525">
            <a:noFill/>
          </a:ln>
        </p:spPr>
        <p:txBody>
          <a:bodyPr>
            <a:spAutoFit/>
          </a:bodyPr>
          <a:lstStyle/>
          <a:p>
            <a:pPr eaLnBrk="1" hangingPunct="1">
              <a:spcBef>
                <a:spcPct val="50000"/>
              </a:spcBef>
            </a:pPr>
            <a:r>
              <a:rPr lang="zh-CN" altLang="en-US" dirty="0">
                <a:solidFill>
                  <a:srgbClr val="0000FF"/>
                </a:solidFill>
                <a:latin typeface="宋体" panose="02010600030101010101" pitchFamily="2" charset="-122"/>
              </a:rPr>
              <a:t>（</a:t>
            </a:r>
            <a:r>
              <a:rPr lang="en-US" altLang="zh-CN" dirty="0">
                <a:solidFill>
                  <a:srgbClr val="0000FF"/>
                </a:solidFill>
                <a:latin typeface="宋体" panose="02010600030101010101" pitchFamily="2" charset="-122"/>
              </a:rPr>
              <a:t>1</a:t>
            </a:r>
            <a:r>
              <a:rPr lang="zh-CN" altLang="en-US" dirty="0">
                <a:solidFill>
                  <a:srgbClr val="0000FF"/>
                </a:solidFill>
                <a:latin typeface="宋体" panose="02010600030101010101" pitchFamily="2" charset="-122"/>
              </a:rPr>
              <a:t>）系统拥有逻辑地址空间</a:t>
            </a:r>
            <a:r>
              <a:rPr lang="en-US" altLang="zh-CN" dirty="0">
                <a:solidFill>
                  <a:srgbClr val="0000FF"/>
                </a:solidFill>
                <a:latin typeface="宋体" panose="02010600030101010101" pitchFamily="2" charset="-122"/>
              </a:rPr>
              <a:t>32</a:t>
            </a:r>
            <a:r>
              <a:rPr lang="zh-CN" altLang="en-US" dirty="0">
                <a:solidFill>
                  <a:srgbClr val="0000FF"/>
                </a:solidFill>
                <a:latin typeface="宋体" panose="02010600030101010101" pitchFamily="2" charset="-122"/>
              </a:rPr>
              <a:t>页，则逻辑地址中页号需用</a:t>
            </a:r>
            <a:r>
              <a:rPr lang="en-US" altLang="zh-CN" dirty="0">
                <a:solidFill>
                  <a:srgbClr val="0000FF"/>
                </a:solidFill>
                <a:latin typeface="宋体" panose="02010600030101010101" pitchFamily="2" charset="-122"/>
              </a:rPr>
              <a:t>5</a:t>
            </a:r>
            <a:r>
              <a:rPr lang="zh-CN" altLang="en-US" dirty="0">
                <a:solidFill>
                  <a:srgbClr val="0000FF"/>
                </a:solidFill>
                <a:latin typeface="宋体" panose="02010600030101010101" pitchFamily="2" charset="-122"/>
              </a:rPr>
              <a:t>位描述；每页</a:t>
            </a:r>
            <a:r>
              <a:rPr lang="en-US" altLang="zh-CN" dirty="0">
                <a:solidFill>
                  <a:srgbClr val="0000FF"/>
                </a:solidFill>
                <a:latin typeface="宋体" panose="02010600030101010101" pitchFamily="2" charset="-122"/>
              </a:rPr>
              <a:t>2K</a:t>
            </a:r>
            <a:r>
              <a:rPr lang="zh-CN" altLang="en-US" dirty="0">
                <a:solidFill>
                  <a:srgbClr val="0000FF"/>
                </a:solidFill>
                <a:latin typeface="宋体" panose="02010600030101010101" pitchFamily="2" charset="-122"/>
              </a:rPr>
              <a:t>，则页内地址用</a:t>
            </a:r>
            <a:r>
              <a:rPr lang="en-US" altLang="zh-CN" dirty="0">
                <a:solidFill>
                  <a:srgbClr val="0000FF"/>
                </a:solidFill>
                <a:latin typeface="宋体" panose="02010600030101010101" pitchFamily="2" charset="-122"/>
              </a:rPr>
              <a:t>11</a:t>
            </a:r>
            <a:r>
              <a:rPr lang="zh-CN" altLang="en-US" dirty="0">
                <a:solidFill>
                  <a:srgbClr val="0000FF"/>
                </a:solidFill>
                <a:latin typeface="宋体" panose="02010600030101010101" pitchFamily="2" charset="-122"/>
              </a:rPr>
              <a:t>位描述。</a:t>
            </a:r>
          </a:p>
          <a:p>
            <a:pPr eaLnBrk="1" hangingPunct="1">
              <a:spcBef>
                <a:spcPct val="50000"/>
              </a:spcBef>
            </a:pPr>
            <a:r>
              <a:rPr lang="zh-CN" altLang="en-US" dirty="0">
                <a:solidFill>
                  <a:srgbClr val="0000FF"/>
                </a:solidFill>
                <a:latin typeface="宋体" panose="02010600030101010101" pitchFamily="2" charset="-122"/>
              </a:rPr>
              <a:t>（</a:t>
            </a:r>
            <a:r>
              <a:rPr lang="en-US" altLang="zh-CN" dirty="0">
                <a:solidFill>
                  <a:srgbClr val="0000FF"/>
                </a:solidFill>
                <a:latin typeface="宋体" panose="02010600030101010101" pitchFamily="2" charset="-122"/>
              </a:rPr>
              <a:t>2</a:t>
            </a:r>
            <a:r>
              <a:rPr lang="zh-CN" altLang="en-US" dirty="0">
                <a:solidFill>
                  <a:srgbClr val="0000FF"/>
                </a:solidFill>
                <a:latin typeface="宋体" panose="02010600030101010101" pitchFamily="2" charset="-122"/>
              </a:rPr>
              <a:t>）进程页表项数为</a:t>
            </a:r>
            <a:r>
              <a:rPr lang="en-US" altLang="zh-CN" dirty="0">
                <a:solidFill>
                  <a:srgbClr val="0000FF"/>
                </a:solidFill>
                <a:latin typeface="宋体" panose="02010600030101010101" pitchFamily="2" charset="-122"/>
              </a:rPr>
              <a:t>32</a:t>
            </a:r>
            <a:r>
              <a:rPr lang="zh-CN" altLang="en-US" dirty="0">
                <a:solidFill>
                  <a:srgbClr val="0000FF"/>
                </a:solidFill>
                <a:latin typeface="宋体" panose="02010600030101010101" pitchFamily="2" charset="-122"/>
              </a:rPr>
              <a:t>，另外页表项中只给出页所对应的物理块号，</a:t>
            </a:r>
            <a:r>
              <a:rPr lang="en-US" altLang="zh-CN" dirty="0">
                <a:solidFill>
                  <a:srgbClr val="0000FF"/>
                </a:solidFill>
                <a:latin typeface="宋体" panose="02010600030101010101" pitchFamily="2" charset="-122"/>
              </a:rPr>
              <a:t>1M</a:t>
            </a:r>
            <a:r>
              <a:rPr lang="zh-CN" altLang="en-US" dirty="0">
                <a:solidFill>
                  <a:srgbClr val="0000FF"/>
                </a:solidFill>
                <a:latin typeface="宋体" panose="02010600030101010101" pitchFamily="2" charset="-122"/>
              </a:rPr>
              <a:t>的物理空间可分为</a:t>
            </a:r>
            <a:r>
              <a:rPr lang="en-US" altLang="zh-CN" dirty="0">
                <a:solidFill>
                  <a:srgbClr val="0000FF"/>
                </a:solidFill>
                <a:latin typeface="宋体" panose="02010600030101010101" pitchFamily="2" charset="-122"/>
              </a:rPr>
              <a:t>2</a:t>
            </a:r>
            <a:r>
              <a:rPr lang="en-US" altLang="zh-CN" baseline="30000" dirty="0">
                <a:solidFill>
                  <a:srgbClr val="0000FF"/>
                </a:solidFill>
                <a:latin typeface="宋体" panose="02010600030101010101" pitchFamily="2" charset="-122"/>
              </a:rPr>
              <a:t>9</a:t>
            </a:r>
            <a:r>
              <a:rPr lang="zh-CN" altLang="en-US" dirty="0">
                <a:solidFill>
                  <a:srgbClr val="0000FF"/>
                </a:solidFill>
                <a:latin typeface="宋体" panose="02010600030101010101" pitchFamily="2" charset="-122"/>
              </a:rPr>
              <a:t>个内存块，故每个页表项至少有</a:t>
            </a:r>
            <a:r>
              <a:rPr lang="en-US" altLang="zh-CN" dirty="0">
                <a:solidFill>
                  <a:srgbClr val="0000FF"/>
                </a:solidFill>
                <a:latin typeface="宋体" panose="02010600030101010101" pitchFamily="2" charset="-122"/>
              </a:rPr>
              <a:t>9</a:t>
            </a:r>
            <a:r>
              <a:rPr lang="zh-CN" altLang="en-US" dirty="0">
                <a:solidFill>
                  <a:srgbClr val="0000FF"/>
                </a:solidFill>
                <a:latin typeface="宋体" panose="02010600030101010101" pitchFamily="2" charset="-122"/>
              </a:rPr>
              <a:t>位。</a:t>
            </a:r>
          </a:p>
          <a:p>
            <a:pPr eaLnBrk="1" hangingPunct="1">
              <a:spcBef>
                <a:spcPct val="50000"/>
              </a:spcBef>
            </a:pPr>
            <a:r>
              <a:rPr lang="zh-CN" altLang="en-US" dirty="0">
                <a:solidFill>
                  <a:srgbClr val="0000FF"/>
                </a:solidFill>
                <a:latin typeface="宋体" panose="02010600030101010101" pitchFamily="2" charset="-122"/>
              </a:rPr>
              <a:t>（</a:t>
            </a:r>
            <a:r>
              <a:rPr lang="en-US" altLang="zh-CN" dirty="0">
                <a:solidFill>
                  <a:srgbClr val="0000FF"/>
                </a:solidFill>
                <a:latin typeface="宋体" panose="02010600030101010101" pitchFamily="2" charset="-122"/>
              </a:rPr>
              <a:t>3</a:t>
            </a:r>
            <a:r>
              <a:rPr lang="zh-CN" altLang="en-US" dirty="0">
                <a:solidFill>
                  <a:srgbClr val="0000FF"/>
                </a:solidFill>
                <a:latin typeface="宋体" panose="02010600030101010101" pitchFamily="2" charset="-122"/>
              </a:rPr>
              <a:t>）如果物理空间减少一半，则页表中页表项数不变，每项的长度可减少</a:t>
            </a:r>
            <a:r>
              <a:rPr lang="en-US" altLang="zh-CN" dirty="0">
                <a:solidFill>
                  <a:srgbClr val="0000FF"/>
                </a:solidFill>
                <a:latin typeface="宋体" panose="02010600030101010101" pitchFamily="2" charset="-122"/>
              </a:rPr>
              <a:t>1</a:t>
            </a:r>
            <a:r>
              <a:rPr lang="zh-CN" altLang="en-US" dirty="0">
                <a:solidFill>
                  <a:srgbClr val="0000FF"/>
                </a:solidFill>
                <a:latin typeface="宋体" panose="02010600030101010101" pitchFamily="2" charset="-122"/>
              </a:rPr>
              <a:t>位。</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p:nvPr/>
        </p:nvSpPr>
        <p:spPr>
          <a:xfrm>
            <a:off x="152400" y="1066800"/>
            <a:ext cx="8839200" cy="1570038"/>
          </a:xfrm>
          <a:prstGeom prst="rect">
            <a:avLst/>
          </a:prstGeom>
          <a:noFill/>
          <a:ln w="9525">
            <a:noFill/>
          </a:ln>
        </p:spPr>
        <p:txBody>
          <a:bodyPr>
            <a:spAutoFit/>
          </a:bodyPr>
          <a:lstStyle/>
          <a:p>
            <a:pPr eaLnBrk="1" hangingPunct="1">
              <a:spcBef>
                <a:spcPct val="50000"/>
              </a:spcBef>
            </a:pPr>
            <a:r>
              <a:rPr lang="en-US" altLang="zh-CN" dirty="0">
                <a:latin typeface="楷体_GB2312" pitchFamily="49" charset="-122"/>
              </a:rPr>
              <a:t>2. </a:t>
            </a:r>
            <a:r>
              <a:rPr lang="zh-CN" altLang="en-US" dirty="0">
                <a:latin typeface="楷体_GB2312" pitchFamily="49" charset="-122"/>
              </a:rPr>
              <a:t>已知某分页系统，主存容量为</a:t>
            </a:r>
            <a:r>
              <a:rPr lang="en-US" altLang="zh-CN" dirty="0">
                <a:latin typeface="楷体_GB2312" pitchFamily="49" charset="-122"/>
              </a:rPr>
              <a:t>64K</a:t>
            </a:r>
            <a:r>
              <a:rPr lang="zh-CN" altLang="en-US" dirty="0">
                <a:latin typeface="楷体_GB2312" pitchFamily="49" charset="-122"/>
              </a:rPr>
              <a:t>，页面大小为</a:t>
            </a:r>
            <a:r>
              <a:rPr lang="en-US" altLang="zh-CN" dirty="0">
                <a:latin typeface="楷体_GB2312" pitchFamily="49" charset="-122"/>
              </a:rPr>
              <a:t>1K</a:t>
            </a:r>
            <a:r>
              <a:rPr lang="zh-CN" altLang="en-US" dirty="0">
                <a:latin typeface="楷体_GB2312" pitchFamily="49" charset="-122"/>
              </a:rPr>
              <a:t>，对一个</a:t>
            </a:r>
            <a:r>
              <a:rPr lang="en-US" altLang="zh-CN" dirty="0">
                <a:latin typeface="楷体_GB2312" pitchFamily="49" charset="-122"/>
              </a:rPr>
              <a:t>4</a:t>
            </a:r>
            <a:r>
              <a:rPr lang="zh-CN" altLang="en-US" dirty="0">
                <a:latin typeface="楷体_GB2312" pitchFamily="49" charset="-122"/>
              </a:rPr>
              <a:t>页大的作业，其</a:t>
            </a:r>
            <a:r>
              <a:rPr lang="en-US" altLang="zh-CN" dirty="0">
                <a:latin typeface="楷体_GB2312" pitchFamily="49" charset="-122"/>
              </a:rPr>
              <a:t>0</a:t>
            </a: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a:t>
            </a:r>
            <a:r>
              <a:rPr lang="en-US" altLang="zh-CN" dirty="0">
                <a:latin typeface="楷体_GB2312" pitchFamily="49" charset="-122"/>
              </a:rPr>
              <a:t>2</a:t>
            </a:r>
            <a:r>
              <a:rPr lang="zh-CN" altLang="en-US" dirty="0">
                <a:latin typeface="楷体_GB2312" pitchFamily="49" charset="-122"/>
              </a:rPr>
              <a:t>、</a:t>
            </a:r>
            <a:r>
              <a:rPr lang="en-US" altLang="zh-CN" dirty="0">
                <a:latin typeface="楷体_GB2312" pitchFamily="49" charset="-122"/>
              </a:rPr>
              <a:t>3</a:t>
            </a:r>
            <a:r>
              <a:rPr lang="zh-CN" altLang="en-US" dirty="0">
                <a:latin typeface="楷体_GB2312" pitchFamily="49" charset="-122"/>
              </a:rPr>
              <a:t>页分别被分配到主存的</a:t>
            </a:r>
            <a:r>
              <a:rPr lang="en-US" altLang="zh-CN" dirty="0">
                <a:latin typeface="楷体_GB2312" pitchFamily="49" charset="-122"/>
              </a:rPr>
              <a:t>2</a:t>
            </a:r>
            <a:r>
              <a:rPr lang="zh-CN" altLang="en-US" dirty="0">
                <a:latin typeface="楷体_GB2312" pitchFamily="49" charset="-122"/>
              </a:rPr>
              <a:t>、</a:t>
            </a:r>
            <a:r>
              <a:rPr lang="en-US" altLang="zh-CN" dirty="0">
                <a:latin typeface="楷体_GB2312" pitchFamily="49" charset="-122"/>
              </a:rPr>
              <a:t>4</a:t>
            </a:r>
            <a:r>
              <a:rPr lang="zh-CN" altLang="en-US" dirty="0">
                <a:latin typeface="楷体_GB2312" pitchFamily="49" charset="-122"/>
              </a:rPr>
              <a:t>、</a:t>
            </a:r>
            <a:r>
              <a:rPr lang="en-US" altLang="zh-CN" dirty="0">
                <a:latin typeface="楷体_GB2312" pitchFamily="49" charset="-122"/>
              </a:rPr>
              <a:t>6</a:t>
            </a:r>
            <a:r>
              <a:rPr lang="zh-CN" altLang="en-US" dirty="0">
                <a:latin typeface="楷体_GB2312" pitchFamily="49" charset="-122"/>
              </a:rPr>
              <a:t>、</a:t>
            </a:r>
            <a:r>
              <a:rPr lang="en-US" altLang="zh-CN" dirty="0">
                <a:latin typeface="楷体_GB2312" pitchFamily="49" charset="-122"/>
              </a:rPr>
              <a:t>7</a:t>
            </a:r>
            <a:r>
              <a:rPr lang="zh-CN" altLang="en-US" dirty="0">
                <a:latin typeface="楷体_GB2312" pitchFamily="49" charset="-122"/>
              </a:rPr>
              <a:t>块中。将十进制的逻辑地址</a:t>
            </a:r>
            <a:r>
              <a:rPr lang="en-US" altLang="zh-CN" dirty="0">
                <a:latin typeface="楷体_GB2312" pitchFamily="49" charset="-122"/>
              </a:rPr>
              <a:t>1023</a:t>
            </a:r>
            <a:r>
              <a:rPr lang="zh-CN" altLang="en-US" dirty="0">
                <a:latin typeface="楷体_GB2312" pitchFamily="49" charset="-122"/>
              </a:rPr>
              <a:t>、</a:t>
            </a:r>
            <a:r>
              <a:rPr lang="en-US" altLang="zh-CN" dirty="0">
                <a:latin typeface="楷体_GB2312" pitchFamily="49" charset="-122"/>
              </a:rPr>
              <a:t>2500</a:t>
            </a:r>
            <a:r>
              <a:rPr lang="zh-CN" altLang="en-US" dirty="0">
                <a:latin typeface="楷体_GB2312" pitchFamily="49" charset="-122"/>
              </a:rPr>
              <a:t>、</a:t>
            </a:r>
            <a:r>
              <a:rPr lang="en-US" altLang="zh-CN" dirty="0">
                <a:latin typeface="楷体_GB2312" pitchFamily="49" charset="-122"/>
              </a:rPr>
              <a:t>3500</a:t>
            </a:r>
            <a:r>
              <a:rPr lang="zh-CN" altLang="en-US" dirty="0">
                <a:latin typeface="楷体_GB2312" pitchFamily="49" charset="-122"/>
              </a:rPr>
              <a:t>、</a:t>
            </a:r>
            <a:r>
              <a:rPr lang="en-US" altLang="zh-CN" dirty="0">
                <a:latin typeface="楷体_GB2312" pitchFamily="49" charset="-122"/>
              </a:rPr>
              <a:t>4500</a:t>
            </a:r>
            <a:r>
              <a:rPr lang="zh-CN" altLang="en-US" dirty="0">
                <a:latin typeface="楷体_GB2312" pitchFamily="49" charset="-122"/>
              </a:rPr>
              <a:t>转换成物理地址。</a:t>
            </a:r>
          </a:p>
        </p:txBody>
      </p:sp>
      <p:sp>
        <p:nvSpPr>
          <p:cNvPr id="62467" name="Text Box 3"/>
          <p:cNvSpPr txBox="1"/>
          <p:nvPr/>
        </p:nvSpPr>
        <p:spPr>
          <a:xfrm>
            <a:off x="228600" y="533400"/>
            <a:ext cx="2895600" cy="457200"/>
          </a:xfrm>
          <a:prstGeom prst="rect">
            <a:avLst/>
          </a:prstGeom>
          <a:solidFill>
            <a:srgbClr val="FFCC99"/>
          </a:solidFill>
          <a:ln w="9525">
            <a:noFill/>
          </a:ln>
        </p:spPr>
        <p:txBody>
          <a:bodyPr>
            <a:spAutoFit/>
          </a:bodyPr>
          <a:lstStyle/>
          <a:p>
            <a:pPr eaLnBrk="1" hangingPunct="1">
              <a:spcBef>
                <a:spcPct val="50000"/>
              </a:spcBef>
            </a:pPr>
            <a:r>
              <a:rPr lang="zh-CN" altLang="en-US" dirty="0">
                <a:latin typeface="Times New Roman" panose="02020603050405020304" pitchFamily="18" charset="0"/>
              </a:rPr>
              <a:t>练习：</a:t>
            </a:r>
          </a:p>
        </p:txBody>
      </p:sp>
      <p:sp>
        <p:nvSpPr>
          <p:cNvPr id="55300" name="矩形 1"/>
          <p:cNvSpPr/>
          <p:nvPr/>
        </p:nvSpPr>
        <p:spPr>
          <a:xfrm>
            <a:off x="212725" y="2997200"/>
            <a:ext cx="8389938" cy="3600450"/>
          </a:xfrm>
          <a:prstGeom prst="rect">
            <a:avLst/>
          </a:prstGeom>
          <a:noFill/>
          <a:ln w="9525">
            <a:noFill/>
          </a:ln>
        </p:spPr>
        <p:txBody>
          <a:bodyPr>
            <a:spAutoFit/>
          </a:bodyPr>
          <a:lstStyle/>
          <a:p>
            <a:pPr eaLnBrk="1" hangingPunct="1">
              <a:spcBef>
                <a:spcPct val="50000"/>
              </a:spcBef>
            </a:pPr>
            <a:r>
              <a:rPr lang="zh-CN" altLang="en-US" dirty="0">
                <a:solidFill>
                  <a:srgbClr val="0000FF"/>
                </a:solidFill>
                <a:latin typeface="Times New Roman" panose="02020603050405020304" pitchFamily="18" charset="0"/>
              </a:rPr>
              <a:t>逻辑地址</a:t>
            </a:r>
            <a:r>
              <a:rPr lang="en-US" altLang="zh-CN" dirty="0">
                <a:solidFill>
                  <a:srgbClr val="0000FF"/>
                </a:solidFill>
                <a:latin typeface="Times New Roman" panose="02020603050405020304" pitchFamily="18" charset="0"/>
              </a:rPr>
              <a:t>1023</a:t>
            </a:r>
            <a:r>
              <a:rPr lang="zh-CN" altLang="en-US" dirty="0">
                <a:solidFill>
                  <a:srgbClr val="0000FF"/>
                </a:solidFill>
                <a:latin typeface="Times New Roman" panose="02020603050405020304" pitchFamily="18" charset="0"/>
              </a:rPr>
              <a:t>：</a:t>
            </a:r>
            <a:r>
              <a:rPr lang="en-US" altLang="zh-CN" dirty="0">
                <a:solidFill>
                  <a:srgbClr val="0000FF"/>
                </a:solidFill>
                <a:latin typeface="Times New Roman" panose="02020603050405020304" pitchFamily="18" charset="0"/>
              </a:rPr>
              <a:t>1023/1024</a:t>
            </a:r>
            <a:r>
              <a:rPr lang="zh-CN" altLang="en-US" dirty="0">
                <a:solidFill>
                  <a:srgbClr val="0000FF"/>
                </a:solidFill>
                <a:latin typeface="Times New Roman" panose="02020603050405020304" pitchFamily="18" charset="0"/>
              </a:rPr>
              <a:t>，得页号</a:t>
            </a:r>
            <a:r>
              <a:rPr lang="en-US" altLang="zh-CN" dirty="0">
                <a:solidFill>
                  <a:srgbClr val="0000FF"/>
                </a:solidFill>
                <a:latin typeface="Times New Roman" panose="02020603050405020304" pitchFamily="18" charset="0"/>
              </a:rPr>
              <a:t>0</a:t>
            </a:r>
            <a:r>
              <a:rPr lang="zh-CN" altLang="en-US" dirty="0">
                <a:solidFill>
                  <a:srgbClr val="0000FF"/>
                </a:solidFill>
                <a:latin typeface="Times New Roman" panose="02020603050405020304" pitchFamily="18" charset="0"/>
              </a:rPr>
              <a:t>，页内地址</a:t>
            </a:r>
            <a:r>
              <a:rPr lang="en-US" altLang="zh-CN" dirty="0">
                <a:solidFill>
                  <a:srgbClr val="0000FF"/>
                </a:solidFill>
                <a:latin typeface="Times New Roman" panose="02020603050405020304" pitchFamily="18" charset="0"/>
              </a:rPr>
              <a:t>1023</a:t>
            </a:r>
            <a:r>
              <a:rPr lang="zh-CN" altLang="en-US" dirty="0">
                <a:solidFill>
                  <a:srgbClr val="0000FF"/>
                </a:solidFill>
                <a:latin typeface="Times New Roman" panose="02020603050405020304" pitchFamily="18" charset="0"/>
              </a:rPr>
              <a:t>，查页表的相应块号</a:t>
            </a:r>
            <a:r>
              <a:rPr lang="en-US" altLang="zh-CN" dirty="0">
                <a:solidFill>
                  <a:srgbClr val="0000FF"/>
                </a:solidFill>
                <a:latin typeface="Times New Roman" panose="02020603050405020304" pitchFamily="18" charset="0"/>
              </a:rPr>
              <a:t>2</a:t>
            </a:r>
            <a:r>
              <a:rPr lang="zh-CN" altLang="en-US" dirty="0">
                <a:solidFill>
                  <a:srgbClr val="0000FF"/>
                </a:solidFill>
                <a:latin typeface="Times New Roman" panose="02020603050405020304" pitchFamily="18" charset="0"/>
              </a:rPr>
              <a:t>，故物理地址为</a:t>
            </a:r>
            <a:r>
              <a:rPr lang="en-US" altLang="zh-CN" dirty="0">
                <a:solidFill>
                  <a:srgbClr val="0000FF"/>
                </a:solidFill>
                <a:latin typeface="Times New Roman" panose="02020603050405020304" pitchFamily="18" charset="0"/>
              </a:rPr>
              <a:t>2*1024+1023=3071</a:t>
            </a:r>
          </a:p>
          <a:p>
            <a:pPr eaLnBrk="1" hangingPunct="1">
              <a:spcBef>
                <a:spcPct val="50000"/>
              </a:spcBef>
            </a:pPr>
            <a:r>
              <a:rPr lang="zh-CN" altLang="en-US" dirty="0">
                <a:solidFill>
                  <a:srgbClr val="0000FF"/>
                </a:solidFill>
                <a:latin typeface="Times New Roman" panose="02020603050405020304" pitchFamily="18" charset="0"/>
              </a:rPr>
              <a:t>逻辑地址</a:t>
            </a:r>
            <a:r>
              <a:rPr lang="en-US" altLang="zh-CN" dirty="0">
                <a:solidFill>
                  <a:srgbClr val="0000FF"/>
                </a:solidFill>
                <a:latin typeface="Times New Roman" panose="02020603050405020304" pitchFamily="18" charset="0"/>
              </a:rPr>
              <a:t>2500</a:t>
            </a:r>
            <a:r>
              <a:rPr lang="zh-CN" altLang="en-US" dirty="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2500/1024</a:t>
            </a:r>
            <a:r>
              <a:rPr lang="zh-CN" altLang="en-US" dirty="0">
                <a:solidFill>
                  <a:srgbClr val="0000FF"/>
                </a:solidFill>
                <a:latin typeface="Times New Roman" panose="02020603050405020304" pitchFamily="18" charset="0"/>
              </a:rPr>
              <a:t>，得页号</a:t>
            </a:r>
            <a:r>
              <a:rPr lang="en-US" altLang="zh-CN" dirty="0">
                <a:solidFill>
                  <a:srgbClr val="0000FF"/>
                </a:solidFill>
                <a:latin typeface="Times New Roman" panose="02020603050405020304" pitchFamily="18" charset="0"/>
              </a:rPr>
              <a:t>2</a:t>
            </a:r>
            <a:r>
              <a:rPr lang="zh-CN" altLang="en-US" dirty="0">
                <a:solidFill>
                  <a:srgbClr val="0000FF"/>
                </a:solidFill>
                <a:latin typeface="Times New Roman" panose="02020603050405020304" pitchFamily="18" charset="0"/>
              </a:rPr>
              <a:t>，页内地址</a:t>
            </a:r>
            <a:r>
              <a:rPr lang="en-US" altLang="zh-CN" dirty="0">
                <a:solidFill>
                  <a:srgbClr val="0000FF"/>
                </a:solidFill>
                <a:latin typeface="Times New Roman" panose="02020603050405020304" pitchFamily="18" charset="0"/>
              </a:rPr>
              <a:t>452</a:t>
            </a:r>
            <a:r>
              <a:rPr lang="zh-CN" altLang="en-US" dirty="0">
                <a:solidFill>
                  <a:srgbClr val="0000FF"/>
                </a:solidFill>
                <a:latin typeface="Times New Roman" panose="02020603050405020304" pitchFamily="18" charset="0"/>
              </a:rPr>
              <a:t>，查页表的相应块号</a:t>
            </a:r>
            <a:r>
              <a:rPr lang="en-US" altLang="zh-CN" dirty="0">
                <a:solidFill>
                  <a:srgbClr val="0000FF"/>
                </a:solidFill>
                <a:latin typeface="Times New Roman" panose="02020603050405020304" pitchFamily="18" charset="0"/>
              </a:rPr>
              <a:t>6</a:t>
            </a:r>
            <a:r>
              <a:rPr lang="zh-CN" altLang="en-US" dirty="0">
                <a:solidFill>
                  <a:srgbClr val="0000FF"/>
                </a:solidFill>
                <a:latin typeface="Times New Roman" panose="02020603050405020304" pitchFamily="18" charset="0"/>
              </a:rPr>
              <a:t>，故物理地址为</a:t>
            </a:r>
            <a:r>
              <a:rPr lang="en-US" altLang="zh-CN" dirty="0">
                <a:solidFill>
                  <a:srgbClr val="0000FF"/>
                </a:solidFill>
                <a:latin typeface="Times New Roman" panose="02020603050405020304" pitchFamily="18" charset="0"/>
              </a:rPr>
              <a:t>6*1024+452=6596</a:t>
            </a:r>
          </a:p>
          <a:p>
            <a:pPr eaLnBrk="1" hangingPunct="1">
              <a:spcBef>
                <a:spcPct val="50000"/>
              </a:spcBef>
            </a:pPr>
            <a:r>
              <a:rPr lang="zh-CN" altLang="en-US" dirty="0">
                <a:solidFill>
                  <a:srgbClr val="0000FF"/>
                </a:solidFill>
                <a:latin typeface="Times New Roman" panose="02020603050405020304" pitchFamily="18" charset="0"/>
              </a:rPr>
              <a:t>逻辑地址</a:t>
            </a:r>
            <a:r>
              <a:rPr lang="en-US" altLang="zh-CN" dirty="0">
                <a:solidFill>
                  <a:srgbClr val="0000FF"/>
                </a:solidFill>
                <a:latin typeface="Times New Roman" panose="02020603050405020304" pitchFamily="18" charset="0"/>
              </a:rPr>
              <a:t>3500</a:t>
            </a:r>
            <a:r>
              <a:rPr lang="zh-CN" altLang="en-US" dirty="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3500/1024</a:t>
            </a:r>
            <a:r>
              <a:rPr lang="zh-CN" altLang="en-US" dirty="0">
                <a:solidFill>
                  <a:srgbClr val="0000FF"/>
                </a:solidFill>
                <a:latin typeface="Times New Roman" panose="02020603050405020304" pitchFamily="18" charset="0"/>
              </a:rPr>
              <a:t>，得页号</a:t>
            </a:r>
            <a:r>
              <a:rPr lang="en-US" altLang="zh-CN" dirty="0">
                <a:solidFill>
                  <a:srgbClr val="0000FF"/>
                </a:solidFill>
                <a:latin typeface="Times New Roman" panose="02020603050405020304" pitchFamily="18" charset="0"/>
              </a:rPr>
              <a:t>3</a:t>
            </a:r>
            <a:r>
              <a:rPr lang="zh-CN" altLang="en-US" dirty="0">
                <a:solidFill>
                  <a:srgbClr val="0000FF"/>
                </a:solidFill>
                <a:latin typeface="Times New Roman" panose="02020603050405020304" pitchFamily="18" charset="0"/>
              </a:rPr>
              <a:t>，页内地址</a:t>
            </a:r>
            <a:r>
              <a:rPr lang="en-US" altLang="zh-CN" dirty="0">
                <a:solidFill>
                  <a:srgbClr val="0000FF"/>
                </a:solidFill>
                <a:latin typeface="Times New Roman" panose="02020603050405020304" pitchFamily="18" charset="0"/>
              </a:rPr>
              <a:t>428</a:t>
            </a:r>
            <a:r>
              <a:rPr lang="zh-CN" altLang="en-US" dirty="0">
                <a:solidFill>
                  <a:srgbClr val="0000FF"/>
                </a:solidFill>
                <a:latin typeface="Times New Roman" panose="02020603050405020304" pitchFamily="18" charset="0"/>
              </a:rPr>
              <a:t>，查页表的相应块号</a:t>
            </a:r>
            <a:r>
              <a:rPr lang="en-US" altLang="zh-CN" dirty="0">
                <a:solidFill>
                  <a:srgbClr val="0000FF"/>
                </a:solidFill>
                <a:latin typeface="Times New Roman" panose="02020603050405020304" pitchFamily="18" charset="0"/>
              </a:rPr>
              <a:t>7</a:t>
            </a:r>
            <a:r>
              <a:rPr lang="zh-CN" altLang="en-US" dirty="0">
                <a:solidFill>
                  <a:srgbClr val="0000FF"/>
                </a:solidFill>
                <a:latin typeface="Times New Roman" panose="02020603050405020304" pitchFamily="18" charset="0"/>
              </a:rPr>
              <a:t>，故物理地址为</a:t>
            </a:r>
            <a:r>
              <a:rPr lang="en-US" altLang="zh-CN" dirty="0">
                <a:solidFill>
                  <a:srgbClr val="0000FF"/>
                </a:solidFill>
                <a:latin typeface="Times New Roman" panose="02020603050405020304" pitchFamily="18" charset="0"/>
              </a:rPr>
              <a:t>7*1024+428=7596</a:t>
            </a:r>
          </a:p>
          <a:p>
            <a:pPr eaLnBrk="1" hangingPunct="1">
              <a:spcBef>
                <a:spcPct val="50000"/>
              </a:spcBef>
            </a:pPr>
            <a:r>
              <a:rPr lang="zh-CN" altLang="en-US" dirty="0">
                <a:solidFill>
                  <a:srgbClr val="0000FF"/>
                </a:solidFill>
                <a:latin typeface="Times New Roman" panose="02020603050405020304" pitchFamily="18" charset="0"/>
              </a:rPr>
              <a:t>逻辑地址</a:t>
            </a:r>
            <a:r>
              <a:rPr lang="en-US" altLang="zh-CN" dirty="0">
                <a:solidFill>
                  <a:srgbClr val="0000FF"/>
                </a:solidFill>
                <a:latin typeface="Times New Roman" panose="02020603050405020304" pitchFamily="18" charset="0"/>
              </a:rPr>
              <a:t>4500</a:t>
            </a:r>
            <a:r>
              <a:rPr lang="zh-CN" altLang="en-US" dirty="0">
                <a:solidFill>
                  <a:srgbClr val="0000FF"/>
                </a:solidFill>
                <a:latin typeface="Times New Roman" panose="02020603050405020304" pitchFamily="18" charset="0"/>
              </a:rPr>
              <a:t>： </a:t>
            </a:r>
            <a:r>
              <a:rPr lang="en-US" altLang="zh-CN" dirty="0">
                <a:solidFill>
                  <a:srgbClr val="0000FF"/>
                </a:solidFill>
                <a:latin typeface="Times New Roman" panose="02020603050405020304" pitchFamily="18" charset="0"/>
              </a:rPr>
              <a:t>4500/1024</a:t>
            </a:r>
            <a:r>
              <a:rPr lang="zh-CN" altLang="en-US" dirty="0">
                <a:solidFill>
                  <a:srgbClr val="0000FF"/>
                </a:solidFill>
                <a:latin typeface="Times New Roman" panose="02020603050405020304" pitchFamily="18" charset="0"/>
              </a:rPr>
              <a:t>，得页号</a:t>
            </a:r>
            <a:r>
              <a:rPr lang="en-US" altLang="zh-CN" dirty="0">
                <a:solidFill>
                  <a:srgbClr val="0000FF"/>
                </a:solidFill>
                <a:latin typeface="Times New Roman" panose="02020603050405020304" pitchFamily="18" charset="0"/>
              </a:rPr>
              <a:t>4</a:t>
            </a:r>
            <a:r>
              <a:rPr lang="zh-CN" altLang="en-US" dirty="0">
                <a:solidFill>
                  <a:srgbClr val="0000FF"/>
                </a:solidFill>
                <a:latin typeface="Times New Roman" panose="02020603050405020304" pitchFamily="18" charset="0"/>
              </a:rPr>
              <a:t>，页内地址</a:t>
            </a:r>
            <a:r>
              <a:rPr lang="en-US" altLang="zh-CN" dirty="0">
                <a:solidFill>
                  <a:srgbClr val="0000FF"/>
                </a:solidFill>
                <a:latin typeface="Times New Roman" panose="02020603050405020304" pitchFamily="18" charset="0"/>
              </a:rPr>
              <a:t>404</a:t>
            </a:r>
            <a:r>
              <a:rPr lang="zh-CN" altLang="en-US" dirty="0">
                <a:solidFill>
                  <a:srgbClr val="0000FF"/>
                </a:solidFill>
                <a:latin typeface="Times New Roman" panose="02020603050405020304" pitchFamily="18" charset="0"/>
              </a:rPr>
              <a:t>，因页号大于页表长度产生越界中断。</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6</a:t>
            </a:fld>
            <a:endParaRPr lang="en-US" altLang="zh-CN" sz="1400" dirty="0"/>
          </a:p>
        </p:txBody>
      </p:sp>
      <p:sp>
        <p:nvSpPr>
          <p:cNvPr id="9219" name="Text Box 2"/>
          <p:cNvSpPr txBox="1"/>
          <p:nvPr/>
        </p:nvSpPr>
        <p:spPr>
          <a:xfrm>
            <a:off x="533400" y="152400"/>
            <a:ext cx="4724400" cy="519113"/>
          </a:xfrm>
          <a:prstGeom prst="rect">
            <a:avLst/>
          </a:prstGeom>
          <a:noFill/>
          <a:ln w="9525">
            <a:noFill/>
          </a:ln>
        </p:spPr>
        <p:txBody>
          <a:bodyPr>
            <a:spAutoFit/>
          </a:bodyPr>
          <a:lstStyle/>
          <a:p>
            <a:pPr algn="just" eaLnBrk="1" hangingPunct="1">
              <a:spcBef>
                <a:spcPct val="50000"/>
              </a:spcBef>
            </a:pPr>
            <a:r>
              <a:rPr lang="en-US" altLang="zh-CN" sz="2800" dirty="0">
                <a:latin typeface="Tahoma" panose="020B0604030504040204" pitchFamily="34" charset="0"/>
                <a:ea typeface="黑体" panose="02010609060101010101" pitchFamily="49" charset="-122"/>
              </a:rPr>
              <a:t>(1) </a:t>
            </a:r>
            <a:r>
              <a:rPr lang="zh-CN" altLang="en-US" sz="2800" dirty="0">
                <a:latin typeface="Tahoma" panose="020B0604030504040204" pitchFamily="34" charset="0"/>
                <a:ea typeface="黑体" panose="02010609060101010101" pitchFamily="49" charset="-122"/>
              </a:rPr>
              <a:t>静态地址重定位</a:t>
            </a:r>
            <a:endParaRPr lang="zh-CN" altLang="en-US" sz="2800" dirty="0">
              <a:latin typeface="Tahoma" panose="020B0604030504040204" pitchFamily="34" charset="0"/>
              <a:ea typeface="宋体" panose="02010600030101010101" pitchFamily="2" charset="-122"/>
            </a:endParaRPr>
          </a:p>
        </p:txBody>
      </p:sp>
      <p:sp>
        <p:nvSpPr>
          <p:cNvPr id="362499" name="Text Box 3"/>
          <p:cNvSpPr txBox="1"/>
          <p:nvPr/>
        </p:nvSpPr>
        <p:spPr>
          <a:xfrm>
            <a:off x="533400" y="622300"/>
            <a:ext cx="8229600" cy="1800225"/>
          </a:xfrm>
          <a:prstGeom prst="rect">
            <a:avLst/>
          </a:prstGeom>
          <a:noFill/>
          <a:ln w="9525">
            <a:noFill/>
          </a:ln>
        </p:spPr>
        <p:txBody>
          <a:bodyPr>
            <a:spAutoFit/>
          </a:bodyPr>
          <a:lstStyle/>
          <a:p>
            <a:pPr eaLnBrk="1" hangingPunct="1">
              <a:spcBef>
                <a:spcPct val="50000"/>
              </a:spcBef>
            </a:pPr>
            <a:r>
              <a:rPr lang="zh-CN" altLang="en-US" sz="2800" dirty="0">
                <a:latin typeface="宋体" panose="02010600030101010101" pitchFamily="2" charset="-122"/>
                <a:ea typeface="宋体" panose="02010600030101010101" pitchFamily="2" charset="-122"/>
              </a:rPr>
              <a:t>在装入一个程序时，把程序中的指令地址全部转换位绝对地址，地址转换工作是在作业执行前集中一次完成的，在作业执行过程中就无须再进行地址转换工作。</a:t>
            </a:r>
          </a:p>
        </p:txBody>
      </p:sp>
      <p:sp>
        <p:nvSpPr>
          <p:cNvPr id="9221" name="Text Box 4"/>
          <p:cNvSpPr txBox="1"/>
          <p:nvPr/>
        </p:nvSpPr>
        <p:spPr>
          <a:xfrm>
            <a:off x="533400" y="2514600"/>
            <a:ext cx="3886200" cy="519113"/>
          </a:xfrm>
          <a:prstGeom prst="rect">
            <a:avLst/>
          </a:prstGeom>
          <a:noFill/>
          <a:ln w="9525">
            <a:noFill/>
          </a:ln>
        </p:spPr>
        <p:txBody>
          <a:bodyPr>
            <a:spAutoFit/>
          </a:bodyPr>
          <a:lstStyle/>
          <a:p>
            <a:pPr algn="just" eaLnBrk="1" hangingPunct="1">
              <a:spcBef>
                <a:spcPct val="50000"/>
              </a:spcBef>
            </a:pPr>
            <a:r>
              <a:rPr lang="en-US" altLang="zh-CN" sz="2800" dirty="0">
                <a:latin typeface="Tahoma" panose="020B0604030504040204" pitchFamily="34" charset="0"/>
                <a:ea typeface="黑体" panose="02010609060101010101" pitchFamily="49" charset="-122"/>
              </a:rPr>
              <a:t>(2) </a:t>
            </a:r>
            <a:r>
              <a:rPr lang="zh-CN" altLang="en-US" sz="2800" dirty="0">
                <a:latin typeface="Tahoma" panose="020B0604030504040204" pitchFamily="34" charset="0"/>
                <a:ea typeface="黑体" panose="02010609060101010101" pitchFamily="49" charset="-122"/>
              </a:rPr>
              <a:t>动态地址重定位</a:t>
            </a:r>
            <a:endParaRPr lang="zh-CN" altLang="en-US" sz="2800" dirty="0">
              <a:latin typeface="Tahoma" panose="020B0604030504040204" pitchFamily="34" charset="0"/>
              <a:ea typeface="宋体" panose="02010600030101010101" pitchFamily="2" charset="-122"/>
            </a:endParaRPr>
          </a:p>
        </p:txBody>
      </p:sp>
      <p:sp>
        <p:nvSpPr>
          <p:cNvPr id="362501" name="Text Box 5"/>
          <p:cNvSpPr txBox="1"/>
          <p:nvPr/>
        </p:nvSpPr>
        <p:spPr>
          <a:xfrm>
            <a:off x="609600" y="3046413"/>
            <a:ext cx="8001000" cy="1373187"/>
          </a:xfrm>
          <a:prstGeom prst="rect">
            <a:avLst/>
          </a:prstGeom>
          <a:noFill/>
          <a:ln w="9525">
            <a:noFill/>
          </a:ln>
        </p:spPr>
        <p:txBody>
          <a:bodyPr rIns="18000">
            <a:spAutoFit/>
          </a:bodyPr>
          <a:lstStyle/>
          <a:p>
            <a:pPr eaLnBrk="1" hangingPunct="1">
              <a:spcBef>
                <a:spcPct val="50000"/>
              </a:spcBef>
            </a:pPr>
            <a:r>
              <a:rPr lang="zh-CN" altLang="en-US" sz="2800" dirty="0">
                <a:latin typeface="宋体" panose="02010600030101010101" pitchFamily="2" charset="-122"/>
                <a:ea typeface="宋体" panose="02010600030101010101" pitchFamily="2" charset="-122"/>
              </a:rPr>
              <a:t>动态地址重地位是在程序执行过程中，在</a:t>
            </a:r>
            <a:r>
              <a:rPr lang="en-US" altLang="zh-CN" sz="2800" dirty="0">
                <a:latin typeface="宋体" panose="02010600030101010101" pitchFamily="2" charset="-122"/>
                <a:ea typeface="宋体" panose="02010600030101010101" pitchFamily="2" charset="-122"/>
              </a:rPr>
              <a:t>CPU</a:t>
            </a:r>
            <a:r>
              <a:rPr lang="zh-CN" altLang="en-US" sz="2800" dirty="0">
                <a:latin typeface="宋体" panose="02010600030101010101" pitchFamily="2" charset="-122"/>
                <a:ea typeface="宋体" panose="02010600030101010101" pitchFamily="2" charset="-122"/>
              </a:rPr>
              <a:t>执行每条指令时</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将要访问的程序或数据地址转换成内存地址。动态重定位依靠硬件地址变换机构完成。</a:t>
            </a:r>
          </a:p>
        </p:txBody>
      </p:sp>
      <p:sp>
        <p:nvSpPr>
          <p:cNvPr id="362502" name="Text Box 6"/>
          <p:cNvSpPr txBox="1"/>
          <p:nvPr/>
        </p:nvSpPr>
        <p:spPr>
          <a:xfrm>
            <a:off x="762000" y="4572000"/>
            <a:ext cx="7696200" cy="1506538"/>
          </a:xfrm>
          <a:prstGeom prst="rect">
            <a:avLst/>
          </a:prstGeom>
          <a:solidFill>
            <a:srgbClr val="0000FF"/>
          </a:solidFill>
          <a:ln w="38100" cap="flat" cmpd="sng">
            <a:solidFill>
              <a:schemeClr val="hlink"/>
            </a:solidFill>
            <a:prstDash val="solid"/>
            <a:miter/>
            <a:headEnd type="none" w="med" len="med"/>
            <a:tailEnd type="none" w="med" len="med"/>
          </a:ln>
        </p:spPr>
        <p:txBody>
          <a:bodyPr>
            <a:spAutoFit/>
          </a:bodyPr>
          <a:lstStyle/>
          <a:p>
            <a:pPr eaLnBrk="1" hangingPunct="1">
              <a:spcBef>
                <a:spcPct val="30000"/>
              </a:spcBef>
            </a:pPr>
            <a:r>
              <a:rPr lang="zh-CN" altLang="en-US" sz="2800" dirty="0">
                <a:solidFill>
                  <a:srgbClr val="FFFF00"/>
                </a:solidFill>
                <a:latin typeface="Tahoma" panose="020B0604030504040204" pitchFamily="34" charset="0"/>
                <a:ea typeface="宋体" panose="02010600030101010101" pitchFamily="2" charset="-122"/>
              </a:rPr>
              <a:t>举例说明</a:t>
            </a:r>
            <a:endParaRPr lang="zh-CN" altLang="en-US" dirty="0">
              <a:solidFill>
                <a:srgbClr val="FFFF00"/>
              </a:solidFill>
              <a:latin typeface="楷体_GB2312" pitchFamily="49" charset="-122"/>
            </a:endParaRPr>
          </a:p>
          <a:p>
            <a:pPr eaLnBrk="1" hangingPunct="1">
              <a:spcBef>
                <a:spcPct val="30000"/>
              </a:spcBef>
            </a:pPr>
            <a:r>
              <a:rPr lang="zh-CN" altLang="en-US" dirty="0">
                <a:solidFill>
                  <a:srgbClr val="FFFF00"/>
                </a:solidFill>
                <a:latin typeface="楷体_GB2312" pitchFamily="49" charset="-122"/>
              </a:rPr>
              <a:t>指令或数据的内存地址</a:t>
            </a:r>
            <a:r>
              <a:rPr lang="en-US" altLang="zh-CN" dirty="0">
                <a:solidFill>
                  <a:srgbClr val="FFFF00"/>
                </a:solidFill>
                <a:latin typeface="楷体_GB2312" pitchFamily="49" charset="-122"/>
              </a:rPr>
              <a:t>PA</a:t>
            </a:r>
            <a:r>
              <a:rPr lang="zh-CN" altLang="en-US" dirty="0">
                <a:solidFill>
                  <a:srgbClr val="FFFF00"/>
                </a:solidFill>
                <a:latin typeface="楷体_GB2312" pitchFamily="49" charset="-122"/>
              </a:rPr>
              <a:t>与虚地址的关系为：</a:t>
            </a:r>
          </a:p>
          <a:p>
            <a:pPr eaLnBrk="1" hangingPunct="1">
              <a:spcBef>
                <a:spcPct val="30000"/>
              </a:spcBef>
            </a:pPr>
            <a:r>
              <a:rPr lang="zh-CN" altLang="en-US" dirty="0">
                <a:solidFill>
                  <a:srgbClr val="FFFF00"/>
                </a:solidFill>
                <a:latin typeface="楷体_GB2312" pitchFamily="49" charset="-122"/>
              </a:rPr>
              <a:t>   </a:t>
            </a:r>
            <a:r>
              <a:rPr lang="en-US" altLang="zh-CN" dirty="0">
                <a:solidFill>
                  <a:srgbClr val="FFFF00"/>
                </a:solidFill>
                <a:latin typeface="楷体_GB2312" pitchFamily="49" charset="-122"/>
              </a:rPr>
              <a:t>PA=</a:t>
            </a:r>
            <a:r>
              <a:rPr lang="zh-CN" altLang="en-US" dirty="0">
                <a:solidFill>
                  <a:srgbClr val="FFFF00"/>
                </a:solidFill>
                <a:latin typeface="楷体_GB2312" pitchFamily="49" charset="-122"/>
              </a:rPr>
              <a:t>基址</a:t>
            </a:r>
            <a:r>
              <a:rPr lang="en-US" altLang="zh-CN" dirty="0">
                <a:solidFill>
                  <a:srgbClr val="FFFF00"/>
                </a:solidFill>
                <a:latin typeface="楷体_GB2312" pitchFamily="49" charset="-122"/>
              </a:rPr>
              <a:t>(BR)+</a:t>
            </a:r>
            <a:r>
              <a:rPr lang="zh-CN" altLang="en-US" dirty="0">
                <a:solidFill>
                  <a:srgbClr val="FFFF00"/>
                </a:solidFill>
                <a:latin typeface="楷体_GB2312" pitchFamily="49" charset="-122"/>
              </a:rPr>
              <a:t>虚地址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Effect transition="in" filter="wipe(up)">
                                      <p:cBhvr>
                                        <p:cTn id="7" dur="500"/>
                                        <p:tgtEl>
                                          <p:spTgt spid="362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2501"/>
                                        </p:tgtEl>
                                        <p:attrNameLst>
                                          <p:attrName>style.visibility</p:attrName>
                                        </p:attrNameLst>
                                      </p:cBhvr>
                                      <p:to>
                                        <p:strVal val="visible"/>
                                      </p:to>
                                    </p:set>
                                    <p:animEffect transition="in" filter="wipe(up)">
                                      <p:cBhvr>
                                        <p:cTn id="12" dur="500"/>
                                        <p:tgtEl>
                                          <p:spTgt spid="3625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2502"/>
                                        </p:tgtEl>
                                        <p:attrNameLst>
                                          <p:attrName>style.visibility</p:attrName>
                                        </p:attrNameLst>
                                      </p:cBhvr>
                                      <p:to>
                                        <p:strVal val="visible"/>
                                      </p:to>
                                    </p:set>
                                    <p:animEffect transition="in" filter="wipe(up)">
                                      <p:cBhvr>
                                        <p:cTn id="17" dur="500"/>
                                        <p:tgtEl>
                                          <p:spTgt spid="362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p:bldP spid="362501" grpId="0"/>
      <p:bldP spid="36250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60</a:t>
            </a:fld>
            <a:endParaRPr lang="en-US" altLang="zh-CN" sz="1400" dirty="0"/>
          </a:p>
        </p:txBody>
      </p:sp>
      <p:graphicFrame>
        <p:nvGraphicFramePr>
          <p:cNvPr id="392228" name="Group 36"/>
          <p:cNvGraphicFramePr>
            <a:graphicFrameLocks noGrp="1"/>
          </p:cNvGraphicFramePr>
          <p:nvPr/>
        </p:nvGraphicFramePr>
        <p:xfrm>
          <a:off x="323850" y="3176588"/>
          <a:ext cx="2555875" cy="2286000"/>
        </p:xfrm>
        <a:graphic>
          <a:graphicData uri="http://schemas.openxmlformats.org/drawingml/2006/table">
            <a:tbl>
              <a:tblPr/>
              <a:tblGrid>
                <a:gridCol w="900113">
                  <a:extLst>
                    <a:ext uri="{9D8B030D-6E8A-4147-A177-3AD203B41FA5}">
                      <a16:colId xmlns:a16="http://schemas.microsoft.com/office/drawing/2014/main" val="20000"/>
                    </a:ext>
                  </a:extLst>
                </a:gridCol>
                <a:gridCol w="1655762">
                  <a:extLst>
                    <a:ext uri="{9D8B030D-6E8A-4147-A177-3AD203B41FA5}">
                      <a16:colId xmlns:a16="http://schemas.microsoft.com/office/drawing/2014/main" val="20001"/>
                    </a:ext>
                  </a:extLst>
                </a:gridCol>
              </a:tblGrid>
              <a:tr h="284163">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内存块号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2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3511" name="Text Box 26"/>
          <p:cNvSpPr txBox="1"/>
          <p:nvPr/>
        </p:nvSpPr>
        <p:spPr>
          <a:xfrm>
            <a:off x="431800" y="1016000"/>
            <a:ext cx="8318500" cy="1373188"/>
          </a:xfrm>
          <a:prstGeom prst="rect">
            <a:avLst/>
          </a:prstGeom>
          <a:noFill/>
          <a:ln w="9525">
            <a:noFill/>
          </a:ln>
        </p:spPr>
        <p:txBody>
          <a:bodyPr>
            <a:spAutoFit/>
          </a:bodyPr>
          <a:lstStyle/>
          <a:p>
            <a:pPr algn="just" eaLnBrk="1" hangingPunct="1">
              <a:spcBef>
                <a:spcPct val="50000"/>
              </a:spcBef>
              <a:buClr>
                <a:schemeClr val="folHlink"/>
              </a:buClr>
              <a:buSzPct val="60000"/>
              <a:buFont typeface="Wingdings" panose="05000000000000000000" pitchFamily="2" charset="2"/>
            </a:pPr>
            <a:r>
              <a:rPr lang="en-US" altLang="zh-CN" sz="2800" dirty="0">
                <a:latin typeface="Times New Roman" panose="02020603050405020304" pitchFamily="18" charset="0"/>
                <a:ea typeface="宋体" panose="02010600030101010101" pitchFamily="2" charset="-122"/>
              </a:rPr>
              <a:t>3</a:t>
            </a:r>
            <a:r>
              <a:rPr lang="zh-CN" altLang="en-US" sz="2800" dirty="0">
                <a:latin typeface="Times New Roman" panose="02020603050405020304" pitchFamily="18" charset="0"/>
                <a:ea typeface="宋体" panose="02010600030101010101" pitchFamily="2" charset="-122"/>
              </a:rPr>
              <a:t>．在采用页式存储管理的系统中，某作业的逻辑地址空间为</a:t>
            </a:r>
            <a:r>
              <a:rPr lang="en-US" altLang="zh-CN" sz="2800" dirty="0">
                <a:latin typeface="Times New Roman" panose="02020603050405020304" pitchFamily="18" charset="0"/>
                <a:ea typeface="宋体" panose="02010600030101010101" pitchFamily="2" charset="-122"/>
              </a:rPr>
              <a:t>4</a:t>
            </a:r>
            <a:r>
              <a:rPr lang="zh-CN" altLang="en-US" sz="2800" dirty="0">
                <a:latin typeface="Times New Roman" panose="02020603050405020304" pitchFamily="18" charset="0"/>
                <a:ea typeface="宋体" panose="02010600030101010101" pitchFamily="2" charset="-122"/>
              </a:rPr>
              <a:t>页</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每页</a:t>
            </a:r>
            <a:r>
              <a:rPr lang="en-US" altLang="zh-CN" sz="2800" dirty="0">
                <a:latin typeface="Times New Roman" panose="02020603050405020304" pitchFamily="18" charset="0"/>
                <a:ea typeface="宋体" panose="02010600030101010101" pitchFamily="2" charset="-122"/>
              </a:rPr>
              <a:t>4096</a:t>
            </a:r>
            <a:r>
              <a:rPr lang="zh-CN" altLang="en-US" sz="2800" dirty="0">
                <a:latin typeface="Times New Roman" panose="02020603050405020304" pitchFamily="18" charset="0"/>
                <a:ea typeface="宋体" panose="02010600030101010101" pitchFamily="2" charset="-122"/>
              </a:rPr>
              <a:t>字节</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，且已知该作业的页表如下表。试求出逻辑地址</a:t>
            </a:r>
            <a:r>
              <a:rPr lang="en-US" altLang="zh-CN" sz="2800" dirty="0">
                <a:latin typeface="Times New Roman" panose="02020603050405020304" pitchFamily="18" charset="0"/>
                <a:ea typeface="宋体" panose="02010600030101010101" pitchFamily="2" charset="-122"/>
              </a:rPr>
              <a:t>14688</a:t>
            </a:r>
            <a:r>
              <a:rPr lang="zh-CN" altLang="en-US" sz="2800" dirty="0">
                <a:latin typeface="Times New Roman" panose="02020603050405020304" pitchFamily="18" charset="0"/>
                <a:ea typeface="宋体" panose="02010600030101010101" pitchFamily="2" charset="-122"/>
              </a:rPr>
              <a:t>所对应的物理地址。</a:t>
            </a:r>
          </a:p>
        </p:txBody>
      </p:sp>
      <p:sp>
        <p:nvSpPr>
          <p:cNvPr id="63512" name="Text Box 27"/>
          <p:cNvSpPr txBox="1"/>
          <p:nvPr/>
        </p:nvSpPr>
        <p:spPr>
          <a:xfrm>
            <a:off x="395288" y="2708275"/>
            <a:ext cx="3057525" cy="457200"/>
          </a:xfrm>
          <a:prstGeom prst="rect">
            <a:avLst/>
          </a:prstGeom>
          <a:noFill/>
          <a:ln w="9525">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页   表</a:t>
            </a:r>
          </a:p>
        </p:txBody>
      </p:sp>
      <p:sp>
        <p:nvSpPr>
          <p:cNvPr id="392220" name="Text Box 28"/>
          <p:cNvSpPr txBox="1"/>
          <p:nvPr/>
        </p:nvSpPr>
        <p:spPr>
          <a:xfrm>
            <a:off x="3095625" y="3249613"/>
            <a:ext cx="5797550" cy="2160587"/>
          </a:xfrm>
          <a:prstGeom prst="rect">
            <a:avLst/>
          </a:prstGeom>
          <a:noFill/>
          <a:ln w="9525">
            <a:noFill/>
          </a:ln>
        </p:spPr>
        <p:txBody>
          <a:bodyPr>
            <a:spAutoFit/>
          </a:bodyPr>
          <a:lstStyle/>
          <a:p>
            <a:pPr eaLnBrk="1" hangingPunct="1">
              <a:spcBef>
                <a:spcPct val="15000"/>
              </a:spcBef>
              <a:buClr>
                <a:schemeClr val="folHlink"/>
              </a:buClr>
              <a:buSzPct val="60000"/>
              <a:buFont typeface="Wingdings" panose="05000000000000000000" pitchFamily="2" charset="2"/>
            </a:pPr>
            <a:r>
              <a:rPr lang="zh-CN" altLang="en-US" dirty="0">
                <a:solidFill>
                  <a:srgbClr val="0000FF"/>
                </a:solidFill>
                <a:latin typeface="Times New Roman" panose="02020603050405020304" pitchFamily="18" charset="0"/>
                <a:ea typeface="宋体" panose="02010600030101010101" pitchFamily="2" charset="-122"/>
              </a:rPr>
              <a:t>页号</a:t>
            </a:r>
            <a:r>
              <a:rPr lang="en-US" altLang="zh-CN" dirty="0">
                <a:solidFill>
                  <a:srgbClr val="0000FF"/>
                </a:solidFill>
                <a:latin typeface="Times New Roman" panose="02020603050405020304" pitchFamily="18" charset="0"/>
                <a:ea typeface="宋体" panose="02010600030101010101" pitchFamily="2" charset="-122"/>
              </a:rPr>
              <a:t>P=INT(14688/4096)=3</a:t>
            </a:r>
          </a:p>
          <a:p>
            <a:pPr eaLnBrk="1" hangingPunct="1">
              <a:spcBef>
                <a:spcPct val="15000"/>
              </a:spcBef>
              <a:buClr>
                <a:schemeClr val="folHlink"/>
              </a:buClr>
              <a:buSzPct val="60000"/>
              <a:buFont typeface="Wingdings" panose="05000000000000000000" pitchFamily="2" charset="2"/>
            </a:pPr>
            <a:r>
              <a:rPr lang="zh-CN" altLang="en-US" dirty="0">
                <a:solidFill>
                  <a:srgbClr val="0000FF"/>
                </a:solidFill>
                <a:latin typeface="Times New Roman" panose="02020603050405020304" pitchFamily="18" charset="0"/>
                <a:ea typeface="宋体" panose="02010600030101010101" pitchFamily="2" charset="-122"/>
              </a:rPr>
              <a:t>页内偏移</a:t>
            </a:r>
            <a:r>
              <a:rPr lang="en-US" altLang="zh-CN" dirty="0">
                <a:solidFill>
                  <a:srgbClr val="0000FF"/>
                </a:solidFill>
                <a:latin typeface="Times New Roman" panose="02020603050405020304" pitchFamily="18" charset="0"/>
                <a:ea typeface="宋体" panose="02010600030101010101" pitchFamily="2" charset="-122"/>
              </a:rPr>
              <a:t>d=14688%4096=2400</a:t>
            </a:r>
          </a:p>
          <a:p>
            <a:pPr eaLnBrk="1" hangingPunct="1">
              <a:spcBef>
                <a:spcPct val="15000"/>
              </a:spcBef>
              <a:buClr>
                <a:schemeClr val="folHlink"/>
              </a:buClr>
              <a:buSzPct val="60000"/>
              <a:buFont typeface="Wingdings" panose="05000000000000000000" pitchFamily="2" charset="2"/>
            </a:pPr>
            <a:endParaRPr lang="en-US" altLang="zh-CN" dirty="0">
              <a:solidFill>
                <a:srgbClr val="0000FF"/>
              </a:solidFill>
              <a:latin typeface="Times New Roman" panose="02020603050405020304" pitchFamily="18" charset="0"/>
              <a:ea typeface="宋体" panose="02010600030101010101" pitchFamily="2" charset="-122"/>
            </a:endParaRPr>
          </a:p>
          <a:p>
            <a:pPr eaLnBrk="1" hangingPunct="1">
              <a:spcBef>
                <a:spcPct val="15000"/>
              </a:spcBef>
              <a:buClr>
                <a:schemeClr val="folHlink"/>
              </a:buClr>
              <a:buSzPct val="60000"/>
              <a:buFont typeface="Wingdings" panose="05000000000000000000" pitchFamily="2" charset="2"/>
            </a:pPr>
            <a:r>
              <a:rPr lang="zh-CN" altLang="en-US" dirty="0">
                <a:solidFill>
                  <a:srgbClr val="0000FF"/>
                </a:solidFill>
                <a:latin typeface="Times New Roman" panose="02020603050405020304" pitchFamily="18" charset="0"/>
                <a:ea typeface="宋体" panose="02010600030101010101" pitchFamily="2" charset="-122"/>
              </a:rPr>
              <a:t>由页号</a:t>
            </a:r>
            <a:r>
              <a:rPr lang="en-US" altLang="zh-CN" dirty="0">
                <a:solidFill>
                  <a:srgbClr val="0000FF"/>
                </a:solidFill>
                <a:latin typeface="Times New Roman" panose="02020603050405020304" pitchFamily="18" charset="0"/>
                <a:ea typeface="宋体" panose="02010600030101010101" pitchFamily="2" charset="-122"/>
              </a:rPr>
              <a:t>3</a:t>
            </a:r>
            <a:r>
              <a:rPr lang="zh-CN" altLang="en-US" dirty="0">
                <a:solidFill>
                  <a:srgbClr val="0000FF"/>
                </a:solidFill>
                <a:latin typeface="Times New Roman" panose="02020603050405020304" pitchFamily="18" charset="0"/>
                <a:ea typeface="宋体" panose="02010600030101010101" pitchFamily="2" charset="-122"/>
              </a:rPr>
              <a:t>查页表，得块号为</a:t>
            </a:r>
            <a:r>
              <a:rPr lang="en-US" altLang="zh-CN" dirty="0">
                <a:solidFill>
                  <a:srgbClr val="0000FF"/>
                </a:solidFill>
                <a:latin typeface="Times New Roman" panose="02020603050405020304" pitchFamily="18" charset="0"/>
                <a:ea typeface="宋体" panose="02010600030101010101" pitchFamily="2" charset="-122"/>
              </a:rPr>
              <a:t>9</a:t>
            </a:r>
          </a:p>
          <a:p>
            <a:pPr eaLnBrk="1" hangingPunct="1">
              <a:spcBef>
                <a:spcPct val="15000"/>
              </a:spcBef>
              <a:buClr>
                <a:schemeClr val="folHlink"/>
              </a:buClr>
              <a:buSzPct val="60000"/>
              <a:buFont typeface="Wingdings" panose="05000000000000000000" pitchFamily="2" charset="2"/>
            </a:pPr>
            <a:r>
              <a:rPr lang="zh-CN" altLang="en-US" dirty="0">
                <a:solidFill>
                  <a:srgbClr val="0000FF"/>
                </a:solidFill>
                <a:latin typeface="Times New Roman" panose="02020603050405020304" pitchFamily="18" charset="0"/>
                <a:ea typeface="宋体" panose="02010600030101010101" pitchFamily="2" charset="-122"/>
              </a:rPr>
              <a:t>物理地址</a:t>
            </a:r>
            <a:r>
              <a:rPr lang="en-US" altLang="zh-CN" dirty="0">
                <a:solidFill>
                  <a:srgbClr val="0000FF"/>
                </a:solidFill>
                <a:latin typeface="Times New Roman" panose="02020603050405020304" pitchFamily="18" charset="0"/>
                <a:ea typeface="宋体" panose="02010600030101010101" pitchFamily="2" charset="-122"/>
              </a:rPr>
              <a:t>=9×4096+2400=39264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2220"/>
                                        </p:tgtEl>
                                        <p:attrNameLst>
                                          <p:attrName>style.visibility</p:attrName>
                                        </p:attrNameLst>
                                      </p:cBhvr>
                                      <p:to>
                                        <p:strVal val="visible"/>
                                      </p:to>
                                    </p:set>
                                    <p:animEffect transition="in" filter="wipe(up)">
                                      <p:cBhvr>
                                        <p:cTn id="7" dur="500"/>
                                        <p:tgtEl>
                                          <p:spTgt spid="39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304800" y="609600"/>
            <a:ext cx="8532813" cy="549275"/>
          </a:xfrm>
          <a:solidFill>
            <a:srgbClr val="FFFFFF">
              <a:alpha val="100000"/>
            </a:srgbClr>
          </a:solidFill>
        </p:spPr>
        <p:txBody>
          <a:bodyPr vert="horz" wrap="square" lIns="91440" tIns="45720" rIns="91440" bIns="45720" anchor="t" anchorCtr="0"/>
          <a:lstStyle/>
          <a:p>
            <a:pPr eaLnBrk="1" hangingPunct="1"/>
            <a:r>
              <a:rPr lang="en-US" altLang="zh-CN" sz="4000" dirty="0">
                <a:latin typeface="黑体" panose="02010609060101010101" pitchFamily="49" charset="-122"/>
              </a:rPr>
              <a:t>2.</a:t>
            </a:r>
            <a:r>
              <a:rPr lang="zh-CN" altLang="en-US" sz="4000" dirty="0">
                <a:latin typeface="黑体" panose="02010609060101010101" pitchFamily="49" charset="-122"/>
              </a:rPr>
              <a:t>具有快表的地址变换机构 </a:t>
            </a:r>
          </a:p>
        </p:txBody>
      </p:sp>
      <p:sp>
        <p:nvSpPr>
          <p:cNvPr id="64515" name="Rectangle 3"/>
          <p:cNvSpPr>
            <a:spLocks noGrp="1"/>
          </p:cNvSpPr>
          <p:nvPr>
            <p:ph type="body" sz="half" idx="1"/>
          </p:nvPr>
        </p:nvSpPr>
        <p:spPr>
          <a:xfrm>
            <a:off x="1692275" y="1557338"/>
            <a:ext cx="6480175" cy="4608512"/>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不具有快表，则需两次访问内存。</a:t>
            </a:r>
          </a:p>
          <a:p>
            <a:pPr lvl="1" eaLnBrk="1" hangingPunct="1">
              <a:buClr>
                <a:schemeClr val="hlink"/>
              </a:buClr>
              <a:buSzPct val="55000"/>
              <a:buFont typeface="Wingdings" panose="05000000000000000000" pitchFamily="2" charset="2"/>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）访页表</a:t>
            </a:r>
          </a:p>
          <a:p>
            <a:pPr lvl="1" eaLnBrk="1" hangingPunct="1">
              <a:buClr>
                <a:schemeClr val="hlink"/>
              </a:buClr>
              <a:buSzPct val="55000"/>
              <a:buFont typeface="Wingdings" panose="05000000000000000000" pitchFamily="2" charset="2"/>
            </a:pP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）得到绝对地址内容</a:t>
            </a:r>
          </a:p>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有快表，速度提高。</a:t>
            </a:r>
          </a:p>
          <a:p>
            <a:pPr eaLnBrk="1" hangingPunct="1">
              <a:buClr>
                <a:schemeClr val="folHlink"/>
              </a:buClr>
              <a:buSzPct val="60000"/>
              <a:buFont typeface="Wingdings" panose="05000000000000000000" pitchFamily="2" charset="2"/>
            </a:pPr>
            <a:r>
              <a:rPr lang="zh-CN" altLang="en-US" sz="2800" dirty="0">
                <a:latin typeface="楷体_GB2312" pitchFamily="49" charset="-122"/>
                <a:ea typeface="楷体_GB2312" pitchFamily="49" charset="-122"/>
              </a:rPr>
              <a:t>快表贵，不能太多。</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p:cNvSpPr>
          <p:nvPr>
            <p:ph type="title"/>
          </p:nvPr>
        </p:nvSpPr>
        <p:spPr>
          <a:xfrm>
            <a:off x="304800" y="533400"/>
            <a:ext cx="8532813" cy="549275"/>
          </a:xfrm>
          <a:solidFill>
            <a:srgbClr val="FFFFFF">
              <a:alpha val="100000"/>
            </a:srgbClr>
          </a:solidFill>
        </p:spPr>
        <p:txBody>
          <a:bodyPr vert="horz" wrap="square" lIns="91440" tIns="45720" rIns="91440" bIns="45720" anchor="t" anchorCtr="0"/>
          <a:lstStyle/>
          <a:p>
            <a:pPr eaLnBrk="1" hangingPunct="1"/>
            <a:r>
              <a:rPr lang="en-US" altLang="zh-CN" sz="4000" dirty="0">
                <a:latin typeface="黑体" panose="02010609060101010101" pitchFamily="49" charset="-122"/>
              </a:rPr>
              <a:t>2.</a:t>
            </a:r>
            <a:r>
              <a:rPr lang="zh-CN" altLang="en-US" sz="4000" dirty="0">
                <a:latin typeface="黑体" panose="02010609060101010101" pitchFamily="49" charset="-122"/>
              </a:rPr>
              <a:t>具有快表的地址变换机构</a:t>
            </a:r>
          </a:p>
        </p:txBody>
      </p:sp>
      <p:graphicFrame>
        <p:nvGraphicFramePr>
          <p:cNvPr id="65539" name="Object 4"/>
          <p:cNvGraphicFramePr>
            <a:graphicFrameLocks noGrp="1" noChangeAspect="1"/>
          </p:cNvGraphicFramePr>
          <p:nvPr>
            <p:ph idx="1"/>
          </p:nvPr>
        </p:nvGraphicFramePr>
        <p:xfrm>
          <a:off x="0" y="1387475"/>
          <a:ext cx="9144000" cy="4489450"/>
        </p:xfrm>
        <a:graphic>
          <a:graphicData uri="http://schemas.openxmlformats.org/presentationml/2006/ole">
            <mc:AlternateContent xmlns:mc="http://schemas.openxmlformats.org/markup-compatibility/2006">
              <mc:Choice xmlns:v="urn:schemas-microsoft-com:vml" Requires="v">
                <p:oleObj r:id="rId2" imgW="6840855" imgH="3364230" progId="Visio.Drawing.11">
                  <p:embed/>
                </p:oleObj>
              </mc:Choice>
              <mc:Fallback>
                <p:oleObj r:id="rId2" imgW="6840855" imgH="3364230" progId="Visio.Drawing.11">
                  <p:embed/>
                  <p:pic>
                    <p:nvPicPr>
                      <p:cNvPr id="0" name="图片 3078"/>
                      <p:cNvPicPr/>
                      <p:nvPr/>
                    </p:nvPicPr>
                    <p:blipFill>
                      <a:blip r:embed="rId3"/>
                      <a:srcRect/>
                      <a:stretch>
                        <a:fillRect/>
                      </a:stretch>
                    </p:blipFill>
                    <p:spPr>
                      <a:xfrm>
                        <a:off x="0" y="1387475"/>
                        <a:ext cx="9144000" cy="4489450"/>
                      </a:xfrm>
                      <a:prstGeom prst="rect">
                        <a:avLst/>
                      </a:prstGeom>
                      <a:noFill/>
                      <a:ln w="38100">
                        <a:miter/>
                      </a:ln>
                    </p:spPr>
                  </p:pic>
                </p:oleObj>
              </mc:Fallback>
            </mc:AlternateContent>
          </a:graphicData>
        </a:graphic>
      </p:graphicFrame>
      <p:sp>
        <p:nvSpPr>
          <p:cNvPr id="65540" name="矩形 1"/>
          <p:cNvSpPr/>
          <p:nvPr/>
        </p:nvSpPr>
        <p:spPr>
          <a:xfrm>
            <a:off x="215900" y="5913438"/>
            <a:ext cx="8928100" cy="830262"/>
          </a:xfrm>
          <a:prstGeom prst="rect">
            <a:avLst/>
          </a:prstGeom>
          <a:noFill/>
          <a:ln w="9525">
            <a:noFill/>
          </a:ln>
        </p:spPr>
        <p:txBody>
          <a:bodyPr>
            <a:spAutoFit/>
          </a:bodyPr>
          <a:lstStyle/>
          <a:p>
            <a:r>
              <a:rPr lang="zh-CN" altLang="en-US" dirty="0">
                <a:latin typeface="Times New Roman" panose="02020603050405020304" pitchFamily="18" charset="0"/>
              </a:rPr>
              <a:t>将页号送入高速缓存，将此页号与高速缓存中所有页号比较，若有匹配的页号，则将其对应的块号送物理地址寄存器中</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p:nvPr>
        </p:nvSpPr>
        <p:spPr>
          <a:xfrm>
            <a:off x="576263" y="1196975"/>
            <a:ext cx="7924800" cy="4876800"/>
          </a:xfrm>
        </p:spPr>
        <p:txBody>
          <a:bodyPr vert="horz" wrap="square" lIns="91440" tIns="45720" rIns="91440" bIns="45720" anchor="t" anchorCtr="0"/>
          <a:lstStyle/>
          <a:p>
            <a:pPr eaLnBrk="1" hangingPunct="1">
              <a:buNone/>
            </a:pPr>
            <a:r>
              <a:rPr lang="en-US" altLang="zh-CN" sz="2400" dirty="0">
                <a:latin typeface="楷体_GB2312" pitchFamily="49" charset="-122"/>
                <a:ea typeface="楷体_GB2312" pitchFamily="49" charset="-122"/>
              </a:rPr>
              <a:t> </a:t>
            </a:r>
            <a:r>
              <a:rPr lang="zh-CN" altLang="en-US" dirty="0">
                <a:latin typeface="楷体_GB2312" pitchFamily="49" charset="-122"/>
                <a:ea typeface="楷体_GB2312" pitchFamily="49" charset="-122"/>
              </a:rPr>
              <a:t>例：有一页式系统，其页表存放在主存中：</a:t>
            </a:r>
          </a:p>
          <a:p>
            <a:pPr eaLnBrk="1" hangingPunct="1">
              <a:buFont typeface="Wingdings" panose="05000000000000000000" pitchFamily="2" charset="2"/>
              <a:buChar char=" "/>
            </a:pPr>
            <a:endParaRPr lang="zh-CN" altLang="en-US" dirty="0">
              <a:latin typeface="楷体_GB2312" pitchFamily="49" charset="-122"/>
              <a:ea typeface="楷体_GB2312" pitchFamily="49" charset="-122"/>
            </a:endParaRPr>
          </a:p>
          <a:p>
            <a:pPr eaLnBrk="1" hangingPunct="1">
              <a:buFont typeface="Wingdings" panose="05000000000000000000" pitchFamily="2" charset="2"/>
              <a:buChar char=" "/>
            </a:pPr>
            <a:r>
              <a:rPr lang="zh-CN" altLang="en-US" dirty="0">
                <a:latin typeface="楷体_GB2312" pitchFamily="49" charset="-122"/>
                <a:ea typeface="楷体_GB2312" pitchFamily="49" charset="-122"/>
              </a:rPr>
              <a:t>①如果对主存的一次存取需要</a:t>
            </a:r>
            <a:r>
              <a:rPr lang="en-US" altLang="zh-CN" dirty="0">
                <a:latin typeface="楷体_GB2312" pitchFamily="49" charset="-122"/>
                <a:ea typeface="楷体_GB2312" pitchFamily="49" charset="-122"/>
              </a:rPr>
              <a:t>1.5 μs,</a:t>
            </a:r>
            <a:r>
              <a:rPr lang="zh-CN" altLang="en-US" dirty="0">
                <a:latin typeface="楷体_GB2312" pitchFamily="49" charset="-122"/>
                <a:ea typeface="楷体_GB2312" pitchFamily="49" charset="-122"/>
              </a:rPr>
              <a:t>试问实现一次页面访问的存取时间是多少</a:t>
            </a:r>
            <a:r>
              <a:rPr lang="en-US" altLang="zh-CN" dirty="0">
                <a:latin typeface="楷体_GB2312" pitchFamily="49" charset="-122"/>
                <a:ea typeface="楷体_GB2312" pitchFamily="49" charset="-122"/>
              </a:rPr>
              <a:t>?</a:t>
            </a:r>
          </a:p>
          <a:p>
            <a:pPr eaLnBrk="1" hangingPunct="1">
              <a:buFont typeface="Wingdings" panose="05000000000000000000" pitchFamily="2" charset="2"/>
              <a:buChar char=" "/>
            </a:pPr>
            <a:endParaRPr lang="en-US" altLang="zh-CN" dirty="0">
              <a:latin typeface="楷体_GB2312" pitchFamily="49" charset="-122"/>
              <a:ea typeface="楷体_GB2312" pitchFamily="49" charset="-122"/>
            </a:endParaRPr>
          </a:p>
          <a:p>
            <a:pPr eaLnBrk="1" hangingPunct="1">
              <a:buFont typeface="Wingdings" panose="05000000000000000000" pitchFamily="2" charset="2"/>
              <a:buChar char=" "/>
            </a:pPr>
            <a:r>
              <a:rPr lang="en-US" altLang="zh-CN" dirty="0">
                <a:latin typeface="楷体_GB2312" pitchFamily="49" charset="-122"/>
                <a:ea typeface="楷体_GB2312" pitchFamily="49" charset="-122"/>
              </a:rPr>
              <a:t>②</a:t>
            </a:r>
            <a:r>
              <a:rPr lang="zh-CN" altLang="en-US" dirty="0">
                <a:latin typeface="楷体_GB2312" pitchFamily="49" charset="-122"/>
                <a:ea typeface="楷体_GB2312" pitchFamily="49" charset="-122"/>
              </a:rPr>
              <a:t>如果系统加有快表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平均命中率为</a:t>
            </a:r>
            <a:r>
              <a:rPr lang="en-US" altLang="zh-CN" dirty="0">
                <a:latin typeface="楷体_GB2312" pitchFamily="49" charset="-122"/>
                <a:ea typeface="楷体_GB2312" pitchFamily="49" charset="-122"/>
              </a:rPr>
              <a:t>85%,</a:t>
            </a:r>
            <a:r>
              <a:rPr lang="zh-CN" altLang="en-US" dirty="0">
                <a:latin typeface="楷体_GB2312" pitchFamily="49" charset="-122"/>
                <a:ea typeface="楷体_GB2312" pitchFamily="49" charset="-122"/>
              </a:rPr>
              <a:t>当页表项在快表中时</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其查找时间忽略为</a:t>
            </a:r>
            <a:r>
              <a:rPr lang="en-US" altLang="zh-CN" dirty="0">
                <a:latin typeface="楷体_GB2312" pitchFamily="49" charset="-122"/>
                <a:ea typeface="楷体_GB2312" pitchFamily="49" charset="-122"/>
              </a:rPr>
              <a:t>0,  </a:t>
            </a:r>
            <a:r>
              <a:rPr lang="zh-CN" altLang="en-US" dirty="0">
                <a:latin typeface="楷体_GB2312" pitchFamily="49" charset="-122"/>
                <a:ea typeface="楷体_GB2312" pitchFamily="49" charset="-122"/>
              </a:rPr>
              <a:t>试问此时的存取时间是多少</a:t>
            </a:r>
            <a:r>
              <a:rPr lang="en-US" altLang="zh-CN" dirty="0">
                <a:latin typeface="楷体_GB2312" pitchFamily="49" charset="-122"/>
                <a:ea typeface="楷体_GB2312" pitchFamily="49" charset="-122"/>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p:nvPr>
        </p:nvSpPr>
        <p:spPr>
          <a:xfrm>
            <a:off x="152400" y="609600"/>
            <a:ext cx="8839200" cy="4495800"/>
          </a:xfrm>
        </p:spPr>
        <p:txBody>
          <a:bodyPr vert="horz" wrap="square" lIns="91440" tIns="45720" rIns="91440" bIns="45720" anchor="t" anchorCtr="0"/>
          <a:lstStyle/>
          <a:p>
            <a:pPr eaLnBrk="1" hangingPunct="1">
              <a:buNone/>
            </a:pPr>
            <a:r>
              <a:rPr lang="zh-CN" altLang="en-US" dirty="0">
                <a:latin typeface="楷体_GB2312" pitchFamily="49" charset="-122"/>
                <a:ea typeface="楷体_GB2312" pitchFamily="49" charset="-122"/>
              </a:rPr>
              <a:t>答：若页表存放在主存中，则要实现一次页面访问需两次访问主存：一次是访问页表，确定所存取页面的物理地址（称为定位）。第二次才根据该地址存取页面数据。</a:t>
            </a:r>
          </a:p>
          <a:p>
            <a:pPr eaLnBrk="1" hangingPunct="1">
              <a:buFont typeface="Wingdings" panose="05000000000000000000" pitchFamily="2" charset="2"/>
              <a:buChar char=" "/>
            </a:pPr>
            <a:r>
              <a:rPr lang="zh-CN" altLang="en-US" dirty="0">
                <a:latin typeface="楷体_GB2312" pitchFamily="49" charset="-122"/>
                <a:ea typeface="楷体_GB2312" pitchFamily="49" charset="-122"/>
              </a:rPr>
              <a:t>■页表在主存的存取访问时间</a:t>
            </a:r>
          </a:p>
          <a:p>
            <a:pPr eaLnBrk="1" hangingPunct="1">
              <a:buFont typeface="Wingdings" panose="05000000000000000000" pitchFamily="2" charset="2"/>
              <a:buChar char=" "/>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=1.5*2=3(μs)</a:t>
            </a:r>
          </a:p>
          <a:p>
            <a:pPr eaLnBrk="1" hangingPunct="1">
              <a:buFont typeface="Wingdings" panose="05000000000000000000" pitchFamily="2" charset="2"/>
              <a:buChar char=" "/>
            </a:pP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增加快表后的存取访问时间</a:t>
            </a:r>
          </a:p>
          <a:p>
            <a:pPr eaLnBrk="1" hangingPunct="1">
              <a:buFont typeface="Wingdings" panose="05000000000000000000" pitchFamily="2" charset="2"/>
              <a:buChar char=" "/>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=0.85*1.5+(1-0.85)*2*1.5=1.725(μs)</a:t>
            </a:r>
          </a:p>
          <a:p>
            <a:pPr eaLnBrk="1" hangingPunct="1"/>
            <a:endParaRPr lang="en-US" altLang="zh-CN" dirty="0">
              <a:latin typeface="楷体_GB2312" pitchFamily="49" charset="-122"/>
              <a:ea typeface="楷体_GB2312"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65</a:t>
            </a:fld>
            <a:endParaRPr lang="en-US" altLang="zh-CN" sz="1400" dirty="0"/>
          </a:p>
        </p:txBody>
      </p:sp>
      <p:sp>
        <p:nvSpPr>
          <p:cNvPr id="68611" name="Rectangle 2"/>
          <p:cNvSpPr>
            <a:spLocks noGrp="1"/>
          </p:cNvSpPr>
          <p:nvPr>
            <p:ph type="title"/>
          </p:nvPr>
        </p:nvSpPr>
        <p:spPr>
          <a:xfrm>
            <a:off x="228600" y="152400"/>
            <a:ext cx="5935663" cy="541338"/>
          </a:xfrm>
        </p:spPr>
        <p:txBody>
          <a:bodyPr vert="horz" wrap="square" lIns="91440" tIns="45720" rIns="91440" bIns="45720" anchor="b" anchorCtr="0"/>
          <a:lstStyle/>
          <a:p>
            <a:pPr eaLnBrk="1" hangingPunct="1"/>
            <a:r>
              <a:rPr lang="en-US" altLang="zh-CN" sz="3600" dirty="0"/>
              <a:t>4.4.3    </a:t>
            </a:r>
            <a:r>
              <a:rPr lang="zh-CN" altLang="en-US" sz="3600" dirty="0">
                <a:latin typeface="宋体" panose="02010600030101010101" pitchFamily="2" charset="-122"/>
              </a:rPr>
              <a:t>两级和多级页表</a:t>
            </a:r>
            <a:r>
              <a:rPr lang="zh-CN" altLang="en-US" sz="4000" dirty="0"/>
              <a:t> </a:t>
            </a:r>
          </a:p>
        </p:txBody>
      </p:sp>
      <p:sp>
        <p:nvSpPr>
          <p:cNvPr id="68612" name="Text Box 3"/>
          <p:cNvSpPr txBox="1"/>
          <p:nvPr/>
        </p:nvSpPr>
        <p:spPr>
          <a:xfrm>
            <a:off x="304800" y="1089025"/>
            <a:ext cx="8305800" cy="830263"/>
          </a:xfrm>
          <a:prstGeom prst="rect">
            <a:avLst/>
          </a:prstGeom>
          <a:noFill/>
          <a:ln w="9525">
            <a:noFill/>
          </a:ln>
        </p:spPr>
        <p:txBody>
          <a:bodyPr>
            <a:spAutoFit/>
          </a:bodyPr>
          <a:lstStyle/>
          <a:p>
            <a:pPr eaLnBrk="1" hangingPunct="1">
              <a:spcBef>
                <a:spcPct val="50000"/>
              </a:spcBef>
            </a:pPr>
            <a:r>
              <a:rPr lang="zh-CN" altLang="en-US" b="0" dirty="0">
                <a:latin typeface="Tahoma" panose="020B0604030504040204" pitchFamily="34" charset="0"/>
                <a:ea typeface="黑体" panose="02010609060101010101" pitchFamily="49" charset="-122"/>
              </a:rPr>
              <a:t>现在大多数计算机系统，都支持非常大的逻辑地址空间（</a:t>
            </a:r>
            <a:r>
              <a:rPr lang="en-US" altLang="zh-CN" b="0" dirty="0">
                <a:latin typeface="Tahoma" panose="020B0604030504040204" pitchFamily="34" charset="0"/>
                <a:ea typeface="黑体" panose="02010609060101010101" pitchFamily="49" charset="-122"/>
              </a:rPr>
              <a:t>2</a:t>
            </a:r>
            <a:r>
              <a:rPr lang="en-US" altLang="zh-CN" b="0" baseline="30000" dirty="0">
                <a:latin typeface="Tahoma" panose="020B0604030504040204" pitchFamily="34" charset="0"/>
                <a:ea typeface="黑体" panose="02010609060101010101" pitchFamily="49" charset="-122"/>
              </a:rPr>
              <a:t>32</a:t>
            </a:r>
            <a:r>
              <a:rPr lang="zh-CN" altLang="en-US" b="0" dirty="0">
                <a:latin typeface="Tahoma" panose="020B0604030504040204" pitchFamily="34" charset="0"/>
                <a:ea typeface="黑体" panose="02010609060101010101" pitchFamily="49" charset="-122"/>
              </a:rPr>
              <a:t>～</a:t>
            </a:r>
            <a:r>
              <a:rPr lang="en-US" altLang="zh-CN" b="0" dirty="0">
                <a:latin typeface="Tahoma" panose="020B0604030504040204" pitchFamily="34" charset="0"/>
                <a:ea typeface="黑体" panose="02010609060101010101" pitchFamily="49" charset="-122"/>
              </a:rPr>
              <a:t>2</a:t>
            </a:r>
            <a:r>
              <a:rPr lang="en-US" altLang="zh-CN" b="0" baseline="30000" dirty="0">
                <a:latin typeface="Tahoma" panose="020B0604030504040204" pitchFamily="34" charset="0"/>
                <a:ea typeface="黑体" panose="02010609060101010101" pitchFamily="49" charset="-122"/>
              </a:rPr>
              <a:t>64</a:t>
            </a:r>
            <a:r>
              <a:rPr lang="zh-CN" altLang="en-US" b="0" dirty="0">
                <a:latin typeface="Tahoma" panose="020B0604030504040204" pitchFamily="34" charset="0"/>
                <a:ea typeface="黑体" panose="02010609060101010101" pitchFamily="49" charset="-122"/>
              </a:rPr>
              <a:t>）。</a:t>
            </a:r>
          </a:p>
        </p:txBody>
      </p:sp>
      <p:sp>
        <p:nvSpPr>
          <p:cNvPr id="68613" name="Text Box 4"/>
          <p:cNvSpPr txBox="1"/>
          <p:nvPr/>
        </p:nvSpPr>
        <p:spPr>
          <a:xfrm>
            <a:off x="228600" y="2135188"/>
            <a:ext cx="7115175" cy="523875"/>
          </a:xfrm>
          <a:prstGeom prst="rect">
            <a:avLst/>
          </a:prstGeom>
          <a:noFill/>
          <a:ln w="9525">
            <a:noFill/>
          </a:ln>
        </p:spPr>
        <p:txBody>
          <a:bodyPr>
            <a:spAutoFit/>
          </a:bodyPr>
          <a:lstStyle/>
          <a:p>
            <a:pPr eaLnBrk="1" hangingPunct="1">
              <a:spcBef>
                <a:spcPct val="50000"/>
              </a:spcBef>
            </a:pPr>
            <a:r>
              <a:rPr lang="zh-CN" altLang="en-US" sz="2800" dirty="0">
                <a:solidFill>
                  <a:srgbClr val="000066"/>
                </a:solidFill>
                <a:latin typeface="仿宋_GB2312" pitchFamily="49" charset="-122"/>
                <a:ea typeface="仿宋_GB2312" pitchFamily="49" charset="-122"/>
              </a:rPr>
              <a:t>考虑具有</a:t>
            </a:r>
            <a:r>
              <a:rPr lang="en-US" altLang="zh-CN" sz="2800" dirty="0">
                <a:solidFill>
                  <a:srgbClr val="000066"/>
                </a:solidFill>
                <a:latin typeface="仿宋_GB2312" pitchFamily="49" charset="-122"/>
                <a:ea typeface="仿宋_GB2312" pitchFamily="49" charset="-122"/>
              </a:rPr>
              <a:t>32</a:t>
            </a:r>
            <a:r>
              <a:rPr lang="zh-CN" altLang="en-US" sz="2800" dirty="0">
                <a:solidFill>
                  <a:srgbClr val="000066"/>
                </a:solidFill>
                <a:latin typeface="仿宋_GB2312" pitchFamily="49" charset="-122"/>
                <a:ea typeface="仿宋_GB2312" pitchFamily="49" charset="-122"/>
              </a:rPr>
              <a:t>位逻辑地址空间的分页系统： </a:t>
            </a:r>
          </a:p>
        </p:txBody>
      </p:sp>
      <p:sp>
        <p:nvSpPr>
          <p:cNvPr id="68614" name="Text Box 5"/>
          <p:cNvSpPr txBox="1"/>
          <p:nvPr/>
        </p:nvSpPr>
        <p:spPr>
          <a:xfrm>
            <a:off x="381000" y="2820988"/>
            <a:ext cx="7772400" cy="1570037"/>
          </a:xfrm>
          <a:prstGeom prst="rect">
            <a:avLst/>
          </a:prstGeom>
          <a:noFill/>
          <a:ln w="9525">
            <a:noFill/>
          </a:ln>
        </p:spPr>
        <p:txBody>
          <a:bodyPr>
            <a:spAutoFit/>
          </a:bodyPr>
          <a:lstStyle/>
          <a:p>
            <a:pPr algn="just" eaLnBrk="1" hangingPunct="1">
              <a:spcBef>
                <a:spcPct val="50000"/>
              </a:spcBef>
            </a:pPr>
            <a:r>
              <a:rPr lang="zh-CN" altLang="en-US" b="0" dirty="0">
                <a:latin typeface="Tahoma" panose="020B0604030504040204" pitchFamily="34" charset="0"/>
                <a:ea typeface="黑体" panose="02010609060101010101" pitchFamily="49" charset="-122"/>
              </a:rPr>
              <a:t>若页面大小为</a:t>
            </a:r>
            <a:r>
              <a:rPr lang="en-US" altLang="zh-CN" b="0" dirty="0">
                <a:latin typeface="Tahoma" panose="020B0604030504040204" pitchFamily="34" charset="0"/>
                <a:ea typeface="黑体" panose="02010609060101010101" pitchFamily="49" charset="-122"/>
              </a:rPr>
              <a:t>4KB</a:t>
            </a:r>
            <a:r>
              <a:rPr lang="zh-CN" altLang="en-US" b="0" dirty="0">
                <a:latin typeface="Tahoma" panose="020B0604030504040204" pitchFamily="34" charset="0"/>
                <a:ea typeface="黑体" panose="02010609060101010101" pitchFamily="49" charset="-122"/>
              </a:rPr>
              <a:t>（即</a:t>
            </a:r>
            <a:r>
              <a:rPr lang="en-US" altLang="zh-CN" b="0" dirty="0">
                <a:latin typeface="Tahoma" panose="020B0604030504040204" pitchFamily="34" charset="0"/>
                <a:ea typeface="黑体" panose="02010609060101010101" pitchFamily="49" charset="-122"/>
              </a:rPr>
              <a:t>2</a:t>
            </a:r>
            <a:r>
              <a:rPr lang="en-US" altLang="zh-CN" b="0" baseline="30000" dirty="0">
                <a:latin typeface="Tahoma" panose="020B0604030504040204" pitchFamily="34" charset="0"/>
                <a:ea typeface="黑体" panose="02010609060101010101" pitchFamily="49" charset="-122"/>
              </a:rPr>
              <a:t>12</a:t>
            </a:r>
            <a:r>
              <a:rPr lang="en-US" altLang="zh-CN" b="0" dirty="0">
                <a:latin typeface="Tahoma" panose="020B0604030504040204" pitchFamily="34" charset="0"/>
                <a:ea typeface="黑体" panose="02010609060101010101" pitchFamily="49" charset="-122"/>
              </a:rPr>
              <a:t>B</a:t>
            </a:r>
            <a:r>
              <a:rPr lang="zh-CN" altLang="en-US" b="0" dirty="0">
                <a:latin typeface="Tahoma" panose="020B0604030504040204" pitchFamily="34" charset="0"/>
                <a:ea typeface="黑体" panose="02010609060101010101" pitchFamily="49" charset="-122"/>
              </a:rPr>
              <a:t>），则每个进程页表中的页表项可达</a:t>
            </a:r>
            <a:r>
              <a:rPr lang="en-US" altLang="zh-CN" b="0" dirty="0">
                <a:latin typeface="Tahoma" panose="020B0604030504040204" pitchFamily="34" charset="0"/>
                <a:ea typeface="黑体" panose="02010609060101010101" pitchFamily="49" charset="-122"/>
              </a:rPr>
              <a:t>1</a:t>
            </a:r>
            <a:r>
              <a:rPr lang="zh-CN" altLang="en-US" b="0" dirty="0">
                <a:latin typeface="Tahoma" panose="020B0604030504040204" pitchFamily="34" charset="0"/>
                <a:ea typeface="黑体" panose="02010609060101010101" pitchFamily="49" charset="-122"/>
              </a:rPr>
              <a:t>兆个，</a:t>
            </a:r>
            <a:r>
              <a:rPr lang="zh-CN" altLang="en-US" b="0" dirty="0">
                <a:latin typeface="黑体" panose="02010609060101010101" pitchFamily="49" charset="-122"/>
                <a:ea typeface="黑体" panose="02010609060101010101" pitchFamily="49" charset="-122"/>
              </a:rPr>
              <a:t>因每个页表项占用</a:t>
            </a:r>
            <a:r>
              <a:rPr lang="en-US" altLang="zh-CN" b="0" dirty="0">
                <a:latin typeface="Tahoma" panose="020B0604030504040204" pitchFamily="34" charset="0"/>
                <a:ea typeface="黑体" panose="02010609060101010101" pitchFamily="49" charset="-122"/>
              </a:rPr>
              <a:t>4</a:t>
            </a:r>
            <a:r>
              <a:rPr lang="zh-CN" altLang="en-US" b="0" dirty="0">
                <a:latin typeface="黑体" panose="02010609060101010101" pitchFamily="49" charset="-122"/>
                <a:ea typeface="黑体" panose="02010609060101010101" pitchFamily="49" charset="-122"/>
              </a:rPr>
              <a:t>个字节，故每个进程仅仅页表就要占用</a:t>
            </a:r>
            <a:r>
              <a:rPr lang="en-US" altLang="zh-CN" b="0" dirty="0">
                <a:latin typeface="Tahoma" panose="020B0604030504040204" pitchFamily="34" charset="0"/>
                <a:ea typeface="黑体" panose="02010609060101010101" pitchFamily="49" charset="-122"/>
              </a:rPr>
              <a:t>4MB</a:t>
            </a:r>
            <a:r>
              <a:rPr lang="zh-CN" altLang="en-US" b="0" dirty="0">
                <a:latin typeface="黑体" panose="02010609060101010101" pitchFamily="49" charset="-122"/>
                <a:ea typeface="黑体" panose="02010609060101010101" pitchFamily="49" charset="-122"/>
              </a:rPr>
              <a:t>的内存空间，而且还要求是连续的。</a:t>
            </a:r>
            <a:r>
              <a:rPr lang="en-US" altLang="zh-CN" b="0" dirty="0">
                <a:latin typeface="Times New Roman" panose="02020603050405020304" pitchFamily="18" charset="0"/>
                <a:ea typeface="黑体" panose="02010609060101010101" pitchFamily="49" charset="-122"/>
              </a:rPr>
              <a:t>——</a:t>
            </a:r>
            <a:r>
              <a:rPr lang="zh-CN" altLang="en-US" b="0" dirty="0">
                <a:latin typeface="黑体" panose="02010609060101010101" pitchFamily="49" charset="-122"/>
                <a:ea typeface="黑体" panose="02010609060101010101" pitchFamily="49" charset="-122"/>
              </a:rPr>
              <a:t>显然这是不现实的</a:t>
            </a:r>
          </a:p>
        </p:txBody>
      </p:sp>
      <p:sp>
        <p:nvSpPr>
          <p:cNvPr id="68615" name="Text Box 6"/>
          <p:cNvSpPr txBox="1"/>
          <p:nvPr/>
        </p:nvSpPr>
        <p:spPr>
          <a:xfrm>
            <a:off x="457200" y="4846638"/>
            <a:ext cx="4724400" cy="522287"/>
          </a:xfrm>
          <a:prstGeom prst="rect">
            <a:avLst/>
          </a:prstGeom>
          <a:noFill/>
          <a:ln w="9525">
            <a:noFill/>
          </a:ln>
        </p:spPr>
        <p:txBody>
          <a:bodyPr>
            <a:spAutoFit/>
          </a:bodyPr>
          <a:lstStyle/>
          <a:p>
            <a:pPr eaLnBrk="1" hangingPunct="1">
              <a:spcBef>
                <a:spcPct val="50000"/>
              </a:spcBef>
            </a:pPr>
            <a:r>
              <a:rPr lang="zh-CN" altLang="en-US" sz="2800" dirty="0">
                <a:solidFill>
                  <a:schemeClr val="folHlink"/>
                </a:solidFill>
                <a:latin typeface="楷体_GB2312" pitchFamily="49" charset="-122"/>
              </a:rPr>
              <a:t>解决此问题的办法有： </a:t>
            </a:r>
          </a:p>
        </p:txBody>
      </p:sp>
      <p:sp>
        <p:nvSpPr>
          <p:cNvPr id="395271" name="Text Box 7"/>
          <p:cNvSpPr txBox="1"/>
          <p:nvPr/>
        </p:nvSpPr>
        <p:spPr>
          <a:xfrm>
            <a:off x="533400" y="5380038"/>
            <a:ext cx="8001000" cy="461962"/>
          </a:xfrm>
          <a:prstGeom prst="rect">
            <a:avLst/>
          </a:prstGeom>
          <a:noFill/>
          <a:ln w="9525">
            <a:noFill/>
          </a:ln>
        </p:spPr>
        <p:txBody>
          <a:bodyPr>
            <a:spAutoFit/>
          </a:bodyPr>
          <a:lstStyle/>
          <a:p>
            <a:pPr eaLnBrk="1" hangingPunct="1">
              <a:spcBef>
                <a:spcPct val="15000"/>
              </a:spcBef>
            </a:pPr>
            <a:r>
              <a:rPr lang="zh-CN" altLang="en-US" dirty="0">
                <a:solidFill>
                  <a:srgbClr val="0000FF"/>
                </a:solidFill>
                <a:latin typeface="楷体_GB2312" pitchFamily="49" charset="-122"/>
              </a:rPr>
              <a:t>两级和多级页表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5271"/>
                                        </p:tgtEl>
                                        <p:attrNameLst>
                                          <p:attrName>style.visibility</p:attrName>
                                        </p:attrNameLst>
                                      </p:cBhvr>
                                      <p:to>
                                        <p:strVal val="visible"/>
                                      </p:to>
                                    </p:set>
                                    <p:animEffect transition="in" filter="wipe(up)">
                                      <p:cBhvr>
                                        <p:cTn id="7" dur="500"/>
                                        <p:tgtEl>
                                          <p:spTgt spid="395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ph type="sldNum" sz="quarter" idx="4"/>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t>66</a:t>
            </a:fld>
            <a:endParaRPr lang="en-US" altLang="zh-CN" sz="1400" dirty="0"/>
          </a:p>
        </p:txBody>
      </p:sp>
      <p:sp>
        <p:nvSpPr>
          <p:cNvPr id="69635" name="Rectangle 2"/>
          <p:cNvSpPr txBox="1"/>
          <p:nvPr/>
        </p:nvSpPr>
        <p:spPr>
          <a:xfrm>
            <a:off x="228600" y="114300"/>
            <a:ext cx="6813550" cy="617538"/>
          </a:xfrm>
          <a:prstGeom prst="rect">
            <a:avLst/>
          </a:prstGeom>
          <a:noFill/>
          <a:ln w="9525">
            <a:noFill/>
          </a:ln>
        </p:spPr>
        <p:txBody>
          <a:bodyPr/>
          <a:lstStyle/>
          <a:p>
            <a:pPr>
              <a:spcBef>
                <a:spcPct val="20000"/>
              </a:spcBef>
              <a:buClr>
                <a:schemeClr val="folHlink"/>
              </a:buClr>
              <a:buSzPct val="60000"/>
              <a:buFont typeface="Wingdings" panose="05000000000000000000" pitchFamily="2" charset="2"/>
              <a:buNone/>
            </a:pPr>
            <a:r>
              <a:rPr lang="en-US" altLang="zh-CN" sz="4000" dirty="0">
                <a:latin typeface="Times New Roman" panose="02020603050405020304" pitchFamily="18" charset="0"/>
                <a:ea typeface="宋体" panose="02010600030101010101" pitchFamily="2" charset="-122"/>
              </a:rPr>
              <a:t>1. </a:t>
            </a:r>
            <a:r>
              <a:rPr lang="zh-CN" altLang="en-US" sz="4000" dirty="0">
                <a:latin typeface="Times New Roman" panose="02020603050405020304" pitchFamily="18" charset="0"/>
                <a:ea typeface="宋体" panose="02010600030101010101" pitchFamily="2" charset="-122"/>
              </a:rPr>
              <a:t>两级页表</a:t>
            </a:r>
            <a:r>
              <a:rPr lang="zh-CN" altLang="en-US" sz="4000" dirty="0">
                <a:latin typeface="Tahoma" panose="020B0604030504040204" pitchFamily="34" charset="0"/>
                <a:ea typeface="宋体" panose="02010600030101010101" pitchFamily="2" charset="-122"/>
              </a:rPr>
              <a:t> </a:t>
            </a:r>
          </a:p>
        </p:txBody>
      </p:sp>
      <p:sp>
        <p:nvSpPr>
          <p:cNvPr id="69636" name="Text Box 3"/>
          <p:cNvSpPr txBox="1"/>
          <p:nvPr/>
        </p:nvSpPr>
        <p:spPr>
          <a:xfrm>
            <a:off x="381000" y="685800"/>
            <a:ext cx="8382000" cy="822325"/>
          </a:xfrm>
          <a:prstGeom prst="rect">
            <a:avLst/>
          </a:prstGeom>
          <a:noFill/>
          <a:ln w="9525">
            <a:noFill/>
          </a:ln>
        </p:spPr>
        <p:txBody>
          <a:bodyPr>
            <a:spAutoFit/>
          </a:bodyPr>
          <a:lstStyle/>
          <a:p>
            <a:r>
              <a:rPr lang="zh-CN" altLang="en-US" dirty="0">
                <a:solidFill>
                  <a:schemeClr val="hlink"/>
                </a:solidFill>
                <a:latin typeface="仿宋_GB2312" pitchFamily="49" charset="-122"/>
                <a:ea typeface="仿宋_GB2312" pitchFamily="49" charset="-122"/>
              </a:rPr>
              <a:t>采用离散方式来解决难于找到一块连续的大内存空间的问题，解决的办法是：</a:t>
            </a:r>
          </a:p>
        </p:txBody>
      </p:sp>
      <p:sp>
        <p:nvSpPr>
          <p:cNvPr id="6" name="Text Box 4"/>
          <p:cNvSpPr txBox="1"/>
          <p:nvPr/>
        </p:nvSpPr>
        <p:spPr>
          <a:xfrm>
            <a:off x="685800" y="1511300"/>
            <a:ext cx="7772400" cy="1098550"/>
          </a:xfrm>
          <a:prstGeom prst="rect">
            <a:avLst/>
          </a:prstGeom>
          <a:noFill/>
          <a:ln w="9525">
            <a:noFill/>
          </a:ln>
        </p:spPr>
        <p:txBody>
          <a:bodyPr>
            <a:spAutoFit/>
          </a:bodyPr>
          <a:lstStyle/>
          <a:p>
            <a:pPr>
              <a:spcBef>
                <a:spcPct val="15000"/>
              </a:spcBef>
              <a:buClr>
                <a:srgbClr val="0000FF"/>
              </a:buClr>
              <a:buFont typeface="Wingdings" panose="05000000000000000000" pitchFamily="2" charset="2"/>
              <a:buChar char="v"/>
            </a:pPr>
            <a:r>
              <a:rPr lang="en-US" altLang="zh-CN" sz="2000" b="0" dirty="0">
                <a:latin typeface="黑体" panose="02010609060101010101" pitchFamily="49" charset="-122"/>
                <a:ea typeface="黑体" panose="02010609060101010101" pitchFamily="49" charset="-122"/>
              </a:rPr>
              <a:t> </a:t>
            </a:r>
            <a:r>
              <a:rPr lang="zh-CN" altLang="en-US" sz="2000" b="0" dirty="0">
                <a:latin typeface="黑体" panose="02010609060101010101" pitchFamily="49" charset="-122"/>
                <a:ea typeface="黑体" panose="02010609060101010101" pitchFamily="49" charset="-122"/>
              </a:rPr>
              <a:t>将页表分页 </a:t>
            </a:r>
          </a:p>
          <a:p>
            <a:pPr>
              <a:spcBef>
                <a:spcPct val="15000"/>
              </a:spcBef>
              <a:buClr>
                <a:srgbClr val="0000FF"/>
              </a:buClr>
              <a:buFont typeface="Wingdings" panose="05000000000000000000" pitchFamily="2" charset="2"/>
              <a:buChar char="v"/>
            </a:pPr>
            <a:r>
              <a:rPr lang="zh-CN" altLang="en-US" sz="2000" b="0" dirty="0">
                <a:latin typeface="黑体" panose="02010609060101010101" pitchFamily="49" charset="-122"/>
                <a:ea typeface="黑体" panose="02010609060101010101" pitchFamily="49" charset="-122"/>
              </a:rPr>
              <a:t> 将各个页面离散地存放在不同的物理块中 </a:t>
            </a:r>
          </a:p>
          <a:p>
            <a:pPr>
              <a:spcBef>
                <a:spcPct val="15000"/>
              </a:spcBef>
              <a:buClr>
                <a:srgbClr val="0000FF"/>
              </a:buClr>
              <a:buFont typeface="Wingdings" panose="05000000000000000000" pitchFamily="2" charset="2"/>
              <a:buChar char="v"/>
            </a:pPr>
            <a:r>
              <a:rPr lang="zh-CN" altLang="en-US" sz="2000" b="0" dirty="0">
                <a:latin typeface="黑体" panose="02010609060101010101" pitchFamily="49" charset="-122"/>
                <a:ea typeface="黑体" panose="02010609060101010101" pitchFamily="49" charset="-122"/>
              </a:rPr>
              <a:t> 为离散分配的页表再建立一张页表，称为外层（外部）页表 </a:t>
            </a:r>
          </a:p>
        </p:txBody>
      </p:sp>
      <p:sp>
        <p:nvSpPr>
          <p:cNvPr id="7" name="Text Box 5"/>
          <p:cNvSpPr txBox="1"/>
          <p:nvPr/>
        </p:nvSpPr>
        <p:spPr>
          <a:xfrm>
            <a:off x="457200" y="2667000"/>
            <a:ext cx="8001000" cy="1616075"/>
          </a:xfrm>
          <a:prstGeom prst="rect">
            <a:avLst/>
          </a:prstGeom>
          <a:noFill/>
          <a:ln w="9525">
            <a:noFill/>
          </a:ln>
        </p:spPr>
        <p:txBody>
          <a:bodyPr>
            <a:spAutoFit/>
          </a:bodyPr>
          <a:lstStyle/>
          <a:p>
            <a:pPr algn="just"/>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例</a:t>
            </a:r>
            <a:r>
              <a:rPr lang="en-US" altLang="zh-CN" sz="2000" dirty="0">
                <a:latin typeface="Tahoma" panose="020B0604030504040204" pitchFamily="34" charset="0"/>
                <a:ea typeface="宋体" panose="02010600030101010101" pitchFamily="2" charset="-122"/>
              </a:rPr>
              <a:t>4-1</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a:t>
            </a:r>
            <a:r>
              <a:rPr lang="en-US" altLang="zh-CN" sz="2000" dirty="0">
                <a:latin typeface="Tahoma" panose="020B0604030504040204" pitchFamily="34" charset="0"/>
                <a:ea typeface="宋体" panose="02010600030101010101" pitchFamily="2" charset="-122"/>
              </a:rPr>
              <a:t>32</a:t>
            </a:r>
            <a:r>
              <a:rPr lang="zh-CN" altLang="en-US" sz="2000" dirty="0">
                <a:latin typeface="宋体" panose="02010600030101010101" pitchFamily="2" charset="-122"/>
                <a:ea typeface="宋体" panose="02010600030101010101" pitchFamily="2" charset="-122"/>
              </a:rPr>
              <a:t>位逻辑地址空间为例，当页面大小为</a:t>
            </a:r>
            <a:r>
              <a:rPr lang="en-US" altLang="zh-CN" sz="2000" dirty="0">
                <a:latin typeface="Tahoma" panose="020B0604030504040204" pitchFamily="34" charset="0"/>
                <a:ea typeface="宋体" panose="02010600030101010101" pitchFamily="2" charset="-122"/>
              </a:rPr>
              <a:t>4KB</a:t>
            </a:r>
            <a:r>
              <a:rPr lang="zh-CN" altLang="en-US" sz="2000" dirty="0">
                <a:latin typeface="宋体" panose="02010600030101010101" pitchFamily="2" charset="-122"/>
                <a:ea typeface="宋体" panose="02010600030101010101" pitchFamily="2" charset="-122"/>
              </a:rPr>
              <a:t>（</a:t>
            </a:r>
            <a:r>
              <a:rPr lang="en-US" altLang="zh-CN" sz="2000" dirty="0">
                <a:latin typeface="Tahoma" panose="020B0604030504040204" pitchFamily="34" charset="0"/>
                <a:ea typeface="宋体" panose="02010600030101010101" pitchFamily="2" charset="-122"/>
              </a:rPr>
              <a:t>12</a:t>
            </a:r>
            <a:r>
              <a:rPr lang="zh-CN" altLang="en-US" sz="2000" dirty="0">
                <a:latin typeface="宋体" panose="02010600030101010101" pitchFamily="2" charset="-122"/>
                <a:ea typeface="宋体" panose="02010600030101010101" pitchFamily="2" charset="-122"/>
              </a:rPr>
              <a:t>位）时，采用两级页表结构时，再对页表分页，使每个页中包含</a:t>
            </a:r>
            <a:r>
              <a:rPr lang="en-US" altLang="zh-CN" sz="2000" dirty="0">
                <a:latin typeface="Tahoma" panose="020B0604030504040204" pitchFamily="34" charset="0"/>
                <a:ea typeface="宋体" panose="02010600030101010101" pitchFamily="2" charset="-122"/>
              </a:rPr>
              <a:t>2</a:t>
            </a:r>
            <a:r>
              <a:rPr lang="en-US" altLang="zh-CN" sz="2000" baseline="30000" dirty="0">
                <a:latin typeface="Tahoma" panose="020B0604030504040204" pitchFamily="34" charset="0"/>
                <a:ea typeface="宋体" panose="02010600030101010101" pitchFamily="2" charset="-122"/>
              </a:rPr>
              <a:t>10</a:t>
            </a:r>
            <a:r>
              <a:rPr lang="zh-CN" altLang="en-US" sz="2000" dirty="0">
                <a:latin typeface="宋体" panose="02010600030101010101" pitchFamily="2" charset="-122"/>
                <a:ea typeface="宋体" panose="02010600030101010101" pitchFamily="2" charset="-122"/>
              </a:rPr>
              <a:t>（</a:t>
            </a:r>
            <a:r>
              <a:rPr lang="en-US" altLang="zh-CN" sz="2000" dirty="0">
                <a:latin typeface="Tahoma" panose="020B0604030504040204" pitchFamily="34" charset="0"/>
                <a:ea typeface="宋体" panose="02010600030101010101" pitchFamily="2" charset="-122"/>
              </a:rPr>
              <a:t>1024</a:t>
            </a:r>
            <a:r>
              <a:rPr lang="zh-CN" altLang="en-US" sz="2000" dirty="0">
                <a:latin typeface="宋体" panose="02010600030101010101" pitchFamily="2" charset="-122"/>
                <a:ea typeface="宋体" panose="02010600030101010101" pitchFamily="2" charset="-122"/>
              </a:rPr>
              <a:t>）个页表项，则最多需要</a:t>
            </a:r>
            <a:r>
              <a:rPr lang="en-US" altLang="zh-CN" sz="2000" dirty="0">
                <a:latin typeface="Tahoma" panose="020B0604030504040204" pitchFamily="34" charset="0"/>
                <a:ea typeface="宋体" panose="02010600030101010101" pitchFamily="2" charset="-122"/>
              </a:rPr>
              <a:t>1024</a:t>
            </a:r>
            <a:r>
              <a:rPr lang="zh-CN" altLang="en-US" sz="2000" dirty="0">
                <a:latin typeface="宋体" panose="02010600030101010101" pitchFamily="2" charset="-122"/>
                <a:ea typeface="宋体" panose="02010600030101010101" pitchFamily="2" charset="-122"/>
              </a:rPr>
              <a:t>个页存放页表，即外部页表中页号</a:t>
            </a:r>
            <a:r>
              <a:rPr lang="en-US" altLang="zh-CN" sz="2000" dirty="0">
                <a:latin typeface="Tahoma" panose="020B0604030504040204" pitchFamily="34" charset="0"/>
                <a:ea typeface="宋体" panose="02010600030101010101" pitchFamily="2" charset="-122"/>
              </a:rPr>
              <a:t>P1</a:t>
            </a:r>
            <a:r>
              <a:rPr lang="zh-CN" altLang="en-US" sz="2000" dirty="0">
                <a:latin typeface="宋体" panose="02010600030101010101" pitchFamily="2" charset="-122"/>
                <a:ea typeface="宋体" panose="02010600030101010101" pitchFamily="2" charset="-122"/>
              </a:rPr>
              <a:t>为</a:t>
            </a:r>
            <a:r>
              <a:rPr lang="en-US" altLang="zh-CN" sz="2000" dirty="0">
                <a:latin typeface="Tahoma" panose="020B0604030504040204" pitchFamily="34" charset="0"/>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位，外部页表中的外部页内地址</a:t>
            </a:r>
            <a:r>
              <a:rPr lang="en-US" altLang="zh-CN" sz="2000" dirty="0">
                <a:latin typeface="Tahoma" panose="020B0604030504040204" pitchFamily="34" charset="0"/>
                <a:ea typeface="宋体" panose="02010600030101010101" pitchFamily="2" charset="-122"/>
              </a:rPr>
              <a:t>P2</a:t>
            </a:r>
            <a:r>
              <a:rPr lang="zh-CN" altLang="en-US" sz="2000" dirty="0">
                <a:latin typeface="宋体" panose="02010600030101010101" pitchFamily="2" charset="-122"/>
                <a:ea typeface="宋体" panose="02010600030101010101" pitchFamily="2" charset="-122"/>
              </a:rPr>
              <a:t>也是</a:t>
            </a:r>
            <a:r>
              <a:rPr lang="en-US" altLang="zh-CN" sz="2000" dirty="0">
                <a:latin typeface="Tahoma" panose="020B0604030504040204" pitchFamily="34" charset="0"/>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位。此时逻辑地址结构如下：</a:t>
            </a:r>
            <a:r>
              <a:rPr lang="zh-CN" altLang="en-US" sz="2000" dirty="0">
                <a:latin typeface="Tahoma" panose="020B0604030504040204" pitchFamily="34" charset="0"/>
                <a:ea typeface="宋体" panose="02010600030101010101" pitchFamily="2" charset="-122"/>
              </a:rPr>
              <a:t> </a:t>
            </a:r>
          </a:p>
        </p:txBody>
      </p:sp>
      <p:graphicFrame>
        <p:nvGraphicFramePr>
          <p:cNvPr id="8" name="Group 6"/>
          <p:cNvGraphicFramePr>
            <a:graphicFrameLocks noGrp="1"/>
          </p:cNvGraphicFramePr>
          <p:nvPr/>
        </p:nvGraphicFramePr>
        <p:xfrm>
          <a:off x="1524000" y="4114800"/>
          <a:ext cx="6096000" cy="118872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外层页号</a:t>
                      </a:r>
                    </a:p>
                  </a:txBody>
                  <a:tcPr horzOverflow="overflow">
                    <a:lnL cap="flat">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外层页内地址</a:t>
                      </a:r>
                    </a:p>
                  </a:txBody>
                  <a:tcPr horzOverflow="overflow">
                    <a:lnL>
                      <a:noFill/>
                    </a:lnL>
                    <a:lnR>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页内地址</a:t>
                      </a:r>
                    </a:p>
                  </a:txBody>
                  <a:tcPr horzOverflow="overflow">
                    <a:lnL>
                      <a:noFill/>
                    </a:lnL>
                    <a:lnR cap="flat">
                      <a:noFill/>
                    </a:lnR>
                    <a:lnT cap="fla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P1</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31                22</a:t>
                      </a:r>
                    </a:p>
                  </a:txBody>
                  <a:tcPr horzOverflow="overflow">
                    <a:lnL cap="flat">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21                12</a:t>
                      </a:r>
                    </a:p>
                  </a:txBody>
                  <a:tcPr horzOverflow="overflow">
                    <a:lnL>
                      <a:noFill/>
                    </a:lnL>
                    <a:lnR>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11                  0</a:t>
                      </a:r>
                    </a:p>
                  </a:txBody>
                  <a:tcPr horzOverflow="overflow">
                    <a:lnL>
                      <a:noFill/>
                    </a:lnL>
                    <a:lnR cap="flat">
                      <a:noFill/>
                    </a:lnR>
                    <a:lnT w="28575" cap="flat" cmpd="sng" algn="ctr">
                      <a:solidFill>
                        <a:schemeClr val="tx1"/>
                      </a:solidFill>
                      <a:prstDash val="solid"/>
                      <a:miter lim="800000"/>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Text Box 32"/>
          <p:cNvSpPr txBox="1"/>
          <p:nvPr/>
        </p:nvSpPr>
        <p:spPr>
          <a:xfrm>
            <a:off x="304800" y="5470525"/>
            <a:ext cx="8153400" cy="711200"/>
          </a:xfrm>
          <a:prstGeom prst="rect">
            <a:avLst/>
          </a:prstGeom>
          <a:noFill/>
          <a:ln w="9525" cap="flat" cmpd="sng">
            <a:solidFill>
              <a:srgbClr val="0000FF"/>
            </a:solidFill>
            <a:prstDash val="solid"/>
            <a:miter/>
            <a:headEnd type="none" w="med" len="med"/>
            <a:tailEnd type="none" w="med" len="med"/>
          </a:ln>
        </p:spPr>
        <p:txBody>
          <a:bodyPr>
            <a:spAutoFit/>
          </a:bodyPr>
          <a:lstStyle/>
          <a:p>
            <a:r>
              <a:rPr lang="en-US" altLang="zh-CN" sz="2000" dirty="0">
                <a:solidFill>
                  <a:srgbClr val="000066"/>
                </a:solidFill>
                <a:latin typeface="Tahoma" panose="020B0604030504040204" pitchFamily="34" charset="0"/>
              </a:rPr>
              <a:t>x86</a:t>
            </a:r>
            <a:r>
              <a:rPr lang="zh-CN" altLang="en-US" sz="2000" dirty="0">
                <a:solidFill>
                  <a:srgbClr val="000066"/>
                </a:solidFill>
                <a:latin typeface="Tahoma" panose="020B0604030504040204" pitchFamily="34" charset="0"/>
              </a:rPr>
              <a:t>系统中，外层页号称为页目录索引，外层页内地址称为页表索引，它们合称“虚页号”</a:t>
            </a:r>
            <a:r>
              <a:rPr lang="en-US" altLang="zh-CN" sz="2000" dirty="0">
                <a:solidFill>
                  <a:srgbClr val="000066"/>
                </a:solidFill>
                <a:latin typeface="Tahoma" panose="020B0604030504040204" pitchFamily="34" charset="0"/>
              </a:rPr>
              <a:t>——Windows NT</a:t>
            </a:r>
            <a:r>
              <a:rPr lang="zh-CN" altLang="en-US" sz="2000" dirty="0">
                <a:solidFill>
                  <a:srgbClr val="000066"/>
                </a:solidFill>
                <a:latin typeface="Tahoma" panose="020B0604030504040204" pitchFamily="34" charset="0"/>
              </a:rPr>
              <a:t>中的虚地址结构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67</a:t>
            </a:fld>
            <a:endParaRPr lang="en-US" altLang="zh-CN" sz="1400" dirty="0"/>
          </a:p>
        </p:txBody>
      </p:sp>
      <p:sp>
        <p:nvSpPr>
          <p:cNvPr id="398338" name="Text Box 2"/>
          <p:cNvSpPr txBox="1"/>
          <p:nvPr/>
        </p:nvSpPr>
        <p:spPr>
          <a:xfrm>
            <a:off x="304800" y="228600"/>
            <a:ext cx="8534400" cy="1570038"/>
          </a:xfrm>
          <a:prstGeom prst="rect">
            <a:avLst/>
          </a:prstGeom>
          <a:noFill/>
          <a:ln w="9525">
            <a:noFill/>
          </a:ln>
        </p:spPr>
        <p:txBody>
          <a:bodyPr>
            <a:spAutoFit/>
          </a:bodyPr>
          <a:lstStyle/>
          <a:p>
            <a:pPr eaLnBrk="1" hangingPunct="1">
              <a:spcBef>
                <a:spcPct val="50000"/>
              </a:spcBef>
            </a:pPr>
            <a:r>
              <a:rPr lang="zh-CN" altLang="en-US" dirty="0">
                <a:latin typeface="Times New Roman" panose="02020603050405020304" pitchFamily="18" charset="0"/>
                <a:ea typeface="黑体" panose="02010609060101010101" pitchFamily="49" charset="-122"/>
              </a:rPr>
              <a:t>为地址变换方便，需设置一个外层页表寄存器。两级页表地址变换机构如图</a:t>
            </a:r>
            <a:r>
              <a:rPr lang="en-US" altLang="zh-CN" dirty="0">
                <a:latin typeface="Times New Roman" panose="02020603050405020304" pitchFamily="18" charset="0"/>
                <a:ea typeface="黑体" panose="02010609060101010101" pitchFamily="49" charset="-122"/>
              </a:rPr>
              <a:t>4-15</a:t>
            </a:r>
            <a:r>
              <a:rPr lang="zh-CN" altLang="en-US" dirty="0">
                <a:latin typeface="Times New Roman" panose="02020603050405020304" pitchFamily="18" charset="0"/>
                <a:ea typeface="黑体" panose="02010609060101010101" pitchFamily="49" charset="-122"/>
              </a:rPr>
              <a:t>所示。外层页表寄存器存放外层页表的始址，外层页号作为索引可以找到指定分页页表的始址，再利用外层页内地址作为索引，找到页表项的物理块号</a:t>
            </a:r>
          </a:p>
        </p:txBody>
      </p:sp>
      <p:sp>
        <p:nvSpPr>
          <p:cNvPr id="398339" name="Oval 3"/>
          <p:cNvSpPr/>
          <p:nvPr/>
        </p:nvSpPr>
        <p:spPr>
          <a:xfrm>
            <a:off x="563563" y="4278313"/>
            <a:ext cx="1308100" cy="914400"/>
          </a:xfrm>
          <a:prstGeom prst="ellipse">
            <a:avLst/>
          </a:prstGeom>
          <a:noFill/>
          <a:ln w="19050" cap="flat" cmpd="sng">
            <a:solidFill>
              <a:srgbClr val="0000FF"/>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grpSp>
        <p:nvGrpSpPr>
          <p:cNvPr id="398341" name="Group 5"/>
          <p:cNvGrpSpPr/>
          <p:nvPr/>
        </p:nvGrpSpPr>
        <p:grpSpPr>
          <a:xfrm>
            <a:off x="520700" y="2100263"/>
            <a:ext cx="7651750" cy="4435475"/>
            <a:chOff x="-5" y="368"/>
            <a:chExt cx="4820" cy="2793"/>
          </a:xfrm>
        </p:grpSpPr>
        <p:sp>
          <p:nvSpPr>
            <p:cNvPr id="71686" name="Rectangle 6"/>
            <p:cNvSpPr/>
            <p:nvPr/>
          </p:nvSpPr>
          <p:spPr>
            <a:xfrm>
              <a:off x="1168" y="584"/>
              <a:ext cx="2792" cy="28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2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    P1              P2                 d</a:t>
              </a:r>
            </a:p>
          </p:txBody>
        </p:sp>
        <p:sp>
          <p:nvSpPr>
            <p:cNvPr id="71687" name="Line 7"/>
            <p:cNvSpPr/>
            <p:nvPr/>
          </p:nvSpPr>
          <p:spPr>
            <a:xfrm>
              <a:off x="2048" y="584"/>
              <a:ext cx="0" cy="288"/>
            </a:xfrm>
            <a:prstGeom prst="line">
              <a:avLst/>
            </a:prstGeom>
            <a:ln w="19050" cap="flat" cmpd="sng">
              <a:solidFill>
                <a:schemeClr val="tx1"/>
              </a:solidFill>
              <a:prstDash val="solid"/>
              <a:headEnd type="none" w="med" len="med"/>
              <a:tailEnd type="none" w="med" len="med"/>
            </a:ln>
          </p:spPr>
        </p:sp>
        <p:sp>
          <p:nvSpPr>
            <p:cNvPr id="71688" name="Line 8"/>
            <p:cNvSpPr/>
            <p:nvPr/>
          </p:nvSpPr>
          <p:spPr>
            <a:xfrm>
              <a:off x="3048" y="592"/>
              <a:ext cx="0" cy="288"/>
            </a:xfrm>
            <a:prstGeom prst="line">
              <a:avLst/>
            </a:prstGeom>
            <a:ln w="19050" cap="flat" cmpd="sng">
              <a:solidFill>
                <a:schemeClr val="tx1"/>
              </a:solidFill>
              <a:prstDash val="solid"/>
              <a:headEnd type="none" w="med" len="med"/>
              <a:tailEnd type="none" w="med" len="med"/>
            </a:ln>
          </p:spPr>
        </p:sp>
        <p:sp>
          <p:nvSpPr>
            <p:cNvPr id="71689" name="Text Box 9"/>
            <p:cNvSpPr txBox="1"/>
            <p:nvPr/>
          </p:nvSpPr>
          <p:spPr>
            <a:xfrm>
              <a:off x="1168" y="368"/>
              <a:ext cx="864"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外部页号</a:t>
              </a:r>
            </a:p>
          </p:txBody>
        </p:sp>
        <p:sp>
          <p:nvSpPr>
            <p:cNvPr id="71690" name="Text Box 10"/>
            <p:cNvSpPr txBox="1"/>
            <p:nvPr/>
          </p:nvSpPr>
          <p:spPr>
            <a:xfrm>
              <a:off x="2008" y="368"/>
              <a:ext cx="1120"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外部页内地址</a:t>
              </a:r>
            </a:p>
          </p:txBody>
        </p:sp>
        <p:sp>
          <p:nvSpPr>
            <p:cNvPr id="71691" name="Text Box 11"/>
            <p:cNvSpPr txBox="1"/>
            <p:nvPr/>
          </p:nvSpPr>
          <p:spPr>
            <a:xfrm>
              <a:off x="3048" y="376"/>
              <a:ext cx="888"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页内偏移</a:t>
              </a:r>
            </a:p>
          </p:txBody>
        </p:sp>
        <p:sp>
          <p:nvSpPr>
            <p:cNvPr id="71692" name="Rectangle 12"/>
            <p:cNvSpPr/>
            <p:nvPr/>
          </p:nvSpPr>
          <p:spPr>
            <a:xfrm>
              <a:off x="1528" y="1312"/>
              <a:ext cx="552" cy="136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eaLnBrk="1" hangingPunct="1">
                <a:spcBef>
                  <a:spcPct val="2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a</a:t>
              </a:r>
            </a:p>
          </p:txBody>
        </p:sp>
        <p:sp>
          <p:nvSpPr>
            <p:cNvPr id="71693" name="Line 13"/>
            <p:cNvSpPr/>
            <p:nvPr/>
          </p:nvSpPr>
          <p:spPr>
            <a:xfrm>
              <a:off x="1528" y="1520"/>
              <a:ext cx="544" cy="0"/>
            </a:xfrm>
            <a:prstGeom prst="line">
              <a:avLst/>
            </a:prstGeom>
            <a:ln w="19050" cap="flat" cmpd="sng">
              <a:solidFill>
                <a:schemeClr val="tx1"/>
              </a:solidFill>
              <a:prstDash val="solid"/>
              <a:headEnd type="none" w="med" len="med"/>
              <a:tailEnd type="none" w="med" len="med"/>
            </a:ln>
          </p:spPr>
        </p:sp>
        <p:sp>
          <p:nvSpPr>
            <p:cNvPr id="71694" name="Line 14"/>
            <p:cNvSpPr/>
            <p:nvPr/>
          </p:nvSpPr>
          <p:spPr>
            <a:xfrm>
              <a:off x="1536" y="1712"/>
              <a:ext cx="536" cy="0"/>
            </a:xfrm>
            <a:prstGeom prst="line">
              <a:avLst/>
            </a:prstGeom>
            <a:ln w="19050" cap="flat" cmpd="sng">
              <a:solidFill>
                <a:schemeClr val="tx1"/>
              </a:solidFill>
              <a:prstDash val="solid"/>
              <a:headEnd type="none" w="med" len="med"/>
              <a:tailEnd type="none" w="med" len="med"/>
            </a:ln>
          </p:spPr>
        </p:sp>
        <p:sp>
          <p:nvSpPr>
            <p:cNvPr id="71695" name="Line 15"/>
            <p:cNvSpPr/>
            <p:nvPr/>
          </p:nvSpPr>
          <p:spPr>
            <a:xfrm>
              <a:off x="1536" y="1904"/>
              <a:ext cx="536" cy="0"/>
            </a:xfrm>
            <a:prstGeom prst="line">
              <a:avLst/>
            </a:prstGeom>
            <a:ln w="19050" cap="flat" cmpd="sng">
              <a:solidFill>
                <a:schemeClr val="tx1"/>
              </a:solidFill>
              <a:prstDash val="solid"/>
              <a:headEnd type="none" w="med" len="med"/>
              <a:tailEnd type="none" w="med" len="med"/>
            </a:ln>
          </p:spPr>
        </p:sp>
        <p:sp>
          <p:nvSpPr>
            <p:cNvPr id="71696" name="Line 16"/>
            <p:cNvSpPr/>
            <p:nvPr/>
          </p:nvSpPr>
          <p:spPr>
            <a:xfrm>
              <a:off x="1536" y="2112"/>
              <a:ext cx="528" cy="0"/>
            </a:xfrm>
            <a:prstGeom prst="line">
              <a:avLst/>
            </a:prstGeom>
            <a:ln w="19050" cap="flat" cmpd="sng">
              <a:solidFill>
                <a:schemeClr val="tx1"/>
              </a:solidFill>
              <a:prstDash val="solid"/>
              <a:headEnd type="none" w="med" len="med"/>
              <a:tailEnd type="none" w="med" len="med"/>
            </a:ln>
          </p:spPr>
        </p:sp>
        <p:sp>
          <p:nvSpPr>
            <p:cNvPr id="71697" name="Line 17"/>
            <p:cNvSpPr/>
            <p:nvPr/>
          </p:nvSpPr>
          <p:spPr>
            <a:xfrm>
              <a:off x="1528" y="2304"/>
              <a:ext cx="536" cy="0"/>
            </a:xfrm>
            <a:prstGeom prst="line">
              <a:avLst/>
            </a:prstGeom>
            <a:ln w="19050" cap="flat" cmpd="sng">
              <a:solidFill>
                <a:schemeClr val="tx1"/>
              </a:solidFill>
              <a:prstDash val="solid"/>
              <a:headEnd type="none" w="med" len="med"/>
              <a:tailEnd type="none" w="med" len="med"/>
            </a:ln>
          </p:spPr>
        </p:sp>
        <p:sp>
          <p:nvSpPr>
            <p:cNvPr id="71698" name="Line 18"/>
            <p:cNvSpPr/>
            <p:nvPr/>
          </p:nvSpPr>
          <p:spPr>
            <a:xfrm>
              <a:off x="1536" y="2480"/>
              <a:ext cx="544" cy="0"/>
            </a:xfrm>
            <a:prstGeom prst="line">
              <a:avLst/>
            </a:prstGeom>
            <a:ln w="19050" cap="flat" cmpd="sng">
              <a:solidFill>
                <a:schemeClr val="tx1"/>
              </a:solidFill>
              <a:prstDash val="solid"/>
              <a:headEnd type="none" w="med" len="med"/>
              <a:tailEnd type="none" w="med" len="med"/>
            </a:ln>
          </p:spPr>
        </p:sp>
        <p:sp>
          <p:nvSpPr>
            <p:cNvPr id="71699" name="Text Box 19"/>
            <p:cNvSpPr txBox="1"/>
            <p:nvPr/>
          </p:nvSpPr>
          <p:spPr>
            <a:xfrm>
              <a:off x="1731" y="2456"/>
              <a:ext cx="173" cy="248"/>
            </a:xfrm>
            <a:prstGeom prst="rect">
              <a:avLst/>
            </a:prstGeom>
            <a:noFill/>
            <a:ln w="19050">
              <a:noFill/>
            </a:ln>
          </p:spPr>
          <p:txBody>
            <a:bodyPr vert="eaVert" lIns="0" tIns="0" rIns="0" bIns="0">
              <a:spAutoFit/>
            </a:bodyPr>
            <a:lstStyle/>
            <a:p>
              <a:pPr algn="ct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a:t>
              </a:r>
              <a:endParaRPr lang="en-US" altLang="zh-CN" sz="1800" dirty="0">
                <a:latin typeface="Tahoma" panose="020B0604030504040204" pitchFamily="34" charset="0"/>
                <a:ea typeface="宋体" panose="02010600030101010101" pitchFamily="2" charset="-122"/>
              </a:endParaRPr>
            </a:p>
          </p:txBody>
        </p:sp>
        <p:sp>
          <p:nvSpPr>
            <p:cNvPr id="71700" name="AutoShape 20"/>
            <p:cNvSpPr/>
            <p:nvPr/>
          </p:nvSpPr>
          <p:spPr>
            <a:xfrm>
              <a:off x="1040" y="1944"/>
              <a:ext cx="168" cy="168"/>
            </a:xfrm>
            <a:prstGeom prst="flowChartOr">
              <a:avLst/>
            </a:prstGeom>
            <a:solidFill>
              <a:schemeClr val="accent1"/>
            </a:solidFill>
            <a:ln w="19050" cap="flat" cmpd="sng">
              <a:solidFill>
                <a:schemeClr val="tx1"/>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1701" name="Rectangle 21"/>
            <p:cNvSpPr/>
            <p:nvPr/>
          </p:nvSpPr>
          <p:spPr>
            <a:xfrm>
              <a:off x="104" y="1848"/>
              <a:ext cx="648" cy="36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eaLnBrk="1" hangingPunct="1">
                <a:lnSpc>
                  <a:spcPct val="90000"/>
                </a:lnSpc>
                <a:spcBef>
                  <a:spcPct val="1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外部页表</a:t>
              </a:r>
            </a:p>
            <a:p>
              <a:pPr algn="ctr" eaLnBrk="1" hangingPunct="1">
                <a:lnSpc>
                  <a:spcPct val="90000"/>
                </a:lnSpc>
                <a:spcBef>
                  <a:spcPct val="1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寄存器</a:t>
              </a:r>
            </a:p>
          </p:txBody>
        </p:sp>
        <p:sp>
          <p:nvSpPr>
            <p:cNvPr id="71702" name="Line 22"/>
            <p:cNvSpPr/>
            <p:nvPr/>
          </p:nvSpPr>
          <p:spPr>
            <a:xfrm>
              <a:off x="1216" y="2024"/>
              <a:ext cx="312" cy="0"/>
            </a:xfrm>
            <a:prstGeom prst="line">
              <a:avLst/>
            </a:prstGeom>
            <a:ln w="19050" cap="flat" cmpd="sng">
              <a:solidFill>
                <a:schemeClr val="tx1"/>
              </a:solidFill>
              <a:prstDash val="solid"/>
              <a:headEnd type="none" w="med" len="med"/>
              <a:tailEnd type="triangle" w="med" len="med"/>
            </a:ln>
          </p:spPr>
        </p:sp>
        <p:sp>
          <p:nvSpPr>
            <p:cNvPr id="71703" name="Line 23"/>
            <p:cNvSpPr/>
            <p:nvPr/>
          </p:nvSpPr>
          <p:spPr>
            <a:xfrm>
              <a:off x="752" y="2032"/>
              <a:ext cx="280" cy="0"/>
            </a:xfrm>
            <a:prstGeom prst="line">
              <a:avLst/>
            </a:prstGeom>
            <a:ln w="19050" cap="flat" cmpd="sng">
              <a:solidFill>
                <a:schemeClr val="tx1"/>
              </a:solidFill>
              <a:prstDash val="solid"/>
              <a:headEnd type="none" w="med" len="med"/>
              <a:tailEnd type="triangle" w="med" len="med"/>
            </a:ln>
          </p:spPr>
        </p:sp>
        <p:sp>
          <p:nvSpPr>
            <p:cNvPr id="71704" name="Line 24"/>
            <p:cNvSpPr/>
            <p:nvPr/>
          </p:nvSpPr>
          <p:spPr>
            <a:xfrm>
              <a:off x="1560" y="880"/>
              <a:ext cx="0" cy="216"/>
            </a:xfrm>
            <a:prstGeom prst="line">
              <a:avLst/>
            </a:prstGeom>
            <a:ln w="19050" cap="flat" cmpd="sng">
              <a:solidFill>
                <a:schemeClr val="tx1"/>
              </a:solidFill>
              <a:prstDash val="solid"/>
              <a:headEnd type="none" w="med" len="med"/>
              <a:tailEnd type="none" w="med" len="med"/>
            </a:ln>
          </p:spPr>
        </p:sp>
        <p:sp>
          <p:nvSpPr>
            <p:cNvPr id="71705" name="Line 25"/>
            <p:cNvSpPr/>
            <p:nvPr/>
          </p:nvSpPr>
          <p:spPr>
            <a:xfrm flipH="1">
              <a:off x="1120" y="1096"/>
              <a:ext cx="448" cy="0"/>
            </a:xfrm>
            <a:prstGeom prst="line">
              <a:avLst/>
            </a:prstGeom>
            <a:ln w="19050" cap="flat" cmpd="sng">
              <a:solidFill>
                <a:schemeClr val="tx1"/>
              </a:solidFill>
              <a:prstDash val="solid"/>
              <a:headEnd type="none" w="med" len="med"/>
              <a:tailEnd type="none" w="med" len="med"/>
            </a:ln>
          </p:spPr>
        </p:sp>
        <p:sp>
          <p:nvSpPr>
            <p:cNvPr id="71706" name="Line 26"/>
            <p:cNvSpPr/>
            <p:nvPr/>
          </p:nvSpPr>
          <p:spPr>
            <a:xfrm>
              <a:off x="1120" y="1104"/>
              <a:ext cx="0" cy="840"/>
            </a:xfrm>
            <a:prstGeom prst="line">
              <a:avLst/>
            </a:prstGeom>
            <a:ln w="19050" cap="flat" cmpd="sng">
              <a:solidFill>
                <a:schemeClr val="tx1"/>
              </a:solidFill>
              <a:prstDash val="solid"/>
              <a:headEnd type="none" w="med" len="med"/>
              <a:tailEnd type="triangle" w="med" len="med"/>
            </a:ln>
          </p:spPr>
        </p:sp>
        <p:sp>
          <p:nvSpPr>
            <p:cNvPr id="71707" name="AutoShape 27"/>
            <p:cNvSpPr/>
            <p:nvPr/>
          </p:nvSpPr>
          <p:spPr>
            <a:xfrm>
              <a:off x="2464" y="1952"/>
              <a:ext cx="168" cy="168"/>
            </a:xfrm>
            <a:prstGeom prst="flowChartOr">
              <a:avLst/>
            </a:prstGeom>
            <a:solidFill>
              <a:schemeClr val="accent1"/>
            </a:solidFill>
            <a:ln w="19050" cap="flat" cmpd="sng">
              <a:solidFill>
                <a:schemeClr val="tx1"/>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1708" name="Line 28"/>
            <p:cNvSpPr/>
            <p:nvPr/>
          </p:nvSpPr>
          <p:spPr>
            <a:xfrm>
              <a:off x="2264" y="1232"/>
              <a:ext cx="0" cy="792"/>
            </a:xfrm>
            <a:prstGeom prst="line">
              <a:avLst/>
            </a:prstGeom>
            <a:ln w="19050" cap="flat" cmpd="sng">
              <a:solidFill>
                <a:schemeClr val="tx1"/>
              </a:solidFill>
              <a:prstDash val="solid"/>
              <a:headEnd type="none" w="med" len="med"/>
              <a:tailEnd type="triangle" w="med" len="med"/>
            </a:ln>
          </p:spPr>
        </p:sp>
        <p:sp>
          <p:nvSpPr>
            <p:cNvPr id="71709" name="Line 29"/>
            <p:cNvSpPr/>
            <p:nvPr/>
          </p:nvSpPr>
          <p:spPr>
            <a:xfrm>
              <a:off x="2544" y="872"/>
              <a:ext cx="0" cy="1080"/>
            </a:xfrm>
            <a:prstGeom prst="line">
              <a:avLst/>
            </a:prstGeom>
            <a:ln w="19050" cap="flat" cmpd="sng">
              <a:solidFill>
                <a:schemeClr val="tx1"/>
              </a:solidFill>
              <a:prstDash val="solid"/>
              <a:headEnd type="none" w="med" len="med"/>
              <a:tailEnd type="triangle" w="med" len="med"/>
            </a:ln>
          </p:spPr>
        </p:sp>
        <p:sp>
          <p:nvSpPr>
            <p:cNvPr id="71710" name="Line 30"/>
            <p:cNvSpPr/>
            <p:nvPr/>
          </p:nvSpPr>
          <p:spPr>
            <a:xfrm>
              <a:off x="2072" y="2032"/>
              <a:ext cx="400" cy="0"/>
            </a:xfrm>
            <a:prstGeom prst="line">
              <a:avLst/>
            </a:prstGeom>
            <a:ln w="19050" cap="flat" cmpd="sng">
              <a:solidFill>
                <a:schemeClr val="tx1"/>
              </a:solidFill>
              <a:prstDash val="solid"/>
              <a:headEnd type="none" w="med" len="med"/>
              <a:tailEnd type="triangle" w="med" len="med"/>
            </a:ln>
          </p:spPr>
        </p:sp>
        <p:sp>
          <p:nvSpPr>
            <p:cNvPr id="71711" name="Rectangle 31"/>
            <p:cNvSpPr/>
            <p:nvPr/>
          </p:nvSpPr>
          <p:spPr>
            <a:xfrm>
              <a:off x="2896" y="1336"/>
              <a:ext cx="552" cy="136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algn="ctr" eaLnBrk="1" hangingPunct="1">
                <a:spcBef>
                  <a:spcPct val="2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b</a:t>
              </a:r>
            </a:p>
          </p:txBody>
        </p:sp>
        <p:sp>
          <p:nvSpPr>
            <p:cNvPr id="71712" name="Line 32"/>
            <p:cNvSpPr/>
            <p:nvPr/>
          </p:nvSpPr>
          <p:spPr>
            <a:xfrm>
              <a:off x="2896" y="1544"/>
              <a:ext cx="544" cy="0"/>
            </a:xfrm>
            <a:prstGeom prst="line">
              <a:avLst/>
            </a:prstGeom>
            <a:ln w="19050" cap="flat" cmpd="sng">
              <a:solidFill>
                <a:schemeClr val="tx1"/>
              </a:solidFill>
              <a:prstDash val="solid"/>
              <a:headEnd type="none" w="med" len="med"/>
              <a:tailEnd type="none" w="med" len="med"/>
            </a:ln>
          </p:spPr>
        </p:sp>
        <p:sp>
          <p:nvSpPr>
            <p:cNvPr id="71713" name="Line 33"/>
            <p:cNvSpPr/>
            <p:nvPr/>
          </p:nvSpPr>
          <p:spPr>
            <a:xfrm>
              <a:off x="2904" y="1736"/>
              <a:ext cx="536" cy="0"/>
            </a:xfrm>
            <a:prstGeom prst="line">
              <a:avLst/>
            </a:prstGeom>
            <a:ln w="19050" cap="flat" cmpd="sng">
              <a:solidFill>
                <a:schemeClr val="tx1"/>
              </a:solidFill>
              <a:prstDash val="solid"/>
              <a:headEnd type="none" w="med" len="med"/>
              <a:tailEnd type="none" w="med" len="med"/>
            </a:ln>
          </p:spPr>
        </p:sp>
        <p:sp>
          <p:nvSpPr>
            <p:cNvPr id="71714" name="Line 34"/>
            <p:cNvSpPr/>
            <p:nvPr/>
          </p:nvSpPr>
          <p:spPr>
            <a:xfrm>
              <a:off x="2904" y="1928"/>
              <a:ext cx="536" cy="0"/>
            </a:xfrm>
            <a:prstGeom prst="line">
              <a:avLst/>
            </a:prstGeom>
            <a:ln w="19050" cap="flat" cmpd="sng">
              <a:solidFill>
                <a:schemeClr val="tx1"/>
              </a:solidFill>
              <a:prstDash val="solid"/>
              <a:headEnd type="none" w="med" len="med"/>
              <a:tailEnd type="none" w="med" len="med"/>
            </a:ln>
          </p:spPr>
        </p:sp>
        <p:sp>
          <p:nvSpPr>
            <p:cNvPr id="71715" name="Line 35"/>
            <p:cNvSpPr/>
            <p:nvPr/>
          </p:nvSpPr>
          <p:spPr>
            <a:xfrm>
              <a:off x="2904" y="2136"/>
              <a:ext cx="528" cy="0"/>
            </a:xfrm>
            <a:prstGeom prst="line">
              <a:avLst/>
            </a:prstGeom>
            <a:ln w="19050" cap="flat" cmpd="sng">
              <a:solidFill>
                <a:schemeClr val="tx1"/>
              </a:solidFill>
              <a:prstDash val="solid"/>
              <a:headEnd type="none" w="med" len="med"/>
              <a:tailEnd type="none" w="med" len="med"/>
            </a:ln>
          </p:spPr>
        </p:sp>
        <p:sp>
          <p:nvSpPr>
            <p:cNvPr id="71716" name="Line 36"/>
            <p:cNvSpPr/>
            <p:nvPr/>
          </p:nvSpPr>
          <p:spPr>
            <a:xfrm>
              <a:off x="2896" y="2328"/>
              <a:ext cx="536" cy="0"/>
            </a:xfrm>
            <a:prstGeom prst="line">
              <a:avLst/>
            </a:prstGeom>
            <a:ln w="19050" cap="flat" cmpd="sng">
              <a:solidFill>
                <a:schemeClr val="tx1"/>
              </a:solidFill>
              <a:prstDash val="solid"/>
              <a:headEnd type="none" w="med" len="med"/>
              <a:tailEnd type="none" w="med" len="med"/>
            </a:ln>
          </p:spPr>
        </p:sp>
        <p:sp>
          <p:nvSpPr>
            <p:cNvPr id="71717" name="Line 37"/>
            <p:cNvSpPr/>
            <p:nvPr/>
          </p:nvSpPr>
          <p:spPr>
            <a:xfrm>
              <a:off x="2904" y="2504"/>
              <a:ext cx="544" cy="0"/>
            </a:xfrm>
            <a:prstGeom prst="line">
              <a:avLst/>
            </a:prstGeom>
            <a:ln w="19050" cap="flat" cmpd="sng">
              <a:solidFill>
                <a:schemeClr val="tx1"/>
              </a:solidFill>
              <a:prstDash val="solid"/>
              <a:headEnd type="none" w="med" len="med"/>
              <a:tailEnd type="none" w="med" len="med"/>
            </a:ln>
          </p:spPr>
        </p:sp>
        <p:sp>
          <p:nvSpPr>
            <p:cNvPr id="71718" name="Text Box 38"/>
            <p:cNvSpPr txBox="1"/>
            <p:nvPr/>
          </p:nvSpPr>
          <p:spPr>
            <a:xfrm>
              <a:off x="3099" y="2480"/>
              <a:ext cx="173" cy="248"/>
            </a:xfrm>
            <a:prstGeom prst="rect">
              <a:avLst/>
            </a:prstGeom>
            <a:noFill/>
            <a:ln w="19050">
              <a:noFill/>
            </a:ln>
          </p:spPr>
          <p:txBody>
            <a:bodyPr vert="eaVert" lIns="0" tIns="0" rIns="0" bIns="0">
              <a:spAutoFit/>
            </a:bodyPr>
            <a:lstStyle/>
            <a:p>
              <a:pPr algn="ct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a:t>
              </a:r>
              <a:endParaRPr lang="en-US" altLang="zh-CN" sz="1800" dirty="0">
                <a:latin typeface="Tahoma" panose="020B0604030504040204" pitchFamily="34" charset="0"/>
                <a:ea typeface="宋体" panose="02010600030101010101" pitchFamily="2" charset="-122"/>
              </a:endParaRPr>
            </a:p>
          </p:txBody>
        </p:sp>
        <p:sp>
          <p:nvSpPr>
            <p:cNvPr id="71719" name="Line 39"/>
            <p:cNvSpPr/>
            <p:nvPr/>
          </p:nvSpPr>
          <p:spPr>
            <a:xfrm>
              <a:off x="2632" y="2032"/>
              <a:ext cx="264" cy="0"/>
            </a:xfrm>
            <a:prstGeom prst="line">
              <a:avLst/>
            </a:prstGeom>
            <a:ln w="19050" cap="flat" cmpd="sng">
              <a:solidFill>
                <a:schemeClr val="tx1"/>
              </a:solidFill>
              <a:prstDash val="solid"/>
              <a:headEnd type="none" w="med" len="med"/>
              <a:tailEnd type="triangle" w="med" len="med"/>
            </a:ln>
          </p:spPr>
        </p:sp>
        <p:sp>
          <p:nvSpPr>
            <p:cNvPr id="71720" name="Text Box 40"/>
            <p:cNvSpPr txBox="1"/>
            <p:nvPr/>
          </p:nvSpPr>
          <p:spPr>
            <a:xfrm>
              <a:off x="1408" y="2704"/>
              <a:ext cx="784"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外部页表</a:t>
              </a:r>
            </a:p>
          </p:txBody>
        </p:sp>
        <p:sp>
          <p:nvSpPr>
            <p:cNvPr id="71721" name="Text Box 41"/>
            <p:cNvSpPr txBox="1"/>
            <p:nvPr/>
          </p:nvSpPr>
          <p:spPr>
            <a:xfrm>
              <a:off x="2928" y="2704"/>
              <a:ext cx="464"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页表</a:t>
              </a:r>
            </a:p>
          </p:txBody>
        </p:sp>
        <p:sp>
          <p:nvSpPr>
            <p:cNvPr id="71722" name="Rectangle 42"/>
            <p:cNvSpPr/>
            <p:nvPr/>
          </p:nvSpPr>
          <p:spPr>
            <a:xfrm>
              <a:off x="3760" y="1928"/>
              <a:ext cx="728" cy="2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20000"/>
                </a:spcBef>
                <a:buClr>
                  <a:schemeClr val="folHlink"/>
                </a:buClr>
                <a:buSzPct val="60000"/>
                <a:buFont typeface="Wingdings" panose="05000000000000000000" pitchFamily="2" charset="2"/>
              </a:pPr>
              <a:r>
                <a:rPr lang="en-US" altLang="zh-CN" sz="2200" dirty="0">
                  <a:latin typeface="Tahoma" panose="020B0604030504040204" pitchFamily="34" charset="0"/>
                  <a:ea typeface="宋体" panose="02010600030101010101" pitchFamily="2" charset="-122"/>
                </a:rPr>
                <a:t>  b    d</a:t>
              </a:r>
            </a:p>
          </p:txBody>
        </p:sp>
        <p:sp>
          <p:nvSpPr>
            <p:cNvPr id="71723" name="Line 43"/>
            <p:cNvSpPr/>
            <p:nvPr/>
          </p:nvSpPr>
          <p:spPr>
            <a:xfrm>
              <a:off x="4112" y="1928"/>
              <a:ext cx="0" cy="216"/>
            </a:xfrm>
            <a:prstGeom prst="line">
              <a:avLst/>
            </a:prstGeom>
            <a:ln w="19050" cap="flat" cmpd="sng">
              <a:solidFill>
                <a:schemeClr val="tx1"/>
              </a:solidFill>
              <a:prstDash val="solid"/>
              <a:headEnd type="none" w="med" len="med"/>
              <a:tailEnd type="none" w="med" len="med"/>
            </a:ln>
          </p:spPr>
        </p:sp>
        <p:sp>
          <p:nvSpPr>
            <p:cNvPr id="71724" name="Line 44"/>
            <p:cNvSpPr/>
            <p:nvPr/>
          </p:nvSpPr>
          <p:spPr>
            <a:xfrm>
              <a:off x="3456" y="2032"/>
              <a:ext cx="304" cy="0"/>
            </a:xfrm>
            <a:prstGeom prst="line">
              <a:avLst/>
            </a:prstGeom>
            <a:ln w="19050" cap="flat" cmpd="sng">
              <a:solidFill>
                <a:schemeClr val="tx1"/>
              </a:solidFill>
              <a:prstDash val="solid"/>
              <a:headEnd type="none" w="med" len="med"/>
              <a:tailEnd type="triangle" w="med" len="med"/>
            </a:ln>
          </p:spPr>
        </p:sp>
        <p:sp>
          <p:nvSpPr>
            <p:cNvPr id="71725" name="Line 45"/>
            <p:cNvSpPr/>
            <p:nvPr/>
          </p:nvSpPr>
          <p:spPr>
            <a:xfrm>
              <a:off x="3552" y="880"/>
              <a:ext cx="0" cy="240"/>
            </a:xfrm>
            <a:prstGeom prst="line">
              <a:avLst/>
            </a:prstGeom>
            <a:ln w="19050" cap="flat" cmpd="sng">
              <a:solidFill>
                <a:schemeClr val="tx1"/>
              </a:solidFill>
              <a:prstDash val="solid"/>
              <a:headEnd type="none" w="med" len="med"/>
              <a:tailEnd type="none" w="med" len="med"/>
            </a:ln>
          </p:spPr>
        </p:sp>
        <p:sp>
          <p:nvSpPr>
            <p:cNvPr id="71726" name="Line 46"/>
            <p:cNvSpPr/>
            <p:nvPr/>
          </p:nvSpPr>
          <p:spPr>
            <a:xfrm>
              <a:off x="3552" y="1112"/>
              <a:ext cx="728" cy="0"/>
            </a:xfrm>
            <a:prstGeom prst="line">
              <a:avLst/>
            </a:prstGeom>
            <a:ln w="19050" cap="flat" cmpd="sng">
              <a:solidFill>
                <a:schemeClr val="tx1"/>
              </a:solidFill>
              <a:prstDash val="solid"/>
              <a:headEnd type="none" w="med" len="med"/>
              <a:tailEnd type="none" w="med" len="med"/>
            </a:ln>
          </p:spPr>
        </p:sp>
        <p:sp>
          <p:nvSpPr>
            <p:cNvPr id="71727" name="Line 47"/>
            <p:cNvSpPr/>
            <p:nvPr/>
          </p:nvSpPr>
          <p:spPr>
            <a:xfrm>
              <a:off x="4280" y="1120"/>
              <a:ext cx="0" cy="800"/>
            </a:xfrm>
            <a:prstGeom prst="line">
              <a:avLst/>
            </a:prstGeom>
            <a:ln w="19050" cap="flat" cmpd="sng">
              <a:solidFill>
                <a:schemeClr val="tx1"/>
              </a:solidFill>
              <a:prstDash val="solid"/>
              <a:headEnd type="none" w="med" len="med"/>
              <a:tailEnd type="triangle" w="med" len="med"/>
            </a:ln>
          </p:spPr>
        </p:sp>
        <p:sp>
          <p:nvSpPr>
            <p:cNvPr id="71728" name="Text Box 48"/>
            <p:cNvSpPr txBox="1"/>
            <p:nvPr/>
          </p:nvSpPr>
          <p:spPr>
            <a:xfrm>
              <a:off x="3744" y="2152"/>
              <a:ext cx="784"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物理地址</a:t>
              </a:r>
            </a:p>
          </p:txBody>
        </p:sp>
        <p:sp>
          <p:nvSpPr>
            <p:cNvPr id="71729" name="Text Box 49"/>
            <p:cNvSpPr txBox="1"/>
            <p:nvPr/>
          </p:nvSpPr>
          <p:spPr>
            <a:xfrm>
              <a:off x="376" y="608"/>
              <a:ext cx="784"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逻辑地址</a:t>
              </a:r>
            </a:p>
          </p:txBody>
        </p:sp>
        <p:sp>
          <p:nvSpPr>
            <p:cNvPr id="71730" name="Text Box 50"/>
            <p:cNvSpPr txBox="1"/>
            <p:nvPr/>
          </p:nvSpPr>
          <p:spPr>
            <a:xfrm>
              <a:off x="-5" y="2928"/>
              <a:ext cx="4820" cy="233"/>
            </a:xfrm>
            <a:prstGeom prst="rect">
              <a:avLst/>
            </a:prstGeom>
            <a:solidFill>
              <a:schemeClr val="bg1"/>
            </a:solidFill>
            <a:ln w="9525">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黑体" panose="02010609060101010101" pitchFamily="49" charset="-122"/>
                </a:rPr>
                <a:t>图</a:t>
              </a:r>
              <a:r>
                <a:rPr lang="en-US" altLang="zh-CN" sz="1800" dirty="0">
                  <a:latin typeface="Tahoma" panose="020B0604030504040204" pitchFamily="34" charset="0"/>
                  <a:ea typeface="宋体" panose="02010600030101010101" pitchFamily="2" charset="-122"/>
                </a:rPr>
                <a:t>4-15  </a:t>
              </a:r>
              <a:r>
                <a:rPr lang="zh-CN" altLang="en-US" sz="1800" dirty="0">
                  <a:latin typeface="Tahoma" panose="020B0604030504040204" pitchFamily="34" charset="0"/>
                  <a:ea typeface="黑体" panose="02010609060101010101" pitchFamily="49" charset="-122"/>
                </a:rPr>
                <a:t>具有两级页表的地址变换机构（</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黑体" panose="02010609060101010101" pitchFamily="49" charset="-122"/>
                </a:rPr>
                <a:t>图中假设页的大小为</a:t>
              </a:r>
              <a:r>
                <a:rPr lang="en-US" altLang="zh-CN" sz="1800" dirty="0">
                  <a:latin typeface="Times New Roman" panose="02020603050405020304" pitchFamily="18" charset="0"/>
                  <a:ea typeface="黑体" panose="02010609060101010101" pitchFamily="49" charset="-122"/>
                </a:rPr>
                <a:t>4KB</a:t>
              </a:r>
              <a:r>
                <a:rPr lang="zh-CN" altLang="en-US" sz="1800" dirty="0">
                  <a:latin typeface="Tahoma" panose="020B0604030504040204" pitchFamily="34" charset="0"/>
                  <a:ea typeface="黑体" panose="02010609060101010101" pitchFamily="49" charset="-122"/>
                </a:rPr>
                <a:t>）</a:t>
              </a:r>
            </a:p>
          </p:txBody>
        </p:sp>
        <p:sp>
          <p:nvSpPr>
            <p:cNvPr id="71731" name="Text Box 51"/>
            <p:cNvSpPr txBox="1"/>
            <p:nvPr/>
          </p:nvSpPr>
          <p:spPr>
            <a:xfrm>
              <a:off x="1768" y="928"/>
              <a:ext cx="744" cy="336"/>
            </a:xfrm>
            <a:prstGeom prst="rect">
              <a:avLst/>
            </a:prstGeom>
            <a:noFill/>
            <a:ln w="19050">
              <a:noFill/>
            </a:ln>
          </p:spPr>
          <p:txBody>
            <a:bodyPr>
              <a:spAutoFit/>
            </a:bodyPr>
            <a:lstStyle/>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a</a:t>
              </a:r>
              <a:r>
                <a:rPr lang="en-US" altLang="zh-CN" sz="1600" dirty="0">
                  <a:latin typeface="宋体" panose="02010600030101010101" pitchFamily="2" charset="-122"/>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4KB</a:t>
              </a:r>
            </a:p>
            <a:p>
              <a:pPr algn="ctr" eaLnBrk="1" hangingPunct="1">
                <a:lnSpc>
                  <a:spcPct val="90000"/>
                </a:lnSpc>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页表首址</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dissolve">
                                      <p:cBhvr>
                                        <p:cTn id="7" dur="500"/>
                                        <p:tgtEl>
                                          <p:spTgt spid="39833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98341"/>
                                        </p:tgtEl>
                                        <p:attrNameLst>
                                          <p:attrName>style.visibility</p:attrName>
                                        </p:attrNameLst>
                                      </p:cBhvr>
                                      <p:to>
                                        <p:strVal val="visible"/>
                                      </p:to>
                                    </p:set>
                                    <p:animEffect transition="in" filter="wipe(up)">
                                      <p:cBhvr>
                                        <p:cTn id="11" dur="500"/>
                                        <p:tgtEl>
                                          <p:spTgt spid="398341"/>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398339"/>
                                        </p:tgtEl>
                                        <p:attrNameLst>
                                          <p:attrName>style.visibility</p:attrName>
                                        </p:attrNameLst>
                                      </p:cBhvr>
                                      <p:to>
                                        <p:strVal val="visible"/>
                                      </p:to>
                                    </p:set>
                                    <p:animEffect transition="in" filter="wipe(left)">
                                      <p:cBhvr>
                                        <p:cTn id="15" dur="500"/>
                                        <p:tgtEl>
                                          <p:spTgt spid="398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p:bldP spid="3983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txBox="1"/>
          <p:nvPr/>
        </p:nvSpPr>
        <p:spPr>
          <a:xfrm>
            <a:off x="304800" y="449263"/>
            <a:ext cx="4330700" cy="541337"/>
          </a:xfrm>
          <a:prstGeom prst="rect">
            <a:avLst/>
          </a:prstGeom>
          <a:noFill/>
          <a:ln w="9525">
            <a:noFill/>
          </a:ln>
        </p:spPr>
        <p:txBody>
          <a:bodyPr/>
          <a:lstStyle/>
          <a:p>
            <a:pPr>
              <a:buNone/>
            </a:pPr>
            <a:r>
              <a:rPr lang="en-US" altLang="zh-CN" sz="4000" dirty="0">
                <a:solidFill>
                  <a:srgbClr val="000066"/>
                </a:solidFill>
                <a:latin typeface="Tahoma" panose="020B0604030504040204" pitchFamily="34" charset="0"/>
                <a:ea typeface="黑体" panose="02010609060101010101" pitchFamily="49" charset="-122"/>
              </a:rPr>
              <a:t>2</a:t>
            </a:r>
            <a:r>
              <a:rPr lang="zh-CN" altLang="en-US" sz="4000" dirty="0">
                <a:solidFill>
                  <a:srgbClr val="000066"/>
                </a:solidFill>
                <a:latin typeface="Tahoma" panose="020B0604030504040204" pitchFamily="34" charset="0"/>
                <a:ea typeface="黑体" panose="02010609060101010101" pitchFamily="49" charset="-122"/>
              </a:rPr>
              <a:t>．多级页表 </a:t>
            </a:r>
          </a:p>
        </p:txBody>
      </p:sp>
      <p:sp>
        <p:nvSpPr>
          <p:cNvPr id="3" name="Text Box 3"/>
          <p:cNvSpPr txBox="1"/>
          <p:nvPr/>
        </p:nvSpPr>
        <p:spPr>
          <a:xfrm>
            <a:off x="304800" y="1268413"/>
            <a:ext cx="8534400" cy="2465387"/>
          </a:xfrm>
          <a:prstGeom prst="rect">
            <a:avLst/>
          </a:prstGeom>
          <a:noFill/>
          <a:ln w="9525">
            <a:noFill/>
          </a:ln>
        </p:spPr>
        <p:txBody>
          <a:bodyPr>
            <a:spAutoFit/>
          </a:bodyPr>
          <a:lstStyle/>
          <a:p>
            <a:r>
              <a:rPr lang="en-US" altLang="zh-CN" dirty="0">
                <a:solidFill>
                  <a:srgbClr val="009900"/>
                </a:solidFill>
                <a:latin typeface="Tahoma" panose="020B0604030504040204" pitchFamily="34" charset="0"/>
                <a:ea typeface="宋体" panose="02010600030101010101" pitchFamily="2" charset="-122"/>
              </a:rPr>
              <a:t>64</a:t>
            </a:r>
            <a:r>
              <a:rPr lang="zh-CN" altLang="en-US" dirty="0">
                <a:solidFill>
                  <a:srgbClr val="009900"/>
                </a:solidFill>
                <a:latin typeface="宋体" panose="02010600030101010101" pitchFamily="2" charset="-122"/>
                <a:ea typeface="宋体" panose="02010600030101010101" pitchFamily="2" charset="-122"/>
              </a:rPr>
              <a:t>位地址，两级页表不行了。</a:t>
            </a:r>
            <a:r>
              <a:rPr lang="zh-CN" altLang="en-US" dirty="0">
                <a:latin typeface="宋体" panose="02010600030101010101" pitchFamily="2" charset="-122"/>
                <a:ea typeface="宋体" panose="02010600030101010101" pitchFamily="2" charset="-122"/>
              </a:rPr>
              <a:t>因为：</a:t>
            </a:r>
            <a:r>
              <a:rPr lang="zh-CN" altLang="en-US" dirty="0">
                <a:latin typeface="Tahoma" panose="020B0604030504040204" pitchFamily="34" charset="0"/>
                <a:ea typeface="宋体" panose="02010600030101010101" pitchFamily="2" charset="-122"/>
              </a:rPr>
              <a:t> </a:t>
            </a:r>
          </a:p>
          <a:p>
            <a:r>
              <a:rPr lang="zh-CN" altLang="en-US" dirty="0">
                <a:latin typeface="宋体" panose="02010600030101010101" pitchFamily="2" charset="-122"/>
                <a:ea typeface="宋体" panose="02010600030101010101" pitchFamily="2" charset="-122"/>
              </a:rPr>
              <a:t>设页大小为</a:t>
            </a:r>
            <a:r>
              <a:rPr lang="en-US" altLang="zh-CN" dirty="0">
                <a:latin typeface="Tahoma" panose="020B0604030504040204" pitchFamily="34" charset="0"/>
                <a:ea typeface="宋体" panose="02010600030101010101" pitchFamily="2" charset="-122"/>
              </a:rPr>
              <a:t>4KB</a:t>
            </a:r>
            <a:r>
              <a:rPr lang="zh-CN" altLang="en-US" dirty="0">
                <a:latin typeface="宋体" panose="02010600030101010101" pitchFamily="2" charset="-122"/>
                <a:ea typeface="宋体" panose="02010600030101010101" pitchFamily="2" charset="-122"/>
              </a:rPr>
              <a:t>（</a:t>
            </a:r>
            <a:r>
              <a:rPr lang="en-US" altLang="zh-CN" dirty="0">
                <a:latin typeface="Tahoma" panose="020B0604030504040204" pitchFamily="34" charset="0"/>
                <a:ea typeface="宋体" panose="02010600030101010101" pitchFamily="2" charset="-122"/>
              </a:rPr>
              <a:t>12</a:t>
            </a:r>
            <a:r>
              <a:rPr lang="zh-CN" altLang="en-US" dirty="0">
                <a:latin typeface="宋体" panose="02010600030101010101" pitchFamily="2" charset="-122"/>
                <a:ea typeface="宋体" panose="02010600030101010101" pitchFamily="2" charset="-122"/>
              </a:rPr>
              <a:t>位），则块号占</a:t>
            </a:r>
            <a:r>
              <a:rPr lang="en-US" altLang="zh-CN" dirty="0">
                <a:latin typeface="Tahoma" panose="020B0604030504040204" pitchFamily="34" charset="0"/>
                <a:ea typeface="宋体" panose="02010600030101010101" pitchFamily="2" charset="-122"/>
              </a:rPr>
              <a:t>52</a:t>
            </a:r>
            <a:r>
              <a:rPr lang="zh-CN" altLang="en-US" dirty="0">
                <a:latin typeface="宋体" panose="02010600030101010101" pitchFamily="2" charset="-122"/>
                <a:ea typeface="宋体" panose="02010600030101010101" pitchFamily="2" charset="-122"/>
              </a:rPr>
              <a:t>位（用</a:t>
            </a:r>
            <a:r>
              <a:rPr lang="en-US" altLang="zh-CN" dirty="0">
                <a:latin typeface="Tahoma" panose="020B0604030504040204" pitchFamily="34" charset="0"/>
                <a:ea typeface="宋体" panose="02010600030101010101" pitchFamily="2" charset="-122"/>
              </a:rPr>
              <a:t>8</a:t>
            </a:r>
            <a:r>
              <a:rPr lang="zh-CN" altLang="en-US" dirty="0">
                <a:latin typeface="宋体" panose="02010600030101010101" pitchFamily="2" charset="-122"/>
                <a:ea typeface="宋体" panose="02010600030101010101" pitchFamily="2" charset="-122"/>
              </a:rPr>
              <a:t>字节存储），每块可存储</a:t>
            </a:r>
            <a:r>
              <a:rPr lang="en-US" altLang="zh-CN" dirty="0">
                <a:latin typeface="Tahoma" panose="020B0604030504040204" pitchFamily="34" charset="0"/>
                <a:ea typeface="宋体" panose="02010600030101010101" pitchFamily="2" charset="-122"/>
              </a:rPr>
              <a:t>512</a:t>
            </a:r>
            <a:r>
              <a:rPr lang="zh-CN" altLang="en-US" dirty="0">
                <a:latin typeface="Tahoma" panose="020B0604030504040204" pitchFamily="34" charset="0"/>
                <a:ea typeface="宋体" panose="02010600030101010101" pitchFamily="2" charset="-122"/>
              </a:rPr>
              <a:t>个块号</a:t>
            </a:r>
            <a:r>
              <a:rPr lang="zh-CN" altLang="en-US" dirty="0">
                <a:latin typeface="宋体" panose="02010600030101010101" pitchFamily="2" charset="-122"/>
                <a:ea typeface="宋体" panose="02010600030101010101" pitchFamily="2" charset="-122"/>
              </a:rPr>
              <a:t>（故页表索引号占</a:t>
            </a:r>
            <a:r>
              <a:rPr lang="en-US" altLang="zh-CN" dirty="0">
                <a:latin typeface="Tahoma" panose="020B0604030504040204" pitchFamily="34" charset="0"/>
                <a:ea typeface="宋体" panose="02010600030101010101" pitchFamily="2" charset="-122"/>
              </a:rPr>
              <a:t>9</a:t>
            </a:r>
            <a:r>
              <a:rPr lang="zh-CN" altLang="en-US" dirty="0">
                <a:latin typeface="宋体" panose="02010600030101010101" pitchFamily="2" charset="-122"/>
                <a:ea typeface="宋体" panose="02010600030101010101" pitchFamily="2" charset="-122"/>
              </a:rPr>
              <a:t>位），则外层页号占</a:t>
            </a:r>
            <a:r>
              <a:rPr lang="en-US" altLang="zh-CN" dirty="0">
                <a:latin typeface="Tahoma" panose="020B0604030504040204" pitchFamily="34" charset="0"/>
                <a:ea typeface="宋体" panose="02010600030101010101" pitchFamily="2" charset="-122"/>
              </a:rPr>
              <a:t>43</a:t>
            </a:r>
            <a:r>
              <a:rPr lang="zh-CN" altLang="en-US" dirty="0">
                <a:latin typeface="宋体" panose="02010600030101010101" pitchFamily="2" charset="-122"/>
                <a:ea typeface="宋体" panose="02010600030101010101" pitchFamily="2" charset="-122"/>
              </a:rPr>
              <a:t>位（有</a:t>
            </a:r>
            <a:r>
              <a:rPr lang="en-US" altLang="zh-CN" dirty="0">
                <a:latin typeface="Tahoma" panose="020B0604030504040204" pitchFamily="34" charset="0"/>
                <a:ea typeface="宋体" panose="02010600030101010101" pitchFamily="2" charset="-122"/>
              </a:rPr>
              <a:t>2</a:t>
            </a:r>
            <a:r>
              <a:rPr lang="en-US" altLang="zh-CN" baseline="30000" dirty="0">
                <a:latin typeface="Tahoma" panose="020B0604030504040204" pitchFamily="34" charset="0"/>
                <a:ea typeface="宋体" panose="02010600030101010101" pitchFamily="2" charset="-122"/>
              </a:rPr>
              <a:t>43</a:t>
            </a:r>
            <a:r>
              <a:rPr lang="zh-CN" altLang="en-US" dirty="0">
                <a:latin typeface="宋体" panose="02010600030101010101" pitchFamily="2" charset="-122"/>
                <a:ea typeface="宋体" panose="02010600030101010101" pitchFamily="2" charset="-122"/>
              </a:rPr>
              <a:t>个页表），</a:t>
            </a:r>
            <a:r>
              <a:rPr lang="en-US" altLang="zh-CN" dirty="0">
                <a:latin typeface="Tahoma" panose="020B0604030504040204" pitchFamily="34" charset="0"/>
                <a:ea typeface="宋体" panose="02010600030101010101" pitchFamily="2" charset="-122"/>
              </a:rPr>
              <a:t>2</a:t>
            </a:r>
            <a:r>
              <a:rPr lang="en-US" altLang="zh-CN" baseline="30000" dirty="0">
                <a:latin typeface="Tahoma" panose="020B0604030504040204" pitchFamily="34" charset="0"/>
                <a:ea typeface="宋体" panose="02010600030101010101" pitchFamily="2" charset="-122"/>
              </a:rPr>
              <a:t>43</a:t>
            </a:r>
            <a:r>
              <a:rPr lang="zh-CN" altLang="en-US" dirty="0">
                <a:latin typeface="宋体" panose="02010600030101010101" pitchFamily="2" charset="-122"/>
                <a:ea typeface="宋体" panose="02010600030101010101" pitchFamily="2" charset="-122"/>
              </a:rPr>
              <a:t>个表项，因每个表项</a:t>
            </a:r>
            <a:r>
              <a:rPr lang="en-US" altLang="zh-CN" dirty="0">
                <a:latin typeface="Tahoma" panose="020B0604030504040204" pitchFamily="34" charset="0"/>
                <a:ea typeface="宋体" panose="02010600030101010101" pitchFamily="2" charset="-122"/>
              </a:rPr>
              <a:t>8</a:t>
            </a:r>
            <a:r>
              <a:rPr lang="zh-CN" altLang="en-US" dirty="0">
                <a:latin typeface="宋体" panose="02010600030101010101" pitchFamily="2" charset="-122"/>
                <a:ea typeface="宋体" panose="02010600030101010101" pitchFamily="2" charset="-122"/>
              </a:rPr>
              <a:t>（即</a:t>
            </a:r>
            <a:r>
              <a:rPr lang="en-US" altLang="zh-CN" dirty="0">
                <a:latin typeface="Tahoma" panose="020B0604030504040204" pitchFamily="34" charset="0"/>
                <a:ea typeface="宋体" panose="02010600030101010101" pitchFamily="2" charset="-122"/>
              </a:rPr>
              <a:t>2</a:t>
            </a:r>
            <a:r>
              <a:rPr lang="en-US" altLang="zh-CN" baseline="30000" dirty="0">
                <a:latin typeface="Tahoma" panose="020B0604030504040204" pitchFamily="34" charset="0"/>
                <a:ea typeface="宋体" panose="02010600030101010101" pitchFamily="2" charset="-122"/>
              </a:rPr>
              <a:t>3</a:t>
            </a:r>
            <a:r>
              <a:rPr lang="zh-CN" altLang="en-US" dirty="0">
                <a:latin typeface="宋体" panose="02010600030101010101" pitchFamily="2" charset="-122"/>
                <a:ea typeface="宋体" panose="02010600030101010101" pitchFamily="2" charset="-122"/>
              </a:rPr>
              <a:t>）个字节，所以存放外层页表需要</a:t>
            </a:r>
            <a:r>
              <a:rPr lang="en-US" altLang="zh-CN" dirty="0">
                <a:latin typeface="Tahoma" panose="020B0604030504040204" pitchFamily="34" charset="0"/>
                <a:ea typeface="宋体" panose="02010600030101010101" pitchFamily="2" charset="-122"/>
              </a:rPr>
              <a:t>2</a:t>
            </a:r>
            <a:r>
              <a:rPr lang="en-US" altLang="zh-CN" baseline="30000" dirty="0">
                <a:latin typeface="Tahoma" panose="020B0604030504040204" pitchFamily="34" charset="0"/>
                <a:ea typeface="宋体" panose="02010600030101010101" pitchFamily="2" charset="-122"/>
              </a:rPr>
              <a:t>46</a:t>
            </a:r>
            <a:r>
              <a:rPr lang="zh-CN" altLang="en-US" dirty="0">
                <a:latin typeface="宋体" panose="02010600030101010101" pitchFamily="2" charset="-122"/>
                <a:ea typeface="宋体" panose="02010600030101010101" pitchFamily="2" charset="-122"/>
              </a:rPr>
              <a:t>个字节（</a:t>
            </a:r>
            <a:r>
              <a:rPr lang="en-US" altLang="zh-CN" dirty="0">
                <a:latin typeface="宋体" panose="02010600030101010101" pitchFamily="2" charset="-122"/>
                <a:ea typeface="宋体" panose="02010600030101010101" pitchFamily="2" charset="-122"/>
              </a:rPr>
              <a:t>64TB</a:t>
            </a:r>
            <a:r>
              <a:rPr lang="zh-CN" altLang="en-US" dirty="0">
                <a:latin typeface="宋体" panose="02010600030101010101" pitchFamily="2" charset="-122"/>
                <a:ea typeface="宋体" panose="02010600030101010101" pitchFamily="2" charset="-122"/>
              </a:rPr>
              <a:t>），大得吓人</a:t>
            </a:r>
            <a:r>
              <a:rPr lang="zh-CN" altLang="en-US" dirty="0">
                <a:latin typeface="Tahoma" panose="020B0604030504040204" pitchFamily="34"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zh-CN" altLang="en-US" dirty="0">
                <a:latin typeface="Tahoma" panose="020B0604030504040204" pitchFamily="34" charset="0"/>
                <a:ea typeface="宋体" panose="02010600030101010101" pitchFamily="2" charset="-122"/>
              </a:rPr>
              <a:t>两级页表已经不行了。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69</a:t>
            </a:fld>
            <a:endParaRPr lang="en-US" altLang="zh-CN" sz="1400" dirty="0"/>
          </a:p>
        </p:txBody>
      </p:sp>
      <p:sp>
        <p:nvSpPr>
          <p:cNvPr id="3" name="Rectangle 2"/>
          <p:cNvSpPr txBox="1">
            <a:spLocks noChangeArrowheads="1"/>
          </p:cNvSpPr>
          <p:nvPr/>
        </p:nvSpPr>
        <p:spPr>
          <a:xfrm>
            <a:off x="304800" y="296863"/>
            <a:ext cx="8532813" cy="549275"/>
          </a:xfrm>
          <a:prstGeom prst="rect">
            <a:avLst/>
          </a:prstGeom>
        </p:spPr>
        <p:txBody>
          <a:bodyPr/>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66"/>
                </a:solidFill>
                <a:effectLst/>
                <a:uLnTx/>
                <a:uFillTx/>
                <a:latin typeface="+mj-lt"/>
                <a:ea typeface="+mj-ea"/>
                <a:cs typeface="+mj-cs"/>
              </a:rPr>
              <a:t>4.4.4  </a:t>
            </a:r>
            <a:r>
              <a:rPr kumimoji="0" lang="en-US" altLang="zh-CN" sz="3600" b="1" i="0" u="none" strike="noStrike" kern="0" cap="none" spc="0" normalizeH="0" baseline="0" noProof="0" dirty="0" err="1">
                <a:ln>
                  <a:noFill/>
                </a:ln>
                <a:solidFill>
                  <a:srgbClr val="000066"/>
                </a:solidFill>
                <a:effectLst/>
                <a:uLnTx/>
                <a:uFillTx/>
                <a:latin typeface="+mj-lt"/>
                <a:ea typeface="+mj-ea"/>
                <a:cs typeface="+mj-cs"/>
              </a:rPr>
              <a:t>OpenEuler</a:t>
            </a:r>
            <a:r>
              <a:rPr kumimoji="0" lang="zh-CN" altLang="en-US" sz="3600" b="1" i="0" u="none" strike="noStrike" kern="0" cap="none" spc="0" normalizeH="0" baseline="0" noProof="0" dirty="0">
                <a:ln>
                  <a:noFill/>
                </a:ln>
                <a:solidFill>
                  <a:srgbClr val="000066"/>
                </a:solidFill>
                <a:effectLst/>
                <a:uLnTx/>
                <a:uFillTx/>
                <a:latin typeface="+mj-lt"/>
                <a:ea typeface="+mj-ea"/>
                <a:cs typeface="+mj-cs"/>
              </a:rPr>
              <a:t>中的多级页表</a:t>
            </a:r>
          </a:p>
        </p:txBody>
      </p:sp>
      <p:grpSp>
        <p:nvGrpSpPr>
          <p:cNvPr id="73732" name="组合 32"/>
          <p:cNvGrpSpPr/>
          <p:nvPr/>
        </p:nvGrpSpPr>
        <p:grpSpPr>
          <a:xfrm>
            <a:off x="900113" y="5254625"/>
            <a:ext cx="6934200" cy="968375"/>
            <a:chOff x="871334" y="3360409"/>
            <a:chExt cx="6935297" cy="968691"/>
          </a:xfrm>
        </p:grpSpPr>
        <p:sp>
          <p:nvSpPr>
            <p:cNvPr id="73736" name="矩形 3"/>
            <p:cNvSpPr/>
            <p:nvPr/>
          </p:nvSpPr>
          <p:spPr>
            <a:xfrm>
              <a:off x="1115616" y="3627425"/>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37" name="矩形 4"/>
            <p:cNvSpPr/>
            <p:nvPr/>
          </p:nvSpPr>
          <p:spPr>
            <a:xfrm>
              <a:off x="1268016" y="3779825"/>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38" name="矩形 5"/>
            <p:cNvSpPr/>
            <p:nvPr/>
          </p:nvSpPr>
          <p:spPr>
            <a:xfrm>
              <a:off x="1259632" y="3627388"/>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39" name="矩形 6"/>
            <p:cNvSpPr/>
            <p:nvPr/>
          </p:nvSpPr>
          <p:spPr>
            <a:xfrm>
              <a:off x="971600" y="3703586"/>
              <a:ext cx="288032"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0" name="矩形 7"/>
            <p:cNvSpPr/>
            <p:nvPr/>
          </p:nvSpPr>
          <p:spPr>
            <a:xfrm>
              <a:off x="1251248" y="3703588"/>
              <a:ext cx="1498281"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1" name="矩形 8"/>
            <p:cNvSpPr/>
            <p:nvPr/>
          </p:nvSpPr>
          <p:spPr>
            <a:xfrm>
              <a:off x="2749252" y="3696543"/>
              <a:ext cx="1163850"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2" name="矩形 9"/>
            <p:cNvSpPr/>
            <p:nvPr/>
          </p:nvSpPr>
          <p:spPr>
            <a:xfrm>
              <a:off x="3918677" y="3699433"/>
              <a:ext cx="1157379"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3" name="矩形 10"/>
            <p:cNvSpPr/>
            <p:nvPr/>
          </p:nvSpPr>
          <p:spPr>
            <a:xfrm>
              <a:off x="5066940" y="3702323"/>
              <a:ext cx="1157379"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4" name="矩形 11"/>
            <p:cNvSpPr/>
            <p:nvPr/>
          </p:nvSpPr>
          <p:spPr>
            <a:xfrm>
              <a:off x="6228185" y="3702323"/>
              <a:ext cx="1405012"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3745" name="文本框 13"/>
            <p:cNvSpPr txBox="1"/>
            <p:nvPr/>
          </p:nvSpPr>
          <p:spPr>
            <a:xfrm>
              <a:off x="1785958" y="3823702"/>
              <a:ext cx="809836" cy="307777"/>
            </a:xfrm>
            <a:prstGeom prst="rect">
              <a:avLst/>
            </a:prstGeom>
            <a:noFill/>
            <a:ln w="9525">
              <a:noFill/>
            </a:ln>
          </p:spPr>
          <p:txBody>
            <a:bodyPr>
              <a:spAutoFit/>
            </a:bodyPr>
            <a:lstStyle/>
            <a:p>
              <a:pPr eaLnBrk="1" hangingPunct="1">
                <a:spcBef>
                  <a:spcPct val="50000"/>
                </a:spcBef>
              </a:pPr>
              <a:r>
                <a:rPr lang="zh-CN" altLang="en-US" sz="1400" b="0" dirty="0">
                  <a:latin typeface="Times New Roman" panose="02020603050405020304" pitchFamily="18" charset="0"/>
                </a:rPr>
                <a:t>保留</a:t>
              </a:r>
            </a:p>
          </p:txBody>
        </p:sp>
        <p:sp>
          <p:nvSpPr>
            <p:cNvPr id="73746" name="文本框 14"/>
            <p:cNvSpPr txBox="1"/>
            <p:nvPr/>
          </p:nvSpPr>
          <p:spPr>
            <a:xfrm>
              <a:off x="2992353"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L1</a:t>
              </a:r>
              <a:r>
                <a:rPr lang="zh-CN" altLang="en-US" sz="1400" b="0" dirty="0">
                  <a:latin typeface="Times New Roman" panose="02020603050405020304" pitchFamily="18" charset="0"/>
                </a:rPr>
                <a:t>索引</a:t>
              </a:r>
            </a:p>
          </p:txBody>
        </p:sp>
        <p:sp>
          <p:nvSpPr>
            <p:cNvPr id="73747" name="文本框 15"/>
            <p:cNvSpPr txBox="1"/>
            <p:nvPr/>
          </p:nvSpPr>
          <p:spPr>
            <a:xfrm>
              <a:off x="4105724"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L2</a:t>
              </a:r>
              <a:r>
                <a:rPr lang="zh-CN" altLang="en-US" sz="1400" b="0" dirty="0">
                  <a:latin typeface="Times New Roman" panose="02020603050405020304" pitchFamily="18" charset="0"/>
                </a:rPr>
                <a:t>索引</a:t>
              </a:r>
            </a:p>
          </p:txBody>
        </p:sp>
        <p:sp>
          <p:nvSpPr>
            <p:cNvPr id="73748" name="文本框 16"/>
            <p:cNvSpPr txBox="1"/>
            <p:nvPr/>
          </p:nvSpPr>
          <p:spPr>
            <a:xfrm>
              <a:off x="5238478"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L3</a:t>
              </a:r>
              <a:r>
                <a:rPr lang="zh-CN" altLang="en-US" sz="1400" b="0" dirty="0">
                  <a:latin typeface="Times New Roman" panose="02020603050405020304" pitchFamily="18" charset="0"/>
                </a:rPr>
                <a:t>索引</a:t>
              </a:r>
            </a:p>
          </p:txBody>
        </p:sp>
        <p:sp>
          <p:nvSpPr>
            <p:cNvPr id="73749" name="文本框 17"/>
            <p:cNvSpPr txBox="1"/>
            <p:nvPr/>
          </p:nvSpPr>
          <p:spPr>
            <a:xfrm>
              <a:off x="6352190" y="3822440"/>
              <a:ext cx="1281006" cy="307777"/>
            </a:xfrm>
            <a:prstGeom prst="rect">
              <a:avLst/>
            </a:prstGeom>
            <a:noFill/>
            <a:ln w="9525">
              <a:noFill/>
            </a:ln>
          </p:spPr>
          <p:txBody>
            <a:bodyPr>
              <a:spAutoFit/>
            </a:bodyPr>
            <a:lstStyle/>
            <a:p>
              <a:pPr eaLnBrk="1" hangingPunct="1">
                <a:spcBef>
                  <a:spcPct val="50000"/>
                </a:spcBef>
              </a:pPr>
              <a:r>
                <a:rPr lang="zh-CN" altLang="en-US" sz="1400" b="0" dirty="0">
                  <a:latin typeface="Times New Roman" panose="02020603050405020304" pitchFamily="18" charset="0"/>
                </a:rPr>
                <a:t>页内偏移地址</a:t>
              </a:r>
            </a:p>
          </p:txBody>
        </p:sp>
        <p:sp>
          <p:nvSpPr>
            <p:cNvPr id="73750" name="文本框 19"/>
            <p:cNvSpPr txBox="1"/>
            <p:nvPr/>
          </p:nvSpPr>
          <p:spPr>
            <a:xfrm>
              <a:off x="871334" y="3366305"/>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63</a:t>
              </a:r>
              <a:endParaRPr lang="zh-CN" altLang="en-US" sz="1800" b="0" dirty="0">
                <a:latin typeface="Times New Roman" panose="02020603050405020304" pitchFamily="18" charset="0"/>
              </a:endParaRPr>
            </a:p>
          </p:txBody>
        </p:sp>
        <p:sp>
          <p:nvSpPr>
            <p:cNvPr id="73751" name="文本框 20"/>
            <p:cNvSpPr txBox="1"/>
            <p:nvPr/>
          </p:nvSpPr>
          <p:spPr>
            <a:xfrm>
              <a:off x="1208511" y="3366268"/>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62</a:t>
              </a:r>
              <a:endParaRPr lang="zh-CN" altLang="en-US" sz="1800" b="0" dirty="0">
                <a:latin typeface="Times New Roman" panose="02020603050405020304" pitchFamily="18" charset="0"/>
              </a:endParaRPr>
            </a:p>
          </p:txBody>
        </p:sp>
        <p:sp>
          <p:nvSpPr>
            <p:cNvPr id="73752" name="文本框 21"/>
            <p:cNvSpPr txBox="1"/>
            <p:nvPr/>
          </p:nvSpPr>
          <p:spPr>
            <a:xfrm>
              <a:off x="2397944"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39</a:t>
              </a:r>
              <a:endParaRPr lang="zh-CN" altLang="en-US" sz="1800" b="0" dirty="0">
                <a:latin typeface="Times New Roman" panose="02020603050405020304" pitchFamily="18" charset="0"/>
              </a:endParaRPr>
            </a:p>
          </p:txBody>
        </p:sp>
        <p:sp>
          <p:nvSpPr>
            <p:cNvPr id="73753" name="文本框 22"/>
            <p:cNvSpPr txBox="1"/>
            <p:nvPr/>
          </p:nvSpPr>
          <p:spPr>
            <a:xfrm>
              <a:off x="2715289"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38</a:t>
              </a:r>
              <a:endParaRPr lang="zh-CN" altLang="en-US" sz="1800" b="0" dirty="0">
                <a:latin typeface="Times New Roman" panose="02020603050405020304" pitchFamily="18" charset="0"/>
              </a:endParaRPr>
            </a:p>
          </p:txBody>
        </p:sp>
        <p:sp>
          <p:nvSpPr>
            <p:cNvPr id="73754" name="文本框 23"/>
            <p:cNvSpPr txBox="1"/>
            <p:nvPr/>
          </p:nvSpPr>
          <p:spPr>
            <a:xfrm>
              <a:off x="3559289"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30</a:t>
              </a:r>
              <a:endParaRPr lang="zh-CN" altLang="en-US" sz="1800" b="0" dirty="0">
                <a:latin typeface="Times New Roman" panose="02020603050405020304" pitchFamily="18" charset="0"/>
              </a:endParaRPr>
            </a:p>
          </p:txBody>
        </p:sp>
        <p:sp>
          <p:nvSpPr>
            <p:cNvPr id="73755" name="文本框 24"/>
            <p:cNvSpPr txBox="1"/>
            <p:nvPr/>
          </p:nvSpPr>
          <p:spPr>
            <a:xfrm>
              <a:off x="3865075"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29</a:t>
              </a:r>
              <a:endParaRPr lang="zh-CN" altLang="en-US" sz="1800" b="0" dirty="0">
                <a:latin typeface="Times New Roman" panose="02020603050405020304" pitchFamily="18" charset="0"/>
              </a:endParaRPr>
            </a:p>
          </p:txBody>
        </p:sp>
        <p:sp>
          <p:nvSpPr>
            <p:cNvPr id="73756" name="文本框 25"/>
            <p:cNvSpPr txBox="1"/>
            <p:nvPr/>
          </p:nvSpPr>
          <p:spPr>
            <a:xfrm>
              <a:off x="4725032"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21</a:t>
              </a:r>
              <a:endParaRPr lang="zh-CN" altLang="en-US" sz="1800" b="0" dirty="0">
                <a:latin typeface="Times New Roman" panose="02020603050405020304" pitchFamily="18" charset="0"/>
              </a:endParaRPr>
            </a:p>
          </p:txBody>
        </p:sp>
        <p:sp>
          <p:nvSpPr>
            <p:cNvPr id="73757" name="文本框 26"/>
            <p:cNvSpPr txBox="1"/>
            <p:nvPr/>
          </p:nvSpPr>
          <p:spPr>
            <a:xfrm>
              <a:off x="5013338"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20</a:t>
              </a:r>
              <a:endParaRPr lang="zh-CN" altLang="en-US" sz="1800" b="0" dirty="0">
                <a:latin typeface="Times New Roman" panose="02020603050405020304" pitchFamily="18" charset="0"/>
              </a:endParaRPr>
            </a:p>
          </p:txBody>
        </p:sp>
        <p:sp>
          <p:nvSpPr>
            <p:cNvPr id="73758" name="文本框 27"/>
            <p:cNvSpPr txBox="1"/>
            <p:nvPr/>
          </p:nvSpPr>
          <p:spPr>
            <a:xfrm>
              <a:off x="5868144" y="336367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12</a:t>
              </a:r>
              <a:endParaRPr lang="zh-CN" altLang="en-US" sz="1800" b="0" dirty="0">
                <a:latin typeface="Times New Roman" panose="02020603050405020304" pitchFamily="18" charset="0"/>
              </a:endParaRPr>
            </a:p>
          </p:txBody>
        </p:sp>
        <p:sp>
          <p:nvSpPr>
            <p:cNvPr id="73759" name="文本框 28"/>
            <p:cNvSpPr txBox="1"/>
            <p:nvPr/>
          </p:nvSpPr>
          <p:spPr>
            <a:xfrm>
              <a:off x="6148287"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11</a:t>
              </a:r>
              <a:endParaRPr lang="zh-CN" altLang="en-US" sz="1800" b="0" dirty="0">
                <a:latin typeface="Times New Roman" panose="02020603050405020304" pitchFamily="18" charset="0"/>
              </a:endParaRPr>
            </a:p>
          </p:txBody>
        </p:sp>
        <p:sp>
          <p:nvSpPr>
            <p:cNvPr id="73760" name="文本框 29"/>
            <p:cNvSpPr txBox="1"/>
            <p:nvPr/>
          </p:nvSpPr>
          <p:spPr>
            <a:xfrm>
              <a:off x="7320832" y="3381547"/>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0</a:t>
              </a:r>
              <a:endParaRPr lang="zh-CN" altLang="en-US" sz="1800" b="0" dirty="0">
                <a:latin typeface="Times New Roman" panose="02020603050405020304" pitchFamily="18" charset="0"/>
              </a:endParaRPr>
            </a:p>
          </p:txBody>
        </p:sp>
      </p:grpSp>
      <p:sp>
        <p:nvSpPr>
          <p:cNvPr id="73733" name="文本框 31"/>
          <p:cNvSpPr txBox="1"/>
          <p:nvPr/>
        </p:nvSpPr>
        <p:spPr>
          <a:xfrm>
            <a:off x="630238" y="1031875"/>
            <a:ext cx="7791450" cy="4248150"/>
          </a:xfrm>
          <a:prstGeom prst="rect">
            <a:avLst/>
          </a:prstGeom>
          <a:noFill/>
          <a:ln w="9525">
            <a:noFill/>
          </a:ln>
        </p:spPr>
        <p:txBody>
          <a:bodyPr>
            <a:spAutoFit/>
          </a:bodyPr>
          <a:lstStyle/>
          <a:p>
            <a:pPr marL="342900" indent="-342900" eaLnBrk="1" hangingPunct="1">
              <a:spcBef>
                <a:spcPct val="50000"/>
              </a:spcBef>
              <a:buFont typeface="Arial" panose="020B0604020202020204" pitchFamily="34" charset="0"/>
              <a:buChar char="•"/>
            </a:pPr>
            <a:r>
              <a:rPr lang="en-US" altLang="zh-CN" sz="2000" b="0" dirty="0">
                <a:solidFill>
                  <a:srgbClr val="333333"/>
                </a:solidFill>
                <a:latin typeface="PingFang SC"/>
              </a:rPr>
              <a:t>TTBR0</a:t>
            </a:r>
            <a:r>
              <a:rPr lang="zh-CN" altLang="en-US" sz="2000" b="0" dirty="0">
                <a:solidFill>
                  <a:srgbClr val="333333"/>
                </a:solidFill>
                <a:latin typeface="Times New Roman" panose="02020603050405020304" pitchFamily="18" charset="0"/>
                <a:ea typeface="PingFang SC"/>
              </a:rPr>
              <a:t>和</a:t>
            </a:r>
            <a:r>
              <a:rPr lang="en-US" altLang="zh-CN" sz="2000" b="0" dirty="0">
                <a:solidFill>
                  <a:srgbClr val="333333"/>
                </a:solidFill>
                <a:latin typeface="Times New Roman" panose="02020603050405020304" pitchFamily="18" charset="0"/>
                <a:ea typeface="PingFang SC"/>
              </a:rPr>
              <a:t>TTBR1</a:t>
            </a:r>
            <a:r>
              <a:rPr lang="zh-CN" altLang="en-US" sz="2000" b="0" dirty="0">
                <a:solidFill>
                  <a:srgbClr val="333333"/>
                </a:solidFill>
                <a:latin typeface="Times New Roman" panose="02020603050405020304" pitchFamily="18" charset="0"/>
                <a:ea typeface="PingFang SC"/>
              </a:rPr>
              <a:t>（</a:t>
            </a:r>
            <a:r>
              <a:rPr lang="en-US" altLang="zh-CN" sz="2000" b="0" dirty="0">
                <a:solidFill>
                  <a:srgbClr val="333333"/>
                </a:solidFill>
                <a:latin typeface="Times New Roman" panose="02020603050405020304" pitchFamily="18" charset="0"/>
                <a:ea typeface="PingFang SC"/>
              </a:rPr>
              <a:t>Translation table base register: </a:t>
            </a:r>
            <a:r>
              <a:rPr lang="zh-CN" altLang="en-US" sz="2000" b="0" dirty="0">
                <a:solidFill>
                  <a:srgbClr val="333333"/>
                </a:solidFill>
                <a:latin typeface="Times New Roman" panose="02020603050405020304" pitchFamily="18" charset="0"/>
                <a:ea typeface="PingFang SC"/>
              </a:rPr>
              <a:t>页表基地址寄存器）其中，</a:t>
            </a:r>
            <a:r>
              <a:rPr lang="en-US" altLang="zh-CN" sz="2000" b="0" dirty="0">
                <a:solidFill>
                  <a:srgbClr val="333333"/>
                </a:solidFill>
                <a:latin typeface="PingFang SC"/>
              </a:rPr>
              <a:t> TTBR0</a:t>
            </a:r>
            <a:r>
              <a:rPr lang="zh-CN" altLang="en-US" sz="2000" b="0" dirty="0">
                <a:solidFill>
                  <a:srgbClr val="333333"/>
                </a:solidFill>
                <a:latin typeface="Times New Roman" panose="02020603050405020304" pitchFamily="18" charset="0"/>
                <a:ea typeface="PingFang SC"/>
              </a:rPr>
              <a:t>用于存放用户空间的一级页表基址，</a:t>
            </a:r>
            <a:r>
              <a:rPr lang="en-US" altLang="zh-CN" sz="2000" b="0" dirty="0">
                <a:solidFill>
                  <a:srgbClr val="333333"/>
                </a:solidFill>
                <a:latin typeface="PingFang SC"/>
              </a:rPr>
              <a:t>TTBR1</a:t>
            </a:r>
            <a:r>
              <a:rPr lang="zh-CN" altLang="en-US" sz="2000" b="0" dirty="0">
                <a:solidFill>
                  <a:srgbClr val="333333"/>
                </a:solidFill>
                <a:latin typeface="Times New Roman" panose="02020603050405020304" pitchFamily="18" charset="0"/>
                <a:ea typeface="PingFang SC"/>
              </a:rPr>
              <a:t>存放内核空间的一级页表基址</a:t>
            </a:r>
            <a:endParaRPr lang="en-US" altLang="zh-CN" sz="2000" b="0" dirty="0">
              <a:solidFill>
                <a:srgbClr val="333333"/>
              </a:solidFill>
              <a:latin typeface="Times New Roman" panose="02020603050405020304" pitchFamily="18" charset="0"/>
              <a:ea typeface="PingFang SC"/>
            </a:endParaRP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一级页表，称为页全局目录（</a:t>
            </a:r>
            <a:r>
              <a:rPr lang="en-US" altLang="zh-CN" sz="2000" b="0" dirty="0">
                <a:solidFill>
                  <a:srgbClr val="333333"/>
                </a:solidFill>
                <a:latin typeface="Times New Roman" panose="02020603050405020304" pitchFamily="18" charset="0"/>
              </a:rPr>
              <a:t>Page Global Directory, PGD</a:t>
            </a:r>
            <a:r>
              <a:rPr lang="zh-CN" altLang="en-US" sz="2000" b="0" dirty="0">
                <a:solidFill>
                  <a:srgbClr val="333333"/>
                </a:solidFill>
                <a:latin typeface="Times New Roman" panose="02020603050405020304" pitchFamily="18" charset="0"/>
              </a:rPr>
              <a:t>），其基址存储在寄存器</a:t>
            </a:r>
            <a:r>
              <a:rPr lang="en-US" altLang="zh-CN" sz="2000" b="0" dirty="0">
                <a:solidFill>
                  <a:srgbClr val="333333"/>
                </a:solidFill>
                <a:latin typeface="Times New Roman" panose="02020603050405020304" pitchFamily="18" charset="0"/>
              </a:rPr>
              <a:t>TTBR0/1</a:t>
            </a:r>
            <a:r>
              <a:rPr lang="zh-CN" altLang="en-US" sz="2000" b="0" dirty="0">
                <a:solidFill>
                  <a:srgbClr val="333333"/>
                </a:solidFill>
                <a:latin typeface="Times New Roman" panose="02020603050405020304" pitchFamily="18" charset="0"/>
              </a:rPr>
              <a:t>中。</a:t>
            </a:r>
            <a:r>
              <a:rPr lang="en-US" altLang="zh-CN" sz="2000" b="0" dirty="0">
                <a:solidFill>
                  <a:srgbClr val="333333"/>
                </a:solidFill>
                <a:latin typeface="Times New Roman" panose="02020603050405020304" pitchFamily="18" charset="0"/>
              </a:rPr>
              <a:t>PGD</a:t>
            </a:r>
            <a:r>
              <a:rPr lang="zh-CN" altLang="en-US" sz="2000" b="0" dirty="0">
                <a:solidFill>
                  <a:srgbClr val="333333"/>
                </a:solidFill>
                <a:latin typeface="Times New Roman" panose="02020603050405020304" pitchFamily="18" charset="0"/>
              </a:rPr>
              <a:t>保存的是表描述符形式的页全局目录项（</a:t>
            </a:r>
            <a:r>
              <a:rPr lang="en-US" altLang="zh-CN" sz="2000" b="0" dirty="0">
                <a:solidFill>
                  <a:srgbClr val="333333"/>
                </a:solidFill>
                <a:latin typeface="Times New Roman" panose="02020603050405020304" pitchFamily="18" charset="0"/>
              </a:rPr>
              <a:t>Page Global Directory Entry, PGDE</a:t>
            </a:r>
            <a:r>
              <a:rPr lang="zh-CN" altLang="en-US" sz="2000" b="0" dirty="0">
                <a:solidFill>
                  <a:srgbClr val="333333"/>
                </a:solidFill>
                <a:latin typeface="Times New Roman" panose="02020603050405020304" pitchFamily="18" charset="0"/>
              </a:rPr>
              <a:t>），指向了第二级的页表</a:t>
            </a:r>
            <a:endParaRPr lang="en-US" altLang="zh-CN" sz="2000" b="0" dirty="0">
              <a:solidFill>
                <a:srgbClr val="333333"/>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二级页表，称为页中间目录（</a:t>
            </a:r>
            <a:r>
              <a:rPr lang="en-US" altLang="zh-CN" sz="2000" b="0" dirty="0">
                <a:solidFill>
                  <a:srgbClr val="333333"/>
                </a:solidFill>
                <a:latin typeface="Times New Roman" panose="02020603050405020304" pitchFamily="18" charset="0"/>
              </a:rPr>
              <a:t>Page Middle Directory, PMD</a:t>
            </a:r>
            <a:r>
              <a:rPr lang="zh-CN" altLang="en-US" sz="2000" b="0" dirty="0">
                <a:solidFill>
                  <a:srgbClr val="333333"/>
                </a:solidFill>
                <a:latin typeface="Times New Roman" panose="02020603050405020304" pitchFamily="18" charset="0"/>
              </a:rPr>
              <a:t>）。</a:t>
            </a:r>
            <a:r>
              <a:rPr lang="en-US" altLang="zh-CN" sz="2000" b="0" dirty="0">
                <a:solidFill>
                  <a:srgbClr val="333333"/>
                </a:solidFill>
                <a:latin typeface="Times New Roman" panose="02020603050405020304" pitchFamily="18" charset="0"/>
              </a:rPr>
              <a:t>PMD</a:t>
            </a:r>
            <a:r>
              <a:rPr lang="zh-CN" altLang="en-US" sz="2000" b="0" dirty="0">
                <a:solidFill>
                  <a:srgbClr val="333333"/>
                </a:solidFill>
                <a:latin typeface="Times New Roman" panose="02020603050405020304" pitchFamily="18" charset="0"/>
              </a:rPr>
              <a:t>保存的是表描述符形式的页中间目录项（</a:t>
            </a:r>
            <a:r>
              <a:rPr lang="en-US" altLang="zh-CN" sz="2000" b="0" dirty="0">
                <a:solidFill>
                  <a:srgbClr val="333333"/>
                </a:solidFill>
                <a:latin typeface="Times New Roman" panose="02020603050405020304" pitchFamily="18" charset="0"/>
              </a:rPr>
              <a:t>Page Middle Directory Entry, PMDE</a:t>
            </a:r>
            <a:r>
              <a:rPr lang="zh-CN" altLang="en-US" sz="2000" b="0" dirty="0">
                <a:solidFill>
                  <a:srgbClr val="333333"/>
                </a:solidFill>
                <a:latin typeface="Times New Roman" panose="02020603050405020304" pitchFamily="18" charset="0"/>
              </a:rPr>
              <a:t>），指向了第三级的页表</a:t>
            </a:r>
            <a:endParaRPr lang="en-US" altLang="zh-CN" sz="2000" b="0" dirty="0">
              <a:solidFill>
                <a:srgbClr val="333333"/>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三级页表，称为直接页表（</a:t>
            </a:r>
            <a:r>
              <a:rPr lang="en-US" altLang="zh-CN" sz="2000" b="0" dirty="0">
                <a:solidFill>
                  <a:srgbClr val="333333"/>
                </a:solidFill>
                <a:latin typeface="Times New Roman" panose="02020603050405020304" pitchFamily="18" charset="0"/>
              </a:rPr>
              <a:t>Page Table, PT</a:t>
            </a:r>
            <a:r>
              <a:rPr lang="zh-CN" altLang="en-US" sz="2000" b="0" dirty="0">
                <a:solidFill>
                  <a:srgbClr val="333333"/>
                </a:solidFill>
                <a:latin typeface="Times New Roman" panose="02020603050405020304" pitchFamily="18" charset="0"/>
              </a:rPr>
              <a:t>），</a:t>
            </a:r>
            <a:r>
              <a:rPr lang="en-US" altLang="zh-CN" sz="2000" b="0" dirty="0">
                <a:solidFill>
                  <a:srgbClr val="333333"/>
                </a:solidFill>
                <a:latin typeface="Times New Roman" panose="02020603050405020304" pitchFamily="18" charset="0"/>
              </a:rPr>
              <a:t>PT</a:t>
            </a:r>
            <a:r>
              <a:rPr lang="zh-CN" altLang="en-US" sz="2000" b="0" dirty="0">
                <a:solidFill>
                  <a:srgbClr val="333333"/>
                </a:solidFill>
                <a:latin typeface="Times New Roman" panose="02020603050405020304" pitchFamily="18" charset="0"/>
              </a:rPr>
              <a:t>中的</a:t>
            </a:r>
            <a:r>
              <a:rPr lang="en-US" altLang="zh-CN" sz="2000" b="0" dirty="0">
                <a:solidFill>
                  <a:srgbClr val="333333"/>
                </a:solidFill>
                <a:latin typeface="Times New Roman" panose="02020603050405020304" pitchFamily="18" charset="0"/>
              </a:rPr>
              <a:t>PTE</a:t>
            </a:r>
            <a:r>
              <a:rPr lang="zh-CN" altLang="en-US" sz="2000" b="0" dirty="0">
                <a:solidFill>
                  <a:srgbClr val="333333"/>
                </a:solidFill>
                <a:latin typeface="Times New Roman" panose="02020603050405020304" pitchFamily="18" charset="0"/>
              </a:rPr>
              <a:t>记录了页框号</a:t>
            </a:r>
            <a:endParaRPr lang="zh-CN" altLang="en-US" sz="2000" dirty="0">
              <a:latin typeface="Times New Roman" panose="02020603050405020304" pitchFamily="18" charset="0"/>
            </a:endParaRPr>
          </a:p>
        </p:txBody>
      </p:sp>
      <p:cxnSp>
        <p:nvCxnSpPr>
          <p:cNvPr id="35" name="直接连接符 34"/>
          <p:cNvCxnSpPr>
            <a:stCxn id="73739" idx="2"/>
          </p:cNvCxnSpPr>
          <p:nvPr/>
        </p:nvCxnSpPr>
        <p:spPr bwMode="auto">
          <a:xfrm flipH="1">
            <a:off x="1143000" y="6146800"/>
            <a:ext cx="1588" cy="322263"/>
          </a:xfrm>
          <a:prstGeom prst="line">
            <a:avLst/>
          </a:prstGeom>
        </p:spPr>
        <p:style>
          <a:lnRef idx="1">
            <a:schemeClr val="dk1"/>
          </a:lnRef>
          <a:fillRef idx="0">
            <a:schemeClr val="dk1"/>
          </a:fillRef>
          <a:effectRef idx="0">
            <a:schemeClr val="dk1"/>
          </a:effectRef>
          <a:fontRef idx="minor">
            <a:schemeClr val="tx1"/>
          </a:fontRef>
        </p:style>
      </p:cxnSp>
      <p:sp>
        <p:nvSpPr>
          <p:cNvPr id="73735" name="文本框 36"/>
          <p:cNvSpPr txBox="1"/>
          <p:nvPr/>
        </p:nvSpPr>
        <p:spPr>
          <a:xfrm>
            <a:off x="735013" y="6469063"/>
            <a:ext cx="1182687" cy="307975"/>
          </a:xfrm>
          <a:prstGeom prst="rect">
            <a:avLst/>
          </a:prstGeom>
          <a:noFill/>
          <a:ln w="9525">
            <a:noFill/>
          </a:ln>
        </p:spPr>
        <p:txBody>
          <a:bodyPr>
            <a:spAutoFit/>
          </a:bodyPr>
          <a:lstStyle/>
          <a:p>
            <a:pPr eaLnBrk="1" hangingPunct="1">
              <a:spcBef>
                <a:spcPct val="50000"/>
              </a:spcBef>
            </a:pPr>
            <a:r>
              <a:rPr lang="en-US" altLang="zh-CN" sz="1400" dirty="0">
                <a:latin typeface="Times New Roman" panose="02020603050405020304" pitchFamily="18" charset="0"/>
              </a:rPr>
              <a:t>TTBR0/1</a:t>
            </a:r>
            <a:endParaRPr lang="zh-CN" altLang="en-US" sz="14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a:t>
            </a:fld>
            <a:endParaRPr lang="en-US" altLang="zh-CN" sz="1400" dirty="0"/>
          </a:p>
        </p:txBody>
      </p:sp>
      <p:sp>
        <p:nvSpPr>
          <p:cNvPr id="10243" name="Rectangle 2"/>
          <p:cNvSpPr>
            <a:spLocks noGrp="1"/>
          </p:cNvSpPr>
          <p:nvPr>
            <p:ph type="title"/>
          </p:nvPr>
        </p:nvSpPr>
        <p:spPr/>
        <p:txBody>
          <a:bodyPr vert="horz" wrap="square" lIns="91440" tIns="45720" rIns="91440" bIns="45720" anchor="b" anchorCtr="0"/>
          <a:lstStyle/>
          <a:p>
            <a:pPr eaLnBrk="1" hangingPunct="1"/>
            <a:r>
              <a:rPr lang="en-US" altLang="zh-CN" sz="4000" dirty="0"/>
              <a:t>4.1  </a:t>
            </a:r>
            <a:r>
              <a:rPr lang="zh-CN" altLang="en-US" sz="4000" dirty="0"/>
              <a:t>存储器的层次结构</a:t>
            </a:r>
          </a:p>
        </p:txBody>
      </p:sp>
      <p:sp>
        <p:nvSpPr>
          <p:cNvPr id="10244" name="Text Box 4"/>
          <p:cNvSpPr txBox="1"/>
          <p:nvPr/>
        </p:nvSpPr>
        <p:spPr>
          <a:xfrm>
            <a:off x="503238" y="1233488"/>
            <a:ext cx="8172450" cy="2441575"/>
          </a:xfrm>
          <a:prstGeom prst="rect">
            <a:avLst/>
          </a:prstGeom>
          <a:noFill/>
          <a:ln w="9525">
            <a:noFill/>
          </a:ln>
        </p:spPr>
        <p:txBody>
          <a:bodyPr>
            <a:spAutoFit/>
          </a:bodyPr>
          <a:lstStyle/>
          <a:p>
            <a:pPr eaLnBrk="1" hangingPunct="1">
              <a:spcBef>
                <a:spcPct val="50000"/>
              </a:spcBef>
            </a:pPr>
            <a:r>
              <a:rPr lang="zh-CN" altLang="en-US" sz="2800" dirty="0">
                <a:latin typeface="Tahoma" panose="020B0604030504040204" pitchFamily="34" charset="0"/>
                <a:ea typeface="宋体" panose="02010600030101010101" pitchFamily="2" charset="-122"/>
              </a:rPr>
              <a:t>在理想情况下，存储器的</a:t>
            </a:r>
            <a:r>
              <a:rPr lang="zh-CN" altLang="en-US" sz="2800" dirty="0">
                <a:solidFill>
                  <a:srgbClr val="0000FF"/>
                </a:solidFill>
                <a:latin typeface="Tahoma" panose="020B0604030504040204" pitchFamily="34" charset="0"/>
                <a:ea typeface="宋体" panose="02010600030101010101" pitchFamily="2" charset="-122"/>
              </a:rPr>
              <a:t>速度应当非常快</a:t>
            </a:r>
            <a:r>
              <a:rPr lang="zh-CN" altLang="en-US" sz="2800" dirty="0">
                <a:latin typeface="Tahoma" panose="020B0604030504040204" pitchFamily="34" charset="0"/>
                <a:ea typeface="宋体" panose="02010600030101010101" pitchFamily="2" charset="-122"/>
              </a:rPr>
              <a:t>，能跟上处理器的速度；存储器的</a:t>
            </a:r>
            <a:r>
              <a:rPr lang="zh-CN" altLang="en-US" sz="2800" dirty="0">
                <a:solidFill>
                  <a:srgbClr val="0000FF"/>
                </a:solidFill>
                <a:latin typeface="Tahoma" panose="020B0604030504040204" pitchFamily="34" charset="0"/>
                <a:ea typeface="宋体" panose="02010600030101010101" pitchFamily="2" charset="-122"/>
              </a:rPr>
              <a:t>容量也非常大</a:t>
            </a:r>
            <a:r>
              <a:rPr lang="zh-CN" altLang="en-US" sz="2800" dirty="0">
                <a:latin typeface="Tahoma" panose="020B0604030504040204" pitchFamily="34" charset="0"/>
                <a:ea typeface="宋体" panose="02010600030101010101" pitchFamily="2" charset="-122"/>
              </a:rPr>
              <a:t>；存储器的</a:t>
            </a:r>
            <a:r>
              <a:rPr lang="zh-CN" altLang="en-US" sz="2800" dirty="0">
                <a:solidFill>
                  <a:srgbClr val="0000FF"/>
                </a:solidFill>
                <a:latin typeface="Tahoma" panose="020B0604030504040204" pitchFamily="34" charset="0"/>
                <a:ea typeface="宋体" panose="02010600030101010101" pitchFamily="2" charset="-122"/>
              </a:rPr>
              <a:t>价格应当很便宜</a:t>
            </a:r>
            <a:r>
              <a:rPr lang="zh-CN" altLang="en-US" sz="2800" dirty="0">
                <a:latin typeface="Tahoma" panose="020B0604030504040204" pitchFamily="34" charset="0"/>
                <a:ea typeface="宋体" panose="02010600030101010101" pitchFamily="2" charset="-122"/>
              </a:rPr>
              <a:t>。</a:t>
            </a:r>
          </a:p>
          <a:p>
            <a:pPr eaLnBrk="1" hangingPunct="1">
              <a:spcBef>
                <a:spcPct val="50000"/>
              </a:spcBef>
            </a:pPr>
            <a:r>
              <a:rPr lang="zh-CN" altLang="en-US" sz="2800" dirty="0">
                <a:latin typeface="Tahoma" panose="020B0604030504040204" pitchFamily="34" charset="0"/>
                <a:ea typeface="宋体" panose="02010600030101010101" pitchFamily="2" charset="-122"/>
              </a:rPr>
              <a:t>但目前无法同时满足这三个条件，于是在现代计算机系统中，存储器常采用层次结构来组织。</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70</a:t>
            </a:fld>
            <a:endParaRPr lang="en-US" altLang="zh-CN" sz="1400" dirty="0"/>
          </a:p>
        </p:txBody>
      </p:sp>
      <p:sp>
        <p:nvSpPr>
          <p:cNvPr id="3" name="Rectangle 2"/>
          <p:cNvSpPr txBox="1">
            <a:spLocks noChangeArrowheads="1"/>
          </p:cNvSpPr>
          <p:nvPr/>
        </p:nvSpPr>
        <p:spPr>
          <a:xfrm>
            <a:off x="304800" y="296863"/>
            <a:ext cx="8532813" cy="549275"/>
          </a:xfrm>
          <a:prstGeom prst="rect">
            <a:avLst/>
          </a:prstGeom>
        </p:spPr>
        <p:txBody>
          <a:bodyPr/>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66"/>
                </a:solidFill>
                <a:effectLst/>
                <a:uLnTx/>
                <a:uFillTx/>
                <a:latin typeface="+mj-lt"/>
                <a:ea typeface="+mj-ea"/>
                <a:cs typeface="+mj-cs"/>
              </a:rPr>
              <a:t>4.4.4  </a:t>
            </a:r>
            <a:r>
              <a:rPr kumimoji="0" lang="en-US" altLang="zh-CN" sz="3600" b="1" i="0" u="none" strike="noStrike" kern="0" cap="none" spc="0" normalizeH="0" baseline="0" noProof="0" dirty="0" err="1">
                <a:ln>
                  <a:noFill/>
                </a:ln>
                <a:solidFill>
                  <a:srgbClr val="000066"/>
                </a:solidFill>
                <a:effectLst/>
                <a:uLnTx/>
                <a:uFillTx/>
                <a:latin typeface="+mj-lt"/>
                <a:ea typeface="+mj-ea"/>
                <a:cs typeface="+mj-cs"/>
              </a:rPr>
              <a:t>OpenEuler</a:t>
            </a:r>
            <a:r>
              <a:rPr kumimoji="0" lang="zh-CN" altLang="en-US" sz="3600" b="1" i="0" u="none" strike="noStrike" kern="0" cap="none" spc="0" normalizeH="0" baseline="0" noProof="0" dirty="0">
                <a:ln>
                  <a:noFill/>
                </a:ln>
                <a:solidFill>
                  <a:srgbClr val="000066"/>
                </a:solidFill>
                <a:effectLst/>
                <a:uLnTx/>
                <a:uFillTx/>
                <a:latin typeface="+mj-lt"/>
                <a:ea typeface="+mj-ea"/>
                <a:cs typeface="+mj-cs"/>
              </a:rPr>
              <a:t>中的多级页表</a:t>
            </a:r>
          </a:p>
        </p:txBody>
      </p:sp>
      <p:grpSp>
        <p:nvGrpSpPr>
          <p:cNvPr id="74756" name="组合 32"/>
          <p:cNvGrpSpPr/>
          <p:nvPr/>
        </p:nvGrpSpPr>
        <p:grpSpPr>
          <a:xfrm>
            <a:off x="900113" y="5254625"/>
            <a:ext cx="6934200" cy="968375"/>
            <a:chOff x="871334" y="3360409"/>
            <a:chExt cx="6935297" cy="968691"/>
          </a:xfrm>
        </p:grpSpPr>
        <p:sp>
          <p:nvSpPr>
            <p:cNvPr id="74760" name="矩形 3"/>
            <p:cNvSpPr/>
            <p:nvPr/>
          </p:nvSpPr>
          <p:spPr>
            <a:xfrm>
              <a:off x="1115616" y="3627425"/>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1" name="矩形 4"/>
            <p:cNvSpPr/>
            <p:nvPr/>
          </p:nvSpPr>
          <p:spPr>
            <a:xfrm>
              <a:off x="1268016" y="3779825"/>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2" name="矩形 5"/>
            <p:cNvSpPr/>
            <p:nvPr/>
          </p:nvSpPr>
          <p:spPr>
            <a:xfrm>
              <a:off x="1259632" y="3627388"/>
              <a:ext cx="288032" cy="549275"/>
            </a:xfrm>
            <a:prstGeom prst="rect">
              <a:avLst/>
            </a:prstGeom>
            <a:noFill/>
            <a:ln w="19050">
              <a:noFill/>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3" name="矩形 6"/>
            <p:cNvSpPr/>
            <p:nvPr/>
          </p:nvSpPr>
          <p:spPr>
            <a:xfrm>
              <a:off x="971600" y="3703586"/>
              <a:ext cx="288032"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4" name="矩形 7"/>
            <p:cNvSpPr/>
            <p:nvPr/>
          </p:nvSpPr>
          <p:spPr>
            <a:xfrm>
              <a:off x="1251248" y="3703588"/>
              <a:ext cx="1498281"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5" name="矩形 8"/>
            <p:cNvSpPr/>
            <p:nvPr/>
          </p:nvSpPr>
          <p:spPr>
            <a:xfrm>
              <a:off x="2749196" y="3699433"/>
              <a:ext cx="1163850"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6" name="矩形 9"/>
            <p:cNvSpPr/>
            <p:nvPr/>
          </p:nvSpPr>
          <p:spPr>
            <a:xfrm>
              <a:off x="3918677" y="3699433"/>
              <a:ext cx="1157379"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7" name="矩形 10"/>
            <p:cNvSpPr/>
            <p:nvPr/>
          </p:nvSpPr>
          <p:spPr>
            <a:xfrm>
              <a:off x="5066940" y="3702323"/>
              <a:ext cx="1157379"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8" name="矩形 11"/>
            <p:cNvSpPr/>
            <p:nvPr/>
          </p:nvSpPr>
          <p:spPr>
            <a:xfrm>
              <a:off x="6228185" y="3702323"/>
              <a:ext cx="1405012" cy="549275"/>
            </a:xfrm>
            <a:prstGeom prst="rect">
              <a:avLst/>
            </a:prstGeom>
            <a:noFill/>
            <a:ln w="19050" cap="flat" cmpd="sng">
              <a:solidFill>
                <a:schemeClr val="tx1"/>
              </a:solidFill>
              <a:prstDash val="solid"/>
              <a:round/>
              <a:headEnd type="none" w="med" len="med"/>
              <a:tailEnd type="none" w="med" len="med"/>
            </a:ln>
          </p:spPr>
          <p:txBody>
            <a:bodyPr>
              <a:spAutoFit/>
            </a:bodyPr>
            <a:lstStyle/>
            <a:p>
              <a:pPr eaLnBrk="1" hangingPunct="1">
                <a:spcBef>
                  <a:spcPct val="50000"/>
                </a:spcBef>
              </a:pPr>
              <a:endParaRPr lang="zh-CN" altLang="en-US" dirty="0">
                <a:latin typeface="Times New Roman" panose="02020603050405020304" pitchFamily="18" charset="0"/>
              </a:endParaRPr>
            </a:p>
          </p:txBody>
        </p:sp>
        <p:sp>
          <p:nvSpPr>
            <p:cNvPr id="74769" name="文本框 13"/>
            <p:cNvSpPr txBox="1"/>
            <p:nvPr/>
          </p:nvSpPr>
          <p:spPr>
            <a:xfrm>
              <a:off x="1785958" y="3823702"/>
              <a:ext cx="809836" cy="307777"/>
            </a:xfrm>
            <a:prstGeom prst="rect">
              <a:avLst/>
            </a:prstGeom>
            <a:noFill/>
            <a:ln w="9525">
              <a:noFill/>
            </a:ln>
          </p:spPr>
          <p:txBody>
            <a:bodyPr>
              <a:spAutoFit/>
            </a:bodyPr>
            <a:lstStyle/>
            <a:p>
              <a:pPr eaLnBrk="1" hangingPunct="1">
                <a:spcBef>
                  <a:spcPct val="50000"/>
                </a:spcBef>
              </a:pPr>
              <a:r>
                <a:rPr lang="zh-CN" altLang="en-US" sz="1400" b="0" dirty="0">
                  <a:latin typeface="Times New Roman" panose="02020603050405020304" pitchFamily="18" charset="0"/>
                </a:rPr>
                <a:t>保留</a:t>
              </a:r>
            </a:p>
          </p:txBody>
        </p:sp>
        <p:sp>
          <p:nvSpPr>
            <p:cNvPr id="74770" name="文本框 14"/>
            <p:cNvSpPr txBox="1"/>
            <p:nvPr/>
          </p:nvSpPr>
          <p:spPr>
            <a:xfrm>
              <a:off x="2992353"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L1</a:t>
              </a:r>
              <a:r>
                <a:rPr lang="zh-CN" altLang="en-US" sz="1400" b="0" dirty="0">
                  <a:latin typeface="Times New Roman" panose="02020603050405020304" pitchFamily="18" charset="0"/>
                </a:rPr>
                <a:t>索引</a:t>
              </a:r>
            </a:p>
          </p:txBody>
        </p:sp>
        <p:sp>
          <p:nvSpPr>
            <p:cNvPr id="74771" name="文本框 15"/>
            <p:cNvSpPr txBox="1"/>
            <p:nvPr/>
          </p:nvSpPr>
          <p:spPr>
            <a:xfrm>
              <a:off x="4105724"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L2</a:t>
              </a:r>
              <a:r>
                <a:rPr lang="zh-CN" altLang="en-US" sz="1400" b="0" dirty="0">
                  <a:latin typeface="Times New Roman" panose="02020603050405020304" pitchFamily="18" charset="0"/>
                </a:rPr>
                <a:t>索引</a:t>
              </a:r>
            </a:p>
          </p:txBody>
        </p:sp>
        <p:sp>
          <p:nvSpPr>
            <p:cNvPr id="74772" name="文本框 16"/>
            <p:cNvSpPr txBox="1"/>
            <p:nvPr/>
          </p:nvSpPr>
          <p:spPr>
            <a:xfrm>
              <a:off x="5238478" y="3821176"/>
              <a:ext cx="809836" cy="307777"/>
            </a:xfrm>
            <a:prstGeom prst="rect">
              <a:avLst/>
            </a:prstGeom>
            <a:noFill/>
            <a:ln w="9525">
              <a:noFill/>
            </a:ln>
          </p:spPr>
          <p:txBody>
            <a:bodyPr>
              <a:spAutoFit/>
            </a:bodyPr>
            <a:lstStyle/>
            <a:p>
              <a:pPr eaLnBrk="1" hangingPunct="1">
                <a:spcBef>
                  <a:spcPct val="50000"/>
                </a:spcBef>
              </a:pPr>
              <a:r>
                <a:rPr lang="en-US" altLang="zh-CN" sz="1400" b="0" dirty="0">
                  <a:latin typeface="Times New Roman" panose="02020603050405020304" pitchFamily="18" charset="0"/>
                </a:rPr>
                <a:t>L3</a:t>
              </a:r>
              <a:r>
                <a:rPr lang="zh-CN" altLang="en-US" sz="1400" b="0" dirty="0">
                  <a:latin typeface="Times New Roman" panose="02020603050405020304" pitchFamily="18" charset="0"/>
                </a:rPr>
                <a:t>索引</a:t>
              </a:r>
            </a:p>
          </p:txBody>
        </p:sp>
        <p:sp>
          <p:nvSpPr>
            <p:cNvPr id="74773" name="文本框 17"/>
            <p:cNvSpPr txBox="1"/>
            <p:nvPr/>
          </p:nvSpPr>
          <p:spPr>
            <a:xfrm>
              <a:off x="6352190" y="3822440"/>
              <a:ext cx="1281006" cy="307777"/>
            </a:xfrm>
            <a:prstGeom prst="rect">
              <a:avLst/>
            </a:prstGeom>
            <a:noFill/>
            <a:ln w="9525">
              <a:noFill/>
            </a:ln>
          </p:spPr>
          <p:txBody>
            <a:bodyPr>
              <a:spAutoFit/>
            </a:bodyPr>
            <a:lstStyle/>
            <a:p>
              <a:pPr eaLnBrk="1" hangingPunct="1">
                <a:spcBef>
                  <a:spcPct val="50000"/>
                </a:spcBef>
              </a:pPr>
              <a:r>
                <a:rPr lang="zh-CN" altLang="en-US" sz="1400" b="0" dirty="0">
                  <a:latin typeface="Times New Roman" panose="02020603050405020304" pitchFamily="18" charset="0"/>
                </a:rPr>
                <a:t>页内偏移地址</a:t>
              </a:r>
            </a:p>
          </p:txBody>
        </p:sp>
        <p:sp>
          <p:nvSpPr>
            <p:cNvPr id="74774" name="文本框 19"/>
            <p:cNvSpPr txBox="1"/>
            <p:nvPr/>
          </p:nvSpPr>
          <p:spPr>
            <a:xfrm>
              <a:off x="871334" y="3366305"/>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63</a:t>
              </a:r>
              <a:endParaRPr lang="zh-CN" altLang="en-US" sz="1800" b="0" dirty="0">
                <a:latin typeface="Times New Roman" panose="02020603050405020304" pitchFamily="18" charset="0"/>
              </a:endParaRPr>
            </a:p>
          </p:txBody>
        </p:sp>
        <p:sp>
          <p:nvSpPr>
            <p:cNvPr id="74775" name="文本框 20"/>
            <p:cNvSpPr txBox="1"/>
            <p:nvPr/>
          </p:nvSpPr>
          <p:spPr>
            <a:xfrm>
              <a:off x="1208511" y="3366268"/>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62</a:t>
              </a:r>
              <a:endParaRPr lang="zh-CN" altLang="en-US" sz="1800" b="0" dirty="0">
                <a:latin typeface="Times New Roman" panose="02020603050405020304" pitchFamily="18" charset="0"/>
              </a:endParaRPr>
            </a:p>
          </p:txBody>
        </p:sp>
        <p:sp>
          <p:nvSpPr>
            <p:cNvPr id="74776" name="文本框 21"/>
            <p:cNvSpPr txBox="1"/>
            <p:nvPr/>
          </p:nvSpPr>
          <p:spPr>
            <a:xfrm>
              <a:off x="2397944"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39</a:t>
              </a:r>
              <a:endParaRPr lang="zh-CN" altLang="en-US" sz="1800" b="0" dirty="0">
                <a:latin typeface="Times New Roman" panose="02020603050405020304" pitchFamily="18" charset="0"/>
              </a:endParaRPr>
            </a:p>
          </p:txBody>
        </p:sp>
        <p:sp>
          <p:nvSpPr>
            <p:cNvPr id="74777" name="文本框 22"/>
            <p:cNvSpPr txBox="1"/>
            <p:nvPr/>
          </p:nvSpPr>
          <p:spPr>
            <a:xfrm>
              <a:off x="2715289"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38</a:t>
              </a:r>
              <a:endParaRPr lang="zh-CN" altLang="en-US" sz="1800" b="0" dirty="0">
                <a:latin typeface="Times New Roman" panose="02020603050405020304" pitchFamily="18" charset="0"/>
              </a:endParaRPr>
            </a:p>
          </p:txBody>
        </p:sp>
        <p:sp>
          <p:nvSpPr>
            <p:cNvPr id="74778" name="文本框 23"/>
            <p:cNvSpPr txBox="1"/>
            <p:nvPr/>
          </p:nvSpPr>
          <p:spPr>
            <a:xfrm>
              <a:off x="3559289"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30</a:t>
              </a:r>
              <a:endParaRPr lang="zh-CN" altLang="en-US" sz="1800" b="0" dirty="0">
                <a:latin typeface="Times New Roman" panose="02020603050405020304" pitchFamily="18" charset="0"/>
              </a:endParaRPr>
            </a:p>
          </p:txBody>
        </p:sp>
        <p:sp>
          <p:nvSpPr>
            <p:cNvPr id="74779" name="文本框 24"/>
            <p:cNvSpPr txBox="1"/>
            <p:nvPr/>
          </p:nvSpPr>
          <p:spPr>
            <a:xfrm>
              <a:off x="3865075" y="336309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29</a:t>
              </a:r>
              <a:endParaRPr lang="zh-CN" altLang="en-US" sz="1800" b="0" dirty="0">
                <a:latin typeface="Times New Roman" panose="02020603050405020304" pitchFamily="18" charset="0"/>
              </a:endParaRPr>
            </a:p>
          </p:txBody>
        </p:sp>
        <p:sp>
          <p:nvSpPr>
            <p:cNvPr id="74780" name="文本框 25"/>
            <p:cNvSpPr txBox="1"/>
            <p:nvPr/>
          </p:nvSpPr>
          <p:spPr>
            <a:xfrm>
              <a:off x="4725032"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21</a:t>
              </a:r>
              <a:endParaRPr lang="zh-CN" altLang="en-US" sz="1800" b="0" dirty="0">
                <a:latin typeface="Times New Roman" panose="02020603050405020304" pitchFamily="18" charset="0"/>
              </a:endParaRPr>
            </a:p>
          </p:txBody>
        </p:sp>
        <p:sp>
          <p:nvSpPr>
            <p:cNvPr id="74781" name="文本框 26"/>
            <p:cNvSpPr txBox="1"/>
            <p:nvPr/>
          </p:nvSpPr>
          <p:spPr>
            <a:xfrm>
              <a:off x="5013338"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20</a:t>
              </a:r>
              <a:endParaRPr lang="zh-CN" altLang="en-US" sz="1800" b="0" dirty="0">
                <a:latin typeface="Times New Roman" panose="02020603050405020304" pitchFamily="18" charset="0"/>
              </a:endParaRPr>
            </a:p>
          </p:txBody>
        </p:sp>
        <p:sp>
          <p:nvSpPr>
            <p:cNvPr id="74782" name="文本框 27"/>
            <p:cNvSpPr txBox="1"/>
            <p:nvPr/>
          </p:nvSpPr>
          <p:spPr>
            <a:xfrm>
              <a:off x="5868144" y="3363670"/>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12</a:t>
              </a:r>
              <a:endParaRPr lang="zh-CN" altLang="en-US" sz="1800" b="0" dirty="0">
                <a:latin typeface="Times New Roman" panose="02020603050405020304" pitchFamily="18" charset="0"/>
              </a:endParaRPr>
            </a:p>
          </p:txBody>
        </p:sp>
        <p:sp>
          <p:nvSpPr>
            <p:cNvPr id="74783" name="文本框 28"/>
            <p:cNvSpPr txBox="1"/>
            <p:nvPr/>
          </p:nvSpPr>
          <p:spPr>
            <a:xfrm>
              <a:off x="6148287" y="3360409"/>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11</a:t>
              </a:r>
              <a:endParaRPr lang="zh-CN" altLang="en-US" sz="1800" b="0" dirty="0">
                <a:latin typeface="Times New Roman" panose="02020603050405020304" pitchFamily="18" charset="0"/>
              </a:endParaRPr>
            </a:p>
          </p:txBody>
        </p:sp>
        <p:sp>
          <p:nvSpPr>
            <p:cNvPr id="74784" name="文本框 29"/>
            <p:cNvSpPr txBox="1"/>
            <p:nvPr/>
          </p:nvSpPr>
          <p:spPr>
            <a:xfrm>
              <a:off x="7320832" y="3381547"/>
              <a:ext cx="485799" cy="369332"/>
            </a:xfrm>
            <a:prstGeom prst="rect">
              <a:avLst/>
            </a:prstGeom>
            <a:noFill/>
            <a:ln w="9525">
              <a:noFill/>
            </a:ln>
          </p:spPr>
          <p:txBody>
            <a:bodyPr>
              <a:spAutoFit/>
            </a:bodyPr>
            <a:lstStyle/>
            <a:p>
              <a:pPr eaLnBrk="1" hangingPunct="1">
                <a:spcBef>
                  <a:spcPct val="50000"/>
                </a:spcBef>
              </a:pPr>
              <a:r>
                <a:rPr lang="en-US" altLang="zh-CN" sz="1800" b="0" dirty="0">
                  <a:latin typeface="Times New Roman" panose="02020603050405020304" pitchFamily="18" charset="0"/>
                </a:rPr>
                <a:t>0</a:t>
              </a:r>
              <a:endParaRPr lang="zh-CN" altLang="en-US" sz="1800" b="0" dirty="0">
                <a:latin typeface="Times New Roman" panose="02020603050405020304" pitchFamily="18" charset="0"/>
              </a:endParaRPr>
            </a:p>
          </p:txBody>
        </p:sp>
      </p:grpSp>
      <p:sp>
        <p:nvSpPr>
          <p:cNvPr id="74757" name="文本框 31"/>
          <p:cNvSpPr txBox="1"/>
          <p:nvPr/>
        </p:nvSpPr>
        <p:spPr>
          <a:xfrm>
            <a:off x="704850" y="1287463"/>
            <a:ext cx="7610475" cy="3478212"/>
          </a:xfrm>
          <a:prstGeom prst="rect">
            <a:avLst/>
          </a:prstGeom>
          <a:noFill/>
          <a:ln w="9525">
            <a:noFill/>
          </a:ln>
        </p:spPr>
        <p:txBody>
          <a:bodyPr>
            <a:spAutoFit/>
          </a:bodyPr>
          <a:lstStyle/>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用户空间对应虚拟地址</a:t>
            </a:r>
            <a:r>
              <a:rPr lang="en-US" altLang="zh-CN" sz="2000" b="0" dirty="0">
                <a:solidFill>
                  <a:srgbClr val="333333"/>
                </a:solidFill>
                <a:latin typeface="Times New Roman" panose="02020603050405020304" pitchFamily="18" charset="0"/>
              </a:rPr>
              <a:t>bits[63]</a:t>
            </a:r>
            <a:r>
              <a:rPr lang="zh-CN" altLang="en-US" sz="2000" b="0" dirty="0">
                <a:solidFill>
                  <a:srgbClr val="333333"/>
                </a:solidFill>
                <a:latin typeface="Times New Roman" panose="02020603050405020304" pitchFamily="18" charset="0"/>
              </a:rPr>
              <a:t>为</a:t>
            </a:r>
            <a:r>
              <a:rPr lang="en-US" altLang="zh-CN" sz="2000" b="0" dirty="0">
                <a:solidFill>
                  <a:srgbClr val="333333"/>
                </a:solidFill>
                <a:latin typeface="Times New Roman" panose="02020603050405020304" pitchFamily="18" charset="0"/>
              </a:rPr>
              <a:t>0</a:t>
            </a:r>
            <a:r>
              <a:rPr lang="zh-CN" altLang="en-US" sz="2000" b="0" dirty="0">
                <a:solidFill>
                  <a:srgbClr val="333333"/>
                </a:solidFill>
                <a:latin typeface="Times New Roman" panose="02020603050405020304" pitchFamily="18" charset="0"/>
              </a:rPr>
              <a:t>，而内核空间的相应位为</a:t>
            </a:r>
            <a:r>
              <a:rPr lang="en-US" altLang="zh-CN" sz="2000" b="0" dirty="0">
                <a:solidFill>
                  <a:srgbClr val="333333"/>
                </a:solidFill>
                <a:latin typeface="Times New Roman" panose="02020603050405020304" pitchFamily="18" charset="0"/>
              </a:rPr>
              <a:t>1</a:t>
            </a: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当</a:t>
            </a:r>
            <a:r>
              <a:rPr lang="en-US" altLang="zh-CN" sz="2000" b="0" dirty="0">
                <a:solidFill>
                  <a:srgbClr val="333333"/>
                </a:solidFill>
                <a:latin typeface="Times New Roman" panose="02020603050405020304" pitchFamily="18" charset="0"/>
              </a:rPr>
              <a:t>MMU</a:t>
            </a:r>
            <a:r>
              <a:rPr lang="zh-CN" altLang="en-US" sz="2000" b="0" dirty="0">
                <a:solidFill>
                  <a:srgbClr val="333333"/>
                </a:solidFill>
                <a:latin typeface="Times New Roman" panose="02020603050405020304" pitchFamily="18" charset="0"/>
              </a:rPr>
              <a:t>进行虚拟地址到物理地址转换时，会首先判断第</a:t>
            </a:r>
            <a:r>
              <a:rPr lang="en-US" altLang="zh-CN" sz="2000" b="0" dirty="0">
                <a:solidFill>
                  <a:srgbClr val="333333"/>
                </a:solidFill>
                <a:latin typeface="Times New Roman" panose="02020603050405020304" pitchFamily="18" charset="0"/>
              </a:rPr>
              <a:t>63</a:t>
            </a:r>
            <a:r>
              <a:rPr lang="zh-CN" altLang="en-US" sz="2000" b="0" dirty="0">
                <a:solidFill>
                  <a:srgbClr val="333333"/>
                </a:solidFill>
                <a:latin typeface="Times New Roman" panose="02020603050405020304" pitchFamily="18" charset="0"/>
              </a:rPr>
              <a:t>位决定是对用户空间还是内核空间的访问，选择相应的基址寄存器</a:t>
            </a:r>
            <a:endParaRPr lang="en-US" altLang="zh-CN" sz="2000" b="0" dirty="0">
              <a:solidFill>
                <a:srgbClr val="333333"/>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若其是用户空间地址，则使用</a:t>
            </a:r>
            <a:r>
              <a:rPr lang="en-US" altLang="zh-CN" sz="2000" b="0" dirty="0">
                <a:solidFill>
                  <a:srgbClr val="333333"/>
                </a:solidFill>
                <a:latin typeface="Times New Roman" panose="02020603050405020304" pitchFamily="18" charset="0"/>
              </a:rPr>
              <a:t>TTBR0_EL1</a:t>
            </a:r>
            <a:r>
              <a:rPr lang="zh-CN" altLang="en-US" sz="2000" b="0" dirty="0">
                <a:solidFill>
                  <a:srgbClr val="333333"/>
                </a:solidFill>
                <a:latin typeface="Times New Roman" panose="02020603050405020304" pitchFamily="18" charset="0"/>
              </a:rPr>
              <a:t>指向的页表，否则使用</a:t>
            </a:r>
            <a:r>
              <a:rPr lang="en-US" altLang="zh-CN" sz="2000" b="0" dirty="0">
                <a:solidFill>
                  <a:srgbClr val="333333"/>
                </a:solidFill>
                <a:latin typeface="Times New Roman" panose="02020603050405020304" pitchFamily="18" charset="0"/>
              </a:rPr>
              <a:t>TTBR1_EL1</a:t>
            </a:r>
            <a:r>
              <a:rPr lang="zh-CN" altLang="en-US" sz="2000" b="0" dirty="0">
                <a:solidFill>
                  <a:srgbClr val="333333"/>
                </a:solidFill>
                <a:latin typeface="Times New Roman" panose="02020603050405020304" pitchFamily="18" charset="0"/>
              </a:rPr>
              <a:t>的页表</a:t>
            </a:r>
            <a:endParaRPr lang="en-US" altLang="zh-CN" sz="2000" b="0" dirty="0">
              <a:solidFill>
                <a:srgbClr val="333333"/>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en-US" altLang="zh-CN" sz="2000" b="0" dirty="0">
                <a:solidFill>
                  <a:srgbClr val="333333"/>
                </a:solidFill>
                <a:latin typeface="Times New Roman" panose="02020603050405020304" pitchFamily="18" charset="0"/>
              </a:rPr>
              <a:t>MMU</a:t>
            </a:r>
            <a:r>
              <a:rPr lang="zh-CN" altLang="en-US" sz="2000" b="0" dirty="0">
                <a:solidFill>
                  <a:srgbClr val="333333"/>
                </a:solidFill>
                <a:latin typeface="Times New Roman" panose="02020603050405020304" pitchFamily="18" charset="0"/>
              </a:rPr>
              <a:t>将</a:t>
            </a:r>
            <a:r>
              <a:rPr lang="en-US" altLang="zh-CN" sz="2000" b="0" dirty="0">
                <a:solidFill>
                  <a:srgbClr val="333333"/>
                </a:solidFill>
                <a:latin typeface="Times New Roman" panose="02020603050405020304" pitchFamily="18" charset="0"/>
              </a:rPr>
              <a:t>Lx</a:t>
            </a:r>
            <a:r>
              <a:rPr lang="zh-CN" altLang="en-US" sz="2000" b="0" dirty="0">
                <a:solidFill>
                  <a:srgbClr val="333333"/>
                </a:solidFill>
                <a:latin typeface="Times New Roman" panose="02020603050405020304" pitchFamily="18" charset="0"/>
              </a:rPr>
              <a:t>索引的值作为</a:t>
            </a:r>
            <a:r>
              <a:rPr lang="en-US" altLang="zh-CN" sz="2000" b="0" dirty="0">
                <a:solidFill>
                  <a:srgbClr val="333333"/>
                </a:solidFill>
                <a:latin typeface="Times New Roman" panose="02020603050405020304" pitchFamily="18" charset="0"/>
              </a:rPr>
              <a:t>x</a:t>
            </a:r>
            <a:r>
              <a:rPr lang="zh-CN" altLang="en-US" sz="2000" b="0" dirty="0">
                <a:solidFill>
                  <a:srgbClr val="333333"/>
                </a:solidFill>
                <a:latin typeface="Times New Roman" panose="02020603050405020304" pitchFamily="18" charset="0"/>
              </a:rPr>
              <a:t>级页表内的偏移，据些查询对应的</a:t>
            </a:r>
            <a:r>
              <a:rPr lang="en-US" altLang="zh-CN" sz="2000" b="0" dirty="0">
                <a:solidFill>
                  <a:srgbClr val="333333"/>
                </a:solidFill>
                <a:latin typeface="Times New Roman" panose="02020603050405020304" pitchFamily="18" charset="0"/>
              </a:rPr>
              <a:t>Lx</a:t>
            </a:r>
            <a:r>
              <a:rPr lang="zh-CN" altLang="en-US" sz="2000" b="0" dirty="0">
                <a:solidFill>
                  <a:srgbClr val="333333"/>
                </a:solidFill>
                <a:latin typeface="Times New Roman" panose="02020603050405020304" pitchFamily="18" charset="0"/>
              </a:rPr>
              <a:t>表项，得到下一级页表的基址</a:t>
            </a:r>
            <a:endParaRPr lang="en-US" altLang="zh-CN" sz="2000" b="0" dirty="0">
              <a:solidFill>
                <a:srgbClr val="333333"/>
              </a:solidFill>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2000" b="0" dirty="0">
                <a:solidFill>
                  <a:srgbClr val="333333"/>
                </a:solidFill>
                <a:latin typeface="Times New Roman" panose="02020603050405020304" pitchFamily="18" charset="0"/>
              </a:rPr>
              <a:t>通过三级页表查找并计算后，</a:t>
            </a:r>
            <a:r>
              <a:rPr lang="en-US" altLang="zh-CN" sz="2000" b="0" dirty="0">
                <a:solidFill>
                  <a:srgbClr val="333333"/>
                </a:solidFill>
                <a:latin typeface="Times New Roman" panose="02020603050405020304" pitchFamily="18" charset="0"/>
              </a:rPr>
              <a:t>MMU</a:t>
            </a:r>
            <a:r>
              <a:rPr lang="zh-CN" altLang="en-US" sz="2000" b="0" dirty="0">
                <a:solidFill>
                  <a:srgbClr val="333333"/>
                </a:solidFill>
                <a:latin typeface="Times New Roman" panose="02020603050405020304" pitchFamily="18" charset="0"/>
              </a:rPr>
              <a:t>就可以得到虚拟地址对应的物理地址</a:t>
            </a:r>
            <a:endParaRPr lang="en-US" altLang="zh-CN" sz="2000" b="0" dirty="0">
              <a:solidFill>
                <a:srgbClr val="333333"/>
              </a:solidFill>
              <a:latin typeface="Times New Roman" panose="02020603050405020304" pitchFamily="18" charset="0"/>
            </a:endParaRPr>
          </a:p>
        </p:txBody>
      </p:sp>
      <p:cxnSp>
        <p:nvCxnSpPr>
          <p:cNvPr id="35" name="直接连接符 34"/>
          <p:cNvCxnSpPr>
            <a:stCxn id="74763" idx="2"/>
          </p:cNvCxnSpPr>
          <p:nvPr/>
        </p:nvCxnSpPr>
        <p:spPr bwMode="auto">
          <a:xfrm flipH="1">
            <a:off x="1143000" y="6146800"/>
            <a:ext cx="1588" cy="322263"/>
          </a:xfrm>
          <a:prstGeom prst="line">
            <a:avLst/>
          </a:prstGeom>
        </p:spPr>
        <p:style>
          <a:lnRef idx="1">
            <a:schemeClr val="dk1"/>
          </a:lnRef>
          <a:fillRef idx="0">
            <a:schemeClr val="dk1"/>
          </a:fillRef>
          <a:effectRef idx="0">
            <a:schemeClr val="dk1"/>
          </a:effectRef>
          <a:fontRef idx="minor">
            <a:schemeClr val="tx1"/>
          </a:fontRef>
        </p:style>
      </p:cxnSp>
      <p:sp>
        <p:nvSpPr>
          <p:cNvPr id="74759" name="文本框 36"/>
          <p:cNvSpPr txBox="1"/>
          <p:nvPr/>
        </p:nvSpPr>
        <p:spPr>
          <a:xfrm>
            <a:off x="735013" y="6469063"/>
            <a:ext cx="1182687" cy="307975"/>
          </a:xfrm>
          <a:prstGeom prst="rect">
            <a:avLst/>
          </a:prstGeom>
          <a:noFill/>
          <a:ln w="9525">
            <a:noFill/>
          </a:ln>
        </p:spPr>
        <p:txBody>
          <a:bodyPr>
            <a:spAutoFit/>
          </a:bodyPr>
          <a:lstStyle/>
          <a:p>
            <a:pPr eaLnBrk="1" hangingPunct="1">
              <a:spcBef>
                <a:spcPct val="50000"/>
              </a:spcBef>
            </a:pPr>
            <a:r>
              <a:rPr lang="en-US" altLang="zh-CN" sz="1400" dirty="0">
                <a:latin typeface="Times New Roman" panose="02020603050405020304" pitchFamily="18" charset="0"/>
              </a:rPr>
              <a:t>TTBR0/1</a:t>
            </a:r>
            <a:endParaRPr lang="zh-CN" altLang="en-US" sz="1400"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71</a:t>
            </a:fld>
            <a:endParaRPr lang="en-US" altLang="zh-CN" sz="1400" dirty="0"/>
          </a:p>
        </p:txBody>
      </p:sp>
      <p:sp>
        <p:nvSpPr>
          <p:cNvPr id="75779" name="Rectangle 2"/>
          <p:cNvSpPr>
            <a:spLocks noGrp="1"/>
          </p:cNvSpPr>
          <p:nvPr>
            <p:ph type="title"/>
          </p:nvPr>
        </p:nvSpPr>
        <p:spPr>
          <a:xfrm>
            <a:off x="609600" y="260350"/>
            <a:ext cx="8012113" cy="963613"/>
          </a:xfrm>
        </p:spPr>
        <p:txBody>
          <a:bodyPr vert="horz" wrap="square" lIns="91440" tIns="45720" rIns="91440" bIns="45720" anchor="b" anchorCtr="0"/>
          <a:lstStyle/>
          <a:p>
            <a:pPr eaLnBrk="1" hangingPunct="1"/>
            <a:r>
              <a:rPr lang="en-US" altLang="zh-CN" dirty="0"/>
              <a:t>4.5   </a:t>
            </a:r>
            <a:r>
              <a:rPr lang="zh-CN" altLang="en-US" dirty="0">
                <a:latin typeface="Times New Roman" panose="02020603050405020304" pitchFamily="18" charset="0"/>
              </a:rPr>
              <a:t>基本分段存储管理方式</a:t>
            </a:r>
            <a:r>
              <a:rPr lang="zh-CN" altLang="en-US" dirty="0"/>
              <a:t> </a:t>
            </a:r>
          </a:p>
        </p:txBody>
      </p:sp>
      <p:sp>
        <p:nvSpPr>
          <p:cNvPr id="75780" name="Text Box 16"/>
          <p:cNvSpPr txBox="1"/>
          <p:nvPr/>
        </p:nvSpPr>
        <p:spPr>
          <a:xfrm>
            <a:off x="701675" y="1571625"/>
            <a:ext cx="7696200" cy="2774950"/>
          </a:xfrm>
          <a:prstGeom prst="rect">
            <a:avLst/>
          </a:prstGeom>
          <a:noFill/>
          <a:ln w="9525">
            <a:noFill/>
          </a:ln>
        </p:spPr>
        <p:txBody>
          <a:bodyPr>
            <a:spAutoFit/>
          </a:bodyPr>
          <a:lstStyle/>
          <a:p>
            <a:pPr eaLnBrk="1" hangingPunct="1">
              <a:spcBef>
                <a:spcPct val="50000"/>
              </a:spcBef>
            </a:pPr>
            <a:r>
              <a:rPr lang="en-US" altLang="zh-CN" sz="3200" dirty="0">
                <a:latin typeface="Tahoma" panose="020B0604030504040204" pitchFamily="34" charset="0"/>
                <a:ea typeface="宋体" panose="02010600030101010101" pitchFamily="2" charset="-122"/>
                <a:hlinkClick r:id="rId2" action="ppaction://hlinksldjump"/>
              </a:rPr>
              <a:t>4.5.1   </a:t>
            </a:r>
            <a:r>
              <a:rPr lang="zh-CN" altLang="en-US" sz="3200" dirty="0">
                <a:latin typeface="Tahoma" panose="020B0604030504040204" pitchFamily="34" charset="0"/>
                <a:ea typeface="宋体" panose="02010600030101010101" pitchFamily="2" charset="-122"/>
                <a:hlinkClick r:id="rId2" action="ppaction://hlinksldjump"/>
              </a:rPr>
              <a:t>分段存储管理方式的引入</a:t>
            </a:r>
            <a:endParaRPr lang="zh-CN" altLang="en-US" sz="3200" dirty="0">
              <a:latin typeface="Tahoma" panose="020B0604030504040204" pitchFamily="34" charset="0"/>
              <a:ea typeface="宋体" panose="02010600030101010101" pitchFamily="2" charset="-122"/>
            </a:endParaRPr>
          </a:p>
          <a:p>
            <a:pPr eaLnBrk="1" hangingPunct="1">
              <a:spcBef>
                <a:spcPct val="50000"/>
              </a:spcBef>
            </a:pPr>
            <a:r>
              <a:rPr lang="en-US" altLang="zh-CN" sz="3200" dirty="0">
                <a:solidFill>
                  <a:srgbClr val="000066"/>
                </a:solidFill>
                <a:latin typeface="Tahoma" panose="020B0604030504040204" pitchFamily="34" charset="0"/>
                <a:ea typeface="宋体" panose="02010600030101010101" pitchFamily="2" charset="-122"/>
                <a:hlinkClick r:id="rId3" action="ppaction://hlinksldjump"/>
              </a:rPr>
              <a:t>4.5.2  </a:t>
            </a:r>
            <a:r>
              <a:rPr lang="zh-CN" altLang="en-US" sz="3200" dirty="0">
                <a:solidFill>
                  <a:srgbClr val="000066"/>
                </a:solidFill>
                <a:latin typeface="Tahoma" panose="020B0604030504040204" pitchFamily="34" charset="0"/>
                <a:ea typeface="宋体" panose="02010600030101010101" pitchFamily="2" charset="-122"/>
                <a:hlinkClick r:id="rId3" action="ppaction://hlinksldjump"/>
              </a:rPr>
              <a:t>分段系统的基本原理</a:t>
            </a:r>
            <a:endParaRPr lang="zh-CN" altLang="en-US" sz="3200" dirty="0">
              <a:solidFill>
                <a:srgbClr val="000066"/>
              </a:solidFill>
              <a:latin typeface="Tahoma" panose="020B0604030504040204" pitchFamily="34" charset="0"/>
              <a:ea typeface="宋体" panose="02010600030101010101" pitchFamily="2" charset="-122"/>
            </a:endParaRPr>
          </a:p>
          <a:p>
            <a:pPr eaLnBrk="1" hangingPunct="1">
              <a:spcBef>
                <a:spcPct val="50000"/>
              </a:spcBef>
            </a:pPr>
            <a:r>
              <a:rPr lang="en-US" altLang="zh-CN" sz="3200" u="sng" dirty="0">
                <a:solidFill>
                  <a:srgbClr val="0000FF"/>
                </a:solidFill>
                <a:latin typeface="Tahoma" panose="020B0604030504040204" pitchFamily="34" charset="0"/>
                <a:ea typeface="宋体" panose="02010600030101010101" pitchFamily="2" charset="-122"/>
              </a:rPr>
              <a:t>4.5.3  </a:t>
            </a:r>
            <a:r>
              <a:rPr lang="zh-CN" altLang="en-US" sz="3200" u="sng" dirty="0">
                <a:solidFill>
                  <a:srgbClr val="0000FF"/>
                </a:solidFill>
                <a:latin typeface="Tahoma" panose="020B0604030504040204" pitchFamily="34" charset="0"/>
                <a:ea typeface="宋体" panose="02010600030101010101" pitchFamily="2" charset="-122"/>
              </a:rPr>
              <a:t>信息共享</a:t>
            </a:r>
          </a:p>
          <a:p>
            <a:pPr eaLnBrk="1" hangingPunct="1">
              <a:spcBef>
                <a:spcPct val="50000"/>
              </a:spcBef>
            </a:pPr>
            <a:r>
              <a:rPr lang="en-US" altLang="zh-CN" sz="3200" dirty="0">
                <a:solidFill>
                  <a:srgbClr val="000066"/>
                </a:solidFill>
                <a:latin typeface="Tahoma" panose="020B0604030504040204" pitchFamily="34" charset="0"/>
                <a:ea typeface="宋体" panose="02010600030101010101" pitchFamily="2" charset="-122"/>
                <a:hlinkClick r:id="rId4" action="ppaction://hlinksldjump"/>
              </a:rPr>
              <a:t>4.5.4  </a:t>
            </a:r>
            <a:r>
              <a:rPr lang="zh-CN" altLang="en-US" sz="3200" dirty="0">
                <a:solidFill>
                  <a:srgbClr val="000066"/>
                </a:solidFill>
                <a:latin typeface="Tahoma" panose="020B0604030504040204" pitchFamily="34" charset="0"/>
                <a:ea typeface="宋体" panose="02010600030101010101" pitchFamily="2" charset="-122"/>
                <a:hlinkClick r:id="rId4" action="ppaction://hlinksldjump"/>
              </a:rPr>
              <a:t>段页式存储管理方式</a:t>
            </a:r>
            <a:endParaRPr lang="zh-CN" altLang="en-US" sz="3200" dirty="0">
              <a:solidFill>
                <a:srgbClr val="000066"/>
              </a:solidFill>
              <a:latin typeface="Tahoma" panose="020B060403050404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72</a:t>
            </a:fld>
            <a:endParaRPr lang="en-US" altLang="zh-CN" sz="1400" dirty="0"/>
          </a:p>
        </p:txBody>
      </p:sp>
      <p:sp>
        <p:nvSpPr>
          <p:cNvPr id="76803" name="Rectangle 2"/>
          <p:cNvSpPr>
            <a:spLocks noGrp="1"/>
          </p:cNvSpPr>
          <p:nvPr>
            <p:ph type="title"/>
          </p:nvPr>
        </p:nvSpPr>
        <p:spPr/>
        <p:txBody>
          <a:bodyPr vert="horz" wrap="square" lIns="91440" tIns="45720" rIns="91440" bIns="45720" anchor="b" anchorCtr="0"/>
          <a:lstStyle/>
          <a:p>
            <a:pPr eaLnBrk="1" hangingPunct="1"/>
            <a:r>
              <a:rPr lang="en-US" altLang="zh-CN" sz="4000" dirty="0"/>
              <a:t>4.5.1   </a:t>
            </a:r>
            <a:r>
              <a:rPr lang="zh-CN" altLang="en-US" sz="4000" dirty="0">
                <a:latin typeface="宋体" panose="02010600030101010101" pitchFamily="2" charset="-122"/>
              </a:rPr>
              <a:t>分段存储管理方式的引入</a:t>
            </a:r>
            <a:endParaRPr lang="zh-CN" altLang="en-US" sz="4000" dirty="0"/>
          </a:p>
        </p:txBody>
      </p:sp>
      <p:sp>
        <p:nvSpPr>
          <p:cNvPr id="76804" name="Text Box 4"/>
          <p:cNvSpPr txBox="1"/>
          <p:nvPr/>
        </p:nvSpPr>
        <p:spPr>
          <a:xfrm>
            <a:off x="533400" y="1127125"/>
            <a:ext cx="6629400" cy="457200"/>
          </a:xfrm>
          <a:prstGeom prst="rect">
            <a:avLst/>
          </a:prstGeom>
          <a:noFill/>
          <a:ln w="9525">
            <a:noFill/>
          </a:ln>
        </p:spPr>
        <p:txBody>
          <a:bodyPr>
            <a:spAutoFit/>
          </a:bodyPr>
          <a:lstStyle/>
          <a:p>
            <a:pPr eaLnBrk="1" hangingPunct="1">
              <a:spcBef>
                <a:spcPct val="50000"/>
              </a:spcBef>
            </a:pPr>
            <a:r>
              <a:rPr lang="zh-CN" altLang="en-US" dirty="0">
                <a:latin typeface="仿宋_GB2312" pitchFamily="49" charset="-122"/>
                <a:ea typeface="仿宋_GB2312" pitchFamily="49" charset="-122"/>
              </a:rPr>
              <a:t>主要是为了满足用户和程序员的下述需要： </a:t>
            </a:r>
          </a:p>
        </p:txBody>
      </p:sp>
      <p:sp>
        <p:nvSpPr>
          <p:cNvPr id="703493" name="Text Box 5"/>
          <p:cNvSpPr txBox="1"/>
          <p:nvPr/>
        </p:nvSpPr>
        <p:spPr>
          <a:xfrm>
            <a:off x="304800" y="1873250"/>
            <a:ext cx="609600" cy="641350"/>
          </a:xfrm>
          <a:prstGeom prst="rect">
            <a:avLst/>
          </a:prstGeom>
          <a:noFill/>
          <a:ln w="9525" cap="flat" cmpd="sng">
            <a:solidFill>
              <a:schemeClr val="hlink"/>
            </a:solidFill>
            <a:prstDash val="solid"/>
            <a:miter/>
            <a:headEnd type="none" w="med" len="med"/>
            <a:tailEnd type="none" w="med" len="med"/>
          </a:ln>
        </p:spPr>
        <p:txBody>
          <a:bodyPr lIns="18000" tIns="10800" rIns="18000" bIns="10800">
            <a:spAutoFit/>
          </a:bodyPr>
          <a:lstStyle/>
          <a:p>
            <a:pPr eaLnBrk="1" hangingPunct="1">
              <a:spcBef>
                <a:spcPct val="50000"/>
              </a:spcBef>
            </a:pPr>
            <a:r>
              <a:rPr lang="zh-CN" altLang="en-US" sz="2000" dirty="0">
                <a:solidFill>
                  <a:schemeClr val="tx2"/>
                </a:solidFill>
                <a:latin typeface="楷体_GB2312" pitchFamily="49" charset="-122"/>
              </a:rPr>
              <a:t>方便编程 </a:t>
            </a:r>
          </a:p>
        </p:txBody>
      </p:sp>
      <p:sp>
        <p:nvSpPr>
          <p:cNvPr id="703494" name="Text Box 6"/>
          <p:cNvSpPr txBox="1"/>
          <p:nvPr/>
        </p:nvSpPr>
        <p:spPr>
          <a:xfrm>
            <a:off x="1042988" y="1820863"/>
            <a:ext cx="6786562" cy="708025"/>
          </a:xfrm>
          <a:prstGeom prst="rect">
            <a:avLst/>
          </a:prstGeom>
          <a:noFill/>
          <a:ln w="9525">
            <a:noFill/>
          </a:ln>
        </p:spPr>
        <p:txBody>
          <a:bodyPr>
            <a:spAutoFit/>
          </a:bodyPr>
          <a:lstStyle/>
          <a:p>
            <a:pPr algn="just" eaLnBrk="1" hangingPunct="1">
              <a:spcBef>
                <a:spcPct val="50000"/>
              </a:spcBef>
            </a:pPr>
            <a:r>
              <a:rPr lang="zh-CN" altLang="en-US" sz="2000" dirty="0">
                <a:latin typeface="Tahoma" panose="020B0604030504040204" pitchFamily="34" charset="0"/>
                <a:ea typeface="黑体" panose="02010609060101010101" pitchFamily="49" charset="-122"/>
              </a:rPr>
              <a:t>通常程序按逻辑关系分为若干个段，希望要访问的逻辑地址是由段名</a:t>
            </a:r>
            <a:r>
              <a:rPr lang="en-US" altLang="zh-CN" sz="2000" dirty="0">
                <a:latin typeface="宋体" panose="02010600030101010101" pitchFamily="2" charset="-122"/>
                <a:ea typeface="宋体" panose="02010600030101010101" pitchFamily="2" charset="-122"/>
              </a:rPr>
              <a:t>(</a:t>
            </a:r>
            <a:r>
              <a:rPr lang="zh-CN" altLang="en-US" sz="2000" dirty="0">
                <a:latin typeface="Tahoma" panose="020B0604030504040204" pitchFamily="34" charset="0"/>
                <a:ea typeface="黑体" panose="02010609060101010101" pitchFamily="49" charset="-122"/>
              </a:rPr>
              <a:t>段号</a:t>
            </a:r>
            <a:r>
              <a:rPr lang="en-US" altLang="zh-CN" sz="2000" dirty="0">
                <a:latin typeface="宋体" panose="02010600030101010101" pitchFamily="2" charset="-122"/>
                <a:ea typeface="宋体" panose="02010600030101010101" pitchFamily="2" charset="-122"/>
              </a:rPr>
              <a:t>)</a:t>
            </a:r>
            <a:r>
              <a:rPr lang="zh-CN" altLang="en-US" sz="2000" dirty="0">
                <a:latin typeface="Tahoma" panose="020B0604030504040204" pitchFamily="34" charset="0"/>
                <a:ea typeface="黑体" panose="02010609060101010101" pitchFamily="49" charset="-122"/>
              </a:rPr>
              <a:t>和段内偏移量</a:t>
            </a:r>
            <a:r>
              <a:rPr lang="en-US" altLang="zh-CN" sz="2000" dirty="0">
                <a:latin typeface="宋体" panose="02010600030101010101" pitchFamily="2" charset="-122"/>
                <a:ea typeface="宋体" panose="02010600030101010101" pitchFamily="2" charset="-122"/>
              </a:rPr>
              <a:t>(</a:t>
            </a:r>
            <a:r>
              <a:rPr lang="zh-CN" altLang="en-US" sz="2000" dirty="0">
                <a:latin typeface="Tahoma" panose="020B0604030504040204" pitchFamily="34" charset="0"/>
                <a:ea typeface="黑体" panose="02010609060101010101" pitchFamily="49" charset="-122"/>
              </a:rPr>
              <a:t>段内地址</a:t>
            </a:r>
            <a:r>
              <a:rPr lang="en-US" altLang="zh-CN" sz="2000" dirty="0">
                <a:latin typeface="宋体" panose="02010600030101010101" pitchFamily="2" charset="-122"/>
                <a:ea typeface="宋体" panose="02010600030101010101" pitchFamily="2" charset="-122"/>
              </a:rPr>
              <a:t>)</a:t>
            </a:r>
            <a:r>
              <a:rPr lang="zh-CN" altLang="en-US" sz="2000" dirty="0">
                <a:latin typeface="Tahoma" panose="020B0604030504040204" pitchFamily="34" charset="0"/>
                <a:ea typeface="黑体" panose="02010609060101010101" pitchFamily="49" charset="-122"/>
              </a:rPr>
              <a:t>决定的。  </a:t>
            </a:r>
          </a:p>
        </p:txBody>
      </p:sp>
      <p:sp>
        <p:nvSpPr>
          <p:cNvPr id="703495" name="Text Box 7"/>
          <p:cNvSpPr txBox="1"/>
          <p:nvPr/>
        </p:nvSpPr>
        <p:spPr>
          <a:xfrm>
            <a:off x="304800" y="2743200"/>
            <a:ext cx="609600" cy="641350"/>
          </a:xfrm>
          <a:prstGeom prst="rect">
            <a:avLst/>
          </a:prstGeom>
          <a:noFill/>
          <a:ln w="9525" cap="flat" cmpd="sng">
            <a:solidFill>
              <a:schemeClr val="hlink"/>
            </a:solidFill>
            <a:prstDash val="solid"/>
            <a:miter/>
            <a:headEnd type="none" w="med" len="med"/>
            <a:tailEnd type="none" w="med" len="med"/>
          </a:ln>
        </p:spPr>
        <p:txBody>
          <a:bodyPr lIns="18000" tIns="10800" rIns="18000" bIns="10800">
            <a:spAutoFit/>
          </a:bodyPr>
          <a:lstStyle/>
          <a:p>
            <a:pPr eaLnBrk="1" hangingPunct="1">
              <a:spcBef>
                <a:spcPct val="50000"/>
              </a:spcBef>
            </a:pPr>
            <a:r>
              <a:rPr lang="zh-CN" altLang="en-US" sz="2000" dirty="0">
                <a:solidFill>
                  <a:schemeClr val="tx2"/>
                </a:solidFill>
                <a:latin typeface="楷体_GB2312" pitchFamily="49" charset="-122"/>
              </a:rPr>
              <a:t>信息共享 </a:t>
            </a:r>
          </a:p>
        </p:txBody>
      </p:sp>
      <p:sp>
        <p:nvSpPr>
          <p:cNvPr id="703496" name="Text Box 8"/>
          <p:cNvSpPr txBox="1"/>
          <p:nvPr/>
        </p:nvSpPr>
        <p:spPr>
          <a:xfrm>
            <a:off x="1022350" y="2720975"/>
            <a:ext cx="6862763" cy="708025"/>
          </a:xfrm>
          <a:prstGeom prst="rect">
            <a:avLst/>
          </a:prstGeom>
          <a:noFill/>
          <a:ln w="9525">
            <a:noFill/>
          </a:ln>
        </p:spPr>
        <p:txBody>
          <a:bodyPr>
            <a:spAutoFit/>
          </a:bodyPr>
          <a:lstStyle/>
          <a:p>
            <a:pPr algn="just" eaLnBrk="1" hangingPunct="1">
              <a:spcBef>
                <a:spcPct val="50000"/>
              </a:spcBef>
            </a:pPr>
            <a:r>
              <a:rPr lang="zh-CN" altLang="en-US" sz="2000" dirty="0">
                <a:latin typeface="黑体" panose="02010609060101010101" pitchFamily="49" charset="-122"/>
                <a:ea typeface="黑体" panose="02010609060101010101" pitchFamily="49" charset="-122"/>
              </a:rPr>
              <a:t>分页系统中的</a:t>
            </a:r>
            <a:r>
              <a:rPr lang="zh-CN" altLang="en-US"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页</a:t>
            </a:r>
            <a:r>
              <a:rPr lang="zh-CN" altLang="en-US"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只是存放信息的物理单位（块），并无完整的意义，不便于实现共享；而段却是信息的逻辑单位。 </a:t>
            </a:r>
          </a:p>
        </p:txBody>
      </p:sp>
      <p:sp>
        <p:nvSpPr>
          <p:cNvPr id="703497" name="Text Box 9"/>
          <p:cNvSpPr txBox="1"/>
          <p:nvPr/>
        </p:nvSpPr>
        <p:spPr>
          <a:xfrm>
            <a:off x="304800" y="3581400"/>
            <a:ext cx="609600" cy="641350"/>
          </a:xfrm>
          <a:prstGeom prst="rect">
            <a:avLst/>
          </a:prstGeom>
          <a:noFill/>
          <a:ln w="9525" cap="flat" cmpd="sng">
            <a:solidFill>
              <a:schemeClr val="hlink"/>
            </a:solidFill>
            <a:prstDash val="solid"/>
            <a:miter/>
            <a:headEnd type="none" w="med" len="med"/>
            <a:tailEnd type="none" w="med" len="med"/>
          </a:ln>
        </p:spPr>
        <p:txBody>
          <a:bodyPr lIns="18000" tIns="10800" rIns="18000" bIns="10800">
            <a:spAutoFit/>
          </a:bodyPr>
          <a:lstStyle/>
          <a:p>
            <a:pPr eaLnBrk="1" hangingPunct="1">
              <a:spcBef>
                <a:spcPct val="50000"/>
              </a:spcBef>
            </a:pPr>
            <a:r>
              <a:rPr lang="zh-CN" altLang="en-US" sz="2000" dirty="0">
                <a:solidFill>
                  <a:schemeClr val="tx2"/>
                </a:solidFill>
                <a:latin typeface="楷体_GB2312" pitchFamily="49" charset="-122"/>
              </a:rPr>
              <a:t>信息保护 </a:t>
            </a:r>
          </a:p>
        </p:txBody>
      </p:sp>
      <p:sp>
        <p:nvSpPr>
          <p:cNvPr id="703498" name="Text Box 10"/>
          <p:cNvSpPr txBox="1"/>
          <p:nvPr/>
        </p:nvSpPr>
        <p:spPr>
          <a:xfrm>
            <a:off x="1035050" y="3605213"/>
            <a:ext cx="8001000" cy="400050"/>
          </a:xfrm>
          <a:prstGeom prst="rect">
            <a:avLst/>
          </a:prstGeom>
          <a:noFill/>
          <a:ln w="9525">
            <a:noFill/>
          </a:ln>
        </p:spPr>
        <p:txBody>
          <a:bodyPr>
            <a:spAutoFit/>
          </a:bodyPr>
          <a:lstStyle/>
          <a:p>
            <a:pPr algn="just" eaLnBrk="1" hangingPunct="1">
              <a:spcBef>
                <a:spcPct val="50000"/>
              </a:spcBef>
            </a:pPr>
            <a:r>
              <a:rPr lang="zh-CN" altLang="en-US" sz="2000" dirty="0">
                <a:latin typeface="黑体" panose="02010609060101010101" pitchFamily="49" charset="-122"/>
                <a:ea typeface="黑体" panose="02010609060101010101" pitchFamily="49" charset="-122"/>
              </a:rPr>
              <a:t>信息保护也是对信息的逻辑单位进行保护</a:t>
            </a:r>
          </a:p>
        </p:txBody>
      </p:sp>
      <p:sp>
        <p:nvSpPr>
          <p:cNvPr id="703499" name="Text Box 11"/>
          <p:cNvSpPr txBox="1"/>
          <p:nvPr/>
        </p:nvSpPr>
        <p:spPr>
          <a:xfrm>
            <a:off x="304800" y="4419600"/>
            <a:ext cx="609600" cy="641350"/>
          </a:xfrm>
          <a:prstGeom prst="rect">
            <a:avLst/>
          </a:prstGeom>
          <a:noFill/>
          <a:ln w="9525" cap="flat" cmpd="sng">
            <a:solidFill>
              <a:schemeClr val="hlink"/>
            </a:solidFill>
            <a:prstDash val="solid"/>
            <a:miter/>
            <a:headEnd type="none" w="med" len="med"/>
            <a:tailEnd type="none" w="med" len="med"/>
          </a:ln>
        </p:spPr>
        <p:txBody>
          <a:bodyPr lIns="18000" tIns="10800" rIns="18000" bIns="10800">
            <a:spAutoFit/>
          </a:bodyPr>
          <a:lstStyle/>
          <a:p>
            <a:pPr eaLnBrk="1" hangingPunct="1">
              <a:spcBef>
                <a:spcPct val="50000"/>
              </a:spcBef>
            </a:pPr>
            <a:r>
              <a:rPr lang="zh-CN" altLang="en-US" sz="2000" dirty="0">
                <a:solidFill>
                  <a:schemeClr val="tx2"/>
                </a:solidFill>
                <a:latin typeface="楷体_GB2312" pitchFamily="49" charset="-122"/>
              </a:rPr>
              <a:t>动态增长 </a:t>
            </a:r>
          </a:p>
        </p:txBody>
      </p:sp>
      <p:sp>
        <p:nvSpPr>
          <p:cNvPr id="703500" name="Text Box 12"/>
          <p:cNvSpPr txBox="1"/>
          <p:nvPr/>
        </p:nvSpPr>
        <p:spPr>
          <a:xfrm>
            <a:off x="1022350" y="4365625"/>
            <a:ext cx="7005638" cy="708025"/>
          </a:xfrm>
          <a:prstGeom prst="rect">
            <a:avLst/>
          </a:prstGeom>
          <a:noFill/>
          <a:ln w="9525">
            <a:noFill/>
          </a:ln>
        </p:spPr>
        <p:txBody>
          <a:bodyPr>
            <a:spAutoFit/>
          </a:bodyPr>
          <a:lstStyle/>
          <a:p>
            <a:pPr eaLnBrk="1" hangingPunct="1">
              <a:spcBef>
                <a:spcPct val="50000"/>
              </a:spcBef>
            </a:pPr>
            <a:r>
              <a:rPr lang="zh-CN" altLang="en-US" sz="2000" dirty="0">
                <a:latin typeface="黑体" panose="02010609060101010101" pitchFamily="49" charset="-122"/>
                <a:ea typeface="黑体" panose="02010609060101010101" pitchFamily="49" charset="-122"/>
              </a:rPr>
              <a:t>数据段在使用过程中会不断增长，分段存储管理方式能较好地解决这一问题 </a:t>
            </a:r>
          </a:p>
        </p:txBody>
      </p:sp>
      <p:sp>
        <p:nvSpPr>
          <p:cNvPr id="703501" name="Text Box 13"/>
          <p:cNvSpPr txBox="1"/>
          <p:nvPr/>
        </p:nvSpPr>
        <p:spPr>
          <a:xfrm>
            <a:off x="304800" y="5334000"/>
            <a:ext cx="609600" cy="641350"/>
          </a:xfrm>
          <a:prstGeom prst="rect">
            <a:avLst/>
          </a:prstGeom>
          <a:noFill/>
          <a:ln w="9525" cap="flat" cmpd="sng">
            <a:solidFill>
              <a:schemeClr val="hlink"/>
            </a:solidFill>
            <a:prstDash val="solid"/>
            <a:miter/>
            <a:headEnd type="none" w="med" len="med"/>
            <a:tailEnd type="none" w="med" len="med"/>
          </a:ln>
        </p:spPr>
        <p:txBody>
          <a:bodyPr lIns="18000" tIns="10800" rIns="18000" bIns="10800">
            <a:spAutoFit/>
          </a:bodyPr>
          <a:lstStyle/>
          <a:p>
            <a:pPr eaLnBrk="1" hangingPunct="1">
              <a:spcBef>
                <a:spcPct val="50000"/>
              </a:spcBef>
            </a:pPr>
            <a:r>
              <a:rPr lang="zh-CN" altLang="en-US" sz="2000" dirty="0">
                <a:solidFill>
                  <a:schemeClr val="tx2"/>
                </a:solidFill>
                <a:latin typeface="楷体_GB2312" pitchFamily="49" charset="-122"/>
              </a:rPr>
              <a:t>动态连接 </a:t>
            </a:r>
          </a:p>
        </p:txBody>
      </p:sp>
      <p:sp>
        <p:nvSpPr>
          <p:cNvPr id="703502" name="Text Box 14"/>
          <p:cNvSpPr txBox="1"/>
          <p:nvPr/>
        </p:nvSpPr>
        <p:spPr>
          <a:xfrm>
            <a:off x="1031875" y="5327650"/>
            <a:ext cx="8077200" cy="400050"/>
          </a:xfrm>
          <a:prstGeom prst="rect">
            <a:avLst/>
          </a:prstGeom>
          <a:noFill/>
          <a:ln w="9525">
            <a:noFill/>
          </a:ln>
        </p:spPr>
        <p:txBody>
          <a:bodyPr>
            <a:spAutoFit/>
          </a:bodyPr>
          <a:lstStyle/>
          <a:p>
            <a:pPr algn="just" eaLnBrk="1" hangingPunct="1">
              <a:spcBef>
                <a:spcPct val="50000"/>
              </a:spcBef>
            </a:pPr>
            <a:r>
              <a:rPr lang="zh-CN" altLang="en-US" sz="2000" dirty="0">
                <a:latin typeface="黑体" panose="02010609060101010101" pitchFamily="49" charset="-122"/>
                <a:ea typeface="黑体" panose="02010609060101010101" pitchFamily="49" charset="-122"/>
              </a:rPr>
              <a:t>动态链接也要求以段作为管理的单位。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3493"/>
                                        </p:tgtEl>
                                        <p:attrNameLst>
                                          <p:attrName>style.visibility</p:attrName>
                                        </p:attrNameLst>
                                      </p:cBhvr>
                                      <p:to>
                                        <p:strVal val="visible"/>
                                      </p:to>
                                    </p:set>
                                    <p:anim calcmode="lin" valueType="num">
                                      <p:cBhvr additive="base">
                                        <p:cTn id="7" dur="500" fill="hold"/>
                                        <p:tgtEl>
                                          <p:spTgt spid="703493"/>
                                        </p:tgtEl>
                                        <p:attrNameLst>
                                          <p:attrName>ppt_x</p:attrName>
                                        </p:attrNameLst>
                                      </p:cBhvr>
                                      <p:tavLst>
                                        <p:tav tm="0">
                                          <p:val>
                                            <p:strVal val="0-#ppt_w/2"/>
                                          </p:val>
                                        </p:tav>
                                        <p:tav tm="100000">
                                          <p:val>
                                            <p:strVal val="#ppt_x"/>
                                          </p:val>
                                        </p:tav>
                                      </p:tavLst>
                                    </p:anim>
                                    <p:anim calcmode="lin" valueType="num">
                                      <p:cBhvr additive="base">
                                        <p:cTn id="8" dur="500" fill="hold"/>
                                        <p:tgtEl>
                                          <p:spTgt spid="70349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703494"/>
                                        </p:tgtEl>
                                        <p:attrNameLst>
                                          <p:attrName>style.visibility</p:attrName>
                                        </p:attrNameLst>
                                      </p:cBhvr>
                                      <p:to>
                                        <p:strVal val="visible"/>
                                      </p:to>
                                    </p:set>
                                    <p:animEffect transition="in" filter="wipe(up)">
                                      <p:cBhvr>
                                        <p:cTn id="12" dur="500"/>
                                        <p:tgtEl>
                                          <p:spTgt spid="70349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703495"/>
                                        </p:tgtEl>
                                        <p:attrNameLst>
                                          <p:attrName>style.visibility</p:attrName>
                                        </p:attrNameLst>
                                      </p:cBhvr>
                                      <p:to>
                                        <p:strVal val="visible"/>
                                      </p:to>
                                    </p:set>
                                    <p:anim calcmode="lin" valueType="num">
                                      <p:cBhvr additive="base">
                                        <p:cTn id="16" dur="500" fill="hold"/>
                                        <p:tgtEl>
                                          <p:spTgt spid="703495"/>
                                        </p:tgtEl>
                                        <p:attrNameLst>
                                          <p:attrName>ppt_x</p:attrName>
                                        </p:attrNameLst>
                                      </p:cBhvr>
                                      <p:tavLst>
                                        <p:tav tm="0">
                                          <p:val>
                                            <p:strVal val="0-#ppt_w/2"/>
                                          </p:val>
                                        </p:tav>
                                        <p:tav tm="100000">
                                          <p:val>
                                            <p:strVal val="#ppt_x"/>
                                          </p:val>
                                        </p:tav>
                                      </p:tavLst>
                                    </p:anim>
                                    <p:anim calcmode="lin" valueType="num">
                                      <p:cBhvr additive="base">
                                        <p:cTn id="17" dur="500" fill="hold"/>
                                        <p:tgtEl>
                                          <p:spTgt spid="70349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703496"/>
                                        </p:tgtEl>
                                        <p:attrNameLst>
                                          <p:attrName>style.visibility</p:attrName>
                                        </p:attrNameLst>
                                      </p:cBhvr>
                                      <p:to>
                                        <p:strVal val="visible"/>
                                      </p:to>
                                    </p:set>
                                    <p:animEffect transition="in" filter="wipe(up)">
                                      <p:cBhvr>
                                        <p:cTn id="21" dur="500"/>
                                        <p:tgtEl>
                                          <p:spTgt spid="703496"/>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03497"/>
                                        </p:tgtEl>
                                        <p:attrNameLst>
                                          <p:attrName>style.visibility</p:attrName>
                                        </p:attrNameLst>
                                      </p:cBhvr>
                                      <p:to>
                                        <p:strVal val="visible"/>
                                      </p:to>
                                    </p:set>
                                    <p:anim calcmode="lin" valueType="num">
                                      <p:cBhvr additive="base">
                                        <p:cTn id="25" dur="500" fill="hold"/>
                                        <p:tgtEl>
                                          <p:spTgt spid="703497"/>
                                        </p:tgtEl>
                                        <p:attrNameLst>
                                          <p:attrName>ppt_x</p:attrName>
                                        </p:attrNameLst>
                                      </p:cBhvr>
                                      <p:tavLst>
                                        <p:tav tm="0">
                                          <p:val>
                                            <p:strVal val="0-#ppt_w/2"/>
                                          </p:val>
                                        </p:tav>
                                        <p:tav tm="100000">
                                          <p:val>
                                            <p:strVal val="#ppt_x"/>
                                          </p:val>
                                        </p:tav>
                                      </p:tavLst>
                                    </p:anim>
                                    <p:anim calcmode="lin" valueType="num">
                                      <p:cBhvr additive="base">
                                        <p:cTn id="26" dur="500" fill="hold"/>
                                        <p:tgtEl>
                                          <p:spTgt spid="70349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703498"/>
                                        </p:tgtEl>
                                        <p:attrNameLst>
                                          <p:attrName>style.visibility</p:attrName>
                                        </p:attrNameLst>
                                      </p:cBhvr>
                                      <p:to>
                                        <p:strVal val="visible"/>
                                      </p:to>
                                    </p:set>
                                    <p:animEffect transition="in" filter="wipe(up)">
                                      <p:cBhvr>
                                        <p:cTn id="30" dur="500"/>
                                        <p:tgtEl>
                                          <p:spTgt spid="703498"/>
                                        </p:tgtEl>
                                      </p:cBhvr>
                                    </p:animEffect>
                                  </p:childTnLst>
                                </p:cTn>
                              </p:par>
                            </p:childTnLst>
                          </p:cTn>
                        </p:par>
                        <p:par>
                          <p:cTn id="31" fill="hold">
                            <p:stCondLst>
                              <p:cond delay="3000"/>
                            </p:stCondLst>
                            <p:childTnLst>
                              <p:par>
                                <p:cTn id="32" presetID="2" presetClass="entr" presetSubtype="8" fill="hold" grpId="0" nodeType="afterEffect">
                                  <p:stCondLst>
                                    <p:cond delay="0"/>
                                  </p:stCondLst>
                                  <p:childTnLst>
                                    <p:set>
                                      <p:cBhvr>
                                        <p:cTn id="33" dur="1" fill="hold">
                                          <p:stCondLst>
                                            <p:cond delay="0"/>
                                          </p:stCondLst>
                                        </p:cTn>
                                        <p:tgtEl>
                                          <p:spTgt spid="703499"/>
                                        </p:tgtEl>
                                        <p:attrNameLst>
                                          <p:attrName>style.visibility</p:attrName>
                                        </p:attrNameLst>
                                      </p:cBhvr>
                                      <p:to>
                                        <p:strVal val="visible"/>
                                      </p:to>
                                    </p:set>
                                    <p:anim calcmode="lin" valueType="num">
                                      <p:cBhvr additive="base">
                                        <p:cTn id="34" dur="500" fill="hold"/>
                                        <p:tgtEl>
                                          <p:spTgt spid="703499"/>
                                        </p:tgtEl>
                                        <p:attrNameLst>
                                          <p:attrName>ppt_x</p:attrName>
                                        </p:attrNameLst>
                                      </p:cBhvr>
                                      <p:tavLst>
                                        <p:tav tm="0">
                                          <p:val>
                                            <p:strVal val="0-#ppt_w/2"/>
                                          </p:val>
                                        </p:tav>
                                        <p:tav tm="100000">
                                          <p:val>
                                            <p:strVal val="#ppt_x"/>
                                          </p:val>
                                        </p:tav>
                                      </p:tavLst>
                                    </p:anim>
                                    <p:anim calcmode="lin" valueType="num">
                                      <p:cBhvr additive="base">
                                        <p:cTn id="35" dur="500" fill="hold"/>
                                        <p:tgtEl>
                                          <p:spTgt spid="703499"/>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703500"/>
                                        </p:tgtEl>
                                        <p:attrNameLst>
                                          <p:attrName>style.visibility</p:attrName>
                                        </p:attrNameLst>
                                      </p:cBhvr>
                                      <p:to>
                                        <p:strVal val="visible"/>
                                      </p:to>
                                    </p:set>
                                    <p:animEffect transition="in" filter="wipe(up)">
                                      <p:cBhvr>
                                        <p:cTn id="39" dur="500"/>
                                        <p:tgtEl>
                                          <p:spTgt spid="703500"/>
                                        </p:tgtEl>
                                      </p:cBhvr>
                                    </p:animEffect>
                                  </p:childTnLst>
                                </p:cTn>
                              </p:par>
                            </p:childTnLst>
                          </p:cTn>
                        </p:par>
                        <p:par>
                          <p:cTn id="40" fill="hold">
                            <p:stCondLst>
                              <p:cond delay="4000"/>
                            </p:stCondLst>
                            <p:childTnLst>
                              <p:par>
                                <p:cTn id="41" presetID="2" presetClass="entr" presetSubtype="8" fill="hold" grpId="0" nodeType="afterEffect">
                                  <p:stCondLst>
                                    <p:cond delay="0"/>
                                  </p:stCondLst>
                                  <p:childTnLst>
                                    <p:set>
                                      <p:cBhvr>
                                        <p:cTn id="42" dur="1" fill="hold">
                                          <p:stCondLst>
                                            <p:cond delay="0"/>
                                          </p:stCondLst>
                                        </p:cTn>
                                        <p:tgtEl>
                                          <p:spTgt spid="703501"/>
                                        </p:tgtEl>
                                        <p:attrNameLst>
                                          <p:attrName>style.visibility</p:attrName>
                                        </p:attrNameLst>
                                      </p:cBhvr>
                                      <p:to>
                                        <p:strVal val="visible"/>
                                      </p:to>
                                    </p:set>
                                    <p:anim calcmode="lin" valueType="num">
                                      <p:cBhvr additive="base">
                                        <p:cTn id="43" dur="500" fill="hold"/>
                                        <p:tgtEl>
                                          <p:spTgt spid="703501"/>
                                        </p:tgtEl>
                                        <p:attrNameLst>
                                          <p:attrName>ppt_x</p:attrName>
                                        </p:attrNameLst>
                                      </p:cBhvr>
                                      <p:tavLst>
                                        <p:tav tm="0">
                                          <p:val>
                                            <p:strVal val="0-#ppt_w/2"/>
                                          </p:val>
                                        </p:tav>
                                        <p:tav tm="100000">
                                          <p:val>
                                            <p:strVal val="#ppt_x"/>
                                          </p:val>
                                        </p:tav>
                                      </p:tavLst>
                                    </p:anim>
                                    <p:anim calcmode="lin" valueType="num">
                                      <p:cBhvr additive="base">
                                        <p:cTn id="44" dur="500" fill="hold"/>
                                        <p:tgtEl>
                                          <p:spTgt spid="703501"/>
                                        </p:tgtEl>
                                        <p:attrNameLst>
                                          <p:attrName>ppt_y</p:attrName>
                                        </p:attrNameLst>
                                      </p:cBhvr>
                                      <p:tavLst>
                                        <p:tav tm="0">
                                          <p:val>
                                            <p:strVal val="#ppt_y"/>
                                          </p:val>
                                        </p:tav>
                                        <p:tav tm="100000">
                                          <p:val>
                                            <p:strVal val="#ppt_y"/>
                                          </p:val>
                                        </p:tav>
                                      </p:tavLst>
                                    </p:anim>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703502"/>
                                        </p:tgtEl>
                                        <p:attrNameLst>
                                          <p:attrName>style.visibility</p:attrName>
                                        </p:attrNameLst>
                                      </p:cBhvr>
                                      <p:to>
                                        <p:strVal val="visible"/>
                                      </p:to>
                                    </p:set>
                                    <p:animEffect transition="in" filter="wipe(up)">
                                      <p:cBhvr>
                                        <p:cTn id="48" dur="500"/>
                                        <p:tgtEl>
                                          <p:spTgt spid="703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3" grpId="0" animBg="1"/>
      <p:bldP spid="703494" grpId="0"/>
      <p:bldP spid="703495" grpId="0" animBg="1"/>
      <p:bldP spid="703496" grpId="0"/>
      <p:bldP spid="703497" grpId="0" animBg="1"/>
      <p:bldP spid="703498" grpId="0"/>
      <p:bldP spid="703499" grpId="0" animBg="1"/>
      <p:bldP spid="703500" grpId="0"/>
      <p:bldP spid="703501" grpId="0" animBg="1"/>
      <p:bldP spid="70350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050"/>
          <p:cNvSpPr txBox="1"/>
          <p:nvPr/>
        </p:nvSpPr>
        <p:spPr>
          <a:xfrm>
            <a:off x="609600" y="441325"/>
            <a:ext cx="5881688" cy="646113"/>
          </a:xfrm>
          <a:prstGeom prst="rect">
            <a:avLst/>
          </a:prstGeom>
          <a:noFill/>
          <a:ln w="9525">
            <a:noFill/>
          </a:ln>
        </p:spPr>
        <p:txBody>
          <a:bodyPr anchor="b" anchorCtr="0"/>
          <a:lstStyle/>
          <a:p>
            <a:pPr eaLnBrk="1" hangingPunct="1"/>
            <a:r>
              <a:rPr lang="en-US" altLang="zh-CN" sz="3600" dirty="0">
                <a:solidFill>
                  <a:srgbClr val="000066"/>
                </a:solidFill>
                <a:latin typeface="Tahoma" panose="020B0604030504040204" pitchFamily="34" charset="0"/>
                <a:ea typeface="黑体" panose="02010609060101010101" pitchFamily="49" charset="-122"/>
              </a:rPr>
              <a:t>4.5.2  </a:t>
            </a:r>
            <a:r>
              <a:rPr lang="zh-CN" altLang="en-US" sz="3600" dirty="0">
                <a:solidFill>
                  <a:srgbClr val="000066"/>
                </a:solidFill>
                <a:latin typeface="Tahoma" panose="020B0604030504040204" pitchFamily="34" charset="0"/>
                <a:ea typeface="黑体" panose="02010609060101010101" pitchFamily="49" charset="-122"/>
              </a:rPr>
              <a:t>分段系统的基本原理 </a:t>
            </a:r>
          </a:p>
        </p:txBody>
      </p:sp>
      <p:sp>
        <p:nvSpPr>
          <p:cNvPr id="77827" name="Text Box 2051"/>
          <p:cNvSpPr txBox="1"/>
          <p:nvPr/>
        </p:nvSpPr>
        <p:spPr>
          <a:xfrm>
            <a:off x="762000" y="1196975"/>
            <a:ext cx="8001000" cy="4154488"/>
          </a:xfrm>
          <a:prstGeom prst="rect">
            <a:avLst/>
          </a:prstGeom>
          <a:noFill/>
          <a:ln w="9525">
            <a:noFill/>
          </a:ln>
        </p:spPr>
        <p:txBody>
          <a:bodyPr>
            <a:spAutoFit/>
          </a:bodyPr>
          <a:lstStyle/>
          <a:p>
            <a:pPr marL="457200" indent="-457200" eaLnBrk="1" hangingPunct="1">
              <a:spcBef>
                <a:spcPct val="50000"/>
              </a:spcBef>
              <a:buAutoNum type="arabicPeriod"/>
            </a:pPr>
            <a:r>
              <a:rPr lang="zh-CN" altLang="en-US" sz="3600" dirty="0">
                <a:solidFill>
                  <a:schemeClr val="hlink"/>
                </a:solidFill>
                <a:latin typeface="Tahoma" panose="020B0604030504040204" pitchFamily="34" charset="0"/>
              </a:rPr>
              <a:t>分段</a:t>
            </a:r>
          </a:p>
          <a:p>
            <a:pPr marL="457200" indent="-457200" eaLnBrk="1" hangingPunct="1">
              <a:spcBef>
                <a:spcPct val="50000"/>
              </a:spcBef>
              <a:buClr>
                <a:srgbClr val="0000FF"/>
              </a:buClr>
              <a:buFont typeface="Wingdings" panose="05000000000000000000" pitchFamily="2" charset="2"/>
              <a:buChar char="v"/>
            </a:pPr>
            <a:r>
              <a:rPr lang="zh-CN" altLang="en-US" dirty="0">
                <a:latin typeface="宋体" panose="02010600030101010101" pitchFamily="2" charset="-122"/>
              </a:rPr>
              <a:t>基本思想：按程序的逻辑结构，将程序的地址空间划分为若干段，各段大小可不相同。在进行存储分配时，以段为单位，这些段在内存中可以不相邻接</a:t>
            </a:r>
            <a:endParaRPr lang="en-US" altLang="zh-CN" dirty="0">
              <a:latin typeface="宋体" panose="02010600030101010101" pitchFamily="2" charset="-122"/>
            </a:endParaRPr>
          </a:p>
          <a:p>
            <a:pPr marL="457200" indent="-457200" eaLnBrk="1" hangingPunct="1">
              <a:spcBef>
                <a:spcPct val="50000"/>
              </a:spcBef>
              <a:buClr>
                <a:srgbClr val="0000FF"/>
              </a:buClr>
              <a:buFont typeface="Wingdings" panose="05000000000000000000" pitchFamily="2" charset="2"/>
              <a:buChar char="v"/>
            </a:pPr>
            <a:r>
              <a:rPr lang="zh-CN" altLang="en-US" dirty="0">
                <a:latin typeface="Times New Roman" panose="02020603050405020304" pitchFamily="18" charset="0"/>
              </a:rPr>
              <a:t>每个段都有名字。为实现简单，常用段号代替段名（段号从</a:t>
            </a:r>
            <a:r>
              <a:rPr lang="en-US" altLang="zh-CN" dirty="0">
                <a:latin typeface="Times New Roman" panose="02020603050405020304" pitchFamily="18" charset="0"/>
              </a:rPr>
              <a:t>0</a:t>
            </a:r>
            <a:r>
              <a:rPr lang="zh-CN" altLang="en-US" dirty="0">
                <a:latin typeface="Times New Roman" panose="02020603050405020304" pitchFamily="18" charset="0"/>
              </a:rPr>
              <a:t>开始）</a:t>
            </a:r>
          </a:p>
          <a:p>
            <a:pPr marL="457200" indent="-457200" eaLnBrk="1" hangingPunct="1">
              <a:spcBef>
                <a:spcPct val="50000"/>
              </a:spcBef>
              <a:buClr>
                <a:srgbClr val="0000FF"/>
              </a:buClr>
              <a:buFont typeface="Wingdings" panose="05000000000000000000" pitchFamily="2" charset="2"/>
              <a:buChar char="v"/>
            </a:pPr>
            <a:r>
              <a:rPr lang="zh-CN" altLang="en-US" dirty="0">
                <a:latin typeface="Times New Roman" panose="02020603050405020304" pitchFamily="18" charset="0"/>
              </a:rPr>
              <a:t>每个段内都从</a:t>
            </a:r>
            <a:r>
              <a:rPr lang="en-US" altLang="zh-CN" dirty="0">
                <a:latin typeface="Times New Roman" panose="02020603050405020304" pitchFamily="18" charset="0"/>
              </a:rPr>
              <a:t>0</a:t>
            </a:r>
            <a:r>
              <a:rPr lang="zh-CN" altLang="en-US" dirty="0">
                <a:latin typeface="Times New Roman" panose="02020603050405020304" pitchFamily="18" charset="0"/>
              </a:rPr>
              <a:t>开始编址，并采用一段连续的地址空间。由于分多个段，所以地址是二维的，亦即逻辑地址由段号和段内地址组成</a:t>
            </a:r>
          </a:p>
        </p:txBody>
      </p:sp>
      <p:sp>
        <p:nvSpPr>
          <p:cNvPr id="77828" name="Text Box 2052"/>
          <p:cNvSpPr txBox="1"/>
          <p:nvPr/>
        </p:nvSpPr>
        <p:spPr>
          <a:xfrm>
            <a:off x="1143000" y="5337175"/>
            <a:ext cx="4832350" cy="457200"/>
          </a:xfrm>
          <a:prstGeom prst="rect">
            <a:avLst/>
          </a:prstGeom>
          <a:noFill/>
          <a:ln w="9525">
            <a:noFill/>
          </a:ln>
        </p:spPr>
        <p:txBody>
          <a:bodyPr wrap="none">
            <a:spAutoFit/>
          </a:bodyPr>
          <a:lstStyle/>
          <a:p>
            <a:pPr eaLnBrk="1" hangingPunct="1">
              <a:spcBef>
                <a:spcPct val="50000"/>
              </a:spcBef>
            </a:pPr>
            <a:r>
              <a:rPr lang="zh-CN" altLang="en-US" dirty="0">
                <a:latin typeface="Times New Roman" panose="02020603050405020304" pitchFamily="18" charset="0"/>
              </a:rPr>
              <a:t>分段地址中的地址具有如下结构： </a:t>
            </a:r>
          </a:p>
        </p:txBody>
      </p:sp>
      <p:graphicFrame>
        <p:nvGraphicFramePr>
          <p:cNvPr id="625669" name="Group 2053"/>
          <p:cNvGraphicFramePr>
            <a:graphicFrameLocks noGrp="1"/>
          </p:cNvGraphicFramePr>
          <p:nvPr/>
        </p:nvGraphicFramePr>
        <p:xfrm>
          <a:off x="1223963" y="5842000"/>
          <a:ext cx="6096000" cy="458093"/>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8093">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段内地址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837" name="Text Box 2061"/>
          <p:cNvSpPr txBox="1"/>
          <p:nvPr/>
        </p:nvSpPr>
        <p:spPr>
          <a:xfrm>
            <a:off x="1265238" y="6294438"/>
            <a:ext cx="6186487" cy="457200"/>
          </a:xfrm>
          <a:prstGeom prst="rect">
            <a:avLst/>
          </a:prstGeom>
          <a:noFill/>
          <a:ln w="9525">
            <a:noFill/>
          </a:ln>
        </p:spPr>
        <p:txBody>
          <a:bodyPr>
            <a:spAutoFit/>
          </a:bodyPr>
          <a:lstStyle/>
          <a:p>
            <a:pPr eaLnBrk="1" hangingPunct="1">
              <a:spcBef>
                <a:spcPct val="50000"/>
              </a:spcBef>
            </a:pPr>
            <a:r>
              <a:rPr lang="en-US" altLang="zh-CN" dirty="0">
                <a:latin typeface="Times New Roman" panose="02020603050405020304" pitchFamily="18" charset="0"/>
              </a:rPr>
              <a:t>31                           16    15                                0</a:t>
            </a: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74</a:t>
            </a:fld>
            <a:endParaRPr lang="en-US" altLang="zh-CN" sz="1400" dirty="0"/>
          </a:p>
        </p:txBody>
      </p:sp>
      <p:sp>
        <p:nvSpPr>
          <p:cNvPr id="78851" name="Rectangle 2"/>
          <p:cNvSpPr>
            <a:spLocks noGrp="1"/>
          </p:cNvSpPr>
          <p:nvPr>
            <p:ph type="title"/>
          </p:nvPr>
        </p:nvSpPr>
        <p:spPr>
          <a:xfrm>
            <a:off x="152400" y="152400"/>
            <a:ext cx="7192963" cy="541338"/>
          </a:xfrm>
        </p:spPr>
        <p:txBody>
          <a:bodyPr vert="horz" wrap="square" lIns="91440" tIns="45720" rIns="91440" bIns="45720" anchor="b" anchorCtr="0"/>
          <a:lstStyle/>
          <a:p>
            <a:pPr eaLnBrk="1" hangingPunct="1"/>
            <a:r>
              <a:rPr lang="en-US" altLang="zh-CN" sz="4000" dirty="0"/>
              <a:t>4.5.2  </a:t>
            </a:r>
            <a:r>
              <a:rPr lang="zh-CN" altLang="en-US" sz="4000" dirty="0">
                <a:latin typeface="黑体" panose="02010609060101010101" pitchFamily="49" charset="-122"/>
              </a:rPr>
              <a:t>分段系统的基本原理</a:t>
            </a:r>
            <a:r>
              <a:rPr lang="zh-CN" altLang="en-US" sz="4000" dirty="0"/>
              <a:t> </a:t>
            </a:r>
          </a:p>
        </p:txBody>
      </p:sp>
      <p:sp>
        <p:nvSpPr>
          <p:cNvPr id="409604" name="Text Box 4"/>
          <p:cNvSpPr txBox="1"/>
          <p:nvPr/>
        </p:nvSpPr>
        <p:spPr>
          <a:xfrm>
            <a:off x="457200" y="1449388"/>
            <a:ext cx="8305800" cy="427037"/>
          </a:xfrm>
          <a:prstGeom prst="rect">
            <a:avLst/>
          </a:prstGeom>
          <a:noFill/>
          <a:ln w="9525">
            <a:noFill/>
          </a:ln>
        </p:spPr>
        <p:txBody>
          <a:bodyPr>
            <a:spAutoFit/>
          </a:bodyPr>
          <a:lstStyle/>
          <a:p>
            <a:pPr eaLnBrk="1" hangingPunct="1">
              <a:spcBef>
                <a:spcPct val="50000"/>
              </a:spcBef>
            </a:pPr>
            <a:r>
              <a:rPr lang="zh-CN" altLang="en-US" sz="2200" dirty="0">
                <a:latin typeface="黑体" panose="02010609060101010101" pitchFamily="49" charset="-122"/>
                <a:ea typeface="黑体" panose="02010609060101010101" pitchFamily="49" charset="-122"/>
              </a:rPr>
              <a:t>作业地址空间划分成若干段，每段定义了一组逻辑信息。如 </a:t>
            </a:r>
          </a:p>
        </p:txBody>
      </p:sp>
      <p:sp>
        <p:nvSpPr>
          <p:cNvPr id="409605" name="Text Box 5"/>
          <p:cNvSpPr txBox="1"/>
          <p:nvPr/>
        </p:nvSpPr>
        <p:spPr>
          <a:xfrm>
            <a:off x="495300" y="1830388"/>
            <a:ext cx="4356100" cy="749300"/>
          </a:xfrm>
          <a:prstGeom prst="rect">
            <a:avLst/>
          </a:prstGeom>
          <a:noFill/>
          <a:ln w="9525">
            <a:noFill/>
          </a:ln>
        </p:spPr>
        <p:txBody>
          <a:bodyPr>
            <a:spAutoFit/>
          </a:bodyPr>
          <a:lstStyle/>
          <a:p>
            <a:pPr eaLnBrk="1" hangingPunct="1">
              <a:lnSpc>
                <a:spcPct val="90000"/>
              </a:lnSpc>
              <a:buClr>
                <a:srgbClr val="0000FF"/>
              </a:buClr>
              <a:buFont typeface="Wingdings" panose="05000000000000000000" pitchFamily="2" charset="2"/>
            </a:pPr>
            <a:r>
              <a:rPr lang="en-US" altLang="zh-CN" sz="1800" b="0" dirty="0">
                <a:latin typeface="Tahoma" panose="020B0604030504040204" pitchFamily="34" charset="0"/>
                <a:ea typeface="黑体" panose="02010609060101010101" pitchFamily="49" charset="-122"/>
              </a:rPr>
              <a:t> </a:t>
            </a:r>
            <a:r>
              <a:rPr lang="en-US" altLang="zh-CN" b="0" dirty="0">
                <a:solidFill>
                  <a:srgbClr val="663300"/>
                </a:solidFill>
                <a:latin typeface="Tahoma" panose="020B0604030504040204" pitchFamily="34" charset="0"/>
                <a:ea typeface="宋体" panose="02010600030101010101" pitchFamily="2" charset="-122"/>
              </a:rPr>
              <a:t>☻</a:t>
            </a:r>
            <a:r>
              <a:rPr lang="zh-CN" altLang="en-US" sz="1800" b="0" dirty="0">
                <a:latin typeface="Tahoma" panose="020B0604030504040204" pitchFamily="34" charset="0"/>
                <a:ea typeface="黑体" panose="02010609060101010101" pitchFamily="49" charset="-122"/>
              </a:rPr>
              <a:t>主程序段</a:t>
            </a:r>
            <a:r>
              <a:rPr lang="en-US" altLang="zh-CN" sz="1800" dirty="0">
                <a:latin typeface="Tahoma" panose="020B0604030504040204" pitchFamily="34" charset="0"/>
                <a:ea typeface="黑体" panose="02010609060101010101" pitchFamily="49" charset="-122"/>
              </a:rPr>
              <a:t>MAIN</a:t>
            </a:r>
            <a:r>
              <a:rPr lang="zh-CN" altLang="en-US" sz="1800" dirty="0">
                <a:latin typeface="Tahoma" panose="020B0604030504040204" pitchFamily="34" charset="0"/>
                <a:ea typeface="黑体" panose="02010609060101010101" pitchFamily="49" charset="-122"/>
              </a:rPr>
              <a:t>；</a:t>
            </a:r>
            <a:r>
              <a:rPr lang="zh-CN" altLang="en-US" sz="1800" b="0" dirty="0">
                <a:latin typeface="Tahoma" panose="020B0604030504040204" pitchFamily="34" charset="0"/>
                <a:ea typeface="黑体" panose="02010609060101010101" pitchFamily="49" charset="-122"/>
              </a:rPr>
              <a:t> </a:t>
            </a:r>
            <a:r>
              <a:rPr lang="zh-CN" altLang="en-US" b="0" dirty="0">
                <a:solidFill>
                  <a:srgbClr val="663300"/>
                </a:solidFill>
                <a:latin typeface="Tahoma" panose="020B0604030504040204" pitchFamily="34" charset="0"/>
                <a:ea typeface="宋体" panose="02010600030101010101" pitchFamily="2" charset="-122"/>
              </a:rPr>
              <a:t>☻</a:t>
            </a:r>
            <a:r>
              <a:rPr lang="zh-CN" altLang="en-US" sz="1800" b="0" dirty="0">
                <a:latin typeface="Tahoma" panose="020B0604030504040204" pitchFamily="34" charset="0"/>
                <a:ea typeface="黑体" panose="02010609060101010101" pitchFamily="49" charset="-122"/>
              </a:rPr>
              <a:t>子程序段</a:t>
            </a:r>
            <a:r>
              <a:rPr lang="en-US" altLang="zh-CN" sz="1800" dirty="0">
                <a:latin typeface="Tahoma" panose="020B0604030504040204" pitchFamily="34" charset="0"/>
                <a:ea typeface="黑体" panose="02010609060101010101" pitchFamily="49" charset="-122"/>
              </a:rPr>
              <a:t>X</a:t>
            </a:r>
            <a:r>
              <a:rPr lang="en-US" altLang="zh-CN" sz="1800" b="0" dirty="0">
                <a:latin typeface="Tahoma" panose="020B0604030504040204" pitchFamily="34" charset="0"/>
                <a:ea typeface="黑体" panose="02010609060101010101" pitchFamily="49" charset="-122"/>
              </a:rPr>
              <a:t> </a:t>
            </a:r>
          </a:p>
          <a:p>
            <a:pPr eaLnBrk="1" hangingPunct="1">
              <a:lnSpc>
                <a:spcPct val="90000"/>
              </a:lnSpc>
              <a:buClr>
                <a:srgbClr val="0000FF"/>
              </a:buClr>
              <a:buFont typeface="Wingdings" panose="05000000000000000000" pitchFamily="2" charset="2"/>
            </a:pPr>
            <a:r>
              <a:rPr lang="en-US" altLang="zh-CN" sz="1800" b="0" dirty="0">
                <a:latin typeface="Tahoma" panose="020B0604030504040204" pitchFamily="34" charset="0"/>
                <a:ea typeface="黑体" panose="02010609060101010101" pitchFamily="49" charset="-122"/>
              </a:rPr>
              <a:t> </a:t>
            </a:r>
            <a:r>
              <a:rPr lang="en-US" altLang="zh-CN" b="0" dirty="0">
                <a:solidFill>
                  <a:srgbClr val="663300"/>
                </a:solidFill>
                <a:latin typeface="Tahoma" panose="020B0604030504040204" pitchFamily="34" charset="0"/>
                <a:ea typeface="宋体" panose="02010600030101010101" pitchFamily="2" charset="-122"/>
              </a:rPr>
              <a:t>☻</a:t>
            </a:r>
            <a:r>
              <a:rPr lang="zh-CN" altLang="en-US" sz="1800" b="0" dirty="0">
                <a:latin typeface="Tahoma" panose="020B0604030504040204" pitchFamily="34" charset="0"/>
                <a:ea typeface="黑体" panose="02010609060101010101" pitchFamily="49" charset="-122"/>
              </a:rPr>
              <a:t>数据段</a:t>
            </a:r>
            <a:r>
              <a:rPr lang="en-US" altLang="zh-CN" sz="1800" dirty="0">
                <a:latin typeface="Tahoma" panose="020B0604030504040204" pitchFamily="34" charset="0"/>
                <a:ea typeface="黑体" panose="02010609060101010101" pitchFamily="49" charset="-122"/>
              </a:rPr>
              <a:t>D</a:t>
            </a:r>
            <a:r>
              <a:rPr lang="zh-CN" altLang="en-US" sz="1800" dirty="0">
                <a:latin typeface="Tahoma" panose="020B0604030504040204" pitchFamily="34" charset="0"/>
                <a:ea typeface="黑体" panose="02010609060101010101" pitchFamily="49" charset="-122"/>
              </a:rPr>
              <a:t>；</a:t>
            </a:r>
            <a:r>
              <a:rPr lang="zh-CN" altLang="en-US" sz="1800" b="0" dirty="0">
                <a:latin typeface="Tahoma" panose="020B0604030504040204" pitchFamily="34" charset="0"/>
                <a:ea typeface="黑体" panose="02010609060101010101" pitchFamily="49" charset="-122"/>
              </a:rPr>
              <a:t>           </a:t>
            </a:r>
            <a:r>
              <a:rPr lang="zh-CN" altLang="en-US" b="0" dirty="0">
                <a:solidFill>
                  <a:srgbClr val="663300"/>
                </a:solidFill>
                <a:latin typeface="Tahoma" panose="020B0604030504040204" pitchFamily="34" charset="0"/>
                <a:ea typeface="宋体" panose="02010600030101010101" pitchFamily="2" charset="-122"/>
              </a:rPr>
              <a:t>☻</a:t>
            </a:r>
            <a:r>
              <a:rPr lang="zh-CN" altLang="en-US" sz="1800" b="0" dirty="0">
                <a:latin typeface="Tahoma" panose="020B0604030504040204" pitchFamily="34" charset="0"/>
                <a:ea typeface="黑体" panose="02010609060101010101" pitchFamily="49" charset="-122"/>
              </a:rPr>
              <a:t>栈段</a:t>
            </a:r>
            <a:r>
              <a:rPr lang="en-US" altLang="zh-CN" sz="1800" dirty="0">
                <a:latin typeface="Tahoma" panose="020B0604030504040204" pitchFamily="34" charset="0"/>
                <a:ea typeface="黑体" panose="02010609060101010101" pitchFamily="49" charset="-122"/>
              </a:rPr>
              <a:t>S</a:t>
            </a:r>
            <a:r>
              <a:rPr lang="en-US" altLang="zh-CN" sz="1800" b="0" dirty="0">
                <a:latin typeface="Tahoma" panose="020B0604030504040204" pitchFamily="34" charset="0"/>
                <a:ea typeface="黑体" panose="02010609060101010101" pitchFamily="49" charset="-122"/>
              </a:rPr>
              <a:t> </a:t>
            </a:r>
            <a:r>
              <a:rPr lang="en-US" altLang="zh-CN" sz="1800" dirty="0">
                <a:latin typeface="Tahoma" panose="020B0604030504040204" pitchFamily="34" charset="0"/>
                <a:ea typeface="黑体" panose="02010609060101010101" pitchFamily="49" charset="-122"/>
              </a:rPr>
              <a:t>……</a:t>
            </a:r>
          </a:p>
        </p:txBody>
      </p:sp>
      <p:grpSp>
        <p:nvGrpSpPr>
          <p:cNvPr id="409606" name="Group 6"/>
          <p:cNvGrpSpPr/>
          <p:nvPr/>
        </p:nvGrpSpPr>
        <p:grpSpPr>
          <a:xfrm>
            <a:off x="736600" y="2159000"/>
            <a:ext cx="7937500" cy="4386263"/>
            <a:chOff x="464" y="880"/>
            <a:chExt cx="5000" cy="2763"/>
          </a:xfrm>
        </p:grpSpPr>
        <p:sp>
          <p:nvSpPr>
            <p:cNvPr id="78856" name="Rectangle 7"/>
            <p:cNvSpPr/>
            <p:nvPr/>
          </p:nvSpPr>
          <p:spPr>
            <a:xfrm>
              <a:off x="952" y="1520"/>
              <a:ext cx="744" cy="296"/>
            </a:xfrm>
            <a:prstGeom prst="rect">
              <a:avLst/>
            </a:prstGeom>
            <a:solidFill>
              <a:srgbClr val="FFFFCC"/>
            </a:solidFill>
            <a:ln w="19050" cap="flat" cmpd="sng">
              <a:solidFill>
                <a:schemeClr val="tx1"/>
              </a:solidFill>
              <a:prstDash val="solid"/>
              <a:miter/>
              <a:headEnd type="none" w="med" len="med"/>
              <a:tailEnd type="none" w="med" len="med"/>
            </a:ln>
            <a:effectLst>
              <a:outerShdw dist="45791" dir="3378595" algn="ctr" rotWithShape="0">
                <a:schemeClr val="bg2"/>
              </a:outerShdw>
            </a:effectLst>
          </p:spPr>
          <p:txBody>
            <a:bodyPr wrap="none" anchor="ctr" anchorCtr="0"/>
            <a:lstStyle/>
            <a:p>
              <a:pPr algn="ctr" eaLnBrk="1" hangingPunct="1">
                <a:spcBef>
                  <a:spcPct val="50000"/>
                </a:spcBef>
                <a:buClr>
                  <a:schemeClr val="folHlink"/>
                </a:buClr>
                <a:buSzPct val="60000"/>
                <a:buFont typeface="Wingdings" panose="05000000000000000000" pitchFamily="2" charset="2"/>
              </a:pPr>
              <a:endParaRPr lang="zh-CN" altLang="zh-CN" sz="1800" dirty="0">
                <a:latin typeface="Times New Roman" panose="02020603050405020304" pitchFamily="18" charset="0"/>
                <a:ea typeface="宋体" panose="02010600030101010101" pitchFamily="2" charset="-122"/>
              </a:endParaRPr>
            </a:p>
          </p:txBody>
        </p:sp>
        <p:sp>
          <p:nvSpPr>
            <p:cNvPr id="78857" name="Rectangle 8"/>
            <p:cNvSpPr/>
            <p:nvPr/>
          </p:nvSpPr>
          <p:spPr>
            <a:xfrm>
              <a:off x="944" y="2032"/>
              <a:ext cx="744" cy="272"/>
            </a:xfrm>
            <a:prstGeom prst="rect">
              <a:avLst/>
            </a:prstGeom>
            <a:solidFill>
              <a:srgbClr val="FFFFCC"/>
            </a:solidFill>
            <a:ln w="19050" cap="flat" cmpd="sng">
              <a:solidFill>
                <a:schemeClr val="tx1"/>
              </a:solidFill>
              <a:prstDash val="solid"/>
              <a:miter/>
              <a:headEnd type="none" w="med" len="med"/>
              <a:tailEnd type="none" w="med" len="med"/>
            </a:ln>
            <a:effectLst>
              <a:outerShdw dist="45791" dir="3378595" algn="ctr" rotWithShape="0">
                <a:schemeClr val="bg2"/>
              </a:outerShdw>
            </a:effectLst>
          </p:spPr>
          <p:txBody>
            <a:bodyPr wrap="none" anchor="ctr" anchorCtr="0"/>
            <a:lstStyle/>
            <a:p>
              <a:pPr algn="ctr" eaLnBrk="1" hangingPunct="1">
                <a:spcBef>
                  <a:spcPct val="50000"/>
                </a:spcBef>
                <a:buClr>
                  <a:schemeClr val="folHlink"/>
                </a:buClr>
                <a:buSzPct val="60000"/>
                <a:buFont typeface="Wingdings" panose="05000000000000000000" pitchFamily="2" charset="2"/>
              </a:pPr>
              <a:endParaRPr lang="zh-CN" altLang="zh-CN" sz="1800" dirty="0">
                <a:latin typeface="Times New Roman" panose="02020603050405020304" pitchFamily="18" charset="0"/>
                <a:ea typeface="宋体" panose="02010600030101010101" pitchFamily="2" charset="-122"/>
              </a:endParaRPr>
            </a:p>
          </p:txBody>
        </p:sp>
        <p:sp>
          <p:nvSpPr>
            <p:cNvPr id="78858" name="Rectangle 9"/>
            <p:cNvSpPr/>
            <p:nvPr/>
          </p:nvSpPr>
          <p:spPr>
            <a:xfrm>
              <a:off x="944" y="2576"/>
              <a:ext cx="744" cy="296"/>
            </a:xfrm>
            <a:prstGeom prst="rect">
              <a:avLst/>
            </a:prstGeom>
            <a:solidFill>
              <a:srgbClr val="FFFFCC"/>
            </a:solidFill>
            <a:ln w="19050" cap="flat" cmpd="sng">
              <a:solidFill>
                <a:schemeClr val="tx1"/>
              </a:solidFill>
              <a:prstDash val="solid"/>
              <a:miter/>
              <a:headEnd type="none" w="med" len="med"/>
              <a:tailEnd type="none" w="med" len="med"/>
            </a:ln>
            <a:effectLst>
              <a:outerShdw dist="45791" dir="3378595" algn="ctr" rotWithShape="0">
                <a:schemeClr val="bg2"/>
              </a:outerShdw>
            </a:effectLst>
          </p:spPr>
          <p:txBody>
            <a:bodyPr wrap="none" anchor="ctr" anchorCtr="0"/>
            <a:lstStyle/>
            <a:p>
              <a:pPr algn="ctr" eaLnBrk="1" hangingPunct="1">
                <a:spcBef>
                  <a:spcPct val="50000"/>
                </a:spcBef>
                <a:buClr>
                  <a:schemeClr val="folHlink"/>
                </a:buClr>
                <a:buSzPct val="60000"/>
                <a:buFont typeface="Wingdings" panose="05000000000000000000" pitchFamily="2" charset="2"/>
              </a:pPr>
              <a:endParaRPr lang="zh-CN" altLang="zh-CN" sz="1800" dirty="0">
                <a:latin typeface="Times New Roman" panose="02020603050405020304" pitchFamily="18" charset="0"/>
                <a:ea typeface="宋体" panose="02010600030101010101" pitchFamily="2" charset="-122"/>
              </a:endParaRPr>
            </a:p>
          </p:txBody>
        </p:sp>
        <p:sp>
          <p:nvSpPr>
            <p:cNvPr id="78859" name="Rectangle 10"/>
            <p:cNvSpPr/>
            <p:nvPr/>
          </p:nvSpPr>
          <p:spPr>
            <a:xfrm>
              <a:off x="936" y="3088"/>
              <a:ext cx="744" cy="280"/>
            </a:xfrm>
            <a:prstGeom prst="rect">
              <a:avLst/>
            </a:prstGeom>
            <a:solidFill>
              <a:srgbClr val="FFFFCC"/>
            </a:solidFill>
            <a:ln w="19050" cap="flat" cmpd="sng">
              <a:solidFill>
                <a:schemeClr val="tx1"/>
              </a:solidFill>
              <a:prstDash val="solid"/>
              <a:miter/>
              <a:headEnd type="none" w="med" len="med"/>
              <a:tailEnd type="none" w="med" len="med"/>
            </a:ln>
            <a:effectLst>
              <a:outerShdw dist="45791" dir="3378595" algn="ctr" rotWithShape="0">
                <a:schemeClr val="bg2"/>
              </a:outerShdw>
            </a:effectLst>
          </p:spPr>
          <p:txBody>
            <a:bodyPr wrap="none" anchor="ctr" anchorCtr="0"/>
            <a:lstStyle/>
            <a:p>
              <a:pPr algn="ctr" eaLnBrk="1" hangingPunct="1">
                <a:spcBef>
                  <a:spcPct val="50000"/>
                </a:spcBef>
                <a:buClr>
                  <a:schemeClr val="folHlink"/>
                </a:buClr>
                <a:buSzPct val="60000"/>
                <a:buFont typeface="Wingdings" panose="05000000000000000000" pitchFamily="2" charset="2"/>
              </a:pPr>
              <a:endParaRPr lang="zh-CN" altLang="zh-CN" sz="1800" dirty="0">
                <a:latin typeface="Times New Roman" panose="02020603050405020304" pitchFamily="18" charset="0"/>
                <a:ea typeface="宋体" panose="02010600030101010101" pitchFamily="2" charset="-122"/>
              </a:endParaRPr>
            </a:p>
          </p:txBody>
        </p:sp>
        <p:sp>
          <p:nvSpPr>
            <p:cNvPr id="78860" name="Text Box 11"/>
            <p:cNvSpPr txBox="1"/>
            <p:nvPr/>
          </p:nvSpPr>
          <p:spPr>
            <a:xfrm>
              <a:off x="1816" y="1424"/>
              <a:ext cx="840" cy="231"/>
            </a:xfrm>
            <a:prstGeom prst="rect">
              <a:avLst/>
            </a:prstGeom>
            <a:noFill/>
            <a:ln w="19050">
              <a:noFill/>
            </a:ln>
            <a:effectLst>
              <a:outerShdw dist="45791" dir="3378595" algn="ctr" rotWithShape="0">
                <a:schemeClr val="bg2"/>
              </a:outerShdw>
            </a:effectLst>
          </p:spPr>
          <p:txBody>
            <a:bodyPr>
              <a:spAutoFit/>
            </a:bodyPr>
            <a:lstStyle/>
            <a:p>
              <a:pPr algn="ctr" eaLnBrk="1" hangingPunct="1">
                <a:spcBef>
                  <a:spcPct val="50000"/>
                </a:spcBef>
                <a:buClr>
                  <a:schemeClr val="folHlink"/>
                </a:buClr>
                <a:buSzPct val="60000"/>
                <a:buFont typeface="Wingdings" panose="05000000000000000000" pitchFamily="2" charset="2"/>
              </a:pPr>
              <a:endParaRPr lang="zh-CN" altLang="zh-CN" sz="1800" dirty="0">
                <a:latin typeface="Tahoma" panose="020B0604030504040204" pitchFamily="34" charset="0"/>
                <a:ea typeface="宋体" panose="02010600030101010101" pitchFamily="2" charset="-122"/>
              </a:endParaRPr>
            </a:p>
          </p:txBody>
        </p:sp>
        <p:sp>
          <p:nvSpPr>
            <p:cNvPr id="78861" name="Rectangle 12"/>
            <p:cNvSpPr/>
            <p:nvPr/>
          </p:nvSpPr>
          <p:spPr>
            <a:xfrm>
              <a:off x="981" y="1324"/>
              <a:ext cx="694" cy="212"/>
            </a:xfrm>
            <a:prstGeom prst="rect">
              <a:avLst/>
            </a:prstGeom>
            <a:noFill/>
            <a:ln w="19050">
              <a:noFill/>
            </a:ln>
          </p:spPr>
          <p:txBody>
            <a:bodyPr wrap="none">
              <a:spAutoFit/>
            </a:bodyPr>
            <a:lstStyle/>
            <a:p>
              <a:pPr algn="ctr" eaLnBrk="1" hangingPunct="1">
                <a:spcBef>
                  <a:spcPct val="5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(MAIN)=0</a:t>
              </a:r>
            </a:p>
          </p:txBody>
        </p:sp>
        <p:sp>
          <p:nvSpPr>
            <p:cNvPr id="78862" name="Rectangle 13"/>
            <p:cNvSpPr/>
            <p:nvPr/>
          </p:nvSpPr>
          <p:spPr>
            <a:xfrm>
              <a:off x="1128" y="1860"/>
              <a:ext cx="431" cy="212"/>
            </a:xfrm>
            <a:prstGeom prst="rect">
              <a:avLst/>
            </a:prstGeom>
            <a:noFill/>
            <a:ln w="19050">
              <a:noFill/>
            </a:ln>
          </p:spPr>
          <p:txBody>
            <a:bodyPr wrap="none">
              <a:spAutoFit/>
            </a:bodyPr>
            <a:lstStyle/>
            <a:p>
              <a:pPr algn="ctr" eaLnBrk="1" hangingPunct="1">
                <a:spcBef>
                  <a:spcPct val="5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(X)=1</a:t>
              </a:r>
            </a:p>
          </p:txBody>
        </p:sp>
        <p:sp>
          <p:nvSpPr>
            <p:cNvPr id="78863" name="Rectangle 14"/>
            <p:cNvSpPr/>
            <p:nvPr/>
          </p:nvSpPr>
          <p:spPr>
            <a:xfrm>
              <a:off x="1112" y="2388"/>
              <a:ext cx="431" cy="212"/>
            </a:xfrm>
            <a:prstGeom prst="rect">
              <a:avLst/>
            </a:prstGeom>
            <a:noFill/>
            <a:ln w="19050">
              <a:noFill/>
            </a:ln>
          </p:spPr>
          <p:txBody>
            <a:bodyPr wrap="none">
              <a:spAutoFit/>
            </a:bodyPr>
            <a:lstStyle/>
            <a:p>
              <a:pPr algn="ctr" eaLnBrk="1" hangingPunct="1">
                <a:spcBef>
                  <a:spcPct val="5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(D)=2</a:t>
              </a:r>
            </a:p>
          </p:txBody>
        </p:sp>
        <p:sp>
          <p:nvSpPr>
            <p:cNvPr id="78864" name="Rectangle 15"/>
            <p:cNvSpPr/>
            <p:nvPr/>
          </p:nvSpPr>
          <p:spPr>
            <a:xfrm>
              <a:off x="1115" y="2908"/>
              <a:ext cx="410" cy="212"/>
            </a:xfrm>
            <a:prstGeom prst="rect">
              <a:avLst/>
            </a:prstGeom>
            <a:noFill/>
            <a:ln w="19050">
              <a:noFill/>
            </a:ln>
          </p:spPr>
          <p:txBody>
            <a:bodyPr wrap="none">
              <a:spAutoFit/>
            </a:bodyPr>
            <a:lstStyle/>
            <a:p>
              <a:pPr algn="ctr" eaLnBrk="1" hangingPunct="1">
                <a:spcBef>
                  <a:spcPct val="5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(S)=3</a:t>
              </a:r>
            </a:p>
          </p:txBody>
        </p:sp>
        <p:sp>
          <p:nvSpPr>
            <p:cNvPr id="78865" name="Rectangle 16"/>
            <p:cNvSpPr/>
            <p:nvPr/>
          </p:nvSpPr>
          <p:spPr>
            <a:xfrm>
              <a:off x="2916" y="1816"/>
              <a:ext cx="488"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基址</a:t>
              </a:r>
            </a:p>
          </p:txBody>
        </p:sp>
        <p:sp>
          <p:nvSpPr>
            <p:cNvPr id="78866" name="Rectangle 17"/>
            <p:cNvSpPr/>
            <p:nvPr/>
          </p:nvSpPr>
          <p:spPr>
            <a:xfrm>
              <a:off x="2408" y="1816"/>
              <a:ext cx="508"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段长</a:t>
              </a:r>
            </a:p>
          </p:txBody>
        </p:sp>
        <p:sp>
          <p:nvSpPr>
            <p:cNvPr id="78867" name="Rectangle 18"/>
            <p:cNvSpPr/>
            <p:nvPr/>
          </p:nvSpPr>
          <p:spPr>
            <a:xfrm>
              <a:off x="2008" y="1816"/>
              <a:ext cx="400" cy="211"/>
            </a:xfrm>
            <a:prstGeom prst="rect">
              <a:avLst/>
            </a:prstGeom>
            <a:noFill/>
            <a:ln w="19050">
              <a:noFill/>
            </a:ln>
          </p:spPr>
          <p:txBody>
            <a:bodyPr/>
            <a:lstStyle/>
            <a:p>
              <a:pPr algn="r" eaLnBrk="1" hangingPunct="1">
                <a:spcBef>
                  <a:spcPct val="20000"/>
                </a:spcBef>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段号</a:t>
              </a:r>
            </a:p>
          </p:txBody>
        </p:sp>
        <p:sp>
          <p:nvSpPr>
            <p:cNvPr id="78868" name="Rectangle 19"/>
            <p:cNvSpPr/>
            <p:nvPr/>
          </p:nvSpPr>
          <p:spPr>
            <a:xfrm>
              <a:off x="2008" y="2660"/>
              <a:ext cx="400"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3</a:t>
              </a:r>
            </a:p>
          </p:txBody>
        </p:sp>
        <p:sp>
          <p:nvSpPr>
            <p:cNvPr id="78869" name="Rectangle 20"/>
            <p:cNvSpPr/>
            <p:nvPr/>
          </p:nvSpPr>
          <p:spPr>
            <a:xfrm>
              <a:off x="2008" y="2449"/>
              <a:ext cx="400"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2</a:t>
              </a:r>
            </a:p>
          </p:txBody>
        </p:sp>
        <p:sp>
          <p:nvSpPr>
            <p:cNvPr id="78870" name="Rectangle 21"/>
            <p:cNvSpPr/>
            <p:nvPr/>
          </p:nvSpPr>
          <p:spPr>
            <a:xfrm>
              <a:off x="2008" y="2238"/>
              <a:ext cx="400"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a:t>
              </a:r>
            </a:p>
          </p:txBody>
        </p:sp>
        <p:sp>
          <p:nvSpPr>
            <p:cNvPr id="78871" name="Rectangle 22"/>
            <p:cNvSpPr/>
            <p:nvPr/>
          </p:nvSpPr>
          <p:spPr>
            <a:xfrm>
              <a:off x="2008" y="2027"/>
              <a:ext cx="400" cy="211"/>
            </a:xfrm>
            <a:prstGeom prst="rect">
              <a:avLst/>
            </a:prstGeom>
            <a:no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0</a:t>
              </a:r>
            </a:p>
          </p:txBody>
        </p:sp>
        <p:sp>
          <p:nvSpPr>
            <p:cNvPr id="78872" name="Rectangle 23"/>
            <p:cNvSpPr/>
            <p:nvPr/>
          </p:nvSpPr>
          <p:spPr>
            <a:xfrm>
              <a:off x="2916" y="2660"/>
              <a:ext cx="488" cy="211"/>
            </a:xfrm>
            <a:prstGeom prst="rect">
              <a:avLst/>
            </a:prstGeom>
            <a:solidFill>
              <a:srgbClr val="FF99FF"/>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150K</a:t>
              </a:r>
            </a:p>
          </p:txBody>
        </p:sp>
        <p:sp>
          <p:nvSpPr>
            <p:cNvPr id="78873" name="Rectangle 24"/>
            <p:cNvSpPr/>
            <p:nvPr/>
          </p:nvSpPr>
          <p:spPr>
            <a:xfrm>
              <a:off x="2408" y="2660"/>
              <a:ext cx="508" cy="211"/>
            </a:xfrm>
            <a:prstGeom prst="rect">
              <a:avLst/>
            </a:prstGeom>
            <a:solidFill>
              <a:srgbClr val="FFFFCC"/>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10KB</a:t>
              </a:r>
            </a:p>
          </p:txBody>
        </p:sp>
        <p:sp>
          <p:nvSpPr>
            <p:cNvPr id="78874" name="Rectangle 25"/>
            <p:cNvSpPr/>
            <p:nvPr/>
          </p:nvSpPr>
          <p:spPr>
            <a:xfrm>
              <a:off x="2916" y="2449"/>
              <a:ext cx="488" cy="211"/>
            </a:xfrm>
            <a:prstGeom prst="rect">
              <a:avLst/>
            </a:prstGeom>
            <a:solidFill>
              <a:srgbClr val="FF99FF"/>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120K</a:t>
              </a:r>
            </a:p>
          </p:txBody>
        </p:sp>
        <p:sp>
          <p:nvSpPr>
            <p:cNvPr id="78875" name="Rectangle 26"/>
            <p:cNvSpPr/>
            <p:nvPr/>
          </p:nvSpPr>
          <p:spPr>
            <a:xfrm>
              <a:off x="2408" y="2449"/>
              <a:ext cx="508" cy="211"/>
            </a:xfrm>
            <a:prstGeom prst="rect">
              <a:avLst/>
            </a:prstGeom>
            <a:solidFill>
              <a:srgbClr val="FFFFCC"/>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15KB</a:t>
              </a:r>
            </a:p>
          </p:txBody>
        </p:sp>
        <p:sp>
          <p:nvSpPr>
            <p:cNvPr id="78876" name="Rectangle 27"/>
            <p:cNvSpPr/>
            <p:nvPr/>
          </p:nvSpPr>
          <p:spPr>
            <a:xfrm>
              <a:off x="2916" y="2238"/>
              <a:ext cx="488" cy="211"/>
            </a:xfrm>
            <a:prstGeom prst="rect">
              <a:avLst/>
            </a:prstGeom>
            <a:solidFill>
              <a:srgbClr val="FF99FF"/>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80K</a:t>
              </a:r>
            </a:p>
          </p:txBody>
        </p:sp>
        <p:sp>
          <p:nvSpPr>
            <p:cNvPr id="78877" name="Rectangle 28"/>
            <p:cNvSpPr/>
            <p:nvPr/>
          </p:nvSpPr>
          <p:spPr>
            <a:xfrm>
              <a:off x="2408" y="2238"/>
              <a:ext cx="508" cy="211"/>
            </a:xfrm>
            <a:prstGeom prst="rect">
              <a:avLst/>
            </a:prstGeom>
            <a:solidFill>
              <a:srgbClr val="FFFFCC"/>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20KB</a:t>
              </a:r>
            </a:p>
          </p:txBody>
        </p:sp>
        <p:sp>
          <p:nvSpPr>
            <p:cNvPr id="78878" name="Rectangle 29"/>
            <p:cNvSpPr/>
            <p:nvPr/>
          </p:nvSpPr>
          <p:spPr>
            <a:xfrm>
              <a:off x="2916" y="2027"/>
              <a:ext cx="488" cy="211"/>
            </a:xfrm>
            <a:prstGeom prst="rect">
              <a:avLst/>
            </a:prstGeom>
            <a:solidFill>
              <a:srgbClr val="FF99FF"/>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40K</a:t>
              </a:r>
            </a:p>
          </p:txBody>
        </p:sp>
        <p:sp>
          <p:nvSpPr>
            <p:cNvPr id="78879" name="Rectangle 30"/>
            <p:cNvSpPr/>
            <p:nvPr/>
          </p:nvSpPr>
          <p:spPr>
            <a:xfrm>
              <a:off x="2408" y="2027"/>
              <a:ext cx="508" cy="211"/>
            </a:xfrm>
            <a:prstGeom prst="rect">
              <a:avLst/>
            </a:prstGeom>
            <a:solidFill>
              <a:srgbClr val="FFFFCC"/>
            </a:solidFill>
            <a:ln w="19050">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30KB</a:t>
              </a:r>
            </a:p>
          </p:txBody>
        </p:sp>
        <p:sp>
          <p:nvSpPr>
            <p:cNvPr id="78880" name="Line 31"/>
            <p:cNvSpPr/>
            <p:nvPr/>
          </p:nvSpPr>
          <p:spPr>
            <a:xfrm>
              <a:off x="2408" y="2238"/>
              <a:ext cx="996" cy="0"/>
            </a:xfrm>
            <a:prstGeom prst="line">
              <a:avLst/>
            </a:prstGeom>
            <a:ln w="12700" cap="flat" cmpd="sng">
              <a:solidFill>
                <a:schemeClr val="tx1"/>
              </a:solidFill>
              <a:prstDash val="solid"/>
              <a:headEnd type="none" w="med" len="med"/>
              <a:tailEnd type="none" w="med" len="med"/>
            </a:ln>
          </p:spPr>
        </p:sp>
        <p:sp>
          <p:nvSpPr>
            <p:cNvPr id="78881" name="Line 32"/>
            <p:cNvSpPr/>
            <p:nvPr/>
          </p:nvSpPr>
          <p:spPr>
            <a:xfrm>
              <a:off x="2408" y="2449"/>
              <a:ext cx="996" cy="0"/>
            </a:xfrm>
            <a:prstGeom prst="line">
              <a:avLst/>
            </a:prstGeom>
            <a:ln w="12700" cap="flat" cmpd="sng">
              <a:solidFill>
                <a:schemeClr val="tx1"/>
              </a:solidFill>
              <a:prstDash val="solid"/>
              <a:headEnd type="none" w="med" len="med"/>
              <a:tailEnd type="none" w="med" len="med"/>
            </a:ln>
          </p:spPr>
        </p:sp>
        <p:sp>
          <p:nvSpPr>
            <p:cNvPr id="78882" name="Line 33"/>
            <p:cNvSpPr/>
            <p:nvPr/>
          </p:nvSpPr>
          <p:spPr>
            <a:xfrm>
              <a:off x="2408" y="2660"/>
              <a:ext cx="996" cy="0"/>
            </a:xfrm>
            <a:prstGeom prst="line">
              <a:avLst/>
            </a:prstGeom>
            <a:ln w="12700" cap="flat" cmpd="sng">
              <a:solidFill>
                <a:schemeClr val="tx1"/>
              </a:solidFill>
              <a:prstDash val="solid"/>
              <a:headEnd type="none" w="med" len="med"/>
              <a:tailEnd type="none" w="med" len="med"/>
            </a:ln>
          </p:spPr>
        </p:sp>
        <p:sp>
          <p:nvSpPr>
            <p:cNvPr id="78883" name="Line 34"/>
            <p:cNvSpPr/>
            <p:nvPr/>
          </p:nvSpPr>
          <p:spPr>
            <a:xfrm>
              <a:off x="2408" y="2871"/>
              <a:ext cx="996" cy="0"/>
            </a:xfrm>
            <a:prstGeom prst="line">
              <a:avLst/>
            </a:prstGeom>
            <a:ln w="28575" cap="sq" cmpd="sng">
              <a:solidFill>
                <a:schemeClr val="tx1"/>
              </a:solidFill>
              <a:prstDash val="solid"/>
              <a:headEnd type="none" w="med" len="med"/>
              <a:tailEnd type="none" w="med" len="med"/>
            </a:ln>
          </p:spPr>
        </p:sp>
        <p:sp>
          <p:nvSpPr>
            <p:cNvPr id="78884" name="Line 35"/>
            <p:cNvSpPr/>
            <p:nvPr/>
          </p:nvSpPr>
          <p:spPr>
            <a:xfrm>
              <a:off x="2408" y="2027"/>
              <a:ext cx="996" cy="0"/>
            </a:xfrm>
            <a:prstGeom prst="line">
              <a:avLst/>
            </a:prstGeom>
            <a:ln w="12700" cap="flat" cmpd="sng">
              <a:solidFill>
                <a:schemeClr val="tx1"/>
              </a:solidFill>
              <a:prstDash val="solid"/>
              <a:headEnd type="none" w="med" len="med"/>
              <a:tailEnd type="none" w="med" len="med"/>
            </a:ln>
          </p:spPr>
        </p:sp>
        <p:sp>
          <p:nvSpPr>
            <p:cNvPr id="78885" name="Line 36"/>
            <p:cNvSpPr/>
            <p:nvPr/>
          </p:nvSpPr>
          <p:spPr>
            <a:xfrm>
              <a:off x="2408" y="2027"/>
              <a:ext cx="0" cy="844"/>
            </a:xfrm>
            <a:prstGeom prst="line">
              <a:avLst/>
            </a:prstGeom>
            <a:ln w="12700" cap="flat" cmpd="sng">
              <a:solidFill>
                <a:schemeClr val="tx1"/>
              </a:solidFill>
              <a:prstDash val="solid"/>
              <a:headEnd type="none" w="med" len="med"/>
              <a:tailEnd type="none" w="med" len="med"/>
            </a:ln>
          </p:spPr>
        </p:sp>
        <p:sp>
          <p:nvSpPr>
            <p:cNvPr id="78886" name="Line 37"/>
            <p:cNvSpPr/>
            <p:nvPr/>
          </p:nvSpPr>
          <p:spPr>
            <a:xfrm>
              <a:off x="2916" y="2027"/>
              <a:ext cx="0" cy="844"/>
            </a:xfrm>
            <a:prstGeom prst="line">
              <a:avLst/>
            </a:prstGeom>
            <a:ln w="12700" cap="flat" cmpd="sng">
              <a:solidFill>
                <a:schemeClr val="tx1"/>
              </a:solidFill>
              <a:prstDash val="solid"/>
              <a:headEnd type="none" w="med" len="med"/>
              <a:tailEnd type="none" w="med" len="med"/>
            </a:ln>
          </p:spPr>
        </p:sp>
        <p:sp>
          <p:nvSpPr>
            <p:cNvPr id="78887" name="Line 38"/>
            <p:cNvSpPr/>
            <p:nvPr/>
          </p:nvSpPr>
          <p:spPr>
            <a:xfrm>
              <a:off x="3404" y="2027"/>
              <a:ext cx="0" cy="844"/>
            </a:xfrm>
            <a:prstGeom prst="line">
              <a:avLst/>
            </a:prstGeom>
            <a:ln w="28575" cap="sq" cmpd="sng">
              <a:solidFill>
                <a:schemeClr val="tx1"/>
              </a:solidFill>
              <a:prstDash val="solid"/>
              <a:headEnd type="none" w="med" len="med"/>
              <a:tailEnd type="none" w="med" len="med"/>
            </a:ln>
          </p:spPr>
        </p:sp>
        <p:sp>
          <p:nvSpPr>
            <p:cNvPr id="78888" name="Text Box 39"/>
            <p:cNvSpPr txBox="1"/>
            <p:nvPr/>
          </p:nvSpPr>
          <p:spPr>
            <a:xfrm>
              <a:off x="880" y="1128"/>
              <a:ext cx="880"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作业空间</a:t>
              </a:r>
            </a:p>
          </p:txBody>
        </p:sp>
        <p:sp>
          <p:nvSpPr>
            <p:cNvPr id="78889" name="Text Box 40"/>
            <p:cNvSpPr txBox="1"/>
            <p:nvPr/>
          </p:nvSpPr>
          <p:spPr>
            <a:xfrm>
              <a:off x="2440" y="2872"/>
              <a:ext cx="880" cy="231"/>
            </a:xfrm>
            <a:prstGeom prst="rect">
              <a:avLst/>
            </a:prstGeom>
            <a:noFill/>
            <a:ln w="19050">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段表</a:t>
              </a:r>
            </a:p>
          </p:txBody>
        </p:sp>
        <p:sp>
          <p:nvSpPr>
            <p:cNvPr id="78890" name="Rectangle 41"/>
            <p:cNvSpPr/>
            <p:nvPr/>
          </p:nvSpPr>
          <p:spPr>
            <a:xfrm>
              <a:off x="3944" y="1104"/>
              <a:ext cx="1032" cy="2456"/>
            </a:xfrm>
            <a:prstGeom prst="rect">
              <a:avLst/>
            </a:prstGeom>
            <a:solidFill>
              <a:srgbClr val="FFFF99"/>
            </a:solidFill>
            <a:ln w="19050" cap="flat" cmpd="sng">
              <a:solidFill>
                <a:schemeClr val="tx1"/>
              </a:solidFill>
              <a:prstDash val="solid"/>
              <a:miter/>
              <a:headEnd type="none" w="med" len="med"/>
              <a:tailEnd type="none" w="med" len="med"/>
            </a:ln>
            <a:effectLst>
              <a:outerShdw dist="45791" dir="3378595" algn="ctr" rotWithShape="0">
                <a:schemeClr val="bg2"/>
              </a:outerShdw>
            </a:effectLst>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891" name="Line 42"/>
            <p:cNvSpPr/>
            <p:nvPr/>
          </p:nvSpPr>
          <p:spPr>
            <a:xfrm>
              <a:off x="3952" y="1712"/>
              <a:ext cx="1024" cy="0"/>
            </a:xfrm>
            <a:prstGeom prst="line">
              <a:avLst/>
            </a:prstGeom>
            <a:ln w="19050" cap="flat" cmpd="sng">
              <a:solidFill>
                <a:schemeClr val="tx1"/>
              </a:solidFill>
              <a:prstDash val="solid"/>
              <a:headEnd type="none" w="med" len="med"/>
              <a:tailEnd type="none" w="med" len="med"/>
            </a:ln>
          </p:spPr>
        </p:sp>
        <p:sp>
          <p:nvSpPr>
            <p:cNvPr id="78892" name="Text Box 43"/>
            <p:cNvSpPr txBox="1"/>
            <p:nvPr/>
          </p:nvSpPr>
          <p:spPr>
            <a:xfrm>
              <a:off x="4088" y="1376"/>
              <a:ext cx="760" cy="278"/>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(MIAN)=0</a:t>
              </a:r>
            </a:p>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30KB</a:t>
              </a:r>
            </a:p>
          </p:txBody>
        </p:sp>
        <p:sp>
          <p:nvSpPr>
            <p:cNvPr id="78893" name="Rectangle 44"/>
            <p:cNvSpPr/>
            <p:nvPr/>
          </p:nvSpPr>
          <p:spPr>
            <a:xfrm>
              <a:off x="3944" y="1656"/>
              <a:ext cx="1032" cy="24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894" name="Rectangle 45"/>
            <p:cNvSpPr/>
            <p:nvPr/>
          </p:nvSpPr>
          <p:spPr>
            <a:xfrm>
              <a:off x="3944" y="1104"/>
              <a:ext cx="1032" cy="272"/>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895" name="Rectangle 46"/>
            <p:cNvSpPr/>
            <p:nvPr/>
          </p:nvSpPr>
          <p:spPr>
            <a:xfrm>
              <a:off x="3944" y="2192"/>
              <a:ext cx="1032" cy="24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896" name="Text Box 47"/>
            <p:cNvSpPr txBox="1"/>
            <p:nvPr/>
          </p:nvSpPr>
          <p:spPr>
            <a:xfrm>
              <a:off x="4088" y="1912"/>
              <a:ext cx="760" cy="278"/>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(X)=1</a:t>
              </a:r>
            </a:p>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20KB</a:t>
              </a:r>
            </a:p>
          </p:txBody>
        </p:sp>
        <p:sp>
          <p:nvSpPr>
            <p:cNvPr id="78897" name="Text Box 48"/>
            <p:cNvSpPr txBox="1"/>
            <p:nvPr/>
          </p:nvSpPr>
          <p:spPr>
            <a:xfrm>
              <a:off x="4096" y="2448"/>
              <a:ext cx="760" cy="278"/>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(D)=2</a:t>
              </a:r>
            </a:p>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15KB</a:t>
              </a:r>
            </a:p>
          </p:txBody>
        </p:sp>
        <p:sp>
          <p:nvSpPr>
            <p:cNvPr id="78898" name="Rectangle 49"/>
            <p:cNvSpPr/>
            <p:nvPr/>
          </p:nvSpPr>
          <p:spPr>
            <a:xfrm>
              <a:off x="3944" y="2728"/>
              <a:ext cx="1032" cy="28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899" name="Text Box 50"/>
            <p:cNvSpPr txBox="1"/>
            <p:nvPr/>
          </p:nvSpPr>
          <p:spPr>
            <a:xfrm>
              <a:off x="4096" y="3008"/>
              <a:ext cx="760" cy="278"/>
            </a:xfrm>
            <a:prstGeom prst="rect">
              <a:avLst/>
            </a:prstGeom>
            <a:noFill/>
            <a:ln w="19050">
              <a:noFill/>
            </a:ln>
          </p:spPr>
          <p:txBody>
            <a:bodyPr lIns="18000" tIns="0" rIns="18000" bIns="0">
              <a:spAutoFit/>
            </a:bodyPr>
            <a:lstStyle/>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(S)=3</a:t>
              </a:r>
            </a:p>
            <a:p>
              <a:pPr algn="ctr" eaLnBrk="1" hangingPunct="1">
                <a:lnSpc>
                  <a:spcPct val="90000"/>
                </a:lnSpc>
                <a:buClr>
                  <a:schemeClr val="folHlink"/>
                </a:buClr>
                <a:buSzPct val="60000"/>
                <a:buFont typeface="Wingdings" panose="05000000000000000000" pitchFamily="2" charset="2"/>
              </a:pPr>
              <a:r>
                <a:rPr lang="en-US" altLang="zh-CN" sz="1600" dirty="0">
                  <a:latin typeface="Times New Roman" panose="02020603050405020304" pitchFamily="18" charset="0"/>
                  <a:ea typeface="宋体" panose="02010600030101010101" pitchFamily="2" charset="-122"/>
                </a:rPr>
                <a:t>10KB</a:t>
              </a:r>
            </a:p>
          </p:txBody>
        </p:sp>
        <p:sp>
          <p:nvSpPr>
            <p:cNvPr id="78900" name="Rectangle 51"/>
            <p:cNvSpPr/>
            <p:nvPr/>
          </p:nvSpPr>
          <p:spPr>
            <a:xfrm>
              <a:off x="3944" y="3288"/>
              <a:ext cx="1032" cy="28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78901" name="Text Box 52"/>
            <p:cNvSpPr txBox="1"/>
            <p:nvPr/>
          </p:nvSpPr>
          <p:spPr>
            <a:xfrm>
              <a:off x="464" y="1416"/>
              <a:ext cx="464" cy="2051"/>
            </a:xfrm>
            <a:prstGeom prst="rect">
              <a:avLst/>
            </a:prstGeom>
            <a:noFill/>
            <a:ln w="19050">
              <a:noFill/>
            </a:ln>
          </p:spPr>
          <p:txBody>
            <a:bodyPr rIns="18000">
              <a:spAutoFit/>
            </a:bodyPr>
            <a:lstStyle/>
            <a:p>
              <a:pPr algn="r" eaLnBrk="1" hangingPunct="1">
                <a:spcBef>
                  <a:spcPct val="7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0</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30K</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0</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20K</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0</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15K</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0</a:t>
              </a:r>
            </a:p>
            <a:p>
              <a:pPr algn="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10K</a:t>
              </a:r>
            </a:p>
          </p:txBody>
        </p:sp>
        <p:sp>
          <p:nvSpPr>
            <p:cNvPr id="78902" name="Line 53"/>
            <p:cNvSpPr/>
            <p:nvPr/>
          </p:nvSpPr>
          <p:spPr>
            <a:xfrm>
              <a:off x="1712" y="1696"/>
              <a:ext cx="696" cy="408"/>
            </a:xfrm>
            <a:prstGeom prst="line">
              <a:avLst/>
            </a:prstGeom>
            <a:ln w="19050" cap="flat" cmpd="sng">
              <a:solidFill>
                <a:schemeClr val="tx1"/>
              </a:solidFill>
              <a:prstDash val="lgDash"/>
              <a:headEnd type="none" w="med" len="med"/>
              <a:tailEnd type="triangle" w="sm" len="lg"/>
            </a:ln>
          </p:spPr>
        </p:sp>
        <p:sp>
          <p:nvSpPr>
            <p:cNvPr id="78903" name="Line 54"/>
            <p:cNvSpPr/>
            <p:nvPr/>
          </p:nvSpPr>
          <p:spPr>
            <a:xfrm>
              <a:off x="1712" y="2200"/>
              <a:ext cx="696" cy="136"/>
            </a:xfrm>
            <a:prstGeom prst="line">
              <a:avLst/>
            </a:prstGeom>
            <a:ln w="19050" cap="flat" cmpd="sng">
              <a:solidFill>
                <a:schemeClr val="tx1"/>
              </a:solidFill>
              <a:prstDash val="lgDash"/>
              <a:headEnd type="none" w="med" len="med"/>
              <a:tailEnd type="triangle" w="sm" len="lg"/>
            </a:ln>
          </p:spPr>
        </p:sp>
        <p:sp>
          <p:nvSpPr>
            <p:cNvPr id="78904" name="Line 55"/>
            <p:cNvSpPr/>
            <p:nvPr/>
          </p:nvSpPr>
          <p:spPr>
            <a:xfrm flipV="1">
              <a:off x="1704" y="2568"/>
              <a:ext cx="704" cy="192"/>
            </a:xfrm>
            <a:prstGeom prst="line">
              <a:avLst/>
            </a:prstGeom>
            <a:ln w="19050" cap="flat" cmpd="sng">
              <a:solidFill>
                <a:schemeClr val="tx1"/>
              </a:solidFill>
              <a:prstDash val="lgDash"/>
              <a:headEnd type="none" w="med" len="med"/>
              <a:tailEnd type="triangle" w="sm" len="lg"/>
            </a:ln>
          </p:spPr>
        </p:sp>
        <p:sp>
          <p:nvSpPr>
            <p:cNvPr id="78905" name="Line 56"/>
            <p:cNvSpPr/>
            <p:nvPr/>
          </p:nvSpPr>
          <p:spPr>
            <a:xfrm flipV="1">
              <a:off x="1696" y="2792"/>
              <a:ext cx="712" cy="472"/>
            </a:xfrm>
            <a:prstGeom prst="line">
              <a:avLst/>
            </a:prstGeom>
            <a:ln w="19050" cap="flat" cmpd="sng">
              <a:solidFill>
                <a:schemeClr val="tx1"/>
              </a:solidFill>
              <a:prstDash val="lgDash"/>
              <a:headEnd type="none" w="med" len="med"/>
              <a:tailEnd type="triangle" w="sm" len="lg"/>
            </a:ln>
          </p:spPr>
        </p:sp>
        <p:sp>
          <p:nvSpPr>
            <p:cNvPr id="78906" name="Text Box 57"/>
            <p:cNvSpPr txBox="1"/>
            <p:nvPr/>
          </p:nvSpPr>
          <p:spPr>
            <a:xfrm>
              <a:off x="5000" y="1280"/>
              <a:ext cx="456" cy="231"/>
            </a:xfrm>
            <a:prstGeom prst="rect">
              <a:avLst/>
            </a:prstGeom>
            <a:noFill/>
            <a:ln w="19050">
              <a:noFill/>
            </a:ln>
          </p:spPr>
          <p:txBody>
            <a:bodyPr lIns="18000">
              <a:spAutoFit/>
            </a:bodyPr>
            <a:lstStyle/>
            <a:p>
              <a:pP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40K</a:t>
              </a:r>
            </a:p>
          </p:txBody>
        </p:sp>
        <p:sp>
          <p:nvSpPr>
            <p:cNvPr id="78907" name="Text Box 58"/>
            <p:cNvSpPr txBox="1"/>
            <p:nvPr/>
          </p:nvSpPr>
          <p:spPr>
            <a:xfrm>
              <a:off x="5008" y="1784"/>
              <a:ext cx="456" cy="231"/>
            </a:xfrm>
            <a:prstGeom prst="rect">
              <a:avLst/>
            </a:prstGeom>
            <a:noFill/>
            <a:ln w="19050">
              <a:noFill/>
            </a:ln>
          </p:spPr>
          <p:txBody>
            <a:bodyPr lIns="18000">
              <a:spAutoFit/>
            </a:bodyPr>
            <a:lstStyle/>
            <a:p>
              <a:pP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80K</a:t>
              </a:r>
            </a:p>
          </p:txBody>
        </p:sp>
        <p:sp>
          <p:nvSpPr>
            <p:cNvPr id="78908" name="Text Box 59"/>
            <p:cNvSpPr txBox="1"/>
            <p:nvPr/>
          </p:nvSpPr>
          <p:spPr>
            <a:xfrm>
              <a:off x="5008" y="2328"/>
              <a:ext cx="456" cy="231"/>
            </a:xfrm>
            <a:prstGeom prst="rect">
              <a:avLst/>
            </a:prstGeom>
            <a:noFill/>
            <a:ln w="19050">
              <a:noFill/>
            </a:ln>
          </p:spPr>
          <p:txBody>
            <a:bodyPr lIns="18000">
              <a:spAutoFit/>
            </a:bodyPr>
            <a:lstStyle/>
            <a:p>
              <a:pP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120K</a:t>
              </a:r>
            </a:p>
          </p:txBody>
        </p:sp>
        <p:sp>
          <p:nvSpPr>
            <p:cNvPr id="78909" name="Text Box 60"/>
            <p:cNvSpPr txBox="1"/>
            <p:nvPr/>
          </p:nvSpPr>
          <p:spPr>
            <a:xfrm>
              <a:off x="5000" y="2888"/>
              <a:ext cx="456" cy="231"/>
            </a:xfrm>
            <a:prstGeom prst="rect">
              <a:avLst/>
            </a:prstGeom>
            <a:noFill/>
            <a:ln w="19050">
              <a:noFill/>
            </a:ln>
          </p:spPr>
          <p:txBody>
            <a:bodyPr lIns="18000">
              <a:spAutoFit/>
            </a:bodyPr>
            <a:lstStyle/>
            <a:p>
              <a:pP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150K</a:t>
              </a:r>
            </a:p>
          </p:txBody>
        </p:sp>
        <p:sp>
          <p:nvSpPr>
            <p:cNvPr id="78910" name="Text Box 61"/>
            <p:cNvSpPr txBox="1"/>
            <p:nvPr/>
          </p:nvSpPr>
          <p:spPr>
            <a:xfrm>
              <a:off x="4096" y="880"/>
              <a:ext cx="712" cy="231"/>
            </a:xfrm>
            <a:prstGeom prst="rect">
              <a:avLst/>
            </a:prstGeom>
            <a:noFill/>
            <a:ln w="19050">
              <a:noFill/>
            </a:ln>
          </p:spPr>
          <p:txBody>
            <a:bodyPr lIns="1800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imes New Roman" panose="02020603050405020304" pitchFamily="18" charset="0"/>
                  <a:ea typeface="宋体" panose="02010600030101010101" pitchFamily="2" charset="-122"/>
                </a:rPr>
                <a:t>内存空间</a:t>
              </a:r>
            </a:p>
          </p:txBody>
        </p:sp>
        <p:sp>
          <p:nvSpPr>
            <p:cNvPr id="78911" name="Text Box 62"/>
            <p:cNvSpPr txBox="1"/>
            <p:nvPr/>
          </p:nvSpPr>
          <p:spPr>
            <a:xfrm>
              <a:off x="1360" y="3412"/>
              <a:ext cx="2564" cy="231"/>
            </a:xfrm>
            <a:prstGeom prst="rect">
              <a:avLst/>
            </a:prstGeom>
            <a:solidFill>
              <a:schemeClr val="bg1"/>
            </a:solidFill>
            <a:ln w="9525">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黑体" panose="02010609060101010101" pitchFamily="49" charset="-122"/>
                </a:rPr>
                <a:t>图</a:t>
              </a:r>
              <a:r>
                <a:rPr lang="en-US" altLang="zh-CN" sz="1800" dirty="0">
                  <a:latin typeface="Tahoma" panose="020B0604030504040204" pitchFamily="34" charset="0"/>
                  <a:ea typeface="宋体" panose="02010600030101010101" pitchFamily="2" charset="-122"/>
                </a:rPr>
                <a:t>4-19  </a:t>
              </a:r>
              <a:r>
                <a:rPr lang="zh-CN" altLang="en-US" sz="1800" dirty="0">
                  <a:latin typeface="Tahoma" panose="020B0604030504040204" pitchFamily="34" charset="0"/>
                  <a:ea typeface="黑体" panose="02010609060101010101" pitchFamily="49" charset="-122"/>
                </a:rPr>
                <a:t>利用段表实现地址映射</a:t>
              </a:r>
            </a:p>
          </p:txBody>
        </p:sp>
        <p:sp>
          <p:nvSpPr>
            <p:cNvPr id="78912" name="Line 63"/>
            <p:cNvSpPr/>
            <p:nvPr/>
          </p:nvSpPr>
          <p:spPr>
            <a:xfrm flipV="1">
              <a:off x="3408" y="1384"/>
              <a:ext cx="536" cy="744"/>
            </a:xfrm>
            <a:prstGeom prst="line">
              <a:avLst/>
            </a:prstGeom>
            <a:ln w="19050" cap="flat" cmpd="sng">
              <a:solidFill>
                <a:schemeClr val="tx1"/>
              </a:solidFill>
              <a:prstDash val="solid"/>
              <a:headEnd type="none" w="med" len="med"/>
              <a:tailEnd type="triangle" w="sm" len="lg"/>
            </a:ln>
          </p:spPr>
        </p:sp>
        <p:sp>
          <p:nvSpPr>
            <p:cNvPr id="78913" name="Line 64"/>
            <p:cNvSpPr/>
            <p:nvPr/>
          </p:nvSpPr>
          <p:spPr>
            <a:xfrm flipV="1">
              <a:off x="3400" y="1904"/>
              <a:ext cx="536" cy="440"/>
            </a:xfrm>
            <a:prstGeom prst="line">
              <a:avLst/>
            </a:prstGeom>
            <a:ln w="19050" cap="flat" cmpd="sng">
              <a:solidFill>
                <a:schemeClr val="tx1"/>
              </a:solidFill>
              <a:prstDash val="solid"/>
              <a:headEnd type="none" w="med" len="med"/>
              <a:tailEnd type="triangle" w="sm" len="lg"/>
            </a:ln>
          </p:spPr>
        </p:sp>
        <p:sp>
          <p:nvSpPr>
            <p:cNvPr id="78914" name="Line 65"/>
            <p:cNvSpPr/>
            <p:nvPr/>
          </p:nvSpPr>
          <p:spPr>
            <a:xfrm flipV="1">
              <a:off x="3408" y="2448"/>
              <a:ext cx="536" cy="104"/>
            </a:xfrm>
            <a:prstGeom prst="line">
              <a:avLst/>
            </a:prstGeom>
            <a:ln w="19050" cap="flat" cmpd="sng">
              <a:solidFill>
                <a:schemeClr val="tx1"/>
              </a:solidFill>
              <a:prstDash val="solid"/>
              <a:headEnd type="none" w="med" len="med"/>
              <a:tailEnd type="triangle" w="sm" len="lg"/>
            </a:ln>
          </p:spPr>
        </p:sp>
        <p:sp>
          <p:nvSpPr>
            <p:cNvPr id="78915" name="Line 66"/>
            <p:cNvSpPr/>
            <p:nvPr/>
          </p:nvSpPr>
          <p:spPr>
            <a:xfrm>
              <a:off x="3408" y="2768"/>
              <a:ext cx="544" cy="248"/>
            </a:xfrm>
            <a:prstGeom prst="line">
              <a:avLst/>
            </a:prstGeom>
            <a:ln w="19050" cap="flat" cmpd="sng">
              <a:solidFill>
                <a:schemeClr val="tx1"/>
              </a:solidFill>
              <a:prstDash val="solid"/>
              <a:headEnd type="none" w="med" len="med"/>
              <a:tailEnd type="triangle" w="sm" len="lg"/>
            </a:ln>
          </p:spPr>
        </p:sp>
      </p:grpSp>
      <p:sp>
        <p:nvSpPr>
          <p:cNvPr id="78855" name="Text Box 2062"/>
          <p:cNvSpPr txBox="1"/>
          <p:nvPr/>
        </p:nvSpPr>
        <p:spPr>
          <a:xfrm>
            <a:off x="500063" y="771525"/>
            <a:ext cx="1793875" cy="646113"/>
          </a:xfrm>
          <a:prstGeom prst="rect">
            <a:avLst/>
          </a:prstGeom>
          <a:noFill/>
          <a:ln w="9525">
            <a:noFill/>
          </a:ln>
        </p:spPr>
        <p:txBody>
          <a:bodyPr>
            <a:spAutoFit/>
          </a:bodyPr>
          <a:lstStyle/>
          <a:p>
            <a:pPr eaLnBrk="1" hangingPunct="1">
              <a:spcBef>
                <a:spcPct val="50000"/>
              </a:spcBef>
            </a:pPr>
            <a:r>
              <a:rPr lang="en-US" altLang="zh-CN" sz="3600" dirty="0">
                <a:solidFill>
                  <a:schemeClr val="hlink"/>
                </a:solidFill>
                <a:latin typeface="Tahoma" panose="020B0604030504040204" pitchFamily="34" charset="0"/>
              </a:rPr>
              <a:t>2. </a:t>
            </a:r>
            <a:r>
              <a:rPr lang="zh-CN" altLang="en-US" sz="3600" dirty="0">
                <a:solidFill>
                  <a:schemeClr val="hlink"/>
                </a:solidFill>
                <a:latin typeface="Tahoma" panose="020B0604030504040204" pitchFamily="34" charset="0"/>
              </a:rPr>
              <a:t>段表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dissolve">
                                      <p:cBhvr>
                                        <p:cTn id="7" dur="500"/>
                                        <p:tgtEl>
                                          <p:spTgt spid="40960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09605"/>
                                        </p:tgtEl>
                                        <p:attrNameLst>
                                          <p:attrName>style.visibility</p:attrName>
                                        </p:attrNameLst>
                                      </p:cBhvr>
                                      <p:to>
                                        <p:strVal val="visible"/>
                                      </p:to>
                                    </p:set>
                                    <p:animEffect transition="in" filter="wipe(up)">
                                      <p:cBhvr>
                                        <p:cTn id="11" dur="500"/>
                                        <p:tgtEl>
                                          <p:spTgt spid="40960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09606"/>
                                        </p:tgtEl>
                                        <p:attrNameLst>
                                          <p:attrName>style.visibility</p:attrName>
                                        </p:attrNameLst>
                                      </p:cBhvr>
                                      <p:to>
                                        <p:strVal val="visible"/>
                                      </p:to>
                                    </p:set>
                                    <p:animEffect transition="in" filter="wipe(up)">
                                      <p:cBhvr>
                                        <p:cTn id="15" dur="500"/>
                                        <p:tgtEl>
                                          <p:spTgt spid="40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p:bldP spid="40960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dirty="0">
                <a:ln>
                  <a:noFill/>
                </a:ln>
                <a:solidFill>
                  <a:schemeClr val="hlink"/>
                </a:solidFill>
                <a:effectLst/>
                <a:uLnTx/>
                <a:uFillTx/>
                <a:latin typeface="+mj-lt"/>
                <a:ea typeface="楷体_GB2312" pitchFamily="49" charset="-122"/>
                <a:cs typeface="+mn-cs"/>
              </a:rPr>
              <a:t>3. </a:t>
            </a:r>
            <a:r>
              <a:rPr kumimoji="0" lang="zh-CN" altLang="en-US" sz="3600" b="1" i="0" u="none" strike="noStrike" kern="1200" cap="none" spc="0" normalizeH="0" baseline="0" noProof="0" dirty="0">
                <a:ln>
                  <a:noFill/>
                </a:ln>
                <a:solidFill>
                  <a:schemeClr val="hlink"/>
                </a:solidFill>
                <a:effectLst/>
                <a:uLnTx/>
                <a:uFillTx/>
                <a:latin typeface="+mj-lt"/>
                <a:ea typeface="楷体_GB2312" pitchFamily="49" charset="-122"/>
                <a:cs typeface="+mn-cs"/>
              </a:rPr>
              <a:t>地址变换过程</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给出逻辑地址的段号和段内地址，开始进行地址变换：</a:t>
            </a:r>
            <a:endPar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1)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在被调进程的</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PCB</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中取出段表始址和段表长度，装入控制寄存器</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2)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段号与控制寄存器的段表长度比较，若段号大于等于段表长度，发生地址越界中断，停止调用，否则继续</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3)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由段号结合段表始址求出基址</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4) </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基址</a:t>
            </a:r>
            <a:r>
              <a:rPr kumimoji="0" lang="en-US" altLang="zh-CN"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a:r>
            <a:r>
              <a:rPr kumimoji="0" lang="zh-CN" altLang="en-US" sz="3200" b="0"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段内地址，即得物理地址</a:t>
            </a: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76</a:t>
            </a:fld>
            <a:endParaRPr lang="en-US" altLang="zh-CN" sz="1400" dirty="0"/>
          </a:p>
        </p:txBody>
      </p:sp>
      <p:sp>
        <p:nvSpPr>
          <p:cNvPr id="413701" name="Text Box 5"/>
          <p:cNvSpPr txBox="1"/>
          <p:nvPr/>
        </p:nvSpPr>
        <p:spPr>
          <a:xfrm>
            <a:off x="381000" y="188913"/>
            <a:ext cx="4168775" cy="646112"/>
          </a:xfrm>
          <a:prstGeom prst="rect">
            <a:avLst/>
          </a:prstGeom>
          <a:noFill/>
          <a:ln w="9525">
            <a:noFill/>
          </a:ln>
        </p:spPr>
        <p:txBody>
          <a:bodyPr>
            <a:spAutoFit/>
          </a:bodyPr>
          <a:lstStyle/>
          <a:p>
            <a:pPr eaLnBrk="1" hangingPunct="1">
              <a:spcBef>
                <a:spcPct val="50000"/>
              </a:spcBef>
            </a:pPr>
            <a:r>
              <a:rPr lang="en-US" altLang="zh-CN" sz="3600" dirty="0">
                <a:solidFill>
                  <a:schemeClr val="hlink"/>
                </a:solidFill>
                <a:latin typeface="Tahoma" panose="020B0604030504040204" pitchFamily="34" charset="0"/>
              </a:rPr>
              <a:t>4</a:t>
            </a:r>
            <a:r>
              <a:rPr lang="zh-CN" altLang="en-US" sz="3600" dirty="0">
                <a:solidFill>
                  <a:schemeClr val="hlink"/>
                </a:solidFill>
                <a:latin typeface="Tahoma" panose="020B0604030504040204" pitchFamily="34" charset="0"/>
              </a:rPr>
              <a:t>．</a:t>
            </a:r>
            <a:r>
              <a:rPr lang="zh-CN" altLang="en-US" sz="3600" dirty="0">
                <a:solidFill>
                  <a:schemeClr val="hlink"/>
                </a:solidFill>
                <a:latin typeface="Tahoma" panose="020B0604030504040204" pitchFamily="34" charset="0"/>
                <a:ea typeface="仿宋_GB2312" pitchFamily="49" charset="-122"/>
              </a:rPr>
              <a:t>地址变换机构</a:t>
            </a:r>
            <a:r>
              <a:rPr lang="zh-CN" altLang="en-US" sz="3600" dirty="0">
                <a:solidFill>
                  <a:schemeClr val="hlink"/>
                </a:solidFill>
                <a:latin typeface="Tahoma" panose="020B0604030504040204" pitchFamily="34" charset="0"/>
              </a:rPr>
              <a:t> </a:t>
            </a:r>
          </a:p>
        </p:txBody>
      </p:sp>
      <p:graphicFrame>
        <p:nvGraphicFramePr>
          <p:cNvPr id="80900" name="对象 1"/>
          <p:cNvGraphicFramePr>
            <a:graphicFrameLocks noChangeAspect="1"/>
          </p:cNvGraphicFramePr>
          <p:nvPr/>
        </p:nvGraphicFramePr>
        <p:xfrm>
          <a:off x="395288" y="1063943"/>
          <a:ext cx="8207375" cy="5818187"/>
        </p:xfrm>
        <a:graphic>
          <a:graphicData uri="http://schemas.openxmlformats.org/presentationml/2006/ole">
            <mc:AlternateContent xmlns:mc="http://schemas.openxmlformats.org/markup-compatibility/2006">
              <mc:Choice xmlns:v="urn:schemas-microsoft-com:vml" Requires="v">
                <p:oleObj r:id="rId3" imgW="4171950" imgH="2962275" progId="Visio.Drawing.4">
                  <p:embed/>
                </p:oleObj>
              </mc:Choice>
              <mc:Fallback>
                <p:oleObj r:id="rId3" imgW="4171950" imgH="2962275" progId="Visio.Drawing.4">
                  <p:embed/>
                  <p:pic>
                    <p:nvPicPr>
                      <p:cNvPr id="0" name="图片 3079"/>
                      <p:cNvPicPr/>
                      <p:nvPr/>
                    </p:nvPicPr>
                    <p:blipFill>
                      <a:blip r:embed="rId4"/>
                      <a:stretch>
                        <a:fillRect/>
                      </a:stretch>
                    </p:blipFill>
                    <p:spPr>
                      <a:xfrm>
                        <a:off x="395288" y="1063943"/>
                        <a:ext cx="8207375" cy="5818187"/>
                      </a:xfrm>
                      <a:prstGeom prst="rect">
                        <a:avLst/>
                      </a:prstGeom>
                      <a:noFill/>
                      <a:ln w="38100">
                        <a:noFill/>
                        <a:miter/>
                      </a:ln>
                    </p:spPr>
                  </p:pic>
                </p:oleObj>
              </mc:Fallback>
            </mc:AlternateContent>
          </a:graphicData>
        </a:graphic>
      </p:graphicFrame>
      <p:sp>
        <p:nvSpPr>
          <p:cNvPr id="80901" name="矩形 2"/>
          <p:cNvSpPr/>
          <p:nvPr/>
        </p:nvSpPr>
        <p:spPr>
          <a:xfrm>
            <a:off x="398463" y="4581525"/>
            <a:ext cx="4572000" cy="2078038"/>
          </a:xfrm>
          <a:prstGeom prst="rect">
            <a:avLst/>
          </a:prstGeom>
          <a:noFill/>
          <a:ln w="9525">
            <a:noFill/>
          </a:ln>
        </p:spPr>
        <p:txBody>
          <a:bodyPr>
            <a:spAutoFit/>
          </a:bodyPr>
          <a:lstStyle/>
          <a:p>
            <a:pPr algn="just" eaLnBrk="1" hangingPunct="1">
              <a:lnSpc>
                <a:spcPct val="155000"/>
              </a:lnSpc>
              <a:spcBef>
                <a:spcPct val="50000"/>
              </a:spcBef>
            </a:pPr>
            <a:r>
              <a:rPr lang="zh-CN" altLang="en-US" sz="2000" dirty="0">
                <a:latin typeface="楷体_GB2312" pitchFamily="49" charset="-122"/>
              </a:rPr>
              <a:t>每访问一个数据，也是需要访问两次内存，降低了计算机的速率</a:t>
            </a:r>
            <a:endParaRPr lang="en-US" altLang="zh-CN" sz="2000" dirty="0">
              <a:latin typeface="楷体_GB2312" pitchFamily="49" charset="-122"/>
            </a:endParaRPr>
          </a:p>
          <a:p>
            <a:pPr algn="just" eaLnBrk="1" hangingPunct="1">
              <a:lnSpc>
                <a:spcPct val="155000"/>
              </a:lnSpc>
              <a:spcBef>
                <a:spcPct val="50000"/>
              </a:spcBef>
            </a:pPr>
            <a:r>
              <a:rPr lang="zh-CN" altLang="en-US" sz="2000" dirty="0">
                <a:latin typeface="楷体_GB2312" pitchFamily="49" charset="-122"/>
              </a:rPr>
              <a:t>解决方法是加入一个联想存储器来保存最近常用的段表项</a:t>
            </a:r>
          </a:p>
        </p:txBody>
      </p:sp>
      <p:sp>
        <p:nvSpPr>
          <p:cNvPr id="2" name="文本框 1"/>
          <p:cNvSpPr txBox="1"/>
          <p:nvPr/>
        </p:nvSpPr>
        <p:spPr>
          <a:xfrm>
            <a:off x="3202305" y="944880"/>
            <a:ext cx="2018665" cy="583565"/>
          </a:xfrm>
          <a:prstGeom prst="rect">
            <a:avLst/>
          </a:prstGeom>
          <a:noFill/>
        </p:spPr>
        <p:txBody>
          <a:bodyPr wrap="square" rtlCol="0" anchor="t">
            <a:spAutoFit/>
          </a:bodyPr>
          <a:lstStyle/>
          <a:p>
            <a:r>
              <a:rPr lang="zh-CN" altLang="en-US" sz="1600" noProof="0" dirty="0">
                <a:ln>
                  <a:noFill/>
                </a:ln>
                <a:solidFill>
                  <a:srgbClr val="FF0000"/>
                </a:solidFill>
                <a:effectLst/>
                <a:uLnTx/>
                <a:uFillTx/>
                <a:latin typeface="Arial" panose="020B0604020202020204" pitchFamily="34" charset="0"/>
                <a:ea typeface="+mn-ea"/>
                <a:sym typeface="+mn-ea"/>
              </a:rPr>
              <a:t>段号与控制寄存器的段表长度比较</a:t>
            </a:r>
          </a:p>
        </p:txBody>
      </p:sp>
      <p:sp>
        <p:nvSpPr>
          <p:cNvPr id="3" name="文本框 2"/>
          <p:cNvSpPr txBox="1"/>
          <p:nvPr/>
        </p:nvSpPr>
        <p:spPr>
          <a:xfrm>
            <a:off x="6983095" y="2888615"/>
            <a:ext cx="1833245" cy="583565"/>
          </a:xfrm>
          <a:prstGeom prst="rect">
            <a:avLst/>
          </a:prstGeom>
          <a:noFill/>
        </p:spPr>
        <p:txBody>
          <a:bodyPr wrap="square" rtlCol="0" anchor="t">
            <a:spAutoFit/>
          </a:bodyPr>
          <a:lstStyle/>
          <a:p>
            <a:pPr lvl="0" algn="l">
              <a:buClrTx/>
              <a:buSzTx/>
              <a:buFontTx/>
            </a:pPr>
            <a:r>
              <a:rPr lang="zh-CN" altLang="en-US" sz="1600" noProof="0" dirty="0">
                <a:ln>
                  <a:noFill/>
                </a:ln>
                <a:solidFill>
                  <a:srgbClr val="FF0000"/>
                </a:solidFill>
                <a:effectLst/>
                <a:uLnTx/>
                <a:uFillTx/>
                <a:latin typeface="Arial" panose="020B0604020202020204" pitchFamily="34" charset="0"/>
                <a:ea typeface="+mn-ea"/>
                <a:sym typeface="+mn-ea"/>
              </a:rPr>
              <a:t>基址+段内地址，即得物理地址</a:t>
            </a:r>
          </a:p>
        </p:txBody>
      </p:sp>
      <p:sp>
        <p:nvSpPr>
          <p:cNvPr id="4" name="文本框 3"/>
          <p:cNvSpPr txBox="1"/>
          <p:nvPr/>
        </p:nvSpPr>
        <p:spPr>
          <a:xfrm>
            <a:off x="143510" y="3140710"/>
            <a:ext cx="1653540" cy="583565"/>
          </a:xfrm>
          <a:prstGeom prst="rect">
            <a:avLst/>
          </a:prstGeom>
          <a:noFill/>
        </p:spPr>
        <p:txBody>
          <a:bodyPr wrap="square" rtlCol="0" anchor="t">
            <a:spAutoFit/>
          </a:bodyPr>
          <a:lstStyle/>
          <a:p>
            <a:pPr lvl="0" algn="l">
              <a:buClrTx/>
              <a:buSzTx/>
              <a:buFontTx/>
            </a:pPr>
            <a:r>
              <a:rPr lang="zh-CN" altLang="en-US" sz="1600" noProof="0" dirty="0">
                <a:ln>
                  <a:noFill/>
                </a:ln>
                <a:solidFill>
                  <a:srgbClr val="FF0000"/>
                </a:solidFill>
                <a:effectLst/>
                <a:uLnTx/>
                <a:uFillTx/>
                <a:latin typeface="Arial" panose="020B0604020202020204" pitchFamily="34" charset="0"/>
                <a:ea typeface="+mn-ea"/>
                <a:sym typeface="+mn-ea"/>
              </a:rPr>
              <a:t>由段号结合段表始址求出基址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3701"/>
                                        </p:tgtEl>
                                        <p:attrNameLst>
                                          <p:attrName>style.visibility</p:attrName>
                                        </p:attrNameLst>
                                      </p:cBhvr>
                                      <p:to>
                                        <p:strVal val="visible"/>
                                      </p:to>
                                    </p:set>
                                    <p:anim calcmode="lin" valueType="num">
                                      <p:cBhvr additive="base">
                                        <p:cTn id="7" dur="500" fill="hold"/>
                                        <p:tgtEl>
                                          <p:spTgt spid="413701"/>
                                        </p:tgtEl>
                                        <p:attrNameLst>
                                          <p:attrName>ppt_x</p:attrName>
                                        </p:attrNameLst>
                                      </p:cBhvr>
                                      <p:tavLst>
                                        <p:tav tm="0">
                                          <p:val>
                                            <p:strVal val="0-#ppt_w/2"/>
                                          </p:val>
                                        </p:tav>
                                        <p:tav tm="100000">
                                          <p:val>
                                            <p:strVal val="#ppt_x"/>
                                          </p:val>
                                        </p:tav>
                                      </p:tavLst>
                                    </p:anim>
                                    <p:anim calcmode="lin" valueType="num">
                                      <p:cBhvr additive="base">
                                        <p:cTn id="8" dur="500" fill="hold"/>
                                        <p:tgtEl>
                                          <p:spTgt spid="4137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p:nvPr/>
        </p:nvSpPr>
        <p:spPr>
          <a:xfrm>
            <a:off x="457200" y="933450"/>
            <a:ext cx="5389563" cy="646113"/>
          </a:xfrm>
          <a:prstGeom prst="rect">
            <a:avLst/>
          </a:prstGeom>
          <a:noFill/>
          <a:ln w="9525">
            <a:noFill/>
          </a:ln>
        </p:spPr>
        <p:txBody>
          <a:bodyPr wrap="none">
            <a:spAutoFit/>
          </a:bodyPr>
          <a:lstStyle/>
          <a:p>
            <a:pPr eaLnBrk="1" hangingPunct="1">
              <a:spcBef>
                <a:spcPct val="50000"/>
              </a:spcBef>
            </a:pPr>
            <a:r>
              <a:rPr lang="en-US" altLang="zh-CN" sz="3600" dirty="0">
                <a:solidFill>
                  <a:schemeClr val="hlink"/>
                </a:solidFill>
                <a:latin typeface="Tahoma" panose="020B0604030504040204" pitchFamily="34" charset="0"/>
              </a:rPr>
              <a:t>5. </a:t>
            </a:r>
            <a:r>
              <a:rPr lang="zh-CN" altLang="en-US" sz="3600" dirty="0">
                <a:solidFill>
                  <a:schemeClr val="hlink"/>
                </a:solidFill>
                <a:latin typeface="Tahoma" panose="020B0604030504040204" pitchFamily="34" charset="0"/>
              </a:rPr>
              <a:t>分页和分段的主要区别</a:t>
            </a:r>
          </a:p>
        </p:txBody>
      </p:sp>
      <p:sp>
        <p:nvSpPr>
          <p:cNvPr id="81923" name="Text Box 3"/>
          <p:cNvSpPr txBox="1"/>
          <p:nvPr/>
        </p:nvSpPr>
        <p:spPr>
          <a:xfrm>
            <a:off x="457200" y="1828800"/>
            <a:ext cx="8077200" cy="2751138"/>
          </a:xfrm>
          <a:prstGeom prst="rect">
            <a:avLst/>
          </a:prstGeom>
          <a:noFill/>
          <a:ln w="9525">
            <a:noFill/>
          </a:ln>
        </p:spPr>
        <p:txBody>
          <a:bodyPr>
            <a:spAutoFit/>
          </a:bodyPr>
          <a:lstStyle/>
          <a:p>
            <a:pPr algn="just" eaLnBrk="1" hangingPunct="1">
              <a:lnSpc>
                <a:spcPct val="155000"/>
              </a:lnSpc>
              <a:spcBef>
                <a:spcPct val="50000"/>
              </a:spcBef>
            </a:pPr>
            <a:r>
              <a:rPr lang="zh-CN" altLang="en-US" dirty="0">
                <a:latin typeface="Times New Roman" panose="02020603050405020304" pitchFamily="18" charset="0"/>
              </a:rPr>
              <a:t>（</a:t>
            </a:r>
            <a:r>
              <a:rPr lang="en-US" altLang="zh-CN" dirty="0">
                <a:latin typeface="楷体_GB2312" pitchFamily="49" charset="-122"/>
              </a:rPr>
              <a:t>1</a:t>
            </a:r>
            <a:r>
              <a:rPr lang="zh-CN" altLang="en-US" dirty="0">
                <a:latin typeface="楷体_GB2312" pitchFamily="49" charset="-122"/>
              </a:rPr>
              <a:t>）页是信息的物理单位，段是逻辑单位</a:t>
            </a:r>
          </a:p>
          <a:p>
            <a:pPr algn="just" eaLnBrk="1" hangingPunct="1">
              <a:lnSpc>
                <a:spcPct val="155000"/>
              </a:lnSpc>
              <a:spcBef>
                <a:spcPct val="50000"/>
              </a:spcBef>
            </a:pPr>
            <a:r>
              <a:rPr lang="zh-CN" altLang="en-US" dirty="0">
                <a:latin typeface="楷体_GB2312" pitchFamily="49" charset="-122"/>
              </a:rPr>
              <a:t>（</a:t>
            </a:r>
            <a:r>
              <a:rPr lang="en-US" altLang="zh-CN" dirty="0">
                <a:latin typeface="楷体_GB2312" pitchFamily="49" charset="-122"/>
              </a:rPr>
              <a:t>2</a:t>
            </a:r>
            <a:r>
              <a:rPr lang="zh-CN" altLang="en-US" dirty="0">
                <a:latin typeface="楷体_GB2312" pitchFamily="49" charset="-122"/>
              </a:rPr>
              <a:t>）页长度大小一样（由系统固定），段长度大小不一样（由用户指定）</a:t>
            </a:r>
            <a:endParaRPr lang="en-US" altLang="zh-CN" dirty="0">
              <a:latin typeface="楷体_GB2312" pitchFamily="49" charset="-122"/>
            </a:endParaRPr>
          </a:p>
          <a:p>
            <a:pPr algn="just" eaLnBrk="1" hangingPunct="1">
              <a:lnSpc>
                <a:spcPct val="155000"/>
              </a:lnSpc>
              <a:spcBef>
                <a:spcPct val="50000"/>
              </a:spcBef>
            </a:pPr>
            <a:r>
              <a:rPr lang="zh-CN" altLang="en-US" dirty="0">
                <a:latin typeface="楷体_GB2312" pitchFamily="49" charset="-122"/>
              </a:rPr>
              <a:t>（</a:t>
            </a:r>
            <a:r>
              <a:rPr lang="en-US" altLang="zh-CN" dirty="0">
                <a:latin typeface="楷体_GB2312" pitchFamily="49" charset="-122"/>
              </a:rPr>
              <a:t>3</a:t>
            </a:r>
            <a:r>
              <a:rPr lang="zh-CN" altLang="en-US" dirty="0">
                <a:latin typeface="楷体_GB2312" pitchFamily="49" charset="-122"/>
              </a:rPr>
              <a:t>）分页的地址空间是一维的，分段的地址空间是二维的</a:t>
            </a:r>
          </a:p>
        </p:txBody>
      </p:sp>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2"/>
          <p:cNvSpPr/>
          <p:nvPr/>
        </p:nvSpPr>
        <p:spPr>
          <a:xfrm>
            <a:off x="771525" y="2024063"/>
            <a:ext cx="7634288" cy="3540125"/>
          </a:xfrm>
          <a:prstGeom prst="rect">
            <a:avLst/>
          </a:prstGeom>
          <a:noFill/>
          <a:ln w="9525">
            <a:noFill/>
          </a:ln>
        </p:spPr>
        <p:txBody>
          <a:bodyPr>
            <a:spAutoFit/>
          </a:bodyPr>
          <a:lstStyle/>
          <a:p>
            <a:pPr marL="457200" indent="-457200">
              <a:buFont typeface="Arial" panose="020B0604020202020204" pitchFamily="34" charset="0"/>
              <a:buChar char="•"/>
            </a:pPr>
            <a:r>
              <a:rPr lang="zh-CN" altLang="zh-CN" sz="2800" dirty="0">
                <a:latin typeface="Times New Roman" panose="02020603050405020304" pitchFamily="18" charset="0"/>
              </a:rPr>
              <a:t>分页</a:t>
            </a:r>
            <a:r>
              <a:rPr lang="zh-CN" altLang="zh-CN" sz="2800" b="0" dirty="0">
                <a:latin typeface="Times New Roman" panose="02020603050405020304" pitchFamily="18" charset="0"/>
              </a:rPr>
              <a:t>之所以是一维的，原因在于分页的大小是固定的，且页码之间是连续的，操作的时候</a:t>
            </a:r>
            <a:r>
              <a:rPr lang="zh-CN" altLang="zh-CN" sz="2800" dirty="0">
                <a:latin typeface="Times New Roman" panose="02020603050405020304" pitchFamily="18" charset="0"/>
              </a:rPr>
              <a:t>只需给出一个地址</a:t>
            </a:r>
            <a:r>
              <a:rPr lang="zh-CN" altLang="zh-CN" sz="2800" b="0" dirty="0">
                <a:latin typeface="Times New Roman" panose="02020603050405020304" pitchFamily="18" charset="0"/>
              </a:rPr>
              <a:t>，就能够根据所给地址的大小与页面大小计算出在页</a:t>
            </a:r>
            <a:r>
              <a:rPr lang="zh-CN" altLang="en-US" sz="2800" b="0" dirty="0">
                <a:latin typeface="Times New Roman" panose="02020603050405020304" pitchFamily="18" charset="0"/>
              </a:rPr>
              <a:t>号</a:t>
            </a:r>
            <a:r>
              <a:rPr lang="zh-CN" altLang="zh-CN" sz="2800" b="0" dirty="0">
                <a:latin typeface="Times New Roman" panose="02020603050405020304" pitchFamily="18" charset="0"/>
              </a:rPr>
              <a:t>和页内偏移地址</a:t>
            </a:r>
            <a:endParaRPr lang="en-US" altLang="zh-CN" sz="2800" b="0" dirty="0">
              <a:latin typeface="Times New Roman" panose="02020603050405020304" pitchFamily="18" charset="0"/>
            </a:endParaRPr>
          </a:p>
          <a:p>
            <a:pPr marL="457200" indent="-457200">
              <a:buFont typeface="Arial" panose="020B0604020202020204" pitchFamily="34" charset="0"/>
              <a:buChar char="•"/>
            </a:pPr>
            <a:endParaRPr lang="en-US" altLang="zh-CN" sz="2800" dirty="0">
              <a:latin typeface="Times New Roman" panose="02020603050405020304" pitchFamily="18" charset="0"/>
            </a:endParaRPr>
          </a:p>
          <a:p>
            <a:pPr marL="457200" indent="-457200">
              <a:buFont typeface="Arial" panose="020B0604020202020204" pitchFamily="34" charset="0"/>
              <a:buChar char="•"/>
            </a:pPr>
            <a:r>
              <a:rPr lang="zh-CN" altLang="zh-CN" sz="2800" dirty="0">
                <a:latin typeface="Times New Roman" panose="02020603050405020304" pitchFamily="18" charset="0"/>
              </a:rPr>
              <a:t>分段</a:t>
            </a:r>
            <a:r>
              <a:rPr lang="zh-CN" altLang="en-US" sz="2800" b="0" dirty="0">
                <a:latin typeface="Times New Roman" panose="02020603050405020304" pitchFamily="18" charset="0"/>
              </a:rPr>
              <a:t>之所以是二维的，原因在于</a:t>
            </a:r>
            <a:r>
              <a:rPr lang="zh-CN" altLang="zh-CN" sz="2800" b="0" dirty="0">
                <a:latin typeface="Times New Roman" panose="02020603050405020304" pitchFamily="18" charset="0"/>
              </a:rPr>
              <a:t>每段的长度不一样，</a:t>
            </a:r>
            <a:r>
              <a:rPr lang="zh-CN" altLang="zh-CN" sz="2800" dirty="0">
                <a:latin typeface="Times New Roman" panose="02020603050405020304" pitchFamily="18" charset="0"/>
              </a:rPr>
              <a:t>必须给出段</a:t>
            </a:r>
            <a:r>
              <a:rPr lang="zh-CN" altLang="en-US" sz="2800" dirty="0">
                <a:latin typeface="Times New Roman" panose="02020603050405020304" pitchFamily="18" charset="0"/>
              </a:rPr>
              <a:t>号</a:t>
            </a:r>
            <a:r>
              <a:rPr lang="zh-CN" altLang="zh-CN" sz="2800" dirty="0">
                <a:latin typeface="Times New Roman" panose="02020603050405020304" pitchFamily="18" charset="0"/>
              </a:rPr>
              <a:t>和段内地址 </a:t>
            </a:r>
            <a:r>
              <a:rPr lang="zh-CN" altLang="zh-CN" sz="2800" b="0" dirty="0">
                <a:latin typeface="Times New Roman" panose="02020603050405020304" pitchFamily="18" charset="0"/>
              </a:rPr>
              <a:t>进行定位</a:t>
            </a:r>
            <a:endParaRPr lang="zh-CN" altLang="en-US" sz="2800" b="0" dirty="0">
              <a:latin typeface="Times New Roman" panose="02020603050405020304" pitchFamily="18" charset="0"/>
            </a:endParaRPr>
          </a:p>
        </p:txBody>
      </p:sp>
      <p:sp>
        <p:nvSpPr>
          <p:cNvPr id="82947" name="Text Box 2"/>
          <p:cNvSpPr txBox="1"/>
          <p:nvPr/>
        </p:nvSpPr>
        <p:spPr>
          <a:xfrm>
            <a:off x="457200" y="933450"/>
            <a:ext cx="5389563" cy="646113"/>
          </a:xfrm>
          <a:prstGeom prst="rect">
            <a:avLst/>
          </a:prstGeom>
          <a:noFill/>
          <a:ln w="9525">
            <a:noFill/>
          </a:ln>
        </p:spPr>
        <p:txBody>
          <a:bodyPr wrap="none">
            <a:spAutoFit/>
          </a:bodyPr>
          <a:lstStyle/>
          <a:p>
            <a:pPr eaLnBrk="1" hangingPunct="1">
              <a:spcBef>
                <a:spcPct val="50000"/>
              </a:spcBef>
            </a:pPr>
            <a:r>
              <a:rPr lang="en-US" altLang="zh-CN" sz="3600" dirty="0">
                <a:solidFill>
                  <a:schemeClr val="hlink"/>
                </a:solidFill>
                <a:latin typeface="Tahoma" panose="020B0604030504040204" pitchFamily="34" charset="0"/>
              </a:rPr>
              <a:t>5. </a:t>
            </a:r>
            <a:r>
              <a:rPr lang="zh-CN" altLang="en-US" sz="3600" dirty="0">
                <a:solidFill>
                  <a:schemeClr val="hlink"/>
                </a:solidFill>
                <a:latin typeface="Tahoma" panose="020B0604030504040204" pitchFamily="34" charset="0"/>
              </a:rPr>
              <a:t>分页和分段的主要区别</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79</a:t>
            </a:fld>
            <a:endParaRPr lang="en-US" altLang="zh-CN" sz="1400" dirty="0"/>
          </a:p>
        </p:txBody>
      </p:sp>
      <p:sp>
        <p:nvSpPr>
          <p:cNvPr id="83971" name="Rectangle 2"/>
          <p:cNvSpPr>
            <a:spLocks noGrp="1"/>
          </p:cNvSpPr>
          <p:nvPr>
            <p:ph type="title"/>
          </p:nvPr>
        </p:nvSpPr>
        <p:spPr>
          <a:xfrm>
            <a:off x="495300" y="104775"/>
            <a:ext cx="8262938" cy="692150"/>
          </a:xfrm>
        </p:spPr>
        <p:txBody>
          <a:bodyPr vert="horz" wrap="square" lIns="91440" tIns="45720" rIns="91440" bIns="45720" anchor="b" anchorCtr="0"/>
          <a:lstStyle/>
          <a:p>
            <a:r>
              <a:rPr lang="en-US" altLang="zh-CN" sz="3600" dirty="0"/>
              <a:t>4.5.3  </a:t>
            </a:r>
            <a:r>
              <a:rPr lang="zh-CN" altLang="en-US" sz="3600" dirty="0"/>
              <a:t>信息共享 </a:t>
            </a:r>
          </a:p>
        </p:txBody>
      </p:sp>
      <p:sp>
        <p:nvSpPr>
          <p:cNvPr id="417796" name="Text Box 4"/>
          <p:cNvSpPr txBox="1"/>
          <p:nvPr/>
        </p:nvSpPr>
        <p:spPr>
          <a:xfrm>
            <a:off x="381000" y="838200"/>
            <a:ext cx="8458200" cy="1570038"/>
          </a:xfrm>
          <a:prstGeom prst="rect">
            <a:avLst/>
          </a:prstGeom>
          <a:noFill/>
          <a:ln w="9525">
            <a:noFill/>
          </a:ln>
        </p:spPr>
        <p:txBody>
          <a:bodyPr>
            <a:spAutoFit/>
          </a:bodyPr>
          <a:lstStyle/>
          <a:p>
            <a:pPr eaLnBrk="1" hangingPunct="1">
              <a:spcBef>
                <a:spcPct val="50000"/>
              </a:spcBef>
            </a:pPr>
            <a:r>
              <a:rPr lang="zh-CN" altLang="en-US" dirty="0">
                <a:latin typeface="Tahoma" panose="020B0604030504040204" pitchFamily="34" charset="0"/>
                <a:ea typeface="黑体" panose="02010609060101010101" pitchFamily="49" charset="-122"/>
              </a:rPr>
              <a:t>分段系统的一个突出优点，是易于实现段的共享，即允许若干个进程共享一个或几个段，且对段的保护也十分简单易行。分页系统虽然也能实现程序和数据的共享，但远不如分段系统方便。</a:t>
            </a:r>
          </a:p>
        </p:txBody>
      </p:sp>
      <p:sp>
        <p:nvSpPr>
          <p:cNvPr id="417797" name="Text Box 5"/>
          <p:cNvSpPr txBox="1"/>
          <p:nvPr/>
        </p:nvSpPr>
        <p:spPr>
          <a:xfrm>
            <a:off x="304800" y="2708275"/>
            <a:ext cx="8610600" cy="2678113"/>
          </a:xfrm>
          <a:prstGeom prst="rect">
            <a:avLst/>
          </a:prstGeom>
          <a:noFill/>
          <a:ln w="9525">
            <a:noFill/>
          </a:ln>
        </p:spPr>
        <p:txBody>
          <a:bodyPr>
            <a:spAutoFit/>
          </a:bodyPr>
          <a:lstStyle/>
          <a:p>
            <a:pPr eaLnBrk="1" hangingPunct="1"/>
            <a:r>
              <a:rPr lang="en-US" altLang="zh-CN" dirty="0">
                <a:latin typeface="Tahoma" panose="020B0604030504040204" pitchFamily="34" charset="0"/>
                <a:ea typeface="黑体" panose="02010609060101010101" pitchFamily="49" charset="-122"/>
              </a:rPr>
              <a:t>【</a:t>
            </a:r>
            <a:r>
              <a:rPr lang="zh-CN" altLang="en-US" dirty="0">
                <a:latin typeface="Tahoma" panose="020B0604030504040204" pitchFamily="34" charset="0"/>
                <a:ea typeface="黑体" panose="02010609060101010101" pitchFamily="49" charset="-122"/>
              </a:rPr>
              <a:t>例</a:t>
            </a:r>
            <a:r>
              <a:rPr lang="en-US" altLang="zh-CN" dirty="0">
                <a:latin typeface="Tahoma" panose="020B0604030504040204" pitchFamily="34" charset="0"/>
                <a:ea typeface="黑体" panose="02010609060101010101" pitchFamily="49" charset="-122"/>
              </a:rPr>
              <a:t>】</a:t>
            </a:r>
            <a:r>
              <a:rPr lang="zh-CN" altLang="en-US" dirty="0">
                <a:latin typeface="Tahoma" panose="020B0604030504040204" pitchFamily="34" charset="0"/>
                <a:ea typeface="黑体" panose="02010609060101010101" pitchFamily="49" charset="-122"/>
              </a:rPr>
              <a:t>有一个多用户系统，可同时接纳</a:t>
            </a:r>
            <a:r>
              <a:rPr lang="en-US" altLang="zh-CN" dirty="0">
                <a:latin typeface="Tahoma" panose="020B0604030504040204" pitchFamily="34" charset="0"/>
                <a:ea typeface="黑体" panose="02010609060101010101" pitchFamily="49" charset="-122"/>
              </a:rPr>
              <a:t>40</a:t>
            </a:r>
            <a:r>
              <a:rPr lang="zh-CN" altLang="en-US" dirty="0">
                <a:latin typeface="Tahoma" panose="020B0604030504040204" pitchFamily="34" charset="0"/>
                <a:ea typeface="黑体" panose="02010609060101010101" pitchFamily="49" charset="-122"/>
              </a:rPr>
              <a:t>个用户，他们都执行一个文本编辑程序</a:t>
            </a:r>
            <a:r>
              <a:rPr lang="en-US" altLang="zh-CN" dirty="0">
                <a:latin typeface="Tahoma" panose="020B0604030504040204" pitchFamily="34" charset="0"/>
                <a:ea typeface="黑体" panose="02010609060101010101" pitchFamily="49" charset="-122"/>
              </a:rPr>
              <a:t>(Text Editor)</a:t>
            </a:r>
            <a:r>
              <a:rPr lang="zh-CN" altLang="en-US" dirty="0">
                <a:latin typeface="Tahoma" panose="020B0604030504040204" pitchFamily="34" charset="0"/>
                <a:ea typeface="黑体" panose="02010609060101010101" pitchFamily="49" charset="-122"/>
              </a:rPr>
              <a:t>。如果文本编辑程序有</a:t>
            </a:r>
            <a:r>
              <a:rPr lang="en-US" altLang="zh-CN" dirty="0">
                <a:latin typeface="Tahoma" panose="020B0604030504040204" pitchFamily="34" charset="0"/>
                <a:ea typeface="黑体" panose="02010609060101010101" pitchFamily="49" charset="-122"/>
              </a:rPr>
              <a:t>160KB</a:t>
            </a:r>
            <a:r>
              <a:rPr lang="zh-CN" altLang="en-US" dirty="0">
                <a:latin typeface="Tahoma" panose="020B0604030504040204" pitchFamily="34" charset="0"/>
                <a:ea typeface="黑体" panose="02010609060101010101" pitchFamily="49" charset="-122"/>
              </a:rPr>
              <a:t>的代码和</a:t>
            </a:r>
            <a:r>
              <a:rPr lang="en-US" altLang="zh-CN" dirty="0">
                <a:latin typeface="Tahoma" panose="020B0604030504040204" pitchFamily="34" charset="0"/>
                <a:ea typeface="黑体" panose="02010609060101010101" pitchFamily="49" charset="-122"/>
              </a:rPr>
              <a:t>40KB</a:t>
            </a:r>
            <a:r>
              <a:rPr lang="zh-CN" altLang="en-US" dirty="0">
                <a:latin typeface="Tahoma" panose="020B0604030504040204" pitchFamily="34" charset="0"/>
                <a:ea typeface="黑体" panose="02010609060101010101" pitchFamily="49" charset="-122"/>
              </a:rPr>
              <a:t>的数据区，则共需</a:t>
            </a:r>
            <a:r>
              <a:rPr lang="en-US" altLang="zh-CN" dirty="0">
                <a:latin typeface="Tahoma" panose="020B0604030504040204" pitchFamily="34" charset="0"/>
                <a:ea typeface="黑体" panose="02010609060101010101" pitchFamily="49" charset="-122"/>
              </a:rPr>
              <a:t>8MB</a:t>
            </a:r>
            <a:r>
              <a:rPr lang="zh-CN" altLang="en-US" dirty="0">
                <a:latin typeface="Tahoma" panose="020B0604030504040204" pitchFamily="34" charset="0"/>
                <a:ea typeface="黑体" panose="02010609060101010101" pitchFamily="49" charset="-122"/>
              </a:rPr>
              <a:t>内存来支持</a:t>
            </a:r>
            <a:r>
              <a:rPr lang="en-US" altLang="zh-CN" dirty="0">
                <a:latin typeface="Tahoma" panose="020B0604030504040204" pitchFamily="34" charset="0"/>
                <a:ea typeface="黑体" panose="02010609060101010101" pitchFamily="49" charset="-122"/>
              </a:rPr>
              <a:t>40</a:t>
            </a:r>
            <a:r>
              <a:rPr lang="zh-CN" altLang="en-US" dirty="0">
                <a:latin typeface="Tahoma" panose="020B0604030504040204" pitchFamily="34" charset="0"/>
                <a:ea typeface="黑体" panose="02010609060101010101" pitchFamily="49" charset="-122"/>
              </a:rPr>
              <a:t>个用户。如果</a:t>
            </a:r>
            <a:r>
              <a:rPr lang="en-US" altLang="zh-CN" dirty="0">
                <a:latin typeface="Tahoma" panose="020B0604030504040204" pitchFamily="34" charset="0"/>
                <a:ea typeface="黑体" panose="02010609060101010101" pitchFamily="49" charset="-122"/>
              </a:rPr>
              <a:t>160KB</a:t>
            </a:r>
            <a:r>
              <a:rPr lang="zh-CN" altLang="en-US" dirty="0">
                <a:latin typeface="Tahoma" panose="020B0604030504040204" pitchFamily="34" charset="0"/>
                <a:ea typeface="黑体" panose="02010609060101010101" pitchFamily="49" charset="-122"/>
              </a:rPr>
              <a:t>的代码是可重入的</a:t>
            </a:r>
            <a:r>
              <a:rPr lang="en-US" altLang="zh-CN" dirty="0">
                <a:latin typeface="Tahoma" panose="020B0604030504040204" pitchFamily="34" charset="0"/>
                <a:ea typeface="黑体" panose="02010609060101010101" pitchFamily="49" charset="-122"/>
              </a:rPr>
              <a:t>(Reentrant)</a:t>
            </a:r>
            <a:r>
              <a:rPr lang="zh-CN" altLang="en-US" dirty="0">
                <a:latin typeface="Tahoma" panose="020B0604030504040204" pitchFamily="34" charset="0"/>
                <a:ea typeface="黑体" panose="02010609060101010101" pitchFamily="49" charset="-122"/>
              </a:rPr>
              <a:t>，则无论是在分页系统还是在分段系统中，该代码都能被共享，在内存中只需保留一份文本编辑程序的副本，此时所需的内存空间仅为</a:t>
            </a:r>
            <a:r>
              <a:rPr lang="en-US" altLang="zh-CN" dirty="0">
                <a:latin typeface="Tahoma" panose="020B0604030504040204" pitchFamily="34" charset="0"/>
                <a:ea typeface="黑体" panose="02010609060101010101" pitchFamily="49" charset="-122"/>
              </a:rPr>
              <a:t>1760KB(40×40+160)</a:t>
            </a:r>
            <a:r>
              <a:rPr lang="zh-CN" altLang="en-US" dirty="0">
                <a:latin typeface="Tahoma" panose="020B0604030504040204" pitchFamily="34" charset="0"/>
                <a:ea typeface="黑体" panose="02010609060101010101" pitchFamily="49" charset="-122"/>
              </a:rPr>
              <a:t>，而不是</a:t>
            </a:r>
            <a:r>
              <a:rPr lang="en-US" altLang="zh-CN" dirty="0">
                <a:latin typeface="Tahoma" panose="020B0604030504040204" pitchFamily="34" charset="0"/>
                <a:ea typeface="黑体" panose="02010609060101010101" pitchFamily="49" charset="-122"/>
              </a:rPr>
              <a:t>8000KB</a:t>
            </a:r>
            <a:r>
              <a:rPr lang="zh-CN" altLang="en-US" dirty="0">
                <a:latin typeface="Tahoma" panose="020B0604030504040204" pitchFamily="34"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up)">
                                      <p:cBhvr>
                                        <p:cTn id="7" dur="500"/>
                                        <p:tgtEl>
                                          <p:spTgt spid="41779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7797"/>
                                        </p:tgtEl>
                                        <p:attrNameLst>
                                          <p:attrName>style.visibility</p:attrName>
                                        </p:attrNameLst>
                                      </p:cBhvr>
                                      <p:to>
                                        <p:strVal val="visible"/>
                                      </p:to>
                                    </p:set>
                                    <p:animEffect transition="in" filter="wipe(up)">
                                      <p:cBhvr>
                                        <p:cTn id="11" dur="500"/>
                                        <p:tgtEl>
                                          <p:spTgt spid="417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p:bldP spid="4177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a:t>
            </a:fld>
            <a:endParaRPr lang="en-US" altLang="zh-CN" sz="1400" dirty="0"/>
          </a:p>
        </p:txBody>
      </p:sp>
      <p:sp>
        <p:nvSpPr>
          <p:cNvPr id="11267" name="Rectangle 2"/>
          <p:cNvSpPr>
            <a:spLocks noGrp="1"/>
          </p:cNvSpPr>
          <p:nvPr>
            <p:ph type="title"/>
          </p:nvPr>
        </p:nvSpPr>
        <p:spPr/>
        <p:txBody>
          <a:bodyPr vert="horz" wrap="square" lIns="91440" tIns="45720" rIns="91440" bIns="45720" anchor="b" anchorCtr="0"/>
          <a:lstStyle/>
          <a:p>
            <a:pPr eaLnBrk="1" hangingPunct="1"/>
            <a:r>
              <a:rPr lang="en-US" altLang="zh-CN" sz="4000" dirty="0"/>
              <a:t>4.1.1  </a:t>
            </a:r>
            <a:r>
              <a:rPr lang="zh-CN" altLang="en-US" sz="4000" dirty="0"/>
              <a:t>多级存储器结构</a:t>
            </a:r>
          </a:p>
        </p:txBody>
      </p:sp>
      <p:sp>
        <p:nvSpPr>
          <p:cNvPr id="11268" name="Text Box 4"/>
          <p:cNvSpPr txBox="1"/>
          <p:nvPr/>
        </p:nvSpPr>
        <p:spPr>
          <a:xfrm>
            <a:off x="503238" y="1160463"/>
            <a:ext cx="8172450" cy="2868612"/>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宋体" panose="02010600030101010101" pitchFamily="2" charset="-122"/>
              </a:rPr>
              <a:t>对于通用计算机系统而言，存储层次至少应具有三级：最高层为</a:t>
            </a:r>
            <a:r>
              <a:rPr lang="en-US" altLang="zh-CN" sz="2800" dirty="0">
                <a:latin typeface="Times New Roman" panose="02020603050405020304" pitchFamily="18" charset="0"/>
                <a:ea typeface="宋体" panose="02010600030101010101" pitchFamily="2" charset="-122"/>
              </a:rPr>
              <a:t>CPU</a:t>
            </a:r>
            <a:r>
              <a:rPr lang="zh-CN" altLang="en-US" sz="2800" dirty="0">
                <a:solidFill>
                  <a:srgbClr val="0000FF"/>
                </a:solidFill>
                <a:latin typeface="Times New Roman" panose="02020603050405020304" pitchFamily="18" charset="0"/>
                <a:ea typeface="宋体" panose="02010600030101010101" pitchFamily="2" charset="-122"/>
              </a:rPr>
              <a:t>寄存器</a:t>
            </a:r>
            <a:r>
              <a:rPr lang="zh-CN" altLang="en-US" sz="2800" dirty="0">
                <a:latin typeface="Times New Roman" panose="02020603050405020304" pitchFamily="18" charset="0"/>
                <a:ea typeface="宋体" panose="02010600030101010101" pitchFamily="2" charset="-122"/>
              </a:rPr>
              <a:t>，中间层为</a:t>
            </a:r>
            <a:r>
              <a:rPr lang="zh-CN" altLang="en-US" sz="2800" dirty="0">
                <a:solidFill>
                  <a:srgbClr val="0000FF"/>
                </a:solidFill>
                <a:latin typeface="Times New Roman" panose="02020603050405020304" pitchFamily="18" charset="0"/>
                <a:ea typeface="宋体" panose="02010600030101010101" pitchFamily="2" charset="-122"/>
              </a:rPr>
              <a:t>主存</a:t>
            </a:r>
            <a:r>
              <a:rPr lang="zh-CN" altLang="en-US" sz="2800" dirty="0">
                <a:latin typeface="Times New Roman" panose="02020603050405020304" pitchFamily="18" charset="0"/>
                <a:ea typeface="宋体" panose="02010600030101010101" pitchFamily="2" charset="-122"/>
              </a:rPr>
              <a:t>，最底层为</a:t>
            </a:r>
            <a:r>
              <a:rPr lang="zh-CN" altLang="en-US" sz="2800" dirty="0">
                <a:solidFill>
                  <a:srgbClr val="0000FF"/>
                </a:solidFill>
                <a:latin typeface="Times New Roman" panose="02020603050405020304" pitchFamily="18" charset="0"/>
                <a:ea typeface="宋体" panose="02010600030101010101" pitchFamily="2" charset="-122"/>
              </a:rPr>
              <a:t>辅存</a:t>
            </a:r>
            <a:r>
              <a:rPr lang="zh-CN" altLang="en-US" sz="2800" dirty="0">
                <a:latin typeface="Times New Roman" panose="02020603050405020304" pitchFamily="18" charset="0"/>
                <a:ea typeface="宋体" panose="02010600030101010101" pitchFamily="2" charset="-122"/>
              </a:rPr>
              <a:t>。</a:t>
            </a:r>
          </a:p>
          <a:p>
            <a:pPr eaLnBrk="1" hangingPunct="1">
              <a:spcBef>
                <a:spcPct val="50000"/>
              </a:spcBef>
            </a:pPr>
            <a:r>
              <a:rPr lang="zh-CN" altLang="en-US" sz="2800" dirty="0">
                <a:latin typeface="Times New Roman" panose="02020603050405020304" pitchFamily="18" charset="0"/>
                <a:ea typeface="宋体" panose="02010600030101010101" pitchFamily="2" charset="-122"/>
              </a:rPr>
              <a:t>在较高档的计算机中，可以根据具体功能分工细分为：寄存器、</a:t>
            </a:r>
            <a:r>
              <a:rPr lang="zh-CN" altLang="en-US" sz="2800" dirty="0">
                <a:solidFill>
                  <a:srgbClr val="FF0000"/>
                </a:solidFill>
                <a:latin typeface="Times New Roman" panose="02020603050405020304" pitchFamily="18" charset="0"/>
                <a:ea typeface="宋体" panose="02010600030101010101" pitchFamily="2" charset="-122"/>
              </a:rPr>
              <a:t>高速缓存</a:t>
            </a:r>
            <a:r>
              <a:rPr lang="zh-CN" altLang="en-US" sz="2800" dirty="0">
                <a:latin typeface="Times New Roman" panose="02020603050405020304" pitchFamily="18" charset="0"/>
                <a:ea typeface="宋体" panose="02010600030101010101" pitchFamily="2" charset="-122"/>
              </a:rPr>
              <a:t>、主存、</a:t>
            </a:r>
            <a:r>
              <a:rPr lang="zh-CN" altLang="en-US" sz="2800" dirty="0">
                <a:solidFill>
                  <a:srgbClr val="FF0000"/>
                </a:solidFill>
                <a:latin typeface="Times New Roman" panose="02020603050405020304" pitchFamily="18" charset="0"/>
                <a:ea typeface="宋体" panose="02010600030101010101" pitchFamily="2" charset="-122"/>
              </a:rPr>
              <a:t>磁盘缓存</a:t>
            </a:r>
            <a:r>
              <a:rPr lang="zh-CN" altLang="en-US" sz="2800" dirty="0">
                <a:latin typeface="Times New Roman" panose="02020603050405020304" pitchFamily="18" charset="0"/>
                <a:ea typeface="宋体" panose="02010600030101010101" pitchFamily="2" charset="-122"/>
              </a:rPr>
              <a:t>、固定磁盘、可移动存储介质等</a:t>
            </a:r>
            <a:r>
              <a:rPr lang="en-US" altLang="zh-CN" sz="2800" dirty="0">
                <a:latin typeface="Times New Roman" panose="02020603050405020304" pitchFamily="18" charset="0"/>
                <a:ea typeface="宋体" panose="02010600030101010101" pitchFamily="2" charset="-122"/>
              </a:rPr>
              <a:t>6</a:t>
            </a:r>
            <a:r>
              <a:rPr lang="zh-CN" altLang="en-US" sz="2800" dirty="0">
                <a:latin typeface="Times New Roman" panose="02020603050405020304" pitchFamily="18" charset="0"/>
                <a:ea typeface="宋体" panose="02010600030101010101" pitchFamily="2" charset="-122"/>
              </a:rPr>
              <a:t>层。如图</a:t>
            </a:r>
            <a:r>
              <a:rPr lang="en-US" altLang="zh-CN" sz="2800" dirty="0">
                <a:latin typeface="Times New Roman" panose="02020603050405020304" pitchFamily="18" charset="0"/>
                <a:ea typeface="宋体" panose="02010600030101010101" pitchFamily="2" charset="-122"/>
              </a:rPr>
              <a:t>4-1</a:t>
            </a:r>
            <a:r>
              <a:rPr lang="zh-CN" altLang="en-US" sz="2800" dirty="0">
                <a:latin typeface="Times New Roman" panose="02020603050405020304" pitchFamily="18" charset="0"/>
                <a:ea typeface="宋体" panose="02010600030101010101" pitchFamily="2" charset="-122"/>
              </a:rPr>
              <a:t>所示。</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80</a:t>
            </a:fld>
            <a:endParaRPr lang="en-US" altLang="zh-CN" sz="1400" dirty="0"/>
          </a:p>
        </p:txBody>
      </p:sp>
      <p:grpSp>
        <p:nvGrpSpPr>
          <p:cNvPr id="418818" name="Group 2"/>
          <p:cNvGrpSpPr/>
          <p:nvPr/>
        </p:nvGrpSpPr>
        <p:grpSpPr>
          <a:xfrm>
            <a:off x="3976688" y="1022350"/>
            <a:ext cx="4930775" cy="4470400"/>
            <a:chOff x="432" y="288"/>
            <a:chExt cx="3600" cy="3264"/>
          </a:xfrm>
        </p:grpSpPr>
        <p:grpSp>
          <p:nvGrpSpPr>
            <p:cNvPr id="84999" name="Group 3"/>
            <p:cNvGrpSpPr/>
            <p:nvPr/>
          </p:nvGrpSpPr>
          <p:grpSpPr>
            <a:xfrm>
              <a:off x="432" y="528"/>
              <a:ext cx="624" cy="1248"/>
              <a:chOff x="432" y="310"/>
              <a:chExt cx="624" cy="1248"/>
            </a:xfrm>
          </p:grpSpPr>
          <p:sp>
            <p:nvSpPr>
              <p:cNvPr id="85064" name="Rectangle 4"/>
              <p:cNvSpPr/>
              <p:nvPr/>
            </p:nvSpPr>
            <p:spPr>
              <a:xfrm>
                <a:off x="432" y="310"/>
                <a:ext cx="624" cy="1248"/>
              </a:xfrm>
              <a:prstGeom prst="rect">
                <a:avLst/>
              </a:prstGeom>
              <a:solidFill>
                <a:schemeClr val="accent1"/>
              </a:solidFill>
              <a:ln w="28575" cap="flat" cmpd="sng">
                <a:solidFill>
                  <a:schemeClr val="tx1"/>
                </a:solidFill>
                <a:prstDash val="solid"/>
                <a:miter/>
                <a:headEnd type="none" w="med" len="med"/>
                <a:tailEnd type="none" w="med" len="med"/>
              </a:ln>
            </p:spPr>
            <p:txBody>
              <a:bodyPr wrap="none"/>
              <a:lstStyle/>
              <a:p>
                <a:pPr algn="ctr" eaLnBrk="1" hangingPunct="1"/>
                <a:r>
                  <a:rPr lang="en-US" altLang="zh-CN" sz="1400" dirty="0">
                    <a:latin typeface="Tahoma" panose="020B0604030504040204" pitchFamily="34" charset="0"/>
                    <a:ea typeface="宋体" panose="02010600030101010101" pitchFamily="2" charset="-122"/>
                  </a:rPr>
                  <a:t>ed1</a:t>
                </a:r>
              </a:p>
              <a:p>
                <a:pPr algn="ctr" eaLnBrk="1" hangingPunct="1"/>
                <a:r>
                  <a:rPr lang="en-US" altLang="zh-CN" sz="1400" dirty="0">
                    <a:latin typeface="Tahoma" panose="020B0604030504040204" pitchFamily="34" charset="0"/>
                    <a:ea typeface="宋体" panose="02010600030101010101" pitchFamily="2" charset="-122"/>
                  </a:rPr>
                  <a:t>ed2</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ed40</a:t>
                </a:r>
              </a:p>
              <a:p>
                <a:pPr algn="ctr" eaLnBrk="1" hangingPunct="1"/>
                <a:r>
                  <a:rPr lang="en-US" altLang="zh-CN" sz="1400" dirty="0">
                    <a:latin typeface="Tahoma" panose="020B0604030504040204" pitchFamily="34" charset="0"/>
                    <a:ea typeface="宋体" panose="02010600030101010101" pitchFamily="2" charset="-122"/>
                  </a:rPr>
                  <a:t>data1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data10</a:t>
                </a:r>
              </a:p>
            </p:txBody>
          </p:sp>
          <p:sp>
            <p:nvSpPr>
              <p:cNvPr id="85065" name="Line 5"/>
              <p:cNvSpPr/>
              <p:nvPr/>
            </p:nvSpPr>
            <p:spPr>
              <a:xfrm>
                <a:off x="432" y="480"/>
                <a:ext cx="624" cy="0"/>
              </a:xfrm>
              <a:prstGeom prst="line">
                <a:avLst/>
              </a:prstGeom>
              <a:ln w="9525" cap="flat" cmpd="sng">
                <a:solidFill>
                  <a:schemeClr val="tx1"/>
                </a:solidFill>
                <a:prstDash val="solid"/>
                <a:miter/>
                <a:headEnd type="none" w="med" len="med"/>
                <a:tailEnd type="none" w="med" len="med"/>
              </a:ln>
            </p:spPr>
          </p:sp>
          <p:sp>
            <p:nvSpPr>
              <p:cNvPr id="85066" name="Line 6"/>
              <p:cNvSpPr/>
              <p:nvPr/>
            </p:nvSpPr>
            <p:spPr>
              <a:xfrm>
                <a:off x="432" y="624"/>
                <a:ext cx="624" cy="0"/>
              </a:xfrm>
              <a:prstGeom prst="line">
                <a:avLst/>
              </a:prstGeom>
              <a:ln w="9525" cap="flat" cmpd="sng">
                <a:solidFill>
                  <a:schemeClr val="tx1"/>
                </a:solidFill>
                <a:prstDash val="solid"/>
                <a:miter/>
                <a:headEnd type="none" w="med" len="med"/>
                <a:tailEnd type="none" w="med" len="med"/>
              </a:ln>
            </p:spPr>
          </p:sp>
          <p:sp>
            <p:nvSpPr>
              <p:cNvPr id="85067" name="Line 7"/>
              <p:cNvSpPr/>
              <p:nvPr/>
            </p:nvSpPr>
            <p:spPr>
              <a:xfrm>
                <a:off x="432" y="864"/>
                <a:ext cx="624" cy="0"/>
              </a:xfrm>
              <a:prstGeom prst="line">
                <a:avLst/>
              </a:prstGeom>
              <a:ln w="9525" cap="flat" cmpd="sng">
                <a:solidFill>
                  <a:schemeClr val="tx1"/>
                </a:solidFill>
                <a:prstDash val="solid"/>
                <a:miter/>
                <a:headEnd type="none" w="med" len="med"/>
                <a:tailEnd type="none" w="med" len="med"/>
              </a:ln>
            </p:spPr>
          </p:sp>
          <p:sp>
            <p:nvSpPr>
              <p:cNvPr id="85068" name="Line 8"/>
              <p:cNvSpPr/>
              <p:nvPr/>
            </p:nvSpPr>
            <p:spPr>
              <a:xfrm>
                <a:off x="432" y="1008"/>
                <a:ext cx="624" cy="0"/>
              </a:xfrm>
              <a:prstGeom prst="line">
                <a:avLst/>
              </a:prstGeom>
              <a:ln w="9525" cap="flat" cmpd="sng">
                <a:solidFill>
                  <a:schemeClr val="tx1"/>
                </a:solidFill>
                <a:prstDash val="solid"/>
                <a:miter/>
                <a:headEnd type="none" w="med" len="med"/>
                <a:tailEnd type="none" w="med" len="med"/>
              </a:ln>
            </p:spPr>
          </p:sp>
          <p:sp>
            <p:nvSpPr>
              <p:cNvPr id="85069" name="Line 9"/>
              <p:cNvSpPr/>
              <p:nvPr/>
            </p:nvSpPr>
            <p:spPr>
              <a:xfrm>
                <a:off x="432" y="1152"/>
                <a:ext cx="624" cy="0"/>
              </a:xfrm>
              <a:prstGeom prst="line">
                <a:avLst/>
              </a:prstGeom>
              <a:ln w="9525" cap="flat" cmpd="sng">
                <a:solidFill>
                  <a:schemeClr val="tx1"/>
                </a:solidFill>
                <a:prstDash val="solid"/>
                <a:miter/>
                <a:headEnd type="none" w="med" len="med"/>
                <a:tailEnd type="none" w="med" len="med"/>
              </a:ln>
            </p:spPr>
          </p:sp>
          <p:sp>
            <p:nvSpPr>
              <p:cNvPr id="85070" name="Line 10"/>
              <p:cNvSpPr/>
              <p:nvPr/>
            </p:nvSpPr>
            <p:spPr>
              <a:xfrm>
                <a:off x="432" y="1392"/>
                <a:ext cx="624" cy="0"/>
              </a:xfrm>
              <a:prstGeom prst="line">
                <a:avLst/>
              </a:prstGeom>
              <a:ln w="9525" cap="flat" cmpd="sng">
                <a:solidFill>
                  <a:schemeClr val="tx1"/>
                </a:solidFill>
                <a:prstDash val="solid"/>
                <a:miter/>
                <a:headEnd type="none" w="med" len="med"/>
                <a:tailEnd type="none" w="med" len="med"/>
              </a:ln>
            </p:spPr>
          </p:sp>
          <p:sp>
            <p:nvSpPr>
              <p:cNvPr id="85071" name="Text Box 11"/>
              <p:cNvSpPr txBox="1"/>
              <p:nvPr/>
            </p:nvSpPr>
            <p:spPr>
              <a:xfrm rot="5400000">
                <a:off x="667" y="1253"/>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72" name="Text Box 12"/>
              <p:cNvSpPr txBox="1"/>
              <p:nvPr/>
            </p:nvSpPr>
            <p:spPr>
              <a:xfrm rot="5400000">
                <a:off x="667" y="725"/>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grpSp>
        <p:grpSp>
          <p:nvGrpSpPr>
            <p:cNvPr id="85000" name="Group 13"/>
            <p:cNvGrpSpPr/>
            <p:nvPr/>
          </p:nvGrpSpPr>
          <p:grpSpPr>
            <a:xfrm>
              <a:off x="432" y="2304"/>
              <a:ext cx="624" cy="1248"/>
              <a:chOff x="432" y="310"/>
              <a:chExt cx="624" cy="1248"/>
            </a:xfrm>
          </p:grpSpPr>
          <p:sp>
            <p:nvSpPr>
              <p:cNvPr id="85055" name="Rectangle 14"/>
              <p:cNvSpPr/>
              <p:nvPr/>
            </p:nvSpPr>
            <p:spPr>
              <a:xfrm>
                <a:off x="432" y="310"/>
                <a:ext cx="624" cy="1248"/>
              </a:xfrm>
              <a:prstGeom prst="rect">
                <a:avLst/>
              </a:prstGeom>
              <a:solidFill>
                <a:schemeClr val="accent1"/>
              </a:solidFill>
              <a:ln w="28575" cap="flat" cmpd="sng">
                <a:solidFill>
                  <a:schemeClr val="tx1"/>
                </a:solidFill>
                <a:prstDash val="solid"/>
                <a:miter/>
                <a:headEnd type="none" w="med" len="med"/>
                <a:tailEnd type="none" w="med" len="med"/>
              </a:ln>
            </p:spPr>
            <p:txBody>
              <a:bodyPr wrap="none"/>
              <a:lstStyle/>
              <a:p>
                <a:pPr algn="ctr" eaLnBrk="1" hangingPunct="1"/>
                <a:r>
                  <a:rPr lang="en-US" altLang="zh-CN" sz="1400" dirty="0">
                    <a:latin typeface="Tahoma" panose="020B0604030504040204" pitchFamily="34" charset="0"/>
                    <a:ea typeface="宋体" panose="02010600030101010101" pitchFamily="2" charset="-122"/>
                  </a:rPr>
                  <a:t>ed1</a:t>
                </a:r>
              </a:p>
              <a:p>
                <a:pPr algn="ctr" eaLnBrk="1" hangingPunct="1"/>
                <a:r>
                  <a:rPr lang="en-US" altLang="zh-CN" sz="1400" dirty="0">
                    <a:latin typeface="Tahoma" panose="020B0604030504040204" pitchFamily="34" charset="0"/>
                    <a:ea typeface="宋体" panose="02010600030101010101" pitchFamily="2" charset="-122"/>
                  </a:rPr>
                  <a:t>ed2</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ed40</a:t>
                </a:r>
              </a:p>
              <a:p>
                <a:pPr algn="ctr" eaLnBrk="1" hangingPunct="1"/>
                <a:r>
                  <a:rPr lang="en-US" altLang="zh-CN" sz="1400" dirty="0">
                    <a:latin typeface="Tahoma" panose="020B0604030504040204" pitchFamily="34" charset="0"/>
                    <a:ea typeface="宋体" panose="02010600030101010101" pitchFamily="2" charset="-122"/>
                  </a:rPr>
                  <a:t>data1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data10</a:t>
                </a:r>
              </a:p>
            </p:txBody>
          </p:sp>
          <p:sp>
            <p:nvSpPr>
              <p:cNvPr id="85056" name="Line 15"/>
              <p:cNvSpPr/>
              <p:nvPr/>
            </p:nvSpPr>
            <p:spPr>
              <a:xfrm>
                <a:off x="432" y="480"/>
                <a:ext cx="624" cy="0"/>
              </a:xfrm>
              <a:prstGeom prst="line">
                <a:avLst/>
              </a:prstGeom>
              <a:ln w="9525" cap="flat" cmpd="sng">
                <a:solidFill>
                  <a:schemeClr val="tx1"/>
                </a:solidFill>
                <a:prstDash val="solid"/>
                <a:miter/>
                <a:headEnd type="none" w="med" len="med"/>
                <a:tailEnd type="none" w="med" len="med"/>
              </a:ln>
            </p:spPr>
          </p:sp>
          <p:sp>
            <p:nvSpPr>
              <p:cNvPr id="85057" name="Line 16"/>
              <p:cNvSpPr/>
              <p:nvPr/>
            </p:nvSpPr>
            <p:spPr>
              <a:xfrm>
                <a:off x="432" y="624"/>
                <a:ext cx="624" cy="0"/>
              </a:xfrm>
              <a:prstGeom prst="line">
                <a:avLst/>
              </a:prstGeom>
              <a:ln w="9525" cap="flat" cmpd="sng">
                <a:solidFill>
                  <a:schemeClr val="tx1"/>
                </a:solidFill>
                <a:prstDash val="solid"/>
                <a:miter/>
                <a:headEnd type="none" w="med" len="med"/>
                <a:tailEnd type="none" w="med" len="med"/>
              </a:ln>
            </p:spPr>
          </p:sp>
          <p:sp>
            <p:nvSpPr>
              <p:cNvPr id="85058" name="Line 17"/>
              <p:cNvSpPr/>
              <p:nvPr/>
            </p:nvSpPr>
            <p:spPr>
              <a:xfrm>
                <a:off x="432" y="864"/>
                <a:ext cx="624" cy="0"/>
              </a:xfrm>
              <a:prstGeom prst="line">
                <a:avLst/>
              </a:prstGeom>
              <a:ln w="9525" cap="flat" cmpd="sng">
                <a:solidFill>
                  <a:schemeClr val="tx1"/>
                </a:solidFill>
                <a:prstDash val="solid"/>
                <a:miter/>
                <a:headEnd type="none" w="med" len="med"/>
                <a:tailEnd type="none" w="med" len="med"/>
              </a:ln>
            </p:spPr>
          </p:sp>
          <p:sp>
            <p:nvSpPr>
              <p:cNvPr id="85059" name="Line 18"/>
              <p:cNvSpPr/>
              <p:nvPr/>
            </p:nvSpPr>
            <p:spPr>
              <a:xfrm>
                <a:off x="432" y="1008"/>
                <a:ext cx="624" cy="0"/>
              </a:xfrm>
              <a:prstGeom prst="line">
                <a:avLst/>
              </a:prstGeom>
              <a:ln w="9525" cap="flat" cmpd="sng">
                <a:solidFill>
                  <a:schemeClr val="tx1"/>
                </a:solidFill>
                <a:prstDash val="solid"/>
                <a:miter/>
                <a:headEnd type="none" w="med" len="med"/>
                <a:tailEnd type="none" w="med" len="med"/>
              </a:ln>
            </p:spPr>
          </p:sp>
          <p:sp>
            <p:nvSpPr>
              <p:cNvPr id="85060" name="Line 19"/>
              <p:cNvSpPr/>
              <p:nvPr/>
            </p:nvSpPr>
            <p:spPr>
              <a:xfrm>
                <a:off x="432" y="1152"/>
                <a:ext cx="624" cy="0"/>
              </a:xfrm>
              <a:prstGeom prst="line">
                <a:avLst/>
              </a:prstGeom>
              <a:ln w="9525" cap="flat" cmpd="sng">
                <a:solidFill>
                  <a:schemeClr val="tx1"/>
                </a:solidFill>
                <a:prstDash val="solid"/>
                <a:miter/>
                <a:headEnd type="none" w="med" len="med"/>
                <a:tailEnd type="none" w="med" len="med"/>
              </a:ln>
            </p:spPr>
          </p:sp>
          <p:sp>
            <p:nvSpPr>
              <p:cNvPr id="85061" name="Line 20"/>
              <p:cNvSpPr/>
              <p:nvPr/>
            </p:nvSpPr>
            <p:spPr>
              <a:xfrm>
                <a:off x="432" y="1392"/>
                <a:ext cx="624" cy="0"/>
              </a:xfrm>
              <a:prstGeom prst="line">
                <a:avLst/>
              </a:prstGeom>
              <a:ln w="9525" cap="flat" cmpd="sng">
                <a:solidFill>
                  <a:schemeClr val="tx1"/>
                </a:solidFill>
                <a:prstDash val="solid"/>
                <a:miter/>
                <a:headEnd type="none" w="med" len="med"/>
                <a:tailEnd type="none" w="med" len="med"/>
              </a:ln>
            </p:spPr>
          </p:sp>
          <p:sp>
            <p:nvSpPr>
              <p:cNvPr id="85062" name="Text Box 21"/>
              <p:cNvSpPr txBox="1"/>
              <p:nvPr/>
            </p:nvSpPr>
            <p:spPr>
              <a:xfrm rot="5400000">
                <a:off x="667" y="1253"/>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63" name="Text Box 22"/>
              <p:cNvSpPr txBox="1"/>
              <p:nvPr/>
            </p:nvSpPr>
            <p:spPr>
              <a:xfrm rot="5400000">
                <a:off x="667" y="725"/>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grpSp>
        <p:grpSp>
          <p:nvGrpSpPr>
            <p:cNvPr id="85001" name="Group 23"/>
            <p:cNvGrpSpPr/>
            <p:nvPr/>
          </p:nvGrpSpPr>
          <p:grpSpPr>
            <a:xfrm>
              <a:off x="1680" y="528"/>
              <a:ext cx="624" cy="1248"/>
              <a:chOff x="432" y="310"/>
              <a:chExt cx="624" cy="1248"/>
            </a:xfrm>
          </p:grpSpPr>
          <p:sp>
            <p:nvSpPr>
              <p:cNvPr id="85046" name="Rectangle 24"/>
              <p:cNvSpPr/>
              <p:nvPr/>
            </p:nvSpPr>
            <p:spPr>
              <a:xfrm>
                <a:off x="432" y="310"/>
                <a:ext cx="624" cy="1248"/>
              </a:xfrm>
              <a:prstGeom prst="rect">
                <a:avLst/>
              </a:prstGeom>
              <a:solidFill>
                <a:schemeClr val="accent1"/>
              </a:solidFill>
              <a:ln w="28575" cap="flat" cmpd="sng">
                <a:solidFill>
                  <a:schemeClr val="tx1"/>
                </a:solidFill>
                <a:prstDash val="solid"/>
                <a:miter/>
                <a:headEnd type="none" w="med" len="med"/>
                <a:tailEnd type="none" w="med" len="med"/>
              </a:ln>
            </p:spPr>
            <p:txBody>
              <a:bodyPr wrap="none"/>
              <a:lstStyle/>
              <a:p>
                <a:pPr algn="ctr" eaLnBrk="1" hangingPunct="1"/>
                <a:r>
                  <a:rPr lang="en-US" altLang="zh-CN" sz="1400" dirty="0">
                    <a:latin typeface="Tahoma" panose="020B0604030504040204" pitchFamily="34" charset="0"/>
                    <a:ea typeface="宋体" panose="02010600030101010101" pitchFamily="2" charset="-122"/>
                  </a:rPr>
                  <a:t>21</a:t>
                </a:r>
              </a:p>
              <a:p>
                <a:pPr algn="ctr" eaLnBrk="1" hangingPunct="1"/>
                <a:r>
                  <a:rPr lang="en-US" altLang="zh-CN" sz="1400" dirty="0">
                    <a:latin typeface="Tahoma" panose="020B0604030504040204" pitchFamily="34" charset="0"/>
                    <a:ea typeface="宋体" panose="02010600030101010101" pitchFamily="2" charset="-122"/>
                  </a:rPr>
                  <a:t>22</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60</a:t>
                </a:r>
              </a:p>
              <a:p>
                <a:pPr algn="ctr" eaLnBrk="1" hangingPunct="1"/>
                <a:r>
                  <a:rPr lang="en-US" altLang="zh-CN" sz="1400" dirty="0">
                    <a:latin typeface="Tahoma" panose="020B0604030504040204" pitchFamily="34" charset="0"/>
                    <a:ea typeface="宋体" panose="02010600030101010101" pitchFamily="2" charset="-122"/>
                  </a:rPr>
                  <a:t>61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70</a:t>
                </a:r>
              </a:p>
            </p:txBody>
          </p:sp>
          <p:sp>
            <p:nvSpPr>
              <p:cNvPr id="85047" name="Line 25"/>
              <p:cNvSpPr/>
              <p:nvPr/>
            </p:nvSpPr>
            <p:spPr>
              <a:xfrm>
                <a:off x="432" y="480"/>
                <a:ext cx="624" cy="0"/>
              </a:xfrm>
              <a:prstGeom prst="line">
                <a:avLst/>
              </a:prstGeom>
              <a:ln w="9525" cap="flat" cmpd="sng">
                <a:solidFill>
                  <a:schemeClr val="tx1"/>
                </a:solidFill>
                <a:prstDash val="solid"/>
                <a:miter/>
                <a:headEnd type="none" w="med" len="med"/>
                <a:tailEnd type="none" w="med" len="med"/>
              </a:ln>
            </p:spPr>
          </p:sp>
          <p:sp>
            <p:nvSpPr>
              <p:cNvPr id="85048" name="Line 26"/>
              <p:cNvSpPr/>
              <p:nvPr/>
            </p:nvSpPr>
            <p:spPr>
              <a:xfrm>
                <a:off x="432" y="624"/>
                <a:ext cx="624" cy="0"/>
              </a:xfrm>
              <a:prstGeom prst="line">
                <a:avLst/>
              </a:prstGeom>
              <a:ln w="9525" cap="flat" cmpd="sng">
                <a:solidFill>
                  <a:schemeClr val="tx1"/>
                </a:solidFill>
                <a:prstDash val="solid"/>
                <a:miter/>
                <a:headEnd type="none" w="med" len="med"/>
                <a:tailEnd type="none" w="med" len="med"/>
              </a:ln>
            </p:spPr>
          </p:sp>
          <p:sp>
            <p:nvSpPr>
              <p:cNvPr id="85049" name="Line 27"/>
              <p:cNvSpPr/>
              <p:nvPr/>
            </p:nvSpPr>
            <p:spPr>
              <a:xfrm>
                <a:off x="432" y="864"/>
                <a:ext cx="624" cy="0"/>
              </a:xfrm>
              <a:prstGeom prst="line">
                <a:avLst/>
              </a:prstGeom>
              <a:ln w="9525" cap="flat" cmpd="sng">
                <a:solidFill>
                  <a:schemeClr val="tx1"/>
                </a:solidFill>
                <a:prstDash val="solid"/>
                <a:miter/>
                <a:headEnd type="none" w="med" len="med"/>
                <a:tailEnd type="none" w="med" len="med"/>
              </a:ln>
            </p:spPr>
          </p:sp>
          <p:sp>
            <p:nvSpPr>
              <p:cNvPr id="85050" name="Line 28"/>
              <p:cNvSpPr/>
              <p:nvPr/>
            </p:nvSpPr>
            <p:spPr>
              <a:xfrm>
                <a:off x="432" y="1008"/>
                <a:ext cx="624" cy="0"/>
              </a:xfrm>
              <a:prstGeom prst="line">
                <a:avLst/>
              </a:prstGeom>
              <a:ln w="9525" cap="flat" cmpd="sng">
                <a:solidFill>
                  <a:schemeClr val="tx1"/>
                </a:solidFill>
                <a:prstDash val="solid"/>
                <a:miter/>
                <a:headEnd type="none" w="med" len="med"/>
                <a:tailEnd type="none" w="med" len="med"/>
              </a:ln>
            </p:spPr>
          </p:sp>
          <p:sp>
            <p:nvSpPr>
              <p:cNvPr id="85051" name="Line 29"/>
              <p:cNvSpPr/>
              <p:nvPr/>
            </p:nvSpPr>
            <p:spPr>
              <a:xfrm>
                <a:off x="432" y="1152"/>
                <a:ext cx="624" cy="0"/>
              </a:xfrm>
              <a:prstGeom prst="line">
                <a:avLst/>
              </a:prstGeom>
              <a:ln w="9525" cap="flat" cmpd="sng">
                <a:solidFill>
                  <a:schemeClr val="tx1"/>
                </a:solidFill>
                <a:prstDash val="solid"/>
                <a:miter/>
                <a:headEnd type="none" w="med" len="med"/>
                <a:tailEnd type="none" w="med" len="med"/>
              </a:ln>
            </p:spPr>
          </p:sp>
          <p:sp>
            <p:nvSpPr>
              <p:cNvPr id="85052" name="Line 30"/>
              <p:cNvSpPr/>
              <p:nvPr/>
            </p:nvSpPr>
            <p:spPr>
              <a:xfrm>
                <a:off x="432" y="1392"/>
                <a:ext cx="624" cy="0"/>
              </a:xfrm>
              <a:prstGeom prst="line">
                <a:avLst/>
              </a:prstGeom>
              <a:ln w="9525" cap="flat" cmpd="sng">
                <a:solidFill>
                  <a:schemeClr val="tx1"/>
                </a:solidFill>
                <a:prstDash val="solid"/>
                <a:miter/>
                <a:headEnd type="none" w="med" len="med"/>
                <a:tailEnd type="none" w="med" len="med"/>
              </a:ln>
            </p:spPr>
          </p:sp>
          <p:sp>
            <p:nvSpPr>
              <p:cNvPr id="85053" name="Text Box 31"/>
              <p:cNvSpPr txBox="1"/>
              <p:nvPr/>
            </p:nvSpPr>
            <p:spPr>
              <a:xfrm rot="5400000">
                <a:off x="667" y="1253"/>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54" name="Text Box 32"/>
              <p:cNvSpPr txBox="1"/>
              <p:nvPr/>
            </p:nvSpPr>
            <p:spPr>
              <a:xfrm rot="5400000">
                <a:off x="667" y="725"/>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grpSp>
        <p:grpSp>
          <p:nvGrpSpPr>
            <p:cNvPr id="85002" name="Group 33"/>
            <p:cNvGrpSpPr/>
            <p:nvPr/>
          </p:nvGrpSpPr>
          <p:grpSpPr>
            <a:xfrm>
              <a:off x="1680" y="2304"/>
              <a:ext cx="624" cy="1248"/>
              <a:chOff x="432" y="310"/>
              <a:chExt cx="624" cy="1248"/>
            </a:xfrm>
          </p:grpSpPr>
          <p:sp>
            <p:nvSpPr>
              <p:cNvPr id="85037" name="Rectangle 34"/>
              <p:cNvSpPr/>
              <p:nvPr/>
            </p:nvSpPr>
            <p:spPr>
              <a:xfrm>
                <a:off x="432" y="310"/>
                <a:ext cx="624" cy="1248"/>
              </a:xfrm>
              <a:prstGeom prst="rect">
                <a:avLst/>
              </a:prstGeom>
              <a:solidFill>
                <a:schemeClr val="accent1"/>
              </a:solidFill>
              <a:ln w="28575" cap="flat" cmpd="sng">
                <a:solidFill>
                  <a:schemeClr val="tx1"/>
                </a:solidFill>
                <a:prstDash val="solid"/>
                <a:miter/>
                <a:headEnd type="none" w="med" len="med"/>
                <a:tailEnd type="none" w="med" len="med"/>
              </a:ln>
            </p:spPr>
            <p:txBody>
              <a:bodyPr wrap="none"/>
              <a:lstStyle/>
              <a:p>
                <a:pPr algn="ctr" eaLnBrk="1" hangingPunct="1"/>
                <a:r>
                  <a:rPr lang="en-US" altLang="zh-CN" sz="1400" dirty="0">
                    <a:latin typeface="Tahoma" panose="020B0604030504040204" pitchFamily="34" charset="0"/>
                    <a:ea typeface="宋体" panose="02010600030101010101" pitchFamily="2" charset="-122"/>
                  </a:rPr>
                  <a:t>21</a:t>
                </a:r>
              </a:p>
              <a:p>
                <a:pPr algn="ctr" eaLnBrk="1" hangingPunct="1"/>
                <a:r>
                  <a:rPr lang="en-US" altLang="zh-CN" sz="1400" dirty="0">
                    <a:latin typeface="Tahoma" panose="020B0604030504040204" pitchFamily="34" charset="0"/>
                    <a:ea typeface="宋体" panose="02010600030101010101" pitchFamily="2" charset="-122"/>
                  </a:rPr>
                  <a:t>22</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60</a:t>
                </a:r>
              </a:p>
              <a:p>
                <a:pPr algn="ctr" eaLnBrk="1" hangingPunct="1"/>
                <a:r>
                  <a:rPr lang="en-US" altLang="zh-CN" sz="1400" dirty="0">
                    <a:latin typeface="Tahoma" panose="020B0604030504040204" pitchFamily="34" charset="0"/>
                    <a:ea typeface="宋体" panose="02010600030101010101" pitchFamily="2" charset="-122"/>
                  </a:rPr>
                  <a:t>71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80</a:t>
                </a:r>
              </a:p>
            </p:txBody>
          </p:sp>
          <p:sp>
            <p:nvSpPr>
              <p:cNvPr id="85038" name="Line 35"/>
              <p:cNvSpPr/>
              <p:nvPr/>
            </p:nvSpPr>
            <p:spPr>
              <a:xfrm>
                <a:off x="432" y="480"/>
                <a:ext cx="624" cy="0"/>
              </a:xfrm>
              <a:prstGeom prst="line">
                <a:avLst/>
              </a:prstGeom>
              <a:ln w="9525" cap="flat" cmpd="sng">
                <a:solidFill>
                  <a:schemeClr val="tx1"/>
                </a:solidFill>
                <a:prstDash val="solid"/>
                <a:miter/>
                <a:headEnd type="none" w="med" len="med"/>
                <a:tailEnd type="none" w="med" len="med"/>
              </a:ln>
            </p:spPr>
          </p:sp>
          <p:sp>
            <p:nvSpPr>
              <p:cNvPr id="85039" name="Line 36"/>
              <p:cNvSpPr/>
              <p:nvPr/>
            </p:nvSpPr>
            <p:spPr>
              <a:xfrm>
                <a:off x="432" y="624"/>
                <a:ext cx="624" cy="0"/>
              </a:xfrm>
              <a:prstGeom prst="line">
                <a:avLst/>
              </a:prstGeom>
              <a:ln w="9525" cap="flat" cmpd="sng">
                <a:solidFill>
                  <a:schemeClr val="tx1"/>
                </a:solidFill>
                <a:prstDash val="solid"/>
                <a:miter/>
                <a:headEnd type="none" w="med" len="med"/>
                <a:tailEnd type="none" w="med" len="med"/>
              </a:ln>
            </p:spPr>
          </p:sp>
          <p:sp>
            <p:nvSpPr>
              <p:cNvPr id="85040" name="Line 37"/>
              <p:cNvSpPr/>
              <p:nvPr/>
            </p:nvSpPr>
            <p:spPr>
              <a:xfrm>
                <a:off x="432" y="864"/>
                <a:ext cx="624" cy="0"/>
              </a:xfrm>
              <a:prstGeom prst="line">
                <a:avLst/>
              </a:prstGeom>
              <a:ln w="9525" cap="flat" cmpd="sng">
                <a:solidFill>
                  <a:schemeClr val="tx1"/>
                </a:solidFill>
                <a:prstDash val="solid"/>
                <a:miter/>
                <a:headEnd type="none" w="med" len="med"/>
                <a:tailEnd type="none" w="med" len="med"/>
              </a:ln>
            </p:spPr>
          </p:sp>
          <p:sp>
            <p:nvSpPr>
              <p:cNvPr id="85041" name="Line 38"/>
              <p:cNvSpPr/>
              <p:nvPr/>
            </p:nvSpPr>
            <p:spPr>
              <a:xfrm>
                <a:off x="432" y="1008"/>
                <a:ext cx="624" cy="0"/>
              </a:xfrm>
              <a:prstGeom prst="line">
                <a:avLst/>
              </a:prstGeom>
              <a:ln w="9525" cap="flat" cmpd="sng">
                <a:solidFill>
                  <a:schemeClr val="tx1"/>
                </a:solidFill>
                <a:prstDash val="solid"/>
                <a:miter/>
                <a:headEnd type="none" w="med" len="med"/>
                <a:tailEnd type="none" w="med" len="med"/>
              </a:ln>
            </p:spPr>
          </p:sp>
          <p:sp>
            <p:nvSpPr>
              <p:cNvPr id="85042" name="Line 39"/>
              <p:cNvSpPr/>
              <p:nvPr/>
            </p:nvSpPr>
            <p:spPr>
              <a:xfrm>
                <a:off x="432" y="1152"/>
                <a:ext cx="624" cy="0"/>
              </a:xfrm>
              <a:prstGeom prst="line">
                <a:avLst/>
              </a:prstGeom>
              <a:ln w="9525" cap="flat" cmpd="sng">
                <a:solidFill>
                  <a:schemeClr val="tx1"/>
                </a:solidFill>
                <a:prstDash val="solid"/>
                <a:miter/>
                <a:headEnd type="none" w="med" len="med"/>
                <a:tailEnd type="none" w="med" len="med"/>
              </a:ln>
            </p:spPr>
          </p:sp>
          <p:sp>
            <p:nvSpPr>
              <p:cNvPr id="85043" name="Line 40"/>
              <p:cNvSpPr/>
              <p:nvPr/>
            </p:nvSpPr>
            <p:spPr>
              <a:xfrm>
                <a:off x="432" y="1392"/>
                <a:ext cx="624" cy="0"/>
              </a:xfrm>
              <a:prstGeom prst="line">
                <a:avLst/>
              </a:prstGeom>
              <a:ln w="9525" cap="flat" cmpd="sng">
                <a:solidFill>
                  <a:schemeClr val="tx1"/>
                </a:solidFill>
                <a:prstDash val="solid"/>
                <a:miter/>
                <a:headEnd type="none" w="med" len="med"/>
                <a:tailEnd type="none" w="med" len="med"/>
              </a:ln>
            </p:spPr>
          </p:sp>
          <p:sp>
            <p:nvSpPr>
              <p:cNvPr id="85044" name="Text Box 41"/>
              <p:cNvSpPr txBox="1"/>
              <p:nvPr/>
            </p:nvSpPr>
            <p:spPr>
              <a:xfrm rot="5400000">
                <a:off x="667" y="1253"/>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45" name="Text Box 42"/>
              <p:cNvSpPr txBox="1"/>
              <p:nvPr/>
            </p:nvSpPr>
            <p:spPr>
              <a:xfrm rot="5400000">
                <a:off x="667" y="725"/>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grpSp>
        <p:sp>
          <p:nvSpPr>
            <p:cNvPr id="85003" name="Text Box 43"/>
            <p:cNvSpPr txBox="1"/>
            <p:nvPr/>
          </p:nvSpPr>
          <p:spPr>
            <a:xfrm>
              <a:off x="528" y="288"/>
              <a:ext cx="432" cy="192"/>
            </a:xfrm>
            <a:prstGeom prst="rect">
              <a:avLst/>
            </a:prstGeom>
            <a:noFill/>
            <a:ln w="9525">
              <a:noFill/>
            </a:ln>
          </p:spPr>
          <p:txBody>
            <a:bodyPr lIns="0" tIns="0" rIns="0" bIns="0">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进程</a:t>
              </a:r>
              <a:r>
                <a:rPr lang="en-US" altLang="zh-CN" sz="2000" b="0" dirty="0">
                  <a:latin typeface="Tahoma" panose="020B0604030504040204" pitchFamily="34" charset="0"/>
                  <a:ea typeface="黑体" panose="02010609060101010101" pitchFamily="49" charset="-122"/>
                </a:rPr>
                <a:t>1</a:t>
              </a:r>
            </a:p>
          </p:txBody>
        </p:sp>
        <p:sp>
          <p:nvSpPr>
            <p:cNvPr id="85004" name="Text Box 44"/>
            <p:cNvSpPr txBox="1"/>
            <p:nvPr/>
          </p:nvSpPr>
          <p:spPr>
            <a:xfrm>
              <a:off x="528" y="2064"/>
              <a:ext cx="432" cy="192"/>
            </a:xfrm>
            <a:prstGeom prst="rect">
              <a:avLst/>
            </a:prstGeom>
            <a:noFill/>
            <a:ln w="9525">
              <a:noFill/>
            </a:ln>
          </p:spPr>
          <p:txBody>
            <a:bodyPr lIns="0" tIns="0" rIns="0" bIns="0">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进程</a:t>
              </a:r>
              <a:r>
                <a:rPr lang="en-US" altLang="zh-CN" sz="2000" b="0" dirty="0">
                  <a:latin typeface="Tahoma" panose="020B0604030504040204" pitchFamily="34" charset="0"/>
                  <a:ea typeface="黑体" panose="02010609060101010101" pitchFamily="49" charset="-122"/>
                </a:rPr>
                <a:t>2</a:t>
              </a:r>
            </a:p>
          </p:txBody>
        </p:sp>
        <p:sp>
          <p:nvSpPr>
            <p:cNvPr id="85005" name="Text Box 45"/>
            <p:cNvSpPr txBox="1"/>
            <p:nvPr/>
          </p:nvSpPr>
          <p:spPr>
            <a:xfrm>
              <a:off x="1824" y="288"/>
              <a:ext cx="384" cy="192"/>
            </a:xfrm>
            <a:prstGeom prst="rect">
              <a:avLst/>
            </a:prstGeom>
            <a:noFill/>
            <a:ln w="9525">
              <a:noFill/>
            </a:ln>
          </p:spPr>
          <p:txBody>
            <a:bodyPr lIns="0" tIns="0" rIns="0" bIns="0">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页表</a:t>
              </a:r>
            </a:p>
          </p:txBody>
        </p:sp>
        <p:sp>
          <p:nvSpPr>
            <p:cNvPr id="85006" name="Text Box 46"/>
            <p:cNvSpPr txBox="1"/>
            <p:nvPr/>
          </p:nvSpPr>
          <p:spPr>
            <a:xfrm>
              <a:off x="1824" y="2064"/>
              <a:ext cx="384" cy="192"/>
            </a:xfrm>
            <a:prstGeom prst="rect">
              <a:avLst/>
            </a:prstGeom>
            <a:noFill/>
            <a:ln w="9525">
              <a:noFill/>
            </a:ln>
          </p:spPr>
          <p:txBody>
            <a:bodyPr lIns="0" tIns="0" rIns="0" bIns="0">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页表</a:t>
              </a:r>
            </a:p>
          </p:txBody>
        </p:sp>
        <p:sp>
          <p:nvSpPr>
            <p:cNvPr id="85007" name="Rectangle 47"/>
            <p:cNvSpPr/>
            <p:nvPr/>
          </p:nvSpPr>
          <p:spPr>
            <a:xfrm>
              <a:off x="3120" y="624"/>
              <a:ext cx="624" cy="2400"/>
            </a:xfrm>
            <a:prstGeom prst="rect">
              <a:avLst/>
            </a:prstGeom>
            <a:solidFill>
              <a:schemeClr val="accent1"/>
            </a:solidFill>
            <a:ln w="28575" cap="flat" cmpd="sng">
              <a:solidFill>
                <a:schemeClr val="tx1"/>
              </a:solidFill>
              <a:prstDash val="solid"/>
              <a:miter/>
              <a:headEnd type="none" w="med" len="med"/>
              <a:tailEnd type="none" w="med" len="med"/>
            </a:ln>
          </p:spPr>
          <p:txBody>
            <a:bodyPr wrap="none"/>
            <a:lstStyle/>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ed1</a:t>
              </a:r>
            </a:p>
            <a:p>
              <a:pPr algn="ctr" eaLnBrk="1" hangingPunct="1"/>
              <a:r>
                <a:rPr lang="en-US" altLang="zh-CN" sz="1400" dirty="0">
                  <a:latin typeface="Tahoma" panose="020B0604030504040204" pitchFamily="34" charset="0"/>
                  <a:ea typeface="宋体" panose="02010600030101010101" pitchFamily="2" charset="-122"/>
                </a:rPr>
                <a:t>ed2</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ed40</a:t>
              </a:r>
            </a:p>
            <a:p>
              <a:pPr algn="ctr" eaLnBrk="1" hangingPunct="1"/>
              <a:r>
                <a:rPr lang="en-US" altLang="zh-CN" sz="1400" dirty="0">
                  <a:latin typeface="Tahoma" panose="020B0604030504040204" pitchFamily="34" charset="0"/>
                  <a:ea typeface="宋体" panose="02010600030101010101" pitchFamily="2" charset="-122"/>
                </a:rPr>
                <a:t>data1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data10</a:t>
              </a:r>
            </a:p>
            <a:p>
              <a:pPr algn="ctr" eaLnBrk="1" hangingPunct="1"/>
              <a:r>
                <a:rPr lang="en-US" altLang="zh-CN" sz="1400" dirty="0">
                  <a:latin typeface="Tahoma" panose="020B0604030504040204" pitchFamily="34" charset="0"/>
                  <a:ea typeface="宋体" panose="02010600030101010101" pitchFamily="2" charset="-122"/>
                </a:rPr>
                <a:t>data1</a:t>
              </a:r>
            </a:p>
            <a:p>
              <a:pPr algn="ctr" eaLnBrk="1" hangingPunct="1"/>
              <a:endParaRPr lang="en-US" altLang="zh-CN" sz="1400" dirty="0">
                <a:latin typeface="Tahoma" panose="020B0604030504040204" pitchFamily="34" charset="0"/>
                <a:ea typeface="宋体" panose="02010600030101010101" pitchFamily="2" charset="-122"/>
              </a:endParaRPr>
            </a:p>
            <a:p>
              <a:pPr algn="ctr" eaLnBrk="1" hangingPunct="1"/>
              <a:r>
                <a:rPr lang="en-US" altLang="zh-CN" sz="1400" dirty="0">
                  <a:latin typeface="Tahoma" panose="020B0604030504040204" pitchFamily="34" charset="0"/>
                  <a:ea typeface="宋体" panose="02010600030101010101" pitchFamily="2" charset="-122"/>
                </a:rPr>
                <a:t>data10</a:t>
              </a:r>
            </a:p>
          </p:txBody>
        </p:sp>
        <p:sp>
          <p:nvSpPr>
            <p:cNvPr id="85008" name="Line 48"/>
            <p:cNvSpPr/>
            <p:nvPr/>
          </p:nvSpPr>
          <p:spPr>
            <a:xfrm>
              <a:off x="3120" y="794"/>
              <a:ext cx="624" cy="0"/>
            </a:xfrm>
            <a:prstGeom prst="line">
              <a:avLst/>
            </a:prstGeom>
            <a:ln w="9525" cap="flat" cmpd="sng">
              <a:solidFill>
                <a:schemeClr val="tx1"/>
              </a:solidFill>
              <a:prstDash val="solid"/>
              <a:miter/>
              <a:headEnd type="none" w="med" len="med"/>
              <a:tailEnd type="none" w="med" len="med"/>
            </a:ln>
          </p:spPr>
        </p:sp>
        <p:sp>
          <p:nvSpPr>
            <p:cNvPr id="85009" name="Line 49"/>
            <p:cNvSpPr/>
            <p:nvPr/>
          </p:nvSpPr>
          <p:spPr>
            <a:xfrm>
              <a:off x="3120" y="938"/>
              <a:ext cx="624" cy="0"/>
            </a:xfrm>
            <a:prstGeom prst="line">
              <a:avLst/>
            </a:prstGeom>
            <a:ln w="9525" cap="flat" cmpd="sng">
              <a:solidFill>
                <a:schemeClr val="tx1"/>
              </a:solidFill>
              <a:prstDash val="solid"/>
              <a:miter/>
              <a:headEnd type="none" w="med" len="med"/>
              <a:tailEnd type="none" w="med" len="med"/>
            </a:ln>
          </p:spPr>
        </p:sp>
        <p:sp>
          <p:nvSpPr>
            <p:cNvPr id="85010" name="Line 50"/>
            <p:cNvSpPr/>
            <p:nvPr/>
          </p:nvSpPr>
          <p:spPr>
            <a:xfrm>
              <a:off x="3120" y="1178"/>
              <a:ext cx="624" cy="0"/>
            </a:xfrm>
            <a:prstGeom prst="line">
              <a:avLst/>
            </a:prstGeom>
            <a:ln w="9525" cap="flat" cmpd="sng">
              <a:solidFill>
                <a:schemeClr val="tx1"/>
              </a:solidFill>
              <a:prstDash val="solid"/>
              <a:miter/>
              <a:headEnd type="none" w="med" len="med"/>
              <a:tailEnd type="none" w="med" len="med"/>
            </a:ln>
          </p:spPr>
        </p:sp>
        <p:sp>
          <p:nvSpPr>
            <p:cNvPr id="85011" name="Line 51"/>
            <p:cNvSpPr/>
            <p:nvPr/>
          </p:nvSpPr>
          <p:spPr>
            <a:xfrm>
              <a:off x="3120" y="1322"/>
              <a:ext cx="624" cy="0"/>
            </a:xfrm>
            <a:prstGeom prst="line">
              <a:avLst/>
            </a:prstGeom>
            <a:ln w="9525" cap="flat" cmpd="sng">
              <a:solidFill>
                <a:schemeClr val="tx1"/>
              </a:solidFill>
              <a:prstDash val="solid"/>
              <a:miter/>
              <a:headEnd type="none" w="med" len="med"/>
              <a:tailEnd type="none" w="med" len="med"/>
            </a:ln>
          </p:spPr>
        </p:sp>
        <p:sp>
          <p:nvSpPr>
            <p:cNvPr id="85012" name="Line 52"/>
            <p:cNvSpPr/>
            <p:nvPr/>
          </p:nvSpPr>
          <p:spPr>
            <a:xfrm>
              <a:off x="3120" y="1466"/>
              <a:ext cx="624" cy="0"/>
            </a:xfrm>
            <a:prstGeom prst="line">
              <a:avLst/>
            </a:prstGeom>
            <a:ln w="9525" cap="flat" cmpd="sng">
              <a:solidFill>
                <a:schemeClr val="tx1"/>
              </a:solidFill>
              <a:prstDash val="solid"/>
              <a:miter/>
              <a:headEnd type="none" w="med" len="med"/>
              <a:tailEnd type="none" w="med" len="med"/>
            </a:ln>
          </p:spPr>
        </p:sp>
        <p:sp>
          <p:nvSpPr>
            <p:cNvPr id="85013" name="Line 53"/>
            <p:cNvSpPr/>
            <p:nvPr/>
          </p:nvSpPr>
          <p:spPr>
            <a:xfrm>
              <a:off x="3120" y="1584"/>
              <a:ext cx="624" cy="0"/>
            </a:xfrm>
            <a:prstGeom prst="line">
              <a:avLst/>
            </a:prstGeom>
            <a:ln w="9525" cap="flat" cmpd="sng">
              <a:solidFill>
                <a:schemeClr val="tx1"/>
              </a:solidFill>
              <a:prstDash val="solid"/>
              <a:miter/>
              <a:headEnd type="none" w="med" len="med"/>
              <a:tailEnd type="none" w="med" len="med"/>
            </a:ln>
          </p:spPr>
        </p:sp>
        <p:sp>
          <p:nvSpPr>
            <p:cNvPr id="85014" name="Text Box 54"/>
            <p:cNvSpPr txBox="1"/>
            <p:nvPr/>
          </p:nvSpPr>
          <p:spPr>
            <a:xfrm rot="5400000">
              <a:off x="3355" y="1205"/>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15" name="Text Box 55"/>
            <p:cNvSpPr txBox="1"/>
            <p:nvPr/>
          </p:nvSpPr>
          <p:spPr>
            <a:xfrm rot="5400000">
              <a:off x="3355" y="2309"/>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16" name="Line 56"/>
            <p:cNvSpPr/>
            <p:nvPr/>
          </p:nvSpPr>
          <p:spPr>
            <a:xfrm>
              <a:off x="3120" y="1056"/>
              <a:ext cx="624" cy="0"/>
            </a:xfrm>
            <a:prstGeom prst="line">
              <a:avLst/>
            </a:prstGeom>
            <a:ln w="9525" cap="flat" cmpd="sng">
              <a:solidFill>
                <a:schemeClr val="tx1"/>
              </a:solidFill>
              <a:prstDash val="solid"/>
              <a:miter/>
              <a:headEnd type="none" w="med" len="med"/>
              <a:tailEnd type="none" w="med" len="med"/>
            </a:ln>
          </p:spPr>
        </p:sp>
        <p:sp>
          <p:nvSpPr>
            <p:cNvPr id="85017" name="Text Box 57"/>
            <p:cNvSpPr txBox="1"/>
            <p:nvPr/>
          </p:nvSpPr>
          <p:spPr>
            <a:xfrm rot="5400000">
              <a:off x="3355" y="1614"/>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18" name="Text Box 58"/>
            <p:cNvSpPr txBox="1"/>
            <p:nvPr/>
          </p:nvSpPr>
          <p:spPr>
            <a:xfrm rot="5400000">
              <a:off x="3355" y="821"/>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19" name="Line 59"/>
            <p:cNvSpPr/>
            <p:nvPr/>
          </p:nvSpPr>
          <p:spPr>
            <a:xfrm>
              <a:off x="3120" y="1728"/>
              <a:ext cx="624" cy="0"/>
            </a:xfrm>
            <a:prstGeom prst="line">
              <a:avLst/>
            </a:prstGeom>
            <a:ln w="9525" cap="flat" cmpd="sng">
              <a:solidFill>
                <a:schemeClr val="tx1"/>
              </a:solidFill>
              <a:prstDash val="solid"/>
              <a:miter/>
              <a:headEnd type="none" w="med" len="med"/>
              <a:tailEnd type="none" w="med" len="med"/>
            </a:ln>
          </p:spPr>
        </p:sp>
        <p:sp>
          <p:nvSpPr>
            <p:cNvPr id="85020" name="Line 60"/>
            <p:cNvSpPr/>
            <p:nvPr/>
          </p:nvSpPr>
          <p:spPr>
            <a:xfrm>
              <a:off x="3120" y="1872"/>
              <a:ext cx="624" cy="0"/>
            </a:xfrm>
            <a:prstGeom prst="line">
              <a:avLst/>
            </a:prstGeom>
            <a:ln w="9525" cap="flat" cmpd="sng">
              <a:solidFill>
                <a:schemeClr val="tx1"/>
              </a:solidFill>
              <a:prstDash val="solid"/>
              <a:miter/>
              <a:headEnd type="none" w="med" len="med"/>
              <a:tailEnd type="none" w="med" len="med"/>
            </a:ln>
          </p:spPr>
        </p:sp>
        <p:sp>
          <p:nvSpPr>
            <p:cNvPr id="85021" name="Line 61"/>
            <p:cNvSpPr/>
            <p:nvPr/>
          </p:nvSpPr>
          <p:spPr>
            <a:xfrm>
              <a:off x="3120" y="2016"/>
              <a:ext cx="624" cy="0"/>
            </a:xfrm>
            <a:prstGeom prst="line">
              <a:avLst/>
            </a:prstGeom>
            <a:ln w="9525" cap="flat" cmpd="sng">
              <a:solidFill>
                <a:schemeClr val="tx1"/>
              </a:solidFill>
              <a:prstDash val="solid"/>
              <a:miter/>
              <a:headEnd type="none" w="med" len="med"/>
              <a:tailEnd type="none" w="med" len="med"/>
            </a:ln>
          </p:spPr>
        </p:sp>
        <p:sp>
          <p:nvSpPr>
            <p:cNvPr id="85022" name="Line 62"/>
            <p:cNvSpPr/>
            <p:nvPr/>
          </p:nvSpPr>
          <p:spPr>
            <a:xfrm>
              <a:off x="3120" y="2137"/>
              <a:ext cx="624" cy="0"/>
            </a:xfrm>
            <a:prstGeom prst="line">
              <a:avLst/>
            </a:prstGeom>
            <a:ln w="9525" cap="flat" cmpd="sng">
              <a:solidFill>
                <a:schemeClr val="tx1"/>
              </a:solidFill>
              <a:prstDash val="solid"/>
              <a:miter/>
              <a:headEnd type="none" w="med" len="med"/>
              <a:tailEnd type="none" w="med" len="med"/>
            </a:ln>
          </p:spPr>
        </p:sp>
        <p:sp>
          <p:nvSpPr>
            <p:cNvPr id="85023" name="Line 63"/>
            <p:cNvSpPr/>
            <p:nvPr/>
          </p:nvSpPr>
          <p:spPr>
            <a:xfrm>
              <a:off x="3120" y="2256"/>
              <a:ext cx="624" cy="0"/>
            </a:xfrm>
            <a:prstGeom prst="line">
              <a:avLst/>
            </a:prstGeom>
            <a:ln w="9525" cap="flat" cmpd="sng">
              <a:solidFill>
                <a:schemeClr val="tx1"/>
              </a:solidFill>
              <a:prstDash val="solid"/>
              <a:miter/>
              <a:headEnd type="none" w="med" len="med"/>
              <a:tailEnd type="none" w="med" len="med"/>
            </a:ln>
          </p:spPr>
        </p:sp>
        <p:sp>
          <p:nvSpPr>
            <p:cNvPr id="85024" name="Text Box 64"/>
            <p:cNvSpPr txBox="1"/>
            <p:nvPr/>
          </p:nvSpPr>
          <p:spPr>
            <a:xfrm rot="5400000">
              <a:off x="3355" y="2042"/>
              <a:ext cx="144" cy="134"/>
            </a:xfrm>
            <a:prstGeom prst="rect">
              <a:avLst/>
            </a:prstGeom>
            <a:noFill/>
            <a:ln w="9525">
              <a:noFill/>
            </a:ln>
          </p:spPr>
          <p:txBody>
            <a:bodyPr lIns="0" tIns="0" rIns="0" bIns="0">
              <a:spAutoFit/>
            </a:bodyPr>
            <a:lstStyle/>
            <a:p>
              <a:pPr eaLnBrk="1" hangingPunct="1">
                <a:spcBef>
                  <a:spcPct val="50000"/>
                </a:spcBef>
              </a:pPr>
              <a:r>
                <a:rPr lang="en-US" altLang="zh-CN" sz="1400" dirty="0">
                  <a:latin typeface="Times New Roman" panose="02020603050405020304" pitchFamily="18"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85025" name="Text Box 65"/>
            <p:cNvSpPr txBox="1"/>
            <p:nvPr/>
          </p:nvSpPr>
          <p:spPr>
            <a:xfrm>
              <a:off x="3792" y="640"/>
              <a:ext cx="240" cy="1630"/>
            </a:xfrm>
            <a:prstGeom prst="rect">
              <a:avLst/>
            </a:prstGeom>
            <a:noFill/>
            <a:ln w="9525">
              <a:noFill/>
            </a:ln>
          </p:spPr>
          <p:txBody>
            <a:bodyPr lIns="0" tIns="0" rIns="0" bIns="0">
              <a:spAutoFit/>
            </a:bodyPr>
            <a:lstStyle/>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0</a:t>
              </a:r>
            </a:p>
            <a:p>
              <a:pPr eaLnBrk="1" hangingPunct="1">
                <a:lnSpc>
                  <a:spcPct val="97000"/>
                </a:lnSpc>
                <a:spcBef>
                  <a:spcPct val="5000"/>
                </a:spcBef>
              </a:pPr>
              <a:endParaRPr lang="en-US" altLang="zh-CN" sz="1400" dirty="0">
                <a:latin typeface="Tahoma" panose="020B0604030504040204" pitchFamily="34" charset="0"/>
                <a:ea typeface="宋体" panose="02010600030101010101" pitchFamily="2" charset="-122"/>
              </a:endParaRP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21</a:t>
              </a: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22</a:t>
              </a:r>
            </a:p>
            <a:p>
              <a:pPr eaLnBrk="1" hangingPunct="1">
                <a:lnSpc>
                  <a:spcPct val="97000"/>
                </a:lnSpc>
                <a:spcBef>
                  <a:spcPct val="5000"/>
                </a:spcBef>
              </a:pPr>
              <a:endParaRPr lang="en-US" altLang="zh-CN" sz="1400" dirty="0">
                <a:latin typeface="Tahoma" panose="020B0604030504040204" pitchFamily="34" charset="0"/>
                <a:ea typeface="宋体" panose="02010600030101010101" pitchFamily="2" charset="-122"/>
              </a:endParaRP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60</a:t>
              </a: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61</a:t>
              </a:r>
            </a:p>
            <a:p>
              <a:pPr eaLnBrk="1" hangingPunct="1">
                <a:lnSpc>
                  <a:spcPct val="97000"/>
                </a:lnSpc>
                <a:spcBef>
                  <a:spcPct val="5000"/>
                </a:spcBef>
              </a:pPr>
              <a:endParaRPr lang="en-US" altLang="zh-CN" sz="1400" dirty="0">
                <a:latin typeface="Tahoma" panose="020B0604030504040204" pitchFamily="34" charset="0"/>
                <a:ea typeface="宋体" panose="02010600030101010101" pitchFamily="2" charset="-122"/>
              </a:endParaRP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70</a:t>
              </a:r>
            </a:p>
            <a:p>
              <a:pPr eaLnBrk="1" hangingPunct="1">
                <a:lnSpc>
                  <a:spcPct val="97000"/>
                </a:lnSpc>
                <a:spcBef>
                  <a:spcPct val="5000"/>
                </a:spcBef>
              </a:pPr>
              <a:r>
                <a:rPr lang="en-US" altLang="zh-CN" sz="1400" dirty="0">
                  <a:latin typeface="Tahoma" panose="020B0604030504040204" pitchFamily="34" charset="0"/>
                  <a:ea typeface="宋体" panose="02010600030101010101" pitchFamily="2" charset="-122"/>
                </a:rPr>
                <a:t>71</a:t>
              </a:r>
            </a:p>
            <a:p>
              <a:pPr eaLnBrk="1" hangingPunct="1">
                <a:lnSpc>
                  <a:spcPct val="97000"/>
                </a:lnSpc>
                <a:spcBef>
                  <a:spcPct val="5000"/>
                </a:spcBef>
              </a:pPr>
              <a:endParaRPr lang="en-US" altLang="zh-CN" sz="1400" dirty="0">
                <a:latin typeface="Tahoma" panose="020B0604030504040204" pitchFamily="34" charset="0"/>
                <a:ea typeface="宋体" panose="02010600030101010101" pitchFamily="2" charset="-122"/>
              </a:endParaRPr>
            </a:p>
            <a:p>
              <a:pPr eaLnBrk="1" hangingPunct="1">
                <a:lnSpc>
                  <a:spcPct val="97000"/>
                </a:lnSpc>
              </a:pPr>
              <a:r>
                <a:rPr lang="en-US" altLang="zh-CN" sz="1400" dirty="0">
                  <a:latin typeface="Tahoma" panose="020B0604030504040204" pitchFamily="34" charset="0"/>
                  <a:ea typeface="宋体" panose="02010600030101010101" pitchFamily="2" charset="-122"/>
                </a:rPr>
                <a:t>80</a:t>
              </a:r>
            </a:p>
          </p:txBody>
        </p:sp>
        <p:sp>
          <p:nvSpPr>
            <p:cNvPr id="85026" name="Text Box 66"/>
            <p:cNvSpPr txBox="1"/>
            <p:nvPr/>
          </p:nvSpPr>
          <p:spPr>
            <a:xfrm>
              <a:off x="3264" y="384"/>
              <a:ext cx="384" cy="192"/>
            </a:xfrm>
            <a:prstGeom prst="rect">
              <a:avLst/>
            </a:prstGeom>
            <a:noFill/>
            <a:ln w="9525">
              <a:noFill/>
            </a:ln>
          </p:spPr>
          <p:txBody>
            <a:bodyPr lIns="0" tIns="0" rIns="0" bIns="0">
              <a:spAutoFit/>
            </a:bodyPr>
            <a:lstStyle/>
            <a:p>
              <a:pPr eaLnBrk="1" hangingPunct="1">
                <a:spcBef>
                  <a:spcPct val="50000"/>
                </a:spcBef>
              </a:pPr>
              <a:r>
                <a:rPr lang="zh-CN" altLang="en-US" sz="2000" b="0" dirty="0">
                  <a:latin typeface="Tahoma" panose="020B0604030504040204" pitchFamily="34" charset="0"/>
                  <a:ea typeface="黑体" panose="02010609060101010101" pitchFamily="49" charset="-122"/>
                </a:rPr>
                <a:t>主存</a:t>
              </a:r>
            </a:p>
          </p:txBody>
        </p:sp>
        <p:sp>
          <p:nvSpPr>
            <p:cNvPr id="85027" name="Line 67"/>
            <p:cNvSpPr/>
            <p:nvPr/>
          </p:nvSpPr>
          <p:spPr>
            <a:xfrm>
              <a:off x="2208" y="624"/>
              <a:ext cx="912" cy="336"/>
            </a:xfrm>
            <a:prstGeom prst="line">
              <a:avLst/>
            </a:prstGeom>
            <a:ln w="19050" cap="flat" cmpd="sng">
              <a:solidFill>
                <a:schemeClr val="tx1"/>
              </a:solidFill>
              <a:prstDash val="solid"/>
              <a:miter/>
              <a:headEnd type="none" w="med" len="med"/>
              <a:tailEnd type="stealth" w="sm" len="med"/>
            </a:ln>
          </p:spPr>
        </p:sp>
        <p:sp>
          <p:nvSpPr>
            <p:cNvPr id="85028" name="Line 68"/>
            <p:cNvSpPr/>
            <p:nvPr/>
          </p:nvSpPr>
          <p:spPr>
            <a:xfrm>
              <a:off x="2208" y="768"/>
              <a:ext cx="912" cy="336"/>
            </a:xfrm>
            <a:prstGeom prst="line">
              <a:avLst/>
            </a:prstGeom>
            <a:ln w="19050" cap="flat" cmpd="sng">
              <a:solidFill>
                <a:schemeClr val="tx1"/>
              </a:solidFill>
              <a:prstDash val="solid"/>
              <a:headEnd type="none" w="med" len="med"/>
              <a:tailEnd type="stealth" w="sm" len="med"/>
            </a:ln>
          </p:spPr>
        </p:sp>
        <p:sp>
          <p:nvSpPr>
            <p:cNvPr id="85029" name="Line 69"/>
            <p:cNvSpPr/>
            <p:nvPr/>
          </p:nvSpPr>
          <p:spPr>
            <a:xfrm>
              <a:off x="2208" y="1152"/>
              <a:ext cx="912" cy="240"/>
            </a:xfrm>
            <a:prstGeom prst="line">
              <a:avLst/>
            </a:prstGeom>
            <a:ln w="19050" cap="flat" cmpd="sng">
              <a:solidFill>
                <a:schemeClr val="tx1"/>
              </a:solidFill>
              <a:prstDash val="solid"/>
              <a:headEnd type="none" w="med" len="med"/>
              <a:tailEnd type="stealth" w="sm" len="med"/>
            </a:ln>
          </p:spPr>
        </p:sp>
        <p:sp>
          <p:nvSpPr>
            <p:cNvPr id="85030" name="Line 70"/>
            <p:cNvSpPr/>
            <p:nvPr/>
          </p:nvSpPr>
          <p:spPr>
            <a:xfrm>
              <a:off x="2208" y="1296"/>
              <a:ext cx="912" cy="240"/>
            </a:xfrm>
            <a:prstGeom prst="line">
              <a:avLst/>
            </a:prstGeom>
            <a:ln w="19050" cap="flat" cmpd="sng">
              <a:solidFill>
                <a:schemeClr val="tx1"/>
              </a:solidFill>
              <a:prstDash val="solid"/>
              <a:headEnd type="none" w="med" len="med"/>
              <a:tailEnd type="stealth" w="sm" len="med"/>
            </a:ln>
          </p:spPr>
        </p:sp>
        <p:sp>
          <p:nvSpPr>
            <p:cNvPr id="85031" name="Line 71"/>
            <p:cNvSpPr/>
            <p:nvPr/>
          </p:nvSpPr>
          <p:spPr>
            <a:xfrm>
              <a:off x="2208" y="1680"/>
              <a:ext cx="912" cy="144"/>
            </a:xfrm>
            <a:prstGeom prst="line">
              <a:avLst/>
            </a:prstGeom>
            <a:ln w="19050" cap="flat" cmpd="sng">
              <a:solidFill>
                <a:schemeClr val="tx1"/>
              </a:solidFill>
              <a:prstDash val="solid"/>
              <a:headEnd type="none" w="med" len="med"/>
              <a:tailEnd type="stealth" w="sm" len="med"/>
            </a:ln>
          </p:spPr>
        </p:sp>
        <p:sp>
          <p:nvSpPr>
            <p:cNvPr id="85032" name="Line 72"/>
            <p:cNvSpPr/>
            <p:nvPr/>
          </p:nvSpPr>
          <p:spPr>
            <a:xfrm flipV="1">
              <a:off x="2160" y="960"/>
              <a:ext cx="943" cy="1440"/>
            </a:xfrm>
            <a:prstGeom prst="line">
              <a:avLst/>
            </a:prstGeom>
            <a:ln w="19050" cap="flat" cmpd="sng">
              <a:solidFill>
                <a:schemeClr val="tx1"/>
              </a:solidFill>
              <a:prstDash val="solid"/>
              <a:headEnd type="none" w="med" len="med"/>
              <a:tailEnd type="stealth" w="sm" len="med"/>
            </a:ln>
          </p:spPr>
        </p:sp>
        <p:sp>
          <p:nvSpPr>
            <p:cNvPr id="85033" name="Line 73"/>
            <p:cNvSpPr/>
            <p:nvPr/>
          </p:nvSpPr>
          <p:spPr>
            <a:xfrm flipV="1">
              <a:off x="2208" y="1152"/>
              <a:ext cx="912" cy="1392"/>
            </a:xfrm>
            <a:prstGeom prst="line">
              <a:avLst/>
            </a:prstGeom>
            <a:ln w="19050" cap="flat" cmpd="sng">
              <a:solidFill>
                <a:schemeClr val="tx1"/>
              </a:solidFill>
              <a:prstDash val="solid"/>
              <a:headEnd type="none" w="med" len="med"/>
              <a:tailEnd type="stealth" w="sm" len="med"/>
            </a:ln>
          </p:spPr>
        </p:sp>
        <p:sp>
          <p:nvSpPr>
            <p:cNvPr id="85034" name="Line 74"/>
            <p:cNvSpPr/>
            <p:nvPr/>
          </p:nvSpPr>
          <p:spPr>
            <a:xfrm flipV="1">
              <a:off x="2208" y="1440"/>
              <a:ext cx="912" cy="1488"/>
            </a:xfrm>
            <a:prstGeom prst="line">
              <a:avLst/>
            </a:prstGeom>
            <a:ln w="19050" cap="flat" cmpd="sng">
              <a:solidFill>
                <a:schemeClr val="tx1"/>
              </a:solidFill>
              <a:prstDash val="solid"/>
              <a:headEnd type="none" w="med" len="med"/>
              <a:tailEnd type="stealth" w="sm" len="med"/>
            </a:ln>
          </p:spPr>
        </p:sp>
        <p:sp>
          <p:nvSpPr>
            <p:cNvPr id="85035" name="Line 75"/>
            <p:cNvSpPr/>
            <p:nvPr/>
          </p:nvSpPr>
          <p:spPr>
            <a:xfrm flipV="1">
              <a:off x="2208" y="2208"/>
              <a:ext cx="912" cy="1296"/>
            </a:xfrm>
            <a:prstGeom prst="line">
              <a:avLst/>
            </a:prstGeom>
            <a:ln w="19050" cap="flat" cmpd="sng">
              <a:solidFill>
                <a:schemeClr val="tx1"/>
              </a:solidFill>
              <a:prstDash val="solid"/>
              <a:headEnd type="none" w="med" len="med"/>
              <a:tailEnd type="stealth" w="sm" len="med"/>
            </a:ln>
          </p:spPr>
        </p:sp>
        <p:sp>
          <p:nvSpPr>
            <p:cNvPr id="85036" name="Line 76"/>
            <p:cNvSpPr/>
            <p:nvPr/>
          </p:nvSpPr>
          <p:spPr>
            <a:xfrm flipV="1">
              <a:off x="2208" y="1968"/>
              <a:ext cx="912" cy="1104"/>
            </a:xfrm>
            <a:prstGeom prst="line">
              <a:avLst/>
            </a:prstGeom>
            <a:ln w="19050" cap="flat" cmpd="sng">
              <a:solidFill>
                <a:schemeClr val="tx1"/>
              </a:solidFill>
              <a:prstDash val="solid"/>
              <a:headEnd type="none" w="med" len="med"/>
              <a:tailEnd type="stealth" w="sm" len="med"/>
            </a:ln>
          </p:spPr>
        </p:sp>
      </p:grpSp>
      <p:sp>
        <p:nvSpPr>
          <p:cNvPr id="418893" name="Text Box 77"/>
          <p:cNvSpPr txBox="1"/>
          <p:nvPr/>
        </p:nvSpPr>
        <p:spPr>
          <a:xfrm>
            <a:off x="3416300" y="5976938"/>
            <a:ext cx="5562600" cy="396875"/>
          </a:xfrm>
          <a:prstGeom prst="rect">
            <a:avLst/>
          </a:prstGeom>
          <a:noFill/>
          <a:ln w="19050">
            <a:noFill/>
          </a:ln>
        </p:spPr>
        <p:txBody>
          <a:bodyPr>
            <a:spAutoFit/>
          </a:bodyPr>
          <a:lstStyle/>
          <a:p>
            <a:pPr algn="ctr" eaLnBrk="1" hangingPunct="1">
              <a:spcBef>
                <a:spcPct val="50000"/>
              </a:spcBef>
            </a:pPr>
            <a:r>
              <a:rPr lang="zh-CN" altLang="en-US" sz="2000" dirty="0">
                <a:latin typeface="Tahoma" panose="020B0604030504040204" pitchFamily="34" charset="0"/>
                <a:ea typeface="黑体" panose="02010609060101010101" pitchFamily="49" charset="-122"/>
              </a:rPr>
              <a:t>分页系统中共享</a:t>
            </a:r>
            <a:r>
              <a:rPr lang="en-US" altLang="zh-CN" sz="2000" dirty="0">
                <a:latin typeface="Tahoma" panose="020B0604030504040204" pitchFamily="34" charset="0"/>
                <a:ea typeface="黑体" panose="02010609060101010101" pitchFamily="49" charset="-122"/>
              </a:rPr>
              <a:t>editor</a:t>
            </a:r>
            <a:r>
              <a:rPr lang="zh-CN" altLang="en-US" sz="2000" dirty="0">
                <a:latin typeface="Tahoma" panose="020B0604030504040204" pitchFamily="34" charset="0"/>
                <a:ea typeface="黑体" panose="02010609060101010101" pitchFamily="49" charset="-122"/>
              </a:rPr>
              <a:t>的示意图</a:t>
            </a:r>
          </a:p>
        </p:txBody>
      </p:sp>
      <p:sp>
        <p:nvSpPr>
          <p:cNvPr id="79" name="Text Box 3"/>
          <p:cNvSpPr txBox="1"/>
          <p:nvPr/>
        </p:nvSpPr>
        <p:spPr>
          <a:xfrm>
            <a:off x="279400" y="379413"/>
            <a:ext cx="4760913" cy="523875"/>
          </a:xfrm>
          <a:prstGeom prst="rect">
            <a:avLst/>
          </a:prstGeom>
          <a:noFill/>
          <a:ln w="9525">
            <a:noFill/>
          </a:ln>
        </p:spPr>
        <p:txBody>
          <a:bodyPr>
            <a:spAutoFit/>
          </a:bodyPr>
          <a:lstStyle/>
          <a:p>
            <a:pPr eaLnBrk="1" hangingPunct="1">
              <a:spcBef>
                <a:spcPct val="50000"/>
              </a:spcBef>
            </a:pPr>
            <a:r>
              <a:rPr lang="zh-CN" altLang="en-US" sz="2800" dirty="0">
                <a:solidFill>
                  <a:srgbClr val="000066"/>
                </a:solidFill>
                <a:latin typeface="仿宋_GB2312" pitchFamily="49" charset="-122"/>
                <a:ea typeface="仿宋_GB2312" pitchFamily="49" charset="-122"/>
              </a:rPr>
              <a:t>分页系统中的信息共享</a:t>
            </a:r>
          </a:p>
        </p:txBody>
      </p:sp>
      <p:sp>
        <p:nvSpPr>
          <p:cNvPr id="80" name="Text Box 6"/>
          <p:cNvSpPr txBox="1"/>
          <p:nvPr/>
        </p:nvSpPr>
        <p:spPr>
          <a:xfrm>
            <a:off x="261938" y="1279525"/>
            <a:ext cx="3529012" cy="4094163"/>
          </a:xfrm>
          <a:prstGeom prst="rect">
            <a:avLst/>
          </a:prstGeom>
          <a:noFill/>
          <a:ln w="9525">
            <a:noFill/>
          </a:ln>
        </p:spPr>
        <p:txBody>
          <a:bodyPr>
            <a:spAutoFit/>
          </a:bodyPr>
          <a:lstStyle/>
          <a:p>
            <a:pPr algn="just" eaLnBrk="1" hangingPunct="1">
              <a:spcBef>
                <a:spcPct val="50000"/>
              </a:spcBef>
            </a:pPr>
            <a:r>
              <a:rPr lang="zh-CN" altLang="en-US" sz="2000" dirty="0">
                <a:latin typeface="Tahoma" panose="020B0604030504040204" pitchFamily="34" charset="0"/>
                <a:ea typeface="黑体" panose="02010609060101010101" pitchFamily="49" charset="-122"/>
              </a:rPr>
              <a:t>假定每个页面大小为</a:t>
            </a:r>
            <a:r>
              <a:rPr lang="en-US" altLang="zh-CN" sz="2000" dirty="0">
                <a:latin typeface="Tahoma" panose="020B0604030504040204" pitchFamily="34" charset="0"/>
                <a:ea typeface="黑体" panose="02010609060101010101" pitchFamily="49" charset="-122"/>
              </a:rPr>
              <a:t>4KB</a:t>
            </a:r>
            <a:r>
              <a:rPr lang="zh-CN" altLang="en-US" sz="2000" dirty="0">
                <a:latin typeface="Tahoma" panose="020B0604030504040204" pitchFamily="34" charset="0"/>
                <a:ea typeface="黑体" panose="02010609060101010101" pitchFamily="49" charset="-122"/>
              </a:rPr>
              <a:t>，那么</a:t>
            </a:r>
            <a:r>
              <a:rPr lang="en-US" altLang="zh-CN" sz="2000" dirty="0">
                <a:latin typeface="Tahoma" panose="020B0604030504040204" pitchFamily="34" charset="0"/>
                <a:ea typeface="黑体" panose="02010609060101010101" pitchFamily="49" charset="-122"/>
              </a:rPr>
              <a:t>160KB</a:t>
            </a:r>
            <a:r>
              <a:rPr lang="zh-CN" altLang="en-US" sz="2000" dirty="0">
                <a:latin typeface="Tahoma" panose="020B0604030504040204" pitchFamily="34" charset="0"/>
                <a:ea typeface="黑体" panose="02010609060101010101" pitchFamily="49" charset="-122"/>
              </a:rPr>
              <a:t>的代码将占</a:t>
            </a:r>
            <a:r>
              <a:rPr lang="en-US" altLang="zh-CN" sz="2000" dirty="0">
                <a:latin typeface="Tahoma" panose="020B0604030504040204" pitchFamily="34" charset="0"/>
                <a:ea typeface="黑体" panose="02010609060101010101" pitchFamily="49" charset="-122"/>
              </a:rPr>
              <a:t>40</a:t>
            </a:r>
            <a:r>
              <a:rPr lang="zh-CN" altLang="en-US" sz="2000" dirty="0">
                <a:latin typeface="Tahoma" panose="020B0604030504040204" pitchFamily="34" charset="0"/>
                <a:ea typeface="黑体" panose="02010609060101010101" pitchFamily="49" charset="-122"/>
              </a:rPr>
              <a:t>个页面，数据区占</a:t>
            </a:r>
            <a:r>
              <a:rPr lang="en-US" altLang="zh-CN" sz="2000" dirty="0">
                <a:latin typeface="Tahoma" panose="020B0604030504040204" pitchFamily="34" charset="0"/>
                <a:ea typeface="黑体" panose="02010609060101010101" pitchFamily="49" charset="-122"/>
              </a:rPr>
              <a:t>10</a:t>
            </a:r>
            <a:r>
              <a:rPr lang="zh-CN" altLang="en-US" sz="2000" dirty="0">
                <a:latin typeface="Tahoma" panose="020B0604030504040204" pitchFamily="34" charset="0"/>
                <a:ea typeface="黑体" panose="02010609060101010101" pitchFamily="49" charset="-122"/>
              </a:rPr>
              <a:t>个页面，为实现代码共享，应在每个进程的页表中都建立</a:t>
            </a:r>
            <a:r>
              <a:rPr lang="en-US" altLang="zh-CN" sz="2000" dirty="0">
                <a:latin typeface="Tahoma" panose="020B0604030504040204" pitchFamily="34" charset="0"/>
                <a:ea typeface="黑体" panose="02010609060101010101" pitchFamily="49" charset="-122"/>
              </a:rPr>
              <a:t>40</a:t>
            </a:r>
            <a:r>
              <a:rPr lang="zh-CN" altLang="en-US" sz="2000" dirty="0">
                <a:latin typeface="Tahoma" panose="020B0604030504040204" pitchFamily="34" charset="0"/>
                <a:ea typeface="黑体" panose="02010609060101010101" pitchFamily="49" charset="-122"/>
              </a:rPr>
              <a:t>个页表项，它们的物理块号都是</a:t>
            </a:r>
            <a:r>
              <a:rPr lang="en-US" altLang="zh-CN" sz="2000" dirty="0">
                <a:latin typeface="Tahoma" panose="020B0604030504040204" pitchFamily="34" charset="0"/>
                <a:ea typeface="黑体" panose="02010609060101010101" pitchFamily="49" charset="-122"/>
              </a:rPr>
              <a:t>21</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ahoma" panose="020B0604030504040204" pitchFamily="34" charset="0"/>
                <a:ea typeface="黑体" panose="02010609060101010101" pitchFamily="49" charset="-122"/>
              </a:rPr>
              <a:t>60</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，在每个进程的页表中，还需为自己的数据区建立页表项，它们的物理块号分别是</a:t>
            </a:r>
            <a:r>
              <a:rPr lang="en-US" altLang="zh-CN" sz="2000" dirty="0">
                <a:latin typeface="Tahoma" panose="020B0604030504040204" pitchFamily="34" charset="0"/>
                <a:ea typeface="黑体" panose="02010609060101010101" pitchFamily="49" charset="-122"/>
              </a:rPr>
              <a:t>61</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ahoma" panose="020B0604030504040204" pitchFamily="34" charset="0"/>
                <a:ea typeface="黑体" panose="02010609060101010101" pitchFamily="49" charset="-122"/>
              </a:rPr>
              <a:t>70</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ahoma" panose="020B0604030504040204" pitchFamily="34" charset="0"/>
                <a:ea typeface="黑体" panose="02010609060101010101" pitchFamily="49" charset="-122"/>
              </a:rPr>
              <a:t>71</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ahoma" panose="020B0604030504040204" pitchFamily="34" charset="0"/>
                <a:ea typeface="黑体" panose="02010609060101010101" pitchFamily="49" charset="-122"/>
              </a:rPr>
              <a:t>80</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 </a:t>
            </a:r>
            <a:r>
              <a:rPr lang="en-US" altLang="zh-CN" sz="2000" dirty="0">
                <a:latin typeface="Tahoma" panose="020B0604030504040204" pitchFamily="34" charset="0"/>
                <a:ea typeface="黑体" panose="02010609060101010101" pitchFamily="49" charset="-122"/>
              </a:rPr>
              <a:t>81</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ahoma" panose="020B0604030504040204" pitchFamily="34" charset="0"/>
                <a:ea typeface="黑体" panose="02010609060101010101" pitchFamily="49" charset="-122"/>
              </a:rPr>
              <a:t>90</a:t>
            </a:r>
            <a:r>
              <a:rPr lang="en-US" altLang="zh-CN" sz="2000" baseline="30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等等。图</a:t>
            </a:r>
            <a:r>
              <a:rPr lang="en-US" altLang="zh-CN" sz="2000" dirty="0">
                <a:latin typeface="Tahoma" panose="020B0604030504040204" pitchFamily="34" charset="0"/>
                <a:ea typeface="黑体" panose="02010609060101010101" pitchFamily="49" charset="-122"/>
              </a:rPr>
              <a:t>4-25</a:t>
            </a:r>
            <a:r>
              <a:rPr lang="zh-CN" altLang="en-US" sz="2000" dirty="0">
                <a:latin typeface="Tahoma" panose="020B0604030504040204" pitchFamily="34" charset="0"/>
                <a:ea typeface="黑体" panose="02010609060101010101" pitchFamily="49" charset="-122"/>
              </a:rPr>
              <a:t>是分页系统中共享</a:t>
            </a:r>
            <a:r>
              <a:rPr lang="en-US" altLang="zh-CN" sz="2000" dirty="0">
                <a:latin typeface="Tahoma" panose="020B0604030504040204" pitchFamily="34" charset="0"/>
                <a:ea typeface="黑体" panose="02010609060101010101" pitchFamily="49" charset="-122"/>
              </a:rPr>
              <a:t>editor</a:t>
            </a:r>
            <a:r>
              <a:rPr lang="zh-CN" altLang="en-US" sz="2000" dirty="0">
                <a:latin typeface="Tahoma" panose="020B0604030504040204" pitchFamily="34" charset="0"/>
                <a:ea typeface="黑体" panose="02010609060101010101" pitchFamily="49" charset="-122"/>
              </a:rPr>
              <a:t>的示意图。</a:t>
            </a:r>
            <a:endParaRPr lang="en-US" altLang="zh-CN" sz="2000"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up)">
                                      <p:cBhvr>
                                        <p:cTn id="7" dur="500"/>
                                        <p:tgtEl>
                                          <p:spTgt spid="41881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4188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dissolve">
                                      <p:cBhvr>
                                        <p:cTn id="15" dur="500"/>
                                        <p:tgtEl>
                                          <p:spTgt spid="7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up)">
                                      <p:cBhvr>
                                        <p:cTn id="1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93" grpId="0"/>
      <p:bldP spid="79" grpId="0"/>
      <p:bldP spid="8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81</a:t>
            </a:fld>
            <a:endParaRPr lang="en-US" altLang="zh-CN" sz="1400" dirty="0"/>
          </a:p>
        </p:txBody>
      </p:sp>
      <p:grpSp>
        <p:nvGrpSpPr>
          <p:cNvPr id="419842" name="Group 2"/>
          <p:cNvGrpSpPr/>
          <p:nvPr/>
        </p:nvGrpSpPr>
        <p:grpSpPr>
          <a:xfrm>
            <a:off x="1828800" y="1066800"/>
            <a:ext cx="6629400" cy="3216275"/>
            <a:chOff x="1152" y="672"/>
            <a:chExt cx="4176" cy="2026"/>
          </a:xfrm>
        </p:grpSpPr>
        <p:sp>
          <p:nvSpPr>
            <p:cNvPr id="86022" name="Rectangle 3"/>
            <p:cNvSpPr/>
            <p:nvPr/>
          </p:nvSpPr>
          <p:spPr>
            <a:xfrm>
              <a:off x="1152" y="1101"/>
              <a:ext cx="638" cy="195"/>
            </a:xfrm>
            <a:prstGeom prst="rect">
              <a:avLst/>
            </a:prstGeom>
            <a:noFill/>
            <a:ln w="19050">
              <a:noFill/>
            </a:ln>
          </p:spPr>
          <p:txBody>
            <a:bodyPr/>
            <a:lstStyle/>
            <a:p>
              <a:pPr eaLnBrk="1" hangingPunct="1">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data1</a:t>
              </a:r>
            </a:p>
          </p:txBody>
        </p:sp>
        <p:sp>
          <p:nvSpPr>
            <p:cNvPr id="86023" name="Rectangle 4"/>
            <p:cNvSpPr/>
            <p:nvPr/>
          </p:nvSpPr>
          <p:spPr>
            <a:xfrm>
              <a:off x="1152" y="912"/>
              <a:ext cx="638" cy="189"/>
            </a:xfrm>
            <a:prstGeom prst="rect">
              <a:avLst/>
            </a:prstGeom>
            <a:noFill/>
            <a:ln w="19050">
              <a:noFill/>
            </a:ln>
          </p:spPr>
          <p:txBody>
            <a:bodyPr/>
            <a:lstStyle/>
            <a:p>
              <a:pPr eaLnBrk="1" hangingPunct="1">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editor</a:t>
              </a:r>
            </a:p>
          </p:txBody>
        </p:sp>
        <p:sp>
          <p:nvSpPr>
            <p:cNvPr id="86024" name="Line 5"/>
            <p:cNvSpPr/>
            <p:nvPr/>
          </p:nvSpPr>
          <p:spPr>
            <a:xfrm>
              <a:off x="1152" y="912"/>
              <a:ext cx="638" cy="0"/>
            </a:xfrm>
            <a:prstGeom prst="line">
              <a:avLst/>
            </a:prstGeom>
            <a:ln w="12700" cap="sq" cmpd="sng">
              <a:solidFill>
                <a:schemeClr val="tx1"/>
              </a:solidFill>
              <a:prstDash val="solid"/>
              <a:headEnd type="none" w="med" len="med"/>
              <a:tailEnd type="none" w="sm" len="med"/>
            </a:ln>
          </p:spPr>
        </p:sp>
        <p:sp>
          <p:nvSpPr>
            <p:cNvPr id="86025" name="Line 6"/>
            <p:cNvSpPr/>
            <p:nvPr/>
          </p:nvSpPr>
          <p:spPr>
            <a:xfrm>
              <a:off x="1152" y="1101"/>
              <a:ext cx="638" cy="0"/>
            </a:xfrm>
            <a:prstGeom prst="line">
              <a:avLst/>
            </a:prstGeom>
            <a:ln w="12700" cap="flat" cmpd="sng">
              <a:solidFill>
                <a:schemeClr val="tx1"/>
              </a:solidFill>
              <a:prstDash val="solid"/>
              <a:headEnd type="none" w="med" len="med"/>
              <a:tailEnd type="none" w="sm" len="med"/>
            </a:ln>
          </p:spPr>
        </p:sp>
        <p:sp>
          <p:nvSpPr>
            <p:cNvPr id="86026" name="Line 7"/>
            <p:cNvSpPr/>
            <p:nvPr/>
          </p:nvSpPr>
          <p:spPr>
            <a:xfrm>
              <a:off x="1152" y="1296"/>
              <a:ext cx="638" cy="0"/>
            </a:xfrm>
            <a:prstGeom prst="line">
              <a:avLst/>
            </a:prstGeom>
            <a:ln w="12700" cap="sq" cmpd="sng">
              <a:solidFill>
                <a:schemeClr val="tx1"/>
              </a:solidFill>
              <a:prstDash val="solid"/>
              <a:headEnd type="none" w="med" len="med"/>
              <a:tailEnd type="none" w="sm" len="med"/>
            </a:ln>
          </p:spPr>
        </p:sp>
        <p:sp>
          <p:nvSpPr>
            <p:cNvPr id="86027" name="Line 8"/>
            <p:cNvSpPr/>
            <p:nvPr/>
          </p:nvSpPr>
          <p:spPr>
            <a:xfrm>
              <a:off x="1152" y="912"/>
              <a:ext cx="0" cy="384"/>
            </a:xfrm>
            <a:prstGeom prst="line">
              <a:avLst/>
            </a:prstGeom>
            <a:ln w="12700" cap="sq" cmpd="sng">
              <a:solidFill>
                <a:schemeClr val="tx1"/>
              </a:solidFill>
              <a:prstDash val="solid"/>
              <a:headEnd type="none" w="med" len="med"/>
              <a:tailEnd type="none" w="sm" len="med"/>
            </a:ln>
          </p:spPr>
        </p:sp>
        <p:sp>
          <p:nvSpPr>
            <p:cNvPr id="86028" name="Line 9"/>
            <p:cNvSpPr/>
            <p:nvPr/>
          </p:nvSpPr>
          <p:spPr>
            <a:xfrm>
              <a:off x="1790" y="912"/>
              <a:ext cx="0" cy="384"/>
            </a:xfrm>
            <a:prstGeom prst="line">
              <a:avLst/>
            </a:prstGeom>
            <a:ln w="12700" cap="sq" cmpd="sng">
              <a:solidFill>
                <a:schemeClr val="tx1"/>
              </a:solidFill>
              <a:prstDash val="solid"/>
              <a:headEnd type="none" w="med" len="med"/>
              <a:tailEnd type="none" w="sm" len="med"/>
            </a:ln>
          </p:spPr>
        </p:sp>
        <p:sp>
          <p:nvSpPr>
            <p:cNvPr id="86029" name="Rectangle 10"/>
            <p:cNvSpPr/>
            <p:nvPr/>
          </p:nvSpPr>
          <p:spPr>
            <a:xfrm>
              <a:off x="1152" y="1917"/>
              <a:ext cx="614" cy="195"/>
            </a:xfrm>
            <a:prstGeom prst="rect">
              <a:avLst/>
            </a:prstGeom>
            <a:noFill/>
            <a:ln w="19050">
              <a:noFill/>
            </a:ln>
          </p:spPr>
          <p:txBody>
            <a:bodyPr/>
            <a:lstStyle/>
            <a:p>
              <a:pPr eaLnBrk="1" hangingPunct="1">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data1</a:t>
              </a:r>
            </a:p>
          </p:txBody>
        </p:sp>
        <p:sp>
          <p:nvSpPr>
            <p:cNvPr id="86030" name="Rectangle 11"/>
            <p:cNvSpPr/>
            <p:nvPr/>
          </p:nvSpPr>
          <p:spPr>
            <a:xfrm>
              <a:off x="1152" y="1728"/>
              <a:ext cx="614" cy="189"/>
            </a:xfrm>
            <a:prstGeom prst="rect">
              <a:avLst/>
            </a:prstGeom>
            <a:noFill/>
            <a:ln w="19050">
              <a:noFill/>
            </a:ln>
          </p:spPr>
          <p:txBody>
            <a:bodyPr/>
            <a:lstStyle/>
            <a:p>
              <a:pPr eaLnBrk="1" hangingPunct="1">
                <a:spcBef>
                  <a:spcPct val="20000"/>
                </a:spcBef>
                <a:buClr>
                  <a:schemeClr val="folHlink"/>
                </a:buClr>
                <a:buSzPct val="60000"/>
                <a:buFont typeface="Wingdings" panose="05000000000000000000" pitchFamily="2" charset="2"/>
              </a:pPr>
              <a:r>
                <a:rPr lang="en-US" altLang="zh-CN" sz="2000" dirty="0">
                  <a:latin typeface="Tahoma" panose="020B0604030504040204" pitchFamily="34" charset="0"/>
                  <a:ea typeface="宋体" panose="02010600030101010101" pitchFamily="2" charset="-122"/>
                </a:rPr>
                <a:t>editor</a:t>
              </a:r>
            </a:p>
          </p:txBody>
        </p:sp>
        <p:sp>
          <p:nvSpPr>
            <p:cNvPr id="86031" name="Line 12"/>
            <p:cNvSpPr/>
            <p:nvPr/>
          </p:nvSpPr>
          <p:spPr>
            <a:xfrm>
              <a:off x="1152" y="1728"/>
              <a:ext cx="614" cy="0"/>
            </a:xfrm>
            <a:prstGeom prst="line">
              <a:avLst/>
            </a:prstGeom>
            <a:ln w="12700" cap="sq" cmpd="sng">
              <a:solidFill>
                <a:schemeClr val="tx1"/>
              </a:solidFill>
              <a:prstDash val="solid"/>
              <a:headEnd type="none" w="med" len="med"/>
              <a:tailEnd type="none" w="sm" len="med"/>
            </a:ln>
          </p:spPr>
        </p:sp>
        <p:sp>
          <p:nvSpPr>
            <p:cNvPr id="86032" name="Line 13"/>
            <p:cNvSpPr/>
            <p:nvPr/>
          </p:nvSpPr>
          <p:spPr>
            <a:xfrm>
              <a:off x="1152" y="1917"/>
              <a:ext cx="614" cy="0"/>
            </a:xfrm>
            <a:prstGeom prst="line">
              <a:avLst/>
            </a:prstGeom>
            <a:ln w="12700" cap="flat" cmpd="sng">
              <a:solidFill>
                <a:schemeClr val="tx1"/>
              </a:solidFill>
              <a:prstDash val="solid"/>
              <a:headEnd type="none" w="med" len="med"/>
              <a:tailEnd type="none" w="sm" len="med"/>
            </a:ln>
          </p:spPr>
        </p:sp>
        <p:sp>
          <p:nvSpPr>
            <p:cNvPr id="86033" name="Line 14"/>
            <p:cNvSpPr/>
            <p:nvPr/>
          </p:nvSpPr>
          <p:spPr>
            <a:xfrm>
              <a:off x="1152" y="2112"/>
              <a:ext cx="614" cy="0"/>
            </a:xfrm>
            <a:prstGeom prst="line">
              <a:avLst/>
            </a:prstGeom>
            <a:ln w="12700" cap="sq" cmpd="sng">
              <a:solidFill>
                <a:schemeClr val="tx1"/>
              </a:solidFill>
              <a:prstDash val="solid"/>
              <a:headEnd type="none" w="med" len="med"/>
              <a:tailEnd type="none" w="sm" len="med"/>
            </a:ln>
          </p:spPr>
        </p:sp>
        <p:sp>
          <p:nvSpPr>
            <p:cNvPr id="86034" name="Line 15"/>
            <p:cNvSpPr/>
            <p:nvPr/>
          </p:nvSpPr>
          <p:spPr>
            <a:xfrm>
              <a:off x="1152" y="1728"/>
              <a:ext cx="0" cy="384"/>
            </a:xfrm>
            <a:prstGeom prst="line">
              <a:avLst/>
            </a:prstGeom>
            <a:ln w="12700" cap="sq" cmpd="sng">
              <a:solidFill>
                <a:schemeClr val="tx1"/>
              </a:solidFill>
              <a:prstDash val="solid"/>
              <a:headEnd type="none" w="med" len="med"/>
              <a:tailEnd type="none" w="sm" len="med"/>
            </a:ln>
          </p:spPr>
        </p:sp>
        <p:sp>
          <p:nvSpPr>
            <p:cNvPr id="86035" name="Line 16"/>
            <p:cNvSpPr/>
            <p:nvPr/>
          </p:nvSpPr>
          <p:spPr>
            <a:xfrm>
              <a:off x="1766" y="1728"/>
              <a:ext cx="0" cy="384"/>
            </a:xfrm>
            <a:prstGeom prst="line">
              <a:avLst/>
            </a:prstGeom>
            <a:ln w="12700" cap="sq" cmpd="sng">
              <a:solidFill>
                <a:schemeClr val="tx1"/>
              </a:solidFill>
              <a:prstDash val="solid"/>
              <a:headEnd type="none" w="med" len="med"/>
              <a:tailEnd type="none" w="sm" len="med"/>
            </a:ln>
          </p:spPr>
        </p:sp>
        <p:sp>
          <p:nvSpPr>
            <p:cNvPr id="86036" name="Rectangle 17"/>
            <p:cNvSpPr/>
            <p:nvPr/>
          </p:nvSpPr>
          <p:spPr>
            <a:xfrm>
              <a:off x="2760" y="1382"/>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240</a:t>
              </a:r>
            </a:p>
          </p:txBody>
        </p:sp>
        <p:sp>
          <p:nvSpPr>
            <p:cNvPr id="86037" name="Rectangle 18"/>
            <p:cNvSpPr/>
            <p:nvPr/>
          </p:nvSpPr>
          <p:spPr>
            <a:xfrm>
              <a:off x="2304" y="1382"/>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40</a:t>
              </a:r>
            </a:p>
          </p:txBody>
        </p:sp>
        <p:sp>
          <p:nvSpPr>
            <p:cNvPr id="86038" name="Rectangle 19"/>
            <p:cNvSpPr/>
            <p:nvPr/>
          </p:nvSpPr>
          <p:spPr>
            <a:xfrm>
              <a:off x="2760" y="1152"/>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80</a:t>
              </a:r>
            </a:p>
          </p:txBody>
        </p:sp>
        <p:sp>
          <p:nvSpPr>
            <p:cNvPr id="86039" name="Rectangle 20"/>
            <p:cNvSpPr/>
            <p:nvPr/>
          </p:nvSpPr>
          <p:spPr>
            <a:xfrm>
              <a:off x="2304" y="1152"/>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160</a:t>
              </a:r>
            </a:p>
          </p:txBody>
        </p:sp>
        <p:sp>
          <p:nvSpPr>
            <p:cNvPr id="86040" name="Line 21"/>
            <p:cNvSpPr/>
            <p:nvPr/>
          </p:nvSpPr>
          <p:spPr>
            <a:xfrm>
              <a:off x="2304" y="1152"/>
              <a:ext cx="912" cy="0"/>
            </a:xfrm>
            <a:prstGeom prst="line">
              <a:avLst/>
            </a:prstGeom>
            <a:ln w="28575" cap="sq" cmpd="sng">
              <a:solidFill>
                <a:schemeClr val="tx1"/>
              </a:solidFill>
              <a:prstDash val="solid"/>
              <a:headEnd type="none" w="med" len="med"/>
              <a:tailEnd type="none" w="med" len="med"/>
            </a:ln>
          </p:spPr>
        </p:sp>
        <p:sp>
          <p:nvSpPr>
            <p:cNvPr id="86041" name="Line 22"/>
            <p:cNvSpPr/>
            <p:nvPr/>
          </p:nvSpPr>
          <p:spPr>
            <a:xfrm>
              <a:off x="2304" y="1382"/>
              <a:ext cx="912" cy="0"/>
            </a:xfrm>
            <a:prstGeom prst="line">
              <a:avLst/>
            </a:prstGeom>
            <a:ln w="12700" cap="flat" cmpd="sng">
              <a:solidFill>
                <a:schemeClr val="tx1"/>
              </a:solidFill>
              <a:prstDash val="solid"/>
              <a:headEnd type="none" w="med" len="med"/>
              <a:tailEnd type="none" w="med" len="med"/>
            </a:ln>
          </p:spPr>
        </p:sp>
        <p:sp>
          <p:nvSpPr>
            <p:cNvPr id="86042" name="Line 23"/>
            <p:cNvSpPr/>
            <p:nvPr/>
          </p:nvSpPr>
          <p:spPr>
            <a:xfrm>
              <a:off x="2304" y="1612"/>
              <a:ext cx="912" cy="0"/>
            </a:xfrm>
            <a:prstGeom prst="line">
              <a:avLst/>
            </a:prstGeom>
            <a:ln w="28575" cap="sq" cmpd="sng">
              <a:solidFill>
                <a:schemeClr val="tx1"/>
              </a:solidFill>
              <a:prstDash val="solid"/>
              <a:headEnd type="none" w="med" len="med"/>
              <a:tailEnd type="none" w="med" len="med"/>
            </a:ln>
          </p:spPr>
        </p:sp>
        <p:sp>
          <p:nvSpPr>
            <p:cNvPr id="86043" name="Line 24"/>
            <p:cNvSpPr/>
            <p:nvPr/>
          </p:nvSpPr>
          <p:spPr>
            <a:xfrm>
              <a:off x="2304" y="1152"/>
              <a:ext cx="0" cy="460"/>
            </a:xfrm>
            <a:prstGeom prst="line">
              <a:avLst/>
            </a:prstGeom>
            <a:ln w="28575" cap="sq" cmpd="sng">
              <a:solidFill>
                <a:schemeClr val="tx1"/>
              </a:solidFill>
              <a:prstDash val="solid"/>
              <a:headEnd type="none" w="med" len="med"/>
              <a:tailEnd type="none" w="med" len="med"/>
            </a:ln>
          </p:spPr>
        </p:sp>
        <p:sp>
          <p:nvSpPr>
            <p:cNvPr id="86044" name="Line 25"/>
            <p:cNvSpPr/>
            <p:nvPr/>
          </p:nvSpPr>
          <p:spPr>
            <a:xfrm>
              <a:off x="2760" y="1152"/>
              <a:ext cx="0" cy="460"/>
            </a:xfrm>
            <a:prstGeom prst="line">
              <a:avLst/>
            </a:prstGeom>
            <a:ln w="12700" cap="flat" cmpd="sng">
              <a:solidFill>
                <a:schemeClr val="tx1"/>
              </a:solidFill>
              <a:prstDash val="solid"/>
              <a:headEnd type="none" w="med" len="med"/>
              <a:tailEnd type="none" w="med" len="med"/>
            </a:ln>
          </p:spPr>
        </p:sp>
        <p:sp>
          <p:nvSpPr>
            <p:cNvPr id="86045" name="Line 26"/>
            <p:cNvSpPr/>
            <p:nvPr/>
          </p:nvSpPr>
          <p:spPr>
            <a:xfrm>
              <a:off x="3216" y="1152"/>
              <a:ext cx="0" cy="460"/>
            </a:xfrm>
            <a:prstGeom prst="line">
              <a:avLst/>
            </a:prstGeom>
            <a:ln w="28575" cap="sq" cmpd="sng">
              <a:solidFill>
                <a:schemeClr val="tx1"/>
              </a:solidFill>
              <a:prstDash val="solid"/>
              <a:headEnd type="none" w="med" len="med"/>
              <a:tailEnd type="none" w="med" len="med"/>
            </a:ln>
          </p:spPr>
        </p:sp>
        <p:sp>
          <p:nvSpPr>
            <p:cNvPr id="86046" name="Rectangle 27"/>
            <p:cNvSpPr/>
            <p:nvPr/>
          </p:nvSpPr>
          <p:spPr>
            <a:xfrm>
              <a:off x="2760" y="2074"/>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380</a:t>
              </a:r>
            </a:p>
          </p:txBody>
        </p:sp>
        <p:sp>
          <p:nvSpPr>
            <p:cNvPr id="86047" name="Rectangle 28"/>
            <p:cNvSpPr/>
            <p:nvPr/>
          </p:nvSpPr>
          <p:spPr>
            <a:xfrm>
              <a:off x="2304" y="2074"/>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40</a:t>
              </a:r>
            </a:p>
          </p:txBody>
        </p:sp>
        <p:sp>
          <p:nvSpPr>
            <p:cNvPr id="86048" name="Rectangle 29"/>
            <p:cNvSpPr/>
            <p:nvPr/>
          </p:nvSpPr>
          <p:spPr>
            <a:xfrm>
              <a:off x="2760" y="1844"/>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80</a:t>
              </a:r>
            </a:p>
          </p:txBody>
        </p:sp>
        <p:sp>
          <p:nvSpPr>
            <p:cNvPr id="86049" name="Rectangle 30"/>
            <p:cNvSpPr/>
            <p:nvPr/>
          </p:nvSpPr>
          <p:spPr>
            <a:xfrm>
              <a:off x="2304" y="1844"/>
              <a:ext cx="456" cy="230"/>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160</a:t>
              </a:r>
            </a:p>
          </p:txBody>
        </p:sp>
        <p:sp>
          <p:nvSpPr>
            <p:cNvPr id="86050" name="Line 31"/>
            <p:cNvSpPr/>
            <p:nvPr/>
          </p:nvSpPr>
          <p:spPr>
            <a:xfrm>
              <a:off x="2304" y="1844"/>
              <a:ext cx="912" cy="0"/>
            </a:xfrm>
            <a:prstGeom prst="line">
              <a:avLst/>
            </a:prstGeom>
            <a:ln w="28575" cap="sq" cmpd="sng">
              <a:solidFill>
                <a:schemeClr val="tx1"/>
              </a:solidFill>
              <a:prstDash val="solid"/>
              <a:headEnd type="none" w="med" len="med"/>
              <a:tailEnd type="none" w="med" len="med"/>
            </a:ln>
          </p:spPr>
        </p:sp>
        <p:sp>
          <p:nvSpPr>
            <p:cNvPr id="86051" name="Line 32"/>
            <p:cNvSpPr/>
            <p:nvPr/>
          </p:nvSpPr>
          <p:spPr>
            <a:xfrm>
              <a:off x="2304" y="2074"/>
              <a:ext cx="912" cy="0"/>
            </a:xfrm>
            <a:prstGeom prst="line">
              <a:avLst/>
            </a:prstGeom>
            <a:ln w="12700" cap="flat" cmpd="sng">
              <a:solidFill>
                <a:schemeClr val="tx1"/>
              </a:solidFill>
              <a:prstDash val="solid"/>
              <a:headEnd type="none" w="med" len="med"/>
              <a:tailEnd type="none" w="med" len="med"/>
            </a:ln>
          </p:spPr>
        </p:sp>
        <p:sp>
          <p:nvSpPr>
            <p:cNvPr id="86052" name="Line 33"/>
            <p:cNvSpPr/>
            <p:nvPr/>
          </p:nvSpPr>
          <p:spPr>
            <a:xfrm>
              <a:off x="2304" y="2304"/>
              <a:ext cx="912" cy="0"/>
            </a:xfrm>
            <a:prstGeom prst="line">
              <a:avLst/>
            </a:prstGeom>
            <a:ln w="28575" cap="sq" cmpd="sng">
              <a:solidFill>
                <a:schemeClr val="tx1"/>
              </a:solidFill>
              <a:prstDash val="solid"/>
              <a:headEnd type="none" w="med" len="med"/>
              <a:tailEnd type="none" w="med" len="med"/>
            </a:ln>
          </p:spPr>
        </p:sp>
        <p:sp>
          <p:nvSpPr>
            <p:cNvPr id="86053" name="Line 34"/>
            <p:cNvSpPr/>
            <p:nvPr/>
          </p:nvSpPr>
          <p:spPr>
            <a:xfrm>
              <a:off x="2304" y="1844"/>
              <a:ext cx="0" cy="460"/>
            </a:xfrm>
            <a:prstGeom prst="line">
              <a:avLst/>
            </a:prstGeom>
            <a:ln w="28575" cap="sq" cmpd="sng">
              <a:solidFill>
                <a:schemeClr val="tx1"/>
              </a:solidFill>
              <a:prstDash val="solid"/>
              <a:headEnd type="none" w="med" len="med"/>
              <a:tailEnd type="none" w="med" len="med"/>
            </a:ln>
          </p:spPr>
        </p:sp>
        <p:sp>
          <p:nvSpPr>
            <p:cNvPr id="86054" name="Line 35"/>
            <p:cNvSpPr/>
            <p:nvPr/>
          </p:nvSpPr>
          <p:spPr>
            <a:xfrm>
              <a:off x="2760" y="1844"/>
              <a:ext cx="0" cy="460"/>
            </a:xfrm>
            <a:prstGeom prst="line">
              <a:avLst/>
            </a:prstGeom>
            <a:ln w="12700" cap="flat" cmpd="sng">
              <a:solidFill>
                <a:schemeClr val="tx1"/>
              </a:solidFill>
              <a:prstDash val="solid"/>
              <a:headEnd type="none" w="med" len="med"/>
              <a:tailEnd type="none" w="med" len="med"/>
            </a:ln>
          </p:spPr>
        </p:sp>
        <p:sp>
          <p:nvSpPr>
            <p:cNvPr id="86055" name="Line 36"/>
            <p:cNvSpPr/>
            <p:nvPr/>
          </p:nvSpPr>
          <p:spPr>
            <a:xfrm>
              <a:off x="3216" y="1844"/>
              <a:ext cx="0" cy="460"/>
            </a:xfrm>
            <a:prstGeom prst="line">
              <a:avLst/>
            </a:prstGeom>
            <a:ln w="28575" cap="sq" cmpd="sng">
              <a:solidFill>
                <a:schemeClr val="tx1"/>
              </a:solidFill>
              <a:prstDash val="solid"/>
              <a:headEnd type="none" w="med" len="med"/>
              <a:tailEnd type="none" w="med" len="med"/>
            </a:ln>
          </p:spPr>
        </p:sp>
        <p:sp>
          <p:nvSpPr>
            <p:cNvPr id="86056" name="Text Box 37"/>
            <p:cNvSpPr txBox="1"/>
            <p:nvPr/>
          </p:nvSpPr>
          <p:spPr>
            <a:xfrm>
              <a:off x="2496" y="677"/>
              <a:ext cx="432" cy="187"/>
            </a:xfrm>
            <a:prstGeom prst="rect">
              <a:avLst/>
            </a:prstGeom>
            <a:noFill/>
            <a:ln w="9525">
              <a:noFill/>
            </a:ln>
          </p:spPr>
          <p:txBody>
            <a:bodyPr lIns="54000" tIns="10800" rIns="54000" bIns="10800">
              <a:spAutoFit/>
            </a:bodyPr>
            <a:lstStyle/>
            <a:p>
              <a:pPr algn="ctr" eaLnBrk="1" hangingPunct="1">
                <a:spcBef>
                  <a:spcPct val="50000"/>
                </a:spcBef>
                <a:buClr>
                  <a:schemeClr val="folHlink"/>
                </a:buClr>
                <a:buSzPct val="60000"/>
                <a:buFont typeface="Wingdings" panose="05000000000000000000" pitchFamily="2" charset="2"/>
              </a:pPr>
              <a:r>
                <a:rPr lang="zh-CN" altLang="en-US" sz="1800" dirty="0">
                  <a:solidFill>
                    <a:schemeClr val="tx2"/>
                  </a:solidFill>
                  <a:latin typeface="Tahoma" panose="020B0604030504040204" pitchFamily="34" charset="0"/>
                  <a:ea typeface="宋体" panose="02010600030101010101" pitchFamily="2" charset="-122"/>
                </a:rPr>
                <a:t>段表</a:t>
              </a:r>
            </a:p>
          </p:txBody>
        </p:sp>
        <p:sp>
          <p:nvSpPr>
            <p:cNvPr id="86057" name="Text Box 38"/>
            <p:cNvSpPr txBox="1"/>
            <p:nvPr/>
          </p:nvSpPr>
          <p:spPr>
            <a:xfrm>
              <a:off x="2352" y="912"/>
              <a:ext cx="864" cy="231"/>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1800" dirty="0">
                  <a:latin typeface="Tahoma" panose="020B0604030504040204" pitchFamily="34" charset="0"/>
                  <a:ea typeface="宋体" panose="02010600030101010101" pitchFamily="2" charset="-122"/>
                </a:rPr>
                <a:t>段长   基址</a:t>
              </a:r>
            </a:p>
          </p:txBody>
        </p:sp>
        <p:sp>
          <p:nvSpPr>
            <p:cNvPr id="86058" name="Text Box 39"/>
            <p:cNvSpPr txBox="1"/>
            <p:nvPr/>
          </p:nvSpPr>
          <p:spPr>
            <a:xfrm>
              <a:off x="1152" y="672"/>
              <a:ext cx="576" cy="250"/>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进程</a:t>
              </a:r>
              <a:r>
                <a:rPr lang="en-US" altLang="zh-CN" sz="2000" dirty="0">
                  <a:latin typeface="Tahoma" panose="020B0604030504040204" pitchFamily="34" charset="0"/>
                  <a:ea typeface="宋体" panose="02010600030101010101" pitchFamily="2" charset="-122"/>
                </a:rPr>
                <a:t>1</a:t>
              </a:r>
            </a:p>
          </p:txBody>
        </p:sp>
        <p:sp>
          <p:nvSpPr>
            <p:cNvPr id="86059" name="Text Box 40"/>
            <p:cNvSpPr txBox="1"/>
            <p:nvPr/>
          </p:nvSpPr>
          <p:spPr>
            <a:xfrm>
              <a:off x="1152" y="1478"/>
              <a:ext cx="576" cy="250"/>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进程</a:t>
              </a:r>
              <a:r>
                <a:rPr lang="en-US" altLang="zh-CN" sz="2000" dirty="0">
                  <a:latin typeface="Tahoma" panose="020B0604030504040204" pitchFamily="34" charset="0"/>
                  <a:ea typeface="宋体" panose="02010600030101010101" pitchFamily="2" charset="-122"/>
                </a:rPr>
                <a:t>2</a:t>
              </a:r>
            </a:p>
          </p:txBody>
        </p:sp>
        <p:sp>
          <p:nvSpPr>
            <p:cNvPr id="86060" name="Rectangle 41"/>
            <p:cNvSpPr/>
            <p:nvPr/>
          </p:nvSpPr>
          <p:spPr>
            <a:xfrm>
              <a:off x="3840" y="2040"/>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endParaRPr lang="zh-CN" altLang="zh-CN" sz="1800" b="0" dirty="0">
                <a:latin typeface="Times New Roman" panose="02020603050405020304" pitchFamily="18" charset="0"/>
                <a:ea typeface="宋体" panose="02010600030101010101" pitchFamily="2" charset="-122"/>
              </a:endParaRPr>
            </a:p>
          </p:txBody>
        </p:sp>
        <p:sp>
          <p:nvSpPr>
            <p:cNvPr id="86061" name="Rectangle 42"/>
            <p:cNvSpPr/>
            <p:nvPr/>
          </p:nvSpPr>
          <p:spPr>
            <a:xfrm>
              <a:off x="3840" y="1808"/>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data2</a:t>
              </a:r>
            </a:p>
          </p:txBody>
        </p:sp>
        <p:sp>
          <p:nvSpPr>
            <p:cNvPr id="86062" name="Rectangle 43"/>
            <p:cNvSpPr/>
            <p:nvPr/>
          </p:nvSpPr>
          <p:spPr>
            <a:xfrm>
              <a:off x="3840" y="1576"/>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endParaRPr lang="zh-CN" altLang="zh-CN" sz="1800" b="0" dirty="0">
                <a:latin typeface="Times New Roman" panose="02020603050405020304" pitchFamily="18" charset="0"/>
                <a:ea typeface="宋体" panose="02010600030101010101" pitchFamily="2" charset="-122"/>
              </a:endParaRPr>
            </a:p>
          </p:txBody>
        </p:sp>
        <p:sp>
          <p:nvSpPr>
            <p:cNvPr id="86063" name="Rectangle 44"/>
            <p:cNvSpPr/>
            <p:nvPr/>
          </p:nvSpPr>
          <p:spPr>
            <a:xfrm>
              <a:off x="3840" y="1344"/>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data1</a:t>
              </a:r>
            </a:p>
          </p:txBody>
        </p:sp>
        <p:sp>
          <p:nvSpPr>
            <p:cNvPr id="86064" name="Rectangle 45"/>
            <p:cNvSpPr/>
            <p:nvPr/>
          </p:nvSpPr>
          <p:spPr>
            <a:xfrm>
              <a:off x="3840" y="1112"/>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r>
                <a:rPr lang="en-US" altLang="zh-CN" sz="1800" b="0" dirty="0">
                  <a:latin typeface="Times New Roman" panose="02020603050405020304" pitchFamily="18" charset="0"/>
                  <a:ea typeface="宋体" panose="02010600030101010101" pitchFamily="2" charset="-122"/>
                </a:rPr>
                <a:t>editor</a:t>
              </a:r>
            </a:p>
          </p:txBody>
        </p:sp>
        <p:sp>
          <p:nvSpPr>
            <p:cNvPr id="86065" name="Rectangle 46"/>
            <p:cNvSpPr/>
            <p:nvPr/>
          </p:nvSpPr>
          <p:spPr>
            <a:xfrm>
              <a:off x="3840" y="880"/>
              <a:ext cx="960" cy="232"/>
            </a:xfrm>
            <a:prstGeom prst="rect">
              <a:avLst/>
            </a:prstGeom>
            <a:noFill/>
            <a:ln w="9525">
              <a:noFill/>
            </a:ln>
          </p:spPr>
          <p:txBody>
            <a:bodyPr/>
            <a:lstStyle/>
            <a:p>
              <a:pPr algn="ctr" eaLnBrk="1" hangingPunct="1">
                <a:spcBef>
                  <a:spcPct val="20000"/>
                </a:spcBef>
                <a:buClr>
                  <a:schemeClr val="folHlink"/>
                </a:buClr>
                <a:buSzPct val="60000"/>
                <a:buFont typeface="Wingdings" panose="05000000000000000000" pitchFamily="2" charset="2"/>
              </a:pPr>
              <a:endParaRPr lang="zh-CN" altLang="zh-CN" sz="1800" b="0" dirty="0">
                <a:latin typeface="Times New Roman" panose="02020603050405020304" pitchFamily="18" charset="0"/>
                <a:ea typeface="宋体" panose="02010600030101010101" pitchFamily="2" charset="-122"/>
              </a:endParaRPr>
            </a:p>
          </p:txBody>
        </p:sp>
        <p:sp>
          <p:nvSpPr>
            <p:cNvPr id="86066" name="Line 47"/>
            <p:cNvSpPr/>
            <p:nvPr/>
          </p:nvSpPr>
          <p:spPr>
            <a:xfrm>
              <a:off x="3840" y="880"/>
              <a:ext cx="960" cy="0"/>
            </a:xfrm>
            <a:prstGeom prst="line">
              <a:avLst/>
            </a:prstGeom>
            <a:ln w="28575" cap="sq" cmpd="sng">
              <a:solidFill>
                <a:schemeClr val="tx1"/>
              </a:solidFill>
              <a:prstDash val="solid"/>
              <a:headEnd type="none" w="med" len="med"/>
              <a:tailEnd type="none" w="med" len="med"/>
            </a:ln>
          </p:spPr>
        </p:sp>
        <p:sp>
          <p:nvSpPr>
            <p:cNvPr id="86067" name="Line 48"/>
            <p:cNvSpPr/>
            <p:nvPr/>
          </p:nvSpPr>
          <p:spPr>
            <a:xfrm>
              <a:off x="3840" y="1112"/>
              <a:ext cx="960" cy="0"/>
            </a:xfrm>
            <a:prstGeom prst="line">
              <a:avLst/>
            </a:prstGeom>
            <a:ln w="12700" cap="flat" cmpd="sng">
              <a:solidFill>
                <a:schemeClr val="tx1"/>
              </a:solidFill>
              <a:prstDash val="solid"/>
              <a:headEnd type="none" w="med" len="med"/>
              <a:tailEnd type="none" w="med" len="med"/>
            </a:ln>
          </p:spPr>
        </p:sp>
        <p:sp>
          <p:nvSpPr>
            <p:cNvPr id="86068" name="Line 49"/>
            <p:cNvSpPr/>
            <p:nvPr/>
          </p:nvSpPr>
          <p:spPr>
            <a:xfrm>
              <a:off x="3840" y="1344"/>
              <a:ext cx="960" cy="0"/>
            </a:xfrm>
            <a:prstGeom prst="line">
              <a:avLst/>
            </a:prstGeom>
            <a:ln w="12700" cap="flat" cmpd="sng">
              <a:solidFill>
                <a:schemeClr val="tx1"/>
              </a:solidFill>
              <a:prstDash val="solid"/>
              <a:headEnd type="none" w="med" len="med"/>
              <a:tailEnd type="none" w="med" len="med"/>
            </a:ln>
          </p:spPr>
        </p:sp>
        <p:sp>
          <p:nvSpPr>
            <p:cNvPr id="86069" name="Line 50"/>
            <p:cNvSpPr/>
            <p:nvPr/>
          </p:nvSpPr>
          <p:spPr>
            <a:xfrm>
              <a:off x="3840" y="1576"/>
              <a:ext cx="960" cy="0"/>
            </a:xfrm>
            <a:prstGeom prst="line">
              <a:avLst/>
            </a:prstGeom>
            <a:ln w="12700" cap="flat" cmpd="sng">
              <a:solidFill>
                <a:schemeClr val="tx1"/>
              </a:solidFill>
              <a:prstDash val="solid"/>
              <a:headEnd type="none" w="med" len="med"/>
              <a:tailEnd type="none" w="med" len="med"/>
            </a:ln>
          </p:spPr>
        </p:sp>
        <p:sp>
          <p:nvSpPr>
            <p:cNvPr id="86070" name="Line 51"/>
            <p:cNvSpPr/>
            <p:nvPr/>
          </p:nvSpPr>
          <p:spPr>
            <a:xfrm>
              <a:off x="3840" y="1808"/>
              <a:ext cx="960" cy="0"/>
            </a:xfrm>
            <a:prstGeom prst="line">
              <a:avLst/>
            </a:prstGeom>
            <a:ln w="12700" cap="flat" cmpd="sng">
              <a:solidFill>
                <a:schemeClr val="tx1"/>
              </a:solidFill>
              <a:prstDash val="solid"/>
              <a:headEnd type="none" w="med" len="med"/>
              <a:tailEnd type="none" w="med" len="med"/>
            </a:ln>
          </p:spPr>
        </p:sp>
        <p:sp>
          <p:nvSpPr>
            <p:cNvPr id="86071" name="Line 52"/>
            <p:cNvSpPr/>
            <p:nvPr/>
          </p:nvSpPr>
          <p:spPr>
            <a:xfrm>
              <a:off x="3840" y="2040"/>
              <a:ext cx="960" cy="0"/>
            </a:xfrm>
            <a:prstGeom prst="line">
              <a:avLst/>
            </a:prstGeom>
            <a:ln w="12700" cap="flat" cmpd="sng">
              <a:solidFill>
                <a:schemeClr val="tx1"/>
              </a:solidFill>
              <a:prstDash val="solid"/>
              <a:headEnd type="none" w="med" len="med"/>
              <a:tailEnd type="none" w="med" len="med"/>
            </a:ln>
          </p:spPr>
        </p:sp>
        <p:sp>
          <p:nvSpPr>
            <p:cNvPr id="86072" name="Line 53"/>
            <p:cNvSpPr/>
            <p:nvPr/>
          </p:nvSpPr>
          <p:spPr>
            <a:xfrm>
              <a:off x="3840" y="2272"/>
              <a:ext cx="960" cy="0"/>
            </a:xfrm>
            <a:prstGeom prst="line">
              <a:avLst/>
            </a:prstGeom>
            <a:ln w="28575" cap="sq" cmpd="sng">
              <a:solidFill>
                <a:schemeClr val="tx1"/>
              </a:solidFill>
              <a:prstDash val="solid"/>
              <a:headEnd type="none" w="med" len="med"/>
              <a:tailEnd type="none" w="med" len="med"/>
            </a:ln>
          </p:spPr>
        </p:sp>
        <p:sp>
          <p:nvSpPr>
            <p:cNvPr id="86073" name="Line 54"/>
            <p:cNvSpPr/>
            <p:nvPr/>
          </p:nvSpPr>
          <p:spPr>
            <a:xfrm>
              <a:off x="3840" y="880"/>
              <a:ext cx="0" cy="1392"/>
            </a:xfrm>
            <a:prstGeom prst="line">
              <a:avLst/>
            </a:prstGeom>
            <a:ln w="28575" cap="sq" cmpd="sng">
              <a:solidFill>
                <a:schemeClr val="tx1"/>
              </a:solidFill>
              <a:prstDash val="solid"/>
              <a:headEnd type="none" w="med" len="med"/>
              <a:tailEnd type="none" w="med" len="med"/>
            </a:ln>
          </p:spPr>
        </p:sp>
        <p:sp>
          <p:nvSpPr>
            <p:cNvPr id="86074" name="Line 55"/>
            <p:cNvSpPr/>
            <p:nvPr/>
          </p:nvSpPr>
          <p:spPr>
            <a:xfrm>
              <a:off x="4800" y="880"/>
              <a:ext cx="0" cy="1392"/>
            </a:xfrm>
            <a:prstGeom prst="line">
              <a:avLst/>
            </a:prstGeom>
            <a:ln w="28575" cap="sq" cmpd="sng">
              <a:solidFill>
                <a:schemeClr val="tx1"/>
              </a:solidFill>
              <a:prstDash val="solid"/>
              <a:headEnd type="none" w="med" len="med"/>
              <a:tailEnd type="none" w="med" len="med"/>
            </a:ln>
          </p:spPr>
        </p:sp>
        <p:sp>
          <p:nvSpPr>
            <p:cNvPr id="86075" name="Line 56"/>
            <p:cNvSpPr/>
            <p:nvPr/>
          </p:nvSpPr>
          <p:spPr>
            <a:xfrm flipV="1">
              <a:off x="3120" y="1120"/>
              <a:ext cx="712" cy="128"/>
            </a:xfrm>
            <a:prstGeom prst="line">
              <a:avLst/>
            </a:prstGeom>
            <a:ln w="19050" cap="flat" cmpd="sng">
              <a:solidFill>
                <a:schemeClr val="tx1"/>
              </a:solidFill>
              <a:prstDash val="solid"/>
              <a:headEnd type="none" w="med" len="med"/>
              <a:tailEnd type="triangle" w="sm" len="med"/>
            </a:ln>
          </p:spPr>
        </p:sp>
        <p:sp>
          <p:nvSpPr>
            <p:cNvPr id="86076" name="Line 57"/>
            <p:cNvSpPr/>
            <p:nvPr/>
          </p:nvSpPr>
          <p:spPr>
            <a:xfrm flipV="1">
              <a:off x="3120" y="1117"/>
              <a:ext cx="728" cy="803"/>
            </a:xfrm>
            <a:prstGeom prst="line">
              <a:avLst/>
            </a:prstGeom>
            <a:ln w="19050" cap="flat" cmpd="sng">
              <a:solidFill>
                <a:schemeClr val="tx1"/>
              </a:solidFill>
              <a:prstDash val="solid"/>
              <a:headEnd type="none" w="med" len="med"/>
              <a:tailEnd type="triangle" w="sm" len="med"/>
            </a:ln>
          </p:spPr>
        </p:sp>
        <p:sp>
          <p:nvSpPr>
            <p:cNvPr id="86077" name="Line 58"/>
            <p:cNvSpPr/>
            <p:nvPr/>
          </p:nvSpPr>
          <p:spPr>
            <a:xfrm flipV="1">
              <a:off x="3120" y="1800"/>
              <a:ext cx="712" cy="408"/>
            </a:xfrm>
            <a:prstGeom prst="line">
              <a:avLst/>
            </a:prstGeom>
            <a:ln w="19050" cap="flat" cmpd="sng">
              <a:solidFill>
                <a:schemeClr val="tx1"/>
              </a:solidFill>
              <a:prstDash val="solid"/>
              <a:headEnd type="none" w="med" len="med"/>
              <a:tailEnd type="triangle" w="sm" len="med"/>
            </a:ln>
          </p:spPr>
        </p:sp>
        <p:sp>
          <p:nvSpPr>
            <p:cNvPr id="86078" name="Line 59"/>
            <p:cNvSpPr/>
            <p:nvPr/>
          </p:nvSpPr>
          <p:spPr>
            <a:xfrm flipV="1">
              <a:off x="3120" y="1344"/>
              <a:ext cx="720" cy="144"/>
            </a:xfrm>
            <a:prstGeom prst="line">
              <a:avLst/>
            </a:prstGeom>
            <a:ln w="19050" cap="flat" cmpd="sng">
              <a:solidFill>
                <a:schemeClr val="tx1"/>
              </a:solidFill>
              <a:prstDash val="solid"/>
              <a:headEnd type="none" w="med" len="med"/>
              <a:tailEnd type="triangle" w="med" len="med"/>
            </a:ln>
          </p:spPr>
        </p:sp>
        <p:sp>
          <p:nvSpPr>
            <p:cNvPr id="86079" name="Text Box 60"/>
            <p:cNvSpPr txBox="1"/>
            <p:nvPr/>
          </p:nvSpPr>
          <p:spPr>
            <a:xfrm>
              <a:off x="4800" y="1008"/>
              <a:ext cx="528" cy="1140"/>
            </a:xfrm>
            <a:prstGeom prst="rect">
              <a:avLst/>
            </a:prstGeom>
            <a:noFill/>
            <a:ln w="9525">
              <a:noFill/>
            </a:ln>
          </p:spPr>
          <p:txBody>
            <a:bodyPr>
              <a:spAutoFit/>
            </a:bodyPr>
            <a:lstStyle/>
            <a:p>
              <a:pPr eaLnBrk="1" hangingPunct="1">
                <a:spcBef>
                  <a:spcPct val="2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80</a:t>
              </a:r>
            </a:p>
            <a:p>
              <a:pPr eaLnBrk="1" hangingPunct="1">
                <a:spcBef>
                  <a:spcPct val="2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240</a:t>
              </a:r>
            </a:p>
            <a:p>
              <a:pPr eaLnBrk="1" hangingPunct="1">
                <a:spcBef>
                  <a:spcPct val="25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280</a:t>
              </a:r>
            </a:p>
            <a:p>
              <a:pPr eaLnBrk="1" hangingPunct="1">
                <a:spcBef>
                  <a:spcPct val="5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380</a:t>
              </a:r>
            </a:p>
            <a:p>
              <a:pPr eaLnBrk="1" hangingPunct="1">
                <a:spcBef>
                  <a:spcPct val="30000"/>
                </a:spcBef>
                <a:buClr>
                  <a:schemeClr val="folHlink"/>
                </a:buClr>
                <a:buSzPct val="60000"/>
                <a:buFont typeface="Wingdings" panose="05000000000000000000" pitchFamily="2" charset="2"/>
              </a:pPr>
              <a:r>
                <a:rPr lang="en-US" altLang="zh-CN" sz="1800" dirty="0">
                  <a:latin typeface="Times New Roman" panose="02020603050405020304" pitchFamily="18" charset="0"/>
                  <a:ea typeface="宋体" panose="02010600030101010101" pitchFamily="2" charset="-122"/>
                </a:rPr>
                <a:t>420</a:t>
              </a:r>
            </a:p>
          </p:txBody>
        </p:sp>
        <p:sp>
          <p:nvSpPr>
            <p:cNvPr id="86080" name="Text Box 61"/>
            <p:cNvSpPr txBox="1"/>
            <p:nvPr/>
          </p:nvSpPr>
          <p:spPr>
            <a:xfrm>
              <a:off x="1200" y="2448"/>
              <a:ext cx="3504" cy="250"/>
            </a:xfrm>
            <a:prstGeom prst="rect">
              <a:avLst/>
            </a:prstGeom>
            <a:noFill/>
            <a:ln w="19050">
              <a:noFill/>
            </a:ln>
          </p:spPr>
          <p:txBody>
            <a:bodyPr>
              <a:spAutoFit/>
            </a:bodyPr>
            <a:lstStyle/>
            <a:p>
              <a:pPr algn="ctr" eaLnBrk="1" hangingPunct="1">
                <a:spcBef>
                  <a:spcPct val="50000"/>
                </a:spcBef>
              </a:pPr>
              <a:r>
                <a:rPr lang="zh-CN" altLang="en-US" sz="2000" dirty="0">
                  <a:latin typeface="Tahoma" panose="020B0604030504040204" pitchFamily="34" charset="0"/>
                  <a:ea typeface="黑体" panose="02010609060101010101" pitchFamily="49" charset="-122"/>
                </a:rPr>
                <a:t>分段系统中共享</a:t>
              </a:r>
              <a:r>
                <a:rPr lang="en-US" altLang="zh-CN" sz="2000" dirty="0">
                  <a:latin typeface="Tahoma" panose="020B0604030504040204" pitchFamily="34" charset="0"/>
                  <a:ea typeface="黑体" panose="02010609060101010101" pitchFamily="49" charset="-122"/>
                </a:rPr>
                <a:t>editor</a:t>
              </a:r>
              <a:r>
                <a:rPr lang="zh-CN" altLang="en-US" sz="2000" dirty="0">
                  <a:latin typeface="Tahoma" panose="020B0604030504040204" pitchFamily="34" charset="0"/>
                  <a:ea typeface="黑体" panose="02010609060101010101" pitchFamily="49" charset="-122"/>
                </a:rPr>
                <a:t>的示意图</a:t>
              </a:r>
            </a:p>
          </p:txBody>
        </p:sp>
      </p:grpSp>
      <p:sp>
        <p:nvSpPr>
          <p:cNvPr id="419902" name="Text Box 62"/>
          <p:cNvSpPr txBox="1"/>
          <p:nvPr/>
        </p:nvSpPr>
        <p:spPr>
          <a:xfrm>
            <a:off x="482600" y="4749800"/>
            <a:ext cx="8077200" cy="1196975"/>
          </a:xfrm>
          <a:prstGeom prst="rect">
            <a:avLst/>
          </a:prstGeom>
          <a:noFill/>
          <a:ln w="9525" cap="flat" cmpd="sng">
            <a:solidFill>
              <a:srgbClr val="0000FF"/>
            </a:solidFill>
            <a:prstDash val="solid"/>
            <a:miter/>
            <a:headEnd type="none" w="med" len="med"/>
            <a:tailEnd type="none" w="med" len="med"/>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solidFill>
                  <a:srgbClr val="000066"/>
                </a:solidFill>
                <a:latin typeface="Times New Roman" panose="02020603050405020304" pitchFamily="18" charset="0"/>
              </a:rPr>
              <a:t>共享的</a:t>
            </a:r>
            <a:r>
              <a:rPr lang="en-US" altLang="zh-CN" dirty="0">
                <a:solidFill>
                  <a:srgbClr val="000066"/>
                </a:solidFill>
                <a:latin typeface="Times New Roman" panose="02020603050405020304" pitchFamily="18" charset="0"/>
              </a:rPr>
              <a:t>editor</a:t>
            </a:r>
            <a:r>
              <a:rPr lang="zh-CN" altLang="en-US" dirty="0">
                <a:solidFill>
                  <a:srgbClr val="000066"/>
                </a:solidFill>
                <a:latin typeface="Times New Roman" panose="02020603050405020304" pitchFamily="18" charset="0"/>
              </a:rPr>
              <a:t>是</a:t>
            </a:r>
            <a:r>
              <a:rPr lang="zh-CN" altLang="en-US" dirty="0">
                <a:solidFill>
                  <a:srgbClr val="0000FF"/>
                </a:solidFill>
                <a:latin typeface="Times New Roman" panose="02020603050405020304" pitchFamily="18" charset="0"/>
                <a:ea typeface="黑体" panose="02010609060101010101" pitchFamily="49" charset="-122"/>
              </a:rPr>
              <a:t>可重入代码</a:t>
            </a:r>
            <a:r>
              <a:rPr lang="zh-CN" altLang="en-US" dirty="0">
                <a:solidFill>
                  <a:srgbClr val="000066"/>
                </a:solidFill>
                <a:latin typeface="Times New Roman" panose="02020603050405020304" pitchFamily="18" charset="0"/>
              </a:rPr>
              <a:t>，又称为“纯代码”，是一种允许多个进程同时访问的代码。可重入代码在执行中不允许有任何改变。</a:t>
            </a:r>
          </a:p>
        </p:txBody>
      </p:sp>
      <p:sp>
        <p:nvSpPr>
          <p:cNvPr id="64" name="Text Box 3"/>
          <p:cNvSpPr txBox="1"/>
          <p:nvPr/>
        </p:nvSpPr>
        <p:spPr>
          <a:xfrm>
            <a:off x="279400" y="379413"/>
            <a:ext cx="4760913" cy="523875"/>
          </a:xfrm>
          <a:prstGeom prst="rect">
            <a:avLst/>
          </a:prstGeom>
          <a:noFill/>
          <a:ln w="9525">
            <a:noFill/>
          </a:ln>
        </p:spPr>
        <p:txBody>
          <a:bodyPr>
            <a:spAutoFit/>
          </a:bodyPr>
          <a:lstStyle/>
          <a:p>
            <a:pPr eaLnBrk="1" hangingPunct="1">
              <a:spcBef>
                <a:spcPct val="50000"/>
              </a:spcBef>
            </a:pPr>
            <a:r>
              <a:rPr lang="zh-CN" altLang="en-US" sz="2800" dirty="0">
                <a:solidFill>
                  <a:srgbClr val="000066"/>
                </a:solidFill>
                <a:latin typeface="仿宋_GB2312" pitchFamily="49" charset="-122"/>
                <a:ea typeface="仿宋_GB2312" pitchFamily="49" charset="-122"/>
              </a:rPr>
              <a:t>分段系统中的信息共享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wipe(up)">
                                      <p:cBhvr>
                                        <p:cTn id="7" dur="500"/>
                                        <p:tgtEl>
                                          <p:spTgt spid="41984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19902"/>
                                        </p:tgtEl>
                                        <p:attrNameLst>
                                          <p:attrName>style.visibility</p:attrName>
                                        </p:attrNameLst>
                                      </p:cBhvr>
                                      <p:to>
                                        <p:strVal val="visible"/>
                                      </p:to>
                                    </p:set>
                                    <p:animEffect transition="in" filter="wipe(up)">
                                      <p:cBhvr>
                                        <p:cTn id="11" dur="500"/>
                                        <p:tgtEl>
                                          <p:spTgt spid="41990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dissolve">
                                      <p:cBhvr>
                                        <p:cTn id="1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2" grpId="0" animBg="1"/>
      <p:bldP spid="6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p:nvPr/>
        </p:nvSpPr>
        <p:spPr>
          <a:xfrm>
            <a:off x="609600" y="620713"/>
            <a:ext cx="7848600" cy="5694362"/>
          </a:xfrm>
          <a:prstGeom prst="rect">
            <a:avLst/>
          </a:prstGeom>
          <a:noFill/>
          <a:ln w="9525">
            <a:noFill/>
          </a:ln>
        </p:spPr>
        <p:txBody>
          <a:bodyPr>
            <a:spAutoFit/>
          </a:bodyPr>
          <a:lstStyle/>
          <a:p>
            <a:pPr marL="457200" indent="-457200" eaLnBrk="1" hangingPunct="1">
              <a:spcBef>
                <a:spcPct val="50000"/>
              </a:spcBef>
              <a:buNone/>
            </a:pPr>
            <a:r>
              <a:rPr lang="zh-CN" altLang="en-US" sz="2800" dirty="0">
                <a:solidFill>
                  <a:srgbClr val="000066"/>
                </a:solidFill>
                <a:latin typeface="仿宋_GB2312" pitchFamily="49" charset="-122"/>
                <a:ea typeface="仿宋_GB2312" pitchFamily="49" charset="-122"/>
              </a:rPr>
              <a:t>段式管理的优缺点</a:t>
            </a:r>
          </a:p>
          <a:p>
            <a:pPr marL="457200" indent="-457200" algn="just" eaLnBrk="1" hangingPunct="1">
              <a:spcBef>
                <a:spcPct val="50000"/>
              </a:spcBef>
              <a:buNone/>
            </a:pPr>
            <a:r>
              <a:rPr lang="zh-CN" altLang="en-US" dirty="0">
                <a:latin typeface="Times New Roman" panose="02020603050405020304" pitchFamily="18" charset="0"/>
              </a:rPr>
              <a:t>优点：</a:t>
            </a:r>
          </a:p>
          <a:p>
            <a:pPr marL="457200" indent="-457200" algn="just" eaLnBrk="1" hangingPunct="1">
              <a:spcBef>
                <a:spcPct val="50000"/>
              </a:spcBef>
              <a:buAutoNum type="arabicPeriod"/>
            </a:pPr>
            <a:r>
              <a:rPr lang="zh-CN" altLang="en-US" dirty="0">
                <a:latin typeface="Times New Roman" panose="02020603050405020304" pitchFamily="18" charset="0"/>
              </a:rPr>
              <a:t>程序的各段可独立编译（修改一个过程不会影响其它无关过程）</a:t>
            </a:r>
          </a:p>
          <a:p>
            <a:pPr marL="457200" indent="-457200" algn="just" eaLnBrk="1" hangingPunct="1">
              <a:spcBef>
                <a:spcPct val="50000"/>
              </a:spcBef>
              <a:buAutoNum type="arabicPeriod"/>
            </a:pPr>
            <a:r>
              <a:rPr lang="zh-CN" altLang="en-US" dirty="0">
                <a:latin typeface="Times New Roman" panose="02020603050405020304" pitchFamily="18" charset="0"/>
              </a:rPr>
              <a:t>可采用不同的保护措施（段只包含一种类型的对象，可以有针对这种特定类型的合适的保护）</a:t>
            </a:r>
          </a:p>
          <a:p>
            <a:pPr marL="457200" indent="-457200" algn="just" eaLnBrk="1" hangingPunct="1">
              <a:spcBef>
                <a:spcPct val="50000"/>
              </a:spcBef>
              <a:buAutoNum type="arabicPeriod"/>
            </a:pPr>
            <a:r>
              <a:rPr lang="zh-CN" altLang="en-US" dirty="0">
                <a:latin typeface="Times New Roman" panose="02020603050405020304" pitchFamily="18" charset="0"/>
              </a:rPr>
              <a:t>便于共享某些段（常见的例子是共享库，如图形库）</a:t>
            </a:r>
          </a:p>
          <a:p>
            <a:pPr marL="457200" indent="-457200" algn="just" eaLnBrk="1" hangingPunct="1">
              <a:spcBef>
                <a:spcPct val="50000"/>
              </a:spcBef>
              <a:buNone/>
            </a:pPr>
            <a:r>
              <a:rPr lang="zh-CN" altLang="en-US" dirty="0">
                <a:latin typeface="Times New Roman" panose="02020603050405020304" pitchFamily="18" charset="0"/>
              </a:rPr>
              <a:t>缺点：</a:t>
            </a:r>
          </a:p>
          <a:p>
            <a:pPr marL="457200" indent="-457200" algn="just" eaLnBrk="1" hangingPunct="1">
              <a:spcBef>
                <a:spcPct val="50000"/>
              </a:spcBef>
              <a:buAutoNum type="arabicPeriod"/>
            </a:pPr>
            <a:r>
              <a:rPr lang="zh-CN" altLang="en-US" dirty="0">
                <a:latin typeface="Times New Roman" panose="02020603050405020304" pitchFamily="18" charset="0"/>
              </a:rPr>
              <a:t>段长受限制（段长不定会出现空闲区上内存的浪费）</a:t>
            </a:r>
          </a:p>
          <a:p>
            <a:pPr marL="457200" indent="-457200" algn="just" eaLnBrk="1" hangingPunct="1">
              <a:spcBef>
                <a:spcPct val="50000"/>
              </a:spcBef>
              <a:buAutoNum type="arabicPeriod"/>
            </a:pPr>
            <a:r>
              <a:rPr lang="zh-CN" altLang="en-US" dirty="0">
                <a:latin typeface="Times New Roman" panose="02020603050405020304" pitchFamily="18" charset="0"/>
              </a:rPr>
              <a:t>段是作为一个整体调入调出，操作时间长</a:t>
            </a:r>
          </a:p>
          <a:p>
            <a:pPr marL="457200" indent="-457200" eaLnBrk="1" hangingPunct="1">
              <a:spcBef>
                <a:spcPct val="50000"/>
              </a:spcBef>
              <a:buNone/>
            </a:pPr>
            <a:endParaRPr lang="en-US" altLang="zh-CN" dirty="0">
              <a:latin typeface="Times New Roman" panose="02020603050405020304" pitchFamily="18" charset="0"/>
            </a:endParaRPr>
          </a:p>
        </p:txBody>
      </p:sp>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83</a:t>
            </a:fld>
            <a:endParaRPr lang="en-US" altLang="zh-CN" sz="1400" dirty="0"/>
          </a:p>
        </p:txBody>
      </p:sp>
      <p:sp>
        <p:nvSpPr>
          <p:cNvPr id="88067" name="Rectangle 2"/>
          <p:cNvSpPr>
            <a:spLocks noGrp="1"/>
          </p:cNvSpPr>
          <p:nvPr>
            <p:ph type="title"/>
          </p:nvPr>
        </p:nvSpPr>
        <p:spPr>
          <a:xfrm>
            <a:off x="304800" y="228600"/>
            <a:ext cx="7793038" cy="617538"/>
          </a:xfrm>
        </p:spPr>
        <p:txBody>
          <a:bodyPr vert="horz" wrap="square" lIns="91440" tIns="45720" rIns="91440" bIns="45720" anchor="b" anchorCtr="0"/>
          <a:lstStyle/>
          <a:p>
            <a:pPr eaLnBrk="1" hangingPunct="1"/>
            <a:r>
              <a:rPr lang="en-US" altLang="zh-CN" sz="3600" dirty="0"/>
              <a:t>4.5.4  </a:t>
            </a:r>
            <a:r>
              <a:rPr lang="zh-CN" altLang="en-US" sz="3600" dirty="0"/>
              <a:t>段页式存储管理方式</a:t>
            </a:r>
            <a:r>
              <a:rPr lang="zh-CN" altLang="en-US" dirty="0"/>
              <a:t> </a:t>
            </a:r>
          </a:p>
        </p:txBody>
      </p:sp>
      <p:sp>
        <p:nvSpPr>
          <p:cNvPr id="420867" name="Text Box 3"/>
          <p:cNvSpPr txBox="1"/>
          <p:nvPr/>
        </p:nvSpPr>
        <p:spPr>
          <a:xfrm>
            <a:off x="419100" y="974725"/>
            <a:ext cx="5041900" cy="914400"/>
          </a:xfrm>
          <a:prstGeom prst="rect">
            <a:avLst/>
          </a:prstGeom>
          <a:noFill/>
          <a:ln w="9525">
            <a:noFill/>
          </a:ln>
        </p:spPr>
        <p:txBody>
          <a:bodyPr>
            <a:spAutoFit/>
          </a:bodyPr>
          <a:lstStyle/>
          <a:p>
            <a:pPr eaLnBrk="1" hangingPunct="1">
              <a:spcBef>
                <a:spcPct val="25000"/>
              </a:spcBef>
              <a:buClr>
                <a:schemeClr val="folHlink"/>
              </a:buClr>
              <a:buSzPct val="60000"/>
              <a:buFont typeface="Wingdings" panose="05000000000000000000" pitchFamily="2" charset="2"/>
            </a:pPr>
            <a:r>
              <a:rPr lang="zh-CN" altLang="en-US" dirty="0">
                <a:solidFill>
                  <a:srgbClr val="0000FF"/>
                </a:solidFill>
                <a:latin typeface="楷体_GB2312" pitchFamily="49" charset="-122"/>
              </a:rPr>
              <a:t>分页系统能有效地提高内存利用率</a:t>
            </a:r>
          </a:p>
          <a:p>
            <a:pPr eaLnBrk="1" hangingPunct="1">
              <a:spcBef>
                <a:spcPct val="25000"/>
              </a:spcBef>
              <a:buClr>
                <a:schemeClr val="folHlink"/>
              </a:buClr>
              <a:buSzPct val="60000"/>
              <a:buFont typeface="Wingdings" panose="05000000000000000000" pitchFamily="2" charset="2"/>
            </a:pPr>
            <a:r>
              <a:rPr lang="zh-CN" altLang="en-US" dirty="0">
                <a:solidFill>
                  <a:srgbClr val="0000FF"/>
                </a:solidFill>
                <a:latin typeface="楷体_GB2312" pitchFamily="49" charset="-122"/>
              </a:rPr>
              <a:t>分段系统能很好地满足用户的需要  </a:t>
            </a:r>
          </a:p>
        </p:txBody>
      </p:sp>
      <p:sp>
        <p:nvSpPr>
          <p:cNvPr id="420868" name="Text Box 4"/>
          <p:cNvSpPr txBox="1"/>
          <p:nvPr/>
        </p:nvSpPr>
        <p:spPr>
          <a:xfrm>
            <a:off x="5588000" y="1114425"/>
            <a:ext cx="2476500" cy="831850"/>
          </a:xfrm>
          <a:prstGeom prst="rect">
            <a:avLst/>
          </a:prstGeom>
          <a:solidFill>
            <a:srgbClr val="FFFF99"/>
          </a:solidFill>
          <a:ln w="9525" cap="flat" cmpd="sng">
            <a:solidFill>
              <a:srgbClr val="0000FF"/>
            </a:solidFill>
            <a:prstDash val="solid"/>
            <a:miter/>
            <a:headEnd type="none" w="med" len="med"/>
            <a:tailEnd type="none" w="med" len="med"/>
          </a:ln>
        </p:spPr>
        <p:txBody>
          <a:bodyPr>
            <a:spAutoFit/>
          </a:bodyPr>
          <a:lstStyle/>
          <a:p>
            <a:pPr algn="ctr" eaLnBrk="1" hangingPunct="1">
              <a:buClr>
                <a:schemeClr val="folHlink"/>
              </a:buClr>
              <a:buSzPct val="60000"/>
              <a:buFont typeface="Wingdings" panose="05000000000000000000" pitchFamily="2" charset="2"/>
            </a:pPr>
            <a:r>
              <a:rPr lang="zh-CN" altLang="en-US" dirty="0">
                <a:solidFill>
                  <a:srgbClr val="000066"/>
                </a:solidFill>
                <a:latin typeface="楷体_GB2312" pitchFamily="49" charset="-122"/>
              </a:rPr>
              <a:t>取长补短</a:t>
            </a:r>
          </a:p>
          <a:p>
            <a:pPr algn="ctr" eaLnBrk="1" hangingPunct="1">
              <a:buClr>
                <a:schemeClr val="folHlink"/>
              </a:buClr>
              <a:buSzPct val="60000"/>
              <a:buFont typeface="Wingdings" panose="05000000000000000000" pitchFamily="2" charset="2"/>
            </a:pPr>
            <a:r>
              <a:rPr lang="zh-CN" altLang="en-US" dirty="0">
                <a:latin typeface="楷体_GB2312" pitchFamily="49" charset="-122"/>
              </a:rPr>
              <a:t>段页式存储管理 </a:t>
            </a:r>
          </a:p>
        </p:txBody>
      </p:sp>
      <p:sp>
        <p:nvSpPr>
          <p:cNvPr id="420869" name="AutoShape 5"/>
          <p:cNvSpPr/>
          <p:nvPr/>
        </p:nvSpPr>
        <p:spPr>
          <a:xfrm>
            <a:off x="5168900" y="1117600"/>
            <a:ext cx="165100" cy="711200"/>
          </a:xfrm>
          <a:prstGeom prst="rightBrace">
            <a:avLst>
              <a:gd name="adj1" fmla="val 35877"/>
              <a:gd name="adj2" fmla="val 50000"/>
            </a:avLst>
          </a:prstGeom>
          <a:noFill/>
          <a:ln w="19050" cap="flat" cmpd="sng">
            <a:solidFill>
              <a:schemeClr val="tx1"/>
            </a:solidFill>
            <a:prstDash val="solid"/>
            <a:headEnd type="none" w="med" len="med"/>
            <a:tailEnd type="none" w="med" len="med"/>
          </a:ln>
        </p:spPr>
        <p:txBody>
          <a:bodyPr wrap="none" anchor="ctr" anchorCtr="0"/>
          <a:lstStyle/>
          <a:p>
            <a:pPr eaLnBrk="1" hangingPunct="1">
              <a:spcBef>
                <a:spcPct val="50000"/>
              </a:spcBef>
            </a:pPr>
            <a:endParaRPr lang="zh-CN" altLang="en-US" dirty="0">
              <a:latin typeface="Times New Roman" panose="02020603050405020304" pitchFamily="18" charset="0"/>
            </a:endParaRPr>
          </a:p>
        </p:txBody>
      </p:sp>
      <p:sp>
        <p:nvSpPr>
          <p:cNvPr id="420870" name="Text Box 6"/>
          <p:cNvSpPr txBox="1"/>
          <p:nvPr/>
        </p:nvSpPr>
        <p:spPr>
          <a:xfrm>
            <a:off x="520700" y="2159000"/>
            <a:ext cx="2870200" cy="519113"/>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en-US" altLang="zh-CN" sz="2800" dirty="0">
                <a:solidFill>
                  <a:srgbClr val="009900"/>
                </a:solidFill>
                <a:latin typeface="仿宋_GB2312" pitchFamily="49" charset="-122"/>
                <a:ea typeface="仿宋_GB2312" pitchFamily="49" charset="-122"/>
              </a:rPr>
              <a:t>1</a:t>
            </a:r>
            <a:r>
              <a:rPr lang="zh-CN" altLang="en-US" sz="2800" dirty="0">
                <a:solidFill>
                  <a:srgbClr val="009900"/>
                </a:solidFill>
                <a:latin typeface="仿宋_GB2312" pitchFamily="49" charset="-122"/>
                <a:ea typeface="仿宋_GB2312" pitchFamily="49" charset="-122"/>
              </a:rPr>
              <a:t>．基本原理 </a:t>
            </a:r>
          </a:p>
        </p:txBody>
      </p:sp>
      <p:sp>
        <p:nvSpPr>
          <p:cNvPr id="420871" name="Text Box 7"/>
          <p:cNvSpPr txBox="1"/>
          <p:nvPr/>
        </p:nvSpPr>
        <p:spPr>
          <a:xfrm>
            <a:off x="660400" y="2844800"/>
            <a:ext cx="7480300" cy="457200"/>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latin typeface="黑体" panose="02010609060101010101" pitchFamily="49" charset="-122"/>
                <a:ea typeface="黑体" panose="02010609060101010101" pitchFamily="49" charset="-122"/>
              </a:rPr>
              <a:t>先将用户程序分成若干段，再把每段分成若干页。 </a:t>
            </a:r>
          </a:p>
        </p:txBody>
      </p:sp>
      <p:sp>
        <p:nvSpPr>
          <p:cNvPr id="420872" name="Text Box 8"/>
          <p:cNvSpPr txBox="1"/>
          <p:nvPr/>
        </p:nvSpPr>
        <p:spPr>
          <a:xfrm>
            <a:off x="673100" y="3467100"/>
            <a:ext cx="7391400" cy="822325"/>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latin typeface="宋体" panose="02010600030101010101" pitchFamily="2" charset="-122"/>
                <a:ea typeface="宋体" panose="02010600030101010101" pitchFamily="2" charset="-122"/>
              </a:rPr>
              <a:t>逻辑地址由</a:t>
            </a:r>
            <a:r>
              <a:rPr lang="en-US" altLang="zh-CN" dirty="0">
                <a:latin typeface="Tahoma" panose="020B0604030504040204" pitchFamily="34" charset="0"/>
                <a:ea typeface="宋体" panose="02010600030101010101" pitchFamily="2" charset="-122"/>
              </a:rPr>
              <a:t>3</a:t>
            </a:r>
            <a:r>
              <a:rPr lang="zh-CN" altLang="en-US" dirty="0">
                <a:latin typeface="宋体" panose="02010600030101010101" pitchFamily="2" charset="-122"/>
                <a:ea typeface="宋体" panose="02010600030101010101" pitchFamily="2" charset="-122"/>
              </a:rPr>
              <a:t>部分组成：段号、段内页号、页内地址。如下所示：</a:t>
            </a:r>
            <a:r>
              <a:rPr lang="zh-CN" altLang="en-US" dirty="0">
                <a:latin typeface="Tahoma" panose="020B0604030504040204" pitchFamily="34" charset="0"/>
                <a:ea typeface="宋体" panose="02010600030101010101" pitchFamily="2" charset="-122"/>
              </a:rPr>
              <a:t> </a:t>
            </a:r>
          </a:p>
        </p:txBody>
      </p:sp>
      <p:graphicFrame>
        <p:nvGraphicFramePr>
          <p:cNvPr id="420873" name="Group 9"/>
          <p:cNvGraphicFramePr>
            <a:graphicFrameLocks noGrp="1"/>
          </p:cNvGraphicFramePr>
          <p:nvPr/>
        </p:nvGraphicFramePr>
        <p:xfrm>
          <a:off x="1524000" y="4495800"/>
          <a:ext cx="6096000" cy="4572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段号</a:t>
                      </a: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段内页号</a:t>
                      </a: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页内地址</a:t>
                      </a: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wipe(up)">
                                      <p:cBhvr>
                                        <p:cTn id="7" dur="500"/>
                                        <p:tgtEl>
                                          <p:spTgt spid="42086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20867">
                                            <p:txEl>
                                              <p:pRg st="1" end="1"/>
                                            </p:txEl>
                                          </p:spTgt>
                                        </p:tgtEl>
                                        <p:attrNameLst>
                                          <p:attrName>style.visibility</p:attrName>
                                        </p:attrNameLst>
                                      </p:cBhvr>
                                      <p:to>
                                        <p:strVal val="visible"/>
                                      </p:to>
                                    </p:set>
                                    <p:animEffect transition="in" filter="wipe(up)">
                                      <p:cBhvr>
                                        <p:cTn id="11" dur="500"/>
                                        <p:tgtEl>
                                          <p:spTgt spid="420867">
                                            <p:txEl>
                                              <p:pRg st="1" end="1"/>
                                            </p:txEl>
                                          </p:spTgt>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420869"/>
                                        </p:tgtEl>
                                        <p:attrNameLst>
                                          <p:attrName>style.visibility</p:attrName>
                                        </p:attrNameLst>
                                      </p:cBhvr>
                                      <p:to>
                                        <p:strVal val="visible"/>
                                      </p:to>
                                    </p:se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420868"/>
                                        </p:tgtEl>
                                        <p:attrNameLst>
                                          <p:attrName>style.visibility</p:attrName>
                                        </p:attrNameLst>
                                      </p:cBhvr>
                                      <p:to>
                                        <p:strVal val="visible"/>
                                      </p:to>
                                    </p:set>
                                    <p:anim calcmode="lin" valueType="num">
                                      <p:cBhvr additive="base">
                                        <p:cTn id="18" dur="500" fill="hold"/>
                                        <p:tgtEl>
                                          <p:spTgt spid="420868"/>
                                        </p:tgtEl>
                                        <p:attrNameLst>
                                          <p:attrName>ppt_x</p:attrName>
                                        </p:attrNameLst>
                                      </p:cBhvr>
                                      <p:tavLst>
                                        <p:tav tm="0">
                                          <p:val>
                                            <p:strVal val="1+#ppt_w/2"/>
                                          </p:val>
                                        </p:tav>
                                        <p:tav tm="100000">
                                          <p:val>
                                            <p:strVal val="#ppt_x"/>
                                          </p:val>
                                        </p:tav>
                                      </p:tavLst>
                                    </p:anim>
                                    <p:anim calcmode="lin" valueType="num">
                                      <p:cBhvr additive="base">
                                        <p:cTn id="19" dur="500" fill="hold"/>
                                        <p:tgtEl>
                                          <p:spTgt spid="42086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20870"/>
                                        </p:tgtEl>
                                        <p:attrNameLst>
                                          <p:attrName>style.visibility</p:attrName>
                                        </p:attrNameLst>
                                      </p:cBhvr>
                                      <p:to>
                                        <p:strVal val="visible"/>
                                      </p:to>
                                    </p:set>
                                    <p:animEffect transition="in" filter="wipe(left)">
                                      <p:cBhvr>
                                        <p:cTn id="24" dur="500"/>
                                        <p:tgtEl>
                                          <p:spTgt spid="42087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420871"/>
                                        </p:tgtEl>
                                        <p:attrNameLst>
                                          <p:attrName>style.visibility</p:attrName>
                                        </p:attrNameLst>
                                      </p:cBhvr>
                                      <p:to>
                                        <p:strVal val="visible"/>
                                      </p:to>
                                    </p:set>
                                    <p:animEffect transition="in" filter="wipe(up)">
                                      <p:cBhvr>
                                        <p:cTn id="28" dur="500"/>
                                        <p:tgtEl>
                                          <p:spTgt spid="420871"/>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420872"/>
                                        </p:tgtEl>
                                        <p:attrNameLst>
                                          <p:attrName>style.visibility</p:attrName>
                                        </p:attrNameLst>
                                      </p:cBhvr>
                                      <p:to>
                                        <p:strVal val="visible"/>
                                      </p:to>
                                    </p:set>
                                    <p:animEffect transition="in" filter="wipe(up)">
                                      <p:cBhvr>
                                        <p:cTn id="32" dur="500"/>
                                        <p:tgtEl>
                                          <p:spTgt spid="420872"/>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420873"/>
                                        </p:tgtEl>
                                        <p:attrNameLst>
                                          <p:attrName>style.visibility</p:attrName>
                                        </p:attrNameLst>
                                      </p:cBhvr>
                                      <p:to>
                                        <p:strVal val="visible"/>
                                      </p:to>
                                    </p:set>
                                    <p:animEffect transition="in" filter="wipe(up)">
                                      <p:cBhvr>
                                        <p:cTn id="36" dur="500"/>
                                        <p:tgtEl>
                                          <p:spTgt spid="420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P spid="420868" grpId="0" animBg="1"/>
      <p:bldP spid="420869" grpId="0" animBg="1"/>
      <p:bldP spid="420870" grpId="0"/>
      <p:bldP spid="420871" grpId="0"/>
      <p:bldP spid="42087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84</a:t>
            </a:fld>
            <a:endParaRPr lang="en-US" altLang="zh-CN" sz="1400" dirty="0"/>
          </a:p>
        </p:txBody>
      </p:sp>
      <p:sp>
        <p:nvSpPr>
          <p:cNvPr id="421891" name="Text Box 3"/>
          <p:cNvSpPr txBox="1"/>
          <p:nvPr/>
        </p:nvSpPr>
        <p:spPr>
          <a:xfrm>
            <a:off x="1727200" y="5842000"/>
            <a:ext cx="5435600" cy="396875"/>
          </a:xfrm>
          <a:prstGeom prst="rect">
            <a:avLst/>
          </a:prstGeom>
          <a:solidFill>
            <a:schemeClr val="bg1"/>
          </a:solidFill>
          <a:ln w="9525">
            <a:noFill/>
          </a:ln>
        </p:spPr>
        <p:txBody>
          <a:bodyPr>
            <a:spAutoFit/>
          </a:bodyPr>
          <a:lstStyle/>
          <a:p>
            <a:pPr algn="ctr" eaLnBrk="1" hangingPunct="1">
              <a:spcBef>
                <a:spcPct val="50000"/>
              </a:spcBef>
              <a:buClr>
                <a:schemeClr val="folHlink"/>
              </a:buClr>
              <a:buSzPct val="60000"/>
              <a:buFont typeface="Wingdings" panose="05000000000000000000" pitchFamily="2" charset="2"/>
            </a:pPr>
            <a:r>
              <a:rPr lang="zh-CN" altLang="en-US" sz="2000" dirty="0">
                <a:latin typeface="Tahoma" panose="020B0604030504040204" pitchFamily="34" charset="0"/>
                <a:ea typeface="宋体" panose="02010600030101010101" pitchFamily="2" charset="-122"/>
              </a:rPr>
              <a:t>图</a:t>
            </a:r>
            <a:r>
              <a:rPr lang="en-US" altLang="zh-CN" sz="2000" dirty="0">
                <a:latin typeface="Tahoma" panose="020B0604030504040204" pitchFamily="34" charset="0"/>
                <a:ea typeface="宋体" panose="02010600030101010101" pitchFamily="2" charset="-122"/>
              </a:rPr>
              <a:t>4-27  </a:t>
            </a:r>
            <a:r>
              <a:rPr lang="zh-CN" altLang="en-US" sz="2000" dirty="0">
                <a:latin typeface="Tahoma" panose="020B0604030504040204" pitchFamily="34" charset="0"/>
                <a:ea typeface="宋体" panose="02010600030101010101" pitchFamily="2" charset="-122"/>
              </a:rPr>
              <a:t>利用段表和页表实现地址映射</a:t>
            </a:r>
          </a:p>
        </p:txBody>
      </p:sp>
      <p:graphicFrame>
        <p:nvGraphicFramePr>
          <p:cNvPr id="89092" name="对象 1"/>
          <p:cNvGraphicFramePr>
            <a:graphicFrameLocks noChangeAspect="1"/>
          </p:cNvGraphicFramePr>
          <p:nvPr/>
        </p:nvGraphicFramePr>
        <p:xfrm>
          <a:off x="-127000" y="1782763"/>
          <a:ext cx="9144000" cy="4046537"/>
        </p:xfrm>
        <a:graphic>
          <a:graphicData uri="http://schemas.openxmlformats.org/presentationml/2006/ole">
            <mc:AlternateContent xmlns:mc="http://schemas.openxmlformats.org/markup-compatibility/2006">
              <mc:Choice xmlns:v="urn:schemas-microsoft-com:vml" Requires="v">
                <p:oleObj r:id="rId3" imgW="5572125" imgH="2466975" progId="Visio.Drawing.4">
                  <p:embed/>
                </p:oleObj>
              </mc:Choice>
              <mc:Fallback>
                <p:oleObj r:id="rId3" imgW="5572125" imgH="2466975" progId="Visio.Drawing.4">
                  <p:embed/>
                  <p:pic>
                    <p:nvPicPr>
                      <p:cNvPr id="0" name="图片 3080"/>
                      <p:cNvPicPr/>
                      <p:nvPr/>
                    </p:nvPicPr>
                    <p:blipFill>
                      <a:blip r:embed="rId4"/>
                      <a:stretch>
                        <a:fillRect/>
                      </a:stretch>
                    </p:blipFill>
                    <p:spPr>
                      <a:xfrm>
                        <a:off x="-127000" y="1782763"/>
                        <a:ext cx="9144000" cy="4046537"/>
                      </a:xfrm>
                      <a:prstGeom prst="rect">
                        <a:avLst/>
                      </a:prstGeom>
                      <a:noFill/>
                      <a:ln w="38100">
                        <a:noFill/>
                        <a:miter/>
                      </a:ln>
                    </p:spPr>
                  </p:pic>
                </p:oleObj>
              </mc:Fallback>
            </mc:AlternateContent>
          </a:graphicData>
        </a:graphic>
      </p:graphicFrame>
      <p:sp>
        <p:nvSpPr>
          <p:cNvPr id="420883" name="Text Box 19"/>
          <p:cNvSpPr txBox="1"/>
          <p:nvPr>
            <p:custDataLst>
              <p:tags r:id="rId1"/>
            </p:custDataLst>
          </p:nvPr>
        </p:nvSpPr>
        <p:spPr>
          <a:xfrm>
            <a:off x="539750" y="548640"/>
            <a:ext cx="8013700" cy="457200"/>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dirty="0">
                <a:latin typeface="宋体" panose="02010600030101010101" pitchFamily="2" charset="-122"/>
                <a:ea typeface="宋体" panose="02010600030101010101" pitchFamily="2" charset="-122"/>
              </a:rPr>
              <a:t>利用段表和页表实现地址映射，如下页的图所示。</a:t>
            </a:r>
            <a:r>
              <a:rPr lang="zh-CN" altLang="en-US" dirty="0">
                <a:latin typeface="Tahoma" panose="020B060403050404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21891"/>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420883"/>
                                        </p:tgtEl>
                                        <p:attrNameLst>
                                          <p:attrName>style.visibility</p:attrName>
                                        </p:attrNameLst>
                                      </p:cBhvr>
                                      <p:to>
                                        <p:strVal val="visible"/>
                                      </p:to>
                                    </p:set>
                                    <p:animEffect transition="in" filter="wipe(up)">
                                      <p:cBhvr>
                                        <p:cTn id="10" dur="500"/>
                                        <p:tgtEl>
                                          <p:spTgt spid="42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animBg="1"/>
      <p:bldP spid="42088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85</a:t>
            </a:fld>
            <a:endParaRPr lang="en-US" altLang="zh-CN" sz="1400" dirty="0"/>
          </a:p>
        </p:txBody>
      </p:sp>
      <p:sp>
        <p:nvSpPr>
          <p:cNvPr id="90115" name="Text Box 2"/>
          <p:cNvSpPr txBox="1"/>
          <p:nvPr/>
        </p:nvSpPr>
        <p:spPr>
          <a:xfrm>
            <a:off x="381000" y="152400"/>
            <a:ext cx="4152900" cy="519113"/>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en-US" altLang="zh-CN" sz="2800" dirty="0">
                <a:solidFill>
                  <a:srgbClr val="009900"/>
                </a:solidFill>
                <a:latin typeface="仿宋_GB2312" pitchFamily="49" charset="-122"/>
                <a:ea typeface="仿宋_GB2312" pitchFamily="49" charset="-122"/>
              </a:rPr>
              <a:t>2</a:t>
            </a:r>
            <a:r>
              <a:rPr lang="zh-CN" altLang="en-US" sz="2800" dirty="0">
                <a:solidFill>
                  <a:srgbClr val="009900"/>
                </a:solidFill>
                <a:latin typeface="仿宋_GB2312" pitchFamily="49" charset="-122"/>
                <a:ea typeface="仿宋_GB2312" pitchFamily="49" charset="-122"/>
              </a:rPr>
              <a:t>．地址变换过程 </a:t>
            </a:r>
          </a:p>
        </p:txBody>
      </p:sp>
      <p:sp>
        <p:nvSpPr>
          <p:cNvPr id="422916" name="Text Box 4"/>
          <p:cNvSpPr txBox="1"/>
          <p:nvPr/>
        </p:nvSpPr>
        <p:spPr>
          <a:xfrm>
            <a:off x="381000" y="6316663"/>
            <a:ext cx="8458200" cy="425450"/>
          </a:xfrm>
          <a:prstGeom prst="rect">
            <a:avLst/>
          </a:prstGeom>
          <a:solidFill>
            <a:srgbClr val="9933FF"/>
          </a:solidFill>
          <a:ln w="28575" cap="flat" cmpd="sng">
            <a:solidFill>
              <a:schemeClr val="hlink"/>
            </a:solidFill>
            <a:prstDash val="solid"/>
            <a:miter/>
            <a:headEnd type="none" w="med" len="med"/>
            <a:tailEnd type="none" w="med" len="med"/>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000" dirty="0">
                <a:solidFill>
                  <a:srgbClr val="FFFF00"/>
                </a:solidFill>
                <a:latin typeface="宋体" panose="02010600030101010101" pitchFamily="2" charset="-122"/>
                <a:ea typeface="宋体" panose="02010600030101010101" pitchFamily="2" charset="-122"/>
              </a:rPr>
              <a:t>访问</a:t>
            </a:r>
            <a:r>
              <a:rPr lang="en-US" altLang="zh-CN" sz="2000" dirty="0">
                <a:solidFill>
                  <a:srgbClr val="FFFF00"/>
                </a:solidFill>
                <a:latin typeface="Tahoma" panose="020B0604030504040204" pitchFamily="34" charset="0"/>
                <a:ea typeface="宋体" panose="02010600030101010101" pitchFamily="2" charset="-122"/>
              </a:rPr>
              <a:t>3</a:t>
            </a:r>
            <a:r>
              <a:rPr lang="zh-CN" altLang="en-US" sz="2000" dirty="0">
                <a:solidFill>
                  <a:srgbClr val="FFFF00"/>
                </a:solidFill>
                <a:latin typeface="宋体" panose="02010600030101010101" pitchFamily="2" charset="-122"/>
                <a:ea typeface="宋体" panose="02010600030101010101" pitchFamily="2" charset="-122"/>
              </a:rPr>
              <a:t>次内存：第一次，段表；第二次，页表；第三次，取出指令或数据。</a:t>
            </a:r>
            <a:endParaRPr lang="zh-CN" altLang="en-US" sz="2000" dirty="0">
              <a:solidFill>
                <a:srgbClr val="FFFF00"/>
              </a:solidFill>
              <a:latin typeface="Tahoma" panose="020B0604030504040204" pitchFamily="34" charset="0"/>
              <a:ea typeface="宋体" panose="02010600030101010101" pitchFamily="2" charset="-122"/>
            </a:endParaRPr>
          </a:p>
        </p:txBody>
      </p:sp>
      <p:sp>
        <p:nvSpPr>
          <p:cNvPr id="422918" name="Text Box 6"/>
          <p:cNvSpPr txBox="1"/>
          <p:nvPr/>
        </p:nvSpPr>
        <p:spPr>
          <a:xfrm>
            <a:off x="107950" y="3213100"/>
            <a:ext cx="1187450" cy="2554288"/>
          </a:xfrm>
          <a:prstGeom prst="rect">
            <a:avLst/>
          </a:prstGeom>
          <a:noFill/>
          <a:ln w="9525">
            <a:noFill/>
          </a:ln>
        </p:spPr>
        <p:txBody>
          <a:bodyPr>
            <a:spAutoFit/>
          </a:bodyPr>
          <a:lstStyle/>
          <a:p>
            <a:pPr eaLnBrk="1" hangingPunct="1">
              <a:spcBef>
                <a:spcPct val="50000"/>
              </a:spcBef>
              <a:buClr>
                <a:schemeClr val="folHlink"/>
              </a:buClr>
              <a:buSzPct val="60000"/>
              <a:buFont typeface="Wingdings" panose="05000000000000000000" pitchFamily="2" charset="2"/>
            </a:pPr>
            <a:r>
              <a:rPr lang="zh-CN" altLang="en-US" sz="2000" dirty="0">
                <a:solidFill>
                  <a:srgbClr val="0000FF"/>
                </a:solidFill>
                <a:latin typeface="宋体" panose="02010600030101010101" pitchFamily="2" charset="-122"/>
                <a:ea typeface="宋体" panose="02010600030101010101" pitchFamily="2" charset="-122"/>
              </a:rPr>
              <a:t>需配置一个</a:t>
            </a:r>
            <a:r>
              <a:rPr lang="zh-CN" altLang="en-US" sz="2000" dirty="0">
                <a:solidFill>
                  <a:srgbClr val="000066"/>
                </a:solidFill>
                <a:latin typeface="黑体" panose="02010609060101010101" pitchFamily="49" charset="-122"/>
                <a:ea typeface="黑体" panose="02010609060101010101" pitchFamily="49" charset="-122"/>
              </a:rPr>
              <a:t>段表寄存器</a:t>
            </a:r>
            <a:r>
              <a:rPr lang="zh-CN" altLang="en-US" sz="2000" dirty="0">
                <a:solidFill>
                  <a:srgbClr val="0000FF"/>
                </a:solidFill>
                <a:latin typeface="宋体" panose="02010600030101010101" pitchFamily="2" charset="-122"/>
                <a:ea typeface="宋体" panose="02010600030101010101" pitchFamily="2" charset="-122"/>
              </a:rPr>
              <a:t>，其中存放段表始址、段表长度。</a:t>
            </a:r>
            <a:endParaRPr lang="zh-CN" altLang="en-US" sz="2000" dirty="0">
              <a:solidFill>
                <a:srgbClr val="0000FF"/>
              </a:solidFill>
              <a:latin typeface="Tahoma" panose="020B0604030504040204" pitchFamily="34" charset="0"/>
              <a:ea typeface="宋体" panose="02010600030101010101" pitchFamily="2" charset="-122"/>
            </a:endParaRPr>
          </a:p>
        </p:txBody>
      </p:sp>
      <p:graphicFrame>
        <p:nvGraphicFramePr>
          <p:cNvPr id="90118" name="对象 1"/>
          <p:cNvGraphicFramePr>
            <a:graphicFrameLocks noChangeAspect="1"/>
          </p:cNvGraphicFramePr>
          <p:nvPr/>
        </p:nvGraphicFramePr>
        <p:xfrm>
          <a:off x="144463" y="2036763"/>
          <a:ext cx="8931275" cy="4295775"/>
        </p:xfrm>
        <a:graphic>
          <a:graphicData uri="http://schemas.openxmlformats.org/presentationml/2006/ole">
            <mc:AlternateContent xmlns:mc="http://schemas.openxmlformats.org/markup-compatibility/2006">
              <mc:Choice xmlns:v="urn:schemas-microsoft-com:vml" Requires="v">
                <p:oleObj r:id="rId3" imgW="5029200" imgH="2419350" progId="Visio.Drawing.4">
                  <p:embed/>
                </p:oleObj>
              </mc:Choice>
              <mc:Fallback>
                <p:oleObj r:id="rId3" imgW="5029200" imgH="2419350" progId="Visio.Drawing.4">
                  <p:embed/>
                  <p:pic>
                    <p:nvPicPr>
                      <p:cNvPr id="0" name="图片 3081"/>
                      <p:cNvPicPr/>
                      <p:nvPr/>
                    </p:nvPicPr>
                    <p:blipFill>
                      <a:blip r:embed="rId4"/>
                      <a:stretch>
                        <a:fillRect/>
                      </a:stretch>
                    </p:blipFill>
                    <p:spPr>
                      <a:xfrm>
                        <a:off x="144463" y="2036763"/>
                        <a:ext cx="8931275" cy="4295775"/>
                      </a:xfrm>
                      <a:prstGeom prst="rect">
                        <a:avLst/>
                      </a:prstGeom>
                      <a:noFill/>
                      <a:ln w="38100">
                        <a:noFill/>
                        <a:miter/>
                      </a:ln>
                    </p:spPr>
                  </p:pic>
                </p:oleObj>
              </mc:Fallback>
            </mc:AlternateContent>
          </a:graphicData>
        </a:graphic>
      </p:graphicFrame>
      <p:sp>
        <p:nvSpPr>
          <p:cNvPr id="90119" name="矩形 1"/>
          <p:cNvSpPr/>
          <p:nvPr/>
        </p:nvSpPr>
        <p:spPr>
          <a:xfrm>
            <a:off x="92075" y="944563"/>
            <a:ext cx="5053013" cy="1016000"/>
          </a:xfrm>
          <a:prstGeom prst="rect">
            <a:avLst/>
          </a:prstGeom>
          <a:noFill/>
          <a:ln w="9525">
            <a:noFill/>
          </a:ln>
        </p:spPr>
        <p:txBody>
          <a:bodyPr>
            <a:spAutoFit/>
          </a:bodyPr>
          <a:lstStyle/>
          <a:p>
            <a:r>
              <a:rPr lang="zh-CN" altLang="en-US" sz="2000" dirty="0">
                <a:latin typeface="Times New Roman" panose="02020603050405020304" pitchFamily="18" charset="0"/>
              </a:rPr>
              <a:t>逻辑地址</a:t>
            </a:r>
            <a:r>
              <a:rPr lang="en-US" altLang="zh-CN" sz="2000" b="0" dirty="0">
                <a:latin typeface="Times New Roman" panose="02020603050405020304" pitchFamily="18" charset="0"/>
              </a:rPr>
              <a:t>----- &gt;</a:t>
            </a:r>
            <a:r>
              <a:rPr lang="zh-CN" altLang="en-US" sz="2000" b="0" dirty="0">
                <a:latin typeface="Times New Roman" panose="02020603050405020304" pitchFamily="18" charset="0"/>
              </a:rPr>
              <a:t>段号、段内页号、页内地址</a:t>
            </a:r>
          </a:p>
          <a:p>
            <a:r>
              <a:rPr lang="zh-CN" altLang="en-US" sz="2000" b="0" dirty="0">
                <a:latin typeface="Times New Roman" panose="02020603050405020304" pitchFamily="18" charset="0"/>
              </a:rPr>
              <a:t>段表寄存器</a:t>
            </a:r>
            <a:r>
              <a:rPr lang="en-US" altLang="zh-CN" sz="2000" b="0" dirty="0">
                <a:latin typeface="Times New Roman" panose="02020603050405020304" pitchFamily="18" charset="0"/>
              </a:rPr>
              <a:t>--- &gt;</a:t>
            </a:r>
            <a:r>
              <a:rPr lang="zh-CN" altLang="en-US" sz="2000" b="0" dirty="0">
                <a:latin typeface="Times New Roman" panose="02020603050405020304" pitchFamily="18" charset="0"/>
              </a:rPr>
              <a:t>段表始址</a:t>
            </a:r>
          </a:p>
          <a:p>
            <a:r>
              <a:rPr lang="zh-CN" altLang="en-US" sz="2000" b="0" dirty="0">
                <a:latin typeface="Times New Roman" panose="02020603050405020304" pitchFamily="18" charset="0"/>
              </a:rPr>
              <a:t>段号</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段表始址</a:t>
            </a:r>
            <a:r>
              <a:rPr lang="en-US" altLang="zh-CN" sz="2000" b="0" dirty="0">
                <a:latin typeface="Times New Roman" panose="02020603050405020304" pitchFamily="18" charset="0"/>
              </a:rPr>
              <a:t>---- &gt;</a:t>
            </a:r>
            <a:r>
              <a:rPr lang="zh-CN" altLang="en-US" sz="2000" b="0" dirty="0">
                <a:latin typeface="Times New Roman" panose="02020603050405020304" pitchFamily="18" charset="0"/>
              </a:rPr>
              <a:t>页表始址</a:t>
            </a:r>
          </a:p>
        </p:txBody>
      </p:sp>
      <p:sp>
        <p:nvSpPr>
          <p:cNvPr id="90120" name="矩形 2"/>
          <p:cNvSpPr/>
          <p:nvPr/>
        </p:nvSpPr>
        <p:spPr>
          <a:xfrm>
            <a:off x="5175250" y="1252538"/>
            <a:ext cx="3994150" cy="708025"/>
          </a:xfrm>
          <a:prstGeom prst="rect">
            <a:avLst/>
          </a:prstGeom>
          <a:noFill/>
          <a:ln w="9525">
            <a:noFill/>
          </a:ln>
        </p:spPr>
        <p:txBody>
          <a:bodyPr>
            <a:spAutoFit/>
          </a:bodyPr>
          <a:lstStyle/>
          <a:p>
            <a:r>
              <a:rPr lang="zh-CN" altLang="en-US" sz="2000" b="0" dirty="0">
                <a:latin typeface="Times New Roman" panose="02020603050405020304" pitchFamily="18" charset="0"/>
              </a:rPr>
              <a:t>页表始址</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段内页号</a:t>
            </a:r>
            <a:r>
              <a:rPr lang="en-US" altLang="zh-CN" sz="2000" b="0" dirty="0">
                <a:latin typeface="Times New Roman" panose="02020603050405020304" pitchFamily="18" charset="0"/>
              </a:rPr>
              <a:t>-----&gt;</a:t>
            </a:r>
            <a:r>
              <a:rPr lang="zh-CN" altLang="en-US" sz="2000" b="0" dirty="0">
                <a:latin typeface="Times New Roman" panose="02020603050405020304" pitchFamily="18" charset="0"/>
              </a:rPr>
              <a:t>存储块号</a:t>
            </a:r>
          </a:p>
          <a:p>
            <a:r>
              <a:rPr lang="zh-CN" altLang="en-US" sz="2000" b="0" dirty="0">
                <a:latin typeface="Times New Roman" panose="02020603050405020304" pitchFamily="18" charset="0"/>
              </a:rPr>
              <a:t>块号</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页内地址</a:t>
            </a:r>
            <a:r>
              <a:rPr lang="en-US" altLang="zh-CN" sz="2000" b="0" dirty="0">
                <a:latin typeface="Times New Roman" panose="02020603050405020304" pitchFamily="18" charset="0"/>
              </a:rPr>
              <a:t>------&gt;</a:t>
            </a:r>
            <a:r>
              <a:rPr lang="zh-CN" altLang="en-US" sz="2000" dirty="0">
                <a:latin typeface="Times New Roman" panose="02020603050405020304" pitchFamily="18" charset="0"/>
              </a:rPr>
              <a:t>物理地址</a:t>
            </a:r>
            <a:endParaRPr lang="zh-CN" altLang="en-US" sz="2000" b="0" dirty="0">
              <a:latin typeface="Times New Roman" panose="02020603050405020304" pitchFamily="18" charset="0"/>
            </a:endParaRPr>
          </a:p>
        </p:txBody>
      </p:sp>
      <p:cxnSp>
        <p:nvCxnSpPr>
          <p:cNvPr id="90121" name="肘形连接符 4"/>
          <p:cNvCxnSpPr/>
          <p:nvPr/>
        </p:nvCxnSpPr>
        <p:spPr>
          <a:xfrm flipV="1">
            <a:off x="3600450" y="1452563"/>
            <a:ext cx="1258888" cy="392112"/>
          </a:xfrm>
          <a:prstGeom prst="bentConnector3">
            <a:avLst>
              <a:gd name="adj1" fmla="val 50000"/>
            </a:avLst>
          </a:prstGeom>
          <a:ln w="9525" cap="flat" cmpd="sng">
            <a:solidFill>
              <a:schemeClr val="accent1"/>
            </a:solidFill>
            <a:prstDash val="solid"/>
            <a:miter/>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2918"/>
                                        </p:tgtEl>
                                        <p:attrNameLst>
                                          <p:attrName>style.visibility</p:attrName>
                                        </p:attrNameLst>
                                      </p:cBhvr>
                                      <p:to>
                                        <p:strVal val="visible"/>
                                      </p:to>
                                    </p:set>
                                    <p:animEffect transition="in" filter="dissolve">
                                      <p:cBhvr>
                                        <p:cTn id="7" dur="500"/>
                                        <p:tgtEl>
                                          <p:spTgt spid="42291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2916"/>
                                        </p:tgtEl>
                                        <p:attrNameLst>
                                          <p:attrName>style.visibility</p:attrName>
                                        </p:attrNameLst>
                                      </p:cBhvr>
                                      <p:to>
                                        <p:strVal val="visible"/>
                                      </p:to>
                                    </p:set>
                                    <p:animEffect transition="in" filter="dissolve">
                                      <p:cBhvr>
                                        <p:cTn id="11" dur="500"/>
                                        <p:tgtEl>
                                          <p:spTgt spid="422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animBg="1"/>
      <p:bldP spid="4229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
          <p:cNvSpPr/>
          <p:nvPr/>
        </p:nvSpPr>
        <p:spPr>
          <a:xfrm>
            <a:off x="468313" y="1808163"/>
            <a:ext cx="8567737" cy="2246312"/>
          </a:xfrm>
          <a:prstGeom prst="rect">
            <a:avLst/>
          </a:prstGeom>
          <a:noFill/>
          <a:ln w="9525">
            <a:noFill/>
          </a:ln>
        </p:spPr>
        <p:txBody>
          <a:bodyPr>
            <a:spAutoFit/>
          </a:bodyPr>
          <a:lstStyle/>
          <a:p>
            <a:r>
              <a:rPr lang="zh-CN" altLang="zh-CN" sz="2800" dirty="0">
                <a:latin typeface="Times New Roman" panose="02020603050405020304" pitchFamily="18" charset="0"/>
              </a:rPr>
              <a:t>（</a:t>
            </a:r>
            <a:r>
              <a:rPr lang="en-US" altLang="zh-CN" sz="2800" dirty="0">
                <a:latin typeface="Times New Roman" panose="02020603050405020304" pitchFamily="18" charset="0"/>
              </a:rPr>
              <a:t>1</a:t>
            </a:r>
            <a:r>
              <a:rPr lang="zh-CN" altLang="zh-CN" sz="2800" dirty="0">
                <a:latin typeface="Times New Roman" panose="02020603050405020304" pitchFamily="18" charset="0"/>
              </a:rPr>
              <a:t>）分页存储会产生内</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a:t>
            </a:r>
            <a:r>
              <a:rPr lang="zh-CN" altLang="en-US" sz="2800" dirty="0">
                <a:latin typeface="Times New Roman" panose="02020603050405020304" pitchFamily="18" charset="0"/>
              </a:rPr>
              <a:t>（</a:t>
            </a:r>
            <a:r>
              <a:rPr lang="zh-CN" altLang="zh-CN" sz="2800" dirty="0">
                <a:latin typeface="Arial" panose="020B0604020202020204" pitchFamily="34" charset="0"/>
                <a:ea typeface="宋体" panose="02010600030101010101" pitchFamily="2" charset="-122"/>
              </a:rPr>
              <a:t>大小不足一个页也必须占据一个块。这也是产生内</a:t>
            </a:r>
            <a:r>
              <a:rPr lang="zh-CN" altLang="en-US" sz="2800" dirty="0">
                <a:latin typeface="Times New Roman" panose="02020603050405020304" pitchFamily="18" charset="0"/>
              </a:rPr>
              <a:t>部</a:t>
            </a:r>
            <a:r>
              <a:rPr lang="zh-CN" altLang="zh-CN" sz="2800" dirty="0">
                <a:latin typeface="Arial" panose="020B0604020202020204" pitchFamily="34" charset="0"/>
                <a:ea typeface="宋体" panose="02010600030101010101" pitchFamily="2" charset="-122"/>
              </a:rPr>
              <a:t>碎片的原因</a:t>
            </a:r>
            <a:r>
              <a:rPr lang="zh-CN" altLang="en-US" sz="2800" dirty="0">
                <a:latin typeface="Times New Roman" panose="02020603050405020304" pitchFamily="18" charset="0"/>
              </a:rPr>
              <a:t>）</a:t>
            </a:r>
            <a:r>
              <a:rPr lang="zh-CN" altLang="zh-CN" sz="2800" dirty="0">
                <a:latin typeface="Times New Roman" panose="02020603050405020304" pitchFamily="18" charset="0"/>
              </a:rPr>
              <a:t>、不会产生外</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 </a:t>
            </a:r>
            <a:endParaRPr lang="en-US" altLang="zh-CN" sz="2800" dirty="0">
              <a:latin typeface="Times New Roman" panose="02020603050405020304" pitchFamily="18" charset="0"/>
            </a:endParaRPr>
          </a:p>
          <a:p>
            <a:r>
              <a:rPr lang="zh-CN" altLang="zh-CN" sz="2800" dirty="0">
                <a:latin typeface="Times New Roman" panose="02020603050405020304" pitchFamily="18" charset="0"/>
              </a:rPr>
              <a:t>（</a:t>
            </a:r>
            <a:r>
              <a:rPr lang="en-US" altLang="zh-CN" sz="2800" dirty="0">
                <a:latin typeface="Times New Roman" panose="02020603050405020304" pitchFamily="18" charset="0"/>
              </a:rPr>
              <a:t>2</a:t>
            </a:r>
            <a:r>
              <a:rPr lang="zh-CN" altLang="zh-CN" sz="2800" dirty="0">
                <a:latin typeface="Times New Roman" panose="02020603050405020304" pitchFamily="18" charset="0"/>
              </a:rPr>
              <a:t>）分段存储会产生外</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碎片、不会产生内</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a:t>
            </a:r>
            <a:endParaRPr lang="en-US" altLang="zh-CN" sz="2800" dirty="0">
              <a:latin typeface="Times New Roman" panose="02020603050405020304" pitchFamily="18" charset="0"/>
            </a:endParaRPr>
          </a:p>
          <a:p>
            <a:r>
              <a:rPr lang="zh-CN" altLang="zh-CN" sz="2800" dirty="0">
                <a:latin typeface="Times New Roman" panose="02020603050405020304" pitchFamily="18" charset="0"/>
              </a:rPr>
              <a:t>（</a:t>
            </a:r>
            <a:r>
              <a:rPr lang="en-US" altLang="zh-CN" sz="2800" dirty="0">
                <a:latin typeface="Times New Roman" panose="02020603050405020304" pitchFamily="18" charset="0"/>
              </a:rPr>
              <a:t>3</a:t>
            </a:r>
            <a:r>
              <a:rPr lang="zh-CN" altLang="zh-CN" sz="2800" dirty="0">
                <a:latin typeface="Times New Roman" panose="02020603050405020304" pitchFamily="18" charset="0"/>
              </a:rPr>
              <a:t>）段页式存储</a:t>
            </a:r>
            <a:r>
              <a:rPr lang="zh-CN" altLang="en-US" sz="2800" dirty="0">
                <a:latin typeface="Times New Roman" panose="02020603050405020304" pitchFamily="18" charset="0"/>
              </a:rPr>
              <a:t>会</a:t>
            </a:r>
            <a:r>
              <a:rPr lang="zh-CN" altLang="zh-CN" sz="2800" dirty="0">
                <a:latin typeface="Times New Roman" panose="02020603050405020304" pitchFamily="18" charset="0"/>
              </a:rPr>
              <a:t>产生内</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碎片、外</a:t>
            </a:r>
            <a:r>
              <a:rPr lang="zh-CN" altLang="en-US" sz="2800" dirty="0">
                <a:latin typeface="Times New Roman" panose="02020603050405020304" pitchFamily="18" charset="0"/>
              </a:rPr>
              <a:t>部</a:t>
            </a:r>
            <a:r>
              <a:rPr lang="zh-CN" altLang="zh-CN" sz="2800" dirty="0">
                <a:latin typeface="Times New Roman" panose="02020603050405020304" pitchFamily="18" charset="0"/>
              </a:rPr>
              <a:t>碎片</a:t>
            </a:r>
            <a:endParaRPr lang="zh-CN" altLang="en-US" sz="2800" dirty="0">
              <a:latin typeface="Times New Roman" panose="02020603050405020304" pitchFamily="18" charset="0"/>
            </a:endParaRPr>
          </a:p>
        </p:txBody>
      </p:sp>
      <p:sp>
        <p:nvSpPr>
          <p:cNvPr id="4" name="矩形 3"/>
          <p:cNvSpPr/>
          <p:nvPr/>
        </p:nvSpPr>
        <p:spPr>
          <a:xfrm>
            <a:off x="684213" y="549275"/>
            <a:ext cx="4816475" cy="64611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0" u="none" strike="noStrike" kern="1200" cap="none" spc="0" normalizeH="0" baseline="0" noProof="0" dirty="0">
                <a:ln>
                  <a:noFill/>
                </a:ln>
                <a:solidFill>
                  <a:srgbClr val="000066"/>
                </a:solidFill>
                <a:effectLst/>
                <a:uLnTx/>
                <a:uFillTx/>
                <a:latin typeface="+mj-lt"/>
                <a:ea typeface="+mj-ea"/>
                <a:cs typeface="+mj-cs"/>
              </a:rPr>
              <a:t>存储方式与碎片的关系</a:t>
            </a:r>
            <a:endParaRPr kumimoji="0" lang="zh-CN" altLang="en-US" sz="36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p:nvPr/>
        </p:nvSpPr>
        <p:spPr>
          <a:xfrm>
            <a:off x="381000" y="762000"/>
            <a:ext cx="8382000" cy="822325"/>
          </a:xfrm>
          <a:prstGeom prst="rect">
            <a:avLst/>
          </a:prstGeom>
          <a:noFill/>
          <a:ln w="9525">
            <a:noFill/>
          </a:ln>
        </p:spPr>
        <p:txBody>
          <a:bodyPr>
            <a:spAutoFit/>
          </a:bodyPr>
          <a:lstStyle/>
          <a:p>
            <a:pPr eaLnBrk="1" hangingPunct="1">
              <a:spcBef>
                <a:spcPct val="50000"/>
              </a:spcBef>
            </a:pPr>
            <a:r>
              <a:rPr lang="zh-CN" altLang="en-US" dirty="0">
                <a:latin typeface="Times New Roman" panose="02020603050405020304" pitchFamily="18" charset="0"/>
              </a:rPr>
              <a:t>例：对于下表所示段表，请将逻辑地址（</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137</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4000</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3600</a:t>
            </a:r>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a:t>
            </a:r>
            <a:r>
              <a:rPr lang="en-US" altLang="zh-CN" dirty="0">
                <a:latin typeface="Times New Roman" panose="02020603050405020304" pitchFamily="18" charset="0"/>
              </a:rPr>
              <a:t>230</a:t>
            </a:r>
            <a:r>
              <a:rPr lang="zh-CN" altLang="en-US" dirty="0">
                <a:latin typeface="Times New Roman" panose="02020603050405020304" pitchFamily="18" charset="0"/>
              </a:rPr>
              <a:t>）转换成物理地址。</a:t>
            </a:r>
          </a:p>
        </p:txBody>
      </p:sp>
      <p:sp>
        <p:nvSpPr>
          <p:cNvPr id="92163" name="Text Box 3"/>
          <p:cNvSpPr txBox="1"/>
          <p:nvPr/>
        </p:nvSpPr>
        <p:spPr>
          <a:xfrm>
            <a:off x="533400" y="1828800"/>
            <a:ext cx="7543800" cy="457200"/>
          </a:xfrm>
          <a:prstGeom prst="rect">
            <a:avLst/>
          </a:prstGeom>
          <a:noFill/>
          <a:ln w="9525">
            <a:noFill/>
          </a:ln>
        </p:spPr>
        <p:txBody>
          <a:bodyPr>
            <a:spAutoFit/>
          </a:bodyPr>
          <a:lstStyle/>
          <a:p>
            <a:pPr eaLnBrk="1" hangingPunct="1">
              <a:spcBef>
                <a:spcPct val="50000"/>
              </a:spcBef>
            </a:pPr>
            <a:endParaRPr lang="zh-CN" altLang="zh-CN" dirty="0">
              <a:latin typeface="Times New Roman" panose="02020603050405020304" pitchFamily="18" charset="0"/>
            </a:endParaRPr>
          </a:p>
        </p:txBody>
      </p:sp>
      <p:graphicFrame>
        <p:nvGraphicFramePr>
          <p:cNvPr id="637956" name="Group 4"/>
          <p:cNvGraphicFramePr>
            <a:graphicFrameLocks noGrp="1"/>
          </p:cNvGraphicFramePr>
          <p:nvPr/>
        </p:nvGraphicFramePr>
        <p:xfrm>
          <a:off x="1752600" y="2057400"/>
          <a:ext cx="5867400" cy="23622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段号</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基址</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段长</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2190" name="矩形 1"/>
          <p:cNvSpPr/>
          <p:nvPr/>
        </p:nvSpPr>
        <p:spPr>
          <a:xfrm>
            <a:off x="101600" y="4611688"/>
            <a:ext cx="9048750" cy="2246312"/>
          </a:xfrm>
          <a:prstGeom prst="rect">
            <a:avLst/>
          </a:prstGeom>
          <a:noFill/>
          <a:ln w="9525">
            <a:noFill/>
          </a:ln>
        </p:spPr>
        <p:txBody>
          <a:bodyPr>
            <a:spAutoFit/>
          </a:bodyPr>
          <a:lstStyle/>
          <a:p>
            <a:pPr eaLnBrk="1" hangingPunct="1">
              <a:spcBef>
                <a:spcPct val="50000"/>
              </a:spcBef>
            </a:pPr>
            <a:r>
              <a:rPr lang="zh-CN" altLang="en-US" sz="2000" dirty="0">
                <a:latin typeface="Times New Roman" panose="02020603050405020304" pitchFamily="18" charset="0"/>
              </a:rPr>
              <a:t>分析</a:t>
            </a:r>
            <a:r>
              <a:rPr lang="en-US" altLang="zh-CN" sz="2000" dirty="0">
                <a:latin typeface="Times New Roman" panose="02020603050405020304" pitchFamily="18" charset="0"/>
              </a:rPr>
              <a:t>:</a:t>
            </a:r>
          </a:p>
          <a:p>
            <a:pPr eaLnBrk="1" hangingPunct="1">
              <a:spcBef>
                <a:spcPct val="50000"/>
              </a:spcBef>
            </a:pPr>
            <a:r>
              <a:rPr lang="zh-CN" altLang="en-US" sz="2000" dirty="0">
                <a:latin typeface="Times New Roman" panose="02020603050405020304" pitchFamily="18" charset="0"/>
              </a:rPr>
              <a:t>在分段系统中进行地址转换时，地址变换机构首先将逻辑地址中的段号与段表长度作比较，如果段号超长，则产生越界中断；</a:t>
            </a:r>
            <a:endParaRPr lang="en-US" altLang="zh-CN" sz="2000" dirty="0">
              <a:latin typeface="Times New Roman" panose="02020603050405020304" pitchFamily="18" charset="0"/>
            </a:endParaRPr>
          </a:p>
          <a:p>
            <a:pPr eaLnBrk="1" hangingPunct="1">
              <a:spcBef>
                <a:spcPct val="50000"/>
              </a:spcBef>
            </a:pPr>
            <a:r>
              <a:rPr lang="zh-CN" altLang="en-US" sz="2000" dirty="0">
                <a:latin typeface="Times New Roman" panose="02020603050405020304" pitchFamily="18" charset="0"/>
              </a:rPr>
              <a:t>否则便以段号为索引去检索段表，从中得到段在内存的始址和段长；然后再将逻辑地址中的段内地址与段表项中的段长作比较，若不越界，则由段的始址与段内地址相加，形成物理地址。</a:t>
            </a: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88</a:t>
            </a:fld>
            <a:endParaRPr lang="en-US" altLang="zh-CN" sz="1400" dirty="0"/>
          </a:p>
        </p:txBody>
      </p:sp>
      <p:sp>
        <p:nvSpPr>
          <p:cNvPr id="93187" name="矩形 2"/>
          <p:cNvSpPr/>
          <p:nvPr/>
        </p:nvSpPr>
        <p:spPr>
          <a:xfrm>
            <a:off x="403225" y="3105150"/>
            <a:ext cx="8245475" cy="2924175"/>
          </a:xfrm>
          <a:prstGeom prst="rect">
            <a:avLst/>
          </a:prstGeom>
          <a:noFill/>
          <a:ln w="9525">
            <a:noFill/>
          </a:ln>
        </p:spPr>
        <p:txBody>
          <a:bodyPr>
            <a:spAutoFit/>
          </a:bodyPr>
          <a:lstStyle/>
          <a:p>
            <a:pPr algn="just" eaLnBrk="1" hangingPunct="1">
              <a:spcBef>
                <a:spcPct val="50000"/>
              </a:spcBef>
            </a:pPr>
            <a:r>
              <a:rPr lang="en-US" altLang="zh-CN" sz="1600" dirty="0">
                <a:latin typeface="Times New Roman" panose="02020603050405020304" pitchFamily="18" charset="0"/>
              </a:rPr>
              <a:t>(1) </a:t>
            </a:r>
            <a:r>
              <a:rPr lang="zh-CN" altLang="en-US" sz="1600" dirty="0">
                <a:latin typeface="Times New Roman" panose="02020603050405020304" pitchFamily="18" charset="0"/>
              </a:rPr>
              <a:t>（</a:t>
            </a:r>
            <a:r>
              <a:rPr lang="en-US" altLang="zh-CN" sz="1600" dirty="0">
                <a:latin typeface="Times New Roman" panose="02020603050405020304" pitchFamily="18" charset="0"/>
              </a:rPr>
              <a:t>0</a:t>
            </a:r>
            <a:r>
              <a:rPr lang="zh-CN" altLang="en-US" sz="1600" dirty="0">
                <a:latin typeface="Times New Roman" panose="02020603050405020304" pitchFamily="18" charset="0"/>
              </a:rPr>
              <a:t>，</a:t>
            </a:r>
            <a:r>
              <a:rPr lang="en-US" altLang="zh-CN" sz="1600" dirty="0">
                <a:latin typeface="Times New Roman" panose="02020603050405020304" pitchFamily="18" charset="0"/>
              </a:rPr>
              <a:t>137</a:t>
            </a:r>
            <a:r>
              <a:rPr lang="zh-CN" altLang="en-US" sz="1600" dirty="0">
                <a:latin typeface="Times New Roman" panose="02020603050405020304" pitchFamily="18" charset="0"/>
              </a:rPr>
              <a:t>）段号</a:t>
            </a:r>
            <a:r>
              <a:rPr lang="en-US" altLang="zh-CN" sz="1600" dirty="0">
                <a:latin typeface="Times New Roman" panose="02020603050405020304" pitchFamily="18" charset="0"/>
              </a:rPr>
              <a:t>0</a:t>
            </a:r>
            <a:r>
              <a:rPr lang="zh-CN" altLang="en-US" sz="1600" dirty="0">
                <a:latin typeface="Times New Roman" panose="02020603050405020304" pitchFamily="18" charset="0"/>
              </a:rPr>
              <a:t>小于段表长</a:t>
            </a:r>
            <a:r>
              <a:rPr lang="en-US" altLang="zh-CN" sz="1600" dirty="0">
                <a:latin typeface="Times New Roman" panose="02020603050405020304" pitchFamily="18" charset="0"/>
              </a:rPr>
              <a:t>4</a:t>
            </a:r>
            <a:r>
              <a:rPr lang="zh-CN" altLang="en-US" sz="1600" dirty="0">
                <a:latin typeface="Times New Roman" panose="02020603050405020304" pitchFamily="18" charset="0"/>
              </a:rPr>
              <a:t>，故段号合法</a:t>
            </a:r>
            <a:r>
              <a:rPr lang="en-US" altLang="zh-CN" sz="1600" dirty="0">
                <a:latin typeface="Times New Roman" panose="02020603050405020304" pitchFamily="18" charset="0"/>
              </a:rPr>
              <a:t>: </a:t>
            </a:r>
            <a:r>
              <a:rPr lang="zh-CN" altLang="en-US" sz="1600" dirty="0">
                <a:latin typeface="Times New Roman" panose="02020603050405020304" pitchFamily="18" charset="0"/>
              </a:rPr>
              <a:t>由段表的第</a:t>
            </a:r>
            <a:r>
              <a:rPr lang="en-US" altLang="zh-CN" sz="1600" dirty="0">
                <a:latin typeface="Times New Roman" panose="02020603050405020304" pitchFamily="18" charset="0"/>
              </a:rPr>
              <a:t>0</a:t>
            </a:r>
            <a:r>
              <a:rPr lang="zh-CN" altLang="en-US" sz="1600" dirty="0">
                <a:latin typeface="Times New Roman" panose="02020603050405020304" pitchFamily="18" charset="0"/>
              </a:rPr>
              <a:t>项可获得段的内存始址为</a:t>
            </a:r>
          </a:p>
          <a:p>
            <a:pPr algn="just" eaLnBrk="1" hangingPunct="1">
              <a:spcBef>
                <a:spcPct val="50000"/>
              </a:spcBef>
            </a:pPr>
            <a:r>
              <a:rPr lang="en-US" altLang="zh-CN" sz="1600" dirty="0">
                <a:latin typeface="Times New Roman" panose="02020603050405020304" pitchFamily="18" charset="0"/>
              </a:rPr>
              <a:t>50K</a:t>
            </a:r>
            <a:r>
              <a:rPr lang="zh-CN" altLang="en-US" sz="1600" dirty="0">
                <a:latin typeface="Times New Roman" panose="02020603050405020304" pitchFamily="18" charset="0"/>
              </a:rPr>
              <a:t>，段长为</a:t>
            </a:r>
            <a:r>
              <a:rPr lang="en-US" altLang="zh-CN" sz="1600" dirty="0">
                <a:latin typeface="Times New Roman" panose="02020603050405020304" pitchFamily="18" charset="0"/>
              </a:rPr>
              <a:t>10K</a:t>
            </a:r>
            <a:r>
              <a:rPr lang="zh-CN" altLang="en-US" sz="1600" dirty="0">
                <a:latin typeface="Times New Roman" panose="02020603050405020304" pitchFamily="18" charset="0"/>
              </a:rPr>
              <a:t>；由于段内地址</a:t>
            </a:r>
            <a:r>
              <a:rPr lang="en-US" altLang="zh-CN" sz="1600" dirty="0">
                <a:latin typeface="Times New Roman" panose="02020603050405020304" pitchFamily="18" charset="0"/>
              </a:rPr>
              <a:t>137</a:t>
            </a:r>
            <a:r>
              <a:rPr lang="zh-CN" altLang="en-US" sz="1600" dirty="0">
                <a:latin typeface="Times New Roman" panose="02020603050405020304" pitchFamily="18" charset="0"/>
              </a:rPr>
              <a:t>，小于段长</a:t>
            </a:r>
            <a:r>
              <a:rPr lang="en-US" altLang="zh-CN" sz="1600" dirty="0">
                <a:latin typeface="Times New Roman" panose="02020603050405020304" pitchFamily="18" charset="0"/>
              </a:rPr>
              <a:t>10K</a:t>
            </a:r>
            <a:r>
              <a:rPr lang="zh-CN" altLang="en-US" sz="1600" dirty="0">
                <a:latin typeface="Times New Roman" panose="02020603050405020304" pitchFamily="18" charset="0"/>
              </a:rPr>
              <a:t>，故段内地址也是合法的，因此可</a:t>
            </a:r>
          </a:p>
          <a:p>
            <a:pPr algn="just" eaLnBrk="1" hangingPunct="1">
              <a:spcBef>
                <a:spcPct val="50000"/>
              </a:spcBef>
            </a:pPr>
            <a:r>
              <a:rPr lang="zh-CN" altLang="en-US" sz="1600" dirty="0">
                <a:latin typeface="Times New Roman" panose="02020603050405020304" pitchFamily="18" charset="0"/>
              </a:rPr>
              <a:t>得出对应的物理地址为</a:t>
            </a:r>
            <a:r>
              <a:rPr lang="en-US" altLang="zh-CN" sz="1600" dirty="0">
                <a:latin typeface="Times New Roman" panose="02020603050405020304" pitchFamily="18" charset="0"/>
              </a:rPr>
              <a:t>50K + 137= 51337</a:t>
            </a:r>
            <a:r>
              <a:rPr lang="zh-CN" altLang="en-US" sz="1600" dirty="0">
                <a:latin typeface="Times New Roman" panose="02020603050405020304" pitchFamily="18" charset="0"/>
              </a:rPr>
              <a:t>。</a:t>
            </a:r>
          </a:p>
          <a:p>
            <a:pPr algn="just" eaLnBrk="1" hangingPunct="1">
              <a:spcBef>
                <a:spcPct val="50000"/>
              </a:spcBef>
            </a:pPr>
            <a:r>
              <a:rPr lang="en-US" altLang="zh-CN" sz="1600" dirty="0">
                <a:latin typeface="Times New Roman" panose="02020603050405020304" pitchFamily="18" charset="0"/>
              </a:rPr>
              <a:t>(2) </a:t>
            </a:r>
            <a:r>
              <a:rPr lang="zh-CN" altLang="en-US" sz="1600" dirty="0">
                <a:latin typeface="Times New Roman" panose="02020603050405020304" pitchFamily="18" charset="0"/>
              </a:rPr>
              <a:t>（</a:t>
            </a:r>
            <a:r>
              <a:rPr lang="en-US" altLang="zh-CN" sz="1600" dirty="0">
                <a:latin typeface="Times New Roman" panose="02020603050405020304" pitchFamily="18" charset="0"/>
              </a:rPr>
              <a:t>1</a:t>
            </a:r>
            <a:r>
              <a:rPr lang="zh-CN" altLang="en-US" sz="1600" dirty="0">
                <a:latin typeface="Times New Roman" panose="02020603050405020304" pitchFamily="18" charset="0"/>
              </a:rPr>
              <a:t>，</a:t>
            </a:r>
            <a:r>
              <a:rPr lang="en-US" altLang="zh-CN" sz="1600" dirty="0">
                <a:latin typeface="Times New Roman" panose="02020603050405020304" pitchFamily="18" charset="0"/>
              </a:rPr>
              <a:t>4000</a:t>
            </a:r>
            <a:r>
              <a:rPr lang="zh-CN" altLang="en-US" sz="1600" dirty="0">
                <a:latin typeface="Times New Roman" panose="02020603050405020304" pitchFamily="18" charset="0"/>
              </a:rPr>
              <a:t>）段号</a:t>
            </a:r>
            <a:r>
              <a:rPr lang="en-US" altLang="zh-CN" sz="1600" dirty="0">
                <a:latin typeface="Times New Roman" panose="02020603050405020304" pitchFamily="18" charset="0"/>
              </a:rPr>
              <a:t>1</a:t>
            </a:r>
            <a:r>
              <a:rPr lang="zh-CN" altLang="en-US" sz="1600" dirty="0">
                <a:latin typeface="Times New Roman" panose="02020603050405020304" pitchFamily="18" charset="0"/>
              </a:rPr>
              <a:t>小于段表长，故段号合法</a:t>
            </a:r>
            <a:r>
              <a:rPr lang="en-US" altLang="zh-CN" sz="1600" dirty="0">
                <a:latin typeface="Times New Roman" panose="02020603050405020304" pitchFamily="18" charset="0"/>
              </a:rPr>
              <a:t>:</a:t>
            </a:r>
            <a:r>
              <a:rPr lang="zh-CN" altLang="en-US" sz="1600" dirty="0">
                <a:latin typeface="Times New Roman" panose="02020603050405020304" pitchFamily="18" charset="0"/>
              </a:rPr>
              <a:t>由段表的第</a:t>
            </a:r>
            <a:r>
              <a:rPr lang="en-US" altLang="zh-CN" sz="1600" dirty="0">
                <a:latin typeface="Times New Roman" panose="02020603050405020304" pitchFamily="18" charset="0"/>
              </a:rPr>
              <a:t>1</a:t>
            </a:r>
            <a:r>
              <a:rPr lang="zh-CN" altLang="en-US" sz="1600" dirty="0">
                <a:latin typeface="Times New Roman" panose="02020603050405020304" pitchFamily="18" charset="0"/>
              </a:rPr>
              <a:t>项可获得段的内存始址为</a:t>
            </a:r>
            <a:r>
              <a:rPr lang="en-US" altLang="zh-CN" sz="1600" dirty="0">
                <a:latin typeface="Times New Roman" panose="02020603050405020304" pitchFamily="18" charset="0"/>
              </a:rPr>
              <a:t>60K,</a:t>
            </a:r>
          </a:p>
          <a:p>
            <a:pPr algn="just" eaLnBrk="1" hangingPunct="1">
              <a:spcBef>
                <a:spcPct val="50000"/>
              </a:spcBef>
            </a:pPr>
            <a:r>
              <a:rPr lang="zh-CN" altLang="en-US" sz="1600" dirty="0">
                <a:latin typeface="Times New Roman" panose="02020603050405020304" pitchFamily="18" charset="0"/>
              </a:rPr>
              <a:t>段长为</a:t>
            </a:r>
            <a:r>
              <a:rPr lang="en-US" altLang="zh-CN" sz="1600" dirty="0">
                <a:latin typeface="Times New Roman" panose="02020603050405020304" pitchFamily="18" charset="0"/>
              </a:rPr>
              <a:t>3K;</a:t>
            </a:r>
            <a:r>
              <a:rPr lang="zh-CN" altLang="en-US" sz="1600" dirty="0">
                <a:latin typeface="Times New Roman" panose="02020603050405020304" pitchFamily="18" charset="0"/>
              </a:rPr>
              <a:t>经检查，段内地址</a:t>
            </a:r>
            <a:r>
              <a:rPr lang="en-US" altLang="zh-CN" sz="1600" dirty="0">
                <a:latin typeface="Times New Roman" panose="02020603050405020304" pitchFamily="18" charset="0"/>
              </a:rPr>
              <a:t>4000</a:t>
            </a:r>
            <a:r>
              <a:rPr lang="zh-CN" altLang="en-US" sz="1600" dirty="0">
                <a:latin typeface="Times New Roman" panose="02020603050405020304" pitchFamily="18" charset="0"/>
              </a:rPr>
              <a:t>超过段长</a:t>
            </a:r>
            <a:r>
              <a:rPr lang="en-US" altLang="zh-CN" sz="1600" dirty="0">
                <a:latin typeface="Times New Roman" panose="02020603050405020304" pitchFamily="18" charset="0"/>
              </a:rPr>
              <a:t>3K</a:t>
            </a:r>
            <a:r>
              <a:rPr lang="zh-CN" altLang="en-US" sz="1600" dirty="0">
                <a:latin typeface="Times New Roman" panose="02020603050405020304" pitchFamily="18" charset="0"/>
              </a:rPr>
              <a:t>，因此产生越界中断。</a:t>
            </a:r>
          </a:p>
          <a:p>
            <a:pPr algn="just" eaLnBrk="1" hangingPunct="1">
              <a:spcBef>
                <a:spcPct val="50000"/>
              </a:spcBef>
            </a:pPr>
            <a:r>
              <a:rPr lang="en-US" altLang="zh-CN" sz="1600" dirty="0">
                <a:latin typeface="Times New Roman" panose="02020603050405020304" pitchFamily="18" charset="0"/>
              </a:rPr>
              <a:t>(3) </a:t>
            </a:r>
            <a:r>
              <a:rPr lang="zh-CN" altLang="en-US" sz="1600" dirty="0">
                <a:latin typeface="Times New Roman" panose="02020603050405020304" pitchFamily="18" charset="0"/>
              </a:rPr>
              <a:t>（</a:t>
            </a:r>
            <a:r>
              <a:rPr lang="en-US" altLang="zh-CN" sz="1600" dirty="0">
                <a:latin typeface="Times New Roman" panose="02020603050405020304" pitchFamily="18" charset="0"/>
              </a:rPr>
              <a:t>2</a:t>
            </a:r>
            <a:r>
              <a:rPr lang="zh-CN" altLang="en-US" sz="1600" dirty="0">
                <a:latin typeface="Times New Roman" panose="02020603050405020304" pitchFamily="18" charset="0"/>
              </a:rPr>
              <a:t>，</a:t>
            </a:r>
            <a:r>
              <a:rPr lang="en-US" altLang="zh-CN" sz="1600" dirty="0">
                <a:latin typeface="Times New Roman" panose="02020603050405020304" pitchFamily="18" charset="0"/>
              </a:rPr>
              <a:t>3600</a:t>
            </a:r>
            <a:r>
              <a:rPr lang="zh-CN" altLang="en-US" sz="1600" dirty="0">
                <a:latin typeface="Times New Roman" panose="02020603050405020304" pitchFamily="18" charset="0"/>
              </a:rPr>
              <a:t>）段号</a:t>
            </a:r>
            <a:r>
              <a:rPr lang="en-US" altLang="zh-CN" sz="1600" dirty="0">
                <a:latin typeface="Times New Roman" panose="02020603050405020304" pitchFamily="18" charset="0"/>
              </a:rPr>
              <a:t>2</a:t>
            </a:r>
            <a:r>
              <a:rPr lang="zh-CN" altLang="en-US" sz="1600" dirty="0">
                <a:latin typeface="Times New Roman" panose="02020603050405020304" pitchFamily="18" charset="0"/>
              </a:rPr>
              <a:t>小于段表长，故段号合法</a:t>
            </a:r>
            <a:r>
              <a:rPr lang="en-US" altLang="zh-CN" sz="1600" dirty="0">
                <a:latin typeface="Times New Roman" panose="02020603050405020304" pitchFamily="18" charset="0"/>
              </a:rPr>
              <a:t>;</a:t>
            </a:r>
            <a:r>
              <a:rPr lang="zh-CN" altLang="en-US" sz="1600" dirty="0">
                <a:latin typeface="Times New Roman" panose="02020603050405020304" pitchFamily="18" charset="0"/>
              </a:rPr>
              <a:t>由段表的第</a:t>
            </a:r>
            <a:r>
              <a:rPr lang="en-US" altLang="zh-CN" sz="1600" dirty="0">
                <a:latin typeface="Times New Roman" panose="02020603050405020304" pitchFamily="18" charset="0"/>
              </a:rPr>
              <a:t>2</a:t>
            </a:r>
            <a:r>
              <a:rPr lang="zh-CN" altLang="en-US" sz="1600" dirty="0">
                <a:latin typeface="Times New Roman" panose="02020603050405020304" pitchFamily="18" charset="0"/>
              </a:rPr>
              <a:t>项可获得段的内存始址为</a:t>
            </a:r>
            <a:r>
              <a:rPr lang="en-US" altLang="zh-CN" sz="1600" dirty="0">
                <a:latin typeface="Times New Roman" panose="02020603050405020304" pitchFamily="18" charset="0"/>
              </a:rPr>
              <a:t>70K,</a:t>
            </a:r>
          </a:p>
          <a:p>
            <a:pPr algn="just" eaLnBrk="1" hangingPunct="1">
              <a:spcBef>
                <a:spcPct val="50000"/>
              </a:spcBef>
            </a:pPr>
            <a:r>
              <a:rPr lang="zh-CN" altLang="en-US" sz="1600" dirty="0">
                <a:latin typeface="Times New Roman" panose="02020603050405020304" pitchFamily="18" charset="0"/>
              </a:rPr>
              <a:t>段长为</a:t>
            </a:r>
            <a:r>
              <a:rPr lang="en-US" altLang="zh-CN" sz="1600" dirty="0">
                <a:latin typeface="Times New Roman" panose="02020603050405020304" pitchFamily="18" charset="0"/>
              </a:rPr>
              <a:t>5K;</a:t>
            </a:r>
            <a:r>
              <a:rPr lang="zh-CN" altLang="en-US" sz="1600" dirty="0">
                <a:latin typeface="Times New Roman" panose="02020603050405020304" pitchFamily="18" charset="0"/>
              </a:rPr>
              <a:t>故段内地址</a:t>
            </a:r>
            <a:r>
              <a:rPr lang="en-US" altLang="zh-CN" sz="1600" dirty="0">
                <a:latin typeface="Times New Roman" panose="02020603050405020304" pitchFamily="18" charset="0"/>
              </a:rPr>
              <a:t>3600</a:t>
            </a:r>
            <a:r>
              <a:rPr lang="zh-CN" altLang="en-US" sz="1600" dirty="0">
                <a:latin typeface="Times New Roman" panose="02020603050405020304" pitchFamily="18" charset="0"/>
              </a:rPr>
              <a:t>也合法。因此，可得出对应的物理地址为</a:t>
            </a:r>
            <a:r>
              <a:rPr lang="en-US" altLang="zh-CN" sz="1600" dirty="0">
                <a:latin typeface="Times New Roman" panose="02020603050405020304" pitchFamily="18" charset="0"/>
              </a:rPr>
              <a:t>70K+3600=75280.</a:t>
            </a:r>
          </a:p>
          <a:p>
            <a:pPr algn="just" eaLnBrk="1" hangingPunct="1">
              <a:spcBef>
                <a:spcPct val="50000"/>
              </a:spcBef>
            </a:pPr>
            <a:r>
              <a:rPr lang="en-US" altLang="zh-CN" sz="1600" dirty="0">
                <a:latin typeface="Times New Roman" panose="02020603050405020304" pitchFamily="18" charset="0"/>
              </a:rPr>
              <a:t>(4) </a:t>
            </a:r>
            <a:r>
              <a:rPr lang="zh-CN" altLang="en-US" sz="1600" dirty="0">
                <a:latin typeface="Times New Roman" panose="02020603050405020304" pitchFamily="18" charset="0"/>
              </a:rPr>
              <a:t>（</a:t>
            </a:r>
            <a:r>
              <a:rPr lang="en-US" altLang="zh-CN" sz="1600" dirty="0">
                <a:latin typeface="Times New Roman" panose="02020603050405020304" pitchFamily="18" charset="0"/>
              </a:rPr>
              <a:t>5</a:t>
            </a:r>
            <a:r>
              <a:rPr lang="zh-CN" altLang="en-US" sz="1600" dirty="0">
                <a:latin typeface="Times New Roman" panose="02020603050405020304" pitchFamily="18" charset="0"/>
              </a:rPr>
              <a:t>，</a:t>
            </a:r>
            <a:r>
              <a:rPr lang="en-US" altLang="zh-CN" sz="1600" dirty="0">
                <a:latin typeface="Times New Roman" panose="02020603050405020304" pitchFamily="18" charset="0"/>
              </a:rPr>
              <a:t>230</a:t>
            </a:r>
            <a:r>
              <a:rPr lang="zh-CN" altLang="en-US" sz="1600" dirty="0">
                <a:latin typeface="Times New Roman" panose="02020603050405020304" pitchFamily="18" charset="0"/>
              </a:rPr>
              <a:t>）段号</a:t>
            </a:r>
            <a:r>
              <a:rPr lang="en-US" altLang="zh-CN" sz="1600" dirty="0">
                <a:latin typeface="Times New Roman" panose="02020603050405020304" pitchFamily="18" charset="0"/>
              </a:rPr>
              <a:t>5</a:t>
            </a:r>
            <a:r>
              <a:rPr lang="zh-CN" altLang="en-US" sz="1600" dirty="0">
                <a:latin typeface="Times New Roman" panose="02020603050405020304" pitchFamily="18" charset="0"/>
              </a:rPr>
              <a:t>大于段表长，故段号不合法，产生越界中断。</a:t>
            </a:r>
          </a:p>
        </p:txBody>
      </p:sp>
      <p:graphicFrame>
        <p:nvGraphicFramePr>
          <p:cNvPr id="4" name="Group 4"/>
          <p:cNvGraphicFramePr>
            <a:graphicFrameLocks noGrp="1"/>
          </p:cNvGraphicFramePr>
          <p:nvPr/>
        </p:nvGraphicFramePr>
        <p:xfrm>
          <a:off x="1595438" y="225425"/>
          <a:ext cx="5867400" cy="2362201"/>
        </p:xfrm>
        <a:graphic>
          <a:graphicData uri="http://schemas.openxmlformats.org/drawingml/2006/table">
            <a:tbl>
              <a:tblPr/>
              <a:tblGrid>
                <a:gridCol w="1955800">
                  <a:extLst>
                    <a:ext uri="{9D8B030D-6E8A-4147-A177-3AD203B41FA5}">
                      <a16:colId xmlns:a16="http://schemas.microsoft.com/office/drawing/2014/main" val="20000"/>
                    </a:ext>
                  </a:extLst>
                </a:gridCol>
                <a:gridCol w="1955800">
                  <a:extLst>
                    <a:ext uri="{9D8B030D-6E8A-4147-A177-3AD203B41FA5}">
                      <a16:colId xmlns:a16="http://schemas.microsoft.com/office/drawing/2014/main" val="20001"/>
                    </a:ext>
                  </a:extLst>
                </a:gridCol>
                <a:gridCol w="1955800">
                  <a:extLst>
                    <a:ext uri="{9D8B030D-6E8A-4147-A177-3AD203B41FA5}">
                      <a16:colId xmlns:a16="http://schemas.microsoft.com/office/drawing/2014/main" val="20002"/>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段号</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基址</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段长</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30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120K</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8K</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宋体" panose="02010600030101010101" pitchFamily="2" charset="-122"/>
              </a:rPr>
              <a:t>89</a:t>
            </a:fld>
            <a:endParaRPr lang="en-US" altLang="zh-CN" sz="1400" dirty="0">
              <a:ea typeface="宋体" panose="02010600030101010101" pitchFamily="2" charset="-122"/>
            </a:endParaRPr>
          </a:p>
        </p:txBody>
      </p:sp>
      <p:sp>
        <p:nvSpPr>
          <p:cNvPr id="94211" name="文本框 3"/>
          <p:cNvSpPr txBox="1"/>
          <p:nvPr/>
        </p:nvSpPr>
        <p:spPr>
          <a:xfrm>
            <a:off x="720725" y="620713"/>
            <a:ext cx="8135938" cy="2800350"/>
          </a:xfrm>
          <a:prstGeom prst="rect">
            <a:avLst/>
          </a:prstGeom>
          <a:noFill/>
          <a:ln w="9525">
            <a:noFill/>
          </a:ln>
        </p:spPr>
        <p:txBody>
          <a:bodyPr>
            <a:spAutoFit/>
          </a:bodyPr>
          <a:lstStyle/>
          <a:p>
            <a:r>
              <a:rPr lang="zh-CN" altLang="en-US" sz="3200" dirty="0">
                <a:latin typeface="黑体" panose="02010609060101010101" pitchFamily="49" charset="-122"/>
                <a:ea typeface="黑体" panose="02010609060101010101" pitchFamily="49" charset="-122"/>
              </a:rPr>
              <a:t>　　　　　　习    题</a:t>
            </a:r>
            <a:endParaRPr lang="en-US" altLang="zh-CN" sz="3200" dirty="0">
              <a:latin typeface="黑体" panose="02010609060101010101" pitchFamily="49" charset="-122"/>
              <a:ea typeface="黑体" panose="02010609060101010101" pitchFamily="49" charset="-122"/>
            </a:endParaRPr>
          </a:p>
          <a:p>
            <a:br>
              <a:rPr lang="en-US" altLang="zh-CN" b="0" dirty="0">
                <a:latin typeface="Times New Roman" panose="02020603050405020304" pitchFamily="18" charset="0"/>
              </a:rPr>
            </a:br>
            <a:r>
              <a:rPr lang="en-US" altLang="zh-CN" b="0" dirty="0">
                <a:latin typeface="Times New Roman" panose="02020603050405020304" pitchFamily="18" charset="0"/>
              </a:rPr>
              <a:t>7. </a:t>
            </a:r>
            <a:r>
              <a:rPr lang="zh-CN" altLang="en-US" b="0" dirty="0">
                <a:latin typeface="Times New Roman" panose="02020603050405020304" pitchFamily="18" charset="0"/>
              </a:rPr>
              <a:t>为什么要引入动态重定位</a:t>
            </a:r>
            <a:r>
              <a:rPr lang="en-US" altLang="zh-CN" b="0" dirty="0">
                <a:latin typeface="Times New Roman" panose="02020603050405020304" pitchFamily="18" charset="0"/>
              </a:rPr>
              <a:t>? </a:t>
            </a:r>
            <a:r>
              <a:rPr lang="zh-CN" altLang="en-US" b="0" dirty="0">
                <a:latin typeface="Times New Roman" panose="02020603050405020304" pitchFamily="18" charset="0"/>
              </a:rPr>
              <a:t>如何实现</a:t>
            </a:r>
            <a:r>
              <a:rPr lang="en-US" altLang="zh-CN" b="0" dirty="0">
                <a:latin typeface="Times New Roman" panose="02020603050405020304" pitchFamily="18" charset="0"/>
              </a:rPr>
              <a:t>? </a:t>
            </a:r>
          </a:p>
          <a:p>
            <a:br>
              <a:rPr lang="en-US" altLang="zh-CN" b="0" dirty="0">
                <a:latin typeface="Times New Roman" panose="02020603050405020304" pitchFamily="18" charset="0"/>
              </a:rPr>
            </a:br>
            <a:r>
              <a:rPr lang="en-US" altLang="zh-CN" b="0" dirty="0">
                <a:latin typeface="Times New Roman" panose="02020603050405020304" pitchFamily="18" charset="0"/>
              </a:rPr>
              <a:t>20. </a:t>
            </a:r>
            <a:r>
              <a:rPr lang="zh-CN" altLang="en-US" b="0" dirty="0">
                <a:latin typeface="Times New Roman" panose="02020603050405020304" pitchFamily="18" charset="0"/>
              </a:rPr>
              <a:t>为实现分页存储管理，需要哪些硬件支持</a:t>
            </a:r>
            <a:r>
              <a:rPr lang="en-US" altLang="zh-CN" b="0" dirty="0">
                <a:latin typeface="Times New Roman" panose="02020603050405020304" pitchFamily="18" charset="0"/>
              </a:rPr>
              <a:t>? </a:t>
            </a:r>
          </a:p>
          <a:p>
            <a:br>
              <a:rPr lang="en-US" altLang="zh-CN" b="0" dirty="0">
                <a:latin typeface="Times New Roman" panose="02020603050405020304" pitchFamily="18" charset="0"/>
              </a:rPr>
            </a:br>
            <a:r>
              <a:rPr lang="en-US" altLang="zh-CN" b="0" dirty="0">
                <a:latin typeface="Times New Roman" panose="02020603050405020304" pitchFamily="18" charset="0"/>
              </a:rPr>
              <a:t>26. </a:t>
            </a:r>
            <a:r>
              <a:rPr lang="zh-CN" altLang="en-US" b="0" dirty="0">
                <a:latin typeface="Times New Roman" panose="02020603050405020304" pitchFamily="18" charset="0"/>
              </a:rPr>
              <a:t>分页和分段存储管理有何区别</a:t>
            </a:r>
            <a:r>
              <a:rPr lang="en-US" altLang="zh-CN" b="0" dirty="0">
                <a:latin typeface="Times New Roman" panose="02020603050405020304" pitchFamily="18" charset="0"/>
              </a:rPr>
              <a:t>? </a:t>
            </a:r>
            <a:endParaRPr lang="zh-CN" altLang="en-US" b="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t>9</a:t>
            </a:fld>
            <a:endParaRPr lang="en-US" altLang="zh-CN" sz="1400" dirty="0"/>
          </a:p>
        </p:txBody>
      </p:sp>
      <p:grpSp>
        <p:nvGrpSpPr>
          <p:cNvPr id="12291" name="Group 25"/>
          <p:cNvGrpSpPr/>
          <p:nvPr/>
        </p:nvGrpSpPr>
        <p:grpSpPr>
          <a:xfrm>
            <a:off x="1042988" y="476250"/>
            <a:ext cx="6445250" cy="3481388"/>
            <a:chOff x="113" y="459"/>
            <a:chExt cx="4060" cy="2193"/>
          </a:xfrm>
        </p:grpSpPr>
        <p:sp>
          <p:nvSpPr>
            <p:cNvPr id="12294" name="AutoShape 8"/>
            <p:cNvSpPr/>
            <p:nvPr/>
          </p:nvSpPr>
          <p:spPr>
            <a:xfrm rot="10800000">
              <a:off x="1542" y="459"/>
              <a:ext cx="2533" cy="1738"/>
            </a:xfrm>
            <a:custGeom>
              <a:avLst/>
              <a:gdLst>
                <a:gd name="txL" fmla="*/ 4494 w 21600"/>
                <a:gd name="txT" fmla="*/ 4499 h 21600"/>
                <a:gd name="txR" fmla="*/ 17098 w 21600"/>
                <a:gd name="txB" fmla="*/ 17089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FFFFFF"/>
            </a:solidFill>
            <a:ln w="9525" cap="flat" cmpd="sng">
              <a:solidFill>
                <a:schemeClr val="tx1"/>
              </a:solidFill>
              <a:prstDash val="solid"/>
              <a:miter/>
              <a:headEnd type="none" w="med" len="med"/>
              <a:tailEnd type="none" w="med" len="med"/>
            </a:ln>
          </p:spPr>
          <p:txBody>
            <a:bodyPr rot="10800000" wrap="none" tIns="3600" bIns="10800" anchor="ctr" anchorCtr="0"/>
            <a:lstStyle/>
            <a:p>
              <a:pPr algn="ctr" eaLnBrk="1" hangingPunct="1">
                <a:spcBef>
                  <a:spcPct val="20000"/>
                </a:spcBef>
              </a:pPr>
              <a:r>
                <a:rPr lang="zh-CN" altLang="en-US" dirty="0">
                  <a:latin typeface="Tahoma" panose="020B0604030504040204" pitchFamily="34" charset="0"/>
                  <a:ea typeface="宋体" panose="02010600030101010101" pitchFamily="2" charset="-122"/>
                </a:rPr>
                <a:t>寄存器</a:t>
              </a:r>
            </a:p>
            <a:p>
              <a:pPr algn="ctr" eaLnBrk="1" hangingPunct="1">
                <a:spcBef>
                  <a:spcPct val="20000"/>
                </a:spcBef>
              </a:pPr>
              <a:r>
                <a:rPr lang="zh-CN" altLang="en-US" dirty="0">
                  <a:latin typeface="Tahoma" panose="020B0604030504040204" pitchFamily="34" charset="0"/>
                  <a:ea typeface="宋体" panose="02010600030101010101" pitchFamily="2" charset="-122"/>
                </a:rPr>
                <a:t>高速缓存</a:t>
              </a:r>
            </a:p>
            <a:p>
              <a:pPr algn="ctr" eaLnBrk="1" hangingPunct="1">
                <a:spcBef>
                  <a:spcPct val="20000"/>
                </a:spcBef>
              </a:pPr>
              <a:r>
                <a:rPr lang="zh-CN" altLang="en-US" dirty="0">
                  <a:latin typeface="Tahoma" panose="020B0604030504040204" pitchFamily="34" charset="0"/>
                  <a:ea typeface="宋体" panose="02010600030101010101" pitchFamily="2" charset="-122"/>
                </a:rPr>
                <a:t>主存</a:t>
              </a:r>
            </a:p>
            <a:p>
              <a:pPr algn="ctr" eaLnBrk="1" hangingPunct="1">
                <a:spcBef>
                  <a:spcPct val="20000"/>
                </a:spcBef>
              </a:pPr>
              <a:r>
                <a:rPr lang="zh-CN" altLang="en-US" dirty="0">
                  <a:latin typeface="Tahoma" panose="020B0604030504040204" pitchFamily="34" charset="0"/>
                  <a:ea typeface="宋体" panose="02010600030101010101" pitchFamily="2" charset="-122"/>
                </a:rPr>
                <a:t>磁盘缓存</a:t>
              </a:r>
            </a:p>
            <a:p>
              <a:pPr algn="ctr" eaLnBrk="1" hangingPunct="1">
                <a:spcBef>
                  <a:spcPct val="20000"/>
                </a:spcBef>
              </a:pPr>
              <a:r>
                <a:rPr lang="zh-CN" altLang="en-US" dirty="0">
                  <a:latin typeface="Tahoma" panose="020B0604030504040204" pitchFamily="34" charset="0"/>
                  <a:ea typeface="宋体" panose="02010600030101010101" pitchFamily="2" charset="-122"/>
                </a:rPr>
                <a:t>磁盘</a:t>
              </a:r>
            </a:p>
            <a:p>
              <a:pPr algn="ctr" eaLnBrk="1" hangingPunct="1">
                <a:spcBef>
                  <a:spcPct val="20000"/>
                </a:spcBef>
              </a:pPr>
              <a:r>
                <a:rPr lang="zh-CN" altLang="en-US" dirty="0">
                  <a:latin typeface="Tahoma" panose="020B0604030504040204" pitchFamily="34" charset="0"/>
                  <a:ea typeface="宋体" panose="02010600030101010101" pitchFamily="2" charset="-122"/>
                </a:rPr>
                <a:t>可移动存储介质</a:t>
              </a:r>
            </a:p>
          </p:txBody>
        </p:sp>
        <p:sp>
          <p:nvSpPr>
            <p:cNvPr id="12295" name="Line 9"/>
            <p:cNvSpPr/>
            <p:nvPr/>
          </p:nvSpPr>
          <p:spPr>
            <a:xfrm>
              <a:off x="2041" y="799"/>
              <a:ext cx="1519" cy="0"/>
            </a:xfrm>
            <a:prstGeom prst="line">
              <a:avLst/>
            </a:prstGeom>
            <a:ln w="9525" cap="flat" cmpd="sng">
              <a:solidFill>
                <a:schemeClr val="tx1"/>
              </a:solidFill>
              <a:prstDash val="solid"/>
              <a:headEnd type="none" w="med" len="med"/>
              <a:tailEnd type="none" w="med" len="med"/>
            </a:ln>
          </p:spPr>
        </p:sp>
        <p:sp>
          <p:nvSpPr>
            <p:cNvPr id="12296" name="Line 10"/>
            <p:cNvSpPr/>
            <p:nvPr/>
          </p:nvSpPr>
          <p:spPr>
            <a:xfrm>
              <a:off x="1950" y="1094"/>
              <a:ext cx="1724" cy="0"/>
            </a:xfrm>
            <a:prstGeom prst="line">
              <a:avLst/>
            </a:prstGeom>
            <a:ln w="9525" cap="flat" cmpd="sng">
              <a:solidFill>
                <a:schemeClr val="tx1"/>
              </a:solidFill>
              <a:prstDash val="solid"/>
              <a:headEnd type="none" w="med" len="med"/>
              <a:tailEnd type="none" w="med" len="med"/>
            </a:ln>
          </p:spPr>
        </p:sp>
        <p:sp>
          <p:nvSpPr>
            <p:cNvPr id="12297" name="Line 11"/>
            <p:cNvSpPr/>
            <p:nvPr/>
          </p:nvSpPr>
          <p:spPr>
            <a:xfrm>
              <a:off x="1859" y="1344"/>
              <a:ext cx="1906" cy="0"/>
            </a:xfrm>
            <a:prstGeom prst="line">
              <a:avLst/>
            </a:prstGeom>
            <a:ln w="9525" cap="flat" cmpd="sng">
              <a:solidFill>
                <a:schemeClr val="tx1"/>
              </a:solidFill>
              <a:prstDash val="solid"/>
              <a:headEnd type="none" w="med" len="med"/>
              <a:tailEnd type="none" w="med" len="med"/>
            </a:ln>
          </p:spPr>
        </p:sp>
        <p:sp>
          <p:nvSpPr>
            <p:cNvPr id="12298" name="Line 12"/>
            <p:cNvSpPr/>
            <p:nvPr/>
          </p:nvSpPr>
          <p:spPr>
            <a:xfrm>
              <a:off x="1746" y="1616"/>
              <a:ext cx="2132" cy="0"/>
            </a:xfrm>
            <a:prstGeom prst="line">
              <a:avLst/>
            </a:prstGeom>
            <a:ln w="9525" cap="flat" cmpd="sng">
              <a:solidFill>
                <a:schemeClr val="tx1"/>
              </a:solidFill>
              <a:prstDash val="solid"/>
              <a:headEnd type="none" w="med" len="med"/>
              <a:tailEnd type="none" w="med" len="med"/>
            </a:ln>
          </p:spPr>
        </p:sp>
        <p:sp>
          <p:nvSpPr>
            <p:cNvPr id="12299" name="Line 13"/>
            <p:cNvSpPr/>
            <p:nvPr/>
          </p:nvSpPr>
          <p:spPr>
            <a:xfrm>
              <a:off x="1655" y="1888"/>
              <a:ext cx="2314" cy="0"/>
            </a:xfrm>
            <a:prstGeom prst="line">
              <a:avLst/>
            </a:prstGeom>
            <a:ln w="9525" cap="flat" cmpd="sng">
              <a:solidFill>
                <a:schemeClr val="tx1"/>
              </a:solidFill>
              <a:prstDash val="solid"/>
              <a:headEnd type="none" w="med" len="med"/>
              <a:tailEnd type="none" w="med" len="med"/>
            </a:ln>
          </p:spPr>
        </p:sp>
        <p:sp>
          <p:nvSpPr>
            <p:cNvPr id="12300" name="Line 14"/>
            <p:cNvSpPr/>
            <p:nvPr/>
          </p:nvSpPr>
          <p:spPr>
            <a:xfrm flipH="1">
              <a:off x="1383" y="459"/>
              <a:ext cx="794" cy="0"/>
            </a:xfrm>
            <a:prstGeom prst="line">
              <a:avLst/>
            </a:prstGeom>
            <a:ln w="9525" cap="flat" cmpd="sng">
              <a:solidFill>
                <a:schemeClr val="tx1"/>
              </a:solidFill>
              <a:prstDash val="dash"/>
              <a:headEnd type="none" w="med" len="med"/>
              <a:tailEnd type="none" w="med" len="med"/>
            </a:ln>
          </p:spPr>
        </p:sp>
        <p:sp>
          <p:nvSpPr>
            <p:cNvPr id="12301" name="Line 15"/>
            <p:cNvSpPr/>
            <p:nvPr/>
          </p:nvSpPr>
          <p:spPr>
            <a:xfrm flipH="1">
              <a:off x="1383" y="799"/>
              <a:ext cx="681" cy="0"/>
            </a:xfrm>
            <a:prstGeom prst="line">
              <a:avLst/>
            </a:prstGeom>
            <a:ln w="9525" cap="flat" cmpd="sng">
              <a:solidFill>
                <a:schemeClr val="tx1"/>
              </a:solidFill>
              <a:prstDash val="dash"/>
              <a:headEnd type="none" w="med" len="med"/>
              <a:tailEnd type="none" w="med" len="med"/>
            </a:ln>
          </p:spPr>
        </p:sp>
        <p:sp>
          <p:nvSpPr>
            <p:cNvPr id="12302" name="Line 16"/>
            <p:cNvSpPr/>
            <p:nvPr/>
          </p:nvSpPr>
          <p:spPr>
            <a:xfrm flipH="1">
              <a:off x="1383" y="1616"/>
              <a:ext cx="340" cy="0"/>
            </a:xfrm>
            <a:prstGeom prst="line">
              <a:avLst/>
            </a:prstGeom>
            <a:ln w="9525" cap="flat" cmpd="sng">
              <a:solidFill>
                <a:schemeClr val="tx1"/>
              </a:solidFill>
              <a:prstDash val="dash"/>
              <a:headEnd type="none" w="med" len="med"/>
              <a:tailEnd type="none" w="med" len="med"/>
            </a:ln>
          </p:spPr>
        </p:sp>
        <p:sp>
          <p:nvSpPr>
            <p:cNvPr id="12303" name="AutoShape 17"/>
            <p:cNvSpPr/>
            <p:nvPr/>
          </p:nvSpPr>
          <p:spPr>
            <a:xfrm>
              <a:off x="1270" y="459"/>
              <a:ext cx="68" cy="340"/>
            </a:xfrm>
            <a:prstGeom prst="leftBrace">
              <a:avLst>
                <a:gd name="adj1" fmla="val 41643"/>
                <a:gd name="adj2" fmla="val 50000"/>
              </a:avLst>
            </a:prstGeom>
            <a:noFill/>
            <a:ln w="9525" cap="flat" cmpd="sng">
              <a:solidFill>
                <a:schemeClr val="tx1"/>
              </a:solidFill>
              <a:prstDash val="solid"/>
              <a:headEnd type="none" w="med" len="med"/>
              <a:tailEnd type="none" w="med" len="med"/>
            </a:ln>
          </p:spPr>
          <p:txBody>
            <a:bodyPr wrap="none" anchor="ctr" anchorCtr="0">
              <a:spAutoFit/>
            </a:bodyPr>
            <a:lstStyle/>
            <a:p>
              <a:pPr eaLnBrk="1" hangingPunct="1">
                <a:spcBef>
                  <a:spcPct val="50000"/>
                </a:spcBef>
              </a:pPr>
              <a:endParaRPr lang="zh-CN" altLang="en-US" dirty="0">
                <a:latin typeface="Times New Roman" panose="02020603050405020304" pitchFamily="18" charset="0"/>
              </a:endParaRPr>
            </a:p>
          </p:txBody>
        </p:sp>
        <p:sp>
          <p:nvSpPr>
            <p:cNvPr id="12304" name="AutoShape 18"/>
            <p:cNvSpPr/>
            <p:nvPr/>
          </p:nvSpPr>
          <p:spPr>
            <a:xfrm>
              <a:off x="1247" y="799"/>
              <a:ext cx="68" cy="817"/>
            </a:xfrm>
            <a:prstGeom prst="leftBrace">
              <a:avLst>
                <a:gd name="adj1" fmla="val 100066"/>
                <a:gd name="adj2" fmla="val 50000"/>
              </a:avLst>
            </a:prstGeom>
            <a:noFill/>
            <a:ln w="9525" cap="flat" cmpd="sng">
              <a:solidFill>
                <a:schemeClr val="tx1"/>
              </a:solidFill>
              <a:prstDash val="solid"/>
              <a:headEnd type="none" w="med" len="med"/>
              <a:tailEnd type="none" w="med" len="med"/>
            </a:ln>
          </p:spPr>
          <p:txBody>
            <a:bodyPr wrap="none" anchor="ctr" anchorCtr="0">
              <a:spAutoFit/>
            </a:bodyPr>
            <a:lstStyle/>
            <a:p>
              <a:pPr eaLnBrk="1" hangingPunct="1">
                <a:spcBef>
                  <a:spcPct val="50000"/>
                </a:spcBef>
              </a:pPr>
              <a:endParaRPr lang="zh-CN" altLang="en-US" dirty="0">
                <a:latin typeface="Times New Roman" panose="02020603050405020304" pitchFamily="18" charset="0"/>
              </a:endParaRPr>
            </a:p>
          </p:txBody>
        </p:sp>
        <p:sp>
          <p:nvSpPr>
            <p:cNvPr id="12305" name="AutoShape 19"/>
            <p:cNvSpPr/>
            <p:nvPr/>
          </p:nvSpPr>
          <p:spPr>
            <a:xfrm>
              <a:off x="1247" y="1638"/>
              <a:ext cx="68" cy="545"/>
            </a:xfrm>
            <a:prstGeom prst="leftBrace">
              <a:avLst>
                <a:gd name="adj1" fmla="val 66752"/>
                <a:gd name="adj2" fmla="val 50000"/>
              </a:avLst>
            </a:prstGeom>
            <a:noFill/>
            <a:ln w="9525" cap="flat" cmpd="sng">
              <a:solidFill>
                <a:schemeClr val="tx1"/>
              </a:solidFill>
              <a:prstDash val="solid"/>
              <a:headEnd type="none" w="med" len="med"/>
              <a:tailEnd type="none" w="med" len="med"/>
            </a:ln>
          </p:spPr>
          <p:txBody>
            <a:bodyPr wrap="none" anchor="ctr" anchorCtr="0">
              <a:spAutoFit/>
            </a:bodyPr>
            <a:lstStyle/>
            <a:p>
              <a:pPr eaLnBrk="1" hangingPunct="1">
                <a:spcBef>
                  <a:spcPct val="50000"/>
                </a:spcBef>
              </a:pPr>
              <a:endParaRPr lang="zh-CN" altLang="en-US" dirty="0">
                <a:latin typeface="Times New Roman" panose="02020603050405020304" pitchFamily="18" charset="0"/>
              </a:endParaRPr>
            </a:p>
          </p:txBody>
        </p:sp>
        <p:sp>
          <p:nvSpPr>
            <p:cNvPr id="12306" name="Line 20"/>
            <p:cNvSpPr/>
            <p:nvPr/>
          </p:nvSpPr>
          <p:spPr>
            <a:xfrm>
              <a:off x="1315" y="2183"/>
              <a:ext cx="204" cy="0"/>
            </a:xfrm>
            <a:prstGeom prst="line">
              <a:avLst/>
            </a:prstGeom>
            <a:ln w="9525" cap="flat" cmpd="sng">
              <a:solidFill>
                <a:schemeClr val="tx1"/>
              </a:solidFill>
              <a:prstDash val="dash"/>
              <a:headEnd type="none" w="med" len="med"/>
              <a:tailEnd type="none" w="med" len="med"/>
            </a:ln>
          </p:spPr>
        </p:sp>
        <p:sp>
          <p:nvSpPr>
            <p:cNvPr id="12307" name="Text Box 21"/>
            <p:cNvSpPr txBox="1"/>
            <p:nvPr/>
          </p:nvSpPr>
          <p:spPr>
            <a:xfrm>
              <a:off x="113" y="504"/>
              <a:ext cx="1066" cy="244"/>
            </a:xfrm>
            <a:prstGeom prst="rect">
              <a:avLst/>
            </a:prstGeom>
            <a:noFill/>
            <a:ln w="9525">
              <a:noFill/>
            </a:ln>
          </p:spPr>
          <p:txBody>
            <a:bodyPr lIns="0" tIns="10800" rIns="0" bIns="10800">
              <a:spAutoFit/>
            </a:bodyPr>
            <a:lstStyle/>
            <a:p>
              <a:pPr algn="ctr" eaLnBrk="1" hangingPunct="1">
                <a:spcBef>
                  <a:spcPct val="50000"/>
                </a:spcBef>
              </a:pPr>
              <a:r>
                <a:rPr lang="en-US" altLang="zh-CN" dirty="0">
                  <a:latin typeface="Times New Roman" panose="02020603050405020304" pitchFamily="18" charset="0"/>
                  <a:ea typeface="宋体" panose="02010600030101010101" pitchFamily="2" charset="-122"/>
                </a:rPr>
                <a:t>CPU</a:t>
              </a:r>
              <a:r>
                <a:rPr lang="zh-CN" altLang="en-US" dirty="0">
                  <a:latin typeface="Times New Roman" panose="02020603050405020304" pitchFamily="18" charset="0"/>
                  <a:ea typeface="宋体" panose="02010600030101010101" pitchFamily="2" charset="-122"/>
                </a:rPr>
                <a:t>寄存器</a:t>
              </a:r>
            </a:p>
          </p:txBody>
        </p:sp>
        <p:sp>
          <p:nvSpPr>
            <p:cNvPr id="12308" name="Text Box 22"/>
            <p:cNvSpPr txBox="1"/>
            <p:nvPr/>
          </p:nvSpPr>
          <p:spPr>
            <a:xfrm>
              <a:off x="635" y="1071"/>
              <a:ext cx="681" cy="244"/>
            </a:xfrm>
            <a:prstGeom prst="rect">
              <a:avLst/>
            </a:prstGeom>
            <a:noFill/>
            <a:ln w="9525">
              <a:noFill/>
            </a:ln>
          </p:spPr>
          <p:txBody>
            <a:bodyPr lIns="0" tIns="10800" rIns="0" bIns="10800">
              <a:spAutoFit/>
            </a:bodyPr>
            <a:lstStyle/>
            <a:p>
              <a:pPr algn="ctr" eaLnBrk="1" hangingPunct="1">
                <a:spcBef>
                  <a:spcPct val="50000"/>
                </a:spcBef>
              </a:pPr>
              <a:r>
                <a:rPr lang="zh-CN" altLang="en-US" dirty="0">
                  <a:latin typeface="Times New Roman" panose="02020603050405020304" pitchFamily="18" charset="0"/>
                  <a:ea typeface="宋体" panose="02010600030101010101" pitchFamily="2" charset="-122"/>
                </a:rPr>
                <a:t>主存</a:t>
              </a:r>
            </a:p>
          </p:txBody>
        </p:sp>
        <p:sp>
          <p:nvSpPr>
            <p:cNvPr id="12309" name="Text Box 23"/>
            <p:cNvSpPr txBox="1"/>
            <p:nvPr/>
          </p:nvSpPr>
          <p:spPr>
            <a:xfrm>
              <a:off x="634" y="1774"/>
              <a:ext cx="726" cy="244"/>
            </a:xfrm>
            <a:prstGeom prst="rect">
              <a:avLst/>
            </a:prstGeom>
            <a:noFill/>
            <a:ln w="9525">
              <a:noFill/>
            </a:ln>
          </p:spPr>
          <p:txBody>
            <a:bodyPr lIns="0" tIns="10800" rIns="0" bIns="10800">
              <a:spAutoFit/>
            </a:bodyPr>
            <a:lstStyle/>
            <a:p>
              <a:pPr algn="ctr" eaLnBrk="1" hangingPunct="1">
                <a:spcBef>
                  <a:spcPct val="50000"/>
                </a:spcBef>
              </a:pPr>
              <a:r>
                <a:rPr lang="zh-CN" altLang="en-US" dirty="0">
                  <a:latin typeface="Times New Roman" panose="02020603050405020304" pitchFamily="18" charset="0"/>
                  <a:ea typeface="宋体" panose="02010600030101010101" pitchFamily="2" charset="-122"/>
                </a:rPr>
                <a:t>辅存</a:t>
              </a:r>
            </a:p>
          </p:txBody>
        </p:sp>
        <p:sp>
          <p:nvSpPr>
            <p:cNvPr id="12310" name="Text Box 24"/>
            <p:cNvSpPr txBox="1"/>
            <p:nvPr/>
          </p:nvSpPr>
          <p:spPr>
            <a:xfrm>
              <a:off x="884" y="2364"/>
              <a:ext cx="3289" cy="288"/>
            </a:xfrm>
            <a:prstGeom prst="rect">
              <a:avLst/>
            </a:prstGeom>
            <a:noFill/>
            <a:ln w="9525">
              <a:noFill/>
            </a:ln>
          </p:spPr>
          <p:txBody>
            <a:bodyPr>
              <a:spAutoFit/>
            </a:bodyPr>
            <a:lstStyle/>
            <a:p>
              <a:pPr algn="ctr" eaLnBrk="1" hangingPunct="1">
                <a:spcBef>
                  <a:spcPct val="50000"/>
                </a:spcBef>
              </a:pPr>
              <a:r>
                <a:rPr lang="zh-CN" altLang="en-US" dirty="0">
                  <a:solidFill>
                    <a:srgbClr val="0000FF"/>
                  </a:solidFill>
                  <a:latin typeface="Times New Roman" panose="02020603050405020304" pitchFamily="18" charset="0"/>
                  <a:ea typeface="宋体" panose="02010600030101010101" pitchFamily="2" charset="-122"/>
                </a:rPr>
                <a:t>图</a:t>
              </a:r>
              <a:r>
                <a:rPr lang="en-US" altLang="zh-CN" dirty="0">
                  <a:solidFill>
                    <a:srgbClr val="0000FF"/>
                  </a:solidFill>
                  <a:latin typeface="Times New Roman" panose="02020603050405020304" pitchFamily="18" charset="0"/>
                  <a:ea typeface="宋体" panose="02010600030101010101" pitchFamily="2" charset="-122"/>
                </a:rPr>
                <a:t>4-1  </a:t>
              </a:r>
              <a:r>
                <a:rPr lang="zh-CN" altLang="en-US" dirty="0">
                  <a:solidFill>
                    <a:srgbClr val="0000FF"/>
                  </a:solidFill>
                  <a:latin typeface="Times New Roman" panose="02020603050405020304" pitchFamily="18" charset="0"/>
                  <a:ea typeface="宋体" panose="02010600030101010101" pitchFamily="2" charset="-122"/>
                </a:rPr>
                <a:t>计算机系统存储层次示意</a:t>
              </a:r>
            </a:p>
          </p:txBody>
        </p:sp>
      </p:grpSp>
      <p:sp>
        <p:nvSpPr>
          <p:cNvPr id="12292" name="Text Box 26"/>
          <p:cNvSpPr txBox="1"/>
          <p:nvPr/>
        </p:nvSpPr>
        <p:spPr>
          <a:xfrm>
            <a:off x="468313" y="4041775"/>
            <a:ext cx="8424862" cy="1938338"/>
          </a:xfrm>
          <a:prstGeom prst="rect">
            <a:avLst/>
          </a:prstGeom>
          <a:noFill/>
          <a:ln w="9525">
            <a:noFill/>
          </a:ln>
        </p:spPr>
        <p:txBody>
          <a:bodyPr>
            <a:spAutoFit/>
          </a:bodyPr>
          <a:lstStyle/>
          <a:p>
            <a:pPr eaLnBrk="1" hangingPunct="1">
              <a:spcBef>
                <a:spcPct val="50000"/>
              </a:spcBef>
            </a:pPr>
            <a:r>
              <a:rPr lang="zh-CN" altLang="en-US" dirty="0">
                <a:latin typeface="Tahoma" panose="020B0604030504040204" pitchFamily="34" charset="0"/>
                <a:ea typeface="宋体" panose="02010600030101010101" pitchFamily="2" charset="-122"/>
              </a:rPr>
              <a:t>越往上，访问速度越快，价格也越高，相对存储容量也越小。其中寄存器、高速缓存、主存、磁盘缓存均属于操作系统</a:t>
            </a:r>
            <a:r>
              <a:rPr lang="zh-CN" altLang="en-US" dirty="0">
                <a:solidFill>
                  <a:srgbClr val="0000FF"/>
                </a:solidFill>
                <a:latin typeface="Tahoma" panose="020B0604030504040204" pitchFamily="34" charset="0"/>
                <a:ea typeface="黑体" panose="02010609060101010101" pitchFamily="49" charset="-122"/>
              </a:rPr>
              <a:t>存储管理</a:t>
            </a:r>
            <a:r>
              <a:rPr lang="zh-CN" altLang="en-US" dirty="0">
                <a:latin typeface="Tahoma" panose="020B0604030504040204" pitchFamily="34" charset="0"/>
                <a:ea typeface="宋体" panose="02010600030101010101" pitchFamily="2" charset="-122"/>
              </a:rPr>
              <a:t>的管辖范畴，掉电后它们存储的信息不再存在。固定磁盘、可移动存储介质属于操作系统</a:t>
            </a:r>
            <a:r>
              <a:rPr lang="zh-CN" altLang="en-US" dirty="0">
                <a:solidFill>
                  <a:srgbClr val="0000FF"/>
                </a:solidFill>
                <a:latin typeface="Tahoma" panose="020B0604030504040204" pitchFamily="34" charset="0"/>
                <a:ea typeface="黑体" panose="02010609060101010101" pitchFamily="49" charset="-122"/>
              </a:rPr>
              <a:t>设备管理</a:t>
            </a:r>
            <a:r>
              <a:rPr lang="zh-CN" altLang="en-US" dirty="0">
                <a:latin typeface="Tahoma" panose="020B0604030504040204" pitchFamily="34" charset="0"/>
                <a:ea typeface="宋体" panose="02010600030101010101" pitchFamily="2" charset="-122"/>
              </a:rPr>
              <a:t>的管辖范畴，它们存储的信息被长期保存。</a:t>
            </a:r>
          </a:p>
        </p:txBody>
      </p:sp>
      <p:sp>
        <p:nvSpPr>
          <p:cNvPr id="12293" name="矩形 1"/>
          <p:cNvSpPr/>
          <p:nvPr/>
        </p:nvSpPr>
        <p:spPr>
          <a:xfrm>
            <a:off x="936625" y="6092825"/>
            <a:ext cx="7488238" cy="461963"/>
          </a:xfrm>
          <a:prstGeom prst="rect">
            <a:avLst/>
          </a:prstGeom>
          <a:noFill/>
          <a:ln w="9525">
            <a:noFill/>
          </a:ln>
        </p:spPr>
        <p:txBody>
          <a:bodyPr>
            <a:spAutoFit/>
          </a:bodyPr>
          <a:lstStyle/>
          <a:p>
            <a:pPr eaLnBrk="1" hangingPunct="1">
              <a:spcBef>
                <a:spcPct val="50000"/>
              </a:spcBef>
            </a:pPr>
            <a:r>
              <a:rPr lang="zh-CN" altLang="en-US" dirty="0">
                <a:latin typeface="楷体_GB2312" pitchFamily="49" charset="-122"/>
              </a:rPr>
              <a:t>最佳状态应是</a:t>
            </a:r>
            <a:r>
              <a:rPr lang="zh-CN" altLang="en-US" dirty="0">
                <a:solidFill>
                  <a:srgbClr val="0000FF"/>
                </a:solidFill>
                <a:latin typeface="楷体_GB2312" pitchFamily="49" charset="-122"/>
              </a:rPr>
              <a:t>各层次的存储器</a:t>
            </a:r>
            <a:r>
              <a:rPr lang="zh-CN" altLang="en-US" dirty="0">
                <a:latin typeface="楷体_GB2312" pitchFamily="49" charset="-122"/>
              </a:rPr>
              <a:t>都处于</a:t>
            </a:r>
            <a:r>
              <a:rPr lang="zh-CN" altLang="en-US" dirty="0">
                <a:solidFill>
                  <a:srgbClr val="0000FF"/>
                </a:solidFill>
                <a:latin typeface="楷体_GB2312" pitchFamily="49" charset="-122"/>
              </a:rPr>
              <a:t>均衡的繁忙状态</a:t>
            </a:r>
            <a:endParaRPr lang="zh-CN" altLang="en-US" dirty="0">
              <a:solidFill>
                <a:srgbClr val="0000FF"/>
              </a:solidFill>
              <a:latin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261938" y="404813"/>
            <a:ext cx="8620125" cy="3168650"/>
          </a:xfrm>
        </p:spPr>
        <p:txBody>
          <a:bodyPr vert="horz" wrap="square" lIns="91440" tIns="45720" rIns="91440" bIns="45720" anchor="b" anchorCtr="0"/>
          <a:lstStyle/>
          <a:p>
            <a:r>
              <a:rPr lang="en-US" altLang="zh-CN" sz="2800" dirty="0"/>
              <a:t>A</a:t>
            </a:r>
            <a:r>
              <a:rPr lang="zh-CN" altLang="en-US" sz="2800" dirty="0"/>
              <a:t>、</a:t>
            </a:r>
            <a:r>
              <a:rPr lang="zh-CN" altLang="zh-CN" sz="2800" dirty="0"/>
              <a:t>在采用页式存储管理的系统中，某作业的逻辑地址空间为</a:t>
            </a:r>
            <a:r>
              <a:rPr lang="en-US" altLang="zh-CN" sz="2800" dirty="0"/>
              <a:t>4</a:t>
            </a:r>
            <a:r>
              <a:rPr lang="zh-CN" altLang="zh-CN" sz="2800" dirty="0"/>
              <a:t>页（每页</a:t>
            </a:r>
            <a:r>
              <a:rPr lang="en-US" altLang="zh-CN" sz="2800" dirty="0"/>
              <a:t>2K</a:t>
            </a:r>
            <a:r>
              <a:rPr lang="zh-CN" altLang="zh-CN" sz="2800" dirty="0"/>
              <a:t>字节），且已知该作业的页表如下表。试借助地址转换图（即要求画出页式存储管理系统地址转换示意图）求出逻辑地址</a:t>
            </a:r>
            <a:r>
              <a:rPr lang="en-US" altLang="zh-CN" sz="2800" dirty="0"/>
              <a:t>4688</a:t>
            </a:r>
            <a:r>
              <a:rPr lang="zh-CN" altLang="zh-CN" sz="2800" dirty="0"/>
              <a:t>所对应的物理地址。</a:t>
            </a:r>
            <a:br>
              <a:rPr lang="zh-CN" altLang="zh-CN" sz="2800" dirty="0"/>
            </a:br>
            <a:endParaRPr lang="zh-CN" altLang="en-US" sz="2800" dirty="0"/>
          </a:p>
        </p:txBody>
      </p:sp>
      <p:pic>
        <p:nvPicPr>
          <p:cNvPr id="95235" name="Picture 2"/>
          <p:cNvPicPr>
            <a:picLocks noChangeAspect="1"/>
          </p:cNvPicPr>
          <p:nvPr/>
        </p:nvPicPr>
        <p:blipFill>
          <a:blip r:embed="rId2"/>
          <a:stretch>
            <a:fillRect/>
          </a:stretch>
        </p:blipFill>
        <p:spPr>
          <a:xfrm>
            <a:off x="2195513" y="3429000"/>
            <a:ext cx="4956175" cy="2286000"/>
          </a:xfrm>
          <a:prstGeom prst="rect">
            <a:avLst/>
          </a:prstGeom>
          <a:noFill/>
          <a:ln w="9525">
            <a:noFill/>
          </a:ln>
          <a:effectLst>
            <a:prstShdw prst="shdw17" dist="17961" dir="2699999">
              <a:srgbClr val="008965"/>
            </a:prstShdw>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261938" y="873125"/>
            <a:ext cx="8620125" cy="1939925"/>
          </a:xfrm>
        </p:spPr>
        <p:txBody>
          <a:bodyPr vert="horz" wrap="square" lIns="91440" tIns="45720" rIns="91440" bIns="45720" anchor="b" anchorCtr="0"/>
          <a:lstStyle/>
          <a:p>
            <a:r>
              <a:rPr lang="en-US" altLang="zh-CN" sz="2800" dirty="0"/>
              <a:t>B</a:t>
            </a:r>
            <a:r>
              <a:rPr lang="zh-CN" altLang="en-US" sz="2800" dirty="0"/>
              <a:t>、</a:t>
            </a:r>
            <a:r>
              <a:rPr lang="zh-CN" altLang="zh-CN" sz="2800" dirty="0"/>
              <a:t>已知地址长度为</a:t>
            </a:r>
            <a:r>
              <a:rPr lang="en-US" altLang="zh-CN" sz="2800" dirty="0"/>
              <a:t>32</a:t>
            </a:r>
            <a:r>
              <a:rPr lang="zh-CN" altLang="zh-CN" sz="2800" dirty="0"/>
              <a:t>位，段内地址</a:t>
            </a:r>
            <a:r>
              <a:rPr lang="en-US" altLang="zh-CN" sz="2800" dirty="0"/>
              <a:t>16</a:t>
            </a:r>
            <a:r>
              <a:rPr lang="zh-CN" altLang="zh-CN" sz="2800" dirty="0"/>
              <a:t>位。段表内容如下表，转换下列逻辑地址为物理地址。</a:t>
            </a:r>
            <a:br>
              <a:rPr lang="zh-CN" altLang="zh-CN" sz="2800" dirty="0"/>
            </a:br>
            <a:r>
              <a:rPr lang="zh-CN" altLang="zh-CN" sz="2800" dirty="0"/>
              <a:t>（</a:t>
            </a:r>
            <a:r>
              <a:rPr lang="en-US" altLang="zh-CN" sz="2800" dirty="0"/>
              <a:t>1</a:t>
            </a:r>
            <a:r>
              <a:rPr lang="zh-CN" altLang="zh-CN" sz="2800" dirty="0"/>
              <a:t>）</a:t>
            </a:r>
            <a:r>
              <a:rPr lang="en-US" altLang="zh-CN" sz="2800" dirty="0"/>
              <a:t>10097          </a:t>
            </a:r>
            <a:r>
              <a:rPr lang="zh-CN" altLang="zh-CN" sz="2800" dirty="0"/>
              <a:t>（</a:t>
            </a:r>
            <a:r>
              <a:rPr lang="en-US" altLang="zh-CN" sz="2800" dirty="0"/>
              <a:t>2</a:t>
            </a:r>
            <a:r>
              <a:rPr lang="zh-CN" altLang="zh-CN" sz="2800" dirty="0"/>
              <a:t>）</a:t>
            </a:r>
            <a:r>
              <a:rPr lang="en-US" altLang="zh-CN" sz="2800" dirty="0"/>
              <a:t>10054H</a:t>
            </a:r>
            <a:br>
              <a:rPr lang="zh-CN" altLang="zh-CN" sz="2800" dirty="0"/>
            </a:br>
            <a:endParaRPr lang="zh-CN" altLang="en-US" sz="2800" dirty="0"/>
          </a:p>
        </p:txBody>
      </p:sp>
      <p:pic>
        <p:nvPicPr>
          <p:cNvPr id="96259" name="Picture 2"/>
          <p:cNvPicPr>
            <a:picLocks noChangeAspect="1"/>
          </p:cNvPicPr>
          <p:nvPr/>
        </p:nvPicPr>
        <p:blipFill>
          <a:blip r:embed="rId2"/>
          <a:stretch>
            <a:fillRect/>
          </a:stretch>
        </p:blipFill>
        <p:spPr>
          <a:xfrm>
            <a:off x="431800" y="2708275"/>
            <a:ext cx="8091488" cy="1771650"/>
          </a:xfrm>
          <a:prstGeom prst="rect">
            <a:avLst/>
          </a:prstGeom>
          <a:noFill/>
          <a:ln w="9525">
            <a:noFill/>
          </a:ln>
          <a:effectLst>
            <a:prstShdw prst="shdw17" dist="17961" dir="2699999">
              <a:srgbClr val="008965"/>
            </a:prstShdw>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128ffd2-8364-4ae1-aa06-37f29a0ab125"/>
  <p:tag name="COMMONDATA" val="eyJoZGlkIjoiNGU4MTI2ZWM4YzVmNDAzNmI3NGI2MTBkYmRiZjkzN2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7</TotalTime>
  <Words>9691</Words>
  <Application>Microsoft Office PowerPoint</Application>
  <PresentationFormat>全屏显示(4:3)</PresentationFormat>
  <Paragraphs>1216</Paragraphs>
  <Slides>91</Slides>
  <Notes>16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91</vt:i4>
      </vt:variant>
    </vt:vector>
  </HeadingPairs>
  <TitlesOfParts>
    <vt:vector size="106" baseType="lpstr">
      <vt:lpstr>PingFang SC</vt:lpstr>
      <vt:lpstr>仿宋_GB2312</vt:lpstr>
      <vt:lpstr>黑体</vt:lpstr>
      <vt:lpstr>华文中宋</vt:lpstr>
      <vt:lpstr>楷体_GB2312</vt:lpstr>
      <vt:lpstr>宋体</vt:lpstr>
      <vt:lpstr>Arial</vt:lpstr>
      <vt:lpstr>Tahoma</vt:lpstr>
      <vt:lpstr>Times New Roman</vt:lpstr>
      <vt:lpstr>Wingdings</vt:lpstr>
      <vt:lpstr>Blends</vt:lpstr>
      <vt:lpstr>1_Blends</vt:lpstr>
      <vt:lpstr>Visio.Drawing.11</vt:lpstr>
      <vt:lpstr>Visio.Drawing.4</vt:lpstr>
      <vt:lpstr>Equation.3</vt:lpstr>
      <vt:lpstr>第4章  存储器管理</vt:lpstr>
      <vt:lpstr> 内存管理的基本需求</vt:lpstr>
      <vt:lpstr>4.0  存储器管理概述 </vt:lpstr>
      <vt:lpstr>4.0.1   存储分配（管理）方式</vt:lpstr>
      <vt:lpstr>PowerPoint 演示文稿</vt:lpstr>
      <vt:lpstr>PowerPoint 演示文稿</vt:lpstr>
      <vt:lpstr>4.1  存储器的层次结构</vt:lpstr>
      <vt:lpstr>4.1.1  多级存储器结构</vt:lpstr>
      <vt:lpstr>PowerPoint 演示文稿</vt:lpstr>
      <vt:lpstr>4.1.2  主存储器与寄存器</vt:lpstr>
      <vt:lpstr>PowerPoint 演示文稿</vt:lpstr>
      <vt:lpstr>4.1.3  高速缓存和磁盘缓存</vt:lpstr>
      <vt:lpstr>PowerPoint 演示文稿</vt:lpstr>
      <vt:lpstr>PowerPoint 演示文稿</vt:lpstr>
      <vt:lpstr>4.2  程序的装入和链接</vt:lpstr>
      <vt:lpstr>PowerPoint 演示文稿</vt:lpstr>
      <vt:lpstr>PowerPoint 演示文稿</vt:lpstr>
      <vt:lpstr>PowerPoint 演示文稿</vt:lpstr>
      <vt:lpstr>PowerPoint 演示文稿</vt:lpstr>
      <vt:lpstr>PowerPoint 演示文稿</vt:lpstr>
      <vt:lpstr>4.2.2  程序的连接</vt:lpstr>
      <vt:lpstr>PowerPoint 演示文稿</vt:lpstr>
      <vt:lpstr>PowerPoint 演示文稿</vt:lpstr>
      <vt:lpstr>PowerPoint 演示文稿</vt:lpstr>
      <vt:lpstr>4.3   连续分配方式 </vt:lpstr>
      <vt:lpstr>4.3.1  单一连续分区</vt:lpstr>
      <vt:lpstr>4.3.2 固定分区分配 </vt:lpstr>
      <vt:lpstr>2.  内存分配</vt:lpstr>
      <vt:lpstr>3.  固定分区方式的缺点</vt:lpstr>
      <vt:lpstr>4.3.3 动态分区分配 </vt:lpstr>
      <vt:lpstr>4.3.3 动态分区分配 </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可重定位分区分配</vt:lpstr>
      <vt:lpstr>紧凑</vt:lpstr>
      <vt:lpstr>2、动态重定位的实现</vt:lpstr>
      <vt:lpstr>PowerPoint 演示文稿</vt:lpstr>
      <vt:lpstr>PowerPoint 演示文稿</vt:lpstr>
      <vt:lpstr>PowerPoint 演示文稿</vt:lpstr>
      <vt:lpstr>PowerPoint 演示文稿</vt:lpstr>
      <vt:lpstr>4.4   基本分页存储管理方式 </vt:lpstr>
      <vt:lpstr>4.4 基本分页存储管理 </vt:lpstr>
      <vt:lpstr>4.4.1页面与页表</vt:lpstr>
      <vt:lpstr>PowerPoint 演示文稿</vt:lpstr>
      <vt:lpstr>PowerPoint 演示文稿</vt:lpstr>
      <vt:lpstr>PowerPoint 演示文稿</vt:lpstr>
      <vt:lpstr>4.4.2  地址变换机构 </vt:lpstr>
      <vt:lpstr>地址变换过程</vt:lpstr>
      <vt:lpstr>PowerPoint 演示文稿</vt:lpstr>
      <vt:lpstr>PowerPoint 演示文稿</vt:lpstr>
      <vt:lpstr>PowerPoint 演示文稿</vt:lpstr>
      <vt:lpstr>PowerPoint 演示文稿</vt:lpstr>
      <vt:lpstr>2.具有快表的地址变换机构 </vt:lpstr>
      <vt:lpstr>2.具有快表的地址变换机构</vt:lpstr>
      <vt:lpstr>PowerPoint 演示文稿</vt:lpstr>
      <vt:lpstr>PowerPoint 演示文稿</vt:lpstr>
      <vt:lpstr>4.4.3    两级和多级页表 </vt:lpstr>
      <vt:lpstr>PowerPoint 演示文稿</vt:lpstr>
      <vt:lpstr>PowerPoint 演示文稿</vt:lpstr>
      <vt:lpstr>PowerPoint 演示文稿</vt:lpstr>
      <vt:lpstr>PowerPoint 演示文稿</vt:lpstr>
      <vt:lpstr>PowerPoint 演示文稿</vt:lpstr>
      <vt:lpstr>4.5   基本分段存储管理方式 </vt:lpstr>
      <vt:lpstr>4.5.1   分段存储管理方式的引入</vt:lpstr>
      <vt:lpstr>PowerPoint 演示文稿</vt:lpstr>
      <vt:lpstr>4.5.2  分段系统的基本原理 </vt:lpstr>
      <vt:lpstr>3. 地址变换过程</vt:lpstr>
      <vt:lpstr>PowerPoint 演示文稿</vt:lpstr>
      <vt:lpstr>PowerPoint 演示文稿</vt:lpstr>
      <vt:lpstr>PowerPoint 演示文稿</vt:lpstr>
      <vt:lpstr>4.5.3  信息共享 </vt:lpstr>
      <vt:lpstr>PowerPoint 演示文稿</vt:lpstr>
      <vt:lpstr>PowerPoint 演示文稿</vt:lpstr>
      <vt:lpstr>PowerPoint 演示文稿</vt:lpstr>
      <vt:lpstr>4.5.4  段页式存储管理方式 </vt:lpstr>
      <vt:lpstr>PowerPoint 演示文稿</vt:lpstr>
      <vt:lpstr>PowerPoint 演示文稿</vt:lpstr>
      <vt:lpstr>PowerPoint 演示文稿</vt:lpstr>
      <vt:lpstr>PowerPoint 演示文稿</vt:lpstr>
      <vt:lpstr>PowerPoint 演示文稿</vt:lpstr>
      <vt:lpstr>PowerPoint 演示文稿</vt:lpstr>
      <vt:lpstr>A、在采用页式存储管理的系统中，某作业的逻辑地址空间为4页（每页2K字节），且已知该作业的页表如下表。试借助地址转换图（即要求画出页式存储管理系统地址转换示意图）求出逻辑地址4688所对应的物理地址。 </vt:lpstr>
      <vt:lpstr>B、已知地址长度为32位，段内地址16位。段表内容如下表，转换下列逻辑地址为物理地址。 （1）10097          （2）10054H </vt:lpstr>
    </vt:vector>
  </TitlesOfParts>
  <Company>Nanjing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Qian</dc:creator>
  <cp:lastModifiedBy>#ZHANG WEIWEN#</cp:lastModifiedBy>
  <cp:revision>372</cp:revision>
  <dcterms:created xsi:type="dcterms:W3CDTF">2010-09-12T07:56:00Z</dcterms:created>
  <dcterms:modified xsi:type="dcterms:W3CDTF">2024-03-28T09:07:51Z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8BCCDAEB21934C3A8067F5A462B4F913</vt:lpwstr>
  </property>
  <property fmtid="{D5CDD505-2E9C-101B-9397-08002B2CF9AE}" pid="3" name="KSOProductBuildVer">
    <vt:lpwstr>2052-11.1.0.13703</vt:lpwstr>
  </property>
</Properties>
</file>