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7"/>
  </p:notesMasterIdLst>
  <p:sldIdLst>
    <p:sldId id="1071" r:id="rId3"/>
    <p:sldId id="1072" r:id="rId4"/>
    <p:sldId id="1073" r:id="rId5"/>
    <p:sldId id="1074" r:id="rId6"/>
    <p:sldId id="1075" r:id="rId7"/>
    <p:sldId id="1076" r:id="rId8"/>
    <p:sldId id="1077" r:id="rId9"/>
    <p:sldId id="1078" r:id="rId10"/>
    <p:sldId id="1079" r:id="rId11"/>
    <p:sldId id="1080" r:id="rId12"/>
    <p:sldId id="1081" r:id="rId13"/>
    <p:sldId id="1082" r:id="rId14"/>
    <p:sldId id="1083" r:id="rId15"/>
    <p:sldId id="1084" r:id="rId16"/>
    <p:sldId id="1085" r:id="rId17"/>
    <p:sldId id="1086" r:id="rId18"/>
    <p:sldId id="1087" r:id="rId19"/>
    <p:sldId id="1088" r:id="rId20"/>
    <p:sldId id="1089" r:id="rId21"/>
    <p:sldId id="1090" r:id="rId22"/>
    <p:sldId id="1091" r:id="rId23"/>
    <p:sldId id="1092" r:id="rId24"/>
    <p:sldId id="1093" r:id="rId25"/>
    <p:sldId id="1094" r:id="rId26"/>
    <p:sldId id="1095" r:id="rId27"/>
    <p:sldId id="1097" r:id="rId28"/>
    <p:sldId id="1102" r:id="rId29"/>
    <p:sldId id="1138" r:id="rId30"/>
    <p:sldId id="1140" r:id="rId31"/>
    <p:sldId id="1141" r:id="rId32"/>
    <p:sldId id="1145" r:id="rId33"/>
    <p:sldId id="1147" r:id="rId34"/>
    <p:sldId id="1146" r:id="rId35"/>
    <p:sldId id="1142" r:id="rId36"/>
    <p:sldId id="1144" r:id="rId38"/>
    <p:sldId id="1139" r:id="rId39"/>
    <p:sldId id="1103" r:id="rId40"/>
    <p:sldId id="1104" r:id="rId41"/>
    <p:sldId id="1105" r:id="rId42"/>
    <p:sldId id="1107" r:id="rId43"/>
    <p:sldId id="1108" r:id="rId44"/>
    <p:sldId id="1109" r:id="rId45"/>
    <p:sldId id="397" r:id="rId46"/>
    <p:sldId id="398" r:id="rId47"/>
    <p:sldId id="400" r:id="rId48"/>
    <p:sldId id="402" r:id="rId49"/>
    <p:sldId id="1130" r:id="rId50"/>
    <p:sldId id="1131" r:id="rId51"/>
    <p:sldId id="1129" r:id="rId52"/>
    <p:sldId id="1133" r:id="rId53"/>
    <p:sldId id="1110" r:id="rId54"/>
    <p:sldId id="1111" r:id="rId55"/>
    <p:sldId id="1112" r:id="rId56"/>
    <p:sldId id="1113" r:id="rId57"/>
    <p:sldId id="1114" r:id="rId58"/>
    <p:sldId id="1115" r:id="rId59"/>
    <p:sldId id="1116" r:id="rId60"/>
    <p:sldId id="1117" r:id="rId61"/>
    <p:sldId id="1118" r:id="rId62"/>
    <p:sldId id="1120" r:id="rId63"/>
    <p:sldId id="1122" r:id="rId64"/>
    <p:sldId id="1123" r:id="rId65"/>
    <p:sldId id="1125" r:id="rId66"/>
    <p:sldId id="1132" r:id="rId67"/>
    <p:sldId id="1135" r:id="rId68"/>
    <p:sldId id="1137" r:id="rId69"/>
    <p:sldId id="1136" r:id="rId70"/>
    <p:sldId id="302" r:id="rId71"/>
    <p:sldId id="304" r:id="rId72"/>
    <p:sldId id="305" r:id="rId73"/>
    <p:sldId id="306" r:id="rId74"/>
    <p:sldId id="307" r:id="rId75"/>
    <p:sldId id="308" r:id="rId76"/>
    <p:sldId id="309" r:id="rId77"/>
    <p:sldId id="337" r:id="rId78"/>
    <p:sldId id="310" r:id="rId79"/>
    <p:sldId id="312" r:id="rId80"/>
    <p:sldId id="313" r:id="rId81"/>
    <p:sldId id="314" r:id="rId82"/>
    <p:sldId id="315" r:id="rId83"/>
    <p:sldId id="316" r:id="rId84"/>
    <p:sldId id="317" r:id="rId85"/>
    <p:sldId id="320" r:id="rId86"/>
    <p:sldId id="323" r:id="rId87"/>
    <p:sldId id="324" r:id="rId88"/>
    <p:sldId id="326" r:id="rId89"/>
    <p:sldId id="327" r:id="rId90"/>
    <p:sldId id="329" r:id="rId91"/>
    <p:sldId id="331" r:id="rId92"/>
    <p:sldId id="332" r:id="rId93"/>
    <p:sldId id="335" r:id="rId94"/>
    <p:sldId id="1127" r:id="rId95"/>
  </p:sldIdLst>
  <p:sldSz cx="9144000" cy="6858000" type="screen4x3"/>
  <p:notesSz cx="6858000" cy="9144000"/>
  <p:custDataLst>
    <p:tags r:id="rId99"/>
  </p:custDataLst>
  <p:defaultTextStyle>
    <a:defPPr>
      <a:defRPr lang="zh-CN"/>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FF"/>
    <a:srgbClr val="CCECFF"/>
    <a:srgbClr val="FFCCCC"/>
    <a:srgbClr val="CCFF66"/>
    <a:srgbClr val="FFFFCC"/>
    <a:srgbClr val="99FF66"/>
    <a:srgbClr val="0000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77"/>
    <p:restoredTop sz="82506"/>
  </p:normalViewPr>
  <p:slideViewPr>
    <p:cSldViewPr showGuides="1">
      <p:cViewPr varScale="1">
        <p:scale>
          <a:sx n="55" d="100"/>
          <a:sy n="55" d="100"/>
        </p:scale>
        <p:origin x="-1624"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7910"/>
    </p:cViewPr>
  </p:sorterViewPr>
  <p:gridSpacing cx="36004" cy="36004"/>
</p:viewPr>
</file>

<file path=ppt/_rels/presentation.xml.rels><?xml version="1.0" encoding="UTF-8" standalone="yes"?>
<Relationships xmlns="http://schemas.openxmlformats.org/package/2006/relationships"><Relationship Id="rId99" Type="http://schemas.openxmlformats.org/officeDocument/2006/relationships/tags" Target="tags/tag7.xml"/><Relationship Id="rId98" Type="http://schemas.openxmlformats.org/officeDocument/2006/relationships/tableStyles" Target="tableStyles.xml"/><Relationship Id="rId97" Type="http://schemas.openxmlformats.org/officeDocument/2006/relationships/viewProps" Target="viewProps.xml"/><Relationship Id="rId96" Type="http://schemas.openxmlformats.org/officeDocument/2006/relationships/presProps" Target="presProps.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9427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spcBef>
                <a:spcPct val="0"/>
              </a:spcBef>
              <a:defRPr sz="12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427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spcBef>
                <a:spcPct val="0"/>
              </a:spcBef>
              <a:defRPr sz="1200" b="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933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9427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427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spcBef>
                <a:spcPct val="0"/>
              </a:spcBef>
              <a:defRPr sz="12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427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hangingPunct="1">
              <a:buNone/>
            </a:pPr>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幻灯片图像占位符 1"/>
          <p:cNvSpPr>
            <a:spLocks noGrp="1" noRot="1" noChangeAspect="1" noTextEdit="1"/>
          </p:cNvSpPr>
          <p:nvPr>
            <p:ph type="sldImg"/>
          </p:nvPr>
        </p:nvSpPr>
        <p:spPr/>
      </p:sp>
      <p:sp>
        <p:nvSpPr>
          <p:cNvPr id="100355" name="备注占位符 2"/>
          <p:cNvSpPr>
            <a:spLocks noGrp="1"/>
          </p:cNvSpPr>
          <p:nvPr>
            <p:ph type="body" idx="1"/>
          </p:nvPr>
        </p:nvSpPr>
        <p:spPr/>
        <p:txBody>
          <a:bodyPr wrap="square" lIns="91440" tIns="45720" rIns="91440" bIns="45720" anchor="t" anchorCtr="0"/>
          <a:p>
            <a:pPr lvl="0"/>
            <a:endParaRPr lang="zh-CN" altLang="en-US" dirty="0"/>
          </a:p>
        </p:txBody>
      </p:sp>
      <p:sp>
        <p:nvSpPr>
          <p:cNvPr id="1003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幻灯片图像占位符 1"/>
          <p:cNvSpPr>
            <a:spLocks noGrp="1" noRot="1" noChangeAspect="1" noTextEdit="1"/>
          </p:cNvSpPr>
          <p:nvPr>
            <p:ph type="sldImg"/>
          </p:nvPr>
        </p:nvSpPr>
        <p:spPr/>
      </p:sp>
      <p:sp>
        <p:nvSpPr>
          <p:cNvPr id="101379" name="备注占位符 2"/>
          <p:cNvSpPr>
            <a:spLocks noGrp="1"/>
          </p:cNvSpPr>
          <p:nvPr>
            <p:ph type="body" idx="1"/>
          </p:nvPr>
        </p:nvSpPr>
        <p:spPr/>
        <p:txBody>
          <a:bodyPr wrap="square" lIns="91440" tIns="45720" rIns="91440" bIns="45720" anchor="t" anchorCtr="0"/>
          <a:p>
            <a:pPr lvl="0"/>
            <a:endParaRPr lang="zh-CN" altLang="en-US" dirty="0"/>
          </a:p>
        </p:txBody>
      </p:sp>
      <p:sp>
        <p:nvSpPr>
          <p:cNvPr id="1013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Slide Image Placeholder 1"/>
          <p:cNvSpPr>
            <a:spLocks noGrp="1" noRot="1" noChangeAspect="1" noTextEdit="1"/>
          </p:cNvSpPr>
          <p:nvPr>
            <p:ph type="sldImg"/>
          </p:nvPr>
        </p:nvSpPr>
        <p:spPr>
          <a:xfrm>
            <a:off x="1438275" y="717550"/>
            <a:ext cx="4167188" cy="3125788"/>
          </a:xfrm>
        </p:spPr>
      </p:sp>
      <p:sp>
        <p:nvSpPr>
          <p:cNvPr id="102403" name="Notes Placeholder 2"/>
          <p:cNvSpPr>
            <a:spLocks noGrp="1"/>
          </p:cNvSpPr>
          <p:nvPr>
            <p:ph type="body" idx="1"/>
          </p:nvPr>
        </p:nvSpPr>
        <p:spPr/>
        <p:txBody>
          <a:bodyPr wrap="square" lIns="91440" tIns="45720" rIns="91440" bIns="45720" anchor="t" anchorCtr="0"/>
          <a:p>
            <a:pPr lvl="0"/>
            <a:r>
              <a:rPr lang="zh-CN" altLang="en-US" dirty="0"/>
              <a:t>具体操作可略过，如果下午实验课会讲</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Slide Image Placeholder 1"/>
          <p:cNvSpPr>
            <a:spLocks noGrp="1" noRot="1" noChangeAspect="1" noTextEdit="1"/>
          </p:cNvSpPr>
          <p:nvPr>
            <p:ph type="sldImg"/>
          </p:nvPr>
        </p:nvSpPr>
        <p:spPr>
          <a:xfrm>
            <a:off x="1438275" y="717550"/>
            <a:ext cx="4167188" cy="3125788"/>
          </a:xfrm>
        </p:spPr>
      </p:sp>
      <p:sp>
        <p:nvSpPr>
          <p:cNvPr id="103427" name="Notes Placeholder 2"/>
          <p:cNvSpPr>
            <a:spLocks noGrp="1"/>
          </p:cNvSpPr>
          <p:nvPr>
            <p:ph type="body" idx="1"/>
          </p:nvPr>
        </p:nvSpPr>
        <p:spPr/>
        <p:txBody>
          <a:bodyPr wrap="square" lIns="91440" tIns="45720" rIns="91440" bIns="45720" anchor="t" anchorCtr="0"/>
          <a:p>
            <a:pPr marL="179705" lvl="0" indent="-179705" defTabSz="1219200" eaLnBrk="1" fontAlgn="ctr" hangingPunct="1">
              <a:lnSpc>
                <a:spcPct val="125000"/>
              </a:lnSpc>
              <a:spcBef>
                <a:spcPct val="0"/>
              </a:spcBef>
              <a:spcAft>
                <a:spcPts val="600"/>
              </a:spcAft>
              <a:buFont typeface="Huawei Sans" panose="020C0503030203020204" pitchFamily="34" charset="0"/>
              <a:buChar char="•"/>
            </a:pPr>
            <a:r>
              <a:rPr lang="zh-CN" altLang="en-US" dirty="0"/>
              <a:t>具体操作可略过，如果下午实验课会讲</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Slide Image Placeholder 1"/>
          <p:cNvSpPr>
            <a:spLocks noGrp="1" noRot="1" noChangeAspect="1" noTextEdit="1"/>
          </p:cNvSpPr>
          <p:nvPr>
            <p:ph type="sldImg"/>
          </p:nvPr>
        </p:nvSpPr>
        <p:spPr>
          <a:xfrm>
            <a:off x="1438275" y="717550"/>
            <a:ext cx="4167188" cy="3125788"/>
          </a:xfrm>
        </p:spPr>
      </p:sp>
      <p:sp>
        <p:nvSpPr>
          <p:cNvPr id="104451" name="Notes Placeholder 2"/>
          <p:cNvSpPr>
            <a:spLocks noGrp="1"/>
          </p:cNvSpPr>
          <p:nvPr>
            <p:ph type="body" idx="1"/>
          </p:nvPr>
        </p:nvSpPr>
        <p:spPr/>
        <p:txBody>
          <a:bodyPr wrap="square" lIns="91440" tIns="45720" rIns="91440" bIns="45720" anchor="t" anchorCtr="0"/>
          <a:p>
            <a:pPr lvl="0"/>
            <a:r>
              <a:rPr lang="zh-CN" altLang="en-US" dirty="0"/>
              <a:t>具体操作可略过，如果下午实验课会讲</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Slide Image Placeholder 1"/>
          <p:cNvSpPr>
            <a:spLocks noGrp="1" noRot="1" noChangeAspect="1" noTextEdit="1"/>
          </p:cNvSpPr>
          <p:nvPr>
            <p:ph type="sldImg"/>
          </p:nvPr>
        </p:nvSpPr>
        <p:spPr>
          <a:xfrm>
            <a:off x="1438275" y="717550"/>
            <a:ext cx="4167188" cy="3125788"/>
          </a:xfrm>
        </p:spPr>
      </p:sp>
      <p:sp>
        <p:nvSpPr>
          <p:cNvPr id="105475" name="Notes Placeholder 2"/>
          <p:cNvSpPr>
            <a:spLocks noGrp="1"/>
          </p:cNvSpPr>
          <p:nvPr>
            <p:ph type="body" idx="1"/>
          </p:nvPr>
        </p:nvSpPr>
        <p:spPr/>
        <p:txBody>
          <a:bodyPr wrap="square" lIns="91440" tIns="45720" rIns="91440" bIns="45720" anchor="t" anchorCtr="0"/>
          <a:p>
            <a:pPr lvl="0"/>
            <a:r>
              <a:rPr lang="zh-CN" altLang="en-US" dirty="0"/>
              <a:t>具体操作可略过，如果下午实验课会讲</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Slide Image Placeholder 1"/>
          <p:cNvSpPr>
            <a:spLocks noGrp="1" noRot="1" noChangeAspect="1" noTextEdit="1"/>
          </p:cNvSpPr>
          <p:nvPr>
            <p:ph type="sldImg"/>
          </p:nvPr>
        </p:nvSpPr>
        <p:spPr>
          <a:xfrm>
            <a:off x="1438275" y="717550"/>
            <a:ext cx="4167188" cy="3125788"/>
          </a:xfrm>
        </p:spPr>
      </p:sp>
      <p:sp>
        <p:nvSpPr>
          <p:cNvPr id="106499" name="Notes Placeholder 2"/>
          <p:cNvSpPr>
            <a:spLocks noGrp="1"/>
          </p:cNvSpPr>
          <p:nvPr>
            <p:ph type="body" idx="1"/>
          </p:nvPr>
        </p:nvSpPr>
        <p:spPr/>
        <p:txBody>
          <a:bodyPr wrap="square" lIns="91440" tIns="45720" rIns="91440" bIns="45720" anchor="t" anchorCtr="0"/>
          <a:p>
            <a:pPr lvl="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幻灯片图像占位符 1"/>
          <p:cNvSpPr>
            <a:spLocks noGrp="1" noRot="1" noChangeAspect="1" noTextEdit="1"/>
          </p:cNvSpPr>
          <p:nvPr>
            <p:ph type="sldImg"/>
          </p:nvPr>
        </p:nvSpPr>
        <p:spPr/>
      </p:sp>
      <p:sp>
        <p:nvSpPr>
          <p:cNvPr id="107523" name="备注占位符 2"/>
          <p:cNvSpPr>
            <a:spLocks noGrp="1"/>
          </p:cNvSpPr>
          <p:nvPr>
            <p:ph type="body" idx="1"/>
          </p:nvPr>
        </p:nvSpPr>
        <p:spPr/>
        <p:txBody>
          <a:bodyPr wrap="square" lIns="91440" tIns="45720" rIns="91440" bIns="45720" anchor="t" anchorCtr="0"/>
          <a:p>
            <a:pPr lvl="0"/>
            <a:r>
              <a:rPr lang="zh-CN" altLang="en-US" dirty="0"/>
              <a:t>对于瓶颈点相似的业务场景，不同的业务负载特征对系统参数的最优配置有较大的影响。比如，内存计算和网络服务器在高压力场景下的业务都存在</a:t>
            </a:r>
            <a:r>
              <a:rPr lang="en-US" altLang="zh-CN" dirty="0"/>
              <a:t>CPU</a:t>
            </a:r>
            <a:r>
              <a:rPr lang="zh-CN" altLang="en-US" dirty="0"/>
              <a:t>维度的性能瓶颈，但其负载特征显然不是完全一致的；</a:t>
            </a:r>
            <a:endParaRPr lang="zh-CN" altLang="en-US" dirty="0"/>
          </a:p>
          <a:p>
            <a:pPr lvl="0"/>
            <a:r>
              <a:rPr lang="zh-CN" altLang="en-US" dirty="0"/>
              <a:t>因此，负载特征分类针对相同性能瓶颈的业务，使用监督学习分类模型，基于离线负载数据集，训练出可以对当前负载数据进行业务分类的模型，进而将模型传递到感知决策模块，由感知决策模块调节配置与该负载特征相关的参数。</a:t>
            </a:r>
            <a:endParaRPr lang="zh-CN" altLang="en-US" dirty="0"/>
          </a:p>
          <a:p>
            <a:pPr lvl="0"/>
            <a:endParaRPr lang="zh-CN" altLang="en-US" dirty="0"/>
          </a:p>
        </p:txBody>
      </p:sp>
      <p:sp>
        <p:nvSpPr>
          <p:cNvPr id="1075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3" y="1604"/>
              <a:ext cx="448" cy="299"/>
              <a:chOff x="720" y="336"/>
              <a:chExt cx="624" cy="432"/>
            </a:xfrm>
          </p:grpSpPr>
          <p:sp>
            <p:nvSpPr>
              <p:cNvPr id="15" name="Rectangle 4"/>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16"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grpSp>
        <p:grpSp>
          <p:nvGrpSpPr>
            <p:cNvPr id="2057" name="Group 6"/>
            <p:cNvGrpSpPr/>
            <p:nvPr/>
          </p:nvGrpSpPr>
          <p:grpSpPr>
            <a:xfrm>
              <a:off x="261" y="1870"/>
              <a:ext cx="465" cy="299"/>
              <a:chOff x="912" y="2640"/>
              <a:chExt cx="672" cy="432"/>
            </a:xfrm>
          </p:grpSpPr>
          <p:sp>
            <p:nvSpPr>
              <p:cNvPr id="13" name="Rectangle 7"/>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14"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grpSp>
        <p:sp>
          <p:nvSpPr>
            <p:cNvPr id="10"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11" name="Rectangle 10"/>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12"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endParaRPr lang="zh-CN" altLang="en-US" noProof="0"/>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17" name="Rectangle 14"/>
          <p:cNvSpPr>
            <a:spLocks noGrp="1" noChangeArrowheads="1"/>
          </p:cNvSpPr>
          <p:nvPr>
            <p:ph type="dt" sz="half" idx="2"/>
          </p:nvPr>
        </p:nvSpPr>
        <p:spPr bwMode="auto">
          <a:xfrm>
            <a:off x="990600" y="6248400"/>
            <a:ext cx="1905000" cy="457200"/>
          </a:xfrm>
          <a:prstGeom prst="rect">
            <a:avLst/>
          </a:prstGeom>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b="0" dirty="0">
                <a:solidFill>
                  <a:schemeClr val="bg2"/>
                </a:solidFill>
                <a:latin typeface="Tahoma" panose="020B0604030504040204" pitchFamily="34" charset="0"/>
                <a:ea typeface="宋体" panose="02010600030101010101" pitchFamily="2" charset="-122"/>
              </a:rPr>
            </a:fld>
            <a:endParaRPr lang="en-US" altLang="zh-CN" b="0" dirty="0">
              <a:solidFill>
                <a:schemeClr val="bg2"/>
              </a:solidFill>
              <a:latin typeface="Tahoma" panose="020B0604030504040204" pitchFamily="34"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7675" y="214313"/>
            <a:ext cx="2157413" cy="5918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23850" y="214313"/>
            <a:ext cx="6321425" cy="5918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95288" y="1125538"/>
            <a:ext cx="4203700" cy="50069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剪贴画占位符 3"/>
          <p:cNvSpPr>
            <a:spLocks noGrp="1"/>
          </p:cNvSpPr>
          <p:nvPr>
            <p:ph type="clipArt" sz="half" idx="2"/>
          </p:nvPr>
        </p:nvSpPr>
        <p:spPr>
          <a:xfrm>
            <a:off x="4751388" y="1125538"/>
            <a:ext cx="4203700" cy="50069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395288" y="1125538"/>
            <a:ext cx="8559800" cy="50069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95288" y="1125538"/>
            <a:ext cx="4203700" cy="50069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51388" y="1125538"/>
            <a:ext cx="4203700" cy="50069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7*#标题和内容（一行标题）">
    <p:bg>
      <p:bgPr>
        <a:solidFill>
          <a:schemeClr val="bg1"/>
        </a:solidFill>
        <a:effectLst/>
      </p:bgPr>
    </p:bg>
    <p:spTree>
      <p:nvGrpSpPr>
        <p:cNvPr id="1" name=""/>
        <p:cNvGrpSpPr/>
        <p:nvPr/>
      </p:nvGrpSpPr>
      <p:grpSpPr>
        <a:xfrm>
          <a:off x="0" y="0"/>
          <a:ext cx="0" cy="0"/>
          <a:chOff x="0" y="0"/>
          <a:chExt cx="0" cy="0"/>
        </a:xfrm>
      </p:grpSpPr>
      <p:sp>
        <p:nvSpPr>
          <p:cNvPr id="3" name="标题 1"/>
          <p:cNvSpPr>
            <a:spLocks noGrp="1"/>
          </p:cNvSpPr>
          <p:nvPr>
            <p:ph type="title"/>
          </p:nvPr>
        </p:nvSpPr>
        <p:spPr>
          <a:xfrm>
            <a:off x="548879" y="447468"/>
            <a:ext cx="804624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lvl="0"/>
            <a:r>
              <a:rPr lang="zh-CN" altLang="en-US" dirty="0"/>
              <a:t>单击此处编辑母版标题样式</a:t>
            </a:r>
            <a:endParaRPr lang="zh-CN" altLang="en-US" dirty="0"/>
          </a:p>
        </p:txBody>
      </p:sp>
      <p:sp>
        <p:nvSpPr>
          <p:cNvPr id="9" name="文本占位符 6"/>
          <p:cNvSpPr>
            <a:spLocks noGrp="1"/>
          </p:cNvSpPr>
          <p:nvPr>
            <p:ph type="body" sz="quarter" idx="10"/>
          </p:nvPr>
        </p:nvSpPr>
        <p:spPr>
          <a:xfrm>
            <a:off x="548878" y="1047751"/>
            <a:ext cx="804624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a:t>单击此处编辑母版文本样式</a:t>
            </a:r>
            <a:endParaRPr lang="zh-CN" altLang="en-US"/>
          </a:p>
        </p:txBody>
      </p:sp>
      <p:sp>
        <p:nvSpPr>
          <p:cNvPr id="2" name="日期占位符 1"/>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3"/>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8*#仅标题（一行标题）">
    <p:bg>
      <p:bgPr>
        <a:solidFill>
          <a:schemeClr val="bg1"/>
        </a:solidFill>
        <a:effectLst/>
      </p:bgPr>
    </p:bg>
    <p:spTree>
      <p:nvGrpSpPr>
        <p:cNvPr id="1" name=""/>
        <p:cNvGrpSpPr/>
        <p:nvPr/>
      </p:nvGrpSpPr>
      <p:grpSpPr>
        <a:xfrm>
          <a:off x="0" y="0"/>
          <a:ext cx="0" cy="0"/>
          <a:chOff x="0" y="0"/>
          <a:chExt cx="0" cy="0"/>
        </a:xfrm>
      </p:grpSpPr>
      <p:sp>
        <p:nvSpPr>
          <p:cNvPr id="3" name="标题 1"/>
          <p:cNvSpPr>
            <a:spLocks noGrp="1"/>
          </p:cNvSpPr>
          <p:nvPr>
            <p:ph type="title"/>
          </p:nvPr>
        </p:nvSpPr>
        <p:spPr>
          <a:xfrm>
            <a:off x="548879" y="447469"/>
            <a:ext cx="8046244" cy="497095"/>
          </a:xfrm>
          <a:prstGeom prst="rect">
            <a:avLst/>
          </a:prstGeom>
        </p:spPr>
        <p:txBody>
          <a:bodyPr lIns="0" tIns="0" rIns="0" bIns="0" anchor="t">
            <a:normAutofit/>
          </a:bodyPr>
          <a:lstStyle>
            <a:lvl1pPr>
              <a:defRPr lang="zh-CN" altLang="en-US" baseline="0" dirty="0"/>
            </a:lvl1pPr>
          </a:lstStyle>
          <a:p>
            <a:pPr lvl="0"/>
            <a:r>
              <a:rPr lang="zh-CN" altLang="en-US" dirty="0"/>
              <a:t>单击此处编辑母版标题样式</a:t>
            </a:r>
            <a:endParaRPr lang="zh-CN" altLang="en-US" dirty="0"/>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952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513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9"/>
          <p:cNvSpPr>
            <a:spLocks noGrp="1"/>
          </p:cNvSpPr>
          <p:nvPr>
            <p:ph type="title"/>
          </p:nvPr>
        </p:nvSpPr>
        <p:spPr>
          <a:xfrm>
            <a:off x="323850" y="214313"/>
            <a:ext cx="8620125" cy="69373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27" name="Rectangle 10"/>
          <p:cNvSpPr>
            <a:spLocks noGrp="1"/>
          </p:cNvSpPr>
          <p:nvPr>
            <p:ph type="body" idx="1"/>
          </p:nvPr>
        </p:nvSpPr>
        <p:spPr>
          <a:xfrm>
            <a:off x="395288" y="1125538"/>
            <a:ext cx="8559800" cy="50069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lstStyle>
            <a:lvl1pPr eaLnBrk="1" hangingPunct="1">
              <a:spcBef>
                <a:spcPct val="0"/>
              </a:spcBef>
              <a:defRPr sz="1400" b="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lstStyle>
            <a:lvl1pPr algn="ctr" eaLnBrk="1" hangingPunct="1">
              <a:spcBef>
                <a:spcPct val="0"/>
              </a:spcBef>
              <a:defRPr sz="1400" b="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lstStyle>
            <a:lvl1pPr algn="r">
              <a:defRPr sz="1400">
                <a:ea typeface="宋体" panose="02010600030101010101" pitchFamily="2" charset="-122"/>
              </a:defRPr>
            </a:lvl1pPr>
          </a:lstStyle>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84.xml"/><Relationship Id="rId1" Type="http://schemas.openxmlformats.org/officeDocument/2006/relationships/slide" Target="slide7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tags" Target="../tags/tag3.xml"/><Relationship Id="rId3" Type="http://schemas.openxmlformats.org/officeDocument/2006/relationships/image" Target="../media/image8.png"/><Relationship Id="rId2" Type="http://schemas.openxmlformats.org/officeDocument/2006/relationships/tags" Target="../tags/tag2.xml"/><Relationship Id="rId1" Type="http://schemas.openxmlformats.org/officeDocument/2006/relationships/tags" Target="../tags/tag1.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tags" Target="../tags/tag6.xml"/><Relationship Id="rId4" Type="http://schemas.openxmlformats.org/officeDocument/2006/relationships/image" Target="../media/image13.png"/><Relationship Id="rId3" Type="http://schemas.openxmlformats.org/officeDocument/2006/relationships/tags" Target="../tags/tag5.xml"/><Relationship Id="rId2" Type="http://schemas.openxmlformats.org/officeDocument/2006/relationships/image" Target="../media/image12.png"/><Relationship Id="rId1" Type="http://schemas.openxmlformats.org/officeDocument/2006/relationships/tags" Target="../tags/tag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5.wmf"/><Relationship Id="rId1"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8.emf"/><Relationship Id="rId1"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20.wmf"/><Relationship Id="rId1" Type="http://schemas.openxmlformats.org/officeDocument/2006/relationships/oleObject" Target="../embeddings/oleObject3.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23.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6.png"/><Relationship Id="rId1" Type="http://schemas.openxmlformats.org/officeDocument/2006/relationships/image" Target="../media/image2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5"/>
          <p:cNvSpPr txBox="1">
            <a:spLocks noChangeArrowheads="1"/>
          </p:cNvSpPr>
          <p:nvPr/>
        </p:nvSpPr>
        <p:spPr bwMode="auto">
          <a:xfrm>
            <a:off x="2447925" y="1773238"/>
            <a:ext cx="4094163" cy="360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Tahoma" panose="020B0604030504040204" pitchFamily="34" charset="0"/>
                <a:ea typeface="宋体" panose="02010600030101010101" pitchFamily="2" charset="-122"/>
              </a:defRPr>
            </a:lvl1pPr>
            <a:lvl2pPr>
              <a:defRPr sz="2800" b="1">
                <a:solidFill>
                  <a:schemeClr val="tx1"/>
                </a:solidFill>
                <a:latin typeface="Tahoma" panose="020B0604030504040204" pitchFamily="34" charset="0"/>
                <a:ea typeface="宋体" panose="02010600030101010101" pitchFamily="2" charset="-122"/>
              </a:defRPr>
            </a:lvl2pPr>
            <a:lvl3pPr>
              <a:defRPr sz="2400" b="1">
                <a:solidFill>
                  <a:schemeClr val="tx1"/>
                </a:solidFill>
                <a:latin typeface="Tahoma" panose="020B0604030504040204" pitchFamily="34" charset="0"/>
                <a:ea typeface="宋体" panose="02010600030101010101" pitchFamily="2" charset="-122"/>
              </a:defRPr>
            </a:lvl3pPr>
            <a:lvl4pPr>
              <a:defRPr sz="2000" b="1">
                <a:solidFill>
                  <a:schemeClr val="tx1"/>
                </a:solidFill>
                <a:latin typeface="Tahoma" panose="020B0604030504040204" pitchFamily="34" charset="0"/>
                <a:ea typeface="宋体" panose="02010600030101010101" pitchFamily="2" charset="-122"/>
              </a:defRPr>
            </a:lvl4pPr>
            <a:lvl5pPr>
              <a:defRPr sz="2000" b="1">
                <a:solidFill>
                  <a:schemeClr val="tx1"/>
                </a:solidFill>
                <a:latin typeface="Tahoma" panose="020B0604030504040204" pitchFamily="34" charset="0"/>
                <a:ea typeface="宋体" panose="02010600030101010101" pitchFamily="2" charset="-122"/>
              </a:defRPr>
            </a:lvl5pPr>
            <a:lvl6pPr eaLnBrk="0" hangingPunct="0">
              <a:defRPr sz="2000" b="1">
                <a:solidFill>
                  <a:schemeClr val="tx1"/>
                </a:solidFill>
                <a:latin typeface="Tahoma" panose="020B0604030504040204" pitchFamily="34" charset="0"/>
                <a:ea typeface="宋体" panose="02010600030101010101" pitchFamily="2" charset="-122"/>
              </a:defRPr>
            </a:lvl6pPr>
            <a:lvl7pPr eaLnBrk="0" hangingPunct="0">
              <a:defRPr sz="2000" b="1">
                <a:solidFill>
                  <a:schemeClr val="tx1"/>
                </a:solidFill>
                <a:latin typeface="Tahoma" panose="020B0604030504040204" pitchFamily="34" charset="0"/>
                <a:ea typeface="宋体" panose="02010600030101010101" pitchFamily="2" charset="-122"/>
              </a:defRPr>
            </a:lvl7pPr>
            <a:lvl8pPr eaLnBrk="0" hangingPunct="0">
              <a:defRPr sz="2000" b="1">
                <a:solidFill>
                  <a:schemeClr val="tx1"/>
                </a:solidFill>
                <a:latin typeface="Tahoma" panose="020B0604030504040204" pitchFamily="34" charset="0"/>
                <a:ea typeface="宋体" panose="02010600030101010101" pitchFamily="2" charset="-122"/>
              </a:defRPr>
            </a:lvl8pPr>
            <a:lvl9pPr eaLnBrk="0" hangingPunct="0">
              <a:defRPr sz="2000" b="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45000"/>
              </a:lnSpc>
              <a:spcBef>
                <a:spcPct val="20000"/>
              </a:spcBef>
              <a:spcAft>
                <a:spcPct val="0"/>
              </a:spcAft>
              <a:buClr>
                <a:schemeClr val="folHlink"/>
              </a:buClr>
              <a:buSzPct val="60000"/>
              <a:buFontTx/>
              <a:buNone/>
              <a:defRPr/>
            </a:pPr>
            <a:r>
              <a:rPr kumimoji="0" lang="en-US" altLang="zh-CN" sz="2400" b="1" i="0" u="sng" strike="noStrike" kern="1200" cap="none" spc="0" normalizeH="0" baseline="0" noProof="0" dirty="0" smtClean="0">
                <a:ln>
                  <a:noFill/>
                </a:ln>
                <a:solidFill>
                  <a:srgbClr val="0000FF"/>
                </a:solidFill>
                <a:effectLst/>
                <a:uLnTx/>
                <a:uFillTx/>
                <a:latin typeface="+mn-lt"/>
                <a:ea typeface="+mn-ea"/>
                <a:cs typeface="+mn-cs"/>
                <a:hlinkClick r:id="" action="ppaction://noaction"/>
              </a:rPr>
              <a:t>9.1   </a:t>
            </a:r>
            <a:r>
              <a:rPr kumimoji="0" lang="zh-CN" altLang="en-US" sz="2400" b="1" i="0" u="sng" strike="noStrike" kern="1200" cap="none" spc="0" normalizeH="0" baseline="0" noProof="0" dirty="0" smtClean="0">
                <a:ln>
                  <a:noFill/>
                </a:ln>
                <a:solidFill>
                  <a:srgbClr val="0000FF"/>
                </a:solidFill>
                <a:effectLst/>
                <a:uLnTx/>
                <a:uFillTx/>
                <a:latin typeface="+mn-lt"/>
                <a:ea typeface="+mn-ea"/>
                <a:cs typeface="+mn-cs"/>
                <a:hlinkClick r:id="" action="ppaction://noaction"/>
              </a:rPr>
              <a:t>用户接口 </a:t>
            </a:r>
            <a:endParaRPr kumimoji="0" lang="zh-CN" altLang="en-US" sz="2400" b="1" i="0" u="sng"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45000"/>
              </a:lnSpc>
              <a:spcBef>
                <a:spcPct val="20000"/>
              </a:spcBef>
              <a:spcAft>
                <a:spcPct val="0"/>
              </a:spcAft>
              <a:buClr>
                <a:schemeClr val="folHlink"/>
              </a:buClr>
              <a:buSzPct val="60000"/>
              <a:buFontTx/>
              <a:buNone/>
              <a:defRPr/>
            </a:pPr>
            <a:r>
              <a:rPr kumimoji="0" lang="en-US" altLang="zh-CN" sz="2400" b="1" i="0" u="sng" strike="noStrike" kern="1200" cap="none" spc="0" normalizeH="0" baseline="0" noProof="0" dirty="0" smtClean="0">
                <a:ln>
                  <a:noFill/>
                </a:ln>
                <a:solidFill>
                  <a:srgbClr val="0000FF"/>
                </a:solidFill>
                <a:effectLst/>
                <a:uLnTx/>
                <a:uFillTx/>
                <a:latin typeface="+mn-lt"/>
                <a:ea typeface="+mn-ea"/>
                <a:cs typeface="+mn-cs"/>
                <a:hlinkClick r:id="" action="ppaction://noaction"/>
              </a:rPr>
              <a:t>9.2   Shell</a:t>
            </a:r>
            <a:r>
              <a:rPr kumimoji="0" lang="zh-CN" altLang="en-US" sz="2400" b="1" i="0" u="sng" strike="noStrike" kern="1200" cap="none" spc="0" normalizeH="0" baseline="0" noProof="0" dirty="0" smtClean="0">
                <a:ln>
                  <a:noFill/>
                </a:ln>
                <a:solidFill>
                  <a:srgbClr val="0000FF"/>
                </a:solidFill>
                <a:effectLst/>
                <a:uLnTx/>
                <a:uFillTx/>
                <a:latin typeface="+mn-lt"/>
                <a:ea typeface="+mn-ea"/>
                <a:cs typeface="+mn-cs"/>
                <a:hlinkClick r:id="" action="ppaction://noaction"/>
              </a:rPr>
              <a:t>命令语言 </a:t>
            </a:r>
            <a:endParaRPr kumimoji="0" lang="en-US" altLang="zh-CN" sz="2400" b="1" i="0" u="sng"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45000"/>
              </a:lnSpc>
              <a:spcBef>
                <a:spcPct val="20000"/>
              </a:spcBef>
              <a:spcAft>
                <a:spcPct val="0"/>
              </a:spcAft>
              <a:buClr>
                <a:schemeClr val="folHlink"/>
              </a:buClr>
              <a:buSzPct val="60000"/>
              <a:buFontTx/>
              <a:buNone/>
              <a:defRPr/>
            </a:pPr>
            <a:r>
              <a:rPr kumimoji="0" lang="en-US" altLang="zh-CN" sz="2400" b="1" i="0" u="sng" strike="noStrike" kern="1200" cap="none" spc="0" normalizeH="0" baseline="0" noProof="0" dirty="0" smtClean="0">
                <a:ln>
                  <a:noFill/>
                </a:ln>
                <a:solidFill>
                  <a:srgbClr val="0000FF"/>
                </a:solidFill>
                <a:effectLst/>
                <a:uLnTx/>
                <a:uFillTx/>
                <a:latin typeface="+mn-lt"/>
                <a:ea typeface="+mn-ea"/>
                <a:cs typeface="+mn-cs"/>
                <a:hlinkClick r:id="" action="ppaction://noaction"/>
              </a:rPr>
              <a:t>9.3   </a:t>
            </a:r>
            <a:r>
              <a:rPr kumimoji="0" lang="zh-CN" altLang="en-US" sz="2400" b="1" i="0" u="sng" strike="noStrike" kern="1200" cap="none" spc="0" normalizeH="0" baseline="0" noProof="0" dirty="0" smtClean="0">
                <a:ln>
                  <a:noFill/>
                </a:ln>
                <a:solidFill>
                  <a:srgbClr val="0000FF"/>
                </a:solidFill>
                <a:effectLst/>
                <a:uLnTx/>
                <a:uFillTx/>
                <a:latin typeface="+mn-lt"/>
                <a:ea typeface="+mn-ea"/>
                <a:cs typeface="+mn-cs"/>
                <a:hlinkClick r:id="" action="ppaction://noaction"/>
              </a:rPr>
              <a:t>联机命令接口的实现</a:t>
            </a:r>
            <a:endParaRPr kumimoji="0" lang="zh-CN" altLang="en-US" sz="2400" b="1" i="0" u="sng" strike="noStrike" kern="1200" cap="none" spc="0" normalizeH="0" baseline="0" noProof="0" dirty="0" smtClean="0">
              <a:ln>
                <a:noFill/>
              </a:ln>
              <a:solidFill>
                <a:srgbClr val="0000FF"/>
              </a:solidFill>
              <a:effectLst/>
              <a:uLnTx/>
              <a:uFillTx/>
              <a:latin typeface="+mn-lt"/>
              <a:ea typeface="+mn-ea"/>
              <a:cs typeface="+mn-cs"/>
              <a:hlinkClick r:id="" action="ppaction://noaction"/>
            </a:endParaRPr>
          </a:p>
          <a:p>
            <a:pPr marL="342900" marR="0" lvl="0" indent="-342900" algn="l" defTabSz="914400" rtl="0" eaLnBrk="1" fontAlgn="base" latinLnBrk="0" hangingPunct="1">
              <a:lnSpc>
                <a:spcPct val="145000"/>
              </a:lnSpc>
              <a:spcBef>
                <a:spcPct val="20000"/>
              </a:spcBef>
              <a:spcAft>
                <a:spcPct val="0"/>
              </a:spcAft>
              <a:buClr>
                <a:schemeClr val="folHlink"/>
              </a:buClr>
              <a:buSzPct val="60000"/>
              <a:buFontTx/>
              <a:buNone/>
              <a:defRPr/>
            </a:pPr>
            <a:r>
              <a:rPr kumimoji="0" lang="en-US" altLang="zh-CN" sz="2400" b="1" i="0" u="sng" strike="noStrike" kern="1200" cap="none" spc="0" normalizeH="0" baseline="0" noProof="0" dirty="0" smtClean="0">
                <a:ln>
                  <a:noFill/>
                </a:ln>
                <a:solidFill>
                  <a:srgbClr val="0000FF"/>
                </a:solidFill>
                <a:effectLst/>
                <a:uLnTx/>
                <a:uFillTx/>
                <a:latin typeface="+mn-lt"/>
                <a:ea typeface="+mn-ea"/>
                <a:cs typeface="+mn-cs"/>
                <a:hlinkClick r:id="rId1" action="ppaction://hlinksldjump"/>
              </a:rPr>
              <a:t>9.4  </a:t>
            </a:r>
            <a:r>
              <a:rPr kumimoji="0" lang="zh-CN" altLang="en-US" sz="2400" b="1" i="0" u="sng" strike="noStrike" kern="1200" cap="none" spc="0" normalizeH="0" baseline="0" noProof="0" dirty="0" smtClean="0">
                <a:ln>
                  <a:noFill/>
                </a:ln>
                <a:solidFill>
                  <a:srgbClr val="0000FF"/>
                </a:solidFill>
                <a:effectLst/>
                <a:uLnTx/>
                <a:uFillTx/>
                <a:latin typeface="+mn-lt"/>
                <a:ea typeface="+mn-ea"/>
                <a:cs typeface="+mn-cs"/>
                <a:hlinkClick r:id="rId1" action="ppaction://hlinksldjump"/>
              </a:rPr>
              <a:t>系统调用的概念和类型 </a:t>
            </a:r>
            <a:endParaRPr kumimoji="0" lang="zh-CN" altLang="en-US" sz="2400" b="1" i="0" u="sng"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45000"/>
              </a:lnSpc>
              <a:spcBef>
                <a:spcPct val="20000"/>
              </a:spcBef>
              <a:spcAft>
                <a:spcPct val="0"/>
              </a:spcAft>
              <a:buClr>
                <a:schemeClr val="folHlink"/>
              </a:buClr>
              <a:buSzPct val="60000"/>
              <a:buFontTx/>
              <a:buNone/>
              <a:defRPr/>
            </a:pPr>
            <a:r>
              <a:rPr kumimoji="0" lang="en-US" altLang="zh-CN" sz="2400" b="1" i="0" u="sng" strike="noStrike" kern="1200" cap="none" spc="0" normalizeH="0" baseline="0" noProof="0" dirty="0" smtClean="0">
                <a:ln>
                  <a:noFill/>
                </a:ln>
                <a:solidFill>
                  <a:srgbClr val="0000FF"/>
                </a:solidFill>
                <a:effectLst/>
                <a:uLnTx/>
                <a:uFillTx/>
                <a:latin typeface="+mn-lt"/>
                <a:ea typeface="+mn-ea"/>
                <a:cs typeface="+mn-cs"/>
                <a:hlinkClick r:id="rId2" action="ppaction://hlinksldjump"/>
              </a:rPr>
              <a:t>9.5   UNIX</a:t>
            </a:r>
            <a:r>
              <a:rPr kumimoji="0" lang="zh-CN" altLang="en-US" sz="2400" b="1" i="0" u="sng" strike="noStrike" kern="1200" cap="none" spc="0" normalizeH="0" baseline="0" noProof="0" dirty="0" smtClean="0">
                <a:ln>
                  <a:noFill/>
                </a:ln>
                <a:solidFill>
                  <a:srgbClr val="0000FF"/>
                </a:solidFill>
                <a:effectLst/>
                <a:uLnTx/>
                <a:uFillTx/>
                <a:latin typeface="+mn-lt"/>
                <a:ea typeface="+mn-ea"/>
                <a:cs typeface="+mn-cs"/>
                <a:hlinkClick r:id="rId2" action="ppaction://hlinksldjump"/>
              </a:rPr>
              <a:t>系统调用 </a:t>
            </a:r>
            <a:endParaRPr kumimoji="0" lang="zh-CN" altLang="en-US" sz="2400" b="1" i="0" u="sng"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45000"/>
              </a:lnSpc>
              <a:spcBef>
                <a:spcPct val="20000"/>
              </a:spcBef>
              <a:spcAft>
                <a:spcPct val="0"/>
              </a:spcAft>
              <a:buClr>
                <a:schemeClr val="folHlink"/>
              </a:buClr>
              <a:buSzPct val="60000"/>
              <a:buFontTx/>
              <a:buNone/>
              <a:defRPr/>
            </a:pPr>
            <a:r>
              <a:rPr kumimoji="0" lang="en-US" altLang="zh-CN" sz="2400" b="1" i="0" u="sng" strike="noStrike" kern="1200" cap="none" spc="0" normalizeH="0" baseline="0" noProof="0" dirty="0" smtClean="0">
                <a:ln>
                  <a:noFill/>
                </a:ln>
                <a:solidFill>
                  <a:srgbClr val="0000FF"/>
                </a:solidFill>
                <a:effectLst/>
                <a:uLnTx/>
                <a:uFillTx/>
                <a:latin typeface="+mn-lt"/>
                <a:ea typeface="+mn-ea"/>
                <a:cs typeface="+mn-cs"/>
                <a:hlinkClick r:id="rId2" action="ppaction://hlinksldjump"/>
              </a:rPr>
              <a:t>9.6   </a:t>
            </a:r>
            <a:r>
              <a:rPr kumimoji="0" lang="en-US" altLang="zh-CN" sz="2400" b="1" i="0" u="sng" strike="noStrike" kern="1200" cap="none" spc="0" normalizeH="0" baseline="0" noProof="0" dirty="0" err="1" smtClean="0">
                <a:ln>
                  <a:noFill/>
                </a:ln>
                <a:solidFill>
                  <a:srgbClr val="0000FF"/>
                </a:solidFill>
                <a:effectLst/>
                <a:uLnTx/>
                <a:uFillTx/>
                <a:latin typeface="+mn-lt"/>
                <a:ea typeface="+mn-ea"/>
                <a:cs typeface="+mn-cs"/>
                <a:hlinkClick r:id="rId2" action="ppaction://hlinksldjump"/>
              </a:rPr>
              <a:t>OpenEuler</a:t>
            </a:r>
            <a:r>
              <a:rPr kumimoji="0" lang="zh-CN" altLang="en-US" sz="2400" b="1" i="0" u="sng" strike="noStrike" kern="1200" cap="none" spc="0" normalizeH="0" baseline="0" noProof="0" dirty="0" smtClean="0">
                <a:ln>
                  <a:noFill/>
                </a:ln>
                <a:solidFill>
                  <a:srgbClr val="0000FF"/>
                </a:solidFill>
                <a:effectLst/>
                <a:uLnTx/>
                <a:uFillTx/>
                <a:latin typeface="+mn-lt"/>
                <a:ea typeface="+mn-ea"/>
                <a:cs typeface="+mn-cs"/>
                <a:hlinkClick r:id="rId2" action="ppaction://hlinksldjump"/>
              </a:rPr>
              <a:t>的增强特性</a:t>
            </a:r>
            <a:endParaRPr kumimoji="0" lang="zh-CN" altLang="en-US" sz="2400" b="1" i="0" u="sng" strike="noStrike" kern="1200" cap="none" spc="0" normalizeH="0" baseline="0" noProof="0" dirty="0" smtClean="0">
              <a:ln>
                <a:noFill/>
              </a:ln>
              <a:solidFill>
                <a:srgbClr val="0000FF"/>
              </a:solidFill>
              <a:effectLst/>
              <a:uLnTx/>
              <a:uFillTx/>
              <a:latin typeface="+mn-lt"/>
              <a:ea typeface="+mn-ea"/>
              <a:cs typeface="+mn-cs"/>
              <a:hlinkClick r:id="rId2" action="ppaction://hlinksldjump"/>
            </a:endParaRPr>
          </a:p>
        </p:txBody>
      </p:sp>
      <p:sp>
        <p:nvSpPr>
          <p:cNvPr id="6147" name="Text Box 6"/>
          <p:cNvSpPr txBox="1">
            <a:spLocks noChangeArrowheads="1"/>
          </p:cNvSpPr>
          <p:nvPr/>
        </p:nvSpPr>
        <p:spPr bwMode="auto">
          <a:xfrm>
            <a:off x="1187450" y="574675"/>
            <a:ext cx="71453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Tahoma" panose="020B0604030504040204" pitchFamily="34" charset="0"/>
                <a:ea typeface="宋体" panose="02010600030101010101" pitchFamily="2" charset="-122"/>
              </a:defRPr>
            </a:lvl1pPr>
            <a:lvl2pPr>
              <a:defRPr sz="2800" b="1">
                <a:solidFill>
                  <a:schemeClr val="tx1"/>
                </a:solidFill>
                <a:latin typeface="Tahoma" panose="020B0604030504040204" pitchFamily="34" charset="0"/>
                <a:ea typeface="宋体" panose="02010600030101010101" pitchFamily="2" charset="-122"/>
              </a:defRPr>
            </a:lvl2pPr>
            <a:lvl3pPr>
              <a:defRPr sz="2400" b="1">
                <a:solidFill>
                  <a:schemeClr val="tx1"/>
                </a:solidFill>
                <a:latin typeface="Tahoma" panose="020B0604030504040204" pitchFamily="34" charset="0"/>
                <a:ea typeface="宋体" panose="02010600030101010101" pitchFamily="2" charset="-122"/>
              </a:defRPr>
            </a:lvl3pPr>
            <a:lvl4pPr>
              <a:defRPr sz="2000" b="1">
                <a:solidFill>
                  <a:schemeClr val="tx1"/>
                </a:solidFill>
                <a:latin typeface="Tahoma" panose="020B0604030504040204" pitchFamily="34" charset="0"/>
                <a:ea typeface="宋体" panose="02010600030101010101" pitchFamily="2" charset="-122"/>
              </a:defRPr>
            </a:lvl4pPr>
            <a:lvl5pPr>
              <a:defRPr sz="2000" b="1">
                <a:solidFill>
                  <a:schemeClr val="tx1"/>
                </a:solidFill>
                <a:latin typeface="Tahoma" panose="020B0604030504040204" pitchFamily="34" charset="0"/>
                <a:ea typeface="宋体" panose="02010600030101010101" pitchFamily="2" charset="-122"/>
              </a:defRPr>
            </a:lvl5pPr>
            <a:lvl6pPr eaLnBrk="0" hangingPunct="0">
              <a:defRPr sz="2000" b="1">
                <a:solidFill>
                  <a:schemeClr val="tx1"/>
                </a:solidFill>
                <a:latin typeface="Tahoma" panose="020B0604030504040204" pitchFamily="34" charset="0"/>
                <a:ea typeface="宋体" panose="02010600030101010101" pitchFamily="2" charset="-122"/>
              </a:defRPr>
            </a:lvl6pPr>
            <a:lvl7pPr eaLnBrk="0" hangingPunct="0">
              <a:defRPr sz="2000" b="1">
                <a:solidFill>
                  <a:schemeClr val="tx1"/>
                </a:solidFill>
                <a:latin typeface="Tahoma" panose="020B0604030504040204" pitchFamily="34" charset="0"/>
                <a:ea typeface="宋体" panose="02010600030101010101" pitchFamily="2" charset="-122"/>
              </a:defRPr>
            </a:lvl7pPr>
            <a:lvl8pPr eaLnBrk="0" hangingPunct="0">
              <a:defRPr sz="2000" b="1">
                <a:solidFill>
                  <a:schemeClr val="tx1"/>
                </a:solidFill>
                <a:latin typeface="Tahoma" panose="020B0604030504040204" pitchFamily="34" charset="0"/>
                <a:ea typeface="宋体" panose="02010600030101010101" pitchFamily="2" charset="-122"/>
              </a:defRPr>
            </a:lvl8pPr>
            <a:lvl9pPr eaLnBrk="0" hangingPunct="0">
              <a:defRPr sz="20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5400" b="1" i="0" u="none" strike="noStrike" kern="1200" cap="none" spc="0" normalizeH="0" baseline="0" noProof="0" dirty="0" smtClean="0">
                <a:ln>
                  <a:noFill/>
                </a:ln>
                <a:solidFill>
                  <a:srgbClr val="000066"/>
                </a:solidFill>
                <a:effectLst/>
                <a:uLnTx/>
                <a:uFillTx/>
                <a:latin typeface="楷体_GB2312" pitchFamily="49" charset="-122"/>
                <a:ea typeface="+mj-ea"/>
                <a:cs typeface="+mj-cs"/>
              </a:rPr>
              <a:t>第九章 操作系统接口 </a:t>
            </a:r>
            <a:endParaRPr kumimoji="0" lang="zh-CN" altLang="en-US" sz="5400" b="1" i="0" u="none" strike="noStrike" kern="1200" cap="none" spc="0" normalizeH="0" baseline="0" noProof="0" dirty="0" smtClean="0">
              <a:ln>
                <a:noFill/>
              </a:ln>
              <a:solidFill>
                <a:srgbClr val="000066"/>
              </a:solidFill>
              <a:effectLst/>
              <a:uLnTx/>
              <a:uFillTx/>
              <a:latin typeface="楷体_GB2312" pitchFamily="49" charset="-122"/>
              <a:ea typeface="+mj-ea"/>
              <a:cs typeface="+mj-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ext Box 2"/>
          <p:cNvSpPr txBox="1"/>
          <p:nvPr/>
        </p:nvSpPr>
        <p:spPr>
          <a:xfrm>
            <a:off x="250825" y="184150"/>
            <a:ext cx="8642350" cy="5908675"/>
          </a:xfrm>
          <a:prstGeom prst="rect">
            <a:avLst/>
          </a:prstGeom>
          <a:noFill/>
          <a:ln w="9525">
            <a:noFill/>
          </a:ln>
        </p:spPr>
        <p:txBody>
          <a:bodyPr>
            <a:spAutoFit/>
          </a:bodyPr>
          <a:p>
            <a:pPr algn="just" eaLnBrk="1" hangingPunct="1">
              <a:lnSpc>
                <a:spcPct val="150000"/>
              </a:lnSpc>
              <a:spcBef>
                <a:spcPct val="50000"/>
              </a:spcBef>
            </a:pPr>
            <a:r>
              <a:rPr lang="en-US" altLang="zh-CN" sz="2800" dirty="0">
                <a:latin typeface="Times New Roman" panose="02020603050405020304" pitchFamily="18" charset="0"/>
                <a:ea typeface="宋体" panose="02010600030101010101" pitchFamily="2" charset="-122"/>
              </a:rPr>
              <a:t>2) </a:t>
            </a:r>
            <a:r>
              <a:rPr lang="zh-CN" altLang="en-US" sz="2800" dirty="0">
                <a:latin typeface="Times New Roman" panose="02020603050405020304" pitchFamily="18" charset="0"/>
                <a:ea typeface="宋体" panose="02010600030101010101" pitchFamily="2" charset="-122"/>
              </a:rPr>
              <a:t>管道连接 </a:t>
            </a:r>
            <a:endParaRPr lang="zh-CN" altLang="en-US" sz="2800" dirty="0">
              <a:latin typeface="Times New Roman" panose="02020603050405020304" pitchFamily="18" charset="0"/>
              <a:ea typeface="宋体" panose="02010600030101010101" pitchFamily="2" charset="-122"/>
            </a:endParaRPr>
          </a:p>
          <a:p>
            <a:pPr algn="just" eaLnBrk="1" hangingPunct="1">
              <a:lnSpc>
                <a:spcPct val="150000"/>
              </a:lnSpc>
              <a:spcBef>
                <a:spcPct val="50000"/>
              </a:spcBef>
            </a:pPr>
            <a:r>
              <a:rPr lang="zh-CN" altLang="en-US" sz="2800" dirty="0">
                <a:latin typeface="Times New Roman" panose="02020603050405020304" pitchFamily="18" charset="0"/>
                <a:ea typeface="宋体" panose="02010600030101010101" pitchFamily="2" charset="-122"/>
              </a:rPr>
              <a:t>        把第一条命令的输出信息作为第二条命令的输入信息，由两个</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含两条</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以上的命令可形成一条管道。在</a:t>
            </a:r>
            <a:r>
              <a:rPr lang="en-US" altLang="zh-CN" sz="2800" dirty="0">
                <a:latin typeface="Times New Roman" panose="02020603050405020304" pitchFamily="18" charset="0"/>
                <a:ea typeface="宋体" panose="02010600030101010101" pitchFamily="2" charset="-122"/>
              </a:rPr>
              <a:t>MS-DOS</a:t>
            </a:r>
            <a:r>
              <a:rPr lang="zh-CN" altLang="en-US" sz="2800" dirty="0">
                <a:latin typeface="Times New Roman" panose="02020603050405020304" pitchFamily="18" charset="0"/>
                <a:ea typeface="宋体" panose="02010600030101010101" pitchFamily="2" charset="-122"/>
              </a:rPr>
              <a:t>和</a:t>
            </a:r>
            <a:r>
              <a:rPr lang="en-US" altLang="zh-CN" sz="2800" dirty="0">
                <a:latin typeface="Times New Roman" panose="02020603050405020304" pitchFamily="18" charset="0"/>
                <a:ea typeface="宋体" panose="02010600030101010101" pitchFamily="2" charset="-122"/>
              </a:rPr>
              <a:t>UNIX</a:t>
            </a:r>
            <a:r>
              <a:rPr lang="zh-CN" altLang="en-US" sz="2800" dirty="0">
                <a:latin typeface="Times New Roman" panose="02020603050405020304" pitchFamily="18" charset="0"/>
                <a:ea typeface="宋体" panose="02010600030101010101" pitchFamily="2" charset="-122"/>
              </a:rPr>
              <a:t>中，都用</a:t>
            </a:r>
            <a:r>
              <a:rPr lang="zh-CN" altLang="en-US" sz="2800" dirty="0">
                <a:latin typeface="Courier New" panose="02070309020205020404" pitchFamily="49"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a:t>
            </a:r>
            <a:r>
              <a:rPr lang="en-US" altLang="zh-CN" sz="2800" dirty="0">
                <a:latin typeface="Courier New" panose="02070309020205020404" pitchFamily="49"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作为管道符号。其一般格式为：</a:t>
            </a:r>
            <a:endParaRPr lang="zh-CN" altLang="en-US" sz="2800" dirty="0">
              <a:latin typeface="Times New Roman" panose="02020603050405020304" pitchFamily="18" charset="0"/>
              <a:ea typeface="宋体" panose="02010600030101010101" pitchFamily="2" charset="-122"/>
            </a:endParaRPr>
          </a:p>
          <a:p>
            <a:pPr algn="just" eaLnBrk="1" hangingPunct="1">
              <a:lnSpc>
                <a:spcPct val="150000"/>
              </a:lnSpc>
              <a:spcBef>
                <a:spcPct val="50000"/>
              </a:spcBef>
            </a:pP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Command1 |Command2| … | Commandn; </a:t>
            </a:r>
            <a:endParaRPr lang="en-US" altLang="zh-CN" sz="2800" dirty="0">
              <a:latin typeface="Times New Roman" panose="02020603050405020304" pitchFamily="18" charset="0"/>
              <a:ea typeface="宋体" panose="02010600030101010101" pitchFamily="2" charset="-122"/>
            </a:endParaRPr>
          </a:p>
          <a:p>
            <a:pPr algn="just" eaLnBrk="1" hangingPunct="1">
              <a:lnSpc>
                <a:spcPct val="150000"/>
              </a:lnSpc>
              <a:spcBef>
                <a:spcPct val="50000"/>
              </a:spcBef>
            </a:pPr>
            <a:r>
              <a:rPr lang="zh-CN" altLang="en-US" sz="2800" dirty="0">
                <a:latin typeface="Times New Roman" panose="02020603050405020304" pitchFamily="18" charset="0"/>
                <a:ea typeface="宋体" panose="02010600030101010101" pitchFamily="2" charset="-122"/>
              </a:rPr>
              <a:t>例：</a:t>
            </a:r>
            <a:r>
              <a:rPr lang="en-US" altLang="zh-CN" sz="2800" dirty="0">
                <a:latin typeface="Times New Roman" panose="02020603050405020304" pitchFamily="18" charset="0"/>
                <a:ea typeface="宋体" panose="02010600030101010101" pitchFamily="2" charset="-122"/>
              </a:rPr>
              <a:t>sort &lt;in|head -30   </a:t>
            </a:r>
            <a:r>
              <a:rPr lang="zh-CN" altLang="en-US" sz="2800" dirty="0">
                <a:solidFill>
                  <a:srgbClr val="FF0000"/>
                </a:solidFill>
                <a:latin typeface="Times New Roman" panose="02020603050405020304" pitchFamily="18" charset="0"/>
              </a:rPr>
              <a:t>从文件</a:t>
            </a:r>
            <a:r>
              <a:rPr lang="en-US" altLang="zh-CN" sz="2800" dirty="0">
                <a:solidFill>
                  <a:srgbClr val="FF0000"/>
                </a:solidFill>
                <a:latin typeface="Times New Roman" panose="02020603050405020304" pitchFamily="18" charset="0"/>
              </a:rPr>
              <a:t>in</a:t>
            </a:r>
            <a:r>
              <a:rPr lang="zh-CN" altLang="en-US" sz="2800" dirty="0">
                <a:solidFill>
                  <a:srgbClr val="FF0000"/>
                </a:solidFill>
                <a:latin typeface="Times New Roman" panose="02020603050405020304" pitchFamily="18" charset="0"/>
              </a:rPr>
              <a:t>中读数排序后输出前</a:t>
            </a:r>
            <a:r>
              <a:rPr lang="en-US" altLang="zh-CN" sz="2800" dirty="0">
                <a:solidFill>
                  <a:srgbClr val="FF0000"/>
                </a:solidFill>
                <a:latin typeface="Times New Roman" panose="02020603050405020304" pitchFamily="18" charset="0"/>
              </a:rPr>
              <a:t>30</a:t>
            </a:r>
            <a:r>
              <a:rPr lang="zh-CN" altLang="en-US" sz="2800" dirty="0">
                <a:solidFill>
                  <a:srgbClr val="FF0000"/>
                </a:solidFill>
                <a:latin typeface="Times New Roman" panose="02020603050405020304" pitchFamily="18" charset="0"/>
              </a:rPr>
              <a:t>行</a:t>
            </a:r>
            <a:r>
              <a:rPr lang="en-US" altLang="zh-CN" sz="2800" dirty="0">
                <a:latin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rPr>
              <a:t>相当于：</a:t>
            </a:r>
            <a:r>
              <a:rPr lang="en-US" altLang="zh-CN" sz="2800" dirty="0">
                <a:latin typeface="Times New Roman" panose="02020603050405020304" pitchFamily="18" charset="0"/>
                <a:ea typeface="宋体" panose="02010600030101010101" pitchFamily="2" charset="-122"/>
              </a:rPr>
              <a:t>sort &lt;in&gt;temp;head -30&lt;temp;rm temp</a:t>
            </a:r>
            <a:endParaRPr lang="en-US" altLang="zh-CN" sz="2800"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ext Box 2"/>
          <p:cNvSpPr txBox="1"/>
          <p:nvPr/>
        </p:nvSpPr>
        <p:spPr>
          <a:xfrm>
            <a:off x="215900" y="44450"/>
            <a:ext cx="8640763" cy="5715000"/>
          </a:xfrm>
          <a:prstGeom prst="rect">
            <a:avLst/>
          </a:prstGeom>
          <a:noFill/>
          <a:ln w="9525">
            <a:noFill/>
          </a:ln>
        </p:spPr>
        <p:txBody>
          <a:bodyPr>
            <a:spAutoFit/>
          </a:bodyPr>
          <a:p>
            <a:pPr algn="just" eaLnBrk="1" hangingPunct="1">
              <a:lnSpc>
                <a:spcPct val="155000"/>
              </a:lnSpc>
              <a:spcBef>
                <a:spcPct val="50000"/>
              </a:spcBef>
            </a:pPr>
            <a:r>
              <a:rPr lang="en-US" altLang="zh-CN" sz="2800" dirty="0">
                <a:latin typeface="Times New Roman" panose="02020603050405020304" pitchFamily="18" charset="0"/>
                <a:ea typeface="宋体" panose="02010600030101010101" pitchFamily="2" charset="-122"/>
              </a:rPr>
              <a:t> 3) </a:t>
            </a:r>
            <a:r>
              <a:rPr lang="zh-CN" altLang="en-US" sz="2800" dirty="0">
                <a:latin typeface="Times New Roman" panose="02020603050405020304" pitchFamily="18" charset="0"/>
                <a:ea typeface="宋体" panose="02010600030101010101" pitchFamily="2" charset="-122"/>
              </a:rPr>
              <a:t>过滤命令。 </a:t>
            </a:r>
            <a:endParaRPr lang="zh-CN" altLang="en-US" sz="2800" dirty="0">
              <a:latin typeface="Times New Roman" panose="02020603050405020304" pitchFamily="18" charset="0"/>
              <a:ea typeface="宋体" panose="02010600030101010101" pitchFamily="2" charset="-122"/>
            </a:endParaRPr>
          </a:p>
          <a:p>
            <a:pPr algn="just" eaLnBrk="1" hangingPunct="1">
              <a:spcBef>
                <a:spcPct val="50000"/>
              </a:spcBef>
            </a:pPr>
            <a:r>
              <a:rPr lang="zh-CN" altLang="en-US" sz="2800" dirty="0">
                <a:latin typeface="Times New Roman" panose="02020603050405020304" pitchFamily="18" charset="0"/>
                <a:ea typeface="宋体" panose="02010600030101010101" pitchFamily="2" charset="-122"/>
              </a:rPr>
              <a:t>       在</a:t>
            </a:r>
            <a:r>
              <a:rPr lang="en-US" altLang="zh-CN" sz="2800" dirty="0">
                <a:latin typeface="Times New Roman" panose="02020603050405020304" pitchFamily="18" charset="0"/>
                <a:ea typeface="宋体" panose="02010600030101010101" pitchFamily="2" charset="-122"/>
              </a:rPr>
              <a:t>UNIX</a:t>
            </a:r>
            <a:r>
              <a:rPr lang="zh-CN" altLang="en-US" sz="2800" dirty="0">
                <a:latin typeface="Times New Roman" panose="02020603050405020304" pitchFamily="18" charset="0"/>
                <a:ea typeface="宋体" panose="02010600030101010101" pitchFamily="2" charset="-122"/>
              </a:rPr>
              <a:t>及</a:t>
            </a:r>
            <a:r>
              <a:rPr lang="en-US" altLang="zh-CN" sz="2800" dirty="0">
                <a:latin typeface="Times New Roman" panose="02020603050405020304" pitchFamily="18" charset="0"/>
                <a:ea typeface="宋体" panose="02010600030101010101" pitchFamily="2" charset="-122"/>
              </a:rPr>
              <a:t>MS-DOS</a:t>
            </a:r>
            <a:r>
              <a:rPr lang="zh-CN" altLang="en-US" sz="2800" dirty="0">
                <a:latin typeface="Times New Roman" panose="02020603050405020304" pitchFamily="18" charset="0"/>
                <a:ea typeface="宋体" panose="02010600030101010101" pitchFamily="2" charset="-122"/>
              </a:rPr>
              <a:t>中，都有过滤命令，用于读取指定文件或标准输入，从中找出由参数指定的模式，然后把所有包含该模式的行都打印出来。 例如， </a:t>
            </a:r>
            <a:r>
              <a:rPr lang="en-US" altLang="zh-CN" sz="2800" dirty="0">
                <a:latin typeface="Times New Roman" panose="02020603050405020304" pitchFamily="18" charset="0"/>
                <a:ea typeface="宋体" panose="02010600030101010101" pitchFamily="2" charset="-122"/>
              </a:rPr>
              <a:t>MS-DOS</a:t>
            </a:r>
            <a:r>
              <a:rPr lang="zh-CN" altLang="en-US" sz="2800" dirty="0">
                <a:latin typeface="Times New Roman" panose="02020603050405020304" pitchFamily="18" charset="0"/>
                <a:ea typeface="宋体" panose="02010600030101010101" pitchFamily="2" charset="-122"/>
              </a:rPr>
              <a:t>中用命令</a:t>
            </a:r>
            <a:endParaRPr lang="zh-CN" altLang="en-US" sz="2800" dirty="0">
              <a:latin typeface="Times New Roman" panose="02020603050405020304" pitchFamily="18" charset="0"/>
              <a:ea typeface="宋体" panose="02010600030101010101" pitchFamily="2" charset="-122"/>
            </a:endParaRPr>
          </a:p>
          <a:p>
            <a:pPr algn="just" eaLnBrk="1" hangingPunct="1">
              <a:spcBef>
                <a:spcPct val="50000"/>
              </a:spcBef>
            </a:pP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find/N</a:t>
            </a:r>
            <a:r>
              <a:rPr lang="en-US" altLang="zh-CN" sz="2800" dirty="0">
                <a:latin typeface="Courier New" panose="02070309020205020404" pitchFamily="49"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erase</a:t>
            </a:r>
            <a:r>
              <a:rPr lang="en-US" altLang="zh-CN" sz="2800" dirty="0">
                <a:latin typeface="Courier New" panose="02070309020205020404" pitchFamily="49"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路径名</a:t>
            </a:r>
            <a:r>
              <a:rPr lang="en-US" altLang="zh-CN"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a:p>
            <a:pPr algn="just" eaLnBrk="1" hangingPunct="1">
              <a:spcBef>
                <a:spcPct val="50000"/>
              </a:spcBef>
            </a:pPr>
            <a:r>
              <a:rPr lang="zh-CN" altLang="en-US" sz="2800" dirty="0">
                <a:latin typeface="Times New Roman" panose="02020603050405020304" pitchFamily="18" charset="0"/>
                <a:ea typeface="宋体" panose="02010600030101010101" pitchFamily="2" charset="-122"/>
              </a:rPr>
              <a:t>可对由路径名指定的输入文件逐行检索，把含有字符串</a:t>
            </a:r>
            <a:r>
              <a:rPr lang="zh-CN" altLang="en-US" sz="2800" dirty="0">
                <a:latin typeface="Courier New" panose="02070309020205020404" pitchFamily="49"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erase</a:t>
            </a:r>
            <a:r>
              <a:rPr lang="en-US" altLang="zh-CN" sz="2800" dirty="0">
                <a:latin typeface="Courier New" panose="02070309020205020404" pitchFamily="49"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的行输出。其中， </a:t>
            </a:r>
            <a:r>
              <a:rPr lang="en-US" altLang="zh-CN" sz="2800" dirty="0">
                <a:latin typeface="Times New Roman" panose="02020603050405020304" pitchFamily="18" charset="0"/>
                <a:ea typeface="宋体" panose="02010600030101010101" pitchFamily="2" charset="-122"/>
              </a:rPr>
              <a:t>/N</a:t>
            </a:r>
            <a:r>
              <a:rPr lang="zh-CN" altLang="en-US" sz="2800" dirty="0">
                <a:latin typeface="Times New Roman" panose="02020603050405020304" pitchFamily="18" charset="0"/>
                <a:ea typeface="宋体" panose="02010600030101010101" pitchFamily="2" charset="-122"/>
              </a:rPr>
              <a:t>是选择开关，表示输出含有指定字串的行；如果不用</a:t>
            </a:r>
            <a:r>
              <a:rPr lang="en-US" altLang="zh-CN" sz="2800" dirty="0">
                <a:latin typeface="Times New Roman" panose="02020603050405020304" pitchFamily="18" charset="0"/>
                <a:ea typeface="宋体" panose="02010600030101010101" pitchFamily="2" charset="-122"/>
              </a:rPr>
              <a:t>N</a:t>
            </a:r>
            <a:r>
              <a:rPr lang="zh-CN" altLang="en-US" sz="2800" dirty="0">
                <a:latin typeface="Times New Roman" panose="02020603050405020304" pitchFamily="18" charset="0"/>
                <a:ea typeface="宋体" panose="02010600030101010101" pitchFamily="2" charset="-122"/>
              </a:rPr>
              <a:t>而用</a:t>
            </a:r>
            <a:r>
              <a:rPr lang="en-US" altLang="zh-CN" sz="2800" dirty="0">
                <a:latin typeface="Times New Roman" panose="02020603050405020304" pitchFamily="18" charset="0"/>
                <a:ea typeface="宋体" panose="02010600030101010101" pitchFamily="2" charset="-122"/>
              </a:rPr>
              <a:t>C</a:t>
            </a:r>
            <a:r>
              <a:rPr lang="zh-CN" altLang="en-US" sz="2800" dirty="0">
                <a:latin typeface="Times New Roman" panose="02020603050405020304" pitchFamily="18" charset="0"/>
                <a:ea typeface="宋体" panose="02010600030101010101" pitchFamily="2" charset="-122"/>
              </a:rPr>
              <a:t>，则表示只输出含有指定字串的行数；若用</a:t>
            </a:r>
            <a:r>
              <a:rPr lang="en-US" altLang="zh-CN" sz="2800" dirty="0">
                <a:latin typeface="Times New Roman" panose="02020603050405020304" pitchFamily="18" charset="0"/>
                <a:ea typeface="宋体" panose="02010600030101010101" pitchFamily="2" charset="-122"/>
              </a:rPr>
              <a:t>V</a:t>
            </a:r>
            <a:r>
              <a:rPr lang="zh-CN" altLang="en-US" sz="2800" dirty="0">
                <a:latin typeface="Times New Roman" panose="02020603050405020304" pitchFamily="18" charset="0"/>
                <a:ea typeface="宋体" panose="02010600030101010101" pitchFamily="2" charset="-122"/>
              </a:rPr>
              <a:t>， 则表示输出不含指定字串的行。  </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ext Box 4"/>
          <p:cNvSpPr txBox="1"/>
          <p:nvPr/>
        </p:nvSpPr>
        <p:spPr>
          <a:xfrm>
            <a:off x="2808288" y="368300"/>
            <a:ext cx="4605337" cy="708025"/>
          </a:xfrm>
          <a:prstGeom prst="rect">
            <a:avLst/>
          </a:prstGeom>
          <a:noFill/>
          <a:ln w="9525">
            <a:noFill/>
          </a:ln>
        </p:spPr>
        <p:txBody>
          <a:bodyPr wrap="none">
            <a:spAutoFit/>
          </a:bodyPr>
          <a:p>
            <a:pPr eaLnBrk="1" hangingPunct="1"/>
            <a:r>
              <a:rPr lang="en-US" altLang="zh-CN" sz="4000" dirty="0">
                <a:solidFill>
                  <a:srgbClr val="000066"/>
                </a:solidFill>
                <a:latin typeface="Tahoma" panose="020B0604030504040204" pitchFamily="34" charset="0"/>
                <a:ea typeface="黑体" panose="02010609060101010101" pitchFamily="49" charset="-122"/>
              </a:rPr>
              <a:t>9.2 Shell</a:t>
            </a:r>
            <a:r>
              <a:rPr lang="zh-CN" altLang="en-US" sz="4000" dirty="0">
                <a:solidFill>
                  <a:srgbClr val="000066"/>
                </a:solidFill>
                <a:latin typeface="Tahoma" panose="020B0604030504040204" pitchFamily="34" charset="0"/>
                <a:ea typeface="黑体" panose="02010609060101010101" pitchFamily="49" charset="-122"/>
              </a:rPr>
              <a:t>命令语言 </a:t>
            </a:r>
            <a:endParaRPr lang="zh-CN" altLang="en-US" sz="4000" dirty="0">
              <a:solidFill>
                <a:srgbClr val="000066"/>
              </a:solidFill>
              <a:latin typeface="Tahoma" panose="020B0604030504040204" pitchFamily="34" charset="0"/>
              <a:ea typeface="黑体" panose="02010609060101010101" pitchFamily="49" charset="-122"/>
            </a:endParaRPr>
          </a:p>
        </p:txBody>
      </p:sp>
      <p:sp>
        <p:nvSpPr>
          <p:cNvPr id="16387" name="Text Box 5"/>
          <p:cNvSpPr txBox="1"/>
          <p:nvPr/>
        </p:nvSpPr>
        <p:spPr>
          <a:xfrm>
            <a:off x="457200" y="1295400"/>
            <a:ext cx="8458200" cy="5311775"/>
          </a:xfrm>
          <a:prstGeom prst="rect">
            <a:avLst/>
          </a:prstGeom>
          <a:noFill/>
          <a:ln w="9525">
            <a:noFill/>
          </a:ln>
        </p:spPr>
        <p:txBody>
          <a:bodyPr>
            <a:spAutoFit/>
          </a:bodyPr>
          <a:p>
            <a:pPr algn="just" eaLnBrk="1" hangingPunct="1">
              <a:lnSpc>
                <a:spcPct val="130000"/>
              </a:lnSpc>
              <a:spcBef>
                <a:spcPct val="50000"/>
              </a:spcBef>
            </a:pPr>
            <a:r>
              <a:rPr lang="en-US" altLang="zh-CN" sz="3200" dirty="0">
                <a:solidFill>
                  <a:srgbClr val="000066"/>
                </a:solidFill>
                <a:latin typeface="Tahoma" panose="020B0604030504040204" pitchFamily="34" charset="0"/>
                <a:ea typeface="黑体" panose="02010609060101010101" pitchFamily="49" charset="-122"/>
              </a:rPr>
              <a:t>9.2.1 </a:t>
            </a:r>
            <a:r>
              <a:rPr lang="zh-CN" altLang="en-US" sz="3200" dirty="0">
                <a:solidFill>
                  <a:srgbClr val="000066"/>
                </a:solidFill>
                <a:latin typeface="Tahoma" panose="020B0604030504040204" pitchFamily="34" charset="0"/>
                <a:ea typeface="黑体" panose="02010609060101010101" pitchFamily="49" charset="-122"/>
              </a:rPr>
              <a:t>简单命令</a:t>
            </a:r>
            <a:endParaRPr lang="zh-CN" altLang="en-US" sz="3200" dirty="0">
              <a:solidFill>
                <a:srgbClr val="000066"/>
              </a:solidFill>
              <a:latin typeface="Tahoma" panose="020B0604030504040204" pitchFamily="34" charset="0"/>
              <a:ea typeface="黑体" panose="02010609060101010101" pitchFamily="49" charset="-122"/>
            </a:endParaRPr>
          </a:p>
          <a:p>
            <a:pPr algn="just" eaLnBrk="1" hangingPunct="1">
              <a:lnSpc>
                <a:spcPct val="130000"/>
              </a:lnSpc>
              <a:spcBef>
                <a:spcPct val="50000"/>
              </a:spcBef>
            </a:pPr>
            <a:r>
              <a:rPr lang="zh-CN" altLang="en-US" dirty="0">
                <a:latin typeface="Times New Roman" panose="02020603050405020304" pitchFamily="18" charset="0"/>
                <a:ea typeface="宋体" panose="02010600030101010101" pitchFamily="2" charset="-122"/>
              </a:rPr>
              <a:t>        所谓简单命令，实际上是一个能完成某种功能的目标程序的名字。</a:t>
            </a:r>
            <a:r>
              <a:rPr lang="en-US" altLang="zh-CN" dirty="0">
                <a:latin typeface="Times New Roman" panose="02020603050405020304" pitchFamily="18" charset="0"/>
                <a:ea typeface="宋体" panose="02010600030101010101" pitchFamily="2" charset="-122"/>
              </a:rPr>
              <a:t>UNIX</a:t>
            </a:r>
            <a:r>
              <a:rPr lang="zh-CN" altLang="en-US" dirty="0">
                <a:latin typeface="Times New Roman" panose="02020603050405020304" pitchFamily="18" charset="0"/>
                <a:ea typeface="宋体" panose="02010600030101010101" pitchFamily="2" charset="-122"/>
              </a:rPr>
              <a:t>系统规定的命令由小写字母构成</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但仅前</a:t>
            </a:r>
            <a:r>
              <a:rPr lang="en-US" altLang="zh-CN" dirty="0">
                <a:latin typeface="Times New Roman" panose="02020603050405020304" pitchFamily="18" charset="0"/>
                <a:ea typeface="宋体" panose="02010600030101010101" pitchFamily="2" charset="-122"/>
              </a:rPr>
              <a:t>8</a:t>
            </a:r>
            <a:r>
              <a:rPr lang="zh-CN" altLang="en-US" dirty="0">
                <a:latin typeface="Times New Roman" panose="02020603050405020304" pitchFamily="18" charset="0"/>
                <a:ea typeface="宋体" panose="02010600030101010101" pitchFamily="2" charset="-122"/>
              </a:rPr>
              <a:t>个字母有效</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。命令可带有参数表，用于给出执行命令时的附加信息。命令名与参数表之间还可使用一种称为选项的自变量， 用破折号开始，后跟一个或多个字母、数字。</a:t>
            </a:r>
            <a:endParaRPr lang="zh-CN" altLang="en-US" dirty="0">
              <a:latin typeface="Times New Roman" panose="02020603050405020304" pitchFamily="18" charset="0"/>
              <a:ea typeface="宋体" panose="02010600030101010101" pitchFamily="2" charset="-122"/>
            </a:endParaRPr>
          </a:p>
          <a:p>
            <a:pPr algn="just" eaLnBrk="1" hangingPunct="1">
              <a:lnSpc>
                <a:spcPct val="13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 Command -option argument list</a:t>
            </a:r>
            <a:endParaRPr lang="en-US" altLang="zh-CN" dirty="0">
              <a:latin typeface="Times New Roman" panose="02020603050405020304" pitchFamily="18" charset="0"/>
              <a:ea typeface="宋体" panose="02010600030101010101" pitchFamily="2" charset="-122"/>
            </a:endParaRPr>
          </a:p>
          <a:p>
            <a:pPr algn="just" eaLnBrk="1" hangingPunct="1">
              <a:lnSpc>
                <a:spcPct val="130000"/>
              </a:lnSpc>
              <a:spcBef>
                <a:spcPct val="50000"/>
              </a:spcBef>
            </a:pPr>
            <a:r>
              <a:rPr lang="zh-CN" altLang="en-US" dirty="0">
                <a:latin typeface="Times New Roman" panose="02020603050405020304" pitchFamily="18" charset="0"/>
                <a:ea typeface="宋体" panose="02010600030101010101" pitchFamily="2" charset="-122"/>
              </a:rPr>
              <a:t>例如： </a:t>
            </a:r>
            <a:endParaRPr lang="zh-CN" altLang="en-US" dirty="0">
              <a:latin typeface="Times New Roman" panose="02020603050405020304" pitchFamily="18" charset="0"/>
              <a:ea typeface="宋体" panose="02010600030101010101" pitchFamily="2" charset="-122"/>
            </a:endParaRPr>
          </a:p>
          <a:p>
            <a:pPr eaLnBrk="1" hangingPunct="1">
              <a:lnSpc>
                <a:spcPct val="13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 ls file1 file2 </a:t>
            </a:r>
            <a:endParaRPr lang="en-US" altLang="zh-CN" dirty="0">
              <a:latin typeface="Times New Roman" panose="02020603050405020304" pitchFamily="18" charset="0"/>
              <a:ea typeface="宋体" panose="02010600030101010101" pitchFamily="2" charset="-122"/>
            </a:endParaRPr>
          </a:p>
        </p:txBody>
      </p:sp>
      <p:sp>
        <p:nvSpPr>
          <p:cNvPr id="16388" name="Line 6"/>
          <p:cNvSpPr/>
          <p:nvPr/>
        </p:nvSpPr>
        <p:spPr>
          <a:xfrm flipH="1">
            <a:off x="3124200" y="6096000"/>
            <a:ext cx="228600" cy="228600"/>
          </a:xfrm>
          <a:prstGeom prst="line">
            <a:avLst/>
          </a:prstGeom>
          <a:ln w="9525" cap="flat" cmpd="sng">
            <a:solidFill>
              <a:schemeClr val="tx1"/>
            </a:solidFill>
            <a:prstDash val="solid"/>
            <a:headEnd type="none" w="med" len="med"/>
            <a:tailEnd type="triangle" w="med" len="med"/>
          </a:ln>
        </p:spPr>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 Box 4"/>
          <p:cNvSpPr txBox="1"/>
          <p:nvPr/>
        </p:nvSpPr>
        <p:spPr>
          <a:xfrm>
            <a:off x="685800" y="838200"/>
            <a:ext cx="7848600" cy="4537075"/>
          </a:xfrm>
          <a:prstGeom prst="rect">
            <a:avLst/>
          </a:prstGeom>
          <a:noFill/>
          <a:ln w="9525">
            <a:noFill/>
          </a:ln>
        </p:spPr>
        <p:txBody>
          <a:bodyPr>
            <a:spAutoFit/>
          </a:bodyPr>
          <a:p>
            <a:pPr algn="just" eaLnBrk="1" hangingPunct="1">
              <a:lnSpc>
                <a:spcPct val="140000"/>
              </a:lnSpc>
              <a:spcBef>
                <a:spcPct val="50000"/>
              </a:spcBef>
            </a:pPr>
            <a:r>
              <a:rPr lang="zh-CN" altLang="en-US" dirty="0">
                <a:latin typeface="Times New Roman" panose="02020603050405020304" pitchFamily="18" charset="0"/>
                <a:ea typeface="宋体" panose="02010600030101010101" pitchFamily="2" charset="-122"/>
              </a:rPr>
              <a:t>这是一条不带选项的列目录命令，</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是系统提示符。该命令用于列出</a:t>
            </a:r>
            <a:r>
              <a:rPr lang="en-US" altLang="zh-CN" dirty="0">
                <a:latin typeface="Times New Roman" panose="02020603050405020304" pitchFamily="18" charset="0"/>
                <a:ea typeface="宋体" panose="02010600030101010101" pitchFamily="2" charset="-122"/>
              </a:rPr>
              <a:t>file1</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file2</a:t>
            </a:r>
            <a:r>
              <a:rPr lang="zh-CN" altLang="en-US" dirty="0">
                <a:latin typeface="Times New Roman" panose="02020603050405020304" pitchFamily="18" charset="0"/>
                <a:ea typeface="宋体" panose="02010600030101010101" pitchFamily="2" charset="-122"/>
              </a:rPr>
              <a:t>两个目录文件中所包含的目录项， 并隐含地指出按英文字母顺序列表。若给出</a:t>
            </a:r>
            <a:r>
              <a:rPr lang="en-US" altLang="zh-CN" dirty="0">
                <a:latin typeface="Courier New" panose="02070309020205020404" pitchFamily="49"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tr</a:t>
            </a:r>
            <a:r>
              <a:rPr lang="zh-CN" altLang="en-US" dirty="0">
                <a:latin typeface="Times New Roman" panose="02020603050405020304" pitchFamily="18" charset="0"/>
                <a:ea typeface="宋体" panose="02010600030101010101" pitchFamily="2" charset="-122"/>
              </a:rPr>
              <a:t>选项，该命令可表示成：</a:t>
            </a:r>
            <a:endParaRPr lang="zh-CN" altLang="en-US" dirty="0">
              <a:latin typeface="Times New Roman" panose="02020603050405020304" pitchFamily="18" charset="0"/>
              <a:ea typeface="宋体" panose="02010600030101010101" pitchFamily="2" charset="-122"/>
            </a:endParaRPr>
          </a:p>
          <a:p>
            <a:pPr algn="just" eaLnBrk="1" hangingPunct="1">
              <a:lnSpc>
                <a:spcPct val="14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 ls -tr file1 file 2 </a:t>
            </a:r>
            <a:endParaRPr lang="en-US" altLang="zh-CN" dirty="0">
              <a:latin typeface="Times New Roman" panose="02020603050405020304" pitchFamily="18" charset="0"/>
              <a:ea typeface="宋体" panose="02010600030101010101" pitchFamily="2" charset="-122"/>
            </a:endParaRPr>
          </a:p>
          <a:p>
            <a:pPr algn="just" eaLnBrk="1" hangingPunct="1">
              <a:lnSpc>
                <a:spcPct val="140000"/>
              </a:lnSpc>
              <a:spcBef>
                <a:spcPct val="50000"/>
              </a:spcBef>
            </a:pPr>
            <a:r>
              <a:rPr lang="zh-CN" altLang="en-US" dirty="0">
                <a:latin typeface="Times New Roman" panose="02020603050405020304" pitchFamily="18" charset="0"/>
                <a:ea typeface="宋体" panose="02010600030101010101" pitchFamily="2" charset="-122"/>
              </a:rPr>
              <a:t>其中，选项</a:t>
            </a:r>
            <a:r>
              <a:rPr lang="en-US" altLang="zh-CN" dirty="0">
                <a:latin typeface="Times New Roman" panose="02020603050405020304" pitchFamily="18" charset="0"/>
                <a:ea typeface="宋体" panose="02010600030101010101" pitchFamily="2" charset="-122"/>
              </a:rPr>
              <a:t>t</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r</a:t>
            </a:r>
            <a:r>
              <a:rPr lang="zh-CN" altLang="en-US" dirty="0">
                <a:latin typeface="Times New Roman" panose="02020603050405020304" pitchFamily="18" charset="0"/>
                <a:ea typeface="宋体" panose="02010600030101010101" pitchFamily="2" charset="-122"/>
              </a:rPr>
              <a:t>分别表示按最近修改次序及按反字母顺序列表。通常，命令名与该程序的功能紧密相关，以便于记忆。命令参数可多可少，也可缺省。  </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ext Box 4"/>
          <p:cNvSpPr txBox="1"/>
          <p:nvPr/>
        </p:nvSpPr>
        <p:spPr>
          <a:xfrm>
            <a:off x="762000" y="838200"/>
            <a:ext cx="7696200" cy="3786188"/>
          </a:xfrm>
          <a:prstGeom prst="rect">
            <a:avLst/>
          </a:prstGeom>
          <a:noFill/>
          <a:ln w="9525">
            <a:noFill/>
          </a:ln>
        </p:spPr>
        <p:txBody>
          <a:bodyPr>
            <a:spAutoFit/>
          </a:bodyPr>
          <a:p>
            <a:pPr algn="just" eaLnBrk="1" hangingPunct="1">
              <a:lnSpc>
                <a:spcPct val="150000"/>
              </a:lnSpc>
              <a:spcBef>
                <a:spcPct val="50000"/>
              </a:spcBef>
            </a:pPr>
            <a:r>
              <a:rPr lang="zh-CN" altLang="en-US" dirty="0">
                <a:latin typeface="Times New Roman" panose="02020603050405020304" pitchFamily="18" charset="0"/>
                <a:ea typeface="宋体" panose="02010600030101010101" pitchFamily="2" charset="-122"/>
              </a:rPr>
              <a:t>例如：</a:t>
            </a:r>
            <a:endParaRPr lang="zh-CN" altLang="en-US" dirty="0">
              <a:latin typeface="Times New Roman" panose="02020603050405020304" pitchFamily="18" charset="0"/>
              <a:ea typeface="宋体" panose="02010600030101010101" pitchFamily="2" charset="-122"/>
            </a:endParaRPr>
          </a:p>
          <a:p>
            <a:pPr algn="just" eaLnBrk="1" hangingPunct="1">
              <a:lnSpc>
                <a:spcPct val="15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 ls </a:t>
            </a:r>
            <a:endParaRPr lang="en-US" altLang="zh-CN" dirty="0">
              <a:latin typeface="Times New Roman" panose="02020603050405020304" pitchFamily="18" charset="0"/>
              <a:ea typeface="宋体" panose="02010600030101010101" pitchFamily="2" charset="-122"/>
            </a:endParaRPr>
          </a:p>
          <a:p>
            <a:pPr algn="just" eaLnBrk="1" hangingPunct="1">
              <a:lnSpc>
                <a:spcPct val="150000"/>
              </a:lnSpc>
              <a:spcBef>
                <a:spcPct val="50000"/>
              </a:spcBef>
            </a:pPr>
            <a:r>
              <a:rPr lang="zh-CN" altLang="en-US" dirty="0">
                <a:latin typeface="Times New Roman" panose="02020603050405020304" pitchFamily="18" charset="0"/>
                <a:ea typeface="宋体" panose="02010600030101010101" pitchFamily="2" charset="-122"/>
              </a:rPr>
              <a:t>表示自动以当前工作目录为缺省参数，打印出当前工作目录所包含的目录项。简单命令的格式比较自由，包括命令名字符的个数及用于分隔命令名、选项、各参数间的空格数等，都是任意的。</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4"/>
          <p:cNvSpPr txBox="1"/>
          <p:nvPr/>
        </p:nvSpPr>
        <p:spPr>
          <a:xfrm>
            <a:off x="714375" y="1500188"/>
            <a:ext cx="7772400" cy="4730750"/>
          </a:xfrm>
          <a:prstGeom prst="rect">
            <a:avLst/>
          </a:prstGeom>
          <a:noFill/>
          <a:ln w="9525">
            <a:noFill/>
          </a:ln>
        </p:spPr>
        <p:txBody>
          <a:bodyPr>
            <a:spAutoFit/>
          </a:bodyPr>
          <a:p>
            <a:pPr algn="just" eaLnBrk="1" hangingPunct="1">
              <a:lnSpc>
                <a:spcPct val="150000"/>
              </a:lnSpc>
              <a:spcBef>
                <a:spcPct val="50000"/>
              </a:spcBef>
            </a:pPr>
            <a:r>
              <a:rPr lang="en-US" altLang="zh-CN" sz="2800" dirty="0">
                <a:latin typeface="Times New Roman" panose="02020603050405020304" pitchFamily="18" charset="0"/>
                <a:ea typeface="宋体" panose="02010600030101010101" pitchFamily="2" charset="-122"/>
              </a:rPr>
              <a:t> 1. </a:t>
            </a:r>
            <a:r>
              <a:rPr lang="zh-CN" altLang="en-US" sz="2800" dirty="0">
                <a:latin typeface="Times New Roman" panose="02020603050405020304" pitchFamily="18" charset="0"/>
                <a:ea typeface="宋体" panose="02010600030101010101" pitchFamily="2" charset="-122"/>
              </a:rPr>
              <a:t>进入与退出系统 </a:t>
            </a:r>
            <a:endParaRPr lang="zh-CN" altLang="en-US" sz="2800" dirty="0">
              <a:latin typeface="Times New Roman" panose="02020603050405020304" pitchFamily="18" charset="0"/>
              <a:ea typeface="宋体" panose="02010600030101010101" pitchFamily="2" charset="-122"/>
            </a:endParaRPr>
          </a:p>
          <a:p>
            <a:pPr algn="just" eaLnBrk="1" hangingPunct="1">
              <a:lnSpc>
                <a:spcPct val="15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(1) </a:t>
            </a:r>
            <a:r>
              <a:rPr lang="zh-CN" altLang="en-US" dirty="0">
                <a:latin typeface="Times New Roman" panose="02020603050405020304" pitchFamily="18" charset="0"/>
                <a:ea typeface="宋体" panose="02010600030101010101" pitchFamily="2" charset="-122"/>
              </a:rPr>
              <a:t>进入系统，也称为注册。事先， 用户须与系统管理员商定一个</a:t>
            </a:r>
            <a:r>
              <a:rPr lang="zh-CN" altLang="en-US" dirty="0">
                <a:solidFill>
                  <a:srgbClr val="FF0000"/>
                </a:solidFill>
                <a:latin typeface="Times New Roman" panose="02020603050405020304" pitchFamily="18" charset="0"/>
                <a:ea typeface="宋体" panose="02010600030101010101" pitchFamily="2" charset="-122"/>
              </a:rPr>
              <a:t>唯一的用户名</a:t>
            </a:r>
            <a:r>
              <a:rPr lang="zh-CN" altLang="en-US" dirty="0">
                <a:latin typeface="Times New Roman" panose="02020603050405020304" pitchFamily="18" charset="0"/>
                <a:ea typeface="宋体" panose="02010600030101010101" pitchFamily="2" charset="-122"/>
              </a:rPr>
              <a:t>。管理员用该名字在系统文件树上，为用户建立一个子目录树的根结点。当用户打开自己的终端时，屏幕上会出现</a:t>
            </a:r>
            <a:r>
              <a:rPr lang="en-US" altLang="zh-CN" dirty="0">
                <a:latin typeface="Times New Roman" panose="02020603050405020304" pitchFamily="18" charset="0"/>
                <a:ea typeface="宋体" panose="02010600030101010101" pitchFamily="2" charset="-122"/>
              </a:rPr>
              <a:t>Login:</a:t>
            </a:r>
            <a:r>
              <a:rPr lang="zh-CN" altLang="en-US" dirty="0">
                <a:latin typeface="Times New Roman" panose="02020603050405020304" pitchFamily="18" charset="0"/>
                <a:ea typeface="宋体" panose="02010600030101010101" pitchFamily="2" charset="-122"/>
              </a:rPr>
              <a:t>提示，这时用户便可键入自己的注册名，并用回车符结束。然后，系统又询问用户口令，用户可用回车符或事先约定的口令键入。</a:t>
            </a:r>
            <a:endParaRPr lang="zh-CN" altLang="en-US" dirty="0">
              <a:latin typeface="Times New Roman" panose="02020603050405020304" pitchFamily="18" charset="0"/>
              <a:ea typeface="宋体" panose="02010600030101010101" pitchFamily="2" charset="-122"/>
            </a:endParaRPr>
          </a:p>
        </p:txBody>
      </p:sp>
      <p:sp>
        <p:nvSpPr>
          <p:cNvPr id="19459" name="TextBox 2"/>
          <p:cNvSpPr txBox="1"/>
          <p:nvPr/>
        </p:nvSpPr>
        <p:spPr>
          <a:xfrm>
            <a:off x="285750" y="642938"/>
            <a:ext cx="5726113" cy="663575"/>
          </a:xfrm>
          <a:prstGeom prst="rect">
            <a:avLst/>
          </a:prstGeom>
          <a:noFill/>
          <a:ln w="9525">
            <a:noFill/>
          </a:ln>
        </p:spPr>
        <p:txBody>
          <a:bodyPr>
            <a:spAutoFit/>
          </a:bodyPr>
          <a:p>
            <a:pPr algn="just" eaLnBrk="1" hangingPunct="1">
              <a:lnSpc>
                <a:spcPct val="130000"/>
              </a:lnSpc>
              <a:spcBef>
                <a:spcPct val="50000"/>
              </a:spcBef>
              <a:buNone/>
            </a:pPr>
            <a:r>
              <a:rPr lang="en-US" altLang="zh-CN" sz="3200" dirty="0">
                <a:solidFill>
                  <a:srgbClr val="000066"/>
                </a:solidFill>
                <a:latin typeface="Tahoma" panose="020B0604030504040204" pitchFamily="34" charset="0"/>
                <a:ea typeface="黑体" panose="02010609060101010101" pitchFamily="49" charset="-122"/>
              </a:rPr>
              <a:t>9.2.2  </a:t>
            </a:r>
            <a:r>
              <a:rPr lang="zh-CN" altLang="en-US" sz="3200" dirty="0">
                <a:solidFill>
                  <a:srgbClr val="000066"/>
                </a:solidFill>
                <a:latin typeface="Tahoma" panose="020B0604030504040204" pitchFamily="34" charset="0"/>
                <a:ea typeface="黑体" panose="02010609060101010101" pitchFamily="49" charset="-122"/>
              </a:rPr>
              <a:t>简单命令的类型</a:t>
            </a:r>
            <a:endParaRPr lang="zh-CN" altLang="en-US" sz="3200" dirty="0">
              <a:solidFill>
                <a:srgbClr val="000066"/>
              </a:solidFill>
              <a:latin typeface="Tahoma" panose="020B0604030504040204" pitchFamily="34" charset="0"/>
              <a:ea typeface="黑体" panose="02010609060101010101" pitchFamily="49" charset="-122"/>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ext Box 4"/>
          <p:cNvSpPr txBox="1"/>
          <p:nvPr/>
        </p:nvSpPr>
        <p:spPr>
          <a:xfrm>
            <a:off x="685800" y="838200"/>
            <a:ext cx="7924800" cy="4473575"/>
          </a:xfrm>
          <a:prstGeom prst="rect">
            <a:avLst/>
          </a:prstGeom>
          <a:noFill/>
          <a:ln w="9525">
            <a:noFill/>
          </a:ln>
        </p:spPr>
        <p:txBody>
          <a:bodyPr>
            <a:spAutoFit/>
          </a:bodyPr>
          <a:p>
            <a:pPr algn="just" eaLnBrk="1" hangingPunct="1">
              <a:lnSpc>
                <a:spcPct val="150000"/>
              </a:lnSpc>
              <a:spcBef>
                <a:spcPct val="50000"/>
              </a:spcBef>
            </a:pPr>
            <a:r>
              <a:rPr lang="en-US" altLang="zh-CN" dirty="0">
                <a:latin typeface="Times New Roman" panose="02020603050405020304" pitchFamily="18" charset="0"/>
                <a:ea typeface="宋体" panose="02010600030101010101" pitchFamily="2" charset="-122"/>
              </a:rPr>
              <a:t>       (2) </a:t>
            </a:r>
            <a:r>
              <a:rPr lang="zh-CN" altLang="en-US" dirty="0">
                <a:latin typeface="Times New Roman" panose="02020603050405020304" pitchFamily="18" charset="0"/>
                <a:ea typeface="宋体" panose="02010600030101010101" pitchFamily="2" charset="-122"/>
              </a:rPr>
              <a:t>退出系统。 每当用户用完系统后，应向系统报告自己不再往系统装入任何处理要求。系统得知后，便马上为用户记账， 清除用户的使用环境。 若用户使用系统是免费的，退出操作仅仅是一种礼貌。如果用户使用的是多终端中的一个终端，为了退出，用户只须按下</a:t>
            </a:r>
            <a:r>
              <a:rPr lang="en-US" altLang="zh-CN" dirty="0">
                <a:latin typeface="Times New Roman" panose="02020603050405020304" pitchFamily="18" charset="0"/>
                <a:ea typeface="宋体" panose="02010600030101010101" pitchFamily="2" charset="-122"/>
              </a:rPr>
              <a:t>Control-D</a:t>
            </a:r>
            <a:r>
              <a:rPr lang="zh-CN" altLang="en-US" dirty="0">
                <a:latin typeface="Times New Roman" panose="02020603050405020304" pitchFamily="18" charset="0"/>
                <a:ea typeface="宋体" panose="02010600030101010101" pitchFamily="2" charset="-122"/>
              </a:rPr>
              <a:t>键即可，系统会重新给出提示符即</a:t>
            </a:r>
            <a:r>
              <a:rPr lang="en-US" altLang="zh-CN" dirty="0">
                <a:latin typeface="Times New Roman" panose="02020603050405020304" pitchFamily="18" charset="0"/>
                <a:ea typeface="宋体" panose="02010600030101010101" pitchFamily="2" charset="-122"/>
              </a:rPr>
              <a:t>Login</a:t>
            </a:r>
            <a:r>
              <a:rPr lang="zh-CN" altLang="en-US" dirty="0">
                <a:latin typeface="Times New Roman" panose="02020603050405020304" pitchFamily="18" charset="0"/>
                <a:ea typeface="宋体" panose="02010600030101010101" pitchFamily="2" charset="-122"/>
              </a:rPr>
              <a:t>，以表明该终端可供另一新用户使用。 用户的进入与退出过程，实际上是由系统直接调用</a:t>
            </a:r>
            <a:r>
              <a:rPr lang="en-US" altLang="zh-CN" dirty="0">
                <a:latin typeface="Times New Roman" panose="02020603050405020304" pitchFamily="18" charset="0"/>
                <a:ea typeface="宋体" panose="02010600030101010101" pitchFamily="2" charset="-122"/>
              </a:rPr>
              <a:t>Login</a:t>
            </a:r>
            <a:r>
              <a:rPr lang="zh-CN" altLang="en-US" dirty="0">
                <a:latin typeface="Times New Roman" panose="02020603050405020304" pitchFamily="18" charset="0"/>
                <a:ea typeface="宋体" panose="02010600030101010101" pitchFamily="2" charset="-122"/>
              </a:rPr>
              <a:t>及</a:t>
            </a:r>
            <a:r>
              <a:rPr lang="en-US" altLang="zh-CN" dirty="0">
                <a:latin typeface="Times New Roman" panose="02020603050405020304" pitchFamily="18" charset="0"/>
                <a:ea typeface="宋体" panose="02010600030101010101" pitchFamily="2" charset="-122"/>
              </a:rPr>
              <a:t>Logout</a:t>
            </a:r>
            <a:r>
              <a:rPr lang="zh-CN" altLang="en-US" dirty="0">
                <a:latin typeface="Times New Roman" panose="02020603050405020304" pitchFamily="18" charset="0"/>
                <a:ea typeface="宋体" panose="02010600030101010101" pitchFamily="2" charset="-122"/>
              </a:rPr>
              <a:t>程序完成的。 </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ext Box 4"/>
          <p:cNvSpPr txBox="1"/>
          <p:nvPr/>
        </p:nvSpPr>
        <p:spPr>
          <a:xfrm>
            <a:off x="428625" y="642938"/>
            <a:ext cx="8229600" cy="6002337"/>
          </a:xfrm>
          <a:prstGeom prst="rect">
            <a:avLst/>
          </a:prstGeom>
          <a:noFill/>
          <a:ln w="9525">
            <a:noFill/>
          </a:ln>
        </p:spPr>
        <p:txBody>
          <a:bodyPr>
            <a:spAutoFit/>
          </a:bodyPr>
          <a:p>
            <a:pPr algn="just" eaLnBrk="1" hangingPunct="1">
              <a:lnSpc>
                <a:spcPct val="150000"/>
              </a:lnSpc>
              <a:spcBef>
                <a:spcPct val="50000"/>
              </a:spcBef>
            </a:pPr>
            <a:r>
              <a:rPr lang="en-US" altLang="zh-CN" sz="2800" dirty="0">
                <a:latin typeface="Times New Roman" panose="02020603050405020304" pitchFamily="18" charset="0"/>
                <a:ea typeface="宋体" panose="02010600030101010101" pitchFamily="2" charset="-122"/>
              </a:rPr>
              <a:t>2. </a:t>
            </a:r>
            <a:r>
              <a:rPr lang="zh-CN" altLang="en-US" sz="2800" dirty="0">
                <a:latin typeface="Times New Roman" panose="02020603050405020304" pitchFamily="18" charset="0"/>
                <a:ea typeface="宋体" panose="02010600030101010101" pitchFamily="2" charset="-122"/>
              </a:rPr>
              <a:t>文件操作命令</a:t>
            </a:r>
            <a:endParaRPr lang="zh-CN" altLang="en-US" sz="2800" dirty="0">
              <a:latin typeface="Times New Roman" panose="02020603050405020304" pitchFamily="18" charset="0"/>
              <a:ea typeface="宋体" panose="02010600030101010101" pitchFamily="2" charset="-122"/>
            </a:endParaRPr>
          </a:p>
          <a:p>
            <a:pPr algn="just" eaLnBrk="1" hangingPunct="1">
              <a:lnSpc>
                <a:spcPct val="15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(1) </a:t>
            </a:r>
            <a:r>
              <a:rPr lang="zh-CN" altLang="en-US" dirty="0">
                <a:solidFill>
                  <a:srgbClr val="FF0000"/>
                </a:solidFill>
                <a:latin typeface="Times New Roman" panose="02020603050405020304" pitchFamily="18" charset="0"/>
                <a:ea typeface="宋体" panose="02010600030101010101" pitchFamily="2" charset="-122"/>
              </a:rPr>
              <a:t>显示文件内容</a:t>
            </a:r>
            <a:r>
              <a:rPr lang="zh-CN" altLang="en-US" dirty="0">
                <a:latin typeface="Times New Roman" panose="02020603050405020304" pitchFamily="18" charset="0"/>
                <a:ea typeface="宋体" panose="02010600030101010101" pitchFamily="2" charset="-122"/>
              </a:rPr>
              <a:t>命令</a:t>
            </a:r>
            <a:r>
              <a:rPr lang="en-US" altLang="zh-CN" dirty="0">
                <a:latin typeface="Times New Roman" panose="02020603050405020304" pitchFamily="18" charset="0"/>
                <a:ea typeface="宋体" panose="02010600030101010101" pitchFamily="2" charset="-122"/>
              </a:rPr>
              <a:t>cat</a:t>
            </a:r>
            <a:r>
              <a:rPr lang="zh-CN" altLang="en-US" dirty="0">
                <a:latin typeface="Times New Roman" panose="02020603050405020304" pitchFamily="18" charset="0"/>
                <a:ea typeface="宋体" panose="02010600030101010101" pitchFamily="2" charset="-122"/>
              </a:rPr>
              <a:t>。如果用户想了解自己在当前目录中的某个或某几个指定文件的内容时，便可使用下述格式的</a:t>
            </a:r>
            <a:r>
              <a:rPr lang="en-US" altLang="zh-CN" dirty="0">
                <a:latin typeface="Times New Roman" panose="02020603050405020304" pitchFamily="18" charset="0"/>
                <a:ea typeface="宋体" panose="02010600030101010101" pitchFamily="2" charset="-122"/>
              </a:rPr>
              <a:t>cat</a:t>
            </a:r>
            <a:r>
              <a:rPr lang="zh-CN" altLang="en-US" dirty="0">
                <a:latin typeface="Times New Roman" panose="02020603050405020304" pitchFamily="18" charset="0"/>
                <a:ea typeface="宋体" panose="02010600030101010101" pitchFamily="2" charset="-122"/>
              </a:rPr>
              <a:t>命令：</a:t>
            </a:r>
            <a:endParaRPr lang="zh-CN" altLang="en-US" dirty="0">
              <a:latin typeface="Times New Roman" panose="02020603050405020304" pitchFamily="18" charset="0"/>
              <a:ea typeface="宋体" panose="02010600030101010101" pitchFamily="2" charset="-122"/>
            </a:endParaRPr>
          </a:p>
          <a:p>
            <a:pPr algn="just" eaLnBrk="1" hangingPunct="1">
              <a:lnSpc>
                <a:spcPct val="15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 cat filename1 filename2 </a:t>
            </a:r>
            <a:endParaRPr lang="en-US" altLang="zh-CN" dirty="0">
              <a:latin typeface="Times New Roman" panose="02020603050405020304" pitchFamily="18" charset="0"/>
              <a:ea typeface="宋体" panose="02010600030101010101" pitchFamily="2" charset="-122"/>
            </a:endParaRPr>
          </a:p>
          <a:p>
            <a:pPr algn="just" eaLnBrk="1" hangingPunct="1">
              <a:lnSpc>
                <a:spcPct val="150000"/>
              </a:lnSpc>
              <a:spcBef>
                <a:spcPct val="50000"/>
              </a:spcBef>
            </a:pPr>
            <a:r>
              <a:rPr lang="en-US" altLang="zh-CN" dirty="0">
                <a:latin typeface="Times New Roman" panose="02020603050405020304" pitchFamily="18" charset="0"/>
                <a:ea typeface="宋体" panose="02010600030101010101" pitchFamily="2" charset="-122"/>
              </a:rPr>
              <a:t>       (2) </a:t>
            </a:r>
            <a:r>
              <a:rPr lang="zh-CN" altLang="en-US" dirty="0">
                <a:latin typeface="Times New Roman" panose="02020603050405020304" pitchFamily="18" charset="0"/>
                <a:ea typeface="宋体" panose="02010600030101010101" pitchFamily="2" charset="-122"/>
              </a:rPr>
              <a:t>复制文件副本的命令</a:t>
            </a:r>
            <a:r>
              <a:rPr lang="en-US" altLang="zh-CN" dirty="0">
                <a:latin typeface="Times New Roman" panose="02020603050405020304" pitchFamily="18" charset="0"/>
                <a:ea typeface="宋体" panose="02010600030101010101" pitchFamily="2" charset="-122"/>
              </a:rPr>
              <a:t>cp</a:t>
            </a:r>
            <a:r>
              <a:rPr lang="zh-CN" altLang="en-US" dirty="0">
                <a:latin typeface="Times New Roman" panose="02020603050405020304" pitchFamily="18" charset="0"/>
                <a:ea typeface="宋体" panose="02010600030101010101" pitchFamily="2" charset="-122"/>
              </a:rPr>
              <a:t>。其格式为：</a:t>
            </a:r>
            <a:endParaRPr lang="zh-CN" altLang="en-US" dirty="0">
              <a:latin typeface="Times New Roman" panose="02020603050405020304" pitchFamily="18" charset="0"/>
              <a:ea typeface="宋体" panose="02010600030101010101" pitchFamily="2" charset="-122"/>
            </a:endParaRPr>
          </a:p>
          <a:p>
            <a:pPr algn="just" eaLnBrk="1" hangingPunct="1">
              <a:lnSpc>
                <a:spcPct val="15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cp source target</a:t>
            </a:r>
            <a:endParaRPr lang="en-US" altLang="zh-CN" dirty="0">
              <a:latin typeface="Times New Roman" panose="02020603050405020304" pitchFamily="18" charset="0"/>
              <a:ea typeface="宋体" panose="02010600030101010101" pitchFamily="2" charset="-122"/>
            </a:endParaRPr>
          </a:p>
          <a:p>
            <a:pPr eaLnBrk="1" hangingPunct="1">
              <a:lnSpc>
                <a:spcPct val="150000"/>
              </a:lnSpc>
              <a:spcBef>
                <a:spcPct val="50000"/>
              </a:spcBef>
            </a:pPr>
            <a:r>
              <a:rPr lang="zh-CN" altLang="en-US" dirty="0">
                <a:latin typeface="Times New Roman" panose="02020603050405020304" pitchFamily="18" charset="0"/>
                <a:ea typeface="宋体" panose="02010600030101010101" pitchFamily="2" charset="-122"/>
              </a:rPr>
              <a:t>        该命令用于对已存在的文件</a:t>
            </a:r>
            <a:r>
              <a:rPr lang="en-US" altLang="zh-CN" dirty="0">
                <a:latin typeface="Times New Roman" panose="02020603050405020304" pitchFamily="18" charset="0"/>
                <a:ea typeface="宋体" panose="02010600030101010101" pitchFamily="2" charset="-122"/>
              </a:rPr>
              <a:t>source</a:t>
            </a:r>
            <a:r>
              <a:rPr lang="zh-CN" altLang="en-US" dirty="0">
                <a:latin typeface="Times New Roman" panose="02020603050405020304" pitchFamily="18" charset="0"/>
                <a:ea typeface="宋体" panose="02010600030101010101" pitchFamily="2" charset="-122"/>
              </a:rPr>
              <a:t>建立一个名为</a:t>
            </a:r>
            <a:r>
              <a:rPr lang="en-US" altLang="zh-CN" dirty="0">
                <a:latin typeface="Times New Roman" panose="02020603050405020304" pitchFamily="18" charset="0"/>
                <a:ea typeface="宋体" panose="02010600030101010101" pitchFamily="2" charset="-122"/>
              </a:rPr>
              <a:t>target</a:t>
            </a:r>
            <a:r>
              <a:rPr lang="zh-CN" altLang="en-US" dirty="0">
                <a:latin typeface="Times New Roman" panose="02020603050405020304" pitchFamily="18" charset="0"/>
                <a:ea typeface="宋体" panose="02010600030101010101" pitchFamily="2" charset="-122"/>
              </a:rPr>
              <a:t>的副本。 </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ext Box 4"/>
          <p:cNvSpPr txBox="1"/>
          <p:nvPr/>
        </p:nvSpPr>
        <p:spPr>
          <a:xfrm>
            <a:off x="533400" y="838200"/>
            <a:ext cx="8153400" cy="5203825"/>
          </a:xfrm>
          <a:prstGeom prst="rect">
            <a:avLst/>
          </a:prstGeom>
          <a:noFill/>
          <a:ln w="9525">
            <a:noFill/>
          </a:ln>
        </p:spPr>
        <p:txBody>
          <a:bodyPr>
            <a:spAutoFit/>
          </a:bodyPr>
          <a:p>
            <a:pPr algn="just" eaLnBrk="1" hangingPunct="1">
              <a:lnSpc>
                <a:spcPct val="150000"/>
              </a:lnSpc>
              <a:spcBef>
                <a:spcPct val="50000"/>
              </a:spcBef>
            </a:pPr>
            <a:r>
              <a:rPr lang="en-US" altLang="zh-CN" dirty="0">
                <a:latin typeface="Times New Roman" panose="02020603050405020304" pitchFamily="18" charset="0"/>
                <a:ea typeface="宋体" panose="02010600030101010101" pitchFamily="2" charset="-122"/>
              </a:rPr>
              <a:t>        (3) </a:t>
            </a:r>
            <a:r>
              <a:rPr lang="zh-CN" altLang="en-US" dirty="0">
                <a:latin typeface="Times New Roman" panose="02020603050405020304" pitchFamily="18" charset="0"/>
                <a:ea typeface="宋体" panose="02010600030101010101" pitchFamily="2" charset="-122"/>
              </a:rPr>
              <a:t>对已有文件改名的命令</a:t>
            </a:r>
            <a:r>
              <a:rPr lang="en-US" altLang="zh-CN" dirty="0">
                <a:latin typeface="Times New Roman" panose="02020603050405020304" pitchFamily="18" charset="0"/>
                <a:ea typeface="宋体" panose="02010600030101010101" pitchFamily="2" charset="-122"/>
              </a:rPr>
              <a:t>mv</a:t>
            </a:r>
            <a:r>
              <a:rPr lang="zh-CN" altLang="en-US" dirty="0">
                <a:latin typeface="Times New Roman" panose="02020603050405020304" pitchFamily="18" charset="0"/>
                <a:ea typeface="宋体" panose="02010600030101010101" pitchFamily="2" charset="-122"/>
              </a:rPr>
              <a:t>。 其格式为：</a:t>
            </a:r>
            <a:endParaRPr lang="zh-CN" altLang="en-US" dirty="0">
              <a:latin typeface="Times New Roman" panose="02020603050405020304" pitchFamily="18" charset="0"/>
              <a:ea typeface="宋体" panose="02010600030101010101" pitchFamily="2" charset="-122"/>
            </a:endParaRPr>
          </a:p>
          <a:p>
            <a:pPr algn="just" eaLnBrk="1" hangingPunct="1">
              <a:lnSpc>
                <a:spcPct val="15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mv oldname newname</a:t>
            </a:r>
            <a:endParaRPr lang="en-US" altLang="zh-CN" dirty="0">
              <a:latin typeface="Times New Roman" panose="02020603050405020304" pitchFamily="18" charset="0"/>
              <a:ea typeface="宋体" panose="02010600030101010101" pitchFamily="2" charset="-122"/>
            </a:endParaRPr>
          </a:p>
          <a:p>
            <a:pPr algn="just" eaLnBrk="1" hangingPunct="1">
              <a:lnSpc>
                <a:spcPct val="150000"/>
              </a:lnSpc>
              <a:spcBef>
                <a:spcPct val="50000"/>
              </a:spcBef>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用于把原来的老名字改成指定的新名字。</a:t>
            </a:r>
            <a:endParaRPr lang="zh-CN" altLang="en-US" dirty="0">
              <a:latin typeface="Times New Roman" panose="02020603050405020304" pitchFamily="18" charset="0"/>
              <a:ea typeface="宋体" panose="02010600030101010101" pitchFamily="2" charset="-122"/>
            </a:endParaRPr>
          </a:p>
          <a:p>
            <a:pPr algn="just" eaLnBrk="1" hangingPunct="1">
              <a:lnSpc>
                <a:spcPct val="15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(4) </a:t>
            </a:r>
            <a:r>
              <a:rPr lang="zh-CN" altLang="en-US" dirty="0">
                <a:latin typeface="Times New Roman" panose="02020603050405020304" pitchFamily="18" charset="0"/>
                <a:ea typeface="宋体" panose="02010600030101010101" pitchFamily="2" charset="-122"/>
              </a:rPr>
              <a:t>撤消文件的命令</a:t>
            </a:r>
            <a:r>
              <a:rPr lang="en-US" altLang="zh-CN" dirty="0">
                <a:latin typeface="Times New Roman" panose="02020603050405020304" pitchFamily="18" charset="0"/>
                <a:ea typeface="宋体" panose="02010600030101010101" pitchFamily="2" charset="-122"/>
              </a:rPr>
              <a:t>rm</a:t>
            </a:r>
            <a:r>
              <a:rPr lang="zh-CN" altLang="en-US" dirty="0">
                <a:latin typeface="Times New Roman" panose="02020603050405020304" pitchFamily="18" charset="0"/>
                <a:ea typeface="宋体" panose="02010600030101010101" pitchFamily="2" charset="-122"/>
              </a:rPr>
              <a:t>。它给出一个参数表， 是要撤消的文件名清单。</a:t>
            </a:r>
            <a:endParaRPr lang="zh-CN" altLang="en-US" dirty="0">
              <a:latin typeface="Times New Roman" panose="02020603050405020304" pitchFamily="18" charset="0"/>
              <a:ea typeface="宋体" panose="02010600030101010101" pitchFamily="2" charset="-122"/>
            </a:endParaRPr>
          </a:p>
          <a:p>
            <a:pPr algn="just" eaLnBrk="1" hangingPunct="1">
              <a:lnSpc>
                <a:spcPct val="15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(5) </a:t>
            </a:r>
            <a:r>
              <a:rPr lang="zh-CN" altLang="en-US" dirty="0">
                <a:latin typeface="Times New Roman" panose="02020603050405020304" pitchFamily="18" charset="0"/>
                <a:ea typeface="宋体" panose="02010600030101010101" pitchFamily="2" charset="-122"/>
              </a:rPr>
              <a:t>确定文件类型的命令</a:t>
            </a:r>
            <a:r>
              <a:rPr lang="en-US" altLang="zh-CN" dirty="0">
                <a:latin typeface="Times New Roman" panose="02020603050405020304" pitchFamily="18" charset="0"/>
                <a:ea typeface="宋体" panose="02010600030101010101" pitchFamily="2" charset="-122"/>
              </a:rPr>
              <a:t>file</a:t>
            </a:r>
            <a:r>
              <a:rPr lang="zh-CN" altLang="en-US" dirty="0">
                <a:latin typeface="Times New Roman" panose="02020603050405020304" pitchFamily="18" charset="0"/>
                <a:ea typeface="宋体" panose="02010600030101010101" pitchFamily="2" charset="-122"/>
              </a:rPr>
              <a:t>。该命令带有一个参数表， 用于给出想了解其</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文件</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类型的文件名清单。命令执行的结果，将在屏幕上显示出各个文件的类型。 </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ext Box 4"/>
          <p:cNvSpPr txBox="1"/>
          <p:nvPr/>
        </p:nvSpPr>
        <p:spPr>
          <a:xfrm>
            <a:off x="642938" y="1000125"/>
            <a:ext cx="7315200" cy="4475163"/>
          </a:xfrm>
          <a:prstGeom prst="rect">
            <a:avLst/>
          </a:prstGeom>
          <a:noFill/>
          <a:ln w="9525">
            <a:noFill/>
          </a:ln>
        </p:spPr>
        <p:txBody>
          <a:bodyPr>
            <a:spAutoFit/>
          </a:bodyPr>
          <a:p>
            <a:pPr marL="457200" indent="-457200" algn="just" eaLnBrk="1" hangingPunct="1">
              <a:lnSpc>
                <a:spcPct val="155000"/>
              </a:lnSpc>
              <a:spcBef>
                <a:spcPct val="50000"/>
              </a:spcBef>
              <a:buNone/>
            </a:pPr>
            <a:r>
              <a:rPr lang="en-US" altLang="zh-CN" sz="2800" dirty="0">
                <a:latin typeface="Times New Roman" panose="02020603050405020304" pitchFamily="18" charset="0"/>
                <a:ea typeface="宋体" panose="02010600030101010101" pitchFamily="2" charset="-122"/>
              </a:rPr>
              <a:t>3. </a:t>
            </a:r>
            <a:r>
              <a:rPr lang="zh-CN" altLang="en-US" sz="2800" dirty="0">
                <a:latin typeface="Times New Roman" panose="02020603050405020304" pitchFamily="18" charset="0"/>
                <a:ea typeface="宋体" panose="02010600030101010101" pitchFamily="2" charset="-122"/>
              </a:rPr>
              <a:t>目录操作命令</a:t>
            </a:r>
            <a:endParaRPr lang="zh-CN" altLang="en-US" sz="2800" dirty="0">
              <a:latin typeface="Times New Roman" panose="02020603050405020304" pitchFamily="18" charset="0"/>
              <a:ea typeface="宋体" panose="02010600030101010101" pitchFamily="2" charset="-122"/>
            </a:endParaRPr>
          </a:p>
          <a:p>
            <a:pPr marL="457200" indent="-457200" algn="just" eaLnBrk="1" hangingPunct="1">
              <a:lnSpc>
                <a:spcPct val="155000"/>
              </a:lnSpc>
              <a:spcBef>
                <a:spcPct val="50000"/>
              </a:spcBef>
              <a:buAutoNum type="arabicParenBoth"/>
            </a:pPr>
            <a:r>
              <a:rPr lang="zh-CN" altLang="en-US" dirty="0">
                <a:latin typeface="Times New Roman" panose="02020603050405020304" pitchFamily="18" charset="0"/>
                <a:ea typeface="宋体" panose="02010600030101010101" pitchFamily="2" charset="-122"/>
              </a:rPr>
              <a:t>建立目录的命令</a:t>
            </a:r>
            <a:r>
              <a:rPr lang="en-US" altLang="zh-CN" dirty="0">
                <a:latin typeface="Times New Roman" panose="02020603050405020304" pitchFamily="18" charset="0"/>
                <a:ea typeface="宋体" panose="02010600030101010101" pitchFamily="2" charset="-122"/>
              </a:rPr>
              <a:t>mkdir(</a:t>
            </a:r>
            <a:r>
              <a:rPr lang="zh-CN" altLang="en-US" dirty="0">
                <a:latin typeface="Times New Roman" panose="02020603050405020304" pitchFamily="18" charset="0"/>
                <a:ea typeface="宋体" panose="02010600030101010101" pitchFamily="2" charset="-122"/>
              </a:rPr>
              <a:t>简称</a:t>
            </a:r>
            <a:r>
              <a:rPr lang="en-US" altLang="zh-CN" dirty="0">
                <a:latin typeface="Times New Roman" panose="02020603050405020304" pitchFamily="18" charset="0"/>
                <a:ea typeface="宋体" panose="02010600030101010101" pitchFamily="2" charset="-122"/>
              </a:rPr>
              <a:t>md)</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a:p>
            <a:pPr marL="457200" indent="-457200" algn="just" eaLnBrk="1" hangingPunct="1">
              <a:lnSpc>
                <a:spcPct val="155000"/>
              </a:lnSpc>
              <a:spcBef>
                <a:spcPct val="50000"/>
              </a:spcBef>
              <a:buNone/>
            </a:pPr>
            <a:r>
              <a:rPr lang="en-US" altLang="zh-CN" dirty="0">
                <a:latin typeface="Times New Roman" panose="02020603050405020304" pitchFamily="18" charset="0"/>
                <a:ea typeface="宋体" panose="02010600030101010101" pitchFamily="2" charset="-122"/>
              </a:rPr>
              <a:t>(2) </a:t>
            </a:r>
            <a:r>
              <a:rPr lang="zh-CN" altLang="en-US" dirty="0">
                <a:latin typeface="Times New Roman" panose="02020603050405020304" pitchFamily="18" charset="0"/>
                <a:ea typeface="宋体" panose="02010600030101010101" pitchFamily="2" charset="-122"/>
              </a:rPr>
              <a:t>撤消目录的命令</a:t>
            </a:r>
            <a:r>
              <a:rPr lang="en-US" altLang="zh-CN" dirty="0">
                <a:latin typeface="Times New Roman" panose="02020603050405020304" pitchFamily="18" charset="0"/>
                <a:ea typeface="宋体" panose="02010600030101010101" pitchFamily="2" charset="-122"/>
              </a:rPr>
              <a:t>rmdir(</a:t>
            </a:r>
            <a:r>
              <a:rPr lang="zh-CN" altLang="en-US" dirty="0">
                <a:latin typeface="Times New Roman" panose="02020603050405020304" pitchFamily="18" charset="0"/>
                <a:ea typeface="宋体" panose="02010600030101010101" pitchFamily="2" charset="-122"/>
              </a:rPr>
              <a:t>简称</a:t>
            </a:r>
            <a:r>
              <a:rPr lang="en-US" altLang="zh-CN" dirty="0">
                <a:latin typeface="Times New Roman" panose="02020603050405020304" pitchFamily="18" charset="0"/>
                <a:ea typeface="宋体" panose="02010600030101010101" pitchFamily="2" charset="-122"/>
              </a:rPr>
              <a:t>rd)</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a:p>
            <a:pPr marL="457200" indent="-457200" algn="just" eaLnBrk="1" hangingPunct="1">
              <a:lnSpc>
                <a:spcPct val="155000"/>
              </a:lnSpc>
              <a:spcBef>
                <a:spcPct val="50000"/>
              </a:spcBef>
              <a:buNone/>
            </a:pPr>
            <a:r>
              <a:rPr lang="en-US" altLang="zh-CN" dirty="0">
                <a:latin typeface="Times New Roman" panose="02020603050405020304" pitchFamily="18" charset="0"/>
                <a:ea typeface="宋体" panose="02010600030101010101" pitchFamily="2" charset="-122"/>
              </a:rPr>
              <a:t>(3) </a:t>
            </a:r>
            <a:r>
              <a:rPr lang="zh-CN" altLang="en-US" dirty="0">
                <a:latin typeface="Times New Roman" panose="02020603050405020304" pitchFamily="18" charset="0"/>
                <a:ea typeface="宋体" panose="02010600030101010101" pitchFamily="2" charset="-122"/>
              </a:rPr>
              <a:t>改变工作目录的命令</a:t>
            </a:r>
            <a:r>
              <a:rPr lang="en-US" altLang="zh-CN" dirty="0">
                <a:latin typeface="Times New Roman" panose="02020603050405020304" pitchFamily="18" charset="0"/>
                <a:ea typeface="宋体" panose="02010600030101010101" pitchFamily="2" charset="-122"/>
              </a:rPr>
              <a:t>cd</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a:p>
            <a:pPr marL="457200" indent="-457200" algn="just" eaLnBrk="1" hangingPunct="1">
              <a:lnSpc>
                <a:spcPct val="155000"/>
              </a:lnSpc>
              <a:spcBef>
                <a:spcPct val="50000"/>
              </a:spcBef>
              <a:buNone/>
            </a:pPr>
            <a:r>
              <a:rPr lang="en-US" altLang="zh-CN" dirty="0">
                <a:latin typeface="Times New Roman" panose="02020603050405020304" pitchFamily="18" charset="0"/>
                <a:ea typeface="宋体" panose="02010600030101010101" pitchFamily="2" charset="-122"/>
              </a:rPr>
              <a:t>(4) </a:t>
            </a:r>
            <a:r>
              <a:rPr lang="zh-CN" altLang="en-US" dirty="0">
                <a:latin typeface="Times New Roman" panose="02020603050405020304" pitchFamily="18" charset="0"/>
                <a:ea typeface="宋体" panose="02010600030101010101" pitchFamily="2" charset="-122"/>
              </a:rPr>
              <a:t>改变对文件的存取方式的命令</a:t>
            </a:r>
            <a:r>
              <a:rPr lang="en-US" altLang="zh-CN" dirty="0">
                <a:latin typeface="Times New Roman" panose="02020603050405020304" pitchFamily="18" charset="0"/>
                <a:ea typeface="宋体" panose="02010600030101010101" pitchFamily="2" charset="-122"/>
              </a:rPr>
              <a:t>chmod</a:t>
            </a:r>
            <a:r>
              <a:rPr lang="zh-CN" altLang="en-US" dirty="0">
                <a:latin typeface="Times New Roman" panose="02020603050405020304" pitchFamily="18" charset="0"/>
                <a:ea typeface="宋体" panose="02010600030101010101" pitchFamily="2" charset="-122"/>
              </a:rPr>
              <a:t>。 其格式为：</a:t>
            </a:r>
            <a:endParaRPr lang="zh-CN" altLang="en-US" dirty="0">
              <a:latin typeface="Times New Roman" panose="02020603050405020304" pitchFamily="18" charset="0"/>
              <a:ea typeface="宋体" panose="02010600030101010101" pitchFamily="2" charset="-122"/>
            </a:endParaRPr>
          </a:p>
          <a:p>
            <a:pPr marL="457200" indent="-457200" algn="just" eaLnBrk="1" hangingPunct="1">
              <a:lnSpc>
                <a:spcPct val="155000"/>
              </a:lnSpc>
              <a:spcBef>
                <a:spcPct val="50000"/>
              </a:spcBef>
              <a:buNone/>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chmod</a:t>
            </a: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[who]</a:t>
            </a: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op-code permission filename</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4"/>
          <p:cNvSpPr txBox="1"/>
          <p:nvPr/>
        </p:nvSpPr>
        <p:spPr>
          <a:xfrm>
            <a:off x="2879725" y="501650"/>
            <a:ext cx="3359150" cy="708025"/>
          </a:xfrm>
          <a:prstGeom prst="rect">
            <a:avLst/>
          </a:prstGeom>
          <a:noFill/>
          <a:ln w="9525">
            <a:noFill/>
          </a:ln>
        </p:spPr>
        <p:txBody>
          <a:bodyPr wrap="none">
            <a:spAutoFit/>
          </a:bodyPr>
          <a:p>
            <a:pPr eaLnBrk="1" hangingPunct="1"/>
            <a:r>
              <a:rPr lang="en-US" altLang="zh-CN" sz="4000" dirty="0">
                <a:solidFill>
                  <a:srgbClr val="000066"/>
                </a:solidFill>
                <a:latin typeface="Tahoma" panose="020B0604030504040204" pitchFamily="34" charset="0"/>
                <a:ea typeface="黑体" panose="02010609060101010101" pitchFamily="49" charset="-122"/>
              </a:rPr>
              <a:t>9.1 </a:t>
            </a:r>
            <a:r>
              <a:rPr lang="zh-CN" altLang="en-US" sz="4000" dirty="0">
                <a:solidFill>
                  <a:srgbClr val="000066"/>
                </a:solidFill>
                <a:latin typeface="Tahoma" panose="020B0604030504040204" pitchFamily="34" charset="0"/>
                <a:ea typeface="黑体" panose="02010609060101010101" pitchFamily="49" charset="-122"/>
              </a:rPr>
              <a:t>用户接口 </a:t>
            </a:r>
            <a:endParaRPr lang="zh-CN" altLang="en-US" sz="4000" dirty="0">
              <a:solidFill>
                <a:srgbClr val="000066"/>
              </a:solidFill>
              <a:latin typeface="Tahoma" panose="020B0604030504040204" pitchFamily="34" charset="0"/>
              <a:ea typeface="黑体" panose="02010609060101010101" pitchFamily="49" charset="-122"/>
            </a:endParaRPr>
          </a:p>
        </p:txBody>
      </p:sp>
      <p:sp>
        <p:nvSpPr>
          <p:cNvPr id="3079" name="Text Box 7"/>
          <p:cNvSpPr txBox="1">
            <a:spLocks noChangeArrowheads="1"/>
          </p:cNvSpPr>
          <p:nvPr/>
        </p:nvSpPr>
        <p:spPr bwMode="auto">
          <a:xfrm>
            <a:off x="287338" y="1484313"/>
            <a:ext cx="4606925" cy="1533525"/>
          </a:xfrm>
          <a:prstGeom prst="rect">
            <a:avLst/>
          </a:prstGeom>
          <a:noFill/>
          <a:ln>
            <a:noFill/>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操作系统向用户提供两类接口</a:t>
            </a:r>
            <a:endParaRPr kumimoji="1"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20000"/>
              </a:lnSpc>
              <a:spcBef>
                <a:spcPct val="50000"/>
              </a:spcBef>
              <a:spcAft>
                <a:spcPct val="0"/>
              </a:spcAft>
              <a:buClrTx/>
              <a:buSzTx/>
              <a:buFont typeface="Wingdings" panose="05000000000000000000" pitchFamily="2" charset="2"/>
              <a:buChar char="n"/>
              <a:defRPr/>
            </a:pPr>
            <a:r>
              <a:rPr kumimoji="1"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用户接口：向用户提供命令接口</a:t>
            </a:r>
            <a:endParaRPr kumimoji="1" lang="en-US" altLang="zh-CN"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ct val="120000"/>
              </a:lnSpc>
              <a:spcBef>
                <a:spcPct val="50000"/>
              </a:spcBef>
              <a:spcAft>
                <a:spcPct val="0"/>
              </a:spcAft>
              <a:buClrTx/>
              <a:buSzTx/>
              <a:buFont typeface="Wingdings" panose="05000000000000000000" pitchFamily="2" charset="2"/>
              <a:buChar char="n"/>
              <a:defRPr/>
            </a:pPr>
            <a:r>
              <a:rPr kumimoji="1"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程序接口：访问系统资源、系统调用</a:t>
            </a:r>
            <a:endParaRPr kumimoji="1"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8" name="文本框 7"/>
          <p:cNvSpPr txBox="1"/>
          <p:nvPr/>
        </p:nvSpPr>
        <p:spPr>
          <a:xfrm>
            <a:off x="312738" y="3417888"/>
            <a:ext cx="4699000" cy="2720975"/>
          </a:xfrm>
          <a:prstGeom prst="rect">
            <a:avLst/>
          </a:prstGeom>
          <a:noFill/>
        </p:spPr>
        <p:txBody>
          <a:bodyPr>
            <a:spAutoFit/>
          </a:bodyPr>
          <a:lstStyle/>
          <a:p>
            <a:pPr marR="0" defTabSz="914400">
              <a:buClrTx/>
              <a:buSzTx/>
              <a:buFontTx/>
              <a:buNone/>
              <a:defRPr/>
            </a:pPr>
            <a:r>
              <a:rPr kumimoji="1" lang="zh-CN" altLang="en-US" kern="1200" cap="none" spc="0" normalizeH="0" baseline="0" noProof="0" dirty="0">
                <a:latin typeface="黑体" panose="02010609060101010101" pitchFamily="49" charset="-122"/>
                <a:ea typeface="黑体" panose="02010609060101010101" pitchFamily="49" charset="-122"/>
                <a:cs typeface="+mn-cs"/>
              </a:rPr>
              <a:t>用户接口分为三种类型</a:t>
            </a:r>
            <a:endParaRPr kumimoji="1" lang="en-US" altLang="zh-CN" kern="1200" cap="none" spc="0" normalizeH="0" baseline="0" noProof="0" dirty="0">
              <a:latin typeface="黑体" panose="02010609060101010101" pitchFamily="49" charset="-122"/>
              <a:ea typeface="黑体" panose="02010609060101010101" pitchFamily="49" charset="-122"/>
              <a:cs typeface="+mn-cs"/>
            </a:endParaRPr>
          </a:p>
          <a:p>
            <a:pPr marL="342900" marR="0" indent="-342900" defTabSz="914400" eaLnBrk="1" hangingPunct="1">
              <a:lnSpc>
                <a:spcPct val="120000"/>
              </a:lnSpc>
              <a:spcBef>
                <a:spcPct val="50000"/>
              </a:spcBef>
              <a:buClrTx/>
              <a:buSzTx/>
              <a:buFont typeface="Wingdings" panose="05000000000000000000" pitchFamily="2" charset="2"/>
              <a:buChar char="n"/>
              <a:defRPr/>
            </a:pPr>
            <a:r>
              <a:rPr kumimoji="1" lang="zh-CN" altLang="en-US" sz="2000" b="0" kern="1200" cap="none" spc="0" normalizeH="0" baseline="0" noProof="0" dirty="0">
                <a:solidFill>
                  <a:srgbClr val="FF0000"/>
                </a:solidFill>
                <a:latin typeface="黑体" panose="02010609060101010101" pitchFamily="49" charset="-122"/>
                <a:ea typeface="黑体" panose="02010609060101010101" pitchFamily="49" charset="-122"/>
                <a:cs typeface="+mn-cs"/>
              </a:rPr>
              <a:t>字符显示式联机用户接口：终端、命令行、批命令（如</a:t>
            </a:r>
            <a:r>
              <a:rPr kumimoji="1" lang="en-US" altLang="zh-CN" sz="2000" b="0" kern="1200" cap="none" spc="0" normalizeH="0" baseline="0" noProof="0" dirty="0">
                <a:solidFill>
                  <a:srgbClr val="FF0000"/>
                </a:solidFill>
                <a:latin typeface="黑体" panose="02010609060101010101" pitchFamily="49" charset="-122"/>
                <a:ea typeface="黑体" panose="02010609060101010101" pitchFamily="49" charset="-122"/>
                <a:cs typeface="+mn-cs"/>
              </a:rPr>
              <a:t>shell</a:t>
            </a:r>
            <a:r>
              <a:rPr kumimoji="1" lang="zh-CN" altLang="en-US" sz="2000" b="0" kern="1200" cap="none" spc="0" normalizeH="0" baseline="0" noProof="0" dirty="0">
                <a:solidFill>
                  <a:srgbClr val="FF0000"/>
                </a:solidFill>
                <a:latin typeface="黑体" panose="02010609060101010101" pitchFamily="49" charset="-122"/>
                <a:ea typeface="黑体" panose="02010609060101010101" pitchFamily="49" charset="-122"/>
                <a:cs typeface="+mn-cs"/>
              </a:rPr>
              <a:t>文件）</a:t>
            </a:r>
            <a:endParaRPr kumimoji="1" lang="en-US" altLang="zh-CN" sz="2000" b="0" kern="1200" cap="none" spc="0" normalizeH="0" baseline="0" noProof="0" dirty="0">
              <a:solidFill>
                <a:srgbClr val="FF0000"/>
              </a:solidFill>
              <a:latin typeface="黑体" panose="02010609060101010101" pitchFamily="49" charset="-122"/>
              <a:ea typeface="黑体" panose="02010609060101010101" pitchFamily="49" charset="-122"/>
              <a:cs typeface="+mn-cs"/>
            </a:endParaRPr>
          </a:p>
          <a:p>
            <a:pPr marL="342900" marR="0" indent="-342900" defTabSz="914400" eaLnBrk="1" hangingPunct="1">
              <a:lnSpc>
                <a:spcPct val="120000"/>
              </a:lnSpc>
              <a:spcBef>
                <a:spcPct val="50000"/>
              </a:spcBef>
              <a:buClrTx/>
              <a:buSzTx/>
              <a:buFont typeface="Wingdings" panose="05000000000000000000" pitchFamily="2" charset="2"/>
              <a:buChar char="n"/>
              <a:defRPr/>
            </a:pPr>
            <a:r>
              <a:rPr kumimoji="1" lang="zh-CN" altLang="en-US" sz="2000" b="0" kern="1200" cap="none" spc="0" normalizeH="0" baseline="0" noProof="0" dirty="0">
                <a:solidFill>
                  <a:srgbClr val="FF0000"/>
                </a:solidFill>
                <a:latin typeface="黑体" panose="02010609060101010101" pitchFamily="49" charset="-122"/>
                <a:ea typeface="黑体" panose="02010609060101010101" pitchFamily="49" charset="-122"/>
                <a:cs typeface="+mn-cs"/>
              </a:rPr>
              <a:t>图形联机用户接口：图标、菜单等</a:t>
            </a:r>
            <a:endParaRPr kumimoji="1" lang="en-US" altLang="zh-CN" sz="2000" b="0" kern="1200" cap="none" spc="0" normalizeH="0" baseline="0" noProof="0" dirty="0">
              <a:solidFill>
                <a:srgbClr val="FF0000"/>
              </a:solidFill>
              <a:latin typeface="黑体" panose="02010609060101010101" pitchFamily="49" charset="-122"/>
              <a:ea typeface="黑体" panose="02010609060101010101" pitchFamily="49" charset="-122"/>
              <a:cs typeface="+mn-cs"/>
            </a:endParaRPr>
          </a:p>
          <a:p>
            <a:pPr marL="342900" marR="0" indent="-342900" defTabSz="914400" eaLnBrk="1" hangingPunct="1">
              <a:lnSpc>
                <a:spcPct val="120000"/>
              </a:lnSpc>
              <a:spcBef>
                <a:spcPct val="50000"/>
              </a:spcBef>
              <a:buClrTx/>
              <a:buSzTx/>
              <a:buFont typeface="Wingdings" panose="05000000000000000000" pitchFamily="2" charset="2"/>
              <a:buChar char="n"/>
              <a:defRPr/>
            </a:pPr>
            <a:r>
              <a:rPr kumimoji="1" lang="zh-CN" altLang="en-US" sz="2000" b="0" kern="1200" cap="none" spc="0" normalizeH="0" baseline="0" noProof="0" dirty="0">
                <a:solidFill>
                  <a:srgbClr val="FF0000"/>
                </a:solidFill>
                <a:latin typeface="黑体" panose="02010609060101010101" pitchFamily="49" charset="-122"/>
                <a:ea typeface="黑体" panose="02010609060101010101" pitchFamily="49" charset="-122"/>
                <a:cs typeface="+mn-cs"/>
              </a:rPr>
              <a:t>脱机用户接口：批处理作业、作业控制语言、作业说明书</a:t>
            </a:r>
            <a:endParaRPr kumimoji="1" lang="zh-CN" altLang="en-US" sz="2000" b="0" kern="1200" cap="none" spc="0" normalizeH="0" baseline="0" noProof="0" dirty="0">
              <a:solidFill>
                <a:srgbClr val="FF0000"/>
              </a:solidFill>
              <a:latin typeface="黑体" panose="02010609060101010101" pitchFamily="49" charset="-122"/>
              <a:ea typeface="黑体" panose="02010609060101010101" pitchFamily="49" charset="-122"/>
              <a:cs typeface="+mn-cs"/>
            </a:endParaRPr>
          </a:p>
        </p:txBody>
      </p:sp>
      <p:pic>
        <p:nvPicPr>
          <p:cNvPr id="6149" name="图片 3"/>
          <p:cNvPicPr>
            <a:picLocks noChangeAspect="1"/>
          </p:cNvPicPr>
          <p:nvPr/>
        </p:nvPicPr>
        <p:blipFill>
          <a:blip r:embed="rId1"/>
          <a:stretch>
            <a:fillRect/>
          </a:stretch>
        </p:blipFill>
        <p:spPr>
          <a:xfrm>
            <a:off x="5111750" y="1474788"/>
            <a:ext cx="3565525" cy="1871662"/>
          </a:xfrm>
          <a:prstGeom prst="rect">
            <a:avLst/>
          </a:prstGeom>
          <a:noFill/>
          <a:ln w="9525">
            <a:noFill/>
          </a:ln>
        </p:spPr>
      </p:pic>
      <p:pic>
        <p:nvPicPr>
          <p:cNvPr id="6150" name="图片 5"/>
          <p:cNvPicPr>
            <a:picLocks noChangeAspect="1"/>
          </p:cNvPicPr>
          <p:nvPr/>
        </p:nvPicPr>
        <p:blipFill>
          <a:blip r:embed="rId2"/>
          <a:stretch>
            <a:fillRect/>
          </a:stretch>
        </p:blipFill>
        <p:spPr>
          <a:xfrm>
            <a:off x="5116513" y="4076700"/>
            <a:ext cx="3452812" cy="1873250"/>
          </a:xfrm>
          <a:prstGeom prst="rect">
            <a:avLst/>
          </a:prstGeom>
          <a:noFill/>
          <a:ln w="9525">
            <a:noFill/>
          </a:ln>
        </p:spPr>
      </p:pic>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ext Box 4"/>
          <p:cNvSpPr txBox="1"/>
          <p:nvPr/>
        </p:nvSpPr>
        <p:spPr>
          <a:xfrm>
            <a:off x="533400" y="838200"/>
            <a:ext cx="7848600" cy="5176838"/>
          </a:xfrm>
          <a:prstGeom prst="rect">
            <a:avLst/>
          </a:prstGeom>
          <a:noFill/>
          <a:ln w="9525">
            <a:noFill/>
          </a:ln>
        </p:spPr>
        <p:txBody>
          <a:bodyPr>
            <a:spAutoFit/>
          </a:bodyPr>
          <a:p>
            <a:pPr marL="457200" indent="-457200" algn="just" eaLnBrk="1" hangingPunct="1">
              <a:lnSpc>
                <a:spcPct val="140000"/>
              </a:lnSpc>
              <a:spcBef>
                <a:spcPct val="50000"/>
              </a:spcBef>
            </a:pPr>
            <a:r>
              <a:rPr lang="en-US" altLang="zh-CN" sz="2800" dirty="0">
                <a:latin typeface="Times New Roman" panose="02020603050405020304" pitchFamily="18" charset="0"/>
                <a:ea typeface="宋体" panose="02010600030101010101" pitchFamily="2" charset="-122"/>
              </a:rPr>
              <a:t>4. </a:t>
            </a:r>
            <a:r>
              <a:rPr lang="zh-CN" altLang="en-US" sz="2800" dirty="0">
                <a:latin typeface="Times New Roman" panose="02020603050405020304" pitchFamily="18" charset="0"/>
                <a:ea typeface="宋体" panose="02010600030101010101" pitchFamily="2" charset="-122"/>
              </a:rPr>
              <a:t>系统询问命令</a:t>
            </a:r>
            <a:endParaRPr lang="zh-CN" altLang="en-US" sz="2800" dirty="0">
              <a:latin typeface="Times New Roman" panose="02020603050405020304" pitchFamily="18" charset="0"/>
              <a:ea typeface="宋体" panose="02010600030101010101" pitchFamily="2" charset="-122"/>
            </a:endParaRPr>
          </a:p>
          <a:p>
            <a:pPr marL="457200" indent="-457200" algn="just" eaLnBrk="1" hangingPunct="1">
              <a:lnSpc>
                <a:spcPct val="14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）访问当前日期和时间命令</a:t>
            </a:r>
            <a:r>
              <a:rPr lang="en-US" altLang="zh-CN" dirty="0">
                <a:latin typeface="Times New Roman" panose="02020603050405020304" pitchFamily="18" charset="0"/>
                <a:ea typeface="宋体" panose="02010600030101010101" pitchFamily="2" charset="-122"/>
              </a:rPr>
              <a:t>date</a:t>
            </a:r>
            <a:r>
              <a:rPr lang="zh-CN" altLang="en-US" dirty="0">
                <a:latin typeface="Times New Roman" panose="02020603050405020304" pitchFamily="18" charset="0"/>
                <a:ea typeface="宋体" panose="02010600030101010101" pitchFamily="2" charset="-122"/>
              </a:rPr>
              <a:t>。例如，用命令</a:t>
            </a:r>
            <a:endParaRPr lang="zh-CN" altLang="en-US" dirty="0">
              <a:latin typeface="Times New Roman" panose="02020603050405020304" pitchFamily="18" charset="0"/>
              <a:ea typeface="宋体" panose="02010600030101010101" pitchFamily="2" charset="-122"/>
            </a:endParaRPr>
          </a:p>
          <a:p>
            <a:pPr marL="457200" indent="-457200" algn="just" eaLnBrk="1" hangingPunct="1">
              <a:lnSpc>
                <a:spcPct val="14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 date </a:t>
            </a:r>
            <a:endParaRPr lang="en-US" altLang="zh-CN" dirty="0">
              <a:latin typeface="Times New Roman" panose="02020603050405020304" pitchFamily="18" charset="0"/>
              <a:ea typeface="宋体" panose="02010600030101010101" pitchFamily="2" charset="-122"/>
            </a:endParaRPr>
          </a:p>
          <a:p>
            <a:pPr marL="457200" indent="-457200" algn="just" eaLnBrk="1" hangingPunct="1">
              <a:lnSpc>
                <a:spcPct val="140000"/>
              </a:lnSpc>
              <a:spcBef>
                <a:spcPct val="50000"/>
              </a:spcBef>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屏幕上将给出当前的日期和时间，如为：</a:t>
            </a:r>
            <a:endParaRPr lang="zh-CN" altLang="en-US" dirty="0">
              <a:latin typeface="Times New Roman" panose="02020603050405020304" pitchFamily="18" charset="0"/>
              <a:ea typeface="宋体" panose="02010600030101010101" pitchFamily="2" charset="-122"/>
            </a:endParaRPr>
          </a:p>
          <a:p>
            <a:pPr marL="457200" indent="-457200" algn="just" eaLnBrk="1" hangingPunct="1">
              <a:lnSpc>
                <a:spcPct val="14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Wed Ang 14 09:27:20 PDT 1991</a:t>
            </a:r>
            <a:endParaRPr lang="en-US" altLang="zh-CN" dirty="0">
              <a:latin typeface="Times New Roman" panose="02020603050405020304" pitchFamily="18" charset="0"/>
              <a:ea typeface="宋体" panose="02010600030101010101" pitchFamily="2" charset="-122"/>
            </a:endParaRPr>
          </a:p>
          <a:p>
            <a:pPr marL="457200" indent="-457200" algn="just" eaLnBrk="1" hangingPunct="1">
              <a:lnSpc>
                <a:spcPct val="140000"/>
              </a:lnSpc>
              <a:spcBef>
                <a:spcPct val="50000"/>
              </a:spcBef>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表示当前日期是</a:t>
            </a:r>
            <a:r>
              <a:rPr lang="en-US" altLang="zh-CN" dirty="0">
                <a:latin typeface="Times New Roman" panose="02020603050405020304" pitchFamily="18" charset="0"/>
                <a:ea typeface="宋体" panose="02010600030101010101" pitchFamily="2" charset="-122"/>
              </a:rPr>
              <a:t>1991</a:t>
            </a:r>
            <a:r>
              <a:rPr lang="zh-CN" altLang="en-US" dirty="0">
                <a:latin typeface="Times New Roman" panose="02020603050405020304" pitchFamily="18" charset="0"/>
                <a:ea typeface="宋体" panose="02010600030101010101" pitchFamily="2" charset="-122"/>
              </a:rPr>
              <a:t>年</a:t>
            </a:r>
            <a:r>
              <a:rPr lang="en-US" altLang="zh-CN" dirty="0">
                <a:latin typeface="Times New Roman" panose="02020603050405020304" pitchFamily="18" charset="0"/>
                <a:ea typeface="宋体" panose="02010600030101010101" pitchFamily="2" charset="-122"/>
              </a:rPr>
              <a:t>9</a:t>
            </a:r>
            <a:r>
              <a:rPr lang="zh-CN" altLang="en-US" dirty="0">
                <a:latin typeface="Times New Roman" panose="02020603050405020304" pitchFamily="18" charset="0"/>
                <a:ea typeface="宋体" panose="02010600030101010101" pitchFamily="2" charset="-122"/>
              </a:rPr>
              <a:t>月</a:t>
            </a:r>
            <a:r>
              <a:rPr lang="en-US" altLang="zh-CN" dirty="0">
                <a:latin typeface="Times New Roman" panose="02020603050405020304" pitchFamily="18" charset="0"/>
                <a:ea typeface="宋体" panose="02010600030101010101" pitchFamily="2" charset="-122"/>
              </a:rPr>
              <a:t>14</a:t>
            </a:r>
            <a:r>
              <a:rPr lang="zh-CN" altLang="en-US" dirty="0">
                <a:latin typeface="Times New Roman" panose="02020603050405020304" pitchFamily="18" charset="0"/>
                <a:ea typeface="宋体" panose="02010600030101010101" pitchFamily="2" charset="-122"/>
              </a:rPr>
              <a:t>日、星期三，还有时间信息若在命令名后给出参数，则</a:t>
            </a:r>
            <a:r>
              <a:rPr lang="en-US" altLang="zh-CN" dirty="0">
                <a:latin typeface="Times New Roman" panose="02020603050405020304" pitchFamily="18" charset="0"/>
                <a:ea typeface="宋体" panose="02010600030101010101" pitchFamily="2" charset="-122"/>
              </a:rPr>
              <a:t>date</a:t>
            </a:r>
            <a:r>
              <a:rPr lang="zh-CN" altLang="en-US" dirty="0">
                <a:latin typeface="Times New Roman" panose="02020603050405020304" pitchFamily="18" charset="0"/>
                <a:ea typeface="宋体" panose="02010600030101010101" pitchFamily="2" charset="-122"/>
              </a:rPr>
              <a:t>程序把参数作为重置系统时钟的时间。 </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ext Box 4"/>
          <p:cNvSpPr txBox="1"/>
          <p:nvPr/>
        </p:nvSpPr>
        <p:spPr>
          <a:xfrm>
            <a:off x="642938" y="838200"/>
            <a:ext cx="7967662" cy="4524375"/>
          </a:xfrm>
          <a:prstGeom prst="rect">
            <a:avLst/>
          </a:prstGeom>
          <a:noFill/>
          <a:ln w="9525">
            <a:noFill/>
          </a:ln>
        </p:spPr>
        <p:txBody>
          <a:bodyPr>
            <a:spAutoFit/>
          </a:bodyPr>
          <a:p>
            <a:pPr algn="just" eaLnBrk="1" hangingPunct="1">
              <a:lnSpc>
                <a:spcPct val="150000"/>
              </a:lnSpc>
              <a:spcBef>
                <a:spcPct val="50000"/>
              </a:spcBef>
            </a:pPr>
            <a:r>
              <a:rPr lang="en-US" altLang="zh-CN" dirty="0">
                <a:latin typeface="Times New Roman" panose="02020603050405020304" pitchFamily="18" charset="0"/>
                <a:ea typeface="宋体" panose="02010600030101010101" pitchFamily="2" charset="-122"/>
              </a:rPr>
              <a:t>       (2) </a:t>
            </a:r>
            <a:r>
              <a:rPr lang="zh-CN" altLang="en-US" dirty="0">
                <a:latin typeface="Times New Roman" panose="02020603050405020304" pitchFamily="18" charset="0"/>
                <a:ea typeface="宋体" panose="02010600030101010101" pitchFamily="2" charset="-122"/>
              </a:rPr>
              <a:t>询问系统当前用户的命令</a:t>
            </a:r>
            <a:r>
              <a:rPr lang="en-US" altLang="zh-CN" dirty="0">
                <a:latin typeface="Times New Roman" panose="02020603050405020304" pitchFamily="18" charset="0"/>
                <a:ea typeface="宋体" panose="02010600030101010101" pitchFamily="2" charset="-122"/>
              </a:rPr>
              <a:t>who</a:t>
            </a: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who</a:t>
            </a:r>
            <a:r>
              <a:rPr lang="zh-CN" altLang="en-US" dirty="0">
                <a:latin typeface="Times New Roman" panose="02020603050405020304" pitchFamily="18" charset="0"/>
                <a:ea typeface="宋体" panose="02010600030101010101" pitchFamily="2" charset="-122"/>
              </a:rPr>
              <a:t>命令可列出当前每一个处在系统中的用户的注册名、终端名和注册进入时间，并按终端标志的字母顺序排序。例如，报告有下列三用户：</a:t>
            </a:r>
            <a:endParaRPr lang="zh-CN" altLang="en-US" dirty="0">
              <a:latin typeface="Times New Roman" panose="02020603050405020304" pitchFamily="18" charset="0"/>
              <a:ea typeface="宋体" panose="02010600030101010101" pitchFamily="2" charset="-122"/>
            </a:endParaRPr>
          </a:p>
          <a:p>
            <a:pPr algn="just" eaLnBrk="1" hangingPunct="1">
              <a:lnSpc>
                <a:spcPct val="15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Veronica bxo66 Aug 27 13:28</a:t>
            </a:r>
            <a:endParaRPr lang="en-US" altLang="zh-CN" dirty="0">
              <a:latin typeface="Times New Roman" panose="02020603050405020304" pitchFamily="18" charset="0"/>
              <a:ea typeface="宋体" panose="02010600030101010101" pitchFamily="2" charset="-122"/>
            </a:endParaRPr>
          </a:p>
          <a:p>
            <a:pPr algn="just" eaLnBrk="1" hangingPunct="1">
              <a:lnSpc>
                <a:spcPct val="150000"/>
              </a:lnSpc>
              <a:spcBef>
                <a:spcPct val="50000"/>
              </a:spcBef>
            </a:pPr>
            <a:r>
              <a:rPr lang="en-US" altLang="zh-CN" dirty="0">
                <a:latin typeface="Times New Roman" panose="02020603050405020304" pitchFamily="18" charset="0"/>
                <a:ea typeface="宋体" panose="02010600030101010101" pitchFamily="2" charset="-122"/>
              </a:rPr>
              <a:t>        Rathomas dz24 Aug 28 07:42</a:t>
            </a:r>
            <a:endParaRPr lang="en-US" altLang="zh-CN" dirty="0">
              <a:latin typeface="Times New Roman" panose="02020603050405020304" pitchFamily="18" charset="0"/>
              <a:ea typeface="宋体" panose="02010600030101010101" pitchFamily="2" charset="-122"/>
            </a:endParaRPr>
          </a:p>
          <a:p>
            <a:pPr algn="just" eaLnBrk="1" hangingPunct="1">
              <a:lnSpc>
                <a:spcPct val="150000"/>
              </a:lnSpc>
              <a:spcBef>
                <a:spcPct val="50000"/>
              </a:spcBef>
            </a:pPr>
            <a:r>
              <a:rPr lang="en-US" altLang="zh-CN" dirty="0">
                <a:latin typeface="Times New Roman" panose="02020603050405020304" pitchFamily="18" charset="0"/>
                <a:ea typeface="宋体" panose="02010600030101010101" pitchFamily="2" charset="-122"/>
              </a:rPr>
              <a:t>        Jlyates tty5 Aug 28 07:39</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ext Box 4"/>
          <p:cNvSpPr txBox="1"/>
          <p:nvPr/>
        </p:nvSpPr>
        <p:spPr>
          <a:xfrm>
            <a:off x="838200" y="914400"/>
            <a:ext cx="7696200" cy="3013075"/>
          </a:xfrm>
          <a:prstGeom prst="rect">
            <a:avLst/>
          </a:prstGeom>
          <a:noFill/>
          <a:ln w="9525">
            <a:noFill/>
          </a:ln>
        </p:spPr>
        <p:txBody>
          <a:bodyPr>
            <a:spAutoFit/>
          </a:bodyPr>
          <a:p>
            <a:pPr algn="just" eaLnBrk="1" hangingPunct="1">
              <a:lnSpc>
                <a:spcPct val="160000"/>
              </a:lnSpc>
              <a:spcBef>
                <a:spcPct val="50000"/>
              </a:spcBef>
            </a:pPr>
            <a:r>
              <a:rPr lang="en-US" altLang="zh-CN" dirty="0">
                <a:latin typeface="Times New Roman" panose="02020603050405020304" pitchFamily="18" charset="0"/>
                <a:ea typeface="宋体" panose="02010600030101010101" pitchFamily="2" charset="-122"/>
              </a:rPr>
              <a:t>        (3) </a:t>
            </a:r>
            <a:r>
              <a:rPr lang="zh-CN" altLang="en-US" dirty="0">
                <a:latin typeface="Times New Roman" panose="02020603050405020304" pitchFamily="18" charset="0"/>
                <a:ea typeface="宋体" panose="02010600030101010101" pitchFamily="2" charset="-122"/>
              </a:rPr>
              <a:t>显示当前目录路径名的命令</a:t>
            </a:r>
            <a:r>
              <a:rPr lang="en-US" altLang="zh-CN" dirty="0">
                <a:latin typeface="Times New Roman" panose="02020603050405020304" pitchFamily="18" charset="0"/>
                <a:ea typeface="宋体" panose="02010600030101010101" pitchFamily="2" charset="-122"/>
              </a:rPr>
              <a:t>pwd</a:t>
            </a:r>
            <a:r>
              <a:rPr lang="zh-CN" altLang="en-US" dirty="0">
                <a:latin typeface="Times New Roman" panose="02020603050405020304" pitchFamily="18" charset="0"/>
                <a:ea typeface="宋体" panose="02010600030101010101" pitchFamily="2" charset="-122"/>
              </a:rPr>
              <a:t>。当前目录的路径名是从根结点开始，通过分支上的所有结点到达当前目录结点为止的路径上的所有结点的名字拼起来构成的。 用户的当前目录可能经常在树上移动。如果用户忘记了自己在哪里，便可用</a:t>
            </a:r>
            <a:r>
              <a:rPr lang="en-US" altLang="zh-CN" dirty="0">
                <a:latin typeface="Times New Roman" panose="02020603050405020304" pitchFamily="18" charset="0"/>
                <a:ea typeface="宋体" panose="02010600030101010101" pitchFamily="2" charset="-122"/>
              </a:rPr>
              <a:t>pwd</a:t>
            </a:r>
            <a:r>
              <a:rPr lang="zh-CN" altLang="en-US" dirty="0">
                <a:latin typeface="Times New Roman" panose="02020603050405020304" pitchFamily="18" charset="0"/>
                <a:ea typeface="宋体" panose="02010600030101010101" pitchFamily="2" charset="-122"/>
              </a:rPr>
              <a:t>确定自己的位置。 </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ext Box 4"/>
          <p:cNvSpPr txBox="1"/>
          <p:nvPr/>
        </p:nvSpPr>
        <p:spPr>
          <a:xfrm>
            <a:off x="254000" y="638175"/>
            <a:ext cx="4760913" cy="654050"/>
          </a:xfrm>
          <a:prstGeom prst="rect">
            <a:avLst/>
          </a:prstGeom>
          <a:noFill/>
          <a:ln w="9525">
            <a:noFill/>
          </a:ln>
        </p:spPr>
        <p:txBody>
          <a:bodyPr wrap="none">
            <a:spAutoFit/>
          </a:bodyPr>
          <a:p>
            <a:pPr algn="just" eaLnBrk="1" hangingPunct="1">
              <a:lnSpc>
                <a:spcPct val="130000"/>
              </a:lnSpc>
              <a:spcBef>
                <a:spcPct val="50000"/>
              </a:spcBef>
              <a:buNone/>
            </a:pPr>
            <a:r>
              <a:rPr lang="en-US" altLang="zh-CN" sz="3200" dirty="0">
                <a:solidFill>
                  <a:srgbClr val="000066"/>
                </a:solidFill>
                <a:latin typeface="Tahoma" panose="020B0604030504040204" pitchFamily="34" charset="0"/>
                <a:ea typeface="黑体" panose="02010609060101010101" pitchFamily="49" charset="-122"/>
              </a:rPr>
              <a:t>9.2.3 </a:t>
            </a:r>
            <a:r>
              <a:rPr lang="zh-CN" altLang="en-US" sz="3200" dirty="0">
                <a:solidFill>
                  <a:srgbClr val="000066"/>
                </a:solidFill>
                <a:latin typeface="Tahoma" panose="020B0604030504040204" pitchFamily="34" charset="0"/>
                <a:ea typeface="黑体" panose="02010609060101010101" pitchFamily="49" charset="-122"/>
              </a:rPr>
              <a:t>重定向与管道命令 </a:t>
            </a:r>
            <a:endParaRPr lang="zh-CN" altLang="en-US" sz="3200" dirty="0">
              <a:solidFill>
                <a:srgbClr val="000066"/>
              </a:solidFill>
              <a:latin typeface="Tahoma" panose="020B0604030504040204" pitchFamily="34" charset="0"/>
              <a:ea typeface="黑体" panose="02010609060101010101" pitchFamily="49" charset="-122"/>
            </a:endParaRPr>
          </a:p>
        </p:txBody>
      </p:sp>
      <p:sp>
        <p:nvSpPr>
          <p:cNvPr id="27651" name="Text Box 5"/>
          <p:cNvSpPr txBox="1"/>
          <p:nvPr/>
        </p:nvSpPr>
        <p:spPr>
          <a:xfrm>
            <a:off x="381000" y="1295400"/>
            <a:ext cx="8305800" cy="4321175"/>
          </a:xfrm>
          <a:prstGeom prst="rect">
            <a:avLst/>
          </a:prstGeom>
          <a:noFill/>
          <a:ln w="9525">
            <a:noFill/>
          </a:ln>
        </p:spPr>
        <p:txBody>
          <a:bodyPr>
            <a:spAutoFit/>
          </a:bodyPr>
          <a:p>
            <a:pPr algn="just" eaLnBrk="1" hangingPunct="1">
              <a:lnSpc>
                <a:spcPct val="125000"/>
              </a:lnSpc>
              <a:spcBef>
                <a:spcPct val="50000"/>
              </a:spcBef>
            </a:pPr>
            <a:r>
              <a:rPr lang="en-US" altLang="zh-CN" dirty="0">
                <a:latin typeface="Times New Roman" panose="02020603050405020304" pitchFamily="18" charset="0"/>
                <a:ea typeface="宋体" panose="02010600030101010101" pitchFamily="2" charset="-122"/>
              </a:rPr>
              <a:t>1. </a:t>
            </a:r>
            <a:r>
              <a:rPr lang="zh-CN" altLang="en-US" dirty="0">
                <a:latin typeface="Times New Roman" panose="02020603050405020304" pitchFamily="18" charset="0"/>
                <a:ea typeface="宋体" panose="02010600030101010101" pitchFamily="2" charset="-122"/>
              </a:rPr>
              <a:t>重定向命令</a:t>
            </a:r>
            <a:endParaRPr lang="en-US" altLang="zh-CN" dirty="0">
              <a:latin typeface="Times New Roman" panose="02020603050405020304" pitchFamily="18" charset="0"/>
              <a:ea typeface="宋体" panose="02010600030101010101" pitchFamily="2" charset="-122"/>
            </a:endParaRPr>
          </a:p>
          <a:p>
            <a:pPr algn="just" eaLnBrk="1" hangingPunct="1">
              <a:lnSpc>
                <a:spcPct val="110000"/>
              </a:lnSpc>
              <a:spcBef>
                <a:spcPct val="50000"/>
              </a:spcBef>
            </a:pPr>
            <a:r>
              <a:rPr lang="en-US" altLang="zh-CN" dirty="0">
                <a:latin typeface="Times New Roman" panose="02020603050405020304" pitchFamily="18" charset="0"/>
                <a:ea typeface="宋体" panose="02010600030101010101" pitchFamily="2" charset="-122"/>
              </a:rPr>
              <a:t>        Shell</a:t>
            </a:r>
            <a:r>
              <a:rPr lang="zh-CN" altLang="en-US" dirty="0">
                <a:latin typeface="Times New Roman" panose="02020603050405020304" pitchFamily="18" charset="0"/>
                <a:ea typeface="宋体" panose="02010600030101010101" pitchFamily="2" charset="-122"/>
              </a:rPr>
              <a:t>向用户提供了这种用于改变输入、输出设备的手段，此即标准输入与标准输出的重新定向。用重定向符</a:t>
            </a:r>
            <a:r>
              <a:rPr lang="zh-CN" altLang="en-US" dirty="0">
                <a:latin typeface="Courier New" panose="02070309020205020404" pitchFamily="49"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&lt;</a:t>
            </a:r>
            <a:r>
              <a:rPr lang="zh-CN" altLang="en-US" dirty="0">
                <a:latin typeface="Courier New" panose="02070309020205020404" pitchFamily="49"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和</a:t>
            </a:r>
            <a:r>
              <a:rPr lang="zh-CN" altLang="en-US" dirty="0">
                <a:latin typeface="Courier New" panose="02070309020205020404" pitchFamily="49"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&gt;</a:t>
            </a:r>
            <a:r>
              <a:rPr lang="zh-CN" altLang="en-US" dirty="0">
                <a:latin typeface="Courier New" panose="02070309020205020404" pitchFamily="49"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分别表示输入转向与输出转向。例如，</a:t>
            </a:r>
            <a:endParaRPr lang="zh-CN" altLang="en-US" dirty="0">
              <a:latin typeface="Times New Roman" panose="02020603050405020304" pitchFamily="18" charset="0"/>
              <a:ea typeface="宋体" panose="02010600030101010101" pitchFamily="2" charset="-122"/>
            </a:endParaRPr>
          </a:p>
          <a:p>
            <a:pPr algn="just" eaLnBrk="1" hangingPunct="1">
              <a:lnSpc>
                <a:spcPct val="11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 cat file1 </a:t>
            </a:r>
            <a:endParaRPr lang="en-US" altLang="zh-CN" dirty="0">
              <a:latin typeface="Times New Roman" panose="02020603050405020304" pitchFamily="18" charset="0"/>
              <a:ea typeface="宋体" panose="02010600030101010101" pitchFamily="2" charset="-122"/>
            </a:endParaRPr>
          </a:p>
          <a:p>
            <a:pPr algn="just" eaLnBrk="1" hangingPunct="1">
              <a:lnSpc>
                <a:spcPct val="110000"/>
              </a:lnSpc>
              <a:spcBef>
                <a:spcPct val="50000"/>
              </a:spcBef>
            </a:pPr>
            <a:r>
              <a:rPr lang="zh-CN" altLang="en-US" i="1" dirty="0">
                <a:solidFill>
                  <a:srgbClr val="FF0000"/>
                </a:solidFill>
                <a:latin typeface="Times New Roman" panose="02020603050405020304" pitchFamily="18" charset="0"/>
                <a:ea typeface="宋体" panose="02010600030101010101" pitchFamily="2" charset="-122"/>
              </a:rPr>
              <a:t>       表示将文件</a:t>
            </a:r>
            <a:r>
              <a:rPr lang="en-US" altLang="zh-CN" i="1" dirty="0">
                <a:solidFill>
                  <a:srgbClr val="FF0000"/>
                </a:solidFill>
                <a:latin typeface="Times New Roman" panose="02020603050405020304" pitchFamily="18" charset="0"/>
                <a:ea typeface="宋体" panose="02010600030101010101" pitchFamily="2" charset="-122"/>
              </a:rPr>
              <a:t>file1</a:t>
            </a:r>
            <a:r>
              <a:rPr lang="zh-CN" altLang="en-US" i="1" dirty="0">
                <a:solidFill>
                  <a:srgbClr val="FF0000"/>
                </a:solidFill>
                <a:latin typeface="Times New Roman" panose="02020603050405020304" pitchFamily="18" charset="0"/>
                <a:ea typeface="宋体" panose="02010600030101010101" pitchFamily="2" charset="-122"/>
              </a:rPr>
              <a:t>的内容，在标准输出上打印出来。</a:t>
            </a:r>
            <a:endParaRPr lang="zh-CN" altLang="en-US" i="1" dirty="0">
              <a:latin typeface="Times New Roman" panose="02020603050405020304" pitchFamily="18" charset="0"/>
              <a:ea typeface="宋体" panose="02010600030101010101" pitchFamily="2" charset="-122"/>
            </a:endParaRPr>
          </a:p>
          <a:p>
            <a:pPr algn="just" eaLnBrk="1" hangingPunct="1">
              <a:lnSpc>
                <a:spcPct val="11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 cat file1&gt;file2 </a:t>
            </a:r>
            <a:endParaRPr lang="en-US" altLang="zh-CN" dirty="0">
              <a:latin typeface="Times New Roman" panose="02020603050405020304" pitchFamily="18" charset="0"/>
              <a:ea typeface="宋体" panose="02010600030101010101" pitchFamily="2" charset="-122"/>
            </a:endParaRPr>
          </a:p>
          <a:p>
            <a:pPr algn="just" eaLnBrk="1" hangingPunct="1">
              <a:lnSpc>
                <a:spcPct val="110000"/>
              </a:lnSpc>
              <a:spcBef>
                <a:spcPct val="50000"/>
              </a:spcBef>
            </a:pPr>
            <a:r>
              <a:rPr lang="zh-CN" altLang="en-US" dirty="0">
                <a:latin typeface="Times New Roman" panose="02020603050405020304" pitchFamily="18" charset="0"/>
                <a:ea typeface="宋体" panose="02010600030101010101" pitchFamily="2" charset="-122"/>
              </a:rPr>
              <a:t>      </a:t>
            </a:r>
            <a:r>
              <a:rPr lang="zh-CN" altLang="en-US" i="1" dirty="0">
                <a:solidFill>
                  <a:srgbClr val="FF0000"/>
                </a:solidFill>
                <a:latin typeface="Times New Roman" panose="02020603050405020304" pitchFamily="18" charset="0"/>
                <a:ea typeface="宋体" panose="02010600030101010101" pitchFamily="2" charset="-122"/>
              </a:rPr>
              <a:t>表示把文件</a:t>
            </a:r>
            <a:r>
              <a:rPr lang="en-US" altLang="zh-CN" i="1" dirty="0">
                <a:solidFill>
                  <a:srgbClr val="FF0000"/>
                </a:solidFill>
                <a:latin typeface="Times New Roman" panose="02020603050405020304" pitchFamily="18" charset="0"/>
                <a:ea typeface="宋体" panose="02010600030101010101" pitchFamily="2" charset="-122"/>
              </a:rPr>
              <a:t>file1</a:t>
            </a:r>
            <a:r>
              <a:rPr lang="zh-CN" altLang="en-US" i="1" dirty="0">
                <a:solidFill>
                  <a:srgbClr val="FF0000"/>
                </a:solidFill>
                <a:latin typeface="Times New Roman" panose="02020603050405020304" pitchFamily="18" charset="0"/>
                <a:ea typeface="宋体" panose="02010600030101010101" pitchFamily="2" charset="-122"/>
              </a:rPr>
              <a:t>的内容，打印输出到文件</a:t>
            </a:r>
            <a:r>
              <a:rPr lang="en-US" altLang="zh-CN" i="1" dirty="0">
                <a:solidFill>
                  <a:srgbClr val="FF0000"/>
                </a:solidFill>
                <a:latin typeface="Times New Roman" panose="02020603050405020304" pitchFamily="18" charset="0"/>
                <a:ea typeface="宋体" panose="02010600030101010101" pitchFamily="2" charset="-122"/>
              </a:rPr>
              <a:t>file2</a:t>
            </a:r>
            <a:r>
              <a:rPr lang="zh-CN" altLang="en-US" i="1" dirty="0">
                <a:solidFill>
                  <a:srgbClr val="FF0000"/>
                </a:solidFill>
                <a:latin typeface="Times New Roman" panose="02020603050405020304" pitchFamily="18" charset="0"/>
                <a:ea typeface="宋体" panose="02010600030101010101" pitchFamily="2" charset="-122"/>
              </a:rPr>
              <a:t>上。</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ext Box 4"/>
          <p:cNvSpPr txBox="1"/>
          <p:nvPr/>
        </p:nvSpPr>
        <p:spPr>
          <a:xfrm>
            <a:off x="609600" y="685800"/>
            <a:ext cx="8077200" cy="4229100"/>
          </a:xfrm>
          <a:prstGeom prst="rect">
            <a:avLst/>
          </a:prstGeom>
          <a:noFill/>
          <a:ln w="9525">
            <a:noFill/>
          </a:ln>
        </p:spPr>
        <p:txBody>
          <a:bodyPr>
            <a:spAutoFit/>
          </a:bodyPr>
          <a:p>
            <a:pPr algn="just" eaLnBrk="1" hangingPunct="1">
              <a:lnSpc>
                <a:spcPct val="110000"/>
              </a:lnSpc>
              <a:spcBef>
                <a:spcPct val="50000"/>
              </a:spcBef>
            </a:pPr>
            <a:r>
              <a:rPr lang="en-US" altLang="zh-CN" dirty="0">
                <a:latin typeface="Times New Roman" panose="02020603050405020304" pitchFamily="18" charset="0"/>
                <a:ea typeface="宋体" panose="02010600030101010101" pitchFamily="2" charset="-122"/>
              </a:rPr>
              <a:t>$ wc </a:t>
            </a:r>
            <a:endParaRPr lang="en-US" altLang="zh-CN" dirty="0">
              <a:latin typeface="Times New Roman" panose="02020603050405020304" pitchFamily="18" charset="0"/>
              <a:ea typeface="宋体" panose="02010600030101010101" pitchFamily="2" charset="-122"/>
            </a:endParaRPr>
          </a:p>
          <a:p>
            <a:pPr algn="just" eaLnBrk="1" hangingPunct="1">
              <a:lnSpc>
                <a:spcPct val="110000"/>
              </a:lnSpc>
              <a:spcBef>
                <a:spcPct val="50000"/>
              </a:spcBef>
            </a:pPr>
            <a:r>
              <a:rPr lang="zh-CN" altLang="en-US" i="1" dirty="0">
                <a:solidFill>
                  <a:srgbClr val="FF0000"/>
                </a:solidFill>
                <a:latin typeface="Times New Roman" panose="02020603050405020304" pitchFamily="18" charset="0"/>
                <a:ea typeface="宋体" panose="02010600030101010101" pitchFamily="2" charset="-122"/>
              </a:rPr>
              <a:t>表示对标准输入中的行中字和字符进行计数。</a:t>
            </a:r>
            <a:endParaRPr lang="en-US" altLang="zh-CN" i="1" dirty="0">
              <a:solidFill>
                <a:srgbClr val="FF0000"/>
              </a:solidFill>
              <a:latin typeface="Times New Roman" panose="02020603050405020304" pitchFamily="18" charset="0"/>
              <a:ea typeface="宋体" panose="02010600030101010101" pitchFamily="2" charset="-122"/>
            </a:endParaRPr>
          </a:p>
          <a:p>
            <a:pPr algn="just" eaLnBrk="1" hangingPunct="1">
              <a:lnSpc>
                <a:spcPct val="110000"/>
              </a:lnSpc>
              <a:spcBef>
                <a:spcPct val="50000"/>
              </a:spcBef>
            </a:pPr>
            <a:endParaRPr lang="en-US" altLang="zh-CN" dirty="0">
              <a:latin typeface="Times New Roman" panose="02020603050405020304" pitchFamily="18" charset="0"/>
              <a:ea typeface="宋体" panose="02010600030101010101" pitchFamily="2" charset="-122"/>
            </a:endParaRPr>
          </a:p>
          <a:p>
            <a:pPr algn="just" eaLnBrk="1" hangingPunct="1">
              <a:lnSpc>
                <a:spcPct val="135000"/>
              </a:lnSpc>
              <a:spcBef>
                <a:spcPct val="50000"/>
              </a:spcBef>
            </a:pPr>
            <a:r>
              <a:rPr lang="en-US" altLang="zh-CN" dirty="0">
                <a:latin typeface="Times New Roman" panose="02020603050405020304" pitchFamily="18" charset="0"/>
                <a:ea typeface="宋体" panose="02010600030101010101" pitchFamily="2" charset="-122"/>
              </a:rPr>
              <a:t>$ wc&lt;file3 </a:t>
            </a:r>
            <a:endParaRPr lang="en-US" altLang="zh-CN" dirty="0">
              <a:latin typeface="Times New Roman" panose="02020603050405020304" pitchFamily="18" charset="0"/>
              <a:ea typeface="宋体" panose="02010600030101010101" pitchFamily="2" charset="-122"/>
            </a:endParaRPr>
          </a:p>
          <a:p>
            <a:pPr algn="just" eaLnBrk="1" hangingPunct="1">
              <a:lnSpc>
                <a:spcPct val="110000"/>
              </a:lnSpc>
              <a:spcBef>
                <a:spcPct val="50000"/>
              </a:spcBef>
            </a:pPr>
            <a:r>
              <a:rPr lang="zh-CN" altLang="en-US" i="1" dirty="0">
                <a:solidFill>
                  <a:srgbClr val="FF0000"/>
                </a:solidFill>
                <a:latin typeface="Times New Roman" panose="02020603050405020304" pitchFamily="18" charset="0"/>
                <a:ea typeface="宋体" panose="02010600030101010101" pitchFamily="2" charset="-122"/>
              </a:rPr>
              <a:t>表示把从文件</a:t>
            </a:r>
            <a:r>
              <a:rPr lang="en-US" altLang="zh-CN" i="1" dirty="0">
                <a:solidFill>
                  <a:srgbClr val="FF0000"/>
                </a:solidFill>
                <a:latin typeface="Times New Roman" panose="02020603050405020304" pitchFamily="18" charset="0"/>
                <a:ea typeface="宋体" panose="02010600030101010101" pitchFamily="2" charset="-122"/>
              </a:rPr>
              <a:t>file3</a:t>
            </a:r>
            <a:r>
              <a:rPr lang="zh-CN" altLang="en-US" i="1" dirty="0">
                <a:solidFill>
                  <a:srgbClr val="FF0000"/>
                </a:solidFill>
                <a:latin typeface="Times New Roman" panose="02020603050405020304" pitchFamily="18" charset="0"/>
                <a:ea typeface="宋体" panose="02010600030101010101" pitchFamily="2" charset="-122"/>
              </a:rPr>
              <a:t>中读出的行中的字和字符进行计数。</a:t>
            </a:r>
            <a:endParaRPr lang="zh-CN" altLang="en-US" i="1" dirty="0">
              <a:solidFill>
                <a:srgbClr val="FF0000"/>
              </a:solidFill>
              <a:latin typeface="Times New Roman" panose="02020603050405020304" pitchFamily="18" charset="0"/>
              <a:ea typeface="宋体" panose="02010600030101010101" pitchFamily="2" charset="-122"/>
            </a:endParaRPr>
          </a:p>
          <a:p>
            <a:pPr algn="just" eaLnBrk="1" hangingPunct="1">
              <a:lnSpc>
                <a:spcPct val="110000"/>
              </a:lnSpc>
              <a:spcBef>
                <a:spcPct val="50000"/>
              </a:spcBef>
            </a:pPr>
            <a:endParaRPr lang="en-US" altLang="zh-CN" dirty="0">
              <a:latin typeface="Times New Roman" panose="02020603050405020304" pitchFamily="18" charset="0"/>
              <a:ea typeface="宋体" panose="02010600030101010101" pitchFamily="2" charset="-122"/>
            </a:endParaRPr>
          </a:p>
          <a:p>
            <a:pPr algn="just" eaLnBrk="1" hangingPunct="1">
              <a:lnSpc>
                <a:spcPct val="110000"/>
              </a:lnSpc>
              <a:spcBef>
                <a:spcPct val="50000"/>
              </a:spcBef>
            </a:pPr>
            <a:endParaRPr lang="zh-CN" altLang="en-US" dirty="0">
              <a:latin typeface="Times New Roman" panose="02020603050405020304" pitchFamily="18" charset="0"/>
              <a:ea typeface="宋体" panose="02010600030101010101" pitchFamily="2" charset="-122"/>
            </a:endParaRPr>
          </a:p>
        </p:txBody>
      </p:sp>
      <p:sp>
        <p:nvSpPr>
          <p:cNvPr id="28675" name="TextBox 3"/>
          <p:cNvSpPr txBox="1"/>
          <p:nvPr/>
        </p:nvSpPr>
        <p:spPr>
          <a:xfrm>
            <a:off x="214313" y="4429125"/>
            <a:ext cx="8501062" cy="1200150"/>
          </a:xfrm>
          <a:prstGeom prst="rect">
            <a:avLst/>
          </a:prstGeom>
          <a:noFill/>
          <a:ln w="9525" cap="flat" cmpd="sng">
            <a:solidFill>
              <a:schemeClr val="accent1"/>
            </a:solidFill>
            <a:prstDash val="solid"/>
            <a:miter/>
            <a:headEnd type="none" w="med" len="med"/>
            <a:tailEnd type="none" w="med" len="med"/>
          </a:ln>
        </p:spPr>
        <p:txBody>
          <a:bodyPr>
            <a:spAutoFit/>
          </a:bodyPr>
          <a:p>
            <a:pPr eaLnBrk="1" hangingPunct="1">
              <a:spcBef>
                <a:spcPct val="50000"/>
              </a:spcBef>
            </a:pPr>
            <a:r>
              <a:rPr lang="zh-CN" altLang="en-US" dirty="0">
                <a:solidFill>
                  <a:srgbClr val="FF0000"/>
                </a:solidFill>
                <a:latin typeface="Times New Roman" panose="02020603050405020304" pitchFamily="18" charset="0"/>
                <a:ea typeface="宋体" panose="02010600030101010101" pitchFamily="2" charset="-122"/>
              </a:rPr>
              <a:t>须指明的是，</a:t>
            </a:r>
            <a:r>
              <a:rPr lang="zh-CN" altLang="en-US" dirty="0">
                <a:latin typeface="Times New Roman" panose="02020603050405020304" pitchFamily="18" charset="0"/>
                <a:ea typeface="宋体" panose="02010600030101010101" pitchFamily="2" charset="-122"/>
              </a:rPr>
              <a:t>在做输出转向时，若上述的文件</a:t>
            </a:r>
            <a:r>
              <a:rPr lang="en-US" altLang="zh-CN" dirty="0">
                <a:latin typeface="Times New Roman" panose="02020603050405020304" pitchFamily="18" charset="0"/>
                <a:ea typeface="宋体" panose="02010600030101010101" pitchFamily="2" charset="-122"/>
              </a:rPr>
              <a:t>file2</a:t>
            </a:r>
            <a:r>
              <a:rPr lang="zh-CN" altLang="en-US" dirty="0">
                <a:latin typeface="Times New Roman" panose="02020603050405020304" pitchFamily="18" charset="0"/>
                <a:ea typeface="宋体" panose="02010600030101010101" pitchFamily="2" charset="-122"/>
              </a:rPr>
              <a:t>并不存在，则先创建它；若已存在，则命令执行结果将用文件</a:t>
            </a:r>
            <a:r>
              <a:rPr lang="en-US" altLang="zh-CN" dirty="0">
                <a:latin typeface="Times New Roman" panose="02020603050405020304" pitchFamily="18" charset="0"/>
                <a:ea typeface="宋体" panose="02010600030101010101" pitchFamily="2" charset="-122"/>
              </a:rPr>
              <a:t>file1</a:t>
            </a:r>
            <a:r>
              <a:rPr lang="zh-CN" altLang="en-US" dirty="0">
                <a:latin typeface="Times New Roman" panose="02020603050405020304" pitchFamily="18" charset="0"/>
                <a:ea typeface="宋体" panose="02010600030101010101" pitchFamily="2" charset="-122"/>
              </a:rPr>
              <a:t>的内容去更新文件</a:t>
            </a:r>
            <a:r>
              <a:rPr lang="en-US" altLang="zh-CN" dirty="0">
                <a:latin typeface="Times New Roman" panose="02020603050405020304" pitchFamily="18" charset="0"/>
                <a:ea typeface="宋体" panose="02010600030101010101" pitchFamily="2" charset="-122"/>
              </a:rPr>
              <a:t>file2</a:t>
            </a:r>
            <a:r>
              <a:rPr lang="zh-CN" altLang="en-US" dirty="0">
                <a:latin typeface="Times New Roman" panose="02020603050405020304" pitchFamily="18" charset="0"/>
                <a:ea typeface="宋体" panose="02010600030101010101" pitchFamily="2" charset="-122"/>
              </a:rPr>
              <a:t>的原有内容。</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ext Box 4"/>
          <p:cNvSpPr txBox="1"/>
          <p:nvPr/>
        </p:nvSpPr>
        <p:spPr>
          <a:xfrm>
            <a:off x="685800" y="685800"/>
            <a:ext cx="7924800" cy="5576888"/>
          </a:xfrm>
          <a:prstGeom prst="rect">
            <a:avLst/>
          </a:prstGeom>
          <a:noFill/>
          <a:ln w="9525">
            <a:noFill/>
          </a:ln>
        </p:spPr>
        <p:txBody>
          <a:bodyPr>
            <a:spAutoFit/>
          </a:bodyPr>
          <a:p>
            <a:pPr algn="just" eaLnBrk="1" hangingPunct="1">
              <a:lnSpc>
                <a:spcPct val="135000"/>
              </a:lnSpc>
              <a:spcBef>
                <a:spcPct val="50000"/>
              </a:spcBef>
            </a:pPr>
            <a:r>
              <a:rPr lang="zh-CN" altLang="en-US" dirty="0">
                <a:latin typeface="Times New Roman" panose="02020603050405020304" pitchFamily="18" charset="0"/>
                <a:ea typeface="宋体" panose="02010600030101010101" pitchFamily="2" charset="-122"/>
              </a:rPr>
              <a:t>如果又要求把</a:t>
            </a:r>
            <a:r>
              <a:rPr lang="en-US" altLang="zh-CN" dirty="0">
                <a:latin typeface="Times New Roman" panose="02020603050405020304" pitchFamily="18" charset="0"/>
                <a:ea typeface="宋体" panose="02010600030101010101" pitchFamily="2" charset="-122"/>
              </a:rPr>
              <a:t>file4</a:t>
            </a:r>
            <a:r>
              <a:rPr lang="zh-CN" altLang="en-US" dirty="0">
                <a:latin typeface="Times New Roman" panose="02020603050405020304" pitchFamily="18" charset="0"/>
                <a:ea typeface="宋体" panose="02010600030101010101" pitchFamily="2" charset="-122"/>
              </a:rPr>
              <a:t>的内容附加到现有的文件</a:t>
            </a:r>
            <a:r>
              <a:rPr lang="en-US" altLang="zh-CN" dirty="0">
                <a:latin typeface="Times New Roman" panose="02020603050405020304" pitchFamily="18" charset="0"/>
                <a:ea typeface="宋体" panose="02010600030101010101" pitchFamily="2" charset="-122"/>
              </a:rPr>
              <a:t>file2</a:t>
            </a:r>
            <a:r>
              <a:rPr lang="zh-CN" altLang="en-US" dirty="0">
                <a:latin typeface="Times New Roman" panose="02020603050405020304" pitchFamily="18" charset="0"/>
                <a:ea typeface="宋体" panose="02010600030101010101" pitchFamily="2" charset="-122"/>
              </a:rPr>
              <a:t>的末尾，则应使用另一个输出转向符</a:t>
            </a:r>
            <a:r>
              <a:rPr lang="zh-CN" altLang="en-US" dirty="0">
                <a:latin typeface="Courier New" panose="02070309020205020404" pitchFamily="49"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&gt;&gt;</a:t>
            </a:r>
            <a:r>
              <a:rPr lang="en-US" altLang="zh-CN" dirty="0">
                <a:latin typeface="Courier New" panose="02070309020205020404" pitchFamily="49"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 即此时应再用命令</a:t>
            </a:r>
            <a:endParaRPr lang="zh-CN" altLang="en-US" dirty="0">
              <a:latin typeface="Times New Roman" panose="02020603050405020304" pitchFamily="18" charset="0"/>
              <a:ea typeface="宋体" panose="02010600030101010101" pitchFamily="2" charset="-122"/>
            </a:endParaRPr>
          </a:p>
          <a:p>
            <a:pPr eaLnBrk="1" hangingPunct="1">
              <a:lnSpc>
                <a:spcPct val="135000"/>
              </a:lnSpc>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 cat file4&gt;&gt;file2 </a:t>
            </a:r>
            <a:endParaRPr lang="en-US" altLang="zh-CN" dirty="0">
              <a:latin typeface="Times New Roman" panose="02020603050405020304" pitchFamily="18" charset="0"/>
              <a:ea typeface="宋体" panose="02010600030101010101" pitchFamily="2" charset="-122"/>
            </a:endParaRPr>
          </a:p>
          <a:p>
            <a:pPr algn="just" eaLnBrk="1" hangingPunct="1">
              <a:lnSpc>
                <a:spcPct val="130000"/>
              </a:lnSpc>
              <a:spcBef>
                <a:spcPct val="50000"/>
              </a:spcBef>
            </a:pPr>
            <a:r>
              <a:rPr lang="zh-CN" altLang="en-US" dirty="0">
                <a:latin typeface="Times New Roman" panose="02020603050405020304" pitchFamily="18" charset="0"/>
                <a:ea typeface="宋体" panose="02010600030101010101" pitchFamily="2" charset="-122"/>
              </a:rPr>
              <a:t>         </a:t>
            </a:r>
            <a:r>
              <a:rPr lang="zh-CN" altLang="en-US" i="1" dirty="0">
                <a:solidFill>
                  <a:srgbClr val="FF0000"/>
                </a:solidFill>
                <a:latin typeface="Times New Roman" panose="02020603050405020304" pitchFamily="18" charset="0"/>
                <a:ea typeface="宋体" panose="02010600030101010101" pitchFamily="2" charset="-122"/>
              </a:rPr>
              <a:t>在文件</a:t>
            </a:r>
            <a:r>
              <a:rPr lang="en-US" altLang="zh-CN" i="1" dirty="0">
                <a:solidFill>
                  <a:srgbClr val="FF0000"/>
                </a:solidFill>
                <a:latin typeface="Times New Roman" panose="02020603050405020304" pitchFamily="18" charset="0"/>
                <a:ea typeface="宋体" panose="02010600030101010101" pitchFamily="2" charset="-122"/>
              </a:rPr>
              <a:t>file2</a:t>
            </a:r>
            <a:r>
              <a:rPr lang="zh-CN" altLang="en-US" i="1" dirty="0">
                <a:solidFill>
                  <a:srgbClr val="FF0000"/>
                </a:solidFill>
                <a:latin typeface="Times New Roman" panose="02020603050405020304" pitchFamily="18" charset="0"/>
                <a:ea typeface="宋体" panose="02010600030101010101" pitchFamily="2" charset="-122"/>
              </a:rPr>
              <a:t>后面又附加了</a:t>
            </a:r>
            <a:r>
              <a:rPr lang="en-US" altLang="zh-CN" i="1" dirty="0">
                <a:solidFill>
                  <a:srgbClr val="FF0000"/>
                </a:solidFill>
                <a:latin typeface="Times New Roman" panose="02020603050405020304" pitchFamily="18" charset="0"/>
                <a:ea typeface="宋体" panose="02010600030101010101" pitchFamily="2" charset="-122"/>
              </a:rPr>
              <a:t>file4</a:t>
            </a:r>
            <a:r>
              <a:rPr lang="zh-CN" altLang="en-US" i="1" dirty="0">
                <a:solidFill>
                  <a:srgbClr val="FF0000"/>
                </a:solidFill>
                <a:latin typeface="Times New Roman" panose="02020603050405020304" pitchFamily="18" charset="0"/>
                <a:ea typeface="宋体" panose="02010600030101010101" pitchFamily="2" charset="-122"/>
              </a:rPr>
              <a:t>的内容。</a:t>
            </a:r>
            <a:endParaRPr lang="zh-CN" altLang="en-US" i="1" dirty="0">
              <a:solidFill>
                <a:srgbClr val="FF0000"/>
              </a:solidFill>
              <a:latin typeface="Times New Roman" panose="02020603050405020304" pitchFamily="18" charset="0"/>
              <a:ea typeface="宋体" panose="02010600030101010101" pitchFamily="2" charset="-122"/>
            </a:endParaRPr>
          </a:p>
          <a:p>
            <a:pPr algn="just" eaLnBrk="1" hangingPunct="1">
              <a:lnSpc>
                <a:spcPct val="13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 cat file1 file4&gt;&gt;file2</a:t>
            </a:r>
            <a:endParaRPr lang="zh-CN" altLang="en-US" dirty="0">
              <a:latin typeface="Times New Roman" panose="02020603050405020304" pitchFamily="18" charset="0"/>
              <a:ea typeface="宋体" panose="02010600030101010101" pitchFamily="2" charset="-122"/>
            </a:endParaRPr>
          </a:p>
          <a:p>
            <a:pPr algn="just" eaLnBrk="1" hangingPunct="1">
              <a:lnSpc>
                <a:spcPct val="130000"/>
              </a:lnSpc>
              <a:spcBef>
                <a:spcPct val="50000"/>
              </a:spcBef>
            </a:pPr>
            <a:r>
              <a:rPr lang="zh-CN" altLang="en-US" i="1" dirty="0">
                <a:solidFill>
                  <a:srgbClr val="FF0000"/>
                </a:solidFill>
                <a:latin typeface="Times New Roman" panose="02020603050405020304" pitchFamily="18" charset="0"/>
                <a:ea typeface="宋体" panose="02010600030101010101" pitchFamily="2" charset="-122"/>
              </a:rPr>
              <a:t>        把文件</a:t>
            </a:r>
            <a:r>
              <a:rPr lang="en-US" altLang="zh-CN" i="1" dirty="0">
                <a:solidFill>
                  <a:srgbClr val="FF0000"/>
                </a:solidFill>
                <a:latin typeface="Times New Roman" panose="02020603050405020304" pitchFamily="18" charset="0"/>
                <a:ea typeface="宋体" panose="02010600030101010101" pitchFamily="2" charset="-122"/>
              </a:rPr>
              <a:t>file1</a:t>
            </a:r>
            <a:r>
              <a:rPr lang="zh-CN" altLang="en-US" i="1" dirty="0">
                <a:solidFill>
                  <a:srgbClr val="FF0000"/>
                </a:solidFill>
                <a:latin typeface="Times New Roman" panose="02020603050405020304" pitchFamily="18" charset="0"/>
                <a:ea typeface="宋体" panose="02010600030101010101" pitchFamily="2" charset="-122"/>
              </a:rPr>
              <a:t>和</a:t>
            </a:r>
            <a:r>
              <a:rPr lang="en-US" altLang="zh-CN" i="1" dirty="0">
                <a:solidFill>
                  <a:srgbClr val="FF0000"/>
                </a:solidFill>
                <a:latin typeface="Times New Roman" panose="02020603050405020304" pitchFamily="18" charset="0"/>
                <a:ea typeface="宋体" panose="02010600030101010101" pitchFamily="2" charset="-122"/>
              </a:rPr>
              <a:t>file4</a:t>
            </a:r>
            <a:r>
              <a:rPr lang="zh-CN" altLang="en-US" i="1" dirty="0">
                <a:solidFill>
                  <a:srgbClr val="FF0000"/>
                </a:solidFill>
                <a:latin typeface="Times New Roman" panose="02020603050405020304" pitchFamily="18" charset="0"/>
                <a:ea typeface="宋体" panose="02010600030101010101" pitchFamily="2" charset="-122"/>
              </a:rPr>
              <a:t>附加到</a:t>
            </a:r>
            <a:r>
              <a:rPr lang="en-US" altLang="zh-CN" i="1" dirty="0">
                <a:solidFill>
                  <a:srgbClr val="FF0000"/>
                </a:solidFill>
                <a:latin typeface="Times New Roman" panose="02020603050405020304" pitchFamily="18" charset="0"/>
                <a:ea typeface="宋体" panose="02010600030101010101" pitchFamily="2" charset="-122"/>
              </a:rPr>
              <a:t>file2</a:t>
            </a:r>
            <a:r>
              <a:rPr lang="zh-CN" altLang="en-US" i="1" dirty="0">
                <a:solidFill>
                  <a:srgbClr val="FF0000"/>
                </a:solidFill>
                <a:latin typeface="Times New Roman" panose="02020603050405020304" pitchFamily="18" charset="0"/>
                <a:ea typeface="宋体" panose="02010600030101010101" pitchFamily="2" charset="-122"/>
              </a:rPr>
              <a:t>后面</a:t>
            </a:r>
            <a:endParaRPr lang="en-US" altLang="zh-CN" i="1" dirty="0">
              <a:solidFill>
                <a:srgbClr val="FF0000"/>
              </a:solidFill>
              <a:latin typeface="Times New Roman" panose="02020603050405020304" pitchFamily="18" charset="0"/>
              <a:ea typeface="宋体" panose="02010600030101010101" pitchFamily="2" charset="-122"/>
            </a:endParaRPr>
          </a:p>
          <a:p>
            <a:pPr algn="just" eaLnBrk="1" hangingPunct="1">
              <a:lnSpc>
                <a:spcPct val="130000"/>
              </a:lnSpc>
              <a:spcBef>
                <a:spcPct val="50000"/>
              </a:spcBef>
            </a:pPr>
            <a:r>
              <a:rPr lang="en-US" altLang="zh-CN" dirty="0">
                <a:latin typeface="Times New Roman" panose="02020603050405020304" pitchFamily="18" charset="0"/>
                <a:ea typeface="宋体" panose="02010600030101010101" pitchFamily="2" charset="-122"/>
              </a:rPr>
              <a:t>        $ a.out&lt;file1&gt;file0 </a:t>
            </a:r>
            <a:endParaRPr lang="en-US" altLang="zh-CN" dirty="0">
              <a:latin typeface="Times New Roman" panose="02020603050405020304" pitchFamily="18" charset="0"/>
              <a:ea typeface="宋体" panose="02010600030101010101" pitchFamily="2" charset="-122"/>
            </a:endParaRPr>
          </a:p>
          <a:p>
            <a:pPr algn="just" eaLnBrk="1" hangingPunct="1">
              <a:lnSpc>
                <a:spcPct val="130000"/>
              </a:lnSpc>
              <a:spcBef>
                <a:spcPct val="50000"/>
              </a:spcBef>
            </a:pPr>
            <a:r>
              <a:rPr lang="zh-CN" altLang="en-US" i="1" dirty="0">
                <a:solidFill>
                  <a:srgbClr val="FF0000"/>
                </a:solidFill>
                <a:latin typeface="Times New Roman" panose="02020603050405020304" pitchFamily="18" charset="0"/>
                <a:ea typeface="宋体" panose="02010600030101010101" pitchFamily="2" charset="-122"/>
              </a:rPr>
              <a:t>       在可执行文件</a:t>
            </a:r>
            <a:r>
              <a:rPr lang="en-US" altLang="zh-CN" i="1" dirty="0">
                <a:solidFill>
                  <a:srgbClr val="FF0000"/>
                </a:solidFill>
                <a:latin typeface="Times New Roman" panose="02020603050405020304" pitchFamily="18" charset="0"/>
                <a:ea typeface="宋体" panose="02010600030101010101" pitchFamily="2" charset="-122"/>
              </a:rPr>
              <a:t>a.out</a:t>
            </a:r>
            <a:r>
              <a:rPr lang="zh-CN" altLang="en-US" i="1" dirty="0">
                <a:solidFill>
                  <a:srgbClr val="FF0000"/>
                </a:solidFill>
                <a:latin typeface="Times New Roman" panose="02020603050405020304" pitchFamily="18" charset="0"/>
                <a:ea typeface="宋体" panose="02010600030101010101" pitchFamily="2" charset="-122"/>
              </a:rPr>
              <a:t>执行时，将从文件</a:t>
            </a:r>
            <a:r>
              <a:rPr lang="en-US" altLang="zh-CN" i="1" dirty="0">
                <a:solidFill>
                  <a:srgbClr val="FF0000"/>
                </a:solidFill>
                <a:latin typeface="Times New Roman" panose="02020603050405020304" pitchFamily="18" charset="0"/>
                <a:ea typeface="宋体" panose="02010600030101010101" pitchFamily="2" charset="-122"/>
              </a:rPr>
              <a:t>file1</a:t>
            </a:r>
            <a:r>
              <a:rPr lang="zh-CN" altLang="en-US" i="1" dirty="0">
                <a:solidFill>
                  <a:srgbClr val="FF0000"/>
                </a:solidFill>
                <a:latin typeface="Times New Roman" panose="02020603050405020304" pitchFamily="18" charset="0"/>
                <a:ea typeface="宋体" panose="02010600030101010101" pitchFamily="2" charset="-122"/>
              </a:rPr>
              <a:t>中提取数据， 而把</a:t>
            </a:r>
            <a:r>
              <a:rPr lang="en-US" altLang="zh-CN" i="1" dirty="0">
                <a:solidFill>
                  <a:srgbClr val="FF0000"/>
                </a:solidFill>
                <a:latin typeface="Times New Roman" panose="02020603050405020304" pitchFamily="18" charset="0"/>
                <a:ea typeface="宋体" panose="02010600030101010101" pitchFamily="2" charset="-122"/>
              </a:rPr>
              <a:t>a.out</a:t>
            </a:r>
            <a:r>
              <a:rPr lang="zh-CN" altLang="en-US" i="1" dirty="0">
                <a:solidFill>
                  <a:srgbClr val="FF0000"/>
                </a:solidFill>
                <a:latin typeface="Times New Roman" panose="02020603050405020304" pitchFamily="18" charset="0"/>
                <a:ea typeface="宋体" panose="02010600030101010101" pitchFamily="2" charset="-122"/>
              </a:rPr>
              <a:t>的执行结果数据输出到文件</a:t>
            </a:r>
            <a:r>
              <a:rPr lang="en-US" altLang="zh-CN" i="1" dirty="0">
                <a:solidFill>
                  <a:srgbClr val="FF0000"/>
                </a:solidFill>
                <a:latin typeface="Times New Roman" panose="02020603050405020304" pitchFamily="18" charset="0"/>
                <a:ea typeface="宋体" panose="02010600030101010101" pitchFamily="2" charset="-122"/>
              </a:rPr>
              <a:t>file0</a:t>
            </a:r>
            <a:r>
              <a:rPr lang="zh-CN" altLang="en-US" i="1" dirty="0">
                <a:solidFill>
                  <a:srgbClr val="FF0000"/>
                </a:solidFill>
                <a:latin typeface="Times New Roman" panose="02020603050405020304" pitchFamily="18" charset="0"/>
                <a:ea typeface="宋体" panose="02010600030101010101" pitchFamily="2" charset="-122"/>
              </a:rPr>
              <a:t>中。</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ext Box 4"/>
          <p:cNvSpPr txBox="1"/>
          <p:nvPr/>
        </p:nvSpPr>
        <p:spPr>
          <a:xfrm>
            <a:off x="762000" y="838200"/>
            <a:ext cx="7772400" cy="4708525"/>
          </a:xfrm>
          <a:prstGeom prst="rect">
            <a:avLst/>
          </a:prstGeom>
          <a:noFill/>
          <a:ln w="9525">
            <a:noFill/>
          </a:ln>
        </p:spPr>
        <p:txBody>
          <a:bodyPr>
            <a:spAutoFit/>
          </a:bodyPr>
          <a:p>
            <a:pPr algn="just" eaLnBrk="1" hangingPunct="1">
              <a:lnSpc>
                <a:spcPct val="125000"/>
              </a:lnSpc>
              <a:spcBef>
                <a:spcPct val="50000"/>
              </a:spcBef>
            </a:pPr>
            <a:r>
              <a:rPr lang="en-US" altLang="zh-CN" sz="2800" dirty="0">
                <a:latin typeface="Times New Roman" panose="02020603050405020304" pitchFamily="18" charset="0"/>
                <a:ea typeface="宋体" panose="02010600030101010101" pitchFamily="2" charset="-122"/>
              </a:rPr>
              <a:t> 2. </a:t>
            </a:r>
            <a:r>
              <a:rPr lang="zh-CN" altLang="en-US" sz="2800" dirty="0">
                <a:latin typeface="Times New Roman" panose="02020603050405020304" pitchFamily="18" charset="0"/>
                <a:ea typeface="宋体" panose="02010600030101010101" pitchFamily="2" charset="-122"/>
              </a:rPr>
              <a:t>管道命令</a:t>
            </a:r>
            <a:endParaRPr lang="zh-CN" altLang="en-US" sz="2800" dirty="0">
              <a:latin typeface="Times New Roman" panose="02020603050405020304" pitchFamily="18" charset="0"/>
              <a:ea typeface="宋体" panose="02010600030101010101" pitchFamily="2" charset="-122"/>
            </a:endParaRPr>
          </a:p>
          <a:p>
            <a:pPr algn="just" eaLnBrk="1" hangingPunct="1">
              <a:lnSpc>
                <a:spcPct val="125000"/>
              </a:lnSpc>
              <a:spcBef>
                <a:spcPct val="50000"/>
              </a:spcBef>
            </a:pPr>
            <a:r>
              <a:rPr lang="zh-CN" altLang="en-US" dirty="0">
                <a:latin typeface="Times New Roman" panose="02020603050405020304" pitchFamily="18" charset="0"/>
                <a:ea typeface="宋体" panose="02010600030101010101" pitchFamily="2" charset="-122"/>
              </a:rPr>
              <a:t>       用符号</a:t>
            </a:r>
            <a:r>
              <a:rPr lang="zh-CN" altLang="en-US" dirty="0">
                <a:latin typeface="Courier New" panose="02070309020205020404" pitchFamily="49"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t>
            </a:r>
            <a:r>
              <a:rPr lang="en-US" altLang="zh-CN" dirty="0">
                <a:latin typeface="Courier New" panose="02070309020205020404" pitchFamily="49"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来连接两条命令，使其前一条命令的输出作为后一条命令的输入。 </a:t>
            </a:r>
            <a:endParaRPr lang="zh-CN" altLang="en-US" dirty="0">
              <a:latin typeface="Times New Roman" panose="02020603050405020304" pitchFamily="18" charset="0"/>
              <a:ea typeface="宋体" panose="02010600030101010101" pitchFamily="2" charset="-122"/>
            </a:endParaRPr>
          </a:p>
          <a:p>
            <a:pPr algn="just" eaLnBrk="1" hangingPunct="1">
              <a:lnSpc>
                <a:spcPct val="125000"/>
              </a:lnSpc>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 command 1|command 2 </a:t>
            </a:r>
            <a:endParaRPr lang="en-US" altLang="zh-CN" dirty="0">
              <a:latin typeface="Times New Roman" panose="02020603050405020304" pitchFamily="18" charset="0"/>
              <a:ea typeface="宋体" panose="02010600030101010101" pitchFamily="2" charset="-122"/>
            </a:endParaRPr>
          </a:p>
          <a:p>
            <a:pPr algn="just" eaLnBrk="1" hangingPunct="1">
              <a:lnSpc>
                <a:spcPct val="125000"/>
              </a:lnSpc>
              <a:spcBef>
                <a:spcPct val="50000"/>
              </a:spcBef>
            </a:pP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algn="just" eaLnBrk="1" hangingPunct="1">
              <a:lnSpc>
                <a:spcPct val="125000"/>
              </a:lnSpc>
              <a:spcBef>
                <a:spcPct val="50000"/>
              </a:spcBef>
            </a:pPr>
            <a:r>
              <a:rPr lang="en-US" altLang="zh-CN" dirty="0">
                <a:latin typeface="Times New Roman" panose="02020603050405020304" pitchFamily="18" charset="0"/>
                <a:ea typeface="宋体" panose="02010600030101010101" pitchFamily="2" charset="-122"/>
              </a:rPr>
              <a:t>        $ cat file | wc </a:t>
            </a:r>
            <a:endParaRPr lang="en-US" altLang="zh-CN" dirty="0">
              <a:latin typeface="Times New Roman" panose="02020603050405020304" pitchFamily="18" charset="0"/>
              <a:ea typeface="宋体" panose="02010600030101010101" pitchFamily="2" charset="-122"/>
            </a:endParaRPr>
          </a:p>
          <a:p>
            <a:pPr eaLnBrk="1" hangingPunct="1">
              <a:lnSpc>
                <a:spcPct val="125000"/>
              </a:lnSpc>
              <a:spcBef>
                <a:spcPct val="50000"/>
              </a:spcBef>
            </a:pPr>
            <a:r>
              <a:rPr lang="zh-CN" altLang="en-US" i="1" dirty="0">
                <a:solidFill>
                  <a:srgbClr val="FF0000"/>
                </a:solidFill>
                <a:latin typeface="Times New Roman" panose="02020603050405020304" pitchFamily="18" charset="0"/>
                <a:ea typeface="宋体" panose="02010600030101010101" pitchFamily="2" charset="-122"/>
              </a:rPr>
              <a:t>       将命令</a:t>
            </a:r>
            <a:r>
              <a:rPr lang="en-US" altLang="zh-CN" i="1" dirty="0">
                <a:solidFill>
                  <a:srgbClr val="FF0000"/>
                </a:solidFill>
                <a:latin typeface="Times New Roman" panose="02020603050405020304" pitchFamily="18" charset="0"/>
                <a:ea typeface="宋体" panose="02010600030101010101" pitchFamily="2" charset="-122"/>
              </a:rPr>
              <a:t>cat</a:t>
            </a:r>
            <a:r>
              <a:rPr lang="zh-CN" altLang="en-US" i="1" dirty="0">
                <a:solidFill>
                  <a:srgbClr val="FF0000"/>
                </a:solidFill>
                <a:latin typeface="Times New Roman" panose="02020603050405020304" pitchFamily="18" charset="0"/>
                <a:ea typeface="宋体" panose="02010600030101010101" pitchFamily="2" charset="-122"/>
              </a:rPr>
              <a:t>把文件</a:t>
            </a:r>
            <a:r>
              <a:rPr lang="en-US" altLang="zh-CN" i="1" dirty="0">
                <a:solidFill>
                  <a:srgbClr val="FF0000"/>
                </a:solidFill>
                <a:latin typeface="Times New Roman" panose="02020603050405020304" pitchFamily="18" charset="0"/>
                <a:ea typeface="宋体" panose="02010600030101010101" pitchFamily="2" charset="-122"/>
              </a:rPr>
              <a:t>file</a:t>
            </a:r>
            <a:r>
              <a:rPr lang="zh-CN" altLang="en-US" i="1" dirty="0">
                <a:solidFill>
                  <a:srgbClr val="FF0000"/>
                </a:solidFill>
                <a:latin typeface="Times New Roman" panose="02020603050405020304" pitchFamily="18" charset="0"/>
                <a:ea typeface="宋体" panose="02010600030101010101" pitchFamily="2" charset="-122"/>
              </a:rPr>
              <a:t>中的数据，作为</a:t>
            </a:r>
            <a:r>
              <a:rPr lang="en-US" altLang="zh-CN" i="1" dirty="0">
                <a:solidFill>
                  <a:srgbClr val="FF0000"/>
                </a:solidFill>
                <a:latin typeface="Times New Roman" panose="02020603050405020304" pitchFamily="18" charset="0"/>
                <a:ea typeface="宋体" panose="02010600030101010101" pitchFamily="2" charset="-122"/>
              </a:rPr>
              <a:t>wc</a:t>
            </a:r>
            <a:r>
              <a:rPr lang="zh-CN" altLang="en-US" i="1" dirty="0">
                <a:solidFill>
                  <a:srgbClr val="FF0000"/>
                </a:solidFill>
                <a:latin typeface="Times New Roman" panose="02020603050405020304" pitchFamily="18" charset="0"/>
                <a:ea typeface="宋体" panose="02010600030101010101" pitchFamily="2" charset="-122"/>
              </a:rPr>
              <a:t>命令的计数用输入。 </a:t>
            </a:r>
            <a:endParaRPr lang="zh-CN" altLang="en-US" i="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ext Box 4"/>
          <p:cNvSpPr txBox="1"/>
          <p:nvPr/>
        </p:nvSpPr>
        <p:spPr>
          <a:xfrm>
            <a:off x="444500" y="728663"/>
            <a:ext cx="3113088" cy="654050"/>
          </a:xfrm>
          <a:prstGeom prst="rect">
            <a:avLst/>
          </a:prstGeom>
          <a:noFill/>
          <a:ln w="9525">
            <a:noFill/>
          </a:ln>
        </p:spPr>
        <p:txBody>
          <a:bodyPr wrap="none">
            <a:spAutoFit/>
          </a:bodyPr>
          <a:p>
            <a:pPr algn="just" eaLnBrk="1" hangingPunct="1">
              <a:lnSpc>
                <a:spcPct val="130000"/>
              </a:lnSpc>
              <a:spcBef>
                <a:spcPct val="50000"/>
              </a:spcBef>
              <a:buNone/>
            </a:pPr>
            <a:r>
              <a:rPr lang="en-US" altLang="zh-CN" sz="3200" dirty="0">
                <a:solidFill>
                  <a:srgbClr val="000066"/>
                </a:solidFill>
                <a:latin typeface="Tahoma" panose="020B0604030504040204" pitchFamily="34" charset="0"/>
                <a:ea typeface="黑体" panose="02010609060101010101" pitchFamily="49" charset="-122"/>
              </a:rPr>
              <a:t>9.2.5 </a:t>
            </a:r>
            <a:r>
              <a:rPr lang="zh-CN" altLang="en-US" sz="3200" dirty="0">
                <a:solidFill>
                  <a:srgbClr val="000066"/>
                </a:solidFill>
                <a:latin typeface="Tahoma" panose="020B0604030504040204" pitchFamily="34" charset="0"/>
                <a:ea typeface="黑体" panose="02010609060101010101" pitchFamily="49" charset="-122"/>
              </a:rPr>
              <a:t>后台命令 </a:t>
            </a:r>
            <a:endParaRPr lang="zh-CN" altLang="en-US" sz="3200" dirty="0">
              <a:solidFill>
                <a:srgbClr val="000066"/>
              </a:solidFill>
              <a:latin typeface="Tahoma" panose="020B0604030504040204" pitchFamily="34" charset="0"/>
              <a:ea typeface="黑体" panose="02010609060101010101" pitchFamily="49" charset="-122"/>
            </a:endParaRPr>
          </a:p>
        </p:txBody>
      </p:sp>
      <p:sp>
        <p:nvSpPr>
          <p:cNvPr id="31747" name="Text Box 5"/>
          <p:cNvSpPr txBox="1"/>
          <p:nvPr/>
        </p:nvSpPr>
        <p:spPr>
          <a:xfrm>
            <a:off x="609600" y="1524000"/>
            <a:ext cx="8077200" cy="5021263"/>
          </a:xfrm>
          <a:prstGeom prst="rect">
            <a:avLst/>
          </a:prstGeom>
          <a:noFill/>
          <a:ln w="9525">
            <a:noFill/>
          </a:ln>
        </p:spPr>
        <p:txBody>
          <a:bodyPr>
            <a:spAutoFit/>
          </a:bodyPr>
          <a:p>
            <a:pPr algn="just" eaLnBrk="1" hangingPunct="1">
              <a:lnSpc>
                <a:spcPct val="130000"/>
              </a:lnSpc>
              <a:spcBef>
                <a:spcPct val="50000"/>
              </a:spcBef>
            </a:pPr>
            <a:r>
              <a:rPr lang="en-US" altLang="zh-CN" dirty="0">
                <a:latin typeface="Times New Roman" panose="02020603050405020304" pitchFamily="18" charset="0"/>
                <a:ea typeface="宋体" panose="02010600030101010101" pitchFamily="2" charset="-122"/>
              </a:rPr>
              <a:t>        UNIX</a:t>
            </a:r>
            <a:r>
              <a:rPr lang="zh-CN" altLang="en-US" dirty="0">
                <a:latin typeface="Times New Roman" panose="02020603050405020304" pitchFamily="18" charset="0"/>
                <a:ea typeface="宋体" panose="02010600030101010101" pitchFamily="2" charset="-122"/>
              </a:rPr>
              <a:t>系统提供了这种机制， 用户可以</a:t>
            </a:r>
            <a:r>
              <a:rPr lang="zh-CN" altLang="en-US" dirty="0">
                <a:solidFill>
                  <a:srgbClr val="FF0000"/>
                </a:solidFill>
                <a:latin typeface="Times New Roman" panose="02020603050405020304" pitchFamily="18" charset="0"/>
                <a:ea typeface="宋体" panose="02010600030101010101" pitchFamily="2" charset="-122"/>
              </a:rPr>
              <a:t>在这种命令后面再加上</a:t>
            </a:r>
            <a:r>
              <a:rPr lang="zh-CN" altLang="en-US" dirty="0">
                <a:solidFill>
                  <a:srgbClr val="FF0000"/>
                </a:solidFill>
                <a:latin typeface="Courier New" panose="02070309020205020404" pitchFamily="49" charset="0"/>
                <a:ea typeface="宋体" panose="02010600030101010101" pitchFamily="2" charset="-122"/>
              </a:rPr>
              <a:t>“</a:t>
            </a:r>
            <a:r>
              <a:rPr lang="en-US" altLang="zh-CN" dirty="0">
                <a:solidFill>
                  <a:srgbClr val="FF0000"/>
                </a:solidFill>
                <a:latin typeface="Times New Roman" panose="02020603050405020304" pitchFamily="18" charset="0"/>
                <a:ea typeface="宋体" panose="02010600030101010101" pitchFamily="2" charset="-122"/>
              </a:rPr>
              <a:t>&amp;</a:t>
            </a:r>
            <a:r>
              <a:rPr lang="en-US" altLang="zh-CN" dirty="0">
                <a:solidFill>
                  <a:srgbClr val="FF0000"/>
                </a:solidFill>
                <a:latin typeface="Courier New" panose="02070309020205020404" pitchFamily="49" charset="0"/>
                <a:ea typeface="宋体" panose="02010600030101010101" pitchFamily="2" charset="-122"/>
              </a:rPr>
              <a:t>”</a:t>
            </a:r>
            <a:r>
              <a:rPr lang="zh-CN" altLang="en-US" dirty="0">
                <a:solidFill>
                  <a:srgbClr val="FF0000"/>
                </a:solidFill>
                <a:latin typeface="Times New Roman" panose="02020603050405020304" pitchFamily="18" charset="0"/>
                <a:ea typeface="宋体" panose="02010600030101010101" pitchFamily="2" charset="-122"/>
              </a:rPr>
              <a:t>号，以告诉</a:t>
            </a:r>
            <a:r>
              <a:rPr lang="en-US" altLang="zh-CN" dirty="0">
                <a:solidFill>
                  <a:srgbClr val="FF0000"/>
                </a:solidFill>
                <a:latin typeface="Times New Roman" panose="02020603050405020304" pitchFamily="18" charset="0"/>
                <a:ea typeface="宋体" panose="02010600030101010101" pitchFamily="2" charset="-122"/>
              </a:rPr>
              <a:t>Shell</a:t>
            </a:r>
            <a:r>
              <a:rPr lang="zh-CN" altLang="en-US" dirty="0">
                <a:solidFill>
                  <a:srgbClr val="FF0000"/>
                </a:solidFill>
                <a:latin typeface="Times New Roman" panose="02020603050405020304" pitchFamily="18" charset="0"/>
                <a:ea typeface="宋体" panose="02010600030101010101" pitchFamily="2" charset="-122"/>
              </a:rPr>
              <a:t>将该命令放在后台执行， 以便用户在前台继续键入其它命令</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a:p>
            <a:pPr algn="just" eaLnBrk="1" hangingPunct="1">
              <a:lnSpc>
                <a:spcPct val="130000"/>
              </a:lnSpc>
              <a:spcBef>
                <a:spcPct val="50000"/>
              </a:spcBef>
            </a:pPr>
            <a:r>
              <a:rPr lang="zh-CN" altLang="en-US" dirty="0">
                <a:latin typeface="Times New Roman" panose="02020603050405020304" pitchFamily="18" charset="0"/>
                <a:ea typeface="宋体" panose="02010600030101010101" pitchFamily="2" charset="-122"/>
              </a:rPr>
              <a:t>        在后台运行的程序仍然把终端作为它的标准输出和标准错误文件，除非对它们进行重新定向。其标准输入文件是自动地被从终端定向到一个被称为</a:t>
            </a:r>
            <a:r>
              <a:rPr lang="zh-CN" altLang="en-US" dirty="0">
                <a:latin typeface="Courier New" panose="02070309020205020404" pitchFamily="49"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/dev/null</a:t>
            </a:r>
            <a:r>
              <a:rPr lang="en-US" altLang="zh-CN" dirty="0">
                <a:latin typeface="Courier New" panose="02070309020205020404" pitchFamily="49"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的空文件中。若</a:t>
            </a:r>
            <a:r>
              <a:rPr lang="en-US" altLang="zh-CN" dirty="0">
                <a:latin typeface="Times New Roman" panose="02020603050405020304" pitchFamily="18" charset="0"/>
                <a:ea typeface="宋体" panose="02010600030101010101" pitchFamily="2" charset="-122"/>
              </a:rPr>
              <a:t>shell</a:t>
            </a:r>
            <a:r>
              <a:rPr lang="zh-CN" altLang="en-US" dirty="0">
                <a:latin typeface="Times New Roman" panose="02020603050405020304" pitchFamily="18" charset="0"/>
                <a:ea typeface="宋体" panose="02010600030101010101" pitchFamily="2" charset="-122"/>
              </a:rPr>
              <a:t>未重定向标准输入， 则</a:t>
            </a:r>
            <a:r>
              <a:rPr lang="en-US" altLang="zh-CN" dirty="0">
                <a:latin typeface="Times New Roman" panose="02020603050405020304" pitchFamily="18" charset="0"/>
                <a:ea typeface="宋体" panose="02010600030101010101" pitchFamily="2" charset="-122"/>
              </a:rPr>
              <a:t>shell</a:t>
            </a:r>
            <a:r>
              <a:rPr lang="zh-CN" altLang="en-US" dirty="0">
                <a:latin typeface="Times New Roman" panose="02020603050405020304" pitchFamily="18" charset="0"/>
                <a:ea typeface="宋体" panose="02010600030101010101" pitchFamily="2" charset="-122"/>
              </a:rPr>
              <a:t>和后台进程将会同时从终端进行读入。这时，用户从终端键入的字符可能被发送到一个进程或另一个进程，并不能预测哪个进程将得到该字符。</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32771" name="矩形 3"/>
          <p:cNvSpPr/>
          <p:nvPr/>
        </p:nvSpPr>
        <p:spPr>
          <a:xfrm>
            <a:off x="493713" y="1304925"/>
            <a:ext cx="8147050" cy="954088"/>
          </a:xfrm>
          <a:prstGeom prst="rect">
            <a:avLst/>
          </a:prstGeom>
          <a:noFill/>
          <a:ln w="9525">
            <a:noFill/>
          </a:ln>
        </p:spPr>
        <p:txBody>
          <a:bodyPr>
            <a:spAutoFit/>
          </a:bodyPr>
          <a:p>
            <a:pPr marL="457200" indent="-457200">
              <a:buFont typeface="Arial" panose="020B0604020202020204" pitchFamily="34" charset="0"/>
              <a:buChar char="•"/>
            </a:pPr>
            <a:r>
              <a:rPr lang="en-US" altLang="zh-CN" sz="2800" b="0" dirty="0">
                <a:latin typeface="Times New Roman" panose="02020603050405020304" pitchFamily="18" charset="0"/>
              </a:rPr>
              <a:t>Linux</a:t>
            </a:r>
            <a:r>
              <a:rPr lang="zh-CN" altLang="en-US" sz="2800" b="0" dirty="0">
                <a:latin typeface="Times New Roman" panose="02020603050405020304" pitchFamily="18" charset="0"/>
              </a:rPr>
              <a:t>中最重要的三个命令在业界被称为“</a:t>
            </a:r>
            <a:r>
              <a:rPr lang="zh-CN" altLang="en-US" sz="2800" dirty="0">
                <a:latin typeface="Times New Roman" panose="02020603050405020304" pitchFamily="18" charset="0"/>
              </a:rPr>
              <a:t>三剑客</a:t>
            </a:r>
            <a:r>
              <a:rPr lang="zh-CN" altLang="en-US" sz="2800" b="0" dirty="0">
                <a:latin typeface="Times New Roman" panose="02020603050405020304" pitchFamily="18" charset="0"/>
              </a:rPr>
              <a:t>”，它们是</a:t>
            </a:r>
            <a:r>
              <a:rPr lang="en-US" altLang="zh-CN" sz="2800" b="0" dirty="0">
                <a:latin typeface="Times New Roman" panose="02020603050405020304" pitchFamily="18" charset="0"/>
              </a:rPr>
              <a:t>awk</a:t>
            </a:r>
            <a:r>
              <a:rPr lang="zh-CN" altLang="en-US" sz="2800" b="0" dirty="0">
                <a:latin typeface="Times New Roman" panose="02020603050405020304" pitchFamily="18" charset="0"/>
              </a:rPr>
              <a:t>，</a:t>
            </a:r>
            <a:r>
              <a:rPr lang="en-US" altLang="zh-CN" sz="2800" b="0" dirty="0">
                <a:latin typeface="Times New Roman" panose="02020603050405020304" pitchFamily="18" charset="0"/>
              </a:rPr>
              <a:t>sed</a:t>
            </a:r>
            <a:r>
              <a:rPr lang="zh-CN" altLang="en-US" sz="2800" b="0" dirty="0">
                <a:latin typeface="Times New Roman" panose="02020603050405020304" pitchFamily="18" charset="0"/>
              </a:rPr>
              <a:t>和</a:t>
            </a:r>
            <a:r>
              <a:rPr lang="en-US" altLang="zh-CN" sz="2800" b="0" dirty="0">
                <a:latin typeface="Times New Roman" panose="02020603050405020304" pitchFamily="18" charset="0"/>
              </a:rPr>
              <a:t>grep</a:t>
            </a:r>
            <a:endParaRPr lang="zh-CN" altLang="en-US" sz="2800" dirty="0">
              <a:latin typeface="Times New Roman" panose="02020603050405020304" pitchFamily="18" charset="0"/>
            </a:endParaRPr>
          </a:p>
        </p:txBody>
      </p:sp>
      <p:sp>
        <p:nvSpPr>
          <p:cNvPr id="32772" name="矩形 4"/>
          <p:cNvSpPr/>
          <p:nvPr/>
        </p:nvSpPr>
        <p:spPr>
          <a:xfrm>
            <a:off x="523875" y="368300"/>
            <a:ext cx="2554288" cy="654050"/>
          </a:xfrm>
          <a:prstGeom prst="rect">
            <a:avLst/>
          </a:prstGeom>
          <a:noFill/>
          <a:ln w="9525">
            <a:noFill/>
          </a:ln>
        </p:spPr>
        <p:txBody>
          <a:bodyPr wrap="none">
            <a:spAutoFit/>
          </a:bodyPr>
          <a:p>
            <a:pPr algn="just" eaLnBrk="1" hangingPunct="1">
              <a:lnSpc>
                <a:spcPct val="130000"/>
              </a:lnSpc>
              <a:spcBef>
                <a:spcPct val="50000"/>
              </a:spcBef>
              <a:buNone/>
            </a:pPr>
            <a:r>
              <a:rPr lang="en-US" altLang="zh-CN" sz="3200" dirty="0">
                <a:solidFill>
                  <a:srgbClr val="000066"/>
                </a:solidFill>
                <a:latin typeface="Tahoma" panose="020B0604030504040204" pitchFamily="34" charset="0"/>
                <a:ea typeface="黑体" panose="02010609060101010101" pitchFamily="49" charset="-122"/>
              </a:rPr>
              <a:t>Linux</a:t>
            </a:r>
            <a:r>
              <a:rPr lang="zh-CN" altLang="zh-CN" sz="3200" dirty="0">
                <a:solidFill>
                  <a:srgbClr val="000066"/>
                </a:solidFill>
                <a:latin typeface="Tahoma" panose="020B0604030504040204" pitchFamily="34" charset="0"/>
                <a:ea typeface="黑体" panose="02010609060101010101" pitchFamily="49" charset="-122"/>
              </a:rPr>
              <a:t>三剑客</a:t>
            </a:r>
            <a:endParaRPr lang="zh-CN" altLang="zh-CN" sz="3200" dirty="0">
              <a:solidFill>
                <a:srgbClr val="000066"/>
              </a:solidFill>
              <a:latin typeface="Tahoma" panose="020B0604030504040204" pitchFamily="34" charset="0"/>
              <a:ea typeface="黑体" panose="02010609060101010101" pitchFamily="49" charset="-122"/>
            </a:endParaRPr>
          </a:p>
        </p:txBody>
      </p:sp>
      <p:sp>
        <p:nvSpPr>
          <p:cNvPr id="32773" name="矩形 5"/>
          <p:cNvSpPr/>
          <p:nvPr/>
        </p:nvSpPr>
        <p:spPr>
          <a:xfrm>
            <a:off x="493713" y="2606675"/>
            <a:ext cx="8147050" cy="954088"/>
          </a:xfrm>
          <a:prstGeom prst="rect">
            <a:avLst/>
          </a:prstGeom>
          <a:noFill/>
          <a:ln w="9525">
            <a:noFill/>
          </a:ln>
        </p:spPr>
        <p:txBody>
          <a:bodyPr>
            <a:spAutoFit/>
          </a:bodyPr>
          <a:p>
            <a:pPr marL="457200" indent="-457200">
              <a:buFont typeface="Arial" panose="020B0604020202020204" pitchFamily="34" charset="0"/>
              <a:buChar char="•"/>
            </a:pPr>
            <a:r>
              <a:rPr lang="en-US" altLang="zh-CN" sz="2800" dirty="0">
                <a:latin typeface="Times New Roman" panose="02020603050405020304" pitchFamily="18" charset="0"/>
              </a:rPr>
              <a:t>grep</a:t>
            </a:r>
            <a:r>
              <a:rPr lang="zh-CN" altLang="en-US" sz="2800" dirty="0">
                <a:latin typeface="Times New Roman" panose="02020603050405020304" pitchFamily="18" charset="0"/>
              </a:rPr>
              <a:t>擅长查找功能，</a:t>
            </a:r>
            <a:r>
              <a:rPr lang="en-US" altLang="zh-CN" sz="2800" dirty="0">
                <a:latin typeface="Times New Roman" panose="02020603050405020304" pitchFamily="18" charset="0"/>
              </a:rPr>
              <a:t>sed</a:t>
            </a:r>
            <a:r>
              <a:rPr lang="zh-CN" altLang="en-US" sz="2800" dirty="0">
                <a:latin typeface="Times New Roman" panose="02020603050405020304" pitchFamily="18" charset="0"/>
              </a:rPr>
              <a:t>擅长取行和替换。</a:t>
            </a:r>
            <a:r>
              <a:rPr lang="en-US" altLang="zh-CN" sz="2800" dirty="0">
                <a:latin typeface="Times New Roman" panose="02020603050405020304" pitchFamily="18" charset="0"/>
              </a:rPr>
              <a:t>awk</a:t>
            </a:r>
            <a:r>
              <a:rPr lang="zh-CN" altLang="en-US" sz="2800" dirty="0">
                <a:latin typeface="Times New Roman" panose="02020603050405020304" pitchFamily="18" charset="0"/>
              </a:rPr>
              <a:t>擅长取列</a:t>
            </a:r>
            <a:endParaRPr lang="zh-CN" altLang="en-US" sz="2800" dirty="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33795" name="矩形 2"/>
          <p:cNvSpPr/>
          <p:nvPr/>
        </p:nvSpPr>
        <p:spPr>
          <a:xfrm>
            <a:off x="684213" y="441325"/>
            <a:ext cx="8243887" cy="523875"/>
          </a:xfrm>
          <a:prstGeom prst="rect">
            <a:avLst/>
          </a:prstGeom>
          <a:noFill/>
          <a:ln w="9525">
            <a:noFill/>
          </a:ln>
        </p:spPr>
        <p:txBody>
          <a:bodyPr>
            <a:spAutoFit/>
          </a:bodyPr>
          <a:p>
            <a:r>
              <a:rPr lang="en-US" altLang="zh-CN" sz="2800" dirty="0">
                <a:latin typeface="Times New Roman" panose="02020603050405020304" pitchFamily="18" charset="0"/>
              </a:rPr>
              <a:t>grep</a:t>
            </a:r>
            <a:r>
              <a:rPr lang="zh-CN" altLang="en-US" sz="2800" dirty="0">
                <a:latin typeface="Times New Roman" panose="02020603050405020304" pitchFamily="18" charset="0"/>
              </a:rPr>
              <a:t>文本过滤</a:t>
            </a:r>
            <a:r>
              <a:rPr lang="en-US" altLang="zh-CN" sz="2800" dirty="0">
                <a:latin typeface="Times New Roman" panose="02020603050405020304" pitchFamily="18" charset="0"/>
              </a:rPr>
              <a:t>(</a:t>
            </a:r>
            <a:r>
              <a:rPr lang="zh-CN" altLang="en-US" sz="2800" dirty="0">
                <a:latin typeface="Times New Roman" panose="02020603050405020304" pitchFamily="18" charset="0"/>
              </a:rPr>
              <a:t>模式：</a:t>
            </a:r>
            <a:r>
              <a:rPr lang="en-US" altLang="zh-CN" sz="2800" dirty="0">
                <a:latin typeface="Times New Roman" panose="02020603050405020304" pitchFamily="18" charset="0"/>
              </a:rPr>
              <a:t>pattern)</a:t>
            </a:r>
            <a:r>
              <a:rPr lang="zh-CN" altLang="en-US" sz="2800" dirty="0">
                <a:latin typeface="Times New Roman" panose="02020603050405020304" pitchFamily="18" charset="0"/>
              </a:rPr>
              <a:t>工具，</a:t>
            </a:r>
            <a:r>
              <a:rPr lang="en-US" altLang="zh-CN" sz="2800" dirty="0">
                <a:latin typeface="Times New Roman" panose="02020603050405020304" pitchFamily="18" charset="0"/>
              </a:rPr>
              <a:t>grep, egrep</a:t>
            </a:r>
            <a:endParaRPr lang="en-US" altLang="zh-CN" sz="2800" dirty="0">
              <a:latin typeface="Times New Roman" panose="02020603050405020304" pitchFamily="18" charset="0"/>
            </a:endParaRPr>
          </a:p>
        </p:txBody>
      </p:sp>
      <p:pic>
        <p:nvPicPr>
          <p:cNvPr id="33796" name="Picture 2"/>
          <p:cNvPicPr>
            <a:picLocks noChangeAspect="1"/>
          </p:cNvPicPr>
          <p:nvPr/>
        </p:nvPicPr>
        <p:blipFill>
          <a:blip r:embed="rId1"/>
          <a:stretch>
            <a:fillRect/>
          </a:stretch>
        </p:blipFill>
        <p:spPr>
          <a:xfrm>
            <a:off x="1331913" y="938213"/>
            <a:ext cx="3886200" cy="5781675"/>
          </a:xfrm>
          <a:prstGeom prst="rect">
            <a:avLst/>
          </a:prstGeom>
          <a:noFill/>
          <a:ln w="1905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 Box 1027"/>
          <p:cNvSpPr txBox="1"/>
          <p:nvPr/>
        </p:nvSpPr>
        <p:spPr>
          <a:xfrm>
            <a:off x="533400" y="1828800"/>
            <a:ext cx="8001000" cy="2889250"/>
          </a:xfrm>
          <a:prstGeom prst="rect">
            <a:avLst/>
          </a:prstGeom>
          <a:noFill/>
          <a:ln w="9525">
            <a:noFill/>
          </a:ln>
        </p:spPr>
        <p:txBody>
          <a:bodyPr>
            <a:spAutoFit/>
          </a:bodyPr>
          <a:p>
            <a:pPr algn="just" eaLnBrk="1" hangingPunct="1">
              <a:lnSpc>
                <a:spcPct val="145000"/>
              </a:lnSpc>
              <a:spcBef>
                <a:spcPct val="50000"/>
              </a:spcBef>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为了能向用户提供多方面的服务，通常，</a:t>
            </a:r>
            <a:r>
              <a:rPr lang="en-US" altLang="zh-CN" dirty="0">
                <a:latin typeface="Times New Roman" panose="02020603050405020304" pitchFamily="18" charset="0"/>
                <a:ea typeface="宋体" panose="02010600030101010101" pitchFamily="2" charset="-122"/>
              </a:rPr>
              <a:t>OS</a:t>
            </a:r>
            <a:r>
              <a:rPr lang="zh-CN" altLang="en-US" dirty="0">
                <a:latin typeface="Times New Roman" panose="02020603050405020304" pitchFamily="18" charset="0"/>
                <a:ea typeface="宋体" panose="02010600030101010101" pitchFamily="2" charset="-122"/>
              </a:rPr>
              <a:t>都向用户提供了几十条甚至上百条的联机命令。常用的命令根据其完成功能的不同，可分成以下几类：</a:t>
            </a:r>
            <a:endParaRPr lang="en-US" altLang="zh-CN" dirty="0">
              <a:latin typeface="Times New Roman" panose="02020603050405020304" pitchFamily="18" charset="0"/>
              <a:ea typeface="宋体" panose="02010600030101010101" pitchFamily="2" charset="-122"/>
            </a:endParaRPr>
          </a:p>
          <a:p>
            <a:pPr algn="just" eaLnBrk="1" hangingPunct="1">
              <a:lnSpc>
                <a:spcPct val="145000"/>
              </a:lnSpc>
              <a:spcBef>
                <a:spcPct val="50000"/>
              </a:spcBef>
            </a:pPr>
            <a:r>
              <a:rPr lang="zh-CN" altLang="en-US" dirty="0">
                <a:latin typeface="Times New Roman" panose="02020603050405020304" pitchFamily="18" charset="0"/>
                <a:ea typeface="宋体" panose="02010600030101010101" pitchFamily="2" charset="-122"/>
              </a:rPr>
              <a:t>① 系统访问类；② 磁盘操作类； ③ 文件操作类；④ 目录操作类；⑤ 通信类； ⑥ 其他命令。 </a:t>
            </a:r>
            <a:endParaRPr lang="zh-CN" altLang="en-US" dirty="0">
              <a:latin typeface="Times New Roman" panose="02020603050405020304" pitchFamily="18" charset="0"/>
              <a:ea typeface="宋体" panose="02010600030101010101" pitchFamily="2" charset="-122"/>
            </a:endParaRPr>
          </a:p>
        </p:txBody>
      </p:sp>
      <p:sp>
        <p:nvSpPr>
          <p:cNvPr id="7171" name="Text Box 9"/>
          <p:cNvSpPr txBox="1"/>
          <p:nvPr/>
        </p:nvSpPr>
        <p:spPr>
          <a:xfrm>
            <a:off x="357188" y="928688"/>
            <a:ext cx="3427412" cy="646112"/>
          </a:xfrm>
          <a:prstGeom prst="rect">
            <a:avLst/>
          </a:prstGeom>
          <a:noFill/>
          <a:ln w="9525">
            <a:noFill/>
          </a:ln>
        </p:spPr>
        <p:txBody>
          <a:bodyPr wrap="none">
            <a:spAutoFit/>
          </a:bodyPr>
          <a:p>
            <a:pPr eaLnBrk="1" hangingPunct="1"/>
            <a:r>
              <a:rPr lang="zh-CN" altLang="en-US" sz="3600" dirty="0">
                <a:solidFill>
                  <a:srgbClr val="000066"/>
                </a:solidFill>
                <a:latin typeface="楷体_GB2312" pitchFamily="49" charset="-122"/>
                <a:ea typeface="黑体" panose="02010609060101010101" pitchFamily="49" charset="-122"/>
              </a:rPr>
              <a:t>联机命令的类型</a:t>
            </a:r>
            <a:endParaRPr lang="zh-CN" altLang="en-US" sz="3600" dirty="0">
              <a:solidFill>
                <a:srgbClr val="000066"/>
              </a:solidFill>
              <a:latin typeface="楷体_GB2312" pitchFamily="49" charset="-122"/>
              <a:ea typeface="黑体" panose="02010609060101010101" pitchFamily="49" charset="-122"/>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34819" name="Rectangle 1"/>
          <p:cNvSpPr/>
          <p:nvPr/>
        </p:nvSpPr>
        <p:spPr>
          <a:xfrm>
            <a:off x="863600" y="3051175"/>
            <a:ext cx="4445000" cy="276225"/>
          </a:xfrm>
          <a:prstGeom prst="rect">
            <a:avLst/>
          </a:prstGeom>
          <a:solidFill>
            <a:srgbClr val="FFFFFF"/>
          </a:solidFill>
          <a:ln w="19050">
            <a:noFill/>
          </a:ln>
        </p:spPr>
        <p:txBody>
          <a:bodyPr anchor="ctr" anchorCtr="0">
            <a:spAutoFit/>
          </a:bodyPr>
          <a:p>
            <a:r>
              <a:rPr lang="zh-CN" altLang="zh-CN" sz="1200" b="0" dirty="0">
                <a:solidFill>
                  <a:srgbClr val="4D4D4D"/>
                </a:solidFill>
                <a:latin typeface="Times New Roman" panose="02020603050405020304" pitchFamily="18" charset="0"/>
              </a:rPr>
              <a:t>  </a:t>
            </a:r>
            <a:endParaRPr lang="zh-CN" altLang="zh-CN" sz="9300" b="0" dirty="0">
              <a:solidFill>
                <a:srgbClr val="4D4D4D"/>
              </a:solidFill>
              <a:latin typeface="Times New Roman" panose="02020603050405020304" pitchFamily="18" charset="0"/>
            </a:endParaRPr>
          </a:p>
        </p:txBody>
      </p:sp>
      <p:pic>
        <p:nvPicPr>
          <p:cNvPr id="34820" name="Picture 2" descr="https://img-blog.csdn.net/20181003145006812?watermark/2/text/aHR0cHM6Ly9ibG9nLmNzZG4ubmV0L3NqMzQ5NzgxNDc4/font/5a6L5L2T/fontsize/400/fill/I0JBQkFCMA==/dissolve/70"/>
          <p:cNvPicPr>
            <a:picLocks noChangeAspect="1"/>
          </p:cNvPicPr>
          <p:nvPr/>
        </p:nvPicPr>
        <p:blipFill>
          <a:blip r:embed="rId1"/>
          <a:srcRect r="7272" b="36183"/>
          <a:stretch>
            <a:fillRect/>
          </a:stretch>
        </p:blipFill>
        <p:spPr>
          <a:xfrm>
            <a:off x="1042988" y="1557338"/>
            <a:ext cx="5541962" cy="554037"/>
          </a:xfrm>
          <a:prstGeom prst="rect">
            <a:avLst/>
          </a:prstGeom>
          <a:noFill/>
          <a:ln w="9525">
            <a:noFill/>
          </a:ln>
        </p:spPr>
      </p:pic>
      <p:pic>
        <p:nvPicPr>
          <p:cNvPr id="34821" name="Picture 3" descr="https://img-blog.csdn.net/20181003145127759?watermark/2/text/aHR0cHM6Ly9ibG9nLmNzZG4ubmV0L3NqMzQ5NzgxNDc4/font/5a6L5L2T/fontsize/400/fill/I0JBQkFCMA==/dissolve/70"/>
          <p:cNvPicPr>
            <a:picLocks noChangeAspect="1"/>
          </p:cNvPicPr>
          <p:nvPr/>
        </p:nvPicPr>
        <p:blipFill>
          <a:blip r:embed="rId2"/>
          <a:srcRect t="3729" b="23076"/>
          <a:stretch>
            <a:fillRect/>
          </a:stretch>
        </p:blipFill>
        <p:spPr>
          <a:xfrm>
            <a:off x="1044575" y="3608388"/>
            <a:ext cx="5238750" cy="1449387"/>
          </a:xfrm>
          <a:prstGeom prst="rect">
            <a:avLst/>
          </a:prstGeom>
          <a:noFill/>
          <a:ln w="9525">
            <a:noFill/>
          </a:ln>
        </p:spPr>
      </p:pic>
      <p:sp>
        <p:nvSpPr>
          <p:cNvPr id="34822" name="矩形 3"/>
          <p:cNvSpPr/>
          <p:nvPr/>
        </p:nvSpPr>
        <p:spPr>
          <a:xfrm>
            <a:off x="715963" y="2873375"/>
            <a:ext cx="5324475" cy="523875"/>
          </a:xfrm>
          <a:prstGeom prst="rect">
            <a:avLst/>
          </a:prstGeom>
          <a:noFill/>
          <a:ln w="9525">
            <a:noFill/>
          </a:ln>
        </p:spPr>
        <p:txBody>
          <a:bodyPr wrap="none">
            <a:spAutoFit/>
          </a:bodyPr>
          <a:p>
            <a:r>
              <a:rPr lang="zh-CN" altLang="zh-CN" sz="2800" dirty="0">
                <a:solidFill>
                  <a:srgbClr val="4D4D4D"/>
                </a:solidFill>
                <a:latin typeface="Times New Roman" panose="02020603050405020304" pitchFamily="18" charset="0"/>
              </a:rPr>
              <a:t>2、查找文件内容不包含root的行</a:t>
            </a:r>
            <a:endParaRPr lang="zh-CN" altLang="zh-CN" sz="900" dirty="0">
              <a:latin typeface="Times New Roman" panose="02020603050405020304" pitchFamily="18" charset="0"/>
            </a:endParaRPr>
          </a:p>
        </p:txBody>
      </p:sp>
      <p:sp>
        <p:nvSpPr>
          <p:cNvPr id="34823" name="矩形 4"/>
          <p:cNvSpPr/>
          <p:nvPr/>
        </p:nvSpPr>
        <p:spPr>
          <a:xfrm>
            <a:off x="715963" y="836613"/>
            <a:ext cx="4962525" cy="523875"/>
          </a:xfrm>
          <a:prstGeom prst="rect">
            <a:avLst/>
          </a:prstGeom>
          <a:noFill/>
          <a:ln w="9525">
            <a:noFill/>
          </a:ln>
        </p:spPr>
        <p:txBody>
          <a:bodyPr wrap="none">
            <a:spAutoFit/>
          </a:bodyPr>
          <a:p>
            <a:r>
              <a:rPr lang="zh-CN" altLang="zh-CN" sz="2800" dirty="0">
                <a:solidFill>
                  <a:srgbClr val="4D4D4D"/>
                </a:solidFill>
                <a:latin typeface="Times New Roman" panose="02020603050405020304" pitchFamily="18" charset="0"/>
              </a:rPr>
              <a:t>1、查找文件内容包含root的行</a:t>
            </a:r>
            <a:endParaRPr lang="zh-CN" altLang="zh-CN" sz="900" dirty="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35843" name="矩形 2"/>
          <p:cNvSpPr/>
          <p:nvPr/>
        </p:nvSpPr>
        <p:spPr>
          <a:xfrm>
            <a:off x="287338" y="657225"/>
            <a:ext cx="4572000" cy="584200"/>
          </a:xfrm>
          <a:prstGeom prst="rect">
            <a:avLst/>
          </a:prstGeom>
          <a:noFill/>
          <a:ln w="9525">
            <a:noFill/>
          </a:ln>
        </p:spPr>
        <p:txBody>
          <a:bodyPr>
            <a:spAutoFit/>
          </a:bodyPr>
          <a:p>
            <a:r>
              <a:rPr lang="en-US" altLang="zh-CN" sz="3200" dirty="0">
                <a:latin typeface="Times New Roman" panose="02020603050405020304" pitchFamily="18" charset="0"/>
              </a:rPr>
              <a:t>awk</a:t>
            </a:r>
            <a:r>
              <a:rPr lang="zh-CN" altLang="en-US" sz="3200" dirty="0">
                <a:latin typeface="Times New Roman" panose="02020603050405020304" pitchFamily="18" charset="0"/>
              </a:rPr>
              <a:t> </a:t>
            </a:r>
            <a:r>
              <a:rPr lang="zh-CN" altLang="en-US" sz="3200" b="0" dirty="0">
                <a:latin typeface="Times New Roman" panose="02020603050405020304" pitchFamily="18" charset="0"/>
              </a:rPr>
              <a:t>格式化文本输出</a:t>
            </a:r>
            <a:endParaRPr lang="zh-CN" altLang="en-US" sz="3200" b="0" dirty="0">
              <a:latin typeface="Times New Roman" panose="02020603050405020304" pitchFamily="18" charset="0"/>
            </a:endParaRPr>
          </a:p>
        </p:txBody>
      </p:sp>
      <p:pic>
        <p:nvPicPr>
          <p:cNvPr id="35844" name="Picture 2"/>
          <p:cNvPicPr>
            <a:picLocks noChangeAspect="1"/>
          </p:cNvPicPr>
          <p:nvPr/>
        </p:nvPicPr>
        <p:blipFill>
          <a:blip r:embed="rId1"/>
          <a:stretch>
            <a:fillRect/>
          </a:stretch>
        </p:blipFill>
        <p:spPr>
          <a:xfrm>
            <a:off x="287338" y="1439863"/>
            <a:ext cx="8416925" cy="4730750"/>
          </a:xfrm>
          <a:prstGeom prst="rect">
            <a:avLst/>
          </a:prstGeom>
          <a:noFill/>
          <a:ln w="19050">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36867" name="矩形 3"/>
          <p:cNvSpPr/>
          <p:nvPr/>
        </p:nvSpPr>
        <p:spPr>
          <a:xfrm>
            <a:off x="287338" y="657225"/>
            <a:ext cx="4572000" cy="584200"/>
          </a:xfrm>
          <a:prstGeom prst="rect">
            <a:avLst/>
          </a:prstGeom>
          <a:noFill/>
          <a:ln w="9525">
            <a:noFill/>
          </a:ln>
        </p:spPr>
        <p:txBody>
          <a:bodyPr>
            <a:spAutoFit/>
          </a:bodyPr>
          <a:p>
            <a:r>
              <a:rPr lang="en-US" altLang="zh-CN" sz="3200" dirty="0">
                <a:latin typeface="Times New Roman" panose="02020603050405020304" pitchFamily="18" charset="0"/>
              </a:rPr>
              <a:t>awk</a:t>
            </a:r>
            <a:r>
              <a:rPr lang="zh-CN" altLang="en-US" sz="3200" dirty="0">
                <a:latin typeface="Times New Roman" panose="02020603050405020304" pitchFamily="18" charset="0"/>
              </a:rPr>
              <a:t> </a:t>
            </a:r>
            <a:r>
              <a:rPr lang="zh-CN" altLang="en-US" sz="3200" b="0" dirty="0">
                <a:latin typeface="Times New Roman" panose="02020603050405020304" pitchFamily="18" charset="0"/>
              </a:rPr>
              <a:t>格式化文本输出</a:t>
            </a:r>
            <a:endParaRPr lang="zh-CN" altLang="en-US" sz="3200" b="0" dirty="0">
              <a:latin typeface="Times New Roman" panose="02020603050405020304" pitchFamily="18" charset="0"/>
            </a:endParaRPr>
          </a:p>
        </p:txBody>
      </p:sp>
      <p:pic>
        <p:nvPicPr>
          <p:cNvPr id="36868" name="Picture 3"/>
          <p:cNvPicPr>
            <a:picLocks noChangeAspect="1"/>
          </p:cNvPicPr>
          <p:nvPr/>
        </p:nvPicPr>
        <p:blipFill>
          <a:blip r:embed="rId1"/>
          <a:stretch>
            <a:fillRect/>
          </a:stretch>
        </p:blipFill>
        <p:spPr>
          <a:xfrm>
            <a:off x="1223963" y="1304925"/>
            <a:ext cx="6969125" cy="5143500"/>
          </a:xfrm>
          <a:prstGeom prst="rect">
            <a:avLst/>
          </a:prstGeom>
          <a:noFill/>
          <a:ln w="19050">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37891" name="矩形 2"/>
          <p:cNvSpPr/>
          <p:nvPr/>
        </p:nvSpPr>
        <p:spPr>
          <a:xfrm>
            <a:off x="827088" y="728663"/>
            <a:ext cx="4572000" cy="1262062"/>
          </a:xfrm>
          <a:prstGeom prst="rect">
            <a:avLst/>
          </a:prstGeom>
          <a:noFill/>
          <a:ln w="9525">
            <a:noFill/>
          </a:ln>
        </p:spPr>
        <p:txBody>
          <a:bodyPr>
            <a:spAutoFit/>
          </a:bodyPr>
          <a:p>
            <a:r>
              <a:rPr lang="en-US" altLang="zh-CN" sz="2800" dirty="0">
                <a:latin typeface="Times New Roman" panose="02020603050405020304" pitchFamily="18" charset="0"/>
              </a:rPr>
              <a:t>1</a:t>
            </a:r>
            <a:r>
              <a:rPr lang="zh-CN" altLang="en-US" sz="2800" dirty="0">
                <a:latin typeface="Times New Roman" panose="02020603050405020304" pitchFamily="18" charset="0"/>
              </a:rPr>
              <a:t>、打印文件第一列：</a:t>
            </a:r>
            <a:endParaRPr lang="zh-CN" altLang="en-US" sz="2800" b="0" dirty="0">
              <a:latin typeface="Times New Roman" panose="02020603050405020304" pitchFamily="18" charset="0"/>
            </a:endParaRPr>
          </a:p>
          <a:p>
            <a:br>
              <a:rPr lang="zh-CN" altLang="en-US" dirty="0">
                <a:latin typeface="Times New Roman" panose="02020603050405020304" pitchFamily="18" charset="0"/>
              </a:rPr>
            </a:br>
            <a:endParaRPr lang="zh-CN" altLang="en-US" dirty="0">
              <a:latin typeface="Times New Roman" panose="02020603050405020304" pitchFamily="18" charset="0"/>
            </a:endParaRPr>
          </a:p>
        </p:txBody>
      </p:sp>
      <p:sp>
        <p:nvSpPr>
          <p:cNvPr id="37893" name="矩形 3"/>
          <p:cNvSpPr/>
          <p:nvPr>
            <p:custDataLst>
              <p:tags r:id="rId1"/>
            </p:custDataLst>
          </p:nvPr>
        </p:nvSpPr>
        <p:spPr>
          <a:xfrm>
            <a:off x="971233" y="5804853"/>
            <a:ext cx="7002462" cy="523875"/>
          </a:xfrm>
          <a:prstGeom prst="rect">
            <a:avLst/>
          </a:prstGeom>
          <a:noFill/>
          <a:ln w="9525">
            <a:noFill/>
          </a:ln>
        </p:spPr>
        <p:txBody>
          <a:bodyPr>
            <a:spAutoFit/>
          </a:bodyPr>
          <a:p>
            <a:r>
              <a:rPr lang="zh-CN" altLang="en-US" sz="2800" b="0" dirty="0">
                <a:latin typeface="Times New Roman" panose="02020603050405020304" pitchFamily="18" charset="0"/>
              </a:rPr>
              <a:t>这里的分隔符是冒号 ，然后</a:t>
            </a:r>
            <a:r>
              <a:rPr lang="en-US" altLang="zh-CN" sz="2800" b="0" dirty="0">
                <a:latin typeface="Times New Roman" panose="02020603050405020304" pitchFamily="18" charset="0"/>
              </a:rPr>
              <a:t>print</a:t>
            </a:r>
            <a:r>
              <a:rPr lang="zh-CN" altLang="en-US" sz="2800" b="0" dirty="0">
                <a:latin typeface="Times New Roman" panose="02020603050405020304" pitchFamily="18" charset="0"/>
              </a:rPr>
              <a:t>打印第一列</a:t>
            </a:r>
            <a:endParaRPr lang="zh-CN" altLang="en-US" sz="2800" dirty="0">
              <a:latin typeface="Times New Roman" panose="02020603050405020304" pitchFamily="18" charset="0"/>
            </a:endParaRPr>
          </a:p>
        </p:txBody>
      </p:sp>
      <p:pic>
        <p:nvPicPr>
          <p:cNvPr id="2" name="图片 1"/>
          <p:cNvPicPr>
            <a:picLocks noChangeAspect="1"/>
          </p:cNvPicPr>
          <p:nvPr>
            <p:custDataLst>
              <p:tags r:id="rId2"/>
            </p:custDataLst>
          </p:nvPr>
        </p:nvPicPr>
        <p:blipFill>
          <a:blip r:embed="rId3"/>
          <a:stretch>
            <a:fillRect/>
          </a:stretch>
        </p:blipFill>
        <p:spPr>
          <a:xfrm>
            <a:off x="971550" y="1341120"/>
            <a:ext cx="3724275" cy="1743075"/>
          </a:xfrm>
          <a:prstGeom prst="rect">
            <a:avLst/>
          </a:prstGeom>
        </p:spPr>
      </p:pic>
      <p:pic>
        <p:nvPicPr>
          <p:cNvPr id="4" name="图片 3"/>
          <p:cNvPicPr>
            <a:picLocks noChangeAspect="1"/>
          </p:cNvPicPr>
          <p:nvPr>
            <p:custDataLst>
              <p:tags r:id="rId4"/>
            </p:custDataLst>
          </p:nvPr>
        </p:nvPicPr>
        <p:blipFill>
          <a:blip r:embed="rId5"/>
          <a:stretch>
            <a:fillRect/>
          </a:stretch>
        </p:blipFill>
        <p:spPr>
          <a:xfrm>
            <a:off x="935990" y="3609340"/>
            <a:ext cx="4991100" cy="17145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3" name="矩形 2"/>
          <p:cNvSpPr/>
          <p:nvPr/>
        </p:nvSpPr>
        <p:spPr>
          <a:xfrm>
            <a:off x="258763" y="404813"/>
            <a:ext cx="8597900" cy="1262063"/>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mn-cs"/>
              </a:rPr>
              <a:t>sed</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是一种流编辑器，它一次处理一行内容</a:t>
            </a:r>
            <a:endPar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p:txBody>
      </p:sp>
      <p:pic>
        <p:nvPicPr>
          <p:cNvPr id="38916" name="Picture 2"/>
          <p:cNvPicPr>
            <a:picLocks noChangeAspect="1"/>
          </p:cNvPicPr>
          <p:nvPr/>
        </p:nvPicPr>
        <p:blipFill>
          <a:blip r:embed="rId1"/>
          <a:stretch>
            <a:fillRect/>
          </a:stretch>
        </p:blipFill>
        <p:spPr>
          <a:xfrm>
            <a:off x="395288" y="1123950"/>
            <a:ext cx="3708400" cy="5340350"/>
          </a:xfrm>
          <a:prstGeom prst="rect">
            <a:avLst/>
          </a:prstGeom>
          <a:noFill/>
          <a:ln w="19050">
            <a:noFill/>
          </a:ln>
        </p:spPr>
      </p:pic>
      <p:pic>
        <p:nvPicPr>
          <p:cNvPr id="38917" name="Picture 3"/>
          <p:cNvPicPr>
            <a:picLocks noChangeAspect="1"/>
          </p:cNvPicPr>
          <p:nvPr/>
        </p:nvPicPr>
        <p:blipFill>
          <a:blip r:embed="rId2"/>
          <a:stretch>
            <a:fillRect/>
          </a:stretch>
        </p:blipFill>
        <p:spPr>
          <a:xfrm>
            <a:off x="4103688" y="1376363"/>
            <a:ext cx="4902200" cy="4371975"/>
          </a:xfrm>
          <a:prstGeom prst="rect">
            <a:avLst/>
          </a:prstGeom>
          <a:noFill/>
          <a:ln w="19050">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39939" name="矩形 2"/>
          <p:cNvSpPr/>
          <p:nvPr/>
        </p:nvSpPr>
        <p:spPr>
          <a:xfrm>
            <a:off x="935038" y="728663"/>
            <a:ext cx="4572000" cy="523875"/>
          </a:xfrm>
          <a:prstGeom prst="rect">
            <a:avLst/>
          </a:prstGeom>
          <a:noFill/>
          <a:ln w="9525">
            <a:noFill/>
          </a:ln>
        </p:spPr>
        <p:txBody>
          <a:bodyPr>
            <a:spAutoFit/>
          </a:bodyPr>
          <a:p>
            <a:r>
              <a:rPr lang="en-US" altLang="zh-CN" sz="2800" dirty="0">
                <a:latin typeface="Times New Roman" panose="02020603050405020304" pitchFamily="18" charset="0"/>
              </a:rPr>
              <a:t>1</a:t>
            </a:r>
            <a:r>
              <a:rPr lang="zh-CN" altLang="en-US" sz="2800" dirty="0">
                <a:latin typeface="Times New Roman" panose="02020603050405020304" pitchFamily="18" charset="0"/>
              </a:rPr>
              <a:t>、打印出文件第二行</a:t>
            </a:r>
            <a:endParaRPr lang="zh-CN" altLang="en-US" sz="2800" dirty="0">
              <a:latin typeface="Times New Roman" panose="02020603050405020304" pitchFamily="18" charset="0"/>
            </a:endParaRPr>
          </a:p>
        </p:txBody>
      </p:sp>
      <p:sp>
        <p:nvSpPr>
          <p:cNvPr id="39941" name="矩形 3"/>
          <p:cNvSpPr/>
          <p:nvPr/>
        </p:nvSpPr>
        <p:spPr>
          <a:xfrm>
            <a:off x="935038" y="2732088"/>
            <a:ext cx="5502275" cy="522287"/>
          </a:xfrm>
          <a:prstGeom prst="rect">
            <a:avLst/>
          </a:prstGeom>
          <a:noFill/>
          <a:ln w="9525">
            <a:noFill/>
          </a:ln>
        </p:spPr>
        <p:txBody>
          <a:bodyPr wrap="none">
            <a:spAutoFit/>
          </a:bodyPr>
          <a:p>
            <a:r>
              <a:rPr lang="en-US" altLang="zh-CN" sz="2800" dirty="0">
                <a:latin typeface="Times New Roman" panose="02020603050405020304" pitchFamily="18" charset="0"/>
              </a:rPr>
              <a:t>2</a:t>
            </a:r>
            <a:r>
              <a:rPr lang="zh-CN" altLang="en-US" sz="2800" dirty="0">
                <a:latin typeface="Times New Roman" panose="02020603050405020304" pitchFamily="18" charset="0"/>
              </a:rPr>
              <a:t>、将文件中的</a:t>
            </a:r>
            <a:r>
              <a:rPr lang="en-US" altLang="zh-CN" sz="2800" dirty="0">
                <a:latin typeface="Times New Roman" panose="02020603050405020304" pitchFamily="18" charset="0"/>
              </a:rPr>
              <a:t>root</a:t>
            </a:r>
            <a:r>
              <a:rPr lang="zh-CN" altLang="en-US" sz="2800" dirty="0">
                <a:latin typeface="Times New Roman" panose="02020603050405020304" pitchFamily="18" charset="0"/>
              </a:rPr>
              <a:t>全部替换为</a:t>
            </a:r>
            <a:r>
              <a:rPr lang="en-US" altLang="zh-CN" sz="2800" dirty="0">
                <a:latin typeface="Times New Roman" panose="02020603050405020304" pitchFamily="18" charset="0"/>
              </a:rPr>
              <a:t>abc</a:t>
            </a:r>
            <a:endParaRPr lang="zh-CN" altLang="en-US" sz="2800" dirty="0">
              <a:latin typeface="Times New Roman" panose="02020603050405020304" pitchFamily="18" charset="0"/>
            </a:endParaRPr>
          </a:p>
        </p:txBody>
      </p:sp>
      <p:pic>
        <p:nvPicPr>
          <p:cNvPr id="2" name="图片 1"/>
          <p:cNvPicPr>
            <a:picLocks noChangeAspect="1"/>
          </p:cNvPicPr>
          <p:nvPr>
            <p:custDataLst>
              <p:tags r:id="rId1"/>
            </p:custDataLst>
          </p:nvPr>
        </p:nvPicPr>
        <p:blipFill>
          <a:blip r:embed="rId2"/>
          <a:stretch>
            <a:fillRect/>
          </a:stretch>
        </p:blipFill>
        <p:spPr>
          <a:xfrm>
            <a:off x="1151890" y="1628775"/>
            <a:ext cx="6649720" cy="575310"/>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647700" y="3608705"/>
            <a:ext cx="3552825" cy="1885950"/>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4464050" y="3609340"/>
            <a:ext cx="4162425" cy="19050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40963" name="矩形 3"/>
          <p:cNvSpPr/>
          <p:nvPr/>
        </p:nvSpPr>
        <p:spPr>
          <a:xfrm>
            <a:off x="503238" y="1449388"/>
            <a:ext cx="8461375" cy="2861310"/>
          </a:xfrm>
          <a:prstGeom prst="rect">
            <a:avLst/>
          </a:prstGeom>
          <a:noFill/>
          <a:ln w="9525">
            <a:noFill/>
          </a:ln>
        </p:spPr>
        <p:txBody>
          <a:bodyPr>
            <a:spAutoFit/>
          </a:bodyPr>
          <a:p>
            <a:r>
              <a:rPr lang="en-US" altLang="zh-CN" sz="2000" dirty="0">
                <a:latin typeface="Times New Roman" panose="02020603050405020304" pitchFamily="18" charset="0"/>
              </a:rPr>
              <a:t>ps -ef | grep 'ksoftirqd'</a:t>
            </a:r>
            <a:endParaRPr lang="en-US" altLang="zh-CN" sz="2000" dirty="0">
              <a:latin typeface="Times New Roman" panose="02020603050405020304" pitchFamily="18" charset="0"/>
            </a:endParaRPr>
          </a:p>
          <a:p>
            <a:endParaRPr lang="zh-CN" altLang="zh-CN" sz="2000" dirty="0">
              <a:latin typeface="Times New Roman" panose="02020603050405020304" pitchFamily="18" charset="0"/>
            </a:endParaRPr>
          </a:p>
          <a:p>
            <a:r>
              <a:rPr lang="en-US" altLang="zh-CN" sz="2000" dirty="0">
                <a:latin typeface="Times New Roman" panose="02020603050405020304" pitchFamily="18" charset="0"/>
              </a:rPr>
              <a:t>ps -ef | grep </a:t>
            </a:r>
            <a:r>
              <a:rPr lang="en-US" altLang="zh-CN" sz="2000" dirty="0">
                <a:sym typeface="+mn-ea"/>
              </a:rPr>
              <a:t>'ksoftirqd'</a:t>
            </a:r>
            <a:r>
              <a:rPr lang="en-US" altLang="zh-CN" sz="2000" dirty="0">
                <a:latin typeface="Times New Roman" panose="02020603050405020304" pitchFamily="18" charset="0"/>
              </a:rPr>
              <a:t>| wc -l</a:t>
            </a:r>
            <a:endParaRPr lang="en-US" altLang="zh-CN" sz="2000" dirty="0">
              <a:latin typeface="Times New Roman" panose="02020603050405020304" pitchFamily="18" charset="0"/>
            </a:endParaRPr>
          </a:p>
          <a:p>
            <a:endParaRPr lang="zh-CN" altLang="zh-CN" sz="2000" dirty="0">
              <a:latin typeface="Times New Roman" panose="02020603050405020304" pitchFamily="18" charset="0"/>
            </a:endParaRPr>
          </a:p>
          <a:p>
            <a:r>
              <a:rPr lang="en-US" altLang="zh-CN" sz="2000" dirty="0">
                <a:latin typeface="Times New Roman" panose="02020603050405020304" pitchFamily="18" charset="0"/>
              </a:rPr>
              <a:t>ps -ef | grep </a:t>
            </a:r>
            <a:r>
              <a:rPr lang="en-US" altLang="zh-CN" sz="2000" dirty="0">
                <a:sym typeface="+mn-ea"/>
              </a:rPr>
              <a:t>'ksoftirqd'</a:t>
            </a:r>
            <a:r>
              <a:rPr lang="en-US" altLang="zh-CN" sz="2000" dirty="0">
                <a:latin typeface="Times New Roman" panose="02020603050405020304" pitchFamily="18" charset="0"/>
              </a:rPr>
              <a:t>| grep -v 'grep' | wc -l</a:t>
            </a:r>
            <a:endParaRPr lang="en-US" altLang="zh-CN" sz="2000" dirty="0">
              <a:latin typeface="Times New Roman" panose="02020603050405020304" pitchFamily="18" charset="0"/>
            </a:endParaRPr>
          </a:p>
          <a:p>
            <a:endParaRPr lang="zh-CN" altLang="zh-CN" sz="2000" dirty="0">
              <a:latin typeface="Times New Roman" panose="02020603050405020304" pitchFamily="18" charset="0"/>
            </a:endParaRPr>
          </a:p>
          <a:p>
            <a:r>
              <a:rPr lang="en-US" altLang="zh-CN" sz="2000" dirty="0">
                <a:latin typeface="Times New Roman" panose="02020603050405020304" pitchFamily="18" charset="0"/>
              </a:rPr>
              <a:t>ps -ef | grep </a:t>
            </a:r>
            <a:r>
              <a:rPr lang="en-US" altLang="zh-CN" sz="2000" dirty="0">
                <a:sym typeface="+mn-ea"/>
              </a:rPr>
              <a:t>'ksoftirqd'</a:t>
            </a:r>
            <a:r>
              <a:rPr lang="en-US" altLang="zh-CN" sz="2000" dirty="0">
                <a:latin typeface="Times New Roman" panose="02020603050405020304" pitchFamily="18" charset="0"/>
              </a:rPr>
              <a:t>| grep -v 'grep' | awk '{print $1,$2,$3}‘</a:t>
            </a:r>
            <a:endParaRPr lang="en-US" altLang="zh-CN" sz="2000" dirty="0">
              <a:latin typeface="Times New Roman" panose="02020603050405020304" pitchFamily="18" charset="0"/>
            </a:endParaRPr>
          </a:p>
          <a:p>
            <a:endParaRPr lang="zh-CN" altLang="zh-CN" sz="2000" dirty="0">
              <a:latin typeface="Times New Roman" panose="02020603050405020304" pitchFamily="18" charset="0"/>
            </a:endParaRPr>
          </a:p>
          <a:p>
            <a:r>
              <a:rPr lang="en-US" altLang="zh-CN" sz="2000" dirty="0">
                <a:latin typeface="Times New Roman" panose="02020603050405020304" pitchFamily="18" charset="0"/>
              </a:rPr>
              <a:t>ps -ef | grep </a:t>
            </a:r>
            <a:r>
              <a:rPr lang="en-US" altLang="zh-CN" sz="2000" dirty="0">
                <a:sym typeface="+mn-ea"/>
              </a:rPr>
              <a:t>'ksoftirqd'</a:t>
            </a:r>
            <a:r>
              <a:rPr lang="en-US" altLang="zh-CN" sz="2000" dirty="0">
                <a:latin typeface="Times New Roman" panose="02020603050405020304" pitchFamily="18" charset="0"/>
              </a:rPr>
              <a:t>| grep -v 'grep' | awk '{print $1,$2,$3}' | sed 's/ /!/g'</a:t>
            </a:r>
            <a:endParaRPr lang="en-US" altLang="zh-CN" sz="2000" dirty="0">
              <a:latin typeface="Times New Roman" panose="02020603050405020304" pitchFamily="18" charset="0"/>
            </a:endParaRPr>
          </a:p>
        </p:txBody>
      </p:sp>
      <p:sp>
        <p:nvSpPr>
          <p:cNvPr id="40964" name="矩形 4"/>
          <p:cNvSpPr/>
          <p:nvPr/>
        </p:nvSpPr>
        <p:spPr>
          <a:xfrm>
            <a:off x="503238" y="633413"/>
            <a:ext cx="3292475" cy="584200"/>
          </a:xfrm>
          <a:prstGeom prst="rect">
            <a:avLst/>
          </a:prstGeom>
          <a:noFill/>
          <a:ln w="9525">
            <a:noFill/>
          </a:ln>
        </p:spPr>
        <p:txBody>
          <a:bodyPr wrap="none">
            <a:spAutoFit/>
          </a:bodyPr>
          <a:p>
            <a:r>
              <a:rPr lang="en-US" altLang="zh-CN" sz="3200" dirty="0">
                <a:latin typeface="Times New Roman" panose="02020603050405020304" pitchFamily="18" charset="0"/>
              </a:rPr>
              <a:t>Linux</a:t>
            </a:r>
            <a:r>
              <a:rPr lang="zh-CN" altLang="zh-CN" sz="3200" dirty="0">
                <a:latin typeface="Times New Roman" panose="02020603050405020304" pitchFamily="18" charset="0"/>
              </a:rPr>
              <a:t>三剑客</a:t>
            </a:r>
            <a:r>
              <a:rPr lang="zh-CN" altLang="en-US" sz="3200" dirty="0">
                <a:latin typeface="Times New Roman" panose="02020603050405020304" pitchFamily="18" charset="0"/>
              </a:rPr>
              <a:t>例子</a:t>
            </a:r>
            <a:endParaRPr lang="zh-CN" altLang="zh-CN" sz="3200" dirty="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6" name="Text Box 4"/>
          <p:cNvSpPr txBox="1"/>
          <p:nvPr/>
        </p:nvSpPr>
        <p:spPr>
          <a:xfrm>
            <a:off x="2339975" y="514350"/>
            <a:ext cx="4879975" cy="708025"/>
          </a:xfrm>
          <a:prstGeom prst="rect">
            <a:avLst/>
          </a:prstGeom>
          <a:noFill/>
          <a:ln w="9525">
            <a:noFill/>
          </a:ln>
        </p:spPr>
        <p:txBody>
          <a:bodyPr wrap="none">
            <a:spAutoFit/>
          </a:bodyPr>
          <a:p>
            <a:pPr eaLnBrk="1" hangingPunct="1"/>
            <a:r>
              <a:rPr lang="en-US" altLang="zh-CN" sz="4000" dirty="0">
                <a:solidFill>
                  <a:srgbClr val="000066"/>
                </a:solidFill>
                <a:latin typeface="Tahoma" panose="020B0604030504040204" pitchFamily="34" charset="0"/>
                <a:ea typeface="黑体" panose="02010609060101010101" pitchFamily="49" charset="-122"/>
              </a:rPr>
              <a:t>9.3 </a:t>
            </a:r>
            <a:r>
              <a:rPr lang="zh-CN" altLang="en-US" sz="4000" dirty="0">
                <a:solidFill>
                  <a:srgbClr val="000066"/>
                </a:solidFill>
                <a:latin typeface="Tahoma" panose="020B0604030504040204" pitchFamily="34" charset="0"/>
                <a:ea typeface="黑体" panose="02010609060101010101" pitchFamily="49" charset="-122"/>
              </a:rPr>
              <a:t>联机命令的实现 </a:t>
            </a:r>
            <a:endParaRPr lang="zh-CN" altLang="en-US" sz="4000" dirty="0">
              <a:solidFill>
                <a:srgbClr val="000066"/>
              </a:solidFill>
              <a:latin typeface="Tahoma" panose="020B0604030504040204" pitchFamily="34" charset="0"/>
              <a:ea typeface="黑体" panose="02010609060101010101" pitchFamily="49" charset="-122"/>
            </a:endParaRPr>
          </a:p>
        </p:txBody>
      </p:sp>
      <p:sp>
        <p:nvSpPr>
          <p:cNvPr id="3079" name="Text Box 7"/>
          <p:cNvSpPr txBox="1"/>
          <p:nvPr/>
        </p:nvSpPr>
        <p:spPr>
          <a:xfrm>
            <a:off x="685800" y="1676400"/>
            <a:ext cx="7847013" cy="1649413"/>
          </a:xfrm>
          <a:prstGeom prst="rect">
            <a:avLst/>
          </a:prstGeom>
          <a:noFill/>
          <a:ln w="9525">
            <a:noFill/>
          </a:ln>
        </p:spPr>
        <p:txBody>
          <a:bodyPr>
            <a:spAutoFit/>
          </a:bodyPr>
          <a:p>
            <a:pPr eaLnBrk="1" hangingPunct="1">
              <a:lnSpc>
                <a:spcPct val="120000"/>
              </a:lnSpc>
              <a:spcBef>
                <a:spcPct val="50000"/>
              </a:spcBef>
            </a:pPr>
            <a:r>
              <a:rPr lang="zh-CN" altLang="en-US" sz="2800" dirty="0">
                <a:latin typeface="黑体" panose="02010609060101010101" pitchFamily="49" charset="-122"/>
                <a:ea typeface="黑体" panose="02010609060101010101" pitchFamily="49" charset="-122"/>
              </a:rPr>
              <a:t>联机命令接口由</a:t>
            </a:r>
            <a:r>
              <a:rPr lang="zh-CN" altLang="en-US" sz="2800" dirty="0">
                <a:solidFill>
                  <a:schemeClr val="hlink"/>
                </a:solidFill>
                <a:latin typeface="黑体" panose="02010609060101010101" pitchFamily="49" charset="-122"/>
                <a:ea typeface="黑体" panose="02010609060101010101" pitchFamily="49" charset="-122"/>
              </a:rPr>
              <a:t>终端处理程序、命令解释程序</a:t>
            </a:r>
            <a:r>
              <a:rPr lang="zh-CN" altLang="en-US" sz="2800" dirty="0">
                <a:latin typeface="黑体" panose="02010609060101010101" pitchFamily="49" charset="-122"/>
                <a:ea typeface="黑体" panose="02010609060101010101" pitchFamily="49" charset="-122"/>
              </a:rPr>
              <a:t>与</a:t>
            </a:r>
            <a:r>
              <a:rPr lang="zh-CN" altLang="en-US" sz="2800" dirty="0">
                <a:solidFill>
                  <a:schemeClr val="hlink"/>
                </a:solidFill>
                <a:latin typeface="黑体" panose="02010609060101010101" pitchFamily="49" charset="-122"/>
                <a:ea typeface="黑体" panose="02010609060101010101" pitchFamily="49" charset="-122"/>
              </a:rPr>
              <a:t>一组联机命令</a:t>
            </a:r>
            <a:r>
              <a:rPr lang="zh-CN" altLang="en-US" sz="2800" dirty="0">
                <a:latin typeface="黑体" panose="02010609060101010101" pitchFamily="49" charset="-122"/>
                <a:ea typeface="黑体" panose="02010609060101010101" pitchFamily="49" charset="-122"/>
              </a:rPr>
              <a:t>组成。</a:t>
            </a:r>
            <a:endParaRPr lang="zh-CN" altLang="en-US" sz="2800" dirty="0">
              <a:latin typeface="黑体" panose="02010609060101010101" pitchFamily="49" charset="-122"/>
              <a:ea typeface="黑体" panose="02010609060101010101" pitchFamily="49" charset="-122"/>
            </a:endParaRPr>
          </a:p>
          <a:p>
            <a:pPr eaLnBrk="1" hangingPunct="1">
              <a:lnSpc>
                <a:spcPct val="120000"/>
              </a:lnSpc>
              <a:spcBef>
                <a:spcPct val="50000"/>
              </a:spcBef>
            </a:pPr>
            <a:endParaRPr lang="zh-CN" altLang="en-US" sz="2000" dirty="0">
              <a:solidFill>
                <a:srgbClr val="FF0000"/>
              </a:solidFill>
              <a:latin typeface="黑体" panose="02010609060101010101" pitchFamily="49" charset="-122"/>
              <a:ea typeface="黑体" panose="02010609060101010101" pitchFamily="49" charset="-122"/>
            </a:endParaRPr>
          </a:p>
        </p:txBody>
      </p:sp>
      <p:sp>
        <p:nvSpPr>
          <p:cNvPr id="41988" name="Text Box 9"/>
          <p:cNvSpPr txBox="1"/>
          <p:nvPr/>
        </p:nvSpPr>
        <p:spPr>
          <a:xfrm>
            <a:off x="642938" y="3033713"/>
            <a:ext cx="4289425" cy="731837"/>
          </a:xfrm>
          <a:prstGeom prst="rect">
            <a:avLst/>
          </a:prstGeom>
          <a:noFill/>
          <a:ln w="9525">
            <a:noFill/>
          </a:ln>
        </p:spPr>
        <p:txBody>
          <a:bodyPr>
            <a:spAutoFit/>
          </a:bodyPr>
          <a:p>
            <a:pPr algn="just" eaLnBrk="1" hangingPunct="1">
              <a:lnSpc>
                <a:spcPct val="130000"/>
              </a:lnSpc>
              <a:spcBef>
                <a:spcPct val="50000"/>
              </a:spcBef>
              <a:buNone/>
            </a:pPr>
            <a:r>
              <a:rPr lang="en-US" altLang="zh-CN" sz="3200" dirty="0">
                <a:solidFill>
                  <a:srgbClr val="000066"/>
                </a:solidFill>
                <a:latin typeface="Tahoma" panose="020B0604030504040204" pitchFamily="34" charset="0"/>
                <a:ea typeface="黑体" panose="02010609060101010101" pitchFamily="49" charset="-122"/>
              </a:rPr>
              <a:t>9.3.1 </a:t>
            </a:r>
            <a:r>
              <a:rPr lang="zh-CN" altLang="en-US" sz="3200" dirty="0">
                <a:solidFill>
                  <a:srgbClr val="000066"/>
                </a:solidFill>
                <a:latin typeface="Tahoma" panose="020B0604030504040204" pitchFamily="34" charset="0"/>
                <a:ea typeface="黑体" panose="02010609060101010101" pitchFamily="49" charset="-122"/>
              </a:rPr>
              <a:t>终端处理程序</a:t>
            </a:r>
            <a:endParaRPr lang="zh-CN" altLang="en-US" sz="3200" dirty="0">
              <a:solidFill>
                <a:srgbClr val="000066"/>
              </a:solidFill>
              <a:latin typeface="Tahoma" panose="020B0604030504040204" pitchFamily="34" charset="0"/>
              <a:ea typeface="黑体" panose="02010609060101010101" pitchFamily="49" charset="-122"/>
            </a:endParaRPr>
          </a:p>
        </p:txBody>
      </p:sp>
      <p:sp>
        <p:nvSpPr>
          <p:cNvPr id="41989" name="Text Box 5"/>
          <p:cNvSpPr txBox="1"/>
          <p:nvPr/>
        </p:nvSpPr>
        <p:spPr>
          <a:xfrm>
            <a:off x="636588" y="3895725"/>
            <a:ext cx="8077200" cy="1873250"/>
          </a:xfrm>
          <a:prstGeom prst="rect">
            <a:avLst/>
          </a:prstGeom>
          <a:noFill/>
          <a:ln w="9525">
            <a:noFill/>
          </a:ln>
        </p:spPr>
        <p:txBody>
          <a:bodyPr>
            <a:spAutoFit/>
          </a:bodyPr>
          <a:p>
            <a:pPr algn="just" eaLnBrk="1" hangingPunct="1">
              <a:lnSpc>
                <a:spcPct val="150000"/>
              </a:lnSpc>
              <a:spcBef>
                <a:spcPct val="50000"/>
              </a:spcBef>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终端处理程序负责接受用户键入的终端命令，并将它显示在终端屏幕上。主要功能包括：</a:t>
            </a:r>
            <a:endParaRPr lang="en-US" altLang="zh-CN" dirty="0">
              <a:latin typeface="Times New Roman" panose="02020603050405020304" pitchFamily="18" charset="0"/>
              <a:ea typeface="宋体" panose="02010600030101010101" pitchFamily="2" charset="-122"/>
            </a:endParaRPr>
          </a:p>
          <a:p>
            <a:pPr algn="just" eaLnBrk="1" hangingPunct="1">
              <a:lnSpc>
                <a:spcPct val="150000"/>
              </a:lnSpc>
              <a:spcBef>
                <a:spcPct val="50000"/>
              </a:spcBef>
            </a:pP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7" name="文本框 6"/>
          <p:cNvSpPr txBox="1"/>
          <p:nvPr/>
        </p:nvSpPr>
        <p:spPr>
          <a:xfrm>
            <a:off x="685800" y="5180013"/>
            <a:ext cx="8188325" cy="769938"/>
          </a:xfrm>
          <a:prstGeom prst="rect">
            <a:avLst/>
          </a:prstGeom>
          <a:noFill/>
        </p:spPr>
        <p:txBody>
          <a:bodyPr wrap="square">
            <a:spAutoFit/>
          </a:bodyPr>
          <a:lstStyle/>
          <a:p>
            <a:pPr marR="0" defTabSz="914400">
              <a:spcBef>
                <a:spcPct val="30000"/>
              </a:spcBef>
              <a:buClrTx/>
              <a:buSzTx/>
              <a:buFontTx/>
              <a:buNone/>
              <a:defRPr/>
            </a:pPr>
            <a:r>
              <a:rPr kumimoji="1" lang="zh-CN" altLang="en-US" sz="2000" kern="1200" cap="none" spc="0" normalizeH="0" baseline="0" noProof="0" dirty="0">
                <a:latin typeface="+mn-ea"/>
                <a:ea typeface="+mn-ea"/>
                <a:cs typeface="+mn-cs"/>
              </a:rPr>
              <a:t>接收字符</a:t>
            </a:r>
            <a:r>
              <a:rPr kumimoji="1" lang="en-US" altLang="zh-CN" sz="2000" kern="1200" cap="none" spc="0" normalizeH="0" baseline="0" noProof="0" dirty="0">
                <a:latin typeface="+mn-ea"/>
                <a:ea typeface="+mn-ea"/>
                <a:cs typeface="+mn-cs"/>
              </a:rPr>
              <a:t>——</a:t>
            </a:r>
            <a:r>
              <a:rPr kumimoji="1" lang="zh-CN" altLang="en-US" sz="2000" kern="1200" cap="none" spc="0" normalizeH="0" baseline="0" noProof="0" dirty="0">
                <a:latin typeface="+mn-ea"/>
                <a:ea typeface="+mn-ea"/>
                <a:cs typeface="+mn-cs"/>
              </a:rPr>
              <a:t>字符缓冲</a:t>
            </a:r>
            <a:r>
              <a:rPr kumimoji="1" lang="en-US" altLang="zh-CN" sz="2000" kern="1200" cap="none" spc="0" normalizeH="0" baseline="0" noProof="0" dirty="0">
                <a:latin typeface="+mn-ea"/>
                <a:ea typeface="+mn-ea"/>
                <a:cs typeface="+mn-cs"/>
              </a:rPr>
              <a:t>——</a:t>
            </a:r>
            <a:r>
              <a:rPr kumimoji="1" lang="zh-CN" altLang="en-US" sz="2000" kern="1200" cap="none" spc="0" normalizeH="0" baseline="0" noProof="0" dirty="0">
                <a:latin typeface="+mn-ea"/>
                <a:ea typeface="+mn-ea"/>
                <a:cs typeface="+mn-cs"/>
              </a:rPr>
              <a:t>回送显示</a:t>
            </a:r>
            <a:r>
              <a:rPr kumimoji="1" lang="en-US" altLang="zh-CN" sz="2000" kern="1200" cap="none" spc="0" normalizeH="0" baseline="0" noProof="0" dirty="0">
                <a:latin typeface="+mn-ea"/>
                <a:ea typeface="+mn-ea"/>
                <a:cs typeface="+mn-cs"/>
              </a:rPr>
              <a:t>——</a:t>
            </a:r>
            <a:r>
              <a:rPr kumimoji="1" lang="zh-CN" altLang="en-US" sz="2000" kern="1200" cap="none" spc="0" normalizeH="0" baseline="0" noProof="0" dirty="0">
                <a:latin typeface="+mn-ea"/>
                <a:ea typeface="+mn-ea"/>
                <a:cs typeface="+mn-cs"/>
              </a:rPr>
              <a:t>屏幕编辑</a:t>
            </a:r>
            <a:r>
              <a:rPr kumimoji="1" lang="en-US" altLang="zh-CN" sz="2000" kern="1200" cap="none" spc="0" normalizeH="0" baseline="0" noProof="0" dirty="0">
                <a:latin typeface="+mn-ea"/>
                <a:ea typeface="+mn-ea"/>
                <a:cs typeface="+mn-cs"/>
              </a:rPr>
              <a:t>——</a:t>
            </a:r>
            <a:r>
              <a:rPr kumimoji="1" lang="zh-CN" altLang="en-US" sz="2000" kern="1200" cap="none" spc="0" normalizeH="0" baseline="0" noProof="0" dirty="0">
                <a:latin typeface="+mn-ea"/>
                <a:ea typeface="+mn-ea"/>
                <a:cs typeface="+mn-cs"/>
              </a:rPr>
              <a:t>特殊字符处理</a:t>
            </a:r>
            <a:endParaRPr kumimoji="1" lang="zh-CN" altLang="en-US" sz="2000" kern="1200" cap="none" spc="0" normalizeH="0" baseline="0" noProof="0" dirty="0">
              <a:latin typeface="+mn-ea"/>
              <a:ea typeface="+mn-ea"/>
              <a:cs typeface="+mn-cs"/>
            </a:endParaRPr>
          </a:p>
          <a:p>
            <a:pPr marR="0" defTabSz="914400">
              <a:buClrTx/>
              <a:buSzTx/>
              <a:buFontTx/>
              <a:buNone/>
              <a:defRPr/>
            </a:pPr>
            <a:endParaRPr kumimoji="0" lang="zh-CN" altLang="en-US" kern="1200" cap="none" spc="0" normalizeH="0" baseline="0" noProof="0" dirty="0">
              <a:latin typeface="Times New Roman" panose="02020603050405020304" pitchFamily="18" charset="0"/>
              <a:ea typeface="楷体_GB2312" pitchFamily="49"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additive="base">
                                        <p:cTn id="7" dur="500" fill="hold"/>
                                        <p:tgtEl>
                                          <p:spTgt spid="3076"/>
                                        </p:tgtEl>
                                        <p:attrNameLst>
                                          <p:attrName>ppt_x</p:attrName>
                                        </p:attrNameLst>
                                      </p:cBhvr>
                                      <p:tavLst>
                                        <p:tav tm="0">
                                          <p:val>
                                            <p:strVal val="0-#ppt_w/2"/>
                                          </p:val>
                                        </p:tav>
                                        <p:tav tm="100000">
                                          <p:val>
                                            <p:strVal val="#ppt_x"/>
                                          </p:val>
                                        </p:tav>
                                      </p:tavLst>
                                    </p:anim>
                                    <p:anim calcmode="lin" valueType="num">
                                      <p:cBhvr additive="base">
                                        <p:cTn id="8" dur="500" fill="hold"/>
                                        <p:tgtEl>
                                          <p:spTgt spid="30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9"/>
                                        </p:tgtEl>
                                        <p:attrNameLst>
                                          <p:attrName>style.visibility</p:attrName>
                                        </p:attrNameLst>
                                      </p:cBhvr>
                                      <p:to>
                                        <p:strVal val="visible"/>
                                      </p:to>
                                    </p:set>
                                    <p:anim calcmode="lin" valueType="num">
                                      <p:cBhvr additive="base">
                                        <p:cTn id="13" dur="500" fill="hold"/>
                                        <p:tgtEl>
                                          <p:spTgt spid="3079"/>
                                        </p:tgtEl>
                                        <p:attrNameLst>
                                          <p:attrName>ppt_x</p:attrName>
                                        </p:attrNameLst>
                                      </p:cBhvr>
                                      <p:tavLst>
                                        <p:tav tm="0">
                                          <p:val>
                                            <p:strVal val="0-#ppt_w/2"/>
                                          </p:val>
                                        </p:tav>
                                        <p:tav tm="100000">
                                          <p:val>
                                            <p:strVal val="#ppt_x"/>
                                          </p:val>
                                        </p:tav>
                                      </p:tavLst>
                                    </p:anim>
                                    <p:anim calcmode="lin" valueType="num">
                                      <p:cBhvr additive="base">
                                        <p:cTn id="14" dur="500" fill="hold"/>
                                        <p:tgtEl>
                                          <p:spTgt spid="30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307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8" name="Text Box 4"/>
          <p:cNvSpPr txBox="1"/>
          <p:nvPr/>
        </p:nvSpPr>
        <p:spPr>
          <a:xfrm>
            <a:off x="381000" y="620713"/>
            <a:ext cx="8382000" cy="5389562"/>
          </a:xfrm>
          <a:prstGeom prst="rect">
            <a:avLst/>
          </a:prstGeom>
          <a:noFill/>
          <a:ln w="9525">
            <a:noFill/>
          </a:ln>
        </p:spPr>
        <p:txBody>
          <a:bodyPr>
            <a:spAutoFit/>
          </a:bodyPr>
          <a:p>
            <a:pPr algn="just" eaLnBrk="1" hangingPunct="1">
              <a:lnSpc>
                <a:spcPct val="150000"/>
              </a:lnSpc>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）接收字符</a:t>
            </a:r>
            <a:endParaRPr lang="zh-CN" altLang="en-US" sz="2800" dirty="0">
              <a:latin typeface="Times New Roman" panose="02020603050405020304" pitchFamily="18" charset="0"/>
              <a:ea typeface="宋体" panose="02010600030101010101" pitchFamily="2" charset="-122"/>
            </a:endParaRPr>
          </a:p>
          <a:p>
            <a:pPr algn="just" eaLnBrk="1" hangingPunct="1">
              <a:lnSpc>
                <a:spcPct val="150000"/>
              </a:lnSpc>
              <a:spcBef>
                <a:spcPct val="50000"/>
              </a:spcBef>
            </a:pPr>
            <a:r>
              <a:rPr lang="zh-CN" altLang="en-US" dirty="0">
                <a:latin typeface="Times New Roman" panose="02020603050405020304" pitchFamily="18" charset="0"/>
                <a:ea typeface="宋体" panose="02010600030101010101" pitchFamily="2" charset="-122"/>
              </a:rPr>
              <a:t>       终端处理程序最基本的功能是接受从终端键盘键入的字符，并将它传送给命令解释程序或用户。</a:t>
            </a:r>
            <a:endParaRPr lang="zh-CN" altLang="en-US" dirty="0">
              <a:latin typeface="Times New Roman" panose="02020603050405020304" pitchFamily="18" charset="0"/>
              <a:ea typeface="宋体" panose="02010600030101010101" pitchFamily="2" charset="-122"/>
            </a:endParaRPr>
          </a:p>
          <a:p>
            <a:pPr algn="just" eaLnBrk="1" hangingPunct="1">
              <a:lnSpc>
                <a:spcPct val="155000"/>
              </a:lnSpc>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）字符缓冲</a:t>
            </a:r>
            <a:endParaRPr lang="zh-CN" altLang="en-US" sz="2800" dirty="0">
              <a:latin typeface="Times New Roman" panose="02020603050405020304" pitchFamily="18" charset="0"/>
              <a:ea typeface="宋体" panose="02010600030101010101" pitchFamily="2" charset="-122"/>
            </a:endParaRPr>
          </a:p>
          <a:p>
            <a:pPr algn="just" eaLnBrk="1" hangingPunct="1">
              <a:lnSpc>
                <a:spcPct val="155000"/>
              </a:lnSpc>
              <a:spcBef>
                <a:spcPct val="50000"/>
              </a:spcBef>
            </a:pPr>
            <a:r>
              <a:rPr lang="zh-CN" altLang="en-US" dirty="0">
                <a:latin typeface="Times New Roman" panose="02020603050405020304" pitchFamily="18" charset="0"/>
                <a:ea typeface="宋体" panose="02010600030101010101" pitchFamily="2" charset="-122"/>
              </a:rPr>
              <a:t>        有些终端处理程序只接收从终端键入的字符，并且不加修改地将它传送给命令解释程序或者用户进程；而大部分终端处理程序还可将所接收的字符暂存在行缓冲中，直至收到行结束符后才将一行信息送命令解释程序或用户进程。</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500" fill="hold"/>
                                        <p:tgtEl>
                                          <p:spTgt spid="16388"/>
                                        </p:tgtEl>
                                        <p:attrNameLst>
                                          <p:attrName>ppt_x</p:attrName>
                                        </p:attrNameLst>
                                      </p:cBhvr>
                                      <p:tavLst>
                                        <p:tav tm="0">
                                          <p:val>
                                            <p:strVal val="0-#ppt_w/2"/>
                                          </p:val>
                                        </p:tav>
                                        <p:tav tm="100000">
                                          <p:val>
                                            <p:strVal val="#ppt_x"/>
                                          </p:val>
                                        </p:tav>
                                      </p:tavLst>
                                    </p:anim>
                                    <p:anim calcmode="lin" valueType="num">
                                      <p:cBhvr additive="base">
                                        <p:cTn id="8" dur="500" fill="hold"/>
                                        <p:tgtEl>
                                          <p:spTgt spid="163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2" name="Text Box 4"/>
          <p:cNvSpPr txBox="1"/>
          <p:nvPr/>
        </p:nvSpPr>
        <p:spPr>
          <a:xfrm>
            <a:off x="369888" y="44450"/>
            <a:ext cx="8305800" cy="6792913"/>
          </a:xfrm>
          <a:prstGeom prst="rect">
            <a:avLst/>
          </a:prstGeom>
          <a:noFill/>
          <a:ln w="9525">
            <a:noFill/>
          </a:ln>
        </p:spPr>
        <p:txBody>
          <a:bodyPr>
            <a:spAutoFit/>
          </a:bodyPr>
          <a:p>
            <a:pPr eaLnBrk="1" hangingPunct="1">
              <a:lnSpc>
                <a:spcPct val="155000"/>
              </a:lnSpc>
              <a:spcBef>
                <a:spcPct val="50000"/>
              </a:spcBef>
              <a:buFont typeface="Wingdings" panose="05000000000000000000" pitchFamily="2" charset="2"/>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3</a:t>
            </a:r>
            <a:r>
              <a:rPr lang="zh-CN" altLang="en-US" sz="2800" dirty="0">
                <a:latin typeface="Times New Roman" panose="02020603050405020304" pitchFamily="18" charset="0"/>
                <a:ea typeface="宋体" panose="02010600030101010101" pitchFamily="2" charset="-122"/>
              </a:rPr>
              <a:t>）回送显示</a:t>
            </a:r>
            <a:endParaRPr lang="zh-CN" altLang="en-US" sz="2800" dirty="0">
              <a:latin typeface="Times New Roman" panose="02020603050405020304" pitchFamily="18" charset="0"/>
              <a:ea typeface="宋体" panose="02010600030101010101" pitchFamily="2" charset="-122"/>
            </a:endParaRPr>
          </a:p>
          <a:p>
            <a:pPr algn="just" eaLnBrk="1" hangingPunct="1">
              <a:lnSpc>
                <a:spcPct val="130000"/>
              </a:lnSpc>
              <a:spcBef>
                <a:spcPct val="50000"/>
              </a:spcBef>
            </a:pPr>
            <a:r>
              <a:rPr lang="zh-CN" altLang="en-US" sz="2800" dirty="0">
                <a:latin typeface="Times New Roman" panose="02020603050405020304" pitchFamily="18" charset="0"/>
                <a:ea typeface="宋体" panose="02010600030101010101" pitchFamily="2" charset="-122"/>
              </a:rPr>
              <a:t>         是指每当用户从键盘输入一个字符后，终端处理程序便将该字符送往屏幕显示。有些终端的回显由硬件实现，其速度较快，但缺乏灵活性，因而近年来多改用软件来实现回显，这样可以做到在用户需要时才回显</a:t>
            </a:r>
            <a:endParaRPr lang="zh-CN" altLang="en-US" sz="2800" dirty="0">
              <a:latin typeface="Times New Roman" panose="02020603050405020304" pitchFamily="18" charset="0"/>
              <a:ea typeface="宋体" panose="02010600030101010101" pitchFamily="2" charset="-122"/>
            </a:endParaRPr>
          </a:p>
          <a:p>
            <a:pPr eaLnBrk="1" hangingPunct="1">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4</a:t>
            </a:r>
            <a:r>
              <a:rPr lang="zh-CN" altLang="en-US" sz="2800" dirty="0">
                <a:latin typeface="Times New Roman" panose="02020603050405020304" pitchFamily="18" charset="0"/>
                <a:ea typeface="宋体" panose="02010600030101010101" pitchFamily="2" charset="-122"/>
              </a:rPr>
              <a:t>） 屏幕编辑 </a:t>
            </a:r>
            <a:endParaRPr lang="zh-CN" altLang="en-US" sz="2800" dirty="0">
              <a:latin typeface="Times New Roman" panose="02020603050405020304" pitchFamily="18" charset="0"/>
              <a:ea typeface="宋体" panose="02010600030101010101" pitchFamily="2" charset="-122"/>
            </a:endParaRPr>
          </a:p>
          <a:p>
            <a:pPr eaLnBrk="1" hangingPunct="1">
              <a:spcBef>
                <a:spcPct val="50000"/>
              </a:spcBef>
            </a:pPr>
            <a:r>
              <a:rPr lang="zh-CN" altLang="en-US" sz="2800" dirty="0">
                <a:latin typeface="Times New Roman" panose="02020603050405020304" pitchFamily="18" charset="0"/>
                <a:ea typeface="宋体" panose="02010600030101010101" pitchFamily="2" charset="-122"/>
              </a:rPr>
              <a:t>        为了方便用户对输入信息进行编辑，终端处理程序通常提供若干个编辑键</a:t>
            </a:r>
            <a:endParaRPr lang="en-US" altLang="zh-CN" sz="2800" dirty="0">
              <a:latin typeface="Times New Roman" panose="02020603050405020304" pitchFamily="18" charset="0"/>
              <a:ea typeface="宋体" panose="02010600030101010101" pitchFamily="2" charset="-122"/>
            </a:endParaRPr>
          </a:p>
          <a:p>
            <a:pPr eaLnBrk="1" hangingPunct="1">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5</a:t>
            </a:r>
            <a:r>
              <a:rPr lang="zh-CN" altLang="en-US" sz="2800" dirty="0">
                <a:latin typeface="Times New Roman" panose="02020603050405020304" pitchFamily="18" charset="0"/>
                <a:ea typeface="宋体" panose="02010600030101010101" pitchFamily="2" charset="-122"/>
              </a:rPr>
              <a:t>） 特殊字符处理</a:t>
            </a:r>
            <a:endParaRPr lang="zh-CN" altLang="en-US" sz="2800" dirty="0">
              <a:latin typeface="Times New Roman" panose="02020603050405020304" pitchFamily="18" charset="0"/>
              <a:ea typeface="宋体" panose="02010600030101010101" pitchFamily="2" charset="-122"/>
            </a:endParaRPr>
          </a:p>
          <a:p>
            <a:pPr eaLnBrk="1" hangingPunct="1">
              <a:spcBef>
                <a:spcPct val="50000"/>
              </a:spcBef>
            </a:pPr>
            <a:r>
              <a:rPr lang="zh-CN" altLang="en-US" sz="2800" dirty="0">
                <a:latin typeface="Times New Roman" panose="02020603050405020304" pitchFamily="18" charset="0"/>
                <a:ea typeface="宋体" panose="02010600030101010101" pitchFamily="2" charset="-122"/>
              </a:rPr>
              <a:t>       大多数终端处理程序可以接受一些特殊字符</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 calcmode="lin" valueType="num">
                                      <p:cBhvr additive="base">
                                        <p:cTn id="7" dur="500" fill="hold"/>
                                        <p:tgtEl>
                                          <p:spTgt spid="22532"/>
                                        </p:tgtEl>
                                        <p:attrNameLst>
                                          <p:attrName>ppt_x</p:attrName>
                                        </p:attrNameLst>
                                      </p:cBhvr>
                                      <p:tavLst>
                                        <p:tav tm="0">
                                          <p:val>
                                            <p:strVal val="0-#ppt_w/2"/>
                                          </p:val>
                                        </p:tav>
                                        <p:tav tm="100000">
                                          <p:val>
                                            <p:strVal val="#ppt_x"/>
                                          </p:val>
                                        </p:tav>
                                      </p:tavLst>
                                    </p:anim>
                                    <p:anim calcmode="lin" valueType="num">
                                      <p:cBhvr additive="base">
                                        <p:cTn id="8" dur="500" fill="hold"/>
                                        <p:tgtEl>
                                          <p:spTgt spid="225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 Box 2"/>
          <p:cNvSpPr txBox="1">
            <a:spLocks noChangeArrowheads="1"/>
          </p:cNvSpPr>
          <p:nvPr/>
        </p:nvSpPr>
        <p:spPr bwMode="auto">
          <a:xfrm>
            <a:off x="381000" y="685800"/>
            <a:ext cx="8382000" cy="470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5000"/>
              </a:lnSpc>
              <a:spcBef>
                <a:spcPct val="0"/>
              </a:spcBef>
              <a:spcAft>
                <a:spcPct val="0"/>
              </a:spcAft>
              <a:buClrTx/>
              <a:buSzTx/>
              <a:buFontTx/>
              <a:buNone/>
              <a:defRPr/>
            </a:pP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3600" b="1" i="0" u="none" strike="noStrike" kern="1200" cap="none" spc="0" normalizeH="0" baseline="0" noProof="0" dirty="0" smtClean="0">
                <a:ln>
                  <a:noFill/>
                </a:ln>
                <a:solidFill>
                  <a:srgbClr val="000066"/>
                </a:solidFill>
                <a:effectLst/>
                <a:uLnTx/>
                <a:uFillTx/>
                <a:latin typeface="楷体_GB2312" pitchFamily="49" charset="-122"/>
                <a:ea typeface="+mj-ea"/>
                <a:cs typeface="+mj-cs"/>
              </a:rPr>
              <a:t>(1) </a:t>
            </a:r>
            <a:r>
              <a:rPr kumimoji="0" lang="zh-CN" altLang="en-US" sz="3600" b="1" i="0" u="none" strike="noStrike" kern="1200" cap="none" spc="0" normalizeH="0" baseline="0" noProof="0" dirty="0" smtClean="0">
                <a:ln>
                  <a:noFill/>
                </a:ln>
                <a:solidFill>
                  <a:srgbClr val="000066"/>
                </a:solidFill>
                <a:effectLst/>
                <a:uLnTx/>
                <a:uFillTx/>
                <a:latin typeface="楷体_GB2312" pitchFamily="49" charset="-122"/>
                <a:ea typeface="+mj-ea"/>
                <a:cs typeface="+mj-cs"/>
              </a:rPr>
              <a:t>系统访问类</a:t>
            </a:r>
            <a:endParaRPr kumimoji="0" lang="zh-CN" altLang="en-US" sz="3600" b="1" i="0" u="none" strike="noStrike" kern="1200" cap="none" spc="0" normalizeH="0" baseline="0" noProof="0" dirty="0" smtClean="0">
              <a:ln>
                <a:noFill/>
              </a:ln>
              <a:solidFill>
                <a:srgbClr val="000066"/>
              </a:solidFill>
              <a:effectLst/>
              <a:uLnTx/>
              <a:uFillTx/>
              <a:latin typeface="楷体_GB2312" pitchFamily="49" charset="-122"/>
              <a:ea typeface="+mj-ea"/>
              <a:cs typeface="+mj-cs"/>
            </a:endParaRPr>
          </a:p>
          <a:p>
            <a:pPr marL="0" marR="0" lvl="0" indent="0" algn="just" defTabSz="914400" rtl="0" eaLnBrk="1" fontAlgn="base" latinLnBrk="0" hangingPunct="1">
              <a:lnSpc>
                <a:spcPct val="105000"/>
              </a:lnSpc>
              <a:spcBef>
                <a:spcPct val="50000"/>
              </a:spcBef>
              <a:spcAft>
                <a:spcPct val="0"/>
              </a:spcAft>
              <a:buClrTx/>
              <a:buSzTx/>
              <a:buFontTx/>
              <a:buNone/>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在多用户系统中，为了保证系统的安全性，都毫无例外地设置了系统访问命令， 即注册命令</a:t>
            </a:r>
            <a:r>
              <a:rPr kumimoji="1"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Login</a:t>
            </a:r>
            <a:r>
              <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用户在每次开始使用某终端时，都须使用该命令，使系统能识别该用户，从而保证系统的安全性。</a:t>
            </a:r>
            <a:endPar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5000"/>
              </a:lnSpc>
              <a:spcBef>
                <a:spcPct val="50000"/>
              </a:spcBef>
              <a:spcAft>
                <a:spcPct val="0"/>
              </a:spcAft>
              <a:buClrTx/>
              <a:buSzTx/>
              <a:buFontTx/>
              <a:buNone/>
              <a:defRPr/>
            </a:pPr>
            <a:r>
              <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5000"/>
              </a:lnSpc>
              <a:spcBef>
                <a:spcPct val="50000"/>
              </a:spcBef>
              <a:spcAft>
                <a:spcPct val="0"/>
              </a:spcAft>
              <a:buClrTx/>
              <a:buSzTx/>
              <a:buFontTx/>
              <a:buNone/>
              <a:defRPr/>
            </a:pPr>
            <a:r>
              <a:rPr kumimoji="1"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Login:        /</a:t>
            </a:r>
            <a:r>
              <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提示用户键入自己的注册名</a:t>
            </a:r>
            <a:endPar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5000"/>
              </a:lnSpc>
              <a:spcBef>
                <a:spcPct val="50000"/>
              </a:spcBef>
              <a:spcAft>
                <a:spcPct val="0"/>
              </a:spcAft>
              <a:buClrTx/>
              <a:buSzTx/>
              <a:buFontTx/>
              <a:buNone/>
              <a:defRPr/>
            </a:pPr>
            <a:r>
              <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Password:     /</a:t>
            </a:r>
            <a:r>
              <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提示用户键入自己的口令</a:t>
            </a:r>
            <a:endPar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ext Box 4"/>
          <p:cNvSpPr txBox="1"/>
          <p:nvPr/>
        </p:nvSpPr>
        <p:spPr>
          <a:xfrm>
            <a:off x="320675" y="576263"/>
            <a:ext cx="4057650" cy="731837"/>
          </a:xfrm>
          <a:prstGeom prst="rect">
            <a:avLst/>
          </a:prstGeom>
          <a:noFill/>
          <a:ln w="9525">
            <a:noFill/>
          </a:ln>
        </p:spPr>
        <p:txBody>
          <a:bodyPr>
            <a:spAutoFit/>
          </a:bodyPr>
          <a:p>
            <a:pPr algn="just" eaLnBrk="1" hangingPunct="1">
              <a:lnSpc>
                <a:spcPct val="130000"/>
              </a:lnSpc>
              <a:spcBef>
                <a:spcPct val="50000"/>
              </a:spcBef>
            </a:pPr>
            <a:r>
              <a:rPr lang="en-US" altLang="zh-CN" sz="3200" dirty="0">
                <a:solidFill>
                  <a:srgbClr val="000066"/>
                </a:solidFill>
                <a:latin typeface="Tahoma" panose="020B0604030504040204" pitchFamily="34" charset="0"/>
                <a:ea typeface="黑体" panose="02010609060101010101" pitchFamily="49" charset="-122"/>
              </a:rPr>
              <a:t>9.3.2  </a:t>
            </a:r>
            <a:r>
              <a:rPr lang="zh-CN" altLang="en-US" sz="3200" dirty="0">
                <a:solidFill>
                  <a:srgbClr val="000066"/>
                </a:solidFill>
                <a:latin typeface="Tahoma" panose="020B0604030504040204" pitchFamily="34" charset="0"/>
                <a:ea typeface="黑体" panose="02010609060101010101" pitchFamily="49" charset="-122"/>
              </a:rPr>
              <a:t>命令解释程序 </a:t>
            </a:r>
            <a:endParaRPr lang="zh-CN" altLang="en-US" sz="3200" dirty="0">
              <a:solidFill>
                <a:srgbClr val="000066"/>
              </a:solidFill>
              <a:latin typeface="Tahoma" panose="020B0604030504040204" pitchFamily="34" charset="0"/>
              <a:ea typeface="黑体" panose="02010609060101010101" pitchFamily="49" charset="-122"/>
            </a:endParaRPr>
          </a:p>
        </p:txBody>
      </p:sp>
      <p:sp>
        <p:nvSpPr>
          <p:cNvPr id="45059" name="Text Box 5"/>
          <p:cNvSpPr txBox="1"/>
          <p:nvPr/>
        </p:nvSpPr>
        <p:spPr>
          <a:xfrm>
            <a:off x="457200" y="1447800"/>
            <a:ext cx="8305800" cy="2832100"/>
          </a:xfrm>
          <a:prstGeom prst="rect">
            <a:avLst/>
          </a:prstGeom>
          <a:noFill/>
          <a:ln w="9525">
            <a:noFill/>
          </a:ln>
        </p:spPr>
        <p:txBody>
          <a:bodyPr>
            <a:spAutoFit/>
          </a:bodyPr>
          <a:p>
            <a:pPr eaLnBrk="1" hangingPunct="1">
              <a:lnSpc>
                <a:spcPct val="130000"/>
              </a:lnSpc>
              <a:spcBef>
                <a:spcPct val="50000"/>
              </a:spcBef>
            </a:pPr>
            <a:r>
              <a:rPr lang="zh-CN" altLang="en-US" sz="2800" dirty="0">
                <a:latin typeface="Times New Roman" panose="02020603050405020304" pitchFamily="18" charset="0"/>
                <a:ea typeface="宋体" panose="02010600030101010101" pitchFamily="2" charset="-122"/>
              </a:rPr>
              <a:t>命令解释程序，如</a:t>
            </a:r>
            <a:r>
              <a:rPr lang="en-US" altLang="zh-CN" sz="2800" dirty="0">
                <a:latin typeface="Times New Roman" panose="02020603050405020304" pitchFamily="18" charset="0"/>
                <a:ea typeface="宋体" panose="02010600030101010101" pitchFamily="2" charset="-122"/>
              </a:rPr>
              <a:t>MS-DOS</a:t>
            </a:r>
            <a:r>
              <a:rPr lang="zh-CN" altLang="en-US" sz="2800" dirty="0">
                <a:latin typeface="Times New Roman" panose="02020603050405020304" pitchFamily="18" charset="0"/>
                <a:ea typeface="宋体" panose="02010600030101010101" pitchFamily="2" charset="-122"/>
              </a:rPr>
              <a:t>中的</a:t>
            </a:r>
            <a:r>
              <a:rPr lang="en-US" altLang="zh-CN" sz="2800" dirty="0">
                <a:latin typeface="Times New Roman" panose="02020603050405020304" pitchFamily="18" charset="0"/>
                <a:ea typeface="宋体" panose="02010600030101010101" pitchFamily="2" charset="-122"/>
              </a:rPr>
              <a:t>COMMAND.COM</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UNIX</a:t>
            </a:r>
            <a:r>
              <a:rPr lang="zh-CN" altLang="en-US" sz="2800" dirty="0">
                <a:latin typeface="Times New Roman" panose="02020603050405020304" pitchFamily="18" charset="0"/>
                <a:ea typeface="宋体" panose="02010600030101010101" pitchFamily="2" charset="-122"/>
              </a:rPr>
              <a:t>中的</a:t>
            </a:r>
            <a:r>
              <a:rPr lang="en-US" altLang="zh-CN" sz="2800" dirty="0">
                <a:latin typeface="Times New Roman" panose="02020603050405020304" pitchFamily="18" charset="0"/>
                <a:ea typeface="宋体" panose="02010600030101010101" pitchFamily="2" charset="-122"/>
              </a:rPr>
              <a:t>Shell</a:t>
            </a:r>
            <a:r>
              <a:rPr lang="zh-CN" altLang="en-US" sz="2800" dirty="0">
                <a:latin typeface="Times New Roman" panose="02020603050405020304" pitchFamily="18" charset="0"/>
                <a:ea typeface="宋体" panose="02010600030101010101" pitchFamily="2" charset="-122"/>
              </a:rPr>
              <a:t>，主要负责对接收到的命令进行识别，然后去调用相应命令的处理程序，已完成请求的特定任务。在提供联机命令接口的</a:t>
            </a:r>
            <a:r>
              <a:rPr lang="en-US" altLang="zh-CN" sz="2800" dirty="0">
                <a:latin typeface="Times New Roman" panose="02020603050405020304" pitchFamily="18" charset="0"/>
                <a:ea typeface="宋体" panose="02010600030101010101" pitchFamily="2" charset="-122"/>
              </a:rPr>
              <a:t>OS</a:t>
            </a:r>
            <a:r>
              <a:rPr lang="zh-CN" altLang="en-US" sz="2800" dirty="0">
                <a:latin typeface="Times New Roman" panose="02020603050405020304" pitchFamily="18" charset="0"/>
                <a:ea typeface="宋体" panose="02010600030101010101" pitchFamily="2" charset="-122"/>
              </a:rPr>
              <a:t>中，用户与系统连接后，系统首先将启动命令解释程序的执行。</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ext Box 2"/>
          <p:cNvSpPr txBox="1"/>
          <p:nvPr/>
        </p:nvSpPr>
        <p:spPr>
          <a:xfrm>
            <a:off x="401638" y="3176588"/>
            <a:ext cx="8382000" cy="2247900"/>
          </a:xfrm>
          <a:prstGeom prst="rect">
            <a:avLst/>
          </a:prstGeom>
          <a:noFill/>
          <a:ln w="9525">
            <a:noFill/>
          </a:ln>
        </p:spPr>
        <p:txBody>
          <a:bodyPr>
            <a:spAutoFit/>
          </a:bodyPr>
          <a:p>
            <a:pPr eaLnBrk="1" hangingPunct="1">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接受并识别命令。当用户输入一条以回车为结束符的命令后，终端处理程序将把命令提交给命令解释程序。命令解释程序接受该命令并对它进行分析，若命令合法，则转去执行相应命令处理程序，否则，显示出错信息。</a:t>
            </a:r>
            <a:endParaRPr lang="zh-CN" altLang="en-US" sz="2800" dirty="0">
              <a:latin typeface="Times New Roman" panose="02020603050405020304" pitchFamily="18" charset="0"/>
              <a:ea typeface="宋体" panose="02010600030101010101" pitchFamily="2" charset="-122"/>
            </a:endParaRPr>
          </a:p>
        </p:txBody>
      </p:sp>
      <p:sp>
        <p:nvSpPr>
          <p:cNvPr id="46083" name="Text Box 3"/>
          <p:cNvSpPr txBox="1"/>
          <p:nvPr/>
        </p:nvSpPr>
        <p:spPr>
          <a:xfrm>
            <a:off x="466725" y="5673725"/>
            <a:ext cx="8534400" cy="523875"/>
          </a:xfrm>
          <a:prstGeom prst="rect">
            <a:avLst/>
          </a:prstGeom>
          <a:noFill/>
          <a:ln w="9525">
            <a:noFill/>
          </a:ln>
        </p:spPr>
        <p:txBody>
          <a:bodyPr>
            <a:spAutoFit/>
          </a:bodyPr>
          <a:p>
            <a:pPr eaLnBrk="1" hangingPunct="1">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3</a:t>
            </a:r>
            <a:r>
              <a:rPr lang="zh-CN" altLang="en-US" sz="2800" dirty="0">
                <a:latin typeface="Times New Roman" panose="02020603050405020304" pitchFamily="18" charset="0"/>
                <a:ea typeface="宋体" panose="02010600030101010101" pitchFamily="2" charset="-122"/>
              </a:rPr>
              <a:t>）执行相应命令处理程序。</a:t>
            </a:r>
            <a:endParaRPr lang="zh-CN" altLang="en-US" sz="2800" dirty="0">
              <a:latin typeface="Times New Roman" panose="02020603050405020304" pitchFamily="18" charset="0"/>
              <a:ea typeface="宋体" panose="02010600030101010101" pitchFamily="2" charset="-122"/>
            </a:endParaRPr>
          </a:p>
        </p:txBody>
      </p:sp>
      <p:sp>
        <p:nvSpPr>
          <p:cNvPr id="46084" name="Text Box 6"/>
          <p:cNvSpPr txBox="1"/>
          <p:nvPr/>
        </p:nvSpPr>
        <p:spPr>
          <a:xfrm>
            <a:off x="407988" y="1306513"/>
            <a:ext cx="8001000" cy="2032000"/>
          </a:xfrm>
          <a:prstGeom prst="rect">
            <a:avLst/>
          </a:prstGeom>
          <a:noFill/>
          <a:ln w="9525">
            <a:noFill/>
          </a:ln>
        </p:spPr>
        <p:txBody>
          <a:bodyPr>
            <a:spAutoFit/>
          </a:bodyPr>
          <a:p>
            <a:pPr eaLnBrk="1" hangingPunct="1">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）等待用户输入。命令解释程序获得</a:t>
            </a:r>
            <a:r>
              <a:rPr lang="en-US" altLang="zh-CN" sz="2800" dirty="0">
                <a:latin typeface="Times New Roman" panose="02020603050405020304" pitchFamily="18" charset="0"/>
                <a:ea typeface="宋体" panose="02010600030101010101" pitchFamily="2" charset="-122"/>
              </a:rPr>
              <a:t>CPU</a:t>
            </a:r>
            <a:r>
              <a:rPr lang="zh-CN" altLang="en-US" sz="2800" dirty="0">
                <a:latin typeface="Times New Roman" panose="02020603050405020304" pitchFamily="18" charset="0"/>
                <a:ea typeface="宋体" panose="02010600030101010101" pitchFamily="2" charset="-122"/>
              </a:rPr>
              <a:t>的使用权后，将在用户终端上显示命令提示符，并等待用户输入命令。</a:t>
            </a:r>
            <a:endParaRPr lang="zh-CN" altLang="en-US" sz="2800" dirty="0">
              <a:latin typeface="Times New Roman" panose="02020603050405020304" pitchFamily="18" charset="0"/>
              <a:ea typeface="宋体" panose="02010600030101010101" pitchFamily="2" charset="-122"/>
            </a:endParaRPr>
          </a:p>
          <a:p>
            <a:pPr eaLnBrk="1" hangingPunct="1">
              <a:spcBef>
                <a:spcPct val="50000"/>
              </a:spcBef>
            </a:pPr>
            <a:endParaRPr lang="en-US" altLang="zh-CN" sz="2800" dirty="0">
              <a:latin typeface="Times New Roman" panose="02020603050405020304" pitchFamily="18" charset="0"/>
              <a:ea typeface="宋体" panose="02010600030101010101" pitchFamily="2" charset="-122"/>
            </a:endParaRPr>
          </a:p>
        </p:txBody>
      </p:sp>
      <p:sp>
        <p:nvSpPr>
          <p:cNvPr id="46085" name="矩形 1"/>
          <p:cNvSpPr/>
          <p:nvPr/>
        </p:nvSpPr>
        <p:spPr>
          <a:xfrm>
            <a:off x="312738" y="333375"/>
            <a:ext cx="6491287" cy="584200"/>
          </a:xfrm>
          <a:prstGeom prst="rect">
            <a:avLst/>
          </a:prstGeom>
          <a:noFill/>
          <a:ln w="9525">
            <a:noFill/>
          </a:ln>
        </p:spPr>
        <p:txBody>
          <a:bodyPr>
            <a:spAutoFit/>
          </a:bodyPr>
          <a:p>
            <a:r>
              <a:rPr lang="zh-CN" altLang="en-US" sz="3200" dirty="0">
                <a:latin typeface="Times New Roman" panose="02020603050405020304" pitchFamily="18" charset="0"/>
                <a:ea typeface="宋体" panose="02010600030101010101" pitchFamily="2" charset="-122"/>
              </a:rPr>
              <a:t>命令解释处理程序的主要功能是：</a:t>
            </a:r>
            <a:endParaRPr lang="zh-CN" altLang="en-US" sz="3200" dirty="0">
              <a:latin typeface="Times New Roman" panose="02020603050405020304" pitchFamily="18" charset="0"/>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7106" name="Object 5"/>
          <p:cNvGraphicFramePr>
            <a:graphicFrameLocks noChangeAspect="1"/>
          </p:cNvGraphicFramePr>
          <p:nvPr/>
        </p:nvGraphicFramePr>
        <p:xfrm>
          <a:off x="1695450" y="911225"/>
          <a:ext cx="5753100" cy="5691188"/>
        </p:xfrm>
        <a:graphic>
          <a:graphicData uri="http://schemas.openxmlformats.org/presentationml/2006/ole">
            <mc:AlternateContent xmlns:mc="http://schemas.openxmlformats.org/markup-compatibility/2006">
              <mc:Choice xmlns:v="urn:schemas-microsoft-com:vml" Requires="v">
                <p:oleObj spid="_x0000_s3076" name="" r:id="rId1" imgW="3307080" imgH="3276600" progId="Visio.Drawing.4">
                  <p:embed/>
                </p:oleObj>
              </mc:Choice>
              <mc:Fallback>
                <p:oleObj name="" r:id="rId1" imgW="3307080" imgH="3276600" progId="Visio.Drawing.4">
                  <p:embed/>
                  <p:pic>
                    <p:nvPicPr>
                      <p:cNvPr id="0" name="图片 3075"/>
                      <p:cNvPicPr/>
                      <p:nvPr/>
                    </p:nvPicPr>
                    <p:blipFill>
                      <a:blip r:embed="rId2"/>
                      <a:stretch>
                        <a:fillRect/>
                      </a:stretch>
                    </p:blipFill>
                    <p:spPr>
                      <a:xfrm>
                        <a:off x="1695450" y="911225"/>
                        <a:ext cx="5753100" cy="5691188"/>
                      </a:xfrm>
                      <a:prstGeom prst="rect">
                        <a:avLst/>
                      </a:prstGeom>
                      <a:noFill/>
                      <a:ln w="38100">
                        <a:noFill/>
                        <a:miter/>
                      </a:ln>
                    </p:spPr>
                  </p:pic>
                </p:oleObj>
              </mc:Fallback>
            </mc:AlternateContent>
          </a:graphicData>
        </a:graphic>
      </p:graphicFrame>
      <p:sp>
        <p:nvSpPr>
          <p:cNvPr id="47107" name="Text Box 6"/>
          <p:cNvSpPr txBox="1"/>
          <p:nvPr/>
        </p:nvSpPr>
        <p:spPr>
          <a:xfrm rot="-5400000">
            <a:off x="4038600" y="-3232150"/>
            <a:ext cx="615950" cy="7758113"/>
          </a:xfrm>
          <a:prstGeom prst="rect">
            <a:avLst/>
          </a:prstGeom>
          <a:noFill/>
          <a:ln w="9525">
            <a:noFill/>
          </a:ln>
        </p:spPr>
        <p:txBody>
          <a:bodyPr vert="eaVert" wrap="none">
            <a:spAutoFit/>
          </a:bodyPr>
          <a:p>
            <a:pPr eaLnBrk="1" hangingPunct="1">
              <a:spcBef>
                <a:spcPct val="50000"/>
              </a:spcBef>
            </a:pPr>
            <a:r>
              <a:rPr lang="en-US" altLang="zh-CN" sz="2800" dirty="0">
                <a:latin typeface="Times New Roman" panose="02020603050405020304" pitchFamily="18" charset="0"/>
                <a:ea typeface="宋体" panose="02010600030101010101" pitchFamily="2" charset="-122"/>
              </a:rPr>
              <a:t>DOS</a:t>
            </a:r>
            <a:r>
              <a:rPr lang="zh-CN" altLang="en-US" sz="2800" dirty="0">
                <a:latin typeface="Times New Roman" panose="02020603050405020304" pitchFamily="18" charset="0"/>
                <a:ea typeface="宋体" panose="02010600030101010101" pitchFamily="2" charset="-122"/>
              </a:rPr>
              <a:t>命令解释程序</a:t>
            </a:r>
            <a:r>
              <a:rPr lang="en-US" altLang="zh-CN" sz="2800" dirty="0">
                <a:latin typeface="Times New Roman" panose="02020603050405020304" pitchFamily="18" charset="0"/>
                <a:ea typeface="宋体" panose="02010600030101010101" pitchFamily="2" charset="-122"/>
              </a:rPr>
              <a:t>COMMAND.COM</a:t>
            </a:r>
            <a:r>
              <a:rPr lang="zh-CN" altLang="en-US" sz="2800" dirty="0">
                <a:latin typeface="Times New Roman" panose="02020603050405020304" pitchFamily="18" charset="0"/>
                <a:ea typeface="宋体" panose="02010600030101010101" pitchFamily="2" charset="-122"/>
              </a:rPr>
              <a:t>的工作流程</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a:xfrm>
            <a:off x="320675" y="1412875"/>
            <a:ext cx="8428038" cy="3095625"/>
          </a:xfrm>
        </p:spPr>
        <p:txBody>
          <a:bodyPr vert="horz" wrap="square" lIns="91440" tIns="45720" rIns="91440" bIns="45720" anchor="b" anchorCtr="0"/>
          <a:p>
            <a:pPr>
              <a:lnSpc>
                <a:spcPct val="140000"/>
              </a:lnSpc>
            </a:pPr>
            <a:r>
              <a:rPr lang="en-US" altLang="zh-CN" sz="2800" dirty="0"/>
              <a:t>1.  Shell</a:t>
            </a:r>
            <a:r>
              <a:rPr lang="zh-CN" altLang="en-US" sz="2800" dirty="0"/>
              <a:t>命令的特点</a:t>
            </a:r>
            <a:br>
              <a:rPr lang="zh-CN" altLang="en-US" sz="2400" dirty="0"/>
            </a:br>
            <a:r>
              <a:rPr lang="zh-CN" altLang="en-US" sz="2400" dirty="0"/>
              <a:t>　　前面我们介绍了</a:t>
            </a:r>
            <a:r>
              <a:rPr lang="en-US" altLang="zh-CN" sz="2400" dirty="0"/>
              <a:t>MS-DOS</a:t>
            </a:r>
            <a:r>
              <a:rPr lang="zh-CN" altLang="en-US" sz="2400" dirty="0"/>
              <a:t>的命令解释程序，它非常简单。而</a:t>
            </a:r>
            <a:r>
              <a:rPr lang="en-US" altLang="zh-CN" sz="2400" dirty="0"/>
              <a:t>Shell</a:t>
            </a:r>
            <a:r>
              <a:rPr lang="zh-CN" altLang="en-US" sz="2400" dirty="0"/>
              <a:t>命令解释程序就复杂得多，这主要是因为</a:t>
            </a:r>
            <a:r>
              <a:rPr lang="en-US" altLang="zh-CN" sz="2400" dirty="0"/>
              <a:t>Shell</a:t>
            </a:r>
            <a:r>
              <a:rPr lang="zh-CN" altLang="en-US" sz="2400" dirty="0"/>
              <a:t>命令的类型多而复杂所致。主要表现如下：</a:t>
            </a:r>
            <a:br>
              <a:rPr lang="zh-CN" altLang="en-US" sz="2400" dirty="0"/>
            </a:br>
            <a:r>
              <a:rPr lang="zh-CN" altLang="en-US" sz="2400" dirty="0"/>
              <a:t>　　</a:t>
            </a:r>
            <a:r>
              <a:rPr lang="en-US" altLang="zh-CN" sz="2400" dirty="0"/>
              <a:t>(1) </a:t>
            </a:r>
            <a:r>
              <a:rPr lang="zh-CN" altLang="en-US" sz="2400" dirty="0"/>
              <a:t>一条命令行中含有多个命令。</a:t>
            </a:r>
            <a:br>
              <a:rPr lang="zh-CN" altLang="en-US" sz="2400" dirty="0"/>
            </a:br>
            <a:r>
              <a:rPr lang="zh-CN" altLang="en-US" sz="2400" dirty="0"/>
              <a:t>　　</a:t>
            </a:r>
            <a:r>
              <a:rPr lang="en-US" altLang="zh-CN" sz="2400" dirty="0"/>
              <a:t>(2) </a:t>
            </a:r>
            <a:r>
              <a:rPr lang="zh-CN" altLang="en-US" sz="2400" dirty="0"/>
              <a:t>具有不同的分隔符。</a:t>
            </a:r>
            <a:endParaRPr lang="zh-CN" altLang="en-US" sz="2400" dirty="0"/>
          </a:p>
        </p:txBody>
      </p:sp>
      <p:sp>
        <p:nvSpPr>
          <p:cNvPr id="48131" name="矩形 1"/>
          <p:cNvSpPr/>
          <p:nvPr/>
        </p:nvSpPr>
        <p:spPr>
          <a:xfrm>
            <a:off x="358775" y="441325"/>
            <a:ext cx="4127500" cy="654050"/>
          </a:xfrm>
          <a:prstGeom prst="rect">
            <a:avLst/>
          </a:prstGeom>
          <a:noFill/>
          <a:ln w="9525">
            <a:noFill/>
          </a:ln>
        </p:spPr>
        <p:txBody>
          <a:bodyPr wrap="none">
            <a:spAutoFit/>
          </a:bodyPr>
          <a:p>
            <a:pPr algn="just" eaLnBrk="1" hangingPunct="1">
              <a:lnSpc>
                <a:spcPct val="130000"/>
              </a:lnSpc>
              <a:spcBef>
                <a:spcPct val="50000"/>
              </a:spcBef>
              <a:buNone/>
            </a:pPr>
            <a:r>
              <a:rPr lang="en-US" altLang="zh-CN" sz="3200" dirty="0">
                <a:solidFill>
                  <a:srgbClr val="000066"/>
                </a:solidFill>
                <a:latin typeface="Tahoma" panose="020B0604030504040204" pitchFamily="34" charset="0"/>
                <a:ea typeface="黑体" panose="02010609060101010101" pitchFamily="49" charset="-122"/>
              </a:rPr>
              <a:t>9.3.3  Shell</a:t>
            </a:r>
            <a:r>
              <a:rPr lang="zh-CN" altLang="en-US" sz="3200" dirty="0">
                <a:solidFill>
                  <a:srgbClr val="000066"/>
                </a:solidFill>
                <a:latin typeface="Tahoma" panose="020B0604030504040204" pitchFamily="34" charset="0"/>
                <a:ea typeface="黑体" panose="02010609060101010101" pitchFamily="49" charset="-122"/>
              </a:rPr>
              <a:t>解释程序</a:t>
            </a:r>
            <a:endParaRPr lang="zh-CN" altLang="en-US" sz="3200" dirty="0">
              <a:solidFill>
                <a:srgbClr val="000066"/>
              </a:solidFill>
              <a:latin typeface="Tahoma" panose="020B0604030504040204" pitchFamily="34" charset="0"/>
              <a:ea typeface="黑体" panose="020106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2"/>
          <p:cNvSpPr txBox="1">
            <a:spLocks noChangeArrowheads="1"/>
          </p:cNvSpPr>
          <p:nvPr/>
        </p:nvSpPr>
        <p:spPr bwMode="auto">
          <a:xfrm>
            <a:off x="350838" y="728663"/>
            <a:ext cx="7875588" cy="3141663"/>
          </a:xfrm>
          <a:prstGeom prst="rect">
            <a:avLst/>
          </a:prstGeom>
          <a:noFill/>
          <a:ln>
            <a:noFill/>
          </a:ln>
          <a:effectLst/>
        </p:spPr>
        <p:txBody>
          <a:bodyPr anchor="b"/>
          <a:lst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a:lstStyle>
          <a:p>
            <a:pPr marL="0" marR="0" lvl="0" indent="0" algn="l" defTabSz="914400" rtl="0" eaLnBrk="0" fontAlgn="base" latinLnBrk="0" hangingPunct="0">
              <a:lnSpc>
                <a:spcPct val="140000"/>
              </a:lnSpc>
              <a:spcBef>
                <a:spcPct val="0"/>
              </a:spcBef>
              <a:spcAft>
                <a:spcPct val="0"/>
              </a:spcAft>
              <a:buClrTx/>
              <a:buSzTx/>
              <a:buFontTx/>
              <a:buNone/>
              <a:defRPr/>
            </a:pPr>
            <a:r>
              <a:rPr kumimoji="0" lang="en-US" altLang="zh-CN" sz="2800" b="1" i="0" u="none" strike="noStrike" kern="0" cap="none" spc="0" normalizeH="0" baseline="0" noProof="0" dirty="0" smtClean="0">
                <a:ln>
                  <a:noFill/>
                </a:ln>
                <a:solidFill>
                  <a:srgbClr val="000066"/>
                </a:solidFill>
                <a:effectLst/>
                <a:uLnTx/>
                <a:uFillTx/>
                <a:latin typeface="黑体" panose="02010609060101010101" pitchFamily="49" charset="-122"/>
                <a:ea typeface="+mj-ea"/>
                <a:cs typeface="+mj-cs"/>
              </a:rPr>
              <a:t>2</a:t>
            </a:r>
            <a:r>
              <a:rPr kumimoji="0" lang="en-US" altLang="zh-CN" sz="28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t>. </a:t>
            </a:r>
            <a:r>
              <a:rPr kumimoji="0" lang="zh-CN" altLang="en-US" sz="28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t>二叉树结构的命令行树</a:t>
            </a:r>
            <a:br>
              <a:rPr kumimoji="0" lang="zh-CN" altLang="en-US" sz="20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br>
            <a:r>
              <a:rPr kumimoji="0" lang="zh-CN" altLang="en-US" sz="2000" b="1" i="0" u="none" strike="noStrike" kern="0" cap="none" spc="0" normalizeH="0" baseline="0" noProof="0" dirty="0">
                <a:ln>
                  <a:noFill/>
                </a:ln>
                <a:solidFill>
                  <a:srgbClr val="000066"/>
                </a:solidFill>
                <a:effectLst/>
                <a:uLnTx/>
                <a:uFillTx/>
                <a:latin typeface="+mj-lt"/>
                <a:ea typeface="+mj-ea"/>
                <a:cs typeface="+mj-cs"/>
              </a:rPr>
              <a:t>　　</a:t>
            </a:r>
            <a:r>
              <a:rPr kumimoji="0" lang="en-US" altLang="zh-CN" sz="2400" b="1" i="0" u="none" strike="noStrike" kern="0" cap="none" spc="0" normalizeH="0" baseline="0" noProof="0" dirty="0">
                <a:ln>
                  <a:noFill/>
                </a:ln>
                <a:solidFill>
                  <a:srgbClr val="000066"/>
                </a:solidFill>
                <a:effectLst/>
                <a:uLnTx/>
                <a:uFillTx/>
                <a:latin typeface="+mj-lt"/>
                <a:ea typeface="+mj-ea"/>
                <a:cs typeface="+mj-cs"/>
              </a:rPr>
              <a:t>1) </a:t>
            </a:r>
            <a:r>
              <a:rPr kumimoji="0" lang="zh-CN" altLang="en-US" sz="2400" b="1" i="0" u="none" strike="noStrike" kern="0" cap="none" spc="0" normalizeH="0" baseline="0" noProof="0" dirty="0">
                <a:ln>
                  <a:noFill/>
                </a:ln>
                <a:solidFill>
                  <a:srgbClr val="000066"/>
                </a:solidFill>
                <a:effectLst/>
                <a:uLnTx/>
                <a:uFillTx/>
                <a:latin typeface="+mj-lt"/>
                <a:ea typeface="+mj-ea"/>
                <a:cs typeface="+mj-cs"/>
              </a:rPr>
              <a:t>命令表型结点</a:t>
            </a:r>
            <a:br>
              <a:rPr kumimoji="0" lang="zh-CN" altLang="en-US" sz="2400" b="1" i="0" u="none" strike="noStrike" kern="0" cap="none" spc="0" normalizeH="0" baseline="0" noProof="0" dirty="0">
                <a:ln>
                  <a:noFill/>
                </a:ln>
                <a:solidFill>
                  <a:srgbClr val="000066"/>
                </a:solidFill>
                <a:effectLst/>
                <a:uLnTx/>
                <a:uFillTx/>
                <a:latin typeface="+mj-lt"/>
                <a:ea typeface="+mj-ea"/>
                <a:cs typeface="+mj-cs"/>
              </a:rPr>
            </a:br>
            <a:r>
              <a:rPr kumimoji="0" lang="zh-CN" altLang="en-US" sz="2400" b="1" i="0" u="none" strike="noStrike" kern="0" cap="none" spc="0" normalizeH="0" baseline="0" noProof="0" dirty="0">
                <a:ln>
                  <a:noFill/>
                </a:ln>
                <a:solidFill>
                  <a:srgbClr val="000066"/>
                </a:solidFill>
                <a:effectLst/>
                <a:uLnTx/>
                <a:uFillTx/>
                <a:latin typeface="+mj-lt"/>
                <a:ea typeface="+mj-ea"/>
                <a:cs typeface="+mj-cs"/>
              </a:rPr>
              <a:t>　　</a:t>
            </a:r>
            <a:r>
              <a:rPr kumimoji="0" lang="en-US" altLang="zh-CN" sz="2400" b="1" i="0" u="none" strike="noStrike" kern="0" cap="none" spc="0" normalizeH="0" baseline="0" noProof="0" dirty="0">
                <a:ln>
                  <a:noFill/>
                </a:ln>
                <a:solidFill>
                  <a:srgbClr val="000066"/>
                </a:solidFill>
                <a:effectLst/>
                <a:uLnTx/>
                <a:uFillTx/>
                <a:latin typeface="+mj-lt"/>
                <a:ea typeface="+mj-ea"/>
                <a:cs typeface="+mj-cs"/>
              </a:rPr>
              <a:t>Shell</a:t>
            </a:r>
            <a:r>
              <a:rPr kumimoji="0" lang="zh-CN" altLang="en-US" sz="2400" b="1" i="0" u="none" strike="noStrike" kern="0" cap="none" spc="0" normalizeH="0" baseline="0" noProof="0" dirty="0">
                <a:ln>
                  <a:noFill/>
                </a:ln>
                <a:solidFill>
                  <a:srgbClr val="000066"/>
                </a:solidFill>
                <a:effectLst/>
                <a:uLnTx/>
                <a:uFillTx/>
                <a:latin typeface="+mj-lt"/>
                <a:ea typeface="+mj-ea"/>
                <a:cs typeface="+mj-cs"/>
              </a:rPr>
              <a:t>命令解释程序按命令行语句的结构顺序进行检查，每当遇到“；”及“</a:t>
            </a:r>
            <a:r>
              <a:rPr kumimoji="0" lang="en-US" altLang="zh-CN" sz="2400" b="1" i="0" u="none" strike="noStrike" kern="0" cap="none" spc="0" normalizeH="0" baseline="0" noProof="0" dirty="0">
                <a:ln>
                  <a:noFill/>
                </a:ln>
                <a:solidFill>
                  <a:srgbClr val="000066"/>
                </a:solidFill>
                <a:effectLst/>
                <a:uLnTx/>
                <a:uFillTx/>
                <a:latin typeface="+mj-lt"/>
                <a:ea typeface="+mj-ea"/>
                <a:cs typeface="+mj-cs"/>
              </a:rPr>
              <a:t>&amp;”</a:t>
            </a:r>
            <a:r>
              <a:rPr kumimoji="0" lang="zh-CN" altLang="en-US" sz="2400" b="1" i="0" u="none" strike="noStrike" kern="0" cap="none" spc="0" normalizeH="0" baseline="0" noProof="0" dirty="0">
                <a:ln>
                  <a:noFill/>
                </a:ln>
                <a:solidFill>
                  <a:srgbClr val="000066"/>
                </a:solidFill>
                <a:effectLst/>
                <a:uLnTx/>
                <a:uFillTx/>
                <a:latin typeface="+mj-lt"/>
                <a:ea typeface="+mj-ea"/>
                <a:cs typeface="+mj-cs"/>
              </a:rPr>
              <a:t>分隔符时便为之建立一个命令表型结点，将分隔符左面部分构成该结点的左子树，右面部分构成右子树。例如下面的命令行所构成的命令</a:t>
            </a:r>
            <a:r>
              <a:rPr kumimoji="0" lang="zh-CN" altLang="en-US" sz="2400" b="1" i="0" u="none" strike="noStrike" kern="0" cap="none" spc="0" normalizeH="0" baseline="0" noProof="0" dirty="0" smtClean="0">
                <a:ln>
                  <a:noFill/>
                </a:ln>
                <a:solidFill>
                  <a:srgbClr val="000066"/>
                </a:solidFill>
                <a:effectLst/>
                <a:uLnTx/>
                <a:uFillTx/>
                <a:latin typeface="+mj-lt"/>
                <a:ea typeface="+mj-ea"/>
                <a:cs typeface="+mj-cs"/>
              </a:rPr>
              <a:t>树：</a:t>
            </a:r>
            <a:br>
              <a:rPr kumimoji="0" lang="zh-CN" altLang="en-US" sz="2400" b="1" i="0" u="none" strike="noStrike" kern="0" cap="none" spc="0" normalizeH="0" baseline="0" noProof="0" dirty="0">
                <a:ln>
                  <a:noFill/>
                </a:ln>
                <a:solidFill>
                  <a:srgbClr val="000066"/>
                </a:solidFill>
                <a:effectLst/>
                <a:uLnTx/>
                <a:uFillTx/>
                <a:latin typeface="+mj-lt"/>
                <a:ea typeface="+mj-ea"/>
                <a:cs typeface="+mj-cs"/>
              </a:rPr>
            </a:br>
            <a:r>
              <a:rPr kumimoji="0" lang="zh-CN" altLang="en-US" sz="2400" b="1" i="0" u="none" strike="noStrike" kern="0" cap="none" spc="0" normalizeH="0" baseline="0" noProof="0" dirty="0">
                <a:ln>
                  <a:noFill/>
                </a:ln>
                <a:solidFill>
                  <a:srgbClr val="000066"/>
                </a:solidFill>
                <a:effectLst/>
                <a:uLnTx/>
                <a:uFillTx/>
                <a:latin typeface="+mj-lt"/>
                <a:ea typeface="+mj-ea"/>
                <a:cs typeface="+mj-cs"/>
              </a:rPr>
              <a:t>　　　</a:t>
            </a:r>
            <a:r>
              <a:rPr kumimoji="0" lang="en-US" altLang="zh-CN" sz="2400" b="1" i="0" u="none" strike="noStrike" kern="0" cap="none" spc="0" normalizeH="0" baseline="0" noProof="0" dirty="0">
                <a:ln>
                  <a:noFill/>
                </a:ln>
                <a:solidFill>
                  <a:srgbClr val="000066"/>
                </a:solidFill>
                <a:effectLst/>
                <a:uLnTx/>
                <a:uFillTx/>
                <a:latin typeface="+mj-lt"/>
                <a:ea typeface="+mj-ea"/>
                <a:cs typeface="+mj-cs"/>
              </a:rPr>
              <a:t>Command 1</a:t>
            </a:r>
            <a:r>
              <a:rPr kumimoji="0" lang="zh-CN" altLang="en-US" sz="2400" b="1" i="0" u="none" strike="noStrike" kern="0" cap="none" spc="0" normalizeH="0" baseline="0" noProof="0" dirty="0">
                <a:ln>
                  <a:noFill/>
                </a:ln>
                <a:solidFill>
                  <a:srgbClr val="000066"/>
                </a:solidFill>
                <a:effectLst/>
                <a:uLnTx/>
                <a:uFillTx/>
                <a:latin typeface="+mj-lt"/>
                <a:ea typeface="+mj-ea"/>
                <a:cs typeface="+mj-cs"/>
              </a:rPr>
              <a:t>；</a:t>
            </a:r>
            <a:r>
              <a:rPr kumimoji="0" lang="en-US" altLang="zh-CN" sz="2400" b="1" i="0" u="none" strike="noStrike" kern="0" cap="none" spc="0" normalizeH="0" baseline="0" noProof="0" dirty="0">
                <a:ln>
                  <a:noFill/>
                </a:ln>
                <a:solidFill>
                  <a:srgbClr val="000066"/>
                </a:solidFill>
                <a:effectLst/>
                <a:uLnTx/>
                <a:uFillTx/>
                <a:latin typeface="+mj-lt"/>
                <a:ea typeface="+mj-ea"/>
                <a:cs typeface="+mj-cs"/>
              </a:rPr>
              <a:t>Command 2</a:t>
            </a:r>
            <a:r>
              <a:rPr kumimoji="0" lang="zh-CN" altLang="en-US" sz="2400" b="1" i="0" u="none" strike="noStrike" kern="0" cap="none" spc="0" normalizeH="0" baseline="0" noProof="0" dirty="0">
                <a:ln>
                  <a:noFill/>
                </a:ln>
                <a:solidFill>
                  <a:srgbClr val="000066"/>
                </a:solidFill>
                <a:effectLst/>
                <a:uLnTx/>
                <a:uFillTx/>
                <a:latin typeface="+mj-lt"/>
                <a:ea typeface="+mj-ea"/>
                <a:cs typeface="+mj-cs"/>
              </a:rPr>
              <a:t>；</a:t>
            </a:r>
            <a:r>
              <a:rPr kumimoji="0" lang="en-US" altLang="zh-CN" sz="2400" b="1" i="0" u="none" strike="noStrike" kern="0" cap="none" spc="0" normalizeH="0" baseline="0" noProof="0" dirty="0">
                <a:ln>
                  <a:noFill/>
                </a:ln>
                <a:solidFill>
                  <a:srgbClr val="000066"/>
                </a:solidFill>
                <a:effectLst/>
                <a:uLnTx/>
                <a:uFillTx/>
                <a:latin typeface="+mj-lt"/>
                <a:ea typeface="+mj-ea"/>
                <a:cs typeface="+mj-cs"/>
              </a:rPr>
              <a:t>&amp; Command 3</a:t>
            </a:r>
            <a:endParaRPr kumimoji="0" lang="en-US" altLang="zh-CN" sz="2400" b="1" i="0" u="none" strike="noStrike" kern="0" cap="none" spc="0" normalizeH="0" baseline="0" noProof="0" dirty="0">
              <a:ln>
                <a:noFill/>
              </a:ln>
              <a:solidFill>
                <a:srgbClr val="000066"/>
              </a:solidFill>
              <a:effectLst/>
              <a:uLnTx/>
              <a:uFillTx/>
              <a:latin typeface="+mj-lt"/>
              <a:ea typeface="+mj-ea"/>
              <a:cs typeface="+mj-cs"/>
            </a:endParaRPr>
          </a:p>
        </p:txBody>
      </p:sp>
      <p:pic>
        <p:nvPicPr>
          <p:cNvPr id="49155" name="Picture 4" descr="9-3"/>
          <p:cNvPicPr>
            <a:picLocks noChangeAspect="1"/>
          </p:cNvPicPr>
          <p:nvPr/>
        </p:nvPicPr>
        <p:blipFill>
          <a:blip r:embed="rId1"/>
          <a:stretch>
            <a:fillRect/>
          </a:stretch>
        </p:blipFill>
        <p:spPr>
          <a:xfrm>
            <a:off x="3449638" y="4005263"/>
            <a:ext cx="2857500" cy="2268537"/>
          </a:xfrm>
          <a:prstGeom prst="rect">
            <a:avLst/>
          </a:prstGeom>
          <a:noFill/>
          <a:ln w="9525">
            <a:noFill/>
          </a:ln>
        </p:spPr>
      </p:pic>
      <p:sp>
        <p:nvSpPr>
          <p:cNvPr id="49156" name="文本框 6"/>
          <p:cNvSpPr txBox="1"/>
          <p:nvPr/>
        </p:nvSpPr>
        <p:spPr>
          <a:xfrm>
            <a:off x="2606675" y="6457950"/>
            <a:ext cx="4572000" cy="400050"/>
          </a:xfrm>
          <a:prstGeom prst="rect">
            <a:avLst/>
          </a:prstGeom>
          <a:noFill/>
          <a:ln w="9525">
            <a:noFill/>
          </a:ln>
        </p:spPr>
        <p:txBody>
          <a:bodyPr>
            <a:spAutoFit/>
          </a:bodyPr>
          <a:p>
            <a:r>
              <a:rPr lang="zh-CN" altLang="en-US" sz="2000" dirty="0">
                <a:latin typeface="Times New Roman" panose="02020603050405020304" pitchFamily="18" charset="0"/>
              </a:rPr>
              <a:t>命令表型结点及其左、右子树</a:t>
            </a:r>
            <a:endParaRPr lang="zh-CN" altLang="en-US" sz="2000" dirty="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type="title"/>
          </p:nvPr>
        </p:nvSpPr>
        <p:spPr>
          <a:xfrm>
            <a:off x="236538" y="333375"/>
            <a:ext cx="8620125" cy="3141663"/>
          </a:xfrm>
        </p:spPr>
        <p:txBody>
          <a:bodyPr vert="horz" wrap="square" lIns="91440" tIns="45720" rIns="91440" bIns="45720" anchor="b" anchorCtr="0"/>
          <a:p>
            <a:pPr>
              <a:lnSpc>
                <a:spcPct val="150000"/>
              </a:lnSpc>
            </a:pPr>
            <a:r>
              <a:rPr lang="en-US" altLang="zh-CN" sz="2400" dirty="0"/>
              <a:t>2) </a:t>
            </a:r>
            <a:r>
              <a:rPr lang="zh-CN" altLang="en-US" sz="2400" dirty="0"/>
              <a:t>管道文件型结点</a:t>
            </a:r>
            <a:br>
              <a:rPr lang="zh-CN" altLang="en-US" sz="2400" dirty="0"/>
            </a:br>
            <a:r>
              <a:rPr lang="zh-CN" altLang="en-US" sz="2400" dirty="0"/>
              <a:t>　　当</a:t>
            </a:r>
            <a:r>
              <a:rPr lang="en-US" altLang="zh-CN" sz="2400" dirty="0"/>
              <a:t>Shell</a:t>
            </a:r>
            <a:r>
              <a:rPr lang="zh-CN" altLang="en-US" sz="2400" dirty="0"/>
              <a:t>命令解释程序遇到管道算符</a:t>
            </a:r>
            <a:r>
              <a:rPr lang="en-US" altLang="zh-CN" sz="2400" dirty="0"/>
              <a:t>”|”</a:t>
            </a:r>
            <a:r>
              <a:rPr lang="zh-CN" altLang="en-US" sz="2400" dirty="0"/>
              <a:t>时，先为之建立一个管道文件型结点，再将分隔符左面部分构成该结点的左子树，右面部分构成右子树。例如对下面的命令行所构成的命令：</a:t>
            </a:r>
            <a:br>
              <a:rPr lang="zh-CN" altLang="en-US" sz="2400" dirty="0"/>
            </a:br>
            <a:r>
              <a:rPr lang="zh-CN" altLang="en-US" sz="2400" dirty="0"/>
              <a:t>　　　　</a:t>
            </a:r>
            <a:r>
              <a:rPr lang="en-US" altLang="zh-CN" sz="2400" dirty="0"/>
              <a:t>Command 1 | Command 2 |  Command 3</a:t>
            </a:r>
            <a:endParaRPr lang="en-US" altLang="zh-CN" sz="2400" dirty="0"/>
          </a:p>
        </p:txBody>
      </p:sp>
      <p:pic>
        <p:nvPicPr>
          <p:cNvPr id="50179" name="Picture 4" descr="9-4"/>
          <p:cNvPicPr>
            <a:picLocks noChangeAspect="1"/>
          </p:cNvPicPr>
          <p:nvPr/>
        </p:nvPicPr>
        <p:blipFill>
          <a:blip r:embed="rId1"/>
          <a:stretch>
            <a:fillRect/>
          </a:stretch>
        </p:blipFill>
        <p:spPr>
          <a:xfrm>
            <a:off x="2916238" y="3797300"/>
            <a:ext cx="2843212" cy="2370138"/>
          </a:xfrm>
          <a:prstGeom prst="rect">
            <a:avLst/>
          </a:prstGeom>
          <a:noFill/>
          <a:ln w="9525">
            <a:noFill/>
          </a:ln>
        </p:spPr>
      </p:pic>
      <p:sp>
        <p:nvSpPr>
          <p:cNvPr id="50180" name="文本框 5"/>
          <p:cNvSpPr txBox="1"/>
          <p:nvPr/>
        </p:nvSpPr>
        <p:spPr>
          <a:xfrm>
            <a:off x="2592388" y="6273800"/>
            <a:ext cx="4572000" cy="400050"/>
          </a:xfrm>
          <a:prstGeom prst="rect">
            <a:avLst/>
          </a:prstGeom>
          <a:noFill/>
          <a:ln w="9525">
            <a:noFill/>
          </a:ln>
        </p:spPr>
        <p:txBody>
          <a:bodyPr>
            <a:spAutoFit/>
          </a:bodyPr>
          <a:p>
            <a:r>
              <a:rPr lang="zh-CN" altLang="en-US" sz="2000" dirty="0">
                <a:latin typeface="Times New Roman" panose="02020603050405020304" pitchFamily="18" charset="0"/>
              </a:rPr>
              <a:t>管道文件型结点及其左、右子树</a:t>
            </a:r>
            <a:endParaRPr lang="zh-CN" altLang="en-US" sz="2000" dirty="0">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a:xfrm>
            <a:off x="261938" y="404813"/>
            <a:ext cx="8620125" cy="2673350"/>
          </a:xfrm>
        </p:spPr>
        <p:txBody>
          <a:bodyPr vert="horz" wrap="square" lIns="91440" tIns="45720" rIns="91440" bIns="45720" anchor="b" anchorCtr="0"/>
          <a:p>
            <a:pPr>
              <a:lnSpc>
                <a:spcPct val="150000"/>
              </a:lnSpc>
            </a:pPr>
            <a:r>
              <a:rPr lang="en-US" altLang="zh-CN" sz="2400" dirty="0"/>
              <a:t>3) </a:t>
            </a:r>
            <a:r>
              <a:rPr lang="zh-CN" altLang="en-US" sz="2400" dirty="0"/>
              <a:t>简单命令型结点</a:t>
            </a:r>
            <a:br>
              <a:rPr lang="zh-CN" altLang="en-US" sz="2400" dirty="0"/>
            </a:br>
            <a:r>
              <a:rPr lang="zh-CN" altLang="en-US" sz="2400" dirty="0"/>
              <a:t>　　对于简单命令，在命令行中仅有一条命令，它是属于可以立即执行的命令，系统无需为它建立二叉树结构的命令行树。当命令解释程序读入键盘缓冲区中的命令后，若判定它是简单命令，再进一步确定是否是内部命令。 </a:t>
            </a:r>
            <a:endParaRPr lang="zh-CN" alt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4" name="文本框 3"/>
          <p:cNvSpPr txBox="1"/>
          <p:nvPr/>
        </p:nvSpPr>
        <p:spPr>
          <a:xfrm>
            <a:off x="584200" y="736600"/>
            <a:ext cx="7597775" cy="2738438"/>
          </a:xfrm>
          <a:prstGeom prst="rect">
            <a:avLst/>
          </a:prstGeom>
          <a:noFill/>
        </p:spPr>
        <p:txBody>
          <a:bodyPr>
            <a:spAutoFit/>
          </a:bodyPr>
          <a:lstStyle/>
          <a:p>
            <a:pPr marR="0" defTabSz="914400">
              <a:buClrTx/>
              <a:buSzTx/>
              <a:buFontTx/>
              <a:buNone/>
              <a:defRPr/>
            </a:pPr>
            <a:r>
              <a:rPr kumimoji="0" lang="en-US" altLang="zh-CN" sz="2800" kern="1200" cap="none" spc="0" normalizeH="0" baseline="0" noProof="0" dirty="0" err="1">
                <a:solidFill>
                  <a:srgbClr val="FF0000"/>
                </a:solidFill>
                <a:latin typeface="+mj-ea"/>
                <a:ea typeface="+mj-ea"/>
                <a:cs typeface="+mn-cs"/>
              </a:rPr>
              <a:t>pid</a:t>
            </a:r>
            <a:r>
              <a:rPr kumimoji="0" lang="en-US" altLang="zh-CN" sz="2800" kern="1200" cap="none" spc="0" normalizeH="0" baseline="0" noProof="0" dirty="0">
                <a:solidFill>
                  <a:srgbClr val="FF0000"/>
                </a:solidFill>
                <a:latin typeface="+mj-ea"/>
                <a:ea typeface="+mj-ea"/>
                <a:cs typeface="+mn-cs"/>
              </a:rPr>
              <a:t>=fork()</a:t>
            </a:r>
            <a:endParaRPr kumimoji="0" lang="en-US" altLang="zh-CN" sz="2800" kern="1200" cap="none" spc="0" normalizeH="0" baseline="0" noProof="0" dirty="0">
              <a:solidFill>
                <a:srgbClr val="FF0000"/>
              </a:solidFill>
              <a:latin typeface="+mj-ea"/>
              <a:ea typeface="+mj-ea"/>
              <a:cs typeface="+mn-cs"/>
            </a:endParaRPr>
          </a:p>
          <a:p>
            <a:pPr marL="342900" marR="0" indent="-342900" defTabSz="914400">
              <a:buClrTx/>
              <a:buSzTx/>
              <a:buFont typeface="Arial" panose="020B0604020202020204" pitchFamily="34" charset="0"/>
              <a:buChar char="•"/>
              <a:defRPr/>
            </a:pPr>
            <a:r>
              <a:rPr kumimoji="0" lang="zh-CN" altLang="en-US" b="0" kern="1200" cap="none" spc="0" normalizeH="0" baseline="0" noProof="0" dirty="0">
                <a:latin typeface="+mj-ea"/>
                <a:ea typeface="+mj-ea"/>
                <a:cs typeface="+mn-cs"/>
              </a:rPr>
              <a:t>完全复制父进程的所有内容：数据、寄存器、文件描述符</a:t>
            </a:r>
            <a:endParaRPr kumimoji="0" lang="en-US" altLang="zh-CN" b="0" kern="1200" cap="none" spc="0" normalizeH="0" baseline="0" noProof="0" dirty="0">
              <a:latin typeface="+mj-ea"/>
              <a:ea typeface="+mj-ea"/>
              <a:cs typeface="+mn-cs"/>
            </a:endParaRPr>
          </a:p>
          <a:p>
            <a:pPr marL="342900" marR="0" indent="-342900" defTabSz="914400">
              <a:buClrTx/>
              <a:buSzTx/>
              <a:buFont typeface="Arial" panose="020B0604020202020204" pitchFamily="34" charset="0"/>
              <a:buChar char="•"/>
              <a:defRPr/>
            </a:pPr>
            <a:r>
              <a:rPr kumimoji="0" lang="en-US" altLang="zh-CN" b="0" kern="1200" cap="none" spc="0" normalizeH="0" baseline="0" noProof="0" dirty="0">
                <a:latin typeface="+mj-ea"/>
                <a:ea typeface="+mj-ea"/>
                <a:cs typeface="+mn-cs"/>
              </a:rPr>
              <a:t>fork </a:t>
            </a:r>
            <a:r>
              <a:rPr kumimoji="0" lang="zh-CN" altLang="en-US" b="0" kern="1200" cap="none" spc="0" normalizeH="0" baseline="0" noProof="0" dirty="0">
                <a:latin typeface="+mj-ea"/>
                <a:ea typeface="+mj-ea"/>
                <a:cs typeface="+mn-cs"/>
              </a:rPr>
              <a:t>返回一个值（</a:t>
            </a:r>
            <a:r>
              <a:rPr kumimoji="0" lang="en-US" altLang="zh-CN" b="0" kern="1200" cap="none" spc="0" normalizeH="0" baseline="0" noProof="0" dirty="0" err="1">
                <a:latin typeface="+mj-ea"/>
                <a:ea typeface="+mj-ea"/>
                <a:cs typeface="+mn-cs"/>
              </a:rPr>
              <a:t>pid</a:t>
            </a:r>
            <a:r>
              <a:rPr kumimoji="0" lang="zh-CN" altLang="en-US" b="0" kern="1200" cap="none" spc="0" normalizeH="0" baseline="0" noProof="0" dirty="0">
                <a:latin typeface="+mj-ea"/>
                <a:ea typeface="+mj-ea"/>
                <a:cs typeface="+mn-cs"/>
              </a:rPr>
              <a:t>）</a:t>
            </a:r>
            <a:endParaRPr kumimoji="0" lang="en-US" altLang="zh-CN" b="0" kern="1200" cap="none" spc="0" normalizeH="0" baseline="0" noProof="0" dirty="0">
              <a:latin typeface="+mj-ea"/>
              <a:ea typeface="+mj-ea"/>
              <a:cs typeface="+mn-cs"/>
            </a:endParaRP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mj-ea"/>
                <a:ea typeface="+mj-ea"/>
                <a:cs typeface="+mn-cs"/>
              </a:rPr>
              <a:t>子进程：零</a:t>
            </a:r>
            <a:endParaRPr kumimoji="0" lang="en-US" altLang="zh-CN" sz="2400" b="0" i="0" u="none" strike="noStrike" kern="1200" cap="none" spc="0" normalizeH="0" baseline="0" noProof="0" dirty="0">
              <a:ln>
                <a:noFill/>
              </a:ln>
              <a:solidFill>
                <a:schemeClr val="tx1"/>
              </a:solidFill>
              <a:effectLst/>
              <a:uLnTx/>
              <a:uFillTx/>
              <a:latin typeface="+mj-ea"/>
              <a:ea typeface="+mj-ea"/>
              <a:cs typeface="+mn-cs"/>
            </a:endParaRP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mj-ea"/>
                <a:ea typeface="+mj-ea"/>
                <a:cs typeface="+mn-cs"/>
              </a:rPr>
              <a:t>父进程：子进程的</a:t>
            </a:r>
            <a:r>
              <a:rPr kumimoji="0" lang="en-US" altLang="zh-CN" sz="2400" b="0" i="0" u="none" strike="noStrike" kern="1200" cap="none" spc="0" normalizeH="0" baseline="0" noProof="0" dirty="0">
                <a:ln>
                  <a:noFill/>
                </a:ln>
                <a:solidFill>
                  <a:schemeClr val="tx1"/>
                </a:solidFill>
                <a:effectLst/>
                <a:uLnTx/>
                <a:uFillTx/>
                <a:latin typeface="+mj-ea"/>
                <a:ea typeface="+mj-ea"/>
                <a:cs typeface="+mn-cs"/>
              </a:rPr>
              <a:t>PID</a:t>
            </a:r>
            <a:endParaRPr kumimoji="0" lang="en-US" altLang="zh-CN" sz="2400" b="0" i="0" u="none" strike="noStrike" kern="1200" cap="none" spc="0" normalizeH="0" baseline="0" noProof="0" dirty="0">
              <a:ln>
                <a:noFill/>
              </a:ln>
              <a:solidFill>
                <a:schemeClr val="tx1"/>
              </a:solidFill>
              <a:effectLst/>
              <a:uLnTx/>
              <a:uFillTx/>
              <a:latin typeface="+mj-ea"/>
              <a:ea typeface="+mj-ea"/>
              <a:cs typeface="+mn-cs"/>
            </a:endParaRP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mj-ea"/>
                <a:ea typeface="+mj-ea"/>
                <a:cs typeface="+mn-cs"/>
              </a:rPr>
              <a:t>用于区分子进程和父进程</a:t>
            </a:r>
            <a:endParaRPr kumimoji="0" lang="zh-CN" altLang="en-US" sz="2400" b="0" i="0" u="none" strike="noStrike" kern="1200" cap="none" spc="0" normalizeH="0" baseline="0" noProof="0" dirty="0">
              <a:ln>
                <a:noFill/>
              </a:ln>
              <a:solidFill>
                <a:schemeClr val="tx1"/>
              </a:solidFill>
              <a:effectLst/>
              <a:uLnTx/>
              <a:uFillTx/>
              <a:latin typeface="+mj-ea"/>
              <a:ea typeface="+mj-ea"/>
              <a:cs typeface="+mn-cs"/>
            </a:endParaRPr>
          </a:p>
        </p:txBody>
      </p:sp>
      <p:sp>
        <p:nvSpPr>
          <p:cNvPr id="6" name="文本框 5"/>
          <p:cNvSpPr txBox="1"/>
          <p:nvPr/>
        </p:nvSpPr>
        <p:spPr>
          <a:xfrm>
            <a:off x="598488" y="3860800"/>
            <a:ext cx="7272338" cy="2370138"/>
          </a:xfrm>
          <a:prstGeom prst="rect">
            <a:avLst/>
          </a:prstGeom>
          <a:noFill/>
        </p:spPr>
        <p:txBody>
          <a:bodyPr>
            <a:spAutoFit/>
          </a:bodyPr>
          <a:lstStyle/>
          <a:p>
            <a:pPr marR="0" defTabSz="914400">
              <a:buClrTx/>
              <a:buSzTx/>
              <a:buFontTx/>
              <a:buNone/>
              <a:defRPr/>
            </a:pPr>
            <a:r>
              <a:rPr kumimoji="0" lang="zh-CN" altLang="en-US" sz="2800" kern="1200" cap="none" spc="0" normalizeH="0" baseline="0" noProof="0" dirty="0">
                <a:solidFill>
                  <a:srgbClr val="FF0000"/>
                </a:solidFill>
                <a:latin typeface="+mj-ea"/>
                <a:ea typeface="+mj-ea"/>
                <a:cs typeface="+mn-cs"/>
              </a:rPr>
              <a:t>pid=waitpid(pid, &amp;statloc, </a:t>
            </a:r>
            <a:r>
              <a:rPr kumimoji="0" lang="en-US" altLang="zh-CN" sz="2800" kern="1200" cap="none" spc="0" normalizeH="0" baseline="0" noProof="0" dirty="0">
                <a:solidFill>
                  <a:srgbClr val="FF0000"/>
                </a:solidFill>
                <a:latin typeface="+mj-ea"/>
                <a:ea typeface="+mj-ea"/>
                <a:cs typeface="+mn-cs"/>
              </a:rPr>
              <a:t>option</a:t>
            </a:r>
            <a:r>
              <a:rPr kumimoji="0" lang="zh-CN" altLang="en-US" sz="2800" kern="1200" cap="none" spc="0" normalizeH="0" baseline="0" noProof="0" dirty="0">
                <a:solidFill>
                  <a:srgbClr val="FF0000"/>
                </a:solidFill>
                <a:latin typeface="+mj-ea"/>
                <a:ea typeface="+mj-ea"/>
                <a:cs typeface="+mn-cs"/>
              </a:rPr>
              <a:t>)</a:t>
            </a:r>
            <a:endParaRPr kumimoji="0" lang="en-US" altLang="zh-CN" sz="2800" kern="1200" cap="none" spc="0" normalizeH="0" baseline="0" noProof="0" dirty="0">
              <a:solidFill>
                <a:srgbClr val="FF0000"/>
              </a:solidFill>
              <a:latin typeface="+mj-ea"/>
              <a:ea typeface="+mj-ea"/>
              <a:cs typeface="+mn-cs"/>
            </a:endParaRPr>
          </a:p>
          <a:p>
            <a:pPr marL="342900" marR="0" indent="-342900" defTabSz="914400">
              <a:buClrTx/>
              <a:buSzTx/>
              <a:buFont typeface="Arial" panose="020B0604020202020204" pitchFamily="34" charset="0"/>
              <a:buChar char="•"/>
              <a:defRPr/>
            </a:pPr>
            <a:r>
              <a:rPr kumimoji="0" lang="en-US" altLang="zh-CN" b="0" kern="1200" cap="none" spc="0" normalizeH="0" baseline="0" noProof="0" dirty="0">
                <a:latin typeface="+mj-ea"/>
                <a:ea typeface="+mj-ea"/>
                <a:cs typeface="+mn-cs"/>
              </a:rPr>
              <a:t>w</a:t>
            </a:r>
            <a:r>
              <a:rPr kumimoji="0" lang="zh-CN" altLang="en-US" b="0" kern="1200" cap="none" spc="0" normalizeH="0" baseline="0" noProof="0" dirty="0">
                <a:latin typeface="+mj-ea"/>
                <a:ea typeface="+mj-ea"/>
                <a:cs typeface="+mn-cs"/>
              </a:rPr>
              <a:t>aitpid 可以等待特定子进程，或者通过将第一个参数设置为 -1 来等待任何子进程</a:t>
            </a:r>
            <a:endParaRPr kumimoji="0" lang="en-US" altLang="zh-CN" b="0" kern="1200" cap="none" spc="0" normalizeH="0" baseline="0" noProof="0" dirty="0">
              <a:latin typeface="+mj-ea"/>
              <a:ea typeface="+mj-ea"/>
              <a:cs typeface="+mn-cs"/>
            </a:endParaRPr>
          </a:p>
          <a:p>
            <a:pPr marL="342900" marR="0" indent="-342900" defTabSz="914400">
              <a:buClrTx/>
              <a:buSzTx/>
              <a:buFont typeface="Arial" panose="020B0604020202020204" pitchFamily="34" charset="0"/>
              <a:buChar char="•"/>
              <a:defRPr/>
            </a:pPr>
            <a:r>
              <a:rPr kumimoji="0" lang="zh-CN" altLang="en-US" b="0" kern="1200" cap="none" spc="0" normalizeH="0" baseline="0" noProof="0" dirty="0">
                <a:latin typeface="+mj-ea"/>
                <a:ea typeface="+mj-ea"/>
                <a:cs typeface="+mn-cs"/>
              </a:rPr>
              <a:t>当waitpid完成后，第二个参数指向的地址将被发送到子进程的退出状态</a:t>
            </a:r>
            <a:endParaRPr kumimoji="0" lang="en-US" altLang="zh-CN" b="0" kern="1200" cap="none" spc="0" normalizeH="0" baseline="0" noProof="0" dirty="0">
              <a:latin typeface="+mj-ea"/>
              <a:ea typeface="+mj-ea"/>
              <a:cs typeface="+mn-cs"/>
            </a:endParaRPr>
          </a:p>
          <a:p>
            <a:pPr marL="342900" marR="0" indent="-342900" defTabSz="914400">
              <a:buClrTx/>
              <a:buSzTx/>
              <a:buFont typeface="Arial" panose="020B0604020202020204" pitchFamily="34" charset="0"/>
              <a:buChar char="•"/>
              <a:defRPr/>
            </a:pPr>
            <a:r>
              <a:rPr kumimoji="0" lang="zh-CN" altLang="en-US" b="0" kern="1200" cap="none" spc="0" normalizeH="0" baseline="0" noProof="0" dirty="0">
                <a:latin typeface="+mj-ea"/>
                <a:ea typeface="+mj-ea"/>
                <a:cs typeface="+mn-cs"/>
              </a:rPr>
              <a:t>提供了各种选项，由第三个参数指定</a:t>
            </a:r>
            <a:endParaRPr kumimoji="0" lang="zh-CN" altLang="en-US" b="0" kern="1200" cap="none" spc="0" normalizeH="0" baseline="0" noProof="0" dirty="0">
              <a:latin typeface="+mj-ea"/>
              <a:ea typeface="+mj-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4" name="文本框 3"/>
          <p:cNvSpPr txBox="1"/>
          <p:nvPr/>
        </p:nvSpPr>
        <p:spPr>
          <a:xfrm>
            <a:off x="395288" y="931863"/>
            <a:ext cx="8640763" cy="4832350"/>
          </a:xfrm>
          <a:prstGeom prst="rect">
            <a:avLst/>
          </a:prstGeom>
          <a:noFill/>
        </p:spPr>
        <p:txBody>
          <a:bodyPr wrap="square">
            <a:spAutoFit/>
          </a:bodyPr>
          <a:lstStyle/>
          <a:p>
            <a:pPr marL="342900" marR="0" indent="-342900" defTabSz="914400">
              <a:buClrTx/>
              <a:buSzTx/>
              <a:buFont typeface="Arial" panose="020B0604020202020204" pitchFamily="34" charset="0"/>
              <a:buChar char="•"/>
              <a:defRPr/>
            </a:pPr>
            <a:r>
              <a:rPr kumimoji="0" lang="zh-CN" altLang="en-US" sz="2800" b="0" kern="1200" cap="none" spc="0" normalizeH="0" baseline="0" noProof="0" dirty="0">
                <a:latin typeface="+mj-ea"/>
                <a:ea typeface="+mj-ea"/>
                <a:cs typeface="+mn-cs"/>
              </a:rPr>
              <a:t>用调用中指定的文件替换进程的核心映像</a:t>
            </a:r>
            <a:endParaRPr kumimoji="0" lang="en-US" altLang="zh-CN" sz="2800" b="0" kern="1200" cap="none" spc="0" normalizeH="0" baseline="0" noProof="0" dirty="0">
              <a:latin typeface="+mj-ea"/>
              <a:ea typeface="+mj-ea"/>
              <a:cs typeface="+mn-cs"/>
            </a:endParaRPr>
          </a:p>
          <a:p>
            <a:pPr marL="342900" marR="0" indent="-342900" defTabSz="914400">
              <a:buClrTx/>
              <a:buSzTx/>
              <a:buFont typeface="Arial" panose="020B0604020202020204" pitchFamily="34" charset="0"/>
              <a:buChar char="•"/>
              <a:defRPr/>
            </a:pPr>
            <a:r>
              <a:rPr kumimoji="0" lang="en-US" altLang="zh-CN" sz="2800" b="0" kern="1200" cap="none" spc="0" normalizeH="0" baseline="0" noProof="0" dirty="0">
                <a:latin typeface="+mj-ea"/>
                <a:ea typeface="+mj-ea"/>
                <a:cs typeface="+mn-cs"/>
              </a:rPr>
              <a:t>e</a:t>
            </a:r>
            <a:r>
              <a:rPr kumimoji="0" lang="zh-CN" altLang="en-US" sz="2800" b="0" kern="1200" cap="none" spc="0" normalizeH="0" baseline="0" noProof="0" dirty="0">
                <a:latin typeface="+mj-ea"/>
                <a:ea typeface="+mj-ea"/>
                <a:cs typeface="+mn-cs"/>
              </a:rPr>
              <a:t>xecve(name,arg,environp)有3个参数：文件名，参数，环境</a:t>
            </a:r>
            <a:endParaRPr kumimoji="0" lang="en-US" altLang="zh-CN" sz="2800" b="0" kern="1200" cap="none" spc="0" normalizeH="0" baseline="0" noProof="0" dirty="0">
              <a:latin typeface="+mj-ea"/>
              <a:ea typeface="+mj-ea"/>
              <a:cs typeface="+mn-cs"/>
            </a:endParaRPr>
          </a:p>
          <a:p>
            <a:pPr marL="342900" marR="0" indent="-342900" defTabSz="914400">
              <a:buClrTx/>
              <a:buSzTx/>
              <a:buFont typeface="Arial" panose="020B0604020202020204" pitchFamily="34" charset="0"/>
              <a:buChar char="•"/>
              <a:defRPr/>
            </a:pPr>
            <a:endParaRPr kumimoji="0" lang="en-US" altLang="zh-CN" sz="2800" b="0" kern="1200" cap="none" spc="0" normalizeH="0" baseline="0" noProof="0" dirty="0">
              <a:latin typeface="+mj-ea"/>
              <a:ea typeface="+mj-ea"/>
              <a:cs typeface="+mn-cs"/>
            </a:endParaRPr>
          </a:p>
          <a:p>
            <a:pPr marL="342900" marR="0" indent="-342900" defTabSz="914400">
              <a:buClrTx/>
              <a:buSzTx/>
              <a:buFont typeface="Arial" panose="020B0604020202020204" pitchFamily="34" charset="0"/>
              <a:buChar char="•"/>
              <a:defRPr/>
            </a:pPr>
            <a:r>
              <a:rPr kumimoji="0" lang="zh-CN" altLang="en-US" sz="2800" b="0" kern="1200" cap="none" spc="0" normalizeH="0" baseline="0" noProof="0" dirty="0">
                <a:latin typeface="+mj-ea"/>
                <a:ea typeface="+mj-ea"/>
                <a:cs typeface="+mn-cs"/>
              </a:rPr>
              <a:t>例子：</a:t>
            </a:r>
            <a:r>
              <a:rPr kumimoji="0" lang="en-US" altLang="zh-CN" sz="2800" b="0" kern="1200" cap="none" spc="0" normalizeH="0" baseline="0" noProof="0" dirty="0">
                <a:latin typeface="+mj-ea"/>
                <a:ea typeface="+mj-ea"/>
                <a:cs typeface="+mn-cs"/>
              </a:rPr>
              <a:t>cp f1 f2 </a:t>
            </a:r>
            <a:endParaRPr kumimoji="0" lang="en-US" altLang="zh-CN" sz="2800" b="0" kern="1200" cap="none" spc="0" normalizeH="0" baseline="0" noProof="0" dirty="0">
              <a:latin typeface="+mj-ea"/>
              <a:ea typeface="+mj-ea"/>
              <a:cs typeface="+mn-cs"/>
            </a:endParaRPr>
          </a:p>
          <a:p>
            <a:pPr marL="342900" marR="0" indent="-342900" defTabSz="914400">
              <a:buClrTx/>
              <a:buSzTx/>
              <a:buFont typeface="Arial" panose="020B0604020202020204" pitchFamily="34" charset="0"/>
              <a:buChar char="•"/>
              <a:defRPr/>
            </a:pPr>
            <a:r>
              <a:rPr kumimoji="0" lang="zh-CN" altLang="en-US" sz="2800" b="0" kern="1200" cap="none" spc="0" normalizeH="0" baseline="0" noProof="0" dirty="0">
                <a:latin typeface="+mj-ea"/>
                <a:ea typeface="+mj-ea"/>
                <a:cs typeface="+mn-cs"/>
              </a:rPr>
              <a:t>由</a:t>
            </a:r>
            <a:r>
              <a:rPr kumimoji="0" lang="en-US" altLang="zh-CN" sz="2800" b="0" kern="1200" cap="none" spc="0" normalizeH="0" baseline="0" noProof="0" dirty="0" err="1">
                <a:latin typeface="+mj-ea"/>
                <a:ea typeface="+mj-ea"/>
                <a:cs typeface="+mn-cs"/>
              </a:rPr>
              <a:t>execve</a:t>
            </a:r>
            <a:r>
              <a:rPr kumimoji="0" lang="zh-CN" altLang="en-US" sz="2800" b="0" kern="1200" cap="none" spc="0" normalizeH="0" baseline="0" noProof="0" dirty="0">
                <a:latin typeface="+mj-ea"/>
                <a:ea typeface="+mj-ea"/>
                <a:cs typeface="+mn-cs"/>
              </a:rPr>
              <a:t>定位，参数由</a:t>
            </a:r>
            <a:r>
              <a:rPr kumimoji="0" lang="en-US" altLang="zh-CN" sz="2800" b="0" kern="1200" cap="none" spc="0" normalizeH="0" baseline="0" noProof="0" dirty="0" err="1">
                <a:latin typeface="+mj-ea"/>
                <a:ea typeface="+mj-ea"/>
                <a:cs typeface="+mn-cs"/>
              </a:rPr>
              <a:t>execve</a:t>
            </a:r>
            <a:r>
              <a:rPr kumimoji="0" lang="zh-CN" altLang="en-US" sz="2800" b="0" kern="1200" cap="none" spc="0" normalizeH="0" baseline="0" noProof="0" dirty="0">
                <a:latin typeface="+mj-ea"/>
                <a:ea typeface="+mj-ea"/>
                <a:cs typeface="+mn-cs"/>
              </a:rPr>
              <a:t>传递给它</a:t>
            </a:r>
            <a:endParaRPr kumimoji="0" lang="en-US" altLang="zh-CN" sz="2800" b="0" kern="1200" cap="none" spc="0" normalizeH="0" baseline="0" noProof="0" dirty="0">
              <a:latin typeface="+mj-ea"/>
              <a:ea typeface="+mj-ea"/>
              <a:cs typeface="+mn-cs"/>
            </a:endParaRPr>
          </a:p>
          <a:p>
            <a:pPr marL="342900" marR="0" indent="-342900" defTabSz="914400">
              <a:buClrTx/>
              <a:buSzTx/>
              <a:buFont typeface="Arial" panose="020B0604020202020204" pitchFamily="34" charset="0"/>
              <a:buChar char="•"/>
              <a:defRPr/>
            </a:pPr>
            <a:r>
              <a:rPr kumimoji="0" lang="en-US" altLang="zh-CN" sz="2800" b="0" kern="1200" cap="none" spc="0" normalizeH="0" baseline="0" noProof="0" dirty="0">
                <a:latin typeface="+mj-ea"/>
                <a:ea typeface="+mj-ea"/>
                <a:cs typeface="+mn-cs"/>
              </a:rPr>
              <a:t>main(</a:t>
            </a:r>
            <a:r>
              <a:rPr kumimoji="0" lang="en-US" altLang="zh-CN" sz="2800" b="0" kern="1200" cap="none" spc="0" normalizeH="0" baseline="0" noProof="0" dirty="0" err="1">
                <a:latin typeface="+mj-ea"/>
                <a:ea typeface="+mj-ea"/>
                <a:cs typeface="+mn-cs"/>
              </a:rPr>
              <a:t>argc</a:t>
            </a:r>
            <a:r>
              <a:rPr kumimoji="0" lang="en-US" altLang="zh-CN" sz="2800" b="0" kern="1200" cap="none" spc="0" normalizeH="0" baseline="0" noProof="0" dirty="0">
                <a:latin typeface="+mj-ea"/>
                <a:ea typeface="+mj-ea"/>
                <a:cs typeface="+mn-cs"/>
              </a:rPr>
              <a:t>, </a:t>
            </a:r>
            <a:r>
              <a:rPr kumimoji="0" lang="en-US" altLang="zh-CN" sz="2800" b="0" kern="1200" cap="none" spc="0" normalizeH="0" baseline="0" noProof="0" dirty="0" err="1">
                <a:latin typeface="+mj-ea"/>
                <a:ea typeface="+mj-ea"/>
                <a:cs typeface="+mn-cs"/>
              </a:rPr>
              <a:t>argv</a:t>
            </a:r>
            <a:r>
              <a:rPr kumimoji="0" lang="en-US" altLang="zh-CN" sz="2800" b="0" kern="1200" cap="none" spc="0" normalizeH="0" baseline="0" noProof="0" dirty="0">
                <a:latin typeface="+mj-ea"/>
                <a:ea typeface="+mj-ea"/>
                <a:cs typeface="+mn-cs"/>
              </a:rPr>
              <a:t>, </a:t>
            </a:r>
            <a:r>
              <a:rPr kumimoji="0" lang="en-US" altLang="zh-CN" sz="2800" b="0" kern="1200" cap="none" spc="0" normalizeH="0" baseline="0" noProof="0" dirty="0" err="1">
                <a:latin typeface="+mj-ea"/>
                <a:ea typeface="+mj-ea"/>
                <a:cs typeface="+mn-cs"/>
              </a:rPr>
              <a:t>envp</a:t>
            </a:r>
            <a:r>
              <a:rPr kumimoji="0" lang="en-US" altLang="zh-CN" sz="2800" b="0" kern="1200" cap="none" spc="0" normalizeH="0" baseline="0" noProof="0" dirty="0">
                <a:latin typeface="+mj-ea"/>
                <a:ea typeface="+mj-ea"/>
                <a:cs typeface="+mn-cs"/>
              </a:rPr>
              <a:t>) </a:t>
            </a:r>
            <a:r>
              <a:rPr kumimoji="0" lang="zh-CN" altLang="en-US" sz="2800" b="0" kern="1200" cap="none" spc="0" normalizeH="0" baseline="0" noProof="0" dirty="0">
                <a:latin typeface="+mj-ea"/>
                <a:ea typeface="+mj-ea"/>
                <a:cs typeface="+mn-cs"/>
              </a:rPr>
              <a:t>是</a:t>
            </a:r>
            <a:r>
              <a:rPr kumimoji="0" lang="en-US" altLang="zh-CN" sz="2800" b="0" kern="1200" cap="none" spc="0" normalizeH="0" baseline="0" noProof="0" dirty="0">
                <a:latin typeface="+mj-ea"/>
                <a:ea typeface="+mj-ea"/>
                <a:cs typeface="+mn-cs"/>
              </a:rPr>
              <a:t>cp</a:t>
            </a:r>
            <a:r>
              <a:rPr kumimoji="0" lang="zh-CN" altLang="en-US" sz="2800" b="0" kern="1200" cap="none" spc="0" normalizeH="0" baseline="0" noProof="0" dirty="0">
                <a:latin typeface="+mj-ea"/>
                <a:ea typeface="+mj-ea"/>
                <a:cs typeface="+mn-cs"/>
              </a:rPr>
              <a:t>的主程序 </a:t>
            </a:r>
            <a:endParaRPr kumimoji="0" lang="en-US" altLang="zh-CN" sz="2800" b="0" kern="1200" cap="none" spc="0" normalizeH="0" baseline="0" noProof="0" dirty="0">
              <a:latin typeface="+mj-ea"/>
              <a:ea typeface="+mj-ea"/>
              <a:cs typeface="+mn-cs"/>
            </a:endParaRPr>
          </a:p>
          <a:p>
            <a:pPr marL="342900" marR="0" indent="-342900" defTabSz="914400">
              <a:buClrTx/>
              <a:buSzTx/>
              <a:buFont typeface="Arial" panose="020B0604020202020204" pitchFamily="34" charset="0"/>
              <a:buChar char="•"/>
              <a:defRPr/>
            </a:pPr>
            <a:r>
              <a:rPr kumimoji="0" lang="en-US" altLang="zh-CN" sz="2800" b="0" kern="1200" cap="none" spc="0" normalizeH="0" baseline="0" noProof="0" dirty="0" err="1">
                <a:latin typeface="+mj-ea"/>
                <a:ea typeface="+mj-ea"/>
                <a:cs typeface="+mn-cs"/>
              </a:rPr>
              <a:t>argc</a:t>
            </a:r>
            <a:r>
              <a:rPr kumimoji="0" lang="zh-CN" altLang="en-US" sz="2800" b="0" kern="1200" cap="none" spc="0" normalizeH="0" baseline="0" noProof="0" dirty="0">
                <a:latin typeface="+mj-ea"/>
                <a:ea typeface="+mj-ea"/>
                <a:cs typeface="+mn-cs"/>
              </a:rPr>
              <a:t>是命令行上的</a:t>
            </a:r>
            <a:r>
              <a:rPr kumimoji="0" lang="en-US" altLang="zh-CN" sz="2800" b="0" kern="1200" cap="none" spc="0" normalizeH="0" baseline="0" noProof="0" dirty="0">
                <a:latin typeface="+mj-ea"/>
                <a:ea typeface="+mj-ea"/>
                <a:cs typeface="+mn-cs"/>
              </a:rPr>
              <a:t>#items (=3 in cp) </a:t>
            </a:r>
            <a:endParaRPr kumimoji="0" lang="en-US" altLang="zh-CN" sz="2800" b="0" kern="1200" cap="none" spc="0" normalizeH="0" baseline="0" noProof="0" dirty="0">
              <a:latin typeface="+mj-ea"/>
              <a:ea typeface="+mj-ea"/>
              <a:cs typeface="+mn-cs"/>
            </a:endParaRPr>
          </a:p>
          <a:p>
            <a:pPr marL="342900" marR="0" indent="-342900" defTabSz="914400">
              <a:buClrTx/>
              <a:buSzTx/>
              <a:buFont typeface="Arial" panose="020B0604020202020204" pitchFamily="34" charset="0"/>
              <a:buChar char="•"/>
              <a:defRPr/>
            </a:pPr>
            <a:r>
              <a:rPr kumimoji="0" lang="en-US" altLang="zh-CN" sz="2800" b="0" kern="1200" cap="none" spc="0" normalizeH="0" baseline="0" noProof="0" dirty="0" err="1">
                <a:latin typeface="+mj-ea"/>
                <a:ea typeface="+mj-ea"/>
                <a:cs typeface="+mn-cs"/>
              </a:rPr>
              <a:t>argv</a:t>
            </a:r>
            <a:r>
              <a:rPr kumimoji="0" lang="zh-CN" altLang="en-US" sz="2800" b="0" kern="1200" cap="none" spc="0" normalizeH="0" baseline="0" noProof="0" dirty="0">
                <a:latin typeface="+mj-ea"/>
                <a:ea typeface="+mj-ea"/>
                <a:cs typeface="+mn-cs"/>
              </a:rPr>
              <a:t>指向数组（</a:t>
            </a:r>
            <a:r>
              <a:rPr kumimoji="0" lang="en-US" altLang="zh-CN" sz="2800" b="0" kern="1200" cap="none" spc="0" normalizeH="0" baseline="0" noProof="0" dirty="0" err="1">
                <a:latin typeface="+mj-ea"/>
                <a:ea typeface="+mj-ea"/>
                <a:cs typeface="+mn-cs"/>
              </a:rPr>
              <a:t>argv</a:t>
            </a:r>
            <a:r>
              <a:rPr kumimoji="0" lang="en-US" altLang="zh-CN" sz="2800" b="0" kern="1200" cap="none" spc="0" normalizeH="0" baseline="0" noProof="0" dirty="0">
                <a:latin typeface="+mj-ea"/>
                <a:ea typeface="+mj-ea"/>
                <a:cs typeface="+mn-cs"/>
              </a:rPr>
              <a:t>[0]</a:t>
            </a:r>
            <a:r>
              <a:rPr kumimoji="0" lang="zh-CN" altLang="en-US" sz="2800" b="0" kern="1200" cap="none" spc="0" normalizeH="0" baseline="0" noProof="0" dirty="0">
                <a:latin typeface="+mj-ea"/>
                <a:ea typeface="+mj-ea"/>
                <a:cs typeface="+mn-cs"/>
              </a:rPr>
              <a:t>指向</a:t>
            </a:r>
            <a:r>
              <a:rPr kumimoji="0" lang="en-US" altLang="zh-CN" sz="2800" b="0" kern="1200" cap="none" spc="0" normalizeH="0" baseline="0" noProof="0" dirty="0">
                <a:latin typeface="+mj-ea"/>
                <a:ea typeface="+mj-ea"/>
                <a:cs typeface="+mn-cs"/>
              </a:rPr>
              <a:t>cp</a:t>
            </a:r>
            <a:r>
              <a:rPr kumimoji="0" lang="zh-CN" altLang="en-US" sz="2800" b="0" kern="1200" cap="none" spc="0" normalizeH="0" baseline="0" noProof="0" dirty="0">
                <a:latin typeface="+mj-ea"/>
                <a:ea typeface="+mj-ea"/>
                <a:cs typeface="+mn-cs"/>
              </a:rPr>
              <a:t>，</a:t>
            </a:r>
            <a:r>
              <a:rPr kumimoji="0" lang="en-US" altLang="zh-CN" sz="2800" b="0" kern="1200" cap="none" spc="0" normalizeH="0" baseline="0" noProof="0" dirty="0" err="1">
                <a:latin typeface="+mj-ea"/>
                <a:ea typeface="+mj-ea"/>
                <a:cs typeface="+mn-cs"/>
              </a:rPr>
              <a:t>argv</a:t>
            </a:r>
            <a:r>
              <a:rPr kumimoji="0" lang="en-US" altLang="zh-CN" sz="2800" b="0" kern="1200" cap="none" spc="0" normalizeH="0" baseline="0" noProof="0" dirty="0">
                <a:latin typeface="+mj-ea"/>
                <a:ea typeface="+mj-ea"/>
                <a:cs typeface="+mn-cs"/>
              </a:rPr>
              <a:t>[1]</a:t>
            </a:r>
            <a:r>
              <a:rPr kumimoji="0" lang="zh-CN" altLang="en-US" sz="2800" b="0" kern="1200" cap="none" spc="0" normalizeH="0" baseline="0" noProof="0" dirty="0" smtClean="0">
                <a:latin typeface="+mj-ea"/>
                <a:ea typeface="+mj-ea"/>
                <a:cs typeface="+mn-cs"/>
              </a:rPr>
              <a:t>指向</a:t>
            </a:r>
            <a:r>
              <a:rPr kumimoji="0" lang="en-US" altLang="zh-CN" sz="2800" b="0" kern="1200" cap="none" spc="0" normalizeH="0" baseline="0" noProof="0" dirty="0" smtClean="0">
                <a:latin typeface="+mj-ea"/>
                <a:ea typeface="+mj-ea"/>
                <a:cs typeface="+mn-cs"/>
              </a:rPr>
              <a:t>f1</a:t>
            </a:r>
            <a:r>
              <a:rPr kumimoji="0" lang="zh-CN" altLang="en-US" sz="2800" b="0" kern="1200" cap="none" spc="0" normalizeH="0" baseline="0" noProof="0" dirty="0">
                <a:latin typeface="+mj-ea"/>
                <a:ea typeface="+mj-ea"/>
                <a:cs typeface="+mn-cs"/>
              </a:rPr>
              <a:t>）</a:t>
            </a:r>
            <a:endParaRPr kumimoji="0" lang="en-US" altLang="zh-CN" sz="2800" b="0" kern="1200" cap="none" spc="0" normalizeH="0" baseline="0" noProof="0" dirty="0">
              <a:latin typeface="+mj-ea"/>
              <a:ea typeface="+mj-ea"/>
              <a:cs typeface="+mn-cs"/>
            </a:endParaRPr>
          </a:p>
          <a:p>
            <a:pPr marL="342900" marR="0" indent="-342900" defTabSz="914400">
              <a:buClrTx/>
              <a:buSzTx/>
              <a:buFont typeface="Arial" panose="020B0604020202020204" pitchFamily="34" charset="0"/>
              <a:buChar char="•"/>
              <a:defRPr/>
            </a:pPr>
            <a:r>
              <a:rPr kumimoji="0" lang="en-US" altLang="zh-CN" sz="2800" b="0" kern="1200" cap="none" spc="0" normalizeH="0" baseline="0" noProof="0" dirty="0" err="1">
                <a:latin typeface="+mj-ea"/>
                <a:ea typeface="+mj-ea"/>
                <a:cs typeface="+mn-cs"/>
              </a:rPr>
              <a:t>envp</a:t>
            </a:r>
            <a:r>
              <a:rPr kumimoji="0" lang="zh-CN" altLang="en-US" sz="2800" b="0" kern="1200" cap="none" spc="0" normalizeH="0" baseline="0" noProof="0" dirty="0">
                <a:latin typeface="+mj-ea"/>
                <a:ea typeface="+mj-ea"/>
                <a:cs typeface="+mn-cs"/>
              </a:rPr>
              <a:t>指向环境，类似于终端类型 </a:t>
            </a:r>
            <a:endParaRPr kumimoji="0" lang="zh-CN" altLang="en-US" sz="2800" b="0" kern="1200" cap="none" spc="0" normalizeH="0" baseline="0" noProof="0" dirty="0">
              <a:latin typeface="+mj-ea"/>
              <a:ea typeface="+mj-ea"/>
              <a:cs typeface="+mn-cs"/>
            </a:endParaRPr>
          </a:p>
          <a:p>
            <a:pPr marL="342900" marR="0" indent="-342900" defTabSz="914400">
              <a:buClrTx/>
              <a:buSzTx/>
              <a:buFont typeface="Arial" panose="020B0604020202020204" pitchFamily="34" charset="0"/>
              <a:buChar char="•"/>
              <a:defRPr/>
            </a:pPr>
            <a:endParaRPr kumimoji="0" lang="zh-CN" altLang="en-US" sz="2800" kern="1200" cap="none" spc="0" normalizeH="0" baseline="0" noProof="0" dirty="0">
              <a:latin typeface="+mj-ea"/>
              <a:ea typeface="+mj-ea"/>
              <a:cs typeface="+mn-cs"/>
            </a:endParaRPr>
          </a:p>
        </p:txBody>
      </p:sp>
      <p:sp>
        <p:nvSpPr>
          <p:cNvPr id="53252" name="文本框 7"/>
          <p:cNvSpPr txBox="1"/>
          <p:nvPr/>
        </p:nvSpPr>
        <p:spPr>
          <a:xfrm>
            <a:off x="395288" y="471488"/>
            <a:ext cx="4572000" cy="523875"/>
          </a:xfrm>
          <a:prstGeom prst="rect">
            <a:avLst/>
          </a:prstGeom>
          <a:noFill/>
          <a:ln w="9525">
            <a:noFill/>
          </a:ln>
        </p:spPr>
        <p:txBody>
          <a:bodyPr>
            <a:spAutoFit/>
          </a:bodyPr>
          <a:p>
            <a:r>
              <a:rPr lang="en-US" altLang="zh-CN" sz="2800" dirty="0">
                <a:solidFill>
                  <a:srgbClr val="FF0000"/>
                </a:solidFill>
                <a:latin typeface="Arial" panose="020B0604020202020204" pitchFamily="34" charset="0"/>
              </a:rPr>
              <a:t>execve </a:t>
            </a:r>
            <a:endParaRPr lang="en-US" altLang="zh-CN" sz="2800" dirty="0">
              <a:solidFill>
                <a:srgbClr val="FF0000"/>
              </a:solidFill>
              <a:latin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graphicFrame>
        <p:nvGraphicFramePr>
          <p:cNvPr id="54275" name="Object 2"/>
          <p:cNvGraphicFramePr>
            <a:graphicFrameLocks noChangeAspect="1"/>
          </p:cNvGraphicFramePr>
          <p:nvPr/>
        </p:nvGraphicFramePr>
        <p:xfrm>
          <a:off x="476250" y="1125538"/>
          <a:ext cx="8456613" cy="4038600"/>
        </p:xfrm>
        <a:graphic>
          <a:graphicData uri="http://schemas.openxmlformats.org/presentationml/2006/ole">
            <mc:AlternateContent xmlns:mc="http://schemas.openxmlformats.org/markup-compatibility/2006">
              <mc:Choice xmlns:v="urn:schemas-microsoft-com:vml" Requires="v">
                <p:oleObj spid="_x0000_s3077" name="" r:id="rId1" imgW="20174585" imgH="8258175" progId="Photoshop.Image.9">
                  <p:embed/>
                </p:oleObj>
              </mc:Choice>
              <mc:Fallback>
                <p:oleObj name="" r:id="rId1" imgW="20174585" imgH="8258175" progId="Photoshop.Image.9">
                  <p:embed/>
                  <p:pic>
                    <p:nvPicPr>
                      <p:cNvPr id="0" name="图片 3076"/>
                      <p:cNvPicPr/>
                      <p:nvPr/>
                    </p:nvPicPr>
                    <p:blipFill>
                      <a:blip r:embed="rId2"/>
                      <a:stretch>
                        <a:fillRect/>
                      </a:stretch>
                    </p:blipFill>
                    <p:spPr>
                      <a:xfrm>
                        <a:off x="476250" y="1125538"/>
                        <a:ext cx="8456613" cy="4038600"/>
                      </a:xfrm>
                      <a:prstGeom prst="rect">
                        <a:avLst/>
                      </a:prstGeom>
                      <a:noFill/>
                      <a:ln w="38100">
                        <a:noFill/>
                        <a:miter/>
                      </a:ln>
                    </p:spPr>
                  </p:pic>
                </p:oleObj>
              </mc:Fallback>
            </mc:AlternateContent>
          </a:graphicData>
        </a:graphic>
      </p:graphicFrame>
      <p:sp>
        <p:nvSpPr>
          <p:cNvPr id="54276" name="Text Box 4"/>
          <p:cNvSpPr txBox="1"/>
          <p:nvPr/>
        </p:nvSpPr>
        <p:spPr>
          <a:xfrm>
            <a:off x="344488" y="441325"/>
            <a:ext cx="1158875" cy="646113"/>
          </a:xfrm>
          <a:prstGeom prst="rect">
            <a:avLst/>
          </a:prstGeom>
          <a:noFill/>
          <a:ln w="9525">
            <a:noFill/>
          </a:ln>
        </p:spPr>
        <p:txBody>
          <a:bodyPr wrap="none">
            <a:spAutoFit/>
          </a:bodyPr>
          <a:p>
            <a:pPr eaLnBrk="1" hangingPunct="1">
              <a:spcBef>
                <a:spcPct val="50000"/>
              </a:spcBef>
            </a:pPr>
            <a:r>
              <a:rPr lang="en-US" altLang="zh-CN" sz="3600" dirty="0">
                <a:latin typeface="Times New Roman" panose="02020603050405020304" pitchFamily="18" charset="0"/>
                <a:ea typeface="宋体" panose="02010600030101010101" pitchFamily="2" charset="-122"/>
              </a:rPr>
              <a:t>Shell</a:t>
            </a:r>
            <a:endParaRPr lang="zh-CN" altLang="en-US" sz="3600" dirty="0">
              <a:latin typeface="Times New Roman" panose="02020603050405020304" pitchFamily="18"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ext Box 2"/>
          <p:cNvSpPr txBox="1">
            <a:spLocks noChangeArrowheads="1"/>
          </p:cNvSpPr>
          <p:nvPr/>
        </p:nvSpPr>
        <p:spPr bwMode="auto">
          <a:xfrm>
            <a:off x="323850" y="368300"/>
            <a:ext cx="8426450" cy="644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5000"/>
              </a:lnSpc>
              <a:spcBef>
                <a:spcPct val="0"/>
              </a:spcBef>
              <a:spcAft>
                <a:spcPct val="0"/>
              </a:spcAft>
              <a:buClrTx/>
              <a:buSzTx/>
              <a:buFontTx/>
              <a:buNone/>
              <a:defRPr/>
            </a:pPr>
            <a:r>
              <a:rPr kumimoji="0" lang="en-US" altLang="zh-CN" sz="3600" b="1" i="0" u="none" strike="noStrike" kern="1200" cap="none" spc="0" normalizeH="0" baseline="0" noProof="0" dirty="0" smtClean="0">
                <a:ln>
                  <a:noFill/>
                </a:ln>
                <a:solidFill>
                  <a:srgbClr val="000066"/>
                </a:solidFill>
                <a:effectLst/>
                <a:uLnTx/>
                <a:uFillTx/>
                <a:latin typeface="楷体_GB2312" pitchFamily="49" charset="-122"/>
                <a:ea typeface="+mj-ea"/>
                <a:cs typeface="+mj-cs"/>
              </a:rPr>
              <a:t> </a:t>
            </a:r>
            <a:r>
              <a:rPr kumimoji="0" lang="zh-CN" altLang="en-US" sz="3600" b="1" i="0" u="none" strike="noStrike" kern="1200" cap="none" spc="0" normalizeH="0" baseline="0" noProof="0" dirty="0" smtClean="0">
                <a:ln>
                  <a:noFill/>
                </a:ln>
                <a:solidFill>
                  <a:srgbClr val="000066"/>
                </a:solidFill>
                <a:effectLst/>
                <a:uLnTx/>
                <a:uFillTx/>
                <a:latin typeface="楷体_GB2312" pitchFamily="49" charset="-122"/>
                <a:ea typeface="+mj-ea"/>
                <a:cs typeface="+mj-cs"/>
              </a:rPr>
              <a:t>（</a:t>
            </a:r>
            <a:r>
              <a:rPr kumimoji="0" lang="en-US" altLang="zh-CN" sz="3600" b="1" i="0" u="none" strike="noStrike" kern="1200" cap="none" spc="0" normalizeH="0" baseline="0" noProof="0" dirty="0" smtClean="0">
                <a:ln>
                  <a:noFill/>
                </a:ln>
                <a:solidFill>
                  <a:srgbClr val="000066"/>
                </a:solidFill>
                <a:effectLst/>
                <a:uLnTx/>
                <a:uFillTx/>
                <a:latin typeface="楷体_GB2312" pitchFamily="49" charset="-122"/>
                <a:ea typeface="+mj-ea"/>
                <a:cs typeface="+mj-cs"/>
              </a:rPr>
              <a:t>2</a:t>
            </a:r>
            <a:r>
              <a:rPr kumimoji="0" lang="zh-CN" altLang="en-US" sz="3600" b="1" i="0" u="none" strike="noStrike" kern="1200" cap="none" spc="0" normalizeH="0" baseline="0" noProof="0" dirty="0" smtClean="0">
                <a:ln>
                  <a:noFill/>
                </a:ln>
                <a:solidFill>
                  <a:srgbClr val="000066"/>
                </a:solidFill>
                <a:effectLst/>
                <a:uLnTx/>
                <a:uFillTx/>
                <a:latin typeface="楷体_GB2312" pitchFamily="49" charset="-122"/>
                <a:ea typeface="+mj-ea"/>
                <a:cs typeface="+mj-cs"/>
              </a:rPr>
              <a:t>）磁盘操作命令</a:t>
            </a:r>
            <a:endParaRPr kumimoji="0" lang="zh-CN" altLang="en-US" sz="3600" b="1" i="0" u="none" strike="noStrike" kern="1200" cap="none" spc="0" normalizeH="0" baseline="0" noProof="0" dirty="0" smtClean="0">
              <a:ln>
                <a:noFill/>
              </a:ln>
              <a:solidFill>
                <a:srgbClr val="000066"/>
              </a:solidFill>
              <a:effectLst/>
              <a:uLnTx/>
              <a:uFillTx/>
              <a:latin typeface="楷体_GB2312" pitchFamily="49" charset="-122"/>
              <a:ea typeface="+mj-ea"/>
              <a:cs typeface="+mj-cs"/>
            </a:endParaRPr>
          </a:p>
          <a:p>
            <a:pPr marL="0" marR="0" lvl="0" indent="0" algn="just" defTabSz="914400" rtl="0" eaLnBrk="1" fontAlgn="base" latinLnBrk="0" hangingPunct="1">
              <a:lnSpc>
                <a:spcPct val="155000"/>
              </a:lnSpc>
              <a:spcBef>
                <a:spcPct val="50000"/>
              </a:spcBef>
              <a:spcAft>
                <a:spcPct val="0"/>
              </a:spcAft>
              <a:buClrTx/>
              <a:buSzTx/>
              <a:buFontTx/>
              <a:buNone/>
              <a:defRPr/>
            </a:pPr>
            <a:r>
              <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 </a:t>
            </a:r>
            <a:r>
              <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磁盘格式化命令</a:t>
            </a:r>
            <a:r>
              <a:rPr kumimoji="1"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Format</a:t>
            </a:r>
            <a:endPar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55000"/>
              </a:lnSpc>
              <a:spcBef>
                <a:spcPct val="50000"/>
              </a:spcBef>
              <a:spcAft>
                <a:spcPct val="0"/>
              </a:spcAft>
              <a:buClrTx/>
              <a:buSzTx/>
              <a:buFontTx/>
              <a:buNone/>
              <a:defRPr/>
            </a:pPr>
            <a:r>
              <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用于对指定驱动器上的软盘进行格式化。 每张新盘在使用前都必须先格式化。</a:t>
            </a:r>
            <a:endParaRPr kumimoji="1"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35000"/>
              </a:lnSpc>
              <a:spcBef>
                <a:spcPct val="50000"/>
              </a:spcBef>
              <a:spcAft>
                <a:spcPct val="0"/>
              </a:spcAft>
              <a:buClrTx/>
              <a:buSzTx/>
              <a:buFontTx/>
              <a:buNone/>
              <a:defRPr/>
            </a:pPr>
            <a:r>
              <a:rPr kumimoji="1"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2) </a:t>
            </a:r>
            <a:r>
              <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复制整个软盘命令</a:t>
            </a:r>
            <a:r>
              <a:rPr kumimoji="1" lang="en-US" altLang="zh-CN" sz="28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mn-cs"/>
              </a:rPr>
              <a:t>Diskcopy</a:t>
            </a:r>
            <a:endPar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35000"/>
              </a:lnSpc>
              <a:spcBef>
                <a:spcPct val="50000"/>
              </a:spcBef>
              <a:spcAft>
                <a:spcPct val="0"/>
              </a:spcAft>
              <a:buClrTx/>
              <a:buSzTx/>
              <a:buFontTx/>
              <a:buNone/>
              <a:defRPr/>
            </a:pPr>
            <a:r>
              <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用于复制整个磁盘，另外它还有附加的格式化功能。 如果目标盘片是尚未格式化的，则该命令在执行时，首先将未格式化的软盘格式化，然后再进行复制。</a:t>
            </a:r>
            <a:endPar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3" name="Rectangle 2"/>
          <p:cNvSpPr txBox="1">
            <a:spLocks noChangeArrowheads="1"/>
          </p:cNvSpPr>
          <p:nvPr/>
        </p:nvSpPr>
        <p:spPr>
          <a:xfrm>
            <a:off x="358775" y="296863"/>
            <a:ext cx="8207375" cy="5545138"/>
          </a:xfrm>
          <a:prstGeom prst="rect">
            <a:avLst/>
          </a:prstGeom>
        </p:spPr>
        <p:txBody>
          <a:bodyPr/>
          <a:lst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8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t>Linux</a:t>
            </a:r>
            <a:r>
              <a:rPr kumimoji="0" lang="zh-CN" altLang="en-US" sz="28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t>命令解释程序的工作流程   </a:t>
            </a:r>
            <a:br>
              <a:rPr kumimoji="0" lang="zh-CN" altLang="en-US" sz="20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br>
            <a:r>
              <a:rPr kumimoji="0" lang="zh-CN" altLang="en-US" sz="2000" b="1" i="0" u="none" strike="noStrike" kern="0" cap="none" spc="0" normalizeH="0" baseline="0" noProof="0" dirty="0">
                <a:ln>
                  <a:noFill/>
                </a:ln>
                <a:solidFill>
                  <a:srgbClr val="000066"/>
                </a:solidFill>
                <a:effectLst/>
                <a:uLnTx/>
                <a:uFillTx/>
                <a:latin typeface="+mj-lt"/>
                <a:ea typeface="+mj-ea"/>
                <a:cs typeface="+mj-cs"/>
              </a:rPr>
              <a:t>在</a:t>
            </a:r>
            <a:r>
              <a:rPr kumimoji="0" lang="en-US" altLang="zh-CN" sz="2000" b="1" i="0" u="none" strike="noStrike" kern="0" cap="none" spc="0" normalizeH="0" baseline="0" noProof="0" dirty="0">
                <a:ln>
                  <a:noFill/>
                </a:ln>
                <a:solidFill>
                  <a:srgbClr val="000066"/>
                </a:solidFill>
                <a:effectLst/>
                <a:uLnTx/>
                <a:uFillTx/>
                <a:latin typeface="+mj-lt"/>
                <a:ea typeface="+mj-ea"/>
                <a:cs typeface="+mj-cs"/>
              </a:rPr>
              <a:t>Linux</a:t>
            </a:r>
            <a:r>
              <a:rPr kumimoji="0" lang="zh-CN" altLang="en-US" sz="2000" b="1" i="0" u="none" strike="noStrike" kern="0" cap="none" spc="0" normalizeH="0" baseline="0" noProof="0" dirty="0">
                <a:ln>
                  <a:noFill/>
                </a:ln>
                <a:solidFill>
                  <a:srgbClr val="000066"/>
                </a:solidFill>
                <a:effectLst/>
                <a:uLnTx/>
                <a:uFillTx/>
                <a:latin typeface="+mj-lt"/>
                <a:ea typeface="+mj-ea"/>
                <a:cs typeface="+mj-cs"/>
              </a:rPr>
              <a:t>系统中，系统初启后，内核为每个终端用户建立一个进程，去执行</a:t>
            </a:r>
            <a:r>
              <a:rPr kumimoji="0" lang="en-US" altLang="zh-CN" sz="2000" b="1" i="0" u="none" strike="noStrike" kern="0" cap="none" spc="0" normalizeH="0" baseline="0" noProof="0" dirty="0">
                <a:ln>
                  <a:noFill/>
                </a:ln>
                <a:solidFill>
                  <a:srgbClr val="000066"/>
                </a:solidFill>
                <a:effectLst/>
                <a:uLnTx/>
                <a:uFillTx/>
                <a:latin typeface="+mj-lt"/>
                <a:ea typeface="+mj-ea"/>
                <a:cs typeface="+mj-cs"/>
              </a:rPr>
              <a:t>Shell</a:t>
            </a:r>
            <a:r>
              <a:rPr kumimoji="0" lang="zh-CN" altLang="en-US" sz="2000" b="1" i="0" u="none" strike="noStrike" kern="0" cap="none" spc="0" normalizeH="0" baseline="0" noProof="0" dirty="0">
                <a:ln>
                  <a:noFill/>
                </a:ln>
                <a:solidFill>
                  <a:srgbClr val="000066"/>
                </a:solidFill>
                <a:effectLst/>
                <a:uLnTx/>
                <a:uFillTx/>
                <a:latin typeface="+mj-lt"/>
                <a:ea typeface="+mj-ea"/>
                <a:cs typeface="+mj-cs"/>
              </a:rPr>
              <a:t>解释程序。 </a:t>
            </a:r>
            <a:endParaRPr kumimoji="0" lang="zh-CN" altLang="en-US" sz="2000" b="1" i="0" u="none" strike="noStrike" kern="0" cap="none" spc="0" normalizeH="0" baseline="0" noProof="0" dirty="0">
              <a:ln>
                <a:noFill/>
              </a:ln>
              <a:solidFill>
                <a:srgbClr val="000066"/>
              </a:solidFill>
              <a:effectLst/>
              <a:uLnTx/>
              <a:uFillTx/>
              <a:latin typeface="+mj-lt"/>
              <a:ea typeface="+mj-ea"/>
              <a:cs typeface="+mj-cs"/>
            </a:endParaRPr>
          </a:p>
        </p:txBody>
      </p:sp>
      <p:pic>
        <p:nvPicPr>
          <p:cNvPr id="55300" name="Picture 4" descr="9-5"/>
          <p:cNvPicPr>
            <a:picLocks noChangeAspect="1"/>
          </p:cNvPicPr>
          <p:nvPr/>
        </p:nvPicPr>
        <p:blipFill>
          <a:blip r:embed="rId1"/>
          <a:stretch>
            <a:fillRect/>
          </a:stretch>
        </p:blipFill>
        <p:spPr>
          <a:xfrm>
            <a:off x="1511300" y="2055813"/>
            <a:ext cx="4945063" cy="450532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ext Box 4"/>
          <p:cNvSpPr txBox="1"/>
          <p:nvPr/>
        </p:nvSpPr>
        <p:spPr>
          <a:xfrm>
            <a:off x="2771775" y="347663"/>
            <a:ext cx="3810000" cy="708025"/>
          </a:xfrm>
          <a:prstGeom prst="rect">
            <a:avLst/>
          </a:prstGeom>
          <a:noFill/>
          <a:ln w="9525">
            <a:noFill/>
          </a:ln>
        </p:spPr>
        <p:txBody>
          <a:bodyPr wrap="none">
            <a:spAutoFit/>
          </a:bodyPr>
          <a:p>
            <a:pPr eaLnBrk="1" hangingPunct="1"/>
            <a:r>
              <a:rPr lang="en-US" altLang="zh-CN" sz="4000" dirty="0">
                <a:solidFill>
                  <a:srgbClr val="000066"/>
                </a:solidFill>
                <a:latin typeface="Tahoma" panose="020B0604030504040204" pitchFamily="34" charset="0"/>
                <a:ea typeface="黑体" panose="02010609060101010101" pitchFamily="49" charset="-122"/>
              </a:rPr>
              <a:t>9.4 </a:t>
            </a:r>
            <a:r>
              <a:rPr lang="zh-CN" altLang="en-US" sz="4000" dirty="0">
                <a:solidFill>
                  <a:srgbClr val="000066"/>
                </a:solidFill>
                <a:latin typeface="Tahoma" panose="020B0604030504040204" pitchFamily="34" charset="0"/>
                <a:ea typeface="黑体" panose="02010609060101010101" pitchFamily="49" charset="-122"/>
              </a:rPr>
              <a:t>系 统 调 用 </a:t>
            </a:r>
            <a:endParaRPr lang="zh-CN" altLang="en-US" sz="4000" dirty="0">
              <a:solidFill>
                <a:srgbClr val="000066"/>
              </a:solidFill>
              <a:latin typeface="Tahoma" panose="020B0604030504040204" pitchFamily="34" charset="0"/>
              <a:ea typeface="黑体" panose="02010609060101010101" pitchFamily="49" charset="-122"/>
            </a:endParaRPr>
          </a:p>
        </p:txBody>
      </p:sp>
      <p:sp>
        <p:nvSpPr>
          <p:cNvPr id="56323" name="Text Box 5"/>
          <p:cNvSpPr txBox="1">
            <a:spLocks noChangeArrowheads="1"/>
          </p:cNvSpPr>
          <p:nvPr/>
        </p:nvSpPr>
        <p:spPr bwMode="auto">
          <a:xfrm>
            <a:off x="533400" y="1435100"/>
            <a:ext cx="76962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3200" b="1" i="0" u="none" strike="noStrike" kern="1200" cap="none" spc="0" normalizeH="0" baseline="0" noProof="0" dirty="0" smtClean="0">
                <a:ln>
                  <a:noFill/>
                </a:ln>
                <a:solidFill>
                  <a:srgbClr val="000066"/>
                </a:solidFill>
                <a:effectLst/>
                <a:uLnTx/>
                <a:uFillTx/>
                <a:latin typeface="Tahoma" panose="020B0604030504040204" pitchFamily="34" charset="0"/>
                <a:ea typeface="黑体" panose="02010609060101010101" pitchFamily="49" charset="-122"/>
                <a:cs typeface="+mn-cs"/>
              </a:rPr>
              <a:t>9.4.1 </a:t>
            </a:r>
            <a:r>
              <a:rPr kumimoji="0" lang="zh-CN" altLang="en-US" sz="3200" b="1" i="0" u="none" strike="noStrike" kern="1200" cap="none" spc="0" normalizeH="0" baseline="0" noProof="0" dirty="0" smtClean="0">
                <a:ln>
                  <a:noFill/>
                </a:ln>
                <a:solidFill>
                  <a:srgbClr val="000066"/>
                </a:solidFill>
                <a:effectLst/>
                <a:uLnTx/>
                <a:uFillTx/>
                <a:latin typeface="Tahoma" panose="020B0604030504040204" pitchFamily="34" charset="0"/>
                <a:ea typeface="黑体" panose="02010609060101010101" pitchFamily="49" charset="-122"/>
                <a:cs typeface="+mn-cs"/>
              </a:rPr>
              <a:t>系统调用的基本概念</a:t>
            </a:r>
            <a:endParaRPr kumimoji="0" lang="zh-CN" altLang="en-US" sz="3200" b="1" i="0" u="none" strike="noStrike" kern="1200" cap="none" spc="0" normalizeH="0" baseline="0" noProof="0" dirty="0" smtClean="0">
              <a:ln>
                <a:noFill/>
              </a:ln>
              <a:solidFill>
                <a:srgbClr val="000066"/>
              </a:solidFill>
              <a:effectLst/>
              <a:uLnTx/>
              <a:uFillTx/>
              <a:latin typeface="Tahoma" panose="020B0604030504040204" pitchFamily="34" charset="0"/>
              <a:ea typeface="黑体" panose="02010609060101010101" pitchFamily="49" charset="-122"/>
              <a:cs typeface="+mn-cs"/>
            </a:endParaRPr>
          </a:p>
          <a:p>
            <a:pPr marL="342900" marR="0" lvl="0" indent="-342900" algn="l" defTabSz="914400" rtl="0" eaLnBrk="1" fontAlgn="base" latinLnBrk="0" hangingPunct="1">
              <a:lnSpc>
                <a:spcPct val="150000"/>
              </a:lnSpc>
              <a:spcBef>
                <a:spcPct val="50000"/>
              </a:spcBef>
              <a:spcAft>
                <a:spcPct val="0"/>
              </a:spcAft>
              <a:buClrTx/>
              <a:buSzTx/>
              <a:buFont typeface="Arial" panose="020B0604020202020204" pitchFamily="34" charset="0"/>
              <a:buChar char="•"/>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系统调用是</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OS</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与应用程序之间的接口，是用户程序取得</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OS</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服务的唯一途径</a:t>
            </a:r>
            <a:endPar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50000"/>
              </a:spcBef>
              <a:spcAft>
                <a:spcPct val="0"/>
              </a:spcAft>
              <a:buClrTx/>
              <a:buSzTx/>
              <a:buFont typeface="Arial" panose="020B0604020202020204" pitchFamily="34" charset="0"/>
              <a:buChar char="•"/>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系统调用本质上是应用程序请求</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OS</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内核完成某项功能时的一种过程调用</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50000"/>
              </a:spcBef>
              <a:spcAft>
                <a:spcPct val="0"/>
              </a:spcAft>
              <a:buClrTx/>
              <a:buSzTx/>
              <a:buFont typeface="Arial" panose="020B0604020202020204" pitchFamily="34" charset="0"/>
              <a:buChar char="•"/>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系统调用是一种特殊的过程调用，与一般过程调用有下述明显差别：</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ext Box 2"/>
          <p:cNvSpPr txBox="1"/>
          <p:nvPr/>
        </p:nvSpPr>
        <p:spPr>
          <a:xfrm>
            <a:off x="357188" y="857250"/>
            <a:ext cx="8382000" cy="5192713"/>
          </a:xfrm>
          <a:prstGeom prst="rect">
            <a:avLst/>
          </a:prstGeom>
          <a:noFill/>
          <a:ln w="9525">
            <a:noFill/>
          </a:ln>
        </p:spPr>
        <p:txBody>
          <a:bodyPr>
            <a:spAutoFit/>
          </a:bodyPr>
          <a:p>
            <a:pPr algn="just" eaLnBrk="1" hangingPunct="1">
              <a:lnSpc>
                <a:spcPct val="150000"/>
              </a:lnSpc>
              <a:spcBef>
                <a:spcPct val="50000"/>
              </a:spcBef>
            </a:pPr>
            <a:r>
              <a:rPr lang="en-US" altLang="zh-CN" dirty="0">
                <a:latin typeface="Times New Roman" panose="02020603050405020304" pitchFamily="18" charset="0"/>
                <a:ea typeface="宋体" panose="02010600030101010101" pitchFamily="2" charset="-122"/>
              </a:rPr>
              <a:t>(1) </a:t>
            </a:r>
            <a:r>
              <a:rPr lang="zh-CN" altLang="en-US" dirty="0">
                <a:latin typeface="Times New Roman" panose="02020603050405020304" pitchFamily="18" charset="0"/>
                <a:ea typeface="宋体" panose="02010600030101010101" pitchFamily="2" charset="-122"/>
              </a:rPr>
              <a:t>运行在</a:t>
            </a:r>
            <a:r>
              <a:rPr lang="zh-CN" altLang="en-US" dirty="0">
                <a:solidFill>
                  <a:srgbClr val="FF0000"/>
                </a:solidFill>
                <a:latin typeface="Times New Roman" panose="02020603050405020304" pitchFamily="18" charset="0"/>
                <a:ea typeface="宋体" panose="02010600030101010101" pitchFamily="2" charset="-122"/>
              </a:rPr>
              <a:t>不同的系统状态</a:t>
            </a:r>
            <a:r>
              <a:rPr lang="zh-CN" altLang="en-US" dirty="0">
                <a:latin typeface="Times New Roman" panose="02020603050405020304" pitchFamily="18" charset="0"/>
                <a:ea typeface="宋体" panose="02010600030101010101" pitchFamily="2" charset="-122"/>
              </a:rPr>
              <a:t>。一般过程调用，其调用程序和被调用程序都运行在相同的状态</a:t>
            </a:r>
            <a:r>
              <a:rPr lang="en-US" altLang="zh-CN" dirty="0">
                <a:latin typeface="Courier New" panose="02070309020205020404" pitchFamily="49"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系统态或用户态；系统调用，调用程序运行在用户态，而被调用程序运行在系统态。 </a:t>
            </a:r>
            <a:endParaRPr lang="zh-CN" altLang="en-US" dirty="0">
              <a:latin typeface="Times New Roman" panose="02020603050405020304" pitchFamily="18" charset="0"/>
              <a:ea typeface="宋体" panose="02010600030101010101" pitchFamily="2" charset="-122"/>
            </a:endParaRPr>
          </a:p>
          <a:p>
            <a:pPr algn="just" eaLnBrk="1" hangingPunct="1">
              <a:lnSpc>
                <a:spcPct val="150000"/>
              </a:lnSpc>
              <a:spcBef>
                <a:spcPct val="50000"/>
              </a:spcBef>
            </a:pPr>
            <a:r>
              <a:rPr lang="en-US" altLang="zh-CN" dirty="0">
                <a:latin typeface="Times New Roman" panose="02020603050405020304" pitchFamily="18" charset="0"/>
                <a:ea typeface="宋体" panose="02010600030101010101" pitchFamily="2" charset="-122"/>
              </a:rPr>
              <a:t>(2) </a:t>
            </a:r>
            <a:r>
              <a:rPr lang="zh-CN" altLang="en-US" dirty="0">
                <a:latin typeface="Times New Roman" panose="02020603050405020304" pitchFamily="18" charset="0"/>
                <a:ea typeface="宋体" panose="02010600030101010101" pitchFamily="2" charset="-122"/>
              </a:rPr>
              <a:t>通过</a:t>
            </a:r>
            <a:r>
              <a:rPr lang="zh-CN" altLang="en-US" dirty="0">
                <a:solidFill>
                  <a:srgbClr val="FF0000"/>
                </a:solidFill>
                <a:latin typeface="Times New Roman" panose="02020603050405020304" pitchFamily="18" charset="0"/>
                <a:ea typeface="宋体" panose="02010600030101010101" pitchFamily="2" charset="-122"/>
              </a:rPr>
              <a:t>软中断</a:t>
            </a:r>
            <a:r>
              <a:rPr lang="zh-CN" altLang="en-US" dirty="0">
                <a:latin typeface="Times New Roman" panose="02020603050405020304" pitchFamily="18" charset="0"/>
                <a:ea typeface="宋体" panose="02010600030101010101" pitchFamily="2" charset="-122"/>
              </a:rPr>
              <a:t>进入。一般过程调用不涉及系统状态的转换，可直接由调用过程转向被调用过程。系统调用由于调用和被调用过程工作在不同的系统状态，因而不允许由调用过程直接转向被调用过程，通常都是通过软中断机制，先由用户态转为系统态，经核心分析后，才能转向相应的系统调用处理子程序。</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Text Box 2"/>
          <p:cNvSpPr txBox="1"/>
          <p:nvPr/>
        </p:nvSpPr>
        <p:spPr>
          <a:xfrm>
            <a:off x="381000" y="762000"/>
            <a:ext cx="8382000" cy="4468813"/>
          </a:xfrm>
          <a:prstGeom prst="rect">
            <a:avLst/>
          </a:prstGeom>
          <a:noFill/>
          <a:ln w="9525">
            <a:noFill/>
          </a:ln>
        </p:spPr>
        <p:txBody>
          <a:bodyPr>
            <a:spAutoFit/>
          </a:bodyPr>
          <a:p>
            <a:pPr algn="just" eaLnBrk="1" hangingPunct="1">
              <a:lnSpc>
                <a:spcPct val="150000"/>
              </a:lnSpc>
              <a:spcBef>
                <a:spcPct val="50000"/>
              </a:spcBef>
            </a:pPr>
            <a:r>
              <a:rPr lang="en-US" altLang="zh-CN" dirty="0">
                <a:latin typeface="Times New Roman" panose="02020603050405020304" pitchFamily="18" charset="0"/>
                <a:ea typeface="宋体" panose="02010600030101010101" pitchFamily="2" charset="-122"/>
              </a:rPr>
              <a:t>(3) </a:t>
            </a:r>
            <a:r>
              <a:rPr lang="zh-CN" altLang="en-US" dirty="0">
                <a:latin typeface="Times New Roman" panose="02020603050405020304" pitchFamily="18" charset="0"/>
                <a:ea typeface="宋体" panose="02010600030101010101" pitchFamily="2" charset="-122"/>
              </a:rPr>
              <a:t>返回问题。一般过程调用执行完后直接返回调用过程继续执行。而系统调用在被调用过程执行完后，需要对系统中所有要求运行的进程做优先权分析，只有当调用进程仍具有最高优先权时才返回调用进程执行。</a:t>
            </a:r>
            <a:endParaRPr lang="en-US" altLang="zh-CN" dirty="0">
              <a:latin typeface="Times New Roman" panose="02020603050405020304" pitchFamily="18" charset="0"/>
              <a:ea typeface="宋体" panose="02010600030101010101" pitchFamily="2" charset="-122"/>
            </a:endParaRPr>
          </a:p>
          <a:p>
            <a:pPr algn="just" eaLnBrk="1" hangingPunct="1">
              <a:lnSpc>
                <a:spcPct val="150000"/>
              </a:lnSpc>
              <a:spcBef>
                <a:spcPct val="50000"/>
              </a:spcBef>
            </a:pPr>
            <a:r>
              <a:rPr lang="en-US" altLang="zh-CN" dirty="0">
                <a:latin typeface="Times New Roman" panose="02020603050405020304" pitchFamily="18" charset="0"/>
                <a:ea typeface="宋体" panose="02010600030101010101" pitchFamily="2" charset="-122"/>
              </a:rPr>
              <a:t>(4) </a:t>
            </a:r>
            <a:r>
              <a:rPr lang="zh-CN" altLang="en-US" dirty="0">
                <a:latin typeface="Times New Roman" panose="02020603050405020304" pitchFamily="18" charset="0"/>
                <a:ea typeface="宋体" panose="02010600030101010101" pitchFamily="2" charset="-122"/>
              </a:rPr>
              <a:t>嵌套调用。一般过程调用对嵌套层数无限制，而系统调用则一般对嵌套深度有限制。</a:t>
            </a:r>
            <a:endParaRPr lang="zh-CN" altLang="en-US" dirty="0">
              <a:latin typeface="Times New Roman" panose="02020603050405020304" pitchFamily="18" charset="0"/>
              <a:ea typeface="宋体" panose="02010600030101010101" pitchFamily="2" charset="-122"/>
            </a:endParaRPr>
          </a:p>
          <a:p>
            <a:pPr algn="just" eaLnBrk="1" hangingPunct="1">
              <a:lnSpc>
                <a:spcPct val="185000"/>
              </a:lnSpc>
              <a:spcBef>
                <a:spcPct val="50000"/>
              </a:spcBef>
            </a:pP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ext Box 4"/>
          <p:cNvSpPr txBox="1"/>
          <p:nvPr/>
        </p:nvSpPr>
        <p:spPr>
          <a:xfrm>
            <a:off x="3124200" y="6019800"/>
            <a:ext cx="3287713" cy="461963"/>
          </a:xfrm>
          <a:prstGeom prst="rect">
            <a:avLst/>
          </a:prstGeom>
          <a:noFill/>
          <a:ln w="9525">
            <a:noFill/>
          </a:ln>
        </p:spPr>
        <p:txBody>
          <a:bodyPr wrap="none">
            <a:spAutoFit/>
          </a:bodyPr>
          <a:p>
            <a:pPr eaLnBrk="1" hangingPunct="1">
              <a:spcBef>
                <a:spcPct val="50000"/>
              </a:spcBef>
            </a:pPr>
            <a:r>
              <a:rPr lang="zh-CN" altLang="en-US" dirty="0">
                <a:latin typeface="Times New Roman" panose="02020603050405020304" pitchFamily="18" charset="0"/>
                <a:ea typeface="宋体" panose="02010600030101010101" pitchFamily="2" charset="-122"/>
              </a:rPr>
              <a:t>图 </a:t>
            </a:r>
            <a:r>
              <a:rPr lang="en-US" altLang="zh-CN" dirty="0">
                <a:latin typeface="Times New Roman" panose="02020603050405020304" pitchFamily="18" charset="0"/>
                <a:ea typeface="宋体" panose="02010600030101010101" pitchFamily="2" charset="-122"/>
              </a:rPr>
              <a:t>9-3 </a:t>
            </a:r>
            <a:r>
              <a:rPr lang="zh-CN" altLang="en-US" dirty="0">
                <a:latin typeface="Times New Roman" panose="02020603050405020304" pitchFamily="18" charset="0"/>
                <a:ea typeface="宋体" panose="02010600030101010101" pitchFamily="2" charset="-122"/>
              </a:rPr>
              <a:t>系统功能的调用 </a:t>
            </a:r>
            <a:endParaRPr lang="zh-CN" altLang="en-US" dirty="0">
              <a:latin typeface="Times New Roman" panose="02020603050405020304" pitchFamily="18" charset="0"/>
              <a:ea typeface="宋体" panose="02010600030101010101" pitchFamily="2" charset="-122"/>
            </a:endParaRPr>
          </a:p>
        </p:txBody>
      </p:sp>
      <p:graphicFrame>
        <p:nvGraphicFramePr>
          <p:cNvPr id="59395" name="Object 1024"/>
          <p:cNvGraphicFramePr>
            <a:graphicFrameLocks noChangeAspect="1"/>
          </p:cNvGraphicFramePr>
          <p:nvPr/>
        </p:nvGraphicFramePr>
        <p:xfrm>
          <a:off x="0" y="838200"/>
          <a:ext cx="9144000" cy="5153025"/>
        </p:xfrm>
        <a:graphic>
          <a:graphicData uri="http://schemas.openxmlformats.org/presentationml/2006/ole">
            <mc:AlternateContent xmlns:mc="http://schemas.openxmlformats.org/markup-compatibility/2006">
              <mc:Choice xmlns:v="urn:schemas-microsoft-com:vml" Requires="v">
                <p:oleObj spid="_x0000_s3078" name="" r:id="rId1" imgW="4335780" imgH="2438400" progId="Visio.Drawing.4">
                  <p:embed/>
                </p:oleObj>
              </mc:Choice>
              <mc:Fallback>
                <p:oleObj name="" r:id="rId1" imgW="4335780" imgH="2438400" progId="Visio.Drawing.4">
                  <p:embed/>
                  <p:pic>
                    <p:nvPicPr>
                      <p:cNvPr id="0" name="图片 3077"/>
                      <p:cNvPicPr/>
                      <p:nvPr/>
                    </p:nvPicPr>
                    <p:blipFill>
                      <a:blip r:embed="rId2"/>
                      <a:stretch>
                        <a:fillRect/>
                      </a:stretch>
                    </p:blipFill>
                    <p:spPr>
                      <a:xfrm>
                        <a:off x="0" y="838200"/>
                        <a:ext cx="9144000" cy="5153025"/>
                      </a:xfrm>
                      <a:prstGeom prst="rect">
                        <a:avLst/>
                      </a:prstGeom>
                      <a:noFill/>
                      <a:ln w="38100">
                        <a:noFill/>
                        <a:miter/>
                      </a:ln>
                    </p:spPr>
                  </p:pic>
                </p:oleObj>
              </mc:Fallback>
            </mc:AlternateContent>
          </a:graphicData>
        </a:graphic>
      </p:graphicFrame>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ext Box 4"/>
          <p:cNvSpPr txBox="1"/>
          <p:nvPr/>
        </p:nvSpPr>
        <p:spPr>
          <a:xfrm>
            <a:off x="1150938" y="522288"/>
            <a:ext cx="4349750" cy="584200"/>
          </a:xfrm>
          <a:prstGeom prst="rect">
            <a:avLst/>
          </a:prstGeom>
          <a:noFill/>
          <a:ln w="9525">
            <a:noFill/>
          </a:ln>
        </p:spPr>
        <p:txBody>
          <a:bodyPr wrap="none">
            <a:spAutoFit/>
          </a:bodyPr>
          <a:p>
            <a:pPr eaLnBrk="1" hangingPunct="1">
              <a:spcBef>
                <a:spcPct val="50000"/>
              </a:spcBef>
            </a:pPr>
            <a:r>
              <a:rPr lang="en-US" altLang="zh-CN" sz="3200" dirty="0">
                <a:solidFill>
                  <a:srgbClr val="000066"/>
                </a:solidFill>
                <a:latin typeface="Tahoma" panose="020B0604030504040204" pitchFamily="34" charset="0"/>
                <a:ea typeface="黑体" panose="02010609060101010101" pitchFamily="49" charset="-122"/>
              </a:rPr>
              <a:t>9.4.2 </a:t>
            </a:r>
            <a:r>
              <a:rPr lang="zh-CN" altLang="en-US" sz="3200" dirty="0">
                <a:solidFill>
                  <a:srgbClr val="000066"/>
                </a:solidFill>
                <a:latin typeface="Tahoma" panose="020B0604030504040204" pitchFamily="34" charset="0"/>
                <a:ea typeface="黑体" panose="02010609060101010101" pitchFamily="49" charset="-122"/>
              </a:rPr>
              <a:t>系统调用的类型 </a:t>
            </a:r>
            <a:endParaRPr lang="zh-CN" altLang="en-US" sz="3200" dirty="0">
              <a:solidFill>
                <a:srgbClr val="000066"/>
              </a:solidFill>
              <a:latin typeface="Tahoma" panose="020B0604030504040204" pitchFamily="34" charset="0"/>
              <a:ea typeface="黑体" panose="02010609060101010101" pitchFamily="49" charset="-122"/>
            </a:endParaRPr>
          </a:p>
        </p:txBody>
      </p:sp>
      <p:sp>
        <p:nvSpPr>
          <p:cNvPr id="60419" name="Text Box 5"/>
          <p:cNvSpPr txBox="1"/>
          <p:nvPr/>
        </p:nvSpPr>
        <p:spPr>
          <a:xfrm>
            <a:off x="1227138" y="1512888"/>
            <a:ext cx="4405312" cy="584200"/>
          </a:xfrm>
          <a:prstGeom prst="rect">
            <a:avLst/>
          </a:prstGeom>
          <a:noFill/>
          <a:ln w="9525">
            <a:noFill/>
          </a:ln>
        </p:spPr>
        <p:txBody>
          <a:bodyPr wrap="none">
            <a:spAutoFit/>
          </a:bodyPr>
          <a:p>
            <a:pPr eaLnBrk="1" hangingPunct="1">
              <a:spcBef>
                <a:spcPct val="50000"/>
              </a:spcBef>
            </a:pPr>
            <a:r>
              <a:rPr lang="en-US" altLang="zh-CN" sz="3200" dirty="0">
                <a:latin typeface="Times New Roman" panose="02020603050405020304" pitchFamily="18" charset="0"/>
                <a:ea typeface="宋体" panose="02010600030101010101" pitchFamily="2" charset="-122"/>
              </a:rPr>
              <a:t>1. </a:t>
            </a:r>
            <a:r>
              <a:rPr lang="zh-CN" altLang="en-US" sz="3200" dirty="0">
                <a:latin typeface="Times New Roman" panose="02020603050405020304" pitchFamily="18" charset="0"/>
                <a:ea typeface="宋体" panose="02010600030101010101" pitchFamily="2" charset="-122"/>
              </a:rPr>
              <a:t>进程控制类系统调用 </a:t>
            </a:r>
            <a:endParaRPr lang="zh-CN" altLang="en-US" sz="3200" dirty="0">
              <a:latin typeface="Times New Roman" panose="02020603050405020304" pitchFamily="18" charset="0"/>
              <a:ea typeface="宋体" panose="02010600030101010101" pitchFamily="2" charset="-122"/>
            </a:endParaRPr>
          </a:p>
        </p:txBody>
      </p:sp>
      <p:sp>
        <p:nvSpPr>
          <p:cNvPr id="60420" name="Text Box 6"/>
          <p:cNvSpPr txBox="1"/>
          <p:nvPr/>
        </p:nvSpPr>
        <p:spPr>
          <a:xfrm>
            <a:off x="1150938" y="2122488"/>
            <a:ext cx="5264150" cy="2613025"/>
          </a:xfrm>
          <a:prstGeom prst="rect">
            <a:avLst/>
          </a:prstGeom>
          <a:noFill/>
          <a:ln w="9525">
            <a:noFill/>
          </a:ln>
        </p:spPr>
        <p:txBody>
          <a:bodyPr wrap="none">
            <a:spAutoFit/>
          </a:bodyPr>
          <a:p>
            <a:pPr marL="457200" indent="-457200" eaLnBrk="1" hangingPunct="1">
              <a:lnSpc>
                <a:spcPct val="230000"/>
              </a:lnSpc>
              <a:spcBef>
                <a:spcPct val="50000"/>
              </a:spcBef>
              <a:buAutoNum type="arabicParenBoth"/>
            </a:pPr>
            <a:r>
              <a:rPr lang="zh-CN" altLang="en-US" dirty="0">
                <a:latin typeface="Times New Roman" panose="02020603050405020304" pitchFamily="18" charset="0"/>
                <a:ea typeface="宋体" panose="02010600030101010101" pitchFamily="2" charset="-122"/>
              </a:rPr>
              <a:t>创建和终止进程的系统调用。 </a:t>
            </a:r>
            <a:endParaRPr lang="zh-CN" altLang="en-US" dirty="0">
              <a:latin typeface="Times New Roman" panose="02020603050405020304" pitchFamily="18" charset="0"/>
              <a:ea typeface="宋体" panose="02010600030101010101" pitchFamily="2" charset="-122"/>
            </a:endParaRPr>
          </a:p>
          <a:p>
            <a:pPr marL="457200" indent="-457200" eaLnBrk="1" hangingPunct="1">
              <a:lnSpc>
                <a:spcPct val="230000"/>
              </a:lnSpc>
              <a:spcBef>
                <a:spcPct val="50000"/>
              </a:spcBef>
              <a:buNone/>
            </a:pPr>
            <a:r>
              <a:rPr lang="en-US" altLang="zh-CN" dirty="0">
                <a:latin typeface="Times New Roman" panose="02020603050405020304" pitchFamily="18" charset="0"/>
                <a:ea typeface="宋体" panose="02010600030101010101" pitchFamily="2" charset="-122"/>
              </a:rPr>
              <a:t>(2) </a:t>
            </a:r>
            <a:r>
              <a:rPr lang="zh-CN" altLang="en-US" dirty="0">
                <a:latin typeface="Times New Roman" panose="02020603050405020304" pitchFamily="18" charset="0"/>
                <a:ea typeface="宋体" panose="02010600030101010101" pitchFamily="2" charset="-122"/>
              </a:rPr>
              <a:t>获得和设置进程属性的系统调用。 </a:t>
            </a:r>
            <a:endParaRPr lang="zh-CN" altLang="en-US" dirty="0">
              <a:latin typeface="Times New Roman" panose="02020603050405020304" pitchFamily="18" charset="0"/>
              <a:ea typeface="宋体" panose="02010600030101010101" pitchFamily="2" charset="-122"/>
            </a:endParaRPr>
          </a:p>
          <a:p>
            <a:pPr marL="457200" indent="-457200" eaLnBrk="1" hangingPunct="1">
              <a:lnSpc>
                <a:spcPct val="230000"/>
              </a:lnSpc>
              <a:spcBef>
                <a:spcPct val="50000"/>
              </a:spcBef>
              <a:buNone/>
            </a:pPr>
            <a:r>
              <a:rPr lang="en-US" altLang="zh-CN" dirty="0">
                <a:latin typeface="Times New Roman" panose="02020603050405020304" pitchFamily="18" charset="0"/>
                <a:ea typeface="宋体" panose="02010600030101010101" pitchFamily="2" charset="-122"/>
              </a:rPr>
              <a:t>(3) </a:t>
            </a:r>
            <a:r>
              <a:rPr lang="zh-CN" altLang="en-US" dirty="0">
                <a:latin typeface="Times New Roman" panose="02020603050405020304" pitchFamily="18" charset="0"/>
                <a:ea typeface="宋体" panose="02010600030101010101" pitchFamily="2" charset="-122"/>
              </a:rPr>
              <a:t>等待某事件出现的系统调用。 </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ext Box 4"/>
          <p:cNvSpPr txBox="1"/>
          <p:nvPr/>
        </p:nvSpPr>
        <p:spPr>
          <a:xfrm>
            <a:off x="1509713" y="1052513"/>
            <a:ext cx="4405312" cy="584200"/>
          </a:xfrm>
          <a:prstGeom prst="rect">
            <a:avLst/>
          </a:prstGeom>
          <a:noFill/>
          <a:ln w="9525">
            <a:noFill/>
          </a:ln>
        </p:spPr>
        <p:txBody>
          <a:bodyPr wrap="none">
            <a:spAutoFit/>
          </a:bodyPr>
          <a:p>
            <a:pPr eaLnBrk="1" hangingPunct="1">
              <a:spcBef>
                <a:spcPct val="50000"/>
              </a:spcBef>
            </a:pPr>
            <a:r>
              <a:rPr lang="en-US" altLang="zh-CN" sz="3200" dirty="0">
                <a:latin typeface="Times New Roman" panose="02020603050405020304" pitchFamily="18" charset="0"/>
                <a:ea typeface="宋体" panose="02010600030101010101" pitchFamily="2" charset="-122"/>
              </a:rPr>
              <a:t>2. </a:t>
            </a:r>
            <a:r>
              <a:rPr lang="zh-CN" altLang="en-US" sz="3200" dirty="0">
                <a:latin typeface="Times New Roman" panose="02020603050405020304" pitchFamily="18" charset="0"/>
                <a:ea typeface="宋体" panose="02010600030101010101" pitchFamily="2" charset="-122"/>
              </a:rPr>
              <a:t>文件操纵类系统调用 </a:t>
            </a:r>
            <a:endParaRPr lang="zh-CN" altLang="en-US" sz="3200" dirty="0">
              <a:latin typeface="Times New Roman" panose="02020603050405020304" pitchFamily="18" charset="0"/>
              <a:ea typeface="宋体" panose="02010600030101010101" pitchFamily="2" charset="-122"/>
            </a:endParaRPr>
          </a:p>
        </p:txBody>
      </p:sp>
      <p:sp>
        <p:nvSpPr>
          <p:cNvPr id="61443" name="Text Box 5"/>
          <p:cNvSpPr txBox="1"/>
          <p:nvPr/>
        </p:nvSpPr>
        <p:spPr>
          <a:xfrm>
            <a:off x="1600200" y="1752600"/>
            <a:ext cx="3155950" cy="2282825"/>
          </a:xfrm>
          <a:prstGeom prst="rect">
            <a:avLst/>
          </a:prstGeom>
          <a:noFill/>
          <a:ln w="9525">
            <a:noFill/>
          </a:ln>
        </p:spPr>
        <p:txBody>
          <a:bodyPr wrap="none">
            <a:spAutoFit/>
          </a:bodyPr>
          <a:p>
            <a:pPr marL="457200" indent="-457200" eaLnBrk="1" hangingPunct="1">
              <a:lnSpc>
                <a:spcPct val="200000"/>
              </a:lnSpc>
              <a:spcBef>
                <a:spcPct val="50000"/>
              </a:spcBef>
              <a:buAutoNum type="arabicParenBoth"/>
            </a:pPr>
            <a:r>
              <a:rPr lang="zh-CN" altLang="en-US" dirty="0">
                <a:latin typeface="Times New Roman" panose="02020603050405020304" pitchFamily="18" charset="0"/>
                <a:ea typeface="宋体" panose="02010600030101010101" pitchFamily="2" charset="-122"/>
              </a:rPr>
              <a:t>创建和删除文件。 </a:t>
            </a:r>
            <a:endParaRPr lang="zh-CN" altLang="en-US" dirty="0">
              <a:latin typeface="Times New Roman" panose="02020603050405020304" pitchFamily="18" charset="0"/>
              <a:ea typeface="宋体" panose="02010600030101010101" pitchFamily="2" charset="-122"/>
            </a:endParaRPr>
          </a:p>
          <a:p>
            <a:pPr marL="457200" indent="-457200" eaLnBrk="1" hangingPunct="1">
              <a:lnSpc>
                <a:spcPct val="200000"/>
              </a:lnSpc>
              <a:spcBef>
                <a:spcPct val="50000"/>
              </a:spcBef>
              <a:buNone/>
            </a:pPr>
            <a:r>
              <a:rPr lang="en-US" altLang="zh-CN" dirty="0">
                <a:latin typeface="Times New Roman" panose="02020603050405020304" pitchFamily="18" charset="0"/>
                <a:ea typeface="宋体" panose="02010600030101010101" pitchFamily="2" charset="-122"/>
              </a:rPr>
              <a:t>(2) </a:t>
            </a:r>
            <a:r>
              <a:rPr lang="zh-CN" altLang="en-US" dirty="0">
                <a:latin typeface="Times New Roman" panose="02020603050405020304" pitchFamily="18" charset="0"/>
                <a:ea typeface="宋体" panose="02010600030101010101" pitchFamily="2" charset="-122"/>
              </a:rPr>
              <a:t>打开和关闭文件。 </a:t>
            </a:r>
            <a:endParaRPr lang="zh-CN" altLang="en-US" dirty="0">
              <a:latin typeface="Times New Roman" panose="02020603050405020304" pitchFamily="18" charset="0"/>
              <a:ea typeface="宋体" panose="02010600030101010101" pitchFamily="2" charset="-122"/>
            </a:endParaRPr>
          </a:p>
          <a:p>
            <a:pPr marL="457200" indent="-457200" eaLnBrk="1" hangingPunct="1">
              <a:lnSpc>
                <a:spcPct val="200000"/>
              </a:lnSpc>
              <a:spcBef>
                <a:spcPct val="50000"/>
              </a:spcBef>
              <a:buNone/>
            </a:pPr>
            <a:r>
              <a:rPr lang="en-US" altLang="zh-CN" dirty="0">
                <a:latin typeface="Times New Roman" panose="02020603050405020304" pitchFamily="18" charset="0"/>
                <a:ea typeface="宋体" panose="02010600030101010101" pitchFamily="2" charset="-122"/>
              </a:rPr>
              <a:t>(3) </a:t>
            </a:r>
            <a:r>
              <a:rPr lang="zh-CN" altLang="en-US" dirty="0">
                <a:latin typeface="Times New Roman" panose="02020603050405020304" pitchFamily="18" charset="0"/>
                <a:ea typeface="宋体" panose="02010600030101010101" pitchFamily="2" charset="-122"/>
              </a:rPr>
              <a:t>读和写文件。 </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Text Box 4"/>
          <p:cNvSpPr txBox="1"/>
          <p:nvPr/>
        </p:nvSpPr>
        <p:spPr>
          <a:xfrm>
            <a:off x="827088" y="838200"/>
            <a:ext cx="4405312" cy="584200"/>
          </a:xfrm>
          <a:prstGeom prst="rect">
            <a:avLst/>
          </a:prstGeom>
          <a:noFill/>
          <a:ln w="9525">
            <a:noFill/>
          </a:ln>
        </p:spPr>
        <p:txBody>
          <a:bodyPr wrap="none">
            <a:spAutoFit/>
          </a:bodyPr>
          <a:p>
            <a:pPr eaLnBrk="1" hangingPunct="1">
              <a:spcBef>
                <a:spcPct val="50000"/>
              </a:spcBef>
            </a:pPr>
            <a:r>
              <a:rPr lang="en-US" altLang="zh-CN" sz="3200" dirty="0">
                <a:latin typeface="Times New Roman" panose="02020603050405020304" pitchFamily="18" charset="0"/>
                <a:ea typeface="宋体" panose="02010600030101010101" pitchFamily="2" charset="-122"/>
              </a:rPr>
              <a:t>3. </a:t>
            </a:r>
            <a:r>
              <a:rPr lang="zh-CN" altLang="en-US" sz="3200" dirty="0">
                <a:latin typeface="Times New Roman" panose="02020603050405020304" pitchFamily="18" charset="0"/>
                <a:ea typeface="宋体" panose="02010600030101010101" pitchFamily="2" charset="-122"/>
              </a:rPr>
              <a:t>进程通信类系统调用 </a:t>
            </a:r>
            <a:endParaRPr lang="zh-CN" altLang="en-US" sz="3200" dirty="0">
              <a:latin typeface="Times New Roman" panose="02020603050405020304" pitchFamily="18" charset="0"/>
              <a:ea typeface="宋体" panose="02010600030101010101" pitchFamily="2" charset="-122"/>
            </a:endParaRPr>
          </a:p>
        </p:txBody>
      </p:sp>
      <p:sp>
        <p:nvSpPr>
          <p:cNvPr id="62467" name="Text Box 5"/>
          <p:cNvSpPr txBox="1"/>
          <p:nvPr/>
        </p:nvSpPr>
        <p:spPr>
          <a:xfrm>
            <a:off x="685800" y="1524000"/>
            <a:ext cx="7924800" cy="4692650"/>
          </a:xfrm>
          <a:prstGeom prst="rect">
            <a:avLst/>
          </a:prstGeom>
          <a:noFill/>
          <a:ln w="9525">
            <a:noFill/>
          </a:ln>
        </p:spPr>
        <p:txBody>
          <a:bodyPr>
            <a:spAutoFit/>
          </a:bodyPr>
          <a:p>
            <a:pPr algn="just" eaLnBrk="1" hangingPunct="1">
              <a:lnSpc>
                <a:spcPct val="140000"/>
              </a:lnSpc>
              <a:spcBef>
                <a:spcPct val="50000"/>
              </a:spcBef>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在</a:t>
            </a:r>
            <a:r>
              <a:rPr lang="en-US" altLang="zh-CN" dirty="0">
                <a:latin typeface="Times New Roman" panose="02020603050405020304" pitchFamily="18" charset="0"/>
                <a:ea typeface="宋体" panose="02010600030101010101" pitchFamily="2" charset="-122"/>
              </a:rPr>
              <a:t>OS</a:t>
            </a:r>
            <a:r>
              <a:rPr lang="zh-CN" altLang="en-US" dirty="0">
                <a:latin typeface="Times New Roman" panose="02020603050405020304" pitchFamily="18" charset="0"/>
                <a:ea typeface="宋体" panose="02010600030101010101" pitchFamily="2" charset="-122"/>
              </a:rPr>
              <a:t>中经常采用两种进程通信方式，即消息传递方式和共享存储区方式。当系统中采用消息传递方式时，在通信前， 必须先打开一个连接。为此，应由源进程发出一条打开连接的系统调用</a:t>
            </a:r>
            <a:r>
              <a:rPr lang="en-US" altLang="zh-CN" dirty="0">
                <a:latin typeface="Times New Roman" panose="02020603050405020304" pitchFamily="18" charset="0"/>
                <a:ea typeface="宋体" panose="02010600030101010101" pitchFamily="2" charset="-122"/>
              </a:rPr>
              <a:t>open connection, </a:t>
            </a:r>
            <a:r>
              <a:rPr lang="zh-CN" altLang="en-US" dirty="0">
                <a:latin typeface="Times New Roman" panose="02020603050405020304" pitchFamily="18" charset="0"/>
                <a:ea typeface="宋体" panose="02010600030101010101" pitchFamily="2" charset="-122"/>
              </a:rPr>
              <a:t>而目标进程则应利用接受连接的系统调用</a:t>
            </a:r>
            <a:r>
              <a:rPr lang="en-US" altLang="zh-CN" dirty="0">
                <a:latin typeface="Times New Roman" panose="02020603050405020304" pitchFamily="18" charset="0"/>
                <a:ea typeface="宋体" panose="02010600030101010101" pitchFamily="2" charset="-122"/>
              </a:rPr>
              <a:t>accept connection</a:t>
            </a:r>
            <a:r>
              <a:rPr lang="zh-CN" altLang="en-US" dirty="0">
                <a:latin typeface="Times New Roman" panose="02020603050405020304" pitchFamily="18" charset="0"/>
                <a:ea typeface="宋体" panose="02010600030101010101" pitchFamily="2" charset="-122"/>
              </a:rPr>
              <a:t>表示同意进行通信；然后，在源和目标进程之间便可开始通信。 可以利用发送消息的系统调用</a:t>
            </a:r>
            <a:r>
              <a:rPr lang="en-US" altLang="zh-CN" dirty="0">
                <a:latin typeface="Times New Roman" panose="02020603050405020304" pitchFamily="18" charset="0"/>
                <a:ea typeface="宋体" panose="02010600030101010101" pitchFamily="2" charset="-122"/>
              </a:rPr>
              <a:t>send message</a:t>
            </a:r>
            <a:r>
              <a:rPr lang="zh-CN" altLang="en-US" dirty="0">
                <a:latin typeface="Times New Roman" panose="02020603050405020304" pitchFamily="18" charset="0"/>
                <a:ea typeface="宋体" panose="02010600030101010101" pitchFamily="2" charset="-122"/>
              </a:rPr>
              <a:t>或者用接收消息的系统调用</a:t>
            </a:r>
            <a:r>
              <a:rPr lang="en-US" altLang="zh-CN" dirty="0">
                <a:latin typeface="Times New Roman" panose="02020603050405020304" pitchFamily="18" charset="0"/>
                <a:ea typeface="宋体" panose="02010600030101010101" pitchFamily="2" charset="-122"/>
              </a:rPr>
              <a:t>receive message</a:t>
            </a:r>
            <a:r>
              <a:rPr lang="zh-CN" altLang="en-US" dirty="0">
                <a:latin typeface="Times New Roman" panose="02020603050405020304" pitchFamily="18" charset="0"/>
                <a:ea typeface="宋体" panose="02010600030101010101" pitchFamily="2" charset="-122"/>
              </a:rPr>
              <a:t>来交换信息。通信结束后，还须再利用关闭连接的系统调用</a:t>
            </a:r>
            <a:r>
              <a:rPr lang="en-US" altLang="zh-CN" dirty="0">
                <a:latin typeface="Times New Roman" panose="02020603050405020304" pitchFamily="18" charset="0"/>
                <a:ea typeface="宋体" panose="02010600030101010101" pitchFamily="2" charset="-122"/>
              </a:rPr>
              <a:t>close connection</a:t>
            </a:r>
            <a:r>
              <a:rPr lang="zh-CN" altLang="en-US" dirty="0">
                <a:latin typeface="Times New Roman" panose="02020603050405020304" pitchFamily="18" charset="0"/>
                <a:ea typeface="宋体" panose="02010600030101010101" pitchFamily="2" charset="-122"/>
              </a:rPr>
              <a:t>结束通信。 </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Text Box 4"/>
          <p:cNvSpPr txBox="1"/>
          <p:nvPr/>
        </p:nvSpPr>
        <p:spPr>
          <a:xfrm>
            <a:off x="1143000" y="838200"/>
            <a:ext cx="4349750" cy="584200"/>
          </a:xfrm>
          <a:prstGeom prst="rect">
            <a:avLst/>
          </a:prstGeom>
          <a:noFill/>
          <a:ln w="9525">
            <a:noFill/>
          </a:ln>
        </p:spPr>
        <p:txBody>
          <a:bodyPr wrap="none">
            <a:spAutoFit/>
          </a:bodyPr>
          <a:p>
            <a:pPr eaLnBrk="1" hangingPunct="1">
              <a:spcBef>
                <a:spcPct val="50000"/>
              </a:spcBef>
            </a:pPr>
            <a:r>
              <a:rPr lang="en-US" altLang="zh-CN" sz="3200" dirty="0">
                <a:solidFill>
                  <a:srgbClr val="000066"/>
                </a:solidFill>
                <a:latin typeface="Tahoma" panose="020B0604030504040204" pitchFamily="34" charset="0"/>
                <a:ea typeface="黑体" panose="02010609060101010101" pitchFamily="49" charset="-122"/>
              </a:rPr>
              <a:t>9.4.3 </a:t>
            </a:r>
            <a:r>
              <a:rPr lang="zh-CN" altLang="en-US" sz="3200" dirty="0">
                <a:solidFill>
                  <a:srgbClr val="000066"/>
                </a:solidFill>
                <a:latin typeface="Tahoma" panose="020B0604030504040204" pitchFamily="34" charset="0"/>
                <a:ea typeface="黑体" panose="02010609060101010101" pitchFamily="49" charset="-122"/>
              </a:rPr>
              <a:t>系统调用的实现 </a:t>
            </a:r>
            <a:endParaRPr lang="zh-CN" altLang="en-US" sz="3200" dirty="0">
              <a:solidFill>
                <a:srgbClr val="000066"/>
              </a:solidFill>
              <a:latin typeface="Tahoma" panose="020B0604030504040204" pitchFamily="34" charset="0"/>
              <a:ea typeface="黑体" panose="02010609060101010101" pitchFamily="49" charset="-122"/>
            </a:endParaRPr>
          </a:p>
        </p:txBody>
      </p:sp>
      <p:sp>
        <p:nvSpPr>
          <p:cNvPr id="63491" name="Text Box 5"/>
          <p:cNvSpPr txBox="1">
            <a:spLocks noChangeArrowheads="1"/>
          </p:cNvSpPr>
          <p:nvPr/>
        </p:nvSpPr>
        <p:spPr bwMode="auto">
          <a:xfrm>
            <a:off x="609600" y="1557338"/>
            <a:ext cx="7848600"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just" defTabSz="914400" rtl="0" eaLnBrk="1" fontAlgn="base" latinLnBrk="0" hangingPunct="1">
              <a:lnSpc>
                <a:spcPct val="150000"/>
              </a:lnSpc>
              <a:spcBef>
                <a:spcPct val="50000"/>
              </a:spcBef>
              <a:spcAft>
                <a:spcPct val="0"/>
              </a:spcAft>
              <a:buClrTx/>
              <a:buSzTx/>
              <a:buFontTx/>
              <a:buNone/>
              <a:defRPr/>
            </a:pPr>
            <a:r>
              <a:rPr kumimoji="1"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 </a:t>
            </a:r>
            <a:r>
              <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系统调用指令。</a:t>
            </a:r>
            <a:endParaRPr kumimoji="1"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just" defTabSz="914400" rtl="0" eaLnBrk="1" fontAlgn="base" latinLnBrk="0" hangingPunct="1">
              <a:lnSpc>
                <a:spcPct val="150000"/>
              </a:lnSpc>
              <a:spcBef>
                <a:spcPct val="50000"/>
              </a:spcBef>
              <a:spcAft>
                <a:spcPct val="0"/>
              </a:spcAft>
              <a:buClrTx/>
              <a:buSzTx/>
              <a:buFont typeface="Arial" panose="020B0604020202020204" pitchFamily="34" charset="0"/>
              <a:buChar char="•"/>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系统调用必须借助与</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CPU</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提供的机器指令来实现。不同的机器所提供的系统调用指令一般是不同的，如</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IBM</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个人机上的</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INT</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指令、</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SUN</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工作站上的</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TRAP</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指令、</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SGI</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工作站的</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SYSCALL</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指令等。</a:t>
            </a:r>
            <a:endPar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just" defTabSz="914400" rtl="0" eaLnBrk="1" fontAlgn="base" latinLnBrk="0" hangingPunct="1">
              <a:lnSpc>
                <a:spcPct val="150000"/>
              </a:lnSpc>
              <a:spcBef>
                <a:spcPct val="50000"/>
              </a:spcBef>
              <a:spcAft>
                <a:spcPct val="0"/>
              </a:spcAft>
              <a:buClrTx/>
              <a:buSzTx/>
              <a:buFont typeface="Arial" panose="020B0604020202020204" pitchFamily="34" charset="0"/>
              <a:buChar char="•"/>
              <a:defRPr/>
            </a:pPr>
            <a:r>
              <a:rPr kumimoji="1" lang="zh-CN" altLang="en-US" sz="24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系统调用指令的执行将引起特殊中断，即软中断或陷入，从而使系统根据相应的中断向量转入相应的系统调用总控程序</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ext Box 2"/>
          <p:cNvSpPr txBox="1"/>
          <p:nvPr/>
        </p:nvSpPr>
        <p:spPr>
          <a:xfrm>
            <a:off x="533400" y="762000"/>
            <a:ext cx="4600575" cy="523875"/>
          </a:xfrm>
          <a:prstGeom prst="rect">
            <a:avLst/>
          </a:prstGeom>
          <a:noFill/>
          <a:ln w="9525">
            <a:noFill/>
          </a:ln>
        </p:spPr>
        <p:txBody>
          <a:bodyPr wrap="none">
            <a:spAutoFit/>
          </a:bodyPr>
          <a:p>
            <a:pPr eaLnBrk="1" hangingPunct="1">
              <a:spcBef>
                <a:spcPct val="50000"/>
              </a:spcBef>
            </a:pPr>
            <a:r>
              <a:rPr lang="en-US" altLang="zh-CN" sz="2800" dirty="0">
                <a:latin typeface="Times New Roman" panose="02020603050405020304" pitchFamily="18" charset="0"/>
                <a:ea typeface="宋体" panose="02010600030101010101" pitchFamily="2" charset="-122"/>
              </a:rPr>
              <a:t>2. </a:t>
            </a:r>
            <a:r>
              <a:rPr lang="zh-CN" altLang="en-US" sz="2800" dirty="0">
                <a:latin typeface="Times New Roman" panose="02020603050405020304" pitchFamily="18" charset="0"/>
                <a:ea typeface="宋体" panose="02010600030101010101" pitchFamily="2" charset="-122"/>
              </a:rPr>
              <a:t>系统调用号和参数的设置 </a:t>
            </a:r>
            <a:endParaRPr lang="zh-CN" altLang="en-US" sz="2800" dirty="0">
              <a:latin typeface="Times New Roman" panose="02020603050405020304" pitchFamily="18" charset="0"/>
              <a:ea typeface="宋体" panose="02010600030101010101" pitchFamily="2" charset="-122"/>
            </a:endParaRPr>
          </a:p>
        </p:txBody>
      </p:sp>
      <p:sp>
        <p:nvSpPr>
          <p:cNvPr id="64515" name="Text Box 3"/>
          <p:cNvSpPr txBox="1"/>
          <p:nvPr/>
        </p:nvSpPr>
        <p:spPr>
          <a:xfrm>
            <a:off x="533400" y="1600200"/>
            <a:ext cx="8305800" cy="822325"/>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如何将系统调用号和相应的参数传递给系统，取决于系统调用指令的格式和具体操作系统地实现。有以下两种：</a:t>
            </a:r>
            <a:endParaRPr lang="zh-CN" altLang="en-US" dirty="0">
              <a:latin typeface="Times New Roman" panose="02020603050405020304" pitchFamily="18" charset="0"/>
              <a:ea typeface="宋体" panose="02010600030101010101" pitchFamily="2" charset="-122"/>
            </a:endParaRPr>
          </a:p>
        </p:txBody>
      </p:sp>
      <p:sp>
        <p:nvSpPr>
          <p:cNvPr id="64516" name="Text Box 4"/>
          <p:cNvSpPr txBox="1"/>
          <p:nvPr/>
        </p:nvSpPr>
        <p:spPr>
          <a:xfrm>
            <a:off x="533400" y="2600325"/>
            <a:ext cx="3708400" cy="3478213"/>
          </a:xfrm>
          <a:prstGeom prst="rect">
            <a:avLst/>
          </a:prstGeom>
          <a:noFill/>
          <a:ln w="9525">
            <a:noFill/>
          </a:ln>
        </p:spPr>
        <p:txBody>
          <a:bodyPr>
            <a:spAutoFit/>
          </a:bodyPr>
          <a:p>
            <a:pPr marL="457200" indent="-457200" eaLnBrk="1" hangingPunct="1">
              <a:lnSpc>
                <a:spcPct val="150000"/>
              </a:lnSpc>
              <a:spcBef>
                <a:spcPct val="50000"/>
              </a:spcBef>
              <a:buAutoNum type="arabicParenBoth"/>
            </a:pPr>
            <a:r>
              <a:rPr lang="zh-CN" altLang="en-US" sz="2000" dirty="0">
                <a:latin typeface="Times New Roman" panose="02020603050405020304" pitchFamily="18" charset="0"/>
                <a:ea typeface="宋体" panose="02010600030101010101" pitchFamily="2" charset="-122"/>
              </a:rPr>
              <a:t>直接将参数送入相应的寄存器中。缺点：寄存器数量有限，限制了参数的数目。 </a:t>
            </a:r>
            <a:endParaRPr lang="zh-CN" altLang="en-US" sz="2000" dirty="0">
              <a:latin typeface="Times New Roman" panose="02020603050405020304" pitchFamily="18" charset="0"/>
              <a:ea typeface="宋体" panose="02010600030101010101" pitchFamily="2" charset="-122"/>
            </a:endParaRPr>
          </a:p>
          <a:p>
            <a:pPr marL="457200" indent="-457200" eaLnBrk="1" hangingPunct="1">
              <a:lnSpc>
                <a:spcPct val="150000"/>
              </a:lnSpc>
              <a:spcBef>
                <a:spcPct val="50000"/>
              </a:spcBef>
              <a:buNone/>
            </a:pPr>
            <a:r>
              <a:rPr lang="en-US" altLang="zh-CN" sz="2000" dirty="0">
                <a:latin typeface="Times New Roman" panose="02020603050405020304" pitchFamily="18" charset="0"/>
                <a:ea typeface="宋体" panose="02010600030101010101" pitchFamily="2" charset="-122"/>
              </a:rPr>
              <a:t>(2) </a:t>
            </a:r>
            <a:r>
              <a:rPr lang="zh-CN" altLang="en-US" sz="2000" dirty="0">
                <a:latin typeface="Times New Roman" panose="02020603050405020304" pitchFamily="18" charset="0"/>
                <a:ea typeface="宋体" panose="02010600030101010101" pitchFamily="2" charset="-122"/>
              </a:rPr>
              <a:t>参数表方式。 将系统调用所需参数放入一张参数表中，再将指向该参数的指针放在寄存器中。</a:t>
            </a:r>
            <a:endParaRPr lang="zh-CN" altLang="en-US" sz="2000" dirty="0">
              <a:latin typeface="Times New Roman" panose="02020603050405020304" pitchFamily="18" charset="0"/>
              <a:ea typeface="宋体" panose="02010600030101010101" pitchFamily="2" charset="-122"/>
            </a:endParaRPr>
          </a:p>
        </p:txBody>
      </p:sp>
      <p:sp>
        <p:nvSpPr>
          <p:cNvPr id="64517" name="Text Box 6"/>
          <p:cNvSpPr txBox="1"/>
          <p:nvPr/>
        </p:nvSpPr>
        <p:spPr>
          <a:xfrm>
            <a:off x="5400675" y="5453063"/>
            <a:ext cx="2782888" cy="338137"/>
          </a:xfrm>
          <a:prstGeom prst="rect">
            <a:avLst/>
          </a:prstGeom>
          <a:noFill/>
          <a:ln w="9525">
            <a:noFill/>
          </a:ln>
        </p:spPr>
        <p:txBody>
          <a:bodyPr wrap="none">
            <a:spAutoFit/>
          </a:bodyPr>
          <a:p>
            <a:pPr eaLnBrk="1" hangingPunct="1">
              <a:spcBef>
                <a:spcPct val="50000"/>
              </a:spcBef>
            </a:pPr>
            <a:r>
              <a:rPr lang="zh-CN" altLang="en-US" sz="1600" dirty="0">
                <a:latin typeface="Times New Roman" panose="02020603050405020304" pitchFamily="18" charset="0"/>
                <a:ea typeface="宋体" panose="02010600030101010101" pitchFamily="2" charset="-122"/>
              </a:rPr>
              <a:t>图 </a:t>
            </a:r>
            <a:r>
              <a:rPr lang="en-US" altLang="zh-CN" sz="1600" dirty="0">
                <a:latin typeface="Times New Roman" panose="02020603050405020304" pitchFamily="18" charset="0"/>
                <a:ea typeface="宋体" panose="02010600030101010101" pitchFamily="2" charset="-122"/>
              </a:rPr>
              <a:t>9 - 6 </a:t>
            </a:r>
            <a:r>
              <a:rPr lang="zh-CN" altLang="en-US" sz="1600" dirty="0">
                <a:latin typeface="Times New Roman" panose="02020603050405020304" pitchFamily="18" charset="0"/>
                <a:ea typeface="宋体" panose="02010600030101010101" pitchFamily="2" charset="-122"/>
              </a:rPr>
              <a:t>系统调用的参数形式 </a:t>
            </a:r>
            <a:endParaRPr lang="zh-CN" altLang="en-US" sz="1600" dirty="0">
              <a:latin typeface="Times New Roman" panose="02020603050405020304" pitchFamily="18" charset="0"/>
              <a:ea typeface="宋体" panose="02010600030101010101" pitchFamily="2" charset="-122"/>
            </a:endParaRPr>
          </a:p>
        </p:txBody>
      </p:sp>
      <p:pic>
        <p:nvPicPr>
          <p:cNvPr id="64518" name="Picture 7" descr="C:\WINDOWS\Desktop\未标题-1 拷贝.gif"/>
          <p:cNvPicPr>
            <a:picLocks noChangeAspect="1"/>
          </p:cNvPicPr>
          <p:nvPr/>
        </p:nvPicPr>
        <p:blipFill>
          <a:blip r:embed="rId1"/>
          <a:stretch>
            <a:fillRect/>
          </a:stretch>
        </p:blipFill>
        <p:spPr>
          <a:xfrm>
            <a:off x="4572000" y="3098800"/>
            <a:ext cx="4195763" cy="1676400"/>
          </a:xfrm>
          <a:prstGeom prst="rect">
            <a:avLst/>
          </a:prstGeom>
          <a:noFill/>
          <a:ln w="9525">
            <a:noFill/>
          </a:ln>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ext Box 2"/>
          <p:cNvSpPr txBox="1">
            <a:spLocks noChangeArrowheads="1"/>
          </p:cNvSpPr>
          <p:nvPr/>
        </p:nvSpPr>
        <p:spPr bwMode="auto">
          <a:xfrm>
            <a:off x="500063" y="1071563"/>
            <a:ext cx="8212138" cy="469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5000"/>
              </a:lnSpc>
              <a:spcBef>
                <a:spcPct val="0"/>
              </a:spcBef>
              <a:spcAft>
                <a:spcPct val="0"/>
              </a:spcAft>
              <a:buClrTx/>
              <a:buSzTx/>
              <a:buFontTx/>
              <a:buNone/>
              <a:defRPr/>
            </a:pPr>
            <a:r>
              <a:rPr kumimoji="0" lang="en-US" altLang="zh-CN" sz="3600" b="1" i="0" u="none" strike="noStrike" kern="1200" cap="none" spc="0" normalizeH="0" baseline="0" noProof="0" dirty="0" smtClean="0">
                <a:ln>
                  <a:noFill/>
                </a:ln>
                <a:solidFill>
                  <a:srgbClr val="000066"/>
                </a:solidFill>
                <a:effectLst/>
                <a:uLnTx/>
                <a:uFillTx/>
                <a:latin typeface="楷体_GB2312" pitchFamily="49" charset="-122"/>
                <a:ea typeface="楷体_GB2312" pitchFamily="49" charset="-122"/>
                <a:cs typeface="+mn-cs"/>
              </a:rPr>
              <a:t>(</a:t>
            </a:r>
            <a:r>
              <a:rPr kumimoji="0" lang="en-US" altLang="zh-CN" sz="3600" b="1" i="0" u="none" strike="noStrike" kern="1200" cap="none" spc="0" normalizeH="0" baseline="0" noProof="0" dirty="0" smtClean="0">
                <a:ln>
                  <a:noFill/>
                </a:ln>
                <a:solidFill>
                  <a:srgbClr val="000066"/>
                </a:solidFill>
                <a:effectLst/>
                <a:uLnTx/>
                <a:uFillTx/>
                <a:latin typeface="楷体_GB2312" pitchFamily="49" charset="-122"/>
                <a:ea typeface="+mj-ea"/>
                <a:cs typeface="+mj-cs"/>
              </a:rPr>
              <a:t>3) </a:t>
            </a:r>
            <a:r>
              <a:rPr kumimoji="0" lang="zh-CN" altLang="en-US" sz="3600" b="1" i="0" u="none" strike="noStrike" kern="1200" cap="none" spc="0" normalizeH="0" baseline="0" noProof="0" dirty="0" smtClean="0">
                <a:ln>
                  <a:noFill/>
                </a:ln>
                <a:solidFill>
                  <a:srgbClr val="000066"/>
                </a:solidFill>
                <a:effectLst/>
                <a:uLnTx/>
                <a:uFillTx/>
                <a:latin typeface="楷体_GB2312" pitchFamily="49" charset="-122"/>
                <a:ea typeface="+mj-ea"/>
                <a:cs typeface="+mj-cs"/>
              </a:rPr>
              <a:t>软盘比较命令</a:t>
            </a:r>
            <a:r>
              <a:rPr kumimoji="0" lang="en-US" altLang="zh-CN" sz="3600" b="1" i="0" u="none" strike="noStrike" kern="1200" cap="none" spc="0" normalizeH="0" baseline="0" noProof="0" dirty="0" err="1" smtClean="0">
                <a:ln>
                  <a:noFill/>
                </a:ln>
                <a:solidFill>
                  <a:srgbClr val="000066"/>
                </a:solidFill>
                <a:effectLst/>
                <a:uLnTx/>
                <a:uFillTx/>
                <a:latin typeface="楷体_GB2312" pitchFamily="49" charset="-122"/>
                <a:ea typeface="+mj-ea"/>
                <a:cs typeface="+mj-cs"/>
              </a:rPr>
              <a:t>Diskcomp</a:t>
            </a:r>
            <a:r>
              <a:rPr kumimoji="0" lang="zh-CN" altLang="en-US" sz="3600" b="1" i="0" u="none" strike="noStrike" kern="1200" cap="none" spc="0" normalizeH="0" baseline="0" noProof="0" dirty="0" smtClean="0">
                <a:ln>
                  <a:noFill/>
                </a:ln>
                <a:solidFill>
                  <a:srgbClr val="000066"/>
                </a:solidFill>
                <a:effectLst/>
                <a:uLnTx/>
                <a:uFillTx/>
                <a:latin typeface="楷体_GB2312" pitchFamily="49" charset="-122"/>
                <a:ea typeface="+mj-ea"/>
                <a:cs typeface="+mj-cs"/>
              </a:rPr>
              <a:t> </a:t>
            </a:r>
            <a:endParaRPr kumimoji="0" lang="zh-CN" altLang="en-US" sz="3600" b="1" i="0" u="none" strike="noStrike" kern="1200" cap="none" spc="0" normalizeH="0" baseline="0" noProof="0" dirty="0" smtClean="0">
              <a:ln>
                <a:noFill/>
              </a:ln>
              <a:solidFill>
                <a:srgbClr val="000066"/>
              </a:solidFill>
              <a:effectLst/>
              <a:uLnTx/>
              <a:uFillTx/>
              <a:latin typeface="楷体_GB2312" pitchFamily="49" charset="-122"/>
              <a:ea typeface="+mj-ea"/>
              <a:cs typeface="+mj-cs"/>
            </a:endParaRPr>
          </a:p>
          <a:p>
            <a:pPr marL="0" marR="0" lvl="0" indent="0" algn="just" defTabSz="914400" rtl="0" eaLnBrk="1" fontAlgn="base" latinLnBrk="0" hangingPunct="1">
              <a:lnSpc>
                <a:spcPct val="135000"/>
              </a:lnSpc>
              <a:spcBef>
                <a:spcPct val="50000"/>
              </a:spcBef>
              <a:spcAft>
                <a:spcPct val="0"/>
              </a:spcAft>
              <a:buClrTx/>
              <a:buSzTx/>
              <a:buFontTx/>
              <a:buNone/>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该命令用于将源盘与目标盘的各磁道及各扇区中的数据逐一进行比较。</a:t>
            </a:r>
            <a:endParaRPr kumimoji="1"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35000"/>
              </a:lnSpc>
              <a:spcBef>
                <a:spcPct val="50000"/>
              </a:spcBef>
              <a:spcAft>
                <a:spcPct val="0"/>
              </a:spcAft>
              <a:buClrTx/>
              <a:buSzTx/>
              <a:buFontTx/>
              <a:buNone/>
              <a:defRPr/>
            </a:pPr>
            <a:endPar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5000"/>
              </a:lnSpc>
              <a:spcBef>
                <a:spcPct val="0"/>
              </a:spcBef>
              <a:spcAft>
                <a:spcPct val="0"/>
              </a:spcAft>
              <a:buClrTx/>
              <a:buSzTx/>
              <a:buFontTx/>
              <a:buNone/>
              <a:defRPr/>
            </a:pPr>
            <a:r>
              <a:rPr kumimoji="0" lang="en-US" altLang="zh-CN" sz="3600" b="1" i="0" u="none" strike="noStrike" kern="1200" cap="none" spc="0" normalizeH="0" baseline="0" noProof="0" dirty="0" smtClean="0">
                <a:ln>
                  <a:noFill/>
                </a:ln>
                <a:solidFill>
                  <a:srgbClr val="000066"/>
                </a:solidFill>
                <a:effectLst/>
                <a:uLnTx/>
                <a:uFillTx/>
                <a:latin typeface="楷体_GB2312" pitchFamily="49" charset="-122"/>
                <a:ea typeface="+mj-ea"/>
                <a:cs typeface="+mj-cs"/>
              </a:rPr>
              <a:t>(4) </a:t>
            </a:r>
            <a:r>
              <a:rPr kumimoji="0" lang="zh-CN" altLang="en-US" sz="3600" b="1" i="0" u="none" strike="noStrike" kern="1200" cap="none" spc="0" normalizeH="0" baseline="0" noProof="0" dirty="0" smtClean="0">
                <a:ln>
                  <a:noFill/>
                </a:ln>
                <a:solidFill>
                  <a:srgbClr val="000066"/>
                </a:solidFill>
                <a:effectLst/>
                <a:uLnTx/>
                <a:uFillTx/>
                <a:latin typeface="楷体_GB2312" pitchFamily="49" charset="-122"/>
                <a:ea typeface="+mj-ea"/>
                <a:cs typeface="+mj-cs"/>
              </a:rPr>
              <a:t>备份命令</a:t>
            </a:r>
            <a:r>
              <a:rPr kumimoji="0" lang="en-US" altLang="zh-CN" sz="3600" b="1" i="0" u="none" strike="noStrike" kern="1200" cap="none" spc="0" normalizeH="0" baseline="0" noProof="0" dirty="0" smtClean="0">
                <a:ln>
                  <a:noFill/>
                </a:ln>
                <a:solidFill>
                  <a:srgbClr val="000066"/>
                </a:solidFill>
                <a:effectLst/>
                <a:uLnTx/>
                <a:uFillTx/>
                <a:latin typeface="楷体_GB2312" pitchFamily="49" charset="-122"/>
                <a:ea typeface="+mj-ea"/>
                <a:cs typeface="+mj-cs"/>
              </a:rPr>
              <a:t>Backup</a:t>
            </a:r>
            <a:endParaRPr kumimoji="0" lang="zh-CN" altLang="en-US" sz="3600" b="1" i="0" u="none" strike="noStrike" kern="1200" cap="none" spc="0" normalizeH="0" baseline="0" noProof="0" dirty="0" smtClean="0">
              <a:ln>
                <a:noFill/>
              </a:ln>
              <a:solidFill>
                <a:srgbClr val="000066"/>
              </a:solidFill>
              <a:effectLst/>
              <a:uLnTx/>
              <a:uFillTx/>
              <a:latin typeface="楷体_GB2312" pitchFamily="49" charset="-122"/>
              <a:ea typeface="+mj-ea"/>
              <a:cs typeface="+mj-cs"/>
            </a:endParaRPr>
          </a:p>
          <a:p>
            <a:pPr marL="0" marR="0" lvl="0" indent="0" algn="l" defTabSz="914400" rtl="0" eaLnBrk="1" fontAlgn="base" latinLnBrk="0" hangingPunct="1">
              <a:lnSpc>
                <a:spcPct val="135000"/>
              </a:lnSpc>
              <a:spcBef>
                <a:spcPct val="50000"/>
              </a:spcBef>
              <a:spcAft>
                <a:spcPct val="0"/>
              </a:spcAft>
              <a:buClrTx/>
              <a:buSzTx/>
              <a:buFontTx/>
              <a:buNone/>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该命令用于把硬盘上的文件复制到软盘上；而</a:t>
            </a:r>
            <a:r>
              <a:rPr kumimoji="1"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RESTORE</a:t>
            </a:r>
            <a:r>
              <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命令则完成相反的操作。 </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ext Box 4"/>
          <p:cNvSpPr txBox="1"/>
          <p:nvPr/>
        </p:nvSpPr>
        <p:spPr>
          <a:xfrm>
            <a:off x="287338" y="357188"/>
            <a:ext cx="3879850" cy="523875"/>
          </a:xfrm>
          <a:prstGeom prst="rect">
            <a:avLst/>
          </a:prstGeom>
          <a:noFill/>
          <a:ln w="9525">
            <a:noFill/>
          </a:ln>
        </p:spPr>
        <p:txBody>
          <a:bodyPr wrap="none">
            <a:spAutoFit/>
          </a:bodyPr>
          <a:p>
            <a:pPr eaLnBrk="1" hangingPunct="1">
              <a:spcBef>
                <a:spcPct val="50000"/>
              </a:spcBef>
            </a:pPr>
            <a:r>
              <a:rPr lang="en-US" altLang="zh-CN" sz="2800" dirty="0">
                <a:latin typeface="Times New Roman" panose="02020603050405020304" pitchFamily="18" charset="0"/>
                <a:ea typeface="宋体" panose="02010600030101010101" pitchFamily="2" charset="-122"/>
              </a:rPr>
              <a:t>3. </a:t>
            </a:r>
            <a:r>
              <a:rPr lang="zh-CN" altLang="en-US" sz="2800" dirty="0">
                <a:latin typeface="Times New Roman" panose="02020603050405020304" pitchFamily="18" charset="0"/>
                <a:ea typeface="宋体" panose="02010600030101010101" pitchFamily="2" charset="-122"/>
              </a:rPr>
              <a:t>系统调用的处理步骤 </a:t>
            </a:r>
            <a:endParaRPr lang="zh-CN" altLang="en-US" sz="2800" dirty="0">
              <a:latin typeface="Times New Roman" panose="02020603050405020304" pitchFamily="18" charset="0"/>
              <a:ea typeface="宋体" panose="02010600030101010101" pitchFamily="2" charset="-122"/>
            </a:endParaRPr>
          </a:p>
        </p:txBody>
      </p:sp>
      <p:sp>
        <p:nvSpPr>
          <p:cNvPr id="65539" name="Text Box 5"/>
          <p:cNvSpPr txBox="1"/>
          <p:nvPr/>
        </p:nvSpPr>
        <p:spPr>
          <a:xfrm>
            <a:off x="179388" y="944563"/>
            <a:ext cx="8605837" cy="2206625"/>
          </a:xfrm>
          <a:prstGeom prst="rect">
            <a:avLst/>
          </a:prstGeom>
          <a:noFill/>
          <a:ln w="9525">
            <a:noFill/>
          </a:ln>
        </p:spPr>
        <p:txBody>
          <a:bodyPr>
            <a:spAutoFit/>
          </a:bodyPr>
          <a:p>
            <a:pPr algn="just" eaLnBrk="1" hangingPunct="1">
              <a:lnSpc>
                <a:spcPct val="130000"/>
              </a:lnSpc>
              <a:spcBef>
                <a:spcPct val="50000"/>
              </a:spcBef>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首先，将处理机状态由用户态转为系统态；之后，由硬件和内核程序进行系统调用的一般性处理，即首先保护被中断进程的</a:t>
            </a:r>
            <a:r>
              <a:rPr lang="en-US" altLang="zh-CN" sz="2000" dirty="0">
                <a:latin typeface="Times New Roman" panose="02020603050405020304" pitchFamily="18" charset="0"/>
                <a:ea typeface="宋体" panose="02010600030101010101" pitchFamily="2" charset="-122"/>
              </a:rPr>
              <a:t>CPU</a:t>
            </a:r>
            <a:r>
              <a:rPr lang="zh-CN" altLang="en-US" sz="2000" dirty="0">
                <a:latin typeface="Times New Roman" panose="02020603050405020304" pitchFamily="18" charset="0"/>
                <a:ea typeface="宋体" panose="02010600030101010101" pitchFamily="2" charset="-122"/>
              </a:rPr>
              <a:t>环境，将处理机状态字</a:t>
            </a:r>
            <a:r>
              <a:rPr lang="en-US" altLang="zh-CN" sz="2000" dirty="0">
                <a:latin typeface="Times New Roman" panose="02020603050405020304" pitchFamily="18" charset="0"/>
                <a:ea typeface="宋体" panose="02010600030101010101" pitchFamily="2" charset="-122"/>
              </a:rPr>
              <a:t>PSW</a:t>
            </a:r>
            <a:r>
              <a:rPr lang="zh-CN" altLang="en-US" sz="2000" dirty="0">
                <a:latin typeface="Times New Roman" panose="02020603050405020304" pitchFamily="18" charset="0"/>
                <a:ea typeface="宋体" panose="02010600030101010101" pitchFamily="2" charset="-122"/>
              </a:rPr>
              <a:t>、程序计数器</a:t>
            </a:r>
            <a:r>
              <a:rPr lang="en-US" altLang="zh-CN" sz="2000" dirty="0">
                <a:latin typeface="Times New Roman" panose="02020603050405020304" pitchFamily="18" charset="0"/>
                <a:ea typeface="宋体" panose="02010600030101010101" pitchFamily="2" charset="-122"/>
              </a:rPr>
              <a:t>PC</a:t>
            </a:r>
            <a:r>
              <a:rPr lang="zh-CN" altLang="en-US" sz="2000" dirty="0">
                <a:latin typeface="Times New Roman" panose="02020603050405020304" pitchFamily="18" charset="0"/>
                <a:ea typeface="宋体" panose="02010600030101010101" pitchFamily="2" charset="-122"/>
              </a:rPr>
              <a:t>、系统调用号、用户栈指针以及通用寄存器内容等，压入堆栈；然后，将用户定义的参数传送到指定的地方保存起来。</a:t>
            </a:r>
            <a:endParaRPr lang="zh-CN" altLang="en-US" sz="2000" dirty="0">
              <a:latin typeface="Times New Roman" panose="02020603050405020304" pitchFamily="18" charset="0"/>
              <a:ea typeface="宋体" panose="02010600030101010101" pitchFamily="2" charset="-122"/>
            </a:endParaRPr>
          </a:p>
          <a:p>
            <a:pPr algn="just" eaLnBrk="1" hangingPunct="1">
              <a:lnSpc>
                <a:spcPct val="130000"/>
              </a:lnSpc>
              <a:spcBef>
                <a:spcPct val="50000"/>
              </a:spcBef>
            </a:pPr>
            <a:r>
              <a:rPr lang="zh-CN" altLang="en-US" sz="2000" dirty="0">
                <a:latin typeface="Times New Roman" panose="02020603050405020304" pitchFamily="18" charset="0"/>
                <a:ea typeface="宋体" panose="02010600030101010101" pitchFamily="2" charset="-122"/>
              </a:rPr>
              <a:t>        </a:t>
            </a:r>
            <a:endParaRPr lang="zh-CN" altLang="en-US" sz="2000" dirty="0">
              <a:latin typeface="Times New Roman" panose="02020603050405020304" pitchFamily="18" charset="0"/>
              <a:ea typeface="宋体" panose="02010600030101010101" pitchFamily="2" charset="-122"/>
            </a:endParaRPr>
          </a:p>
        </p:txBody>
      </p:sp>
      <p:pic>
        <p:nvPicPr>
          <p:cNvPr id="65540" name="Picture 2" descr="C:\Documents and Settings\qi\桌面\-计算机操作系统教程(第2版)\TU\图2.5.TIF"/>
          <p:cNvPicPr>
            <a:picLocks noChangeAspect="1"/>
          </p:cNvPicPr>
          <p:nvPr/>
        </p:nvPicPr>
        <p:blipFill>
          <a:blip r:embed="rId1"/>
          <a:stretch>
            <a:fillRect/>
          </a:stretch>
        </p:blipFill>
        <p:spPr>
          <a:xfrm>
            <a:off x="4038600" y="2960688"/>
            <a:ext cx="4802188" cy="2319337"/>
          </a:xfrm>
          <a:prstGeom prst="rect">
            <a:avLst/>
          </a:prstGeom>
          <a:noFill/>
          <a:ln w="9525">
            <a:noFill/>
          </a:ln>
        </p:spPr>
      </p:pic>
      <p:sp>
        <p:nvSpPr>
          <p:cNvPr id="65541" name="Rectangle 3"/>
          <p:cNvSpPr/>
          <p:nvPr/>
        </p:nvSpPr>
        <p:spPr>
          <a:xfrm>
            <a:off x="5273675" y="5373688"/>
            <a:ext cx="2273300" cy="368300"/>
          </a:xfrm>
          <a:prstGeom prst="rect">
            <a:avLst/>
          </a:prstGeom>
          <a:noFill/>
          <a:ln w="9525">
            <a:noFill/>
          </a:ln>
        </p:spPr>
        <p:txBody>
          <a:bodyPr>
            <a:spAutoFit/>
          </a:bodyPr>
          <a:p>
            <a:pPr eaLnBrk="1" hangingPunct="1">
              <a:spcBef>
                <a:spcPct val="50000"/>
              </a:spcBef>
            </a:pPr>
            <a:r>
              <a:rPr lang="zh-CN" altLang="en-US" sz="1800" dirty="0">
                <a:latin typeface="Times New Roman" panose="02020603050405020304" pitchFamily="18" charset="0"/>
              </a:rPr>
              <a:t>系统调用的处理过程</a:t>
            </a:r>
            <a:endParaRPr lang="zh-CN" altLang="en-US" sz="1800" dirty="0">
              <a:latin typeface="Times New Roman" panose="02020603050405020304" pitchFamily="18" charset="0"/>
            </a:endParaRPr>
          </a:p>
        </p:txBody>
      </p:sp>
      <p:sp>
        <p:nvSpPr>
          <p:cNvPr id="65542" name="文本框 6"/>
          <p:cNvSpPr txBox="1"/>
          <p:nvPr/>
        </p:nvSpPr>
        <p:spPr>
          <a:xfrm>
            <a:off x="188913" y="2816225"/>
            <a:ext cx="3681412" cy="3405188"/>
          </a:xfrm>
          <a:prstGeom prst="rect">
            <a:avLst/>
          </a:prstGeom>
          <a:noFill/>
          <a:ln w="9525">
            <a:noFill/>
          </a:ln>
        </p:spPr>
        <p:txBody>
          <a:bodyPr>
            <a:spAutoFit/>
          </a:bodyPr>
          <a:p>
            <a:pPr algn="just" eaLnBrk="1" hangingPunct="1">
              <a:lnSpc>
                <a:spcPct val="130000"/>
              </a:lnSpc>
              <a:spcBef>
                <a:spcPct val="50000"/>
              </a:spcBef>
            </a:pP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其次，是分析系统调用类型，转入相应的系统调用处理子程序。</a:t>
            </a:r>
            <a:endParaRPr lang="zh-CN" altLang="en-US" sz="2000" dirty="0">
              <a:latin typeface="Times New Roman" panose="02020603050405020304" pitchFamily="18" charset="0"/>
              <a:ea typeface="宋体" panose="02010600030101010101" pitchFamily="2" charset="-122"/>
            </a:endParaRPr>
          </a:p>
          <a:p>
            <a:pPr algn="just" eaLnBrk="1" hangingPunct="1">
              <a:lnSpc>
                <a:spcPct val="130000"/>
              </a:lnSpc>
              <a:spcBef>
                <a:spcPct val="50000"/>
              </a:spcBef>
            </a:pPr>
            <a:r>
              <a:rPr lang="zh-CN" altLang="en-US" sz="2000" dirty="0">
                <a:latin typeface="Times New Roman" panose="02020603050405020304" pitchFamily="18" charset="0"/>
                <a:ea typeface="宋体" panose="02010600030101010101" pitchFamily="2" charset="-122"/>
              </a:rPr>
              <a:t>        最后，在系统调用处理子程序执行完后，应恢复被中断的或设置新进程的</a:t>
            </a:r>
            <a:r>
              <a:rPr lang="en-US" altLang="zh-CN" sz="2000" dirty="0">
                <a:latin typeface="Times New Roman" panose="02020603050405020304" pitchFamily="18" charset="0"/>
                <a:ea typeface="宋体" panose="02010600030101010101" pitchFamily="2" charset="-122"/>
              </a:rPr>
              <a:t>CPU</a:t>
            </a:r>
            <a:r>
              <a:rPr lang="zh-CN" altLang="en-US" sz="2000" dirty="0">
                <a:latin typeface="Times New Roman" panose="02020603050405020304" pitchFamily="18" charset="0"/>
                <a:ea typeface="宋体" panose="02010600030101010101" pitchFamily="2" charset="-122"/>
              </a:rPr>
              <a:t>现场，然后返回被中断进程或新进程， 继续往下执行。 </a:t>
            </a:r>
            <a:endParaRPr lang="zh-CN" altLang="en-US" sz="2000"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ext Box 4"/>
          <p:cNvSpPr txBox="1">
            <a:spLocks noChangeArrowheads="1"/>
          </p:cNvSpPr>
          <p:nvPr/>
        </p:nvSpPr>
        <p:spPr bwMode="auto">
          <a:xfrm>
            <a:off x="381000" y="685800"/>
            <a:ext cx="8382000" cy="5133975"/>
          </a:xfrm>
          <a:prstGeom prst="rect">
            <a:avLst/>
          </a:prstGeom>
          <a:noFill/>
          <a:ln>
            <a:noFill/>
          </a:ln>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 </a:t>
            </a:r>
            <a:r>
              <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系统调用处理子程序的处理过程</a:t>
            </a:r>
            <a:endPar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just" defTabSz="914400" rtl="0" eaLnBrk="1" fontAlgn="base" latinLnBrk="0" hangingPunct="1">
              <a:lnSpc>
                <a:spcPct val="120000"/>
              </a:lnSpc>
              <a:spcBef>
                <a:spcPct val="50000"/>
              </a:spcBef>
              <a:spcAft>
                <a:spcPct val="0"/>
              </a:spcAft>
              <a:buClrTx/>
              <a:buSzTx/>
              <a:buFont typeface="Wingdings" panose="05000000000000000000" pitchFamily="2" charset="2"/>
              <a:buChar char="n"/>
              <a:defRPr/>
            </a:pPr>
            <a:r>
              <a:rPr kumimoji="1"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进入</a:t>
            </a:r>
            <a:r>
              <a:rPr kumimoji="1" lang="en-US" altLang="zh-CN" sz="20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Creat</a:t>
            </a:r>
            <a:r>
              <a:rPr kumimoji="1"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的处理子程序后，核心将根据用户给定的文件路径名</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Path, </a:t>
            </a:r>
            <a:r>
              <a:rPr kumimoji="1"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利用目录检索过程，去查找指定文件的目录项。查找目录的方式可以用顺序查找法，也可用</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Hash</a:t>
            </a:r>
            <a:r>
              <a:rPr kumimoji="1"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查找法。</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just" defTabSz="914400" rtl="0" eaLnBrk="1" fontAlgn="base" latinLnBrk="0" hangingPunct="1">
              <a:lnSpc>
                <a:spcPct val="120000"/>
              </a:lnSpc>
              <a:spcBef>
                <a:spcPct val="50000"/>
              </a:spcBef>
              <a:spcAft>
                <a:spcPct val="0"/>
              </a:spcAft>
              <a:buClrTx/>
              <a:buSzTx/>
              <a:buFont typeface="Wingdings" panose="05000000000000000000" pitchFamily="2" charset="2"/>
              <a:buChar char="n"/>
              <a:defRPr/>
            </a:pPr>
            <a:r>
              <a:rPr kumimoji="1"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如果在文件目录中找到了指定文件的目录项，表示用户要利用一个已有文件来建立一个新文件。但如果在该已有</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存</a:t>
            </a:r>
            <a:r>
              <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文件的属性中有不允许写属性，或者创建者不具有对该文件进行修改的权限，使认为是出错而做出错处理；若不存在访问权限问题，便将已存文件的数据盘块释放掉，准备写入新的数据文件。</a:t>
            </a:r>
            <a:endParaRPr kumimoji="1"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just" defTabSz="914400" rtl="0" eaLnBrk="1" fontAlgn="base" latinLnBrk="0" hangingPunct="1">
              <a:lnSpc>
                <a:spcPct val="120000"/>
              </a:lnSpc>
              <a:spcBef>
                <a:spcPct val="50000"/>
              </a:spcBef>
              <a:spcAft>
                <a:spcPct val="0"/>
              </a:spcAft>
              <a:buClrTx/>
              <a:buSzTx/>
              <a:buFont typeface="Wingdings" panose="05000000000000000000" pitchFamily="2" charset="2"/>
              <a:buChar char="n"/>
              <a:defRPr/>
            </a:pPr>
            <a:r>
              <a:rPr kumimoji="1"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如未找到指名文件，则表示要创建一个新文件，核心便从其目录文件中找出一个空目录项，并初始化该目录项，包括填写文件名、文件属性、文件建立日期等，然后将新建文件打开。 </a:t>
            </a:r>
            <a:endParaRPr kumimoji="1"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ext Box 4"/>
          <p:cNvSpPr txBox="1"/>
          <p:nvPr/>
        </p:nvSpPr>
        <p:spPr>
          <a:xfrm>
            <a:off x="2206625" y="152400"/>
            <a:ext cx="4708525" cy="708025"/>
          </a:xfrm>
          <a:prstGeom prst="rect">
            <a:avLst/>
          </a:prstGeom>
          <a:noFill/>
          <a:ln w="9525">
            <a:noFill/>
          </a:ln>
        </p:spPr>
        <p:txBody>
          <a:bodyPr wrap="none">
            <a:spAutoFit/>
          </a:bodyPr>
          <a:p>
            <a:pPr eaLnBrk="1" hangingPunct="1"/>
            <a:r>
              <a:rPr lang="en-US" altLang="zh-CN" sz="4000" dirty="0">
                <a:solidFill>
                  <a:srgbClr val="000066"/>
                </a:solidFill>
                <a:latin typeface="Tahoma" panose="020B0604030504040204" pitchFamily="34" charset="0"/>
                <a:ea typeface="黑体" panose="02010609060101010101" pitchFamily="49" charset="-122"/>
              </a:rPr>
              <a:t>9.5 UNIX</a:t>
            </a:r>
            <a:r>
              <a:rPr lang="zh-CN" altLang="en-US" sz="4000" dirty="0">
                <a:solidFill>
                  <a:srgbClr val="000066"/>
                </a:solidFill>
                <a:latin typeface="Tahoma" panose="020B0604030504040204" pitchFamily="34" charset="0"/>
                <a:ea typeface="黑体" panose="02010609060101010101" pitchFamily="49" charset="-122"/>
              </a:rPr>
              <a:t>系统调用 </a:t>
            </a:r>
            <a:endParaRPr lang="zh-CN" altLang="en-US" sz="4000" dirty="0">
              <a:solidFill>
                <a:srgbClr val="000066"/>
              </a:solidFill>
              <a:latin typeface="Tahoma" panose="020B0604030504040204" pitchFamily="34" charset="0"/>
              <a:ea typeface="黑体" panose="02010609060101010101" pitchFamily="49" charset="-122"/>
            </a:endParaRPr>
          </a:p>
        </p:txBody>
      </p:sp>
      <p:sp>
        <p:nvSpPr>
          <p:cNvPr id="67587" name="Text Box 6"/>
          <p:cNvSpPr txBox="1"/>
          <p:nvPr/>
        </p:nvSpPr>
        <p:spPr>
          <a:xfrm>
            <a:off x="788988" y="998538"/>
            <a:ext cx="1797050" cy="457200"/>
          </a:xfrm>
          <a:prstGeom prst="rect">
            <a:avLst/>
          </a:prstGeom>
          <a:noFill/>
          <a:ln w="9525">
            <a:noFill/>
          </a:ln>
        </p:spPr>
        <p:txBody>
          <a:bodyPr wrap="none">
            <a:spAutoFit/>
          </a:bodyPr>
          <a:p>
            <a:pPr eaLnBrk="1" hangingPunct="1">
              <a:spcBef>
                <a:spcPct val="50000"/>
              </a:spcBef>
            </a:pPr>
            <a:r>
              <a:rPr lang="en-US" altLang="zh-CN" dirty="0">
                <a:latin typeface="Times New Roman" panose="02020603050405020304" pitchFamily="18" charset="0"/>
                <a:ea typeface="宋体" panose="02010600030101010101" pitchFamily="2" charset="-122"/>
              </a:rPr>
              <a:t>1. </a:t>
            </a:r>
            <a:r>
              <a:rPr lang="zh-CN" altLang="en-US" dirty="0">
                <a:latin typeface="Times New Roman" panose="02020603050405020304" pitchFamily="18" charset="0"/>
                <a:ea typeface="宋体" panose="02010600030101010101" pitchFamily="2" charset="-122"/>
              </a:rPr>
              <a:t>进程控制 </a:t>
            </a:r>
            <a:endParaRPr lang="zh-CN" altLang="en-US" dirty="0">
              <a:latin typeface="Times New Roman" panose="02020603050405020304" pitchFamily="18" charset="0"/>
              <a:ea typeface="宋体" panose="02010600030101010101" pitchFamily="2" charset="-122"/>
            </a:endParaRPr>
          </a:p>
        </p:txBody>
      </p:sp>
      <p:sp>
        <p:nvSpPr>
          <p:cNvPr id="67588" name="Text Box 7"/>
          <p:cNvSpPr txBox="1"/>
          <p:nvPr/>
        </p:nvSpPr>
        <p:spPr>
          <a:xfrm>
            <a:off x="714375" y="1487488"/>
            <a:ext cx="3857625" cy="3670300"/>
          </a:xfrm>
          <a:prstGeom prst="rect">
            <a:avLst/>
          </a:prstGeom>
          <a:noFill/>
          <a:ln w="9525">
            <a:noFill/>
          </a:ln>
        </p:spPr>
        <p:txBody>
          <a:bodyPr wrap="none">
            <a:spAutoFit/>
          </a:bodyPr>
          <a:p>
            <a:pPr marL="457200" indent="-457200" eaLnBrk="1" hangingPunct="1">
              <a:lnSpc>
                <a:spcPct val="140000"/>
              </a:lnSpc>
              <a:spcBef>
                <a:spcPct val="50000"/>
              </a:spcBef>
              <a:buAutoNum type="arabicParenBoth"/>
            </a:pPr>
            <a:r>
              <a:rPr lang="zh-CN" altLang="en-US" dirty="0">
                <a:latin typeface="Times New Roman" panose="02020603050405020304" pitchFamily="18" charset="0"/>
                <a:ea typeface="宋体" panose="02010600030101010101" pitchFamily="2" charset="-122"/>
              </a:rPr>
              <a:t>创建进程</a:t>
            </a:r>
            <a:r>
              <a:rPr lang="en-US" altLang="zh-CN" dirty="0">
                <a:latin typeface="Times New Roman" panose="02020603050405020304" pitchFamily="18" charset="0"/>
                <a:ea typeface="宋体" panose="02010600030101010101" pitchFamily="2" charset="-122"/>
              </a:rPr>
              <a:t>(fork)</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a:p>
            <a:pPr marL="457200" indent="-457200" eaLnBrk="1" hangingPunct="1">
              <a:lnSpc>
                <a:spcPct val="140000"/>
              </a:lnSpc>
              <a:spcBef>
                <a:spcPct val="50000"/>
              </a:spcBef>
              <a:buNone/>
            </a:pPr>
            <a:r>
              <a:rPr lang="en-US" altLang="zh-CN" dirty="0">
                <a:latin typeface="Times New Roman" panose="02020603050405020304" pitchFamily="18" charset="0"/>
                <a:ea typeface="宋体" panose="02010600030101010101" pitchFamily="2" charset="-122"/>
              </a:rPr>
              <a:t>(2) </a:t>
            </a:r>
            <a:r>
              <a:rPr lang="zh-CN" altLang="en-US" dirty="0">
                <a:latin typeface="Times New Roman" panose="02020603050405020304" pitchFamily="18" charset="0"/>
                <a:ea typeface="宋体" panose="02010600030101010101" pitchFamily="2" charset="-122"/>
              </a:rPr>
              <a:t>终止进程</a:t>
            </a:r>
            <a:r>
              <a:rPr lang="en-US" altLang="zh-CN" dirty="0">
                <a:latin typeface="Times New Roman" panose="02020603050405020304" pitchFamily="18" charset="0"/>
                <a:ea typeface="宋体" panose="02010600030101010101" pitchFamily="2" charset="-122"/>
              </a:rPr>
              <a:t>(exit)</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a:p>
            <a:pPr marL="457200" indent="-457200" eaLnBrk="1" hangingPunct="1">
              <a:lnSpc>
                <a:spcPct val="140000"/>
              </a:lnSpc>
              <a:spcBef>
                <a:spcPct val="50000"/>
              </a:spcBef>
              <a:buNone/>
            </a:pPr>
            <a:r>
              <a:rPr lang="en-US" altLang="zh-CN" dirty="0">
                <a:latin typeface="Times New Roman" panose="02020603050405020304" pitchFamily="18" charset="0"/>
                <a:ea typeface="宋体" panose="02010600030101010101" pitchFamily="2" charset="-122"/>
              </a:rPr>
              <a:t>(3) </a:t>
            </a:r>
            <a:r>
              <a:rPr lang="zh-CN" altLang="en-US" dirty="0">
                <a:latin typeface="Times New Roman" panose="02020603050405020304" pitchFamily="18" charset="0"/>
                <a:ea typeface="宋体" panose="02010600030101010101" pitchFamily="2" charset="-122"/>
              </a:rPr>
              <a:t>等待子进程结束</a:t>
            </a:r>
            <a:r>
              <a:rPr lang="en-US" altLang="zh-CN" dirty="0">
                <a:latin typeface="Times New Roman" panose="02020603050405020304" pitchFamily="18" charset="0"/>
                <a:ea typeface="宋体" panose="02010600030101010101" pitchFamily="2" charset="-122"/>
              </a:rPr>
              <a:t>(wait)</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a:p>
            <a:pPr marL="457200" indent="-457200" eaLnBrk="1" hangingPunct="1">
              <a:lnSpc>
                <a:spcPct val="140000"/>
              </a:lnSpc>
              <a:spcBef>
                <a:spcPct val="50000"/>
              </a:spcBef>
              <a:buNone/>
            </a:pPr>
            <a:r>
              <a:rPr lang="en-US" altLang="zh-CN" dirty="0">
                <a:latin typeface="Times New Roman" panose="02020603050405020304" pitchFamily="18" charset="0"/>
                <a:ea typeface="宋体" panose="02010600030101010101" pitchFamily="2" charset="-122"/>
              </a:rPr>
              <a:t>(4) </a:t>
            </a:r>
            <a:r>
              <a:rPr lang="zh-CN" altLang="en-US" dirty="0">
                <a:latin typeface="Times New Roman" panose="02020603050405020304" pitchFamily="18" charset="0"/>
                <a:ea typeface="宋体" panose="02010600030101010101" pitchFamily="2" charset="-122"/>
              </a:rPr>
              <a:t>执行一个文件</a:t>
            </a:r>
            <a:r>
              <a:rPr lang="en-US" altLang="zh-CN" dirty="0">
                <a:latin typeface="Times New Roman" panose="02020603050405020304" pitchFamily="18" charset="0"/>
                <a:ea typeface="宋体" panose="02010600030101010101" pitchFamily="2" charset="-122"/>
              </a:rPr>
              <a:t>(exec)</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a:p>
            <a:pPr marL="457200" indent="-457200" eaLnBrk="1" hangingPunct="1">
              <a:lnSpc>
                <a:spcPct val="140000"/>
              </a:lnSpc>
              <a:spcBef>
                <a:spcPct val="50000"/>
              </a:spcBef>
              <a:buNone/>
            </a:pPr>
            <a:r>
              <a:rPr lang="en-US" altLang="zh-CN" dirty="0">
                <a:latin typeface="Times New Roman" panose="02020603050405020304" pitchFamily="18" charset="0"/>
                <a:ea typeface="宋体" panose="02010600030101010101" pitchFamily="2" charset="-122"/>
              </a:rPr>
              <a:t>(5) </a:t>
            </a:r>
            <a:r>
              <a:rPr lang="zh-CN" altLang="en-US" dirty="0">
                <a:latin typeface="Times New Roman" panose="02020603050405020304" pitchFamily="18" charset="0"/>
                <a:ea typeface="宋体" panose="02010600030101010101" pitchFamily="2" charset="-122"/>
              </a:rPr>
              <a:t>获得进程</a:t>
            </a:r>
            <a:r>
              <a:rPr lang="en-US" altLang="zh-CN" dirty="0">
                <a:latin typeface="Times New Roman" panose="02020603050405020304" pitchFamily="18" charset="0"/>
                <a:ea typeface="宋体" panose="02010600030101010101" pitchFamily="2" charset="-122"/>
              </a:rPr>
              <a:t>ID</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a:p>
            <a:pPr marL="457200" indent="-457200" eaLnBrk="1" hangingPunct="1">
              <a:lnSpc>
                <a:spcPct val="140000"/>
              </a:lnSpc>
              <a:spcBef>
                <a:spcPct val="50000"/>
              </a:spcBef>
              <a:buNone/>
            </a:pPr>
            <a:r>
              <a:rPr lang="en-US" altLang="zh-CN" dirty="0">
                <a:latin typeface="Times New Roman" panose="02020603050405020304" pitchFamily="18" charset="0"/>
                <a:ea typeface="宋体" panose="02010600030101010101" pitchFamily="2" charset="-122"/>
              </a:rPr>
              <a:t>(6) </a:t>
            </a:r>
            <a:r>
              <a:rPr lang="zh-CN" altLang="en-US" dirty="0">
                <a:latin typeface="Times New Roman" panose="02020603050405020304" pitchFamily="18" charset="0"/>
                <a:ea typeface="宋体" panose="02010600030101010101" pitchFamily="2" charset="-122"/>
              </a:rPr>
              <a:t>获得用户</a:t>
            </a:r>
            <a:r>
              <a:rPr lang="en-US" altLang="zh-CN" dirty="0">
                <a:latin typeface="Times New Roman" panose="02020603050405020304" pitchFamily="18" charset="0"/>
                <a:ea typeface="宋体" panose="02010600030101010101" pitchFamily="2" charset="-122"/>
              </a:rPr>
              <a:t>ID</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a:p>
            <a:pPr marL="457200" indent="-457200" eaLnBrk="1" hangingPunct="1">
              <a:lnSpc>
                <a:spcPct val="140000"/>
              </a:lnSpc>
              <a:spcBef>
                <a:spcPct val="50000"/>
              </a:spcBef>
              <a:buNone/>
            </a:pPr>
            <a:r>
              <a:rPr lang="en-US" altLang="zh-CN" dirty="0">
                <a:latin typeface="Times New Roman" panose="02020603050405020304" pitchFamily="18" charset="0"/>
                <a:ea typeface="宋体" panose="02010600030101010101" pitchFamily="2" charset="-122"/>
              </a:rPr>
              <a:t>(7) </a:t>
            </a:r>
            <a:r>
              <a:rPr lang="zh-CN" altLang="en-US" dirty="0">
                <a:latin typeface="Times New Roman" panose="02020603050405020304" pitchFamily="18" charset="0"/>
                <a:ea typeface="宋体" panose="02010600030101010101" pitchFamily="2" charset="-122"/>
              </a:rPr>
              <a:t>进程暂停</a:t>
            </a:r>
            <a:r>
              <a:rPr lang="en-US" altLang="zh-CN" dirty="0">
                <a:latin typeface="Times New Roman" panose="02020603050405020304" pitchFamily="18" charset="0"/>
                <a:ea typeface="宋体" panose="02010600030101010101" pitchFamily="2" charset="-122"/>
              </a:rPr>
              <a:t>(pause)</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67589" name="Text Box 4"/>
          <p:cNvSpPr txBox="1"/>
          <p:nvPr/>
        </p:nvSpPr>
        <p:spPr>
          <a:xfrm>
            <a:off x="4560888" y="936625"/>
            <a:ext cx="2209800"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ea typeface="宋体" panose="02010600030101010101" pitchFamily="2" charset="-122"/>
              </a:rPr>
              <a:t>2. </a:t>
            </a:r>
            <a:r>
              <a:rPr lang="zh-CN" altLang="en-US" dirty="0">
                <a:latin typeface="Times New Roman" panose="02020603050405020304" pitchFamily="18" charset="0"/>
                <a:ea typeface="宋体" panose="02010600030101010101" pitchFamily="2" charset="-122"/>
              </a:rPr>
              <a:t>文件操纵 </a:t>
            </a:r>
            <a:endParaRPr lang="zh-CN" altLang="en-US" dirty="0">
              <a:latin typeface="Times New Roman" panose="02020603050405020304" pitchFamily="18" charset="0"/>
              <a:ea typeface="宋体" panose="02010600030101010101" pitchFamily="2" charset="-122"/>
            </a:endParaRPr>
          </a:p>
        </p:txBody>
      </p:sp>
      <p:sp>
        <p:nvSpPr>
          <p:cNvPr id="6" name="Text Box 5"/>
          <p:cNvSpPr txBox="1">
            <a:spLocks noChangeArrowheads="1"/>
          </p:cNvSpPr>
          <p:nvPr/>
        </p:nvSpPr>
        <p:spPr bwMode="auto">
          <a:xfrm>
            <a:off x="4464050" y="1390650"/>
            <a:ext cx="4572000" cy="5459413"/>
          </a:xfrm>
          <a:prstGeom prst="rect">
            <a:avLst/>
          </a:prstGeom>
          <a:noFill/>
          <a:ln>
            <a:noFill/>
          </a:ln>
        </p:spPr>
        <p:txBody>
          <a:bodyPr>
            <a:spAutoFit/>
          </a:bodyPr>
          <a:lstStyle>
            <a:defPPr>
              <a:defRPr lang="zh-CN"/>
            </a:defPPr>
            <a:lvl1pPr marL="457200" indent="-457200" eaLnBrk="1" hangingPunct="1">
              <a:lnSpc>
                <a:spcPct val="140000"/>
              </a:lnSpc>
              <a:spcBef>
                <a:spcPct val="50000"/>
              </a:spcBef>
              <a:buClrTx/>
              <a:buSzTx/>
              <a:buFontTx/>
              <a:buAutoNum type="arabicParenBoth"/>
              <a:defRPr kumimoji="1">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latin typeface="Tahoma" panose="020B0604030504040204" pitchFamily="34" charset="0"/>
                <a:ea typeface="宋体" panose="02010600030101010101" pitchFamily="2" charset="-122"/>
              </a:defRPr>
            </a:lvl9pPr>
          </a:lstStyle>
          <a:p>
            <a:pPr marL="457200" marR="0" lvl="0" indent="-457200" algn="l" defTabSz="914400" rtl="0" eaLnBrk="1" fontAlgn="base" latinLnBrk="0" hangingPunct="1">
              <a:lnSpc>
                <a:spcPct val="140000"/>
              </a:lnSpc>
              <a:spcBef>
                <a:spcPct val="50000"/>
              </a:spcBef>
              <a:spcAft>
                <a:spcPct val="0"/>
              </a:spcAft>
              <a:buClrTx/>
              <a:buSzTx/>
              <a:buFontTx/>
              <a:buAutoNum type="arabicParenBoth"/>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创建文件</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creat</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40000"/>
              </a:lnSpc>
              <a:spcBef>
                <a:spcPct val="50000"/>
              </a:spcBef>
              <a:spcAft>
                <a:spcPct val="0"/>
              </a:spcAft>
              <a:buClrTx/>
              <a:buSzTx/>
              <a:buFontTx/>
              <a:buAutoNum type="arabicParenBoth"/>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打开文件</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(open)</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40000"/>
              </a:lnSpc>
              <a:spcBef>
                <a:spcPct val="50000"/>
              </a:spcBef>
              <a:spcAft>
                <a:spcPct val="0"/>
              </a:spcAft>
              <a:buClrTx/>
              <a:buSzTx/>
              <a:buFontTx/>
              <a:buAutoNum type="arabicParenBoth"/>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关闭文件</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(close)</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40000"/>
              </a:lnSpc>
              <a:spcBef>
                <a:spcPct val="50000"/>
              </a:spcBef>
              <a:spcAft>
                <a:spcPct val="0"/>
              </a:spcAft>
              <a:buClrTx/>
              <a:buSzTx/>
              <a:buFontTx/>
              <a:buAutoNum type="arabicParenBoth"/>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读和写文件</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read</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和</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write</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4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① </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文件描述符</a:t>
            </a:r>
            <a:r>
              <a:rPr kumimoji="1"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fd</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4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② </a:t>
            </a:r>
            <a:r>
              <a:rPr kumimoji="1"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buf</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缓冲区首址</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4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③ 用户要求传送的字节数</a:t>
            </a:r>
            <a:r>
              <a:rPr kumimoji="1" lang="en-US" altLang="zh-CN" sz="24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byte</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4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(5) </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连接和去连接</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(link</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和</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unlink)</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ext Box 4"/>
          <p:cNvSpPr txBox="1"/>
          <p:nvPr/>
        </p:nvSpPr>
        <p:spPr>
          <a:xfrm>
            <a:off x="431800" y="873125"/>
            <a:ext cx="2105025" cy="457200"/>
          </a:xfrm>
          <a:prstGeom prst="rect">
            <a:avLst/>
          </a:prstGeom>
          <a:noFill/>
          <a:ln w="9525">
            <a:noFill/>
          </a:ln>
        </p:spPr>
        <p:txBody>
          <a:bodyPr wrap="none">
            <a:spAutoFit/>
          </a:bodyPr>
          <a:p>
            <a:pPr eaLnBrk="1" hangingPunct="1">
              <a:spcBef>
                <a:spcPct val="50000"/>
              </a:spcBef>
            </a:pPr>
            <a:r>
              <a:rPr lang="en-US" altLang="zh-CN" dirty="0">
                <a:latin typeface="Times New Roman" panose="02020603050405020304" pitchFamily="18" charset="0"/>
                <a:ea typeface="宋体" panose="02010600030101010101" pitchFamily="2" charset="-122"/>
              </a:rPr>
              <a:t>3. </a:t>
            </a:r>
            <a:r>
              <a:rPr lang="zh-CN" altLang="en-US" dirty="0">
                <a:latin typeface="Times New Roman" panose="02020603050405020304" pitchFamily="18" charset="0"/>
                <a:ea typeface="宋体" panose="02010600030101010101" pitchFamily="2" charset="-122"/>
              </a:rPr>
              <a:t>进程间通信 </a:t>
            </a:r>
            <a:endParaRPr lang="zh-CN" altLang="en-US" dirty="0">
              <a:latin typeface="Times New Roman" panose="02020603050405020304" pitchFamily="18" charset="0"/>
              <a:ea typeface="宋体" panose="02010600030101010101" pitchFamily="2" charset="-122"/>
            </a:endParaRPr>
          </a:p>
        </p:txBody>
      </p:sp>
      <p:sp>
        <p:nvSpPr>
          <p:cNvPr id="68611" name="Text Box 5"/>
          <p:cNvSpPr txBox="1"/>
          <p:nvPr/>
        </p:nvSpPr>
        <p:spPr>
          <a:xfrm>
            <a:off x="431800" y="1412875"/>
            <a:ext cx="2786063" cy="2560638"/>
          </a:xfrm>
          <a:prstGeom prst="rect">
            <a:avLst/>
          </a:prstGeom>
          <a:noFill/>
          <a:ln w="9525">
            <a:noFill/>
          </a:ln>
        </p:spPr>
        <p:txBody>
          <a:bodyPr wrap="none">
            <a:spAutoFit/>
          </a:bodyPr>
          <a:p>
            <a:pPr marL="457200" indent="-457200" eaLnBrk="1" hangingPunct="1">
              <a:lnSpc>
                <a:spcPct val="200000"/>
              </a:lnSpc>
              <a:spcBef>
                <a:spcPct val="50000"/>
              </a:spcBef>
              <a:buAutoNum type="arabicParenBoth"/>
            </a:pPr>
            <a:r>
              <a:rPr lang="zh-CN" altLang="en-US" dirty="0">
                <a:latin typeface="Times New Roman" panose="02020603050405020304" pitchFamily="18" charset="0"/>
                <a:ea typeface="宋体" panose="02010600030101010101" pitchFamily="2" charset="-122"/>
              </a:rPr>
              <a:t>消息机制</a:t>
            </a:r>
            <a:endParaRPr lang="zh-CN" altLang="en-US" dirty="0">
              <a:latin typeface="Times New Roman" panose="02020603050405020304" pitchFamily="18" charset="0"/>
              <a:ea typeface="宋体" panose="02010600030101010101" pitchFamily="2" charset="-122"/>
            </a:endParaRPr>
          </a:p>
          <a:p>
            <a:pPr marL="457200" indent="-457200" eaLnBrk="1" hangingPunct="1">
              <a:lnSpc>
                <a:spcPct val="200000"/>
              </a:lnSpc>
              <a:spcBef>
                <a:spcPct val="50000"/>
              </a:spcBef>
              <a:buNone/>
            </a:pPr>
            <a:r>
              <a:rPr lang="en-US" altLang="zh-CN" dirty="0">
                <a:latin typeface="Times New Roman" panose="02020603050405020304" pitchFamily="18" charset="0"/>
                <a:ea typeface="宋体" panose="02010600030101010101" pitchFamily="2" charset="-122"/>
              </a:rPr>
              <a:t>(2) </a:t>
            </a:r>
            <a:r>
              <a:rPr lang="zh-CN" altLang="en-US" dirty="0">
                <a:latin typeface="Times New Roman" panose="02020603050405020304" pitchFamily="18" charset="0"/>
                <a:ea typeface="宋体" panose="02010600030101010101" pitchFamily="2" charset="-122"/>
              </a:rPr>
              <a:t>共享存储器机制</a:t>
            </a:r>
            <a:endParaRPr lang="zh-CN" altLang="en-US" dirty="0">
              <a:latin typeface="Times New Roman" panose="02020603050405020304" pitchFamily="18" charset="0"/>
              <a:ea typeface="宋体" panose="02010600030101010101" pitchFamily="2" charset="-122"/>
            </a:endParaRPr>
          </a:p>
          <a:p>
            <a:pPr marL="457200" indent="-457200" eaLnBrk="1" hangingPunct="1">
              <a:lnSpc>
                <a:spcPct val="200000"/>
              </a:lnSpc>
              <a:spcBef>
                <a:spcPct val="50000"/>
              </a:spcBef>
              <a:buNone/>
            </a:pPr>
            <a:r>
              <a:rPr lang="en-US" altLang="zh-CN" dirty="0">
                <a:latin typeface="Times New Roman" panose="02020603050405020304" pitchFamily="18" charset="0"/>
                <a:ea typeface="宋体" panose="02010600030101010101" pitchFamily="2" charset="-122"/>
              </a:rPr>
              <a:t>(3) </a:t>
            </a:r>
            <a:r>
              <a:rPr lang="zh-CN" altLang="en-US" dirty="0">
                <a:latin typeface="Times New Roman" panose="02020603050405020304" pitchFamily="18" charset="0"/>
                <a:ea typeface="宋体" panose="02010600030101010101" pitchFamily="2" charset="-122"/>
              </a:rPr>
              <a:t>信号量机制 </a:t>
            </a:r>
            <a:endParaRPr lang="zh-CN" altLang="en-US" dirty="0">
              <a:latin typeface="Times New Roman" panose="02020603050405020304" pitchFamily="18" charset="0"/>
              <a:ea typeface="宋体" panose="02010600030101010101" pitchFamily="2" charset="-122"/>
            </a:endParaRPr>
          </a:p>
        </p:txBody>
      </p:sp>
      <p:sp>
        <p:nvSpPr>
          <p:cNvPr id="68612" name="Text Box 4"/>
          <p:cNvSpPr txBox="1"/>
          <p:nvPr/>
        </p:nvSpPr>
        <p:spPr>
          <a:xfrm>
            <a:off x="3635375" y="838200"/>
            <a:ext cx="1797050" cy="457200"/>
          </a:xfrm>
          <a:prstGeom prst="rect">
            <a:avLst/>
          </a:prstGeom>
          <a:noFill/>
          <a:ln w="9525">
            <a:noFill/>
          </a:ln>
        </p:spPr>
        <p:txBody>
          <a:bodyPr wrap="none">
            <a:spAutoFit/>
          </a:bodyPr>
          <a:p>
            <a:pPr eaLnBrk="1" hangingPunct="1">
              <a:spcBef>
                <a:spcPct val="50000"/>
              </a:spcBef>
            </a:pPr>
            <a:r>
              <a:rPr lang="en-US" altLang="zh-CN" dirty="0">
                <a:latin typeface="Times New Roman" panose="02020603050405020304" pitchFamily="18" charset="0"/>
                <a:ea typeface="宋体" panose="02010600030101010101" pitchFamily="2" charset="-122"/>
              </a:rPr>
              <a:t>4. </a:t>
            </a:r>
            <a:r>
              <a:rPr lang="zh-CN" altLang="en-US" dirty="0">
                <a:latin typeface="Times New Roman" panose="02020603050405020304" pitchFamily="18" charset="0"/>
                <a:ea typeface="宋体" panose="02010600030101010101" pitchFamily="2" charset="-122"/>
              </a:rPr>
              <a:t>信息维护 </a:t>
            </a:r>
            <a:endParaRPr lang="zh-CN" altLang="en-US" dirty="0">
              <a:latin typeface="Times New Roman" panose="02020603050405020304" pitchFamily="18" charset="0"/>
              <a:ea typeface="宋体" panose="02010600030101010101" pitchFamily="2" charset="-122"/>
            </a:endParaRPr>
          </a:p>
        </p:txBody>
      </p:sp>
      <p:sp>
        <p:nvSpPr>
          <p:cNvPr id="68613" name="Text Box 5"/>
          <p:cNvSpPr txBox="1"/>
          <p:nvPr/>
        </p:nvSpPr>
        <p:spPr>
          <a:xfrm>
            <a:off x="3635375" y="1295400"/>
            <a:ext cx="5443538" cy="4038600"/>
          </a:xfrm>
          <a:prstGeom prst="rect">
            <a:avLst/>
          </a:prstGeom>
          <a:noFill/>
          <a:ln w="9525">
            <a:noFill/>
          </a:ln>
        </p:spPr>
        <p:txBody>
          <a:bodyPr wrap="none">
            <a:spAutoFit/>
          </a:bodyPr>
          <a:p>
            <a:pPr marL="457200" indent="-457200" eaLnBrk="1" hangingPunct="1">
              <a:lnSpc>
                <a:spcPct val="240000"/>
              </a:lnSpc>
              <a:spcBef>
                <a:spcPct val="50000"/>
              </a:spcBef>
              <a:buAutoNum type="arabicParenBoth"/>
            </a:pPr>
            <a:r>
              <a:rPr lang="zh-CN" altLang="en-US" dirty="0">
                <a:latin typeface="Times New Roman" panose="02020603050405020304" pitchFamily="18" charset="0"/>
                <a:ea typeface="宋体" panose="02010600030101010101" pitchFamily="2" charset="-122"/>
              </a:rPr>
              <a:t>设置和获得时间</a:t>
            </a:r>
            <a:endParaRPr lang="zh-CN" altLang="en-US" dirty="0">
              <a:latin typeface="Times New Roman" panose="02020603050405020304" pitchFamily="18" charset="0"/>
              <a:ea typeface="宋体" panose="02010600030101010101" pitchFamily="2" charset="-122"/>
            </a:endParaRPr>
          </a:p>
          <a:p>
            <a:pPr marL="457200" indent="-457200" eaLnBrk="1" hangingPunct="1">
              <a:lnSpc>
                <a:spcPct val="240000"/>
              </a:lnSpc>
              <a:spcBef>
                <a:spcPct val="50000"/>
              </a:spcBef>
              <a:buNone/>
            </a:pPr>
            <a:r>
              <a:rPr lang="en-US" altLang="zh-CN" dirty="0">
                <a:latin typeface="Times New Roman" panose="02020603050405020304" pitchFamily="18" charset="0"/>
                <a:ea typeface="宋体" panose="02010600030101010101" pitchFamily="2" charset="-122"/>
              </a:rPr>
              <a:t>(2) </a:t>
            </a:r>
            <a:r>
              <a:rPr lang="zh-CN" altLang="en-US" dirty="0">
                <a:latin typeface="Times New Roman" panose="02020603050405020304" pitchFamily="18" charset="0"/>
                <a:ea typeface="宋体" panose="02010600030101010101" pitchFamily="2" charset="-122"/>
              </a:rPr>
              <a:t>获得进程和子进程时间</a:t>
            </a:r>
            <a:r>
              <a:rPr lang="en-US" altLang="zh-CN" dirty="0">
                <a:latin typeface="Times New Roman" panose="02020603050405020304" pitchFamily="18" charset="0"/>
                <a:ea typeface="宋体" panose="02010600030101010101" pitchFamily="2" charset="-122"/>
              </a:rPr>
              <a:t>(times)</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a:p>
            <a:pPr marL="457200" indent="-457200" eaLnBrk="1" hangingPunct="1">
              <a:lnSpc>
                <a:spcPct val="240000"/>
              </a:lnSpc>
              <a:spcBef>
                <a:spcPct val="50000"/>
              </a:spcBef>
              <a:buNone/>
            </a:pPr>
            <a:r>
              <a:rPr lang="en-US" altLang="zh-CN" dirty="0">
                <a:latin typeface="Times New Roman" panose="02020603050405020304" pitchFamily="18" charset="0"/>
                <a:ea typeface="宋体" panose="02010600030101010101" pitchFamily="2" charset="-122"/>
              </a:rPr>
              <a:t>(3) </a:t>
            </a:r>
            <a:r>
              <a:rPr lang="zh-CN" altLang="en-US" dirty="0">
                <a:latin typeface="Times New Roman" panose="02020603050405020304" pitchFamily="18" charset="0"/>
                <a:ea typeface="宋体" panose="02010600030101010101" pitchFamily="2" charset="-122"/>
              </a:rPr>
              <a:t>设置文件访问和修改时间</a:t>
            </a:r>
            <a:r>
              <a:rPr lang="en-US" altLang="zh-CN" dirty="0">
                <a:latin typeface="Times New Roman" panose="02020603050405020304" pitchFamily="18" charset="0"/>
                <a:ea typeface="宋体" panose="02010600030101010101" pitchFamily="2" charset="-122"/>
              </a:rPr>
              <a:t>(utime)</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a:p>
            <a:pPr marL="457200" indent="-457200" eaLnBrk="1" hangingPunct="1">
              <a:lnSpc>
                <a:spcPct val="240000"/>
              </a:lnSpc>
              <a:spcBef>
                <a:spcPct val="50000"/>
              </a:spcBef>
              <a:buNone/>
            </a:pPr>
            <a:r>
              <a:rPr lang="en-US" altLang="zh-CN" dirty="0">
                <a:latin typeface="Times New Roman" panose="02020603050405020304" pitchFamily="18" charset="0"/>
                <a:ea typeface="宋体" panose="02010600030101010101" pitchFamily="2" charset="-122"/>
              </a:rPr>
              <a:t>(4) </a:t>
            </a:r>
            <a:r>
              <a:rPr lang="zh-CN" altLang="en-US" dirty="0">
                <a:latin typeface="Times New Roman" panose="02020603050405020304" pitchFamily="18" charset="0"/>
                <a:ea typeface="宋体" panose="02010600030101010101" pitchFamily="2" charset="-122"/>
              </a:rPr>
              <a:t>获得当前</a:t>
            </a:r>
            <a:r>
              <a:rPr lang="en-US" altLang="zh-CN" dirty="0">
                <a:latin typeface="Times New Roman" panose="02020603050405020304" pitchFamily="18" charset="0"/>
                <a:ea typeface="宋体" panose="02010600030101010101" pitchFamily="2" charset="-122"/>
              </a:rPr>
              <a:t>UNIX</a:t>
            </a:r>
            <a:r>
              <a:rPr lang="zh-CN" altLang="en-US" dirty="0">
                <a:latin typeface="Times New Roman" panose="02020603050405020304" pitchFamily="18" charset="0"/>
                <a:ea typeface="宋体" panose="02010600030101010101" pitchFamily="2" charset="-122"/>
              </a:rPr>
              <a:t>系统的名称</a:t>
            </a:r>
            <a:r>
              <a:rPr lang="en-US" altLang="zh-CN" dirty="0">
                <a:latin typeface="Times New Roman" panose="02020603050405020304" pitchFamily="18" charset="0"/>
                <a:ea typeface="宋体" panose="02010600030101010101" pitchFamily="2" charset="-122"/>
              </a:rPr>
              <a:t>(uname)</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矩形 2"/>
          <p:cNvSpPr/>
          <p:nvPr/>
        </p:nvSpPr>
        <p:spPr>
          <a:xfrm>
            <a:off x="428625" y="1335088"/>
            <a:ext cx="8042275" cy="415925"/>
          </a:xfrm>
          <a:prstGeom prst="rect">
            <a:avLst/>
          </a:prstGeom>
          <a:noFill/>
          <a:ln w="9525">
            <a:noFill/>
          </a:ln>
        </p:spPr>
        <p:txBody>
          <a:bodyPr>
            <a:spAutoFit/>
          </a:bodyPr>
          <a:p>
            <a:pPr marL="127000" indent="-127000" defTabSz="684530">
              <a:lnSpc>
                <a:spcPct val="130000"/>
              </a:lnSpc>
              <a:buClr>
                <a:schemeClr val="bg1"/>
              </a:buClr>
              <a:buFont typeface="Arial" panose="020B0604020202020204" pitchFamily="34" charset="0"/>
              <a:buChar char="•"/>
            </a:pPr>
            <a:r>
              <a:rPr lang="zh-CN" altLang="en-US" sz="1800" dirty="0">
                <a:latin typeface="微软雅黑" panose="020B0503020204020204" charset="-122"/>
                <a:ea typeface="微软雅黑" panose="020B0503020204020204" charset="-122"/>
              </a:rPr>
              <a:t>为充分发挥鲲鹏处理器的优势，</a:t>
            </a:r>
            <a:r>
              <a:rPr lang="en-US" altLang="zh-CN" sz="1800" dirty="0">
                <a:latin typeface="微软雅黑" panose="020B0503020204020204" charset="-122"/>
                <a:ea typeface="微软雅黑" panose="020B0503020204020204" charset="-122"/>
              </a:rPr>
              <a:t>openEuler</a:t>
            </a:r>
            <a:r>
              <a:rPr lang="zh-CN" altLang="en-US" sz="1800" dirty="0">
                <a:latin typeface="微软雅黑" panose="020B0503020204020204" charset="-122"/>
                <a:ea typeface="微软雅黑" panose="020B0503020204020204" charset="-122"/>
              </a:rPr>
              <a:t>对通用</a:t>
            </a:r>
            <a:r>
              <a:rPr lang="en-US" altLang="zh-CN" sz="1800" dirty="0">
                <a:latin typeface="微软雅黑" panose="020B0503020204020204" charset="-122"/>
                <a:ea typeface="微软雅黑" panose="020B0503020204020204" charset="-122"/>
              </a:rPr>
              <a:t>Linux</a:t>
            </a:r>
            <a:r>
              <a:rPr lang="zh-CN" altLang="en-US" sz="1800" dirty="0">
                <a:latin typeface="微软雅黑" panose="020B0503020204020204" charset="-122"/>
                <a:ea typeface="微软雅黑" panose="020B0503020204020204" charset="-122"/>
              </a:rPr>
              <a:t>操作系统作了增强</a:t>
            </a:r>
            <a:r>
              <a:rPr lang="zh-CN" altLang="en-US" sz="1800" dirty="0">
                <a:latin typeface="微软雅黑" panose="020B0503020204020204" charset="-122"/>
                <a:ea typeface="微软雅黑" panose="020B0503020204020204" charset="-122"/>
                <a:sym typeface="Huawei Sans" panose="020C0503030203020204" pitchFamily="34" charset="0"/>
              </a:rPr>
              <a:t>。</a:t>
            </a:r>
            <a:endParaRPr lang="zh-CN" altLang="en-US" sz="1800" dirty="0">
              <a:latin typeface="微软雅黑" panose="020B0503020204020204" charset="-122"/>
              <a:ea typeface="微软雅黑" panose="020B0503020204020204" charset="-122"/>
              <a:sym typeface="Huawei Sans" panose="020C0503030203020204" pitchFamily="34" charset="0"/>
            </a:endParaRPr>
          </a:p>
        </p:txBody>
      </p:sp>
      <p:sp>
        <p:nvSpPr>
          <p:cNvPr id="4" name="矩形 3"/>
          <p:cNvSpPr/>
          <p:nvPr/>
        </p:nvSpPr>
        <p:spPr>
          <a:xfrm>
            <a:off x="6411913" y="1990725"/>
            <a:ext cx="2198688" cy="3348038"/>
          </a:xfrm>
          <a:prstGeom prst="rect">
            <a:avLst/>
          </a:prstGeom>
          <a:solidFill>
            <a:schemeClr val="bg1">
              <a:lumMod val="95000"/>
            </a:schemeClr>
          </a:solidFill>
          <a:ln w="12700" cap="flat" cmpd="sng" algn="ctr">
            <a:noFill/>
            <a:prstDash val="solid"/>
            <a:miter lim="800000"/>
          </a:ln>
          <a:effectLst/>
        </p:spPr>
        <p:txBody>
          <a:bodyPr anchor="ctr"/>
          <a:lstStyle/>
          <a:p>
            <a:pPr marL="0" marR="0" lvl="0" indent="0" algn="ctr" defTabSz="685800" rtl="0" eaLnBrk="0" fontAlgn="auto" latinLnBrk="0" hangingPunct="0">
              <a:lnSpc>
                <a:spcPct val="100000"/>
              </a:lnSpc>
              <a:spcBef>
                <a:spcPts val="0"/>
              </a:spcBef>
              <a:spcAft>
                <a:spcPts val="0"/>
              </a:spcAft>
              <a:buClrTx/>
              <a:buSzTx/>
              <a:buFontTx/>
              <a:buNone/>
              <a:defRPr/>
            </a:pPr>
            <a:endParaRPr kumimoji="0" lang="en-US" sz="1350" b="1" i="0" u="none" strike="noStrike" kern="0" cap="none" spc="0" normalizeH="0" baseline="0" noProof="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69636" name="文本框 52"/>
          <p:cNvSpPr txBox="1"/>
          <p:nvPr/>
        </p:nvSpPr>
        <p:spPr>
          <a:xfrm>
            <a:off x="6378575" y="1992313"/>
            <a:ext cx="2216150" cy="3694112"/>
          </a:xfrm>
          <a:prstGeom prst="rect">
            <a:avLst/>
          </a:prstGeom>
          <a:noFill/>
          <a:ln w="9525">
            <a:noFill/>
          </a:ln>
        </p:spPr>
        <p:txBody>
          <a:bodyPr>
            <a:spAutoFit/>
          </a:bodyPr>
          <a:p>
            <a:pPr algn="just">
              <a:lnSpc>
                <a:spcPct val="150000"/>
              </a:lnSpc>
              <a:spcBef>
                <a:spcPts val="450"/>
              </a:spcBef>
              <a:buNone/>
            </a:pPr>
            <a:r>
              <a:rPr lang="zh-CN" altLang="en-US" sz="1200" dirty="0">
                <a:latin typeface="微软雅黑" panose="020B0503020204020204" charset="-122"/>
                <a:ea typeface="微软雅黑" panose="020B0503020204020204" charset="-122"/>
                <a:sym typeface="Huawei Sans" panose="020C0503030203020204" pitchFamily="34" charset="0"/>
              </a:rPr>
              <a:t>目前，</a:t>
            </a:r>
            <a:r>
              <a:rPr lang="en-US" altLang="zh-CN" sz="1200" dirty="0">
                <a:latin typeface="微软雅黑" panose="020B0503020204020204" charset="-122"/>
                <a:ea typeface="微软雅黑" panose="020B0503020204020204" charset="-122"/>
                <a:sym typeface="Huawei Sans" panose="020C0503030203020204" pitchFamily="34" charset="0"/>
              </a:rPr>
              <a:t>openEuler</a:t>
            </a:r>
            <a:r>
              <a:rPr lang="zh-CN" altLang="en-US" sz="1200" dirty="0">
                <a:latin typeface="微软雅黑" panose="020B0503020204020204" charset="-122"/>
                <a:ea typeface="微软雅黑" panose="020B0503020204020204" charset="-122"/>
                <a:sym typeface="Huawei Sans" panose="020C0503030203020204" pitchFamily="34" charset="0"/>
              </a:rPr>
              <a:t>所做的增强包含了如下几个方面：</a:t>
            </a:r>
            <a:endParaRPr lang="zh-CN" altLang="en-US" sz="1200" dirty="0">
              <a:latin typeface="微软雅黑" panose="020B0503020204020204" charset="-122"/>
              <a:ea typeface="微软雅黑" panose="020B0503020204020204" charset="-122"/>
              <a:sym typeface="Huawei Sans" panose="020C0503030203020204" pitchFamily="34" charset="0"/>
            </a:endParaRPr>
          </a:p>
          <a:p>
            <a:pPr algn="just">
              <a:lnSpc>
                <a:spcPct val="150000"/>
              </a:lnSpc>
              <a:spcBef>
                <a:spcPts val="450"/>
              </a:spcBef>
              <a:buFont typeface="Tahoma" panose="020B0604030504040204" pitchFamily="34" charset="0"/>
              <a:buAutoNum type="arabicPeriod"/>
            </a:pPr>
            <a:r>
              <a:rPr lang="zh-CN" altLang="en-US" sz="1200" dirty="0">
                <a:latin typeface="微软雅黑" panose="020B0503020204020204" charset="-122"/>
                <a:ea typeface="微软雅黑" panose="020B0503020204020204" charset="-122"/>
                <a:sym typeface="Huawei Sans" panose="020C0503030203020204" pitchFamily="34" charset="0"/>
              </a:rPr>
              <a:t>多核调度技术：</a:t>
            </a:r>
            <a:r>
              <a:rPr lang="en-US" altLang="zh-CN" sz="1200" dirty="0">
                <a:latin typeface="微软雅黑" panose="020B0503020204020204" charset="-122"/>
                <a:ea typeface="微软雅黑" panose="020B0503020204020204" charset="-122"/>
                <a:sym typeface="Huawei Sans" panose="020C0503030203020204" pitchFamily="34" charset="0"/>
              </a:rPr>
              <a:t>Numa aware</a:t>
            </a:r>
            <a:r>
              <a:rPr lang="zh-CN" altLang="en-US" sz="1200" dirty="0">
                <a:latin typeface="微软雅黑" panose="020B0503020204020204" charset="-122"/>
                <a:ea typeface="微软雅黑" panose="020B0503020204020204" charset="-122"/>
                <a:sym typeface="Huawei Sans" panose="020C0503030203020204" pitchFamily="34" charset="0"/>
              </a:rPr>
              <a:t>解决方案</a:t>
            </a:r>
            <a:endParaRPr lang="zh-CN" altLang="en-US" sz="1200" dirty="0">
              <a:latin typeface="微软雅黑" panose="020B0503020204020204" charset="-122"/>
              <a:ea typeface="微软雅黑" panose="020B0503020204020204" charset="-122"/>
              <a:sym typeface="Huawei Sans" panose="020C0503030203020204" pitchFamily="34" charset="0"/>
            </a:endParaRPr>
          </a:p>
          <a:p>
            <a:pPr algn="just">
              <a:lnSpc>
                <a:spcPct val="150000"/>
              </a:lnSpc>
              <a:spcBef>
                <a:spcPts val="450"/>
              </a:spcBef>
              <a:buFont typeface="Tahoma" panose="020B0604030504040204" pitchFamily="34" charset="0"/>
              <a:buAutoNum type="arabicPeriod"/>
            </a:pPr>
            <a:r>
              <a:rPr lang="zh-CN" altLang="en-US" sz="1200" dirty="0">
                <a:latin typeface="微软雅黑" panose="020B0503020204020204" charset="-122"/>
                <a:ea typeface="微软雅黑" panose="020B0503020204020204" charset="-122"/>
                <a:sym typeface="Huawei Sans" panose="020C0503030203020204" pitchFamily="34" charset="0"/>
              </a:rPr>
              <a:t>软硬件协同：提供</a:t>
            </a:r>
            <a:r>
              <a:rPr lang="en-US" altLang="zh-CN" sz="1200" dirty="0">
                <a:latin typeface="微软雅黑" panose="020B0503020204020204" charset="-122"/>
                <a:ea typeface="微软雅黑" panose="020B0503020204020204" charset="-122"/>
                <a:sym typeface="Huawei Sans" panose="020C0503030203020204" pitchFamily="34" charset="0"/>
              </a:rPr>
              <a:t>KAE</a:t>
            </a:r>
            <a:r>
              <a:rPr lang="zh-CN" altLang="en-US" sz="1200" dirty="0">
                <a:latin typeface="微软雅黑" panose="020B0503020204020204" charset="-122"/>
                <a:ea typeface="微软雅黑" panose="020B0503020204020204" charset="-122"/>
                <a:sym typeface="Huawei Sans" panose="020C0503030203020204" pitchFamily="34" charset="0"/>
              </a:rPr>
              <a:t>（</a:t>
            </a:r>
            <a:r>
              <a:rPr lang="en-US" altLang="zh-CN" sz="1200" dirty="0">
                <a:latin typeface="微软雅黑" panose="020B0503020204020204" charset="-122"/>
                <a:ea typeface="微软雅黑" panose="020B0503020204020204" charset="-122"/>
                <a:sym typeface="Huawei Sans" panose="020C0503030203020204" pitchFamily="34" charset="0"/>
              </a:rPr>
              <a:t>Kunpeng Accelerator Engine</a:t>
            </a:r>
            <a:r>
              <a:rPr lang="zh-CN" altLang="en-US" sz="1200" dirty="0">
                <a:latin typeface="微软雅黑" panose="020B0503020204020204" charset="-122"/>
                <a:ea typeface="微软雅黑" panose="020B0503020204020204" charset="-122"/>
                <a:sym typeface="Huawei Sans" panose="020C0503030203020204" pitchFamily="34" charset="0"/>
              </a:rPr>
              <a:t>）引擎插件</a:t>
            </a:r>
            <a:endParaRPr lang="zh-CN" altLang="en-US" sz="1200" dirty="0">
              <a:latin typeface="微软雅黑" panose="020B0503020204020204" charset="-122"/>
              <a:ea typeface="微软雅黑" panose="020B0503020204020204" charset="-122"/>
              <a:sym typeface="Huawei Sans" panose="020C0503030203020204" pitchFamily="34" charset="0"/>
            </a:endParaRPr>
          </a:p>
          <a:p>
            <a:pPr algn="just">
              <a:lnSpc>
                <a:spcPct val="150000"/>
              </a:lnSpc>
              <a:spcBef>
                <a:spcPts val="450"/>
              </a:spcBef>
              <a:buFont typeface="Tahoma" panose="020B0604030504040204" pitchFamily="34" charset="0"/>
              <a:buAutoNum type="arabicPeriod"/>
            </a:pPr>
            <a:r>
              <a:rPr lang="zh-CN" altLang="en-US" sz="1200" dirty="0">
                <a:latin typeface="微软雅黑" panose="020B0503020204020204" charset="-122"/>
                <a:ea typeface="微软雅黑" panose="020B0503020204020204" charset="-122"/>
                <a:sym typeface="Huawei Sans" panose="020C0503030203020204" pitchFamily="34" charset="0"/>
              </a:rPr>
              <a:t>轻量级虚拟化：提供</a:t>
            </a:r>
            <a:r>
              <a:rPr lang="en-US" altLang="zh-CN" sz="1200" dirty="0">
                <a:latin typeface="微软雅黑" panose="020B0503020204020204" charset="-122"/>
                <a:ea typeface="微软雅黑" panose="020B0503020204020204" charset="-122"/>
                <a:sym typeface="Huawei Sans" panose="020C0503030203020204" pitchFamily="34" charset="0"/>
              </a:rPr>
              <a:t>iSulad</a:t>
            </a:r>
            <a:r>
              <a:rPr lang="zh-CN" altLang="en-US" sz="1200" dirty="0">
                <a:latin typeface="微软雅黑" panose="020B0503020204020204" charset="-122"/>
                <a:ea typeface="微软雅黑" panose="020B0503020204020204" charset="-122"/>
                <a:sym typeface="Huawei Sans" panose="020C0503030203020204" pitchFamily="34" charset="0"/>
              </a:rPr>
              <a:t>轻量级容器全场景解决方案</a:t>
            </a:r>
            <a:endParaRPr lang="zh-CN" altLang="en-US" sz="1200" dirty="0">
              <a:latin typeface="微软雅黑" panose="020B0503020204020204" charset="-122"/>
              <a:ea typeface="微软雅黑" panose="020B0503020204020204" charset="-122"/>
              <a:sym typeface="Huawei Sans" panose="020C0503030203020204" pitchFamily="34" charset="0"/>
            </a:endParaRPr>
          </a:p>
          <a:p>
            <a:pPr algn="just">
              <a:lnSpc>
                <a:spcPct val="150000"/>
              </a:lnSpc>
              <a:spcBef>
                <a:spcPts val="450"/>
              </a:spcBef>
              <a:buFont typeface="Tahoma" panose="020B0604030504040204" pitchFamily="34" charset="0"/>
              <a:buAutoNum type="arabicPeriod"/>
            </a:pPr>
            <a:r>
              <a:rPr lang="zh-CN" altLang="en-US" sz="1200" dirty="0">
                <a:latin typeface="微软雅黑" panose="020B0503020204020204" charset="-122"/>
                <a:ea typeface="微软雅黑" panose="020B0503020204020204" charset="-122"/>
                <a:sym typeface="Huawei Sans" panose="020C0503030203020204" pitchFamily="34" charset="0"/>
              </a:rPr>
              <a:t>智能优化引擎：</a:t>
            </a:r>
            <a:r>
              <a:rPr lang="en-US" altLang="zh-CN" sz="1200" dirty="0">
                <a:latin typeface="微软雅黑" panose="020B0503020204020204" charset="-122"/>
                <a:ea typeface="微软雅黑" panose="020B0503020204020204" charset="-122"/>
                <a:sym typeface="Huawei Sans" panose="020C0503030203020204" pitchFamily="34" charset="0"/>
              </a:rPr>
              <a:t>A-Tune</a:t>
            </a:r>
            <a:endParaRPr lang="en-US" altLang="zh-CN" sz="1200" dirty="0">
              <a:latin typeface="微软雅黑" panose="020B0503020204020204" charset="-122"/>
              <a:ea typeface="微软雅黑" panose="020B0503020204020204" charset="-122"/>
              <a:sym typeface="Huawei Sans" panose="020C0503030203020204" pitchFamily="34" charset="0"/>
            </a:endParaRPr>
          </a:p>
          <a:p>
            <a:pPr algn="just">
              <a:lnSpc>
                <a:spcPct val="150000"/>
              </a:lnSpc>
              <a:spcBef>
                <a:spcPts val="450"/>
              </a:spcBef>
              <a:buFont typeface="Arial" panose="020B0604020202020204" pitchFamily="34" charset="0"/>
              <a:buAutoNum type="arabicPeriod"/>
            </a:pPr>
            <a:endParaRPr lang="en-US" altLang="zh-CN" sz="1200" dirty="0">
              <a:latin typeface="微软雅黑" panose="020B0503020204020204" charset="-122"/>
              <a:ea typeface="微软雅黑" panose="020B0503020204020204" charset="-122"/>
              <a:sym typeface="Huawei Sans" panose="020C0503030203020204" pitchFamily="34" charset="0"/>
            </a:endParaRPr>
          </a:p>
        </p:txBody>
      </p:sp>
      <p:sp>
        <p:nvSpPr>
          <p:cNvPr id="6" name="任意多边形 56"/>
          <p:cNvSpPr/>
          <p:nvPr/>
        </p:nvSpPr>
        <p:spPr>
          <a:xfrm>
            <a:off x="549275" y="1990725"/>
            <a:ext cx="5813425" cy="3367088"/>
          </a:xfrm>
          <a:custGeom>
            <a:avLst/>
            <a:gdLst>
              <a:gd name="connsiteX0" fmla="*/ 0 w 6194180"/>
              <a:gd name="connsiteY0" fmla="*/ 0 h 4428553"/>
              <a:gd name="connsiteX1" fmla="*/ 6194180 w 6194180"/>
              <a:gd name="connsiteY1" fmla="*/ 0 h 4428553"/>
              <a:gd name="connsiteX2" fmla="*/ 6194180 w 6194180"/>
              <a:gd name="connsiteY2" fmla="*/ 768285 h 4428553"/>
              <a:gd name="connsiteX3" fmla="*/ 6194180 w 6194180"/>
              <a:gd name="connsiteY3" fmla="*/ 794792 h 4428553"/>
              <a:gd name="connsiteX4" fmla="*/ 6194180 w 6194180"/>
              <a:gd name="connsiteY4" fmla="*/ 4428553 h 4428553"/>
              <a:gd name="connsiteX5" fmla="*/ 0 w 6194180"/>
              <a:gd name="connsiteY5" fmla="*/ 4428553 h 4428553"/>
              <a:gd name="connsiteX6" fmla="*/ 0 w 6194180"/>
              <a:gd name="connsiteY6" fmla="*/ 794792 h 4428553"/>
              <a:gd name="connsiteX7" fmla="*/ 0 w 6194180"/>
              <a:gd name="connsiteY7" fmla="*/ 768285 h 4428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94180" h="4428553">
                <a:moveTo>
                  <a:pt x="0" y="0"/>
                </a:moveTo>
                <a:lnTo>
                  <a:pt x="6194180" y="0"/>
                </a:lnTo>
                <a:lnTo>
                  <a:pt x="6194180" y="768285"/>
                </a:lnTo>
                <a:lnTo>
                  <a:pt x="6194180" y="794792"/>
                </a:lnTo>
                <a:lnTo>
                  <a:pt x="6194180" y="4428553"/>
                </a:lnTo>
                <a:lnTo>
                  <a:pt x="0" y="4428553"/>
                </a:lnTo>
                <a:lnTo>
                  <a:pt x="0" y="794792"/>
                </a:lnTo>
                <a:lnTo>
                  <a:pt x="0" y="768285"/>
                </a:lnTo>
                <a:close/>
              </a:path>
            </a:pathLst>
          </a:custGeom>
          <a:solidFill>
            <a:schemeClr val="bg1">
              <a:lumMod val="95000"/>
            </a:schemeClr>
          </a:solidFill>
          <a:ln w="12700" cap="flat" cmpd="sng" algn="ctr">
            <a:noFill/>
            <a:prstDash val="solid"/>
            <a:miter lim="800000"/>
          </a:ln>
          <a:effectLst/>
        </p:spPr>
        <p:txBody>
          <a:bodyPr anchor="ctr"/>
          <a:lstStyle/>
          <a:p>
            <a:pPr marL="0" marR="0" lvl="0" indent="0" algn="ctr" defTabSz="685800" rtl="0" eaLnBrk="0" fontAlgn="auto" latinLnBrk="0" hangingPunct="0">
              <a:lnSpc>
                <a:spcPct val="100000"/>
              </a:lnSpc>
              <a:spcBef>
                <a:spcPts val="0"/>
              </a:spcBef>
              <a:spcAft>
                <a:spcPts val="0"/>
              </a:spcAft>
              <a:buClrTx/>
              <a:buSzTx/>
              <a:buFontTx/>
              <a:buNone/>
              <a:defRPr/>
            </a:pPr>
            <a:endParaRPr kumimoji="0" lang="en-US" sz="1350" b="1" i="0" u="none" strike="noStrike" kern="0" cap="none" spc="0" normalizeH="0" baseline="0" noProof="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7" name="矩形 6"/>
          <p:cNvSpPr/>
          <p:nvPr/>
        </p:nvSpPr>
        <p:spPr bwMode="auto">
          <a:xfrm>
            <a:off x="2705100" y="2640013"/>
            <a:ext cx="3611563" cy="490538"/>
          </a:xfrm>
          <a:prstGeom prst="rect">
            <a:avLst/>
          </a:prstGeom>
          <a:solidFill>
            <a:schemeClr val="bg1">
              <a:lumMod val="85000"/>
            </a:schemeClr>
          </a:solidFill>
          <a:ln w="9525" cap="flat" cmpd="sng" algn="ctr">
            <a:noFill/>
            <a:prstDash val="solid"/>
            <a:round/>
            <a:headEnd type="none" w="med" len="med"/>
            <a:tailEnd type="none" w="med" len="med"/>
          </a:ln>
          <a:effectLst/>
        </p:spPr>
        <p:txBody>
          <a:bodyPr lIns="59412" tIns="29706" rIns="59412" bIns="29706"/>
          <a:lstStyle/>
          <a:p>
            <a:pPr marL="0" marR="0" lvl="0" indent="0" algn="l" defTabSz="600710" rtl="0" eaLnBrk="0" fontAlgn="base" latinLnBrk="0" hangingPunct="0">
              <a:lnSpc>
                <a:spcPct val="100000"/>
              </a:lnSpc>
              <a:spcBef>
                <a:spcPct val="0"/>
              </a:spcBef>
              <a:spcAft>
                <a:spcPct val="0"/>
              </a:spcAft>
              <a:buClrTx/>
              <a:buSzTx/>
              <a:buFontTx/>
              <a:buNone/>
              <a:defRPr/>
            </a:pPr>
            <a:endParaRPr kumimoji="0" lang="zh-CN" altLang="en-US"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8" name="文本框 9"/>
          <p:cNvSpPr txBox="1"/>
          <p:nvPr/>
        </p:nvSpPr>
        <p:spPr>
          <a:xfrm>
            <a:off x="549275" y="2908300"/>
            <a:ext cx="1009650" cy="254000"/>
          </a:xfrm>
          <a:prstGeom prst="rect">
            <a:avLst/>
          </a:prstGeom>
          <a:noFill/>
        </p:spPr>
        <p:txBody>
          <a:bodyPr>
            <a:spAutoFit/>
          </a:bodyPr>
          <a:lstStyle/>
          <a:p>
            <a:pPr marR="0" defTabSz="685800">
              <a:buClrTx/>
              <a:buSzTx/>
              <a:buFontTx/>
              <a:buNone/>
              <a:defRPr/>
            </a:pPr>
            <a:r>
              <a:rPr kumimoji="0" lang="en-US" altLang="zh-CN" sz="1050" kern="1200" cap="none" spc="0" normalizeH="0" baseline="0" noProof="0" dirty="0">
                <a:latin typeface="Huawei Sans" panose="020C0503030203020204" pitchFamily="34" charset="0"/>
                <a:ea typeface="方正兰亭黑简体" panose="02000000000000000000" pitchFamily="2" charset="-122"/>
                <a:cs typeface="+mn-cs"/>
                <a:sym typeface="Huawei Sans" panose="020C0503030203020204" pitchFamily="34" charset="0"/>
              </a:rPr>
              <a:t>User Space</a:t>
            </a:r>
            <a:endParaRPr kumimoji="0" lang="zh-CN" altLang="en-US" sz="1050" kern="1200" cap="none" spc="0" normalizeH="0" baseline="0" noProof="0" dirty="0">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9" name="矩形 10"/>
          <p:cNvSpPr/>
          <p:nvPr/>
        </p:nvSpPr>
        <p:spPr bwMode="auto">
          <a:xfrm>
            <a:off x="1766888" y="2084388"/>
            <a:ext cx="4549775" cy="479425"/>
          </a:xfrm>
          <a:prstGeom prst="rect">
            <a:avLst/>
          </a:prstGeom>
          <a:solidFill>
            <a:schemeClr val="bg1">
              <a:lumMod val="85000"/>
            </a:schemeClr>
          </a:solidFill>
          <a:ln w="9525" cap="flat" cmpd="sng" algn="ctr">
            <a:noFill/>
            <a:prstDash val="solid"/>
            <a:round/>
            <a:headEnd type="none" w="med" len="med"/>
            <a:tailEnd type="none" w="med" len="med"/>
          </a:ln>
          <a:effectLst/>
        </p:spPr>
        <p:txBody>
          <a:bodyPr lIns="59412" tIns="29706" rIns="59412" bIns="29706" anchor="ctr"/>
          <a:lstStyle/>
          <a:p>
            <a:pPr marL="0" marR="0" lvl="0" indent="0" algn="ctr" defTabSz="600710" rtl="0" eaLnBrk="0" fontAlgn="base" latinLnBrk="0" hangingPunct="0">
              <a:lnSpc>
                <a:spcPct val="100000"/>
              </a:lnSpc>
              <a:spcBef>
                <a:spcPct val="0"/>
              </a:spcBef>
              <a:spcAft>
                <a:spcPct val="0"/>
              </a:spcAft>
              <a:buClrTx/>
              <a:buSzTx/>
              <a:buFontTx/>
              <a:buNone/>
              <a:defRPr/>
            </a:pPr>
            <a:r>
              <a:rPr kumimoji="0" lang="zh-CN" altLang="en-US"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应用程序</a:t>
            </a:r>
            <a:endParaRPr kumimoji="0" lang="zh-CN" altLang="en-US"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10" name="矩形 11"/>
          <p:cNvSpPr/>
          <p:nvPr/>
        </p:nvSpPr>
        <p:spPr>
          <a:xfrm>
            <a:off x="1762125" y="3406775"/>
            <a:ext cx="4549775" cy="1154113"/>
          </a:xfrm>
          <a:prstGeom prst="rect">
            <a:avLst/>
          </a:prstGeom>
          <a:solidFill>
            <a:schemeClr val="bg1">
              <a:lumMod val="85000"/>
            </a:schemeClr>
          </a:solidFill>
          <a:ln w="12700" cap="flat" cmpd="sng" algn="ctr">
            <a:noFill/>
            <a:prstDash val="solid"/>
            <a:miter lim="800000"/>
          </a:ln>
          <a:effectLst/>
        </p:spPr>
        <p:txBody>
          <a:bodyPr anchor="ctr"/>
          <a:lstStyle/>
          <a:p>
            <a:pPr marL="0" marR="0" lvl="0" indent="0" algn="ctr" defTabSz="685800" rtl="0" eaLnBrk="0" fontAlgn="auto" latinLnBrk="0" hangingPunct="0">
              <a:lnSpc>
                <a:spcPct val="100000"/>
              </a:lnSpc>
              <a:spcBef>
                <a:spcPts val="0"/>
              </a:spcBef>
              <a:spcAft>
                <a:spcPts val="0"/>
              </a:spcAft>
              <a:buClrTx/>
              <a:buSzTx/>
              <a:buFontTx/>
              <a:buNone/>
              <a:defRPr/>
            </a:pPr>
            <a:endParaRPr kumimoji="0" lang="zh-CN" altLang="en-US" sz="1050" b="1" i="0" u="none" strike="noStrike" kern="0" cap="none" spc="0" normalizeH="0" baseline="0" noProof="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11" name="文本框 12"/>
          <p:cNvSpPr txBox="1"/>
          <p:nvPr/>
        </p:nvSpPr>
        <p:spPr>
          <a:xfrm>
            <a:off x="1708150" y="3395663"/>
            <a:ext cx="519113" cy="277813"/>
          </a:xfrm>
          <a:prstGeom prst="rect">
            <a:avLst/>
          </a:prstGeom>
          <a:noFill/>
        </p:spPr>
        <p:txBody>
          <a:bodyPr lIns="0" rIns="0" anchor="ctr"/>
          <a:lstStyle/>
          <a:p>
            <a:pPr marR="0" algn="ctr" defTabSz="685800">
              <a:buClrTx/>
              <a:buSzTx/>
              <a:buFontTx/>
              <a:buNone/>
              <a:defRPr/>
            </a:pPr>
            <a:r>
              <a:rPr kumimoji="0" lang="zh-CN" altLang="en-US" sz="1050" kern="1200" cap="none" spc="0" normalizeH="0" baseline="0" noProof="0" dirty="0">
                <a:latin typeface="Huawei Sans" panose="020C0503030203020204" pitchFamily="34" charset="0"/>
                <a:ea typeface="方正兰亭黑简体" panose="02000000000000000000" pitchFamily="2" charset="-122"/>
                <a:cs typeface="Arial Unicode MS" pitchFamily="34" charset="-122"/>
                <a:sym typeface="Huawei Sans" panose="020C0503030203020204" pitchFamily="34" charset="0"/>
              </a:rPr>
              <a:t>内核</a:t>
            </a:r>
            <a:endParaRPr kumimoji="0" lang="zh-CN" altLang="en-US" sz="1050" kern="1200" cap="none" spc="0" normalizeH="0" baseline="0" noProof="0" dirty="0">
              <a:latin typeface="Huawei Sans" panose="020C0503030203020204" pitchFamily="34" charset="0"/>
              <a:ea typeface="方正兰亭黑简体" panose="02000000000000000000" pitchFamily="2" charset="-122"/>
              <a:cs typeface="Arial Unicode MS" pitchFamily="34" charset="-122"/>
              <a:sym typeface="Huawei Sans" panose="020C0503030203020204" pitchFamily="34" charset="0"/>
            </a:endParaRPr>
          </a:p>
        </p:txBody>
      </p:sp>
      <p:sp>
        <p:nvSpPr>
          <p:cNvPr id="12" name="矩形 15"/>
          <p:cNvSpPr/>
          <p:nvPr/>
        </p:nvSpPr>
        <p:spPr>
          <a:xfrm>
            <a:off x="1766888" y="4727575"/>
            <a:ext cx="4549775" cy="544513"/>
          </a:xfrm>
          <a:prstGeom prst="rect">
            <a:avLst/>
          </a:prstGeom>
          <a:solidFill>
            <a:schemeClr val="bg1">
              <a:lumMod val="85000"/>
            </a:schemeClr>
          </a:solidFill>
          <a:ln w="12700" cap="flat" cmpd="sng" algn="ctr">
            <a:noFill/>
            <a:prstDash val="solid"/>
            <a:miter lim="800000"/>
          </a:ln>
          <a:effectLst/>
        </p:spPr>
        <p:txBody>
          <a:bodyPr anchor="ctr"/>
          <a:lstStyle/>
          <a:p>
            <a:pPr marL="0" marR="0" lvl="0" indent="0" algn="ctr" defTabSz="685800" rtl="0" eaLnBrk="0" fontAlgn="auto" latinLnBrk="0" hangingPunct="0">
              <a:lnSpc>
                <a:spcPct val="100000"/>
              </a:lnSpc>
              <a:spcBef>
                <a:spcPts val="0"/>
              </a:spcBef>
              <a:spcAft>
                <a:spcPts val="0"/>
              </a:spcAft>
              <a:buClrTx/>
              <a:buSzTx/>
              <a:buFontTx/>
              <a:buNone/>
              <a:defRPr/>
            </a:pPr>
            <a:endParaRPr kumimoji="0" lang="zh-CN" altLang="en-US" sz="1050" b="1" i="0" u="none" strike="noStrike" kern="0" cap="none" spc="0" normalizeH="0" baseline="0" noProof="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13" name="文本框 16"/>
          <p:cNvSpPr txBox="1"/>
          <p:nvPr/>
        </p:nvSpPr>
        <p:spPr>
          <a:xfrm>
            <a:off x="1758950" y="4786313"/>
            <a:ext cx="468313" cy="146050"/>
          </a:xfrm>
          <a:prstGeom prst="rect">
            <a:avLst/>
          </a:prstGeom>
          <a:noFill/>
        </p:spPr>
        <p:txBody>
          <a:bodyPr lIns="0" rIns="0" anchor="ctr"/>
          <a:lstStyle/>
          <a:p>
            <a:pPr marR="0" algn="ctr" defTabSz="685800">
              <a:buClrTx/>
              <a:buSzTx/>
              <a:buFontTx/>
              <a:buNone/>
              <a:defRPr/>
            </a:pPr>
            <a:r>
              <a:rPr kumimoji="0" lang="en-US" altLang="zh-CN" sz="1050" kern="1200" cap="none" spc="0" normalizeH="0" baseline="0" noProof="0" dirty="0">
                <a:latin typeface="Huawei Sans" panose="020C0503030203020204" pitchFamily="34" charset="0"/>
                <a:ea typeface="方正兰亭黑简体" panose="02000000000000000000" pitchFamily="2" charset="-122"/>
                <a:cs typeface="Arial Unicode MS" pitchFamily="34" charset="-122"/>
                <a:sym typeface="Huawei Sans" panose="020C0503030203020204" pitchFamily="34" charset="0"/>
              </a:rPr>
              <a:t>CPU</a:t>
            </a:r>
            <a:endParaRPr kumimoji="0" lang="en-US" altLang="zh-CN" sz="1050" kern="1200" cap="none" spc="0" normalizeH="0" baseline="0" noProof="0" dirty="0">
              <a:latin typeface="Huawei Sans" panose="020C0503030203020204" pitchFamily="34" charset="0"/>
              <a:ea typeface="方正兰亭黑简体" panose="02000000000000000000" pitchFamily="2" charset="-122"/>
              <a:cs typeface="Arial Unicode MS" pitchFamily="34" charset="-122"/>
              <a:sym typeface="Huawei Sans" panose="020C0503030203020204" pitchFamily="34" charset="0"/>
            </a:endParaRPr>
          </a:p>
        </p:txBody>
      </p:sp>
      <p:sp>
        <p:nvSpPr>
          <p:cNvPr id="14" name="矩形 35"/>
          <p:cNvSpPr/>
          <p:nvPr/>
        </p:nvSpPr>
        <p:spPr>
          <a:xfrm>
            <a:off x="4562475" y="4859338"/>
            <a:ext cx="1643063" cy="306388"/>
          </a:xfrm>
          <a:prstGeom prst="rect">
            <a:avLst/>
          </a:prstGeom>
          <a:solidFill>
            <a:srgbClr val="D55757"/>
          </a:solidFill>
          <a:ln w="12700" cap="flat" cmpd="sng" algn="ctr">
            <a:noFill/>
            <a:prstDash val="solid"/>
            <a:miter lim="800000"/>
          </a:ln>
          <a:effectLst/>
        </p:spPr>
        <p:txBody>
          <a:bodyPr tIns="13506"/>
          <a:lstStyle/>
          <a:p>
            <a:pPr marL="0" marR="0" lvl="0" indent="0" algn="ctr" defTabSz="685800" rtl="0" eaLnBrk="0" fontAlgn="auto" latinLnBrk="0" hangingPunct="0">
              <a:lnSpc>
                <a:spcPct val="150000"/>
              </a:lnSpc>
              <a:spcBef>
                <a:spcPts val="0"/>
              </a:spcBef>
              <a:spcAft>
                <a:spcPts val="0"/>
              </a:spcAft>
              <a:buClrTx/>
              <a:buSzTx/>
              <a:buFontTx/>
              <a:buNone/>
              <a:defRPr/>
            </a:pPr>
            <a:r>
              <a:rPr kumimoji="0" lang="en-US" altLang="zh-CN" sz="1050" b="1" i="0" u="none" strike="noStrike" kern="0" cap="none" spc="0" normalizeH="0" baseline="0" noProof="0" dirty="0" err="1">
                <a:ln>
                  <a:noFill/>
                </a:ln>
                <a:solidFill>
                  <a:schemeClr val="bg1">
                    <a:lumMod val="85000"/>
                  </a:schemeClr>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Kunpeng</a:t>
            </a:r>
            <a:endParaRPr kumimoji="0" lang="zh-CN" altLang="en-US" sz="1050" b="1" i="0" u="none" strike="noStrike" kern="0" cap="none" spc="0" normalizeH="0" baseline="0" noProof="0" dirty="0">
              <a:ln>
                <a:noFill/>
              </a:ln>
              <a:solidFill>
                <a:schemeClr val="bg1">
                  <a:lumMod val="85000"/>
                </a:schemeClr>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15" name="矩形 50"/>
          <p:cNvSpPr/>
          <p:nvPr/>
        </p:nvSpPr>
        <p:spPr bwMode="auto">
          <a:xfrm>
            <a:off x="1930400" y="3759200"/>
            <a:ext cx="774700" cy="222250"/>
          </a:xfrm>
          <a:prstGeom prst="rect">
            <a:avLst/>
          </a:prstGeom>
          <a:solidFill>
            <a:srgbClr val="00B0F0"/>
          </a:solidFill>
          <a:ln w="9525" cap="flat" cmpd="sng" algn="ctr">
            <a:noFill/>
            <a:prstDash val="solid"/>
            <a:round/>
            <a:headEnd type="none" w="med" len="med"/>
            <a:tailEnd type="none" w="med" len="med"/>
          </a:ln>
          <a:effectLst/>
        </p:spPr>
        <p:txBody>
          <a:bodyPr lIns="59412" tIns="29706" rIns="59412" bIns="29706">
            <a:spAutoFit/>
          </a:bodyPr>
          <a:lstStyle/>
          <a:p>
            <a:pPr marL="0" marR="0" lvl="0" indent="0" algn="ctr" defTabSz="600710" rtl="0" eaLnBrk="0" fontAlgn="base" latinLnBrk="0" hangingPunct="0">
              <a:lnSpc>
                <a:spcPct val="100000"/>
              </a:lnSpc>
              <a:spcBef>
                <a:spcPct val="0"/>
              </a:spcBef>
              <a:spcAft>
                <a:spcPct val="0"/>
              </a:spcAft>
              <a:buClrTx/>
              <a:buSzTx/>
              <a:buFontTx/>
              <a:buNone/>
              <a:defRPr/>
            </a:pPr>
            <a:r>
              <a:rPr kumimoji="0" lang="en-US" altLang="zh-CN"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IPC</a:t>
            </a:r>
            <a:endParaRPr kumimoji="0" lang="zh-CN" altLang="en-US"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16" name="文本框 9"/>
          <p:cNvSpPr txBox="1"/>
          <p:nvPr/>
        </p:nvSpPr>
        <p:spPr>
          <a:xfrm>
            <a:off x="2686050" y="2643188"/>
            <a:ext cx="984250" cy="415925"/>
          </a:xfrm>
          <a:prstGeom prst="rect">
            <a:avLst/>
          </a:prstGeom>
          <a:noFill/>
        </p:spPr>
        <p:txBody>
          <a:bodyPr>
            <a:spAutoFit/>
          </a:bodyPr>
          <a:lstStyle/>
          <a:p>
            <a:pPr marR="0" defTabSz="685800">
              <a:buClrTx/>
              <a:buSzTx/>
              <a:buFontTx/>
              <a:buNone/>
              <a:defRPr/>
            </a:pPr>
            <a:r>
              <a:rPr kumimoji="0" lang="zh-CN" altLang="en-US" sz="1050" kern="1200" cap="none" spc="0" normalizeH="0" baseline="0" noProof="0" dirty="0">
                <a:latin typeface="Huawei Sans" panose="020C0503030203020204" pitchFamily="34" charset="0"/>
                <a:ea typeface="方正兰亭黑简体" panose="02000000000000000000" pitchFamily="2" charset="-122"/>
                <a:cs typeface="+mn-cs"/>
                <a:sym typeface="Huawei Sans" panose="020C0503030203020204" pitchFamily="34" charset="0"/>
              </a:rPr>
              <a:t>虚拟化</a:t>
            </a:r>
            <a:r>
              <a:rPr kumimoji="0" lang="en-US" altLang="zh-CN" sz="1050" kern="1200" cap="none" spc="0" normalizeH="0" baseline="0" noProof="0" dirty="0">
                <a:latin typeface="Huawei Sans" panose="020C0503030203020204" pitchFamily="34" charset="0"/>
                <a:ea typeface="方正兰亭黑简体" panose="02000000000000000000" pitchFamily="2" charset="-122"/>
                <a:cs typeface="+mn-cs"/>
                <a:sym typeface="Huawei Sans" panose="020C0503030203020204" pitchFamily="34" charset="0"/>
              </a:rPr>
              <a:t>&amp; </a:t>
            </a:r>
            <a:r>
              <a:rPr kumimoji="0" lang="zh-CN" altLang="en-US" sz="1050" kern="1200" cap="none" spc="0" normalizeH="0" baseline="0" noProof="0" dirty="0">
                <a:latin typeface="Huawei Sans" panose="020C0503030203020204" pitchFamily="34" charset="0"/>
                <a:ea typeface="方正兰亭黑简体" panose="02000000000000000000" pitchFamily="2" charset="-122"/>
                <a:cs typeface="+mn-cs"/>
                <a:sym typeface="Huawei Sans" panose="020C0503030203020204" pitchFamily="34" charset="0"/>
              </a:rPr>
              <a:t>容器</a:t>
            </a:r>
            <a:endParaRPr kumimoji="0" lang="zh-CN" altLang="en-US" sz="1050" kern="1200" cap="none" spc="0" normalizeH="0" baseline="0" noProof="0" dirty="0">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cxnSp>
        <p:nvCxnSpPr>
          <p:cNvPr id="17" name="Straight Connector 16"/>
          <p:cNvCxnSpPr/>
          <p:nvPr/>
        </p:nvCxnSpPr>
        <p:spPr>
          <a:xfrm>
            <a:off x="654050" y="3263900"/>
            <a:ext cx="567531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54050" y="4652963"/>
            <a:ext cx="567531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9"/>
          <p:cNvSpPr txBox="1"/>
          <p:nvPr/>
        </p:nvSpPr>
        <p:spPr>
          <a:xfrm>
            <a:off x="549275" y="3425825"/>
            <a:ext cx="812800" cy="254000"/>
          </a:xfrm>
          <a:prstGeom prst="rect">
            <a:avLst/>
          </a:prstGeom>
          <a:noFill/>
        </p:spPr>
        <p:txBody>
          <a:bodyPr>
            <a:spAutoFit/>
          </a:bodyPr>
          <a:lstStyle/>
          <a:p>
            <a:pPr marR="0" defTabSz="685800">
              <a:buClrTx/>
              <a:buSzTx/>
              <a:buFontTx/>
              <a:buNone/>
              <a:defRPr/>
            </a:pPr>
            <a:r>
              <a:rPr kumimoji="0" lang="en-US" altLang="zh-CN" sz="1050" kern="1200" cap="none" spc="0" normalizeH="0" baseline="0" noProof="0" dirty="0">
                <a:latin typeface="Huawei Sans" panose="020C0503030203020204" pitchFamily="34" charset="0"/>
                <a:ea typeface="方正兰亭黑简体" panose="02000000000000000000" pitchFamily="2" charset="-122"/>
                <a:cs typeface="+mn-cs"/>
                <a:sym typeface="Huawei Sans" panose="020C0503030203020204" pitchFamily="34" charset="0"/>
              </a:rPr>
              <a:t>Kernel</a:t>
            </a:r>
            <a:endParaRPr kumimoji="0" lang="en-US" altLang="zh-CN" sz="1050" kern="1200" cap="none" spc="0" normalizeH="0" baseline="0" noProof="0" dirty="0">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20" name="文本框 9"/>
          <p:cNvSpPr txBox="1"/>
          <p:nvPr/>
        </p:nvSpPr>
        <p:spPr>
          <a:xfrm>
            <a:off x="549275" y="4746625"/>
            <a:ext cx="904875" cy="254000"/>
          </a:xfrm>
          <a:prstGeom prst="rect">
            <a:avLst/>
          </a:prstGeom>
          <a:noFill/>
        </p:spPr>
        <p:txBody>
          <a:bodyPr>
            <a:spAutoFit/>
          </a:bodyPr>
          <a:lstStyle/>
          <a:p>
            <a:pPr marR="0" defTabSz="685800">
              <a:buClrTx/>
              <a:buSzTx/>
              <a:buFontTx/>
              <a:buNone/>
              <a:defRPr/>
            </a:pPr>
            <a:r>
              <a:rPr kumimoji="0" lang="en-US" altLang="zh-CN" sz="1050" kern="1200" cap="none" spc="0" normalizeH="0" baseline="0" noProof="0" dirty="0">
                <a:latin typeface="Huawei Sans" panose="020C0503030203020204" pitchFamily="34" charset="0"/>
                <a:ea typeface="方正兰亭黑简体" panose="02000000000000000000" pitchFamily="2" charset="-122"/>
                <a:cs typeface="+mn-cs"/>
                <a:sym typeface="Huawei Sans" panose="020C0503030203020204" pitchFamily="34" charset="0"/>
              </a:rPr>
              <a:t>Hardware</a:t>
            </a:r>
            <a:endParaRPr kumimoji="0" lang="en-US" altLang="zh-CN" sz="1050" kern="1200" cap="none" spc="0" normalizeH="0" baseline="0" noProof="0" dirty="0">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21" name="矩形 50"/>
          <p:cNvSpPr/>
          <p:nvPr/>
        </p:nvSpPr>
        <p:spPr bwMode="auto">
          <a:xfrm>
            <a:off x="2801938" y="3759200"/>
            <a:ext cx="773113" cy="222250"/>
          </a:xfrm>
          <a:prstGeom prst="rect">
            <a:avLst/>
          </a:prstGeom>
          <a:solidFill>
            <a:srgbClr val="00B0F0"/>
          </a:solidFill>
          <a:ln w="9525" cap="flat" cmpd="sng" algn="ctr">
            <a:noFill/>
            <a:prstDash val="solid"/>
            <a:round/>
            <a:headEnd type="none" w="med" len="med"/>
            <a:tailEnd type="none" w="med" len="med"/>
          </a:ln>
          <a:effectLst/>
        </p:spPr>
        <p:txBody>
          <a:bodyPr lIns="59412" tIns="29706" rIns="59412" bIns="29706">
            <a:spAutoFit/>
          </a:bodyPr>
          <a:lstStyle/>
          <a:p>
            <a:pPr marL="0" marR="0" lvl="0" indent="0" algn="ctr" defTabSz="600710" rtl="0" eaLnBrk="0" fontAlgn="base" latinLnBrk="0" hangingPunct="0">
              <a:lnSpc>
                <a:spcPct val="100000"/>
              </a:lnSpc>
              <a:spcBef>
                <a:spcPct val="0"/>
              </a:spcBef>
              <a:spcAft>
                <a:spcPct val="0"/>
              </a:spcAft>
              <a:buClrTx/>
              <a:buSzTx/>
              <a:buFontTx/>
              <a:buNone/>
              <a:defRPr/>
            </a:pPr>
            <a:r>
              <a:rPr kumimoji="0" lang="zh-CN" altLang="en-US"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网络</a:t>
            </a:r>
            <a:endParaRPr kumimoji="0" lang="zh-CN" altLang="en-US"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22" name="矩形 50"/>
          <p:cNvSpPr/>
          <p:nvPr/>
        </p:nvSpPr>
        <p:spPr bwMode="auto">
          <a:xfrm>
            <a:off x="3681413" y="3760788"/>
            <a:ext cx="774700" cy="220663"/>
          </a:xfrm>
          <a:prstGeom prst="rect">
            <a:avLst/>
          </a:prstGeom>
          <a:solidFill>
            <a:srgbClr val="00B0F0"/>
          </a:solidFill>
          <a:ln w="9525" cap="flat" cmpd="sng" algn="ctr">
            <a:noFill/>
            <a:prstDash val="solid"/>
            <a:round/>
            <a:headEnd type="none" w="med" len="med"/>
            <a:tailEnd type="none" w="med" len="med"/>
          </a:ln>
          <a:effectLst/>
        </p:spPr>
        <p:txBody>
          <a:bodyPr lIns="59412" tIns="29706" rIns="59412" bIns="29706">
            <a:spAutoFit/>
          </a:bodyPr>
          <a:lstStyle/>
          <a:p>
            <a:pPr marL="0" marR="0" lvl="0" indent="0" algn="ctr" defTabSz="600710" rtl="0" eaLnBrk="0" fontAlgn="base" latinLnBrk="0" hangingPunct="0">
              <a:lnSpc>
                <a:spcPct val="100000"/>
              </a:lnSpc>
              <a:spcBef>
                <a:spcPct val="0"/>
              </a:spcBef>
              <a:spcAft>
                <a:spcPct val="0"/>
              </a:spcAft>
              <a:buClrTx/>
              <a:buSzTx/>
              <a:buFontTx/>
              <a:buNone/>
              <a:defRPr/>
            </a:pPr>
            <a:r>
              <a:rPr kumimoji="0" lang="zh-CN" altLang="en-US"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内存管理</a:t>
            </a:r>
            <a:endParaRPr kumimoji="0" lang="zh-CN" altLang="en-US"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23" name="矩形 50"/>
          <p:cNvSpPr/>
          <p:nvPr/>
        </p:nvSpPr>
        <p:spPr bwMode="auto">
          <a:xfrm>
            <a:off x="4562475" y="3760788"/>
            <a:ext cx="773113" cy="220663"/>
          </a:xfrm>
          <a:prstGeom prst="rect">
            <a:avLst/>
          </a:prstGeom>
          <a:solidFill>
            <a:srgbClr val="00B0F0"/>
          </a:solidFill>
          <a:ln w="9525" cap="flat" cmpd="sng" algn="ctr">
            <a:noFill/>
            <a:prstDash val="solid"/>
            <a:round/>
            <a:headEnd type="none" w="med" len="med"/>
            <a:tailEnd type="none" w="med" len="med"/>
          </a:ln>
          <a:effectLst/>
        </p:spPr>
        <p:txBody>
          <a:bodyPr lIns="59412" tIns="29706" rIns="59412" bIns="29706">
            <a:spAutoFit/>
          </a:bodyPr>
          <a:lstStyle/>
          <a:p>
            <a:pPr marL="0" marR="0" lvl="0" indent="0" algn="ctr" defTabSz="600710" rtl="0" eaLnBrk="0" fontAlgn="base" latinLnBrk="0" hangingPunct="0">
              <a:lnSpc>
                <a:spcPct val="100000"/>
              </a:lnSpc>
              <a:spcBef>
                <a:spcPct val="0"/>
              </a:spcBef>
              <a:spcAft>
                <a:spcPct val="0"/>
              </a:spcAft>
              <a:buClrTx/>
              <a:buSzTx/>
              <a:buFontTx/>
              <a:buNone/>
              <a:defRPr/>
            </a:pPr>
            <a:r>
              <a:rPr kumimoji="0" lang="en-US" altLang="zh-CN"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KVM</a:t>
            </a:r>
            <a:endParaRPr kumimoji="0" lang="zh-CN" altLang="en-US"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24" name="矩形 50"/>
          <p:cNvSpPr/>
          <p:nvPr/>
        </p:nvSpPr>
        <p:spPr bwMode="auto">
          <a:xfrm>
            <a:off x="5434013" y="3763963"/>
            <a:ext cx="773113" cy="220663"/>
          </a:xfrm>
          <a:prstGeom prst="rect">
            <a:avLst/>
          </a:prstGeom>
          <a:solidFill>
            <a:srgbClr val="00B0F0"/>
          </a:solidFill>
          <a:ln w="9525" cap="flat" cmpd="sng" algn="ctr">
            <a:noFill/>
            <a:prstDash val="solid"/>
            <a:round/>
            <a:headEnd type="none" w="med" len="med"/>
            <a:tailEnd type="none" w="med" len="med"/>
          </a:ln>
          <a:effectLst/>
        </p:spPr>
        <p:txBody>
          <a:bodyPr lIns="59412" tIns="29706" rIns="59412" bIns="29706">
            <a:spAutoFit/>
          </a:bodyPr>
          <a:lstStyle/>
          <a:p>
            <a:pPr marL="0" marR="0" lvl="0" indent="0" algn="ctr" defTabSz="600710" rtl="0" eaLnBrk="0" fontAlgn="base" latinLnBrk="0" hangingPunct="0">
              <a:lnSpc>
                <a:spcPct val="100000"/>
              </a:lnSpc>
              <a:spcBef>
                <a:spcPct val="0"/>
              </a:spcBef>
              <a:spcAft>
                <a:spcPct val="0"/>
              </a:spcAft>
              <a:buClrTx/>
              <a:buSzTx/>
              <a:buFontTx/>
              <a:buNone/>
              <a:defRPr/>
            </a:pPr>
            <a:r>
              <a:rPr kumimoji="0" lang="en-US" altLang="zh-CN" sz="1050" b="1" i="0" u="none" strike="noStrike" kern="0" cap="none" spc="0" normalizeH="0" baseline="0" noProof="0" dirty="0" err="1">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cgroup</a:t>
            </a:r>
            <a:endParaRPr kumimoji="0" lang="zh-CN" altLang="en-US"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25" name="矩形 50"/>
          <p:cNvSpPr/>
          <p:nvPr/>
        </p:nvSpPr>
        <p:spPr bwMode="auto">
          <a:xfrm>
            <a:off x="1930400" y="4106863"/>
            <a:ext cx="774700" cy="220663"/>
          </a:xfrm>
          <a:prstGeom prst="rect">
            <a:avLst/>
          </a:prstGeom>
          <a:solidFill>
            <a:srgbClr val="00B0F0"/>
          </a:solidFill>
          <a:ln w="9525" cap="flat" cmpd="sng" algn="ctr">
            <a:noFill/>
            <a:prstDash val="solid"/>
            <a:round/>
            <a:headEnd type="none" w="med" len="med"/>
            <a:tailEnd type="none" w="med" len="med"/>
          </a:ln>
          <a:effectLst/>
        </p:spPr>
        <p:txBody>
          <a:bodyPr lIns="59412" tIns="29706" rIns="59412" bIns="29706">
            <a:spAutoFit/>
          </a:bodyPr>
          <a:lstStyle/>
          <a:p>
            <a:pPr marL="0" marR="0" lvl="0" indent="0" algn="ctr" defTabSz="600710" rtl="0" eaLnBrk="0" fontAlgn="base" latinLnBrk="0" hangingPunct="0">
              <a:lnSpc>
                <a:spcPct val="100000"/>
              </a:lnSpc>
              <a:spcBef>
                <a:spcPct val="0"/>
              </a:spcBef>
              <a:spcAft>
                <a:spcPct val="0"/>
              </a:spcAft>
              <a:buClrTx/>
              <a:buSzTx/>
              <a:buFontTx/>
              <a:buNone/>
              <a:defRPr/>
            </a:pPr>
            <a:r>
              <a:rPr kumimoji="0" lang="zh-CN" altLang="en-US"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文件系统</a:t>
            </a:r>
            <a:endParaRPr kumimoji="0" lang="zh-CN" altLang="en-US"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26" name="矩形 50"/>
          <p:cNvSpPr/>
          <p:nvPr/>
        </p:nvSpPr>
        <p:spPr bwMode="auto">
          <a:xfrm>
            <a:off x="2801938" y="4098925"/>
            <a:ext cx="773113" cy="220663"/>
          </a:xfrm>
          <a:prstGeom prst="rect">
            <a:avLst/>
          </a:prstGeom>
          <a:solidFill>
            <a:srgbClr val="00B0F0"/>
          </a:solidFill>
          <a:ln w="9525" cap="flat" cmpd="sng" algn="ctr">
            <a:noFill/>
            <a:prstDash val="solid"/>
            <a:round/>
            <a:headEnd type="none" w="med" len="med"/>
            <a:tailEnd type="none" w="med" len="med"/>
          </a:ln>
          <a:effectLst/>
        </p:spPr>
        <p:txBody>
          <a:bodyPr lIns="59412" tIns="29706" rIns="59412" bIns="29706">
            <a:spAutoFit/>
          </a:bodyPr>
          <a:lstStyle/>
          <a:p>
            <a:pPr marL="0" marR="0" lvl="0" indent="0" algn="ctr" defTabSz="600710" rtl="0" eaLnBrk="0" fontAlgn="base" latinLnBrk="0" hangingPunct="0">
              <a:lnSpc>
                <a:spcPct val="100000"/>
              </a:lnSpc>
              <a:spcBef>
                <a:spcPct val="0"/>
              </a:spcBef>
              <a:spcAft>
                <a:spcPct val="0"/>
              </a:spcAft>
              <a:buClrTx/>
              <a:buSzTx/>
              <a:buFontTx/>
              <a:buNone/>
              <a:defRPr/>
            </a:pPr>
            <a:r>
              <a:rPr kumimoji="0" lang="zh-CN" altLang="en-US"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进程管理</a:t>
            </a:r>
            <a:endParaRPr kumimoji="0" lang="zh-CN" altLang="en-US"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27" name="矩形 50"/>
          <p:cNvSpPr/>
          <p:nvPr/>
        </p:nvSpPr>
        <p:spPr bwMode="auto">
          <a:xfrm>
            <a:off x="3676650" y="4100513"/>
            <a:ext cx="773113" cy="222250"/>
          </a:xfrm>
          <a:prstGeom prst="rect">
            <a:avLst/>
          </a:prstGeom>
          <a:solidFill>
            <a:srgbClr val="00B0F0"/>
          </a:solidFill>
          <a:ln w="9525" cap="flat" cmpd="sng" algn="ctr">
            <a:noFill/>
            <a:prstDash val="solid"/>
            <a:round/>
            <a:headEnd type="none" w="med" len="med"/>
            <a:tailEnd type="none" w="med" len="med"/>
          </a:ln>
          <a:effectLst/>
        </p:spPr>
        <p:txBody>
          <a:bodyPr lIns="59412" tIns="29706" rIns="59412" bIns="29706">
            <a:spAutoFit/>
          </a:bodyPr>
          <a:lstStyle/>
          <a:p>
            <a:pPr marL="0" marR="0" lvl="0" indent="0" algn="ctr" defTabSz="600710" rtl="0" eaLnBrk="0" fontAlgn="base" latinLnBrk="0" hangingPunct="0">
              <a:lnSpc>
                <a:spcPct val="100000"/>
              </a:lnSpc>
              <a:spcBef>
                <a:spcPct val="0"/>
              </a:spcBef>
              <a:spcAft>
                <a:spcPct val="0"/>
              </a:spcAft>
              <a:buClrTx/>
              <a:buSzTx/>
              <a:buFontTx/>
              <a:buNone/>
              <a:defRPr/>
            </a:pPr>
            <a:r>
              <a:rPr kumimoji="0" lang="zh-CN" altLang="en-US"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设备管理</a:t>
            </a:r>
            <a:endParaRPr kumimoji="0" lang="zh-CN" altLang="en-US"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28" name="矩形 50"/>
          <p:cNvSpPr/>
          <p:nvPr/>
        </p:nvSpPr>
        <p:spPr bwMode="auto">
          <a:xfrm>
            <a:off x="4564063" y="4098925"/>
            <a:ext cx="774700" cy="382588"/>
          </a:xfrm>
          <a:prstGeom prst="rect">
            <a:avLst/>
          </a:prstGeom>
          <a:solidFill>
            <a:srgbClr val="00B0F0"/>
          </a:solidFill>
          <a:ln w="9525" cap="flat" cmpd="sng" algn="ctr">
            <a:noFill/>
            <a:prstDash val="solid"/>
            <a:round/>
            <a:headEnd type="none" w="med" len="med"/>
            <a:tailEnd type="none" w="med" len="med"/>
          </a:ln>
          <a:effectLst/>
        </p:spPr>
        <p:txBody>
          <a:bodyPr lIns="59412" tIns="29706" rIns="59412" bIns="29706">
            <a:spAutoFit/>
          </a:bodyPr>
          <a:lstStyle/>
          <a:p>
            <a:pPr marL="0" marR="0" lvl="0" indent="0" algn="ctr" defTabSz="600710" rtl="0" eaLnBrk="0" fontAlgn="base" latinLnBrk="0" hangingPunct="0">
              <a:lnSpc>
                <a:spcPct val="100000"/>
              </a:lnSpc>
              <a:spcBef>
                <a:spcPct val="0"/>
              </a:spcBef>
              <a:spcAft>
                <a:spcPct val="0"/>
              </a:spcAft>
              <a:buClrTx/>
              <a:buSzTx/>
              <a:buFontTx/>
              <a:buNone/>
              <a:defRPr/>
            </a:pPr>
            <a:r>
              <a:rPr kumimoji="0" lang="en-US" altLang="zh-CN"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name space</a:t>
            </a:r>
            <a:endParaRPr kumimoji="0" lang="zh-CN" altLang="en-US"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29" name="矩形 50"/>
          <p:cNvSpPr/>
          <p:nvPr/>
        </p:nvSpPr>
        <p:spPr bwMode="auto">
          <a:xfrm>
            <a:off x="5438775" y="4100513"/>
            <a:ext cx="773113" cy="222250"/>
          </a:xfrm>
          <a:prstGeom prst="rect">
            <a:avLst/>
          </a:prstGeom>
          <a:solidFill>
            <a:srgbClr val="DB6E6E"/>
          </a:solidFill>
          <a:ln w="9525" cap="flat" cmpd="sng" algn="ctr">
            <a:noFill/>
            <a:prstDash val="solid"/>
            <a:round/>
            <a:headEnd type="none" w="med" len="med"/>
            <a:tailEnd type="none" w="med" len="med"/>
          </a:ln>
          <a:effectLst/>
        </p:spPr>
        <p:txBody>
          <a:bodyPr lIns="59412" tIns="29706" rIns="59412" bIns="29706">
            <a:spAutoFit/>
          </a:bodyPr>
          <a:lstStyle/>
          <a:p>
            <a:pPr marL="0" marR="0" lvl="0" indent="0" algn="ctr" defTabSz="600710" rtl="0" eaLnBrk="0" fontAlgn="base" latinLnBrk="0" hangingPunct="0">
              <a:lnSpc>
                <a:spcPct val="100000"/>
              </a:lnSpc>
              <a:spcBef>
                <a:spcPct val="0"/>
              </a:spcBef>
              <a:spcAft>
                <a:spcPct val="0"/>
              </a:spcAft>
              <a:buClrTx/>
              <a:buSzTx/>
              <a:buFontTx/>
              <a:buNone/>
              <a:defRPr/>
            </a:pPr>
            <a:r>
              <a:rPr kumimoji="0" lang="en-US" altLang="zh-CN" sz="1050" b="1" i="0" u="none" strike="noStrike" kern="0" cap="none" spc="0" normalizeH="0" baseline="0" noProof="0" dirty="0">
                <a:ln>
                  <a:noFill/>
                </a:ln>
                <a:solidFill>
                  <a:schemeClr val="bg1">
                    <a:lumMod val="85000"/>
                  </a:schemeClr>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KAE</a:t>
            </a:r>
            <a:endParaRPr kumimoji="0" lang="zh-CN" altLang="en-US" sz="1050" b="1" i="0" u="none" strike="noStrike" kern="0" cap="none" spc="0" normalizeH="0" baseline="0" noProof="0" dirty="0">
              <a:ln>
                <a:noFill/>
              </a:ln>
              <a:solidFill>
                <a:schemeClr val="bg1">
                  <a:lumMod val="85000"/>
                </a:schemeClr>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30" name="矩形 35"/>
          <p:cNvSpPr/>
          <p:nvPr/>
        </p:nvSpPr>
        <p:spPr>
          <a:xfrm>
            <a:off x="2317750" y="4859338"/>
            <a:ext cx="1647825" cy="306388"/>
          </a:xfrm>
          <a:prstGeom prst="rect">
            <a:avLst/>
          </a:prstGeom>
          <a:solidFill>
            <a:srgbClr val="00B0F0"/>
          </a:solidFill>
          <a:ln w="12700" cap="flat" cmpd="sng" algn="ctr">
            <a:noFill/>
            <a:prstDash val="solid"/>
            <a:miter lim="800000"/>
          </a:ln>
          <a:effectLst/>
        </p:spPr>
        <p:txBody>
          <a:bodyPr tIns="13506"/>
          <a:lstStyle/>
          <a:p>
            <a:pPr marL="0" marR="0" lvl="0" indent="0" algn="ctr" defTabSz="685800" rtl="0" eaLnBrk="0" fontAlgn="auto" latinLnBrk="0" hangingPunct="0">
              <a:lnSpc>
                <a:spcPct val="150000"/>
              </a:lnSpc>
              <a:spcBef>
                <a:spcPts val="0"/>
              </a:spcBef>
              <a:spcAft>
                <a:spcPts val="0"/>
              </a:spcAft>
              <a:buClrTx/>
              <a:buSzTx/>
              <a:buFontTx/>
              <a:buNone/>
              <a:defRPr/>
            </a:pPr>
            <a:r>
              <a:rPr kumimoji="0" lang="en-US" altLang="zh-CN"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x86</a:t>
            </a:r>
            <a:endParaRPr kumimoji="0" lang="zh-CN" altLang="en-US"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31" name="矩形 35"/>
          <p:cNvSpPr/>
          <p:nvPr/>
        </p:nvSpPr>
        <p:spPr>
          <a:xfrm>
            <a:off x="1762125" y="2770188"/>
            <a:ext cx="809625" cy="266700"/>
          </a:xfrm>
          <a:prstGeom prst="rect">
            <a:avLst/>
          </a:prstGeom>
          <a:solidFill>
            <a:srgbClr val="00B0F0"/>
          </a:solidFill>
          <a:ln w="12700" cap="flat" cmpd="sng" algn="ctr">
            <a:noFill/>
            <a:prstDash val="solid"/>
            <a:miter lim="800000"/>
          </a:ln>
          <a:effectLst/>
        </p:spPr>
        <p:txBody>
          <a:bodyPr tIns="13506"/>
          <a:lstStyle/>
          <a:p>
            <a:pPr marL="0" marR="0" lvl="0" indent="0" algn="ctr" defTabSz="685800" rtl="0" eaLnBrk="0" fontAlgn="auto" latinLnBrk="0" hangingPunct="0">
              <a:lnSpc>
                <a:spcPct val="150000"/>
              </a:lnSpc>
              <a:spcBef>
                <a:spcPts val="0"/>
              </a:spcBef>
              <a:spcAft>
                <a:spcPts val="0"/>
              </a:spcAft>
              <a:buClrTx/>
              <a:buSzTx/>
              <a:buFontTx/>
              <a:buNone/>
              <a:defRPr/>
            </a:pPr>
            <a:r>
              <a:rPr kumimoji="0" lang="en-US" altLang="zh-CN"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A-Tune</a:t>
            </a:r>
            <a:endParaRPr kumimoji="0" lang="zh-CN" altLang="en-US"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32" name="矩形 35"/>
          <p:cNvSpPr/>
          <p:nvPr/>
        </p:nvSpPr>
        <p:spPr>
          <a:xfrm>
            <a:off x="3689350" y="2792413"/>
            <a:ext cx="779463" cy="222250"/>
          </a:xfrm>
          <a:prstGeom prst="rect">
            <a:avLst/>
          </a:prstGeom>
          <a:solidFill>
            <a:srgbClr val="00B0F0"/>
          </a:solidFill>
          <a:ln w="12700" cap="flat" cmpd="sng" algn="ctr">
            <a:noFill/>
            <a:prstDash val="solid"/>
            <a:miter lim="800000"/>
          </a:ln>
          <a:effectLst/>
        </p:spPr>
        <p:txBody>
          <a:bodyPr tIns="13506"/>
          <a:lstStyle/>
          <a:p>
            <a:pPr marL="0" marR="0" lvl="0" indent="0" algn="ctr" defTabSz="685800" rtl="0" eaLnBrk="0" fontAlgn="auto" latinLnBrk="0" hangingPunct="0">
              <a:lnSpc>
                <a:spcPct val="150000"/>
              </a:lnSpc>
              <a:spcBef>
                <a:spcPts val="0"/>
              </a:spcBef>
              <a:spcAft>
                <a:spcPts val="0"/>
              </a:spcAft>
              <a:buClrTx/>
              <a:buSzTx/>
              <a:buFontTx/>
              <a:buNone/>
              <a:defRPr/>
            </a:pPr>
            <a:r>
              <a:rPr kumimoji="0" lang="zh-CN" altLang="en-US"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虚拟化</a:t>
            </a:r>
            <a:endParaRPr kumimoji="0" lang="zh-CN" altLang="en-US"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33" name="矩形 35"/>
          <p:cNvSpPr/>
          <p:nvPr/>
        </p:nvSpPr>
        <p:spPr>
          <a:xfrm>
            <a:off x="4551363" y="2794000"/>
            <a:ext cx="779463" cy="223838"/>
          </a:xfrm>
          <a:prstGeom prst="rect">
            <a:avLst/>
          </a:prstGeom>
          <a:solidFill>
            <a:srgbClr val="00B0F0"/>
          </a:solidFill>
          <a:ln w="12700" cap="flat" cmpd="sng" algn="ctr">
            <a:noFill/>
            <a:prstDash val="solid"/>
            <a:miter lim="800000"/>
          </a:ln>
          <a:effectLst/>
        </p:spPr>
        <p:txBody>
          <a:bodyPr tIns="13506"/>
          <a:lstStyle/>
          <a:p>
            <a:pPr marL="0" marR="0" lvl="0" indent="0" algn="ctr" defTabSz="685800" rtl="0" eaLnBrk="0" fontAlgn="auto" latinLnBrk="0" hangingPunct="0">
              <a:lnSpc>
                <a:spcPct val="150000"/>
              </a:lnSpc>
              <a:spcBef>
                <a:spcPts val="0"/>
              </a:spcBef>
              <a:spcAft>
                <a:spcPts val="0"/>
              </a:spcAft>
              <a:buClrTx/>
              <a:buSzTx/>
              <a:buFontTx/>
              <a:buNone/>
              <a:defRPr/>
            </a:pPr>
            <a:r>
              <a:rPr kumimoji="0" lang="en-US" altLang="zh-CN" sz="1050" b="1" i="0" u="none" strike="noStrike" kern="0" cap="none" spc="0" normalizeH="0" baseline="0" noProof="0" dirty="0" err="1">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iSulad</a:t>
            </a:r>
            <a:endParaRPr kumimoji="0" lang="zh-CN" altLang="en-US"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34" name="矩形 35"/>
          <p:cNvSpPr/>
          <p:nvPr/>
        </p:nvSpPr>
        <p:spPr>
          <a:xfrm>
            <a:off x="5413375" y="2795588"/>
            <a:ext cx="779463" cy="223838"/>
          </a:xfrm>
          <a:prstGeom prst="rect">
            <a:avLst/>
          </a:prstGeom>
          <a:solidFill>
            <a:srgbClr val="00B0F0"/>
          </a:solidFill>
          <a:ln w="12700" cap="flat" cmpd="sng" algn="ctr">
            <a:noFill/>
            <a:prstDash val="solid"/>
            <a:miter lim="800000"/>
          </a:ln>
          <a:effectLst/>
        </p:spPr>
        <p:txBody>
          <a:bodyPr tIns="13506"/>
          <a:lstStyle/>
          <a:p>
            <a:pPr marL="0" marR="0" lvl="0" indent="0" algn="ctr" defTabSz="685800" rtl="0" eaLnBrk="0" fontAlgn="auto" latinLnBrk="0" hangingPunct="0">
              <a:lnSpc>
                <a:spcPct val="150000"/>
              </a:lnSpc>
              <a:spcBef>
                <a:spcPts val="0"/>
              </a:spcBef>
              <a:spcAft>
                <a:spcPts val="0"/>
              </a:spcAft>
              <a:buClrTx/>
              <a:buSzTx/>
              <a:buFontTx/>
              <a:buNone/>
              <a:defRPr/>
            </a:pPr>
            <a:r>
              <a:rPr kumimoji="0" lang="en-US" altLang="zh-CN"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rPr>
              <a:t>Docker</a:t>
            </a:r>
            <a:endParaRPr kumimoji="0" lang="zh-CN" altLang="en-US" sz="1050" b="1" i="0" u="none" strike="noStrike" kern="0" cap="none" spc="0" normalizeH="0" baseline="0" noProof="0" dirty="0">
              <a:ln>
                <a:noFill/>
              </a:ln>
              <a:solidFill>
                <a:schemeClr val="tx1"/>
              </a:solidFill>
              <a:effectLst/>
              <a:uLnTx/>
              <a:uFillTx/>
              <a:latin typeface="Huawei Sans" panose="020C0503030203020204" pitchFamily="34" charset="0"/>
              <a:ea typeface="方正兰亭黑简体" panose="02000000000000000000" pitchFamily="2" charset="-122"/>
              <a:cs typeface="+mn-cs"/>
              <a:sym typeface="Huawei Sans" panose="020C0503030203020204" pitchFamily="34" charset="0"/>
            </a:endParaRPr>
          </a:p>
        </p:txBody>
      </p:sp>
      <p:sp>
        <p:nvSpPr>
          <p:cNvPr id="35" name="TextBox 34"/>
          <p:cNvSpPr txBox="1"/>
          <p:nvPr/>
        </p:nvSpPr>
        <p:spPr>
          <a:xfrm>
            <a:off x="2106613" y="3392488"/>
            <a:ext cx="279400" cy="254000"/>
          </a:xfrm>
          <a:prstGeom prst="rect">
            <a:avLst/>
          </a:prstGeom>
          <a:noFill/>
        </p:spPr>
        <p:txBody>
          <a:bodyPr>
            <a:spAutoFit/>
          </a:bodyPr>
          <a:lstStyle/>
          <a:p>
            <a:pPr marR="0" defTabSz="914400">
              <a:buClrTx/>
              <a:buSzTx/>
              <a:buFontTx/>
              <a:buNone/>
              <a:defRPr/>
            </a:pPr>
            <a:r>
              <a:rPr kumimoji="0" lang="zh-CN" altLang="en-US" sz="1050" kern="1200" cap="none" spc="0" normalizeH="0" baseline="0" noProof="0" dirty="0">
                <a:latin typeface="Times New Roman" panose="02020603050405020304" pitchFamily="18" charset="0"/>
                <a:ea typeface="楷体_GB2312" pitchFamily="49" charset="-122"/>
                <a:cs typeface="+mn-cs"/>
              </a:rPr>
              <a:t>①</a:t>
            </a:r>
            <a:endParaRPr kumimoji="0" lang="zh-CN" altLang="en-US" sz="1050" kern="1200" cap="none" spc="0" normalizeH="0" baseline="0" noProof="0" dirty="0">
              <a:latin typeface="Times New Roman" panose="02020603050405020304" pitchFamily="18" charset="0"/>
              <a:ea typeface="楷体_GB2312" pitchFamily="49" charset="-122"/>
              <a:cs typeface="+mn-cs"/>
            </a:endParaRPr>
          </a:p>
        </p:txBody>
      </p:sp>
      <p:sp>
        <p:nvSpPr>
          <p:cNvPr id="36" name="TextBox 35"/>
          <p:cNvSpPr txBox="1"/>
          <p:nvPr/>
        </p:nvSpPr>
        <p:spPr>
          <a:xfrm>
            <a:off x="5934075" y="4075113"/>
            <a:ext cx="271463" cy="254000"/>
          </a:xfrm>
          <a:prstGeom prst="rect">
            <a:avLst/>
          </a:prstGeom>
          <a:noFill/>
        </p:spPr>
        <p:txBody>
          <a:bodyPr>
            <a:spAutoFit/>
          </a:bodyPr>
          <a:lstStyle/>
          <a:p>
            <a:pPr marR="0" defTabSz="914400">
              <a:buClrTx/>
              <a:buSzTx/>
              <a:buFontTx/>
              <a:buNone/>
              <a:defRPr/>
            </a:pPr>
            <a:r>
              <a:rPr kumimoji="0" lang="zh-CN" altLang="en-US" sz="1050" kern="1200" cap="none" spc="0" normalizeH="0" baseline="0" noProof="0" dirty="0">
                <a:latin typeface="Times New Roman" panose="02020603050405020304" pitchFamily="18" charset="0"/>
                <a:ea typeface="楷体_GB2312" pitchFamily="49" charset="-122"/>
                <a:cs typeface="+mn-cs"/>
              </a:rPr>
              <a:t>②</a:t>
            </a:r>
            <a:endParaRPr kumimoji="0" lang="zh-CN" altLang="en-US" sz="1050" kern="1200" cap="none" spc="0" normalizeH="0" baseline="0" noProof="0" dirty="0">
              <a:latin typeface="Times New Roman" panose="02020603050405020304" pitchFamily="18" charset="0"/>
              <a:ea typeface="楷体_GB2312" pitchFamily="49" charset="-122"/>
              <a:cs typeface="+mn-cs"/>
            </a:endParaRPr>
          </a:p>
        </p:txBody>
      </p:sp>
      <p:sp>
        <p:nvSpPr>
          <p:cNvPr id="37" name="TextBox 36"/>
          <p:cNvSpPr txBox="1"/>
          <p:nvPr/>
        </p:nvSpPr>
        <p:spPr>
          <a:xfrm>
            <a:off x="5076825" y="2781300"/>
            <a:ext cx="271463" cy="254000"/>
          </a:xfrm>
          <a:prstGeom prst="rect">
            <a:avLst/>
          </a:prstGeom>
          <a:noFill/>
        </p:spPr>
        <p:txBody>
          <a:bodyPr>
            <a:spAutoFit/>
          </a:bodyPr>
          <a:lstStyle/>
          <a:p>
            <a:pPr marR="0" defTabSz="914400">
              <a:buClrTx/>
              <a:buSzTx/>
              <a:buFontTx/>
              <a:buNone/>
              <a:defRPr/>
            </a:pPr>
            <a:r>
              <a:rPr kumimoji="0" lang="zh-CN" altLang="en-US" sz="1050" kern="1200" cap="none" spc="0" normalizeH="0" baseline="0" noProof="0" dirty="0">
                <a:latin typeface="Times New Roman" panose="02020603050405020304" pitchFamily="18" charset="0"/>
                <a:ea typeface="楷体_GB2312" pitchFamily="49" charset="-122"/>
                <a:cs typeface="+mn-cs"/>
              </a:rPr>
              <a:t>③</a:t>
            </a:r>
            <a:endParaRPr kumimoji="0" lang="zh-CN" altLang="en-US" sz="1050" kern="1200" cap="none" spc="0" normalizeH="0" baseline="0" noProof="0" dirty="0">
              <a:latin typeface="Times New Roman" panose="02020603050405020304" pitchFamily="18" charset="0"/>
              <a:ea typeface="楷体_GB2312" pitchFamily="49" charset="-122"/>
              <a:cs typeface="+mn-cs"/>
            </a:endParaRPr>
          </a:p>
        </p:txBody>
      </p:sp>
      <p:sp>
        <p:nvSpPr>
          <p:cNvPr id="38" name="TextBox 37"/>
          <p:cNvSpPr txBox="1"/>
          <p:nvPr/>
        </p:nvSpPr>
        <p:spPr>
          <a:xfrm>
            <a:off x="2346325" y="2781300"/>
            <a:ext cx="273050" cy="254000"/>
          </a:xfrm>
          <a:prstGeom prst="rect">
            <a:avLst/>
          </a:prstGeom>
          <a:noFill/>
        </p:spPr>
        <p:txBody>
          <a:bodyPr>
            <a:spAutoFit/>
          </a:bodyPr>
          <a:lstStyle/>
          <a:p>
            <a:pPr marR="0" defTabSz="914400">
              <a:buClrTx/>
              <a:buSzTx/>
              <a:buFontTx/>
              <a:buNone/>
              <a:defRPr/>
            </a:pPr>
            <a:r>
              <a:rPr kumimoji="0" lang="zh-CN" altLang="en-US" sz="1050" kern="1200" cap="none" spc="0" normalizeH="0" baseline="0" noProof="0" dirty="0">
                <a:latin typeface="Times New Roman" panose="02020603050405020304" pitchFamily="18" charset="0"/>
                <a:ea typeface="楷体_GB2312" pitchFamily="49" charset="-122"/>
                <a:cs typeface="+mn-cs"/>
              </a:rPr>
              <a:t>④</a:t>
            </a:r>
            <a:endParaRPr kumimoji="0" lang="zh-CN" altLang="en-US" sz="1050" kern="1200" cap="none" spc="0" normalizeH="0" baseline="0" noProof="0" dirty="0">
              <a:latin typeface="Times New Roman" panose="02020603050405020304" pitchFamily="18" charset="0"/>
              <a:ea typeface="楷体_GB2312" pitchFamily="49" charset="-122"/>
              <a:cs typeface="+mn-cs"/>
            </a:endParaRPr>
          </a:p>
        </p:txBody>
      </p:sp>
      <p:sp>
        <p:nvSpPr>
          <p:cNvPr id="69670" name="文本框 3"/>
          <p:cNvSpPr txBox="1"/>
          <p:nvPr/>
        </p:nvSpPr>
        <p:spPr>
          <a:xfrm>
            <a:off x="1311275" y="333375"/>
            <a:ext cx="6399213" cy="708025"/>
          </a:xfrm>
          <a:prstGeom prst="rect">
            <a:avLst/>
          </a:prstGeom>
          <a:noFill/>
          <a:ln w="9525">
            <a:noFill/>
          </a:ln>
        </p:spPr>
        <p:txBody>
          <a:bodyPr wrap="none">
            <a:spAutoFit/>
          </a:bodyPr>
          <a:p>
            <a:pPr eaLnBrk="1" hangingPunct="1"/>
            <a:r>
              <a:rPr lang="en-US" altLang="zh-CN" sz="4000" dirty="0">
                <a:solidFill>
                  <a:srgbClr val="000066"/>
                </a:solidFill>
                <a:latin typeface="Tahoma" panose="020B0604030504040204" pitchFamily="34" charset="0"/>
                <a:ea typeface="黑体" panose="02010609060101010101" pitchFamily="49" charset="-122"/>
              </a:rPr>
              <a:t>9.6 OpenEuler</a:t>
            </a:r>
            <a:r>
              <a:rPr lang="zh-CN" altLang="en-US" sz="4000" dirty="0">
                <a:solidFill>
                  <a:srgbClr val="000066"/>
                </a:solidFill>
                <a:latin typeface="Tahoma" panose="020B0604030504040204" pitchFamily="34" charset="0"/>
                <a:ea typeface="黑体" panose="02010609060101010101" pitchFamily="49" charset="-122"/>
              </a:rPr>
              <a:t>的增强特性</a:t>
            </a:r>
            <a:endParaRPr lang="zh-CN" altLang="en-US" sz="4000" dirty="0">
              <a:solidFill>
                <a:srgbClr val="000066"/>
              </a:solidFill>
              <a:latin typeface="Tahoma" panose="020B0604030504040204" pitchFamily="34" charset="0"/>
              <a:ea typeface="黑体" panose="02010609060101010101"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9275" y="447675"/>
            <a:ext cx="8045450" cy="496888"/>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000066"/>
                </a:solidFill>
                <a:effectLst/>
                <a:uLnTx/>
                <a:uFillTx/>
                <a:latin typeface="+mj-lt"/>
                <a:ea typeface="+mj-ea"/>
                <a:cs typeface="+mj-cs"/>
              </a:rPr>
              <a:t>容器</a:t>
            </a:r>
            <a:endParaRPr kumimoji="0" lang="zh-CN" altLang="en-US" sz="4400" b="1" i="0" u="none" strike="noStrike" kern="0" cap="none" spc="0" normalizeH="0" baseline="0" noProof="0">
              <a:ln>
                <a:noFill/>
              </a:ln>
              <a:solidFill>
                <a:srgbClr val="000066"/>
              </a:solidFill>
              <a:effectLst/>
              <a:uLnTx/>
              <a:uFillTx/>
              <a:latin typeface="+mj-lt"/>
              <a:ea typeface="+mj-ea"/>
              <a:cs typeface="+mj-cs"/>
            </a:endParaRPr>
          </a:p>
        </p:txBody>
      </p:sp>
      <p:sp>
        <p:nvSpPr>
          <p:cNvPr id="4" name="矩形 3"/>
          <p:cNvSpPr/>
          <p:nvPr/>
        </p:nvSpPr>
        <p:spPr>
          <a:xfrm>
            <a:off x="473075" y="1304925"/>
            <a:ext cx="8353425" cy="4154488"/>
          </a:xfrm>
          <a:prstGeom prst="rect">
            <a:avLst/>
          </a:prstGeom>
        </p:spPr>
        <p:txBody>
          <a:bodyPr>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容器技术起源于</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Linux</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，是一种内核虚拟化技术，提供轻量级的虚拟化，以便隔离进程和资源。</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mn-cs"/>
              </a:rPr>
              <a:t>Docker</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是第一个使容器能在不同机器之间移植的系统。它不仅简化了打包应用的流程，也简化了打包应用的库和依赖，将整个操作系统的文件系统能被打包成一个简单的可移植的包，这个包可以被用来在任何其他运行</a:t>
            </a: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mn-cs"/>
              </a:rPr>
              <a:t>Docker</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的机器上使用。</a:t>
            </a:r>
            <a:endPar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endPar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 </a:t>
            </a:r>
            <a:endPar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 </a:t>
            </a:r>
            <a:endPar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682" name="Picture 2"/>
          <p:cNvPicPr>
            <a:picLocks noChangeAspect="1"/>
          </p:cNvPicPr>
          <p:nvPr/>
        </p:nvPicPr>
        <p:blipFill>
          <a:blip r:embed="rId1"/>
          <a:stretch>
            <a:fillRect/>
          </a:stretch>
        </p:blipFill>
        <p:spPr>
          <a:xfrm>
            <a:off x="952500" y="1233488"/>
            <a:ext cx="7248525" cy="4171950"/>
          </a:xfrm>
          <a:prstGeom prst="rect">
            <a:avLst/>
          </a:prstGeom>
          <a:noFill/>
          <a:ln w="9525">
            <a:noFill/>
          </a:ln>
        </p:spPr>
      </p:pic>
      <p:sp>
        <p:nvSpPr>
          <p:cNvPr id="4" name="标题 1"/>
          <p:cNvSpPr>
            <a:spLocks noGrp="1"/>
          </p:cNvSpPr>
          <p:nvPr>
            <p:ph type="title"/>
          </p:nvPr>
        </p:nvSpPr>
        <p:spPr>
          <a:xfrm>
            <a:off x="549275" y="447675"/>
            <a:ext cx="8045450" cy="496888"/>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000066"/>
                </a:solidFill>
                <a:effectLst/>
                <a:uLnTx/>
                <a:uFillTx/>
                <a:latin typeface="+mj-lt"/>
                <a:ea typeface="+mj-ea"/>
                <a:cs typeface="+mj-cs"/>
              </a:rPr>
              <a:t>容器</a:t>
            </a:r>
            <a:endParaRPr kumimoji="0" lang="zh-CN" altLang="en-US" sz="4400" b="1" i="0" u="none" strike="noStrike" kern="0" cap="none" spc="0" normalizeH="0" baseline="0" noProof="0">
              <a:ln>
                <a:noFill/>
              </a:ln>
              <a:solidFill>
                <a:srgbClr val="000066"/>
              </a:solidFill>
              <a:effectLst/>
              <a:uLnTx/>
              <a:uFillTx/>
              <a:latin typeface="+mj-lt"/>
              <a:ea typeface="+mj-ea"/>
              <a:cs typeface="+mj-cs"/>
            </a:endParaRPr>
          </a:p>
        </p:txBody>
      </p:sp>
      <p:sp>
        <p:nvSpPr>
          <p:cNvPr id="71684" name="矩形 4"/>
          <p:cNvSpPr/>
          <p:nvPr/>
        </p:nvSpPr>
        <p:spPr>
          <a:xfrm>
            <a:off x="576263" y="5541963"/>
            <a:ext cx="7704137" cy="831850"/>
          </a:xfrm>
          <a:prstGeom prst="rect">
            <a:avLst/>
          </a:prstGeom>
          <a:noFill/>
          <a:ln w="9525">
            <a:noFill/>
          </a:ln>
        </p:spPr>
        <p:txBody>
          <a:bodyPr>
            <a:spAutoFit/>
          </a:bodyPr>
          <a:p>
            <a:pPr marL="342900" indent="-342900" algn="just">
              <a:buFont typeface="Arial" panose="020B0604020202020204" pitchFamily="34" charset="0"/>
              <a:buChar char="•"/>
            </a:pPr>
            <a:r>
              <a:rPr lang="zh-CN" altLang="zh-CN" dirty="0">
                <a:latin typeface="Times New Roman" panose="02020603050405020304" pitchFamily="18" charset="0"/>
              </a:rPr>
              <a:t>容器和虚拟机具有相似的资源隔离和分配方式，容器虚拟化了操作系统而不是硬件，更加便携和高效。 </a:t>
            </a:r>
            <a:endParaRPr lang="zh-CN" altLang="zh-CN" dirty="0">
              <a:latin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9275" y="447675"/>
            <a:ext cx="8045450" cy="496888"/>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000066"/>
                </a:solidFill>
                <a:effectLst/>
                <a:uLnTx/>
                <a:uFillTx/>
                <a:latin typeface="+mj-lt"/>
                <a:ea typeface="+mj-ea"/>
                <a:cs typeface="+mj-cs"/>
              </a:rPr>
              <a:t>容器</a:t>
            </a:r>
            <a:endParaRPr kumimoji="0" lang="zh-CN" altLang="en-US" sz="4400" b="1" i="0" u="none" strike="noStrike" kern="0" cap="none" spc="0" normalizeH="0" baseline="0" noProof="0">
              <a:ln>
                <a:noFill/>
              </a:ln>
              <a:solidFill>
                <a:srgbClr val="000066"/>
              </a:solidFill>
              <a:effectLst/>
              <a:uLnTx/>
              <a:uFillTx/>
              <a:latin typeface="+mj-lt"/>
              <a:ea typeface="+mj-ea"/>
              <a:cs typeface="+mj-cs"/>
            </a:endParaRPr>
          </a:p>
        </p:txBody>
      </p:sp>
      <p:sp>
        <p:nvSpPr>
          <p:cNvPr id="4" name="矩形 3"/>
          <p:cNvSpPr/>
          <p:nvPr/>
        </p:nvSpPr>
        <p:spPr>
          <a:xfrm>
            <a:off x="468313" y="1520825"/>
            <a:ext cx="8135938" cy="3046413"/>
          </a:xfrm>
          <a:prstGeom prst="rect">
            <a:avLst/>
          </a:prstGeom>
        </p:spPr>
        <p:txBody>
          <a:bodyPr>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何时选择</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VM</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：需要管理多个操作系统。需要运行应用，该应用需要完整</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OS</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的所有资源和服务，如图形用户界面</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 (GUI)</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。需要一个可持久保存更改的环境。需要完全隔离性和安全性</a:t>
            </a:r>
            <a:endPar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endPar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何时选择容器：需要快速启动轻型应用程序包</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需要部署单个应用的多个实例。需要按需运行非持久的应用或进程。需要部署可在任何底层基础结构上运行的应用</a:t>
            </a:r>
            <a:endPar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itle 1"/>
          <p:cNvSpPr>
            <a:spLocks noGrp="1" noChangeArrowheads="1"/>
          </p:cNvSpPr>
          <p:nvPr>
            <p:ph type="title"/>
          </p:nvPr>
        </p:nvSpPr>
        <p:spPr>
          <a:xfrm>
            <a:off x="549275" y="447675"/>
            <a:ext cx="8045450" cy="485775"/>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iSula</a:t>
            </a:r>
            <a:r>
              <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到底是啥？</a:t>
            </a:r>
            <a:endPar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endParaRPr>
          </a:p>
        </p:txBody>
      </p:sp>
      <p:sp>
        <p:nvSpPr>
          <p:cNvPr id="73731" name="Text Placeholder 2"/>
          <p:cNvSpPr>
            <a:spLocks noGrp="1"/>
          </p:cNvSpPr>
          <p:nvPr>
            <p:ph type="body" sz="quarter" idx="10"/>
          </p:nvPr>
        </p:nvSpPr>
        <p:spPr>
          <a:xfrm>
            <a:off x="549275" y="1047750"/>
            <a:ext cx="8045450" cy="4879975"/>
          </a:xfrm>
        </p:spPr>
        <p:txBody>
          <a:bodyPr vert="horz" wrap="square" lIns="91440" tIns="45720" rIns="91440" bIns="45720" anchor="t" anchorCtr="0"/>
          <a:p>
            <a:pPr>
              <a:buSzPct val="60000"/>
            </a:pPr>
            <a:r>
              <a:rPr lang="zh-CN" altLang="en-US" sz="2400" dirty="0">
                <a:latin typeface="Huawei Sans" panose="020C0503030203020204" pitchFamily="34" charset="0"/>
                <a:ea typeface="方正兰亭黑简体" panose="02000000000000000000" pitchFamily="2" charset="-122"/>
                <a:cs typeface="+mn-cs"/>
              </a:rPr>
              <a:t>在居住中南美洲亚马逊丛林的巴西原住民眼里，</a:t>
            </a:r>
            <a:r>
              <a:rPr lang="en-US" altLang="zh-CN" sz="2400" dirty="0">
                <a:latin typeface="Huawei Sans" panose="020C0503030203020204" pitchFamily="34" charset="0"/>
                <a:ea typeface="方正兰亭黑简体" panose="02000000000000000000" pitchFamily="2" charset="-122"/>
                <a:cs typeface="+mn-cs"/>
              </a:rPr>
              <a:t>iSula</a:t>
            </a:r>
            <a:r>
              <a:rPr lang="zh-CN" altLang="en-US" sz="2400" dirty="0">
                <a:latin typeface="Huawei Sans" panose="020C0503030203020204" pitchFamily="34" charset="0"/>
                <a:ea typeface="方正兰亭黑简体" panose="02000000000000000000" pitchFamily="2" charset="-122"/>
                <a:cs typeface="+mn-cs"/>
              </a:rPr>
              <a:t>是一种非常强大的蚂蚁，学术上称为“子弹蚁”，因为被它咬一口，犹如被子弹打到那般疼痛，它是世界上最强大的昆虫之一；</a:t>
            </a:r>
            <a:endParaRPr lang="zh-CN" altLang="en-US" sz="2400" dirty="0">
              <a:latin typeface="Huawei Sans" panose="020C0503030203020204" pitchFamily="34" charset="0"/>
              <a:ea typeface="方正兰亭黑简体" panose="02000000000000000000" pitchFamily="2" charset="-122"/>
              <a:cs typeface="+mn-cs"/>
            </a:endParaRPr>
          </a:p>
          <a:p>
            <a:pPr>
              <a:buSzPct val="60000"/>
            </a:pPr>
            <a:r>
              <a:rPr lang="en-US" altLang="zh-CN" sz="2400" dirty="0">
                <a:latin typeface="Huawei Sans" panose="020C0503030203020204" pitchFamily="34" charset="0"/>
                <a:ea typeface="方正兰亭黑简体" panose="02000000000000000000" pitchFamily="2" charset="-122"/>
                <a:cs typeface="+mn-cs"/>
              </a:rPr>
              <a:t>iSula</a:t>
            </a:r>
            <a:r>
              <a:rPr lang="zh-CN" altLang="en-US" sz="2400" dirty="0">
                <a:latin typeface="Huawei Sans" panose="020C0503030203020204" pitchFamily="34" charset="0"/>
                <a:ea typeface="方正兰亭黑简体" panose="02000000000000000000" pitchFamily="2" charset="-122"/>
                <a:cs typeface="+mn-cs"/>
              </a:rPr>
              <a:t>为全量的容器软件栈，包括引擎、网络、存储、工具集与容器</a:t>
            </a:r>
            <a:r>
              <a:rPr lang="en-US" altLang="zh-CN" sz="2400" dirty="0">
                <a:latin typeface="Huawei Sans" panose="020C0503030203020204" pitchFamily="34" charset="0"/>
                <a:ea typeface="方正兰亭黑简体" panose="02000000000000000000" pitchFamily="2" charset="-122"/>
                <a:cs typeface="+mn-cs"/>
              </a:rPr>
              <a:t>OS</a:t>
            </a:r>
            <a:r>
              <a:rPr lang="zh-CN" altLang="en-US" sz="2400" dirty="0">
                <a:latin typeface="Huawei Sans" panose="020C0503030203020204" pitchFamily="34" charset="0"/>
                <a:ea typeface="方正兰亭黑简体" panose="02000000000000000000" pitchFamily="2" charset="-122"/>
                <a:cs typeface="+mn-cs"/>
              </a:rPr>
              <a:t>；</a:t>
            </a:r>
            <a:r>
              <a:rPr lang="en-US" altLang="zh-CN" sz="2400" dirty="0">
                <a:latin typeface="Huawei Sans" panose="020C0503030203020204" pitchFamily="34" charset="0"/>
                <a:ea typeface="方正兰亭黑简体" panose="02000000000000000000" pitchFamily="2" charset="-122"/>
                <a:cs typeface="+mn-cs"/>
              </a:rPr>
              <a:t>iSulad </a:t>
            </a:r>
            <a:r>
              <a:rPr lang="zh-CN" altLang="en-US" sz="2400" dirty="0">
                <a:latin typeface="Huawei Sans" panose="020C0503030203020204" pitchFamily="34" charset="0"/>
                <a:ea typeface="方正兰亭黑简体" panose="02000000000000000000" pitchFamily="2" charset="-122"/>
                <a:cs typeface="+mn-cs"/>
              </a:rPr>
              <a:t>作为其中轻量化的容器引擎与子弹蚂蚁</a:t>
            </a:r>
            <a:r>
              <a:rPr lang="en-US" altLang="zh-CN" sz="2400" dirty="0">
                <a:latin typeface="Huawei Sans" panose="020C0503030203020204" pitchFamily="34" charset="0"/>
                <a:ea typeface="方正兰亭黑简体" panose="02000000000000000000" pitchFamily="2" charset="-122"/>
                <a:cs typeface="+mn-cs"/>
              </a:rPr>
              <a:t>"</a:t>
            </a:r>
            <a:r>
              <a:rPr lang="zh-CN" altLang="en-US" sz="2400" dirty="0">
                <a:latin typeface="Huawei Sans" panose="020C0503030203020204" pitchFamily="34" charset="0"/>
                <a:ea typeface="方正兰亭黑简体" panose="02000000000000000000" pitchFamily="2" charset="-122"/>
                <a:cs typeface="+mn-cs"/>
              </a:rPr>
              <a:t>小个头、大能量</a:t>
            </a:r>
            <a:r>
              <a:rPr lang="en-US" altLang="zh-CN" sz="2400" dirty="0">
                <a:latin typeface="Huawei Sans" panose="020C0503030203020204" pitchFamily="34" charset="0"/>
                <a:ea typeface="方正兰亭黑简体" panose="02000000000000000000" pitchFamily="2" charset="-122"/>
                <a:cs typeface="+mn-cs"/>
              </a:rPr>
              <a:t>"</a:t>
            </a:r>
            <a:r>
              <a:rPr lang="zh-CN" altLang="en-US" sz="2400" dirty="0">
                <a:latin typeface="Huawei Sans" panose="020C0503030203020204" pitchFamily="34" charset="0"/>
                <a:ea typeface="方正兰亭黑简体" panose="02000000000000000000" pitchFamily="2" charset="-122"/>
                <a:cs typeface="+mn-cs"/>
              </a:rPr>
              <a:t>的形象不谋而合。</a:t>
            </a:r>
            <a:endParaRPr lang="zh-CN" altLang="en-US" sz="2400" dirty="0">
              <a:latin typeface="Huawei Sans" panose="020C0503030203020204" pitchFamily="34" charset="0"/>
              <a:ea typeface="方正兰亭黑简体" panose="02000000000000000000" pitchFamily="2" charset="-122"/>
              <a:cs typeface="+mn-cs"/>
            </a:endParaRPr>
          </a:p>
        </p:txBody>
      </p:sp>
      <p:pic>
        <p:nvPicPr>
          <p:cNvPr id="73732" name="Picture 3"/>
          <p:cNvPicPr>
            <a:picLocks noChangeAspect="1"/>
          </p:cNvPicPr>
          <p:nvPr/>
        </p:nvPicPr>
        <p:blipFill>
          <a:blip r:embed="rId1"/>
          <a:stretch>
            <a:fillRect/>
          </a:stretch>
        </p:blipFill>
        <p:spPr>
          <a:xfrm>
            <a:off x="5472113" y="4365625"/>
            <a:ext cx="2808287" cy="1336675"/>
          </a:xfrm>
          <a:prstGeom prst="rect">
            <a:avLst/>
          </a:prstGeom>
          <a:noFill/>
          <a:ln w="9525">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85775"/>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err="1">
                <a:ln>
                  <a:noFill/>
                </a:ln>
                <a:solidFill>
                  <a:srgbClr val="000066"/>
                </a:solidFill>
                <a:effectLst/>
                <a:uLnTx/>
                <a:uFillTx/>
                <a:latin typeface="Huawei Sans" panose="020C0503030203020204" pitchFamily="34" charset="0"/>
                <a:ea typeface="方正兰亭黑简体" panose="02000000000000000000" pitchFamily="2" charset="-122"/>
                <a:cs typeface="+mj-cs"/>
              </a:rPr>
              <a:t>iSulad</a:t>
            </a:r>
            <a:r>
              <a:rPr kumimoji="0" lang="en-US" altLang="zh-CN"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 </a:t>
            </a:r>
            <a:r>
              <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架构简介</a:t>
            </a:r>
            <a:endPar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endParaRPr>
          </a:p>
        </p:txBody>
      </p:sp>
      <p:sp>
        <p:nvSpPr>
          <p:cNvPr id="74755" name="Text Placeholder 2"/>
          <p:cNvSpPr>
            <a:spLocks noGrp="1"/>
          </p:cNvSpPr>
          <p:nvPr>
            <p:ph type="body" sz="quarter" idx="10"/>
          </p:nvPr>
        </p:nvSpPr>
        <p:spPr>
          <a:xfrm>
            <a:off x="549275" y="1047750"/>
            <a:ext cx="8045450" cy="4879975"/>
          </a:xfrm>
        </p:spPr>
        <p:txBody>
          <a:bodyPr vert="horz" wrap="square" lIns="91440" tIns="45720" rIns="91440" bIns="45720" anchor="t" anchorCtr="0"/>
          <a:p>
            <a:pPr>
              <a:buSzPct val="60000"/>
            </a:pPr>
            <a:r>
              <a:rPr lang="en-US" altLang="zh-CN" sz="2400" dirty="0">
                <a:latin typeface="Huawei Sans" panose="020C0503030203020204" pitchFamily="34" charset="0"/>
                <a:ea typeface="方正兰亭黑简体" panose="02000000000000000000" pitchFamily="2" charset="-122"/>
                <a:cs typeface="+mn-cs"/>
              </a:rPr>
              <a:t>iSulad</a:t>
            </a:r>
            <a:r>
              <a:rPr lang="zh-CN" altLang="en-US" sz="2400" dirty="0">
                <a:latin typeface="Huawei Sans" panose="020C0503030203020204" pitchFamily="34" charset="0"/>
                <a:ea typeface="方正兰亭黑简体" panose="02000000000000000000" pitchFamily="2" charset="-122"/>
                <a:cs typeface="+mn-cs"/>
              </a:rPr>
              <a:t>是一个轻量级容器引擎，目前采用</a:t>
            </a:r>
            <a:r>
              <a:rPr lang="en-US" altLang="zh-CN" sz="2400" dirty="0">
                <a:latin typeface="Huawei Sans" panose="020C0503030203020204" pitchFamily="34" charset="0"/>
                <a:ea typeface="方正兰亭黑简体" panose="02000000000000000000" pitchFamily="2" charset="-122"/>
                <a:cs typeface="+mn-cs"/>
              </a:rPr>
              <a:t>C/C++</a:t>
            </a:r>
            <a:r>
              <a:rPr lang="zh-CN" altLang="en-US" sz="2400" dirty="0">
                <a:latin typeface="Huawei Sans" panose="020C0503030203020204" pitchFamily="34" charset="0"/>
                <a:ea typeface="方正兰亭黑简体" panose="02000000000000000000" pitchFamily="2" charset="-122"/>
                <a:cs typeface="+mn-cs"/>
              </a:rPr>
              <a:t>语言实现，相比其它容器引擎，它的内存开销更小，并发性能更高；</a:t>
            </a:r>
            <a:endParaRPr lang="zh-CN" altLang="en-US" sz="2400" dirty="0">
              <a:latin typeface="Huawei Sans" panose="020C0503030203020204" pitchFamily="34" charset="0"/>
              <a:ea typeface="方正兰亭黑简体" panose="02000000000000000000" pitchFamily="2" charset="-122"/>
              <a:cs typeface="+mn-cs"/>
            </a:endParaRPr>
          </a:p>
          <a:p>
            <a:pPr>
              <a:buSzPct val="60000"/>
            </a:pPr>
            <a:r>
              <a:rPr lang="en-US" altLang="zh-CN" sz="2400" dirty="0">
                <a:latin typeface="Huawei Sans" panose="020C0503030203020204" pitchFamily="34" charset="0"/>
                <a:ea typeface="方正兰亭黑简体" panose="02000000000000000000" pitchFamily="2" charset="-122"/>
                <a:cs typeface="+mn-cs"/>
              </a:rPr>
              <a:t>iSulad</a:t>
            </a:r>
            <a:r>
              <a:rPr lang="zh-CN" altLang="en-US" sz="2400" dirty="0">
                <a:latin typeface="Huawei Sans" panose="020C0503030203020204" pitchFamily="34" charset="0"/>
                <a:ea typeface="方正兰亭黑简体" panose="02000000000000000000" pitchFamily="2" charset="-122"/>
                <a:cs typeface="+mn-cs"/>
              </a:rPr>
              <a:t>容器引擎主要包括以下几个模块：</a:t>
            </a:r>
            <a:endParaRPr lang="zh-CN" altLang="en-US" sz="2400" dirty="0">
              <a:latin typeface="Huawei Sans" panose="020C0503030203020204" pitchFamily="34" charset="0"/>
              <a:ea typeface="方正兰亭黑简体" panose="02000000000000000000" pitchFamily="2" charset="-122"/>
              <a:cs typeface="+mn-cs"/>
            </a:endParaRPr>
          </a:p>
          <a:p>
            <a:pPr lvl="1">
              <a:buClr>
                <a:schemeClr val="hlink"/>
              </a:buClr>
              <a:buSzPct val="55000"/>
              <a:buFont typeface="Wingdings" panose="05000000000000000000" pitchFamily="2" charset="2"/>
            </a:pPr>
            <a:r>
              <a:rPr lang="zh-CN" altLang="en-US" sz="2000" dirty="0">
                <a:ea typeface="方正兰亭黑简体" panose="02000000000000000000" pitchFamily="2" charset="-122"/>
              </a:rPr>
              <a:t>通信模块：支持</a:t>
            </a:r>
            <a:r>
              <a:rPr lang="en-US" altLang="zh-CN" sz="2000" dirty="0">
                <a:ea typeface="方正兰亭黑简体" panose="02000000000000000000" pitchFamily="2" charset="-122"/>
              </a:rPr>
              <a:t>gRPC/RESTFUL</a:t>
            </a:r>
            <a:r>
              <a:rPr lang="zh-CN" altLang="en-US" sz="2000" dirty="0">
                <a:ea typeface="方正兰亭黑简体" panose="02000000000000000000" pitchFamily="2" charset="-122"/>
              </a:rPr>
              <a:t>两种通信方式，提供对外通信的能力；</a:t>
            </a:r>
            <a:endParaRPr lang="zh-CN" altLang="en-US" sz="2000" dirty="0">
              <a:ea typeface="方正兰亭黑简体" panose="02000000000000000000" pitchFamily="2" charset="-122"/>
            </a:endParaRPr>
          </a:p>
          <a:p>
            <a:pPr lvl="1">
              <a:buClr>
                <a:schemeClr val="hlink"/>
              </a:buClr>
              <a:buSzPct val="55000"/>
              <a:buFont typeface="Wingdings" panose="05000000000000000000" pitchFamily="2" charset="2"/>
            </a:pPr>
            <a:r>
              <a:rPr lang="zh-CN" altLang="en-US" sz="2000" dirty="0">
                <a:ea typeface="方正兰亭黑简体" panose="02000000000000000000" pitchFamily="2" charset="-122"/>
              </a:rPr>
              <a:t>镜像模块：支持</a:t>
            </a:r>
            <a:r>
              <a:rPr lang="en-US" altLang="zh-CN" sz="2000" dirty="0">
                <a:ea typeface="方正兰亭黑简体" panose="02000000000000000000" pitchFamily="2" charset="-122"/>
              </a:rPr>
              <a:t>OCI</a:t>
            </a:r>
            <a:r>
              <a:rPr lang="zh-CN" altLang="en-US" sz="2000" dirty="0">
                <a:ea typeface="方正兰亭黑简体" panose="02000000000000000000" pitchFamily="2" charset="-122"/>
              </a:rPr>
              <a:t>标准镜像，提供</a:t>
            </a:r>
            <a:r>
              <a:rPr lang="en-US" altLang="zh-CN" sz="2000" dirty="0">
                <a:ea typeface="方正兰亭黑简体" panose="02000000000000000000" pitchFamily="2" charset="-122"/>
              </a:rPr>
              <a:t>content/metadata</a:t>
            </a:r>
            <a:r>
              <a:rPr lang="zh-CN" altLang="en-US" sz="2000" dirty="0">
                <a:ea typeface="方正兰亭黑简体" panose="02000000000000000000" pitchFamily="2" charset="-122"/>
              </a:rPr>
              <a:t>、</a:t>
            </a:r>
            <a:r>
              <a:rPr lang="en-US" altLang="zh-CN" sz="2000" dirty="0">
                <a:ea typeface="方正兰亭黑简体" panose="02000000000000000000" pitchFamily="2" charset="-122"/>
              </a:rPr>
              <a:t>rootfs</a:t>
            </a:r>
            <a:r>
              <a:rPr lang="zh-CN" altLang="en-US" sz="2000" dirty="0">
                <a:ea typeface="方正兰亭黑简体" panose="02000000000000000000" pitchFamily="2" charset="-122"/>
              </a:rPr>
              <a:t>及</a:t>
            </a:r>
            <a:r>
              <a:rPr lang="en-US" altLang="zh-CN" sz="2000" dirty="0">
                <a:ea typeface="方正兰亭黑简体" panose="02000000000000000000" pitchFamily="2" charset="-122"/>
              </a:rPr>
              <a:t>snapshot</a:t>
            </a:r>
            <a:r>
              <a:rPr lang="zh-CN" altLang="en-US" sz="2000" dirty="0">
                <a:ea typeface="方正兰亭黑简体" panose="02000000000000000000" pitchFamily="2" charset="-122"/>
              </a:rPr>
              <a:t>管理能力；</a:t>
            </a:r>
            <a:endParaRPr lang="zh-CN" altLang="en-US" sz="2000" dirty="0">
              <a:ea typeface="方正兰亭黑简体" panose="02000000000000000000" pitchFamily="2" charset="-122"/>
            </a:endParaRPr>
          </a:p>
          <a:p>
            <a:pPr lvl="1">
              <a:buClr>
                <a:schemeClr val="hlink"/>
              </a:buClr>
              <a:buSzPct val="55000"/>
              <a:buFont typeface="Wingdings" panose="05000000000000000000" pitchFamily="2" charset="2"/>
            </a:pPr>
            <a:r>
              <a:rPr lang="zh-CN" altLang="en-US" sz="2000" dirty="0">
                <a:ea typeface="方正兰亭黑简体" panose="02000000000000000000" pitchFamily="2" charset="-122"/>
              </a:rPr>
              <a:t>运行时模块：支持轻量级</a:t>
            </a:r>
            <a:r>
              <a:rPr lang="en-US" altLang="zh-CN" sz="2000" dirty="0">
                <a:ea typeface="方正兰亭黑简体" panose="02000000000000000000" pitchFamily="2" charset="-122"/>
              </a:rPr>
              <a:t>Runtime</a:t>
            </a:r>
            <a:r>
              <a:rPr lang="zh-CN" altLang="en-US" sz="2000" dirty="0">
                <a:ea typeface="方正兰亭黑简体" panose="02000000000000000000" pitchFamily="2" charset="-122"/>
              </a:rPr>
              <a:t>（</a:t>
            </a:r>
            <a:r>
              <a:rPr lang="en-US" altLang="zh-CN" sz="2000" dirty="0">
                <a:ea typeface="方正兰亭黑简体" panose="02000000000000000000" pitchFamily="2" charset="-122"/>
              </a:rPr>
              <a:t>lcr</a:t>
            </a:r>
            <a:r>
              <a:rPr lang="zh-CN" altLang="en-US" sz="2000" dirty="0">
                <a:ea typeface="方正兰亭黑简体" panose="02000000000000000000" pitchFamily="2" charset="-122"/>
              </a:rPr>
              <a:t>）和</a:t>
            </a:r>
            <a:r>
              <a:rPr lang="en-US" altLang="zh-CN" sz="2000" dirty="0">
                <a:ea typeface="方正兰亭黑简体" panose="02000000000000000000" pitchFamily="2" charset="-122"/>
              </a:rPr>
              <a:t>OCI</a:t>
            </a:r>
            <a:r>
              <a:rPr lang="zh-CN" altLang="en-US" sz="2000" dirty="0">
                <a:ea typeface="方正兰亭黑简体" panose="02000000000000000000" pitchFamily="2" charset="-122"/>
              </a:rPr>
              <a:t>标准的</a:t>
            </a:r>
            <a:r>
              <a:rPr lang="en-US" altLang="zh-CN" sz="2000" dirty="0">
                <a:ea typeface="方正兰亭黑简体" panose="02000000000000000000" pitchFamily="2" charset="-122"/>
              </a:rPr>
              <a:t>Runtime</a:t>
            </a:r>
            <a:r>
              <a:rPr lang="zh-CN" altLang="en-US" sz="2000" dirty="0">
                <a:ea typeface="方正兰亭黑简体" panose="02000000000000000000" pitchFamily="2" charset="-122"/>
              </a:rPr>
              <a:t>（</a:t>
            </a:r>
            <a:r>
              <a:rPr lang="en-US" altLang="zh-CN" sz="2000" dirty="0">
                <a:ea typeface="方正兰亭黑简体" panose="02000000000000000000" pitchFamily="2" charset="-122"/>
              </a:rPr>
              <a:t>runc</a:t>
            </a:r>
            <a:r>
              <a:rPr lang="zh-CN" altLang="en-US" sz="2000" dirty="0">
                <a:ea typeface="方正兰亭黑简体" panose="02000000000000000000" pitchFamily="2" charset="-122"/>
              </a:rPr>
              <a:t>，</a:t>
            </a:r>
            <a:r>
              <a:rPr lang="en-US" altLang="zh-CN" sz="2000" dirty="0">
                <a:ea typeface="方正兰亭黑简体" panose="02000000000000000000" pitchFamily="2" charset="-122"/>
              </a:rPr>
              <a:t>kata</a:t>
            </a:r>
            <a:r>
              <a:rPr lang="zh-CN" altLang="en-US" sz="2000" dirty="0">
                <a:ea typeface="方正兰亭黑简体" panose="02000000000000000000" pitchFamily="2" charset="-122"/>
              </a:rPr>
              <a:t>等）。</a:t>
            </a:r>
            <a:endParaRPr lang="zh-CN" altLang="en-US" sz="2000" dirty="0">
              <a:ea typeface="方正兰亭黑简体" panose="02000000000000000000" pitchFamily="2" charset="-122"/>
            </a:endParaRPr>
          </a:p>
          <a:p>
            <a:pPr>
              <a:buSzPct val="60000"/>
            </a:pPr>
            <a:r>
              <a:rPr lang="zh-CN" altLang="en-US" sz="2400" dirty="0">
                <a:latin typeface="Huawei Sans" panose="020C0503030203020204" pitchFamily="34" charset="0"/>
                <a:ea typeface="方正兰亭黑简体" panose="02000000000000000000" pitchFamily="2" charset="-122"/>
                <a:cs typeface="+mn-cs"/>
              </a:rPr>
              <a:t>从接口划分：</a:t>
            </a:r>
            <a:endParaRPr lang="zh-CN" altLang="en-US" sz="2400" dirty="0">
              <a:latin typeface="Huawei Sans" panose="020C0503030203020204" pitchFamily="34" charset="0"/>
              <a:ea typeface="方正兰亭黑简体" panose="02000000000000000000" pitchFamily="2" charset="-122"/>
              <a:cs typeface="+mn-cs"/>
            </a:endParaRPr>
          </a:p>
          <a:p>
            <a:pPr lvl="1">
              <a:buClr>
                <a:schemeClr val="hlink"/>
              </a:buClr>
              <a:buSzPct val="55000"/>
              <a:buFont typeface="Wingdings" panose="05000000000000000000" pitchFamily="2" charset="2"/>
            </a:pPr>
            <a:r>
              <a:rPr lang="zh-CN" altLang="en-US" sz="2000" dirty="0"/>
              <a:t>北向接口：提供</a:t>
            </a:r>
            <a:r>
              <a:rPr lang="en-US" altLang="zh-CN" sz="2000" dirty="0"/>
              <a:t>CLI</a:t>
            </a:r>
            <a:r>
              <a:rPr lang="zh-CN" altLang="en-US" sz="2000" dirty="0"/>
              <a:t>（</a:t>
            </a:r>
            <a:r>
              <a:rPr lang="en-US" altLang="zh-CN" sz="2000" dirty="0"/>
              <a:t>Command Line Interface</a:t>
            </a:r>
            <a:r>
              <a:rPr lang="zh-CN" altLang="en-US" sz="2000" dirty="0"/>
              <a:t>）接口和</a:t>
            </a:r>
            <a:r>
              <a:rPr lang="en-US" altLang="zh-CN" sz="2000" dirty="0"/>
              <a:t>CRI</a:t>
            </a:r>
            <a:r>
              <a:rPr lang="zh-CN" altLang="en-US" sz="2000" dirty="0"/>
              <a:t>接口；</a:t>
            </a:r>
            <a:endParaRPr lang="zh-CN" altLang="en-US" sz="2000" dirty="0"/>
          </a:p>
          <a:p>
            <a:pPr lvl="1">
              <a:buClr>
                <a:schemeClr val="hlink"/>
              </a:buClr>
              <a:buSzPct val="55000"/>
              <a:buFont typeface="Wingdings" panose="05000000000000000000" pitchFamily="2" charset="2"/>
            </a:pPr>
            <a:r>
              <a:rPr lang="zh-CN" altLang="en-US" sz="2000" dirty="0"/>
              <a:t>南向接口：提供统一的</a:t>
            </a:r>
            <a:r>
              <a:rPr lang="en-US" altLang="zh-CN" sz="2000" dirty="0"/>
              <a:t>Runtime</a:t>
            </a:r>
            <a:r>
              <a:rPr lang="zh-CN" altLang="en-US" sz="2000" dirty="0"/>
              <a:t>管理接口</a:t>
            </a:r>
            <a:r>
              <a:rPr lang="en-US" altLang="zh-CN" sz="2000" dirty="0"/>
              <a:t>Plugin</a:t>
            </a:r>
            <a:r>
              <a:rPr lang="zh-CN" altLang="en-US" sz="2000" dirty="0"/>
              <a:t>，支持</a:t>
            </a:r>
            <a:r>
              <a:rPr lang="en-US" altLang="zh-CN" sz="2000" dirty="0"/>
              <a:t>lcr</a:t>
            </a:r>
            <a:r>
              <a:rPr lang="zh-CN" altLang="en-US" sz="2000" dirty="0"/>
              <a:t>和</a:t>
            </a:r>
            <a:r>
              <a:rPr lang="en-US" altLang="zh-CN" sz="2000" dirty="0"/>
              <a:t>OCI</a:t>
            </a:r>
            <a:r>
              <a:rPr lang="zh-CN" altLang="en-US" sz="2000" dirty="0"/>
              <a:t>两种类型的</a:t>
            </a:r>
            <a:r>
              <a:rPr lang="en-US" altLang="zh-CN" sz="2000" dirty="0"/>
              <a:t>Runtime</a:t>
            </a:r>
            <a:r>
              <a:rPr lang="zh-CN" altLang="en-US" sz="2000" dirty="0"/>
              <a:t>；</a:t>
            </a: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2"/>
          <p:cNvSpPr txBox="1"/>
          <p:nvPr/>
        </p:nvSpPr>
        <p:spPr>
          <a:xfrm>
            <a:off x="358775" y="762000"/>
            <a:ext cx="8212138" cy="4551363"/>
          </a:xfrm>
          <a:prstGeom prst="rect">
            <a:avLst/>
          </a:prstGeom>
          <a:noFill/>
          <a:ln w="9525">
            <a:noFill/>
          </a:ln>
        </p:spPr>
        <p:txBody>
          <a:bodyPr>
            <a:spAutoFit/>
          </a:bodyPr>
          <a:p>
            <a:pPr eaLnBrk="1" hangingPunct="1">
              <a:lnSpc>
                <a:spcPct val="105000"/>
              </a:lnSpc>
            </a:pPr>
            <a:r>
              <a:rPr lang="zh-CN" altLang="en-US" sz="3600" dirty="0">
                <a:solidFill>
                  <a:srgbClr val="000066"/>
                </a:solidFill>
                <a:latin typeface="楷体_GB2312" pitchFamily="49" charset="-122"/>
              </a:rPr>
              <a:t>（</a:t>
            </a:r>
            <a:r>
              <a:rPr lang="en-US" altLang="zh-CN" sz="3600" dirty="0">
                <a:solidFill>
                  <a:srgbClr val="000066"/>
                </a:solidFill>
                <a:latin typeface="楷体_GB2312" pitchFamily="49" charset="-122"/>
              </a:rPr>
              <a:t>5</a:t>
            </a:r>
            <a:r>
              <a:rPr lang="zh-CN" altLang="en-US" sz="3600" dirty="0">
                <a:solidFill>
                  <a:srgbClr val="000066"/>
                </a:solidFill>
                <a:latin typeface="楷体_GB2312" pitchFamily="49" charset="-122"/>
              </a:rPr>
              <a:t>）文件操作命令</a:t>
            </a:r>
            <a:endParaRPr lang="zh-CN" altLang="en-US" sz="3600" dirty="0">
              <a:solidFill>
                <a:srgbClr val="000066"/>
              </a:solidFill>
              <a:latin typeface="楷体_GB2312" pitchFamily="49" charset="-122"/>
            </a:endParaRPr>
          </a:p>
          <a:p>
            <a:pPr algn="just" eaLnBrk="1" hangingPunct="1">
              <a:lnSpc>
                <a:spcPct val="130000"/>
              </a:lnSpc>
              <a:spcBef>
                <a:spcPct val="50000"/>
              </a:spcBef>
            </a:pP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1) </a:t>
            </a:r>
            <a:r>
              <a:rPr lang="zh-CN" altLang="en-US" sz="2800" dirty="0">
                <a:latin typeface="Times New Roman" panose="02020603050405020304" pitchFamily="18" charset="0"/>
                <a:ea typeface="宋体" panose="02010600030101010101" pitchFamily="2" charset="-122"/>
              </a:rPr>
              <a:t>显示文件命令</a:t>
            </a:r>
            <a:r>
              <a:rPr lang="en-US" altLang="zh-CN" sz="2800" dirty="0">
                <a:latin typeface="Times New Roman" panose="02020603050405020304" pitchFamily="18" charset="0"/>
                <a:ea typeface="宋体" panose="02010600030101010101" pitchFamily="2" charset="-122"/>
              </a:rPr>
              <a:t>type</a:t>
            </a:r>
            <a:r>
              <a:rPr lang="zh-CN" altLang="en-US" sz="2800" dirty="0">
                <a:latin typeface="Times New Roman" panose="02020603050405020304" pitchFamily="18" charset="0"/>
                <a:ea typeface="宋体" panose="02010600030101010101" pitchFamily="2" charset="-122"/>
              </a:rPr>
              <a:t>。将指定文件显示在屏幕上。</a:t>
            </a:r>
            <a:endParaRPr lang="zh-CN" altLang="en-US" sz="2800" dirty="0">
              <a:latin typeface="Times New Roman" panose="02020603050405020304" pitchFamily="18" charset="0"/>
              <a:ea typeface="宋体" panose="02010600030101010101" pitchFamily="2" charset="-122"/>
            </a:endParaRPr>
          </a:p>
          <a:p>
            <a:pPr algn="just" eaLnBrk="1" hangingPunct="1">
              <a:lnSpc>
                <a:spcPct val="130000"/>
              </a:lnSpc>
              <a:spcBef>
                <a:spcPct val="50000"/>
              </a:spcBef>
            </a:pP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2) </a:t>
            </a:r>
            <a:r>
              <a:rPr lang="zh-CN" altLang="en-US" sz="2800" dirty="0">
                <a:latin typeface="Times New Roman" panose="02020603050405020304" pitchFamily="18" charset="0"/>
                <a:ea typeface="宋体" panose="02010600030101010101" pitchFamily="2" charset="-122"/>
              </a:rPr>
              <a:t>拷贝文件命令</a:t>
            </a:r>
            <a:r>
              <a:rPr lang="en-US" altLang="zh-CN" sz="2800" dirty="0">
                <a:latin typeface="Times New Roman" panose="02020603050405020304" pitchFamily="18" charset="0"/>
                <a:ea typeface="宋体" panose="02010600030101010101" pitchFamily="2" charset="-122"/>
              </a:rPr>
              <a:t>copy</a:t>
            </a:r>
            <a:r>
              <a:rPr lang="zh-CN" altLang="en-US" sz="2800" dirty="0">
                <a:latin typeface="Times New Roman" panose="02020603050405020304" pitchFamily="18" charset="0"/>
                <a:ea typeface="宋体" panose="02010600030101010101" pitchFamily="2" charset="-122"/>
              </a:rPr>
              <a:t>。实现文件的拷贝。</a:t>
            </a:r>
            <a:endParaRPr lang="zh-CN" altLang="en-US" sz="2800" dirty="0">
              <a:latin typeface="Times New Roman" panose="02020603050405020304" pitchFamily="18" charset="0"/>
              <a:ea typeface="宋体" panose="02010600030101010101" pitchFamily="2" charset="-122"/>
            </a:endParaRPr>
          </a:p>
          <a:p>
            <a:pPr algn="just" eaLnBrk="1" hangingPunct="1">
              <a:lnSpc>
                <a:spcPct val="130000"/>
              </a:lnSpc>
              <a:spcBef>
                <a:spcPct val="50000"/>
              </a:spcBef>
            </a:pP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3) </a:t>
            </a:r>
            <a:r>
              <a:rPr lang="zh-CN" altLang="en-US" sz="2800" dirty="0">
                <a:latin typeface="Times New Roman" panose="02020603050405020304" pitchFamily="18" charset="0"/>
                <a:ea typeface="宋体" panose="02010600030101010101" pitchFamily="2" charset="-122"/>
              </a:rPr>
              <a:t>文件比较命令</a:t>
            </a:r>
            <a:r>
              <a:rPr lang="en-US" altLang="zh-CN" sz="2800" dirty="0">
                <a:latin typeface="Times New Roman" panose="02020603050405020304" pitchFamily="18" charset="0"/>
                <a:ea typeface="宋体" panose="02010600030101010101" pitchFamily="2" charset="-122"/>
              </a:rPr>
              <a:t>comp</a:t>
            </a:r>
            <a:r>
              <a:rPr lang="zh-CN" altLang="en-US" sz="2800" dirty="0">
                <a:latin typeface="Times New Roman" panose="02020603050405020304" pitchFamily="18" charset="0"/>
                <a:ea typeface="宋体" panose="02010600030101010101" pitchFamily="2" charset="-122"/>
              </a:rPr>
              <a:t>。对两个指定文件进行比较</a:t>
            </a:r>
            <a:endParaRPr lang="zh-CN" altLang="en-US" sz="2800" dirty="0">
              <a:latin typeface="Times New Roman" panose="02020603050405020304" pitchFamily="18" charset="0"/>
              <a:ea typeface="宋体" panose="02010600030101010101" pitchFamily="2" charset="-122"/>
            </a:endParaRPr>
          </a:p>
          <a:p>
            <a:pPr algn="just" eaLnBrk="1" hangingPunct="1">
              <a:lnSpc>
                <a:spcPct val="130000"/>
              </a:lnSpc>
              <a:spcBef>
                <a:spcPct val="50000"/>
              </a:spcBef>
            </a:pP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4) </a:t>
            </a:r>
            <a:r>
              <a:rPr lang="zh-CN" altLang="en-US" sz="2800" dirty="0">
                <a:latin typeface="Times New Roman" panose="02020603050405020304" pitchFamily="18" charset="0"/>
                <a:ea typeface="宋体" panose="02010600030101010101" pitchFamily="2" charset="-122"/>
              </a:rPr>
              <a:t>重新命名命令</a:t>
            </a:r>
            <a:r>
              <a:rPr lang="en-US" altLang="zh-CN" sz="2800" dirty="0">
                <a:latin typeface="Times New Roman" panose="02020603050405020304" pitchFamily="18" charset="0"/>
                <a:ea typeface="宋体" panose="02010600030101010101" pitchFamily="2" charset="-122"/>
              </a:rPr>
              <a:t>Rename</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algn="just" eaLnBrk="1" hangingPunct="1">
              <a:lnSpc>
                <a:spcPct val="130000"/>
              </a:lnSpc>
              <a:spcBef>
                <a:spcPct val="50000"/>
              </a:spcBef>
            </a:pP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5) </a:t>
            </a:r>
            <a:r>
              <a:rPr lang="zh-CN" altLang="en-US" sz="2800" dirty="0">
                <a:latin typeface="Times New Roman" panose="02020603050405020304" pitchFamily="18" charset="0"/>
                <a:ea typeface="宋体" panose="02010600030101010101" pitchFamily="2" charset="-122"/>
              </a:rPr>
              <a:t>删除文件命令</a:t>
            </a:r>
            <a:r>
              <a:rPr lang="en-US" altLang="zh-CN" sz="2800" dirty="0">
                <a:latin typeface="Times New Roman" panose="02020603050405020304" pitchFamily="18" charset="0"/>
                <a:ea typeface="宋体" panose="02010600030101010101" pitchFamily="2" charset="-122"/>
              </a:rPr>
              <a:t>erase</a:t>
            </a:r>
            <a:r>
              <a:rPr lang="zh-CN" altLang="en-US" sz="2800" dirty="0">
                <a:latin typeface="Times New Roman" panose="02020603050405020304" pitchFamily="18" charset="0"/>
                <a:ea typeface="宋体" panose="02010600030101010101" pitchFamily="2" charset="-122"/>
              </a:rPr>
              <a:t>。删除一个或一组文件。 </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85775"/>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容器运行与镜像功能简介 </a:t>
            </a:r>
            <a:r>
              <a:rPr kumimoji="0" lang="en-US" altLang="zh-CN"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(1)</a:t>
            </a:r>
            <a:endPar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endParaRPr>
          </a:p>
        </p:txBody>
      </p:sp>
      <p:sp>
        <p:nvSpPr>
          <p:cNvPr id="75779" name="Text Placeholder 2"/>
          <p:cNvSpPr>
            <a:spLocks noGrp="1"/>
          </p:cNvSpPr>
          <p:nvPr>
            <p:ph type="body" sz="quarter" idx="10"/>
          </p:nvPr>
        </p:nvSpPr>
        <p:spPr>
          <a:xfrm>
            <a:off x="550863" y="1119188"/>
            <a:ext cx="8047037" cy="1938337"/>
          </a:xfrm>
        </p:spPr>
        <p:txBody>
          <a:bodyPr vert="horz" wrap="square" lIns="91440" tIns="45720" rIns="91440" bIns="45720" anchor="t" anchorCtr="0"/>
          <a:p>
            <a:pPr>
              <a:buSzPct val="60000"/>
            </a:pPr>
            <a:r>
              <a:rPr lang="zh-CN" altLang="en-US" sz="2400" dirty="0">
                <a:latin typeface="Huawei Sans" panose="020C0503030203020204" pitchFamily="34" charset="0"/>
                <a:ea typeface="方正兰亭黑简体" panose="02000000000000000000" pitchFamily="2" charset="-122"/>
                <a:cs typeface="+mn-cs"/>
              </a:rPr>
              <a:t>现在简要介绍</a:t>
            </a:r>
            <a:r>
              <a:rPr lang="en-US" altLang="zh-CN" sz="2400" dirty="0">
                <a:latin typeface="Huawei Sans" panose="020C0503030203020204" pitchFamily="34" charset="0"/>
                <a:ea typeface="方正兰亭黑简体" panose="02000000000000000000" pitchFamily="2" charset="-122"/>
                <a:cs typeface="+mn-cs"/>
              </a:rPr>
              <a:t>iSuald</a:t>
            </a:r>
            <a:r>
              <a:rPr lang="zh-CN" altLang="en-US" sz="2400" dirty="0">
                <a:latin typeface="Huawei Sans" panose="020C0503030203020204" pitchFamily="34" charset="0"/>
                <a:ea typeface="方正兰亭黑简体" panose="02000000000000000000" pitchFamily="2" charset="-122"/>
                <a:cs typeface="+mn-cs"/>
              </a:rPr>
              <a:t>容器与镜像生命周期管理的基本操作，详细步骤可查看</a:t>
            </a:r>
            <a:r>
              <a:rPr lang="en-US" altLang="zh-CN" sz="2400" dirty="0">
                <a:latin typeface="Huawei Sans" panose="020C0503030203020204" pitchFamily="34" charset="0"/>
                <a:ea typeface="方正兰亭黑简体" panose="02000000000000000000" pitchFamily="2" charset="-122"/>
                <a:cs typeface="+mn-cs"/>
              </a:rPr>
              <a:t>openEuler</a:t>
            </a:r>
            <a:r>
              <a:rPr lang="zh-CN" altLang="en-US" sz="2400" dirty="0">
                <a:latin typeface="Huawei Sans" panose="020C0503030203020204" pitchFamily="34" charset="0"/>
                <a:ea typeface="方正兰亭黑简体" panose="02000000000000000000" pitchFamily="2" charset="-122"/>
                <a:cs typeface="+mn-cs"/>
              </a:rPr>
              <a:t>社区</a:t>
            </a:r>
            <a:r>
              <a:rPr lang="en-US" altLang="zh-CN" sz="2400" dirty="0">
                <a:latin typeface="Huawei Sans" panose="020C0503030203020204" pitchFamily="34" charset="0"/>
                <a:ea typeface="方正兰亭黑简体" panose="02000000000000000000" pitchFamily="2" charset="-122"/>
                <a:cs typeface="+mn-cs"/>
              </a:rPr>
              <a:t>《</a:t>
            </a:r>
            <a:r>
              <a:rPr lang="zh-CN" altLang="en-US" sz="2400" dirty="0">
                <a:latin typeface="Huawei Sans" panose="020C0503030203020204" pitchFamily="34" charset="0"/>
                <a:ea typeface="方正兰亭黑简体" panose="02000000000000000000" pitchFamily="2" charset="-122"/>
                <a:cs typeface="+mn-cs"/>
              </a:rPr>
              <a:t>容器用户指南</a:t>
            </a:r>
            <a:r>
              <a:rPr lang="en-US" altLang="zh-CN" sz="2400" dirty="0">
                <a:latin typeface="Huawei Sans" panose="020C0503030203020204" pitchFamily="34" charset="0"/>
                <a:ea typeface="方正兰亭黑简体" panose="02000000000000000000" pitchFamily="2" charset="-122"/>
                <a:cs typeface="+mn-cs"/>
              </a:rPr>
              <a:t>》</a:t>
            </a:r>
            <a:r>
              <a:rPr lang="zh-CN" altLang="en-US" sz="2400" dirty="0">
                <a:latin typeface="Huawei Sans" panose="020C0503030203020204" pitchFamily="34" charset="0"/>
                <a:ea typeface="方正兰亭黑简体" panose="02000000000000000000" pitchFamily="2" charset="-122"/>
                <a:cs typeface="+mn-cs"/>
              </a:rPr>
              <a:t>中“</a:t>
            </a:r>
            <a:r>
              <a:rPr lang="en-US" altLang="zh-CN" sz="2400" dirty="0">
                <a:latin typeface="Huawei Sans" panose="020C0503030203020204" pitchFamily="34" charset="0"/>
                <a:ea typeface="方正兰亭黑简体" panose="02000000000000000000" pitchFamily="2" charset="-122"/>
                <a:cs typeface="+mn-cs"/>
              </a:rPr>
              <a:t>iSulad</a:t>
            </a:r>
            <a:r>
              <a:rPr lang="zh-CN" altLang="en-US" sz="2400" dirty="0">
                <a:latin typeface="Huawei Sans" panose="020C0503030203020204" pitchFamily="34" charset="0"/>
                <a:ea typeface="方正兰亭黑简体" panose="02000000000000000000" pitchFamily="2" charset="-122"/>
                <a:cs typeface="+mn-cs"/>
              </a:rPr>
              <a:t>容器引擎”节。</a:t>
            </a:r>
            <a:endParaRPr lang="zh-CN" altLang="en-US" sz="2400" dirty="0">
              <a:latin typeface="Huawei Sans" panose="020C0503030203020204" pitchFamily="34" charset="0"/>
              <a:ea typeface="方正兰亭黑简体" panose="02000000000000000000" pitchFamily="2" charset="-122"/>
              <a:cs typeface="+mn-cs"/>
            </a:endParaRPr>
          </a:p>
          <a:p>
            <a:pPr>
              <a:buSzPct val="60000"/>
            </a:pPr>
            <a:r>
              <a:rPr lang="zh-CN" altLang="en-US" sz="2400" dirty="0">
                <a:latin typeface="Huawei Sans" panose="020C0503030203020204" pitchFamily="34" charset="0"/>
                <a:ea typeface="方正兰亭黑简体" panose="02000000000000000000" pitchFamily="2" charset="-122"/>
                <a:cs typeface="+mn-cs"/>
              </a:rPr>
              <a:t>运行容器：运行容器指创建一个新的容器，并启动该容器。即使用指定的容器镜像创建容器读写层，并且为运行指定的命令做好准备。在创建完成后，使用指定的命令启动该容器。</a:t>
            </a:r>
            <a:endParaRPr lang="zh-CN" altLang="en-US" sz="2400" dirty="0">
              <a:latin typeface="Huawei Sans" panose="020C0503030203020204" pitchFamily="34" charset="0"/>
              <a:ea typeface="方正兰亭黑简体" panose="02000000000000000000" pitchFamily="2" charset="-122"/>
              <a:cs typeface="+mn-cs"/>
            </a:endParaRPr>
          </a:p>
        </p:txBody>
      </p:sp>
      <p:sp>
        <p:nvSpPr>
          <p:cNvPr id="4" name="TextBox 3"/>
          <p:cNvSpPr txBox="1"/>
          <p:nvPr/>
        </p:nvSpPr>
        <p:spPr bwMode="auto">
          <a:xfrm>
            <a:off x="1439863" y="4365625"/>
            <a:ext cx="6651625" cy="712788"/>
          </a:xfrm>
          <a:prstGeom prst="rect">
            <a:avLst/>
          </a:prstGeom>
          <a:noFill/>
          <a:ln w="9525" algn="ctr">
            <a:noFill/>
            <a:miter lim="800000"/>
          </a:ln>
        </p:spPr>
        <p:txBody>
          <a:bodyPr lIns="65852" tIns="32926" rIns="65852" bIns="32926" anchor="ctr">
            <a:spAutoFit/>
          </a:bodyPr>
          <a:lstStyle/>
          <a:p>
            <a:pPr marR="0" defTabSz="914400">
              <a:buClrTx/>
              <a:buSzTx/>
              <a:buFontTx/>
              <a:buNone/>
              <a:defRPr/>
            </a:pPr>
            <a:r>
              <a:rPr kumimoji="0" lang="en-US" altLang="zh-CN" sz="1400" kern="1200" cap="none" spc="0" normalizeH="0" baseline="0" noProof="0" dirty="0">
                <a:latin typeface="Times New Roman" panose="02020603050405020304" pitchFamily="18" charset="0"/>
                <a:ea typeface="楷体_GB2312" pitchFamily="49" charset="-122"/>
                <a:cs typeface="+mn-cs"/>
              </a:rPr>
              <a:t>$ </a:t>
            </a:r>
            <a:r>
              <a:rPr kumimoji="0" lang="en-US" altLang="zh-CN" sz="1400" kern="1200" cap="none" spc="0" normalizeH="0" baseline="0" noProof="0" dirty="0" err="1">
                <a:latin typeface="Times New Roman" panose="02020603050405020304" pitchFamily="18" charset="0"/>
                <a:ea typeface="楷体_GB2312" pitchFamily="49" charset="-122"/>
                <a:cs typeface="+mn-cs"/>
              </a:rPr>
              <a:t>isula</a:t>
            </a:r>
            <a:r>
              <a:rPr kumimoji="0" lang="en-US" altLang="zh-CN" sz="1400" kern="1200" cap="none" spc="0" normalizeH="0" baseline="0" noProof="0" dirty="0">
                <a:latin typeface="Times New Roman" panose="02020603050405020304" pitchFamily="18" charset="0"/>
                <a:ea typeface="楷体_GB2312" pitchFamily="49" charset="-122"/>
                <a:cs typeface="+mn-cs"/>
              </a:rPr>
              <a:t> create -it </a:t>
            </a:r>
            <a:r>
              <a:rPr kumimoji="0" lang="en-US" altLang="zh-CN" sz="1400" kern="1200" cap="none" spc="0" normalizeH="0" baseline="0" noProof="0" dirty="0" err="1">
                <a:latin typeface="Times New Roman" panose="02020603050405020304" pitchFamily="18" charset="0"/>
                <a:ea typeface="楷体_GB2312" pitchFamily="49" charset="-122"/>
                <a:cs typeface="+mn-cs"/>
              </a:rPr>
              <a:t>busybox</a:t>
            </a:r>
            <a:endParaRPr kumimoji="0" lang="en-US" altLang="zh-CN" sz="1400" kern="1200" cap="none" spc="0" normalizeH="0" baseline="0" noProof="0" dirty="0">
              <a:latin typeface="Times New Roman" panose="02020603050405020304" pitchFamily="18" charset="0"/>
              <a:ea typeface="楷体_GB2312" pitchFamily="49" charset="-122"/>
              <a:cs typeface="+mn-cs"/>
            </a:endParaRPr>
          </a:p>
          <a:p>
            <a:pPr marR="0" defTabSz="914400">
              <a:buClrTx/>
              <a:buSzTx/>
              <a:buFontTx/>
              <a:buNone/>
              <a:defRPr/>
            </a:pPr>
            <a:r>
              <a:rPr kumimoji="0" lang="en-US" altLang="zh-CN" sz="1400" kern="1200" cap="none" spc="0" normalizeH="0" baseline="0" noProof="0" dirty="0">
                <a:solidFill>
                  <a:schemeClr val="tx1">
                    <a:lumMod val="50000"/>
                    <a:lumOff val="50000"/>
                  </a:schemeClr>
                </a:solidFill>
                <a:latin typeface="Times New Roman" panose="02020603050405020304" pitchFamily="18" charset="0"/>
                <a:ea typeface="楷体_GB2312" pitchFamily="49" charset="-122"/>
                <a:cs typeface="+mn-cs"/>
              </a:rPr>
              <a:t>9c2c13b6c35f132f49fb7ffad24f9e673a07b7fe9918f97c0591f0d7014c713b</a:t>
            </a:r>
            <a:endParaRPr kumimoji="0" lang="en-US" altLang="zh-CN" sz="1400" kern="1200" cap="none" spc="0" normalizeH="0" baseline="0" noProof="0" dirty="0">
              <a:solidFill>
                <a:schemeClr val="tx1">
                  <a:lumMod val="50000"/>
                  <a:lumOff val="50000"/>
                </a:schemeClr>
              </a:solidFill>
              <a:latin typeface="Times New Roman" panose="02020603050405020304" pitchFamily="18" charset="0"/>
              <a:ea typeface="楷体_GB2312" pitchFamily="49" charset="-122"/>
              <a:cs typeface="+mn-cs"/>
            </a:endParaRPr>
          </a:p>
          <a:p>
            <a:pPr marR="0" defTabSz="914400">
              <a:buClrTx/>
              <a:buSzTx/>
              <a:buFontTx/>
              <a:buNone/>
              <a:defRPr/>
            </a:pPr>
            <a:r>
              <a:rPr kumimoji="0" lang="en-US" altLang="zh-CN" sz="1400" kern="1200" cap="none" spc="0" normalizeH="0" baseline="0" noProof="0" dirty="0">
                <a:latin typeface="Times New Roman" panose="02020603050405020304" pitchFamily="18" charset="0"/>
                <a:ea typeface="楷体_GB2312" pitchFamily="49" charset="-122"/>
                <a:cs typeface="+mn-cs"/>
              </a:rPr>
              <a:t>$ </a:t>
            </a:r>
            <a:r>
              <a:rPr kumimoji="0" lang="en-US" altLang="zh-CN" sz="1400" kern="1200" cap="none" spc="0" normalizeH="0" baseline="0" noProof="0" dirty="0" err="1">
                <a:latin typeface="Times New Roman" panose="02020603050405020304" pitchFamily="18" charset="0"/>
                <a:ea typeface="楷体_GB2312" pitchFamily="49" charset="-122"/>
                <a:cs typeface="+mn-cs"/>
              </a:rPr>
              <a:t>isula</a:t>
            </a:r>
            <a:r>
              <a:rPr kumimoji="0" lang="en-US" altLang="zh-CN" sz="1400" kern="1200" cap="none" spc="0" normalizeH="0" baseline="0" noProof="0" dirty="0">
                <a:latin typeface="Times New Roman" panose="02020603050405020304" pitchFamily="18" charset="0"/>
                <a:ea typeface="楷体_GB2312" pitchFamily="49" charset="-122"/>
                <a:cs typeface="+mn-cs"/>
              </a:rPr>
              <a:t> start 9c2c13b6c35f</a:t>
            </a:r>
            <a:endParaRPr kumimoji="0" lang="zh-CN" altLang="en-US" sz="1400" kern="1200" cap="none" spc="0" normalizeH="0" baseline="0" noProof="0" dirty="0">
              <a:latin typeface="Times New Roman" panose="02020603050405020304" pitchFamily="18" charset="0"/>
              <a:ea typeface="楷体_GB2312" pitchFamily="49" charset="-122"/>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85775"/>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容器运行与镜像功能简介 </a:t>
            </a:r>
            <a:r>
              <a:rPr kumimoji="0" lang="en-US" altLang="zh-CN"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(2)</a:t>
            </a:r>
            <a:endPar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endParaRPr>
          </a:p>
        </p:txBody>
      </p:sp>
      <p:sp>
        <p:nvSpPr>
          <p:cNvPr id="76803" name="Text Placeholder 2"/>
          <p:cNvSpPr>
            <a:spLocks noGrp="1"/>
          </p:cNvSpPr>
          <p:nvPr>
            <p:ph type="body" sz="quarter" idx="10"/>
          </p:nvPr>
        </p:nvSpPr>
        <p:spPr>
          <a:xfrm>
            <a:off x="549275" y="1643063"/>
            <a:ext cx="8045450" cy="847725"/>
          </a:xfrm>
        </p:spPr>
        <p:txBody>
          <a:bodyPr vert="horz" wrap="square" lIns="91440" tIns="45720" rIns="91440" bIns="45720" anchor="t" anchorCtr="0"/>
          <a:p>
            <a:pPr>
              <a:buSzPct val="60000"/>
            </a:pPr>
            <a:r>
              <a:rPr lang="zh-CN" altLang="en-US" sz="2400" dirty="0">
                <a:latin typeface="Huawei Sans" panose="020C0503030203020204" pitchFamily="34" charset="0"/>
                <a:ea typeface="方正兰亭黑简体" panose="02000000000000000000" pitchFamily="2" charset="-122"/>
                <a:cs typeface="+mn-cs"/>
              </a:rPr>
              <a:t>暂停</a:t>
            </a:r>
            <a:r>
              <a:rPr lang="en-US" altLang="zh-CN" sz="2400" dirty="0">
                <a:latin typeface="Huawei Sans" panose="020C0503030203020204" pitchFamily="34" charset="0"/>
                <a:ea typeface="方正兰亭黑简体" panose="02000000000000000000" pitchFamily="2" charset="-122"/>
                <a:cs typeface="+mn-cs"/>
              </a:rPr>
              <a:t>/</a:t>
            </a:r>
            <a:r>
              <a:rPr lang="zh-CN" altLang="en-US" sz="2400" dirty="0">
                <a:latin typeface="Huawei Sans" panose="020C0503030203020204" pitchFamily="34" charset="0"/>
                <a:ea typeface="方正兰亭黑简体" panose="02000000000000000000" pitchFamily="2" charset="-122"/>
                <a:cs typeface="+mn-cs"/>
              </a:rPr>
              <a:t>恢复容器：暂停容器指通过</a:t>
            </a:r>
            <a:r>
              <a:rPr lang="en-US" altLang="zh-CN" sz="2400" dirty="0">
                <a:latin typeface="Huawei Sans" panose="020C0503030203020204" pitchFamily="34" charset="0"/>
                <a:ea typeface="方正兰亭黑简体" panose="02000000000000000000" pitchFamily="2" charset="-122"/>
                <a:cs typeface="+mn-cs"/>
              </a:rPr>
              <a:t>freezer cgroup</a:t>
            </a:r>
            <a:r>
              <a:rPr lang="zh-CN" altLang="en-US" sz="2400" dirty="0">
                <a:latin typeface="Huawei Sans" panose="020C0503030203020204" pitchFamily="34" charset="0"/>
                <a:ea typeface="方正兰亭黑简体" panose="02000000000000000000" pitchFamily="2" charset="-122"/>
                <a:cs typeface="+mn-cs"/>
              </a:rPr>
              <a:t>挂起指定容器中的所有进程，恢复容器为暂停容器的逆过程，用于恢复被暂停容器中所有进程。</a:t>
            </a:r>
            <a:endParaRPr lang="zh-CN" altLang="en-US" sz="2400" dirty="0">
              <a:latin typeface="Huawei Sans" panose="020C0503030203020204" pitchFamily="34" charset="0"/>
              <a:ea typeface="方正兰亭黑简体" panose="02000000000000000000" pitchFamily="2" charset="-122"/>
              <a:cs typeface="+mn-cs"/>
            </a:endParaRPr>
          </a:p>
        </p:txBody>
      </p:sp>
      <p:sp>
        <p:nvSpPr>
          <p:cNvPr id="4" name="TextBox 3"/>
          <p:cNvSpPr txBox="1"/>
          <p:nvPr/>
        </p:nvSpPr>
        <p:spPr bwMode="auto">
          <a:xfrm>
            <a:off x="971550" y="3608388"/>
            <a:ext cx="6588125" cy="990600"/>
          </a:xfrm>
          <a:prstGeom prst="rect">
            <a:avLst/>
          </a:prstGeom>
          <a:noFill/>
          <a:ln w="9525" algn="ctr">
            <a:noFill/>
            <a:miter lim="800000"/>
          </a:ln>
        </p:spPr>
        <p:txBody>
          <a:bodyPr lIns="65852" tIns="32926" rIns="65852" bIns="32926" anchor="ctr">
            <a:spAutoFit/>
          </a:bodyPr>
          <a:lstStyle/>
          <a:p>
            <a:pPr marR="0" defTabSz="914400" latinLnBrk="1">
              <a:buClrTx/>
              <a:buSzTx/>
              <a:buFontTx/>
              <a:buNone/>
              <a:defRPr/>
            </a:pPr>
            <a:r>
              <a:rPr kumimoji="0" lang="en-US" altLang="zh-CN" sz="1500" kern="1200" cap="none" spc="0" normalizeH="0" baseline="0" noProof="0" dirty="0">
                <a:latin typeface="Times New Roman" panose="02020603050405020304" pitchFamily="18" charset="0"/>
                <a:ea typeface="楷体_GB2312" pitchFamily="49" charset="-122"/>
                <a:cs typeface="+mn-cs"/>
              </a:rPr>
              <a:t>$ </a:t>
            </a:r>
            <a:r>
              <a:rPr kumimoji="0" lang="en-US" altLang="zh-CN" sz="1500" kern="1200" cap="none" spc="0" normalizeH="0" baseline="0" noProof="0" dirty="0" err="1">
                <a:latin typeface="Times New Roman" panose="02020603050405020304" pitchFamily="18" charset="0"/>
                <a:ea typeface="楷体_GB2312" pitchFamily="49" charset="-122"/>
                <a:cs typeface="+mn-cs"/>
              </a:rPr>
              <a:t>isula</a:t>
            </a:r>
            <a:r>
              <a:rPr kumimoji="0" lang="en-US" altLang="zh-CN" sz="1500" kern="1200" cap="none" spc="0" normalizeH="0" baseline="0" noProof="0" dirty="0">
                <a:latin typeface="Times New Roman" panose="02020603050405020304" pitchFamily="18" charset="0"/>
                <a:ea typeface="楷体_GB2312" pitchFamily="49" charset="-122"/>
                <a:cs typeface="+mn-cs"/>
              </a:rPr>
              <a:t> pause 9c2c13b6c35f</a:t>
            </a:r>
            <a:endParaRPr kumimoji="0" lang="zh-CN" altLang="zh-CN" sz="1500" kern="1200" cap="none" spc="0" normalizeH="0" baseline="0" noProof="0" dirty="0">
              <a:latin typeface="Times New Roman" panose="02020603050405020304" pitchFamily="18" charset="0"/>
              <a:ea typeface="楷体_GB2312" pitchFamily="49" charset="-122"/>
              <a:cs typeface="+mn-cs"/>
            </a:endParaRPr>
          </a:p>
          <a:p>
            <a:pPr marR="0" defTabSz="914400" latinLnBrk="1">
              <a:buClrTx/>
              <a:buSzTx/>
              <a:buFontTx/>
              <a:buNone/>
              <a:defRPr/>
            </a:pPr>
            <a:r>
              <a:rPr kumimoji="0" lang="en-US" altLang="zh-CN" sz="1500" kern="1200" cap="none" spc="0" normalizeH="0" baseline="0" noProof="0" dirty="0">
                <a:solidFill>
                  <a:schemeClr val="tx1">
                    <a:lumMod val="50000"/>
                    <a:lumOff val="50000"/>
                  </a:schemeClr>
                </a:solidFill>
                <a:latin typeface="Times New Roman" panose="02020603050405020304" pitchFamily="18" charset="0"/>
                <a:ea typeface="楷体_GB2312" pitchFamily="49" charset="-122"/>
                <a:cs typeface="+mn-cs"/>
              </a:rPr>
              <a:t>9c2c13b6c35f132f49fb7ffad24f9e673a07b7fe9918f97c0591f0d7014c713b</a:t>
            </a:r>
            <a:endParaRPr kumimoji="0" lang="zh-CN" altLang="zh-CN" sz="1500" kern="1200" cap="none" spc="0" normalizeH="0" baseline="0" noProof="0" dirty="0">
              <a:solidFill>
                <a:schemeClr val="tx1">
                  <a:lumMod val="50000"/>
                  <a:lumOff val="50000"/>
                </a:schemeClr>
              </a:solidFill>
              <a:latin typeface="Times New Roman" panose="02020603050405020304" pitchFamily="18" charset="0"/>
              <a:ea typeface="楷体_GB2312" pitchFamily="49" charset="-122"/>
              <a:cs typeface="+mn-cs"/>
            </a:endParaRPr>
          </a:p>
          <a:p>
            <a:pPr marR="0" defTabSz="914400" latinLnBrk="1">
              <a:buClrTx/>
              <a:buSzTx/>
              <a:buFontTx/>
              <a:buNone/>
              <a:defRPr/>
            </a:pPr>
            <a:r>
              <a:rPr kumimoji="0" lang="en-US" altLang="zh-CN" sz="1500" kern="1200" cap="none" spc="0" normalizeH="0" baseline="0" noProof="0" dirty="0">
                <a:latin typeface="Times New Roman" panose="02020603050405020304" pitchFamily="18" charset="0"/>
                <a:ea typeface="楷体_GB2312" pitchFamily="49" charset="-122"/>
                <a:cs typeface="+mn-cs"/>
              </a:rPr>
              <a:t>$ </a:t>
            </a:r>
            <a:r>
              <a:rPr kumimoji="0" lang="en-US" altLang="zh-CN" sz="1500" kern="1200" cap="none" spc="0" normalizeH="0" baseline="0" noProof="0" dirty="0" err="1">
                <a:latin typeface="Times New Roman" panose="02020603050405020304" pitchFamily="18" charset="0"/>
                <a:ea typeface="楷体_GB2312" pitchFamily="49" charset="-122"/>
                <a:cs typeface="+mn-cs"/>
              </a:rPr>
              <a:t>isula</a:t>
            </a:r>
            <a:r>
              <a:rPr kumimoji="0" lang="en-US" altLang="zh-CN" sz="1500" kern="1200" cap="none" spc="0" normalizeH="0" baseline="0" noProof="0" dirty="0">
                <a:latin typeface="Times New Roman" panose="02020603050405020304" pitchFamily="18" charset="0"/>
                <a:ea typeface="楷体_GB2312" pitchFamily="49" charset="-122"/>
                <a:cs typeface="+mn-cs"/>
              </a:rPr>
              <a:t> </a:t>
            </a:r>
            <a:r>
              <a:rPr kumimoji="0" lang="en-US" altLang="zh-CN" sz="1500" kern="1200" cap="none" spc="0" normalizeH="0" baseline="0" noProof="0" dirty="0" err="1">
                <a:latin typeface="Times New Roman" panose="02020603050405020304" pitchFamily="18" charset="0"/>
                <a:ea typeface="楷体_GB2312" pitchFamily="49" charset="-122"/>
                <a:cs typeface="+mn-cs"/>
              </a:rPr>
              <a:t>unpause</a:t>
            </a:r>
            <a:r>
              <a:rPr kumimoji="0" lang="en-US" altLang="zh-CN" sz="1500" kern="1200" cap="none" spc="0" normalizeH="0" baseline="0" noProof="0" dirty="0">
                <a:latin typeface="Times New Roman" panose="02020603050405020304" pitchFamily="18" charset="0"/>
                <a:ea typeface="楷体_GB2312" pitchFamily="49" charset="-122"/>
                <a:cs typeface="+mn-cs"/>
              </a:rPr>
              <a:t> 9c2c13b6c35f</a:t>
            </a:r>
            <a:endParaRPr kumimoji="0" lang="zh-CN" altLang="zh-CN" sz="1500" kern="1200" cap="none" spc="0" normalizeH="0" baseline="0" noProof="0" dirty="0">
              <a:latin typeface="Times New Roman" panose="02020603050405020304" pitchFamily="18" charset="0"/>
              <a:ea typeface="楷体_GB2312" pitchFamily="49" charset="-122"/>
              <a:cs typeface="+mn-cs"/>
            </a:endParaRPr>
          </a:p>
          <a:p>
            <a:pPr marR="0" defTabSz="914400">
              <a:buClrTx/>
              <a:buSzTx/>
              <a:buFontTx/>
              <a:buNone/>
              <a:defRPr/>
            </a:pPr>
            <a:r>
              <a:rPr kumimoji="0" lang="en-US" altLang="zh-CN" sz="1500" kern="1200" cap="none" spc="0" normalizeH="0" baseline="0" noProof="0" dirty="0">
                <a:solidFill>
                  <a:schemeClr val="tx1">
                    <a:lumMod val="50000"/>
                    <a:lumOff val="50000"/>
                  </a:schemeClr>
                </a:solidFill>
                <a:latin typeface="Times New Roman" panose="02020603050405020304" pitchFamily="18" charset="0"/>
                <a:ea typeface="楷体_GB2312" pitchFamily="49" charset="-122"/>
                <a:cs typeface="+mn-cs"/>
              </a:rPr>
              <a:t>9c2c13b6c35f132f49fb7ffad24f9e673a07b7fe9918f97c0591f0d7014c713b</a:t>
            </a:r>
            <a:endParaRPr kumimoji="0" lang="zh-CN" altLang="en-US" sz="1500" kern="1200" cap="none" spc="0" normalizeH="0" baseline="0" noProof="0" dirty="0">
              <a:solidFill>
                <a:schemeClr val="tx1">
                  <a:lumMod val="50000"/>
                  <a:lumOff val="50000"/>
                </a:schemeClr>
              </a:solidFill>
              <a:latin typeface="Times New Roman" panose="02020603050405020304" pitchFamily="18" charset="0"/>
              <a:ea typeface="楷体_GB2312" pitchFamily="49" charset="-122"/>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85775"/>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容器运行与镜像功能简介 </a:t>
            </a:r>
            <a:r>
              <a:rPr kumimoji="0" lang="en-US" altLang="zh-CN"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(3)</a:t>
            </a:r>
            <a:endPar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endParaRPr>
          </a:p>
        </p:txBody>
      </p:sp>
      <p:sp>
        <p:nvSpPr>
          <p:cNvPr id="77827" name="Text Placeholder 2"/>
          <p:cNvSpPr>
            <a:spLocks noGrp="1"/>
          </p:cNvSpPr>
          <p:nvPr>
            <p:ph type="body" sz="quarter" idx="10"/>
          </p:nvPr>
        </p:nvSpPr>
        <p:spPr>
          <a:xfrm>
            <a:off x="549275" y="1643063"/>
            <a:ext cx="8045450" cy="1493837"/>
          </a:xfrm>
        </p:spPr>
        <p:txBody>
          <a:bodyPr vert="horz" wrap="square" lIns="91440" tIns="45720" rIns="91440" bIns="45720" anchor="t" anchorCtr="0"/>
          <a:p>
            <a:pPr>
              <a:buSzPct val="60000"/>
            </a:pPr>
            <a:r>
              <a:rPr lang="zh-CN" altLang="en-US" sz="2400" dirty="0">
                <a:latin typeface="Huawei Sans" panose="020C0503030203020204" pitchFamily="34" charset="0"/>
                <a:ea typeface="方正兰亭黑简体" panose="02000000000000000000" pitchFamily="2" charset="-122"/>
                <a:cs typeface="+mn-cs"/>
              </a:rPr>
              <a:t>销毁容器：销毁容器指停止并删除容器。首先向容器中的首进程发送</a:t>
            </a:r>
            <a:r>
              <a:rPr lang="en-US" altLang="zh-CN" sz="2400" dirty="0">
                <a:latin typeface="Huawei Sans" panose="020C0503030203020204" pitchFamily="34" charset="0"/>
                <a:ea typeface="方正兰亭黑简体" panose="02000000000000000000" pitchFamily="2" charset="-122"/>
                <a:cs typeface="+mn-cs"/>
              </a:rPr>
              <a:t>SIGTERM</a:t>
            </a:r>
            <a:r>
              <a:rPr lang="zh-CN" altLang="en-US" sz="2400" dirty="0">
                <a:latin typeface="Huawei Sans" panose="020C0503030203020204" pitchFamily="34" charset="0"/>
                <a:ea typeface="方正兰亭黑简体" panose="02000000000000000000" pitchFamily="2" charset="-122"/>
                <a:cs typeface="+mn-cs"/>
              </a:rPr>
              <a:t>信号以通知容器退出，如果在指定时间（默认为</a:t>
            </a:r>
            <a:r>
              <a:rPr lang="en-US" altLang="zh-CN" sz="2400" dirty="0">
                <a:latin typeface="Huawei Sans" panose="020C0503030203020204" pitchFamily="34" charset="0"/>
                <a:ea typeface="方正兰亭黑简体" panose="02000000000000000000" pitchFamily="2" charset="-122"/>
                <a:cs typeface="+mn-cs"/>
              </a:rPr>
              <a:t>10s</a:t>
            </a:r>
            <a:r>
              <a:rPr lang="zh-CN" altLang="en-US" sz="2400" dirty="0">
                <a:latin typeface="Huawei Sans" panose="020C0503030203020204" pitchFamily="34" charset="0"/>
                <a:ea typeface="方正兰亭黑简体" panose="02000000000000000000" pitchFamily="2" charset="-122"/>
                <a:cs typeface="+mn-cs"/>
              </a:rPr>
              <a:t>）内容器未停止，则再发送</a:t>
            </a:r>
            <a:r>
              <a:rPr lang="en-US" altLang="zh-CN" sz="2400" dirty="0">
                <a:latin typeface="Huawei Sans" panose="020C0503030203020204" pitchFamily="34" charset="0"/>
                <a:ea typeface="方正兰亭黑简体" panose="02000000000000000000" pitchFamily="2" charset="-122"/>
                <a:cs typeface="+mn-cs"/>
              </a:rPr>
              <a:t>SIGKILL</a:t>
            </a:r>
            <a:r>
              <a:rPr lang="zh-CN" altLang="en-US" sz="2400" dirty="0">
                <a:latin typeface="Huawei Sans" panose="020C0503030203020204" pitchFamily="34" charset="0"/>
                <a:ea typeface="方正兰亭黑简体" panose="02000000000000000000" pitchFamily="2" charset="-122"/>
                <a:cs typeface="+mn-cs"/>
              </a:rPr>
              <a:t>信号时主动杀死容器进程。无论容器以何种方式退出，最后都会回收和删除该容器所占用资源。</a:t>
            </a:r>
            <a:endParaRPr lang="zh-CN" altLang="en-US" sz="2400" dirty="0">
              <a:latin typeface="Huawei Sans" panose="020C0503030203020204" pitchFamily="34" charset="0"/>
              <a:ea typeface="方正兰亭黑简体" panose="02000000000000000000" pitchFamily="2" charset="-122"/>
              <a:cs typeface="+mn-cs"/>
            </a:endParaRPr>
          </a:p>
        </p:txBody>
      </p:sp>
      <p:sp>
        <p:nvSpPr>
          <p:cNvPr id="4" name="TextBox 3"/>
          <p:cNvSpPr txBox="1"/>
          <p:nvPr/>
        </p:nvSpPr>
        <p:spPr bwMode="auto">
          <a:xfrm>
            <a:off x="935038" y="4473575"/>
            <a:ext cx="6589713" cy="989013"/>
          </a:xfrm>
          <a:prstGeom prst="rect">
            <a:avLst/>
          </a:prstGeom>
          <a:noFill/>
          <a:ln w="9525" algn="ctr">
            <a:noFill/>
            <a:miter lim="800000"/>
          </a:ln>
        </p:spPr>
        <p:txBody>
          <a:bodyPr lIns="65852" tIns="32926" rIns="65852" bIns="32926" anchor="ctr">
            <a:spAutoFit/>
          </a:bodyPr>
          <a:lstStyle/>
          <a:p>
            <a:pPr marR="0" defTabSz="914400" latinLnBrk="1">
              <a:buClrTx/>
              <a:buSzTx/>
              <a:buFontTx/>
              <a:buNone/>
              <a:defRPr/>
            </a:pPr>
            <a:r>
              <a:rPr kumimoji="0" lang="en-US" altLang="zh-CN" sz="1500" kern="1200" cap="none" spc="0" normalizeH="0" baseline="0" noProof="0" dirty="0">
                <a:latin typeface="Times New Roman" panose="02020603050405020304" pitchFamily="18" charset="0"/>
                <a:ea typeface="楷体_GB2312" pitchFamily="49" charset="-122"/>
                <a:cs typeface="+mn-cs"/>
              </a:rPr>
              <a:t>$ </a:t>
            </a:r>
            <a:r>
              <a:rPr kumimoji="0" lang="en-US" altLang="zh-CN" sz="1500" kern="1200" cap="none" spc="0" normalizeH="0" baseline="0" noProof="0" dirty="0" err="1">
                <a:latin typeface="Times New Roman" panose="02020603050405020304" pitchFamily="18" charset="0"/>
                <a:ea typeface="楷体_GB2312" pitchFamily="49" charset="-122"/>
                <a:cs typeface="+mn-cs"/>
              </a:rPr>
              <a:t>isula</a:t>
            </a:r>
            <a:r>
              <a:rPr kumimoji="0" lang="en-US" altLang="zh-CN" sz="1500" kern="1200" cap="none" spc="0" normalizeH="0" baseline="0" noProof="0" dirty="0">
                <a:latin typeface="Times New Roman" panose="02020603050405020304" pitchFamily="18" charset="0"/>
                <a:ea typeface="楷体_GB2312" pitchFamily="49" charset="-122"/>
                <a:cs typeface="+mn-cs"/>
              </a:rPr>
              <a:t> stop 9c2c13b6c35f</a:t>
            </a:r>
            <a:endParaRPr kumimoji="0" lang="zh-CN" altLang="zh-CN" sz="1500" kern="1200" cap="none" spc="0" normalizeH="0" baseline="0" noProof="0" dirty="0">
              <a:latin typeface="Times New Roman" panose="02020603050405020304" pitchFamily="18" charset="0"/>
              <a:ea typeface="楷体_GB2312" pitchFamily="49" charset="-122"/>
              <a:cs typeface="+mn-cs"/>
            </a:endParaRPr>
          </a:p>
          <a:p>
            <a:pPr marR="0" defTabSz="914400" latinLnBrk="1">
              <a:buClrTx/>
              <a:buSzTx/>
              <a:buFontTx/>
              <a:buNone/>
              <a:defRPr/>
            </a:pPr>
            <a:r>
              <a:rPr kumimoji="0" lang="en-US" altLang="zh-CN" sz="1500" kern="1200" cap="none" spc="0" normalizeH="0" baseline="0" noProof="0" dirty="0">
                <a:solidFill>
                  <a:schemeClr val="tx1">
                    <a:lumMod val="50000"/>
                    <a:lumOff val="50000"/>
                  </a:schemeClr>
                </a:solidFill>
                <a:latin typeface="Times New Roman" panose="02020603050405020304" pitchFamily="18" charset="0"/>
                <a:ea typeface="楷体_GB2312" pitchFamily="49" charset="-122"/>
                <a:cs typeface="+mn-cs"/>
              </a:rPr>
              <a:t>9c2c13b6c35f132f49fb7ffad24f9e673a07b7fe9918f97c0591f0d7014c713b</a:t>
            </a:r>
            <a:endParaRPr kumimoji="0" lang="zh-CN" altLang="zh-CN" sz="1500" kern="1200" cap="none" spc="0" normalizeH="0" baseline="0" noProof="0" dirty="0">
              <a:solidFill>
                <a:schemeClr val="tx1">
                  <a:lumMod val="50000"/>
                  <a:lumOff val="50000"/>
                </a:schemeClr>
              </a:solidFill>
              <a:latin typeface="Times New Roman" panose="02020603050405020304" pitchFamily="18" charset="0"/>
              <a:ea typeface="楷体_GB2312" pitchFamily="49" charset="-122"/>
              <a:cs typeface="+mn-cs"/>
            </a:endParaRPr>
          </a:p>
          <a:p>
            <a:pPr marR="0" defTabSz="914400" latinLnBrk="1">
              <a:buClrTx/>
              <a:buSzTx/>
              <a:buFontTx/>
              <a:buNone/>
              <a:defRPr/>
            </a:pPr>
            <a:r>
              <a:rPr kumimoji="0" lang="en-US" altLang="zh-CN" sz="1500" kern="1200" cap="none" spc="0" normalizeH="0" baseline="0" noProof="0" dirty="0">
                <a:latin typeface="Times New Roman" panose="02020603050405020304" pitchFamily="18" charset="0"/>
                <a:ea typeface="楷体_GB2312" pitchFamily="49" charset="-122"/>
                <a:cs typeface="+mn-cs"/>
              </a:rPr>
              <a:t>$ </a:t>
            </a:r>
            <a:r>
              <a:rPr kumimoji="0" lang="en-US" altLang="zh-CN" sz="1500" kern="1200" cap="none" spc="0" normalizeH="0" baseline="0" noProof="0" dirty="0" err="1">
                <a:latin typeface="Times New Roman" panose="02020603050405020304" pitchFamily="18" charset="0"/>
                <a:ea typeface="楷体_GB2312" pitchFamily="49" charset="-122"/>
                <a:cs typeface="+mn-cs"/>
              </a:rPr>
              <a:t>isula</a:t>
            </a:r>
            <a:r>
              <a:rPr kumimoji="0" lang="en-US" altLang="zh-CN" sz="1500" kern="1200" cap="none" spc="0" normalizeH="0" baseline="0" noProof="0" dirty="0">
                <a:latin typeface="Times New Roman" panose="02020603050405020304" pitchFamily="18" charset="0"/>
                <a:ea typeface="楷体_GB2312" pitchFamily="49" charset="-122"/>
                <a:cs typeface="+mn-cs"/>
              </a:rPr>
              <a:t> </a:t>
            </a:r>
            <a:r>
              <a:rPr kumimoji="0" lang="en-US" altLang="zh-CN" sz="1500" kern="1200" cap="none" spc="0" normalizeH="0" baseline="0" noProof="0" dirty="0" err="1">
                <a:latin typeface="Times New Roman" panose="02020603050405020304" pitchFamily="18" charset="0"/>
                <a:ea typeface="楷体_GB2312" pitchFamily="49" charset="-122"/>
                <a:cs typeface="+mn-cs"/>
              </a:rPr>
              <a:t>rm</a:t>
            </a:r>
            <a:r>
              <a:rPr kumimoji="0" lang="en-US" altLang="zh-CN" sz="1500" kern="1200" cap="none" spc="0" normalizeH="0" baseline="0" noProof="0" dirty="0">
                <a:latin typeface="Times New Roman" panose="02020603050405020304" pitchFamily="18" charset="0"/>
                <a:ea typeface="楷体_GB2312" pitchFamily="49" charset="-122"/>
                <a:cs typeface="+mn-cs"/>
              </a:rPr>
              <a:t> 9c2c13b6c35f</a:t>
            </a:r>
            <a:endParaRPr kumimoji="0" lang="zh-CN" altLang="zh-CN" sz="1500" kern="1200" cap="none" spc="0" normalizeH="0" baseline="0" noProof="0" dirty="0">
              <a:latin typeface="Times New Roman" panose="02020603050405020304" pitchFamily="18" charset="0"/>
              <a:ea typeface="楷体_GB2312" pitchFamily="49" charset="-122"/>
              <a:cs typeface="+mn-cs"/>
            </a:endParaRPr>
          </a:p>
          <a:p>
            <a:pPr marR="0" defTabSz="914400">
              <a:buClrTx/>
              <a:buSzTx/>
              <a:buFontTx/>
              <a:buNone/>
              <a:defRPr/>
            </a:pPr>
            <a:r>
              <a:rPr kumimoji="0" lang="en-US" altLang="zh-CN" sz="1500" kern="1200" cap="none" spc="0" normalizeH="0" baseline="0" noProof="0" dirty="0">
                <a:solidFill>
                  <a:schemeClr val="tx1">
                    <a:lumMod val="50000"/>
                    <a:lumOff val="50000"/>
                  </a:schemeClr>
                </a:solidFill>
                <a:latin typeface="Times New Roman" panose="02020603050405020304" pitchFamily="18" charset="0"/>
                <a:ea typeface="楷体_GB2312" pitchFamily="49" charset="-122"/>
                <a:cs typeface="+mn-cs"/>
              </a:rPr>
              <a:t>9c2c13b6c35f132f49fb7ffad24f9e673a07b7fe9918f97c0591f0d7014c713b</a:t>
            </a:r>
            <a:endParaRPr kumimoji="0" lang="zh-CN" altLang="en-US" sz="1500" kern="1200" cap="none" spc="0" normalizeH="0" baseline="0" noProof="0" dirty="0">
              <a:solidFill>
                <a:schemeClr val="tx1">
                  <a:lumMod val="50000"/>
                  <a:lumOff val="50000"/>
                </a:schemeClr>
              </a:solidFill>
              <a:latin typeface="Times New Roman" panose="02020603050405020304" pitchFamily="18" charset="0"/>
              <a:ea typeface="楷体_GB2312" pitchFamily="49" charset="-122"/>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85775"/>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容器运行与镜像功能简介 </a:t>
            </a:r>
            <a:r>
              <a:rPr kumimoji="0" lang="en-US" altLang="zh-CN"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(4)</a:t>
            </a:r>
            <a:endPar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endParaRPr>
          </a:p>
        </p:txBody>
      </p:sp>
      <p:sp>
        <p:nvSpPr>
          <p:cNvPr id="78851" name="Text Placeholder 2"/>
          <p:cNvSpPr>
            <a:spLocks noGrp="1"/>
          </p:cNvSpPr>
          <p:nvPr>
            <p:ph type="body" sz="quarter" idx="10"/>
          </p:nvPr>
        </p:nvSpPr>
        <p:spPr>
          <a:xfrm>
            <a:off x="549275" y="1643063"/>
            <a:ext cx="8045450" cy="847725"/>
          </a:xfrm>
        </p:spPr>
        <p:txBody>
          <a:bodyPr vert="horz" wrap="square" lIns="91440" tIns="45720" rIns="91440" bIns="45720" anchor="t" anchorCtr="0"/>
          <a:p>
            <a:pPr>
              <a:buSzPct val="60000"/>
            </a:pPr>
            <a:r>
              <a:rPr lang="zh-CN" altLang="en-US" sz="2400" dirty="0">
                <a:latin typeface="Huawei Sans" panose="020C0503030203020204" pitchFamily="34" charset="0"/>
                <a:ea typeface="方正兰亭黑简体" panose="02000000000000000000" pitchFamily="2" charset="-122"/>
                <a:cs typeface="+mn-cs"/>
              </a:rPr>
              <a:t>从镜像仓库拉取容器镜像：拉取容器镜像指的是从远程镜像仓库拉取镜像到本地主机。这里的“远程”和“本地”是相对的，可能都是本地主机</a:t>
            </a:r>
            <a:endParaRPr lang="zh-CN" altLang="en-US" sz="2400" dirty="0">
              <a:latin typeface="Huawei Sans" panose="020C0503030203020204" pitchFamily="34" charset="0"/>
              <a:ea typeface="方正兰亭黑简体" panose="02000000000000000000" pitchFamily="2" charset="-122"/>
              <a:cs typeface="+mn-cs"/>
            </a:endParaRPr>
          </a:p>
        </p:txBody>
      </p:sp>
      <p:sp>
        <p:nvSpPr>
          <p:cNvPr id="4" name="TextBox 3"/>
          <p:cNvSpPr txBox="1"/>
          <p:nvPr/>
        </p:nvSpPr>
        <p:spPr bwMode="auto">
          <a:xfrm>
            <a:off x="1150938" y="4113213"/>
            <a:ext cx="6589713" cy="989013"/>
          </a:xfrm>
          <a:prstGeom prst="rect">
            <a:avLst/>
          </a:prstGeom>
          <a:noFill/>
          <a:ln w="9525" algn="ctr">
            <a:noFill/>
            <a:miter lim="800000"/>
          </a:ln>
        </p:spPr>
        <p:txBody>
          <a:bodyPr lIns="65852" tIns="32926" rIns="65852" bIns="32926" anchor="ctr">
            <a:spAutoFit/>
          </a:bodyPr>
          <a:lstStyle/>
          <a:p>
            <a:pPr marR="0" defTabSz="914400" latinLnBrk="1">
              <a:buClrTx/>
              <a:buSzTx/>
              <a:buFontTx/>
              <a:buNone/>
              <a:defRPr/>
            </a:pPr>
            <a:r>
              <a:rPr kumimoji="0" lang="en-US" altLang="zh-CN" sz="1500" kern="1200" cap="none" spc="0" normalizeH="0" baseline="0" noProof="0" dirty="0">
                <a:latin typeface="Times New Roman" panose="02020603050405020304" pitchFamily="18" charset="0"/>
                <a:ea typeface="楷体_GB2312" pitchFamily="49" charset="-122"/>
                <a:cs typeface="+mn-cs"/>
              </a:rPr>
              <a:t>$ </a:t>
            </a:r>
            <a:r>
              <a:rPr kumimoji="0" lang="en-US" altLang="zh-CN" sz="1500" kern="1200" cap="none" spc="0" normalizeH="0" baseline="0" noProof="0" dirty="0" err="1">
                <a:latin typeface="Times New Roman" panose="02020603050405020304" pitchFamily="18" charset="0"/>
                <a:ea typeface="楷体_GB2312" pitchFamily="49" charset="-122"/>
                <a:cs typeface="+mn-cs"/>
              </a:rPr>
              <a:t>isula</a:t>
            </a:r>
            <a:r>
              <a:rPr kumimoji="0" lang="en-US" altLang="zh-CN" sz="1500" kern="1200" cap="none" spc="0" normalizeH="0" baseline="0" noProof="0" dirty="0">
                <a:latin typeface="Times New Roman" panose="02020603050405020304" pitchFamily="18" charset="0"/>
                <a:ea typeface="楷体_GB2312" pitchFamily="49" charset="-122"/>
                <a:cs typeface="+mn-cs"/>
              </a:rPr>
              <a:t> pull localhost:5000/official/</a:t>
            </a:r>
            <a:r>
              <a:rPr kumimoji="0" lang="en-US" altLang="zh-CN" sz="1500" kern="1200" cap="none" spc="0" normalizeH="0" baseline="0" noProof="0" dirty="0" err="1">
                <a:latin typeface="Times New Roman" panose="02020603050405020304" pitchFamily="18" charset="0"/>
                <a:ea typeface="楷体_GB2312" pitchFamily="49" charset="-122"/>
                <a:cs typeface="+mn-cs"/>
              </a:rPr>
              <a:t>busybox</a:t>
            </a:r>
            <a:endParaRPr kumimoji="0" lang="en-US" altLang="zh-CN" sz="1500" kern="1200" cap="none" spc="0" normalizeH="0" baseline="0" noProof="0" dirty="0">
              <a:latin typeface="Times New Roman" panose="02020603050405020304" pitchFamily="18" charset="0"/>
              <a:ea typeface="楷体_GB2312" pitchFamily="49" charset="-122"/>
              <a:cs typeface="+mn-cs"/>
            </a:endParaRPr>
          </a:p>
          <a:p>
            <a:pPr marR="0" defTabSz="914400" latinLnBrk="1">
              <a:buClrTx/>
              <a:buSzTx/>
              <a:buFontTx/>
              <a:buNone/>
              <a:defRPr/>
            </a:pPr>
            <a:r>
              <a:rPr kumimoji="0" lang="en-US" altLang="zh-CN" sz="1500" kern="1200" cap="none" spc="0" normalizeH="0" baseline="0" noProof="0" dirty="0">
                <a:solidFill>
                  <a:schemeClr val="tx1">
                    <a:lumMod val="50000"/>
                    <a:lumOff val="50000"/>
                  </a:schemeClr>
                </a:solidFill>
                <a:latin typeface="Times New Roman" panose="02020603050405020304" pitchFamily="18" charset="0"/>
                <a:ea typeface="楷体_GB2312" pitchFamily="49" charset="-122"/>
                <a:cs typeface="+mn-cs"/>
              </a:rPr>
              <a:t>Image "localhost:5000/official/</a:t>
            </a:r>
            <a:r>
              <a:rPr kumimoji="0" lang="en-US" altLang="zh-CN" sz="1500" kern="1200" cap="none" spc="0" normalizeH="0" baseline="0" noProof="0" dirty="0" err="1">
                <a:solidFill>
                  <a:schemeClr val="tx1">
                    <a:lumMod val="50000"/>
                    <a:lumOff val="50000"/>
                  </a:schemeClr>
                </a:solidFill>
                <a:latin typeface="Times New Roman" panose="02020603050405020304" pitchFamily="18" charset="0"/>
                <a:ea typeface="楷体_GB2312" pitchFamily="49" charset="-122"/>
                <a:cs typeface="+mn-cs"/>
              </a:rPr>
              <a:t>busybox</a:t>
            </a:r>
            <a:r>
              <a:rPr kumimoji="0" lang="en-US" altLang="zh-CN" sz="1500" kern="1200" cap="none" spc="0" normalizeH="0" baseline="0" noProof="0" dirty="0">
                <a:solidFill>
                  <a:schemeClr val="tx1">
                    <a:lumMod val="50000"/>
                    <a:lumOff val="50000"/>
                  </a:schemeClr>
                </a:solidFill>
                <a:latin typeface="Times New Roman" panose="02020603050405020304" pitchFamily="18" charset="0"/>
                <a:ea typeface="楷体_GB2312" pitchFamily="49" charset="-122"/>
                <a:cs typeface="+mn-cs"/>
              </a:rPr>
              <a:t>" pulling</a:t>
            </a:r>
            <a:endParaRPr kumimoji="0" lang="en-US" altLang="zh-CN" sz="1500" kern="1200" cap="none" spc="0" normalizeH="0" baseline="0" noProof="0" dirty="0">
              <a:solidFill>
                <a:schemeClr val="tx1">
                  <a:lumMod val="50000"/>
                  <a:lumOff val="50000"/>
                </a:schemeClr>
              </a:solidFill>
              <a:latin typeface="Times New Roman" panose="02020603050405020304" pitchFamily="18" charset="0"/>
              <a:ea typeface="楷体_GB2312" pitchFamily="49" charset="-122"/>
              <a:cs typeface="+mn-cs"/>
            </a:endParaRPr>
          </a:p>
          <a:p>
            <a:pPr marR="0" defTabSz="914400" latinLnBrk="1">
              <a:buClrTx/>
              <a:buSzTx/>
              <a:buFontTx/>
              <a:buNone/>
              <a:defRPr/>
            </a:pPr>
            <a:r>
              <a:rPr kumimoji="0" lang="en-US" altLang="zh-CN" sz="1500" kern="1200" cap="none" spc="0" normalizeH="0" baseline="0" noProof="0" dirty="0">
                <a:solidFill>
                  <a:schemeClr val="tx1">
                    <a:lumMod val="50000"/>
                    <a:lumOff val="50000"/>
                  </a:schemeClr>
                </a:solidFill>
                <a:latin typeface="Times New Roman" panose="02020603050405020304" pitchFamily="18" charset="0"/>
                <a:ea typeface="楷体_GB2312" pitchFamily="49" charset="-122"/>
                <a:cs typeface="+mn-cs"/>
              </a:rPr>
              <a:t>Image "localhost:5000/official/busybox@sha256:bf510723d2cd2d4e3f5ce7e93bf1e52c8fd76831995ac3bd3f90ecc866643aff" pulled</a:t>
            </a:r>
            <a:endParaRPr kumimoji="0" lang="en-US" altLang="zh-CN" sz="1500" kern="1200" cap="none" spc="0" normalizeH="0" baseline="0" noProof="0" dirty="0">
              <a:solidFill>
                <a:schemeClr val="tx1">
                  <a:lumMod val="50000"/>
                  <a:lumOff val="50000"/>
                </a:schemeClr>
              </a:solidFill>
              <a:latin typeface="Times New Roman" panose="02020603050405020304" pitchFamily="18" charset="0"/>
              <a:ea typeface="楷体_GB2312" pitchFamily="49" charset="-122"/>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85775"/>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容器运行与镜像功能简介 </a:t>
            </a:r>
            <a:r>
              <a:rPr kumimoji="0" lang="en-US" altLang="zh-CN"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(5)</a:t>
            </a:r>
            <a:endPar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endParaRPr>
          </a:p>
        </p:txBody>
      </p:sp>
      <p:sp>
        <p:nvSpPr>
          <p:cNvPr id="79875" name="Text Placeholder 2"/>
          <p:cNvSpPr>
            <a:spLocks noGrp="1"/>
          </p:cNvSpPr>
          <p:nvPr>
            <p:ph type="body" sz="quarter" idx="10"/>
          </p:nvPr>
        </p:nvSpPr>
        <p:spPr>
          <a:xfrm>
            <a:off x="549275" y="1643063"/>
            <a:ext cx="8045450" cy="504825"/>
          </a:xfrm>
        </p:spPr>
        <p:txBody>
          <a:bodyPr vert="horz" wrap="square" lIns="91440" tIns="45720" rIns="91440" bIns="45720" anchor="t" anchorCtr="0"/>
          <a:p>
            <a:pPr>
              <a:buSzPct val="60000"/>
            </a:pPr>
            <a:r>
              <a:rPr lang="zh-CN" altLang="en-US" sz="2400" dirty="0">
                <a:latin typeface="Huawei Sans" panose="020C0503030203020204" pitchFamily="34" charset="0"/>
                <a:ea typeface="方正兰亭黑简体" panose="02000000000000000000" pitchFamily="2" charset="-122"/>
                <a:cs typeface="+mn-cs"/>
              </a:rPr>
              <a:t>删除容器镜像：删除容器镜像指的是从本地保存的容器镜像中删除指定的容器镜像。</a:t>
            </a:r>
            <a:endParaRPr lang="zh-CN" altLang="en-US" sz="2400" dirty="0">
              <a:latin typeface="Huawei Sans" panose="020C0503030203020204" pitchFamily="34" charset="0"/>
              <a:ea typeface="方正兰亭黑简体" panose="02000000000000000000" pitchFamily="2" charset="-122"/>
              <a:cs typeface="+mn-cs"/>
            </a:endParaRPr>
          </a:p>
        </p:txBody>
      </p:sp>
      <p:sp>
        <p:nvSpPr>
          <p:cNvPr id="4" name="TextBox 3"/>
          <p:cNvSpPr txBox="1"/>
          <p:nvPr/>
        </p:nvSpPr>
        <p:spPr bwMode="auto">
          <a:xfrm>
            <a:off x="1368425" y="3429000"/>
            <a:ext cx="6588125" cy="528638"/>
          </a:xfrm>
          <a:prstGeom prst="rect">
            <a:avLst/>
          </a:prstGeom>
          <a:noFill/>
          <a:ln w="9525" algn="ctr">
            <a:noFill/>
            <a:miter lim="800000"/>
          </a:ln>
        </p:spPr>
        <p:txBody>
          <a:bodyPr lIns="65852" tIns="32926" rIns="65852" bIns="32926" anchor="ctr">
            <a:spAutoFit/>
          </a:bodyPr>
          <a:lstStyle/>
          <a:p>
            <a:pPr marR="0" defTabSz="914400" latinLnBrk="1">
              <a:buClrTx/>
              <a:buSzTx/>
              <a:buFontTx/>
              <a:buNone/>
              <a:defRPr/>
            </a:pPr>
            <a:r>
              <a:rPr kumimoji="0" lang="en-US" altLang="zh-CN" sz="1500" kern="1200" cap="none" spc="0" normalizeH="0" baseline="0" noProof="0" dirty="0">
                <a:latin typeface="Times New Roman" panose="02020603050405020304" pitchFamily="18" charset="0"/>
                <a:ea typeface="楷体_GB2312" pitchFamily="49" charset="-122"/>
                <a:cs typeface="+mn-cs"/>
              </a:rPr>
              <a:t>$ </a:t>
            </a:r>
            <a:r>
              <a:rPr kumimoji="0" lang="en-US" altLang="zh-CN" sz="1500" kern="1200" cap="none" spc="0" normalizeH="0" baseline="0" noProof="0" dirty="0" err="1">
                <a:latin typeface="Times New Roman" panose="02020603050405020304" pitchFamily="18" charset="0"/>
                <a:ea typeface="楷体_GB2312" pitchFamily="49" charset="-122"/>
                <a:cs typeface="+mn-cs"/>
              </a:rPr>
              <a:t>isula</a:t>
            </a:r>
            <a:r>
              <a:rPr kumimoji="0" lang="en-US" altLang="zh-CN" sz="1500" kern="1200" cap="none" spc="0" normalizeH="0" baseline="0" noProof="0" dirty="0">
                <a:latin typeface="Times New Roman" panose="02020603050405020304" pitchFamily="18" charset="0"/>
                <a:ea typeface="楷体_GB2312" pitchFamily="49" charset="-122"/>
                <a:cs typeface="+mn-cs"/>
              </a:rPr>
              <a:t> </a:t>
            </a:r>
            <a:r>
              <a:rPr kumimoji="0" lang="en-US" altLang="zh-CN" sz="1500" kern="1200" cap="none" spc="0" normalizeH="0" baseline="0" noProof="0" dirty="0" err="1">
                <a:latin typeface="Times New Roman" panose="02020603050405020304" pitchFamily="18" charset="0"/>
                <a:ea typeface="楷体_GB2312" pitchFamily="49" charset="-122"/>
                <a:cs typeface="+mn-cs"/>
              </a:rPr>
              <a:t>rmi</a:t>
            </a:r>
            <a:r>
              <a:rPr kumimoji="0" lang="en-US" altLang="zh-CN" sz="1500" kern="1200" cap="none" spc="0" normalizeH="0" baseline="0" noProof="0" dirty="0">
                <a:latin typeface="Times New Roman" panose="02020603050405020304" pitchFamily="18" charset="0"/>
                <a:ea typeface="楷体_GB2312" pitchFamily="49" charset="-122"/>
                <a:cs typeface="+mn-cs"/>
              </a:rPr>
              <a:t> </a:t>
            </a:r>
            <a:r>
              <a:rPr kumimoji="0" lang="en-US" altLang="zh-CN" sz="1500" kern="1200" cap="none" spc="0" normalizeH="0" baseline="0" noProof="0" dirty="0" err="1">
                <a:latin typeface="Times New Roman" panose="02020603050405020304" pitchFamily="18" charset="0"/>
                <a:ea typeface="楷体_GB2312" pitchFamily="49" charset="-122"/>
                <a:cs typeface="+mn-cs"/>
              </a:rPr>
              <a:t>busybox</a:t>
            </a:r>
            <a:endParaRPr kumimoji="0" lang="en-US" altLang="zh-CN" sz="1500" kern="1200" cap="none" spc="0" normalizeH="0" baseline="0" noProof="0" dirty="0">
              <a:latin typeface="Times New Roman" panose="02020603050405020304" pitchFamily="18" charset="0"/>
              <a:ea typeface="楷体_GB2312" pitchFamily="49" charset="-122"/>
              <a:cs typeface="+mn-cs"/>
            </a:endParaRPr>
          </a:p>
          <a:p>
            <a:pPr marR="0" defTabSz="914400" latinLnBrk="1">
              <a:buClrTx/>
              <a:buSzTx/>
              <a:buFontTx/>
              <a:buNone/>
              <a:defRPr/>
            </a:pPr>
            <a:r>
              <a:rPr kumimoji="0" lang="en-US" altLang="zh-CN" sz="1500" kern="1200" cap="none" spc="0" normalizeH="0" baseline="0" noProof="0" dirty="0">
                <a:solidFill>
                  <a:schemeClr val="tx1">
                    <a:lumMod val="50000"/>
                    <a:lumOff val="50000"/>
                  </a:schemeClr>
                </a:solidFill>
                <a:latin typeface="Times New Roman" panose="02020603050405020304" pitchFamily="18" charset="0"/>
                <a:ea typeface="楷体_GB2312" pitchFamily="49" charset="-122"/>
                <a:cs typeface="+mn-cs"/>
              </a:rPr>
              <a:t>Image "</a:t>
            </a:r>
            <a:r>
              <a:rPr kumimoji="0" lang="en-US" altLang="zh-CN" sz="1500" kern="1200" cap="none" spc="0" normalizeH="0" baseline="0" noProof="0" dirty="0" err="1">
                <a:solidFill>
                  <a:schemeClr val="tx1">
                    <a:lumMod val="50000"/>
                    <a:lumOff val="50000"/>
                  </a:schemeClr>
                </a:solidFill>
                <a:latin typeface="Times New Roman" panose="02020603050405020304" pitchFamily="18" charset="0"/>
                <a:ea typeface="楷体_GB2312" pitchFamily="49" charset="-122"/>
                <a:cs typeface="+mn-cs"/>
              </a:rPr>
              <a:t>busybox</a:t>
            </a:r>
            <a:r>
              <a:rPr kumimoji="0" lang="en-US" altLang="zh-CN" sz="1500" kern="1200" cap="none" spc="0" normalizeH="0" baseline="0" noProof="0" dirty="0">
                <a:solidFill>
                  <a:schemeClr val="tx1">
                    <a:lumMod val="50000"/>
                    <a:lumOff val="50000"/>
                  </a:schemeClr>
                </a:solidFill>
                <a:latin typeface="Times New Roman" panose="02020603050405020304" pitchFamily="18" charset="0"/>
                <a:ea typeface="楷体_GB2312" pitchFamily="49" charset="-122"/>
                <a:cs typeface="+mn-cs"/>
              </a:rPr>
              <a:t>" removed</a:t>
            </a:r>
            <a:endParaRPr kumimoji="0" lang="en-US" altLang="zh-CN" sz="1500" kern="1200" cap="none" spc="0" normalizeH="0" baseline="0" noProof="0" dirty="0">
              <a:solidFill>
                <a:schemeClr val="tx1">
                  <a:lumMod val="50000"/>
                  <a:lumOff val="50000"/>
                </a:schemeClr>
              </a:solidFill>
              <a:latin typeface="Times New Roman" panose="02020603050405020304" pitchFamily="18" charset="0"/>
              <a:ea typeface="楷体_GB2312" pitchFamily="49" charset="-122"/>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85775"/>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err="1">
                <a:ln>
                  <a:noFill/>
                </a:ln>
                <a:solidFill>
                  <a:srgbClr val="000066"/>
                </a:solidFill>
                <a:effectLst/>
                <a:uLnTx/>
                <a:uFillTx/>
                <a:latin typeface="Huawei Sans" panose="020C0503030203020204" pitchFamily="34" charset="0"/>
                <a:ea typeface="方正兰亭黑简体" panose="02000000000000000000" pitchFamily="2" charset="-122"/>
                <a:cs typeface="+mj-cs"/>
              </a:rPr>
              <a:t>isula</a:t>
            </a:r>
            <a:r>
              <a:rPr kumimoji="0" lang="en-US" altLang="zh-CN"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-build</a:t>
            </a:r>
            <a:r>
              <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和</a:t>
            </a:r>
            <a:r>
              <a:rPr kumimoji="0" lang="en-US" altLang="zh-CN" sz="3600" b="1" i="0" u="none" strike="noStrike" kern="0" cap="none" spc="0" normalizeH="0" baseline="0" noProof="0" err="1">
                <a:ln>
                  <a:noFill/>
                </a:ln>
                <a:solidFill>
                  <a:srgbClr val="000066"/>
                </a:solidFill>
                <a:effectLst/>
                <a:uLnTx/>
                <a:uFillTx/>
                <a:latin typeface="Huawei Sans" panose="020C0503030203020204" pitchFamily="34" charset="0"/>
                <a:ea typeface="方正兰亭黑简体" panose="02000000000000000000" pitchFamily="2" charset="-122"/>
                <a:cs typeface="+mj-cs"/>
              </a:rPr>
              <a:t>iSulad</a:t>
            </a:r>
            <a:endPar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endParaRPr>
          </a:p>
        </p:txBody>
      </p:sp>
      <p:sp>
        <p:nvSpPr>
          <p:cNvPr id="80899" name="Text Placeholder 2"/>
          <p:cNvSpPr>
            <a:spLocks noGrp="1"/>
          </p:cNvSpPr>
          <p:nvPr>
            <p:ph type="body" sz="quarter" idx="10"/>
          </p:nvPr>
        </p:nvSpPr>
        <p:spPr>
          <a:xfrm>
            <a:off x="549275" y="1265238"/>
            <a:ext cx="8045450" cy="509587"/>
          </a:xfrm>
        </p:spPr>
        <p:txBody>
          <a:bodyPr vert="horz" wrap="square" lIns="91440" tIns="45720" rIns="91440" bIns="45720" anchor="t" anchorCtr="0"/>
          <a:p>
            <a:pPr>
              <a:buSzPct val="60000"/>
            </a:pPr>
            <a:r>
              <a:rPr lang="zh-CN" altLang="en-US" sz="2400" dirty="0">
                <a:latin typeface="Huawei Sans" panose="020C0503030203020204" pitchFamily="34" charset="0"/>
                <a:ea typeface="方正兰亭黑简体" panose="02000000000000000000" pitchFamily="2" charset="-122"/>
                <a:cs typeface="+mn-cs"/>
              </a:rPr>
              <a:t>构建侧（</a:t>
            </a:r>
            <a:r>
              <a:rPr lang="en-US" altLang="zh-CN" sz="2400" dirty="0">
                <a:latin typeface="Huawei Sans" panose="020C0503030203020204" pitchFamily="34" charset="0"/>
                <a:ea typeface="方正兰亭黑简体" panose="02000000000000000000" pitchFamily="2" charset="-122"/>
                <a:cs typeface="+mn-cs"/>
              </a:rPr>
              <a:t>isula-build</a:t>
            </a:r>
            <a:r>
              <a:rPr lang="zh-CN" altLang="en-US" sz="2400" dirty="0">
                <a:latin typeface="Huawei Sans" panose="020C0503030203020204" pitchFamily="34" charset="0"/>
                <a:ea typeface="方正兰亭黑简体" panose="02000000000000000000" pitchFamily="2" charset="-122"/>
                <a:cs typeface="+mn-cs"/>
              </a:rPr>
              <a:t>）与运行侧（</a:t>
            </a:r>
            <a:r>
              <a:rPr lang="en-US" altLang="zh-CN" sz="2400" dirty="0">
                <a:latin typeface="Huawei Sans" panose="020C0503030203020204" pitchFamily="34" charset="0"/>
                <a:ea typeface="方正兰亭黑简体" panose="02000000000000000000" pitchFamily="2" charset="-122"/>
                <a:cs typeface="+mn-cs"/>
              </a:rPr>
              <a:t>iSulad</a:t>
            </a:r>
            <a:r>
              <a:rPr lang="zh-CN" altLang="en-US" sz="2400" dirty="0">
                <a:latin typeface="Huawei Sans" panose="020C0503030203020204" pitchFamily="34" charset="0"/>
                <a:ea typeface="方正兰亭黑简体" panose="02000000000000000000" pitchFamily="2" charset="-122"/>
                <a:cs typeface="+mn-cs"/>
              </a:rPr>
              <a:t>）分离</a:t>
            </a:r>
            <a:endParaRPr lang="zh-CN" altLang="en-US" sz="2400" dirty="0">
              <a:latin typeface="Huawei Sans" panose="020C0503030203020204" pitchFamily="34" charset="0"/>
              <a:ea typeface="方正兰亭黑简体" panose="02000000000000000000" pitchFamily="2" charset="-122"/>
              <a:cs typeface="+mn-cs"/>
            </a:endParaRPr>
          </a:p>
        </p:txBody>
      </p:sp>
      <p:grpSp>
        <p:nvGrpSpPr>
          <p:cNvPr id="80900" name="组合 14"/>
          <p:cNvGrpSpPr/>
          <p:nvPr/>
        </p:nvGrpSpPr>
        <p:grpSpPr>
          <a:xfrm>
            <a:off x="609600" y="2238375"/>
            <a:ext cx="7985125" cy="3270250"/>
            <a:chOff x="1912219" y="1104988"/>
            <a:chExt cx="9242524" cy="3154278"/>
          </a:xfrm>
        </p:grpSpPr>
        <p:cxnSp>
          <p:nvCxnSpPr>
            <p:cNvPr id="5" name="直接连接符 7"/>
            <p:cNvCxnSpPr/>
            <p:nvPr/>
          </p:nvCxnSpPr>
          <p:spPr>
            <a:xfrm flipV="1">
              <a:off x="1948969" y="3110864"/>
              <a:ext cx="9205774" cy="29093"/>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nvGrpSpPr>
            <p:cNvPr id="80902" name="组合 6"/>
            <p:cNvGrpSpPr/>
            <p:nvPr/>
          </p:nvGrpSpPr>
          <p:grpSpPr>
            <a:xfrm>
              <a:off x="1912219" y="1104988"/>
              <a:ext cx="9173221" cy="3154278"/>
              <a:chOff x="1912219" y="1104988"/>
              <a:chExt cx="9173221" cy="3154278"/>
            </a:xfrm>
          </p:grpSpPr>
          <p:sp>
            <p:nvSpPr>
              <p:cNvPr id="7" name="文本框 21"/>
              <p:cNvSpPr txBox="1"/>
              <p:nvPr/>
            </p:nvSpPr>
            <p:spPr>
              <a:xfrm>
                <a:off x="4142920" y="1104988"/>
                <a:ext cx="1139238" cy="200588"/>
              </a:xfrm>
              <a:prstGeom prst="rect">
                <a:avLst/>
              </a:prstGeom>
              <a:noFill/>
            </p:spPr>
            <p:txBody>
              <a:bodyPr lIns="0" tIns="0" rIns="0" bIns="0">
                <a:spAutoFit/>
              </a:bodyPr>
              <a:lstStyle/>
              <a:p>
                <a:pPr marR="0" algn="ctr" defTabSz="914400">
                  <a:buClrTx/>
                  <a:buSzTx/>
                  <a:buFontTx/>
                  <a:buNone/>
                  <a:defRPr/>
                </a:pPr>
                <a:r>
                  <a:rPr kumimoji="1" lang="zh-CN" altLang="en-US" sz="1350" kern="1200" cap="none" spc="0" normalizeH="0" baseline="0" noProof="0" dirty="0">
                    <a:solidFill>
                      <a:srgbClr val="000000"/>
                    </a:solidFill>
                    <a:latin typeface="+mn-ea"/>
                    <a:ea typeface="楷体_GB2312" pitchFamily="49" charset="-122"/>
                    <a:cs typeface="+mn-cs"/>
                  </a:rPr>
                  <a:t>构建</a:t>
                </a:r>
                <a:r>
                  <a:rPr kumimoji="1" lang="en-US" altLang="zh-CN" sz="1350" kern="1200" cap="none" spc="0" normalizeH="0" baseline="0" noProof="0" dirty="0">
                    <a:solidFill>
                      <a:srgbClr val="000000"/>
                    </a:solidFill>
                    <a:latin typeface="+mn-ea"/>
                    <a:ea typeface="楷体_GB2312" pitchFamily="49" charset="-122"/>
                    <a:cs typeface="+mn-cs"/>
                  </a:rPr>
                  <a:t>Build</a:t>
                </a:r>
                <a:endParaRPr kumimoji="1" lang="zh-CN" altLang="en-US" sz="1350" kern="1200" cap="none" spc="0" normalizeH="0" baseline="0" noProof="0" dirty="0">
                  <a:solidFill>
                    <a:srgbClr val="000000"/>
                  </a:solidFill>
                  <a:latin typeface="+mn-ea"/>
                  <a:ea typeface="楷体_GB2312" pitchFamily="49" charset="-122"/>
                  <a:cs typeface="+mn-cs"/>
                </a:endParaRPr>
              </a:p>
            </p:txBody>
          </p:sp>
          <p:sp>
            <p:nvSpPr>
              <p:cNvPr id="8" name="文本框 22"/>
              <p:cNvSpPr txBox="1"/>
              <p:nvPr/>
            </p:nvSpPr>
            <p:spPr>
              <a:xfrm>
                <a:off x="6312984" y="1104988"/>
                <a:ext cx="992239" cy="200588"/>
              </a:xfrm>
              <a:prstGeom prst="rect">
                <a:avLst/>
              </a:prstGeom>
              <a:noFill/>
            </p:spPr>
            <p:txBody>
              <a:bodyPr lIns="0" tIns="0" rIns="0" bIns="0">
                <a:spAutoFit/>
              </a:bodyPr>
              <a:lstStyle/>
              <a:p>
                <a:pPr marR="0" algn="ctr" defTabSz="914400">
                  <a:buClrTx/>
                  <a:buSzTx/>
                  <a:buFontTx/>
                  <a:buNone/>
                  <a:defRPr/>
                </a:pPr>
                <a:r>
                  <a:rPr kumimoji="1" lang="zh-CN" altLang="en-US" sz="1350" kern="1200" cap="none" spc="0" normalizeH="0" baseline="0" noProof="0" dirty="0">
                    <a:solidFill>
                      <a:srgbClr val="000000"/>
                    </a:solidFill>
                    <a:latin typeface="+mn-ea"/>
                    <a:ea typeface="楷体_GB2312" pitchFamily="49" charset="-122"/>
                    <a:cs typeface="+mn-cs"/>
                  </a:rPr>
                  <a:t>分发</a:t>
                </a:r>
                <a:r>
                  <a:rPr kumimoji="1" lang="en-US" altLang="zh-CN" sz="1350" kern="1200" cap="none" spc="0" normalizeH="0" baseline="0" noProof="0" dirty="0">
                    <a:solidFill>
                      <a:srgbClr val="000000"/>
                    </a:solidFill>
                    <a:latin typeface="+mn-ea"/>
                    <a:ea typeface="楷体_GB2312" pitchFamily="49" charset="-122"/>
                    <a:cs typeface="+mn-cs"/>
                  </a:rPr>
                  <a:t>Ship</a:t>
                </a:r>
                <a:endParaRPr kumimoji="1" lang="zh-CN" altLang="en-US" sz="1350" kern="1200" cap="none" spc="0" normalizeH="0" baseline="0" noProof="0" dirty="0">
                  <a:solidFill>
                    <a:srgbClr val="000000"/>
                  </a:solidFill>
                  <a:latin typeface="+mn-ea"/>
                  <a:ea typeface="楷体_GB2312" pitchFamily="49" charset="-122"/>
                  <a:cs typeface="+mn-cs"/>
                </a:endParaRPr>
              </a:p>
            </p:txBody>
          </p:sp>
          <p:sp>
            <p:nvSpPr>
              <p:cNvPr id="9" name="文本框 23"/>
              <p:cNvSpPr txBox="1"/>
              <p:nvPr/>
            </p:nvSpPr>
            <p:spPr>
              <a:xfrm>
                <a:off x="8446298" y="1104988"/>
                <a:ext cx="1141076" cy="200588"/>
              </a:xfrm>
              <a:prstGeom prst="rect">
                <a:avLst/>
              </a:prstGeom>
              <a:noFill/>
            </p:spPr>
            <p:txBody>
              <a:bodyPr lIns="0" tIns="0" rIns="0" bIns="0">
                <a:spAutoFit/>
              </a:bodyPr>
              <a:lstStyle/>
              <a:p>
                <a:pPr marR="0" algn="ctr" defTabSz="914400">
                  <a:buClrTx/>
                  <a:buSzTx/>
                  <a:buFontTx/>
                  <a:buNone/>
                  <a:defRPr/>
                </a:pPr>
                <a:r>
                  <a:rPr kumimoji="1" lang="zh-CN" altLang="en-US" sz="1350" kern="1200" cap="none" spc="0" normalizeH="0" baseline="0" noProof="0" dirty="0">
                    <a:solidFill>
                      <a:srgbClr val="000000"/>
                    </a:solidFill>
                    <a:latin typeface="+mn-ea"/>
                    <a:ea typeface="楷体_GB2312" pitchFamily="49" charset="-122"/>
                    <a:cs typeface="+mn-cs"/>
                  </a:rPr>
                  <a:t>运行</a:t>
                </a:r>
                <a:r>
                  <a:rPr kumimoji="1" lang="en-US" altLang="zh-CN" sz="1350" kern="1200" cap="none" spc="0" normalizeH="0" baseline="0" noProof="0" dirty="0">
                    <a:solidFill>
                      <a:srgbClr val="000000"/>
                    </a:solidFill>
                    <a:latin typeface="+mn-ea"/>
                    <a:ea typeface="楷体_GB2312" pitchFamily="49" charset="-122"/>
                    <a:cs typeface="+mn-cs"/>
                  </a:rPr>
                  <a:t>Run</a:t>
                </a:r>
                <a:endParaRPr kumimoji="1" lang="zh-CN" altLang="en-US" sz="1350" kern="1200" cap="none" spc="0" normalizeH="0" baseline="0" noProof="0" dirty="0">
                  <a:solidFill>
                    <a:srgbClr val="000000"/>
                  </a:solidFill>
                  <a:latin typeface="+mn-ea"/>
                  <a:ea typeface="楷体_GB2312" pitchFamily="49" charset="-122"/>
                  <a:cs typeface="+mn-cs"/>
                </a:endParaRPr>
              </a:p>
            </p:txBody>
          </p:sp>
          <p:sp>
            <p:nvSpPr>
              <p:cNvPr id="10" name="文本框 47"/>
              <p:cNvSpPr txBox="1"/>
              <p:nvPr/>
            </p:nvSpPr>
            <p:spPr>
              <a:xfrm>
                <a:off x="7724169" y="1536787"/>
                <a:ext cx="1367085" cy="154652"/>
              </a:xfrm>
              <a:prstGeom prst="rect">
                <a:avLst/>
              </a:prstGeom>
              <a:noFill/>
            </p:spPr>
            <p:txBody>
              <a:bodyPr lIns="0" tIns="0" rIns="0" bIns="0">
                <a:spAutoFit/>
              </a:bodyPr>
              <a:lstStyle/>
              <a:p>
                <a:pPr marR="0" algn="ctr" defTabSz="914400">
                  <a:buClrTx/>
                  <a:buSzTx/>
                  <a:buFontTx/>
                  <a:buNone/>
                  <a:defRPr/>
                </a:pPr>
                <a:r>
                  <a:rPr kumimoji="1" lang="zh-CN" altLang="en-US" sz="1050" kern="1200" cap="none" spc="0" normalizeH="0" baseline="0" noProof="0" dirty="0">
                    <a:solidFill>
                      <a:srgbClr val="000000"/>
                    </a:solidFill>
                    <a:latin typeface="+mn-ea"/>
                    <a:ea typeface="楷体_GB2312" pitchFamily="49" charset="-122"/>
                    <a:cs typeface="+mn-cs"/>
                  </a:rPr>
                  <a:t>面向单机开发</a:t>
                </a:r>
                <a:r>
                  <a:rPr kumimoji="1" lang="en-US" altLang="zh-CN" sz="1050" kern="1200" cap="none" spc="0" normalizeH="0" baseline="0" noProof="0" dirty="0">
                    <a:solidFill>
                      <a:srgbClr val="000000"/>
                    </a:solidFill>
                    <a:latin typeface="+mn-ea"/>
                    <a:ea typeface="楷体_GB2312" pitchFamily="49" charset="-122"/>
                    <a:cs typeface="+mn-cs"/>
                  </a:rPr>
                  <a:t>CLI</a:t>
                </a:r>
                <a:endParaRPr kumimoji="1" lang="zh-CN" altLang="en-US" sz="1050" kern="1200" cap="none" spc="0" normalizeH="0" baseline="0" noProof="0" dirty="0">
                  <a:solidFill>
                    <a:srgbClr val="000000"/>
                  </a:solidFill>
                  <a:latin typeface="+mn-ea"/>
                  <a:ea typeface="楷体_GB2312" pitchFamily="49" charset="-122"/>
                  <a:cs typeface="+mn-cs"/>
                </a:endParaRPr>
              </a:p>
            </p:txBody>
          </p:sp>
          <p:sp>
            <p:nvSpPr>
              <p:cNvPr id="11" name="文本框 48"/>
              <p:cNvSpPr txBox="1"/>
              <p:nvPr/>
            </p:nvSpPr>
            <p:spPr>
              <a:xfrm>
                <a:off x="9105954" y="1536787"/>
                <a:ext cx="1978965" cy="154652"/>
              </a:xfrm>
              <a:prstGeom prst="rect">
                <a:avLst/>
              </a:prstGeom>
              <a:noFill/>
            </p:spPr>
            <p:txBody>
              <a:bodyPr lIns="0" tIns="0" rIns="0" bIns="0">
                <a:spAutoFit/>
              </a:bodyPr>
              <a:lstStyle/>
              <a:p>
                <a:pPr marR="0" algn="ctr" defTabSz="914400">
                  <a:buClrTx/>
                  <a:buSzTx/>
                  <a:buFontTx/>
                  <a:buNone/>
                  <a:defRPr/>
                </a:pPr>
                <a:r>
                  <a:rPr kumimoji="1" lang="zh-CN" altLang="en-US" sz="1050" kern="1200" cap="none" spc="0" normalizeH="0" baseline="0" noProof="0" dirty="0">
                    <a:solidFill>
                      <a:srgbClr val="000000"/>
                    </a:solidFill>
                    <a:latin typeface="+mn-ea"/>
                    <a:ea typeface="楷体_GB2312" pitchFamily="49" charset="-122"/>
                    <a:cs typeface="+mn-cs"/>
                  </a:rPr>
                  <a:t>面向</a:t>
                </a:r>
                <a:r>
                  <a:rPr kumimoji="1" lang="en-US" altLang="zh-CN" sz="1050" kern="1200" cap="none" spc="0" normalizeH="0" baseline="0" noProof="0" dirty="0">
                    <a:solidFill>
                      <a:srgbClr val="000000"/>
                    </a:solidFill>
                    <a:latin typeface="+mn-ea"/>
                    <a:ea typeface="楷体_GB2312" pitchFamily="49" charset="-122"/>
                    <a:cs typeface="+mn-cs"/>
                  </a:rPr>
                  <a:t>K8S</a:t>
                </a:r>
                <a:r>
                  <a:rPr kumimoji="1" lang="zh-CN" altLang="en-US" sz="1050" kern="1200" cap="none" spc="0" normalizeH="0" baseline="0" noProof="0" dirty="0">
                    <a:solidFill>
                      <a:srgbClr val="000000"/>
                    </a:solidFill>
                    <a:latin typeface="+mn-ea"/>
                    <a:ea typeface="楷体_GB2312" pitchFamily="49" charset="-122"/>
                    <a:cs typeface="+mn-cs"/>
                  </a:rPr>
                  <a:t>集群</a:t>
                </a:r>
                <a:r>
                  <a:rPr kumimoji="1" lang="en-US" altLang="zh-CN" sz="1050" kern="1200" cap="none" spc="0" normalizeH="0" baseline="0" noProof="0" dirty="0">
                    <a:solidFill>
                      <a:srgbClr val="000000"/>
                    </a:solidFill>
                    <a:latin typeface="+mn-ea"/>
                    <a:ea typeface="楷体_GB2312" pitchFamily="49" charset="-122"/>
                    <a:cs typeface="+mn-cs"/>
                  </a:rPr>
                  <a:t>CRI</a:t>
                </a:r>
                <a:r>
                  <a:rPr kumimoji="1" lang="zh-CN" altLang="en-US" sz="1050" kern="1200" cap="none" spc="0" normalizeH="0" baseline="0" noProof="0" dirty="0">
                    <a:solidFill>
                      <a:srgbClr val="000000"/>
                    </a:solidFill>
                    <a:latin typeface="+mn-ea"/>
                    <a:ea typeface="楷体_GB2312" pitchFamily="49" charset="-122"/>
                    <a:cs typeface="+mn-cs"/>
                  </a:rPr>
                  <a:t>对接</a:t>
                </a:r>
                <a:endParaRPr kumimoji="1" lang="zh-CN" altLang="en-US" sz="1050" kern="1200" cap="none" spc="0" normalizeH="0" baseline="0" noProof="0" dirty="0">
                  <a:solidFill>
                    <a:srgbClr val="000000"/>
                  </a:solidFill>
                  <a:latin typeface="+mn-ea"/>
                  <a:ea typeface="楷体_GB2312" pitchFamily="49" charset="-122"/>
                  <a:cs typeface="+mn-cs"/>
                </a:endParaRPr>
              </a:p>
            </p:txBody>
          </p:sp>
          <p:sp>
            <p:nvSpPr>
              <p:cNvPr id="12" name="右箭头 50"/>
              <p:cNvSpPr/>
              <p:nvPr/>
            </p:nvSpPr>
            <p:spPr>
              <a:xfrm>
                <a:off x="5318907" y="1104988"/>
                <a:ext cx="970189" cy="297053"/>
              </a:xfrm>
              <a:prstGeom prst="rightArrow">
                <a:avLst/>
              </a:prstGeom>
              <a:solidFill>
                <a:schemeClr val="bg1">
                  <a:lumMod val="40000"/>
                  <a:lumOff val="6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1" i="0" u="none" strike="noStrike" kern="1200" cap="none" spc="0" normalizeH="0" baseline="0" noProof="0">
                  <a:ln>
                    <a:noFill/>
                  </a:ln>
                  <a:solidFill>
                    <a:srgbClr val="666666"/>
                  </a:solidFill>
                  <a:effectLst/>
                  <a:uLnTx/>
                  <a:uFillTx/>
                  <a:latin typeface="微软雅黑" panose="020B0503020204020204" charset="-122"/>
                  <a:ea typeface="微软雅黑" panose="020B0503020204020204" charset="-122"/>
                  <a:cs typeface="+mn-cs"/>
                </a:endParaRPr>
              </a:p>
            </p:txBody>
          </p:sp>
          <p:sp>
            <p:nvSpPr>
              <p:cNvPr id="13" name="右箭头 51"/>
              <p:cNvSpPr/>
              <p:nvPr/>
            </p:nvSpPr>
            <p:spPr>
              <a:xfrm>
                <a:off x="7330948" y="1104988"/>
                <a:ext cx="1085950" cy="297053"/>
              </a:xfrm>
              <a:prstGeom prst="rightArrow">
                <a:avLst/>
              </a:prstGeom>
              <a:solidFill>
                <a:schemeClr val="bg1">
                  <a:lumMod val="40000"/>
                  <a:lumOff val="6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350" b="1" i="0" u="none" strike="noStrike" kern="1200" cap="none" spc="0" normalizeH="0" baseline="0" noProof="0">
                  <a:ln>
                    <a:noFill/>
                  </a:ln>
                  <a:solidFill>
                    <a:srgbClr val="666666"/>
                  </a:solidFill>
                  <a:effectLst/>
                  <a:uLnTx/>
                  <a:uFillTx/>
                  <a:latin typeface="微软雅黑" panose="020B0503020204020204" charset="-122"/>
                  <a:ea typeface="微软雅黑" panose="020B0503020204020204" charset="-122"/>
                  <a:cs typeface="+mn-cs"/>
                </a:endParaRPr>
              </a:p>
            </p:txBody>
          </p:sp>
          <p:sp>
            <p:nvSpPr>
              <p:cNvPr id="14" name="文本框 52"/>
              <p:cNvSpPr txBox="1"/>
              <p:nvPr/>
            </p:nvSpPr>
            <p:spPr>
              <a:xfrm>
                <a:off x="3494290" y="1536787"/>
                <a:ext cx="1368922" cy="154652"/>
              </a:xfrm>
              <a:prstGeom prst="rect">
                <a:avLst/>
              </a:prstGeom>
              <a:noFill/>
            </p:spPr>
            <p:txBody>
              <a:bodyPr lIns="0" tIns="0" rIns="0" bIns="0">
                <a:spAutoFit/>
              </a:bodyPr>
              <a:lstStyle/>
              <a:p>
                <a:pPr marR="0" algn="ctr" defTabSz="914400">
                  <a:buClrTx/>
                  <a:buSzTx/>
                  <a:buFontTx/>
                  <a:buNone/>
                  <a:defRPr/>
                </a:pPr>
                <a:r>
                  <a:rPr kumimoji="1" lang="zh-CN" altLang="en-US" sz="1050" kern="1200" cap="none" spc="0" normalizeH="0" baseline="0" noProof="0" dirty="0">
                    <a:solidFill>
                      <a:srgbClr val="000000"/>
                    </a:solidFill>
                    <a:latin typeface="+mn-ea"/>
                    <a:ea typeface="楷体_GB2312" pitchFamily="49" charset="-122"/>
                    <a:cs typeface="+mn-cs"/>
                  </a:rPr>
                  <a:t>面向单机开发</a:t>
                </a:r>
                <a:endParaRPr kumimoji="1" lang="zh-CN" altLang="en-US" sz="1050" kern="1200" cap="none" spc="0" normalizeH="0" baseline="0" noProof="0" dirty="0">
                  <a:solidFill>
                    <a:srgbClr val="000000"/>
                  </a:solidFill>
                  <a:latin typeface="+mn-ea"/>
                  <a:ea typeface="楷体_GB2312" pitchFamily="49" charset="-122"/>
                  <a:cs typeface="+mn-cs"/>
                </a:endParaRPr>
              </a:p>
            </p:txBody>
          </p:sp>
          <p:sp>
            <p:nvSpPr>
              <p:cNvPr id="15" name="文本框 54"/>
              <p:cNvSpPr txBox="1"/>
              <p:nvPr/>
            </p:nvSpPr>
            <p:spPr>
              <a:xfrm>
                <a:off x="4686814" y="1536787"/>
                <a:ext cx="1150262" cy="154652"/>
              </a:xfrm>
              <a:prstGeom prst="rect">
                <a:avLst/>
              </a:prstGeom>
              <a:noFill/>
            </p:spPr>
            <p:txBody>
              <a:bodyPr lIns="0" tIns="0" rIns="0" bIns="0">
                <a:spAutoFit/>
              </a:bodyPr>
              <a:lstStyle/>
              <a:p>
                <a:pPr marR="0" algn="ctr" defTabSz="914400">
                  <a:buClrTx/>
                  <a:buSzTx/>
                  <a:buFontTx/>
                  <a:buNone/>
                  <a:defRPr/>
                </a:pPr>
                <a:r>
                  <a:rPr kumimoji="1" lang="zh-CN" altLang="en-US" sz="1050" kern="1200" cap="none" spc="0" normalizeH="0" baseline="0" noProof="0" dirty="0">
                    <a:solidFill>
                      <a:srgbClr val="000000"/>
                    </a:solidFill>
                    <a:latin typeface="+mn-ea"/>
                    <a:ea typeface="楷体_GB2312" pitchFamily="49" charset="-122"/>
                    <a:cs typeface="+mn-cs"/>
                  </a:rPr>
                  <a:t>面向</a:t>
                </a:r>
                <a:r>
                  <a:rPr kumimoji="1" lang="en-US" altLang="zh-CN" sz="1050" kern="1200" cap="none" spc="0" normalizeH="0" baseline="0" noProof="0" dirty="0">
                    <a:solidFill>
                      <a:srgbClr val="000000"/>
                    </a:solidFill>
                    <a:latin typeface="+mn-ea"/>
                    <a:ea typeface="楷体_GB2312" pitchFamily="49" charset="-122"/>
                    <a:cs typeface="+mn-cs"/>
                  </a:rPr>
                  <a:t>CI/CD</a:t>
                </a:r>
                <a:endParaRPr kumimoji="1" lang="zh-CN" altLang="en-US" sz="1050" kern="1200" cap="none" spc="0" normalizeH="0" baseline="0" noProof="0" dirty="0">
                  <a:solidFill>
                    <a:srgbClr val="000000"/>
                  </a:solidFill>
                  <a:latin typeface="+mn-ea"/>
                  <a:ea typeface="楷体_GB2312" pitchFamily="49" charset="-122"/>
                  <a:cs typeface="+mn-cs"/>
                </a:endParaRPr>
              </a:p>
            </p:txBody>
          </p:sp>
          <p:sp>
            <p:nvSpPr>
              <p:cNvPr id="16" name="矩形 2"/>
              <p:cNvSpPr/>
              <p:nvPr/>
            </p:nvSpPr>
            <p:spPr>
              <a:xfrm>
                <a:off x="6289096" y="1954806"/>
                <a:ext cx="1073088" cy="924847"/>
              </a:xfrm>
              <a:prstGeom prst="rect">
                <a:avLst/>
              </a:prstGeom>
              <a:solidFill>
                <a:schemeClr val="accent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1" i="0" u="none" strike="noStrike" kern="1200" cap="none" spc="0" normalizeH="0" baseline="0" noProof="0" dirty="0">
                    <a:ln>
                      <a:noFill/>
                    </a:ln>
                    <a:solidFill>
                      <a:srgbClr val="666666"/>
                    </a:solidFill>
                    <a:effectLst/>
                    <a:uLnTx/>
                    <a:uFillTx/>
                    <a:latin typeface="+mn-ea"/>
                    <a:ea typeface="+mn-ea"/>
                    <a:cs typeface="+mn-cs"/>
                  </a:rPr>
                  <a:t>容器镜象</a:t>
                </a:r>
                <a:endParaRPr kumimoji="0" lang="en-US" altLang="zh-CN" sz="1050" b="1" i="0" u="none" strike="noStrike" kern="1200" cap="none" spc="0" normalizeH="0" baseline="0" noProof="0" dirty="0">
                  <a:ln>
                    <a:noFill/>
                  </a:ln>
                  <a:solidFill>
                    <a:srgbClr val="666666"/>
                  </a:solidFill>
                  <a:effectLst/>
                  <a:uLnTx/>
                  <a:uFillTx/>
                  <a:latin typeface="+mn-ea"/>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1" i="0" u="none" strike="noStrike" kern="1200" cap="none" spc="0" normalizeH="0" baseline="0" noProof="0" dirty="0">
                    <a:ln>
                      <a:noFill/>
                    </a:ln>
                    <a:solidFill>
                      <a:srgbClr val="666666"/>
                    </a:solidFill>
                    <a:effectLst/>
                    <a:uLnTx/>
                    <a:uFillTx/>
                    <a:latin typeface="+mn-ea"/>
                    <a:ea typeface="+mn-ea"/>
                    <a:cs typeface="+mn-cs"/>
                  </a:rPr>
                  <a:t>仓库</a:t>
                </a:r>
                <a:endParaRPr kumimoji="0" lang="en-US" altLang="zh-CN" sz="1050" b="1" i="0" u="none" strike="noStrike" kern="1200" cap="none" spc="0" normalizeH="0" baseline="0" noProof="0" dirty="0">
                  <a:ln>
                    <a:noFill/>
                  </a:ln>
                  <a:solidFill>
                    <a:srgbClr val="666666"/>
                  </a:solidFill>
                  <a:effectLst/>
                  <a:uLnTx/>
                  <a:uFillTx/>
                  <a:latin typeface="+mn-ea"/>
                  <a:ea typeface="+mn-ea"/>
                  <a:cs typeface="+mn-cs"/>
                </a:endParaRPr>
              </a:p>
            </p:txBody>
          </p:sp>
          <p:sp>
            <p:nvSpPr>
              <p:cNvPr id="17" name="矩形 11"/>
              <p:cNvSpPr/>
              <p:nvPr/>
            </p:nvSpPr>
            <p:spPr>
              <a:xfrm>
                <a:off x="7801343" y="2807686"/>
                <a:ext cx="2787457" cy="252649"/>
              </a:xfrm>
              <a:prstGeom prst="rect">
                <a:avLst/>
              </a:prstGeom>
              <a:solidFill>
                <a:schemeClr val="accent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1" i="0" u="none" strike="noStrike" kern="1200" cap="none" spc="0" normalizeH="0" baseline="0" noProof="0" dirty="0">
                    <a:ln>
                      <a:noFill/>
                    </a:ln>
                    <a:solidFill>
                      <a:srgbClr val="666666"/>
                    </a:solidFill>
                    <a:effectLst/>
                    <a:uLnTx/>
                    <a:uFillTx/>
                    <a:latin typeface="+mn-ea"/>
                    <a:ea typeface="+mn-ea"/>
                    <a:cs typeface="+mn-cs"/>
                  </a:rPr>
                  <a:t>容器</a:t>
                </a:r>
                <a:r>
                  <a:rPr kumimoji="0" lang="en-US" altLang="zh-CN" sz="1050" b="1" i="0" u="none" strike="noStrike" kern="1200" cap="none" spc="0" normalizeH="0" baseline="0" noProof="0" dirty="0">
                    <a:ln>
                      <a:noFill/>
                    </a:ln>
                    <a:solidFill>
                      <a:srgbClr val="666666"/>
                    </a:solidFill>
                    <a:effectLst/>
                    <a:uLnTx/>
                    <a:uFillTx/>
                    <a:latin typeface="+mn-lt"/>
                    <a:ea typeface="微软雅黑" panose="020B0503020204020204" charset="-122"/>
                    <a:cs typeface="+mn-cs"/>
                  </a:rPr>
                  <a:t>runtime</a:t>
                </a:r>
                <a:endParaRPr kumimoji="0" lang="en-US" altLang="zh-CN" sz="1050" b="1" i="0" u="none" strike="noStrike" kern="1200" cap="none" spc="0" normalizeH="0" baseline="0" noProof="0" dirty="0">
                  <a:ln>
                    <a:noFill/>
                  </a:ln>
                  <a:solidFill>
                    <a:srgbClr val="666666"/>
                  </a:solidFill>
                  <a:effectLst/>
                  <a:uLnTx/>
                  <a:uFillTx/>
                  <a:latin typeface="+mn-lt"/>
                  <a:ea typeface="微软雅黑" panose="020B0503020204020204" charset="-122"/>
                  <a:cs typeface="+mn-cs"/>
                </a:endParaRPr>
              </a:p>
            </p:txBody>
          </p:sp>
          <p:sp>
            <p:nvSpPr>
              <p:cNvPr id="18" name="矩形 12"/>
              <p:cNvSpPr/>
              <p:nvPr/>
            </p:nvSpPr>
            <p:spPr>
              <a:xfrm>
                <a:off x="7801343" y="1846090"/>
                <a:ext cx="1361572" cy="684448"/>
              </a:xfrm>
              <a:prstGeom prst="rect">
                <a:avLst/>
              </a:prstGeom>
              <a:solidFill>
                <a:schemeClr val="accent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1" i="0" u="none" strike="noStrike" kern="1200" cap="none" spc="0" normalizeH="0" baseline="0" noProof="0" dirty="0">
                    <a:ln>
                      <a:noFill/>
                    </a:ln>
                    <a:solidFill>
                      <a:srgbClr val="666666"/>
                    </a:solidFill>
                    <a:effectLst/>
                    <a:uLnTx/>
                    <a:uFillTx/>
                    <a:latin typeface="+mn-ea"/>
                    <a:ea typeface="+mn-ea"/>
                    <a:cs typeface="+mn-cs"/>
                  </a:rPr>
                  <a:t>容器引擎</a:t>
                </a:r>
                <a:endParaRPr kumimoji="0" lang="en-US" altLang="zh-CN" sz="1050" b="1" i="0" u="none" strike="noStrike" kern="1200" cap="none" spc="0" normalizeH="0" baseline="0" noProof="0" dirty="0">
                  <a:ln>
                    <a:noFill/>
                  </a:ln>
                  <a:solidFill>
                    <a:srgbClr val="666666"/>
                  </a:solidFill>
                  <a:effectLst/>
                  <a:uLnTx/>
                  <a:uFillTx/>
                  <a:latin typeface="+mn-ea"/>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050" b="1" i="0" u="none" strike="noStrike" kern="1200" cap="none" spc="0" normalizeH="0" baseline="0" noProof="0" dirty="0">
                  <a:ln>
                    <a:noFill/>
                  </a:ln>
                  <a:solidFill>
                    <a:srgbClr val="666666"/>
                  </a:solidFill>
                  <a:effectLst/>
                  <a:uLnTx/>
                  <a:uFillTx/>
                  <a:latin typeface="+mn-ea"/>
                  <a:ea typeface="+mn-ea"/>
                  <a:cs typeface="+mn-cs"/>
                </a:endParaRPr>
              </a:p>
            </p:txBody>
          </p:sp>
          <p:sp>
            <p:nvSpPr>
              <p:cNvPr id="19" name="矩形 13"/>
              <p:cNvSpPr/>
              <p:nvPr/>
            </p:nvSpPr>
            <p:spPr>
              <a:xfrm>
                <a:off x="3635775" y="1954806"/>
                <a:ext cx="1045527" cy="924847"/>
              </a:xfrm>
              <a:prstGeom prst="rect">
                <a:avLst/>
              </a:prstGeom>
              <a:solidFill>
                <a:schemeClr val="accent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1" i="0" u="none" strike="noStrike" kern="1200" cap="none" spc="0" normalizeH="0" baseline="0" noProof="0" dirty="0">
                    <a:ln>
                      <a:noFill/>
                    </a:ln>
                    <a:solidFill>
                      <a:srgbClr val="666666"/>
                    </a:solidFill>
                    <a:effectLst/>
                    <a:uLnTx/>
                    <a:uFillTx/>
                    <a:latin typeface="+mn-ea"/>
                    <a:ea typeface="+mn-ea"/>
                    <a:cs typeface="+mn-cs"/>
                  </a:rPr>
                  <a:t>容器镜象</a:t>
                </a:r>
                <a:endParaRPr kumimoji="0" lang="en-US" altLang="zh-CN" sz="1050" b="1" i="0" u="none" strike="noStrike" kern="1200" cap="none" spc="0" normalizeH="0" baseline="0" noProof="0" dirty="0">
                  <a:ln>
                    <a:noFill/>
                  </a:ln>
                  <a:solidFill>
                    <a:srgbClr val="666666"/>
                  </a:solidFill>
                  <a:effectLst/>
                  <a:uLnTx/>
                  <a:uFillTx/>
                  <a:latin typeface="+mn-ea"/>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1" i="0" u="none" strike="noStrike" kern="1200" cap="none" spc="0" normalizeH="0" baseline="0" noProof="0" dirty="0">
                    <a:ln>
                      <a:noFill/>
                    </a:ln>
                    <a:solidFill>
                      <a:srgbClr val="666666"/>
                    </a:solidFill>
                    <a:effectLst/>
                    <a:uLnTx/>
                    <a:uFillTx/>
                    <a:latin typeface="+mn-ea"/>
                    <a:ea typeface="+mn-ea"/>
                    <a:cs typeface="+mn-cs"/>
                  </a:rPr>
                  <a:t>构建工具</a:t>
                </a:r>
                <a:endParaRPr kumimoji="0" lang="en-US" altLang="zh-CN" sz="1050" b="1" i="0" u="none" strike="noStrike" kern="1200" cap="none" spc="0" normalizeH="0" baseline="0" noProof="0" dirty="0">
                  <a:ln>
                    <a:noFill/>
                  </a:ln>
                  <a:solidFill>
                    <a:srgbClr val="666666"/>
                  </a:solidFill>
                  <a:effectLst/>
                  <a:uLnTx/>
                  <a:uFillTx/>
                  <a:latin typeface="+mn-ea"/>
                  <a:ea typeface="+mn-ea"/>
                  <a:cs typeface="+mn-cs"/>
                </a:endParaRPr>
              </a:p>
            </p:txBody>
          </p:sp>
          <p:sp>
            <p:nvSpPr>
              <p:cNvPr id="20" name="矩形 42"/>
              <p:cNvSpPr/>
              <p:nvPr/>
            </p:nvSpPr>
            <p:spPr>
              <a:xfrm>
                <a:off x="7801343" y="2542788"/>
                <a:ext cx="2787457" cy="248055"/>
              </a:xfrm>
              <a:prstGeom prst="rect">
                <a:avLst/>
              </a:prstGeom>
              <a:solidFill>
                <a:schemeClr val="accent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1" i="0" u="none" strike="noStrike" kern="1200" cap="none" spc="0" normalizeH="0" baseline="0" noProof="0" dirty="0">
                    <a:ln>
                      <a:noFill/>
                    </a:ln>
                    <a:solidFill>
                      <a:srgbClr val="666666"/>
                    </a:solidFill>
                    <a:effectLst/>
                    <a:uLnTx/>
                    <a:uFillTx/>
                    <a:latin typeface="+mn-ea"/>
                    <a:ea typeface="+mn-ea"/>
                    <a:cs typeface="+mn-cs"/>
                  </a:rPr>
                  <a:t>容器</a:t>
                </a:r>
                <a:r>
                  <a:rPr kumimoji="0" lang="en-US" altLang="zh-CN" sz="1050" b="1" i="0" u="none" strike="noStrike" kern="1200" cap="none" spc="0" normalizeH="0" baseline="0" noProof="0" dirty="0">
                    <a:ln>
                      <a:noFill/>
                    </a:ln>
                    <a:solidFill>
                      <a:srgbClr val="666666"/>
                    </a:solidFill>
                    <a:effectLst/>
                    <a:uLnTx/>
                    <a:uFillTx/>
                    <a:latin typeface="+mn-lt"/>
                    <a:ea typeface="微软雅黑" panose="020B0503020204020204" charset="-122"/>
                    <a:cs typeface="+mn-cs"/>
                  </a:rPr>
                  <a:t>monitor</a:t>
                </a:r>
                <a:endParaRPr kumimoji="0" lang="en-US" altLang="zh-CN" sz="1050" b="1" i="0" u="none" strike="noStrike" kern="1200" cap="none" spc="0" normalizeH="0" baseline="0" noProof="0" dirty="0">
                  <a:ln>
                    <a:noFill/>
                  </a:ln>
                  <a:solidFill>
                    <a:srgbClr val="666666"/>
                  </a:solidFill>
                  <a:effectLst/>
                  <a:uLnTx/>
                  <a:uFillTx/>
                  <a:latin typeface="+mn-lt"/>
                  <a:ea typeface="微软雅黑" panose="020B0503020204020204" charset="-122"/>
                  <a:cs typeface="+mn-cs"/>
                </a:endParaRPr>
              </a:p>
            </p:txBody>
          </p:sp>
          <p:sp>
            <p:nvSpPr>
              <p:cNvPr id="21" name="圆角矩形 55"/>
              <p:cNvSpPr/>
              <p:nvPr/>
            </p:nvSpPr>
            <p:spPr>
              <a:xfrm>
                <a:off x="7876679" y="2065053"/>
                <a:ext cx="1221925" cy="217431"/>
              </a:xfrm>
              <a:prstGeom prst="roundRect">
                <a:avLst/>
              </a:prstGeom>
              <a:solidFill>
                <a:schemeClr val="accent4">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050" b="1" i="0" u="none" strike="noStrike" kern="1200" cap="none" spc="0" normalizeH="0" baseline="0" noProof="0" dirty="0" err="1">
                    <a:ln>
                      <a:noFill/>
                    </a:ln>
                    <a:solidFill>
                      <a:srgbClr val="666666"/>
                    </a:solidFill>
                    <a:effectLst/>
                    <a:uLnTx/>
                    <a:uFillTx/>
                    <a:latin typeface="+mn-lt"/>
                    <a:ea typeface="微软雅黑" panose="020B0503020204020204" charset="-122"/>
                    <a:cs typeface="+mn-cs"/>
                  </a:rPr>
                  <a:t>Docker</a:t>
                </a:r>
                <a:endParaRPr kumimoji="0" lang="zh-CN" altLang="en-US" sz="1050" b="1" i="0" u="none" strike="noStrike" kern="1200" cap="none" spc="0" normalizeH="0" baseline="0" noProof="0" dirty="0">
                  <a:ln>
                    <a:noFill/>
                  </a:ln>
                  <a:solidFill>
                    <a:srgbClr val="666666"/>
                  </a:solidFill>
                  <a:effectLst/>
                  <a:uLnTx/>
                  <a:uFillTx/>
                  <a:latin typeface="+mn-lt"/>
                  <a:ea typeface="微软雅黑" panose="020B0503020204020204" charset="-122"/>
                  <a:cs typeface="+mn-cs"/>
                </a:endParaRPr>
              </a:p>
            </p:txBody>
          </p:sp>
          <p:sp>
            <p:nvSpPr>
              <p:cNvPr id="22" name="圆角矩形 57"/>
              <p:cNvSpPr/>
              <p:nvPr/>
            </p:nvSpPr>
            <p:spPr>
              <a:xfrm>
                <a:off x="7876679" y="2297796"/>
                <a:ext cx="1221925" cy="217431"/>
              </a:xfrm>
              <a:prstGeom prst="roundRect">
                <a:avLst/>
              </a:prstGeom>
              <a:solidFill>
                <a:schemeClr val="accent4">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050" b="1" i="0" u="none" strike="noStrike" kern="1200" cap="none" spc="0" normalizeH="0" baseline="0" noProof="0" dirty="0" err="1">
                    <a:ln>
                      <a:noFill/>
                    </a:ln>
                    <a:solidFill>
                      <a:srgbClr val="666666"/>
                    </a:solidFill>
                    <a:effectLst/>
                    <a:uLnTx/>
                    <a:uFillTx/>
                    <a:latin typeface="+mn-lt"/>
                    <a:ea typeface="+mn-ea"/>
                    <a:cs typeface="+mn-cs"/>
                  </a:rPr>
                  <a:t>Containerd</a:t>
                </a:r>
                <a:endParaRPr kumimoji="0" lang="zh-CN" altLang="en-US" sz="1050" b="1" i="0" u="none" strike="noStrike" kern="1200" cap="none" spc="0" normalizeH="0" baseline="0" noProof="0" dirty="0">
                  <a:ln>
                    <a:noFill/>
                  </a:ln>
                  <a:solidFill>
                    <a:srgbClr val="666666"/>
                  </a:solidFill>
                  <a:effectLst/>
                  <a:uLnTx/>
                  <a:uFillTx/>
                  <a:latin typeface="+mn-lt"/>
                  <a:ea typeface="+mn-ea"/>
                  <a:cs typeface="+mn-cs"/>
                </a:endParaRPr>
              </a:p>
            </p:txBody>
          </p:sp>
          <p:sp>
            <p:nvSpPr>
              <p:cNvPr id="23" name="矩形 58"/>
              <p:cNvSpPr/>
              <p:nvPr/>
            </p:nvSpPr>
            <p:spPr>
              <a:xfrm>
                <a:off x="9227227" y="2065053"/>
                <a:ext cx="1361572" cy="460892"/>
              </a:xfrm>
              <a:prstGeom prst="rect">
                <a:avLst/>
              </a:prstGeom>
              <a:solidFill>
                <a:schemeClr val="accent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1" i="0" u="none" strike="noStrike" kern="1200" cap="none" spc="0" normalizeH="0" baseline="0" noProof="0" dirty="0">
                    <a:ln>
                      <a:noFill/>
                    </a:ln>
                    <a:solidFill>
                      <a:srgbClr val="666666"/>
                    </a:solidFill>
                    <a:effectLst/>
                    <a:uLnTx/>
                    <a:uFillTx/>
                    <a:latin typeface="+mn-ea"/>
                    <a:ea typeface="+mn-ea"/>
                    <a:cs typeface="+mn-cs"/>
                  </a:rPr>
                  <a:t>容器引擎</a:t>
                </a:r>
                <a:endParaRPr kumimoji="0" lang="en-US" altLang="zh-CN" sz="1050" b="1" i="0" u="none" strike="noStrike" kern="1200" cap="none" spc="0" normalizeH="0" baseline="0" noProof="0" dirty="0">
                  <a:ln>
                    <a:noFill/>
                  </a:ln>
                  <a:solidFill>
                    <a:srgbClr val="666666"/>
                  </a:solidFill>
                  <a:effectLst/>
                  <a:uLnTx/>
                  <a:uFillTx/>
                  <a:latin typeface="+mn-ea"/>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050" b="1" i="0" u="none" strike="noStrike" kern="1200" cap="none" spc="0" normalizeH="0" baseline="0" noProof="0" dirty="0">
                  <a:ln>
                    <a:noFill/>
                  </a:ln>
                  <a:solidFill>
                    <a:srgbClr val="666666"/>
                  </a:solidFill>
                  <a:effectLst/>
                  <a:uLnTx/>
                  <a:uFillTx/>
                  <a:latin typeface="+mn-ea"/>
                  <a:ea typeface="+mn-ea"/>
                  <a:cs typeface="+mn-cs"/>
                </a:endParaRPr>
              </a:p>
            </p:txBody>
          </p:sp>
          <p:sp>
            <p:nvSpPr>
              <p:cNvPr id="24" name="圆角矩形 60"/>
              <p:cNvSpPr/>
              <p:nvPr/>
            </p:nvSpPr>
            <p:spPr>
              <a:xfrm>
                <a:off x="9300727" y="2293201"/>
                <a:ext cx="1223762" cy="217431"/>
              </a:xfrm>
              <a:prstGeom prst="roundRect">
                <a:avLst/>
              </a:prstGeom>
              <a:solidFill>
                <a:schemeClr val="accent4">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050" b="1" i="0" u="none" strike="noStrike" kern="1200" cap="none" spc="0" normalizeH="0" baseline="0" noProof="0" dirty="0" err="1">
                    <a:ln>
                      <a:noFill/>
                    </a:ln>
                    <a:solidFill>
                      <a:srgbClr val="666666"/>
                    </a:solidFill>
                    <a:effectLst/>
                    <a:uLnTx/>
                    <a:uFillTx/>
                    <a:latin typeface="+mn-lt"/>
                    <a:ea typeface="+mn-ea"/>
                    <a:cs typeface="+mn-cs"/>
                  </a:rPr>
                  <a:t>Containerd</a:t>
                </a:r>
                <a:endParaRPr kumimoji="0" lang="zh-CN" altLang="en-US" sz="1050" b="1" i="0" u="none" strike="noStrike" kern="1200" cap="none" spc="0" normalizeH="0" baseline="0" noProof="0" dirty="0">
                  <a:ln>
                    <a:noFill/>
                  </a:ln>
                  <a:solidFill>
                    <a:srgbClr val="666666"/>
                  </a:solidFill>
                  <a:effectLst/>
                  <a:uLnTx/>
                  <a:uFillTx/>
                  <a:latin typeface="+mn-lt"/>
                  <a:ea typeface="+mn-ea"/>
                  <a:cs typeface="+mn-cs"/>
                </a:endParaRPr>
              </a:p>
            </p:txBody>
          </p:sp>
          <p:sp>
            <p:nvSpPr>
              <p:cNvPr id="25" name="圆角矩形 61"/>
              <p:cNvSpPr/>
              <p:nvPr/>
            </p:nvSpPr>
            <p:spPr>
              <a:xfrm>
                <a:off x="8979167" y="2559631"/>
                <a:ext cx="1510409" cy="217431"/>
              </a:xfrm>
              <a:prstGeom prst="roundRect">
                <a:avLst/>
              </a:prstGeom>
              <a:solidFill>
                <a:schemeClr val="accent4">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050" b="1" i="0" u="none" strike="noStrike" kern="1200" cap="none" spc="0" normalizeH="0" baseline="0" noProof="0" dirty="0" err="1">
                    <a:ln>
                      <a:noFill/>
                    </a:ln>
                    <a:solidFill>
                      <a:srgbClr val="666666"/>
                    </a:solidFill>
                    <a:effectLst/>
                    <a:uLnTx/>
                    <a:uFillTx/>
                    <a:latin typeface="+mn-lt"/>
                    <a:ea typeface="微软雅黑" panose="020B0503020204020204" charset="-122"/>
                    <a:cs typeface="+mn-cs"/>
                  </a:rPr>
                  <a:t>Containerd</a:t>
                </a:r>
                <a:r>
                  <a:rPr kumimoji="0" lang="en-US" altLang="zh-CN" sz="1050" b="1" i="0" u="none" strike="noStrike" kern="1200" cap="none" spc="0" normalizeH="0" baseline="0" noProof="0" dirty="0">
                    <a:ln>
                      <a:noFill/>
                    </a:ln>
                    <a:solidFill>
                      <a:srgbClr val="666666"/>
                    </a:solidFill>
                    <a:effectLst/>
                    <a:uLnTx/>
                    <a:uFillTx/>
                    <a:latin typeface="+mn-lt"/>
                    <a:ea typeface="微软雅黑" panose="020B0503020204020204" charset="-122"/>
                    <a:cs typeface="+mn-cs"/>
                  </a:rPr>
                  <a:t>-shim</a:t>
                </a:r>
                <a:endParaRPr kumimoji="0" lang="en-US" altLang="zh-CN" sz="1050" b="1" i="0" u="none" strike="noStrike" kern="1200" cap="none" spc="0" normalizeH="0" baseline="0" noProof="0" dirty="0">
                  <a:ln>
                    <a:noFill/>
                  </a:ln>
                  <a:solidFill>
                    <a:srgbClr val="666666"/>
                  </a:solidFill>
                  <a:effectLst/>
                  <a:uLnTx/>
                  <a:uFillTx/>
                  <a:latin typeface="+mn-lt"/>
                  <a:ea typeface="微软雅黑" panose="020B0503020204020204" charset="-122"/>
                  <a:cs typeface="+mn-cs"/>
                </a:endParaRPr>
              </a:p>
            </p:txBody>
          </p:sp>
          <p:sp>
            <p:nvSpPr>
              <p:cNvPr id="26" name="圆角矩形 62"/>
              <p:cNvSpPr/>
              <p:nvPr/>
            </p:nvSpPr>
            <p:spPr>
              <a:xfrm>
                <a:off x="8993867" y="2830654"/>
                <a:ext cx="1512247" cy="217431"/>
              </a:xfrm>
              <a:prstGeom prst="roundRect">
                <a:avLst/>
              </a:prstGeom>
              <a:solidFill>
                <a:schemeClr val="accent4">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050" b="1" i="0" u="none" strike="noStrike" kern="1200" cap="none" spc="0" normalizeH="0" baseline="0" noProof="0" dirty="0" err="1">
                    <a:ln>
                      <a:noFill/>
                    </a:ln>
                    <a:solidFill>
                      <a:srgbClr val="666666"/>
                    </a:solidFill>
                    <a:effectLst/>
                    <a:uLnTx/>
                    <a:uFillTx/>
                    <a:latin typeface="+mn-ea"/>
                    <a:ea typeface="+mn-ea"/>
                    <a:cs typeface="+mn-cs"/>
                  </a:rPr>
                  <a:t>runc</a:t>
                </a:r>
                <a:endParaRPr kumimoji="0" lang="en-US" altLang="zh-CN" sz="1050" b="1" i="0" u="none" strike="noStrike" kern="1200" cap="none" spc="0" normalizeH="0" baseline="0" noProof="0" dirty="0">
                  <a:ln>
                    <a:noFill/>
                  </a:ln>
                  <a:solidFill>
                    <a:srgbClr val="666666"/>
                  </a:solidFill>
                  <a:effectLst/>
                  <a:uLnTx/>
                  <a:uFillTx/>
                  <a:latin typeface="+mn-ea"/>
                  <a:ea typeface="+mn-ea"/>
                  <a:cs typeface="+mn-cs"/>
                </a:endParaRPr>
              </a:p>
            </p:txBody>
          </p:sp>
          <p:sp>
            <p:nvSpPr>
              <p:cNvPr id="27" name="圆角矩形 63"/>
              <p:cNvSpPr/>
              <p:nvPr/>
            </p:nvSpPr>
            <p:spPr>
              <a:xfrm>
                <a:off x="3676200" y="2417229"/>
                <a:ext cx="983052" cy="313896"/>
              </a:xfrm>
              <a:prstGeom prst="roundRect">
                <a:avLst/>
              </a:prstGeom>
              <a:solidFill>
                <a:schemeClr val="accent4">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050" b="1" i="0" u="none" strike="noStrike" kern="1200" cap="none" spc="0" normalizeH="0" baseline="0" noProof="0" dirty="0" err="1">
                    <a:ln>
                      <a:noFill/>
                    </a:ln>
                    <a:solidFill>
                      <a:srgbClr val="666666"/>
                    </a:solidFill>
                    <a:effectLst/>
                    <a:uLnTx/>
                    <a:uFillTx/>
                    <a:latin typeface="+mn-lt"/>
                    <a:ea typeface="微软雅黑" panose="020B0503020204020204" charset="-122"/>
                    <a:cs typeface="+mn-cs"/>
                  </a:rPr>
                  <a:t>Docker</a:t>
                </a:r>
                <a:r>
                  <a:rPr kumimoji="0" lang="en-US" altLang="zh-CN" sz="1050" b="1" i="0" u="none" strike="noStrike" kern="1200" cap="none" spc="0" normalizeH="0" baseline="0" noProof="0" dirty="0">
                    <a:ln>
                      <a:noFill/>
                    </a:ln>
                    <a:solidFill>
                      <a:srgbClr val="666666"/>
                    </a:solidFill>
                    <a:effectLst/>
                    <a:uLnTx/>
                    <a:uFillTx/>
                    <a:latin typeface="+mn-lt"/>
                    <a:ea typeface="微软雅黑" panose="020B0503020204020204" charset="-122"/>
                    <a:cs typeface="+mn-cs"/>
                  </a:rPr>
                  <a:t> build</a:t>
                </a:r>
                <a:endParaRPr kumimoji="0" lang="en-US" altLang="zh-CN" sz="1050" b="1" i="0" u="none" strike="noStrike" kern="1200" cap="none" spc="0" normalizeH="0" baseline="0" noProof="0" dirty="0">
                  <a:ln>
                    <a:noFill/>
                  </a:ln>
                  <a:solidFill>
                    <a:srgbClr val="666666"/>
                  </a:solidFill>
                  <a:effectLst/>
                  <a:uLnTx/>
                  <a:uFillTx/>
                  <a:latin typeface="+mn-lt"/>
                  <a:ea typeface="微软雅黑" panose="020B0503020204020204" charset="-122"/>
                  <a:cs typeface="+mn-cs"/>
                </a:endParaRPr>
              </a:p>
            </p:txBody>
          </p:sp>
          <p:sp>
            <p:nvSpPr>
              <p:cNvPr id="28" name="矩形 64"/>
              <p:cNvSpPr/>
              <p:nvPr/>
            </p:nvSpPr>
            <p:spPr>
              <a:xfrm>
                <a:off x="4743776" y="1954806"/>
                <a:ext cx="1045526" cy="924847"/>
              </a:xfrm>
              <a:prstGeom prst="rect">
                <a:avLst/>
              </a:prstGeom>
              <a:solidFill>
                <a:schemeClr val="accent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1" i="0" u="none" strike="noStrike" kern="1200" cap="none" spc="0" normalizeH="0" baseline="0" noProof="0" dirty="0">
                    <a:ln>
                      <a:noFill/>
                    </a:ln>
                    <a:solidFill>
                      <a:srgbClr val="666666"/>
                    </a:solidFill>
                    <a:effectLst/>
                    <a:uLnTx/>
                    <a:uFillTx/>
                    <a:latin typeface="+mn-ea"/>
                    <a:ea typeface="+mn-ea"/>
                    <a:cs typeface="+mn-cs"/>
                  </a:rPr>
                  <a:t>容器镜象</a:t>
                </a:r>
                <a:endParaRPr kumimoji="0" lang="en-US" altLang="zh-CN" sz="1050" b="1" i="0" u="none" strike="noStrike" kern="1200" cap="none" spc="0" normalizeH="0" baseline="0" noProof="0" dirty="0">
                  <a:ln>
                    <a:noFill/>
                  </a:ln>
                  <a:solidFill>
                    <a:srgbClr val="666666"/>
                  </a:solidFill>
                  <a:effectLst/>
                  <a:uLnTx/>
                  <a:uFillTx/>
                  <a:latin typeface="+mn-ea"/>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1" i="0" u="none" strike="noStrike" kern="1200" cap="none" spc="0" normalizeH="0" baseline="0" noProof="0" dirty="0">
                    <a:ln>
                      <a:noFill/>
                    </a:ln>
                    <a:solidFill>
                      <a:srgbClr val="666666"/>
                    </a:solidFill>
                    <a:effectLst/>
                    <a:uLnTx/>
                    <a:uFillTx/>
                    <a:latin typeface="+mn-ea"/>
                    <a:ea typeface="+mn-ea"/>
                    <a:cs typeface="+mn-cs"/>
                  </a:rPr>
                  <a:t>构建工具</a:t>
                </a:r>
                <a:endParaRPr kumimoji="0" lang="en-US" altLang="zh-CN" sz="1050" b="1" i="0" u="none" strike="noStrike" kern="1200" cap="none" spc="0" normalizeH="0" baseline="0" noProof="0" dirty="0">
                  <a:ln>
                    <a:noFill/>
                  </a:ln>
                  <a:solidFill>
                    <a:srgbClr val="666666"/>
                  </a:solidFill>
                  <a:effectLst/>
                  <a:uLnTx/>
                  <a:uFillTx/>
                  <a:latin typeface="+mn-ea"/>
                  <a:ea typeface="+mn-ea"/>
                  <a:cs typeface="+mn-cs"/>
                </a:endParaRPr>
              </a:p>
            </p:txBody>
          </p:sp>
          <p:sp>
            <p:nvSpPr>
              <p:cNvPr id="29" name="圆角矩形 65"/>
              <p:cNvSpPr/>
              <p:nvPr/>
            </p:nvSpPr>
            <p:spPr>
              <a:xfrm>
                <a:off x="4784201" y="2417229"/>
                <a:ext cx="983051" cy="313896"/>
              </a:xfrm>
              <a:prstGeom prst="roundRect">
                <a:avLst/>
              </a:prstGeom>
              <a:solidFill>
                <a:schemeClr val="accent4">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050" b="1" i="0" u="none" strike="noStrike" kern="1200" cap="none" spc="0" normalizeH="0" baseline="0" noProof="0" dirty="0" err="1">
                    <a:ln>
                      <a:noFill/>
                    </a:ln>
                    <a:solidFill>
                      <a:srgbClr val="666666"/>
                    </a:solidFill>
                    <a:effectLst/>
                    <a:uLnTx/>
                    <a:uFillTx/>
                    <a:latin typeface="+mn-lt"/>
                    <a:ea typeface="微软雅黑" panose="020B0503020204020204" charset="-122"/>
                    <a:cs typeface="+mn-cs"/>
                  </a:rPr>
                  <a:t>Buildkit</a:t>
                </a:r>
                <a:endParaRPr kumimoji="0" lang="en-US" altLang="zh-CN" sz="1050" b="1" i="0" u="none" strike="noStrike" kern="1200" cap="none" spc="0" normalizeH="0" baseline="0" noProof="0" dirty="0">
                  <a:ln>
                    <a:noFill/>
                  </a:ln>
                  <a:solidFill>
                    <a:srgbClr val="666666"/>
                  </a:solidFill>
                  <a:effectLst/>
                  <a:uLnTx/>
                  <a:uFillTx/>
                  <a:latin typeface="+mn-lt"/>
                  <a:ea typeface="微软雅黑" panose="020B0503020204020204" charset="-122"/>
                  <a:cs typeface="+mn-cs"/>
                </a:endParaRPr>
              </a:p>
            </p:txBody>
          </p:sp>
          <p:sp>
            <p:nvSpPr>
              <p:cNvPr id="30" name="圆角矩形 66"/>
              <p:cNvSpPr/>
              <p:nvPr/>
            </p:nvSpPr>
            <p:spPr>
              <a:xfrm>
                <a:off x="6329521" y="2420292"/>
                <a:ext cx="983052" cy="315428"/>
              </a:xfrm>
              <a:prstGeom prst="roundRect">
                <a:avLst/>
              </a:prstGeom>
              <a:solidFill>
                <a:schemeClr val="accent4">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050" b="1" i="0" u="none" strike="noStrike" kern="1200" cap="none" spc="0" normalizeH="0" baseline="0" noProof="0" dirty="0" err="1">
                    <a:ln>
                      <a:noFill/>
                    </a:ln>
                    <a:solidFill>
                      <a:srgbClr val="666666"/>
                    </a:solidFill>
                    <a:effectLst/>
                    <a:uLnTx/>
                    <a:uFillTx/>
                    <a:latin typeface="+mn-lt"/>
                    <a:ea typeface="微软雅黑" panose="020B0503020204020204" charset="-122"/>
                    <a:cs typeface="+mn-cs"/>
                  </a:rPr>
                  <a:t>Docker</a:t>
                </a:r>
                <a:r>
                  <a:rPr kumimoji="0" lang="en-US" altLang="zh-CN" sz="1050" b="1" i="0" u="none" strike="noStrike" kern="1200" cap="none" spc="0" normalizeH="0" baseline="0" noProof="0" dirty="0">
                    <a:ln>
                      <a:noFill/>
                    </a:ln>
                    <a:solidFill>
                      <a:srgbClr val="666666"/>
                    </a:solidFill>
                    <a:effectLst/>
                    <a:uLnTx/>
                    <a:uFillTx/>
                    <a:latin typeface="+mn-lt"/>
                    <a:ea typeface="微软雅黑" panose="020B0503020204020204" charset="-122"/>
                    <a:cs typeface="+mn-cs"/>
                  </a:rPr>
                  <a:t> registry</a:t>
                </a:r>
                <a:endParaRPr kumimoji="0" lang="en-US" altLang="zh-CN" sz="1050" b="1" i="0" u="none" strike="noStrike" kern="1200" cap="none" spc="0" normalizeH="0" baseline="0" noProof="0" dirty="0">
                  <a:ln>
                    <a:noFill/>
                  </a:ln>
                  <a:solidFill>
                    <a:srgbClr val="666666"/>
                  </a:solidFill>
                  <a:effectLst/>
                  <a:uLnTx/>
                  <a:uFillTx/>
                  <a:latin typeface="+mn-lt"/>
                  <a:ea typeface="微软雅黑" panose="020B0503020204020204" charset="-122"/>
                  <a:cs typeface="+mn-cs"/>
                </a:endParaRPr>
              </a:p>
            </p:txBody>
          </p:sp>
          <p:sp>
            <p:nvSpPr>
              <p:cNvPr id="31" name="矩形 184"/>
              <p:cNvSpPr/>
              <p:nvPr/>
            </p:nvSpPr>
            <p:spPr>
              <a:xfrm>
                <a:off x="3635775" y="3294608"/>
                <a:ext cx="2131477" cy="924847"/>
              </a:xfrm>
              <a:prstGeom prst="rect">
                <a:avLst/>
              </a:prstGeom>
              <a:solidFill>
                <a:schemeClr val="accent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1" i="0" u="none" strike="noStrike" kern="1200" cap="none" spc="0" normalizeH="0" baseline="0" noProof="0" dirty="0">
                    <a:ln>
                      <a:noFill/>
                    </a:ln>
                    <a:solidFill>
                      <a:srgbClr val="666666"/>
                    </a:solidFill>
                    <a:effectLst/>
                    <a:uLnTx/>
                    <a:uFillTx/>
                    <a:latin typeface="+mn-ea"/>
                    <a:ea typeface="+mn-ea"/>
                    <a:cs typeface="+mn-cs"/>
                  </a:rPr>
                  <a:t>容器镜象</a:t>
                </a:r>
                <a:endParaRPr kumimoji="0" lang="en-US" altLang="zh-CN" sz="1050" b="1" i="0" u="none" strike="noStrike" kern="1200" cap="none" spc="0" normalizeH="0" baseline="0" noProof="0" dirty="0">
                  <a:ln>
                    <a:noFill/>
                  </a:ln>
                  <a:solidFill>
                    <a:srgbClr val="666666"/>
                  </a:solidFill>
                  <a:effectLst/>
                  <a:uLnTx/>
                  <a:uFillTx/>
                  <a:latin typeface="+mn-ea"/>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1" i="0" u="none" strike="noStrike" kern="1200" cap="none" spc="0" normalizeH="0" baseline="0" noProof="0" dirty="0">
                    <a:ln>
                      <a:noFill/>
                    </a:ln>
                    <a:solidFill>
                      <a:srgbClr val="666666"/>
                    </a:solidFill>
                    <a:effectLst/>
                    <a:uLnTx/>
                    <a:uFillTx/>
                    <a:latin typeface="+mn-ea"/>
                    <a:ea typeface="+mn-ea"/>
                    <a:cs typeface="+mn-cs"/>
                  </a:rPr>
                  <a:t>构建工具</a:t>
                </a:r>
                <a:endParaRPr kumimoji="0" lang="en-US" altLang="zh-CN" sz="1050" b="1" i="0" u="none" strike="noStrike" kern="1200" cap="none" spc="0" normalizeH="0" baseline="0" noProof="0" dirty="0">
                  <a:ln>
                    <a:noFill/>
                  </a:ln>
                  <a:solidFill>
                    <a:srgbClr val="666666"/>
                  </a:solidFill>
                  <a:effectLst/>
                  <a:uLnTx/>
                  <a:uFillTx/>
                  <a:latin typeface="+mn-ea"/>
                  <a:ea typeface="+mn-ea"/>
                  <a:cs typeface="+mn-cs"/>
                </a:endParaRPr>
              </a:p>
            </p:txBody>
          </p:sp>
          <p:sp>
            <p:nvSpPr>
              <p:cNvPr id="32" name="圆角矩形 192"/>
              <p:cNvSpPr/>
              <p:nvPr/>
            </p:nvSpPr>
            <p:spPr>
              <a:xfrm>
                <a:off x="3676200" y="3757031"/>
                <a:ext cx="2091052" cy="315428"/>
              </a:xfrm>
              <a:prstGeom prst="roundRect">
                <a:avLst/>
              </a:prstGeom>
              <a:solidFill>
                <a:schemeClr val="accent4">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050" b="1" i="0" u="none" strike="noStrike" kern="1200" cap="none" spc="0" normalizeH="0" baseline="0" noProof="0" dirty="0" err="1">
                    <a:ln>
                      <a:noFill/>
                    </a:ln>
                    <a:solidFill>
                      <a:srgbClr val="666666"/>
                    </a:solidFill>
                    <a:effectLst/>
                    <a:uLnTx/>
                    <a:uFillTx/>
                    <a:latin typeface="+mn-lt"/>
                    <a:ea typeface="微软雅黑" panose="020B0503020204020204" charset="-122"/>
                    <a:cs typeface="+mn-cs"/>
                  </a:rPr>
                  <a:t>isula</a:t>
                </a:r>
                <a:r>
                  <a:rPr kumimoji="0" lang="en-US" altLang="zh-CN" sz="1050" b="1" i="0" u="none" strike="noStrike" kern="1200" cap="none" spc="0" normalizeH="0" baseline="0" noProof="0" dirty="0">
                    <a:ln>
                      <a:noFill/>
                    </a:ln>
                    <a:solidFill>
                      <a:srgbClr val="666666"/>
                    </a:solidFill>
                    <a:effectLst/>
                    <a:uLnTx/>
                    <a:uFillTx/>
                    <a:latin typeface="+mn-lt"/>
                    <a:ea typeface="微软雅黑" panose="020B0503020204020204" charset="-122"/>
                    <a:cs typeface="+mn-cs"/>
                  </a:rPr>
                  <a:t>-build</a:t>
                </a:r>
                <a:endParaRPr kumimoji="0" lang="en-US" altLang="zh-CN" sz="1050" b="1" i="0" u="none" strike="noStrike" kern="1200" cap="none" spc="0" normalizeH="0" baseline="0" noProof="0" dirty="0">
                  <a:ln>
                    <a:noFill/>
                  </a:ln>
                  <a:solidFill>
                    <a:srgbClr val="666666"/>
                  </a:solidFill>
                  <a:effectLst/>
                  <a:uLnTx/>
                  <a:uFillTx/>
                  <a:latin typeface="+mn-lt"/>
                  <a:ea typeface="微软雅黑" panose="020B0503020204020204" charset="-122"/>
                  <a:cs typeface="+mn-cs"/>
                </a:endParaRPr>
              </a:p>
            </p:txBody>
          </p:sp>
          <p:sp>
            <p:nvSpPr>
              <p:cNvPr id="33" name="矩形 196"/>
              <p:cNvSpPr/>
              <p:nvPr/>
            </p:nvSpPr>
            <p:spPr>
              <a:xfrm>
                <a:off x="7801343" y="4008149"/>
                <a:ext cx="2787457" cy="251117"/>
              </a:xfrm>
              <a:prstGeom prst="rect">
                <a:avLst/>
              </a:prstGeom>
              <a:solidFill>
                <a:schemeClr val="accent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900" b="1" i="0" u="none" strike="noStrike" kern="1200" cap="none" spc="0" normalizeH="0" baseline="0" noProof="0" dirty="0">
                    <a:ln>
                      <a:noFill/>
                    </a:ln>
                    <a:solidFill>
                      <a:srgbClr val="666666"/>
                    </a:solidFill>
                    <a:effectLst/>
                    <a:uLnTx/>
                    <a:uFillTx/>
                    <a:latin typeface="+mn-ea"/>
                    <a:ea typeface="+mn-ea"/>
                    <a:cs typeface="+mn-cs"/>
                  </a:rPr>
                  <a:t>容器</a:t>
                </a:r>
                <a:r>
                  <a:rPr kumimoji="0" lang="en-US" altLang="zh-CN" sz="1050" b="1" i="0" u="none" strike="noStrike" kern="1200" cap="none" spc="0" normalizeH="0" baseline="0" noProof="0" dirty="0">
                    <a:ln>
                      <a:noFill/>
                    </a:ln>
                    <a:solidFill>
                      <a:srgbClr val="666666"/>
                    </a:solidFill>
                    <a:effectLst/>
                    <a:uLnTx/>
                    <a:uFillTx/>
                    <a:latin typeface="+mn-lt"/>
                    <a:ea typeface="微软雅黑" panose="020B0503020204020204" charset="-122"/>
                    <a:cs typeface="+mn-cs"/>
                  </a:rPr>
                  <a:t>runtime</a:t>
                </a:r>
                <a:endParaRPr kumimoji="0" lang="en-US" altLang="zh-CN" sz="1050" b="1" i="0" u="none" strike="noStrike" kern="1200" cap="none" spc="0" normalizeH="0" baseline="0" noProof="0" dirty="0">
                  <a:ln>
                    <a:noFill/>
                  </a:ln>
                  <a:solidFill>
                    <a:srgbClr val="666666"/>
                  </a:solidFill>
                  <a:effectLst/>
                  <a:uLnTx/>
                  <a:uFillTx/>
                  <a:latin typeface="+mn-lt"/>
                  <a:ea typeface="微软雅黑" panose="020B0503020204020204" charset="-122"/>
                  <a:cs typeface="+mn-cs"/>
                </a:endParaRPr>
              </a:p>
            </p:txBody>
          </p:sp>
          <p:sp>
            <p:nvSpPr>
              <p:cNvPr id="34" name="矩形 197"/>
              <p:cNvSpPr/>
              <p:nvPr/>
            </p:nvSpPr>
            <p:spPr>
              <a:xfrm>
                <a:off x="7801343" y="3250204"/>
                <a:ext cx="2787457" cy="479266"/>
              </a:xfrm>
              <a:prstGeom prst="rect">
                <a:avLst/>
              </a:prstGeom>
              <a:solidFill>
                <a:schemeClr val="accent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1" i="0" u="none" strike="noStrike" kern="1200" cap="none" spc="0" normalizeH="0" baseline="0" noProof="0" dirty="0">
                    <a:ln>
                      <a:noFill/>
                    </a:ln>
                    <a:solidFill>
                      <a:srgbClr val="666666"/>
                    </a:solidFill>
                    <a:effectLst/>
                    <a:uLnTx/>
                    <a:uFillTx/>
                    <a:latin typeface="+mn-ea"/>
                    <a:ea typeface="+mn-ea"/>
                    <a:cs typeface="+mn-cs"/>
                  </a:rPr>
                  <a:t>容器引擎</a:t>
                </a:r>
                <a:endParaRPr kumimoji="0" lang="en-US" altLang="zh-CN" sz="1050" b="1" i="0" u="none" strike="noStrike" kern="1200" cap="none" spc="0" normalizeH="0" baseline="0" noProof="0" dirty="0">
                  <a:ln>
                    <a:noFill/>
                  </a:ln>
                  <a:solidFill>
                    <a:srgbClr val="666666"/>
                  </a:solidFill>
                  <a:effectLst/>
                  <a:uLnTx/>
                  <a:uFillTx/>
                  <a:latin typeface="+mn-ea"/>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050" b="1" i="0" u="none" strike="noStrike" kern="1200" cap="none" spc="0" normalizeH="0" baseline="0" noProof="0" dirty="0">
                  <a:ln>
                    <a:noFill/>
                  </a:ln>
                  <a:solidFill>
                    <a:srgbClr val="666666"/>
                  </a:solidFill>
                  <a:effectLst/>
                  <a:uLnTx/>
                  <a:uFillTx/>
                  <a:latin typeface="+mn-ea"/>
                  <a:ea typeface="+mn-ea"/>
                  <a:cs typeface="+mn-cs"/>
                </a:endParaRPr>
              </a:p>
            </p:txBody>
          </p:sp>
          <p:sp>
            <p:nvSpPr>
              <p:cNvPr id="35" name="矩形 198"/>
              <p:cNvSpPr/>
              <p:nvPr/>
            </p:nvSpPr>
            <p:spPr>
              <a:xfrm>
                <a:off x="7801343" y="3743251"/>
                <a:ext cx="2787457" cy="248055"/>
              </a:xfrm>
              <a:prstGeom prst="rect">
                <a:avLst/>
              </a:prstGeom>
              <a:solidFill>
                <a:schemeClr val="accent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1" i="0" u="none" strike="noStrike" kern="1200" cap="none" spc="0" normalizeH="0" baseline="0" noProof="0" dirty="0">
                    <a:ln>
                      <a:noFill/>
                    </a:ln>
                    <a:solidFill>
                      <a:srgbClr val="666666"/>
                    </a:solidFill>
                    <a:effectLst/>
                    <a:uLnTx/>
                    <a:uFillTx/>
                    <a:latin typeface="+mn-ea"/>
                    <a:ea typeface="+mn-ea"/>
                    <a:cs typeface="+mn-cs"/>
                  </a:rPr>
                  <a:t>容器</a:t>
                </a:r>
                <a:r>
                  <a:rPr kumimoji="0" lang="en-US" altLang="zh-CN" sz="1050" b="1" i="0" u="none" strike="noStrike" kern="1200" cap="none" spc="0" normalizeH="0" baseline="0" noProof="0" dirty="0">
                    <a:ln>
                      <a:noFill/>
                    </a:ln>
                    <a:solidFill>
                      <a:srgbClr val="666666"/>
                    </a:solidFill>
                    <a:effectLst/>
                    <a:uLnTx/>
                    <a:uFillTx/>
                    <a:latin typeface="+mn-lt"/>
                    <a:ea typeface="微软雅黑" panose="020B0503020204020204" charset="-122"/>
                    <a:cs typeface="+mn-cs"/>
                  </a:rPr>
                  <a:t>monitor</a:t>
                </a:r>
                <a:endParaRPr kumimoji="0" lang="en-US" altLang="zh-CN" sz="1050" b="1" i="0" u="none" strike="noStrike" kern="1200" cap="none" spc="0" normalizeH="0" baseline="0" noProof="0" dirty="0">
                  <a:ln>
                    <a:noFill/>
                  </a:ln>
                  <a:solidFill>
                    <a:srgbClr val="666666"/>
                  </a:solidFill>
                  <a:effectLst/>
                  <a:uLnTx/>
                  <a:uFillTx/>
                  <a:latin typeface="+mn-lt"/>
                  <a:ea typeface="微软雅黑" panose="020B0503020204020204" charset="-122"/>
                  <a:cs typeface="+mn-cs"/>
                </a:endParaRPr>
              </a:p>
            </p:txBody>
          </p:sp>
          <p:sp>
            <p:nvSpPr>
              <p:cNvPr id="36" name="圆角矩形 199"/>
              <p:cNvSpPr/>
              <p:nvPr/>
            </p:nvSpPr>
            <p:spPr>
              <a:xfrm>
                <a:off x="7880354" y="3498259"/>
                <a:ext cx="2664346" cy="215899"/>
              </a:xfrm>
              <a:prstGeom prst="roundRect">
                <a:avLst/>
              </a:prstGeom>
              <a:solidFill>
                <a:schemeClr val="accent4">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050" b="1" i="0" u="none" strike="noStrike" kern="1200" cap="none" spc="0" normalizeH="0" baseline="0" noProof="0" dirty="0" err="1">
                    <a:ln>
                      <a:noFill/>
                    </a:ln>
                    <a:solidFill>
                      <a:srgbClr val="666666"/>
                    </a:solidFill>
                    <a:effectLst/>
                    <a:uLnTx/>
                    <a:uFillTx/>
                    <a:latin typeface="+mn-lt"/>
                    <a:ea typeface="微软雅黑" panose="020B0503020204020204" charset="-122"/>
                    <a:cs typeface="+mn-cs"/>
                  </a:rPr>
                  <a:t>iSulad</a:t>
                </a:r>
                <a:endParaRPr kumimoji="0" lang="zh-CN" altLang="en-US" sz="1050" b="1" i="0" u="none" strike="noStrike" kern="1200" cap="none" spc="0" normalizeH="0" baseline="0" noProof="0" dirty="0">
                  <a:ln>
                    <a:noFill/>
                  </a:ln>
                  <a:solidFill>
                    <a:srgbClr val="666666"/>
                  </a:solidFill>
                  <a:effectLst/>
                  <a:uLnTx/>
                  <a:uFillTx/>
                  <a:latin typeface="+mn-lt"/>
                  <a:ea typeface="微软雅黑" panose="020B0503020204020204" charset="-122"/>
                  <a:cs typeface="+mn-cs"/>
                </a:endParaRPr>
              </a:p>
            </p:txBody>
          </p:sp>
          <p:sp>
            <p:nvSpPr>
              <p:cNvPr id="37" name="圆角矩形 202"/>
              <p:cNvSpPr/>
              <p:nvPr/>
            </p:nvSpPr>
            <p:spPr>
              <a:xfrm>
                <a:off x="8979167" y="3758563"/>
                <a:ext cx="1510409" cy="217431"/>
              </a:xfrm>
              <a:prstGeom prst="roundRect">
                <a:avLst/>
              </a:prstGeom>
              <a:solidFill>
                <a:schemeClr val="accent4">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050" b="1" i="0" u="none" strike="noStrike" kern="1200" cap="none" spc="0" normalizeH="0" baseline="0" noProof="0" dirty="0" err="1">
                    <a:ln>
                      <a:noFill/>
                    </a:ln>
                    <a:solidFill>
                      <a:srgbClr val="666666"/>
                    </a:solidFill>
                    <a:effectLst/>
                    <a:uLnTx/>
                    <a:uFillTx/>
                    <a:latin typeface="+mn-lt"/>
                    <a:ea typeface="微软雅黑" panose="020B0503020204020204" charset="-122"/>
                    <a:cs typeface="+mn-cs"/>
                  </a:rPr>
                  <a:t>Lxc</a:t>
                </a:r>
                <a:r>
                  <a:rPr kumimoji="0" lang="en-US" altLang="zh-CN" sz="1050" b="1" i="0" u="none" strike="noStrike" kern="1200" cap="none" spc="0" normalizeH="0" baseline="0" noProof="0" dirty="0">
                    <a:ln>
                      <a:noFill/>
                    </a:ln>
                    <a:solidFill>
                      <a:srgbClr val="666666"/>
                    </a:solidFill>
                    <a:effectLst/>
                    <a:uLnTx/>
                    <a:uFillTx/>
                    <a:latin typeface="+mn-lt"/>
                    <a:ea typeface="微软雅黑" panose="020B0503020204020204" charset="-122"/>
                    <a:cs typeface="+mn-cs"/>
                  </a:rPr>
                  <a:t>-monitor</a:t>
                </a:r>
                <a:endParaRPr kumimoji="0" lang="en-US" altLang="zh-CN" sz="1050" b="1" i="0" u="none" strike="noStrike" kern="1200" cap="none" spc="0" normalizeH="0" baseline="0" noProof="0" dirty="0">
                  <a:ln>
                    <a:noFill/>
                  </a:ln>
                  <a:solidFill>
                    <a:srgbClr val="666666"/>
                  </a:solidFill>
                  <a:effectLst/>
                  <a:uLnTx/>
                  <a:uFillTx/>
                  <a:latin typeface="+mn-lt"/>
                  <a:ea typeface="微软雅黑" panose="020B0503020204020204" charset="-122"/>
                  <a:cs typeface="+mn-cs"/>
                </a:endParaRPr>
              </a:p>
            </p:txBody>
          </p:sp>
          <p:sp>
            <p:nvSpPr>
              <p:cNvPr id="38" name="圆角矩形 203"/>
              <p:cNvSpPr/>
              <p:nvPr/>
            </p:nvSpPr>
            <p:spPr>
              <a:xfrm>
                <a:off x="8979167" y="4029586"/>
                <a:ext cx="1510409" cy="217431"/>
              </a:xfrm>
              <a:prstGeom prst="roundRect">
                <a:avLst/>
              </a:prstGeom>
              <a:solidFill>
                <a:schemeClr val="accent4">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53" tIns="34277" rIns="68553" bIns="34277"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rgbClr val="666666"/>
                    </a:solidFill>
                    <a:effectLst/>
                    <a:uLnTx/>
                    <a:uFillTx/>
                    <a:latin typeface="+mn-lt"/>
                    <a:ea typeface="微软雅黑" panose="020B0503020204020204" charset="-122"/>
                    <a:cs typeface="+mn-cs"/>
                  </a:rPr>
                  <a:t>LCR</a:t>
                </a:r>
                <a:endParaRPr kumimoji="0" lang="en-US" altLang="zh-CN" sz="1050" b="1" i="0" u="none" strike="noStrike" kern="1200" cap="none" spc="0" normalizeH="0" baseline="0" noProof="0" dirty="0">
                  <a:ln>
                    <a:noFill/>
                  </a:ln>
                  <a:solidFill>
                    <a:srgbClr val="666666"/>
                  </a:solidFill>
                  <a:effectLst/>
                  <a:uLnTx/>
                  <a:uFillTx/>
                  <a:latin typeface="+mn-lt"/>
                  <a:ea typeface="微软雅黑" panose="020B0503020204020204" charset="-122"/>
                  <a:cs typeface="+mn-cs"/>
                </a:endParaRPr>
              </a:p>
            </p:txBody>
          </p:sp>
          <p:pic>
            <p:nvPicPr>
              <p:cNvPr id="80935" name="图片 214"/>
              <p:cNvPicPr>
                <a:picLocks noChangeAspect="1"/>
              </p:cNvPicPr>
              <p:nvPr/>
            </p:nvPicPr>
            <p:blipFill>
              <a:blip r:embed="rId1"/>
              <a:stretch>
                <a:fillRect/>
              </a:stretch>
            </p:blipFill>
            <p:spPr>
              <a:xfrm>
                <a:off x="2132917" y="1954777"/>
                <a:ext cx="882503" cy="758568"/>
              </a:xfrm>
              <a:prstGeom prst="rect">
                <a:avLst/>
              </a:prstGeom>
              <a:noFill/>
              <a:ln w="9525">
                <a:noFill/>
              </a:ln>
            </p:spPr>
          </p:pic>
          <p:sp>
            <p:nvSpPr>
              <p:cNvPr id="40" name="文本框 217"/>
              <p:cNvSpPr txBox="1"/>
              <p:nvPr/>
            </p:nvSpPr>
            <p:spPr>
              <a:xfrm>
                <a:off x="1912219" y="1104988"/>
                <a:ext cx="1139238" cy="200588"/>
              </a:xfrm>
              <a:prstGeom prst="rect">
                <a:avLst/>
              </a:prstGeom>
              <a:noFill/>
            </p:spPr>
            <p:txBody>
              <a:bodyPr lIns="0" tIns="0" rIns="0" bIns="0">
                <a:spAutoFit/>
              </a:bodyPr>
              <a:lstStyle/>
              <a:p>
                <a:pPr marR="0" algn="ctr" defTabSz="914400">
                  <a:buClrTx/>
                  <a:buSzTx/>
                  <a:buFontTx/>
                  <a:buNone/>
                  <a:defRPr/>
                </a:pPr>
                <a:r>
                  <a:rPr kumimoji="1" lang="zh-CN" altLang="en-US" sz="1350" kern="1200" cap="none" spc="0" normalizeH="0" baseline="0" noProof="0" dirty="0">
                    <a:solidFill>
                      <a:srgbClr val="000000"/>
                    </a:solidFill>
                    <a:latin typeface="+mn-ea"/>
                    <a:ea typeface="楷体_GB2312" pitchFamily="49" charset="-122"/>
                    <a:cs typeface="+mn-cs"/>
                  </a:rPr>
                  <a:t>组件</a:t>
                </a:r>
                <a:endParaRPr kumimoji="1" lang="zh-CN" altLang="en-US" sz="1350" kern="1200" cap="none" spc="0" normalizeH="0" baseline="0" noProof="0" dirty="0">
                  <a:solidFill>
                    <a:srgbClr val="000000"/>
                  </a:solidFill>
                  <a:latin typeface="+mn-ea"/>
                  <a:ea typeface="楷体_GB2312" pitchFamily="49" charset="-122"/>
                  <a:cs typeface="+mn-cs"/>
                </a:endParaRPr>
              </a:p>
            </p:txBody>
          </p:sp>
          <p:pic>
            <p:nvPicPr>
              <p:cNvPr id="80937" name="图片 3"/>
              <p:cNvPicPr>
                <a:picLocks noChangeAspect="1"/>
              </p:cNvPicPr>
              <p:nvPr/>
            </p:nvPicPr>
            <p:blipFill>
              <a:blip r:embed="rId2"/>
              <a:stretch>
                <a:fillRect/>
              </a:stretch>
            </p:blipFill>
            <p:spPr>
              <a:xfrm>
                <a:off x="2132917" y="3111625"/>
                <a:ext cx="907462" cy="924829"/>
              </a:xfrm>
              <a:prstGeom prst="rect">
                <a:avLst/>
              </a:prstGeom>
              <a:noFill/>
              <a:ln w="9525">
                <a:noFill/>
              </a:ln>
            </p:spPr>
          </p:pic>
        </p:gr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85775"/>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openEuler</a:t>
            </a:r>
            <a:r>
              <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智能调优 </a:t>
            </a:r>
            <a:r>
              <a:rPr kumimoji="0" lang="en-US" altLang="zh-CN"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 A-Tune</a:t>
            </a:r>
            <a:endPar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endParaRPr>
          </a:p>
        </p:txBody>
      </p:sp>
      <p:sp>
        <p:nvSpPr>
          <p:cNvPr id="81923" name="Text Placeholder 2"/>
          <p:cNvSpPr>
            <a:spLocks noGrp="1"/>
          </p:cNvSpPr>
          <p:nvPr>
            <p:ph type="body" sz="quarter" idx="10"/>
          </p:nvPr>
        </p:nvSpPr>
        <p:spPr>
          <a:xfrm>
            <a:off x="549275" y="1047750"/>
            <a:ext cx="8045450" cy="4879975"/>
          </a:xfrm>
        </p:spPr>
        <p:txBody>
          <a:bodyPr vert="horz" wrap="square" lIns="91440" tIns="45720" rIns="91440" bIns="45720" anchor="t" anchorCtr="0"/>
          <a:p>
            <a:pPr>
              <a:buSzPct val="60000"/>
            </a:pPr>
            <a:r>
              <a:rPr lang="zh-CN" altLang="en-US" sz="2400" dirty="0">
                <a:latin typeface="Huawei Sans" panose="020C0503030203020204" pitchFamily="34" charset="0"/>
                <a:ea typeface="方正兰亭黑简体" panose="02000000000000000000" pitchFamily="2" charset="-122"/>
                <a:cs typeface="+mn-cs"/>
              </a:rPr>
              <a:t>当</a:t>
            </a:r>
            <a:r>
              <a:rPr lang="en-US" altLang="zh-CN" sz="2400" dirty="0">
                <a:latin typeface="Huawei Sans" panose="020C0503030203020204" pitchFamily="34" charset="0"/>
                <a:ea typeface="方正兰亭黑简体" panose="02000000000000000000" pitchFamily="2" charset="-122"/>
                <a:cs typeface="+mn-cs"/>
              </a:rPr>
              <a:t>Linux</a:t>
            </a:r>
            <a:r>
              <a:rPr lang="zh-CN" altLang="en-US" sz="2400" dirty="0">
                <a:latin typeface="Huawei Sans" panose="020C0503030203020204" pitchFamily="34" charset="0"/>
                <a:ea typeface="方正兰亭黑简体" panose="02000000000000000000" pitchFamily="2" charset="-122"/>
                <a:cs typeface="+mn-cs"/>
              </a:rPr>
              <a:t>或</a:t>
            </a:r>
            <a:r>
              <a:rPr lang="en-US" altLang="zh-CN" sz="2400" dirty="0">
                <a:latin typeface="Huawei Sans" panose="020C0503030203020204" pitchFamily="34" charset="0"/>
                <a:ea typeface="方正兰亭黑简体" panose="02000000000000000000" pitchFamily="2" charset="-122"/>
                <a:cs typeface="+mn-cs"/>
              </a:rPr>
              <a:t>Windows</a:t>
            </a:r>
            <a:r>
              <a:rPr lang="zh-CN" altLang="en-US" sz="2400" dirty="0">
                <a:latin typeface="Huawei Sans" panose="020C0503030203020204" pitchFamily="34" charset="0"/>
                <a:ea typeface="方正兰亭黑简体" panose="02000000000000000000" pitchFamily="2" charset="-122"/>
                <a:cs typeface="+mn-cs"/>
              </a:rPr>
              <a:t>这种通用操作系统的某个功能机制无法保证对所有场景均有益时，设计者就会在系统中提供一个可配置参数，并确保该参数的默认配置对大部分通用场景有益，而使用者通过更改参数配置来满足特定的使用场景需求；</a:t>
            </a:r>
            <a:endParaRPr lang="zh-CN" altLang="en-US" sz="2400" dirty="0">
              <a:latin typeface="Huawei Sans" panose="020C0503030203020204" pitchFamily="34" charset="0"/>
              <a:ea typeface="方正兰亭黑简体" panose="02000000000000000000" pitchFamily="2" charset="-122"/>
              <a:cs typeface="+mn-cs"/>
            </a:endParaRPr>
          </a:p>
          <a:p>
            <a:pPr>
              <a:buSzPct val="60000"/>
            </a:pPr>
            <a:r>
              <a:rPr lang="en-US" altLang="zh-CN" sz="2400" dirty="0">
                <a:latin typeface="Huawei Sans" panose="020C0503030203020204" pitchFamily="34" charset="0"/>
                <a:ea typeface="方正兰亭黑简体" panose="02000000000000000000" pitchFamily="2" charset="-122"/>
                <a:cs typeface="+mn-cs"/>
              </a:rPr>
              <a:t>openEuler</a:t>
            </a:r>
            <a:r>
              <a:rPr lang="zh-CN" altLang="en-US" sz="2400" dirty="0">
                <a:latin typeface="Huawei Sans" panose="020C0503030203020204" pitchFamily="34" charset="0"/>
                <a:ea typeface="方正兰亭黑简体" panose="02000000000000000000" pitchFamily="2" charset="-122"/>
                <a:cs typeface="+mn-cs"/>
              </a:rPr>
              <a:t>正是基于</a:t>
            </a:r>
            <a:r>
              <a:rPr lang="en-US" altLang="zh-CN" sz="2400" dirty="0">
                <a:latin typeface="Huawei Sans" panose="020C0503030203020204" pitchFamily="34" charset="0"/>
                <a:ea typeface="方正兰亭黑简体" panose="02000000000000000000" pitchFamily="2" charset="-122"/>
                <a:cs typeface="+mn-cs"/>
              </a:rPr>
              <a:t>Linux</a:t>
            </a:r>
            <a:r>
              <a:rPr lang="zh-CN" altLang="en-US" sz="2400" dirty="0">
                <a:latin typeface="Huawei Sans" panose="020C0503030203020204" pitchFamily="34" charset="0"/>
                <a:ea typeface="方正兰亭黑简体" panose="02000000000000000000" pitchFamily="2" charset="-122"/>
                <a:cs typeface="+mn-cs"/>
              </a:rPr>
              <a:t>内核的，举例来说，其</a:t>
            </a:r>
            <a:r>
              <a:rPr lang="en-US" altLang="zh-CN" sz="2400" dirty="0">
                <a:latin typeface="Huawei Sans" panose="020C0503030203020204" pitchFamily="34" charset="0"/>
                <a:ea typeface="方正兰亭黑简体" panose="02000000000000000000" pitchFamily="2" charset="-122"/>
                <a:cs typeface="+mn-cs"/>
              </a:rPr>
              <a:t>sysctl</a:t>
            </a:r>
            <a:r>
              <a:rPr lang="zh-CN" altLang="en-US" sz="2400" dirty="0">
                <a:latin typeface="Huawei Sans" panose="020C0503030203020204" pitchFamily="34" charset="0"/>
                <a:ea typeface="方正兰亭黑简体" panose="02000000000000000000" pitchFamily="2" charset="-122"/>
                <a:cs typeface="+mn-cs"/>
              </a:rPr>
              <a:t>命令的参数超过</a:t>
            </a:r>
            <a:r>
              <a:rPr lang="en-US" altLang="zh-CN" sz="2400" dirty="0">
                <a:latin typeface="Huawei Sans" panose="020C0503030203020204" pitchFamily="34" charset="0"/>
                <a:ea typeface="方正兰亭黑简体" panose="02000000000000000000" pitchFamily="2" charset="-122"/>
                <a:cs typeface="+mn-cs"/>
              </a:rPr>
              <a:t>1000</a:t>
            </a:r>
            <a:r>
              <a:rPr lang="zh-CN" altLang="en-US" sz="2400" dirty="0">
                <a:latin typeface="Huawei Sans" panose="020C0503030203020204" pitchFamily="34" charset="0"/>
                <a:ea typeface="方正兰亭黑简体" panose="02000000000000000000" pitchFamily="2" charset="-122"/>
                <a:cs typeface="+mn-cs"/>
              </a:rPr>
              <a:t>个，而完整的</a:t>
            </a:r>
            <a:r>
              <a:rPr lang="en-US" altLang="zh-CN" sz="2400" dirty="0">
                <a:latin typeface="Huawei Sans" panose="020C0503030203020204" pitchFamily="34" charset="0"/>
                <a:ea typeface="方正兰亭黑简体" panose="02000000000000000000" pitchFamily="2" charset="-122"/>
                <a:cs typeface="+mn-cs"/>
              </a:rPr>
              <a:t>IT</a:t>
            </a:r>
            <a:r>
              <a:rPr lang="zh-CN" altLang="en-US" sz="2400" dirty="0">
                <a:latin typeface="Huawei Sans" panose="020C0503030203020204" pitchFamily="34" charset="0"/>
                <a:ea typeface="方正兰亭黑简体" panose="02000000000000000000" pitchFamily="2" charset="-122"/>
                <a:cs typeface="+mn-cs"/>
              </a:rPr>
              <a:t>系统从最底层的</a:t>
            </a:r>
            <a:r>
              <a:rPr lang="en-US" altLang="zh-CN" sz="2400" dirty="0">
                <a:latin typeface="Huawei Sans" panose="020C0503030203020204" pitchFamily="34" charset="0"/>
                <a:ea typeface="方正兰亭黑简体" panose="02000000000000000000" pitchFamily="2" charset="-122"/>
                <a:cs typeface="+mn-cs"/>
              </a:rPr>
              <a:t>CPU</a:t>
            </a:r>
            <a:r>
              <a:rPr lang="zh-CN" altLang="en-US" sz="2400" dirty="0">
                <a:latin typeface="Huawei Sans" panose="020C0503030203020204" pitchFamily="34" charset="0"/>
                <a:ea typeface="方正兰亭黑简体" panose="02000000000000000000" pitchFamily="2" charset="-122"/>
                <a:cs typeface="+mn-cs"/>
              </a:rPr>
              <a:t>、加速器、网卡，到编译器、操作系统、中间件框架，再到上层应用，可调节对象超过</a:t>
            </a:r>
            <a:r>
              <a:rPr lang="en-US" altLang="zh-CN" sz="2400" dirty="0">
                <a:latin typeface="Huawei Sans" panose="020C0503030203020204" pitchFamily="34" charset="0"/>
                <a:ea typeface="方正兰亭黑简体" panose="02000000000000000000" pitchFamily="2" charset="-122"/>
                <a:cs typeface="+mn-cs"/>
              </a:rPr>
              <a:t>7000</a:t>
            </a:r>
            <a:r>
              <a:rPr lang="zh-CN" altLang="en-US" sz="2400" dirty="0">
                <a:latin typeface="Huawei Sans" panose="020C0503030203020204" pitchFamily="34" charset="0"/>
                <a:ea typeface="方正兰亭黑简体" panose="02000000000000000000" pitchFamily="2" charset="-122"/>
                <a:cs typeface="+mn-cs"/>
              </a:rPr>
              <a:t>个；</a:t>
            </a:r>
            <a:endParaRPr lang="zh-CN" altLang="en-US" sz="2400" dirty="0">
              <a:latin typeface="Huawei Sans" panose="020C0503030203020204" pitchFamily="34" charset="0"/>
              <a:ea typeface="方正兰亭黑简体" panose="02000000000000000000" pitchFamily="2" charset="-122"/>
              <a:cs typeface="+mn-cs"/>
            </a:endParaRPr>
          </a:p>
          <a:p>
            <a:pPr>
              <a:buSzPct val="60000"/>
            </a:pPr>
            <a:r>
              <a:rPr lang="zh-CN" altLang="en-US" sz="2400" dirty="0">
                <a:latin typeface="Huawei Sans" panose="020C0503030203020204" pitchFamily="34" charset="0"/>
                <a:ea typeface="方正兰亭黑简体" panose="02000000000000000000" pitchFamily="2" charset="-122"/>
                <a:cs typeface="+mn-cs"/>
              </a:rPr>
              <a:t>自调优工具</a:t>
            </a:r>
            <a:r>
              <a:rPr lang="en-US" altLang="zh-CN" sz="2400" dirty="0">
                <a:latin typeface="Huawei Sans" panose="020C0503030203020204" pitchFamily="34" charset="0"/>
                <a:ea typeface="方正兰亭黑简体" panose="02000000000000000000" pitchFamily="2" charset="-122"/>
                <a:cs typeface="+mn-cs"/>
              </a:rPr>
              <a:t>A-Tune</a:t>
            </a:r>
            <a:r>
              <a:rPr lang="zh-CN" altLang="en-US" sz="2400" dirty="0">
                <a:latin typeface="Huawei Sans" panose="020C0503030203020204" pitchFamily="34" charset="0"/>
                <a:ea typeface="方正兰亭黑简体" panose="02000000000000000000" pitchFamily="2" charset="-122"/>
                <a:cs typeface="+mn-cs"/>
              </a:rPr>
              <a:t>旨在让操作系统能够满足不同应用场景的性能诉求，降低性能调优过程中反复调参的人工成本，提升性能调优效率。</a:t>
            </a:r>
            <a:endParaRPr lang="zh-CN" altLang="en-US" sz="2400" dirty="0">
              <a:latin typeface="Huawei Sans" panose="020C0503030203020204" pitchFamily="34" charset="0"/>
              <a:ea typeface="方正兰亭黑简体" panose="02000000000000000000" pitchFamily="2" charset="-122"/>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85775"/>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A-Tune</a:t>
            </a:r>
            <a:r>
              <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的整体架构</a:t>
            </a:r>
            <a:endPar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endParaRPr>
          </a:p>
        </p:txBody>
      </p:sp>
      <p:sp>
        <p:nvSpPr>
          <p:cNvPr id="82947" name="Text Placeholder 2"/>
          <p:cNvSpPr>
            <a:spLocks noGrp="1"/>
          </p:cNvSpPr>
          <p:nvPr>
            <p:ph type="body" sz="quarter" idx="10"/>
          </p:nvPr>
        </p:nvSpPr>
        <p:spPr>
          <a:xfrm>
            <a:off x="549275" y="1047750"/>
            <a:ext cx="8045450" cy="4879975"/>
          </a:xfrm>
        </p:spPr>
        <p:txBody>
          <a:bodyPr vert="horz" wrap="square" lIns="91440" tIns="45720" rIns="91440" bIns="45720" anchor="t" anchorCtr="0"/>
          <a:p>
            <a:pPr>
              <a:buSzPct val="60000"/>
            </a:pPr>
            <a:r>
              <a:rPr lang="en-US" altLang="zh-CN" sz="2400" dirty="0">
                <a:latin typeface="Huawei Sans" panose="020C0503030203020204" pitchFamily="34" charset="0"/>
                <a:ea typeface="方正兰亭黑简体" panose="02000000000000000000" pitchFamily="2" charset="-122"/>
                <a:cs typeface="+mn-cs"/>
              </a:rPr>
              <a:t>A-Tune</a:t>
            </a:r>
            <a:r>
              <a:rPr lang="zh-CN" altLang="en-US" sz="2400" dirty="0">
                <a:latin typeface="Huawei Sans" panose="020C0503030203020204" pitchFamily="34" charset="0"/>
                <a:ea typeface="方正兰亭黑简体" panose="02000000000000000000" pitchFamily="2" charset="-122"/>
                <a:cs typeface="+mn-cs"/>
              </a:rPr>
              <a:t>整体上是一个</a:t>
            </a:r>
            <a:r>
              <a:rPr lang="en-US" altLang="zh-CN" sz="2400" dirty="0">
                <a:latin typeface="Huawei Sans" panose="020C0503030203020204" pitchFamily="34" charset="0"/>
                <a:ea typeface="方正兰亭黑简体" panose="02000000000000000000" pitchFamily="2" charset="-122"/>
                <a:cs typeface="+mn-cs"/>
              </a:rPr>
              <a:t>C/S</a:t>
            </a:r>
            <a:r>
              <a:rPr lang="zh-CN" altLang="en-US" sz="2400" dirty="0">
                <a:latin typeface="Huawei Sans" panose="020C0503030203020204" pitchFamily="34" charset="0"/>
                <a:ea typeface="方正兰亭黑简体" panose="02000000000000000000" pitchFamily="2" charset="-122"/>
                <a:cs typeface="+mn-cs"/>
              </a:rPr>
              <a:t>架构；</a:t>
            </a:r>
            <a:endParaRPr lang="zh-CN" altLang="en-US" sz="2400" dirty="0">
              <a:latin typeface="Huawei Sans" panose="020C0503030203020204" pitchFamily="34" charset="0"/>
              <a:ea typeface="方正兰亭黑简体" panose="02000000000000000000" pitchFamily="2" charset="-122"/>
              <a:cs typeface="+mn-cs"/>
            </a:endParaRPr>
          </a:p>
          <a:p>
            <a:pPr>
              <a:buSzPct val="60000"/>
            </a:pPr>
            <a:r>
              <a:rPr lang="zh-CN" altLang="en-US" sz="2400" dirty="0">
                <a:latin typeface="Huawei Sans" panose="020C0503030203020204" pitchFamily="34" charset="0"/>
                <a:ea typeface="方正兰亭黑简体" panose="02000000000000000000" pitchFamily="2" charset="-122"/>
                <a:cs typeface="+mn-cs"/>
              </a:rPr>
              <a:t>客户端</a:t>
            </a:r>
            <a:r>
              <a:rPr lang="en-US" altLang="zh-CN" sz="2400" dirty="0">
                <a:latin typeface="Huawei Sans" panose="020C0503030203020204" pitchFamily="34" charset="0"/>
                <a:ea typeface="方正兰亭黑简体" panose="02000000000000000000" pitchFamily="2" charset="-122"/>
                <a:cs typeface="+mn-cs"/>
              </a:rPr>
              <a:t>atune-adm</a:t>
            </a:r>
            <a:r>
              <a:rPr lang="zh-CN" altLang="en-US" sz="2400" dirty="0">
                <a:latin typeface="Huawei Sans" panose="020C0503030203020204" pitchFamily="34" charset="0"/>
                <a:ea typeface="方正兰亭黑简体" panose="02000000000000000000" pitchFamily="2" charset="-122"/>
                <a:cs typeface="+mn-cs"/>
              </a:rPr>
              <a:t>是一个命令行工具，通过</a:t>
            </a:r>
            <a:r>
              <a:rPr lang="en-US" altLang="zh-CN" sz="2400" dirty="0">
                <a:latin typeface="Huawei Sans" panose="020C0503030203020204" pitchFamily="34" charset="0"/>
                <a:ea typeface="方正兰亭黑简体" panose="02000000000000000000" pitchFamily="2" charset="-122"/>
                <a:cs typeface="+mn-cs"/>
              </a:rPr>
              <a:t>gRPC</a:t>
            </a:r>
            <a:r>
              <a:rPr lang="zh-CN" altLang="en-US" sz="2400" dirty="0">
                <a:latin typeface="Huawei Sans" panose="020C0503030203020204" pitchFamily="34" charset="0"/>
                <a:ea typeface="方正兰亭黑简体" panose="02000000000000000000" pitchFamily="2" charset="-122"/>
                <a:cs typeface="+mn-cs"/>
              </a:rPr>
              <a:t>协议与服务端</a:t>
            </a:r>
            <a:r>
              <a:rPr lang="en-US" altLang="zh-CN" sz="2400" dirty="0">
                <a:latin typeface="Huawei Sans" panose="020C0503030203020204" pitchFamily="34" charset="0"/>
                <a:ea typeface="方正兰亭黑简体" panose="02000000000000000000" pitchFamily="2" charset="-122"/>
                <a:cs typeface="+mn-cs"/>
              </a:rPr>
              <a:t>atuned</a:t>
            </a:r>
            <a:r>
              <a:rPr lang="zh-CN" altLang="en-US" sz="2400" dirty="0">
                <a:latin typeface="Huawei Sans" panose="020C0503030203020204" pitchFamily="34" charset="0"/>
                <a:ea typeface="方正兰亭黑简体" panose="02000000000000000000" pitchFamily="2" charset="-122"/>
                <a:cs typeface="+mn-cs"/>
              </a:rPr>
              <a:t>进程进行通讯；</a:t>
            </a:r>
            <a:endParaRPr lang="zh-CN" altLang="en-US" sz="2400" dirty="0">
              <a:latin typeface="Huawei Sans" panose="020C0503030203020204" pitchFamily="34" charset="0"/>
              <a:ea typeface="方正兰亭黑简体" panose="02000000000000000000" pitchFamily="2" charset="-122"/>
              <a:cs typeface="+mn-cs"/>
            </a:endParaRPr>
          </a:p>
          <a:p>
            <a:pPr>
              <a:buSzPct val="60000"/>
            </a:pPr>
            <a:r>
              <a:rPr lang="zh-CN" altLang="en-US" sz="2400" dirty="0">
                <a:latin typeface="Huawei Sans" panose="020C0503030203020204" pitchFamily="34" charset="0"/>
                <a:ea typeface="方正兰亭黑简体" panose="02000000000000000000" pitchFamily="2" charset="-122"/>
                <a:cs typeface="+mn-cs"/>
              </a:rPr>
              <a:t>服务端中</a:t>
            </a:r>
            <a:r>
              <a:rPr lang="en-US" altLang="zh-CN" sz="2400" dirty="0">
                <a:latin typeface="Huawei Sans" panose="020C0503030203020204" pitchFamily="34" charset="0"/>
                <a:ea typeface="方正兰亭黑简体" panose="02000000000000000000" pitchFamily="2" charset="-122"/>
                <a:cs typeface="+mn-cs"/>
              </a:rPr>
              <a:t>atuned</a:t>
            </a:r>
            <a:r>
              <a:rPr lang="zh-CN" altLang="en-US" sz="2400" dirty="0">
                <a:latin typeface="Huawei Sans" panose="020C0503030203020204" pitchFamily="34" charset="0"/>
                <a:ea typeface="方正兰亭黑简体" panose="02000000000000000000" pitchFamily="2" charset="-122"/>
                <a:cs typeface="+mn-cs"/>
              </a:rPr>
              <a:t>包含了一个前端</a:t>
            </a:r>
            <a:r>
              <a:rPr lang="en-US" altLang="zh-CN" sz="2400" dirty="0">
                <a:latin typeface="Huawei Sans" panose="020C0503030203020204" pitchFamily="34" charset="0"/>
                <a:ea typeface="方正兰亭黑简体" panose="02000000000000000000" pitchFamily="2" charset="-122"/>
                <a:cs typeface="+mn-cs"/>
              </a:rPr>
              <a:t>gRPC</a:t>
            </a:r>
            <a:r>
              <a:rPr lang="zh-CN" altLang="en-US" sz="2400" dirty="0">
                <a:latin typeface="Huawei Sans" panose="020C0503030203020204" pitchFamily="34" charset="0"/>
                <a:ea typeface="方正兰亭黑简体" panose="02000000000000000000" pitchFamily="2" charset="-122"/>
                <a:cs typeface="+mn-cs"/>
              </a:rPr>
              <a:t>服务层（采用</a:t>
            </a:r>
            <a:r>
              <a:rPr lang="en-US" altLang="zh-CN" sz="2400" dirty="0">
                <a:latin typeface="Huawei Sans" panose="020C0503030203020204" pitchFamily="34" charset="0"/>
                <a:ea typeface="方正兰亭黑简体" panose="02000000000000000000" pitchFamily="2" charset="-122"/>
                <a:cs typeface="+mn-cs"/>
              </a:rPr>
              <a:t>golang</a:t>
            </a:r>
            <a:r>
              <a:rPr lang="zh-CN" altLang="en-US" sz="2400" dirty="0">
                <a:latin typeface="Huawei Sans" panose="020C0503030203020204" pitchFamily="34" charset="0"/>
                <a:ea typeface="方正兰亭黑简体" panose="02000000000000000000" pitchFamily="2" charset="-122"/>
                <a:cs typeface="+mn-cs"/>
              </a:rPr>
              <a:t>实现）和一个后端服务层；</a:t>
            </a:r>
            <a:endParaRPr lang="zh-CN" altLang="en-US" sz="2400" dirty="0">
              <a:latin typeface="Huawei Sans" panose="020C0503030203020204" pitchFamily="34" charset="0"/>
              <a:ea typeface="方正兰亭黑简体" panose="02000000000000000000" pitchFamily="2" charset="-122"/>
              <a:cs typeface="+mn-cs"/>
            </a:endParaRPr>
          </a:p>
          <a:p>
            <a:pPr>
              <a:buSzPct val="60000"/>
            </a:pPr>
            <a:r>
              <a:rPr lang="en-US" altLang="zh-CN" sz="2400" dirty="0">
                <a:latin typeface="Huawei Sans" panose="020C0503030203020204" pitchFamily="34" charset="0"/>
                <a:ea typeface="方正兰亭黑简体" panose="02000000000000000000" pitchFamily="2" charset="-122"/>
                <a:cs typeface="+mn-cs"/>
              </a:rPr>
              <a:t>gRPC</a:t>
            </a:r>
            <a:r>
              <a:rPr lang="zh-CN" altLang="en-US" sz="2400" dirty="0">
                <a:latin typeface="Huawei Sans" panose="020C0503030203020204" pitchFamily="34" charset="0"/>
                <a:ea typeface="方正兰亭黑简体" panose="02000000000000000000" pitchFamily="2" charset="-122"/>
                <a:cs typeface="+mn-cs"/>
              </a:rPr>
              <a:t>服务层负责优化配置数据库管理和对外提供调优服务，主要包括智能决策（</a:t>
            </a:r>
            <a:r>
              <a:rPr lang="en-US" altLang="zh-CN" sz="2400" dirty="0">
                <a:latin typeface="Huawei Sans" panose="020C0503030203020204" pitchFamily="34" charset="0"/>
                <a:ea typeface="方正兰亭黑简体" panose="02000000000000000000" pitchFamily="2" charset="-122"/>
                <a:cs typeface="+mn-cs"/>
              </a:rPr>
              <a:t>analysis</a:t>
            </a:r>
            <a:r>
              <a:rPr lang="zh-CN" altLang="en-US" sz="2400" dirty="0">
                <a:latin typeface="Huawei Sans" panose="020C0503030203020204" pitchFamily="34" charset="0"/>
                <a:ea typeface="方正兰亭黑简体" panose="02000000000000000000" pitchFamily="2" charset="-122"/>
                <a:cs typeface="+mn-cs"/>
              </a:rPr>
              <a:t>）和自动调优（</a:t>
            </a:r>
            <a:r>
              <a:rPr lang="en-US" altLang="zh-CN" sz="2400" dirty="0">
                <a:latin typeface="Huawei Sans" panose="020C0503030203020204" pitchFamily="34" charset="0"/>
                <a:ea typeface="方正兰亭黑简体" panose="02000000000000000000" pitchFamily="2" charset="-122"/>
                <a:cs typeface="+mn-cs"/>
              </a:rPr>
              <a:t>tuning</a:t>
            </a:r>
            <a:r>
              <a:rPr lang="zh-CN" altLang="en-US" sz="2400" dirty="0">
                <a:latin typeface="Huawei Sans" panose="020C0503030203020204" pitchFamily="34" charset="0"/>
                <a:ea typeface="方正兰亭黑简体" panose="02000000000000000000" pitchFamily="2" charset="-122"/>
                <a:cs typeface="+mn-cs"/>
              </a:rPr>
              <a:t>）；</a:t>
            </a:r>
            <a:endParaRPr lang="zh-CN" altLang="en-US" sz="2400" dirty="0">
              <a:latin typeface="Huawei Sans" panose="020C0503030203020204" pitchFamily="34" charset="0"/>
              <a:ea typeface="方正兰亭黑简体" panose="02000000000000000000" pitchFamily="2" charset="-122"/>
              <a:cs typeface="+mn-cs"/>
            </a:endParaRPr>
          </a:p>
          <a:p>
            <a:pPr>
              <a:buSzPct val="60000"/>
            </a:pPr>
            <a:r>
              <a:rPr lang="zh-CN" altLang="en-US" sz="2400" dirty="0">
                <a:latin typeface="Huawei Sans" panose="020C0503030203020204" pitchFamily="34" charset="0"/>
                <a:ea typeface="方正兰亭黑简体" panose="02000000000000000000" pitchFamily="2" charset="-122"/>
                <a:cs typeface="+mn-cs"/>
              </a:rPr>
              <a:t>后端服务层是一个基于</a:t>
            </a:r>
            <a:r>
              <a:rPr lang="en-US" altLang="zh-CN" sz="2400" dirty="0">
                <a:latin typeface="Huawei Sans" panose="020C0503030203020204" pitchFamily="34" charset="0"/>
                <a:ea typeface="方正兰亭黑简体" panose="02000000000000000000" pitchFamily="2" charset="-122"/>
                <a:cs typeface="+mn-cs"/>
              </a:rPr>
              <a:t>Python</a:t>
            </a:r>
            <a:r>
              <a:rPr lang="zh-CN" altLang="en-US" sz="2400" dirty="0">
                <a:latin typeface="Huawei Sans" panose="020C0503030203020204" pitchFamily="34" charset="0"/>
                <a:ea typeface="方正兰亭黑简体" panose="02000000000000000000" pitchFamily="2" charset="-122"/>
                <a:cs typeface="+mn-cs"/>
              </a:rPr>
              <a:t>实现的</a:t>
            </a:r>
            <a:r>
              <a:rPr lang="en-US" altLang="zh-CN" sz="2400" dirty="0">
                <a:latin typeface="Huawei Sans" panose="020C0503030203020204" pitchFamily="34" charset="0"/>
                <a:ea typeface="方正兰亭黑简体" panose="02000000000000000000" pitchFamily="2" charset="-122"/>
                <a:cs typeface="+mn-cs"/>
              </a:rPr>
              <a:t>HTTP</a:t>
            </a:r>
            <a:r>
              <a:rPr lang="zh-CN" altLang="en-US" sz="2400" dirty="0">
                <a:latin typeface="Huawei Sans" panose="020C0503030203020204" pitchFamily="34" charset="0"/>
                <a:ea typeface="方正兰亭黑简体" panose="02000000000000000000" pitchFamily="2" charset="-122"/>
                <a:cs typeface="+mn-cs"/>
              </a:rPr>
              <a:t>服务层，包含了</a:t>
            </a:r>
            <a:r>
              <a:rPr lang="en-US" altLang="zh-CN" sz="2400" dirty="0">
                <a:latin typeface="Huawei Sans" panose="020C0503030203020204" pitchFamily="34" charset="0"/>
                <a:ea typeface="方正兰亭黑简体" panose="02000000000000000000" pitchFamily="2" charset="-122"/>
                <a:cs typeface="+mn-cs"/>
              </a:rPr>
              <a:t>MPI</a:t>
            </a:r>
            <a:r>
              <a:rPr lang="zh-CN" altLang="en-US" sz="2400" dirty="0">
                <a:latin typeface="Huawei Sans" panose="020C0503030203020204" pitchFamily="34" charset="0"/>
                <a:ea typeface="方正兰亭黑简体" panose="02000000000000000000" pitchFamily="2" charset="-122"/>
                <a:cs typeface="+mn-cs"/>
              </a:rPr>
              <a:t>（</a:t>
            </a:r>
            <a:r>
              <a:rPr lang="en-US" altLang="zh-CN" sz="2400" dirty="0">
                <a:latin typeface="Huawei Sans" panose="020C0503030203020204" pitchFamily="34" charset="0"/>
                <a:ea typeface="方正兰亭黑简体" panose="02000000000000000000" pitchFamily="2" charset="-122"/>
                <a:cs typeface="+mn-cs"/>
              </a:rPr>
              <a:t>Model Plugin Interface</a:t>
            </a:r>
            <a:r>
              <a:rPr lang="zh-CN" altLang="en-US" sz="2400" dirty="0">
                <a:latin typeface="Huawei Sans" panose="020C0503030203020204" pitchFamily="34" charset="0"/>
                <a:ea typeface="方正兰亭黑简体" panose="02000000000000000000" pitchFamily="2" charset="-122"/>
                <a:cs typeface="+mn-cs"/>
              </a:rPr>
              <a:t>）</a:t>
            </a:r>
            <a:r>
              <a:rPr lang="en-US" altLang="zh-CN" sz="2400" dirty="0">
                <a:latin typeface="Huawei Sans" panose="020C0503030203020204" pitchFamily="34" charset="0"/>
                <a:ea typeface="方正兰亭黑简体" panose="02000000000000000000" pitchFamily="2" charset="-122"/>
                <a:cs typeface="+mn-cs"/>
              </a:rPr>
              <a:t>/CPI</a:t>
            </a:r>
            <a:r>
              <a:rPr lang="zh-CN" altLang="en-US" sz="2400" dirty="0">
                <a:latin typeface="Huawei Sans" panose="020C0503030203020204" pitchFamily="34" charset="0"/>
                <a:ea typeface="方正兰亭黑简体" panose="02000000000000000000" pitchFamily="2" charset="-122"/>
                <a:cs typeface="+mn-cs"/>
              </a:rPr>
              <a:t>（</a:t>
            </a:r>
            <a:r>
              <a:rPr lang="en-US" altLang="zh-CN" sz="2400" dirty="0">
                <a:latin typeface="Huawei Sans" panose="020C0503030203020204" pitchFamily="34" charset="0"/>
                <a:ea typeface="方正兰亭黑简体" panose="02000000000000000000" pitchFamily="2" charset="-122"/>
                <a:cs typeface="+mn-cs"/>
              </a:rPr>
              <a:t>Configurator Plugin Interface</a:t>
            </a:r>
            <a:r>
              <a:rPr lang="zh-CN" altLang="en-US" sz="2400" dirty="0">
                <a:latin typeface="Huawei Sans" panose="020C0503030203020204" pitchFamily="34" charset="0"/>
                <a:ea typeface="方正兰亭黑简体" panose="02000000000000000000" pitchFamily="2" charset="-122"/>
                <a:cs typeface="+mn-cs"/>
              </a:rPr>
              <a:t>）和</a:t>
            </a:r>
            <a:r>
              <a:rPr lang="en-US" altLang="zh-CN" sz="2400" dirty="0">
                <a:latin typeface="Huawei Sans" panose="020C0503030203020204" pitchFamily="34" charset="0"/>
                <a:ea typeface="方正兰亭黑简体" panose="02000000000000000000" pitchFamily="2" charset="-122"/>
                <a:cs typeface="+mn-cs"/>
              </a:rPr>
              <a:t>AI</a:t>
            </a:r>
            <a:r>
              <a:rPr lang="zh-CN" altLang="en-US" sz="2400" dirty="0">
                <a:latin typeface="Huawei Sans" panose="020C0503030203020204" pitchFamily="34" charset="0"/>
                <a:ea typeface="方正兰亭黑简体" panose="02000000000000000000" pitchFamily="2" charset="-122"/>
                <a:cs typeface="+mn-cs"/>
              </a:rPr>
              <a:t>引擎；</a:t>
            </a:r>
            <a:endParaRPr lang="zh-CN" altLang="en-US" sz="2400" dirty="0">
              <a:latin typeface="Huawei Sans" panose="020C0503030203020204" pitchFamily="34" charset="0"/>
              <a:ea typeface="方正兰亭黑简体" panose="02000000000000000000" pitchFamily="2" charset="-122"/>
              <a:cs typeface="+mn-cs"/>
            </a:endParaRPr>
          </a:p>
          <a:p>
            <a:pPr>
              <a:buSzPct val="60000"/>
            </a:pPr>
            <a:r>
              <a:rPr lang="en-US" altLang="zh-CN" sz="2400" dirty="0">
                <a:latin typeface="Huawei Sans" panose="020C0503030203020204" pitchFamily="34" charset="0"/>
                <a:ea typeface="方正兰亭黑简体" panose="02000000000000000000" pitchFamily="2" charset="-122"/>
                <a:cs typeface="+mn-cs"/>
              </a:rPr>
              <a:t>MPI/CPI</a:t>
            </a:r>
            <a:r>
              <a:rPr lang="zh-CN" altLang="en-US" sz="2400" dirty="0">
                <a:latin typeface="Huawei Sans" panose="020C0503030203020204" pitchFamily="34" charset="0"/>
                <a:ea typeface="方正兰亭黑简体" panose="02000000000000000000" pitchFamily="2" charset="-122"/>
                <a:cs typeface="+mn-cs"/>
              </a:rPr>
              <a:t>负责与系统配置进行交互，</a:t>
            </a:r>
            <a:r>
              <a:rPr lang="en-US" altLang="zh-CN" sz="2400" dirty="0">
                <a:latin typeface="Huawei Sans" panose="020C0503030203020204" pitchFamily="34" charset="0"/>
                <a:ea typeface="方正兰亭黑简体" panose="02000000000000000000" pitchFamily="2" charset="-122"/>
                <a:cs typeface="+mn-cs"/>
              </a:rPr>
              <a:t>AI</a:t>
            </a:r>
            <a:r>
              <a:rPr lang="zh-CN" altLang="en-US" sz="2400" dirty="0">
                <a:latin typeface="Huawei Sans" panose="020C0503030203020204" pitchFamily="34" charset="0"/>
                <a:ea typeface="方正兰亭黑简体" panose="02000000000000000000" pitchFamily="2" charset="-122"/>
                <a:cs typeface="+mn-cs"/>
              </a:rPr>
              <a:t>引擎负责对上层提供机器学习能力。</a:t>
            </a:r>
            <a:endParaRPr lang="zh-CN" altLang="en-US" sz="2400" dirty="0">
              <a:latin typeface="Huawei Sans" panose="020C0503030203020204" pitchFamily="34" charset="0"/>
              <a:ea typeface="方正兰亭黑简体" panose="02000000000000000000" pitchFamily="2" charset="-122"/>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85775"/>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A-Tune</a:t>
            </a:r>
            <a:r>
              <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的两个能力</a:t>
            </a:r>
            <a:endPar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endParaRPr>
          </a:p>
        </p:txBody>
      </p:sp>
      <p:sp>
        <p:nvSpPr>
          <p:cNvPr id="83971" name="Text Placeholder 2"/>
          <p:cNvSpPr>
            <a:spLocks noGrp="1"/>
          </p:cNvSpPr>
          <p:nvPr>
            <p:ph type="body" sz="quarter" idx="10"/>
          </p:nvPr>
        </p:nvSpPr>
        <p:spPr>
          <a:xfrm>
            <a:off x="549275" y="1047750"/>
            <a:ext cx="8045450" cy="4879975"/>
          </a:xfrm>
        </p:spPr>
        <p:txBody>
          <a:bodyPr vert="horz" wrap="square" lIns="91440" tIns="45720" rIns="91440" bIns="45720" anchor="t" anchorCtr="0"/>
          <a:p>
            <a:pPr>
              <a:buSzPct val="60000"/>
            </a:pPr>
            <a:r>
              <a:rPr lang="en-US" altLang="zh-CN" sz="2400" dirty="0">
                <a:latin typeface="Huawei Sans" panose="020C0503030203020204" pitchFamily="34" charset="0"/>
                <a:ea typeface="方正兰亭黑简体" panose="02000000000000000000" pitchFamily="2" charset="-122"/>
                <a:cs typeface="+mn-cs"/>
              </a:rPr>
              <a:t>A-Tune</a:t>
            </a:r>
            <a:r>
              <a:rPr lang="zh-CN" altLang="en-US" sz="2400" dirty="0">
                <a:latin typeface="Huawei Sans" panose="020C0503030203020204" pitchFamily="34" charset="0"/>
                <a:ea typeface="方正兰亭黑简体" panose="02000000000000000000" pitchFamily="2" charset="-122"/>
                <a:cs typeface="+mn-cs"/>
              </a:rPr>
              <a:t>目前主要提供智能决策和自动调优两个能力；</a:t>
            </a:r>
            <a:endParaRPr lang="zh-CN" altLang="en-US" sz="2400" dirty="0">
              <a:latin typeface="Huawei Sans" panose="020C0503030203020204" pitchFamily="34" charset="0"/>
              <a:ea typeface="方正兰亭黑简体" panose="02000000000000000000" pitchFamily="2" charset="-122"/>
              <a:cs typeface="+mn-cs"/>
            </a:endParaRPr>
          </a:p>
          <a:p>
            <a:pPr>
              <a:buSzPct val="60000"/>
            </a:pPr>
            <a:r>
              <a:rPr lang="zh-CN" altLang="en-US" sz="2400" dirty="0">
                <a:latin typeface="Huawei Sans" panose="020C0503030203020204" pitchFamily="34" charset="0"/>
                <a:ea typeface="方正兰亭黑简体" panose="02000000000000000000" pitchFamily="2" charset="-122"/>
                <a:cs typeface="+mn-cs"/>
              </a:rPr>
              <a:t>智能决策是通过采集系统数据，并通过</a:t>
            </a:r>
            <a:r>
              <a:rPr lang="en-US" altLang="zh-CN" sz="2400" dirty="0">
                <a:latin typeface="Huawei Sans" panose="020C0503030203020204" pitchFamily="34" charset="0"/>
                <a:ea typeface="方正兰亭黑简体" panose="02000000000000000000" pitchFamily="2" charset="-122"/>
                <a:cs typeface="+mn-cs"/>
              </a:rPr>
              <a:t>AI</a:t>
            </a:r>
            <a:r>
              <a:rPr lang="zh-CN" altLang="en-US" sz="2400" dirty="0">
                <a:latin typeface="Huawei Sans" panose="020C0503030203020204" pitchFamily="34" charset="0"/>
                <a:ea typeface="方正兰亭黑简体" panose="02000000000000000000" pitchFamily="2" charset="-122"/>
                <a:cs typeface="+mn-cs"/>
              </a:rPr>
              <a:t>引擎中的聚类和分类算法对采集到的数据进行负载识别，然后从优化配置数据库中提取优化配置，选取适合当前系统业务负载的优化配置；</a:t>
            </a:r>
            <a:endParaRPr lang="zh-CN" altLang="en-US" sz="2400" dirty="0">
              <a:latin typeface="Huawei Sans" panose="020C0503030203020204" pitchFamily="34" charset="0"/>
              <a:ea typeface="方正兰亭黑简体" panose="02000000000000000000" pitchFamily="2" charset="-122"/>
              <a:cs typeface="+mn-cs"/>
            </a:endParaRPr>
          </a:p>
          <a:p>
            <a:pPr>
              <a:buSzPct val="60000"/>
            </a:pPr>
            <a:r>
              <a:rPr lang="zh-CN" altLang="en-US" sz="2400" dirty="0">
                <a:latin typeface="Huawei Sans" panose="020C0503030203020204" pitchFamily="34" charset="0"/>
                <a:ea typeface="方正兰亭黑简体" panose="02000000000000000000" pitchFamily="2" charset="-122"/>
                <a:cs typeface="+mn-cs"/>
              </a:rPr>
              <a:t>自动调优是基于系统或应用的配置参数及性能评价指标，利用</a:t>
            </a:r>
            <a:r>
              <a:rPr lang="en-US" altLang="zh-CN" sz="2400" dirty="0">
                <a:latin typeface="Huawei Sans" panose="020C0503030203020204" pitchFamily="34" charset="0"/>
                <a:ea typeface="方正兰亭黑简体" panose="02000000000000000000" pitchFamily="2" charset="-122"/>
                <a:cs typeface="+mn-cs"/>
              </a:rPr>
              <a:t>AI</a:t>
            </a:r>
            <a:r>
              <a:rPr lang="zh-CN" altLang="en-US" sz="2400" dirty="0">
                <a:latin typeface="Huawei Sans" panose="020C0503030203020204" pitchFamily="34" charset="0"/>
                <a:ea typeface="方正兰亭黑简体" panose="02000000000000000000" pitchFamily="2" charset="-122"/>
                <a:cs typeface="+mn-cs"/>
              </a:rPr>
              <a:t>引擎中的参数搜索算法，反复迭代，最终得到性能最优的参数配置；</a:t>
            </a:r>
            <a:endParaRPr lang="zh-CN" altLang="en-US" sz="2400" dirty="0">
              <a:latin typeface="Huawei Sans" panose="020C0503030203020204" pitchFamily="34" charset="0"/>
              <a:ea typeface="方正兰亭黑简体" panose="02000000000000000000" pitchFamily="2" charset="-122"/>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85775"/>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两个能力模块的不同</a:t>
            </a:r>
            <a:endPar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endParaRPr>
          </a:p>
        </p:txBody>
      </p:sp>
      <p:sp>
        <p:nvSpPr>
          <p:cNvPr id="84995" name="Text Placeholder 2"/>
          <p:cNvSpPr>
            <a:spLocks noGrp="1"/>
          </p:cNvSpPr>
          <p:nvPr>
            <p:ph type="body" sz="quarter" idx="10"/>
          </p:nvPr>
        </p:nvSpPr>
        <p:spPr>
          <a:xfrm>
            <a:off x="549275" y="1047750"/>
            <a:ext cx="8045450" cy="4879975"/>
          </a:xfrm>
        </p:spPr>
        <p:txBody>
          <a:bodyPr vert="horz" wrap="square" lIns="91440" tIns="45720" rIns="91440" bIns="45720" anchor="t" anchorCtr="0"/>
          <a:p>
            <a:pPr>
              <a:buSzPct val="60000"/>
            </a:pPr>
            <a:r>
              <a:rPr lang="zh-CN" altLang="en-US" sz="2400" dirty="0">
                <a:latin typeface="Huawei Sans" panose="020C0503030203020204" pitchFamily="34" charset="0"/>
                <a:ea typeface="方正兰亭黑简体" panose="02000000000000000000" pitchFamily="2" charset="-122"/>
                <a:cs typeface="+mn-cs"/>
              </a:rPr>
              <a:t>智能决策模块的参数调优通常是针对某一种类型的业务场景和负载，其优化程度取决于历史数据，粒度也相对较大；</a:t>
            </a:r>
            <a:endParaRPr lang="zh-CN" altLang="en-US" sz="2400" dirty="0">
              <a:latin typeface="Huawei Sans" panose="020C0503030203020204" pitchFamily="34" charset="0"/>
              <a:ea typeface="方正兰亭黑简体" panose="02000000000000000000" pitchFamily="2" charset="-122"/>
              <a:cs typeface="+mn-cs"/>
            </a:endParaRPr>
          </a:p>
          <a:p>
            <a:pPr>
              <a:buSzPct val="60000"/>
            </a:pPr>
            <a:r>
              <a:rPr lang="zh-CN" altLang="en-US" sz="2400" dirty="0">
                <a:latin typeface="Huawei Sans" panose="020C0503030203020204" pitchFamily="34" charset="0"/>
                <a:ea typeface="方正兰亭黑简体" panose="02000000000000000000" pitchFamily="2" charset="-122"/>
                <a:cs typeface="+mn-cs"/>
              </a:rPr>
              <a:t>自动调优模块可为单一业务场景和特定负载实现定向参数调优，其优化更具有针对性，粒度也相对较小，能实现系统参数配置的进一步优化。历史数据样本较小（甚至无历史数据样本），需要探索最佳的参数配置来优化系统性能。</a:t>
            </a:r>
            <a:endParaRPr lang="zh-CN" altLang="en-US" sz="2400" dirty="0">
              <a:latin typeface="Huawei Sans" panose="020C0503030203020204" pitchFamily="34" charset="0"/>
              <a:ea typeface="方正兰亭黑简体" panose="02000000000000000000" pitchFamily="2"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ext Box 2"/>
          <p:cNvSpPr txBox="1"/>
          <p:nvPr/>
        </p:nvSpPr>
        <p:spPr>
          <a:xfrm>
            <a:off x="428625" y="714375"/>
            <a:ext cx="8229600" cy="4551363"/>
          </a:xfrm>
          <a:prstGeom prst="rect">
            <a:avLst/>
          </a:prstGeom>
          <a:noFill/>
          <a:ln w="9525">
            <a:noFill/>
          </a:ln>
        </p:spPr>
        <p:txBody>
          <a:bodyPr>
            <a:spAutoFit/>
          </a:bodyPr>
          <a:p>
            <a:pPr eaLnBrk="1" hangingPunct="1">
              <a:lnSpc>
                <a:spcPct val="105000"/>
              </a:lnSpc>
            </a:pPr>
            <a:r>
              <a:rPr lang="zh-CN" altLang="en-US" sz="3600" dirty="0">
                <a:solidFill>
                  <a:srgbClr val="000066"/>
                </a:solidFill>
                <a:latin typeface="楷体_GB2312" pitchFamily="49" charset="-122"/>
              </a:rPr>
              <a:t>（</a:t>
            </a:r>
            <a:r>
              <a:rPr lang="en-US" altLang="zh-CN" sz="3600" dirty="0">
                <a:solidFill>
                  <a:srgbClr val="000066"/>
                </a:solidFill>
                <a:latin typeface="楷体_GB2312" pitchFamily="49" charset="-122"/>
              </a:rPr>
              <a:t>6</a:t>
            </a:r>
            <a:r>
              <a:rPr lang="zh-CN" altLang="en-US" sz="3600" dirty="0">
                <a:solidFill>
                  <a:srgbClr val="000066"/>
                </a:solidFill>
                <a:latin typeface="楷体_GB2312" pitchFamily="49" charset="-122"/>
              </a:rPr>
              <a:t>）目录操作命令</a:t>
            </a:r>
            <a:endParaRPr lang="zh-CN" altLang="en-US" sz="3600" dirty="0">
              <a:solidFill>
                <a:srgbClr val="000066"/>
              </a:solidFill>
              <a:latin typeface="楷体_GB2312" pitchFamily="49" charset="-122"/>
            </a:endParaRPr>
          </a:p>
          <a:p>
            <a:pPr algn="just" eaLnBrk="1" hangingPunct="1">
              <a:lnSpc>
                <a:spcPct val="130000"/>
              </a:lnSpc>
              <a:spcBef>
                <a:spcPct val="50000"/>
              </a:spcBef>
            </a:pP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1) </a:t>
            </a:r>
            <a:r>
              <a:rPr lang="zh-CN" altLang="en-US" sz="2800" dirty="0">
                <a:latin typeface="Times New Roman" panose="02020603050405020304" pitchFamily="18" charset="0"/>
                <a:ea typeface="宋体" panose="02010600030101010101" pitchFamily="2" charset="-122"/>
              </a:rPr>
              <a:t>建立子目录命令</a:t>
            </a:r>
            <a:r>
              <a:rPr lang="en-US" altLang="zh-CN" sz="2800" dirty="0">
                <a:latin typeface="Times New Roman" panose="02020603050405020304" pitchFamily="18" charset="0"/>
                <a:ea typeface="宋体" panose="02010600030101010101" pitchFamily="2" charset="-122"/>
              </a:rPr>
              <a:t>mkdir</a:t>
            </a:r>
            <a:r>
              <a:rPr lang="zh-CN" altLang="en-US" sz="2800" dirty="0">
                <a:latin typeface="Times New Roman" panose="02020603050405020304" pitchFamily="18" charset="0"/>
                <a:ea typeface="宋体" panose="02010600030101010101" pitchFamily="2" charset="-122"/>
              </a:rPr>
              <a:t>。 </a:t>
            </a:r>
            <a:endParaRPr lang="zh-CN" altLang="en-US" sz="2800" dirty="0">
              <a:latin typeface="Times New Roman" panose="02020603050405020304" pitchFamily="18" charset="0"/>
              <a:ea typeface="宋体" panose="02010600030101010101" pitchFamily="2" charset="-122"/>
            </a:endParaRPr>
          </a:p>
          <a:p>
            <a:pPr algn="just" eaLnBrk="1" hangingPunct="1">
              <a:lnSpc>
                <a:spcPct val="130000"/>
              </a:lnSpc>
              <a:spcBef>
                <a:spcPct val="50000"/>
              </a:spcBef>
            </a:pP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2) </a:t>
            </a:r>
            <a:r>
              <a:rPr lang="zh-CN" altLang="en-US" sz="2800" dirty="0">
                <a:latin typeface="Times New Roman" panose="02020603050405020304" pitchFamily="18" charset="0"/>
                <a:ea typeface="宋体" panose="02010600030101010101" pitchFamily="2" charset="-122"/>
              </a:rPr>
              <a:t>显示目录命令</a:t>
            </a:r>
            <a:r>
              <a:rPr lang="en-US" altLang="zh-CN" sz="2800" dirty="0">
                <a:latin typeface="Times New Roman" panose="02020603050405020304" pitchFamily="18" charset="0"/>
                <a:ea typeface="宋体" panose="02010600030101010101" pitchFamily="2" charset="-122"/>
              </a:rPr>
              <a:t>dir</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algn="just" eaLnBrk="1" hangingPunct="1">
              <a:lnSpc>
                <a:spcPct val="130000"/>
              </a:lnSpc>
              <a:spcBef>
                <a:spcPct val="50000"/>
              </a:spcBef>
            </a:pP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3) </a:t>
            </a:r>
            <a:r>
              <a:rPr lang="zh-CN" altLang="en-US" sz="2800" dirty="0">
                <a:latin typeface="Times New Roman" panose="02020603050405020304" pitchFamily="18" charset="0"/>
                <a:ea typeface="宋体" panose="02010600030101010101" pitchFamily="2" charset="-122"/>
              </a:rPr>
              <a:t>删除子目录命令</a:t>
            </a:r>
            <a:r>
              <a:rPr lang="en-US" altLang="zh-CN" sz="2800" dirty="0">
                <a:latin typeface="Times New Roman" panose="02020603050405020304" pitchFamily="18" charset="0"/>
                <a:ea typeface="宋体" panose="02010600030101010101" pitchFamily="2" charset="-122"/>
              </a:rPr>
              <a:t>rmdir</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algn="just" eaLnBrk="1" hangingPunct="1">
              <a:lnSpc>
                <a:spcPct val="130000"/>
              </a:lnSpc>
              <a:spcBef>
                <a:spcPct val="50000"/>
              </a:spcBef>
            </a:pP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4) </a:t>
            </a:r>
            <a:r>
              <a:rPr lang="zh-CN" altLang="en-US" sz="2800" dirty="0">
                <a:latin typeface="Times New Roman" panose="02020603050405020304" pitchFamily="18" charset="0"/>
                <a:ea typeface="宋体" panose="02010600030101010101" pitchFamily="2" charset="-122"/>
              </a:rPr>
              <a:t>显示目录结构命令</a:t>
            </a:r>
            <a:r>
              <a:rPr lang="en-US" altLang="zh-CN" sz="2800" dirty="0">
                <a:latin typeface="Times New Roman" panose="02020603050405020304" pitchFamily="18" charset="0"/>
                <a:ea typeface="宋体" panose="02010600030101010101" pitchFamily="2" charset="-122"/>
              </a:rPr>
              <a:t>tree</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a:p>
            <a:pPr algn="just" eaLnBrk="1" hangingPunct="1">
              <a:lnSpc>
                <a:spcPct val="130000"/>
              </a:lnSpc>
              <a:spcBef>
                <a:spcPct val="50000"/>
              </a:spcBef>
            </a:pP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5) </a:t>
            </a:r>
            <a:r>
              <a:rPr lang="zh-CN" altLang="en-US" sz="2800" dirty="0">
                <a:latin typeface="Times New Roman" panose="02020603050405020304" pitchFamily="18" charset="0"/>
                <a:ea typeface="宋体" panose="02010600030101010101" pitchFamily="2" charset="-122"/>
              </a:rPr>
              <a:t>改变当前目录命令</a:t>
            </a:r>
            <a:r>
              <a:rPr lang="en-US" altLang="zh-CN" sz="2800" dirty="0">
                <a:latin typeface="Times New Roman" panose="02020603050405020304" pitchFamily="18" charset="0"/>
                <a:ea typeface="宋体" panose="02010600030101010101" pitchFamily="2" charset="-122"/>
              </a:rPr>
              <a:t>chdir</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96888"/>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智能决策系统流程</a:t>
            </a:r>
            <a:endPar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endParaRPr>
          </a:p>
        </p:txBody>
      </p:sp>
      <p:sp>
        <p:nvSpPr>
          <p:cNvPr id="3" name="Rectangle 2"/>
          <p:cNvSpPr/>
          <p:nvPr/>
        </p:nvSpPr>
        <p:spPr bwMode="auto">
          <a:xfrm>
            <a:off x="1185863" y="1808163"/>
            <a:ext cx="6670675" cy="1593850"/>
          </a:xfrm>
          <a:prstGeom prst="rect">
            <a:avLst/>
          </a:prstGeom>
          <a:solidFill>
            <a:schemeClr val="bg1"/>
          </a:solidFill>
          <a:ln w="22225" cap="flat" cmpd="sng" algn="ctr">
            <a:solidFill>
              <a:srgbClr val="FF0000"/>
            </a:solidFill>
            <a:prstDash val="dash"/>
            <a:round/>
            <a:headEnd type="none" w="med" len="med"/>
            <a:tailEnd type="none" w="med" len="med"/>
          </a:ln>
          <a:effectLst/>
        </p:spPr>
        <p:txBody>
          <a:bodyPr lIns="68580" tIns="34290" rIns="68580" bIns="34290"/>
          <a:lstStyle/>
          <a:p>
            <a:pPr marL="0" marR="0" lvl="0" indent="0" algn="l" defTabSz="685800" rtl="0" eaLnBrk="1" fontAlgn="t"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ea"/>
                <a:ea typeface="楷体_GB2312" pitchFamily="49" charset="-122"/>
                <a:cs typeface="+mn-cs"/>
              </a:rPr>
              <a:t>Big Data</a:t>
            </a:r>
            <a:endParaRPr kumimoji="0" lang="en-US" altLang="zh-CN" sz="1200" b="0" i="0" u="none" strike="noStrike" kern="1200" cap="none" spc="0" normalizeH="0" baseline="0" noProof="0" dirty="0">
              <a:ln>
                <a:noFill/>
              </a:ln>
              <a:solidFill>
                <a:schemeClr val="tx1"/>
              </a:solidFill>
              <a:effectLst/>
              <a:uLnTx/>
              <a:uFillTx/>
              <a:latin typeface="+mn-ea"/>
              <a:ea typeface="楷体_GB2312" pitchFamily="49" charset="-122"/>
              <a:cs typeface="+mn-cs"/>
            </a:endParaRPr>
          </a:p>
          <a:p>
            <a:pPr marL="0" marR="0" lvl="0" indent="0" algn="l" defTabSz="685800" rtl="0" eaLnBrk="1" fontAlgn="t"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chemeClr val="tx1"/>
                </a:solidFill>
                <a:effectLst/>
                <a:uLnTx/>
                <a:uFillTx/>
                <a:latin typeface="+mn-ea"/>
                <a:ea typeface="楷体_GB2312" pitchFamily="49" charset="-122"/>
                <a:cs typeface="+mn-cs"/>
              </a:rPr>
              <a:t>Big Database</a:t>
            </a:r>
            <a:endParaRPr kumimoji="0" lang="en-US" altLang="zh-CN" sz="1200" b="1" i="0" u="none" strike="noStrike" kern="1200" cap="none" spc="0" normalizeH="0" baseline="0" noProof="0" dirty="0">
              <a:ln>
                <a:noFill/>
              </a:ln>
              <a:solidFill>
                <a:schemeClr val="tx1"/>
              </a:solidFill>
              <a:effectLst/>
              <a:uLnTx/>
              <a:uFillTx/>
              <a:latin typeface="+mn-ea"/>
              <a:ea typeface="楷体_GB2312" pitchFamily="49" charset="-122"/>
              <a:cs typeface="+mn-cs"/>
            </a:endParaRPr>
          </a:p>
          <a:p>
            <a:pPr marL="0" marR="0" lvl="0" indent="0" algn="l" defTabSz="685800" rtl="0" eaLnBrk="1" fontAlgn="t"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ea"/>
                <a:ea typeface="楷体_GB2312" pitchFamily="49" charset="-122"/>
                <a:cs typeface="+mn-cs"/>
              </a:rPr>
              <a:t>In-memory computing</a:t>
            </a:r>
            <a:endParaRPr kumimoji="0" lang="en-US" altLang="zh-CN" sz="1200" b="0" i="0" u="none" strike="noStrike" kern="1200" cap="none" spc="0" normalizeH="0" baseline="0" noProof="0" dirty="0">
              <a:ln>
                <a:noFill/>
              </a:ln>
              <a:solidFill>
                <a:schemeClr val="tx1"/>
              </a:solidFill>
              <a:effectLst/>
              <a:uLnTx/>
              <a:uFillTx/>
              <a:latin typeface="+mn-ea"/>
              <a:ea typeface="楷体_GB2312" pitchFamily="49" charset="-122"/>
              <a:cs typeface="+mn-cs"/>
            </a:endParaRPr>
          </a:p>
          <a:p>
            <a:pPr marL="0" marR="0" lvl="0" indent="0" algn="l" defTabSz="685800" rtl="0" eaLnBrk="1" fontAlgn="t"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chemeClr val="tx1"/>
                </a:solidFill>
                <a:effectLst/>
                <a:uLnTx/>
                <a:uFillTx/>
                <a:latin typeface="+mn-ea"/>
                <a:ea typeface="楷体_GB2312" pitchFamily="49" charset="-122"/>
                <a:cs typeface="+mn-cs"/>
              </a:rPr>
              <a:t>Web Server</a:t>
            </a:r>
            <a:endParaRPr kumimoji="0" lang="en-US" altLang="zh-CN" sz="1200" b="1" i="0" u="none" strike="noStrike" kern="1200" cap="none" spc="0" normalizeH="0" baseline="0" noProof="0" dirty="0">
              <a:ln>
                <a:noFill/>
              </a:ln>
              <a:solidFill>
                <a:schemeClr val="tx1"/>
              </a:solidFill>
              <a:effectLst/>
              <a:uLnTx/>
              <a:uFillTx/>
              <a:latin typeface="+mn-ea"/>
              <a:ea typeface="楷体_GB2312" pitchFamily="49" charset="-122"/>
              <a:cs typeface="+mn-cs"/>
            </a:endParaRPr>
          </a:p>
          <a:p>
            <a:pPr marL="0" marR="0" lvl="0" indent="0" algn="l" defTabSz="685800" rtl="0" eaLnBrk="1" fontAlgn="t"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ea"/>
                <a:ea typeface="楷体_GB2312" pitchFamily="49" charset="-122"/>
                <a:cs typeface="+mn-cs"/>
              </a:rPr>
              <a:t>……</a:t>
            </a:r>
            <a:endParaRPr kumimoji="0" lang="zh-CN" altLang="en-US" sz="12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4" name="Rectangle 3"/>
          <p:cNvSpPr/>
          <p:nvPr/>
        </p:nvSpPr>
        <p:spPr bwMode="auto">
          <a:xfrm>
            <a:off x="1185863" y="3563938"/>
            <a:ext cx="6670675" cy="1350963"/>
          </a:xfrm>
          <a:prstGeom prst="rect">
            <a:avLst/>
          </a:prstGeom>
          <a:solidFill>
            <a:schemeClr val="bg1"/>
          </a:solidFill>
          <a:ln w="9525" cap="flat" cmpd="sng" algn="ctr">
            <a:solidFill>
              <a:schemeClr val="tx1"/>
            </a:solidFill>
            <a:prstDash val="dash"/>
            <a:round/>
            <a:headEnd type="none" w="med" len="med"/>
            <a:tailEnd type="none" w="med" len="med"/>
          </a:ln>
          <a:effectLst/>
        </p:spPr>
        <p:txBody>
          <a:bodyPr lIns="68580" tIns="34290" rIns="68580" bIns="34290"/>
          <a:lstStyle/>
          <a:p>
            <a:pPr marL="0" marR="0" lvl="0" indent="0" algn="l" defTabSz="685800" rtl="0" eaLnBrk="1" fontAlgn="t"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ea"/>
              <a:ea typeface="楷体_GB2312" pitchFamily="49" charset="-122"/>
              <a:cs typeface="+mn-cs"/>
            </a:endParaRPr>
          </a:p>
        </p:txBody>
      </p:sp>
      <p:sp>
        <p:nvSpPr>
          <p:cNvPr id="5" name="Rectangle 4"/>
          <p:cNvSpPr/>
          <p:nvPr/>
        </p:nvSpPr>
        <p:spPr bwMode="auto">
          <a:xfrm>
            <a:off x="4198938" y="3252788"/>
            <a:ext cx="1349375" cy="46037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楷体_GB2312" pitchFamily="49" charset="-122"/>
                <a:cs typeface="+mn-cs"/>
              </a:rPr>
              <a:t>数据采集模块</a:t>
            </a:r>
            <a:endParaRPr kumimoji="0" lang="zh-CN" altLang="en-US" sz="12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6" name="Rectangle 5"/>
          <p:cNvSpPr/>
          <p:nvPr/>
        </p:nvSpPr>
        <p:spPr bwMode="auto">
          <a:xfrm>
            <a:off x="6156325" y="2376488"/>
            <a:ext cx="1349375" cy="4587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dirty="0">
                <a:ln>
                  <a:noFill/>
                </a:ln>
                <a:solidFill>
                  <a:srgbClr val="FF0000"/>
                </a:solidFill>
                <a:effectLst/>
                <a:uLnTx/>
                <a:uFillTx/>
                <a:latin typeface="+mn-ea"/>
                <a:ea typeface="楷体_GB2312" pitchFamily="49" charset="-122"/>
                <a:cs typeface="+mn-cs"/>
              </a:rPr>
              <a:t>负载学习模块</a:t>
            </a:r>
            <a:endParaRPr kumimoji="0" lang="zh-CN" altLang="en-US" sz="1200" b="1" i="0" u="none" strike="noStrike" kern="1200" cap="none" spc="0" normalizeH="0" baseline="0" noProof="0" dirty="0">
              <a:ln>
                <a:noFill/>
              </a:ln>
              <a:solidFill>
                <a:srgbClr val="FF0000"/>
              </a:solidFill>
              <a:effectLst/>
              <a:uLnTx/>
              <a:uFillTx/>
              <a:latin typeface="+mn-ea"/>
              <a:ea typeface="楷体_GB2312" pitchFamily="49" charset="-122"/>
              <a:cs typeface="+mn-cs"/>
            </a:endParaRPr>
          </a:p>
        </p:txBody>
      </p:sp>
      <p:sp>
        <p:nvSpPr>
          <p:cNvPr id="7" name="Rectangle 6"/>
          <p:cNvSpPr/>
          <p:nvPr/>
        </p:nvSpPr>
        <p:spPr bwMode="auto">
          <a:xfrm>
            <a:off x="6156325" y="4130675"/>
            <a:ext cx="1349375" cy="4587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dirty="0">
                <a:ln>
                  <a:noFill/>
                </a:ln>
                <a:solidFill>
                  <a:schemeClr val="tx1"/>
                </a:solidFill>
                <a:effectLst/>
                <a:uLnTx/>
                <a:uFillTx/>
                <a:latin typeface="+mn-ea"/>
                <a:ea typeface="楷体_GB2312" pitchFamily="49" charset="-122"/>
                <a:cs typeface="+mn-cs"/>
              </a:rPr>
              <a:t>感知决策模块</a:t>
            </a:r>
            <a:endParaRPr kumimoji="0" lang="zh-CN" altLang="en-US" sz="1200" b="1"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8" name="TextBox 7"/>
          <p:cNvSpPr txBox="1"/>
          <p:nvPr/>
        </p:nvSpPr>
        <p:spPr bwMode="auto">
          <a:xfrm>
            <a:off x="2451100" y="2789238"/>
            <a:ext cx="865188" cy="436563"/>
          </a:xfrm>
          <a:prstGeom prst="rect">
            <a:avLst/>
          </a:prstGeom>
          <a:noFill/>
          <a:ln w="9525" algn="ctr">
            <a:noFill/>
            <a:miter lim="800000"/>
          </a:ln>
        </p:spPr>
        <p:txBody>
          <a:bodyPr lIns="65852" tIns="32926" rIns="65852" bIns="32926" anchor="ctr">
            <a:spAutoFit/>
          </a:bodyPr>
          <a:lstStyle/>
          <a:p>
            <a:pPr marR="0" algn="ctr" defTabSz="914400">
              <a:buClrTx/>
              <a:buSzTx/>
              <a:buFontTx/>
              <a:buNone/>
              <a:defRPr/>
            </a:pPr>
            <a:r>
              <a:rPr kumimoji="0" lang="zh-CN" altLang="en-US" sz="1200" kern="1200" cap="none" spc="0" normalizeH="0" baseline="0" noProof="0" dirty="0">
                <a:solidFill>
                  <a:srgbClr val="FF0000"/>
                </a:solidFill>
                <a:latin typeface="+mn-ea"/>
                <a:ea typeface="楷体_GB2312" pitchFamily="49" charset="-122"/>
                <a:cs typeface="+mn-cs"/>
              </a:rPr>
              <a:t>历史负载数据</a:t>
            </a:r>
            <a:endParaRPr kumimoji="0" lang="zh-CN" altLang="en-US" sz="1200" kern="1200" cap="none" spc="0" normalizeH="0" baseline="0" noProof="0" dirty="0">
              <a:solidFill>
                <a:srgbClr val="FF0000"/>
              </a:solidFill>
              <a:latin typeface="+mn-ea"/>
              <a:ea typeface="楷体_GB2312" pitchFamily="49" charset="-122"/>
              <a:cs typeface="+mn-cs"/>
            </a:endParaRPr>
          </a:p>
        </p:txBody>
      </p:sp>
      <p:sp>
        <p:nvSpPr>
          <p:cNvPr id="9" name="TextBox 8"/>
          <p:cNvSpPr txBox="1"/>
          <p:nvPr/>
        </p:nvSpPr>
        <p:spPr bwMode="auto">
          <a:xfrm>
            <a:off x="2455863" y="3735388"/>
            <a:ext cx="865188" cy="436563"/>
          </a:xfrm>
          <a:prstGeom prst="rect">
            <a:avLst/>
          </a:prstGeom>
          <a:noFill/>
          <a:ln w="9525" algn="ctr">
            <a:noFill/>
            <a:miter lim="800000"/>
          </a:ln>
        </p:spPr>
        <p:txBody>
          <a:bodyPr lIns="65852" tIns="32926" rIns="65852" bIns="32926" anchor="ctr">
            <a:spAutoFit/>
          </a:bodyPr>
          <a:lstStyle/>
          <a:p>
            <a:pPr marR="0" algn="ctr" defTabSz="914400">
              <a:buClrTx/>
              <a:buSzTx/>
              <a:buFontTx/>
              <a:buNone/>
              <a:defRPr/>
            </a:pPr>
            <a:r>
              <a:rPr kumimoji="0" lang="zh-CN" altLang="en-US" sz="1200" kern="1200" cap="none" spc="0" normalizeH="0" baseline="0" noProof="0" dirty="0">
                <a:latin typeface="+mn-ea"/>
                <a:ea typeface="楷体_GB2312" pitchFamily="49" charset="-122"/>
                <a:cs typeface="+mn-cs"/>
              </a:rPr>
              <a:t>实时负载数据</a:t>
            </a:r>
            <a:endParaRPr kumimoji="0" lang="zh-CN" altLang="en-US" sz="1200" kern="1200" cap="none" spc="0" normalizeH="0" baseline="0" noProof="0" dirty="0">
              <a:latin typeface="+mn-ea"/>
              <a:ea typeface="楷体_GB2312" pitchFamily="49" charset="-122"/>
              <a:cs typeface="+mn-cs"/>
            </a:endParaRPr>
          </a:p>
        </p:txBody>
      </p:sp>
      <p:cxnSp>
        <p:nvCxnSpPr>
          <p:cNvPr id="86026" name="Curved Connector 9"/>
          <p:cNvCxnSpPr/>
          <p:nvPr/>
        </p:nvCxnSpPr>
        <p:spPr>
          <a:xfrm>
            <a:off x="1727200" y="2613025"/>
            <a:ext cx="723900" cy="276225"/>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86027" name="Curved Connector 10"/>
          <p:cNvCxnSpPr>
            <a:endCxn id="5" idx="1"/>
          </p:cNvCxnSpPr>
          <p:nvPr/>
        </p:nvCxnSpPr>
        <p:spPr>
          <a:xfrm>
            <a:off x="3316288" y="3051175"/>
            <a:ext cx="882650" cy="431800"/>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86028" name="Curved Connector 11"/>
          <p:cNvCxnSpPr>
            <a:endCxn id="5" idx="1"/>
          </p:cNvCxnSpPr>
          <p:nvPr/>
        </p:nvCxnSpPr>
        <p:spPr>
          <a:xfrm flipV="1">
            <a:off x="3321050" y="3482975"/>
            <a:ext cx="877888" cy="431800"/>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86029" name="Elbow Connector 12"/>
          <p:cNvCxnSpPr>
            <a:stCxn id="5" idx="0"/>
            <a:endCxn id="6" idx="1"/>
          </p:cNvCxnSpPr>
          <p:nvPr/>
        </p:nvCxnSpPr>
        <p:spPr>
          <a:xfrm rot="5400000" flipH="1" flipV="1">
            <a:off x="5191125" y="2287588"/>
            <a:ext cx="647700" cy="1282700"/>
          </a:xfrm>
          <a:prstGeom prst="bentConnector2">
            <a:avLst/>
          </a:prstGeom>
          <a:ln w="9525" cap="flat" cmpd="sng">
            <a:solidFill>
              <a:schemeClr val="tx1"/>
            </a:solidFill>
            <a:prstDash val="solid"/>
            <a:round/>
            <a:headEnd type="none" w="med" len="med"/>
            <a:tailEnd type="triangle" w="med" len="med"/>
          </a:ln>
        </p:spPr>
      </p:cxnSp>
      <p:cxnSp>
        <p:nvCxnSpPr>
          <p:cNvPr id="86030" name="Elbow Connector 13"/>
          <p:cNvCxnSpPr>
            <a:stCxn id="5" idx="2"/>
            <a:endCxn id="7" idx="1"/>
          </p:cNvCxnSpPr>
          <p:nvPr/>
        </p:nvCxnSpPr>
        <p:spPr>
          <a:xfrm rot="-5400000" flipH="1">
            <a:off x="5191125" y="3395663"/>
            <a:ext cx="647700" cy="1282700"/>
          </a:xfrm>
          <a:prstGeom prst="bentConnector2">
            <a:avLst/>
          </a:prstGeom>
          <a:ln w="9525" cap="flat" cmpd="sng">
            <a:solidFill>
              <a:schemeClr val="tx1"/>
            </a:solidFill>
            <a:prstDash val="solid"/>
            <a:round/>
            <a:headEnd type="none" w="med" len="med"/>
            <a:tailEnd type="triangle" w="med" len="med"/>
          </a:ln>
        </p:spPr>
      </p:cxnSp>
      <p:cxnSp>
        <p:nvCxnSpPr>
          <p:cNvPr id="86031" name="Straight Arrow Connector 14"/>
          <p:cNvCxnSpPr>
            <a:stCxn id="6" idx="2"/>
            <a:endCxn id="7" idx="0"/>
          </p:cNvCxnSpPr>
          <p:nvPr/>
        </p:nvCxnSpPr>
        <p:spPr>
          <a:xfrm>
            <a:off x="6831013" y="2835275"/>
            <a:ext cx="0" cy="1295400"/>
          </a:xfrm>
          <a:prstGeom prst="straightConnector1">
            <a:avLst/>
          </a:prstGeom>
          <a:ln w="9525" cap="flat" cmpd="sng">
            <a:solidFill>
              <a:schemeClr val="tx1"/>
            </a:solidFill>
            <a:prstDash val="solid"/>
            <a:headEnd type="none" w="med" len="med"/>
            <a:tailEnd type="triangle" w="med" len="med"/>
          </a:ln>
        </p:spPr>
      </p:cxnSp>
      <p:sp>
        <p:nvSpPr>
          <p:cNvPr id="16" name="TextBox 15"/>
          <p:cNvSpPr txBox="1"/>
          <p:nvPr/>
        </p:nvSpPr>
        <p:spPr bwMode="auto">
          <a:xfrm>
            <a:off x="4873625" y="2279650"/>
            <a:ext cx="1123950" cy="250825"/>
          </a:xfrm>
          <a:prstGeom prst="rect">
            <a:avLst/>
          </a:prstGeom>
          <a:noFill/>
          <a:ln w="9525" algn="ctr">
            <a:noFill/>
            <a:miter lim="800000"/>
          </a:ln>
        </p:spPr>
        <p:txBody>
          <a:bodyPr lIns="65852" tIns="32926" rIns="65852" bIns="32926" anchor="ctr">
            <a:spAutoFit/>
          </a:bodyPr>
          <a:lstStyle/>
          <a:p>
            <a:pPr marR="0" algn="ctr" defTabSz="914400">
              <a:buClrTx/>
              <a:buSzTx/>
              <a:buFontTx/>
              <a:buNone/>
              <a:defRPr/>
            </a:pPr>
            <a:r>
              <a:rPr kumimoji="0" lang="zh-CN" altLang="en-US" sz="1200" kern="1200" cap="none" spc="0" normalizeH="0" baseline="0" noProof="0" dirty="0">
                <a:solidFill>
                  <a:srgbClr val="FF0000"/>
                </a:solidFill>
                <a:latin typeface="+mn-ea"/>
                <a:ea typeface="楷体_GB2312" pitchFamily="49" charset="-122"/>
                <a:cs typeface="+mn-cs"/>
              </a:rPr>
              <a:t>离线数据采集</a:t>
            </a:r>
            <a:endParaRPr kumimoji="0" lang="zh-CN" altLang="en-US" sz="1200" kern="1200" cap="none" spc="0" normalizeH="0" baseline="0" noProof="0" dirty="0">
              <a:solidFill>
                <a:srgbClr val="FF0000"/>
              </a:solidFill>
              <a:latin typeface="+mn-ea"/>
              <a:ea typeface="楷体_GB2312" pitchFamily="49" charset="-122"/>
              <a:cs typeface="+mn-cs"/>
            </a:endParaRPr>
          </a:p>
        </p:txBody>
      </p:sp>
      <p:sp>
        <p:nvSpPr>
          <p:cNvPr id="17" name="TextBox 16"/>
          <p:cNvSpPr txBox="1"/>
          <p:nvPr/>
        </p:nvSpPr>
        <p:spPr bwMode="auto">
          <a:xfrm>
            <a:off x="6705600" y="2105025"/>
            <a:ext cx="800100" cy="250825"/>
          </a:xfrm>
          <a:prstGeom prst="rect">
            <a:avLst/>
          </a:prstGeom>
          <a:noFill/>
          <a:ln w="9525" algn="ctr">
            <a:noFill/>
            <a:miter lim="800000"/>
          </a:ln>
        </p:spPr>
        <p:txBody>
          <a:bodyPr lIns="65852" tIns="32926" rIns="65852" bIns="32926" anchor="ctr">
            <a:spAutoFit/>
          </a:bodyPr>
          <a:lstStyle/>
          <a:p>
            <a:pPr marR="0" algn="ctr" defTabSz="914400">
              <a:buClrTx/>
              <a:buSzTx/>
              <a:buFontTx/>
              <a:buNone/>
              <a:defRPr/>
            </a:pPr>
            <a:r>
              <a:rPr kumimoji="0" lang="zh-CN" altLang="en-US" sz="1200" kern="1200" cap="none" spc="0" normalizeH="0" baseline="0" noProof="0" dirty="0">
                <a:solidFill>
                  <a:srgbClr val="FF0000"/>
                </a:solidFill>
                <a:latin typeface="+mn-ea"/>
                <a:ea typeface="楷体_GB2312" pitchFamily="49" charset="-122"/>
                <a:cs typeface="+mn-cs"/>
              </a:rPr>
              <a:t>离线训练</a:t>
            </a:r>
            <a:endParaRPr kumimoji="0" lang="zh-CN" altLang="en-US" sz="1200" kern="1200" cap="none" spc="0" normalizeH="0" baseline="0" noProof="0" dirty="0">
              <a:solidFill>
                <a:srgbClr val="FF0000"/>
              </a:solidFill>
              <a:latin typeface="+mn-ea"/>
              <a:ea typeface="楷体_GB2312" pitchFamily="49" charset="-122"/>
              <a:cs typeface="+mn-cs"/>
            </a:endParaRPr>
          </a:p>
        </p:txBody>
      </p:sp>
      <p:sp>
        <p:nvSpPr>
          <p:cNvPr id="18" name="TextBox 17"/>
          <p:cNvSpPr txBox="1"/>
          <p:nvPr/>
        </p:nvSpPr>
        <p:spPr bwMode="auto">
          <a:xfrm>
            <a:off x="6710363" y="4664075"/>
            <a:ext cx="798513" cy="250825"/>
          </a:xfrm>
          <a:prstGeom prst="rect">
            <a:avLst/>
          </a:prstGeom>
          <a:noFill/>
          <a:ln w="9525" algn="ctr">
            <a:noFill/>
            <a:miter lim="800000"/>
          </a:ln>
        </p:spPr>
        <p:txBody>
          <a:bodyPr lIns="65852" tIns="32926" rIns="65852" bIns="32926" anchor="ctr">
            <a:spAutoFit/>
          </a:bodyPr>
          <a:lstStyle/>
          <a:p>
            <a:pPr marR="0" algn="ctr" defTabSz="914400">
              <a:buClrTx/>
              <a:buSzTx/>
              <a:buFontTx/>
              <a:buNone/>
              <a:defRPr/>
            </a:pPr>
            <a:r>
              <a:rPr kumimoji="0" lang="zh-CN" altLang="en-US" sz="1200" kern="1200" cap="none" spc="0" normalizeH="0" baseline="0" noProof="0" dirty="0">
                <a:latin typeface="+mn-ea"/>
                <a:ea typeface="楷体_GB2312" pitchFamily="49" charset="-122"/>
                <a:cs typeface="+mn-cs"/>
              </a:rPr>
              <a:t>在线决策</a:t>
            </a:r>
            <a:endParaRPr kumimoji="0" lang="zh-CN" altLang="en-US" sz="1200" kern="1200" cap="none" spc="0" normalizeH="0" baseline="0" noProof="0" dirty="0">
              <a:latin typeface="+mn-ea"/>
              <a:ea typeface="楷体_GB2312" pitchFamily="49" charset="-122"/>
              <a:cs typeface="+mn-cs"/>
            </a:endParaRPr>
          </a:p>
        </p:txBody>
      </p:sp>
      <p:sp>
        <p:nvSpPr>
          <p:cNvPr id="19" name="TextBox 18"/>
          <p:cNvSpPr txBox="1"/>
          <p:nvPr/>
        </p:nvSpPr>
        <p:spPr bwMode="auto">
          <a:xfrm>
            <a:off x="6761163" y="3051175"/>
            <a:ext cx="1123950" cy="250825"/>
          </a:xfrm>
          <a:prstGeom prst="rect">
            <a:avLst/>
          </a:prstGeom>
          <a:noFill/>
          <a:ln w="9525" algn="ctr">
            <a:noFill/>
            <a:miter lim="800000"/>
          </a:ln>
        </p:spPr>
        <p:txBody>
          <a:bodyPr lIns="65852" tIns="32926" rIns="65852" bIns="32926" anchor="ctr">
            <a:spAutoFit/>
          </a:bodyPr>
          <a:lstStyle/>
          <a:p>
            <a:pPr marR="0" algn="ctr" defTabSz="914400">
              <a:buClrTx/>
              <a:buSzTx/>
              <a:buFontTx/>
              <a:buNone/>
              <a:defRPr/>
            </a:pPr>
            <a:r>
              <a:rPr kumimoji="0" lang="zh-CN" altLang="en-US" sz="1200" kern="1200" cap="none" spc="0" normalizeH="0" baseline="0" noProof="0" dirty="0">
                <a:solidFill>
                  <a:srgbClr val="FF0000"/>
                </a:solidFill>
                <a:latin typeface="+mn-ea"/>
                <a:ea typeface="楷体_GB2312" pitchFamily="49" charset="-122"/>
                <a:cs typeface="+mn-cs"/>
              </a:rPr>
              <a:t>机器学习模型</a:t>
            </a:r>
            <a:endParaRPr kumimoji="0" lang="zh-CN" altLang="en-US" sz="1200" kern="1200" cap="none" spc="0" normalizeH="0" baseline="0" noProof="0" dirty="0">
              <a:solidFill>
                <a:srgbClr val="FF0000"/>
              </a:solidFill>
              <a:latin typeface="+mn-ea"/>
              <a:ea typeface="楷体_GB2312" pitchFamily="49" charset="-122"/>
              <a:cs typeface="+mn-cs"/>
            </a:endParaRPr>
          </a:p>
        </p:txBody>
      </p:sp>
      <p:sp>
        <p:nvSpPr>
          <p:cNvPr id="86036" name="文本框 21"/>
          <p:cNvSpPr txBox="1"/>
          <p:nvPr/>
        </p:nvSpPr>
        <p:spPr>
          <a:xfrm>
            <a:off x="493713" y="973138"/>
            <a:ext cx="8167687" cy="708025"/>
          </a:xfrm>
          <a:prstGeom prst="rect">
            <a:avLst/>
          </a:prstGeom>
          <a:noFill/>
          <a:ln w="9525">
            <a:noFill/>
          </a:ln>
        </p:spPr>
        <p:txBody>
          <a:bodyPr>
            <a:spAutoFit/>
          </a:bodyPr>
          <a:p>
            <a:r>
              <a:rPr lang="zh-CN" altLang="en-US" sz="2000" b="0" dirty="0">
                <a:latin typeface="Times New Roman" panose="02020603050405020304" pitchFamily="18" charset="0"/>
              </a:rPr>
              <a:t>智能决策系统基于</a:t>
            </a:r>
            <a:r>
              <a:rPr lang="en-US" altLang="zh-CN" sz="2000" b="0" dirty="0">
                <a:latin typeface="Times New Roman" panose="02020603050405020304" pitchFamily="18" charset="0"/>
              </a:rPr>
              <a:t>openEuler</a:t>
            </a:r>
            <a:r>
              <a:rPr lang="zh-CN" altLang="en-US" sz="2000" b="0" dirty="0">
                <a:latin typeface="Times New Roman" panose="02020603050405020304" pitchFamily="18" charset="0"/>
              </a:rPr>
              <a:t>的实时负载数据，识别负载特征并调整系统相关参数。其主要包含</a:t>
            </a:r>
            <a:r>
              <a:rPr lang="zh-CN" altLang="en-US" sz="2000" dirty="0">
                <a:solidFill>
                  <a:srgbClr val="002060"/>
                </a:solidFill>
                <a:latin typeface="Times New Roman" panose="02020603050405020304" pitchFamily="18" charset="0"/>
              </a:rPr>
              <a:t>数据采集模块、负载学习模块和感知决策模块</a:t>
            </a:r>
            <a:endParaRPr lang="zh-CN" altLang="en-US" sz="2000" b="0" dirty="0">
              <a:solidFill>
                <a:srgbClr val="002060"/>
              </a:solidFill>
              <a:latin typeface="Times New Roman" panose="02020603050405020304" pitchFamily="18" charset="0"/>
            </a:endParaRPr>
          </a:p>
        </p:txBody>
      </p:sp>
      <p:sp>
        <p:nvSpPr>
          <p:cNvPr id="86037" name="文本框 23"/>
          <p:cNvSpPr txBox="1"/>
          <p:nvPr/>
        </p:nvSpPr>
        <p:spPr>
          <a:xfrm>
            <a:off x="0" y="5064125"/>
            <a:ext cx="8812213" cy="1631950"/>
          </a:xfrm>
          <a:prstGeom prst="rect">
            <a:avLst/>
          </a:prstGeom>
          <a:noFill/>
          <a:ln w="9525">
            <a:noFill/>
          </a:ln>
        </p:spPr>
        <p:txBody>
          <a:bodyPr>
            <a:spAutoFit/>
          </a:bodyPr>
          <a:p>
            <a:pPr marL="800100" lvl="1" indent="-342900">
              <a:buFont typeface="Arial" panose="020B0604020202020204" pitchFamily="34" charset="0"/>
              <a:buChar char="•"/>
            </a:pPr>
            <a:r>
              <a:rPr lang="zh-CN" altLang="en-US" sz="2000" b="0" dirty="0">
                <a:latin typeface="Times New Roman" panose="02020603050405020304" pitchFamily="18" charset="0"/>
                <a:ea typeface="方正兰亭黑简体" panose="02000000000000000000" pitchFamily="2" charset="-122"/>
              </a:rPr>
              <a:t>在离线训练阶段，智能决策系统通过数据采集模块，收集</a:t>
            </a:r>
            <a:r>
              <a:rPr lang="en-US" altLang="zh-CN" sz="2000" b="0" dirty="0">
                <a:latin typeface="Times New Roman" panose="02020603050405020304" pitchFamily="18" charset="0"/>
                <a:ea typeface="方正兰亭黑简体" panose="02000000000000000000" pitchFamily="2" charset="-122"/>
              </a:rPr>
              <a:t>openEuler</a:t>
            </a:r>
            <a:r>
              <a:rPr lang="zh-CN" altLang="en-US" sz="2000" b="0" dirty="0">
                <a:latin typeface="Times New Roman" panose="02020603050405020304" pitchFamily="18" charset="0"/>
                <a:ea typeface="方正兰亭黑简体" panose="02000000000000000000" pitchFamily="2" charset="-122"/>
              </a:rPr>
              <a:t>中不同业务场景运行时的</a:t>
            </a:r>
            <a:r>
              <a:rPr lang="zh-CN" altLang="en-US" sz="2000" dirty="0">
                <a:solidFill>
                  <a:srgbClr val="FF0000"/>
                </a:solidFill>
                <a:latin typeface="Times New Roman" panose="02020603050405020304" pitchFamily="18" charset="0"/>
                <a:ea typeface="方正兰亭黑简体" panose="02000000000000000000" pitchFamily="2" charset="-122"/>
              </a:rPr>
              <a:t>历史负载数据</a:t>
            </a:r>
            <a:r>
              <a:rPr lang="zh-CN" altLang="en-US" sz="2000" b="0" dirty="0">
                <a:latin typeface="Times New Roman" panose="02020603050405020304" pitchFamily="18" charset="0"/>
                <a:ea typeface="方正兰亭黑简体" panose="02000000000000000000" pitchFamily="2" charset="-122"/>
              </a:rPr>
              <a:t>，整理为有监督的离线负载数据集。</a:t>
            </a:r>
            <a:r>
              <a:rPr lang="zh-CN" altLang="en-US" sz="2000" dirty="0">
                <a:solidFill>
                  <a:srgbClr val="FF0000"/>
                </a:solidFill>
                <a:latin typeface="Times New Roman" panose="02020603050405020304" pitchFamily="18" charset="0"/>
                <a:ea typeface="方正兰亭黑简体" panose="02000000000000000000" pitchFamily="2" charset="-122"/>
              </a:rPr>
              <a:t>负载学习模块</a:t>
            </a:r>
            <a:r>
              <a:rPr lang="zh-CN" altLang="en-US" sz="2000" b="0" dirty="0">
                <a:latin typeface="Times New Roman" panose="02020603050405020304" pitchFamily="18" charset="0"/>
                <a:ea typeface="方正兰亭黑简体" panose="02000000000000000000" pitchFamily="2" charset="-122"/>
              </a:rPr>
              <a:t>则在离线负载数据集的基础上，进行聚类分析及业务负载特征分类</a:t>
            </a:r>
            <a:r>
              <a:rPr lang="zh-CN" altLang="en-US" sz="2000" dirty="0">
                <a:solidFill>
                  <a:srgbClr val="FF0000"/>
                </a:solidFill>
                <a:latin typeface="Times New Roman" panose="02020603050405020304" pitchFamily="18" charset="0"/>
                <a:ea typeface="方正兰亭黑简体" panose="02000000000000000000" pitchFamily="2" charset="-122"/>
              </a:rPr>
              <a:t>训练</a:t>
            </a:r>
            <a:r>
              <a:rPr lang="zh-CN" altLang="en-US" sz="2000" b="0" dirty="0">
                <a:latin typeface="Times New Roman" panose="02020603050405020304" pitchFamily="18" charset="0"/>
                <a:ea typeface="方正兰亭黑简体" panose="02000000000000000000" pitchFamily="2" charset="-122"/>
              </a:rPr>
              <a:t>，生成对应的机器学习模型，并将不同类型的负载映射到其最优的系统参数配置</a:t>
            </a:r>
            <a:endParaRPr lang="zh-CN" altLang="en-US" sz="2000" b="0" dirty="0">
              <a:latin typeface="Times New Roman" panose="02020603050405020304" pitchFamily="18" charset="0"/>
              <a:ea typeface="方正兰亭黑简体" panose="02000000000000000000"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1" name="Text Placeholder 2"/>
          <p:cNvSpPr>
            <a:spLocks noGrp="1" noChangeArrowheads="1"/>
          </p:cNvSpPr>
          <p:nvPr>
            <p:ph type="body" sz="quarter" idx="10"/>
          </p:nvPr>
        </p:nvSpPr>
        <p:spPr>
          <a:xfrm>
            <a:off x="176213" y="5116513"/>
            <a:ext cx="8751888" cy="1593850"/>
          </a:xfrm>
        </p:spPr>
        <p:txBody>
          <a:bodyPr vert="horz" wrap="square" lIns="91440" tIns="45720" rIns="91440" bIns="45720" numCol="1" anchor="t" anchorCtr="0" compatLnSpc="1"/>
          <a:lstStyle/>
          <a:p>
            <a:pPr marL="742950" marR="0" lvl="1" indent="-285750" algn="l" defTabSz="914400" rtl="0" eaLnBrk="0" fontAlgn="base" latinLnBrk="0" hangingPunct="0">
              <a:lnSpc>
                <a:spcPct val="100000"/>
              </a:lnSpc>
              <a:spcBef>
                <a:spcPct val="0"/>
              </a:spcBef>
              <a:spcAft>
                <a:spcPct val="0"/>
              </a:spcAft>
              <a:buClr>
                <a:schemeClr val="hlink"/>
              </a:buClr>
              <a:buSzPct val="55000"/>
              <a:buFont typeface="Wingdings" panose="05000000000000000000" pitchFamily="2" charset="2"/>
              <a:buChar char="n"/>
              <a:defRPr/>
            </a:pP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方正兰亭黑简体" panose="02000000000000000000" pitchFamily="2" charset="-122"/>
                <a:cs typeface="Huawei Sans" panose="020C0503030203020204" pitchFamily="34" charset="0"/>
              </a:rPr>
              <a:t>在在线决策阶段，智能决策系统首先通过数据采集模块采集操作系统当前的</a:t>
            </a:r>
            <a:r>
              <a:rPr kumimoji="0"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方正兰亭黑简体" panose="02000000000000000000" pitchFamily="2" charset="-122"/>
                <a:cs typeface="Huawei Sans" panose="020C0503030203020204" pitchFamily="34" charset="0"/>
              </a:rPr>
              <a:t>实时负载数据</a:t>
            </a: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方正兰亭黑简体" panose="02000000000000000000" pitchFamily="2" charset="-122"/>
                <a:cs typeface="Huawei Sans" panose="020C0503030203020204" pitchFamily="34" charset="0"/>
              </a:rPr>
              <a:t>，并根据维度将数据整理为若干组在线数据样本。感知决策模块将在线数据样本作为机器学习模型的输入，</a:t>
            </a:r>
            <a:r>
              <a:rPr kumimoji="0"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方正兰亭黑简体" panose="02000000000000000000" pitchFamily="2" charset="-122"/>
                <a:cs typeface="Huawei Sans" panose="020C0503030203020204" pitchFamily="34" charset="0"/>
              </a:rPr>
              <a:t>推理</a:t>
            </a: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方正兰亭黑简体" panose="02000000000000000000" pitchFamily="2" charset="-122"/>
                <a:cs typeface="Huawei Sans" panose="020C0503030203020204" pitchFamily="34" charset="0"/>
              </a:rPr>
              <a:t>出当前系统负载的聚类、分类结果，并识别出业务负载的瓶颈点，根据业务当前的负载瓶颈点及类型，来</a:t>
            </a:r>
            <a:r>
              <a:rPr kumimoji="0"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方正兰亭黑简体" panose="02000000000000000000" pitchFamily="2" charset="-122"/>
                <a:cs typeface="Huawei Sans" panose="020C0503030203020204" pitchFamily="34" charset="0"/>
              </a:rPr>
              <a:t>调节对应的操作系统参数</a:t>
            </a:r>
            <a:endParaRPr kumimoji="0"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方正兰亭黑简体" panose="02000000000000000000" pitchFamily="2" charset="-122"/>
              <a:cs typeface="Huawei Sans" panose="020C0503030203020204" pitchFamily="34" charset="0"/>
            </a:endParaRPr>
          </a:p>
        </p:txBody>
      </p:sp>
      <p:sp>
        <p:nvSpPr>
          <p:cNvPr id="24" name="Title 1"/>
          <p:cNvSpPr>
            <a:spLocks noGrp="1"/>
          </p:cNvSpPr>
          <p:nvPr>
            <p:ph type="title"/>
          </p:nvPr>
        </p:nvSpPr>
        <p:spPr>
          <a:xfrm>
            <a:off x="549275" y="447675"/>
            <a:ext cx="8045450" cy="496888"/>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智能决策系统流程</a:t>
            </a:r>
            <a:endPar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endParaRPr>
          </a:p>
        </p:txBody>
      </p:sp>
      <p:sp>
        <p:nvSpPr>
          <p:cNvPr id="25" name="Rectangle 2"/>
          <p:cNvSpPr/>
          <p:nvPr/>
        </p:nvSpPr>
        <p:spPr bwMode="auto">
          <a:xfrm>
            <a:off x="1185863" y="1808163"/>
            <a:ext cx="6670675" cy="1593850"/>
          </a:xfrm>
          <a:prstGeom prst="rect">
            <a:avLst/>
          </a:prstGeom>
          <a:solidFill>
            <a:schemeClr val="bg1"/>
          </a:solidFill>
          <a:ln w="9525" cap="flat" cmpd="sng" algn="ctr">
            <a:solidFill>
              <a:schemeClr val="tx1"/>
            </a:solidFill>
            <a:prstDash val="dash"/>
            <a:round/>
            <a:headEnd type="none" w="med" len="med"/>
            <a:tailEnd type="none" w="med" len="med"/>
          </a:ln>
          <a:effectLst/>
        </p:spPr>
        <p:txBody>
          <a:bodyPr lIns="68580" tIns="34290" rIns="68580" bIns="34290"/>
          <a:lstStyle/>
          <a:p>
            <a:pPr marL="0" marR="0" lvl="0" indent="0" algn="l" defTabSz="685800" rtl="0" eaLnBrk="1" fontAlgn="t"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ea"/>
                <a:ea typeface="楷体_GB2312" pitchFamily="49" charset="-122"/>
                <a:cs typeface="+mn-cs"/>
              </a:rPr>
              <a:t>Big Data</a:t>
            </a:r>
            <a:endParaRPr kumimoji="0" lang="en-US" altLang="zh-CN" sz="1200" b="0" i="0" u="none" strike="noStrike" kern="1200" cap="none" spc="0" normalizeH="0" baseline="0" noProof="0" dirty="0">
              <a:ln>
                <a:noFill/>
              </a:ln>
              <a:solidFill>
                <a:schemeClr val="tx1"/>
              </a:solidFill>
              <a:effectLst/>
              <a:uLnTx/>
              <a:uFillTx/>
              <a:latin typeface="+mn-ea"/>
              <a:ea typeface="楷体_GB2312" pitchFamily="49" charset="-122"/>
              <a:cs typeface="+mn-cs"/>
            </a:endParaRPr>
          </a:p>
          <a:p>
            <a:pPr marL="0" marR="0" lvl="0" indent="0" algn="l" defTabSz="685800" rtl="0" eaLnBrk="1" fontAlgn="t"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chemeClr val="tx1"/>
                </a:solidFill>
                <a:effectLst/>
                <a:uLnTx/>
                <a:uFillTx/>
                <a:latin typeface="+mn-ea"/>
                <a:ea typeface="楷体_GB2312" pitchFamily="49" charset="-122"/>
                <a:cs typeface="+mn-cs"/>
              </a:rPr>
              <a:t>Big Database</a:t>
            </a:r>
            <a:endParaRPr kumimoji="0" lang="en-US" altLang="zh-CN" sz="1200" b="1" i="0" u="none" strike="noStrike" kern="1200" cap="none" spc="0" normalizeH="0" baseline="0" noProof="0" dirty="0">
              <a:ln>
                <a:noFill/>
              </a:ln>
              <a:solidFill>
                <a:schemeClr val="tx1"/>
              </a:solidFill>
              <a:effectLst/>
              <a:uLnTx/>
              <a:uFillTx/>
              <a:latin typeface="+mn-ea"/>
              <a:ea typeface="楷体_GB2312" pitchFamily="49" charset="-122"/>
              <a:cs typeface="+mn-cs"/>
            </a:endParaRPr>
          </a:p>
          <a:p>
            <a:pPr marL="0" marR="0" lvl="0" indent="0" algn="l" defTabSz="685800" rtl="0" eaLnBrk="1" fontAlgn="t"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ea"/>
                <a:ea typeface="楷体_GB2312" pitchFamily="49" charset="-122"/>
                <a:cs typeface="+mn-cs"/>
              </a:rPr>
              <a:t>In-memory computing</a:t>
            </a:r>
            <a:endParaRPr kumimoji="0" lang="en-US" altLang="zh-CN" sz="1200" b="0" i="0" u="none" strike="noStrike" kern="1200" cap="none" spc="0" normalizeH="0" baseline="0" noProof="0" dirty="0">
              <a:ln>
                <a:noFill/>
              </a:ln>
              <a:solidFill>
                <a:schemeClr val="tx1"/>
              </a:solidFill>
              <a:effectLst/>
              <a:uLnTx/>
              <a:uFillTx/>
              <a:latin typeface="+mn-ea"/>
              <a:ea typeface="楷体_GB2312" pitchFamily="49" charset="-122"/>
              <a:cs typeface="+mn-cs"/>
            </a:endParaRPr>
          </a:p>
          <a:p>
            <a:pPr marL="0" marR="0" lvl="0" indent="0" algn="l" defTabSz="685800" rtl="0" eaLnBrk="1" fontAlgn="t"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chemeClr val="tx1"/>
                </a:solidFill>
                <a:effectLst/>
                <a:uLnTx/>
                <a:uFillTx/>
                <a:latin typeface="+mn-ea"/>
                <a:ea typeface="楷体_GB2312" pitchFamily="49" charset="-122"/>
                <a:cs typeface="+mn-cs"/>
              </a:rPr>
              <a:t>Web Server</a:t>
            </a:r>
            <a:endParaRPr kumimoji="0" lang="en-US" altLang="zh-CN" sz="1200" b="1" i="0" u="none" strike="noStrike" kern="1200" cap="none" spc="0" normalizeH="0" baseline="0" noProof="0" dirty="0">
              <a:ln>
                <a:noFill/>
              </a:ln>
              <a:solidFill>
                <a:schemeClr val="tx1"/>
              </a:solidFill>
              <a:effectLst/>
              <a:uLnTx/>
              <a:uFillTx/>
              <a:latin typeface="+mn-ea"/>
              <a:ea typeface="楷体_GB2312" pitchFamily="49" charset="-122"/>
              <a:cs typeface="+mn-cs"/>
            </a:endParaRPr>
          </a:p>
          <a:p>
            <a:pPr marL="0" marR="0" lvl="0" indent="0" algn="l" defTabSz="685800" rtl="0" eaLnBrk="1" fontAlgn="t"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ea"/>
                <a:ea typeface="楷体_GB2312" pitchFamily="49" charset="-122"/>
                <a:cs typeface="+mn-cs"/>
              </a:rPr>
              <a:t>……</a:t>
            </a:r>
            <a:endParaRPr kumimoji="0" lang="zh-CN" altLang="en-US" sz="12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26" name="Rectangle 3"/>
          <p:cNvSpPr/>
          <p:nvPr/>
        </p:nvSpPr>
        <p:spPr bwMode="auto">
          <a:xfrm>
            <a:off x="1185863" y="3563938"/>
            <a:ext cx="6670675" cy="1350963"/>
          </a:xfrm>
          <a:prstGeom prst="rect">
            <a:avLst/>
          </a:prstGeom>
          <a:solidFill>
            <a:schemeClr val="bg1"/>
          </a:solidFill>
          <a:ln w="22225" cap="flat" cmpd="sng" algn="ctr">
            <a:solidFill>
              <a:srgbClr val="FF0000"/>
            </a:solidFill>
            <a:prstDash val="dash"/>
            <a:round/>
            <a:headEnd type="none" w="med" len="med"/>
            <a:tailEnd type="none" w="med" len="med"/>
          </a:ln>
          <a:effectLst/>
        </p:spPr>
        <p:txBody>
          <a:bodyPr lIns="68580" tIns="34290" rIns="68580" bIns="34290"/>
          <a:lstStyle/>
          <a:p>
            <a:pPr marL="0" marR="0" lvl="0" indent="0" algn="l" defTabSz="685800" rtl="0" eaLnBrk="1" fontAlgn="t"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ea"/>
              <a:ea typeface="楷体_GB2312" pitchFamily="49" charset="-122"/>
              <a:cs typeface="+mn-cs"/>
            </a:endParaRPr>
          </a:p>
        </p:txBody>
      </p:sp>
      <p:sp>
        <p:nvSpPr>
          <p:cNvPr id="27" name="Rectangle 4"/>
          <p:cNvSpPr/>
          <p:nvPr/>
        </p:nvSpPr>
        <p:spPr bwMode="auto">
          <a:xfrm>
            <a:off x="4198938" y="3252788"/>
            <a:ext cx="1349375" cy="46037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楷体_GB2312" pitchFamily="49" charset="-122"/>
                <a:cs typeface="+mn-cs"/>
              </a:rPr>
              <a:t>数据采集模块</a:t>
            </a:r>
            <a:endParaRPr kumimoji="0" lang="zh-CN" altLang="en-US" sz="12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28" name="Rectangle 5"/>
          <p:cNvSpPr/>
          <p:nvPr/>
        </p:nvSpPr>
        <p:spPr bwMode="auto">
          <a:xfrm>
            <a:off x="6156325" y="2376488"/>
            <a:ext cx="1349375" cy="4587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dirty="0">
                <a:ln>
                  <a:noFill/>
                </a:ln>
                <a:solidFill>
                  <a:schemeClr val="tx1"/>
                </a:solidFill>
                <a:effectLst/>
                <a:uLnTx/>
                <a:uFillTx/>
                <a:latin typeface="+mn-ea"/>
                <a:ea typeface="楷体_GB2312" pitchFamily="49" charset="-122"/>
                <a:cs typeface="+mn-cs"/>
              </a:rPr>
              <a:t>负载学习模块</a:t>
            </a:r>
            <a:endParaRPr kumimoji="0" lang="zh-CN" altLang="en-US" sz="1200" b="1"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29" name="Rectangle 6"/>
          <p:cNvSpPr/>
          <p:nvPr/>
        </p:nvSpPr>
        <p:spPr bwMode="auto">
          <a:xfrm>
            <a:off x="6156325" y="4130675"/>
            <a:ext cx="1349375" cy="4587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dirty="0">
                <a:ln>
                  <a:noFill/>
                </a:ln>
                <a:solidFill>
                  <a:srgbClr val="FF0000"/>
                </a:solidFill>
                <a:effectLst/>
                <a:uLnTx/>
                <a:uFillTx/>
                <a:latin typeface="+mn-ea"/>
                <a:ea typeface="楷体_GB2312" pitchFamily="49" charset="-122"/>
                <a:cs typeface="+mn-cs"/>
              </a:rPr>
              <a:t>感知决策模块</a:t>
            </a:r>
            <a:endParaRPr kumimoji="0" lang="zh-CN" altLang="en-US" sz="1200" b="1" i="0" u="none" strike="noStrike" kern="1200" cap="none" spc="0" normalizeH="0" baseline="0" noProof="0" dirty="0">
              <a:ln>
                <a:noFill/>
              </a:ln>
              <a:solidFill>
                <a:srgbClr val="FF0000"/>
              </a:solidFill>
              <a:effectLst/>
              <a:uLnTx/>
              <a:uFillTx/>
              <a:latin typeface="+mn-ea"/>
              <a:ea typeface="楷体_GB2312" pitchFamily="49" charset="-122"/>
              <a:cs typeface="+mn-cs"/>
            </a:endParaRPr>
          </a:p>
        </p:txBody>
      </p:sp>
      <p:sp>
        <p:nvSpPr>
          <p:cNvPr id="30" name="TextBox 7"/>
          <p:cNvSpPr txBox="1"/>
          <p:nvPr/>
        </p:nvSpPr>
        <p:spPr bwMode="auto">
          <a:xfrm>
            <a:off x="2451100" y="2789238"/>
            <a:ext cx="865188" cy="436563"/>
          </a:xfrm>
          <a:prstGeom prst="rect">
            <a:avLst/>
          </a:prstGeom>
          <a:noFill/>
          <a:ln w="9525" algn="ctr">
            <a:noFill/>
            <a:miter lim="800000"/>
          </a:ln>
        </p:spPr>
        <p:txBody>
          <a:bodyPr lIns="65852" tIns="32926" rIns="65852" bIns="32926" anchor="ctr">
            <a:spAutoFit/>
          </a:bodyPr>
          <a:lstStyle/>
          <a:p>
            <a:pPr marR="0" algn="ctr" defTabSz="914400">
              <a:buClrTx/>
              <a:buSzTx/>
              <a:buFontTx/>
              <a:buNone/>
              <a:defRPr/>
            </a:pPr>
            <a:r>
              <a:rPr kumimoji="0" lang="zh-CN" altLang="en-US" sz="1200" kern="1200" cap="none" spc="0" normalizeH="0" baseline="0" noProof="0" dirty="0">
                <a:latin typeface="+mn-ea"/>
                <a:ea typeface="楷体_GB2312" pitchFamily="49" charset="-122"/>
                <a:cs typeface="+mn-cs"/>
              </a:rPr>
              <a:t>历史负载数据</a:t>
            </a:r>
            <a:endParaRPr kumimoji="0" lang="zh-CN" altLang="en-US" sz="1200" kern="1200" cap="none" spc="0" normalizeH="0" baseline="0" noProof="0" dirty="0">
              <a:latin typeface="+mn-ea"/>
              <a:ea typeface="楷体_GB2312" pitchFamily="49" charset="-122"/>
              <a:cs typeface="+mn-cs"/>
            </a:endParaRPr>
          </a:p>
        </p:txBody>
      </p:sp>
      <p:sp>
        <p:nvSpPr>
          <p:cNvPr id="31" name="TextBox 8"/>
          <p:cNvSpPr txBox="1"/>
          <p:nvPr/>
        </p:nvSpPr>
        <p:spPr bwMode="auto">
          <a:xfrm>
            <a:off x="2455863" y="3735388"/>
            <a:ext cx="865188" cy="436563"/>
          </a:xfrm>
          <a:prstGeom prst="rect">
            <a:avLst/>
          </a:prstGeom>
          <a:noFill/>
          <a:ln w="9525" algn="ctr">
            <a:noFill/>
            <a:miter lim="800000"/>
          </a:ln>
        </p:spPr>
        <p:txBody>
          <a:bodyPr lIns="65852" tIns="32926" rIns="65852" bIns="32926" anchor="ctr">
            <a:spAutoFit/>
          </a:bodyPr>
          <a:lstStyle/>
          <a:p>
            <a:pPr marR="0" algn="ctr" defTabSz="914400">
              <a:buClrTx/>
              <a:buSzTx/>
              <a:buFontTx/>
              <a:buNone/>
              <a:defRPr/>
            </a:pPr>
            <a:r>
              <a:rPr kumimoji="0" lang="zh-CN" altLang="en-US" sz="1200" kern="1200" cap="none" spc="0" normalizeH="0" baseline="0" noProof="0" dirty="0">
                <a:solidFill>
                  <a:srgbClr val="FF0000"/>
                </a:solidFill>
                <a:latin typeface="+mn-ea"/>
                <a:ea typeface="楷体_GB2312" pitchFamily="49" charset="-122"/>
                <a:cs typeface="+mn-cs"/>
              </a:rPr>
              <a:t>实时负载数据</a:t>
            </a:r>
            <a:endParaRPr kumimoji="0" lang="zh-CN" altLang="en-US" sz="1200" kern="1200" cap="none" spc="0" normalizeH="0" baseline="0" noProof="0" dirty="0">
              <a:solidFill>
                <a:srgbClr val="FF0000"/>
              </a:solidFill>
              <a:latin typeface="+mn-ea"/>
              <a:ea typeface="楷体_GB2312" pitchFamily="49" charset="-122"/>
              <a:cs typeface="+mn-cs"/>
            </a:endParaRPr>
          </a:p>
        </p:txBody>
      </p:sp>
      <p:cxnSp>
        <p:nvCxnSpPr>
          <p:cNvPr id="87051" name="Curved Connector 9"/>
          <p:cNvCxnSpPr/>
          <p:nvPr/>
        </p:nvCxnSpPr>
        <p:spPr>
          <a:xfrm>
            <a:off x="1727200" y="2613025"/>
            <a:ext cx="723900" cy="276225"/>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87052" name="Curved Connector 10"/>
          <p:cNvCxnSpPr>
            <a:endCxn id="27" idx="1"/>
          </p:cNvCxnSpPr>
          <p:nvPr/>
        </p:nvCxnSpPr>
        <p:spPr>
          <a:xfrm>
            <a:off x="3316288" y="3051175"/>
            <a:ext cx="882650" cy="431800"/>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87053" name="Curved Connector 11"/>
          <p:cNvCxnSpPr>
            <a:endCxn id="27" idx="1"/>
          </p:cNvCxnSpPr>
          <p:nvPr/>
        </p:nvCxnSpPr>
        <p:spPr>
          <a:xfrm flipV="1">
            <a:off x="3321050" y="3482975"/>
            <a:ext cx="877888" cy="431800"/>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87054" name="Elbow Connector 12"/>
          <p:cNvCxnSpPr>
            <a:stCxn id="27" idx="0"/>
            <a:endCxn id="28" idx="1"/>
          </p:cNvCxnSpPr>
          <p:nvPr/>
        </p:nvCxnSpPr>
        <p:spPr>
          <a:xfrm rot="5400000" flipH="1" flipV="1">
            <a:off x="5191125" y="2287588"/>
            <a:ext cx="647700" cy="1282700"/>
          </a:xfrm>
          <a:prstGeom prst="bentConnector2">
            <a:avLst/>
          </a:prstGeom>
          <a:ln w="9525" cap="flat" cmpd="sng">
            <a:solidFill>
              <a:schemeClr val="tx1"/>
            </a:solidFill>
            <a:prstDash val="solid"/>
            <a:round/>
            <a:headEnd type="none" w="med" len="med"/>
            <a:tailEnd type="triangle" w="med" len="med"/>
          </a:ln>
        </p:spPr>
      </p:cxnSp>
      <p:cxnSp>
        <p:nvCxnSpPr>
          <p:cNvPr id="87055" name="Elbow Connector 13"/>
          <p:cNvCxnSpPr>
            <a:stCxn id="27" idx="2"/>
            <a:endCxn id="29" idx="1"/>
          </p:cNvCxnSpPr>
          <p:nvPr/>
        </p:nvCxnSpPr>
        <p:spPr>
          <a:xfrm rot="-5400000" flipH="1">
            <a:off x="5191125" y="3395663"/>
            <a:ext cx="647700" cy="1282700"/>
          </a:xfrm>
          <a:prstGeom prst="bentConnector2">
            <a:avLst/>
          </a:prstGeom>
          <a:ln w="9525" cap="flat" cmpd="sng">
            <a:solidFill>
              <a:schemeClr val="tx1"/>
            </a:solidFill>
            <a:prstDash val="solid"/>
            <a:round/>
            <a:headEnd type="none" w="med" len="med"/>
            <a:tailEnd type="triangle" w="med" len="med"/>
          </a:ln>
        </p:spPr>
      </p:cxnSp>
      <p:cxnSp>
        <p:nvCxnSpPr>
          <p:cNvPr id="87056" name="Straight Arrow Connector 14"/>
          <p:cNvCxnSpPr>
            <a:stCxn id="28" idx="2"/>
            <a:endCxn id="29" idx="0"/>
          </p:cNvCxnSpPr>
          <p:nvPr/>
        </p:nvCxnSpPr>
        <p:spPr>
          <a:xfrm>
            <a:off x="6831013" y="2835275"/>
            <a:ext cx="0" cy="1295400"/>
          </a:xfrm>
          <a:prstGeom prst="straightConnector1">
            <a:avLst/>
          </a:prstGeom>
          <a:ln w="9525" cap="flat" cmpd="sng">
            <a:solidFill>
              <a:schemeClr val="tx1"/>
            </a:solidFill>
            <a:prstDash val="solid"/>
            <a:headEnd type="none" w="med" len="med"/>
            <a:tailEnd type="triangle" w="med" len="med"/>
          </a:ln>
        </p:spPr>
      </p:cxnSp>
      <p:sp>
        <p:nvSpPr>
          <p:cNvPr id="38" name="TextBox 15"/>
          <p:cNvSpPr txBox="1"/>
          <p:nvPr/>
        </p:nvSpPr>
        <p:spPr bwMode="auto">
          <a:xfrm>
            <a:off x="4873625" y="2279650"/>
            <a:ext cx="1123950" cy="250825"/>
          </a:xfrm>
          <a:prstGeom prst="rect">
            <a:avLst/>
          </a:prstGeom>
          <a:noFill/>
          <a:ln w="9525" algn="ctr">
            <a:noFill/>
            <a:miter lim="800000"/>
          </a:ln>
        </p:spPr>
        <p:txBody>
          <a:bodyPr lIns="65852" tIns="32926" rIns="65852" bIns="32926" anchor="ctr">
            <a:spAutoFit/>
          </a:bodyPr>
          <a:lstStyle/>
          <a:p>
            <a:pPr marR="0" algn="ctr" defTabSz="914400">
              <a:buClrTx/>
              <a:buSzTx/>
              <a:buFontTx/>
              <a:buNone/>
              <a:defRPr/>
            </a:pPr>
            <a:r>
              <a:rPr kumimoji="0" lang="zh-CN" altLang="en-US" sz="1200" kern="1200" cap="none" spc="0" normalizeH="0" baseline="0" noProof="0" dirty="0">
                <a:latin typeface="+mn-ea"/>
                <a:ea typeface="楷体_GB2312" pitchFamily="49" charset="-122"/>
                <a:cs typeface="+mn-cs"/>
              </a:rPr>
              <a:t>离线数据采集</a:t>
            </a:r>
            <a:endParaRPr kumimoji="0" lang="zh-CN" altLang="en-US" sz="1200" kern="1200" cap="none" spc="0" normalizeH="0" baseline="0" noProof="0" dirty="0">
              <a:latin typeface="+mn-ea"/>
              <a:ea typeface="楷体_GB2312" pitchFamily="49" charset="-122"/>
              <a:cs typeface="+mn-cs"/>
            </a:endParaRPr>
          </a:p>
        </p:txBody>
      </p:sp>
      <p:sp>
        <p:nvSpPr>
          <p:cNvPr id="39" name="TextBox 16"/>
          <p:cNvSpPr txBox="1"/>
          <p:nvPr/>
        </p:nvSpPr>
        <p:spPr bwMode="auto">
          <a:xfrm>
            <a:off x="6705600" y="2105025"/>
            <a:ext cx="800100" cy="250825"/>
          </a:xfrm>
          <a:prstGeom prst="rect">
            <a:avLst/>
          </a:prstGeom>
          <a:noFill/>
          <a:ln w="9525" algn="ctr">
            <a:noFill/>
            <a:miter lim="800000"/>
          </a:ln>
        </p:spPr>
        <p:txBody>
          <a:bodyPr lIns="65852" tIns="32926" rIns="65852" bIns="32926" anchor="ctr">
            <a:spAutoFit/>
          </a:bodyPr>
          <a:lstStyle/>
          <a:p>
            <a:pPr marR="0" algn="ctr" defTabSz="914400">
              <a:buClrTx/>
              <a:buSzTx/>
              <a:buFontTx/>
              <a:buNone/>
              <a:defRPr/>
            </a:pPr>
            <a:r>
              <a:rPr kumimoji="0" lang="zh-CN" altLang="en-US" sz="1200" kern="1200" cap="none" spc="0" normalizeH="0" baseline="0" noProof="0" dirty="0">
                <a:latin typeface="+mn-ea"/>
                <a:ea typeface="楷体_GB2312" pitchFamily="49" charset="-122"/>
                <a:cs typeface="+mn-cs"/>
              </a:rPr>
              <a:t>离线训练</a:t>
            </a:r>
            <a:endParaRPr kumimoji="0" lang="zh-CN" altLang="en-US" sz="1200" kern="1200" cap="none" spc="0" normalizeH="0" baseline="0" noProof="0" dirty="0">
              <a:latin typeface="+mn-ea"/>
              <a:ea typeface="楷体_GB2312" pitchFamily="49" charset="-122"/>
              <a:cs typeface="+mn-cs"/>
            </a:endParaRPr>
          </a:p>
        </p:txBody>
      </p:sp>
      <p:sp>
        <p:nvSpPr>
          <p:cNvPr id="40" name="TextBox 17"/>
          <p:cNvSpPr txBox="1"/>
          <p:nvPr/>
        </p:nvSpPr>
        <p:spPr bwMode="auto">
          <a:xfrm>
            <a:off x="6710363" y="4664075"/>
            <a:ext cx="798513" cy="250825"/>
          </a:xfrm>
          <a:prstGeom prst="rect">
            <a:avLst/>
          </a:prstGeom>
          <a:noFill/>
          <a:ln w="9525" algn="ctr">
            <a:noFill/>
            <a:miter lim="800000"/>
          </a:ln>
        </p:spPr>
        <p:txBody>
          <a:bodyPr lIns="65852" tIns="32926" rIns="65852" bIns="32926" anchor="ctr">
            <a:spAutoFit/>
          </a:bodyPr>
          <a:lstStyle/>
          <a:p>
            <a:pPr marR="0" algn="ctr" defTabSz="914400">
              <a:buClrTx/>
              <a:buSzTx/>
              <a:buFontTx/>
              <a:buNone/>
              <a:defRPr/>
            </a:pPr>
            <a:r>
              <a:rPr kumimoji="0" lang="zh-CN" altLang="en-US" sz="1200" kern="1200" cap="none" spc="0" normalizeH="0" baseline="0" noProof="0" dirty="0">
                <a:solidFill>
                  <a:srgbClr val="FF0000"/>
                </a:solidFill>
                <a:latin typeface="+mn-ea"/>
                <a:ea typeface="楷体_GB2312" pitchFamily="49" charset="-122"/>
                <a:cs typeface="+mn-cs"/>
              </a:rPr>
              <a:t>在线决策</a:t>
            </a:r>
            <a:endParaRPr kumimoji="0" lang="zh-CN" altLang="en-US" sz="1200" kern="1200" cap="none" spc="0" normalizeH="0" baseline="0" noProof="0" dirty="0">
              <a:solidFill>
                <a:srgbClr val="FF0000"/>
              </a:solidFill>
              <a:latin typeface="+mn-ea"/>
              <a:ea typeface="楷体_GB2312" pitchFamily="49" charset="-122"/>
              <a:cs typeface="+mn-cs"/>
            </a:endParaRPr>
          </a:p>
        </p:txBody>
      </p:sp>
      <p:sp>
        <p:nvSpPr>
          <p:cNvPr id="41" name="TextBox 18"/>
          <p:cNvSpPr txBox="1"/>
          <p:nvPr/>
        </p:nvSpPr>
        <p:spPr bwMode="auto">
          <a:xfrm>
            <a:off x="6761163" y="3051175"/>
            <a:ext cx="1123950" cy="250825"/>
          </a:xfrm>
          <a:prstGeom prst="rect">
            <a:avLst/>
          </a:prstGeom>
          <a:noFill/>
          <a:ln w="9525" algn="ctr">
            <a:noFill/>
            <a:miter lim="800000"/>
          </a:ln>
        </p:spPr>
        <p:txBody>
          <a:bodyPr lIns="65852" tIns="32926" rIns="65852" bIns="32926" anchor="ctr">
            <a:spAutoFit/>
          </a:bodyPr>
          <a:lstStyle/>
          <a:p>
            <a:pPr marR="0" algn="ctr" defTabSz="914400">
              <a:buClrTx/>
              <a:buSzTx/>
              <a:buFontTx/>
              <a:buNone/>
              <a:defRPr/>
            </a:pPr>
            <a:r>
              <a:rPr kumimoji="0" lang="zh-CN" altLang="en-US" sz="1200" kern="1200" cap="none" spc="0" normalizeH="0" baseline="0" noProof="0" dirty="0">
                <a:latin typeface="+mn-ea"/>
                <a:ea typeface="楷体_GB2312" pitchFamily="49" charset="-122"/>
                <a:cs typeface="+mn-cs"/>
              </a:rPr>
              <a:t>机器学习模型</a:t>
            </a:r>
            <a:endParaRPr kumimoji="0" lang="zh-CN" altLang="en-US" sz="1200" kern="1200" cap="none" spc="0" normalizeH="0" baseline="0" noProof="0" dirty="0">
              <a:latin typeface="+mn-ea"/>
              <a:ea typeface="楷体_GB2312" pitchFamily="49" charset="-122"/>
              <a:cs typeface="+mn-cs"/>
            </a:endParaRPr>
          </a:p>
        </p:txBody>
      </p:sp>
      <p:sp>
        <p:nvSpPr>
          <p:cNvPr id="87061" name="文本框 41"/>
          <p:cNvSpPr txBox="1"/>
          <p:nvPr/>
        </p:nvSpPr>
        <p:spPr>
          <a:xfrm>
            <a:off x="493713" y="973138"/>
            <a:ext cx="8167687" cy="708025"/>
          </a:xfrm>
          <a:prstGeom prst="rect">
            <a:avLst/>
          </a:prstGeom>
          <a:noFill/>
          <a:ln w="9525">
            <a:noFill/>
          </a:ln>
        </p:spPr>
        <p:txBody>
          <a:bodyPr>
            <a:spAutoFit/>
          </a:bodyPr>
          <a:p>
            <a:r>
              <a:rPr lang="zh-CN" altLang="en-US" sz="2000" b="0" dirty="0">
                <a:latin typeface="Times New Roman" panose="02020603050405020304" pitchFamily="18" charset="0"/>
              </a:rPr>
              <a:t>智能决策系统基于</a:t>
            </a:r>
            <a:r>
              <a:rPr lang="en-US" altLang="zh-CN" sz="2000" b="0" dirty="0">
                <a:latin typeface="Times New Roman" panose="02020603050405020304" pitchFamily="18" charset="0"/>
              </a:rPr>
              <a:t>openEuler</a:t>
            </a:r>
            <a:r>
              <a:rPr lang="zh-CN" altLang="en-US" sz="2000" b="0" dirty="0">
                <a:latin typeface="Times New Roman" panose="02020603050405020304" pitchFamily="18" charset="0"/>
              </a:rPr>
              <a:t>的实时负载数据，识别负载特征并调整系统相关参数。其主要包含</a:t>
            </a:r>
            <a:r>
              <a:rPr lang="zh-CN" altLang="en-US" sz="2000" dirty="0">
                <a:solidFill>
                  <a:srgbClr val="002060"/>
                </a:solidFill>
                <a:latin typeface="Times New Roman" panose="02020603050405020304" pitchFamily="18" charset="0"/>
              </a:rPr>
              <a:t>数据采集模块、负载学习模块和感知决策模块</a:t>
            </a:r>
            <a:endParaRPr lang="zh-CN" altLang="en-US" sz="2000" b="0" dirty="0">
              <a:solidFill>
                <a:srgbClr val="002060"/>
              </a:solidFill>
              <a:latin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96888"/>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负载学习模块的处理流程</a:t>
            </a:r>
            <a:endPar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endParaRPr>
          </a:p>
        </p:txBody>
      </p:sp>
      <p:sp>
        <p:nvSpPr>
          <p:cNvPr id="3" name="Rectangle 2"/>
          <p:cNvSpPr/>
          <p:nvPr/>
        </p:nvSpPr>
        <p:spPr bwMode="auto">
          <a:xfrm>
            <a:off x="2489200" y="5145088"/>
            <a:ext cx="1350963"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rPr>
              <a:t>数据标准化</a:t>
            </a:r>
            <a:endParaRPr kumimoji="0"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4" name="Rectangle 3"/>
          <p:cNvSpPr/>
          <p:nvPr/>
        </p:nvSpPr>
        <p:spPr bwMode="auto">
          <a:xfrm>
            <a:off x="2489200" y="5522913"/>
            <a:ext cx="1350963"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rPr>
              <a:t>敏感性分析</a:t>
            </a:r>
            <a:endParaRPr kumimoji="0"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5" name="Rectangle 4"/>
          <p:cNvSpPr/>
          <p:nvPr/>
        </p:nvSpPr>
        <p:spPr bwMode="auto">
          <a:xfrm>
            <a:off x="2489200" y="4767263"/>
            <a:ext cx="1350963"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rPr>
              <a:t>样本均衡</a:t>
            </a:r>
            <a:endParaRPr kumimoji="0"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6" name="Rectangle 5"/>
          <p:cNvSpPr/>
          <p:nvPr/>
        </p:nvSpPr>
        <p:spPr bwMode="auto">
          <a:xfrm>
            <a:off x="2489200" y="4389438"/>
            <a:ext cx="1350963"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rPr>
              <a:t>缺省值处理</a:t>
            </a:r>
            <a:endParaRPr kumimoji="0"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7" name="Rectangle 6"/>
          <p:cNvSpPr/>
          <p:nvPr/>
        </p:nvSpPr>
        <p:spPr bwMode="auto">
          <a:xfrm>
            <a:off x="2489200" y="5900738"/>
            <a:ext cx="1350963"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rPr>
              <a:t>特征选择</a:t>
            </a:r>
            <a:endParaRPr kumimoji="0"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8" name="Rectangle 7"/>
          <p:cNvSpPr/>
          <p:nvPr/>
        </p:nvSpPr>
        <p:spPr bwMode="auto">
          <a:xfrm>
            <a:off x="4421188" y="4956175"/>
            <a:ext cx="1349375"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rPr>
              <a:t>数据标准化</a:t>
            </a:r>
            <a:endParaRPr kumimoji="0"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9" name="Rectangle 8"/>
          <p:cNvSpPr/>
          <p:nvPr/>
        </p:nvSpPr>
        <p:spPr bwMode="auto">
          <a:xfrm>
            <a:off x="6351588" y="5334000"/>
            <a:ext cx="1350963"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rPr>
              <a:t>随机森林</a:t>
            </a:r>
            <a:endParaRPr kumimoji="0"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0" name="Rectangle 9"/>
          <p:cNvSpPr/>
          <p:nvPr/>
        </p:nvSpPr>
        <p:spPr bwMode="auto">
          <a:xfrm>
            <a:off x="4421188" y="5334000"/>
            <a:ext cx="1349375"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rPr>
              <a:t>敏感性分析</a:t>
            </a:r>
            <a:endParaRPr kumimoji="0"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1" name="Rectangle 10"/>
          <p:cNvSpPr/>
          <p:nvPr/>
        </p:nvSpPr>
        <p:spPr bwMode="auto">
          <a:xfrm>
            <a:off x="6351588" y="4956175"/>
            <a:ext cx="1350963"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chemeClr val="tx1"/>
                </a:solidFill>
                <a:effectLst/>
                <a:uLnTx/>
                <a:uFillTx/>
                <a:latin typeface="+mn-ea"/>
                <a:ea typeface="楷体_GB2312" pitchFamily="49" charset="-122"/>
                <a:cs typeface="+mn-cs"/>
              </a:rPr>
              <a:t>XGBoost</a:t>
            </a:r>
            <a:endParaRPr kumimoji="0"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2" name="Rectangle 11"/>
          <p:cNvSpPr/>
          <p:nvPr/>
        </p:nvSpPr>
        <p:spPr bwMode="auto">
          <a:xfrm>
            <a:off x="6351588" y="4576763"/>
            <a:ext cx="1350963" cy="379413"/>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rPr>
              <a:t>支持向量机</a:t>
            </a:r>
            <a:endParaRPr kumimoji="0"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3" name="Rectangle 12"/>
          <p:cNvSpPr/>
          <p:nvPr/>
        </p:nvSpPr>
        <p:spPr bwMode="auto">
          <a:xfrm>
            <a:off x="6354763" y="5707063"/>
            <a:ext cx="1349375"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ea"/>
                <a:ea typeface="楷体_GB2312" pitchFamily="49" charset="-122"/>
                <a:cs typeface="+mn-cs"/>
              </a:rPr>
              <a:t>LSTM</a:t>
            </a:r>
            <a:endParaRPr kumimoji="0"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4" name="Rectangle 13"/>
          <p:cNvSpPr/>
          <p:nvPr/>
        </p:nvSpPr>
        <p:spPr bwMode="auto">
          <a:xfrm>
            <a:off x="4425950" y="5707063"/>
            <a:ext cx="1349375"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rPr>
              <a:t>特征选择</a:t>
            </a:r>
            <a:endParaRPr kumimoji="0"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5" name="Rectangle 14"/>
          <p:cNvSpPr/>
          <p:nvPr/>
        </p:nvSpPr>
        <p:spPr bwMode="auto">
          <a:xfrm>
            <a:off x="4427538" y="4583113"/>
            <a:ext cx="1349375"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rPr>
              <a:t>样本均衡</a:t>
            </a:r>
            <a:endParaRPr kumimoji="0" lang="zh-CN" altLang="en-US" sz="18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6" name="Right Arrow 15"/>
          <p:cNvSpPr/>
          <p:nvPr/>
        </p:nvSpPr>
        <p:spPr bwMode="auto">
          <a:xfrm>
            <a:off x="3879850" y="5145088"/>
            <a:ext cx="500063" cy="377825"/>
          </a:xfrm>
          <a:prstGeom prst="rightArrow">
            <a:avLst/>
          </a:prstGeom>
          <a:noFill/>
          <a:ln w="9525" cap="flat" cmpd="sng" algn="ctr">
            <a:solidFill>
              <a:schemeClr val="tx1"/>
            </a:solidFill>
            <a:prstDash val="solid"/>
            <a:round/>
            <a:headEnd type="none" w="med" len="med"/>
            <a:tailEnd type="none" w="med" len="med"/>
          </a:ln>
          <a:effectLst/>
        </p:spPr>
        <p:txBody>
          <a:bodyPr lIns="68580" tIns="34290" rIns="68580" bIns="34290"/>
          <a:lstStyle/>
          <a:p>
            <a:pPr marL="0" marR="0" lvl="0" indent="0" algn="l" defTabSz="685800" rtl="0" eaLnBrk="1" fontAlgn="t"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ea"/>
              <a:ea typeface="楷体_GB2312" pitchFamily="49" charset="-122"/>
              <a:cs typeface="+mn-cs"/>
            </a:endParaRPr>
          </a:p>
        </p:txBody>
      </p:sp>
      <p:sp>
        <p:nvSpPr>
          <p:cNvPr id="17" name="Right Arrow 16"/>
          <p:cNvSpPr/>
          <p:nvPr/>
        </p:nvSpPr>
        <p:spPr bwMode="auto">
          <a:xfrm>
            <a:off x="5811838" y="5145088"/>
            <a:ext cx="500063" cy="377825"/>
          </a:xfrm>
          <a:prstGeom prst="rightArrow">
            <a:avLst/>
          </a:prstGeom>
          <a:noFill/>
          <a:ln w="9525" cap="flat" cmpd="sng" algn="ctr">
            <a:solidFill>
              <a:schemeClr val="tx1"/>
            </a:solidFill>
            <a:prstDash val="solid"/>
            <a:round/>
            <a:headEnd type="none" w="med" len="med"/>
            <a:tailEnd type="none" w="med" len="med"/>
          </a:ln>
          <a:effectLst/>
        </p:spPr>
        <p:txBody>
          <a:bodyPr lIns="68580" tIns="34290" rIns="68580" bIns="34290"/>
          <a:lstStyle/>
          <a:p>
            <a:pPr marL="0" marR="0" lvl="0" indent="0" algn="l" defTabSz="685800" rtl="0" eaLnBrk="1" fontAlgn="t"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ea"/>
              <a:ea typeface="楷体_GB2312" pitchFamily="49" charset="-122"/>
              <a:cs typeface="+mn-cs"/>
            </a:endParaRPr>
          </a:p>
        </p:txBody>
      </p:sp>
      <p:sp>
        <p:nvSpPr>
          <p:cNvPr id="18" name="Right Arrow 17"/>
          <p:cNvSpPr/>
          <p:nvPr/>
        </p:nvSpPr>
        <p:spPr bwMode="auto">
          <a:xfrm>
            <a:off x="1008063" y="5130800"/>
            <a:ext cx="1441450" cy="392113"/>
          </a:xfrm>
          <a:prstGeom prst="rightArrow">
            <a:avLst/>
          </a:prstGeom>
          <a:noFill/>
          <a:ln w="9525" cap="flat" cmpd="sng" algn="ctr">
            <a:solidFill>
              <a:schemeClr val="tx1"/>
            </a:solidFill>
            <a:prstDash val="solid"/>
            <a:round/>
            <a:headEnd type="none" w="med" len="med"/>
            <a:tailEnd type="none" w="med" len="med"/>
          </a:ln>
          <a:effectLst/>
        </p:spPr>
        <p:txBody>
          <a:bodyPr lIns="68580" tIns="34290" rIns="68580" bIns="34290"/>
          <a:lstStyle/>
          <a:p>
            <a:pPr marL="0" marR="0" lvl="0" indent="0" algn="l" defTabSz="685800" rtl="0" eaLnBrk="1" fontAlgn="t"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mn-ea"/>
                <a:ea typeface="楷体_GB2312" pitchFamily="49" charset="-122"/>
                <a:cs typeface="+mn-cs"/>
              </a:rPr>
              <a:t>离线数据采集</a:t>
            </a:r>
            <a:endParaRPr kumimoji="0" lang="zh-CN" altLang="en-US" sz="14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9" name="TextBox 18"/>
          <p:cNvSpPr txBox="1"/>
          <p:nvPr/>
        </p:nvSpPr>
        <p:spPr bwMode="auto">
          <a:xfrm>
            <a:off x="2700338" y="3943350"/>
            <a:ext cx="1350963" cy="312738"/>
          </a:xfrm>
          <a:prstGeom prst="rect">
            <a:avLst/>
          </a:prstGeom>
          <a:noFill/>
          <a:ln w="9525" algn="ctr">
            <a:noFill/>
            <a:miter lim="800000"/>
          </a:ln>
        </p:spPr>
        <p:txBody>
          <a:bodyPr lIns="65852" tIns="32926" rIns="65852" bIns="32926" anchor="ctr">
            <a:spAutoFit/>
          </a:bodyPr>
          <a:lstStyle/>
          <a:p>
            <a:pPr marR="0" defTabSz="914400">
              <a:buClrTx/>
              <a:buSzTx/>
              <a:buFontTx/>
              <a:buNone/>
              <a:defRPr/>
            </a:pPr>
            <a:r>
              <a:rPr kumimoji="0" lang="zh-CN" altLang="en-US" sz="1600" kern="1200" cap="none" spc="0" normalizeH="0" baseline="0" noProof="0" dirty="0">
                <a:latin typeface="+mn-ea"/>
                <a:ea typeface="楷体_GB2312" pitchFamily="49" charset="-122"/>
                <a:cs typeface="+mn-cs"/>
              </a:rPr>
              <a:t>数据处理</a:t>
            </a:r>
            <a:endParaRPr kumimoji="0" lang="zh-CN" altLang="en-US" sz="1600" kern="1200" cap="none" spc="0" normalizeH="0" baseline="0" noProof="0" dirty="0">
              <a:latin typeface="+mn-ea"/>
              <a:ea typeface="楷体_GB2312" pitchFamily="49" charset="-122"/>
              <a:cs typeface="+mn-cs"/>
            </a:endParaRPr>
          </a:p>
        </p:txBody>
      </p:sp>
      <p:sp>
        <p:nvSpPr>
          <p:cNvPr id="20" name="TextBox 19"/>
          <p:cNvSpPr txBox="1"/>
          <p:nvPr/>
        </p:nvSpPr>
        <p:spPr bwMode="auto">
          <a:xfrm>
            <a:off x="4475163" y="3943350"/>
            <a:ext cx="1573213" cy="312738"/>
          </a:xfrm>
          <a:prstGeom prst="rect">
            <a:avLst/>
          </a:prstGeom>
          <a:noFill/>
          <a:ln w="9525" algn="ctr">
            <a:noFill/>
            <a:miter lim="800000"/>
          </a:ln>
        </p:spPr>
        <p:txBody>
          <a:bodyPr lIns="65852" tIns="32926" rIns="65852" bIns="32926" anchor="ctr">
            <a:spAutoFit/>
          </a:bodyPr>
          <a:lstStyle/>
          <a:p>
            <a:pPr marR="0" defTabSz="914400">
              <a:buClrTx/>
              <a:buSzTx/>
              <a:buFontTx/>
              <a:buNone/>
              <a:defRPr/>
            </a:pPr>
            <a:r>
              <a:rPr kumimoji="0" lang="zh-CN" altLang="en-US" sz="1600" kern="1200" cap="none" spc="0" normalizeH="0" baseline="0" noProof="0" dirty="0">
                <a:latin typeface="+mn-ea"/>
                <a:ea typeface="楷体_GB2312" pitchFamily="49" charset="-122"/>
                <a:cs typeface="+mn-cs"/>
              </a:rPr>
              <a:t>瓶颈点聚类</a:t>
            </a:r>
            <a:endParaRPr kumimoji="0" lang="zh-CN" altLang="en-US" sz="1600" kern="1200" cap="none" spc="0" normalizeH="0" baseline="0" noProof="0" dirty="0">
              <a:latin typeface="+mn-ea"/>
              <a:ea typeface="楷体_GB2312" pitchFamily="49" charset="-122"/>
              <a:cs typeface="+mn-cs"/>
            </a:endParaRPr>
          </a:p>
        </p:txBody>
      </p:sp>
      <p:sp>
        <p:nvSpPr>
          <p:cNvPr id="21" name="TextBox 20"/>
          <p:cNvSpPr txBox="1"/>
          <p:nvPr/>
        </p:nvSpPr>
        <p:spPr bwMode="auto">
          <a:xfrm>
            <a:off x="6365875" y="3943350"/>
            <a:ext cx="1911350" cy="312738"/>
          </a:xfrm>
          <a:prstGeom prst="rect">
            <a:avLst/>
          </a:prstGeom>
          <a:noFill/>
          <a:ln w="9525" algn="ctr">
            <a:noFill/>
            <a:miter lim="800000"/>
          </a:ln>
        </p:spPr>
        <p:txBody>
          <a:bodyPr lIns="65852" tIns="32926" rIns="65852" bIns="32926" anchor="ctr">
            <a:spAutoFit/>
          </a:bodyPr>
          <a:lstStyle/>
          <a:p>
            <a:pPr marR="0" defTabSz="914400">
              <a:buClrTx/>
              <a:buSzTx/>
              <a:buFontTx/>
              <a:buNone/>
              <a:defRPr/>
            </a:pPr>
            <a:r>
              <a:rPr kumimoji="0" lang="zh-CN" altLang="en-US" sz="1600" kern="1200" cap="none" spc="0" normalizeH="0" baseline="0" noProof="0" dirty="0">
                <a:latin typeface="+mn-ea"/>
                <a:ea typeface="楷体_GB2312" pitchFamily="49" charset="-122"/>
                <a:cs typeface="+mn-cs"/>
              </a:rPr>
              <a:t>负载特征分类</a:t>
            </a:r>
            <a:endParaRPr kumimoji="0" lang="zh-CN" altLang="en-US" sz="1600" kern="1200" cap="none" spc="0" normalizeH="0" baseline="0" noProof="0" dirty="0">
              <a:latin typeface="+mn-ea"/>
              <a:ea typeface="楷体_GB2312" pitchFamily="49" charset="-122"/>
              <a:cs typeface="+mn-cs"/>
            </a:endParaRPr>
          </a:p>
        </p:txBody>
      </p:sp>
      <p:sp>
        <p:nvSpPr>
          <p:cNvPr id="23" name="Text Placeholder 2"/>
          <p:cNvSpPr txBox="1">
            <a:spLocks noChangeArrowheads="1"/>
          </p:cNvSpPr>
          <p:nvPr/>
        </p:nvSpPr>
        <p:spPr>
          <a:xfrm>
            <a:off x="549275" y="1047750"/>
            <a:ext cx="8045450" cy="487997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400" b="1" i="0" u="none" strike="noStrike" kern="0" cap="none" spc="0" normalizeH="0" baseline="0" noProof="0">
                <a:ln>
                  <a:noFill/>
                </a:ln>
                <a:solidFill>
                  <a:schemeClr val="tx1"/>
                </a:solidFill>
                <a:effectLst/>
                <a:uLnTx/>
                <a:uFillTx/>
                <a:latin typeface="+mn-lt"/>
                <a:ea typeface="+mn-ea"/>
                <a:cs typeface="+mn-cs"/>
              </a:rPr>
              <a:t>负载学习模块实现数据处理、负载瓶颈点识别聚类和负载特征分类建模三项功能；</a:t>
            </a:r>
            <a:endParaRPr kumimoji="0" lang="zh-CN" altLang="en-US" sz="2400" b="1" i="0" u="none" strike="noStrike" kern="0" cap="none" spc="0" normalizeH="0" baseline="0" noProof="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000" b="1" i="0" u="none" strike="noStrike" kern="0" cap="none" spc="0" normalizeH="0" baseline="0" noProof="0">
                <a:ln>
                  <a:noFill/>
                </a:ln>
                <a:solidFill>
                  <a:schemeClr val="tx1"/>
                </a:solidFill>
                <a:effectLst/>
                <a:uLnTx/>
                <a:uFillTx/>
                <a:latin typeface="+mn-lt"/>
                <a:ea typeface="方正兰亭黑简体" panose="02000000000000000000" pitchFamily="2" charset="-122"/>
                <a:cs typeface="Huawei Sans" panose="020C0503030203020204" pitchFamily="34" charset="0"/>
              </a:rPr>
              <a:t>数据处理：经过数据预处理、统计分析、特征选择，建立可供训练学习的标准数据集；</a:t>
            </a:r>
            <a:endParaRPr kumimoji="0" lang="zh-CN" altLang="en-US" sz="2000" b="1" i="0" u="none" strike="noStrike" kern="0" cap="none" spc="0" normalizeH="0" baseline="0" noProof="0">
              <a:ln>
                <a:noFill/>
              </a:ln>
              <a:solidFill>
                <a:schemeClr val="tx1"/>
              </a:solidFill>
              <a:effectLst/>
              <a:uLnTx/>
              <a:uFillTx/>
              <a:latin typeface="+mn-lt"/>
              <a:ea typeface="方正兰亭黑简体" panose="02000000000000000000" pitchFamily="2" charset="-122"/>
              <a:cs typeface="Huawei Sans" panose="020C0503030203020204" pitchFamily="34" charset="0"/>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000" b="1" i="0" u="none" strike="noStrike" kern="0" cap="none" spc="0" normalizeH="0" baseline="0" noProof="0">
                <a:ln>
                  <a:noFill/>
                </a:ln>
                <a:solidFill>
                  <a:schemeClr val="tx1"/>
                </a:solidFill>
                <a:effectLst/>
                <a:uLnTx/>
                <a:uFillTx/>
                <a:latin typeface="+mn-lt"/>
                <a:ea typeface="方正兰亭黑简体" panose="02000000000000000000" pitchFamily="2" charset="-122"/>
                <a:cs typeface="Huawei Sans" panose="020C0503030203020204" pitchFamily="34" charset="0"/>
              </a:rPr>
              <a:t>瓶颈点聚类：根据操作系统中不同的资源维度进行瓶颈点聚类分析；</a:t>
            </a:r>
            <a:endParaRPr kumimoji="0" lang="zh-CN" altLang="en-US" sz="2000" b="1" i="0" u="none" strike="noStrike" kern="0" cap="none" spc="0" normalizeH="0" baseline="0" noProof="0">
              <a:ln>
                <a:noFill/>
              </a:ln>
              <a:solidFill>
                <a:schemeClr val="tx1"/>
              </a:solidFill>
              <a:effectLst/>
              <a:uLnTx/>
              <a:uFillTx/>
              <a:latin typeface="+mn-lt"/>
              <a:ea typeface="方正兰亭黑简体" panose="02000000000000000000" pitchFamily="2" charset="-122"/>
              <a:cs typeface="Huawei Sans" panose="020C0503030203020204" pitchFamily="34" charset="0"/>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000" b="1" i="0" u="none" strike="noStrike" kern="0" cap="none" spc="0" normalizeH="0" baseline="0" noProof="0">
                <a:ln>
                  <a:noFill/>
                </a:ln>
                <a:solidFill>
                  <a:schemeClr val="tx1"/>
                </a:solidFill>
                <a:effectLst/>
                <a:uLnTx/>
                <a:uFillTx/>
                <a:latin typeface="+mn-lt"/>
                <a:ea typeface="方正兰亭黑简体" panose="02000000000000000000" pitchFamily="2" charset="-122"/>
                <a:cs typeface="Huawei Sans" panose="020C0503030203020204" pitchFamily="34" charset="0"/>
              </a:rPr>
              <a:t>负载特征分类：基于聚类分析结果建立负载特征分类模型。</a:t>
            </a:r>
            <a:endParaRPr kumimoji="0" lang="zh-CN" altLang="en-US" sz="2000" b="1" i="0" u="none" strike="noStrike" kern="0" cap="none" spc="0" normalizeH="0" baseline="0" noProof="0" dirty="0">
              <a:ln>
                <a:noFill/>
              </a:ln>
              <a:solidFill>
                <a:schemeClr val="tx1"/>
              </a:solidFill>
              <a:effectLst/>
              <a:uLnTx/>
              <a:uFillTx/>
              <a:latin typeface="+mn-lt"/>
              <a:ea typeface="方正兰亭黑简体" panose="02000000000000000000" pitchFamily="2" charset="-122"/>
              <a:cs typeface="Huawei Sans" panose="020C0503030203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85775"/>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负载学习模块的数据处理</a:t>
            </a:r>
            <a:endPar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endParaRPr>
          </a:p>
        </p:txBody>
      </p:sp>
      <p:sp>
        <p:nvSpPr>
          <p:cNvPr id="89091" name="Text Placeholder 2"/>
          <p:cNvSpPr>
            <a:spLocks noGrp="1"/>
          </p:cNvSpPr>
          <p:nvPr>
            <p:ph type="body" sz="quarter" idx="10"/>
          </p:nvPr>
        </p:nvSpPr>
        <p:spPr>
          <a:xfrm>
            <a:off x="549275" y="1047750"/>
            <a:ext cx="8045450" cy="4879975"/>
          </a:xfrm>
        </p:spPr>
        <p:txBody>
          <a:bodyPr vert="horz" wrap="square" lIns="91440" tIns="45720" rIns="91440" bIns="45720" anchor="t" anchorCtr="0"/>
          <a:p>
            <a:pPr>
              <a:buSzPct val="60000"/>
            </a:pPr>
            <a:r>
              <a:rPr lang="zh-CN" altLang="en-US" sz="2000" dirty="0">
                <a:latin typeface="Huawei Sans" panose="020C0503030203020204" pitchFamily="34" charset="0"/>
                <a:ea typeface="方正兰亭黑简体" panose="02000000000000000000" pitchFamily="2" charset="-122"/>
                <a:cs typeface="+mn-cs"/>
              </a:rPr>
              <a:t>特征维度包括</a:t>
            </a:r>
            <a:r>
              <a:rPr lang="en-US" altLang="zh-CN" sz="2000" dirty="0">
                <a:latin typeface="Huawei Sans" panose="020C0503030203020204" pitchFamily="34" charset="0"/>
                <a:ea typeface="方正兰亭黑简体" panose="02000000000000000000" pitchFamily="2" charset="-122"/>
                <a:cs typeface="+mn-cs"/>
              </a:rPr>
              <a:t>CPU</a:t>
            </a:r>
            <a:r>
              <a:rPr lang="zh-CN" altLang="en-US" sz="2000" dirty="0">
                <a:latin typeface="Huawei Sans" panose="020C0503030203020204" pitchFamily="34" charset="0"/>
                <a:ea typeface="方正兰亭黑简体" panose="02000000000000000000" pitchFamily="2" charset="-122"/>
                <a:cs typeface="+mn-cs"/>
              </a:rPr>
              <a:t>、内存、网络等资源的利用率、饱和度及性能等</a:t>
            </a:r>
            <a:endParaRPr lang="zh-CN" altLang="en-US" sz="2000" dirty="0">
              <a:latin typeface="Huawei Sans" panose="020C0503030203020204" pitchFamily="34" charset="0"/>
              <a:ea typeface="方正兰亭黑简体" panose="02000000000000000000" pitchFamily="2" charset="-122"/>
              <a:cs typeface="+mn-cs"/>
            </a:endParaRPr>
          </a:p>
        </p:txBody>
      </p:sp>
      <p:graphicFrame>
        <p:nvGraphicFramePr>
          <p:cNvPr id="4" name="表格 2"/>
          <p:cNvGraphicFramePr>
            <a:graphicFrameLocks noGrp="1"/>
          </p:cNvGraphicFramePr>
          <p:nvPr/>
        </p:nvGraphicFramePr>
        <p:xfrm>
          <a:off x="1187450" y="1484313"/>
          <a:ext cx="7164388" cy="5270500"/>
        </p:xfrm>
        <a:graphic>
          <a:graphicData uri="http://schemas.openxmlformats.org/drawingml/2006/table">
            <a:tbl>
              <a:tblPr firstRow="1" bandRow="1"/>
              <a:tblGrid>
                <a:gridCol w="1042714"/>
                <a:gridCol w="799391"/>
                <a:gridCol w="5322283"/>
              </a:tblGrid>
              <a:tr h="253469">
                <a:tc>
                  <a:txBody>
                    <a:bodyPr/>
                    <a:lstStyle/>
                    <a:p>
                      <a:pPr algn="ctr"/>
                      <a:r>
                        <a:rPr lang="zh-CN" altLang="en-US" sz="1200" b="1" dirty="0"/>
                        <a:t>资源</a:t>
                      </a:r>
                      <a:endParaRPr lang="zh-CN" altLang="en-US" sz="1200" b="1" dirty="0"/>
                    </a:p>
                  </a:txBody>
                  <a:tcPr marL="68591" marR="68591" marT="34294" marB="34294"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200" b="1" dirty="0"/>
                        <a:t>类型</a:t>
                      </a:r>
                      <a:endParaRPr lang="zh-CN" altLang="en-US" sz="1200" b="1" dirty="0"/>
                    </a:p>
                  </a:txBody>
                  <a:tcPr marL="68591" marR="68591" marT="34294" marB="34294"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200" b="1" dirty="0"/>
                        <a:t>代表含义</a:t>
                      </a:r>
                      <a:endParaRPr lang="zh-CN" altLang="en-US" sz="1200" b="1" dirty="0"/>
                    </a:p>
                  </a:txBody>
                  <a:tcPr marL="68591" marR="68591" marT="34294" marB="34294"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800248">
                <a:tc>
                  <a:txBody>
                    <a:bodyPr/>
                    <a:lstStyle/>
                    <a:p>
                      <a:pPr algn="ctr"/>
                      <a:r>
                        <a:rPr lang="en-US" altLang="zh-CN" sz="1200" dirty="0"/>
                        <a:t>CPU</a:t>
                      </a:r>
                      <a:endParaRPr lang="zh-CN" altLang="en-US" sz="1200" dirty="0"/>
                    </a:p>
                  </a:txBody>
                  <a:tcPr marL="68591" marR="68591" marT="34294" marB="34294" anchor="ctr">
                    <a:lnL w="28575" cap="flat" cmpd="sng" algn="ctr">
                      <a:solidFill>
                        <a:schemeClr val="tx1"/>
                      </a:solidFill>
                      <a:prstDash val="solid"/>
                      <a:round/>
                      <a:headEnd type="none" w="med" len="med"/>
                      <a:tailEnd type="none" w="med" len="med"/>
                    </a:lnL>
                  </a:tcPr>
                </a:tc>
                <a:tc>
                  <a:txBody>
                    <a:bodyPr/>
                    <a:lstStyle/>
                    <a:p>
                      <a:pPr algn="r"/>
                      <a:r>
                        <a:rPr lang="zh-CN" altLang="en-US" sz="1200" dirty="0"/>
                        <a:t>利用率：</a:t>
                      </a:r>
                      <a:endParaRPr lang="zh-CN" altLang="en-US" sz="1200" dirty="0"/>
                    </a:p>
                    <a:p>
                      <a:pPr algn="r"/>
                      <a:r>
                        <a:rPr lang="zh-CN" altLang="en-US" sz="1200" dirty="0"/>
                        <a:t>饱和度：</a:t>
                      </a:r>
                      <a:endParaRPr lang="zh-CN" altLang="en-US" sz="1200" dirty="0"/>
                    </a:p>
                    <a:p>
                      <a:pPr algn="r"/>
                      <a:r>
                        <a:rPr lang="zh-CN" altLang="en-US" sz="1200" dirty="0"/>
                        <a:t>性能：</a:t>
                      </a:r>
                      <a:endParaRPr lang="zh-CN" altLang="en-US" sz="1200" dirty="0"/>
                    </a:p>
                    <a:p>
                      <a:pPr algn="ctr"/>
                      <a:r>
                        <a:rPr lang="en-US" altLang="zh-CN" sz="1200" dirty="0"/>
                        <a:t>……</a:t>
                      </a:r>
                      <a:endParaRPr lang="zh-CN" altLang="en-US" sz="1200" dirty="0"/>
                    </a:p>
                  </a:txBody>
                  <a:tcPr marL="68591" marR="68591" marT="34294" marB="34294" anchor="ctr"/>
                </a:tc>
                <a:tc>
                  <a:txBody>
                    <a:bodyPr/>
                    <a:lstStyle/>
                    <a:p>
                      <a:r>
                        <a:rPr lang="en-US" altLang="zh-CN" sz="1200" dirty="0"/>
                        <a:t>CPU</a:t>
                      </a:r>
                      <a:r>
                        <a:rPr lang="zh-CN" altLang="en-US" sz="1200" dirty="0"/>
                        <a:t>利用率，判读是否为</a:t>
                      </a:r>
                      <a:r>
                        <a:rPr lang="en-US" altLang="zh-CN" sz="1200" dirty="0"/>
                        <a:t>CPU</a:t>
                      </a:r>
                      <a:r>
                        <a:rPr lang="zh-CN" altLang="en-US" sz="1200" dirty="0"/>
                        <a:t>密集型</a:t>
                      </a:r>
                      <a:endParaRPr lang="zh-CN" altLang="en-US" sz="1200" dirty="0"/>
                    </a:p>
                    <a:p>
                      <a:r>
                        <a:rPr lang="en-US" altLang="zh-CN" sz="1200" dirty="0"/>
                        <a:t>CPU</a:t>
                      </a:r>
                      <a:r>
                        <a:rPr lang="zh-CN" altLang="en-US" sz="1200" dirty="0"/>
                        <a:t>饱和度，用就绪队列长度来衡量</a:t>
                      </a:r>
                      <a:endParaRPr lang="zh-CN" altLang="en-US" sz="1200" dirty="0"/>
                    </a:p>
                    <a:p>
                      <a:r>
                        <a:rPr lang="zh-CN" altLang="en-US" sz="1200" dirty="0"/>
                        <a:t>每秒执行的指令数目</a:t>
                      </a:r>
                      <a:endParaRPr lang="zh-CN" altLang="en-US" sz="1200" dirty="0"/>
                    </a:p>
                    <a:p>
                      <a:r>
                        <a:rPr lang="en-US" altLang="zh-CN" sz="1200" dirty="0"/>
                        <a:t>……</a:t>
                      </a:r>
                      <a:endParaRPr lang="zh-CN" altLang="en-US" sz="1200" dirty="0"/>
                    </a:p>
                  </a:txBody>
                  <a:tcPr marL="68591" marR="68591" marT="34294" marB="34294" anchor="ctr">
                    <a:lnR w="28575" cap="flat" cmpd="sng" algn="ctr">
                      <a:solidFill>
                        <a:schemeClr val="tx1"/>
                      </a:solidFill>
                      <a:prstDash val="solid"/>
                      <a:round/>
                      <a:headEnd type="none" w="med" len="med"/>
                      <a:tailEnd type="none" w="med" len="med"/>
                    </a:lnR>
                  </a:tcPr>
                </a:tc>
              </a:tr>
              <a:tr h="800248">
                <a:tc>
                  <a:txBody>
                    <a:bodyPr/>
                    <a:lstStyle/>
                    <a:p>
                      <a:pPr algn="ctr"/>
                      <a:r>
                        <a:rPr lang="zh-CN" altLang="en-US" sz="1200" dirty="0"/>
                        <a:t>内存</a:t>
                      </a:r>
                      <a:endParaRPr lang="zh-CN" altLang="en-US" sz="1200" dirty="0"/>
                    </a:p>
                  </a:txBody>
                  <a:tcPr marL="68591" marR="68591" marT="34294" marB="34294" anchor="ctr">
                    <a:lnL w="28575" cap="flat" cmpd="sng" algn="ctr">
                      <a:solidFill>
                        <a:schemeClr val="tx1"/>
                      </a:solidFill>
                      <a:prstDash val="solid"/>
                      <a:round/>
                      <a:headEnd type="none" w="med" len="med"/>
                      <a:tailEnd type="none" w="med" len="med"/>
                    </a:lnL>
                  </a:tcPr>
                </a:tc>
                <a:tc>
                  <a:txBody>
                    <a:bodyPr/>
                    <a:lstStyle/>
                    <a:p>
                      <a:pPr algn="r"/>
                      <a:r>
                        <a:rPr lang="zh-CN" altLang="en-US" sz="1200" dirty="0"/>
                        <a:t>利用率：</a:t>
                      </a:r>
                      <a:endParaRPr lang="zh-CN" altLang="en-US" sz="1200" dirty="0"/>
                    </a:p>
                    <a:p>
                      <a:pPr algn="r"/>
                      <a:r>
                        <a:rPr lang="zh-CN" altLang="en-US" sz="1200" dirty="0"/>
                        <a:t>饱和度：</a:t>
                      </a:r>
                      <a:endParaRPr lang="zh-CN" altLang="en-US" sz="1200" dirty="0"/>
                    </a:p>
                    <a:p>
                      <a:pPr algn="r"/>
                      <a:r>
                        <a:rPr lang="zh-CN" altLang="en-US" sz="1200" dirty="0"/>
                        <a:t>性能：</a:t>
                      </a:r>
                      <a:endParaRPr lang="zh-CN" altLang="en-US" sz="1200" dirty="0"/>
                    </a:p>
                    <a:p>
                      <a:pPr algn="ctr"/>
                      <a:r>
                        <a:rPr lang="en-US" altLang="zh-CN" sz="1200" dirty="0"/>
                        <a:t>……</a:t>
                      </a:r>
                      <a:endParaRPr lang="zh-CN" altLang="en-US" sz="1200" dirty="0"/>
                    </a:p>
                  </a:txBody>
                  <a:tcPr marL="68591" marR="68591" marT="34294" marB="34294" anchor="ctr"/>
                </a:tc>
                <a:tc>
                  <a:txBody>
                    <a:bodyPr/>
                    <a:lstStyle/>
                    <a:p>
                      <a:r>
                        <a:rPr lang="zh-CN" altLang="en-US" sz="1200" dirty="0"/>
                        <a:t>内存容量的利用率</a:t>
                      </a:r>
                      <a:endParaRPr lang="zh-CN" altLang="en-US" sz="1200" dirty="0"/>
                    </a:p>
                    <a:p>
                      <a:r>
                        <a:rPr lang="zh-CN" altLang="en-US" sz="1200" dirty="0"/>
                        <a:t>内存容量的饱和度，用交换到</a:t>
                      </a:r>
                      <a:r>
                        <a:rPr lang="en-US" altLang="zh-CN" sz="1200" dirty="0"/>
                        <a:t>swap</a:t>
                      </a:r>
                      <a:r>
                        <a:rPr lang="zh-CN" altLang="en-US" sz="1200" dirty="0"/>
                        <a:t>分区的大小来衡量</a:t>
                      </a:r>
                      <a:endParaRPr lang="zh-CN" altLang="en-US" sz="1200" dirty="0"/>
                    </a:p>
                    <a:p>
                      <a:r>
                        <a:rPr lang="zh-CN" altLang="en-US" sz="1200" dirty="0"/>
                        <a:t>系统内存带宽大小</a:t>
                      </a:r>
                      <a:endParaRPr lang="zh-CN" altLang="en-US" sz="1200" dirty="0"/>
                    </a:p>
                    <a:p>
                      <a:r>
                        <a:rPr lang="en-US" altLang="zh-CN" sz="1200" dirty="0"/>
                        <a:t>……</a:t>
                      </a:r>
                      <a:endParaRPr lang="zh-CN" altLang="en-US" sz="1200" dirty="0"/>
                    </a:p>
                  </a:txBody>
                  <a:tcPr marL="68591" marR="68591" marT="34294" marB="34294" anchor="ctr">
                    <a:lnR w="28575" cap="flat" cmpd="sng" algn="ctr">
                      <a:solidFill>
                        <a:schemeClr val="tx1"/>
                      </a:solidFill>
                      <a:prstDash val="solid"/>
                      <a:round/>
                      <a:headEnd type="none" w="med" len="med"/>
                      <a:tailEnd type="none" w="med" len="med"/>
                    </a:lnR>
                  </a:tcPr>
                </a:tc>
              </a:tr>
              <a:tr h="800248">
                <a:tc>
                  <a:txBody>
                    <a:bodyPr/>
                    <a:lstStyle/>
                    <a:p>
                      <a:pPr algn="ctr"/>
                      <a:r>
                        <a:rPr lang="zh-CN" altLang="en-US" sz="1200" dirty="0"/>
                        <a:t>网络端口</a:t>
                      </a:r>
                      <a:endParaRPr lang="zh-CN" altLang="en-US" sz="1200" dirty="0"/>
                    </a:p>
                  </a:txBody>
                  <a:tcPr marL="68591" marR="68591" marT="34294" marB="34294" anchor="ctr">
                    <a:lnL w="28575" cap="flat" cmpd="sng" algn="ctr">
                      <a:solidFill>
                        <a:schemeClr val="tx1"/>
                      </a:solidFill>
                      <a:prstDash val="solid"/>
                      <a:round/>
                      <a:headEnd type="none" w="med" len="med"/>
                      <a:tailEnd type="none" w="med" len="med"/>
                    </a:lnL>
                  </a:tcPr>
                </a:tc>
                <a:tc>
                  <a:txBody>
                    <a:bodyPr/>
                    <a:lstStyle/>
                    <a:p>
                      <a:pPr algn="r"/>
                      <a:r>
                        <a:rPr lang="zh-CN" altLang="en-US" sz="1200" dirty="0"/>
                        <a:t>利用率：</a:t>
                      </a:r>
                      <a:endParaRPr lang="zh-CN" altLang="en-US" sz="1200" dirty="0"/>
                    </a:p>
                    <a:p>
                      <a:pPr algn="r"/>
                      <a:r>
                        <a:rPr lang="zh-CN" altLang="en-US" sz="1200" dirty="0"/>
                        <a:t>饱和度：</a:t>
                      </a:r>
                      <a:endParaRPr lang="zh-CN" altLang="en-US" sz="1200" dirty="0"/>
                    </a:p>
                    <a:p>
                      <a:pPr algn="r"/>
                      <a:r>
                        <a:rPr lang="zh-CN" altLang="en-US" sz="1200" dirty="0"/>
                        <a:t>性能：</a:t>
                      </a:r>
                      <a:endParaRPr lang="zh-CN" altLang="en-US" sz="1200" dirty="0"/>
                    </a:p>
                    <a:p>
                      <a:pPr algn="ctr"/>
                      <a:r>
                        <a:rPr lang="en-US" altLang="zh-CN" sz="1200" dirty="0"/>
                        <a:t>……</a:t>
                      </a:r>
                      <a:endParaRPr lang="zh-CN" altLang="en-US" sz="1200" dirty="0"/>
                    </a:p>
                  </a:txBody>
                  <a:tcPr marL="68591" marR="68591" marT="34294" marB="34294" anchor="ctr"/>
                </a:tc>
                <a:tc>
                  <a:txBody>
                    <a:bodyPr/>
                    <a:lstStyle/>
                    <a:p>
                      <a:r>
                        <a:rPr lang="zh-CN" altLang="en-US" sz="1200" dirty="0"/>
                        <a:t>网络端口的带宽利用率</a:t>
                      </a:r>
                      <a:endParaRPr lang="zh-CN" altLang="en-US" sz="1200" dirty="0"/>
                    </a:p>
                    <a:p>
                      <a:r>
                        <a:rPr lang="zh-CN" altLang="en-US" sz="1200" dirty="0"/>
                        <a:t>网络端口的饱和度，用平均缓存数据队列长度来衡量</a:t>
                      </a:r>
                      <a:endParaRPr lang="zh-CN" altLang="en-US" sz="1200" dirty="0"/>
                    </a:p>
                    <a:p>
                      <a:r>
                        <a:rPr lang="zh-CN" altLang="en-US" sz="1200" dirty="0"/>
                        <a:t>每秒接收的包的个数</a:t>
                      </a:r>
                      <a:endParaRPr lang="zh-CN" altLang="en-US" sz="1200" dirty="0"/>
                    </a:p>
                    <a:p>
                      <a:r>
                        <a:rPr lang="en-US" altLang="zh-CN" sz="1200" dirty="0"/>
                        <a:t>……</a:t>
                      </a:r>
                      <a:endParaRPr lang="en-US" altLang="zh-CN" sz="1200" dirty="0"/>
                    </a:p>
                  </a:txBody>
                  <a:tcPr marL="68591" marR="68591" marT="34294" marB="34294" anchor="ctr">
                    <a:lnR w="28575" cap="flat" cmpd="sng" algn="ctr">
                      <a:solidFill>
                        <a:schemeClr val="tx1"/>
                      </a:solidFill>
                      <a:prstDash val="solid"/>
                      <a:round/>
                      <a:headEnd type="none" w="med" len="med"/>
                      <a:tailEnd type="none" w="med" len="med"/>
                    </a:lnR>
                  </a:tcPr>
                </a:tc>
              </a:tr>
              <a:tr h="800248">
                <a:tc>
                  <a:txBody>
                    <a:bodyPr/>
                    <a:lstStyle/>
                    <a:p>
                      <a:pPr algn="ctr"/>
                      <a:r>
                        <a:rPr lang="en-US" altLang="zh-CN" sz="1200" dirty="0"/>
                        <a:t>I/O</a:t>
                      </a:r>
                      <a:endParaRPr lang="zh-CN" altLang="en-US" sz="1200" dirty="0"/>
                    </a:p>
                  </a:txBody>
                  <a:tcPr marL="68591" marR="68591" marT="34294" marB="34294" anchor="ctr">
                    <a:lnL w="28575" cap="flat" cmpd="sng" algn="ctr">
                      <a:solidFill>
                        <a:schemeClr val="tx1"/>
                      </a:solidFill>
                      <a:prstDash val="solid"/>
                      <a:round/>
                      <a:headEnd type="none" w="med" len="med"/>
                      <a:tailEnd type="none" w="med" len="med"/>
                    </a:lnL>
                  </a:tcPr>
                </a:tc>
                <a:tc>
                  <a:txBody>
                    <a:bodyPr/>
                    <a:lstStyle/>
                    <a:p>
                      <a:pPr algn="r"/>
                      <a:r>
                        <a:rPr lang="zh-CN" altLang="en-US" sz="1200" dirty="0"/>
                        <a:t>利用率：</a:t>
                      </a:r>
                      <a:endParaRPr lang="zh-CN" altLang="en-US" sz="1200" dirty="0"/>
                    </a:p>
                    <a:p>
                      <a:pPr algn="r"/>
                      <a:r>
                        <a:rPr lang="zh-CN" altLang="en-US" sz="1200" dirty="0"/>
                        <a:t>饱和度：</a:t>
                      </a:r>
                      <a:endParaRPr lang="zh-CN" altLang="en-US" sz="1200" dirty="0"/>
                    </a:p>
                    <a:p>
                      <a:pPr algn="r"/>
                      <a:r>
                        <a:rPr lang="zh-CN" altLang="en-US" sz="1200" dirty="0"/>
                        <a:t>性能：</a:t>
                      </a:r>
                      <a:endParaRPr lang="zh-CN" altLang="en-US" sz="1200" dirty="0"/>
                    </a:p>
                    <a:p>
                      <a:pPr algn="ctr"/>
                      <a:r>
                        <a:rPr lang="en-US" altLang="zh-CN" sz="1200" dirty="0"/>
                        <a:t>……</a:t>
                      </a:r>
                      <a:endParaRPr lang="zh-CN" altLang="en-US" sz="1200" dirty="0"/>
                    </a:p>
                  </a:txBody>
                  <a:tcPr marL="68591" marR="68591" marT="34294" marB="34294" anchor="ctr"/>
                </a:tc>
                <a:tc>
                  <a:txBody>
                    <a:bodyPr/>
                    <a:lstStyle/>
                    <a:p>
                      <a:r>
                        <a:rPr lang="zh-CN" altLang="en-US" sz="1200" dirty="0"/>
                        <a:t>表示该设备有</a:t>
                      </a:r>
                      <a:r>
                        <a:rPr lang="en-US" altLang="zh-CN" sz="1200" dirty="0"/>
                        <a:t>I/O</a:t>
                      </a:r>
                      <a:r>
                        <a:rPr lang="zh-CN" altLang="en-US" sz="1200" dirty="0"/>
                        <a:t>（即非空闲）的时间比率</a:t>
                      </a:r>
                      <a:endParaRPr lang="zh-CN" altLang="en-US" sz="1200" dirty="0"/>
                    </a:p>
                    <a:p>
                      <a:r>
                        <a:rPr lang="en-US" altLang="zh-CN" sz="1200" dirty="0"/>
                        <a:t>I/O</a:t>
                      </a:r>
                      <a:r>
                        <a:rPr lang="zh-CN" altLang="en-US" sz="1200" dirty="0"/>
                        <a:t>的饱和度，用平均</a:t>
                      </a:r>
                      <a:r>
                        <a:rPr lang="en-US" altLang="zh-CN" sz="1200" dirty="0"/>
                        <a:t>I/O</a:t>
                      </a:r>
                      <a:r>
                        <a:rPr lang="zh-CN" altLang="en-US" sz="1200" dirty="0"/>
                        <a:t>队列长度来衡量</a:t>
                      </a:r>
                      <a:endParaRPr lang="zh-CN" altLang="en-US" sz="1200" dirty="0"/>
                    </a:p>
                    <a:p>
                      <a:r>
                        <a:rPr lang="zh-CN" altLang="en-US" sz="1200" dirty="0"/>
                        <a:t>块设备每秒接收的块数量</a:t>
                      </a:r>
                      <a:endParaRPr lang="zh-CN" altLang="en-US" sz="1200" dirty="0"/>
                    </a:p>
                    <a:p>
                      <a:r>
                        <a:rPr lang="en-US" altLang="zh-CN" sz="1200" dirty="0"/>
                        <a:t>……</a:t>
                      </a:r>
                      <a:endParaRPr lang="zh-CN" altLang="en-US" sz="1200" dirty="0"/>
                    </a:p>
                  </a:txBody>
                  <a:tcPr marL="68591" marR="68591" marT="34294" marB="34294" anchor="ctr">
                    <a:lnR w="28575" cap="flat" cmpd="sng" algn="ctr">
                      <a:solidFill>
                        <a:schemeClr val="tx1"/>
                      </a:solidFill>
                      <a:prstDash val="solid"/>
                      <a:round/>
                      <a:headEnd type="none" w="med" len="med"/>
                      <a:tailEnd type="none" w="med" len="med"/>
                    </a:lnR>
                  </a:tcPr>
                </a:tc>
              </a:tr>
              <a:tr h="800298">
                <a:tc>
                  <a:txBody>
                    <a:bodyPr/>
                    <a:lstStyle/>
                    <a:p>
                      <a:pPr algn="ctr"/>
                      <a:r>
                        <a:rPr lang="zh-CN" altLang="en-US" sz="1200" dirty="0"/>
                        <a:t>任务</a:t>
                      </a:r>
                      <a:endParaRPr lang="zh-CN" altLang="en-US" sz="1200" dirty="0"/>
                    </a:p>
                  </a:txBody>
                  <a:tcPr marL="68591" marR="68591" marT="34319" marB="34319" anchor="ctr">
                    <a:lnL w="28575" cap="flat" cmpd="sng" algn="ctr">
                      <a:solidFill>
                        <a:schemeClr val="tx1"/>
                      </a:solidFill>
                      <a:prstDash val="solid"/>
                      <a:round/>
                      <a:headEnd type="none" w="med" len="med"/>
                      <a:tailEnd type="none" w="med" len="med"/>
                    </a:lnL>
                  </a:tcPr>
                </a:tc>
                <a:tc>
                  <a:txBody>
                    <a:bodyPr/>
                    <a:lstStyle/>
                    <a:p>
                      <a:pPr algn="r"/>
                      <a:r>
                        <a:rPr lang="zh-CN" altLang="en-US" sz="1200" dirty="0"/>
                        <a:t>利用率：</a:t>
                      </a:r>
                      <a:endParaRPr lang="zh-CN" altLang="en-US" sz="1200" dirty="0"/>
                    </a:p>
                    <a:p>
                      <a:pPr algn="r"/>
                      <a:r>
                        <a:rPr lang="zh-CN" altLang="en-US" sz="1200" dirty="0"/>
                        <a:t>饱和度：</a:t>
                      </a:r>
                      <a:endParaRPr lang="zh-CN" altLang="en-US" sz="1200" dirty="0"/>
                    </a:p>
                    <a:p>
                      <a:pPr algn="r"/>
                      <a:r>
                        <a:rPr lang="zh-CN" altLang="en-US" sz="1200" dirty="0"/>
                        <a:t>性能：</a:t>
                      </a:r>
                      <a:endParaRPr lang="zh-CN" altLang="en-US" sz="1200" dirty="0"/>
                    </a:p>
                    <a:p>
                      <a:pPr algn="ctr"/>
                      <a:r>
                        <a:rPr lang="en-US" altLang="zh-CN" sz="1200" dirty="0"/>
                        <a:t>……</a:t>
                      </a:r>
                      <a:endParaRPr lang="zh-CN" altLang="en-US" sz="1200" dirty="0"/>
                    </a:p>
                  </a:txBody>
                  <a:tcPr marL="68591" marR="68591" marT="34319" marB="34319" anchor="ctr"/>
                </a:tc>
                <a:tc>
                  <a:txBody>
                    <a:bodyPr/>
                    <a:lstStyle/>
                    <a:p>
                      <a:r>
                        <a:rPr lang="zh-CN" altLang="en-US" sz="1200" dirty="0"/>
                        <a:t>任务容量的使用率：</a:t>
                      </a:r>
                      <a:r>
                        <a:rPr lang="en-US" altLang="zh-CN" sz="1200" dirty="0" err="1"/>
                        <a:t>plist-sz</a:t>
                      </a:r>
                      <a:r>
                        <a:rPr lang="en-US" altLang="zh-CN" sz="1200" dirty="0"/>
                        <a:t>, /proc/sys/kernel/threads-max</a:t>
                      </a:r>
                      <a:endParaRPr lang="en-US" altLang="zh-CN" sz="1200" dirty="0"/>
                    </a:p>
                    <a:p>
                      <a:r>
                        <a:rPr lang="zh-CN" altLang="en-US" sz="1200" dirty="0"/>
                        <a:t>任务容量的饱和度，用当前阻塞的进程数量来衡量</a:t>
                      </a:r>
                      <a:endParaRPr lang="zh-CN" altLang="en-US" sz="1200" dirty="0"/>
                    </a:p>
                    <a:p>
                      <a:r>
                        <a:rPr lang="zh-CN" altLang="en-US" sz="1200" dirty="0"/>
                        <a:t>每秒创建的任务数目</a:t>
                      </a:r>
                      <a:endParaRPr lang="zh-CN" altLang="en-US" sz="1200" dirty="0"/>
                    </a:p>
                    <a:p>
                      <a:r>
                        <a:rPr lang="en-US" altLang="zh-CN" sz="1200" dirty="0"/>
                        <a:t>……</a:t>
                      </a:r>
                      <a:endParaRPr lang="zh-CN" altLang="en-US" sz="1200" dirty="0"/>
                    </a:p>
                  </a:txBody>
                  <a:tcPr marL="68591" marR="68591" marT="34319" marB="34319" anchor="ctr">
                    <a:lnR w="28575" cap="flat" cmpd="sng" algn="ctr">
                      <a:solidFill>
                        <a:schemeClr val="tx1"/>
                      </a:solidFill>
                      <a:prstDash val="solid"/>
                      <a:round/>
                      <a:headEnd type="none" w="med" len="med"/>
                      <a:tailEnd type="none" w="med" len="med"/>
                    </a:lnR>
                  </a:tcPr>
                </a:tc>
              </a:tr>
              <a:tr h="434468">
                <a:tc>
                  <a:txBody>
                    <a:bodyPr/>
                    <a:lstStyle/>
                    <a:p>
                      <a:pPr algn="ctr"/>
                      <a:r>
                        <a:rPr lang="zh-CN" altLang="en-US" sz="1200" dirty="0"/>
                        <a:t>中断</a:t>
                      </a:r>
                      <a:endParaRPr lang="zh-CN" altLang="en-US" sz="1200" dirty="0"/>
                    </a:p>
                  </a:txBody>
                  <a:tcPr marL="68591" marR="68591" marT="34319" marB="34319" anchor="ctr">
                    <a:lnL w="28575" cap="flat" cmpd="sng" algn="ctr">
                      <a:solidFill>
                        <a:schemeClr val="tx1"/>
                      </a:solidFill>
                      <a:prstDash val="solid"/>
                      <a:round/>
                      <a:headEnd type="none" w="med" len="med"/>
                      <a:tailEnd type="none" w="med" len="med"/>
                    </a:lnL>
                  </a:tcPr>
                </a:tc>
                <a:tc>
                  <a:txBody>
                    <a:bodyPr/>
                    <a:lstStyle/>
                    <a:p>
                      <a:pPr algn="r"/>
                      <a:r>
                        <a:rPr lang="zh-CN" altLang="en-US" sz="1200" dirty="0"/>
                        <a:t>利用率：</a:t>
                      </a:r>
                      <a:endParaRPr lang="zh-CN" altLang="en-US" sz="1200" dirty="0"/>
                    </a:p>
                    <a:p>
                      <a:pPr algn="r"/>
                      <a:r>
                        <a:rPr lang="zh-CN" altLang="en-US" sz="1200" dirty="0"/>
                        <a:t>饱和度：</a:t>
                      </a:r>
                      <a:endParaRPr lang="zh-CN" altLang="en-US" sz="1200" dirty="0"/>
                    </a:p>
                  </a:txBody>
                  <a:tcPr marL="68591" marR="68591" marT="34319" marB="34319" anchor="ctr"/>
                </a:tc>
                <a:tc>
                  <a:txBody>
                    <a:bodyPr/>
                    <a:lstStyle/>
                    <a:p>
                      <a:r>
                        <a:rPr lang="zh-CN" altLang="en-US" sz="1200" dirty="0"/>
                        <a:t>系统软硬中断占的</a:t>
                      </a:r>
                      <a:r>
                        <a:rPr lang="en-US" altLang="zh-CN" sz="1200" dirty="0"/>
                        <a:t>CPU</a:t>
                      </a:r>
                      <a:r>
                        <a:rPr lang="zh-CN" altLang="en-US" sz="1200" dirty="0"/>
                        <a:t>利用率</a:t>
                      </a:r>
                      <a:endParaRPr lang="zh-CN" altLang="en-US" sz="1200" dirty="0"/>
                    </a:p>
                    <a:p>
                      <a:r>
                        <a:rPr lang="zh-CN" altLang="en-US" sz="1200" dirty="0"/>
                        <a:t>系统每秒的上下文切换的次数</a:t>
                      </a:r>
                      <a:endParaRPr lang="zh-CN" altLang="en-US" sz="1200" dirty="0"/>
                    </a:p>
                  </a:txBody>
                  <a:tcPr marL="68591" marR="68591" marT="34319" marB="34319" anchor="ctr">
                    <a:lnR w="28575" cap="flat" cmpd="sng" algn="ctr">
                      <a:solidFill>
                        <a:schemeClr val="tx1"/>
                      </a:solidFill>
                      <a:prstDash val="solid"/>
                      <a:round/>
                      <a:headEnd type="none" w="med" len="med"/>
                      <a:tailEnd type="none" w="med" len="med"/>
                    </a:lnR>
                  </a:tcPr>
                </a:tc>
              </a:tr>
              <a:tr h="581273">
                <a:tc>
                  <a:txBody>
                    <a:bodyPr/>
                    <a:lstStyle/>
                    <a:p>
                      <a:pPr algn="ctr"/>
                      <a:r>
                        <a:rPr lang="zh-CN" altLang="en-US" sz="1200" dirty="0"/>
                        <a:t>文件描述符</a:t>
                      </a:r>
                      <a:endParaRPr lang="zh-CN" altLang="en-US" sz="1200" dirty="0"/>
                    </a:p>
                  </a:txBody>
                  <a:tcPr marL="68591" marR="68591" marT="34319" marB="34319"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r"/>
                      <a:r>
                        <a:rPr lang="zh-CN" altLang="en-US" sz="1200" dirty="0"/>
                        <a:t>利用率：</a:t>
                      </a:r>
                      <a:endParaRPr lang="zh-CN" altLang="en-US" sz="1200" dirty="0"/>
                    </a:p>
                  </a:txBody>
                  <a:tcPr marL="68591" marR="68591" marT="34319" marB="34319" anchor="ctr">
                    <a:lnB w="28575" cap="flat" cmpd="sng" algn="ctr">
                      <a:solidFill>
                        <a:schemeClr val="tx1"/>
                      </a:solidFill>
                      <a:prstDash val="solid"/>
                      <a:round/>
                      <a:headEnd type="none" w="med" len="med"/>
                      <a:tailEnd type="none" w="med" len="med"/>
                    </a:lnB>
                  </a:tcPr>
                </a:tc>
                <a:tc>
                  <a:txBody>
                    <a:bodyPr/>
                    <a:lstStyle/>
                    <a:p>
                      <a:r>
                        <a:rPr lang="zh-CN" altLang="en-US" sz="1200" dirty="0"/>
                        <a:t>文件描述符的使用率 </a:t>
                      </a:r>
                      <a:r>
                        <a:rPr lang="en-US" altLang="zh-CN" sz="1200" dirty="0"/>
                        <a:t>/proc/sys/fs/file-</a:t>
                      </a:r>
                      <a:r>
                        <a:rPr lang="en-US" altLang="zh-CN" sz="1200" dirty="0" err="1"/>
                        <a:t>nr</a:t>
                      </a:r>
                      <a:r>
                        <a:rPr lang="en-US" altLang="zh-CN" sz="1200" dirty="0"/>
                        <a:t>, /proc/sys/fs/file-max</a:t>
                      </a:r>
                      <a:endParaRPr lang="zh-CN" altLang="en-US" sz="1200" dirty="0"/>
                    </a:p>
                  </a:txBody>
                  <a:tcPr marL="68591" marR="68591" marT="34319" marB="34319"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85775"/>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负载学习模块的瓶颈点聚类分析</a:t>
            </a:r>
            <a:endPar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endParaRPr>
          </a:p>
        </p:txBody>
      </p:sp>
      <p:sp>
        <p:nvSpPr>
          <p:cNvPr id="90115" name="Text Placeholder 2"/>
          <p:cNvSpPr>
            <a:spLocks noGrp="1"/>
          </p:cNvSpPr>
          <p:nvPr>
            <p:ph type="body" sz="quarter" idx="10"/>
          </p:nvPr>
        </p:nvSpPr>
        <p:spPr>
          <a:xfrm>
            <a:off x="549275" y="1047750"/>
            <a:ext cx="8045450" cy="4879975"/>
          </a:xfrm>
        </p:spPr>
        <p:txBody>
          <a:bodyPr vert="horz" wrap="square" lIns="91440" tIns="45720" rIns="91440" bIns="45720" anchor="t" anchorCtr="0"/>
          <a:p>
            <a:pPr>
              <a:buSzPct val="60000"/>
            </a:pPr>
            <a:r>
              <a:rPr lang="zh-CN" altLang="en-US" sz="2400" b="0" dirty="0">
                <a:latin typeface="Huawei Sans" panose="020C0503030203020204" pitchFamily="34" charset="0"/>
                <a:ea typeface="方正兰亭黑简体" panose="02000000000000000000" pitchFamily="2" charset="-122"/>
                <a:cs typeface="+mn-cs"/>
              </a:rPr>
              <a:t>操作系统对于硬软件资源分配的</a:t>
            </a:r>
            <a:r>
              <a:rPr lang="zh-CN" altLang="en-US" sz="2400" dirty="0">
                <a:solidFill>
                  <a:srgbClr val="FF0000"/>
                </a:solidFill>
                <a:latin typeface="Huawei Sans" panose="020C0503030203020204" pitchFamily="34" charset="0"/>
                <a:ea typeface="方正兰亭黑简体" panose="02000000000000000000" pitchFamily="2" charset="-122"/>
                <a:cs typeface="+mn-cs"/>
              </a:rPr>
              <a:t>高压力与瓶颈点</a:t>
            </a:r>
            <a:r>
              <a:rPr lang="zh-CN" altLang="en-US" sz="2400" b="0" dirty="0">
                <a:latin typeface="Huawei Sans" panose="020C0503030203020204" pitchFamily="34" charset="0"/>
                <a:ea typeface="方正兰亭黑简体" panose="02000000000000000000" pitchFamily="2" charset="-122"/>
                <a:cs typeface="+mn-cs"/>
              </a:rPr>
              <a:t>可能会直接造成业务的性能下降：</a:t>
            </a:r>
            <a:endParaRPr lang="zh-CN" altLang="en-US" sz="2400" b="0" dirty="0">
              <a:latin typeface="Huawei Sans" panose="020C0503030203020204" pitchFamily="34" charset="0"/>
              <a:ea typeface="方正兰亭黑简体" panose="02000000000000000000" pitchFamily="2" charset="-122"/>
              <a:cs typeface="+mn-cs"/>
            </a:endParaRPr>
          </a:p>
          <a:p>
            <a:pPr>
              <a:buSzPct val="60000"/>
            </a:pPr>
            <a:r>
              <a:rPr lang="zh-CN" altLang="en-US" sz="2400" b="0" dirty="0">
                <a:latin typeface="Huawei Sans" panose="020C0503030203020204" pitchFamily="34" charset="0"/>
                <a:ea typeface="方正兰亭黑简体" panose="02000000000000000000" pitchFamily="2" charset="-122"/>
                <a:cs typeface="+mn-cs"/>
              </a:rPr>
              <a:t>操作系统可以根据应用负载数据中所反映出的资源瓶颈点实现</a:t>
            </a:r>
            <a:r>
              <a:rPr lang="zh-CN" altLang="en-US" sz="2400" dirty="0">
                <a:solidFill>
                  <a:srgbClr val="FF0000"/>
                </a:solidFill>
                <a:latin typeface="Huawei Sans" panose="020C0503030203020204" pitchFamily="34" charset="0"/>
                <a:ea typeface="方正兰亭黑简体" panose="02000000000000000000" pitchFamily="2" charset="-122"/>
                <a:cs typeface="+mn-cs"/>
              </a:rPr>
              <a:t>合理化、最优化配置</a:t>
            </a:r>
            <a:r>
              <a:rPr lang="zh-CN" altLang="en-US" sz="2400" b="0" dirty="0">
                <a:latin typeface="Huawei Sans" panose="020C0503030203020204" pitchFamily="34" charset="0"/>
                <a:ea typeface="方正兰亭黑简体" panose="02000000000000000000" pitchFamily="2" charset="-122"/>
                <a:cs typeface="+mn-cs"/>
              </a:rPr>
              <a:t>；</a:t>
            </a:r>
            <a:endParaRPr lang="zh-CN" altLang="en-US" sz="2400" b="0" dirty="0">
              <a:latin typeface="Huawei Sans" panose="020C0503030203020204" pitchFamily="34" charset="0"/>
              <a:ea typeface="方正兰亭黑简体" panose="02000000000000000000" pitchFamily="2" charset="-122"/>
              <a:cs typeface="+mn-cs"/>
            </a:endParaRPr>
          </a:p>
          <a:p>
            <a:pPr>
              <a:buSzPct val="60000"/>
            </a:pPr>
            <a:r>
              <a:rPr lang="zh-CN" altLang="en-US" sz="2400" b="0" dirty="0">
                <a:latin typeface="Huawei Sans" panose="020C0503030203020204" pitchFamily="34" charset="0"/>
                <a:ea typeface="方正兰亭黑简体" panose="02000000000000000000" pitchFamily="2" charset="-122"/>
                <a:cs typeface="+mn-cs"/>
              </a:rPr>
              <a:t>智能决策系统首先根据训练样本集进行无标签分析，通过</a:t>
            </a:r>
            <a:r>
              <a:rPr lang="zh-CN" altLang="en-US" sz="2400" dirty="0">
                <a:solidFill>
                  <a:srgbClr val="FF0000"/>
                </a:solidFill>
                <a:latin typeface="Huawei Sans" panose="020C0503030203020204" pitchFamily="34" charset="0"/>
                <a:ea typeface="方正兰亭黑简体" panose="02000000000000000000" pitchFamily="2" charset="-122"/>
                <a:cs typeface="+mn-cs"/>
              </a:rPr>
              <a:t>无监督的聚类学习</a:t>
            </a:r>
            <a:r>
              <a:rPr lang="zh-CN" altLang="en-US" sz="2400" b="0" dirty="0">
                <a:latin typeface="Huawei Sans" panose="020C0503030203020204" pitchFamily="34" charset="0"/>
                <a:ea typeface="方正兰亭黑简体" panose="02000000000000000000" pitchFamily="2" charset="-122"/>
                <a:cs typeface="+mn-cs"/>
              </a:rPr>
              <a:t>来分析训练样本集中不同业务场景的瓶颈点位置；</a:t>
            </a:r>
            <a:endParaRPr lang="zh-CN" altLang="en-US" sz="2400" b="0" dirty="0">
              <a:latin typeface="Huawei Sans" panose="020C0503030203020204" pitchFamily="34" charset="0"/>
              <a:ea typeface="方正兰亭黑简体" panose="02000000000000000000" pitchFamily="2" charset="-122"/>
              <a:cs typeface="+mn-cs"/>
            </a:endParaRPr>
          </a:p>
          <a:p>
            <a:pPr>
              <a:buSzPct val="60000"/>
            </a:pPr>
            <a:r>
              <a:rPr lang="en-US" altLang="zh-CN" sz="2400" b="0" dirty="0">
                <a:latin typeface="Huawei Sans" panose="020C0503030203020204" pitchFamily="34" charset="0"/>
                <a:ea typeface="方正兰亭黑简体" panose="02000000000000000000" pitchFamily="2" charset="-122"/>
                <a:cs typeface="+mn-cs"/>
              </a:rPr>
              <a:t>openEuler</a:t>
            </a:r>
            <a:r>
              <a:rPr lang="zh-CN" altLang="en-US" sz="2400" b="0" dirty="0">
                <a:latin typeface="Huawei Sans" panose="020C0503030203020204" pitchFamily="34" charset="0"/>
                <a:ea typeface="方正兰亭黑简体" panose="02000000000000000000" pitchFamily="2" charset="-122"/>
                <a:cs typeface="+mn-cs"/>
              </a:rPr>
              <a:t>根据资源类别，从</a:t>
            </a:r>
            <a:r>
              <a:rPr lang="en-US" altLang="zh-CN" sz="2400" b="0" dirty="0">
                <a:latin typeface="Huawei Sans" panose="020C0503030203020204" pitchFamily="34" charset="0"/>
                <a:ea typeface="方正兰亭黑简体" panose="02000000000000000000" pitchFamily="2" charset="-122"/>
                <a:cs typeface="+mn-cs"/>
              </a:rPr>
              <a:t>CPU</a:t>
            </a:r>
            <a:r>
              <a:rPr lang="zh-CN" altLang="en-US" sz="2400" b="0" dirty="0">
                <a:latin typeface="Huawei Sans" panose="020C0503030203020204" pitchFamily="34" charset="0"/>
                <a:ea typeface="方正兰亭黑简体" panose="02000000000000000000" pitchFamily="2" charset="-122"/>
                <a:cs typeface="+mn-cs"/>
              </a:rPr>
              <a:t>、</a:t>
            </a:r>
            <a:r>
              <a:rPr lang="en-US" altLang="zh-CN" sz="2400" b="0" dirty="0">
                <a:latin typeface="Huawei Sans" panose="020C0503030203020204" pitchFamily="34" charset="0"/>
                <a:ea typeface="方正兰亭黑简体" panose="02000000000000000000" pitchFamily="2" charset="-122"/>
                <a:cs typeface="+mn-cs"/>
              </a:rPr>
              <a:t>I/O</a:t>
            </a:r>
            <a:r>
              <a:rPr lang="zh-CN" altLang="en-US" sz="2400" b="0" dirty="0">
                <a:latin typeface="Huawei Sans" panose="020C0503030203020204" pitchFamily="34" charset="0"/>
                <a:ea typeface="方正兰亭黑简体" panose="02000000000000000000" pitchFamily="2" charset="-122"/>
                <a:cs typeface="+mn-cs"/>
              </a:rPr>
              <a:t>、网络、内存四个角度分别对将训练样本集进行聚类分析，将训练样本根据维度数据是否达到瓶颈点做出相似性归类，这样可以得到</a:t>
            </a:r>
            <a:r>
              <a:rPr lang="zh-CN" altLang="en-US" sz="2400" dirty="0">
                <a:solidFill>
                  <a:srgbClr val="FF0000"/>
                </a:solidFill>
                <a:latin typeface="Huawei Sans" panose="020C0503030203020204" pitchFamily="34" charset="0"/>
                <a:ea typeface="方正兰亭黑简体" panose="02000000000000000000" pitchFamily="2" charset="-122"/>
                <a:cs typeface="+mn-cs"/>
              </a:rPr>
              <a:t>可解释性强的聚类分析结果。</a:t>
            </a:r>
            <a:endParaRPr lang="zh-CN" altLang="en-US" sz="2400" dirty="0">
              <a:solidFill>
                <a:srgbClr val="FF0000"/>
              </a:solidFill>
              <a:latin typeface="Huawei Sans" panose="020C0503030203020204" pitchFamily="34" charset="0"/>
              <a:ea typeface="方正兰亭黑简体" panose="02000000000000000000" pitchFamily="2" charset="-122"/>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96888"/>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负载学习模块的负载特征分类</a:t>
            </a:r>
            <a:endPar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endParaRPr>
          </a:p>
        </p:txBody>
      </p:sp>
      <p:sp>
        <p:nvSpPr>
          <p:cNvPr id="3" name="Rectangle 2"/>
          <p:cNvSpPr/>
          <p:nvPr/>
        </p:nvSpPr>
        <p:spPr bwMode="auto">
          <a:xfrm>
            <a:off x="1354138" y="2973388"/>
            <a:ext cx="1984375"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350" b="0" i="0" u="none" strike="noStrike" kern="1200" cap="none" spc="0" normalizeH="0" baseline="0" noProof="0" dirty="0">
                <a:ln>
                  <a:noFill/>
                </a:ln>
                <a:solidFill>
                  <a:schemeClr val="tx1"/>
                </a:solidFill>
                <a:effectLst/>
                <a:uLnTx/>
                <a:uFillTx/>
                <a:latin typeface="+mn-ea"/>
                <a:ea typeface="楷体_GB2312" pitchFamily="49" charset="-122"/>
                <a:cs typeface="+mn-cs"/>
              </a:rPr>
              <a:t>CPU-</a:t>
            </a:r>
            <a:r>
              <a:rPr kumimoji="0" lang="zh-CN" altLang="en-US" sz="1350" b="1" i="0" u="none" strike="noStrike" kern="1200" cap="none" spc="0" normalizeH="0" baseline="0" noProof="0" dirty="0">
                <a:ln>
                  <a:noFill/>
                </a:ln>
                <a:solidFill>
                  <a:schemeClr val="tx1"/>
                </a:solidFill>
                <a:effectLst/>
                <a:uLnTx/>
                <a:uFillTx/>
                <a:latin typeface="+mn-ea"/>
                <a:ea typeface="楷体_GB2312" pitchFamily="49" charset="-122"/>
                <a:cs typeface="+mn-cs"/>
              </a:rPr>
              <a:t>内存共同瓶颈</a:t>
            </a:r>
            <a:endParaRPr kumimoji="0" lang="zh-CN" altLang="en-US" sz="135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4" name="Rectangle 3"/>
          <p:cNvSpPr/>
          <p:nvPr/>
        </p:nvSpPr>
        <p:spPr bwMode="auto">
          <a:xfrm>
            <a:off x="4113213" y="2527300"/>
            <a:ext cx="917575" cy="666750"/>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350" b="1" i="0" u="none" strike="noStrike" kern="1200" cap="none" spc="0" normalizeH="0" baseline="0" noProof="0" dirty="0">
                <a:ln>
                  <a:noFill/>
                </a:ln>
                <a:solidFill>
                  <a:schemeClr val="tx1"/>
                </a:solidFill>
                <a:effectLst/>
                <a:uLnTx/>
                <a:uFillTx/>
                <a:latin typeface="+mn-ea"/>
                <a:ea typeface="楷体_GB2312" pitchFamily="49" charset="-122"/>
                <a:cs typeface="+mn-cs"/>
              </a:rPr>
              <a:t>机器学习分离器</a:t>
            </a:r>
            <a:endParaRPr kumimoji="0" lang="zh-CN" altLang="en-US" sz="135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5" name="Rectangle 4"/>
          <p:cNvSpPr/>
          <p:nvPr/>
        </p:nvSpPr>
        <p:spPr bwMode="auto">
          <a:xfrm>
            <a:off x="5799138" y="2016125"/>
            <a:ext cx="1327150"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ea"/>
                <a:ea typeface="楷体_GB2312" pitchFamily="49" charset="-122"/>
                <a:cs typeface="+mn-cs"/>
              </a:rPr>
              <a:t>Communication</a:t>
            </a:r>
            <a:endParaRPr kumimoji="0" lang="zh-CN" altLang="en-US" sz="12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6" name="Right Arrow 5"/>
          <p:cNvSpPr/>
          <p:nvPr/>
        </p:nvSpPr>
        <p:spPr bwMode="auto">
          <a:xfrm>
            <a:off x="322263" y="2486025"/>
            <a:ext cx="873125" cy="708025"/>
          </a:xfrm>
          <a:prstGeom prst="rightArrow">
            <a:avLst/>
          </a:prstGeom>
          <a:noFill/>
          <a:ln w="9525" cap="flat" cmpd="sng" algn="ctr">
            <a:solidFill>
              <a:schemeClr val="tx1"/>
            </a:solidFill>
            <a:prstDash val="solid"/>
            <a:round/>
            <a:headEnd type="none" w="med" len="med"/>
            <a:tailEnd type="none" w="med" len="med"/>
          </a:ln>
          <a:effectLst/>
        </p:spPr>
        <p:txBody>
          <a:bodyPr lIns="68580" tIns="34290" rIns="68580" bIns="34290"/>
          <a:lstStyle/>
          <a:p>
            <a:pPr marL="0" marR="0" lvl="0" indent="0" algn="l" defTabSz="685800" rtl="0" eaLnBrk="1" fontAlgn="t"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楷体_GB2312" pitchFamily="49" charset="-122"/>
                <a:cs typeface="+mn-cs"/>
              </a:rPr>
              <a:t>聚类分析数据</a:t>
            </a:r>
            <a:endParaRPr kumimoji="0" lang="zh-CN" altLang="en-US" sz="12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7" name="TextBox 6"/>
          <p:cNvSpPr txBox="1"/>
          <p:nvPr/>
        </p:nvSpPr>
        <p:spPr bwMode="auto">
          <a:xfrm>
            <a:off x="3948113" y="4476750"/>
            <a:ext cx="1631950" cy="312738"/>
          </a:xfrm>
          <a:prstGeom prst="rect">
            <a:avLst/>
          </a:prstGeom>
          <a:noFill/>
          <a:ln w="9525" algn="ctr">
            <a:noFill/>
            <a:miter lim="800000"/>
          </a:ln>
        </p:spPr>
        <p:txBody>
          <a:bodyPr lIns="65852" tIns="32926" rIns="65852" bIns="32926" anchor="ctr">
            <a:spAutoFit/>
          </a:bodyPr>
          <a:lstStyle/>
          <a:p>
            <a:pPr marR="0" defTabSz="914400">
              <a:buClrTx/>
              <a:buSzTx/>
              <a:buFontTx/>
              <a:buNone/>
              <a:defRPr/>
            </a:pPr>
            <a:r>
              <a:rPr kumimoji="0" lang="zh-CN" altLang="en-US" sz="1600" kern="1200" cap="none" spc="0" normalizeH="0" baseline="0" noProof="0" dirty="0">
                <a:latin typeface="+mn-ea"/>
                <a:ea typeface="楷体_GB2312" pitchFamily="49" charset="-122"/>
                <a:cs typeface="+mn-cs"/>
              </a:rPr>
              <a:t>负载特征分类图</a:t>
            </a:r>
            <a:endParaRPr kumimoji="0" lang="zh-CN" altLang="en-US" sz="1600" kern="1200" cap="none" spc="0" normalizeH="0" baseline="0" noProof="0" dirty="0">
              <a:latin typeface="+mn-ea"/>
              <a:ea typeface="楷体_GB2312" pitchFamily="49" charset="-122"/>
              <a:cs typeface="+mn-cs"/>
            </a:endParaRPr>
          </a:p>
        </p:txBody>
      </p:sp>
      <p:sp>
        <p:nvSpPr>
          <p:cNvPr id="8" name="Rectangle 7"/>
          <p:cNvSpPr/>
          <p:nvPr/>
        </p:nvSpPr>
        <p:spPr bwMode="auto">
          <a:xfrm>
            <a:off x="5799138" y="1525588"/>
            <a:ext cx="884238"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350" b="0" i="0" u="none" strike="noStrike" kern="1200" cap="none" spc="0" normalizeH="0" baseline="0" noProof="0" dirty="0">
                <a:ln>
                  <a:noFill/>
                </a:ln>
                <a:solidFill>
                  <a:schemeClr val="tx1"/>
                </a:solidFill>
                <a:effectLst/>
                <a:uLnTx/>
                <a:uFillTx/>
                <a:latin typeface="+mn-ea"/>
                <a:ea typeface="楷体_GB2312" pitchFamily="49" charset="-122"/>
                <a:cs typeface="+mn-cs"/>
              </a:rPr>
              <a:t>Database</a:t>
            </a:r>
            <a:endParaRPr kumimoji="0" lang="zh-CN" altLang="en-US" sz="135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9" name="Rectangle 8"/>
          <p:cNvSpPr/>
          <p:nvPr/>
        </p:nvSpPr>
        <p:spPr bwMode="auto">
          <a:xfrm>
            <a:off x="6683375" y="1520825"/>
            <a:ext cx="885825"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350" b="0" i="0" u="none" strike="noStrike" kern="1200" cap="none" spc="0" normalizeH="0" baseline="0" noProof="0" dirty="0">
                <a:ln>
                  <a:noFill/>
                </a:ln>
                <a:solidFill>
                  <a:schemeClr val="tx1"/>
                </a:solidFill>
                <a:effectLst/>
                <a:uLnTx/>
                <a:uFillTx/>
                <a:latin typeface="+mn-ea"/>
                <a:ea typeface="楷体_GB2312" pitchFamily="49" charset="-122"/>
                <a:cs typeface="+mn-cs"/>
              </a:rPr>
              <a:t>Big Data</a:t>
            </a:r>
            <a:endParaRPr kumimoji="0" lang="zh-CN" altLang="en-US" sz="135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0" name="Rectangle 9"/>
          <p:cNvSpPr/>
          <p:nvPr/>
        </p:nvSpPr>
        <p:spPr bwMode="auto">
          <a:xfrm>
            <a:off x="7569200" y="1524000"/>
            <a:ext cx="884238" cy="379413"/>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ea"/>
                <a:ea typeface="楷体_GB2312" pitchFamily="49" charset="-122"/>
                <a:cs typeface="+mn-cs"/>
              </a:rPr>
              <a:t>Web Server</a:t>
            </a:r>
            <a:endParaRPr kumimoji="0" lang="zh-CN" altLang="en-US" sz="12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1" name="Rectangle 10"/>
          <p:cNvSpPr/>
          <p:nvPr/>
        </p:nvSpPr>
        <p:spPr bwMode="auto">
          <a:xfrm>
            <a:off x="7132638" y="2016125"/>
            <a:ext cx="1331913"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ea"/>
                <a:ea typeface="楷体_GB2312" pitchFamily="49" charset="-122"/>
                <a:cs typeface="+mn-cs"/>
              </a:rPr>
              <a:t>Remote storage</a:t>
            </a:r>
            <a:endParaRPr kumimoji="0" lang="zh-CN" altLang="en-US" sz="12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2" name="Rectangle 11"/>
          <p:cNvSpPr/>
          <p:nvPr/>
        </p:nvSpPr>
        <p:spPr bwMode="auto">
          <a:xfrm>
            <a:off x="5794375" y="2482850"/>
            <a:ext cx="1327150"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ea"/>
                <a:ea typeface="楷体_GB2312" pitchFamily="49" charset="-122"/>
                <a:cs typeface="+mn-cs"/>
              </a:rPr>
              <a:t>Database</a:t>
            </a:r>
            <a:endParaRPr kumimoji="0" lang="zh-CN" altLang="en-US" sz="12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3" name="Rectangle 12"/>
          <p:cNvSpPr/>
          <p:nvPr/>
        </p:nvSpPr>
        <p:spPr bwMode="auto">
          <a:xfrm>
            <a:off x="7121525" y="2482850"/>
            <a:ext cx="1328738"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ea"/>
                <a:ea typeface="楷体_GB2312" pitchFamily="49" charset="-122"/>
                <a:cs typeface="+mn-cs"/>
              </a:rPr>
              <a:t>Big Data</a:t>
            </a:r>
            <a:endParaRPr kumimoji="0" lang="zh-CN" altLang="en-US" sz="12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4" name="Rectangle 13"/>
          <p:cNvSpPr/>
          <p:nvPr/>
        </p:nvSpPr>
        <p:spPr bwMode="auto">
          <a:xfrm>
            <a:off x="5805488" y="2973388"/>
            <a:ext cx="1327150"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ea"/>
                <a:ea typeface="楷体_GB2312" pitchFamily="49" charset="-122"/>
                <a:cs typeface="+mn-cs"/>
              </a:rPr>
              <a:t>In-memory computing</a:t>
            </a:r>
            <a:endParaRPr kumimoji="0" lang="zh-CN" altLang="en-US" sz="12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5" name="Rectangle 14"/>
          <p:cNvSpPr/>
          <p:nvPr/>
        </p:nvSpPr>
        <p:spPr bwMode="auto">
          <a:xfrm>
            <a:off x="7132638" y="2973388"/>
            <a:ext cx="1327150"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ea"/>
                <a:ea typeface="楷体_GB2312" pitchFamily="49" charset="-122"/>
                <a:cs typeface="+mn-cs"/>
              </a:rPr>
              <a:t>Compute intensive jobs</a:t>
            </a:r>
            <a:endParaRPr kumimoji="0" lang="zh-CN" altLang="en-US" sz="12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6" name="Rectangle 15"/>
          <p:cNvSpPr/>
          <p:nvPr/>
        </p:nvSpPr>
        <p:spPr bwMode="auto">
          <a:xfrm>
            <a:off x="5805488" y="3465513"/>
            <a:ext cx="1327150"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ea"/>
                <a:ea typeface="楷体_GB2312" pitchFamily="49" charset="-122"/>
                <a:cs typeface="+mn-cs"/>
              </a:rPr>
              <a:t>In-memory database</a:t>
            </a:r>
            <a:endParaRPr kumimoji="0" lang="zh-CN" altLang="en-US" sz="12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7" name="Rectangle 16"/>
          <p:cNvSpPr/>
          <p:nvPr/>
        </p:nvSpPr>
        <p:spPr bwMode="auto">
          <a:xfrm>
            <a:off x="7132638" y="3465513"/>
            <a:ext cx="1327150"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ea"/>
                <a:ea typeface="楷体_GB2312" pitchFamily="49" charset="-122"/>
                <a:cs typeface="+mn-cs"/>
              </a:rPr>
              <a:t>Database</a:t>
            </a:r>
            <a:endParaRPr kumimoji="0" lang="zh-CN" altLang="en-US" sz="12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8" name="Rectangle 17"/>
          <p:cNvSpPr/>
          <p:nvPr/>
        </p:nvSpPr>
        <p:spPr bwMode="auto">
          <a:xfrm>
            <a:off x="5805488" y="3956050"/>
            <a:ext cx="1327150"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ea"/>
                <a:ea typeface="楷体_GB2312" pitchFamily="49" charset="-122"/>
                <a:cs typeface="+mn-cs"/>
              </a:rPr>
              <a:t>Database</a:t>
            </a:r>
            <a:endParaRPr kumimoji="0" lang="zh-CN" altLang="en-US" sz="12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9" name="Rectangle 18"/>
          <p:cNvSpPr/>
          <p:nvPr/>
        </p:nvSpPr>
        <p:spPr bwMode="auto">
          <a:xfrm>
            <a:off x="7132638" y="3956050"/>
            <a:ext cx="1327150"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ea"/>
                <a:ea typeface="楷体_GB2312" pitchFamily="49" charset="-122"/>
                <a:cs typeface="+mn-cs"/>
              </a:rPr>
              <a:t>Big Data</a:t>
            </a:r>
            <a:endParaRPr kumimoji="0" lang="zh-CN" altLang="en-US" sz="12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20" name="Rectangle 19"/>
          <p:cNvSpPr/>
          <p:nvPr/>
        </p:nvSpPr>
        <p:spPr bwMode="auto">
          <a:xfrm>
            <a:off x="1354138" y="3465513"/>
            <a:ext cx="1984375"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350" b="0" i="0" u="none" strike="noStrike" kern="1200" cap="none" spc="0" normalizeH="0" baseline="0" noProof="0" dirty="0">
                <a:ln>
                  <a:noFill/>
                </a:ln>
                <a:solidFill>
                  <a:schemeClr val="tx1"/>
                </a:solidFill>
                <a:effectLst/>
                <a:uLnTx/>
                <a:uFillTx/>
                <a:latin typeface="+mn-ea"/>
                <a:ea typeface="楷体_GB2312" pitchFamily="49" charset="-122"/>
                <a:cs typeface="+mn-cs"/>
              </a:rPr>
              <a:t>CPU-</a:t>
            </a:r>
            <a:r>
              <a:rPr kumimoji="0" lang="zh-CN" altLang="en-US" sz="1350" b="1" i="0" u="none" strike="noStrike" kern="1200" cap="none" spc="0" normalizeH="0" baseline="0" noProof="0" dirty="0">
                <a:ln>
                  <a:noFill/>
                </a:ln>
                <a:solidFill>
                  <a:schemeClr val="tx1"/>
                </a:solidFill>
                <a:effectLst/>
                <a:uLnTx/>
                <a:uFillTx/>
                <a:latin typeface="+mn-ea"/>
                <a:ea typeface="楷体_GB2312" pitchFamily="49" charset="-122"/>
                <a:cs typeface="+mn-cs"/>
              </a:rPr>
              <a:t>网络</a:t>
            </a:r>
            <a:r>
              <a:rPr kumimoji="0" lang="en-US" altLang="zh-CN" sz="1350" b="1" i="0" u="none" strike="noStrike" kern="1200" cap="none" spc="0" normalizeH="0" baseline="0" noProof="0" dirty="0">
                <a:ln>
                  <a:noFill/>
                </a:ln>
                <a:solidFill>
                  <a:schemeClr val="tx1"/>
                </a:solidFill>
                <a:effectLst/>
                <a:uLnTx/>
                <a:uFillTx/>
                <a:latin typeface="+mn-ea"/>
                <a:ea typeface="楷体_GB2312" pitchFamily="49" charset="-122"/>
                <a:cs typeface="+mn-cs"/>
              </a:rPr>
              <a:t>-</a:t>
            </a:r>
            <a:r>
              <a:rPr kumimoji="0" lang="zh-CN" altLang="en-US" sz="1350" b="1" i="0" u="none" strike="noStrike" kern="1200" cap="none" spc="0" normalizeH="0" baseline="0" noProof="0" dirty="0">
                <a:ln>
                  <a:noFill/>
                </a:ln>
                <a:solidFill>
                  <a:schemeClr val="tx1"/>
                </a:solidFill>
                <a:effectLst/>
                <a:uLnTx/>
                <a:uFillTx/>
                <a:latin typeface="+mn-ea"/>
                <a:ea typeface="楷体_GB2312" pitchFamily="49" charset="-122"/>
                <a:cs typeface="+mn-cs"/>
              </a:rPr>
              <a:t>内存共同瓶颈</a:t>
            </a:r>
            <a:endParaRPr kumimoji="0" lang="zh-CN" altLang="en-US" sz="135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21" name="Rectangle 20"/>
          <p:cNvSpPr/>
          <p:nvPr/>
        </p:nvSpPr>
        <p:spPr bwMode="auto">
          <a:xfrm>
            <a:off x="1352550" y="3956050"/>
            <a:ext cx="1985963"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350" b="0" i="0" u="none" strike="noStrike" kern="1200" cap="none" spc="0" normalizeH="0" baseline="0" noProof="0" dirty="0">
                <a:ln>
                  <a:noFill/>
                </a:ln>
                <a:solidFill>
                  <a:schemeClr val="tx1"/>
                </a:solidFill>
                <a:effectLst/>
                <a:uLnTx/>
                <a:uFillTx/>
                <a:latin typeface="+mn-ea"/>
                <a:ea typeface="楷体_GB2312" pitchFamily="49" charset="-122"/>
                <a:cs typeface="+mn-cs"/>
              </a:rPr>
              <a:t>CPU-</a:t>
            </a:r>
            <a:r>
              <a:rPr kumimoji="0" lang="en-US" altLang="zh-CN" sz="1350" b="1" i="0" u="none" strike="noStrike" kern="1200" cap="none" spc="0" normalizeH="0" baseline="0" noProof="0" dirty="0">
                <a:ln>
                  <a:noFill/>
                </a:ln>
                <a:solidFill>
                  <a:schemeClr val="tx1"/>
                </a:solidFill>
                <a:effectLst/>
                <a:uLnTx/>
                <a:uFillTx/>
                <a:latin typeface="+mn-ea"/>
                <a:ea typeface="楷体_GB2312" pitchFamily="49" charset="-122"/>
                <a:cs typeface="+mn-cs"/>
              </a:rPr>
              <a:t>I/O</a:t>
            </a:r>
            <a:r>
              <a:rPr kumimoji="0" lang="zh-CN" altLang="en-US" sz="1350" b="1" i="0" u="none" strike="noStrike" kern="1200" cap="none" spc="0" normalizeH="0" baseline="0" noProof="0" dirty="0">
                <a:ln>
                  <a:noFill/>
                </a:ln>
                <a:solidFill>
                  <a:schemeClr val="tx1"/>
                </a:solidFill>
                <a:effectLst/>
                <a:uLnTx/>
                <a:uFillTx/>
                <a:latin typeface="+mn-ea"/>
                <a:ea typeface="楷体_GB2312" pitchFamily="49" charset="-122"/>
                <a:cs typeface="+mn-cs"/>
              </a:rPr>
              <a:t>共同瓶颈</a:t>
            </a:r>
            <a:endParaRPr kumimoji="0" lang="zh-CN" altLang="en-US" sz="135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22" name="Rectangle 21"/>
          <p:cNvSpPr/>
          <p:nvPr/>
        </p:nvSpPr>
        <p:spPr bwMode="auto">
          <a:xfrm>
            <a:off x="1349375" y="2482850"/>
            <a:ext cx="1984375"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350" b="0" i="0" u="none" strike="noStrike" kern="1200" cap="none" spc="0" normalizeH="0" baseline="0" noProof="0" dirty="0">
                <a:ln>
                  <a:noFill/>
                </a:ln>
                <a:solidFill>
                  <a:schemeClr val="tx1"/>
                </a:solidFill>
                <a:effectLst/>
                <a:uLnTx/>
                <a:uFillTx/>
                <a:latin typeface="+mn-ea"/>
                <a:ea typeface="楷体_GB2312" pitchFamily="49" charset="-122"/>
                <a:cs typeface="+mn-cs"/>
              </a:rPr>
              <a:t>I/O</a:t>
            </a:r>
            <a:r>
              <a:rPr kumimoji="0" lang="zh-CN" altLang="en-US" sz="1350" b="1" i="0" u="none" strike="noStrike" kern="1200" cap="none" spc="0" normalizeH="0" baseline="0" noProof="0" dirty="0">
                <a:ln>
                  <a:noFill/>
                </a:ln>
                <a:solidFill>
                  <a:schemeClr val="tx1"/>
                </a:solidFill>
                <a:effectLst/>
                <a:uLnTx/>
                <a:uFillTx/>
                <a:latin typeface="+mn-ea"/>
                <a:ea typeface="楷体_GB2312" pitchFamily="49" charset="-122"/>
                <a:cs typeface="+mn-cs"/>
              </a:rPr>
              <a:t>瓶颈</a:t>
            </a:r>
            <a:endParaRPr kumimoji="0" lang="zh-CN" altLang="en-US" sz="135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23" name="Rectangle 22"/>
          <p:cNvSpPr/>
          <p:nvPr/>
        </p:nvSpPr>
        <p:spPr bwMode="auto">
          <a:xfrm>
            <a:off x="1349375" y="2016125"/>
            <a:ext cx="1984375"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350" b="1" i="0" u="none" strike="noStrike" kern="1200" cap="none" spc="0" normalizeH="0" baseline="0" noProof="0" dirty="0">
                <a:ln>
                  <a:noFill/>
                </a:ln>
                <a:solidFill>
                  <a:schemeClr val="tx1"/>
                </a:solidFill>
                <a:effectLst/>
                <a:uLnTx/>
                <a:uFillTx/>
                <a:latin typeface="+mn-ea"/>
                <a:ea typeface="楷体_GB2312" pitchFamily="49" charset="-122"/>
                <a:cs typeface="+mn-cs"/>
              </a:rPr>
              <a:t>网络瓶颈</a:t>
            </a:r>
            <a:endParaRPr kumimoji="0" lang="zh-CN" altLang="en-US" sz="135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24" name="Rectangle 23"/>
          <p:cNvSpPr/>
          <p:nvPr/>
        </p:nvSpPr>
        <p:spPr bwMode="auto">
          <a:xfrm>
            <a:off x="1349375" y="1525588"/>
            <a:ext cx="1984375"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350" b="0" i="0" u="none" strike="noStrike" kern="1200" cap="none" spc="0" normalizeH="0" baseline="0" noProof="0" dirty="0">
                <a:ln>
                  <a:noFill/>
                </a:ln>
                <a:solidFill>
                  <a:schemeClr val="tx1"/>
                </a:solidFill>
                <a:effectLst/>
                <a:uLnTx/>
                <a:uFillTx/>
                <a:latin typeface="+mn-ea"/>
                <a:ea typeface="楷体_GB2312" pitchFamily="49" charset="-122"/>
                <a:cs typeface="+mn-cs"/>
              </a:rPr>
              <a:t>CPU</a:t>
            </a:r>
            <a:r>
              <a:rPr kumimoji="0" lang="zh-CN" altLang="en-US" sz="1350" b="1" i="0" u="none" strike="noStrike" kern="1200" cap="none" spc="0" normalizeH="0" baseline="0" noProof="0" dirty="0">
                <a:ln>
                  <a:noFill/>
                </a:ln>
                <a:solidFill>
                  <a:schemeClr val="tx1"/>
                </a:solidFill>
                <a:effectLst/>
                <a:uLnTx/>
                <a:uFillTx/>
                <a:latin typeface="+mn-ea"/>
                <a:ea typeface="楷体_GB2312" pitchFamily="49" charset="-122"/>
                <a:cs typeface="+mn-cs"/>
              </a:rPr>
              <a:t>瓶颈</a:t>
            </a:r>
            <a:endParaRPr kumimoji="0" lang="zh-CN" altLang="en-US" sz="135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cxnSp>
        <p:nvCxnSpPr>
          <p:cNvPr id="91161" name="Straight Connector 24"/>
          <p:cNvCxnSpPr>
            <a:stCxn id="4" idx="1"/>
            <a:endCxn id="24" idx="3"/>
          </p:cNvCxnSpPr>
          <p:nvPr/>
        </p:nvCxnSpPr>
        <p:spPr>
          <a:xfrm flipH="1" flipV="1">
            <a:off x="3333750" y="1714500"/>
            <a:ext cx="779463" cy="1146175"/>
          </a:xfrm>
          <a:prstGeom prst="line">
            <a:avLst/>
          </a:prstGeom>
          <a:ln w="9525" cap="flat" cmpd="sng">
            <a:solidFill>
              <a:schemeClr val="tx1"/>
            </a:solidFill>
            <a:prstDash val="solid"/>
            <a:headEnd type="none" w="med" len="med"/>
            <a:tailEnd type="none" w="med" len="med"/>
          </a:ln>
        </p:spPr>
      </p:cxnSp>
      <p:cxnSp>
        <p:nvCxnSpPr>
          <p:cNvPr id="91162" name="Straight Connector 25"/>
          <p:cNvCxnSpPr>
            <a:stCxn id="4" idx="1"/>
            <a:endCxn id="23" idx="3"/>
          </p:cNvCxnSpPr>
          <p:nvPr/>
        </p:nvCxnSpPr>
        <p:spPr>
          <a:xfrm flipH="1" flipV="1">
            <a:off x="3333750" y="2205038"/>
            <a:ext cx="779463" cy="655637"/>
          </a:xfrm>
          <a:prstGeom prst="line">
            <a:avLst/>
          </a:prstGeom>
          <a:ln w="9525" cap="flat" cmpd="sng">
            <a:solidFill>
              <a:schemeClr val="tx1"/>
            </a:solidFill>
            <a:prstDash val="solid"/>
            <a:headEnd type="none" w="med" len="med"/>
            <a:tailEnd type="none" w="med" len="med"/>
          </a:ln>
        </p:spPr>
      </p:cxnSp>
      <p:cxnSp>
        <p:nvCxnSpPr>
          <p:cNvPr id="91163" name="Straight Connector 26"/>
          <p:cNvCxnSpPr>
            <a:stCxn id="4" idx="1"/>
            <a:endCxn id="22" idx="3"/>
          </p:cNvCxnSpPr>
          <p:nvPr/>
        </p:nvCxnSpPr>
        <p:spPr>
          <a:xfrm flipH="1" flipV="1">
            <a:off x="3333750" y="2671763"/>
            <a:ext cx="779463" cy="188912"/>
          </a:xfrm>
          <a:prstGeom prst="line">
            <a:avLst/>
          </a:prstGeom>
          <a:ln w="9525" cap="flat" cmpd="sng">
            <a:solidFill>
              <a:schemeClr val="tx1"/>
            </a:solidFill>
            <a:prstDash val="solid"/>
            <a:headEnd type="none" w="med" len="med"/>
            <a:tailEnd type="none" w="med" len="med"/>
          </a:ln>
        </p:spPr>
      </p:cxnSp>
      <p:cxnSp>
        <p:nvCxnSpPr>
          <p:cNvPr id="91164" name="Straight Connector 27"/>
          <p:cNvCxnSpPr>
            <a:stCxn id="4" idx="1"/>
            <a:endCxn id="3" idx="3"/>
          </p:cNvCxnSpPr>
          <p:nvPr/>
        </p:nvCxnSpPr>
        <p:spPr>
          <a:xfrm flipH="1">
            <a:off x="3338513" y="2860675"/>
            <a:ext cx="774700" cy="301625"/>
          </a:xfrm>
          <a:prstGeom prst="line">
            <a:avLst/>
          </a:prstGeom>
          <a:ln w="9525" cap="flat" cmpd="sng">
            <a:solidFill>
              <a:schemeClr val="tx1"/>
            </a:solidFill>
            <a:prstDash val="solid"/>
            <a:headEnd type="none" w="med" len="med"/>
            <a:tailEnd type="none" w="med" len="med"/>
          </a:ln>
        </p:spPr>
      </p:cxnSp>
      <p:cxnSp>
        <p:nvCxnSpPr>
          <p:cNvPr id="91165" name="Straight Connector 28"/>
          <p:cNvCxnSpPr>
            <a:stCxn id="4" idx="1"/>
            <a:endCxn id="20" idx="3"/>
          </p:cNvCxnSpPr>
          <p:nvPr/>
        </p:nvCxnSpPr>
        <p:spPr>
          <a:xfrm flipH="1">
            <a:off x="3338513" y="2860675"/>
            <a:ext cx="774700" cy="793750"/>
          </a:xfrm>
          <a:prstGeom prst="line">
            <a:avLst/>
          </a:prstGeom>
          <a:ln w="9525" cap="flat" cmpd="sng">
            <a:solidFill>
              <a:schemeClr val="tx1"/>
            </a:solidFill>
            <a:prstDash val="solid"/>
            <a:headEnd type="none" w="med" len="med"/>
            <a:tailEnd type="none" w="med" len="med"/>
          </a:ln>
        </p:spPr>
      </p:cxnSp>
      <p:cxnSp>
        <p:nvCxnSpPr>
          <p:cNvPr id="91166" name="Straight Connector 29"/>
          <p:cNvCxnSpPr>
            <a:stCxn id="4" idx="1"/>
            <a:endCxn id="21" idx="3"/>
          </p:cNvCxnSpPr>
          <p:nvPr/>
        </p:nvCxnSpPr>
        <p:spPr>
          <a:xfrm flipH="1">
            <a:off x="3338513" y="2860675"/>
            <a:ext cx="774700" cy="1284288"/>
          </a:xfrm>
          <a:prstGeom prst="line">
            <a:avLst/>
          </a:prstGeom>
          <a:ln w="9525" cap="flat" cmpd="sng">
            <a:solidFill>
              <a:schemeClr val="tx1"/>
            </a:solidFill>
            <a:prstDash val="solid"/>
            <a:headEnd type="none" w="med" len="med"/>
            <a:tailEnd type="none" w="med" len="med"/>
          </a:ln>
        </p:spPr>
      </p:cxnSp>
      <p:cxnSp>
        <p:nvCxnSpPr>
          <p:cNvPr id="91167" name="Straight Arrow Connector 30"/>
          <p:cNvCxnSpPr>
            <a:stCxn id="4" idx="3"/>
            <a:endCxn id="8" idx="1"/>
          </p:cNvCxnSpPr>
          <p:nvPr/>
        </p:nvCxnSpPr>
        <p:spPr>
          <a:xfrm flipV="1">
            <a:off x="5030788" y="1714500"/>
            <a:ext cx="768350" cy="1146175"/>
          </a:xfrm>
          <a:prstGeom prst="straightConnector1">
            <a:avLst/>
          </a:prstGeom>
          <a:ln w="9525" cap="flat" cmpd="sng">
            <a:solidFill>
              <a:schemeClr val="tx1"/>
            </a:solidFill>
            <a:prstDash val="solid"/>
            <a:headEnd type="none" w="med" len="med"/>
            <a:tailEnd type="triangle" w="med" len="med"/>
          </a:ln>
        </p:spPr>
      </p:cxnSp>
      <p:cxnSp>
        <p:nvCxnSpPr>
          <p:cNvPr id="91168" name="Straight Arrow Connector 31"/>
          <p:cNvCxnSpPr>
            <a:stCxn id="4" idx="3"/>
            <a:endCxn id="5" idx="1"/>
          </p:cNvCxnSpPr>
          <p:nvPr/>
        </p:nvCxnSpPr>
        <p:spPr>
          <a:xfrm flipV="1">
            <a:off x="5030788" y="2205038"/>
            <a:ext cx="768350" cy="655637"/>
          </a:xfrm>
          <a:prstGeom prst="straightConnector1">
            <a:avLst/>
          </a:prstGeom>
          <a:ln w="9525" cap="flat" cmpd="sng">
            <a:solidFill>
              <a:schemeClr val="tx1"/>
            </a:solidFill>
            <a:prstDash val="solid"/>
            <a:headEnd type="none" w="med" len="med"/>
            <a:tailEnd type="triangle" w="med" len="med"/>
          </a:ln>
        </p:spPr>
      </p:cxnSp>
      <p:cxnSp>
        <p:nvCxnSpPr>
          <p:cNvPr id="91169" name="Straight Arrow Connector 32"/>
          <p:cNvCxnSpPr>
            <a:stCxn id="4" idx="3"/>
            <a:endCxn id="12" idx="1"/>
          </p:cNvCxnSpPr>
          <p:nvPr/>
        </p:nvCxnSpPr>
        <p:spPr>
          <a:xfrm flipV="1">
            <a:off x="5030788" y="2671763"/>
            <a:ext cx="763587" cy="188912"/>
          </a:xfrm>
          <a:prstGeom prst="straightConnector1">
            <a:avLst/>
          </a:prstGeom>
          <a:ln w="9525" cap="flat" cmpd="sng">
            <a:solidFill>
              <a:schemeClr val="tx1"/>
            </a:solidFill>
            <a:prstDash val="solid"/>
            <a:headEnd type="none" w="med" len="med"/>
            <a:tailEnd type="triangle" w="med" len="med"/>
          </a:ln>
        </p:spPr>
      </p:cxnSp>
      <p:cxnSp>
        <p:nvCxnSpPr>
          <p:cNvPr id="91170" name="Straight Arrow Connector 33"/>
          <p:cNvCxnSpPr>
            <a:stCxn id="4" idx="3"/>
            <a:endCxn id="14" idx="1"/>
          </p:cNvCxnSpPr>
          <p:nvPr/>
        </p:nvCxnSpPr>
        <p:spPr>
          <a:xfrm>
            <a:off x="5030788" y="2860675"/>
            <a:ext cx="774700" cy="301625"/>
          </a:xfrm>
          <a:prstGeom prst="straightConnector1">
            <a:avLst/>
          </a:prstGeom>
          <a:ln w="9525" cap="flat" cmpd="sng">
            <a:solidFill>
              <a:schemeClr val="tx1"/>
            </a:solidFill>
            <a:prstDash val="solid"/>
            <a:headEnd type="none" w="med" len="med"/>
            <a:tailEnd type="triangle" w="med" len="med"/>
          </a:ln>
        </p:spPr>
      </p:cxnSp>
      <p:cxnSp>
        <p:nvCxnSpPr>
          <p:cNvPr id="91171" name="Straight Arrow Connector 34"/>
          <p:cNvCxnSpPr>
            <a:stCxn id="4" idx="3"/>
            <a:endCxn id="16" idx="1"/>
          </p:cNvCxnSpPr>
          <p:nvPr/>
        </p:nvCxnSpPr>
        <p:spPr>
          <a:xfrm>
            <a:off x="5030788" y="2860675"/>
            <a:ext cx="774700" cy="793750"/>
          </a:xfrm>
          <a:prstGeom prst="straightConnector1">
            <a:avLst/>
          </a:prstGeom>
          <a:ln w="9525" cap="flat" cmpd="sng">
            <a:solidFill>
              <a:schemeClr val="tx1"/>
            </a:solidFill>
            <a:prstDash val="solid"/>
            <a:headEnd type="none" w="med" len="med"/>
            <a:tailEnd type="triangle" w="med" len="med"/>
          </a:ln>
        </p:spPr>
      </p:cxnSp>
      <p:cxnSp>
        <p:nvCxnSpPr>
          <p:cNvPr id="91172" name="Straight Arrow Connector 35"/>
          <p:cNvCxnSpPr>
            <a:stCxn id="4" idx="3"/>
            <a:endCxn id="18" idx="1"/>
          </p:cNvCxnSpPr>
          <p:nvPr/>
        </p:nvCxnSpPr>
        <p:spPr>
          <a:xfrm>
            <a:off x="5030788" y="2860675"/>
            <a:ext cx="774700" cy="1284288"/>
          </a:xfrm>
          <a:prstGeom prst="straightConnector1">
            <a:avLst/>
          </a:prstGeom>
          <a:ln w="9525" cap="flat" cmpd="sng">
            <a:solidFill>
              <a:schemeClr val="tx1"/>
            </a:solidFill>
            <a:prstDash val="solid"/>
            <a:headEnd type="none" w="med" len="med"/>
            <a:tailEnd type="triangle" w="med" len="med"/>
          </a:ln>
        </p:spPr>
      </p:cxnSp>
      <p:sp>
        <p:nvSpPr>
          <p:cNvPr id="91173" name="文本框 37"/>
          <p:cNvSpPr txBox="1"/>
          <p:nvPr/>
        </p:nvSpPr>
        <p:spPr>
          <a:xfrm>
            <a:off x="427038" y="5240338"/>
            <a:ext cx="8289925" cy="1323975"/>
          </a:xfrm>
          <a:prstGeom prst="rect">
            <a:avLst/>
          </a:prstGeom>
          <a:noFill/>
          <a:ln w="9525">
            <a:noFill/>
          </a:ln>
        </p:spPr>
        <p:txBody>
          <a:bodyPr>
            <a:spAutoFit/>
          </a:bodyPr>
          <a:p>
            <a:r>
              <a:rPr lang="zh-CN" altLang="en-US" sz="2000" b="0" dirty="0">
                <a:latin typeface="Times New Roman" panose="02020603050405020304" pitchFamily="18" charset="0"/>
              </a:rPr>
              <a:t>负载特征分类针对</a:t>
            </a:r>
            <a:r>
              <a:rPr lang="zh-CN" altLang="en-US" sz="2000" dirty="0">
                <a:solidFill>
                  <a:srgbClr val="FF0000"/>
                </a:solidFill>
                <a:latin typeface="Times New Roman" panose="02020603050405020304" pitchFamily="18" charset="0"/>
              </a:rPr>
              <a:t>相同性能瓶颈的业务</a:t>
            </a:r>
            <a:r>
              <a:rPr lang="zh-CN" altLang="en-US" sz="2000" b="0" dirty="0">
                <a:latin typeface="Times New Roman" panose="02020603050405020304" pitchFamily="18" charset="0"/>
              </a:rPr>
              <a:t>，使用监督学习分类模型，基于离线负载数据集，训练出可以对当前负载数据进行</a:t>
            </a:r>
            <a:r>
              <a:rPr lang="zh-CN" altLang="en-US" sz="2000" dirty="0">
                <a:solidFill>
                  <a:srgbClr val="FF0000"/>
                </a:solidFill>
                <a:latin typeface="Times New Roman" panose="02020603050405020304" pitchFamily="18" charset="0"/>
              </a:rPr>
              <a:t>业务分类的模型</a:t>
            </a:r>
            <a:r>
              <a:rPr lang="zh-CN" altLang="en-US" sz="2000" b="0" dirty="0">
                <a:latin typeface="Times New Roman" panose="02020603050405020304" pitchFamily="18" charset="0"/>
              </a:rPr>
              <a:t>，进而将模型传递到</a:t>
            </a:r>
            <a:r>
              <a:rPr lang="zh-CN" altLang="en-US" sz="2000" dirty="0">
                <a:solidFill>
                  <a:srgbClr val="FF0000"/>
                </a:solidFill>
                <a:latin typeface="Times New Roman" panose="02020603050405020304" pitchFamily="18" charset="0"/>
              </a:rPr>
              <a:t>感知决策模块</a:t>
            </a:r>
            <a:r>
              <a:rPr lang="zh-CN" altLang="en-US" sz="2000" b="0" dirty="0">
                <a:latin typeface="Times New Roman" panose="02020603050405020304" pitchFamily="18" charset="0"/>
              </a:rPr>
              <a:t>，由感知决策模块调节配置与该负载特征相关的参数</a:t>
            </a:r>
            <a:endParaRPr lang="zh-CN" altLang="en-US" sz="2000" b="0" dirty="0">
              <a:latin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85775"/>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感知决策模块</a:t>
            </a:r>
            <a:endPar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endParaRPr>
          </a:p>
        </p:txBody>
      </p:sp>
      <p:sp>
        <p:nvSpPr>
          <p:cNvPr id="92163" name="Text Placeholder 2"/>
          <p:cNvSpPr>
            <a:spLocks noGrp="1"/>
          </p:cNvSpPr>
          <p:nvPr>
            <p:ph type="body" sz="quarter" idx="10"/>
          </p:nvPr>
        </p:nvSpPr>
        <p:spPr>
          <a:xfrm>
            <a:off x="549275" y="1047750"/>
            <a:ext cx="8045450" cy="4879975"/>
          </a:xfrm>
        </p:spPr>
        <p:txBody>
          <a:bodyPr vert="horz" wrap="square" lIns="91440" tIns="45720" rIns="91440" bIns="45720" anchor="t" anchorCtr="0"/>
          <a:p>
            <a:pPr>
              <a:buSzPct val="60000"/>
            </a:pPr>
            <a:r>
              <a:rPr lang="zh-CN" altLang="en-US" sz="2400" dirty="0">
                <a:latin typeface="Huawei Sans" panose="020C0503030203020204" pitchFamily="34" charset="0"/>
                <a:ea typeface="方正兰亭黑简体" panose="02000000000000000000" pitchFamily="2" charset="-122"/>
                <a:cs typeface="+mn-cs"/>
              </a:rPr>
              <a:t>感知决策模块基于预训练的机器学习模型，实现智能决策系统的在线决策功能：</a:t>
            </a:r>
            <a:endParaRPr lang="zh-CN" altLang="en-US" sz="2400" dirty="0">
              <a:latin typeface="Huawei Sans" panose="020C0503030203020204" pitchFamily="34" charset="0"/>
              <a:ea typeface="方正兰亭黑简体" panose="02000000000000000000" pitchFamily="2" charset="-122"/>
              <a:cs typeface="+mn-cs"/>
            </a:endParaRPr>
          </a:p>
          <a:p>
            <a:pPr marL="644525" lvl="1" indent="-342900">
              <a:buClr>
                <a:schemeClr val="hlink"/>
              </a:buClr>
              <a:buSzPct val="55000"/>
              <a:buFont typeface="Tahoma" panose="020B0604030504040204" pitchFamily="34" charset="0"/>
              <a:buAutoNum type="arabicPeriod"/>
            </a:pPr>
            <a:r>
              <a:rPr lang="zh-CN" altLang="en-US" sz="2000" dirty="0">
                <a:ea typeface="方正兰亭黑简体" panose="02000000000000000000" pitchFamily="2" charset="-122"/>
              </a:rPr>
              <a:t>将实时采集的系统负载数据输入到训练生成的聚类模型中，判断当前系统负载的瓶颈点；</a:t>
            </a:r>
            <a:endParaRPr lang="zh-CN" altLang="en-US" sz="2000" dirty="0">
              <a:ea typeface="方正兰亭黑简体" panose="02000000000000000000" pitchFamily="2" charset="-122"/>
            </a:endParaRPr>
          </a:p>
          <a:p>
            <a:pPr marL="644525" lvl="1" indent="-342900">
              <a:buClr>
                <a:schemeClr val="hlink"/>
              </a:buClr>
              <a:buSzPct val="55000"/>
              <a:buFont typeface="Tahoma" panose="020B0604030504040204" pitchFamily="34" charset="0"/>
              <a:buAutoNum type="arabicPeriod"/>
            </a:pPr>
            <a:r>
              <a:rPr lang="zh-CN" altLang="en-US" sz="2000" dirty="0">
                <a:ea typeface="方正兰亭黑简体" panose="02000000000000000000" pitchFamily="2" charset="-122"/>
              </a:rPr>
              <a:t>将实时数据输入到相应的分类模型中，推理出当前系统负载的具体分类结果；</a:t>
            </a:r>
            <a:endParaRPr lang="zh-CN" altLang="en-US" sz="2000" dirty="0">
              <a:ea typeface="方正兰亭黑简体" panose="02000000000000000000" pitchFamily="2" charset="-122"/>
            </a:endParaRPr>
          </a:p>
          <a:p>
            <a:pPr marL="644525" lvl="1" indent="-342900">
              <a:buClr>
                <a:schemeClr val="hlink"/>
              </a:buClr>
              <a:buSzPct val="55000"/>
              <a:buFont typeface="Tahoma" panose="020B0604030504040204" pitchFamily="34" charset="0"/>
              <a:buAutoNum type="arabicPeriod"/>
            </a:pPr>
            <a:r>
              <a:rPr lang="zh-CN" altLang="en-US" sz="2000" dirty="0">
                <a:ea typeface="方正兰亭黑简体" panose="02000000000000000000" pitchFamily="2" charset="-122"/>
              </a:rPr>
              <a:t>根据前面得到的系统负载瓶颈点和业务分类结果，找到对应最优的系统参数配置，并在操作系统中设置生效。</a:t>
            </a:r>
            <a:endParaRPr lang="zh-CN" altLang="en-US" sz="2000" dirty="0">
              <a:ea typeface="方正兰亭黑简体" panose="02000000000000000000"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96888"/>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感知决策模块处理流程示例图</a:t>
            </a:r>
            <a:endPar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endParaRPr>
          </a:p>
        </p:txBody>
      </p:sp>
      <p:sp>
        <p:nvSpPr>
          <p:cNvPr id="3" name="Rectangle 2"/>
          <p:cNvSpPr/>
          <p:nvPr/>
        </p:nvSpPr>
        <p:spPr bwMode="auto">
          <a:xfrm>
            <a:off x="1463675" y="2347913"/>
            <a:ext cx="1985963"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350" b="0" i="0" u="none" strike="noStrike" kern="1200" cap="none" spc="0" normalizeH="0" baseline="0" noProof="0" dirty="0">
                <a:ln>
                  <a:noFill/>
                </a:ln>
                <a:solidFill>
                  <a:schemeClr val="tx1"/>
                </a:solidFill>
                <a:effectLst/>
                <a:uLnTx/>
                <a:uFillTx/>
                <a:latin typeface="+mn-ea"/>
                <a:ea typeface="楷体_GB2312" pitchFamily="49" charset="-122"/>
                <a:cs typeface="+mn-cs"/>
              </a:rPr>
              <a:t>CPU-</a:t>
            </a:r>
            <a:r>
              <a:rPr kumimoji="0" lang="zh-CN" altLang="en-US" sz="1350" b="1" i="0" u="none" strike="noStrike" kern="1200" cap="none" spc="0" normalizeH="0" baseline="0" noProof="0" dirty="0">
                <a:ln>
                  <a:noFill/>
                </a:ln>
                <a:solidFill>
                  <a:schemeClr val="tx1"/>
                </a:solidFill>
                <a:effectLst/>
                <a:uLnTx/>
                <a:uFillTx/>
                <a:latin typeface="+mn-ea"/>
                <a:ea typeface="楷体_GB2312" pitchFamily="49" charset="-122"/>
                <a:cs typeface="+mn-cs"/>
              </a:rPr>
              <a:t>内存共同瓶颈</a:t>
            </a:r>
            <a:endParaRPr kumimoji="0" lang="zh-CN" altLang="en-US" sz="135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4" name="Rectangle 3"/>
          <p:cNvSpPr/>
          <p:nvPr/>
        </p:nvSpPr>
        <p:spPr bwMode="auto">
          <a:xfrm>
            <a:off x="5988050" y="2014538"/>
            <a:ext cx="917575" cy="666750"/>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350" b="1" i="0" u="none" strike="noStrike" kern="1200" cap="none" spc="0" normalizeH="0" baseline="0" noProof="0" dirty="0">
                <a:ln>
                  <a:noFill/>
                </a:ln>
                <a:solidFill>
                  <a:schemeClr val="tx1"/>
                </a:solidFill>
                <a:effectLst/>
                <a:uLnTx/>
                <a:uFillTx/>
                <a:latin typeface="+mn-ea"/>
                <a:ea typeface="楷体_GB2312" pitchFamily="49" charset="-122"/>
                <a:cs typeface="+mn-cs"/>
              </a:rPr>
              <a:t>CPU-</a:t>
            </a:r>
            <a:r>
              <a:rPr kumimoji="0" lang="zh-CN" altLang="en-US" sz="1350" b="1" i="0" u="none" strike="noStrike" kern="1200" cap="none" spc="0" normalizeH="0" baseline="0" noProof="0" dirty="0">
                <a:ln>
                  <a:noFill/>
                </a:ln>
                <a:solidFill>
                  <a:schemeClr val="tx1"/>
                </a:solidFill>
                <a:effectLst/>
                <a:uLnTx/>
                <a:uFillTx/>
                <a:latin typeface="+mn-ea"/>
                <a:ea typeface="楷体_GB2312" pitchFamily="49" charset="-122"/>
                <a:cs typeface="+mn-cs"/>
              </a:rPr>
              <a:t>内存分类模型</a:t>
            </a:r>
            <a:endParaRPr kumimoji="0" lang="zh-CN" altLang="en-US" sz="135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5" name="Right Arrow 4"/>
          <p:cNvSpPr/>
          <p:nvPr/>
        </p:nvSpPr>
        <p:spPr bwMode="auto">
          <a:xfrm>
            <a:off x="558800" y="2159000"/>
            <a:ext cx="865188" cy="374650"/>
          </a:xfrm>
          <a:prstGeom prst="rightArrow">
            <a:avLst/>
          </a:prstGeom>
          <a:noFill/>
          <a:ln w="9525" cap="flat" cmpd="sng" algn="ctr">
            <a:solidFill>
              <a:schemeClr val="tx1"/>
            </a:solidFill>
            <a:prstDash val="solid"/>
            <a:round/>
            <a:headEnd type="none" w="med" len="med"/>
            <a:tailEnd type="none" w="med" len="med"/>
          </a:ln>
          <a:effectLst/>
        </p:spPr>
        <p:txBody>
          <a:bodyPr lIns="68580" tIns="34290" rIns="68580" bIns="34290"/>
          <a:lstStyle/>
          <a:p>
            <a:pPr marL="0" marR="0" lvl="0" indent="0" algn="l" defTabSz="685800" rtl="0" eaLnBrk="1" fontAlgn="t"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楷体_GB2312" pitchFamily="49" charset="-122"/>
                <a:cs typeface="+mn-cs"/>
              </a:rPr>
              <a:t>实时数据</a:t>
            </a:r>
            <a:endParaRPr kumimoji="0" lang="zh-CN" altLang="en-US" sz="12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7" name="Rectangle 6"/>
          <p:cNvSpPr/>
          <p:nvPr/>
        </p:nvSpPr>
        <p:spPr bwMode="auto">
          <a:xfrm>
            <a:off x="1463675" y="2725738"/>
            <a:ext cx="1985963"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350" b="0" i="0" u="none" strike="noStrike" kern="1200" cap="none" spc="0" normalizeH="0" baseline="0" noProof="0" dirty="0">
                <a:ln>
                  <a:noFill/>
                </a:ln>
                <a:solidFill>
                  <a:schemeClr val="tx1"/>
                </a:solidFill>
                <a:effectLst/>
                <a:uLnTx/>
                <a:uFillTx/>
                <a:latin typeface="+mn-ea"/>
                <a:ea typeface="楷体_GB2312" pitchFamily="49" charset="-122"/>
                <a:cs typeface="+mn-cs"/>
              </a:rPr>
              <a:t>CPU-</a:t>
            </a:r>
            <a:r>
              <a:rPr kumimoji="0" lang="zh-CN" altLang="en-US" sz="1350" b="1" i="0" u="none" strike="noStrike" kern="1200" cap="none" spc="0" normalizeH="0" baseline="0" noProof="0" dirty="0">
                <a:ln>
                  <a:noFill/>
                </a:ln>
                <a:solidFill>
                  <a:schemeClr val="tx1"/>
                </a:solidFill>
                <a:effectLst/>
                <a:uLnTx/>
                <a:uFillTx/>
                <a:latin typeface="+mn-ea"/>
                <a:ea typeface="楷体_GB2312" pitchFamily="49" charset="-122"/>
                <a:cs typeface="+mn-cs"/>
              </a:rPr>
              <a:t>网络</a:t>
            </a:r>
            <a:r>
              <a:rPr kumimoji="0" lang="en-US" altLang="zh-CN" sz="1350" b="1" i="0" u="none" strike="noStrike" kern="1200" cap="none" spc="0" normalizeH="0" baseline="0" noProof="0" dirty="0">
                <a:ln>
                  <a:noFill/>
                </a:ln>
                <a:solidFill>
                  <a:schemeClr val="tx1"/>
                </a:solidFill>
                <a:effectLst/>
                <a:uLnTx/>
                <a:uFillTx/>
                <a:latin typeface="+mn-ea"/>
                <a:ea typeface="楷体_GB2312" pitchFamily="49" charset="-122"/>
                <a:cs typeface="+mn-cs"/>
              </a:rPr>
              <a:t>-</a:t>
            </a:r>
            <a:r>
              <a:rPr kumimoji="0" lang="zh-CN" altLang="en-US" sz="1350" b="1" i="0" u="none" strike="noStrike" kern="1200" cap="none" spc="0" normalizeH="0" baseline="0" noProof="0" dirty="0">
                <a:ln>
                  <a:noFill/>
                </a:ln>
                <a:solidFill>
                  <a:schemeClr val="tx1"/>
                </a:solidFill>
                <a:effectLst/>
                <a:uLnTx/>
                <a:uFillTx/>
                <a:latin typeface="+mn-ea"/>
                <a:ea typeface="楷体_GB2312" pitchFamily="49" charset="-122"/>
                <a:cs typeface="+mn-cs"/>
              </a:rPr>
              <a:t>内存共同瓶颈</a:t>
            </a:r>
            <a:endParaRPr kumimoji="0" lang="zh-CN" altLang="en-US" sz="135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8" name="Rectangle 7"/>
          <p:cNvSpPr/>
          <p:nvPr/>
        </p:nvSpPr>
        <p:spPr bwMode="auto">
          <a:xfrm>
            <a:off x="1463675" y="1970088"/>
            <a:ext cx="1985963"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350" b="0" i="0" u="none" strike="noStrike" kern="1200" cap="none" spc="0" normalizeH="0" baseline="0" noProof="0" dirty="0">
                <a:ln>
                  <a:noFill/>
                </a:ln>
                <a:solidFill>
                  <a:schemeClr val="tx1"/>
                </a:solidFill>
                <a:effectLst/>
                <a:uLnTx/>
                <a:uFillTx/>
                <a:latin typeface="+mn-ea"/>
                <a:ea typeface="楷体_GB2312" pitchFamily="49" charset="-122"/>
                <a:cs typeface="+mn-cs"/>
              </a:rPr>
              <a:t>I/O</a:t>
            </a:r>
            <a:r>
              <a:rPr kumimoji="0" lang="zh-CN" altLang="en-US" sz="1350" b="1" i="0" u="none" strike="noStrike" kern="1200" cap="none" spc="0" normalizeH="0" baseline="0" noProof="0" dirty="0">
                <a:ln>
                  <a:noFill/>
                </a:ln>
                <a:solidFill>
                  <a:schemeClr val="tx1"/>
                </a:solidFill>
                <a:effectLst/>
                <a:uLnTx/>
                <a:uFillTx/>
                <a:latin typeface="+mn-ea"/>
                <a:ea typeface="楷体_GB2312" pitchFamily="49" charset="-122"/>
                <a:cs typeface="+mn-cs"/>
              </a:rPr>
              <a:t>瓶颈</a:t>
            </a:r>
            <a:endParaRPr kumimoji="0" lang="zh-CN" altLang="en-US" sz="135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9" name="Rectangle 8"/>
          <p:cNvSpPr/>
          <p:nvPr/>
        </p:nvSpPr>
        <p:spPr bwMode="auto">
          <a:xfrm>
            <a:off x="1463675" y="1592263"/>
            <a:ext cx="1985963" cy="377825"/>
          </a:xfrm>
          <a:prstGeom prst="rect">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350" b="1" i="0" u="none" strike="noStrike" kern="1200" cap="none" spc="0" normalizeH="0" baseline="0" noProof="0" dirty="0">
                <a:ln>
                  <a:noFill/>
                </a:ln>
                <a:solidFill>
                  <a:schemeClr val="tx1"/>
                </a:solidFill>
                <a:effectLst/>
                <a:uLnTx/>
                <a:uFillTx/>
                <a:latin typeface="+mn-ea"/>
                <a:ea typeface="楷体_GB2312" pitchFamily="49" charset="-122"/>
                <a:cs typeface="+mn-cs"/>
              </a:rPr>
              <a:t>网络瓶颈</a:t>
            </a:r>
            <a:endParaRPr kumimoji="0" lang="zh-CN" altLang="en-US" sz="135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0" name="TextBox 9"/>
          <p:cNvSpPr txBox="1"/>
          <p:nvPr/>
        </p:nvSpPr>
        <p:spPr bwMode="auto">
          <a:xfrm>
            <a:off x="4178300" y="2159000"/>
            <a:ext cx="1025525" cy="434975"/>
          </a:xfrm>
          <a:prstGeom prst="rect">
            <a:avLst/>
          </a:prstGeom>
          <a:noFill/>
          <a:ln w="9525" algn="ctr">
            <a:noFill/>
            <a:miter lim="800000"/>
          </a:ln>
        </p:spPr>
        <p:txBody>
          <a:bodyPr lIns="65852" tIns="32926" rIns="65852" bIns="32926" anchor="ctr">
            <a:spAutoFit/>
          </a:bodyPr>
          <a:lstStyle/>
          <a:p>
            <a:pPr marR="0" algn="ctr" defTabSz="914400">
              <a:buClrTx/>
              <a:buSzTx/>
              <a:buFontTx/>
              <a:buNone/>
              <a:defRPr/>
            </a:pPr>
            <a:r>
              <a:rPr kumimoji="0" lang="en-US" altLang="zh-CN" sz="1200" kern="1200" cap="none" spc="0" normalizeH="0" baseline="0" noProof="0" dirty="0">
                <a:latin typeface="+mn-ea"/>
                <a:ea typeface="楷体_GB2312" pitchFamily="49" charset="-122"/>
                <a:cs typeface="+mn-cs"/>
              </a:rPr>
              <a:t>CPU-</a:t>
            </a:r>
            <a:r>
              <a:rPr kumimoji="0" lang="zh-CN" altLang="en-US" sz="1200" kern="1200" cap="none" spc="0" normalizeH="0" baseline="0" noProof="0" dirty="0">
                <a:latin typeface="+mn-ea"/>
                <a:ea typeface="楷体_GB2312" pitchFamily="49" charset="-122"/>
                <a:cs typeface="+mn-cs"/>
              </a:rPr>
              <a:t>内存型瓶颈</a:t>
            </a:r>
            <a:endParaRPr kumimoji="0" lang="zh-CN" altLang="en-US" sz="1200" kern="1200" cap="none" spc="0" normalizeH="0" baseline="0" noProof="0" dirty="0">
              <a:latin typeface="+mn-ea"/>
              <a:ea typeface="楷体_GB2312" pitchFamily="49" charset="-122"/>
              <a:cs typeface="+mn-cs"/>
            </a:endParaRPr>
          </a:p>
        </p:txBody>
      </p:sp>
      <p:sp>
        <p:nvSpPr>
          <p:cNvPr id="11" name="Right Arrow 10"/>
          <p:cNvSpPr/>
          <p:nvPr/>
        </p:nvSpPr>
        <p:spPr bwMode="auto">
          <a:xfrm>
            <a:off x="3617913" y="2236788"/>
            <a:ext cx="552450" cy="217488"/>
          </a:xfrm>
          <a:prstGeom prst="rightArrow">
            <a:avLst/>
          </a:prstGeom>
          <a:noFill/>
          <a:ln w="9525" cap="flat" cmpd="sng" algn="ctr">
            <a:solidFill>
              <a:schemeClr val="tx1"/>
            </a:solidFill>
            <a:prstDash val="solid"/>
            <a:round/>
            <a:headEnd type="none" w="med" len="med"/>
            <a:tailEnd type="none" w="med" len="med"/>
          </a:ln>
          <a:effectLst/>
        </p:spPr>
        <p:txBody>
          <a:bodyPr lIns="68580" tIns="34290" rIns="68580" bIns="34290"/>
          <a:lstStyle/>
          <a:p>
            <a:pPr marL="0" marR="0" lvl="0" indent="0" algn="l" defTabSz="685800" rtl="0" eaLnBrk="1" fontAlgn="t"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2" name="Right Arrow 11"/>
          <p:cNvSpPr/>
          <p:nvPr/>
        </p:nvSpPr>
        <p:spPr bwMode="auto">
          <a:xfrm>
            <a:off x="5211763" y="2232025"/>
            <a:ext cx="552450" cy="217488"/>
          </a:xfrm>
          <a:prstGeom prst="rightArrow">
            <a:avLst/>
          </a:prstGeom>
          <a:noFill/>
          <a:ln w="9525" cap="flat" cmpd="sng" algn="ctr">
            <a:solidFill>
              <a:schemeClr val="tx1"/>
            </a:solidFill>
            <a:prstDash val="solid"/>
            <a:round/>
            <a:headEnd type="none" w="med" len="med"/>
            <a:tailEnd type="none" w="med" len="med"/>
          </a:ln>
          <a:effectLst/>
        </p:spPr>
        <p:txBody>
          <a:bodyPr lIns="68580" tIns="34290" rIns="68580" bIns="34290"/>
          <a:lstStyle/>
          <a:p>
            <a:pPr marL="0" marR="0" lvl="0" indent="0" algn="l" defTabSz="685800" rtl="0" eaLnBrk="1" fontAlgn="t"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3" name="TextBox 12"/>
          <p:cNvSpPr txBox="1"/>
          <p:nvPr/>
        </p:nvSpPr>
        <p:spPr bwMode="auto">
          <a:xfrm>
            <a:off x="7175500" y="1181100"/>
            <a:ext cx="809625" cy="250825"/>
          </a:xfrm>
          <a:prstGeom prst="rect">
            <a:avLst/>
          </a:prstGeom>
          <a:noFill/>
          <a:ln w="9525" algn="ctr">
            <a:noFill/>
            <a:miter lim="800000"/>
          </a:ln>
        </p:spPr>
        <p:txBody>
          <a:bodyPr lIns="65852" tIns="32926" rIns="65852" bIns="32926" anchor="ctr">
            <a:spAutoFit/>
          </a:bodyPr>
          <a:lstStyle/>
          <a:p>
            <a:pPr marR="0" algn="ctr" defTabSz="914400">
              <a:buClrTx/>
              <a:buSzTx/>
              <a:buFontTx/>
              <a:buNone/>
              <a:defRPr/>
            </a:pPr>
            <a:r>
              <a:rPr kumimoji="0" lang="zh-CN" altLang="en-US" sz="1200" kern="1200" cap="none" spc="0" normalizeH="0" baseline="0" noProof="0" dirty="0">
                <a:latin typeface="+mn-ea"/>
                <a:ea typeface="楷体_GB2312" pitchFamily="49" charset="-122"/>
                <a:cs typeface="+mn-cs"/>
              </a:rPr>
              <a:t>内存计算</a:t>
            </a:r>
            <a:endParaRPr kumimoji="0" lang="zh-CN" altLang="en-US" sz="1200" kern="1200" cap="none" spc="0" normalizeH="0" baseline="0" noProof="0" dirty="0">
              <a:latin typeface="+mn-ea"/>
              <a:ea typeface="楷体_GB2312" pitchFamily="49" charset="-122"/>
              <a:cs typeface="+mn-cs"/>
            </a:endParaRPr>
          </a:p>
        </p:txBody>
      </p:sp>
      <p:sp>
        <p:nvSpPr>
          <p:cNvPr id="14" name="TextBox 13"/>
          <p:cNvSpPr txBox="1"/>
          <p:nvPr/>
        </p:nvSpPr>
        <p:spPr bwMode="auto">
          <a:xfrm>
            <a:off x="7121525" y="3103563"/>
            <a:ext cx="917575" cy="620713"/>
          </a:xfrm>
          <a:prstGeom prst="rect">
            <a:avLst/>
          </a:prstGeom>
          <a:noFill/>
          <a:ln w="9525" algn="ctr">
            <a:noFill/>
            <a:miter lim="800000"/>
          </a:ln>
        </p:spPr>
        <p:txBody>
          <a:bodyPr lIns="65852" tIns="32926" rIns="65852" bIns="32926" anchor="ctr">
            <a:spAutoFit/>
          </a:bodyPr>
          <a:lstStyle/>
          <a:p>
            <a:pPr marR="0" defTabSz="914400">
              <a:buClrTx/>
              <a:buSzTx/>
              <a:buFontTx/>
              <a:buNone/>
              <a:defRPr/>
            </a:pPr>
            <a:r>
              <a:rPr kumimoji="0" lang="zh-CN" altLang="en-US" sz="1200" kern="1200" cap="none" spc="0" normalizeH="0" baseline="0" noProof="0" dirty="0">
                <a:latin typeface="+mn-ea"/>
                <a:ea typeface="楷体_GB2312" pitchFamily="49" charset="-122"/>
                <a:cs typeface="+mn-cs"/>
              </a:rPr>
              <a:t>绑核，内存大页，刷新率</a:t>
            </a:r>
            <a:r>
              <a:rPr kumimoji="0" lang="en-US" altLang="zh-CN" sz="1200" kern="1200" cap="none" spc="0" normalizeH="0" baseline="0" noProof="0" dirty="0">
                <a:latin typeface="+mn-ea"/>
                <a:ea typeface="楷体_GB2312" pitchFamily="49" charset="-122"/>
                <a:cs typeface="+mn-cs"/>
              </a:rPr>
              <a:t>……</a:t>
            </a:r>
            <a:endParaRPr kumimoji="0" lang="zh-CN" altLang="en-US" sz="1200" kern="1200" cap="none" spc="0" normalizeH="0" baseline="0" noProof="0" dirty="0">
              <a:latin typeface="+mn-ea"/>
              <a:ea typeface="楷体_GB2312" pitchFamily="49" charset="-122"/>
              <a:cs typeface="+mn-cs"/>
            </a:endParaRPr>
          </a:p>
        </p:txBody>
      </p:sp>
      <p:cxnSp>
        <p:nvCxnSpPr>
          <p:cNvPr id="93198" name="Elbow Connector 14"/>
          <p:cNvCxnSpPr>
            <a:stCxn id="4" idx="0"/>
            <a:endCxn id="13" idx="1"/>
          </p:cNvCxnSpPr>
          <p:nvPr/>
        </p:nvCxnSpPr>
        <p:spPr>
          <a:xfrm rot="5400000" flipH="1" flipV="1">
            <a:off x="6456363" y="1295400"/>
            <a:ext cx="708025" cy="728663"/>
          </a:xfrm>
          <a:prstGeom prst="bentConnector2">
            <a:avLst/>
          </a:prstGeom>
          <a:ln w="9525" cap="flat" cmpd="sng">
            <a:solidFill>
              <a:schemeClr val="tx1"/>
            </a:solidFill>
            <a:prstDash val="solid"/>
            <a:round/>
            <a:headEnd type="none" w="med" len="med"/>
            <a:tailEnd type="triangle" w="med" len="med"/>
          </a:ln>
        </p:spPr>
      </p:cxnSp>
      <p:cxnSp>
        <p:nvCxnSpPr>
          <p:cNvPr id="93199" name="Elbow Connector 15"/>
          <p:cNvCxnSpPr>
            <a:stCxn id="10" idx="2"/>
            <a:endCxn id="14" idx="1"/>
          </p:cNvCxnSpPr>
          <p:nvPr/>
        </p:nvCxnSpPr>
        <p:spPr>
          <a:xfrm rot="-5400000" flipH="1">
            <a:off x="5495925" y="1789113"/>
            <a:ext cx="820738" cy="2430462"/>
          </a:xfrm>
          <a:prstGeom prst="bentConnector2">
            <a:avLst/>
          </a:prstGeom>
          <a:ln w="9525" cap="flat" cmpd="sng">
            <a:solidFill>
              <a:schemeClr val="tx1"/>
            </a:solidFill>
            <a:prstDash val="solid"/>
            <a:round/>
            <a:headEnd type="none" w="med" len="med"/>
            <a:tailEnd type="triangle" w="med" len="med"/>
          </a:ln>
        </p:spPr>
      </p:cxnSp>
      <p:cxnSp>
        <p:nvCxnSpPr>
          <p:cNvPr id="93200" name="Straight Arrow Connector 16"/>
          <p:cNvCxnSpPr>
            <a:stCxn id="13" idx="2"/>
            <a:endCxn id="14" idx="0"/>
          </p:cNvCxnSpPr>
          <p:nvPr/>
        </p:nvCxnSpPr>
        <p:spPr>
          <a:xfrm>
            <a:off x="7580313" y="1431925"/>
            <a:ext cx="0" cy="1671638"/>
          </a:xfrm>
          <a:prstGeom prst="straightConnector1">
            <a:avLst/>
          </a:prstGeom>
          <a:ln w="9525" cap="flat" cmpd="sng">
            <a:solidFill>
              <a:schemeClr val="tx1"/>
            </a:solidFill>
            <a:prstDash val="solid"/>
            <a:headEnd type="none" w="med" len="med"/>
            <a:tailEnd type="triangle" w="med" len="med"/>
          </a:ln>
        </p:spPr>
      </p:cxnSp>
      <p:sp>
        <p:nvSpPr>
          <p:cNvPr id="18" name="TextBox 17"/>
          <p:cNvSpPr txBox="1"/>
          <p:nvPr/>
        </p:nvSpPr>
        <p:spPr bwMode="auto">
          <a:xfrm>
            <a:off x="6405563" y="1538288"/>
            <a:ext cx="811213" cy="250825"/>
          </a:xfrm>
          <a:prstGeom prst="rect">
            <a:avLst/>
          </a:prstGeom>
          <a:noFill/>
          <a:ln w="9525" algn="ctr">
            <a:noFill/>
            <a:miter lim="800000"/>
          </a:ln>
        </p:spPr>
        <p:txBody>
          <a:bodyPr lIns="65852" tIns="32926" rIns="65852" bIns="32926" anchor="ctr">
            <a:spAutoFit/>
          </a:bodyPr>
          <a:lstStyle/>
          <a:p>
            <a:pPr marR="0" algn="ctr" defTabSz="914400">
              <a:buClrTx/>
              <a:buSzTx/>
              <a:buFontTx/>
              <a:buNone/>
              <a:defRPr/>
            </a:pPr>
            <a:r>
              <a:rPr kumimoji="0" lang="zh-CN" altLang="en-US" sz="1200" kern="1200" cap="none" spc="0" normalizeH="0" baseline="0" noProof="0" dirty="0">
                <a:latin typeface="+mn-ea"/>
                <a:ea typeface="楷体_GB2312" pitchFamily="49" charset="-122"/>
                <a:cs typeface="+mn-cs"/>
              </a:rPr>
              <a:t>分类结果</a:t>
            </a:r>
            <a:endParaRPr kumimoji="0" lang="zh-CN" altLang="en-US" sz="1200" kern="1200" cap="none" spc="0" normalizeH="0" baseline="0" noProof="0" dirty="0">
              <a:latin typeface="+mn-ea"/>
              <a:ea typeface="楷体_GB2312" pitchFamily="49" charset="-122"/>
              <a:cs typeface="+mn-cs"/>
            </a:endParaRPr>
          </a:p>
        </p:txBody>
      </p:sp>
      <p:sp>
        <p:nvSpPr>
          <p:cNvPr id="19" name="TextBox 18"/>
          <p:cNvSpPr txBox="1"/>
          <p:nvPr/>
        </p:nvSpPr>
        <p:spPr bwMode="auto">
          <a:xfrm>
            <a:off x="4273550" y="1531938"/>
            <a:ext cx="809625" cy="252413"/>
          </a:xfrm>
          <a:prstGeom prst="rect">
            <a:avLst/>
          </a:prstGeom>
          <a:noFill/>
          <a:ln w="9525" algn="ctr">
            <a:noFill/>
            <a:miter lim="800000"/>
          </a:ln>
        </p:spPr>
        <p:txBody>
          <a:bodyPr lIns="65852" tIns="32926" rIns="65852" bIns="32926" anchor="ctr">
            <a:spAutoFit/>
          </a:bodyPr>
          <a:lstStyle/>
          <a:p>
            <a:pPr marR="0" algn="ctr" defTabSz="914400">
              <a:buClrTx/>
              <a:buSzTx/>
              <a:buFontTx/>
              <a:buNone/>
              <a:defRPr/>
            </a:pPr>
            <a:r>
              <a:rPr kumimoji="0" lang="zh-CN" altLang="en-US" sz="1200" kern="1200" cap="none" spc="0" normalizeH="0" baseline="0" noProof="0" dirty="0">
                <a:latin typeface="+mn-ea"/>
                <a:ea typeface="楷体_GB2312" pitchFamily="49" charset="-122"/>
                <a:cs typeface="+mn-cs"/>
              </a:rPr>
              <a:t>聚类结果</a:t>
            </a:r>
            <a:endParaRPr kumimoji="0" lang="zh-CN" altLang="en-US" sz="1200" kern="1200" cap="none" spc="0" normalizeH="0" baseline="0" noProof="0" dirty="0">
              <a:latin typeface="+mn-ea"/>
              <a:ea typeface="楷体_GB2312" pitchFamily="49" charset="-122"/>
              <a:cs typeface="+mn-cs"/>
            </a:endParaRPr>
          </a:p>
        </p:txBody>
      </p:sp>
      <p:sp>
        <p:nvSpPr>
          <p:cNvPr id="93203" name="文本框 20"/>
          <p:cNvSpPr txBox="1"/>
          <p:nvPr/>
        </p:nvSpPr>
        <p:spPr>
          <a:xfrm>
            <a:off x="-77787" y="4100513"/>
            <a:ext cx="8961437" cy="2246312"/>
          </a:xfrm>
          <a:prstGeom prst="rect">
            <a:avLst/>
          </a:prstGeom>
          <a:noFill/>
          <a:ln w="9525">
            <a:noFill/>
          </a:ln>
        </p:spPr>
        <p:txBody>
          <a:bodyPr>
            <a:spAutoFit/>
          </a:bodyPr>
          <a:p>
            <a:pPr marL="800100" lvl="1" indent="-342900">
              <a:buFont typeface="Arial" panose="020B0604020202020204" pitchFamily="34" charset="0"/>
              <a:buChar char="•"/>
            </a:pPr>
            <a:r>
              <a:rPr lang="zh-CN" altLang="en-US" sz="2000" b="0" dirty="0">
                <a:latin typeface="Times New Roman" panose="02020603050405020304" pitchFamily="18" charset="0"/>
                <a:ea typeface="方正兰亭黑简体" panose="02000000000000000000" pitchFamily="2" charset="-122"/>
              </a:rPr>
              <a:t>智能决策系统实时采集当前负载数据并传递到感知决策模块，将其作为聚类模型的输入；</a:t>
            </a:r>
            <a:endParaRPr lang="zh-CN" altLang="en-US" sz="2000" b="0" dirty="0">
              <a:latin typeface="Times New Roman" panose="02020603050405020304" pitchFamily="18" charset="0"/>
              <a:ea typeface="方正兰亭黑简体" panose="02000000000000000000" pitchFamily="2" charset="-122"/>
            </a:endParaRPr>
          </a:p>
          <a:p>
            <a:pPr marL="800100" lvl="1" indent="-342900">
              <a:buFont typeface="Arial" panose="020B0604020202020204" pitchFamily="34" charset="0"/>
              <a:buChar char="•"/>
            </a:pPr>
            <a:r>
              <a:rPr lang="zh-CN" altLang="en-US" sz="2000" b="0" dirty="0">
                <a:latin typeface="Times New Roman" panose="02020603050405020304" pitchFamily="18" charset="0"/>
                <a:ea typeface="方正兰亭黑简体" panose="02000000000000000000" pitchFamily="2" charset="-122"/>
              </a:rPr>
              <a:t>通过聚类模型分析后，该业务被判定为</a:t>
            </a:r>
            <a:r>
              <a:rPr lang="en-US" altLang="zh-CN" sz="2000" b="0" dirty="0">
                <a:latin typeface="Times New Roman" panose="02020603050405020304" pitchFamily="18" charset="0"/>
                <a:ea typeface="方正兰亭黑简体" panose="02000000000000000000" pitchFamily="2" charset="-122"/>
              </a:rPr>
              <a:t>CPU-</a:t>
            </a:r>
            <a:r>
              <a:rPr lang="zh-CN" altLang="en-US" sz="2000" b="0" dirty="0">
                <a:latin typeface="Times New Roman" panose="02020603050405020304" pitchFamily="18" charset="0"/>
                <a:ea typeface="方正兰亭黑简体" panose="02000000000000000000" pitchFamily="2" charset="-122"/>
              </a:rPr>
              <a:t>内存瓶颈型业务。然后，将负载数据输入到面向</a:t>
            </a:r>
            <a:r>
              <a:rPr lang="en-US" altLang="zh-CN" sz="2000" b="0" dirty="0">
                <a:latin typeface="Times New Roman" panose="02020603050405020304" pitchFamily="18" charset="0"/>
                <a:ea typeface="方正兰亭黑简体" panose="02000000000000000000" pitchFamily="2" charset="-122"/>
              </a:rPr>
              <a:t>CPU-</a:t>
            </a:r>
            <a:r>
              <a:rPr lang="zh-CN" altLang="en-US" sz="2000" b="0" dirty="0">
                <a:latin typeface="Times New Roman" panose="02020603050405020304" pitchFamily="18" charset="0"/>
                <a:ea typeface="方正兰亭黑简体" panose="02000000000000000000" pitchFamily="2" charset="-122"/>
              </a:rPr>
              <a:t>内存瓶颈型业务的支持向量机分类器中，得到推理的分类结果为内存密集型计算类型；</a:t>
            </a:r>
            <a:endParaRPr lang="zh-CN" altLang="en-US" sz="2000" b="0" dirty="0">
              <a:latin typeface="Times New Roman" panose="02020603050405020304" pitchFamily="18" charset="0"/>
              <a:ea typeface="方正兰亭黑简体" panose="02000000000000000000" pitchFamily="2" charset="-122"/>
            </a:endParaRPr>
          </a:p>
          <a:p>
            <a:pPr marL="800100" lvl="1" indent="-342900">
              <a:buFont typeface="Arial" panose="020B0604020202020204" pitchFamily="34" charset="0"/>
              <a:buChar char="•"/>
            </a:pPr>
            <a:r>
              <a:rPr lang="zh-CN" altLang="en-US" sz="2000" b="0" dirty="0">
                <a:latin typeface="Times New Roman" panose="02020603050405020304" pitchFamily="18" charset="0"/>
                <a:ea typeface="方正兰亭黑简体" panose="02000000000000000000" pitchFamily="2" charset="-122"/>
              </a:rPr>
              <a:t>最后，决策模块将根据模型输出的结果，设置内存大页、刷新率等相关的操作系统参数优化配置以实现该应用的性能提升。</a:t>
            </a:r>
            <a:endParaRPr lang="zh-CN" altLang="en-US" sz="2000" b="0" dirty="0">
              <a:latin typeface="Times New Roman" panose="02020603050405020304" pitchFamily="18" charset="0"/>
              <a:ea typeface="方正兰亭黑简体" panose="02000000000000000000"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85775"/>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自动调优</a:t>
            </a:r>
            <a:endPar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endParaRPr>
          </a:p>
        </p:txBody>
      </p:sp>
      <p:sp>
        <p:nvSpPr>
          <p:cNvPr id="94211" name="Text Placeholder 2"/>
          <p:cNvSpPr>
            <a:spLocks noGrp="1"/>
          </p:cNvSpPr>
          <p:nvPr>
            <p:ph type="body" sz="quarter" idx="10"/>
          </p:nvPr>
        </p:nvSpPr>
        <p:spPr>
          <a:xfrm>
            <a:off x="549275" y="1047750"/>
            <a:ext cx="8278813" cy="2205038"/>
          </a:xfrm>
        </p:spPr>
        <p:txBody>
          <a:bodyPr vert="horz" wrap="square" lIns="91440" tIns="45720" rIns="91440" bIns="45720" anchor="t" anchorCtr="0"/>
          <a:p>
            <a:pPr>
              <a:buSzPct val="60000"/>
            </a:pPr>
            <a:r>
              <a:rPr lang="zh-CN" altLang="en-US" sz="2400" b="0" dirty="0">
                <a:latin typeface="Huawei Sans" panose="020C0503030203020204" pitchFamily="34" charset="0"/>
                <a:ea typeface="方正兰亭黑简体" panose="02000000000000000000" pitchFamily="2" charset="-122"/>
                <a:cs typeface="+mn-cs"/>
              </a:rPr>
              <a:t>针对实时业务场景和负载，利用</a:t>
            </a:r>
            <a:r>
              <a:rPr lang="en-US" altLang="zh-CN" sz="2400" b="0" dirty="0">
                <a:latin typeface="Huawei Sans" panose="020C0503030203020204" pitchFamily="34" charset="0"/>
                <a:ea typeface="方正兰亭黑简体" panose="02000000000000000000" pitchFamily="2" charset="-122"/>
                <a:cs typeface="+mn-cs"/>
              </a:rPr>
              <a:t>AI</a:t>
            </a:r>
            <a:r>
              <a:rPr lang="zh-CN" altLang="en-US" sz="2400" b="0" dirty="0">
                <a:latin typeface="Huawei Sans" panose="020C0503030203020204" pitchFamily="34" charset="0"/>
                <a:ea typeface="方正兰亭黑简体" panose="02000000000000000000" pitchFamily="2" charset="-122"/>
                <a:cs typeface="+mn-cs"/>
              </a:rPr>
              <a:t>引擎来搜索最佳的系统参数配置。它主要解决如下两类问题：</a:t>
            </a:r>
            <a:endParaRPr lang="zh-CN" altLang="en-US" sz="2400" b="0" dirty="0">
              <a:latin typeface="Huawei Sans" panose="020C0503030203020204" pitchFamily="34" charset="0"/>
              <a:ea typeface="方正兰亭黑简体" panose="02000000000000000000" pitchFamily="2" charset="-122"/>
              <a:cs typeface="+mn-cs"/>
            </a:endParaRPr>
          </a:p>
          <a:p>
            <a:pPr lvl="1">
              <a:buClr>
                <a:schemeClr val="hlink"/>
              </a:buClr>
              <a:buSzPct val="55000"/>
              <a:buFont typeface="Wingdings" panose="05000000000000000000" pitchFamily="2" charset="2"/>
            </a:pPr>
            <a:r>
              <a:rPr lang="zh-CN" altLang="en-US" sz="2000" b="0" dirty="0">
                <a:ea typeface="方正兰亭黑简体" panose="02000000000000000000" pitchFamily="2" charset="-122"/>
              </a:rPr>
              <a:t>业务场景和负载的历史数据样本较小（甚至无历史数据样本），无法通过有效的离线训练获得此类负载的优化配置经验；</a:t>
            </a:r>
            <a:endParaRPr lang="zh-CN" altLang="en-US" sz="2000" b="0" dirty="0">
              <a:ea typeface="方正兰亭黑简体" panose="02000000000000000000" pitchFamily="2" charset="-122"/>
            </a:endParaRPr>
          </a:p>
          <a:p>
            <a:pPr lvl="1">
              <a:buClr>
                <a:schemeClr val="hlink"/>
              </a:buClr>
              <a:buSzPct val="55000"/>
              <a:buFont typeface="Wingdings" panose="05000000000000000000" pitchFamily="2" charset="2"/>
            </a:pPr>
            <a:r>
              <a:rPr lang="zh-CN" altLang="en-US" sz="2000" b="0" dirty="0">
                <a:ea typeface="方正兰亭黑简体" panose="02000000000000000000" pitchFamily="2" charset="-122"/>
              </a:rPr>
              <a:t>自动调优对于系统参数的优化粒度更细，可为单一业务场景和特定负载实现定向参数调优，能实现系统参数配置的进一步优化。</a:t>
            </a:r>
            <a:endParaRPr lang="zh-CN" altLang="en-US" sz="2000" b="0" dirty="0">
              <a:ea typeface="方正兰亭黑简体" panose="02000000000000000000" pitchFamily="2" charset="-122"/>
            </a:endParaRPr>
          </a:p>
        </p:txBody>
      </p:sp>
      <p:pic>
        <p:nvPicPr>
          <p:cNvPr id="94212" name="图片 17"/>
          <p:cNvPicPr>
            <a:picLocks noChangeAspect="1"/>
          </p:cNvPicPr>
          <p:nvPr/>
        </p:nvPicPr>
        <p:blipFill>
          <a:blip r:embed="rId1"/>
          <a:stretch>
            <a:fillRect/>
          </a:stretch>
        </p:blipFill>
        <p:spPr>
          <a:xfrm>
            <a:off x="5148263" y="3605213"/>
            <a:ext cx="3679825" cy="2814637"/>
          </a:xfrm>
          <a:prstGeom prst="rect">
            <a:avLst/>
          </a:prstGeom>
          <a:noFill/>
          <a:ln w="9525">
            <a:noFill/>
          </a:ln>
        </p:spPr>
      </p:pic>
      <p:sp>
        <p:nvSpPr>
          <p:cNvPr id="94213" name="文本框 20"/>
          <p:cNvSpPr txBox="1"/>
          <p:nvPr/>
        </p:nvSpPr>
        <p:spPr>
          <a:xfrm>
            <a:off x="468313" y="3433763"/>
            <a:ext cx="4572000" cy="2676525"/>
          </a:xfrm>
          <a:prstGeom prst="rect">
            <a:avLst/>
          </a:prstGeom>
          <a:noFill/>
          <a:ln w="9525">
            <a:noFill/>
          </a:ln>
        </p:spPr>
        <p:txBody>
          <a:bodyPr>
            <a:spAutoFit/>
          </a:bodyPr>
          <a:p>
            <a:pPr marL="342900" indent="-342900" algn="just" fontAlgn="ctr">
              <a:spcBef>
                <a:spcPct val="20000"/>
              </a:spcBef>
              <a:buSzPct val="60000"/>
              <a:buFont typeface="Wingdings" panose="05000000000000000000" pitchFamily="2" charset="2"/>
              <a:buChar char="n"/>
            </a:pPr>
            <a:r>
              <a:rPr lang="zh-CN" altLang="en-US" b="0" dirty="0">
                <a:latin typeface="Huawei Sans" panose="020C0503030203020204" pitchFamily="34" charset="0"/>
                <a:ea typeface="方正兰亭黑简体" panose="02000000000000000000" pitchFamily="2" charset="-122"/>
              </a:rPr>
              <a:t>操作系统的可调参数数量巨大且业务复杂度极高。当前硬件和基础软件组成的应用环境涉及了高达</a:t>
            </a:r>
            <a:r>
              <a:rPr lang="en-US" altLang="zh-CN" dirty="0">
                <a:solidFill>
                  <a:srgbClr val="FF0000"/>
                </a:solidFill>
                <a:latin typeface="Huawei Sans" panose="020C0503030203020204" pitchFamily="34" charset="0"/>
                <a:ea typeface="方正兰亭黑简体" panose="02000000000000000000" pitchFamily="2" charset="-122"/>
              </a:rPr>
              <a:t>7000</a:t>
            </a:r>
            <a:r>
              <a:rPr lang="zh-CN" altLang="en-US" dirty="0">
                <a:solidFill>
                  <a:srgbClr val="FF0000"/>
                </a:solidFill>
                <a:latin typeface="Huawei Sans" panose="020C0503030203020204" pitchFamily="34" charset="0"/>
                <a:ea typeface="方正兰亭黑简体" panose="02000000000000000000" pitchFamily="2" charset="-122"/>
              </a:rPr>
              <a:t>多个配置对象</a:t>
            </a:r>
            <a:r>
              <a:rPr lang="zh-CN" altLang="en-US" b="0" dirty="0">
                <a:latin typeface="Huawei Sans" panose="020C0503030203020204" pitchFamily="34" charset="0"/>
                <a:ea typeface="方正兰亭黑简体" panose="02000000000000000000" pitchFamily="2" charset="-122"/>
              </a:rPr>
              <a:t>。随着业务复杂度和调优对象数量的增加，参数调优所需的</a:t>
            </a:r>
            <a:r>
              <a:rPr lang="zh-CN" altLang="en-US" dirty="0">
                <a:solidFill>
                  <a:srgbClr val="FF0000"/>
                </a:solidFill>
                <a:latin typeface="Huawei Sans" panose="020C0503030203020204" pitchFamily="34" charset="0"/>
                <a:ea typeface="方正兰亭黑简体" panose="02000000000000000000" pitchFamily="2" charset="-122"/>
              </a:rPr>
              <a:t>时间成本呈指数级增长</a:t>
            </a:r>
            <a:r>
              <a:rPr lang="zh-CN" altLang="en-US" b="0" dirty="0">
                <a:latin typeface="Huawei Sans" panose="020C0503030203020204" pitchFamily="34" charset="0"/>
                <a:ea typeface="方正兰亭黑简体" panose="02000000000000000000" pitchFamily="2" charset="-122"/>
              </a:rPr>
              <a:t>。</a:t>
            </a:r>
            <a:endParaRPr lang="zh-CN" altLang="en-US" b="0" dirty="0">
              <a:latin typeface="Huawei Sans" panose="020C0503030203020204" pitchFamily="34" charset="0"/>
              <a:ea typeface="方正兰亭黑简体" panose="02000000000000000000"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85775"/>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自动调参算法</a:t>
            </a:r>
            <a:endPar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endParaRPr>
          </a:p>
        </p:txBody>
      </p:sp>
      <p:sp>
        <p:nvSpPr>
          <p:cNvPr id="95235" name="Text Placeholder 2"/>
          <p:cNvSpPr>
            <a:spLocks noGrp="1"/>
          </p:cNvSpPr>
          <p:nvPr>
            <p:ph type="body" sz="quarter" idx="10"/>
          </p:nvPr>
        </p:nvSpPr>
        <p:spPr>
          <a:xfrm>
            <a:off x="549275" y="1047750"/>
            <a:ext cx="8045450" cy="4879975"/>
          </a:xfrm>
        </p:spPr>
        <p:txBody>
          <a:bodyPr vert="horz" wrap="square" lIns="91440" tIns="45720" rIns="91440" bIns="45720" anchor="t" anchorCtr="0"/>
          <a:p>
            <a:pPr>
              <a:buSzPct val="60000"/>
            </a:pPr>
            <a:r>
              <a:rPr lang="zh-CN" altLang="en-US" sz="2400" dirty="0">
                <a:latin typeface="Huawei Sans" panose="020C0503030203020204" pitchFamily="34" charset="0"/>
                <a:ea typeface="方正兰亭黑简体" panose="02000000000000000000" pitchFamily="2" charset="-122"/>
                <a:cs typeface="+mn-cs"/>
              </a:rPr>
              <a:t>传统的基于人工经验的调优方法在应对上述挑战时变得力不从心，亟需一个高效的自动调参算法。当前常见的自动调参算法有</a:t>
            </a:r>
            <a:r>
              <a:rPr lang="en-US" altLang="zh-CN" sz="2400" dirty="0">
                <a:latin typeface="Huawei Sans" panose="020C0503030203020204" pitchFamily="34" charset="0"/>
                <a:ea typeface="方正兰亭黑简体" panose="02000000000000000000" pitchFamily="2" charset="-122"/>
                <a:cs typeface="+mn-cs"/>
              </a:rPr>
              <a:t>Grid Search</a:t>
            </a:r>
            <a:r>
              <a:rPr lang="zh-CN" altLang="en-US" sz="2400" dirty="0">
                <a:latin typeface="Huawei Sans" panose="020C0503030203020204" pitchFamily="34" charset="0"/>
                <a:ea typeface="方正兰亭黑简体" panose="02000000000000000000" pitchFamily="2" charset="-122"/>
                <a:cs typeface="+mn-cs"/>
              </a:rPr>
              <a:t>（网格搜索）、 </a:t>
            </a:r>
            <a:r>
              <a:rPr lang="en-US" altLang="zh-CN" sz="2400" dirty="0">
                <a:latin typeface="Huawei Sans" panose="020C0503030203020204" pitchFamily="34" charset="0"/>
                <a:ea typeface="方正兰亭黑简体" panose="02000000000000000000" pitchFamily="2" charset="-122"/>
                <a:cs typeface="+mn-cs"/>
              </a:rPr>
              <a:t>Random Search</a:t>
            </a:r>
            <a:r>
              <a:rPr lang="zh-CN" altLang="en-US" sz="2400" dirty="0">
                <a:latin typeface="Huawei Sans" panose="020C0503030203020204" pitchFamily="34" charset="0"/>
                <a:ea typeface="方正兰亭黑简体" panose="02000000000000000000" pitchFamily="2" charset="-122"/>
                <a:cs typeface="+mn-cs"/>
              </a:rPr>
              <a:t>（随机搜索）、 </a:t>
            </a:r>
            <a:r>
              <a:rPr lang="en-US" altLang="zh-CN" sz="2400" dirty="0">
                <a:latin typeface="Huawei Sans" panose="020C0503030203020204" pitchFamily="34" charset="0"/>
                <a:ea typeface="方正兰亭黑简体" panose="02000000000000000000" pitchFamily="2" charset="-122"/>
                <a:cs typeface="+mn-cs"/>
              </a:rPr>
              <a:t>Bayesian Optimization</a:t>
            </a:r>
            <a:r>
              <a:rPr lang="zh-CN" altLang="en-US" sz="2400" dirty="0">
                <a:latin typeface="Huawei Sans" panose="020C0503030203020204" pitchFamily="34" charset="0"/>
                <a:ea typeface="方正兰亭黑简体" panose="02000000000000000000" pitchFamily="2" charset="-122"/>
                <a:cs typeface="+mn-cs"/>
              </a:rPr>
              <a:t>（贝叶斯优化）：</a:t>
            </a:r>
            <a:endParaRPr lang="zh-CN" altLang="en-US" sz="2400" dirty="0">
              <a:latin typeface="Huawei Sans" panose="020C0503030203020204" pitchFamily="34" charset="0"/>
              <a:ea typeface="方正兰亭黑简体" panose="02000000000000000000" pitchFamily="2" charset="-122"/>
              <a:cs typeface="+mn-cs"/>
            </a:endParaRPr>
          </a:p>
          <a:p>
            <a:pPr lvl="1">
              <a:buClr>
                <a:schemeClr val="hlink"/>
              </a:buClr>
              <a:buSzPct val="55000"/>
              <a:buFont typeface="Wingdings" panose="05000000000000000000" pitchFamily="2" charset="2"/>
            </a:pPr>
            <a:r>
              <a:rPr lang="zh-CN" altLang="en-US" sz="2000" dirty="0">
                <a:ea typeface="方正兰亭黑简体" panose="02000000000000000000" pitchFamily="2" charset="-122"/>
              </a:rPr>
              <a:t>网格搜索：又叫穷举搜索，即搜索整个参数空间（在高维空间会遇到维度灾难）；</a:t>
            </a:r>
            <a:endParaRPr lang="zh-CN" altLang="en-US" sz="2000" dirty="0">
              <a:ea typeface="方正兰亭黑简体" panose="02000000000000000000" pitchFamily="2" charset="-122"/>
            </a:endParaRPr>
          </a:p>
          <a:p>
            <a:pPr lvl="1">
              <a:buClr>
                <a:schemeClr val="hlink"/>
              </a:buClr>
              <a:buSzPct val="55000"/>
              <a:buFont typeface="Wingdings" panose="05000000000000000000" pitchFamily="2" charset="2"/>
            </a:pPr>
            <a:r>
              <a:rPr lang="zh-CN" altLang="en-US" sz="2000" dirty="0">
                <a:ea typeface="方正兰亭黑简体" panose="02000000000000000000" pitchFamily="2" charset="-122"/>
              </a:rPr>
              <a:t>随机搜索：在不同的参数维度上随机选取参数值进行组合，可能出现效果特别好</a:t>
            </a:r>
            <a:r>
              <a:rPr lang="en-US" altLang="zh-CN" sz="2000" dirty="0">
                <a:ea typeface="方正兰亭黑简体" panose="02000000000000000000" pitchFamily="2" charset="-122"/>
              </a:rPr>
              <a:t>/</a:t>
            </a:r>
            <a:r>
              <a:rPr lang="zh-CN" altLang="en-US" sz="2000" dirty="0">
                <a:ea typeface="方正兰亭黑简体" panose="02000000000000000000" pitchFamily="2" charset="-122"/>
              </a:rPr>
              <a:t>差的参数配置。随机搜索的不同尝试之间是相互独立的，无法利用先验知识来选择下一组参数组合；</a:t>
            </a:r>
            <a:endParaRPr lang="zh-CN" altLang="en-US" sz="2000" dirty="0">
              <a:ea typeface="方正兰亭黑简体" panose="02000000000000000000" pitchFamily="2" charset="-122"/>
            </a:endParaRPr>
          </a:p>
          <a:p>
            <a:pPr lvl="1">
              <a:buClr>
                <a:schemeClr val="hlink"/>
              </a:buClr>
              <a:buSzPct val="55000"/>
              <a:buFont typeface="Wingdings" panose="05000000000000000000" pitchFamily="2" charset="2"/>
            </a:pPr>
            <a:r>
              <a:rPr lang="zh-CN" altLang="en-US" sz="2000" dirty="0">
                <a:ea typeface="方正兰亭黑简体" panose="02000000000000000000" pitchFamily="2" charset="-122"/>
              </a:rPr>
              <a:t>贝叶斯优化：在调优过程中形成对参数设置和性能之间的关系认知，利用部分先验知识来优化选择下一组试验参数，可以使用尽量少的试验次数找到最优的性能。</a:t>
            </a:r>
            <a:endParaRPr lang="zh-CN" altLang="en-US" sz="2000" dirty="0">
              <a:ea typeface="方正兰亭黑简体" panose="02000000000000000000" pitchFamily="2" charset="-122"/>
            </a:endParaRPr>
          </a:p>
          <a:p>
            <a:pPr>
              <a:buSzPct val="60000"/>
            </a:pPr>
            <a:r>
              <a:rPr lang="en-US" altLang="zh-CN" sz="2400" dirty="0">
                <a:latin typeface="Huawei Sans" panose="020C0503030203020204" pitchFamily="34" charset="0"/>
                <a:ea typeface="方正兰亭黑简体" panose="02000000000000000000" pitchFamily="2" charset="-122"/>
                <a:cs typeface="+mn-cs"/>
              </a:rPr>
              <a:t>openEuler</a:t>
            </a:r>
            <a:r>
              <a:rPr lang="zh-CN" altLang="en-US" sz="2400" dirty="0">
                <a:latin typeface="Huawei Sans" panose="020C0503030203020204" pitchFamily="34" charset="0"/>
                <a:ea typeface="方正兰亭黑简体" panose="02000000000000000000" pitchFamily="2" charset="-122"/>
                <a:cs typeface="+mn-cs"/>
              </a:rPr>
              <a:t>中采用了基于贝叶斯优化的自动调优技术。</a:t>
            </a:r>
            <a:endParaRPr lang="zh-CN" altLang="en-US" sz="2400" dirty="0">
              <a:latin typeface="Huawei Sans" panose="020C0503030203020204" pitchFamily="34" charset="0"/>
              <a:ea typeface="方正兰亭黑简体" panose="02000000000000000000"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 Box 2"/>
          <p:cNvSpPr txBox="1"/>
          <p:nvPr/>
        </p:nvSpPr>
        <p:spPr>
          <a:xfrm>
            <a:off x="215900" y="441325"/>
            <a:ext cx="8424863" cy="6145213"/>
          </a:xfrm>
          <a:prstGeom prst="rect">
            <a:avLst/>
          </a:prstGeom>
          <a:noFill/>
          <a:ln w="9525">
            <a:noFill/>
          </a:ln>
        </p:spPr>
        <p:txBody>
          <a:bodyPr>
            <a:spAutoFit/>
          </a:bodyPr>
          <a:p>
            <a:pPr eaLnBrk="1" hangingPunct="1">
              <a:lnSpc>
                <a:spcPct val="105000"/>
              </a:lnSpc>
            </a:pPr>
            <a:r>
              <a:rPr lang="zh-CN" altLang="en-US" sz="3600" dirty="0">
                <a:solidFill>
                  <a:srgbClr val="000066"/>
                </a:solidFill>
                <a:latin typeface="楷体_GB2312" pitchFamily="49" charset="-122"/>
              </a:rPr>
              <a:t>（</a:t>
            </a:r>
            <a:r>
              <a:rPr lang="en-US" altLang="zh-CN" sz="3600" dirty="0">
                <a:solidFill>
                  <a:srgbClr val="000066"/>
                </a:solidFill>
                <a:latin typeface="楷体_GB2312" pitchFamily="49" charset="-122"/>
              </a:rPr>
              <a:t>7</a:t>
            </a:r>
            <a:r>
              <a:rPr lang="zh-CN" altLang="en-US" sz="3600" dirty="0">
                <a:solidFill>
                  <a:srgbClr val="000066"/>
                </a:solidFill>
                <a:latin typeface="楷体_GB2312" pitchFamily="49" charset="-122"/>
              </a:rPr>
              <a:t>）其它命令</a:t>
            </a:r>
            <a:endParaRPr lang="zh-CN" altLang="en-US" sz="3600" dirty="0">
              <a:solidFill>
                <a:srgbClr val="000066"/>
              </a:solidFill>
              <a:latin typeface="楷体_GB2312" pitchFamily="49" charset="-122"/>
            </a:endParaRPr>
          </a:p>
          <a:p>
            <a:pPr algn="just" eaLnBrk="1" hangingPunct="1">
              <a:lnSpc>
                <a:spcPct val="14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1) </a:t>
            </a:r>
            <a:r>
              <a:rPr lang="zh-CN" altLang="en-US" sz="2800" dirty="0">
                <a:latin typeface="Times New Roman" panose="02020603050405020304" pitchFamily="18" charset="0"/>
                <a:ea typeface="宋体" panose="02010600030101010101" pitchFamily="2" charset="-122"/>
              </a:rPr>
              <a:t>输入输出重定向命令。 </a:t>
            </a:r>
            <a:endParaRPr lang="zh-CN" altLang="en-US" sz="2800" dirty="0">
              <a:latin typeface="Times New Roman" panose="02020603050405020304" pitchFamily="18" charset="0"/>
              <a:ea typeface="宋体" panose="02010600030101010101" pitchFamily="2" charset="-122"/>
            </a:endParaRPr>
          </a:p>
          <a:p>
            <a:pPr lvl="1" algn="just" eaLnBrk="1" hangingPunct="1">
              <a:lnSpc>
                <a:spcPct val="140000"/>
              </a:lnSpc>
              <a:spcBef>
                <a:spcPct val="50000"/>
              </a:spcBef>
              <a:buFont typeface="Arial" panose="020B0604020202020204" pitchFamily="34" charset="0"/>
              <a:buChar char="•"/>
            </a:pP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OS</a:t>
            </a:r>
            <a:r>
              <a:rPr lang="zh-CN" altLang="en-US" sz="2800" dirty="0">
                <a:latin typeface="Times New Roman" panose="02020603050405020304" pitchFamily="18" charset="0"/>
                <a:ea typeface="宋体" panose="02010600030101010101" pitchFamily="2" charset="-122"/>
              </a:rPr>
              <a:t>中定义了两个标准</a:t>
            </a:r>
            <a:r>
              <a:rPr lang="en-US" altLang="zh-CN" sz="2800" dirty="0">
                <a:latin typeface="Times New Roman" panose="02020603050405020304" pitchFamily="18" charset="0"/>
                <a:ea typeface="宋体" panose="02010600030101010101" pitchFamily="2" charset="-122"/>
              </a:rPr>
              <a:t>I/O</a:t>
            </a:r>
            <a:r>
              <a:rPr lang="zh-CN" altLang="en-US" sz="2800" dirty="0">
                <a:latin typeface="Times New Roman" panose="02020603050405020304" pitchFamily="18" charset="0"/>
                <a:ea typeface="宋体" panose="02010600030101010101" pitchFamily="2" charset="-122"/>
              </a:rPr>
              <a:t>设备：标准输入设备键盘；标准输出设备显示终端；</a:t>
            </a:r>
            <a:endParaRPr lang="en-US" altLang="zh-CN" sz="2800" dirty="0">
              <a:latin typeface="Times New Roman" panose="02020603050405020304" pitchFamily="18" charset="0"/>
              <a:ea typeface="宋体" panose="02010600030101010101" pitchFamily="2" charset="-122"/>
            </a:endParaRPr>
          </a:p>
          <a:p>
            <a:pPr lvl="1" algn="just" eaLnBrk="1" hangingPunct="1">
              <a:lnSpc>
                <a:spcPct val="140000"/>
              </a:lnSpc>
              <a:spcBef>
                <a:spcPct val="50000"/>
              </a:spcBef>
              <a:buFont typeface="Arial" panose="020B0604020202020204" pitchFamily="34" charset="0"/>
              <a:buChar char="•"/>
            </a:pPr>
            <a:r>
              <a:rPr lang="en-US" altLang="zh-CN" sz="2800"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设置输出重定向</a:t>
            </a:r>
            <a:r>
              <a:rPr lang="zh-CN" altLang="en-US" sz="2800" dirty="0">
                <a:latin typeface="Courier New" panose="02070309020205020404" pitchFamily="49"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a:t>
            </a:r>
            <a:r>
              <a:rPr lang="zh-CN" altLang="en-US" sz="2800" dirty="0">
                <a:latin typeface="Courier New" panose="02070309020205020404" pitchFamily="49"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符， 表示将命令的输出改向， 送到指定文件或设备上。类似地，若在命令中设置输入重定向</a:t>
            </a:r>
            <a:r>
              <a:rPr lang="zh-CN" altLang="en-US" sz="2800" dirty="0">
                <a:latin typeface="Courier New" panose="02070309020205020404" pitchFamily="49"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a:t>
            </a:r>
            <a:r>
              <a:rPr lang="zh-CN" altLang="en-US" sz="2800" dirty="0">
                <a:latin typeface="Courier New" panose="02070309020205020404" pitchFamily="49"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符， 则不再是从键盘而是从重定向符左边参数所指定的文件或设备上，取得输入信息。 </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Title 1"/>
          <p:cNvSpPr>
            <a:spLocks noGrp="1" noChangeArrowheads="1"/>
          </p:cNvSpPr>
          <p:nvPr>
            <p:ph type="title"/>
          </p:nvPr>
        </p:nvSpPr>
        <p:spPr>
          <a:xfrm>
            <a:off x="549275" y="447675"/>
            <a:ext cx="8045450" cy="496888"/>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a:ln>
                  <a:noFill/>
                </a:ln>
                <a:solidFill>
                  <a:srgbClr val="000066"/>
                </a:solidFill>
                <a:effectLst/>
                <a:uLnTx/>
                <a:uFillTx/>
                <a:latin typeface="+mj-lt"/>
                <a:ea typeface="+mj-ea"/>
                <a:cs typeface="+mj-cs"/>
              </a:rPr>
              <a:t>A-tune</a:t>
            </a:r>
            <a:r>
              <a:rPr kumimoji="0" lang="zh-CN" altLang="en-US" sz="3600" b="1" i="0" u="none" strike="noStrike" kern="0" cap="none" spc="0" normalizeH="0" baseline="0" noProof="0">
                <a:ln>
                  <a:noFill/>
                </a:ln>
                <a:solidFill>
                  <a:srgbClr val="000066"/>
                </a:solidFill>
                <a:effectLst/>
                <a:uLnTx/>
                <a:uFillTx/>
                <a:latin typeface="+mj-lt"/>
                <a:ea typeface="+mj-ea"/>
                <a:cs typeface="+mj-cs"/>
              </a:rPr>
              <a:t>自动调优流程图</a:t>
            </a:r>
            <a:endParaRPr kumimoji="0" lang="zh-CN" altLang="en-US" sz="3600" b="1" i="0" u="none" strike="noStrike" kern="0" cap="none" spc="0" normalizeH="0" baseline="0" noProof="0">
              <a:ln>
                <a:noFill/>
              </a:ln>
              <a:solidFill>
                <a:srgbClr val="000066"/>
              </a:solidFill>
              <a:effectLst/>
              <a:uLnTx/>
              <a:uFillTx/>
              <a:latin typeface="+mj-lt"/>
              <a:ea typeface="+mj-ea"/>
              <a:cs typeface="+mj-cs"/>
            </a:endParaRPr>
          </a:p>
        </p:txBody>
      </p:sp>
      <p:sp>
        <p:nvSpPr>
          <p:cNvPr id="96259" name="TextBox 2"/>
          <p:cNvSpPr txBox="1"/>
          <p:nvPr/>
        </p:nvSpPr>
        <p:spPr>
          <a:xfrm>
            <a:off x="1385888" y="2871788"/>
            <a:ext cx="473075" cy="252412"/>
          </a:xfrm>
          <a:prstGeom prst="rect">
            <a:avLst/>
          </a:prstGeom>
          <a:noFill/>
          <a:ln w="9525">
            <a:noFill/>
          </a:ln>
        </p:spPr>
        <p:txBody>
          <a:bodyPr lIns="65852" tIns="32926" rIns="65852" bIns="32926" anchor="ctr" anchorCtr="0">
            <a:spAutoFit/>
          </a:bodyPr>
          <a:p>
            <a:r>
              <a:rPr lang="zh-CN" altLang="en-US" sz="1200" dirty="0">
                <a:latin typeface="Times New Roman" panose="02020603050405020304" pitchFamily="18" charset="0"/>
              </a:rPr>
              <a:t>时间</a:t>
            </a:r>
            <a:endParaRPr lang="zh-CN" altLang="en-US" sz="1200" dirty="0">
              <a:latin typeface="Times New Roman" panose="02020603050405020304" pitchFamily="18" charset="0"/>
            </a:endParaRPr>
          </a:p>
        </p:txBody>
      </p:sp>
      <p:sp>
        <p:nvSpPr>
          <p:cNvPr id="4" name="Rectangle 3"/>
          <p:cNvSpPr/>
          <p:nvPr/>
        </p:nvSpPr>
        <p:spPr bwMode="auto">
          <a:xfrm>
            <a:off x="4403725" y="1204913"/>
            <a:ext cx="728663" cy="3548063"/>
          </a:xfrm>
          <a:prstGeom prst="rect">
            <a:avLst/>
          </a:prstGeom>
          <a:noFill/>
          <a:ln w="1587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mn-ea"/>
                <a:ea typeface="楷体_GB2312" pitchFamily="49" charset="-122"/>
                <a:cs typeface="+mn-cs"/>
              </a:rPr>
              <a:t>服务端</a:t>
            </a:r>
            <a:endParaRPr kumimoji="0" lang="zh-CN" altLang="en-US" sz="105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5" name="Rectangle 4"/>
          <p:cNvSpPr/>
          <p:nvPr/>
        </p:nvSpPr>
        <p:spPr bwMode="auto">
          <a:xfrm>
            <a:off x="6535738" y="1196975"/>
            <a:ext cx="730250" cy="3602038"/>
          </a:xfrm>
          <a:prstGeom prst="rect">
            <a:avLst/>
          </a:prstGeom>
          <a:noFill/>
          <a:ln w="1587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350" b="0" i="0" u="none" strike="noStrike" kern="1200" cap="none" spc="0" normalizeH="0" baseline="0" noProof="0" dirty="0">
                <a:ln>
                  <a:noFill/>
                </a:ln>
                <a:solidFill>
                  <a:schemeClr val="tx1"/>
                </a:solidFill>
                <a:effectLst/>
                <a:uLnTx/>
                <a:uFillTx/>
                <a:latin typeface="+mn-ea"/>
                <a:ea typeface="楷体_GB2312" pitchFamily="49" charset="-122"/>
                <a:cs typeface="+mn-cs"/>
              </a:rPr>
              <a:t>贝叶斯优化</a:t>
            </a:r>
            <a:endParaRPr kumimoji="0" lang="zh-CN" altLang="en-US" sz="135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6" name="Rectangle 5"/>
          <p:cNvSpPr/>
          <p:nvPr/>
        </p:nvSpPr>
        <p:spPr bwMode="auto">
          <a:xfrm>
            <a:off x="2270125" y="1204913"/>
            <a:ext cx="728663" cy="3548063"/>
          </a:xfrm>
          <a:prstGeom prst="rect">
            <a:avLst/>
          </a:prstGeom>
          <a:noFill/>
          <a:ln w="1587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客户端</a:t>
            </a:r>
            <a:endParaRPr kumimoji="0" lang="zh-CN" altLang="en-US" sz="105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7" name="Right Arrow 6"/>
          <p:cNvSpPr/>
          <p:nvPr/>
        </p:nvSpPr>
        <p:spPr bwMode="auto">
          <a:xfrm>
            <a:off x="3017838" y="1204913"/>
            <a:ext cx="1366838" cy="298450"/>
          </a:xfrm>
          <a:prstGeom prst="rightArrow">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Request</a:t>
            </a:r>
            <a:endParaRPr kumimoji="0" lang="zh-CN" altLang="en-US" sz="105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Left Arrow 7"/>
          <p:cNvSpPr/>
          <p:nvPr/>
        </p:nvSpPr>
        <p:spPr bwMode="auto">
          <a:xfrm>
            <a:off x="3014663" y="2157413"/>
            <a:ext cx="1355725" cy="276225"/>
          </a:xfrm>
          <a:prstGeom prst="leftArrow">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mn-ea"/>
                <a:ea typeface="楷体_GB2312" pitchFamily="49" charset="-122"/>
                <a:cs typeface="+mn-cs"/>
              </a:rPr>
              <a:t>拉起</a:t>
            </a:r>
            <a:r>
              <a:rPr kumimoji="0" lang="en-US" altLang="zh-CN" sz="105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benchmark</a:t>
            </a:r>
            <a:endParaRPr kumimoji="0" lang="zh-CN" altLang="en-US" sz="105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Right Arrow 8"/>
          <p:cNvSpPr/>
          <p:nvPr/>
        </p:nvSpPr>
        <p:spPr bwMode="auto">
          <a:xfrm>
            <a:off x="5164138" y="1204913"/>
            <a:ext cx="1371600" cy="298450"/>
          </a:xfrm>
          <a:prstGeom prst="rightArrow">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050" b="1" i="0" u="none" strike="noStrike" kern="1200" cap="none" spc="0" normalizeH="0" baseline="0" noProof="0" dirty="0">
                <a:ln>
                  <a:noFill/>
                </a:ln>
                <a:solidFill>
                  <a:schemeClr val="tx1"/>
                </a:solidFill>
                <a:effectLst/>
                <a:uLnTx/>
                <a:uFillTx/>
                <a:latin typeface="+mn-ea"/>
                <a:ea typeface="楷体_GB2312" pitchFamily="49" charset="-122"/>
                <a:cs typeface="+mn-cs"/>
              </a:rPr>
              <a:t>参数空间</a:t>
            </a:r>
            <a:endParaRPr kumimoji="0" lang="zh-CN" altLang="en-US" sz="105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0" name="Left Arrow 9"/>
          <p:cNvSpPr/>
          <p:nvPr/>
        </p:nvSpPr>
        <p:spPr bwMode="auto">
          <a:xfrm>
            <a:off x="5164138" y="1511300"/>
            <a:ext cx="1371600" cy="288925"/>
          </a:xfrm>
          <a:prstGeom prst="leftArrow">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mn-ea"/>
                <a:ea typeface="楷体_GB2312" pitchFamily="49" charset="-122"/>
                <a:cs typeface="+mn-cs"/>
              </a:rPr>
              <a:t>新的参数配置</a:t>
            </a:r>
            <a:endParaRPr kumimoji="0" lang="zh-CN" altLang="en-US" sz="105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1" name="U-Turn Arrow 10"/>
          <p:cNvSpPr/>
          <p:nvPr/>
        </p:nvSpPr>
        <p:spPr bwMode="auto">
          <a:xfrm rot="5400000">
            <a:off x="5253831" y="1751806"/>
            <a:ext cx="433388" cy="612775"/>
          </a:xfrm>
          <a:prstGeom prst="uturnArrow">
            <a:avLst/>
          </a:prstGeom>
          <a:noFill/>
          <a:ln w="9525" cap="flat" cmpd="sng" algn="ctr">
            <a:solidFill>
              <a:schemeClr val="tx1"/>
            </a:solidFill>
            <a:prstDash val="solid"/>
            <a:round/>
            <a:headEnd type="none" w="med" len="med"/>
            <a:tailEnd type="none" w="med" len="med"/>
          </a:ln>
          <a:effectLst/>
        </p:spPr>
        <p:txBody>
          <a:bodyPr lIns="68580" tIns="34290" rIns="68580" bIns="34290"/>
          <a:lstStyle/>
          <a:p>
            <a:pPr marL="0" marR="0" lvl="0" indent="0" algn="l" defTabSz="685800" rtl="0" eaLnBrk="1" fontAlgn="t"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TextBox 11"/>
          <p:cNvSpPr txBox="1"/>
          <p:nvPr/>
        </p:nvSpPr>
        <p:spPr bwMode="auto">
          <a:xfrm>
            <a:off x="5778500" y="1863725"/>
            <a:ext cx="471488" cy="388938"/>
          </a:xfrm>
          <a:prstGeom prst="rect">
            <a:avLst/>
          </a:prstGeom>
          <a:noFill/>
          <a:ln w="9525" algn="ctr">
            <a:noFill/>
            <a:miter lim="800000"/>
          </a:ln>
        </p:spPr>
        <p:txBody>
          <a:bodyPr lIns="65852" tIns="32926" rIns="65852" bIns="32926" anchor="ctr">
            <a:spAutoFit/>
          </a:bodyPr>
          <a:lstStyle/>
          <a:p>
            <a:pPr marR="0" defTabSz="914400">
              <a:buClrTx/>
              <a:buSzTx/>
              <a:buFontTx/>
              <a:buNone/>
              <a:defRPr/>
            </a:pPr>
            <a:r>
              <a:rPr kumimoji="0" lang="zh-CN" altLang="en-US" sz="1050" kern="1200" cap="none" spc="0" normalizeH="0" baseline="0" noProof="0" dirty="0">
                <a:latin typeface="Times New Roman" panose="02020603050405020304" pitchFamily="18" charset="0"/>
                <a:ea typeface="楷体_GB2312" pitchFamily="49" charset="-122"/>
                <a:cs typeface="+mn-cs"/>
              </a:rPr>
              <a:t>设置参数</a:t>
            </a:r>
            <a:endParaRPr kumimoji="0" lang="zh-CN" altLang="en-US" sz="1050" kern="1200" cap="none" spc="0" normalizeH="0" baseline="0" noProof="0" dirty="0">
              <a:latin typeface="Times New Roman" panose="02020603050405020304" pitchFamily="18" charset="0"/>
              <a:ea typeface="楷体_GB2312" pitchFamily="49" charset="-122"/>
              <a:cs typeface="+mn-cs"/>
            </a:endParaRPr>
          </a:p>
        </p:txBody>
      </p:sp>
      <p:sp>
        <p:nvSpPr>
          <p:cNvPr id="13" name="TextBox 12"/>
          <p:cNvSpPr txBox="1"/>
          <p:nvPr/>
        </p:nvSpPr>
        <p:spPr bwMode="auto">
          <a:xfrm>
            <a:off x="3621088" y="2611438"/>
            <a:ext cx="911225" cy="227013"/>
          </a:xfrm>
          <a:prstGeom prst="rect">
            <a:avLst/>
          </a:prstGeom>
          <a:noFill/>
          <a:ln w="9525" algn="ctr">
            <a:noFill/>
            <a:miter lim="800000"/>
          </a:ln>
        </p:spPr>
        <p:txBody>
          <a:bodyPr lIns="65852" tIns="32926" rIns="65852" bIns="32926" anchor="ctr">
            <a:spAutoFit/>
          </a:bodyPr>
          <a:lstStyle/>
          <a:p>
            <a:pPr marR="0" defTabSz="914400">
              <a:buClrTx/>
              <a:buSzTx/>
              <a:buFontTx/>
              <a:buNone/>
              <a:defRPr/>
            </a:pPr>
            <a:r>
              <a:rPr kumimoji="0" lang="en-US" altLang="zh-CN" sz="1050" kern="1200" cap="none" spc="0" normalizeH="0" baseline="0" noProof="0" dirty="0">
                <a:latin typeface="Times New Roman" panose="02020603050405020304" pitchFamily="18" charset="0"/>
                <a:ea typeface="楷体_GB2312" pitchFamily="49" charset="-122"/>
                <a:cs typeface="+mn-cs"/>
              </a:rPr>
              <a:t>Benchmark</a:t>
            </a:r>
            <a:endParaRPr kumimoji="0" lang="zh-CN" altLang="en-US" sz="1050" kern="1200" cap="none" spc="0" normalizeH="0" baseline="0" noProof="0" dirty="0">
              <a:latin typeface="Times New Roman" panose="02020603050405020304" pitchFamily="18" charset="0"/>
              <a:ea typeface="楷体_GB2312" pitchFamily="49" charset="-122"/>
              <a:cs typeface="+mn-cs"/>
            </a:endParaRPr>
          </a:p>
        </p:txBody>
      </p:sp>
      <p:sp>
        <p:nvSpPr>
          <p:cNvPr id="14" name="Right Arrow 13"/>
          <p:cNvSpPr/>
          <p:nvPr/>
        </p:nvSpPr>
        <p:spPr bwMode="auto">
          <a:xfrm>
            <a:off x="3030538" y="2943225"/>
            <a:ext cx="1365250" cy="298450"/>
          </a:xfrm>
          <a:prstGeom prst="rightArrow">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Benchmark</a:t>
            </a:r>
            <a:r>
              <a:rPr kumimoji="0" lang="zh-CN" altLang="en-US" sz="1050" b="1" i="0" u="none" strike="noStrike" kern="1200" cap="none" spc="0" normalizeH="0" baseline="0" noProof="0" dirty="0">
                <a:ln>
                  <a:noFill/>
                </a:ln>
                <a:solidFill>
                  <a:schemeClr val="tx1"/>
                </a:solidFill>
                <a:effectLst/>
                <a:uLnTx/>
                <a:uFillTx/>
                <a:latin typeface="+mn-ea"/>
                <a:ea typeface="楷体_GB2312" pitchFamily="49" charset="-122"/>
                <a:cs typeface="+mn-cs"/>
              </a:rPr>
              <a:t>结果</a:t>
            </a:r>
            <a:endParaRPr kumimoji="0" lang="zh-CN" altLang="en-US" sz="105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5" name="Right Arrow 14"/>
          <p:cNvSpPr/>
          <p:nvPr/>
        </p:nvSpPr>
        <p:spPr bwMode="auto">
          <a:xfrm>
            <a:off x="5164138" y="3079750"/>
            <a:ext cx="1339850" cy="296863"/>
          </a:xfrm>
          <a:prstGeom prst="rightArrow">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05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Benchmark</a:t>
            </a:r>
            <a:r>
              <a:rPr kumimoji="0" lang="zh-CN" altLang="en-US" sz="1050" b="1" i="0" u="none" strike="noStrike" kern="1200" cap="none" spc="0" normalizeH="0" baseline="0" noProof="0" dirty="0">
                <a:ln>
                  <a:noFill/>
                </a:ln>
                <a:solidFill>
                  <a:schemeClr val="tx1"/>
                </a:solidFill>
                <a:effectLst/>
                <a:uLnTx/>
                <a:uFillTx/>
                <a:latin typeface="+mn-ea"/>
                <a:ea typeface="楷体_GB2312" pitchFamily="49" charset="-122"/>
                <a:cs typeface="+mn-cs"/>
              </a:rPr>
              <a:t>结果</a:t>
            </a:r>
            <a:endParaRPr kumimoji="0" lang="zh-CN" altLang="en-US" sz="105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6" name="TextBox 15"/>
          <p:cNvSpPr txBox="1"/>
          <p:nvPr/>
        </p:nvSpPr>
        <p:spPr bwMode="auto">
          <a:xfrm>
            <a:off x="5764213" y="3727450"/>
            <a:ext cx="473075" cy="388938"/>
          </a:xfrm>
          <a:prstGeom prst="rect">
            <a:avLst/>
          </a:prstGeom>
          <a:noFill/>
          <a:ln w="9525" algn="ctr">
            <a:noFill/>
            <a:miter lim="800000"/>
          </a:ln>
        </p:spPr>
        <p:txBody>
          <a:bodyPr lIns="65852" tIns="32926" rIns="65852" bIns="32926" anchor="ctr">
            <a:spAutoFit/>
          </a:bodyPr>
          <a:lstStyle/>
          <a:p>
            <a:pPr marR="0" defTabSz="914400">
              <a:buClrTx/>
              <a:buSzTx/>
              <a:buFontTx/>
              <a:buNone/>
              <a:defRPr/>
            </a:pPr>
            <a:r>
              <a:rPr kumimoji="0" lang="zh-CN" altLang="en-US" sz="1050" kern="1200" cap="none" spc="0" normalizeH="0" baseline="0" noProof="0" dirty="0">
                <a:latin typeface="Times New Roman" panose="02020603050405020304" pitchFamily="18" charset="0"/>
                <a:ea typeface="楷体_GB2312" pitchFamily="49" charset="-122"/>
                <a:cs typeface="+mn-cs"/>
              </a:rPr>
              <a:t>设置参数</a:t>
            </a:r>
            <a:endParaRPr kumimoji="0" lang="zh-CN" altLang="en-US" sz="1050" kern="1200" cap="none" spc="0" normalizeH="0" baseline="0" noProof="0" dirty="0">
              <a:latin typeface="Times New Roman" panose="02020603050405020304" pitchFamily="18" charset="0"/>
              <a:ea typeface="楷体_GB2312" pitchFamily="49" charset="-122"/>
              <a:cs typeface="+mn-cs"/>
            </a:endParaRPr>
          </a:p>
        </p:txBody>
      </p:sp>
      <p:sp>
        <p:nvSpPr>
          <p:cNvPr id="17" name="Left Arrow 16"/>
          <p:cNvSpPr/>
          <p:nvPr/>
        </p:nvSpPr>
        <p:spPr bwMode="auto">
          <a:xfrm>
            <a:off x="5148263" y="3343275"/>
            <a:ext cx="1355725" cy="288925"/>
          </a:xfrm>
          <a:prstGeom prst="leftArrow">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mn-ea"/>
                <a:ea typeface="楷体_GB2312" pitchFamily="49" charset="-122"/>
                <a:cs typeface="+mn-cs"/>
              </a:rPr>
              <a:t>新的参数配置</a:t>
            </a:r>
            <a:endParaRPr kumimoji="0" lang="zh-CN" altLang="en-US" sz="105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18" name="Left Arrow 17"/>
          <p:cNvSpPr/>
          <p:nvPr/>
        </p:nvSpPr>
        <p:spPr bwMode="auto">
          <a:xfrm>
            <a:off x="3030538" y="4084638"/>
            <a:ext cx="1339850" cy="280988"/>
          </a:xfrm>
          <a:prstGeom prst="leftArrow">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mn-ea"/>
                <a:ea typeface="楷体_GB2312" pitchFamily="49" charset="-122"/>
                <a:cs typeface="+mn-cs"/>
              </a:rPr>
              <a:t>拉起</a:t>
            </a:r>
            <a:r>
              <a:rPr kumimoji="0" lang="en-US" altLang="zh-CN" sz="105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benchmark</a:t>
            </a:r>
            <a:endParaRPr kumimoji="0" lang="zh-CN" altLang="en-US" sz="105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Left Arrow 18"/>
          <p:cNvSpPr/>
          <p:nvPr/>
        </p:nvSpPr>
        <p:spPr bwMode="auto">
          <a:xfrm>
            <a:off x="3030538" y="4543425"/>
            <a:ext cx="1339850" cy="255588"/>
          </a:xfrm>
          <a:prstGeom prst="leftArrow">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050" b="1" i="0" u="none" strike="noStrike" kern="1200" cap="none" spc="0" normalizeH="0" baseline="0" noProof="0" dirty="0">
                <a:ln>
                  <a:noFill/>
                </a:ln>
                <a:solidFill>
                  <a:schemeClr val="tx1"/>
                </a:solidFill>
                <a:effectLst/>
                <a:uLnTx/>
                <a:uFillTx/>
                <a:latin typeface="+mn-ea"/>
                <a:ea typeface="楷体_GB2312" pitchFamily="49" charset="-122"/>
                <a:cs typeface="+mn-cs"/>
              </a:rPr>
              <a:t>最优的结果</a:t>
            </a:r>
            <a:endParaRPr kumimoji="0" lang="zh-CN" altLang="en-US" sz="105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20" name="Left Arrow 19"/>
          <p:cNvSpPr/>
          <p:nvPr/>
        </p:nvSpPr>
        <p:spPr bwMode="auto">
          <a:xfrm>
            <a:off x="5164138" y="4543425"/>
            <a:ext cx="1339850" cy="255588"/>
          </a:xfrm>
          <a:prstGeom prst="leftArrow">
            <a:avLst/>
          </a:prstGeom>
          <a:noFill/>
          <a:ln w="9525" cap="flat" cmpd="sng" algn="ctr">
            <a:solidFill>
              <a:schemeClr val="tx1"/>
            </a:solidFill>
            <a:prstDash val="solid"/>
            <a:round/>
            <a:headEnd type="none" w="med" len="med"/>
            <a:tailEnd type="none" w="med" len="med"/>
          </a:ln>
          <a:effectLst/>
        </p:spPr>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zh-CN" altLang="en-US" sz="1050" b="1" i="0" u="none" strike="noStrike" kern="1200" cap="none" spc="0" normalizeH="0" baseline="0" noProof="0" dirty="0">
                <a:ln>
                  <a:noFill/>
                </a:ln>
                <a:solidFill>
                  <a:schemeClr val="tx1"/>
                </a:solidFill>
                <a:effectLst/>
                <a:uLnTx/>
                <a:uFillTx/>
                <a:latin typeface="+mn-ea"/>
                <a:ea typeface="楷体_GB2312" pitchFamily="49" charset="-122"/>
                <a:cs typeface="+mn-cs"/>
              </a:rPr>
              <a:t>最优的结果</a:t>
            </a:r>
            <a:endParaRPr kumimoji="0" lang="zh-CN" altLang="en-US" sz="1050" b="0" i="0" u="none" strike="noStrike" kern="1200" cap="none" spc="0" normalizeH="0" baseline="0" noProof="0" dirty="0">
              <a:ln>
                <a:noFill/>
              </a:ln>
              <a:solidFill>
                <a:schemeClr val="tx1"/>
              </a:solidFill>
              <a:effectLst/>
              <a:uLnTx/>
              <a:uFillTx/>
              <a:latin typeface="+mn-ea"/>
              <a:ea typeface="楷体_GB2312" pitchFamily="49" charset="-122"/>
              <a:cs typeface="+mn-cs"/>
            </a:endParaRPr>
          </a:p>
        </p:txBody>
      </p:sp>
      <p:sp>
        <p:nvSpPr>
          <p:cNvPr id="21" name="TextBox 20"/>
          <p:cNvSpPr txBox="1"/>
          <p:nvPr/>
        </p:nvSpPr>
        <p:spPr bwMode="auto">
          <a:xfrm>
            <a:off x="5513388" y="4338638"/>
            <a:ext cx="684213" cy="228600"/>
          </a:xfrm>
          <a:prstGeom prst="rect">
            <a:avLst/>
          </a:prstGeom>
          <a:noFill/>
          <a:ln w="9525" algn="ctr">
            <a:noFill/>
            <a:miter lim="800000"/>
          </a:ln>
        </p:spPr>
        <p:txBody>
          <a:bodyPr lIns="65852" tIns="32926" rIns="65852" bIns="32926" anchor="ctr">
            <a:spAutoFit/>
          </a:bodyPr>
          <a:lstStyle/>
          <a:p>
            <a:pPr marR="0" defTabSz="914400">
              <a:buClrTx/>
              <a:buSzTx/>
              <a:buFontTx/>
              <a:buNone/>
              <a:defRPr/>
            </a:pPr>
            <a:r>
              <a:rPr kumimoji="0" lang="en-US" altLang="zh-CN" sz="1050" kern="1200" cap="none" spc="0" normalizeH="0" baseline="0" noProof="0" dirty="0">
                <a:latin typeface="Times New Roman" panose="02020603050405020304" pitchFamily="18" charset="0"/>
                <a:ea typeface="宋体" panose="02010600030101010101" pitchFamily="2" charset="-122"/>
                <a:cs typeface="+mn-cs"/>
              </a:rPr>
              <a:t>﹒ ﹒ ﹒</a:t>
            </a:r>
            <a:endParaRPr kumimoji="0" lang="zh-CN" altLang="en-US" sz="1050" kern="1200" cap="none" spc="0" normalizeH="0" baseline="0" noProof="0" dirty="0">
              <a:latin typeface="Times New Roman" panose="02020603050405020304" pitchFamily="18" charset="0"/>
              <a:ea typeface="楷体_GB2312" pitchFamily="49" charset="-122"/>
              <a:cs typeface="+mn-cs"/>
            </a:endParaRPr>
          </a:p>
        </p:txBody>
      </p:sp>
      <p:sp>
        <p:nvSpPr>
          <p:cNvPr id="22" name="TextBox 21"/>
          <p:cNvSpPr txBox="1"/>
          <p:nvPr/>
        </p:nvSpPr>
        <p:spPr bwMode="auto">
          <a:xfrm>
            <a:off x="3381375" y="4341813"/>
            <a:ext cx="682625" cy="227013"/>
          </a:xfrm>
          <a:prstGeom prst="rect">
            <a:avLst/>
          </a:prstGeom>
          <a:noFill/>
          <a:ln w="9525" algn="ctr">
            <a:noFill/>
            <a:miter lim="800000"/>
          </a:ln>
        </p:spPr>
        <p:txBody>
          <a:bodyPr lIns="65852" tIns="32926" rIns="65852" bIns="32926" anchor="ctr">
            <a:spAutoFit/>
          </a:bodyPr>
          <a:lstStyle/>
          <a:p>
            <a:pPr marR="0" defTabSz="914400">
              <a:buClrTx/>
              <a:buSzTx/>
              <a:buFontTx/>
              <a:buNone/>
              <a:defRPr/>
            </a:pPr>
            <a:r>
              <a:rPr kumimoji="0" lang="en-US" altLang="zh-CN" sz="1050" kern="1200" cap="none" spc="0" normalizeH="0" baseline="0" noProof="0" dirty="0">
                <a:latin typeface="Times New Roman" panose="02020603050405020304" pitchFamily="18" charset="0"/>
                <a:ea typeface="宋体" panose="02010600030101010101" pitchFamily="2" charset="-122"/>
                <a:cs typeface="+mn-cs"/>
              </a:rPr>
              <a:t>﹒ ﹒ ﹒</a:t>
            </a:r>
            <a:endParaRPr kumimoji="0" lang="zh-CN" altLang="en-US" sz="1050" kern="1200" cap="none" spc="0" normalizeH="0" baseline="0" noProof="0" dirty="0">
              <a:latin typeface="Times New Roman" panose="02020603050405020304" pitchFamily="18" charset="0"/>
              <a:ea typeface="楷体_GB2312" pitchFamily="49" charset="-122"/>
              <a:cs typeface="+mn-cs"/>
            </a:endParaRPr>
          </a:p>
        </p:txBody>
      </p:sp>
      <p:cxnSp>
        <p:nvCxnSpPr>
          <p:cNvPr id="96279" name="Straight Arrow Connector 23"/>
          <p:cNvCxnSpPr/>
          <p:nvPr/>
        </p:nvCxnSpPr>
        <p:spPr>
          <a:xfrm>
            <a:off x="1898650" y="1204913"/>
            <a:ext cx="0" cy="3594100"/>
          </a:xfrm>
          <a:prstGeom prst="straightConnector1">
            <a:avLst/>
          </a:prstGeom>
          <a:ln w="22225" cap="flat" cmpd="sng">
            <a:solidFill>
              <a:schemeClr val="tx1"/>
            </a:solidFill>
            <a:prstDash val="solid"/>
            <a:headEnd type="none" w="med" len="med"/>
            <a:tailEnd type="stealth" w="lg" len="lg"/>
          </a:ln>
        </p:spPr>
      </p:cxnSp>
      <p:sp>
        <p:nvSpPr>
          <p:cNvPr id="25" name="U-Turn Arrow 24"/>
          <p:cNvSpPr/>
          <p:nvPr/>
        </p:nvSpPr>
        <p:spPr bwMode="auto">
          <a:xfrm rot="5400000">
            <a:off x="5249069" y="3615531"/>
            <a:ext cx="433388" cy="612775"/>
          </a:xfrm>
          <a:prstGeom prst="uturnArrow">
            <a:avLst/>
          </a:prstGeom>
          <a:noFill/>
          <a:ln w="9525" cap="flat" cmpd="sng" algn="ctr">
            <a:solidFill>
              <a:schemeClr val="tx1"/>
            </a:solidFill>
            <a:prstDash val="solid"/>
            <a:round/>
            <a:headEnd type="none" w="med" len="med"/>
            <a:tailEnd type="none" w="med" len="med"/>
          </a:ln>
          <a:effectLst/>
        </p:spPr>
        <p:txBody>
          <a:bodyPr lIns="68580" tIns="34290" rIns="68580" bIns="34290"/>
          <a:lstStyle/>
          <a:p>
            <a:pPr marL="0" marR="0" lvl="0" indent="0" algn="l" defTabSz="685800" rtl="0" eaLnBrk="1" fontAlgn="t"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U-Turn Arrow 25"/>
          <p:cNvSpPr/>
          <p:nvPr/>
        </p:nvSpPr>
        <p:spPr bwMode="auto">
          <a:xfrm rot="5400000">
            <a:off x="3121819" y="2415381"/>
            <a:ext cx="433388" cy="612775"/>
          </a:xfrm>
          <a:prstGeom prst="uturnArrow">
            <a:avLst/>
          </a:prstGeom>
          <a:noFill/>
          <a:ln w="9525" cap="flat" cmpd="sng" algn="ctr">
            <a:solidFill>
              <a:schemeClr val="tx1"/>
            </a:solidFill>
            <a:prstDash val="solid"/>
            <a:round/>
            <a:headEnd type="none" w="med" len="med"/>
            <a:tailEnd type="none" w="med" len="med"/>
          </a:ln>
          <a:effectLst/>
        </p:spPr>
        <p:txBody>
          <a:bodyPr lIns="68580" tIns="34290" rIns="68580" bIns="34290"/>
          <a:lstStyle/>
          <a:p>
            <a:pPr marL="0" marR="0" lvl="0" indent="0" algn="l" defTabSz="685800" rtl="0" eaLnBrk="1" fontAlgn="t"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6282" name="文本框 27"/>
          <p:cNvSpPr txBox="1"/>
          <p:nvPr/>
        </p:nvSpPr>
        <p:spPr>
          <a:xfrm>
            <a:off x="390525" y="5056188"/>
            <a:ext cx="8362950" cy="1200150"/>
          </a:xfrm>
          <a:prstGeom prst="rect">
            <a:avLst/>
          </a:prstGeom>
          <a:noFill/>
          <a:ln w="9525">
            <a:noFill/>
          </a:ln>
        </p:spPr>
        <p:txBody>
          <a:bodyPr>
            <a:spAutoFit/>
          </a:bodyPr>
          <a:p>
            <a:r>
              <a:rPr lang="zh-CN" altLang="en-US" b="0" dirty="0">
                <a:latin typeface="Times New Roman" panose="02020603050405020304" pitchFamily="18" charset="0"/>
              </a:rPr>
              <a:t>自动调优基本流程的一个示例。其目标是对运行在服务端的业务进行自动优化，即服务端需要调节哪些参数，并通过自动调节这些参数，来提升业务的性能</a:t>
            </a:r>
            <a:endParaRPr lang="zh-CN" altLang="en-US" b="0" dirty="0">
              <a:latin typeface="Times New Roman" panose="02020603050405020304"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85775"/>
          </a:xfrm>
        </p:spPr>
        <p:txBody>
          <a:bodyPr vert="horz" wrap="square" lIns="0" tIns="0" rIns="0" bIns="0" numCol="1" anchor="t" anchorCtr="0" compatLnSpc="1">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A-tune</a:t>
            </a:r>
            <a:r>
              <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rPr>
              <a:t>自动调优流程</a:t>
            </a:r>
            <a:endParaRPr kumimoji="0" lang="zh-CN" altLang="en-US" sz="3600" b="1" i="0" u="none" strike="noStrike" kern="0" cap="none" spc="0" normalizeH="0" baseline="0" noProof="0">
              <a:ln>
                <a:noFill/>
              </a:ln>
              <a:solidFill>
                <a:srgbClr val="000066"/>
              </a:solidFill>
              <a:effectLst/>
              <a:uLnTx/>
              <a:uFillTx/>
              <a:latin typeface="Huawei Sans" panose="020C0503030203020204" pitchFamily="34" charset="0"/>
              <a:ea typeface="方正兰亭黑简体" panose="02000000000000000000" pitchFamily="2" charset="-122"/>
              <a:cs typeface="+mj-cs"/>
            </a:endParaRPr>
          </a:p>
        </p:txBody>
      </p:sp>
      <p:sp>
        <p:nvSpPr>
          <p:cNvPr id="97283" name="Text Placeholder 2"/>
          <p:cNvSpPr>
            <a:spLocks noGrp="1"/>
          </p:cNvSpPr>
          <p:nvPr>
            <p:ph type="body" sz="quarter" idx="10"/>
          </p:nvPr>
        </p:nvSpPr>
        <p:spPr>
          <a:xfrm>
            <a:off x="7938" y="1089025"/>
            <a:ext cx="8677275" cy="4879975"/>
          </a:xfrm>
        </p:spPr>
        <p:txBody>
          <a:bodyPr vert="horz" wrap="square" lIns="91440" tIns="45720" rIns="91440" bIns="45720" anchor="t" anchorCtr="0"/>
          <a:p>
            <a:pPr lvl="1">
              <a:buClr>
                <a:schemeClr val="hlink"/>
              </a:buClr>
              <a:buSzPct val="55000"/>
              <a:buFont typeface="Wingdings" panose="05000000000000000000" pitchFamily="2" charset="2"/>
            </a:pPr>
            <a:r>
              <a:rPr lang="zh-CN" altLang="en-US" sz="2000" dirty="0"/>
              <a:t>客户端会给服务端发送一个请求，继而服务端将可以调节的参数空间发送给负责运行贝叶斯优化的服务器；</a:t>
            </a:r>
            <a:endParaRPr lang="zh-CN" altLang="en-US" sz="2000" dirty="0"/>
          </a:p>
          <a:p>
            <a:pPr lvl="1">
              <a:buClr>
                <a:schemeClr val="hlink"/>
              </a:buClr>
              <a:buSzPct val="55000"/>
              <a:buFont typeface="Wingdings" panose="05000000000000000000" pitchFamily="2" charset="2"/>
            </a:pPr>
            <a:r>
              <a:rPr lang="zh-CN" altLang="en-US" sz="2000" dirty="0"/>
              <a:t>贝叶斯优化算法随机选出新的参数设置发给服务端；</a:t>
            </a:r>
            <a:endParaRPr lang="zh-CN" altLang="en-US" sz="2000" dirty="0"/>
          </a:p>
          <a:p>
            <a:pPr lvl="1">
              <a:buClr>
                <a:schemeClr val="hlink"/>
              </a:buClr>
              <a:buSzPct val="55000"/>
              <a:buFont typeface="Wingdings" panose="05000000000000000000" pitchFamily="2" charset="2"/>
            </a:pPr>
            <a:r>
              <a:rPr lang="zh-CN" altLang="en-US" sz="2000" dirty="0"/>
              <a:t>服务端将收到的参数进行自动设置，并通知客户端拉起</a:t>
            </a:r>
            <a:r>
              <a:rPr lang="en-US" altLang="zh-CN" sz="2000" dirty="0"/>
              <a:t>benchmark</a:t>
            </a:r>
            <a:r>
              <a:rPr lang="zh-CN" altLang="en-US" sz="2000" dirty="0"/>
              <a:t>进行测试；</a:t>
            </a:r>
            <a:endParaRPr lang="zh-CN" altLang="en-US" sz="2000" dirty="0"/>
          </a:p>
          <a:p>
            <a:pPr lvl="1">
              <a:buClr>
                <a:schemeClr val="hlink"/>
              </a:buClr>
              <a:buSzPct val="55000"/>
              <a:buFont typeface="Wingdings" panose="05000000000000000000" pitchFamily="2" charset="2"/>
            </a:pPr>
            <a:r>
              <a:rPr lang="zh-CN" altLang="en-US" sz="2000" dirty="0"/>
              <a:t>客户端完成测试之后，收集测试的</a:t>
            </a:r>
            <a:r>
              <a:rPr lang="en-US" altLang="zh-CN" sz="2000" dirty="0"/>
              <a:t>benchmark</a:t>
            </a:r>
            <a:r>
              <a:rPr lang="zh-CN" altLang="en-US" sz="2000" dirty="0"/>
              <a:t>结果发送给服务端；</a:t>
            </a:r>
            <a:endParaRPr lang="zh-CN" altLang="en-US" sz="2000" dirty="0"/>
          </a:p>
          <a:p>
            <a:pPr lvl="1">
              <a:buClr>
                <a:schemeClr val="hlink"/>
              </a:buClr>
              <a:buSzPct val="55000"/>
              <a:buFont typeface="Wingdings" panose="05000000000000000000" pitchFamily="2" charset="2"/>
            </a:pPr>
            <a:r>
              <a:rPr lang="zh-CN" altLang="en-US" sz="2000" dirty="0"/>
              <a:t>服务端再将结果发给负责运行贝叶斯优化的服务器；</a:t>
            </a:r>
            <a:endParaRPr lang="en-US" altLang="zh-CN" sz="2000" dirty="0"/>
          </a:p>
          <a:p>
            <a:pPr lvl="1">
              <a:buClr>
                <a:schemeClr val="hlink"/>
              </a:buClr>
              <a:buSzPct val="55000"/>
              <a:buFont typeface="Wingdings" panose="05000000000000000000" pitchFamily="2" charset="2"/>
            </a:pPr>
            <a:r>
              <a:rPr lang="zh-CN" altLang="en-US" sz="2000" dirty="0">
                <a:cs typeface="Huawei Sans" panose="020C0503030203020204" pitchFamily="34" charset="0"/>
              </a:rPr>
              <a:t>贝叶斯优化根据收到的</a:t>
            </a:r>
            <a:r>
              <a:rPr lang="en-US" altLang="zh-CN" sz="2000" dirty="0">
                <a:cs typeface="Huawei Sans" panose="020C0503030203020204" pitchFamily="34" charset="0"/>
              </a:rPr>
              <a:t>benchmark</a:t>
            </a:r>
            <a:r>
              <a:rPr lang="zh-CN" altLang="en-US" sz="2000" dirty="0">
                <a:cs typeface="Huawei Sans" panose="020C0503030203020204" pitchFamily="34" charset="0"/>
              </a:rPr>
              <a:t>结果和可调节的参数空间，计算出新的参数设置，并发给服务端</a:t>
            </a:r>
            <a:endParaRPr lang="zh-CN" altLang="en-US" sz="2000" dirty="0">
              <a:cs typeface="Huawei Sans" panose="020C0503030203020204" pitchFamily="34" charset="0"/>
            </a:endParaRPr>
          </a:p>
          <a:p>
            <a:pPr lvl="1">
              <a:buClr>
                <a:schemeClr val="hlink"/>
              </a:buClr>
              <a:buSzPct val="55000"/>
              <a:buFont typeface="Wingdings" panose="05000000000000000000" pitchFamily="2" charset="2"/>
            </a:pPr>
            <a:r>
              <a:rPr lang="zh-CN" altLang="en-US" sz="2000" dirty="0">
                <a:cs typeface="Huawei Sans" panose="020C0503030203020204" pitchFamily="34" charset="0"/>
              </a:rPr>
              <a:t>服务端将收到的参数进行自动设置，并通知客户端拉起</a:t>
            </a:r>
            <a:r>
              <a:rPr lang="en-US" altLang="zh-CN" sz="2000" dirty="0">
                <a:cs typeface="Huawei Sans" panose="020C0503030203020204" pitchFamily="34" charset="0"/>
              </a:rPr>
              <a:t>benchmark</a:t>
            </a:r>
            <a:r>
              <a:rPr lang="zh-CN" altLang="en-US" sz="2000" dirty="0">
                <a:cs typeface="Huawei Sans" panose="020C0503030203020204" pitchFamily="34" charset="0"/>
              </a:rPr>
              <a:t>进行测试</a:t>
            </a:r>
            <a:endParaRPr lang="zh-CN" altLang="en-US" sz="2000" dirty="0">
              <a:cs typeface="Huawei Sans" panose="020C0503030203020204" pitchFamily="34" charset="0"/>
            </a:endParaRPr>
          </a:p>
          <a:p>
            <a:pPr lvl="1">
              <a:buClr>
                <a:schemeClr val="hlink"/>
              </a:buClr>
              <a:buSzPct val="55000"/>
              <a:buFont typeface="Wingdings" panose="05000000000000000000" pitchFamily="2" charset="2"/>
            </a:pPr>
            <a:r>
              <a:rPr lang="zh-CN" altLang="en-US" sz="2000" dirty="0">
                <a:cs typeface="Huawei Sans" panose="020C0503030203020204" pitchFamily="34" charset="0"/>
              </a:rPr>
              <a:t>以上过程不断循环，直到达到规定的调节次数，完成调优过程</a:t>
            </a:r>
            <a:endParaRPr lang="zh-CN" altLang="en-US" sz="2000" dirty="0">
              <a:cs typeface="Huawei Sans" panose="020C0503030203020204" pitchFamily="34" charset="0"/>
            </a:endParaRPr>
          </a:p>
          <a:p>
            <a:pPr lvl="1">
              <a:buClr>
                <a:schemeClr val="hlink"/>
              </a:buClr>
              <a:buSzPct val="55000"/>
              <a:buFont typeface="Wingdings" panose="05000000000000000000" pitchFamily="2" charset="2"/>
            </a:pPr>
            <a:r>
              <a:rPr lang="zh-CN" altLang="en-US" sz="2000" dirty="0">
                <a:cs typeface="Huawei Sans" panose="020C0503030203020204" pitchFamily="34" charset="0"/>
              </a:rPr>
              <a:t>调优结束后，负责运行贝叶斯优化的服务器将最优的性能和参数设置发回给服务端，服务端再发给客户端显示出来</a:t>
            </a:r>
            <a:endParaRPr lang="zh-CN" altLang="en-US" sz="2000" dirty="0">
              <a:ea typeface="Huawei Sans" panose="020C050303020302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3"/>
          <p:cNvSpPr/>
          <p:nvPr/>
        </p:nvSpPr>
        <p:spPr>
          <a:xfrm>
            <a:off x="287338" y="152400"/>
            <a:ext cx="8382000" cy="5867400"/>
          </a:xfrm>
          <a:prstGeom prst="rect">
            <a:avLst/>
          </a:prstGeom>
          <a:noFill/>
          <a:ln w="9525">
            <a:noFill/>
          </a:ln>
        </p:spPr>
        <p:txBody>
          <a:bodyPr/>
          <a:p>
            <a:pPr marL="342900" indent="-342900" eaLnBrk="1" hangingPunct="1">
              <a:spcBef>
                <a:spcPct val="20000"/>
              </a:spcBef>
            </a:pPr>
            <a:r>
              <a:rPr lang="zh-CN" altLang="en-US" sz="2800" dirty="0">
                <a:solidFill>
                  <a:srgbClr val="800000"/>
                </a:solidFill>
                <a:latin typeface="Times New Roman" panose="02020603050405020304" pitchFamily="18" charset="0"/>
              </a:rPr>
              <a:t>本 章 小 结</a:t>
            </a:r>
            <a:endParaRPr lang="zh-CN" altLang="en-US" sz="2800" dirty="0">
              <a:solidFill>
                <a:srgbClr val="800000"/>
              </a:solidFill>
              <a:latin typeface="Times New Roman" panose="02020603050405020304" pitchFamily="18" charset="0"/>
            </a:endParaRPr>
          </a:p>
          <a:p>
            <a:pPr marL="342900" indent="-342900" eaLnBrk="1" hangingPunct="1">
              <a:spcBef>
                <a:spcPct val="20000"/>
              </a:spcBef>
              <a:buFont typeface="Wingdings" panose="05000000000000000000" pitchFamily="2" charset="2"/>
              <a:buChar char="n"/>
            </a:pPr>
            <a:r>
              <a:rPr lang="zh-CN" altLang="en-US" sz="2000" b="0" dirty="0">
                <a:latin typeface="Times New Roman" panose="02020603050405020304" pitchFamily="18" charset="0"/>
              </a:rPr>
              <a:t>本章简要介绍了操作系统的用户界面。操作系统的用户界面是评价一个操作系统优劣的重要指标。操作系统的用户界面包括</a:t>
            </a:r>
            <a:r>
              <a:rPr lang="zh-CN" altLang="en-US" sz="2000" b="0" dirty="0">
                <a:solidFill>
                  <a:srgbClr val="FF0000"/>
                </a:solidFill>
                <a:latin typeface="Times New Roman" panose="02020603050405020304" pitchFamily="18" charset="0"/>
              </a:rPr>
              <a:t>命令控制界面</a:t>
            </a:r>
            <a:r>
              <a:rPr lang="zh-CN" altLang="en-US" sz="2000" b="0" dirty="0">
                <a:latin typeface="Times New Roman" panose="02020603050405020304" pitchFamily="18" charset="0"/>
              </a:rPr>
              <a:t>的编程界面两部分，其中命令控制界面是基于编程界面，也就是系统调用之上开发而成的</a:t>
            </a:r>
            <a:endParaRPr lang="zh-CN" altLang="en-US" sz="2000" b="0" dirty="0">
              <a:latin typeface="Times New Roman" panose="02020603050405020304" pitchFamily="18" charset="0"/>
            </a:endParaRPr>
          </a:p>
          <a:p>
            <a:pPr marL="342900" indent="-342900" eaLnBrk="1" hangingPunct="1">
              <a:spcBef>
                <a:spcPct val="20000"/>
              </a:spcBef>
              <a:buFont typeface="Wingdings" panose="05000000000000000000" pitchFamily="2" charset="2"/>
              <a:buChar char="n"/>
            </a:pPr>
            <a:r>
              <a:rPr lang="zh-CN" altLang="en-US" sz="2000" b="0" dirty="0">
                <a:latin typeface="Times New Roman" panose="02020603050405020304" pitchFamily="18" charset="0"/>
              </a:rPr>
              <a:t>操作系统的命令控制界面正从早期的脱机控制方式（批处理系统）和联机控制方式（分时系统）向</a:t>
            </a:r>
            <a:r>
              <a:rPr lang="zh-CN" altLang="en-US" sz="2000" b="0" dirty="0">
                <a:solidFill>
                  <a:srgbClr val="FF0000"/>
                </a:solidFill>
                <a:latin typeface="Times New Roman" panose="02020603050405020304" pitchFamily="18" charset="0"/>
              </a:rPr>
              <a:t>多窗口、菜单、按钮以及声控等</a:t>
            </a:r>
            <a:r>
              <a:rPr lang="zh-CN" altLang="en-US" sz="2000" b="0" dirty="0">
                <a:latin typeface="Times New Roman" panose="02020603050405020304" pitchFamily="18" charset="0"/>
              </a:rPr>
              <a:t>图形化多媒体方式变化。命令控制界面的革命与进步是操作系统最显著的变化之一</a:t>
            </a:r>
            <a:endParaRPr lang="zh-CN" altLang="en-US" sz="2000" b="0" dirty="0">
              <a:latin typeface="Times New Roman" panose="02020603050405020304" pitchFamily="18" charset="0"/>
            </a:endParaRPr>
          </a:p>
          <a:p>
            <a:pPr marL="342900" indent="-342900" eaLnBrk="1" hangingPunct="1">
              <a:spcBef>
                <a:spcPct val="20000"/>
              </a:spcBef>
              <a:buFont typeface="Wingdings" panose="05000000000000000000" pitchFamily="2" charset="2"/>
              <a:buChar char="n"/>
            </a:pPr>
            <a:r>
              <a:rPr lang="zh-CN" altLang="en-US" sz="2000" b="0" dirty="0">
                <a:latin typeface="Times New Roman" panose="02020603050405020304" pitchFamily="18" charset="0"/>
              </a:rPr>
              <a:t>系统调用是操作系统提供给编程人员的唯一接口。编程人员通过系统调用使用操作系统内核所提供的各种功能。系统调用的执行不同于一般用户程序的执行。</a:t>
            </a:r>
            <a:r>
              <a:rPr lang="zh-CN" altLang="en-US" sz="2000" b="0" dirty="0">
                <a:solidFill>
                  <a:srgbClr val="FF0000"/>
                </a:solidFill>
                <a:latin typeface="Times New Roman" panose="02020603050405020304" pitchFamily="18" charset="0"/>
              </a:rPr>
              <a:t>系统调用执行是在核心态下执行系统子程序</a:t>
            </a:r>
            <a:r>
              <a:rPr lang="zh-CN" altLang="en-US" sz="2000" b="0" dirty="0">
                <a:latin typeface="Times New Roman" panose="02020603050405020304" pitchFamily="18" charset="0"/>
              </a:rPr>
              <a:t>，而用户程序则是在用户态下执行。一般来说，操作系统提供的系统调用越多，功能也就越丰富，系统也就越复杂</a:t>
            </a:r>
            <a:endParaRPr lang="en-US" altLang="zh-CN" sz="2000" b="0" dirty="0">
              <a:latin typeface="Times New Roman" panose="02020603050405020304" pitchFamily="18" charset="0"/>
            </a:endParaRPr>
          </a:p>
          <a:p>
            <a:pPr marL="342900" indent="-342900" eaLnBrk="1" hangingPunct="1">
              <a:spcBef>
                <a:spcPct val="20000"/>
              </a:spcBef>
              <a:buFont typeface="Wingdings" panose="05000000000000000000" pitchFamily="2" charset="2"/>
              <a:buChar char="n"/>
            </a:pPr>
            <a:r>
              <a:rPr lang="en-US" altLang="zh-CN" sz="2000" b="0" dirty="0">
                <a:solidFill>
                  <a:srgbClr val="FF0000"/>
                </a:solidFill>
                <a:latin typeface="Times New Roman" panose="02020603050405020304" pitchFamily="18" charset="0"/>
              </a:rPr>
              <a:t>iSulad</a:t>
            </a:r>
            <a:r>
              <a:rPr lang="zh-CN" altLang="en-US" sz="2000" b="0" dirty="0">
                <a:solidFill>
                  <a:srgbClr val="FF0000"/>
                </a:solidFill>
                <a:latin typeface="Times New Roman" panose="02020603050405020304" pitchFamily="18" charset="0"/>
              </a:rPr>
              <a:t>轻量级容器和智能调优</a:t>
            </a:r>
            <a:r>
              <a:rPr lang="en-US" altLang="zh-CN" sz="2000" b="0" dirty="0">
                <a:solidFill>
                  <a:srgbClr val="FF0000"/>
                </a:solidFill>
                <a:latin typeface="Times New Roman" panose="02020603050405020304" pitchFamily="18" charset="0"/>
              </a:rPr>
              <a:t>A-Tune</a:t>
            </a:r>
            <a:r>
              <a:rPr lang="zh-CN" altLang="en-US" sz="2000" b="0" dirty="0">
                <a:latin typeface="Times New Roman" panose="02020603050405020304" pitchFamily="18" charset="0"/>
              </a:rPr>
              <a:t>是</a:t>
            </a:r>
            <a:r>
              <a:rPr lang="en-US" altLang="zh-CN" sz="2000" b="0" dirty="0">
                <a:latin typeface="Times New Roman" panose="02020603050405020304" pitchFamily="18" charset="0"/>
              </a:rPr>
              <a:t>OpenEuler</a:t>
            </a:r>
            <a:r>
              <a:rPr lang="zh-CN" altLang="en-US" sz="2000" b="0" dirty="0">
                <a:latin typeface="Times New Roman" panose="02020603050405020304" pitchFamily="18" charset="0"/>
              </a:rPr>
              <a:t>的两大特性</a:t>
            </a:r>
            <a:endParaRPr lang="en-US" altLang="zh-CN" sz="2000" b="0" dirty="0">
              <a:latin typeface="Times New Roman" panose="02020603050405020304" pitchFamily="18" charset="0"/>
            </a:endParaRPr>
          </a:p>
          <a:p>
            <a:pPr marL="342900" indent="-342900" eaLnBrk="1" hangingPunct="1">
              <a:spcBef>
                <a:spcPct val="20000"/>
              </a:spcBef>
              <a:buFont typeface="Wingdings" panose="05000000000000000000" pitchFamily="2" charset="2"/>
              <a:buChar char="n"/>
            </a:pPr>
            <a:endParaRPr lang="zh-CN" altLang="en-US" sz="2000" b="0" dirty="0">
              <a:latin typeface="Times New Roman" panose="02020603050405020304" pitchFamily="18" charset="0"/>
            </a:endParaRPr>
          </a:p>
          <a:p>
            <a:pPr marL="342900" indent="-342900" eaLnBrk="1" hangingPunct="1">
              <a:spcBef>
                <a:spcPct val="20000"/>
              </a:spcBef>
            </a:pPr>
            <a:endParaRPr lang="en-US" altLang="zh-CN" b="0" dirty="0">
              <a:latin typeface="Times New Roman" panose="02020603050405020304" pitchFamily="18" charset="0"/>
            </a:endParaRPr>
          </a:p>
        </p:txBody>
      </p:sp>
    </p:spTree>
  </p:cSld>
  <p:clrMapOvr>
    <a:masterClrMapping/>
  </p:clrMapOvr>
  <p:transition spd="slow"/>
</p:sld>
</file>

<file path=ppt/tags/tag1.xml><?xml version="1.0" encoding="utf-8"?>
<p:tagLst xmlns:p="http://schemas.openxmlformats.org/presentationml/2006/main">
  <p:tag name="KSO_WM_UNIT_PLACING_PICTURE_USER_VIEWPORT" val="{&quot;height&quot;:825,&quot;width&quot;:11027.499212598424}"/>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PP_MARK_KEY" val="913e7a73-2167-49ca-8573-b64b507b4c6d"/>
  <p:tag name="COMMONDATA" val="eyJoZGlkIjoiNGU4MTI2ZWM4YzVmNDAzNmI3NGI2MTBkYmRiZjkzN2EifQ=="/>
</p:tagLst>
</file>

<file path=ppt/theme/theme1.xml><?xml version="1.0" encoding="utf-8"?>
<a:theme xmlns:a="http://schemas.openxmlformats.org/drawingml/2006/main" name="Blends">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16937</Words>
  <Application>WPS 演示</Application>
  <PresentationFormat/>
  <Paragraphs>1014</Paragraphs>
  <Slides>92</Slides>
  <Notes>8</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92</vt:i4>
      </vt:variant>
    </vt:vector>
  </HeadingPairs>
  <TitlesOfParts>
    <vt:vector size="110" baseType="lpstr">
      <vt:lpstr>Arial</vt:lpstr>
      <vt:lpstr>宋体</vt:lpstr>
      <vt:lpstr>Wingdings</vt:lpstr>
      <vt:lpstr>Times New Roman</vt:lpstr>
      <vt:lpstr>楷体_GB2312</vt:lpstr>
      <vt:lpstr>新宋体</vt:lpstr>
      <vt:lpstr>Tahoma</vt:lpstr>
      <vt:lpstr>黑体</vt:lpstr>
      <vt:lpstr>Huawei Sans</vt:lpstr>
      <vt:lpstr>方正兰亭黑简体</vt:lpstr>
      <vt:lpstr>Courier New</vt:lpstr>
      <vt:lpstr>微软雅黑</vt:lpstr>
      <vt:lpstr>Arial Unicode MS</vt:lpstr>
      <vt:lpstr>Arial Unicode MS</vt:lpstr>
      <vt:lpstr>Blends</vt:lpstr>
      <vt:lpstr>Visio.Drawing.4</vt:lpstr>
      <vt:lpstr>Photoshop.Image.9</vt:lpstr>
      <vt:lpstr>Visio.Drawing.4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 Shell命令的特点 　　前面我们介绍了MS-DOS的命令解释程序，它非常简单。而Shell命令解释程序就复杂得多，这主要是因为Shell命令的类型多而复杂所致。主要表现如下： 　　(1) 一条命令行中含有多个命令。 　　(2) 具有不同的分隔符。</vt:lpstr>
      <vt:lpstr>PowerPoint 演示文稿</vt:lpstr>
      <vt:lpstr>2) 管道文件型结点 　　当Shell命令解释程序遇到管道算符”|”时，先为之建立一个管道文件型结点，再将分隔符左面部分构成该结点的左子树，右面部分构成右子树。例如对下面的命令行所构成的命令： 　　　　Command 1 | Command 2 |  Command 3</vt:lpstr>
      <vt:lpstr>3) 简单命令型结点 　　对于简单命令，在命令行中仅有一条命令，它是属于可以立即执行的命令，系统无需为它建立二叉树结构的命令行树。当命令解释程序读入键盘缓冲区中的命令后，若判定它是简单命令，再进一步确定是否是内部命令。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容器</vt:lpstr>
      <vt:lpstr>容器</vt:lpstr>
      <vt:lpstr>容器</vt:lpstr>
      <vt:lpstr>iSula到底是啥？</vt:lpstr>
      <vt:lpstr>iSulad 架构简介</vt:lpstr>
      <vt:lpstr>容器运行与镜像功能简介 (1)</vt:lpstr>
      <vt:lpstr>容器运行与镜像功能简介 (2)</vt:lpstr>
      <vt:lpstr>容器运行与镜像功能简介 (3)</vt:lpstr>
      <vt:lpstr>容器运行与镜像功能简介 (4)</vt:lpstr>
      <vt:lpstr>容器运行与镜像功能简介 (5)</vt:lpstr>
      <vt:lpstr>isula-build和iSulad</vt:lpstr>
      <vt:lpstr>openEuler智能调优 — A-Tune</vt:lpstr>
      <vt:lpstr>A-Tune的整体架构</vt:lpstr>
      <vt:lpstr>A-Tune的两个能力</vt:lpstr>
      <vt:lpstr>两个能力模块的不同</vt:lpstr>
      <vt:lpstr>智能决策系统流程</vt:lpstr>
      <vt:lpstr>智能决策系统流程</vt:lpstr>
      <vt:lpstr>负载学习模块的处理流程</vt:lpstr>
      <vt:lpstr>负载学习模块的数据处理</vt:lpstr>
      <vt:lpstr>负载学习模块的瓶颈点聚类分析</vt:lpstr>
      <vt:lpstr>负载学习模块的负载特征分类</vt:lpstr>
      <vt:lpstr>感知决策模块</vt:lpstr>
      <vt:lpstr>感知决策模块处理流程示例图</vt:lpstr>
      <vt:lpstr>自动调优</vt:lpstr>
      <vt:lpstr>自动调参算法</vt:lpstr>
      <vt:lpstr>A-tune自动调优流程图</vt:lpstr>
      <vt:lpstr>A-tune自动调优流程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计算机操作系统</dc:title>
  <dc:creator>Qian</dc:creator>
  <cp:lastModifiedBy>ww</cp:lastModifiedBy>
  <cp:revision>421</cp:revision>
  <dcterms:created xsi:type="dcterms:W3CDTF">2010-09-12T07:56:00Z</dcterms:created>
  <dcterms:modified xsi:type="dcterms:W3CDTF">2023-05-15T01:47:41Z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6796423DEB984E538A83887B6C1D4572_12</vt:lpwstr>
  </property>
  <property fmtid="{D5CDD505-2E9C-101B-9397-08002B2CF9AE}" pid="3" name="KSOProductBuildVer">
    <vt:lpwstr>2052-11.1.0.14309</vt:lpwstr>
  </property>
</Properties>
</file>