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73" r:id="rId5"/>
    <p:sldId id="274" r:id="rId6"/>
    <p:sldId id="262" r:id="rId7"/>
    <p:sldId id="258" r:id="rId8"/>
    <p:sldId id="259" r:id="rId9"/>
    <p:sldId id="269" r:id="rId10"/>
    <p:sldId id="270" r:id="rId11"/>
    <p:sldId id="271" r:id="rId12"/>
    <p:sldId id="260" r:id="rId13"/>
    <p:sldId id="275" r:id="rId14"/>
    <p:sldId id="261" r:id="rId15"/>
    <p:sldId id="263" r:id="rId16"/>
    <p:sldId id="272" r:id="rId17"/>
    <p:sldId id="264" r:id="rId18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5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61" d="100"/>
          <a:sy n="161" d="100"/>
        </p:scale>
        <p:origin x="400" y="96"/>
      </p:cViewPr>
      <p:guideLst>
        <p:guide orient="horz" pos="2165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gs" Target="tags/tag68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1+6+16+17+19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0AA58-D1B5-4E3E-998D-7E033038B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750AA58-D1B5-4E3E-998D-7E033038BB0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63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image" Target="../media/image18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4.xml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65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6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6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0208" y="282692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79755" y="798195"/>
            <a:ext cx="4852035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请用信号量解决以下的“过独木桥”问题：同一方向的行人可连续过桥，当某一方向有人过桥时，另一方向的行人必须等待；当某一方向无人过桥时，另一方向的行人可以过桥。</a:t>
            </a:r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62320" y="0"/>
            <a:ext cx="5873115" cy="68662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579755" y="2552700"/>
            <a:ext cx="4852670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【错误</a:t>
            </a:r>
            <a:r>
              <a:rPr lang="zh-CN" altLang="en-US" dirty="0"/>
              <a:t>分析】没有设置整型变量</a:t>
            </a:r>
            <a:r>
              <a:rPr lang="en-US" altLang="zh-CN" dirty="0"/>
              <a:t>count</a:t>
            </a:r>
            <a:r>
              <a:rPr lang="zh-CN" altLang="en-US" dirty="0"/>
              <a:t>来表示某个方向的行人数量，只有一个通过桥的信号量，即只考虑了每个方向只有一个人的情况。</a:t>
            </a:r>
            <a:endParaRPr lang="zh-CN" altLang="en-US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6855" y="1612265"/>
            <a:ext cx="6808470" cy="524573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914400" y="465589"/>
            <a:ext cx="176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第四章</a:t>
            </a:r>
            <a:endParaRPr lang="en-US" altLang="zh-CN" b="1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20004" y="954317"/>
            <a:ext cx="5504628" cy="2258129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077654" y="3886090"/>
            <a:ext cx="37121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将</a:t>
            </a:r>
            <a:r>
              <a:rPr lang="en-US" altLang="zh-CN" dirty="0"/>
              <a:t>1k</a:t>
            </a:r>
            <a:r>
              <a:rPr lang="zh-CN" altLang="en-US" dirty="0"/>
              <a:t>认为是</a:t>
            </a:r>
            <a:r>
              <a:rPr lang="en-US" altLang="zh-CN" dirty="0"/>
              <a:t>1000</a:t>
            </a:r>
            <a:r>
              <a:rPr lang="zh-CN" altLang="en-US" dirty="0"/>
              <a:t>；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545" y="681049"/>
            <a:ext cx="5019969" cy="5062793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581650" y="1228725"/>
            <a:ext cx="5609590" cy="378142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265" y="1152525"/>
            <a:ext cx="5029835" cy="182435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914400" y="465589"/>
            <a:ext cx="176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b="1" dirty="0"/>
              <a:t>第五章</a:t>
            </a:r>
            <a:endParaRPr lang="en-US" altLang="zh-CN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文本框 6"/>
          <p:cNvSpPr txBox="1"/>
          <p:nvPr/>
        </p:nvSpPr>
        <p:spPr>
          <a:xfrm>
            <a:off x="914400" y="465589"/>
            <a:ext cx="176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第五章</a:t>
            </a:r>
            <a:endParaRPr lang="en-US" altLang="zh-CN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1225987" y="4720166"/>
            <a:ext cx="4512784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根据</a:t>
            </a:r>
            <a:r>
              <a:rPr lang="en-US" altLang="zh-CN" dirty="0"/>
              <a:t>0A10</a:t>
            </a:r>
            <a:r>
              <a:rPr lang="zh-CN" altLang="en-US" dirty="0"/>
              <a:t>计算出来偏移量后不是根据块号得到物理地址，而是与辅存相加。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7027545" y="285750"/>
            <a:ext cx="3800475" cy="506793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335" y="835025"/>
            <a:ext cx="5668010" cy="377888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文本框 13"/>
          <p:cNvSpPr txBox="1"/>
          <p:nvPr/>
        </p:nvSpPr>
        <p:spPr>
          <a:xfrm>
            <a:off x="914400" y="465589"/>
            <a:ext cx="176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第六章</a:t>
            </a:r>
            <a:endParaRPr lang="en-US" altLang="zh-CN" b="1" dirty="0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9040" y="834921"/>
            <a:ext cx="5265708" cy="3100542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914400" y="4304795"/>
            <a:ext cx="4512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找到最后一个磁道后还继续移动到两端；</a:t>
            </a:r>
            <a:endParaRPr lang="en-US" altLang="zh-CN" dirty="0"/>
          </a:p>
          <a:p>
            <a:r>
              <a:rPr lang="zh-CN" altLang="en-US" dirty="0"/>
              <a:t>计算错误；</a:t>
            </a:r>
            <a:endParaRPr lang="en-US" altLang="zh-CN" dirty="0"/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64819" y="650255"/>
            <a:ext cx="3964124" cy="4859896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5042221"/>
            <a:ext cx="4884000" cy="1068912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74138288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4680" y="258445"/>
            <a:ext cx="6136005" cy="245681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393180" y="1216660"/>
            <a:ext cx="37973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从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开始</a:t>
            </a:r>
            <a:endParaRPr lang="zh-CN" altLang="en-US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52500" y="3429000"/>
            <a:ext cx="56515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>
                <a:sym typeface="+mn-ea"/>
              </a:rPr>
              <a:t>题目没说从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开始，从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开始算也可以，但公式不</a:t>
            </a:r>
            <a:r>
              <a:rPr lang="zh-CN" altLang="en-US">
                <a:sym typeface="+mn-ea"/>
              </a:rPr>
              <a:t>同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883920" y="394469"/>
            <a:ext cx="17658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/>
              <a:t>第八章</a:t>
            </a:r>
            <a:endParaRPr lang="en-US" altLang="zh-CN" b="1" dirty="0"/>
          </a:p>
        </p:txBody>
      </p:sp>
      <p:sp>
        <p:nvSpPr>
          <p:cNvPr id="6" name="文本框 5"/>
          <p:cNvSpPr txBox="1"/>
          <p:nvPr/>
        </p:nvSpPr>
        <p:spPr>
          <a:xfrm>
            <a:off x="7212119" y="960730"/>
            <a:ext cx="41604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）没有加上直接索引和一级索引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）没有加上保存二级索引的一级索引块；</a:t>
            </a:r>
            <a:endParaRPr lang="zh-CN" altLang="en-US" dirty="0"/>
          </a:p>
        </p:txBody>
      </p:sp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3920" y="889610"/>
            <a:ext cx="6145529" cy="1383631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745" y="2344420"/>
            <a:ext cx="5979160" cy="431863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7055" y="2200006"/>
            <a:ext cx="4756394" cy="81919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0208" y="282692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9940" y="1169670"/>
            <a:ext cx="2898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P(SA)</a:t>
            </a:r>
            <a:r>
              <a:rPr lang="zh-CN" altLang="en-US">
                <a:sym typeface="+mn-ea"/>
              </a:rPr>
              <a:t>后移，</a:t>
            </a:r>
            <a:r>
              <a:rPr lang="en-US" altLang="zh-CN">
                <a:sym typeface="+mn-ea"/>
              </a:rPr>
              <a:t>PV</a:t>
            </a:r>
            <a:r>
              <a:rPr lang="zh-CN" altLang="en-US">
                <a:sym typeface="+mn-ea"/>
              </a:rPr>
              <a:t>操作只针对</a:t>
            </a:r>
            <a:r>
              <a:rPr lang="en-US" altLang="zh-CN">
                <a:sym typeface="+mn-ea"/>
              </a:rPr>
              <a:t>countA=countA+1</a:t>
            </a:r>
            <a:endParaRPr lang="en-US" altLang="zh-CN">
              <a:sym typeface="+mn-ea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90695" y="650875"/>
            <a:ext cx="7267575" cy="557403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89940" y="2270760"/>
            <a:ext cx="2807335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方向上的第一个人还没来得及修改</a:t>
            </a:r>
            <a:r>
              <a:rPr lang="en-US" altLang="zh-CN">
                <a:sym typeface="+mn-ea"/>
              </a:rPr>
              <a:t>countA</a:t>
            </a:r>
            <a:r>
              <a:rPr lang="zh-CN" altLang="en-US">
                <a:sym typeface="+mn-ea"/>
              </a:rPr>
              <a:t>，</a:t>
            </a:r>
            <a:r>
              <a:rPr lang="en-US" altLang="zh-CN">
                <a:sym typeface="+mn-ea"/>
              </a:rPr>
              <a:t>countA</a:t>
            </a:r>
            <a:r>
              <a:rPr lang="zh-CN" altLang="en-US">
                <a:sym typeface="+mn-ea"/>
              </a:rPr>
              <a:t>仍然为</a:t>
            </a:r>
            <a:r>
              <a:rPr lang="en-US" altLang="zh-CN">
                <a:sym typeface="+mn-ea"/>
              </a:rPr>
              <a:t>0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当第二个人进来</a:t>
            </a:r>
            <a:r>
              <a:rPr lang="zh-CN" altLang="en-US">
                <a:sym typeface="+mn-ea"/>
              </a:rPr>
              <a:t>时，可以满足</a:t>
            </a:r>
            <a:r>
              <a:rPr lang="en-US" altLang="zh-CN">
                <a:sym typeface="+mn-ea"/>
              </a:rPr>
              <a:t>countA==0</a:t>
            </a:r>
            <a:r>
              <a:rPr lang="zh-CN" altLang="en-US">
                <a:sym typeface="+mn-ea"/>
              </a:rPr>
              <a:t>的条件，于是也</a:t>
            </a:r>
            <a:r>
              <a:rPr lang="en-US" altLang="zh-CN">
                <a:sym typeface="+mn-ea"/>
              </a:rPr>
              <a:t>P(mutex)</a:t>
            </a:r>
            <a:r>
              <a:rPr lang="zh-CN" altLang="en-US">
                <a:sym typeface="+mn-ea"/>
              </a:rPr>
              <a:t>，只能等第一个人过桥后</a:t>
            </a:r>
            <a:r>
              <a:rPr lang="en-US" altLang="zh-CN">
                <a:sym typeface="+mn-ea"/>
              </a:rPr>
              <a:t>V(mutex)</a:t>
            </a:r>
            <a:r>
              <a:rPr lang="zh-CN" altLang="en-US">
                <a:sym typeface="+mn-ea"/>
              </a:rPr>
              <a:t>。因此，只能一个人过桥，不满足题意</a:t>
            </a:r>
            <a:endParaRPr lang="zh-CN" altLang="en-US">
              <a:sym typeface="+mn-ea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790208" y="282692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789940" y="1169670"/>
            <a:ext cx="289877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V(SA)</a:t>
            </a:r>
            <a:r>
              <a:rPr lang="zh-CN" altLang="en-US">
                <a:sym typeface="+mn-ea"/>
              </a:rPr>
              <a:t>前移，</a:t>
            </a:r>
            <a:r>
              <a:rPr lang="en-US" altLang="zh-CN">
                <a:sym typeface="+mn-ea"/>
              </a:rPr>
              <a:t>PV</a:t>
            </a:r>
            <a:r>
              <a:rPr lang="zh-CN" altLang="en-US">
                <a:sym typeface="+mn-ea"/>
              </a:rPr>
              <a:t>操作只针对</a:t>
            </a:r>
            <a:r>
              <a:rPr lang="en-US" altLang="zh-CN">
                <a:sym typeface="+mn-ea"/>
              </a:rPr>
              <a:t>countA=countA-1</a:t>
            </a:r>
            <a:endParaRPr lang="en-US" altLang="zh-CN"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89940" y="2197100"/>
            <a:ext cx="2807335" cy="31381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方向上的倒数第二个人和最后一个人都把</a:t>
            </a:r>
            <a:r>
              <a:rPr lang="en-US" altLang="zh-CN">
                <a:sym typeface="+mn-ea"/>
              </a:rPr>
              <a:t>countA</a:t>
            </a:r>
            <a:r>
              <a:rPr lang="zh-CN" altLang="en-US">
                <a:sym typeface="+mn-ea"/>
              </a:rPr>
              <a:t>减</a:t>
            </a:r>
            <a:r>
              <a:rPr lang="en-US" altLang="zh-CN">
                <a:sym typeface="+mn-ea"/>
              </a:rPr>
              <a:t>1</a:t>
            </a:r>
            <a:r>
              <a:rPr lang="zh-CN" altLang="en-US">
                <a:sym typeface="+mn-ea"/>
              </a:rPr>
              <a:t>了，变成</a:t>
            </a:r>
            <a:r>
              <a:rPr lang="en-US" altLang="zh-CN">
                <a:sym typeface="+mn-ea"/>
              </a:rPr>
              <a:t>0</a:t>
            </a:r>
            <a:r>
              <a:rPr lang="zh-CN" altLang="en-US">
                <a:sym typeface="+mn-ea"/>
              </a:rPr>
              <a:t>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然后，倒数第二个人执行</a:t>
            </a:r>
            <a:r>
              <a:rPr lang="en-US" altLang="zh-CN">
                <a:sym typeface="+mn-ea"/>
              </a:rPr>
              <a:t>V(mutex)</a:t>
            </a:r>
            <a:r>
              <a:rPr lang="zh-CN" altLang="en-US">
                <a:sym typeface="+mn-ea"/>
              </a:rPr>
              <a:t>，会唤醒</a:t>
            </a:r>
            <a:r>
              <a:rPr lang="en-US" altLang="zh-CN">
                <a:sym typeface="+mn-ea"/>
              </a:rPr>
              <a:t>B</a:t>
            </a:r>
            <a:r>
              <a:rPr lang="zh-CN" altLang="en-US">
                <a:sym typeface="+mn-ea"/>
              </a:rPr>
              <a:t>方向上的人。</a:t>
            </a:r>
            <a:endParaRPr lang="zh-CN" altLang="en-US">
              <a:sym typeface="+mn-ea"/>
            </a:endParaRPr>
          </a:p>
          <a:p>
            <a:endParaRPr lang="zh-CN" altLang="en-US">
              <a:sym typeface="+mn-ea"/>
            </a:endParaRPr>
          </a:p>
          <a:p>
            <a:r>
              <a:rPr lang="zh-CN" altLang="en-US">
                <a:sym typeface="+mn-ea"/>
              </a:rPr>
              <a:t>但是，</a:t>
            </a:r>
            <a:r>
              <a:rPr lang="en-US" altLang="zh-CN">
                <a:sym typeface="+mn-ea"/>
              </a:rPr>
              <a:t>A</a:t>
            </a:r>
            <a:r>
              <a:rPr lang="zh-CN" altLang="en-US">
                <a:sym typeface="+mn-ea"/>
              </a:rPr>
              <a:t>方向上</a:t>
            </a:r>
            <a:r>
              <a:rPr lang="zh-CN" altLang="en-US">
                <a:sym typeface="+mn-ea"/>
              </a:rPr>
              <a:t>的最后一个人还在桥</a:t>
            </a:r>
            <a:r>
              <a:rPr lang="zh-CN" altLang="en-US">
                <a:sym typeface="+mn-ea"/>
              </a:rPr>
              <a:t>上，不满足题意</a:t>
            </a:r>
            <a:endParaRPr lang="zh-CN" altLang="en-US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788410" y="554990"/>
            <a:ext cx="7584440" cy="60420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66502" y="726470"/>
            <a:ext cx="404396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有一阅览室，共有</a:t>
            </a:r>
            <a:r>
              <a:rPr lang="en-US" altLang="zh-CN" dirty="0"/>
              <a:t>100</a:t>
            </a:r>
            <a:r>
              <a:rPr lang="zh-CN" altLang="en-US" dirty="0"/>
              <a:t>个座位。为了很好利用它，读者进入时必须先在登记表上进行登记。该表表目设有座位号和读者姓名；离开时再将其登记项摈除。试问：</a:t>
            </a:r>
            <a:endParaRPr lang="zh-CN" altLang="en-US" dirty="0"/>
          </a:p>
          <a:p>
            <a:r>
              <a:rPr lang="zh-CN" altLang="en-US" dirty="0"/>
              <a:t>⑴为描述读者的动作，应设哪几个进程？它们之间的关系是什么？</a:t>
            </a:r>
            <a:endParaRPr lang="zh-CN" altLang="en-US" dirty="0"/>
          </a:p>
          <a:p>
            <a:r>
              <a:rPr lang="zh-CN" altLang="en-US" dirty="0"/>
              <a:t>⑵试用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操作描述进程之间的同步或算法。</a:t>
            </a:r>
            <a:endParaRPr lang="zh-CN" altLang="en-US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3465" y="529590"/>
            <a:ext cx="7045325" cy="436245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66502" y="5066983"/>
            <a:ext cx="6097002" cy="92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ym typeface="+mn-ea"/>
              </a:rPr>
              <a:t>【错误分析】</a:t>
            </a:r>
            <a:endParaRPr lang="en-US" altLang="zh-CN" dirty="0"/>
          </a:p>
          <a:p>
            <a:r>
              <a:rPr lang="en-US" altLang="zh-CN" dirty="0"/>
              <a:t>1.</a:t>
            </a:r>
            <a:r>
              <a:rPr lang="zh-CN" altLang="en-US" dirty="0"/>
              <a:t>将进入和离开两个动作写在了一个进程里面；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只设置了一个信号量</a:t>
            </a:r>
            <a:r>
              <a:rPr lang="en-US" altLang="zh-CN" dirty="0"/>
              <a:t>seats</a:t>
            </a:r>
            <a:r>
              <a:rPr lang="zh-CN" altLang="en-US" dirty="0"/>
              <a:t>，没有设置信号量</a:t>
            </a:r>
            <a:r>
              <a:rPr lang="en-US" altLang="zh-CN" dirty="0"/>
              <a:t>readers</a:t>
            </a:r>
            <a:r>
              <a:rPr lang="zh-CN" altLang="en-US" dirty="0"/>
              <a:t>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/>
          <p:cNvSpPr txBox="1"/>
          <p:nvPr/>
        </p:nvSpPr>
        <p:spPr>
          <a:xfrm>
            <a:off x="339841" y="460476"/>
            <a:ext cx="4652663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《</a:t>
            </a:r>
            <a:r>
              <a:rPr lang="zh-CN" altLang="en-US" dirty="0"/>
              <a:t>操作系统</a:t>
            </a:r>
            <a:r>
              <a:rPr lang="en-US" altLang="zh-CN" dirty="0"/>
              <a:t>》</a:t>
            </a:r>
            <a:r>
              <a:rPr lang="zh-CN" altLang="en-US" dirty="0"/>
              <a:t>课程的期末考试即将举行，假设把学生和监考老师都看作进程，学生有</a:t>
            </a:r>
            <a:r>
              <a:rPr lang="en-US" altLang="zh-CN" dirty="0"/>
              <a:t>N</a:t>
            </a:r>
            <a:r>
              <a:rPr lang="zh-CN" altLang="en-US" dirty="0"/>
              <a:t>人，教师</a:t>
            </a:r>
            <a:r>
              <a:rPr lang="en-US" altLang="zh-CN" dirty="0"/>
              <a:t>1</a:t>
            </a:r>
            <a:r>
              <a:rPr lang="zh-CN" altLang="en-US" dirty="0"/>
              <a:t>人。考场门口每次只能进出一个人，进考场的原则是先来先进。当</a:t>
            </a:r>
            <a:r>
              <a:rPr lang="en-US" altLang="zh-CN" dirty="0"/>
              <a:t>N</a:t>
            </a:r>
            <a:r>
              <a:rPr lang="zh-CN" altLang="en-US" dirty="0"/>
              <a:t>个学生都进入了考场后，教师才能发卷子。学生交卷后即可离开考场，而教师要等收上来全部卷子并封装卷子后才能离开考场。 </a:t>
            </a:r>
            <a:endParaRPr lang="zh-CN" altLang="en-US" dirty="0"/>
          </a:p>
          <a:p>
            <a:r>
              <a:rPr lang="en-US" altLang="zh-CN" dirty="0"/>
              <a:t>(1)</a:t>
            </a:r>
            <a:r>
              <a:rPr lang="zh-CN" altLang="en-US" dirty="0"/>
              <a:t>问共需设置几个进程</a:t>
            </a:r>
            <a:r>
              <a:rPr lang="en-US" altLang="zh-CN" dirty="0"/>
              <a:t>? </a:t>
            </a:r>
            <a:endParaRPr lang="en-US" altLang="zh-CN" dirty="0"/>
          </a:p>
          <a:p>
            <a:r>
              <a:rPr lang="en-US" altLang="zh-CN" dirty="0"/>
              <a:t>(2)</a:t>
            </a:r>
            <a:r>
              <a:rPr lang="zh-CN" altLang="en-US" dirty="0"/>
              <a:t>请用</a:t>
            </a:r>
            <a:r>
              <a:rPr lang="en-US" altLang="zh-CN" dirty="0"/>
              <a:t>P</a:t>
            </a:r>
            <a:r>
              <a:rPr lang="zh-CN" altLang="en-US" dirty="0"/>
              <a:t>、</a:t>
            </a:r>
            <a:r>
              <a:rPr lang="en-US" altLang="zh-CN" dirty="0"/>
              <a:t>V</a:t>
            </a:r>
            <a:r>
              <a:rPr lang="zh-CN" altLang="en-US" dirty="0"/>
              <a:t>操作解决上述问题中的同步和互斥关系。 </a:t>
            </a:r>
            <a:endParaRPr lang="zh-CN" altLang="en-US" dirty="0"/>
          </a:p>
          <a:p>
            <a:br>
              <a:rPr lang="en-US" altLang="zh-CN" dirty="0"/>
            </a:br>
            <a:br>
              <a:rPr lang="en-US" altLang="zh-CN" dirty="0"/>
            </a:br>
            <a:endParaRPr lang="en-US" altLang="zh-CN" dirty="0"/>
          </a:p>
        </p:txBody>
      </p:sp>
      <p:sp>
        <p:nvSpPr>
          <p:cNvPr id="5" name="文本框 4"/>
          <p:cNvSpPr txBox="1"/>
          <p:nvPr/>
        </p:nvSpPr>
        <p:spPr>
          <a:xfrm>
            <a:off x="339841" y="3737956"/>
            <a:ext cx="465266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没有设置信号量表示学生是否到齐（开始考试）、试卷是否全部提交（考试结束）；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没有设置信号量表示试卷数量，而是用学生信号量来表示。</a:t>
            </a:r>
            <a:endParaRPr lang="en-US" altLang="zh-CN" dirty="0"/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86960" y="460375"/>
            <a:ext cx="3756025" cy="426021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2985" y="596900"/>
            <a:ext cx="3549015" cy="564705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87070" y="2470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第</a:t>
            </a:r>
            <a:r>
              <a:rPr lang="en-US" altLang="zh-CN"/>
              <a:t>3</a:t>
            </a:r>
            <a:r>
              <a:rPr lang="zh-CN" altLang="en-US"/>
              <a:t>章</a:t>
            </a:r>
            <a:endParaRPr lang="zh-CN" altLang="en-US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27990" y="857885"/>
            <a:ext cx="4791093" cy="2700861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87070" y="3800537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互斥条件不能被破坏</a:t>
            </a:r>
            <a:endParaRPr lang="zh-CN" altLang="en-US" dirty="0"/>
          </a:p>
        </p:txBody>
      </p:sp>
      <p:sp>
        <p:nvSpPr>
          <p:cNvPr id="3" name="文本框 2"/>
          <p:cNvSpPr txBox="1"/>
          <p:nvPr/>
        </p:nvSpPr>
        <p:spPr>
          <a:xfrm>
            <a:off x="517650" y="4232928"/>
            <a:ext cx="4344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/>
              <a:t>没有分清楚预防死锁和避免死锁的区别，回答成了避免死锁的手段；</a:t>
            </a:r>
            <a:endParaRPr lang="en-US" altLang="zh-CN" dirty="0"/>
          </a:p>
          <a:p>
            <a:pPr algn="just"/>
            <a:r>
              <a:rPr lang="en-US" altLang="zh-CN" dirty="0"/>
              <a:t> </a:t>
            </a:r>
            <a:endParaRPr lang="en-US" altLang="zh-CN" dirty="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3845" y="914400"/>
            <a:ext cx="6594475" cy="42418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0140" y="539199"/>
            <a:ext cx="7711719" cy="466816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152650" y="1253331"/>
            <a:ext cx="7886700" cy="4351338"/>
          </a:xfrm>
        </p:spPr>
        <p:txBody>
          <a:bodyPr>
            <a:normAutofit fontScale="70000"/>
          </a:bodyPr>
          <a:lstStyle/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）当系统采用先来先服务调度算法时：</a:t>
            </a:r>
            <a:endParaRPr lang="zh-CN" alt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algn="just">
              <a:spcBef>
                <a:spcPts val="0"/>
              </a:spcBef>
              <a:spcAft>
                <a:spcPts val="0"/>
              </a:spcAft>
            </a:pPr>
            <a:endParaRPr lang="zh-CN" altLang="en-US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进程执行顺序是     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p1 p2 p3 p4 p5      </a:t>
            </a:r>
            <a:r>
              <a:rPr lang="zh-CN" altLang="en-US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平均周转时间是  </a:t>
            </a:r>
            <a:r>
              <a:rPr lang="en-US" altLang="zh-CN" sz="1800" kern="100" dirty="0">
                <a:effectLst/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13.4ms </a:t>
            </a: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）当系统采用高优先级优先调度算法时：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进程执行顺序是     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p2 p5 p1 p4 p3      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平均周转时间是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11.8ms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）当系统采用时间片轮转法时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进程执行顺序是   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p2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p3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p4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p5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p3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p5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p5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p5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p1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p5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、 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p1  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平均周转时间是      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9.2ms</a:t>
            </a: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        </a:t>
            </a:r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marL="0" marR="0" indent="0" algn="just"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kern="100" dirty="0">
              <a:effectLst/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3183276" y="5235337"/>
            <a:ext cx="6344292" cy="3683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开始运行时间、完成时间、平均带权周转时间略</a:t>
            </a: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3" name="图片 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678272" y="203022"/>
            <a:ext cx="4924425" cy="10477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8272" y="1185862"/>
            <a:ext cx="5972175" cy="44862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78272" y="5692685"/>
            <a:ext cx="5962650" cy="64770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COMMONDATA" val="eyJoZGlkIjoiYjk1NzgwZjQ1YjJhNjIzNjUyOGFkM2NmNTAxYzY3NzIifQ=="/>
  <p:tag name="commondata" val="eyJoZGlkIjoiNGU4MTI2ZWM4YzVmNDAzNmI3NGI2MTBkYmRiZjkzN2EifQ==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1264</Words>
  <Application>WPS 演示</Application>
  <PresentationFormat>宽屏</PresentationFormat>
  <Paragraphs>93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5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等线</vt:lpstr>
      <vt:lpstr>Times New Roman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weiwen</cp:lastModifiedBy>
  <cp:revision>172</cp:revision>
  <dcterms:created xsi:type="dcterms:W3CDTF">2019-06-19T02:08:00Z</dcterms:created>
  <dcterms:modified xsi:type="dcterms:W3CDTF">2024-06-11T03:05:51Z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2052-12.1.0.16929</vt:lpwstr>
  </property>
  <property fmtid="{D5CDD505-2E9C-101B-9397-08002B2CF9AE}" pid="3" name="ICV">
    <vt:lpwstr>9798A8494E454C9D8BE31F876619C9A7_11</vt:lpwstr>
  </property>
</Properties>
</file>