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6" r:id="rId3"/>
  </p:sldMasterIdLst>
  <p:notesMasterIdLst>
    <p:notesMasterId r:id="rId5"/>
  </p:notesMasterIdLst>
  <p:sldIdLst>
    <p:sldId id="1138" r:id="rId4"/>
    <p:sldId id="488" r:id="rId6"/>
    <p:sldId id="489" r:id="rId7"/>
    <p:sldId id="1274" r:id="rId8"/>
    <p:sldId id="1267" r:id="rId9"/>
    <p:sldId id="490" r:id="rId10"/>
    <p:sldId id="1268" r:id="rId11"/>
    <p:sldId id="1269" r:id="rId12"/>
    <p:sldId id="491" r:id="rId13"/>
    <p:sldId id="492" r:id="rId14"/>
    <p:sldId id="493" r:id="rId15"/>
    <p:sldId id="494" r:id="rId16"/>
    <p:sldId id="1264" r:id="rId17"/>
    <p:sldId id="1265" r:id="rId18"/>
    <p:sldId id="495" r:id="rId19"/>
    <p:sldId id="496" r:id="rId20"/>
    <p:sldId id="497" r:id="rId21"/>
    <p:sldId id="1266" r:id="rId22"/>
    <p:sldId id="498" r:id="rId23"/>
    <p:sldId id="993" r:id="rId24"/>
    <p:sldId id="499" r:id="rId25"/>
    <p:sldId id="500" r:id="rId26"/>
    <p:sldId id="501" r:id="rId27"/>
    <p:sldId id="502" r:id="rId28"/>
    <p:sldId id="503" r:id="rId29"/>
    <p:sldId id="504" r:id="rId30"/>
    <p:sldId id="505" r:id="rId31"/>
    <p:sldId id="506" r:id="rId32"/>
    <p:sldId id="1133" r:id="rId33"/>
    <p:sldId id="1081" r:id="rId34"/>
    <p:sldId id="1082" r:id="rId35"/>
    <p:sldId id="508" r:id="rId36"/>
    <p:sldId id="1083" r:id="rId37"/>
    <p:sldId id="1084" r:id="rId38"/>
    <p:sldId id="1085" r:id="rId39"/>
    <p:sldId id="510" r:id="rId40"/>
    <p:sldId id="1261" r:id="rId41"/>
    <p:sldId id="1270" r:id="rId42"/>
    <p:sldId id="511" r:id="rId43"/>
    <p:sldId id="1271" r:id="rId44"/>
    <p:sldId id="1272" r:id="rId45"/>
    <p:sldId id="1273" r:id="rId46"/>
    <p:sldId id="992" r:id="rId47"/>
    <p:sldId id="1129" r:id="rId48"/>
    <p:sldId id="1134" r:id="rId49"/>
    <p:sldId id="1141" r:id="rId50"/>
    <p:sldId id="1142" r:id="rId51"/>
    <p:sldId id="523" r:id="rId52"/>
    <p:sldId id="524" r:id="rId53"/>
    <p:sldId id="525" r:id="rId54"/>
    <p:sldId id="526" r:id="rId55"/>
    <p:sldId id="528" r:id="rId56"/>
    <p:sldId id="529" r:id="rId57"/>
    <p:sldId id="530" r:id="rId58"/>
    <p:sldId id="1119" r:id="rId59"/>
    <p:sldId id="1120" r:id="rId60"/>
    <p:sldId id="1121" r:id="rId61"/>
    <p:sldId id="1122" r:id="rId62"/>
    <p:sldId id="1123" r:id="rId63"/>
    <p:sldId id="537" r:id="rId64"/>
    <p:sldId id="538" r:id="rId65"/>
    <p:sldId id="539" r:id="rId66"/>
    <p:sldId id="540" r:id="rId67"/>
    <p:sldId id="1086" r:id="rId68"/>
    <p:sldId id="1087" r:id="rId69"/>
    <p:sldId id="1088" r:id="rId70"/>
    <p:sldId id="1089" r:id="rId71"/>
    <p:sldId id="1090" r:id="rId72"/>
    <p:sldId id="1091" r:id="rId73"/>
    <p:sldId id="1092" r:id="rId74"/>
    <p:sldId id="1093" r:id="rId75"/>
    <p:sldId id="1132" r:id="rId76"/>
    <p:sldId id="1143" r:id="rId77"/>
    <p:sldId id="1144" r:id="rId78"/>
    <p:sldId id="1130" r:id="rId79"/>
    <p:sldId id="1151" r:id="rId80"/>
    <p:sldId id="1139" r:id="rId81"/>
    <p:sldId id="1149" r:id="rId82"/>
    <p:sldId id="1152" r:id="rId83"/>
    <p:sldId id="1153" r:id="rId84"/>
    <p:sldId id="1150" r:id="rId85"/>
    <p:sldId id="1154" r:id="rId86"/>
    <p:sldId id="1155" r:id="rId87"/>
    <p:sldId id="319" r:id="rId88"/>
    <p:sldId id="321" r:id="rId89"/>
    <p:sldId id="1140" r:id="rId90"/>
    <p:sldId id="272" r:id="rId91"/>
    <p:sldId id="279" r:id="rId92"/>
    <p:sldId id="280" r:id="rId93"/>
    <p:sldId id="281" r:id="rId94"/>
    <p:sldId id="282" r:id="rId95"/>
    <p:sldId id="561" r:id="rId96"/>
    <p:sldId id="1275" r:id="rId97"/>
    <p:sldId id="1276" r:id="rId98"/>
    <p:sldId id="1277" r:id="rId99"/>
    <p:sldId id="1113" r:id="rId100"/>
    <p:sldId id="1094" r:id="rId101"/>
    <p:sldId id="1114" r:id="rId102"/>
    <p:sldId id="1115" r:id="rId103"/>
    <p:sldId id="1095" r:id="rId104"/>
    <p:sldId id="1096" r:id="rId105"/>
    <p:sldId id="1097" r:id="rId106"/>
    <p:sldId id="567" r:id="rId107"/>
    <p:sldId id="1278" r:id="rId108"/>
    <p:sldId id="569" r:id="rId109"/>
    <p:sldId id="1116" r:id="rId110"/>
    <p:sldId id="1117" r:id="rId111"/>
    <p:sldId id="1118" r:id="rId112"/>
    <p:sldId id="1100" r:id="rId113"/>
    <p:sldId id="1101" r:id="rId114"/>
    <p:sldId id="1102" r:id="rId115"/>
    <p:sldId id="573" r:id="rId116"/>
    <p:sldId id="574" r:id="rId117"/>
    <p:sldId id="575" r:id="rId118"/>
    <p:sldId id="955" r:id="rId119"/>
    <p:sldId id="576" r:id="rId120"/>
    <p:sldId id="956" r:id="rId121"/>
    <p:sldId id="1145" r:id="rId122"/>
    <p:sldId id="577" r:id="rId123"/>
    <p:sldId id="1104" r:id="rId124"/>
    <p:sldId id="1146" r:id="rId125"/>
    <p:sldId id="1147" r:id="rId126"/>
    <p:sldId id="1105" r:id="rId127"/>
    <p:sldId id="1106" r:id="rId128"/>
    <p:sldId id="1280" r:id="rId129"/>
    <p:sldId id="1107" r:id="rId130"/>
    <p:sldId id="1108" r:id="rId131"/>
    <p:sldId id="1148" r:id="rId132"/>
    <p:sldId id="1109" r:id="rId133"/>
    <p:sldId id="1110" r:id="rId134"/>
    <p:sldId id="1111" r:id="rId135"/>
    <p:sldId id="1112" r:id="rId136"/>
    <p:sldId id="1124" r:id="rId137"/>
    <p:sldId id="1125" r:id="rId138"/>
    <p:sldId id="1128" r:id="rId139"/>
    <p:sldId id="1127" r:id="rId140"/>
    <p:sldId id="1103" r:id="rId141"/>
    <p:sldId id="1135" r:id="rId142"/>
    <p:sldId id="1137" r:id="rId143"/>
    <p:sldId id="1136" r:id="rId144"/>
  </p:sldIdLst>
  <p:sldSz cx="9144000" cy="6858000" type="screen4x3"/>
  <p:notesSz cx="6858000" cy="9144000"/>
  <p:custDataLst>
    <p:tags r:id="rId148"/>
  </p:custDataLst>
  <p:defaultTextStyle>
    <a:defPPr>
      <a:defRPr lang="zh-CN"/>
    </a:defPPr>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vl6pPr marL="2286000" lvl="5"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6pPr>
    <a:lvl7pPr marL="2743200" lvl="6"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7pPr>
    <a:lvl8pPr marL="3200400" lvl="7"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8pPr>
    <a:lvl9pPr marL="3657600" lvl="8"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94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0000FF"/>
    <a:srgbClr val="CCECFF"/>
    <a:srgbClr val="FFCCCC"/>
    <a:srgbClr val="CCFF66"/>
    <a:srgbClr val="FFFFCC"/>
    <a:srgbClr val="99FF66"/>
    <a:srgbClr val="000066"/>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3197"/>
    <p:restoredTop sz="94647"/>
  </p:normalViewPr>
  <p:slideViewPr>
    <p:cSldViewPr showGuides="1">
      <p:cViewPr>
        <p:scale>
          <a:sx n="50" d="100"/>
          <a:sy n="50" d="100"/>
        </p:scale>
        <p:origin x="-1448" y="-368"/>
      </p:cViewPr>
      <p:guideLst>
        <p:guide orient="horz" pos="2160"/>
        <p:guide pos="2945"/>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17910"/>
    </p:cViewPr>
  </p:sorterViewPr>
  <p:gridSpacing cx="36004" cy="36004"/>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8" Type="http://schemas.openxmlformats.org/officeDocument/2006/relationships/tags" Target="tags/tag1.xml"/><Relationship Id="rId147" Type="http://schemas.openxmlformats.org/officeDocument/2006/relationships/tableStyles" Target="tableStyles.xml"/><Relationship Id="rId146" Type="http://schemas.openxmlformats.org/officeDocument/2006/relationships/viewProps" Target="viewProps.xml"/><Relationship Id="rId145" Type="http://schemas.openxmlformats.org/officeDocument/2006/relationships/presProps" Target="presProps.xml"/><Relationship Id="rId144" Type="http://schemas.openxmlformats.org/officeDocument/2006/relationships/slide" Target="slides/slide140.xml"/><Relationship Id="rId143" Type="http://schemas.openxmlformats.org/officeDocument/2006/relationships/slide" Target="slides/slide139.xml"/><Relationship Id="rId142" Type="http://schemas.openxmlformats.org/officeDocument/2006/relationships/slide" Target="slides/slide138.xml"/><Relationship Id="rId141" Type="http://schemas.openxmlformats.org/officeDocument/2006/relationships/slide" Target="slides/slide137.xml"/><Relationship Id="rId140" Type="http://schemas.openxmlformats.org/officeDocument/2006/relationships/slide" Target="slides/slide136.xml"/><Relationship Id="rId14" Type="http://schemas.openxmlformats.org/officeDocument/2006/relationships/slide" Target="slides/slide10.xml"/><Relationship Id="rId139" Type="http://schemas.openxmlformats.org/officeDocument/2006/relationships/slide" Target="slides/slide135.xml"/><Relationship Id="rId138" Type="http://schemas.openxmlformats.org/officeDocument/2006/relationships/slide" Target="slides/slide134.xml"/><Relationship Id="rId137" Type="http://schemas.openxmlformats.org/officeDocument/2006/relationships/slide" Target="slides/slide133.xml"/><Relationship Id="rId136" Type="http://schemas.openxmlformats.org/officeDocument/2006/relationships/slide" Target="slides/slide132.xml"/><Relationship Id="rId135" Type="http://schemas.openxmlformats.org/officeDocument/2006/relationships/slide" Target="slides/slide131.xml"/><Relationship Id="rId134" Type="http://schemas.openxmlformats.org/officeDocument/2006/relationships/slide" Target="slides/slide130.xml"/><Relationship Id="rId133" Type="http://schemas.openxmlformats.org/officeDocument/2006/relationships/slide" Target="slides/slide129.xml"/><Relationship Id="rId132" Type="http://schemas.openxmlformats.org/officeDocument/2006/relationships/slide" Target="slides/slide128.xml"/><Relationship Id="rId131" Type="http://schemas.openxmlformats.org/officeDocument/2006/relationships/slide" Target="slides/slide127.xml"/><Relationship Id="rId130" Type="http://schemas.openxmlformats.org/officeDocument/2006/relationships/slide" Target="slides/slide126.xml"/><Relationship Id="rId13" Type="http://schemas.openxmlformats.org/officeDocument/2006/relationships/slide" Target="slides/slide9.xml"/><Relationship Id="rId129" Type="http://schemas.openxmlformats.org/officeDocument/2006/relationships/slide" Target="slides/slide125.xml"/><Relationship Id="rId128" Type="http://schemas.openxmlformats.org/officeDocument/2006/relationships/slide" Target="slides/slide124.xml"/><Relationship Id="rId127" Type="http://schemas.openxmlformats.org/officeDocument/2006/relationships/slide" Target="slides/slide123.xml"/><Relationship Id="rId126" Type="http://schemas.openxmlformats.org/officeDocument/2006/relationships/slide" Target="slides/slide122.xml"/><Relationship Id="rId125" Type="http://schemas.openxmlformats.org/officeDocument/2006/relationships/slide" Target="slides/slide121.xml"/><Relationship Id="rId124" Type="http://schemas.openxmlformats.org/officeDocument/2006/relationships/slide" Target="slides/slide120.xml"/><Relationship Id="rId123" Type="http://schemas.openxmlformats.org/officeDocument/2006/relationships/slide" Target="slides/slide119.xml"/><Relationship Id="rId122" Type="http://schemas.openxmlformats.org/officeDocument/2006/relationships/slide" Target="slides/slide118.xml"/><Relationship Id="rId121" Type="http://schemas.openxmlformats.org/officeDocument/2006/relationships/slide" Target="slides/slide117.xml"/><Relationship Id="rId120" Type="http://schemas.openxmlformats.org/officeDocument/2006/relationships/slide" Target="slides/slide116.xml"/><Relationship Id="rId12" Type="http://schemas.openxmlformats.org/officeDocument/2006/relationships/slide" Target="slides/slide8.xml"/><Relationship Id="rId119" Type="http://schemas.openxmlformats.org/officeDocument/2006/relationships/slide" Target="slides/slide115.xml"/><Relationship Id="rId118" Type="http://schemas.openxmlformats.org/officeDocument/2006/relationships/slide" Target="slides/slide114.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4" Type="http://schemas.openxmlformats.org/officeDocument/2006/relationships/slide" Target="slides/slide110.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110" Type="http://schemas.openxmlformats.org/officeDocument/2006/relationships/slide" Target="slides/slide106.xml"/><Relationship Id="rId11" Type="http://schemas.openxmlformats.org/officeDocument/2006/relationships/slide" Target="slides/slide7.xml"/><Relationship Id="rId109" Type="http://schemas.openxmlformats.org/officeDocument/2006/relationships/slide" Target="slides/slide105.xml"/><Relationship Id="rId108" Type="http://schemas.openxmlformats.org/officeDocument/2006/relationships/slide" Target="slides/slide104.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94274"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spcBef>
                <a:spcPct val="0"/>
              </a:spcBef>
              <a:defRPr sz="1200" b="0">
                <a:latin typeface="Arial" panose="020B0604020202020204" pitchFamily="34" charset="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94275"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spcBef>
                <a:spcPct val="0"/>
              </a:spcBef>
              <a:defRPr sz="1200" b="0">
                <a:latin typeface="Arial" panose="020B0604020202020204" pitchFamily="34" charset="0"/>
                <a:ea typeface="宋体" panose="02010600030101010101" pitchFamily="2" charset="-122"/>
                <a:cs typeface="+mn-cs"/>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2100" name="Rectangle 4"/>
          <p:cNvSpPr>
            <a:spLocks noRo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694277"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94278"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spcBef>
                <a:spcPct val="0"/>
              </a:spcBef>
              <a:defRPr sz="1200" b="0">
                <a:latin typeface="Arial" panose="020B0604020202020204" pitchFamily="34" charset="0"/>
                <a:ea typeface="宋体" panose="02010600030101010101"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94279"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
            <a:pPr lvl="0" algn="r" eaLnBrk="1" hangingPunct="1">
              <a:buNone/>
            </a:pPr>
            <a:fld id="{9A0DB2DC-4C9A-4742-B13C-FB6460FD3503}" type="slidenum">
              <a:rPr lang="en-US" altLang="zh-CN" sz="1200" b="0" dirty="0">
                <a:latin typeface="Arial" panose="020B0604020202020204" pitchFamily="34" charset="0"/>
                <a:ea typeface="宋体" panose="02010600030101010101" pitchFamily="2" charset="-122"/>
              </a:rPr>
            </a:fld>
            <a:endParaRPr lang="en-US" altLang="zh-CN" sz="1200" b="0" dirty="0">
              <a:latin typeface="Arial" panose="020B060402020202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6.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9.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0.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1.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2.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4.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2" name="幻灯片图像占位符 1"/>
          <p:cNvSpPr>
            <a:spLocks noGrp="1" noRot="1" noChangeAspect="1" noTextEdit="1"/>
          </p:cNvSpPr>
          <p:nvPr>
            <p:ph type="sldImg"/>
          </p:nvPr>
        </p:nvSpPr>
        <p:spPr>
          <a:ln/>
        </p:spPr>
      </p:sp>
      <p:sp>
        <p:nvSpPr>
          <p:cNvPr id="133123"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13312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buNone/>
            </a:pPr>
            <a:fld id="{9A0DB2DC-4C9A-4742-B13C-FB6460FD3503}" type="slidenum">
              <a:rPr lang="en-US" altLang="zh-CN" sz="1200" b="0" dirty="0">
                <a:latin typeface="Arial" panose="020B0604020202020204" pitchFamily="34" charset="0"/>
                <a:ea typeface="MS PGothic" panose="020B0600070205080204" pitchFamily="34" charset="-128"/>
              </a:rPr>
            </a:fld>
            <a:endParaRPr lang="en-US" altLang="zh-CN" sz="1200" b="0" dirty="0">
              <a:latin typeface="Arial" panose="020B0604020202020204" pitchFamily="34" charset="0"/>
              <a:ea typeface="MS PGothic" panose="020B0600070205080204"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6" name="幻灯片图像占位符 1"/>
          <p:cNvSpPr>
            <a:spLocks noGrp="1" noRot="1" noChangeAspect="1" noTextEdit="1"/>
          </p:cNvSpPr>
          <p:nvPr>
            <p:ph type="sldImg"/>
          </p:nvPr>
        </p:nvSpPr>
        <p:spPr>
          <a:ln/>
        </p:spPr>
      </p:sp>
      <p:sp>
        <p:nvSpPr>
          <p:cNvPr id="139267" name="备注占位符 2"/>
          <p:cNvSpPr>
            <a:spLocks noGrp="1"/>
          </p:cNvSpPr>
          <p:nvPr>
            <p:ph type="body" idx="1"/>
          </p:nvPr>
        </p:nvSpPr>
        <p:spPr>
          <a:ln/>
        </p:spPr>
        <p:txBody>
          <a:bodyPr wrap="square" lIns="91440" tIns="45720" rIns="91440" bIns="45720" anchor="t" anchorCtr="0"/>
          <a:p>
            <a:pPr lvl="0"/>
            <a:r>
              <a:rPr lang="en-US" altLang="zh-CN" dirty="0"/>
              <a:t>B</a:t>
            </a:r>
            <a:endParaRPr lang="zh-CN" altLang="en-US" dirty="0"/>
          </a:p>
        </p:txBody>
      </p:sp>
      <p:sp>
        <p:nvSpPr>
          <p:cNvPr id="13926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buNone/>
            </a:pPr>
            <a:fld id="{9A0DB2DC-4C9A-4742-B13C-FB6460FD3503}" type="slidenum">
              <a:rPr lang="en-US" altLang="zh-CN" sz="1200" b="0" dirty="0">
                <a:latin typeface="Arial" panose="020B0604020202020204" pitchFamily="34" charset="0"/>
                <a:ea typeface="宋体" panose="02010600030101010101" pitchFamily="2" charset="-122"/>
              </a:rPr>
            </a:fld>
            <a:endParaRPr lang="en-US" altLang="zh-CN" sz="12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90" name="幻灯片图像占位符 1"/>
          <p:cNvSpPr>
            <a:spLocks noGrp="1" noRot="1" noChangeAspect="1" noTextEdit="1"/>
          </p:cNvSpPr>
          <p:nvPr>
            <p:ph type="sldImg"/>
          </p:nvPr>
        </p:nvSpPr>
        <p:spPr>
          <a:ln/>
        </p:spPr>
      </p:sp>
      <p:sp>
        <p:nvSpPr>
          <p:cNvPr id="140291" name="备注占位符 2"/>
          <p:cNvSpPr>
            <a:spLocks noGrp="1"/>
          </p:cNvSpPr>
          <p:nvPr>
            <p:ph type="body" idx="1"/>
          </p:nvPr>
        </p:nvSpPr>
        <p:spPr>
          <a:ln/>
        </p:spPr>
        <p:txBody>
          <a:bodyPr wrap="square" lIns="91440" tIns="45720" rIns="91440" bIns="45720" anchor="t" anchorCtr="0"/>
          <a:p>
            <a:pPr lvl="0"/>
            <a:r>
              <a:rPr lang="en-US" altLang="zh-CN" dirty="0"/>
              <a:t>2,5,3,6,4,2</a:t>
            </a:r>
            <a:endParaRPr lang="zh-CN" altLang="en-US" dirty="0"/>
          </a:p>
        </p:txBody>
      </p:sp>
      <p:sp>
        <p:nvSpPr>
          <p:cNvPr id="14029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buNone/>
            </a:pPr>
            <a:fld id="{9A0DB2DC-4C9A-4742-B13C-FB6460FD3503}" type="slidenum">
              <a:rPr lang="en-US" altLang="zh-CN" sz="1200" b="0" dirty="0">
                <a:latin typeface="Arial" panose="020B0604020202020204" pitchFamily="34" charset="0"/>
                <a:ea typeface="宋体" panose="02010600030101010101" pitchFamily="2" charset="-122"/>
              </a:rPr>
            </a:fld>
            <a:endParaRPr lang="en-US" altLang="zh-CN" sz="12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4" name="幻灯片图像占位符 1"/>
          <p:cNvSpPr>
            <a:spLocks noGrp="1" noRot="1" noChangeAspect="1" noTextEdit="1"/>
          </p:cNvSpPr>
          <p:nvPr>
            <p:ph type="sldImg"/>
          </p:nvPr>
        </p:nvSpPr>
        <p:spPr>
          <a:ln/>
        </p:spPr>
      </p:sp>
      <p:sp>
        <p:nvSpPr>
          <p:cNvPr id="141315" name="备注占位符 2"/>
          <p:cNvSpPr>
            <a:spLocks noGrp="1"/>
          </p:cNvSpPr>
          <p:nvPr>
            <p:ph type="body" idx="1"/>
          </p:nvPr>
        </p:nvSpPr>
        <p:spPr>
          <a:ln/>
        </p:spPr>
        <p:txBody>
          <a:bodyPr wrap="square" lIns="91440" tIns="45720" rIns="91440" bIns="45720" anchor="t" anchorCtr="0"/>
          <a:p>
            <a:pPr lvl="0"/>
            <a:r>
              <a:rPr lang="en-US" altLang="zh-CN" dirty="0"/>
              <a:t>D</a:t>
            </a:r>
            <a:endParaRPr lang="zh-CN" altLang="en-US" dirty="0"/>
          </a:p>
        </p:txBody>
      </p:sp>
      <p:sp>
        <p:nvSpPr>
          <p:cNvPr id="14131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buNone/>
            </a:pPr>
            <a:fld id="{9A0DB2DC-4C9A-4742-B13C-FB6460FD3503}" type="slidenum">
              <a:rPr lang="en-US" altLang="zh-CN" sz="1200" b="0" dirty="0">
                <a:latin typeface="Arial" panose="020B0604020202020204" pitchFamily="34" charset="0"/>
                <a:ea typeface="宋体" panose="02010600030101010101" pitchFamily="2" charset="-122"/>
              </a:rPr>
            </a:fld>
            <a:endParaRPr lang="en-US" altLang="zh-CN" sz="12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8" name="幻灯片图像占位符 1"/>
          <p:cNvSpPr>
            <a:spLocks noGrp="1" noRot="1" noChangeAspect="1" noTextEdit="1"/>
          </p:cNvSpPr>
          <p:nvPr>
            <p:ph type="sldImg"/>
          </p:nvPr>
        </p:nvSpPr>
        <p:spPr>
          <a:ln/>
        </p:spPr>
      </p:sp>
      <p:sp>
        <p:nvSpPr>
          <p:cNvPr id="142339" name="备注占位符 2"/>
          <p:cNvSpPr>
            <a:spLocks noGrp="1"/>
          </p:cNvSpPr>
          <p:nvPr>
            <p:ph type="body" idx="1"/>
          </p:nvPr>
        </p:nvSpPr>
        <p:spPr>
          <a:ln/>
        </p:spPr>
        <p:txBody>
          <a:bodyPr wrap="square" lIns="91440" tIns="45720" rIns="91440" bIns="45720" anchor="t" anchorCtr="0"/>
          <a:p>
            <a:pPr lvl="0"/>
            <a:r>
              <a:rPr lang="en-US" altLang="zh-CN" dirty="0"/>
              <a:t>C</a:t>
            </a:r>
            <a:endParaRPr lang="zh-CN" altLang="en-US" dirty="0"/>
          </a:p>
        </p:txBody>
      </p:sp>
      <p:sp>
        <p:nvSpPr>
          <p:cNvPr id="14234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buNone/>
            </a:pPr>
            <a:fld id="{9A0DB2DC-4C9A-4742-B13C-FB6460FD3503}" type="slidenum">
              <a:rPr lang="en-US" altLang="zh-CN" sz="1200" b="0" dirty="0">
                <a:latin typeface="Arial" panose="020B0604020202020204" pitchFamily="34" charset="0"/>
                <a:ea typeface="宋体" panose="02010600030101010101" pitchFamily="2" charset="-122"/>
              </a:rPr>
            </a:fld>
            <a:endParaRPr lang="en-US" altLang="zh-CN" sz="12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2" name="幻灯片图像占位符 1"/>
          <p:cNvSpPr>
            <a:spLocks noGrp="1" noRot="1" noChangeAspect="1" noTextEdit="1"/>
          </p:cNvSpPr>
          <p:nvPr>
            <p:ph type="sldImg"/>
          </p:nvPr>
        </p:nvSpPr>
        <p:spPr>
          <a:ln/>
        </p:spPr>
      </p:sp>
      <p:sp>
        <p:nvSpPr>
          <p:cNvPr id="143363" name="备注占位符 2"/>
          <p:cNvSpPr>
            <a:spLocks noGrp="1"/>
          </p:cNvSpPr>
          <p:nvPr>
            <p:ph type="body" idx="1"/>
          </p:nvPr>
        </p:nvSpPr>
        <p:spPr>
          <a:ln/>
        </p:spPr>
        <p:txBody>
          <a:bodyPr wrap="square" lIns="91440" tIns="45720" rIns="91440" bIns="45720" anchor="t" anchorCtr="0"/>
          <a:p>
            <a:pPr lvl="0"/>
            <a:r>
              <a:rPr lang="zh-CN" altLang="zh-CN" dirty="0"/>
              <a:t>当需要调度器选择下一个进程的时候，则就需要从头遍历，比较每个进程的优先级，优先级高的先运行。只有当实时进程运行完毕才可能轮到普通进程运行的。</a:t>
            </a:r>
            <a:endParaRPr lang="zh-CN" altLang="en-US" dirty="0"/>
          </a:p>
          <a:p>
            <a:pPr lvl="0"/>
            <a:endParaRPr lang="zh-CN" altLang="en-US" dirty="0"/>
          </a:p>
        </p:txBody>
      </p:sp>
      <p:sp>
        <p:nvSpPr>
          <p:cNvPr id="14336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buNone/>
            </a:pPr>
            <a:fld id="{9A0DB2DC-4C9A-4742-B13C-FB6460FD3503}" type="slidenum">
              <a:rPr lang="en-US" altLang="zh-CN" sz="1200" b="0" dirty="0">
                <a:latin typeface="Arial" panose="020B0604020202020204" pitchFamily="34" charset="0"/>
                <a:ea typeface="宋体" panose="02010600030101010101" pitchFamily="2" charset="-122"/>
              </a:rPr>
            </a:fld>
            <a:endParaRPr lang="en-US" altLang="zh-CN" sz="12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6" name="幻灯片图像占位符 1"/>
          <p:cNvSpPr>
            <a:spLocks noGrp="1" noRot="1" noChangeAspect="1" noTextEdit="1"/>
          </p:cNvSpPr>
          <p:nvPr>
            <p:ph type="sldImg"/>
          </p:nvPr>
        </p:nvSpPr>
        <p:spPr>
          <a:ln/>
        </p:spPr>
      </p:sp>
      <p:sp>
        <p:nvSpPr>
          <p:cNvPr id="144387" name="备注占位符 2"/>
          <p:cNvSpPr>
            <a:spLocks noGrp="1"/>
          </p:cNvSpPr>
          <p:nvPr>
            <p:ph type="body" idx="1"/>
          </p:nvPr>
        </p:nvSpPr>
        <p:spPr>
          <a:ln/>
        </p:spPr>
        <p:txBody>
          <a:bodyPr wrap="square" lIns="91440" tIns="45720" rIns="91440" bIns="45720" anchor="t" anchorCtr="0"/>
          <a:p>
            <a:pPr lvl="0"/>
            <a:r>
              <a:rPr lang="zh-CN" altLang="zh-CN" dirty="0"/>
              <a:t>当需要调度器选择下一个进程的时候，则就需要从头遍历，比较每个进程的优先级，优先级高的先运行。只有当实时进程运行完毕才可能轮到普通进程运行的。</a:t>
            </a:r>
            <a:endParaRPr lang="zh-CN" altLang="en-US" dirty="0"/>
          </a:p>
          <a:p>
            <a:pPr lvl="0"/>
            <a:endParaRPr lang="zh-CN" altLang="en-US" dirty="0"/>
          </a:p>
        </p:txBody>
      </p:sp>
      <p:sp>
        <p:nvSpPr>
          <p:cNvPr id="14438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buNone/>
            </a:pPr>
            <a:fld id="{9A0DB2DC-4C9A-4742-B13C-FB6460FD3503}" type="slidenum">
              <a:rPr lang="en-US" altLang="zh-CN" sz="1200" b="0" dirty="0">
                <a:latin typeface="Arial" panose="020B0604020202020204" pitchFamily="34" charset="0"/>
                <a:ea typeface="宋体" panose="02010600030101010101" pitchFamily="2" charset="-122"/>
              </a:rPr>
            </a:fld>
            <a:endParaRPr lang="en-US" altLang="zh-CN" sz="12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10" name="幻灯片图像占位符 1"/>
          <p:cNvSpPr>
            <a:spLocks noGrp="1" noRot="1" noChangeAspect="1" noTextEdit="1"/>
          </p:cNvSpPr>
          <p:nvPr>
            <p:ph type="sldImg"/>
          </p:nvPr>
        </p:nvSpPr>
        <p:spPr>
          <a:ln/>
        </p:spPr>
      </p:sp>
      <p:sp>
        <p:nvSpPr>
          <p:cNvPr id="145411" name="备注占位符 2"/>
          <p:cNvSpPr>
            <a:spLocks noGrp="1"/>
          </p:cNvSpPr>
          <p:nvPr>
            <p:ph type="body" idx="1"/>
          </p:nvPr>
        </p:nvSpPr>
        <p:spPr>
          <a:ln/>
        </p:spPr>
        <p:txBody>
          <a:bodyPr wrap="square" lIns="91440" tIns="45720" rIns="91440" bIns="45720" anchor="t" anchorCtr="0"/>
          <a:p>
            <a:pPr lvl="0"/>
            <a:r>
              <a:rPr lang="zh-CN" altLang="zh-CN" dirty="0"/>
              <a:t>当需要调度器选择下一个进程的时候，则就需要从头遍历，比较每个进程的优先级，优先级高的先运行。只有当实时进程运行完毕才可能轮到普通进程运行的。</a:t>
            </a:r>
            <a:endParaRPr lang="zh-CN" altLang="en-US" dirty="0"/>
          </a:p>
          <a:p>
            <a:pPr lvl="0"/>
            <a:endParaRPr lang="zh-CN" altLang="en-US" dirty="0"/>
          </a:p>
        </p:txBody>
      </p:sp>
      <p:sp>
        <p:nvSpPr>
          <p:cNvPr id="14541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buNone/>
            </a:pPr>
            <a:fld id="{9A0DB2DC-4C9A-4742-B13C-FB6460FD3503}" type="slidenum">
              <a:rPr lang="en-US" altLang="zh-CN" sz="1200" b="0" dirty="0">
                <a:latin typeface="Arial" panose="020B0604020202020204" pitchFamily="34" charset="0"/>
                <a:ea typeface="宋体" panose="02010600030101010101" pitchFamily="2" charset="-122"/>
              </a:rPr>
            </a:fld>
            <a:endParaRPr lang="en-US" altLang="zh-CN" sz="12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4" name="幻灯片图像占位符 1"/>
          <p:cNvSpPr>
            <a:spLocks noGrp="1" noRot="1" noChangeAspect="1" noTextEdit="1"/>
          </p:cNvSpPr>
          <p:nvPr>
            <p:ph type="sldImg"/>
          </p:nvPr>
        </p:nvSpPr>
        <p:spPr>
          <a:ln/>
        </p:spPr>
      </p:sp>
      <p:sp>
        <p:nvSpPr>
          <p:cNvPr id="146435" name="备注占位符 2"/>
          <p:cNvSpPr>
            <a:spLocks noGrp="1"/>
          </p:cNvSpPr>
          <p:nvPr>
            <p:ph type="body" idx="1"/>
          </p:nvPr>
        </p:nvSpPr>
        <p:spPr>
          <a:ln/>
        </p:spPr>
        <p:txBody>
          <a:bodyPr wrap="square" lIns="91440" tIns="45720" rIns="91440" bIns="45720" anchor="t" anchorCtr="0"/>
          <a:p>
            <a:pPr lvl="0"/>
            <a:r>
              <a:rPr lang="zh-CN" altLang="zh-CN" dirty="0"/>
              <a:t>当需要调度器选择下一个进程的时候，则就需要从头遍历，比较每个进程的优先级，优先级高的先运行。只有当实时进程运行完毕才可能轮到普通进程运行的。</a:t>
            </a:r>
            <a:endParaRPr lang="zh-CN" altLang="en-US" dirty="0"/>
          </a:p>
          <a:p>
            <a:pPr lvl="0"/>
            <a:endParaRPr lang="zh-CN" altLang="en-US" dirty="0"/>
          </a:p>
        </p:txBody>
      </p:sp>
      <p:sp>
        <p:nvSpPr>
          <p:cNvPr id="14643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buNone/>
            </a:pPr>
            <a:fld id="{9A0DB2DC-4C9A-4742-B13C-FB6460FD3503}" type="slidenum">
              <a:rPr lang="en-US" altLang="zh-CN" sz="1200" b="0" dirty="0">
                <a:latin typeface="Arial" panose="020B0604020202020204" pitchFamily="34" charset="0"/>
                <a:ea typeface="宋体" panose="02010600030101010101" pitchFamily="2" charset="-122"/>
              </a:rPr>
            </a:fld>
            <a:endParaRPr lang="en-US" altLang="zh-CN" sz="12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8" name="幻灯片图像占位符 1"/>
          <p:cNvSpPr>
            <a:spLocks noGrp="1" noRot="1" noChangeAspect="1" noTextEdit="1"/>
          </p:cNvSpPr>
          <p:nvPr>
            <p:ph type="sldImg"/>
          </p:nvPr>
        </p:nvSpPr>
        <p:spPr>
          <a:ln/>
        </p:spPr>
      </p:sp>
      <p:sp>
        <p:nvSpPr>
          <p:cNvPr id="147459" name="备注占位符 2"/>
          <p:cNvSpPr>
            <a:spLocks noGrp="1"/>
          </p:cNvSpPr>
          <p:nvPr>
            <p:ph type="body" idx="1"/>
          </p:nvPr>
        </p:nvSpPr>
        <p:spPr>
          <a:ln/>
        </p:spPr>
        <p:txBody>
          <a:bodyPr wrap="square" lIns="91440" tIns="45720" rIns="91440" bIns="45720" anchor="t" anchorCtr="0"/>
          <a:p>
            <a:pPr lvl="0"/>
            <a:r>
              <a:rPr lang="zh-CN" altLang="en-US" dirty="0"/>
              <a:t>为了减小多核</a:t>
            </a:r>
            <a:r>
              <a:rPr lang="en-US" altLang="zh-CN" dirty="0"/>
              <a:t>CPU</a:t>
            </a:r>
            <a:r>
              <a:rPr lang="zh-CN" altLang="en-US" dirty="0"/>
              <a:t>之间的竞争，所以每个</a:t>
            </a:r>
            <a:r>
              <a:rPr lang="en-US" altLang="zh-CN" dirty="0"/>
              <a:t>CPU</a:t>
            </a:r>
            <a:r>
              <a:rPr lang="zh-CN" altLang="en-US" dirty="0"/>
              <a:t>都需要维护一份本地的优先级队列，因为如果使用全局的优先级，那么多核</a:t>
            </a:r>
            <a:r>
              <a:rPr lang="en-US" altLang="zh-CN" dirty="0"/>
              <a:t>CPU</a:t>
            </a:r>
            <a:r>
              <a:rPr lang="zh-CN" altLang="en-US" dirty="0"/>
              <a:t>就需要对全局优先队列进行上锁，从而导致性能下降。</a:t>
            </a:r>
            <a:endParaRPr lang="en-US" altLang="zh-CN" dirty="0"/>
          </a:p>
          <a:p>
            <a:pPr lvl="0"/>
            <a:endParaRPr lang="zh-CN" altLang="en-US" dirty="0"/>
          </a:p>
        </p:txBody>
      </p:sp>
      <p:sp>
        <p:nvSpPr>
          <p:cNvPr id="14746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buNone/>
            </a:pPr>
            <a:fld id="{9A0DB2DC-4C9A-4742-B13C-FB6460FD3503}" type="slidenum">
              <a:rPr lang="en-US" altLang="zh-CN" sz="1200" b="0" dirty="0">
                <a:latin typeface="Arial" panose="020B0604020202020204" pitchFamily="34" charset="0"/>
                <a:ea typeface="宋体" panose="02010600030101010101" pitchFamily="2" charset="-122"/>
              </a:rPr>
            </a:fld>
            <a:endParaRPr lang="en-US" altLang="zh-CN" sz="12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2" name="幻灯片图像占位符 1"/>
          <p:cNvSpPr>
            <a:spLocks noGrp="1" noRot="1" noChangeAspect="1" noTextEdit="1"/>
          </p:cNvSpPr>
          <p:nvPr>
            <p:ph type="sldImg"/>
          </p:nvPr>
        </p:nvSpPr>
        <p:spPr>
          <a:ln/>
        </p:spPr>
      </p:sp>
      <p:sp>
        <p:nvSpPr>
          <p:cNvPr id="148483" name="备注占位符 2"/>
          <p:cNvSpPr>
            <a:spLocks noGrp="1"/>
          </p:cNvSpPr>
          <p:nvPr>
            <p:ph type="body" idx="1"/>
          </p:nvPr>
        </p:nvSpPr>
        <p:spPr>
          <a:ln/>
        </p:spPr>
        <p:txBody>
          <a:bodyPr wrap="square" lIns="91440" tIns="45720" rIns="91440" bIns="45720" anchor="t" anchorCtr="0"/>
          <a:p>
            <a:pPr lvl="0"/>
            <a:r>
              <a:rPr lang="zh-CN" altLang="en-US" dirty="0"/>
              <a:t>调度时延：（进程第一次获得 </a:t>
            </a:r>
            <a:r>
              <a:rPr lang="en-US" altLang="zh-CN" dirty="0"/>
              <a:t>CPU </a:t>
            </a:r>
            <a:r>
              <a:rPr lang="zh-CN" altLang="en-US" dirty="0"/>
              <a:t>的时间到下一次获得 </a:t>
            </a:r>
            <a:r>
              <a:rPr lang="en-US" altLang="zh-CN" dirty="0"/>
              <a:t>CPU </a:t>
            </a:r>
            <a:r>
              <a:rPr lang="zh-CN" altLang="en-US" dirty="0"/>
              <a:t>时间的时间间隔）</a:t>
            </a:r>
            <a:endParaRPr lang="zh-CN" altLang="en-US" dirty="0"/>
          </a:p>
        </p:txBody>
      </p:sp>
      <p:sp>
        <p:nvSpPr>
          <p:cNvPr id="14848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buNone/>
            </a:pPr>
            <a:fld id="{9A0DB2DC-4C9A-4742-B13C-FB6460FD3503}" type="slidenum">
              <a:rPr lang="zh-CN" altLang="en-US" sz="1200" b="0" dirty="0">
                <a:latin typeface="Arial" panose="020B0604020202020204" pitchFamily="34" charset="0"/>
                <a:ea typeface="宋体" panose="02010600030101010101" pitchFamily="2" charset="-122"/>
              </a:rPr>
            </a:fld>
            <a:endParaRPr lang="zh-CN" altLang="en-US" sz="12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6" name="幻灯片图像占位符 1"/>
          <p:cNvSpPr>
            <a:spLocks noGrp="1" noRot="1" noChangeAspect="1" noTextEdit="1"/>
          </p:cNvSpPr>
          <p:nvPr>
            <p:ph type="sldImg"/>
          </p:nvPr>
        </p:nvSpPr>
        <p:spPr>
          <a:ln/>
        </p:spPr>
      </p:sp>
      <p:sp>
        <p:nvSpPr>
          <p:cNvPr id="134147" name="备注占位符 2"/>
          <p:cNvSpPr>
            <a:spLocks noGrp="1"/>
          </p:cNvSpPr>
          <p:nvPr>
            <p:ph type="body" idx="1"/>
          </p:nvPr>
        </p:nvSpPr>
        <p:spPr>
          <a:ln/>
        </p:spPr>
        <p:txBody>
          <a:bodyPr wrap="square" lIns="91440" tIns="45720" rIns="91440" bIns="45720" anchor="t" anchorCtr="0"/>
          <a:p>
            <a:pPr lvl="0"/>
            <a:r>
              <a:rPr lang="zh-CN" altLang="en-US" dirty="0"/>
              <a:t>作业调度：使作业有了竞争处理机的机会。先来先服务，最短作业时间，最短剩余时间，</a:t>
            </a:r>
            <a:endParaRPr lang="zh-CN" altLang="en-US" dirty="0"/>
          </a:p>
          <a:p>
            <a:pPr lvl="0"/>
            <a:r>
              <a:rPr lang="zh-CN" altLang="en-US" dirty="0"/>
              <a:t>进程调度：使程序真正的运行的调度。时间片，抢占式，短进程</a:t>
            </a:r>
            <a:endParaRPr lang="zh-CN" altLang="en-US" dirty="0"/>
          </a:p>
          <a:p>
            <a:pPr lvl="0"/>
            <a:endParaRPr lang="zh-CN" altLang="en-US" dirty="0"/>
          </a:p>
        </p:txBody>
      </p:sp>
      <p:sp>
        <p:nvSpPr>
          <p:cNvPr id="13414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b="0" dirty="0">
                <a:latin typeface="Arial" panose="020B0604020202020204" pitchFamily="34" charset="0"/>
                <a:ea typeface="楷体_GB2312" pitchFamily="49" charset="-122"/>
              </a:rPr>
            </a:fld>
            <a:endParaRPr lang="en-US" altLang="zh-CN" sz="1200" b="0" dirty="0">
              <a:latin typeface="Arial" panose="020B0604020202020204" pitchFamily="34" charset="0"/>
              <a:ea typeface="楷体_GB2312" pitchFamily="49"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6" name="幻灯片图像占位符 1"/>
          <p:cNvSpPr>
            <a:spLocks noGrp="1" noRot="1" noChangeAspect="1" noTextEdit="1"/>
          </p:cNvSpPr>
          <p:nvPr>
            <p:ph type="sldImg"/>
          </p:nvPr>
        </p:nvSpPr>
        <p:spPr>
          <a:ln/>
        </p:spPr>
      </p:sp>
      <p:sp>
        <p:nvSpPr>
          <p:cNvPr id="149507" name="备注占位符 2"/>
          <p:cNvSpPr>
            <a:spLocks noGrp="1"/>
          </p:cNvSpPr>
          <p:nvPr>
            <p:ph type="body" idx="1"/>
          </p:nvPr>
        </p:nvSpPr>
        <p:spPr>
          <a:ln/>
        </p:spPr>
        <p:txBody>
          <a:bodyPr wrap="square" lIns="91440" tIns="45720" rIns="91440" bIns="45720" anchor="t" anchorCtr="0"/>
          <a:p>
            <a:pPr lvl="0"/>
            <a:r>
              <a:rPr lang="zh-CN" altLang="en-US" dirty="0"/>
              <a:t>调度时延：（进程第一次获得 </a:t>
            </a:r>
            <a:r>
              <a:rPr lang="en-US" altLang="zh-CN" dirty="0"/>
              <a:t>CPU </a:t>
            </a:r>
            <a:r>
              <a:rPr lang="zh-CN" altLang="en-US" dirty="0"/>
              <a:t>的时间到下一次获得 </a:t>
            </a:r>
            <a:r>
              <a:rPr lang="en-US" altLang="zh-CN" dirty="0"/>
              <a:t>CPU </a:t>
            </a:r>
            <a:r>
              <a:rPr lang="zh-CN" altLang="en-US" dirty="0"/>
              <a:t>时间的时间间隔）</a:t>
            </a:r>
            <a:endParaRPr lang="zh-CN" altLang="en-US" dirty="0"/>
          </a:p>
        </p:txBody>
      </p:sp>
      <p:sp>
        <p:nvSpPr>
          <p:cNvPr id="14950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buNone/>
            </a:pPr>
            <a:fld id="{9A0DB2DC-4C9A-4742-B13C-FB6460FD3503}" type="slidenum">
              <a:rPr lang="zh-CN" altLang="en-US" sz="1200" b="0" dirty="0">
                <a:latin typeface="Arial" panose="020B0604020202020204" pitchFamily="34" charset="0"/>
                <a:ea typeface="宋体" panose="02010600030101010101" pitchFamily="2" charset="-122"/>
              </a:rPr>
            </a:fld>
            <a:endParaRPr lang="zh-CN" altLang="en-US" sz="12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30" name="幻灯片图像占位符 1"/>
          <p:cNvSpPr>
            <a:spLocks noGrp="1" noRot="1" noChangeAspect="1" noTextEdit="1"/>
          </p:cNvSpPr>
          <p:nvPr>
            <p:ph type="sldImg"/>
          </p:nvPr>
        </p:nvSpPr>
        <p:spPr>
          <a:xfrm>
            <a:off x="1433513" y="717550"/>
            <a:ext cx="4168775" cy="3125788"/>
          </a:xfrm>
          <a:ln/>
        </p:spPr>
      </p:sp>
      <p:sp>
        <p:nvSpPr>
          <p:cNvPr id="150531" name="备注占位符 2"/>
          <p:cNvSpPr>
            <a:spLocks noGrp="1"/>
          </p:cNvSpPr>
          <p:nvPr>
            <p:ph type="body" idx="1"/>
          </p:nvPr>
        </p:nvSpPr>
        <p:spPr>
          <a:ln/>
        </p:spPr>
        <p:txBody>
          <a:bodyPr wrap="square" lIns="91440" tIns="45720" rIns="91440" bIns="45720" anchor="t" anchorCtr="0"/>
          <a:p>
            <a:pPr lvl="0"/>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4" name="幻灯片图像占位符 1"/>
          <p:cNvSpPr>
            <a:spLocks noGrp="1" noRot="1" noChangeAspect="1" noTextEdit="1"/>
          </p:cNvSpPr>
          <p:nvPr>
            <p:ph type="sldImg"/>
          </p:nvPr>
        </p:nvSpPr>
        <p:spPr>
          <a:ln/>
        </p:spPr>
      </p:sp>
      <p:sp>
        <p:nvSpPr>
          <p:cNvPr id="151555" name="备注占位符 2"/>
          <p:cNvSpPr>
            <a:spLocks noGrp="1"/>
          </p:cNvSpPr>
          <p:nvPr>
            <p:ph type="body" idx="1"/>
          </p:nvPr>
        </p:nvSpPr>
        <p:spPr>
          <a:ln/>
        </p:spPr>
        <p:txBody>
          <a:bodyPr wrap="square" lIns="91440" tIns="45720" rIns="91440" bIns="45720" anchor="t" anchorCtr="0"/>
          <a:p>
            <a:pPr lvl="0"/>
            <a:r>
              <a:rPr lang="en-US" altLang="zh-CN" dirty="0">
                <a:latin typeface="楷体_GB2312" pitchFamily="49" charset="-122"/>
              </a:rPr>
              <a:t> </a:t>
            </a:r>
            <a:r>
              <a:rPr lang="zh-CN" altLang="en-US" dirty="0">
                <a:latin typeface="楷体_GB2312" pitchFamily="49" charset="-122"/>
              </a:rPr>
              <a:t>推进顺序合法                     顺序不合法</a:t>
            </a:r>
            <a:endParaRPr lang="zh-CN" altLang="en-US" dirty="0"/>
          </a:p>
        </p:txBody>
      </p:sp>
      <p:sp>
        <p:nvSpPr>
          <p:cNvPr id="15155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buNone/>
            </a:pPr>
            <a:fld id="{9A0DB2DC-4C9A-4742-B13C-FB6460FD3503}" type="slidenum">
              <a:rPr lang="en-US" altLang="zh-CN" sz="1200" b="0" dirty="0">
                <a:latin typeface="Arial" panose="020B0604020202020204" pitchFamily="34" charset="0"/>
                <a:ea typeface="宋体" panose="02010600030101010101" pitchFamily="2" charset="-122"/>
              </a:rPr>
            </a:fld>
            <a:endParaRPr lang="en-US" altLang="zh-CN" sz="12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78" name="幻灯片图像占位符 1"/>
          <p:cNvSpPr>
            <a:spLocks noGrp="1" noRot="1" noChangeAspect="1" noTextEdit="1"/>
          </p:cNvSpPr>
          <p:nvPr>
            <p:ph type="sldImg"/>
          </p:nvPr>
        </p:nvSpPr>
        <p:spPr>
          <a:ln/>
        </p:spPr>
      </p:sp>
      <p:sp>
        <p:nvSpPr>
          <p:cNvPr id="152579"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15258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b="0" dirty="0">
                <a:latin typeface="Arial" panose="020B0604020202020204" pitchFamily="34" charset="0"/>
                <a:ea typeface="楷体_GB2312" pitchFamily="49" charset="-122"/>
              </a:rPr>
            </a:fld>
            <a:endParaRPr lang="en-US" altLang="zh-CN" sz="1200" b="0" dirty="0">
              <a:latin typeface="Arial" panose="020B0604020202020204" pitchFamily="34" charset="0"/>
              <a:ea typeface="楷体_GB2312" pitchFamily="49"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02" name="幻灯片图像占位符 1"/>
          <p:cNvSpPr>
            <a:spLocks noGrp="1" noRot="1" noChangeAspect="1" noTextEdit="1"/>
          </p:cNvSpPr>
          <p:nvPr>
            <p:ph type="sldImg"/>
          </p:nvPr>
        </p:nvSpPr>
        <p:spPr>
          <a:ln/>
        </p:spPr>
      </p:sp>
      <p:sp>
        <p:nvSpPr>
          <p:cNvPr id="153603"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15360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b="0" dirty="0">
                <a:latin typeface="Arial" panose="020B0604020202020204" pitchFamily="34" charset="0"/>
                <a:ea typeface="楷体_GB2312" pitchFamily="49" charset="-122"/>
              </a:rPr>
            </a:fld>
            <a:endParaRPr lang="en-US" altLang="zh-CN" sz="1200" b="0" dirty="0">
              <a:latin typeface="Arial" panose="020B0604020202020204" pitchFamily="34" charset="0"/>
              <a:ea typeface="楷体_GB2312" pitchFamily="49"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4626" name="幻灯片图像占位符 1"/>
          <p:cNvSpPr>
            <a:spLocks noGrp="1" noRot="1" noChangeAspect="1" noTextEdit="1"/>
          </p:cNvSpPr>
          <p:nvPr>
            <p:ph type="sldImg"/>
          </p:nvPr>
        </p:nvSpPr>
        <p:spPr>
          <a:ln/>
        </p:spPr>
      </p:sp>
      <p:sp>
        <p:nvSpPr>
          <p:cNvPr id="154627" name="备注占位符 2"/>
          <p:cNvSpPr>
            <a:spLocks noGrp="1"/>
          </p:cNvSpPr>
          <p:nvPr>
            <p:ph type="body" idx="1"/>
          </p:nvPr>
        </p:nvSpPr>
        <p:spPr>
          <a:ln/>
        </p:spPr>
        <p:txBody>
          <a:bodyPr wrap="square" lIns="91440" tIns="45720" rIns="91440" bIns="45720" anchor="t" anchorCtr="0"/>
          <a:p>
            <a:pPr lvl="0"/>
            <a:r>
              <a:rPr lang="en-US" altLang="zh-CN" dirty="0"/>
              <a:t>D</a:t>
            </a:r>
            <a:endParaRPr lang="zh-CN" altLang="en-US" dirty="0"/>
          </a:p>
        </p:txBody>
      </p:sp>
      <p:sp>
        <p:nvSpPr>
          <p:cNvPr id="15462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buNone/>
            </a:pPr>
            <a:fld id="{9A0DB2DC-4C9A-4742-B13C-FB6460FD3503}" type="slidenum">
              <a:rPr lang="en-US" altLang="zh-CN" sz="1200" b="0" dirty="0">
                <a:latin typeface="Arial" panose="020B0604020202020204" pitchFamily="34" charset="0"/>
                <a:ea typeface="宋体" panose="02010600030101010101" pitchFamily="2" charset="-122"/>
              </a:rPr>
            </a:fld>
            <a:endParaRPr lang="en-US" altLang="zh-CN" sz="12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5650" name="幻灯片图像占位符 1"/>
          <p:cNvSpPr>
            <a:spLocks noGrp="1" noRot="1" noChangeAspect="1" noTextEdit="1"/>
          </p:cNvSpPr>
          <p:nvPr>
            <p:ph type="sldImg"/>
          </p:nvPr>
        </p:nvSpPr>
        <p:spPr>
          <a:ln/>
        </p:spPr>
      </p:sp>
      <p:sp>
        <p:nvSpPr>
          <p:cNvPr id="155651"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15565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b="0" dirty="0">
                <a:latin typeface="Arial" panose="020B0604020202020204" pitchFamily="34" charset="0"/>
                <a:ea typeface="楷体_GB2312" pitchFamily="49" charset="-122"/>
              </a:rPr>
            </a:fld>
            <a:endParaRPr lang="en-US" altLang="zh-CN" sz="1200" b="0" dirty="0">
              <a:latin typeface="Arial" panose="020B0604020202020204" pitchFamily="34" charset="0"/>
              <a:ea typeface="楷体_GB2312" pitchFamily="49"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6674" name="幻灯片图像占位符 1"/>
          <p:cNvSpPr>
            <a:spLocks noGrp="1" noRot="1" noChangeAspect="1" noTextEdit="1"/>
          </p:cNvSpPr>
          <p:nvPr>
            <p:ph type="sldImg"/>
          </p:nvPr>
        </p:nvSpPr>
        <p:spPr>
          <a:ln/>
        </p:spPr>
      </p:sp>
      <p:sp>
        <p:nvSpPr>
          <p:cNvPr id="156675"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15667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b="0" dirty="0">
                <a:latin typeface="Arial" panose="020B0604020202020204" pitchFamily="34" charset="0"/>
                <a:ea typeface="楷体_GB2312" pitchFamily="49" charset="-122"/>
              </a:rPr>
            </a:fld>
            <a:endParaRPr lang="en-US" altLang="zh-CN" sz="1200" b="0" dirty="0">
              <a:latin typeface="Arial" panose="020B0604020202020204" pitchFamily="34" charset="0"/>
              <a:ea typeface="楷体_GB2312" pitchFamily="49"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7698" name="幻灯片图像占位符 1"/>
          <p:cNvSpPr>
            <a:spLocks noGrp="1" noRot="1" noChangeAspect="1" noTextEdit="1"/>
          </p:cNvSpPr>
          <p:nvPr>
            <p:ph type="sldImg"/>
          </p:nvPr>
        </p:nvSpPr>
        <p:spPr>
          <a:ln/>
        </p:spPr>
      </p:sp>
      <p:sp>
        <p:nvSpPr>
          <p:cNvPr id="157699"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15770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b="0" dirty="0">
                <a:latin typeface="Arial" panose="020B0604020202020204" pitchFamily="34" charset="0"/>
                <a:ea typeface="楷体_GB2312" pitchFamily="49" charset="-122"/>
              </a:rPr>
            </a:fld>
            <a:endParaRPr lang="en-US" altLang="zh-CN" sz="1200" b="0" dirty="0">
              <a:latin typeface="Arial" panose="020B0604020202020204" pitchFamily="34" charset="0"/>
              <a:ea typeface="楷体_GB2312" pitchFamily="49"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8722"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b="0" dirty="0">
                <a:ea typeface="楷体_GB2312" pitchFamily="49" charset="-122"/>
              </a:rPr>
            </a:fld>
            <a:endParaRPr lang="en-US" altLang="zh-CN" sz="1200" b="0" dirty="0">
              <a:ea typeface="楷体_GB2312" pitchFamily="49" charset="-122"/>
            </a:endParaRPr>
          </a:p>
        </p:txBody>
      </p:sp>
      <p:sp>
        <p:nvSpPr>
          <p:cNvPr id="158723" name="Rectangle 2"/>
          <p:cNvSpPr>
            <a:spLocks noGrp="1" noRot="1" noChangeAspect="1" noTextEdit="1"/>
          </p:cNvSpPr>
          <p:nvPr>
            <p:ph type="sldImg"/>
          </p:nvPr>
        </p:nvSpPr>
        <p:spPr>
          <a:solidFill>
            <a:srgbClr val="FFFFFF">
              <a:alpha val="100000"/>
            </a:srgbClr>
          </a:solidFill>
          <a:ln/>
        </p:spPr>
      </p:sp>
      <p:sp>
        <p:nvSpPr>
          <p:cNvPr id="158724" name="Rectangle 3"/>
          <p:cNvSpPr>
            <a:spLocks noGrp="1"/>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9746"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b="0" dirty="0">
                <a:ea typeface="楷体_GB2312" pitchFamily="49" charset="-122"/>
              </a:rPr>
            </a:fld>
            <a:endParaRPr lang="en-US" altLang="zh-CN" sz="1200" b="0" dirty="0">
              <a:ea typeface="楷体_GB2312" pitchFamily="49" charset="-122"/>
            </a:endParaRPr>
          </a:p>
        </p:txBody>
      </p:sp>
      <p:sp>
        <p:nvSpPr>
          <p:cNvPr id="159747" name="Rectangle 2"/>
          <p:cNvSpPr>
            <a:spLocks noGrp="1" noRot="1" noChangeAspect="1" noTextEdit="1"/>
          </p:cNvSpPr>
          <p:nvPr>
            <p:ph type="sldImg"/>
          </p:nvPr>
        </p:nvSpPr>
        <p:spPr>
          <a:solidFill>
            <a:srgbClr val="FFFFFF">
              <a:alpha val="100000"/>
            </a:srgbClr>
          </a:solidFill>
          <a:ln/>
        </p:spPr>
      </p:sp>
      <p:sp>
        <p:nvSpPr>
          <p:cNvPr id="159748" name="Rectangle 3"/>
          <p:cNvSpPr>
            <a:spLocks noGrp="1"/>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7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b="0" dirty="0">
                <a:ea typeface="楷体_GB2312" pitchFamily="49" charset="-122"/>
              </a:rPr>
            </a:fld>
            <a:endParaRPr lang="en-US" altLang="zh-CN" sz="1200" b="0" dirty="0">
              <a:ea typeface="楷体_GB2312" pitchFamily="49" charset="-122"/>
            </a:endParaRPr>
          </a:p>
        </p:txBody>
      </p:sp>
      <p:sp>
        <p:nvSpPr>
          <p:cNvPr id="160771" name="Rectangle 2"/>
          <p:cNvSpPr>
            <a:spLocks noGrp="1" noRot="1" noChangeAspect="1" noTextEdit="1"/>
          </p:cNvSpPr>
          <p:nvPr>
            <p:ph type="sldImg"/>
          </p:nvPr>
        </p:nvSpPr>
        <p:spPr>
          <a:solidFill>
            <a:srgbClr val="FFFFFF">
              <a:alpha val="100000"/>
            </a:srgbClr>
          </a:solidFill>
          <a:ln/>
        </p:spPr>
      </p:sp>
      <p:sp>
        <p:nvSpPr>
          <p:cNvPr id="160772" name="Rectangle 3"/>
          <p:cNvSpPr>
            <a:spLocks noGrp="1"/>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1794"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b="0" dirty="0">
                <a:ea typeface="楷体_GB2312" pitchFamily="49" charset="-122"/>
              </a:rPr>
            </a:fld>
            <a:endParaRPr lang="en-US" altLang="zh-CN" sz="1200" b="0" dirty="0">
              <a:ea typeface="楷体_GB2312" pitchFamily="49" charset="-122"/>
            </a:endParaRPr>
          </a:p>
        </p:txBody>
      </p:sp>
      <p:sp>
        <p:nvSpPr>
          <p:cNvPr id="161795" name="Rectangle 2"/>
          <p:cNvSpPr>
            <a:spLocks noGrp="1" noRot="1" noChangeAspect="1" noTextEdit="1"/>
          </p:cNvSpPr>
          <p:nvPr>
            <p:ph type="sldImg"/>
          </p:nvPr>
        </p:nvSpPr>
        <p:spPr>
          <a:solidFill>
            <a:srgbClr val="FFFFFF">
              <a:alpha val="100000"/>
            </a:srgbClr>
          </a:solidFill>
          <a:ln/>
        </p:spPr>
      </p:sp>
      <p:sp>
        <p:nvSpPr>
          <p:cNvPr id="161796" name="Rectangle 3"/>
          <p:cNvSpPr>
            <a:spLocks noGrp="1"/>
          </p:cNvSpPr>
          <p:nvPr>
            <p:ph type="body" idx="1"/>
          </p:nvPr>
        </p:nvSpPr>
        <p:spPr>
          <a:solidFill>
            <a:srgbClr val="FFFFFF">
              <a:alpha val="100000"/>
            </a:srgbClr>
          </a:solidFill>
          <a:ln>
            <a:solidFill>
              <a:srgbClr val="000000">
                <a:alpha val="100000"/>
              </a:srgbClr>
            </a:solidFill>
            <a:miter lim="800000"/>
          </a:ln>
        </p:spPr>
        <p:txBody>
          <a:bodyPr wrap="square" lIns="91440" tIns="45720" rIns="91440" bIns="45720" anchor="t" anchorCtr="0"/>
          <a:p>
            <a:pPr lvl="0" eaLnBrk="1" hangingPunct="1"/>
            <a:endParaRPr lang="zh-CN" altLang="zh-CN"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2818" name="幻灯片图像占位符 1"/>
          <p:cNvSpPr>
            <a:spLocks noGrp="1" noRot="1" noChangeAspect="1" noTextEdit="1"/>
          </p:cNvSpPr>
          <p:nvPr>
            <p:ph type="sldImg"/>
          </p:nvPr>
        </p:nvSpPr>
        <p:spPr>
          <a:ln/>
        </p:spPr>
      </p:sp>
      <p:sp>
        <p:nvSpPr>
          <p:cNvPr id="162819"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16282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b="0" dirty="0">
                <a:latin typeface="Arial" panose="020B0604020202020204" pitchFamily="34" charset="0"/>
                <a:ea typeface="楷体_GB2312" pitchFamily="49" charset="-122"/>
              </a:rPr>
            </a:fld>
            <a:endParaRPr lang="en-US" altLang="zh-CN" sz="1200" b="0" dirty="0">
              <a:latin typeface="Arial" panose="020B0604020202020204" pitchFamily="34" charset="0"/>
              <a:ea typeface="楷体_GB2312" pitchFamily="49"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42" name="幻灯片图像占位符 1"/>
          <p:cNvSpPr>
            <a:spLocks noGrp="1" noRot="1" noChangeAspect="1" noTextEdit="1"/>
          </p:cNvSpPr>
          <p:nvPr>
            <p:ph type="sldImg"/>
          </p:nvPr>
        </p:nvSpPr>
        <p:spPr>
          <a:ln/>
        </p:spPr>
      </p:sp>
      <p:sp>
        <p:nvSpPr>
          <p:cNvPr id="163843"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16384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b="0" dirty="0">
                <a:latin typeface="Arial" panose="020B0604020202020204" pitchFamily="34" charset="0"/>
                <a:ea typeface="楷体_GB2312" pitchFamily="49" charset="-122"/>
              </a:rPr>
            </a:fld>
            <a:endParaRPr lang="en-US" altLang="zh-CN" sz="1200" b="0" dirty="0">
              <a:latin typeface="Arial" panose="020B0604020202020204" pitchFamily="34" charset="0"/>
              <a:ea typeface="楷体_GB2312" pitchFamily="49"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70" name="幻灯片图像占位符 1"/>
          <p:cNvSpPr>
            <a:spLocks noGrp="1" noRot="1" noChangeAspect="1" noTextEdit="1"/>
          </p:cNvSpPr>
          <p:nvPr>
            <p:ph type="sldImg"/>
          </p:nvPr>
        </p:nvSpPr>
        <p:spPr>
          <a:ln/>
        </p:spPr>
      </p:sp>
      <p:sp>
        <p:nvSpPr>
          <p:cNvPr id="135171" name="备注占位符 2"/>
          <p:cNvSpPr>
            <a:spLocks noGrp="1"/>
          </p:cNvSpPr>
          <p:nvPr>
            <p:ph type="body" idx="1"/>
          </p:nvPr>
        </p:nvSpPr>
        <p:spPr>
          <a:ln/>
        </p:spPr>
        <p:txBody>
          <a:bodyPr wrap="square" lIns="91440" tIns="45720" rIns="91440" bIns="45720" anchor="t" anchorCtr="0"/>
          <a:p>
            <a:pPr lvl="0"/>
            <a:endParaRPr lang="zh-CN" altLang="zh-CN" b="1" dirty="0">
              <a:latin typeface="Tahoma" panose="020B0604030504040204" pitchFamily="34" charset="0"/>
            </a:endParaRPr>
          </a:p>
        </p:txBody>
      </p:sp>
      <p:sp>
        <p:nvSpPr>
          <p:cNvPr id="13517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b="0" dirty="0">
                <a:latin typeface="Arial" panose="020B0604020202020204" pitchFamily="34" charset="0"/>
                <a:ea typeface="楷体_GB2312" pitchFamily="49" charset="-122"/>
              </a:rPr>
            </a:fld>
            <a:endParaRPr lang="en-US" altLang="zh-CN" sz="1200" b="0" dirty="0">
              <a:latin typeface="Arial" panose="020B0604020202020204" pitchFamily="34" charset="0"/>
              <a:ea typeface="楷体_GB2312" pitchFamily="49"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4" name="幻灯片图像占位符 1"/>
          <p:cNvSpPr>
            <a:spLocks noGrp="1" noRot="1" noChangeAspect="1" noTextEdit="1"/>
          </p:cNvSpPr>
          <p:nvPr>
            <p:ph type="sldImg"/>
          </p:nvPr>
        </p:nvSpPr>
        <p:spPr>
          <a:ln/>
        </p:spPr>
      </p:sp>
      <p:sp>
        <p:nvSpPr>
          <p:cNvPr id="136195" name="备注占位符 2"/>
          <p:cNvSpPr>
            <a:spLocks noGrp="1"/>
          </p:cNvSpPr>
          <p:nvPr>
            <p:ph type="body" idx="1"/>
          </p:nvPr>
        </p:nvSpPr>
        <p:spPr>
          <a:ln/>
        </p:spPr>
        <p:txBody>
          <a:bodyPr wrap="square" lIns="91440" tIns="45720" rIns="91440" bIns="45720" anchor="t" anchorCtr="0"/>
          <a:p>
            <a:pPr lvl="0"/>
            <a:r>
              <a:rPr lang="en-US" altLang="zh-CN" dirty="0"/>
              <a:t>A</a:t>
            </a:r>
            <a:endParaRPr lang="en-US" altLang="zh-CN" dirty="0"/>
          </a:p>
        </p:txBody>
      </p:sp>
      <p:sp>
        <p:nvSpPr>
          <p:cNvPr id="13619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buNone/>
            </a:pPr>
            <a:fld id="{9A0DB2DC-4C9A-4742-B13C-FB6460FD3503}" type="slidenum">
              <a:rPr lang="en-US" altLang="zh-CN" sz="1200" b="0" dirty="0">
                <a:latin typeface="Arial" panose="020B0604020202020204" pitchFamily="34" charset="0"/>
                <a:ea typeface="宋体" panose="02010600030101010101" pitchFamily="2" charset="-122"/>
              </a:rPr>
            </a:fld>
            <a:endParaRPr lang="en-US" altLang="zh-CN" sz="12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eaLnBrk="1" hangingPunct="1">
              <a:buNone/>
            </a:pP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eaLnBrk="1" hangingPunct="1">
              <a:buNone/>
            </a:pPr>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8" name="幻灯片图像占位符 1"/>
          <p:cNvSpPr>
            <a:spLocks noGrp="1" noRot="1" noChangeAspect="1" noTextEdit="1"/>
          </p:cNvSpPr>
          <p:nvPr>
            <p:ph type="sldImg"/>
          </p:nvPr>
        </p:nvSpPr>
        <p:spPr>
          <a:ln/>
        </p:spPr>
      </p:sp>
      <p:sp>
        <p:nvSpPr>
          <p:cNvPr id="137219" name="备注占位符 2"/>
          <p:cNvSpPr>
            <a:spLocks noGrp="1"/>
          </p:cNvSpPr>
          <p:nvPr>
            <p:ph type="body" idx="1"/>
          </p:nvPr>
        </p:nvSpPr>
        <p:spPr>
          <a:ln/>
        </p:spPr>
        <p:txBody>
          <a:bodyPr wrap="square" lIns="91440" tIns="45720" rIns="91440" bIns="45720" anchor="t" anchorCtr="0"/>
          <a:p>
            <a:pPr lvl="0"/>
            <a:r>
              <a:rPr lang="en-US" altLang="zh-CN" dirty="0"/>
              <a:t>D</a:t>
            </a:r>
            <a:endParaRPr lang="zh-CN" altLang="en-US" dirty="0"/>
          </a:p>
        </p:txBody>
      </p:sp>
      <p:sp>
        <p:nvSpPr>
          <p:cNvPr id="13722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buNone/>
            </a:pPr>
            <a:fld id="{9A0DB2DC-4C9A-4742-B13C-FB6460FD3503}" type="slidenum">
              <a:rPr lang="en-US" altLang="zh-CN" sz="1200" b="0" dirty="0">
                <a:latin typeface="Arial" panose="020B0604020202020204" pitchFamily="34" charset="0"/>
                <a:ea typeface="宋体" panose="02010600030101010101" pitchFamily="2" charset="-122"/>
              </a:rPr>
            </a:fld>
            <a:endParaRPr lang="en-US" altLang="zh-CN" sz="1200" b="0" dirty="0">
              <a:latin typeface="Arial" panose="020B060402020202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2" name="幻灯片图像占位符 1"/>
          <p:cNvSpPr>
            <a:spLocks noGrp="1" noRot="1" noChangeAspect="1" noTextEdit="1"/>
          </p:cNvSpPr>
          <p:nvPr>
            <p:ph type="sldImg"/>
          </p:nvPr>
        </p:nvSpPr>
        <p:spPr>
          <a:ln/>
        </p:spPr>
      </p:sp>
      <p:sp>
        <p:nvSpPr>
          <p:cNvPr id="138243" name="备注占位符 2"/>
          <p:cNvSpPr>
            <a:spLocks noGrp="1"/>
          </p:cNvSpPr>
          <p:nvPr>
            <p:ph type="body" idx="1"/>
          </p:nvPr>
        </p:nvSpPr>
        <p:spPr>
          <a:ln/>
        </p:spPr>
        <p:txBody>
          <a:bodyPr wrap="square" lIns="91440" tIns="45720" rIns="91440" bIns="45720" anchor="t" anchorCtr="0"/>
          <a:p>
            <a:pPr lvl="0"/>
            <a:r>
              <a:rPr lang="en-US" altLang="zh-CN" dirty="0"/>
              <a:t>B</a:t>
            </a:r>
            <a:endParaRPr lang="zh-CN" altLang="en-US" dirty="0"/>
          </a:p>
        </p:txBody>
      </p:sp>
      <p:sp>
        <p:nvSpPr>
          <p:cNvPr id="13824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buNone/>
            </a:pPr>
            <a:fld id="{9A0DB2DC-4C9A-4742-B13C-FB6460FD3503}" type="slidenum">
              <a:rPr lang="en-US" altLang="zh-CN" sz="1200" b="0" dirty="0">
                <a:latin typeface="Arial" panose="020B0604020202020204" pitchFamily="34" charset="0"/>
                <a:ea typeface="宋体" panose="02010600030101010101" pitchFamily="2" charset="-122"/>
              </a:rPr>
            </a:fld>
            <a:endParaRPr lang="en-US" altLang="zh-CN" sz="1200" b="0" dirty="0">
              <a:latin typeface="Arial" panose="020B060402020202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2"/>
          <p:cNvGrpSpPr/>
          <p:nvPr/>
        </p:nvGrpSpPr>
        <p:grpSpPr>
          <a:xfrm>
            <a:off x="0" y="2438400"/>
            <a:ext cx="9009063" cy="1052513"/>
            <a:chOff x="0" y="1536"/>
            <a:chExt cx="5675" cy="663"/>
          </a:xfrm>
        </p:grpSpPr>
        <p:grpSp>
          <p:nvGrpSpPr>
            <p:cNvPr id="2056" name="Group 3"/>
            <p:cNvGrpSpPr/>
            <p:nvPr/>
          </p:nvGrpSpPr>
          <p:grpSpPr>
            <a:xfrm>
              <a:off x="183" y="1604"/>
              <a:ext cx="448" cy="299"/>
              <a:chOff x="720" y="336"/>
              <a:chExt cx="624" cy="432"/>
            </a:xfrm>
          </p:grpSpPr>
          <p:sp>
            <p:nvSpPr>
              <p:cNvPr id="15" name="Rectangle 4"/>
              <p:cNvSpPr>
                <a:spLocks noChangeArrowheads="1"/>
              </p:cNvSpPr>
              <p:nvPr/>
            </p:nvSpPr>
            <p:spPr bwMode="auto">
              <a:xfrm>
                <a:off x="720" y="336"/>
                <a:ext cx="384" cy="432"/>
              </a:xfrm>
              <a:prstGeom prst="rect">
                <a:avLst/>
              </a:prstGeom>
              <a:solidFill>
                <a:schemeClr val="folHlink"/>
              </a:solidFill>
              <a:ln>
                <a:noFill/>
              </a:ln>
              <a:effectLst/>
            </p:spPr>
            <p:txBody>
              <a:bodyPr wrap="none" anchor="ctr"/>
              <a:lstStyle>
                <a:lvl1pPr eaLnBrk="0" hangingPunct="0">
                  <a:defRPr sz="2400" b="1">
                    <a:solidFill>
                      <a:schemeClr val="tx1"/>
                    </a:solidFill>
                    <a:latin typeface="Times New Roman" panose="02020603050405020304" pitchFamily="18" charset="0"/>
                    <a:ea typeface="楷体_GB2312"/>
                    <a:cs typeface="楷体_GB2312"/>
                  </a:defRPr>
                </a:lvl1pPr>
                <a:lvl2pPr marL="742950" indent="-285750" eaLnBrk="0" hangingPunct="0">
                  <a:defRPr sz="2400" b="1">
                    <a:solidFill>
                      <a:schemeClr val="tx1"/>
                    </a:solidFill>
                    <a:latin typeface="Times New Roman" panose="02020603050405020304" pitchFamily="18" charset="0"/>
                    <a:ea typeface="楷体_GB2312"/>
                    <a:cs typeface="楷体_GB2312"/>
                  </a:defRPr>
                </a:lvl2pPr>
                <a:lvl3pPr marL="1143000" indent="-228600" eaLnBrk="0" hangingPunct="0">
                  <a:defRPr sz="2400" b="1">
                    <a:solidFill>
                      <a:schemeClr val="tx1"/>
                    </a:solidFill>
                    <a:latin typeface="Times New Roman" panose="02020603050405020304" pitchFamily="18" charset="0"/>
                    <a:ea typeface="楷体_GB2312"/>
                    <a:cs typeface="楷体_GB2312"/>
                  </a:defRPr>
                </a:lvl3pPr>
                <a:lvl4pPr marL="1600200" indent="-228600" eaLnBrk="0" hangingPunct="0">
                  <a:defRPr sz="2400" b="1">
                    <a:solidFill>
                      <a:schemeClr val="tx1"/>
                    </a:solidFill>
                    <a:latin typeface="Times New Roman" panose="02020603050405020304" pitchFamily="18" charset="0"/>
                    <a:ea typeface="楷体_GB2312"/>
                    <a:cs typeface="楷体_GB2312"/>
                  </a:defRPr>
                </a:lvl4pPr>
                <a:lvl5pPr marL="2057400" indent="-228600" eaLnBrk="0" hangingPunct="0">
                  <a:defRPr sz="24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50000"/>
                  </a:spcBef>
                  <a:spcAft>
                    <a:spcPct val="0"/>
                  </a:spcAft>
                  <a:defRPr sz="24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50000"/>
                  </a:spcBef>
                  <a:spcAft>
                    <a:spcPct val="0"/>
                  </a:spcAft>
                  <a:defRPr sz="24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50000"/>
                  </a:spcBef>
                  <a:spcAft>
                    <a:spcPct val="0"/>
                  </a:spcAft>
                  <a:defRPr sz="24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50000"/>
                  </a:spcBef>
                  <a:spcAft>
                    <a:spcPct val="0"/>
                  </a:spcAft>
                  <a:defRPr sz="2400" b="1">
                    <a:solidFill>
                      <a:schemeClr val="tx1"/>
                    </a:solidFill>
                    <a:latin typeface="Times New Roman" panose="02020603050405020304" pitchFamily="18" charset="0"/>
                    <a:ea typeface="楷体_GB2312"/>
                    <a:cs typeface="楷体_GB2312"/>
                  </a:defRPr>
                </a:lvl9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_GB2312"/>
                  <a:cs typeface="楷体_GB2312"/>
                </a:endParaRPr>
              </a:p>
            </p:txBody>
          </p:sp>
          <p:sp>
            <p:nvSpPr>
              <p:cNvPr id="16"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p:spPr>
            <p:txBody>
              <a:bodyPr wrap="none" anchor="ctr"/>
              <a:lstStyle>
                <a:lvl1pPr eaLnBrk="0" hangingPunct="0">
                  <a:defRPr sz="2400" b="1">
                    <a:solidFill>
                      <a:schemeClr val="tx1"/>
                    </a:solidFill>
                    <a:latin typeface="Times New Roman" panose="02020603050405020304" pitchFamily="18" charset="0"/>
                    <a:ea typeface="楷体_GB2312"/>
                    <a:cs typeface="楷体_GB2312"/>
                  </a:defRPr>
                </a:lvl1pPr>
                <a:lvl2pPr marL="742950" indent="-285750" eaLnBrk="0" hangingPunct="0">
                  <a:defRPr sz="2400" b="1">
                    <a:solidFill>
                      <a:schemeClr val="tx1"/>
                    </a:solidFill>
                    <a:latin typeface="Times New Roman" panose="02020603050405020304" pitchFamily="18" charset="0"/>
                    <a:ea typeface="楷体_GB2312"/>
                    <a:cs typeface="楷体_GB2312"/>
                  </a:defRPr>
                </a:lvl2pPr>
                <a:lvl3pPr marL="1143000" indent="-228600" eaLnBrk="0" hangingPunct="0">
                  <a:defRPr sz="2400" b="1">
                    <a:solidFill>
                      <a:schemeClr val="tx1"/>
                    </a:solidFill>
                    <a:latin typeface="Times New Roman" panose="02020603050405020304" pitchFamily="18" charset="0"/>
                    <a:ea typeface="楷体_GB2312"/>
                    <a:cs typeface="楷体_GB2312"/>
                  </a:defRPr>
                </a:lvl3pPr>
                <a:lvl4pPr marL="1600200" indent="-228600" eaLnBrk="0" hangingPunct="0">
                  <a:defRPr sz="2400" b="1">
                    <a:solidFill>
                      <a:schemeClr val="tx1"/>
                    </a:solidFill>
                    <a:latin typeface="Times New Roman" panose="02020603050405020304" pitchFamily="18" charset="0"/>
                    <a:ea typeface="楷体_GB2312"/>
                    <a:cs typeface="楷体_GB2312"/>
                  </a:defRPr>
                </a:lvl4pPr>
                <a:lvl5pPr marL="2057400" indent="-228600" eaLnBrk="0" hangingPunct="0">
                  <a:defRPr sz="24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50000"/>
                  </a:spcBef>
                  <a:spcAft>
                    <a:spcPct val="0"/>
                  </a:spcAft>
                  <a:defRPr sz="24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50000"/>
                  </a:spcBef>
                  <a:spcAft>
                    <a:spcPct val="0"/>
                  </a:spcAft>
                  <a:defRPr sz="24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50000"/>
                  </a:spcBef>
                  <a:spcAft>
                    <a:spcPct val="0"/>
                  </a:spcAft>
                  <a:defRPr sz="24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50000"/>
                  </a:spcBef>
                  <a:spcAft>
                    <a:spcPct val="0"/>
                  </a:spcAft>
                  <a:defRPr sz="2400" b="1">
                    <a:solidFill>
                      <a:schemeClr val="tx1"/>
                    </a:solidFill>
                    <a:latin typeface="Times New Roman" panose="02020603050405020304" pitchFamily="18" charset="0"/>
                    <a:ea typeface="楷体_GB2312"/>
                    <a:cs typeface="楷体_GB2312"/>
                  </a:defRPr>
                </a:lvl9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_GB2312"/>
                  <a:cs typeface="楷体_GB2312"/>
                </a:endParaRPr>
              </a:p>
            </p:txBody>
          </p:sp>
        </p:grpSp>
        <p:grpSp>
          <p:nvGrpSpPr>
            <p:cNvPr id="2057" name="Group 6"/>
            <p:cNvGrpSpPr/>
            <p:nvPr/>
          </p:nvGrpSpPr>
          <p:grpSpPr>
            <a:xfrm>
              <a:off x="261" y="1870"/>
              <a:ext cx="465" cy="299"/>
              <a:chOff x="912" y="2640"/>
              <a:chExt cx="672" cy="432"/>
            </a:xfrm>
          </p:grpSpPr>
          <p:sp>
            <p:nvSpPr>
              <p:cNvPr id="13" name="Rectangle 7"/>
              <p:cNvSpPr>
                <a:spLocks noChangeArrowheads="1"/>
              </p:cNvSpPr>
              <p:nvPr/>
            </p:nvSpPr>
            <p:spPr bwMode="auto">
              <a:xfrm>
                <a:off x="912" y="2640"/>
                <a:ext cx="384" cy="432"/>
              </a:xfrm>
              <a:prstGeom prst="rect">
                <a:avLst/>
              </a:prstGeom>
              <a:solidFill>
                <a:schemeClr val="accent2"/>
              </a:solidFill>
              <a:ln>
                <a:noFill/>
              </a:ln>
              <a:effectLst/>
            </p:spPr>
            <p:txBody>
              <a:bodyPr wrap="none" anchor="ctr"/>
              <a:lstStyle>
                <a:lvl1pPr eaLnBrk="0" hangingPunct="0">
                  <a:defRPr sz="2400" b="1">
                    <a:solidFill>
                      <a:schemeClr val="tx1"/>
                    </a:solidFill>
                    <a:latin typeface="Times New Roman" panose="02020603050405020304" pitchFamily="18" charset="0"/>
                    <a:ea typeface="楷体_GB2312"/>
                    <a:cs typeface="楷体_GB2312"/>
                  </a:defRPr>
                </a:lvl1pPr>
                <a:lvl2pPr marL="742950" indent="-285750" eaLnBrk="0" hangingPunct="0">
                  <a:defRPr sz="2400" b="1">
                    <a:solidFill>
                      <a:schemeClr val="tx1"/>
                    </a:solidFill>
                    <a:latin typeface="Times New Roman" panose="02020603050405020304" pitchFamily="18" charset="0"/>
                    <a:ea typeface="楷体_GB2312"/>
                    <a:cs typeface="楷体_GB2312"/>
                  </a:defRPr>
                </a:lvl2pPr>
                <a:lvl3pPr marL="1143000" indent="-228600" eaLnBrk="0" hangingPunct="0">
                  <a:defRPr sz="2400" b="1">
                    <a:solidFill>
                      <a:schemeClr val="tx1"/>
                    </a:solidFill>
                    <a:latin typeface="Times New Roman" panose="02020603050405020304" pitchFamily="18" charset="0"/>
                    <a:ea typeface="楷体_GB2312"/>
                    <a:cs typeface="楷体_GB2312"/>
                  </a:defRPr>
                </a:lvl3pPr>
                <a:lvl4pPr marL="1600200" indent="-228600" eaLnBrk="0" hangingPunct="0">
                  <a:defRPr sz="2400" b="1">
                    <a:solidFill>
                      <a:schemeClr val="tx1"/>
                    </a:solidFill>
                    <a:latin typeface="Times New Roman" panose="02020603050405020304" pitchFamily="18" charset="0"/>
                    <a:ea typeface="楷体_GB2312"/>
                    <a:cs typeface="楷体_GB2312"/>
                  </a:defRPr>
                </a:lvl4pPr>
                <a:lvl5pPr marL="2057400" indent="-228600" eaLnBrk="0" hangingPunct="0">
                  <a:defRPr sz="24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50000"/>
                  </a:spcBef>
                  <a:spcAft>
                    <a:spcPct val="0"/>
                  </a:spcAft>
                  <a:defRPr sz="24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50000"/>
                  </a:spcBef>
                  <a:spcAft>
                    <a:spcPct val="0"/>
                  </a:spcAft>
                  <a:defRPr sz="24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50000"/>
                  </a:spcBef>
                  <a:spcAft>
                    <a:spcPct val="0"/>
                  </a:spcAft>
                  <a:defRPr sz="24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50000"/>
                  </a:spcBef>
                  <a:spcAft>
                    <a:spcPct val="0"/>
                  </a:spcAft>
                  <a:defRPr sz="2400" b="1">
                    <a:solidFill>
                      <a:schemeClr val="tx1"/>
                    </a:solidFill>
                    <a:latin typeface="Times New Roman" panose="02020603050405020304" pitchFamily="18" charset="0"/>
                    <a:ea typeface="楷体_GB2312"/>
                    <a:cs typeface="楷体_GB2312"/>
                  </a:defRPr>
                </a:lvl9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_GB2312"/>
                  <a:cs typeface="楷体_GB2312"/>
                </a:endParaRPr>
              </a:p>
            </p:txBody>
          </p:sp>
          <p:sp>
            <p:nvSpPr>
              <p:cNvPr id="14"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p:spPr>
            <p:txBody>
              <a:bodyPr wrap="none" anchor="ctr"/>
              <a:lstStyle>
                <a:lvl1pPr eaLnBrk="0" hangingPunct="0">
                  <a:defRPr sz="2400" b="1">
                    <a:solidFill>
                      <a:schemeClr val="tx1"/>
                    </a:solidFill>
                    <a:latin typeface="Times New Roman" panose="02020603050405020304" pitchFamily="18" charset="0"/>
                    <a:ea typeface="楷体_GB2312"/>
                    <a:cs typeface="楷体_GB2312"/>
                  </a:defRPr>
                </a:lvl1pPr>
                <a:lvl2pPr marL="742950" indent="-285750" eaLnBrk="0" hangingPunct="0">
                  <a:defRPr sz="2400" b="1">
                    <a:solidFill>
                      <a:schemeClr val="tx1"/>
                    </a:solidFill>
                    <a:latin typeface="Times New Roman" panose="02020603050405020304" pitchFamily="18" charset="0"/>
                    <a:ea typeface="楷体_GB2312"/>
                    <a:cs typeface="楷体_GB2312"/>
                  </a:defRPr>
                </a:lvl2pPr>
                <a:lvl3pPr marL="1143000" indent="-228600" eaLnBrk="0" hangingPunct="0">
                  <a:defRPr sz="2400" b="1">
                    <a:solidFill>
                      <a:schemeClr val="tx1"/>
                    </a:solidFill>
                    <a:latin typeface="Times New Roman" panose="02020603050405020304" pitchFamily="18" charset="0"/>
                    <a:ea typeface="楷体_GB2312"/>
                    <a:cs typeface="楷体_GB2312"/>
                  </a:defRPr>
                </a:lvl3pPr>
                <a:lvl4pPr marL="1600200" indent="-228600" eaLnBrk="0" hangingPunct="0">
                  <a:defRPr sz="2400" b="1">
                    <a:solidFill>
                      <a:schemeClr val="tx1"/>
                    </a:solidFill>
                    <a:latin typeface="Times New Roman" panose="02020603050405020304" pitchFamily="18" charset="0"/>
                    <a:ea typeface="楷体_GB2312"/>
                    <a:cs typeface="楷体_GB2312"/>
                  </a:defRPr>
                </a:lvl4pPr>
                <a:lvl5pPr marL="2057400" indent="-228600" eaLnBrk="0" hangingPunct="0">
                  <a:defRPr sz="24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50000"/>
                  </a:spcBef>
                  <a:spcAft>
                    <a:spcPct val="0"/>
                  </a:spcAft>
                  <a:defRPr sz="24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50000"/>
                  </a:spcBef>
                  <a:spcAft>
                    <a:spcPct val="0"/>
                  </a:spcAft>
                  <a:defRPr sz="24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50000"/>
                  </a:spcBef>
                  <a:spcAft>
                    <a:spcPct val="0"/>
                  </a:spcAft>
                  <a:defRPr sz="24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50000"/>
                  </a:spcBef>
                  <a:spcAft>
                    <a:spcPct val="0"/>
                  </a:spcAft>
                  <a:defRPr sz="2400" b="1">
                    <a:solidFill>
                      <a:schemeClr val="tx1"/>
                    </a:solidFill>
                    <a:latin typeface="Times New Roman" panose="02020603050405020304" pitchFamily="18" charset="0"/>
                    <a:ea typeface="楷体_GB2312"/>
                    <a:cs typeface="楷体_GB2312"/>
                  </a:defRPr>
                </a:lvl9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_GB2312"/>
                  <a:cs typeface="楷体_GB2312"/>
                </a:endParaRPr>
              </a:p>
            </p:txBody>
          </p:sp>
        </p:grpSp>
        <p:sp>
          <p:nvSpPr>
            <p:cNvPr id="10"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p:spPr>
          <p:txBody>
            <a:bodyPr wrap="none" anchor="ctr"/>
            <a:lstStyle>
              <a:lvl1pPr eaLnBrk="0" hangingPunct="0">
                <a:defRPr sz="2400" b="1">
                  <a:solidFill>
                    <a:schemeClr val="tx1"/>
                  </a:solidFill>
                  <a:latin typeface="Times New Roman" panose="02020603050405020304" pitchFamily="18" charset="0"/>
                  <a:ea typeface="楷体_GB2312"/>
                  <a:cs typeface="楷体_GB2312"/>
                </a:defRPr>
              </a:lvl1pPr>
              <a:lvl2pPr marL="742950" indent="-285750" eaLnBrk="0" hangingPunct="0">
                <a:defRPr sz="2400" b="1">
                  <a:solidFill>
                    <a:schemeClr val="tx1"/>
                  </a:solidFill>
                  <a:latin typeface="Times New Roman" panose="02020603050405020304" pitchFamily="18" charset="0"/>
                  <a:ea typeface="楷体_GB2312"/>
                  <a:cs typeface="楷体_GB2312"/>
                </a:defRPr>
              </a:lvl2pPr>
              <a:lvl3pPr marL="1143000" indent="-228600" eaLnBrk="0" hangingPunct="0">
                <a:defRPr sz="2400" b="1">
                  <a:solidFill>
                    <a:schemeClr val="tx1"/>
                  </a:solidFill>
                  <a:latin typeface="Times New Roman" panose="02020603050405020304" pitchFamily="18" charset="0"/>
                  <a:ea typeface="楷体_GB2312"/>
                  <a:cs typeface="楷体_GB2312"/>
                </a:defRPr>
              </a:lvl3pPr>
              <a:lvl4pPr marL="1600200" indent="-228600" eaLnBrk="0" hangingPunct="0">
                <a:defRPr sz="2400" b="1">
                  <a:solidFill>
                    <a:schemeClr val="tx1"/>
                  </a:solidFill>
                  <a:latin typeface="Times New Roman" panose="02020603050405020304" pitchFamily="18" charset="0"/>
                  <a:ea typeface="楷体_GB2312"/>
                  <a:cs typeface="楷体_GB2312"/>
                </a:defRPr>
              </a:lvl4pPr>
              <a:lvl5pPr marL="2057400" indent="-228600" eaLnBrk="0" hangingPunct="0">
                <a:defRPr sz="24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50000"/>
                </a:spcBef>
                <a:spcAft>
                  <a:spcPct val="0"/>
                </a:spcAft>
                <a:defRPr sz="24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50000"/>
                </a:spcBef>
                <a:spcAft>
                  <a:spcPct val="0"/>
                </a:spcAft>
                <a:defRPr sz="24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50000"/>
                </a:spcBef>
                <a:spcAft>
                  <a:spcPct val="0"/>
                </a:spcAft>
                <a:defRPr sz="24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50000"/>
                </a:spcBef>
                <a:spcAft>
                  <a:spcPct val="0"/>
                </a:spcAft>
                <a:defRPr sz="2400" b="1">
                  <a:solidFill>
                    <a:schemeClr val="tx1"/>
                  </a:solidFill>
                  <a:latin typeface="Times New Roman" panose="02020603050405020304" pitchFamily="18" charset="0"/>
                  <a:ea typeface="楷体_GB2312"/>
                  <a:cs typeface="楷体_GB2312"/>
                </a:defRPr>
              </a:lvl9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_GB2312"/>
                <a:cs typeface="楷体_GB2312"/>
              </a:endParaRPr>
            </a:p>
          </p:txBody>
        </p:sp>
        <p:sp>
          <p:nvSpPr>
            <p:cNvPr id="11" name="Rectangle 10"/>
            <p:cNvSpPr>
              <a:spLocks noChangeArrowheads="1"/>
            </p:cNvSpPr>
            <p:nvPr/>
          </p:nvSpPr>
          <p:spPr bwMode="auto">
            <a:xfrm>
              <a:off x="400" y="1536"/>
              <a:ext cx="20" cy="663"/>
            </a:xfrm>
            <a:prstGeom prst="rect">
              <a:avLst/>
            </a:prstGeom>
            <a:solidFill>
              <a:schemeClr val="bg2"/>
            </a:solidFill>
            <a:ln>
              <a:noFill/>
            </a:ln>
            <a:effectLst/>
          </p:spPr>
          <p:txBody>
            <a:bodyPr wrap="none" anchor="ctr"/>
            <a:lstStyle>
              <a:lvl1pPr eaLnBrk="0" hangingPunct="0">
                <a:defRPr sz="2400" b="1">
                  <a:solidFill>
                    <a:schemeClr val="tx1"/>
                  </a:solidFill>
                  <a:latin typeface="Times New Roman" panose="02020603050405020304" pitchFamily="18" charset="0"/>
                  <a:ea typeface="楷体_GB2312"/>
                  <a:cs typeface="楷体_GB2312"/>
                </a:defRPr>
              </a:lvl1pPr>
              <a:lvl2pPr marL="742950" indent="-285750" eaLnBrk="0" hangingPunct="0">
                <a:defRPr sz="2400" b="1">
                  <a:solidFill>
                    <a:schemeClr val="tx1"/>
                  </a:solidFill>
                  <a:latin typeface="Times New Roman" panose="02020603050405020304" pitchFamily="18" charset="0"/>
                  <a:ea typeface="楷体_GB2312"/>
                  <a:cs typeface="楷体_GB2312"/>
                </a:defRPr>
              </a:lvl2pPr>
              <a:lvl3pPr marL="1143000" indent="-228600" eaLnBrk="0" hangingPunct="0">
                <a:defRPr sz="2400" b="1">
                  <a:solidFill>
                    <a:schemeClr val="tx1"/>
                  </a:solidFill>
                  <a:latin typeface="Times New Roman" panose="02020603050405020304" pitchFamily="18" charset="0"/>
                  <a:ea typeface="楷体_GB2312"/>
                  <a:cs typeface="楷体_GB2312"/>
                </a:defRPr>
              </a:lvl3pPr>
              <a:lvl4pPr marL="1600200" indent="-228600" eaLnBrk="0" hangingPunct="0">
                <a:defRPr sz="2400" b="1">
                  <a:solidFill>
                    <a:schemeClr val="tx1"/>
                  </a:solidFill>
                  <a:latin typeface="Times New Roman" panose="02020603050405020304" pitchFamily="18" charset="0"/>
                  <a:ea typeface="楷体_GB2312"/>
                  <a:cs typeface="楷体_GB2312"/>
                </a:defRPr>
              </a:lvl4pPr>
              <a:lvl5pPr marL="2057400" indent="-228600" eaLnBrk="0" hangingPunct="0">
                <a:defRPr sz="24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50000"/>
                </a:spcBef>
                <a:spcAft>
                  <a:spcPct val="0"/>
                </a:spcAft>
                <a:defRPr sz="24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50000"/>
                </a:spcBef>
                <a:spcAft>
                  <a:spcPct val="0"/>
                </a:spcAft>
                <a:defRPr sz="24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50000"/>
                </a:spcBef>
                <a:spcAft>
                  <a:spcPct val="0"/>
                </a:spcAft>
                <a:defRPr sz="24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50000"/>
                </a:spcBef>
                <a:spcAft>
                  <a:spcPct val="0"/>
                </a:spcAft>
                <a:defRPr sz="2400" b="1">
                  <a:solidFill>
                    <a:schemeClr val="tx1"/>
                  </a:solidFill>
                  <a:latin typeface="Times New Roman" panose="02020603050405020304" pitchFamily="18" charset="0"/>
                  <a:ea typeface="楷体_GB2312"/>
                  <a:cs typeface="楷体_GB2312"/>
                </a:defRPr>
              </a:lvl9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_GB2312"/>
                <a:cs typeface="楷体_GB2312"/>
              </a:endParaRPr>
            </a:p>
          </p:txBody>
        </p:sp>
        <p:sp>
          <p:nvSpPr>
            <p:cNvPr id="12"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p:spPr>
          <p:txBody>
            <a:bodyPr wrap="none" anchor="ctr"/>
            <a:lstStyle>
              <a:lvl1pPr eaLnBrk="0" hangingPunct="0">
                <a:defRPr sz="2400" b="1">
                  <a:solidFill>
                    <a:schemeClr val="tx1"/>
                  </a:solidFill>
                  <a:latin typeface="Times New Roman" panose="02020603050405020304" pitchFamily="18" charset="0"/>
                  <a:ea typeface="楷体_GB2312"/>
                  <a:cs typeface="楷体_GB2312"/>
                </a:defRPr>
              </a:lvl1pPr>
              <a:lvl2pPr marL="742950" indent="-285750" eaLnBrk="0" hangingPunct="0">
                <a:defRPr sz="2400" b="1">
                  <a:solidFill>
                    <a:schemeClr val="tx1"/>
                  </a:solidFill>
                  <a:latin typeface="Times New Roman" panose="02020603050405020304" pitchFamily="18" charset="0"/>
                  <a:ea typeface="楷体_GB2312"/>
                  <a:cs typeface="楷体_GB2312"/>
                </a:defRPr>
              </a:lvl2pPr>
              <a:lvl3pPr marL="1143000" indent="-228600" eaLnBrk="0" hangingPunct="0">
                <a:defRPr sz="2400" b="1">
                  <a:solidFill>
                    <a:schemeClr val="tx1"/>
                  </a:solidFill>
                  <a:latin typeface="Times New Roman" panose="02020603050405020304" pitchFamily="18" charset="0"/>
                  <a:ea typeface="楷体_GB2312"/>
                  <a:cs typeface="楷体_GB2312"/>
                </a:defRPr>
              </a:lvl3pPr>
              <a:lvl4pPr marL="1600200" indent="-228600" eaLnBrk="0" hangingPunct="0">
                <a:defRPr sz="2400" b="1">
                  <a:solidFill>
                    <a:schemeClr val="tx1"/>
                  </a:solidFill>
                  <a:latin typeface="Times New Roman" panose="02020603050405020304" pitchFamily="18" charset="0"/>
                  <a:ea typeface="楷体_GB2312"/>
                  <a:cs typeface="楷体_GB2312"/>
                </a:defRPr>
              </a:lvl4pPr>
              <a:lvl5pPr marL="2057400" indent="-228600" eaLnBrk="0" hangingPunct="0">
                <a:defRPr sz="24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50000"/>
                </a:spcBef>
                <a:spcAft>
                  <a:spcPct val="0"/>
                </a:spcAft>
                <a:defRPr sz="24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50000"/>
                </a:spcBef>
                <a:spcAft>
                  <a:spcPct val="0"/>
                </a:spcAft>
                <a:defRPr sz="24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50000"/>
                </a:spcBef>
                <a:spcAft>
                  <a:spcPct val="0"/>
                </a:spcAft>
                <a:defRPr sz="24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50000"/>
                </a:spcBef>
                <a:spcAft>
                  <a:spcPct val="0"/>
                </a:spcAft>
                <a:defRPr sz="2400" b="1">
                  <a:solidFill>
                    <a:schemeClr val="tx1"/>
                  </a:solidFill>
                  <a:latin typeface="Times New Roman" panose="02020603050405020304" pitchFamily="18" charset="0"/>
                  <a:ea typeface="楷体_GB2312"/>
                  <a:cs typeface="楷体_GB2312"/>
                </a:defRPr>
              </a:lvl9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_GB2312"/>
                <a:cs typeface="楷体_GB2312"/>
              </a:endParaRPr>
            </a:p>
          </p:txBody>
        </p:sp>
      </p:grpSp>
      <p:sp>
        <p:nvSpPr>
          <p:cNvPr id="5132" name="Rectangle 12"/>
          <p:cNvSpPr>
            <a:spLocks noGrp="1" noChangeArrowheads="1"/>
          </p:cNvSpPr>
          <p:nvPr>
            <p:ph type="ctrTitle"/>
          </p:nvPr>
        </p:nvSpPr>
        <p:spPr>
          <a:xfrm>
            <a:off x="990600" y="1676400"/>
            <a:ext cx="7772400" cy="1462088"/>
          </a:xfrm>
        </p:spPr>
        <p:txBody>
          <a:bodyPr/>
          <a:lstStyle>
            <a:lvl1pPr>
              <a:defRPr/>
            </a:lvl1pPr>
          </a:lstStyle>
          <a:p>
            <a:pPr lvl="0"/>
            <a:r>
              <a:rPr lang="zh-CN" altLang="en-US" noProof="0"/>
              <a:t>单击此处编辑母版标题样式</a:t>
            </a:r>
            <a:endParaRPr lang="zh-CN" altLang="en-US" noProof="0"/>
          </a:p>
        </p:txBody>
      </p:sp>
      <p:sp>
        <p:nvSpPr>
          <p:cNvPr id="5133"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a:t>单击此处编辑母版副标题样式</a:t>
            </a:r>
            <a:endParaRPr lang="zh-CN" altLang="en-US" noProof="0"/>
          </a:p>
        </p:txBody>
      </p:sp>
      <p:sp>
        <p:nvSpPr>
          <p:cNvPr id="17" name="Rectangle 14"/>
          <p:cNvSpPr>
            <a:spLocks noGrp="1" noChangeArrowheads="1"/>
          </p:cNvSpPr>
          <p:nvPr>
            <p:ph type="dt" sz="half" idx="2"/>
          </p:nvPr>
        </p:nvSpPr>
        <p:spPr bwMode="auto">
          <a:xfrm>
            <a:off x="990600" y="6248400"/>
            <a:ext cx="1905000" cy="457200"/>
          </a:xfrm>
          <a:prstGeom prst="rect">
            <a:avLst/>
          </a:prstGeom>
        </p:spPr>
        <p:txBody>
          <a:bodyPr vert="horz" wrap="square" lIns="91440" tIns="45720" rIns="91440" bIns="45720" numCol="1" anchor="b" anchorCtr="0" compatLnSpc="1"/>
          <a:lstStyle>
            <a:lvl1pPr>
              <a:defRPr>
                <a:solidFill>
                  <a:schemeClr val="bg2"/>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18" name="Rectangle 15"/>
          <p:cNvSpPr>
            <a:spLocks noGrp="1" noChangeArrowheads="1"/>
          </p:cNvSpPr>
          <p:nvPr>
            <p:ph type="ftr" sz="quarter" idx="3"/>
          </p:nvPr>
        </p:nvSpPr>
        <p:spPr bwMode="auto">
          <a:xfrm>
            <a:off x="3429000" y="6248400"/>
            <a:ext cx="2895600" cy="457200"/>
          </a:xfrm>
          <a:prstGeom prst="rect">
            <a:avLst/>
          </a:prstGeom>
        </p:spPr>
        <p:txBody>
          <a:bodyPr vert="horz" wrap="square" lIns="91440" tIns="45720" rIns="91440" bIns="45720" numCol="1" anchor="b" anchorCtr="0" compatLnSpc="1"/>
          <a:lstStyle>
            <a:lvl1pPr>
              <a:defRPr>
                <a:solidFill>
                  <a:schemeClr val="bg2"/>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19" name="Rectangle 16"/>
          <p:cNvSpPr>
            <a:spLocks noGrp="1" noChangeArrowheads="1"/>
          </p:cNvSpPr>
          <p:nvPr>
            <p:ph type="sldNum" sz="quarter" idx="4"/>
          </p:nvPr>
        </p:nvSpPr>
        <p:spPr bwMode="auto">
          <a:xfrm>
            <a:off x="6858000" y="6248400"/>
            <a:ext cx="1905000" cy="457200"/>
          </a:xfrm>
          <a:prstGeom prst="rect">
            <a:avLst/>
          </a:prstGeom>
        </p:spPr>
        <p:txBody>
          <a:bodyPr vert="horz" wrap="square" lIns="91440" tIns="45720" rIns="91440" bIns="45720" numCol="1" anchor="b" anchorCtr="0" compatLnSpc="1"/>
          <a:p>
            <a:pPr algn="r" eaLnBrk="1" hangingPunct="1">
              <a:buNone/>
            </a:pPr>
            <a:fld id="{9A0DB2DC-4C9A-4742-B13C-FB6460FD3503}" type="slidenum">
              <a:rPr lang="en-US" altLang="zh-CN" b="0" dirty="0">
                <a:solidFill>
                  <a:schemeClr val="bg2"/>
                </a:solidFill>
                <a:latin typeface="Tahoma" panose="020B0604030504040204" pitchFamily="34" charset="0"/>
                <a:ea typeface="宋体" panose="02010600030101010101" pitchFamily="2" charset="-122"/>
              </a:rPr>
            </a:fld>
            <a:endParaRPr lang="en-US" altLang="zh-CN" b="0" dirty="0">
              <a:solidFill>
                <a:schemeClr val="bg2"/>
              </a:solidFill>
              <a:latin typeface="Tahoma" panose="020B0604030504040204" pitchFamily="34" charset="0"/>
              <a:ea typeface="宋体" panose="02010600030101010101" pitchFamily="2"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97675" y="214313"/>
            <a:ext cx="2157413" cy="5918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323850" y="214313"/>
            <a:ext cx="6321425" cy="5918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323850" y="214313"/>
            <a:ext cx="8620125" cy="693737"/>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395288" y="1125538"/>
            <a:ext cx="4203700" cy="500697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剪贴画占位符 3"/>
          <p:cNvSpPr>
            <a:spLocks noGrp="1"/>
          </p:cNvSpPr>
          <p:nvPr>
            <p:ph type="clipArt" sz="half" idx="2"/>
          </p:nvPr>
        </p:nvSpPr>
        <p:spPr>
          <a:xfrm>
            <a:off x="4751388" y="1125538"/>
            <a:ext cx="4203700" cy="500697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endParaRPr kumimoji="0"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23850" y="214313"/>
            <a:ext cx="8620125" cy="693737"/>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395288" y="1125538"/>
            <a:ext cx="8559800" cy="500697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endParaRPr kumimoji="0"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23850" y="214313"/>
            <a:ext cx="8620125" cy="693737"/>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395288" y="1125538"/>
            <a:ext cx="4203700" cy="500697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751388" y="1125538"/>
            <a:ext cx="4203700" cy="500697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cSld name="标题，文本与两项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395288" y="1196975"/>
            <a:ext cx="4171950" cy="489585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quarter" idx="2"/>
          </p:nvPr>
        </p:nvSpPr>
        <p:spPr>
          <a:xfrm>
            <a:off x="4719638" y="1196975"/>
            <a:ext cx="4173537" cy="237172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内容占位符 4"/>
          <p:cNvSpPr>
            <a:spLocks noGrp="1"/>
          </p:cNvSpPr>
          <p:nvPr>
            <p:ph sz="quarter" idx="3"/>
          </p:nvPr>
        </p:nvSpPr>
        <p:spPr>
          <a:xfrm>
            <a:off x="4719638" y="3721100"/>
            <a:ext cx="4173537" cy="237172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日期占位符 5"/>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7" name="页脚占位符 6"/>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8" name="灯片编号占位符 7"/>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8*#仅标题（一行标题）">
    <p:bg>
      <p:bgPr>
        <a:solidFill>
          <a:schemeClr val="bg1"/>
        </a:solidFill>
        <a:effectLst/>
      </p:bgPr>
    </p:bg>
    <p:spTree>
      <p:nvGrpSpPr>
        <p:cNvPr id="1" name=""/>
        <p:cNvGrpSpPr/>
        <p:nvPr/>
      </p:nvGrpSpPr>
      <p:grpSpPr>
        <a:xfrm>
          <a:off x="0" y="0"/>
          <a:ext cx="0" cy="0"/>
          <a:chOff x="0" y="0"/>
          <a:chExt cx="0" cy="0"/>
        </a:xfrm>
      </p:grpSpPr>
      <p:sp>
        <p:nvSpPr>
          <p:cNvPr id="3" name="标题 1"/>
          <p:cNvSpPr>
            <a:spLocks noGrp="1"/>
          </p:cNvSpPr>
          <p:nvPr>
            <p:ph type="title"/>
          </p:nvPr>
        </p:nvSpPr>
        <p:spPr>
          <a:xfrm>
            <a:off x="548879" y="447469"/>
            <a:ext cx="8046244" cy="497095"/>
          </a:xfrm>
          <a:prstGeom prst="rect">
            <a:avLst/>
          </a:prstGeom>
        </p:spPr>
        <p:txBody>
          <a:bodyPr lIns="0" tIns="0" rIns="0" bIns="0" anchor="t">
            <a:normAutofit/>
          </a:bodyPr>
          <a:lstStyle>
            <a:lvl1pPr>
              <a:defRPr lang="zh-CN" altLang="en-US" baseline="0" dirty="0"/>
            </a:lvl1pPr>
          </a:lstStyle>
          <a:p>
            <a:pPr lvl="0"/>
            <a:r>
              <a:rPr lang="zh-CN" altLang="en-US" dirty="0"/>
              <a:t>单击此处编辑母版标题样式</a:t>
            </a:r>
            <a:endParaRPr lang="zh-CN" altLang="en-US" dirty="0"/>
          </a:p>
        </p:txBody>
      </p:sp>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7*#标题和内容（一行标题）">
    <p:bg>
      <p:bgPr>
        <a:solidFill>
          <a:schemeClr val="bg1"/>
        </a:solidFill>
        <a:effectLst/>
      </p:bgPr>
    </p:bg>
    <p:spTree>
      <p:nvGrpSpPr>
        <p:cNvPr id="1" name=""/>
        <p:cNvGrpSpPr/>
        <p:nvPr/>
      </p:nvGrpSpPr>
      <p:grpSpPr>
        <a:xfrm>
          <a:off x="0" y="0"/>
          <a:ext cx="0" cy="0"/>
          <a:chOff x="0" y="0"/>
          <a:chExt cx="0" cy="0"/>
        </a:xfrm>
      </p:grpSpPr>
      <p:sp>
        <p:nvSpPr>
          <p:cNvPr id="3" name="标题 1"/>
          <p:cNvSpPr>
            <a:spLocks noGrp="1"/>
          </p:cNvSpPr>
          <p:nvPr>
            <p:ph type="title"/>
          </p:nvPr>
        </p:nvSpPr>
        <p:spPr>
          <a:xfrm>
            <a:off x="548879" y="447468"/>
            <a:ext cx="8046244" cy="485982"/>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lvl="0"/>
            <a:r>
              <a:rPr lang="zh-CN" altLang="en-US" dirty="0"/>
              <a:t>单击此处编辑母版标题样式</a:t>
            </a:r>
            <a:endParaRPr lang="zh-CN" altLang="en-US" dirty="0"/>
          </a:p>
        </p:txBody>
      </p:sp>
      <p:sp>
        <p:nvSpPr>
          <p:cNvPr id="9" name="文本占位符 6"/>
          <p:cNvSpPr>
            <a:spLocks noGrp="1"/>
          </p:cNvSpPr>
          <p:nvPr>
            <p:ph type="body" sz="quarter" idx="10"/>
          </p:nvPr>
        </p:nvSpPr>
        <p:spPr>
          <a:xfrm>
            <a:off x="548878" y="1047751"/>
            <a:ext cx="8046245" cy="4879805"/>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a:t>单击此处编辑母版文本样式</a:t>
            </a:r>
            <a:endParaRPr lang="zh-CN" altLang="en-US"/>
          </a:p>
        </p:txBody>
      </p:sp>
      <p:sp>
        <p:nvSpPr>
          <p:cNvPr id="2" name="日期占位符 1"/>
          <p:cNvSpPr>
            <a:spLocks noGrp="1"/>
          </p:cNvSpPr>
          <p:nvPr>
            <p:ph type="dt" sz="half"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4" name="页脚占位符 3"/>
          <p:cNvSpPr>
            <a:spLocks noGrp="1"/>
          </p:cNvSpPr>
          <p:nvPr>
            <p:ph type="ftr" sz="quarter" idx="12"/>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13"/>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2"/>
          <p:cNvGrpSpPr/>
          <p:nvPr/>
        </p:nvGrpSpPr>
        <p:grpSpPr>
          <a:xfrm>
            <a:off x="0" y="2438400"/>
            <a:ext cx="9009063" cy="1052513"/>
            <a:chOff x="0" y="1536"/>
            <a:chExt cx="5675" cy="663"/>
          </a:xfrm>
        </p:grpSpPr>
        <p:grpSp>
          <p:nvGrpSpPr>
            <p:cNvPr id="2056" name="Group 3"/>
            <p:cNvGrpSpPr/>
            <p:nvPr/>
          </p:nvGrpSpPr>
          <p:grpSpPr>
            <a:xfrm>
              <a:off x="183" y="1604"/>
              <a:ext cx="448" cy="299"/>
              <a:chOff x="720" y="336"/>
              <a:chExt cx="624" cy="432"/>
            </a:xfrm>
          </p:grpSpPr>
          <p:sp>
            <p:nvSpPr>
              <p:cNvPr id="15" name="Rectangle 4"/>
              <p:cNvSpPr>
                <a:spLocks noChangeArrowheads="1"/>
              </p:cNvSpPr>
              <p:nvPr/>
            </p:nvSpPr>
            <p:spPr bwMode="auto">
              <a:xfrm>
                <a:off x="720" y="336"/>
                <a:ext cx="384" cy="432"/>
              </a:xfrm>
              <a:prstGeom prst="rect">
                <a:avLst/>
              </a:prstGeom>
              <a:solidFill>
                <a:schemeClr val="folHlink"/>
              </a:solidFill>
              <a:ln>
                <a:noFill/>
              </a:ln>
              <a:effectLst/>
            </p:spPr>
            <p:txBody>
              <a:bodyPr wrap="none" anchor="ctr"/>
              <a:lstStyle>
                <a:lvl1pPr eaLnBrk="0" hangingPunct="0">
                  <a:defRPr sz="2400" b="1">
                    <a:solidFill>
                      <a:schemeClr val="tx1"/>
                    </a:solidFill>
                    <a:latin typeface="Times New Roman" panose="02020603050405020304" pitchFamily="18" charset="0"/>
                    <a:ea typeface="楷体_GB2312"/>
                    <a:cs typeface="楷体_GB2312"/>
                  </a:defRPr>
                </a:lvl1pPr>
                <a:lvl2pPr marL="742950" indent="-285750" eaLnBrk="0" hangingPunct="0">
                  <a:defRPr sz="2400" b="1">
                    <a:solidFill>
                      <a:schemeClr val="tx1"/>
                    </a:solidFill>
                    <a:latin typeface="Times New Roman" panose="02020603050405020304" pitchFamily="18" charset="0"/>
                    <a:ea typeface="楷体_GB2312"/>
                    <a:cs typeface="楷体_GB2312"/>
                  </a:defRPr>
                </a:lvl2pPr>
                <a:lvl3pPr marL="1143000" indent="-228600" eaLnBrk="0" hangingPunct="0">
                  <a:defRPr sz="2400" b="1">
                    <a:solidFill>
                      <a:schemeClr val="tx1"/>
                    </a:solidFill>
                    <a:latin typeface="Times New Roman" panose="02020603050405020304" pitchFamily="18" charset="0"/>
                    <a:ea typeface="楷体_GB2312"/>
                    <a:cs typeface="楷体_GB2312"/>
                  </a:defRPr>
                </a:lvl3pPr>
                <a:lvl4pPr marL="1600200" indent="-228600" eaLnBrk="0" hangingPunct="0">
                  <a:defRPr sz="2400" b="1">
                    <a:solidFill>
                      <a:schemeClr val="tx1"/>
                    </a:solidFill>
                    <a:latin typeface="Times New Roman" panose="02020603050405020304" pitchFamily="18" charset="0"/>
                    <a:ea typeface="楷体_GB2312"/>
                    <a:cs typeface="楷体_GB2312"/>
                  </a:defRPr>
                </a:lvl4pPr>
                <a:lvl5pPr marL="2057400" indent="-228600" eaLnBrk="0" hangingPunct="0">
                  <a:defRPr sz="24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50000"/>
                  </a:spcBef>
                  <a:spcAft>
                    <a:spcPct val="0"/>
                  </a:spcAft>
                  <a:defRPr sz="24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50000"/>
                  </a:spcBef>
                  <a:spcAft>
                    <a:spcPct val="0"/>
                  </a:spcAft>
                  <a:defRPr sz="24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50000"/>
                  </a:spcBef>
                  <a:spcAft>
                    <a:spcPct val="0"/>
                  </a:spcAft>
                  <a:defRPr sz="24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50000"/>
                  </a:spcBef>
                  <a:spcAft>
                    <a:spcPct val="0"/>
                  </a:spcAft>
                  <a:defRPr sz="2400" b="1">
                    <a:solidFill>
                      <a:schemeClr val="tx1"/>
                    </a:solidFill>
                    <a:latin typeface="Times New Roman" panose="02020603050405020304" pitchFamily="18" charset="0"/>
                    <a:ea typeface="楷体_GB2312"/>
                    <a:cs typeface="楷体_GB2312"/>
                  </a:defRPr>
                </a:lvl9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_GB2312"/>
                  <a:cs typeface="楷体_GB2312"/>
                </a:endParaRPr>
              </a:p>
            </p:txBody>
          </p:sp>
          <p:sp>
            <p:nvSpPr>
              <p:cNvPr id="16"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p:spPr>
            <p:txBody>
              <a:bodyPr wrap="none" anchor="ctr"/>
              <a:lstStyle>
                <a:lvl1pPr eaLnBrk="0" hangingPunct="0">
                  <a:defRPr sz="2400" b="1">
                    <a:solidFill>
                      <a:schemeClr val="tx1"/>
                    </a:solidFill>
                    <a:latin typeface="Times New Roman" panose="02020603050405020304" pitchFamily="18" charset="0"/>
                    <a:ea typeface="楷体_GB2312"/>
                    <a:cs typeface="楷体_GB2312"/>
                  </a:defRPr>
                </a:lvl1pPr>
                <a:lvl2pPr marL="742950" indent="-285750" eaLnBrk="0" hangingPunct="0">
                  <a:defRPr sz="2400" b="1">
                    <a:solidFill>
                      <a:schemeClr val="tx1"/>
                    </a:solidFill>
                    <a:latin typeface="Times New Roman" panose="02020603050405020304" pitchFamily="18" charset="0"/>
                    <a:ea typeface="楷体_GB2312"/>
                    <a:cs typeface="楷体_GB2312"/>
                  </a:defRPr>
                </a:lvl2pPr>
                <a:lvl3pPr marL="1143000" indent="-228600" eaLnBrk="0" hangingPunct="0">
                  <a:defRPr sz="2400" b="1">
                    <a:solidFill>
                      <a:schemeClr val="tx1"/>
                    </a:solidFill>
                    <a:latin typeface="Times New Roman" panose="02020603050405020304" pitchFamily="18" charset="0"/>
                    <a:ea typeface="楷体_GB2312"/>
                    <a:cs typeface="楷体_GB2312"/>
                  </a:defRPr>
                </a:lvl3pPr>
                <a:lvl4pPr marL="1600200" indent="-228600" eaLnBrk="0" hangingPunct="0">
                  <a:defRPr sz="2400" b="1">
                    <a:solidFill>
                      <a:schemeClr val="tx1"/>
                    </a:solidFill>
                    <a:latin typeface="Times New Roman" panose="02020603050405020304" pitchFamily="18" charset="0"/>
                    <a:ea typeface="楷体_GB2312"/>
                    <a:cs typeface="楷体_GB2312"/>
                  </a:defRPr>
                </a:lvl4pPr>
                <a:lvl5pPr marL="2057400" indent="-228600" eaLnBrk="0" hangingPunct="0">
                  <a:defRPr sz="24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50000"/>
                  </a:spcBef>
                  <a:spcAft>
                    <a:spcPct val="0"/>
                  </a:spcAft>
                  <a:defRPr sz="24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50000"/>
                  </a:spcBef>
                  <a:spcAft>
                    <a:spcPct val="0"/>
                  </a:spcAft>
                  <a:defRPr sz="24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50000"/>
                  </a:spcBef>
                  <a:spcAft>
                    <a:spcPct val="0"/>
                  </a:spcAft>
                  <a:defRPr sz="24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50000"/>
                  </a:spcBef>
                  <a:spcAft>
                    <a:spcPct val="0"/>
                  </a:spcAft>
                  <a:defRPr sz="2400" b="1">
                    <a:solidFill>
                      <a:schemeClr val="tx1"/>
                    </a:solidFill>
                    <a:latin typeface="Times New Roman" panose="02020603050405020304" pitchFamily="18" charset="0"/>
                    <a:ea typeface="楷体_GB2312"/>
                    <a:cs typeface="楷体_GB2312"/>
                  </a:defRPr>
                </a:lvl9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_GB2312"/>
                  <a:cs typeface="楷体_GB2312"/>
                </a:endParaRPr>
              </a:p>
            </p:txBody>
          </p:sp>
        </p:grpSp>
        <p:grpSp>
          <p:nvGrpSpPr>
            <p:cNvPr id="2057" name="Group 6"/>
            <p:cNvGrpSpPr/>
            <p:nvPr/>
          </p:nvGrpSpPr>
          <p:grpSpPr>
            <a:xfrm>
              <a:off x="261" y="1870"/>
              <a:ext cx="465" cy="299"/>
              <a:chOff x="912" y="2640"/>
              <a:chExt cx="672" cy="432"/>
            </a:xfrm>
          </p:grpSpPr>
          <p:sp>
            <p:nvSpPr>
              <p:cNvPr id="13" name="Rectangle 7"/>
              <p:cNvSpPr>
                <a:spLocks noChangeArrowheads="1"/>
              </p:cNvSpPr>
              <p:nvPr/>
            </p:nvSpPr>
            <p:spPr bwMode="auto">
              <a:xfrm>
                <a:off x="912" y="2640"/>
                <a:ext cx="384" cy="432"/>
              </a:xfrm>
              <a:prstGeom prst="rect">
                <a:avLst/>
              </a:prstGeom>
              <a:solidFill>
                <a:schemeClr val="accent2"/>
              </a:solidFill>
              <a:ln>
                <a:noFill/>
              </a:ln>
              <a:effectLst/>
            </p:spPr>
            <p:txBody>
              <a:bodyPr wrap="none" anchor="ctr"/>
              <a:lstStyle>
                <a:lvl1pPr eaLnBrk="0" hangingPunct="0">
                  <a:defRPr sz="2400" b="1">
                    <a:solidFill>
                      <a:schemeClr val="tx1"/>
                    </a:solidFill>
                    <a:latin typeface="Times New Roman" panose="02020603050405020304" pitchFamily="18" charset="0"/>
                    <a:ea typeface="楷体_GB2312"/>
                    <a:cs typeface="楷体_GB2312"/>
                  </a:defRPr>
                </a:lvl1pPr>
                <a:lvl2pPr marL="742950" indent="-285750" eaLnBrk="0" hangingPunct="0">
                  <a:defRPr sz="2400" b="1">
                    <a:solidFill>
                      <a:schemeClr val="tx1"/>
                    </a:solidFill>
                    <a:latin typeface="Times New Roman" panose="02020603050405020304" pitchFamily="18" charset="0"/>
                    <a:ea typeface="楷体_GB2312"/>
                    <a:cs typeface="楷体_GB2312"/>
                  </a:defRPr>
                </a:lvl2pPr>
                <a:lvl3pPr marL="1143000" indent="-228600" eaLnBrk="0" hangingPunct="0">
                  <a:defRPr sz="2400" b="1">
                    <a:solidFill>
                      <a:schemeClr val="tx1"/>
                    </a:solidFill>
                    <a:latin typeface="Times New Roman" panose="02020603050405020304" pitchFamily="18" charset="0"/>
                    <a:ea typeface="楷体_GB2312"/>
                    <a:cs typeface="楷体_GB2312"/>
                  </a:defRPr>
                </a:lvl3pPr>
                <a:lvl4pPr marL="1600200" indent="-228600" eaLnBrk="0" hangingPunct="0">
                  <a:defRPr sz="2400" b="1">
                    <a:solidFill>
                      <a:schemeClr val="tx1"/>
                    </a:solidFill>
                    <a:latin typeface="Times New Roman" panose="02020603050405020304" pitchFamily="18" charset="0"/>
                    <a:ea typeface="楷体_GB2312"/>
                    <a:cs typeface="楷体_GB2312"/>
                  </a:defRPr>
                </a:lvl4pPr>
                <a:lvl5pPr marL="2057400" indent="-228600" eaLnBrk="0" hangingPunct="0">
                  <a:defRPr sz="24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50000"/>
                  </a:spcBef>
                  <a:spcAft>
                    <a:spcPct val="0"/>
                  </a:spcAft>
                  <a:defRPr sz="24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50000"/>
                  </a:spcBef>
                  <a:spcAft>
                    <a:spcPct val="0"/>
                  </a:spcAft>
                  <a:defRPr sz="24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50000"/>
                  </a:spcBef>
                  <a:spcAft>
                    <a:spcPct val="0"/>
                  </a:spcAft>
                  <a:defRPr sz="24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50000"/>
                  </a:spcBef>
                  <a:spcAft>
                    <a:spcPct val="0"/>
                  </a:spcAft>
                  <a:defRPr sz="2400" b="1">
                    <a:solidFill>
                      <a:schemeClr val="tx1"/>
                    </a:solidFill>
                    <a:latin typeface="Times New Roman" panose="02020603050405020304" pitchFamily="18" charset="0"/>
                    <a:ea typeface="楷体_GB2312"/>
                    <a:cs typeface="楷体_GB2312"/>
                  </a:defRPr>
                </a:lvl9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_GB2312"/>
                  <a:cs typeface="楷体_GB2312"/>
                </a:endParaRPr>
              </a:p>
            </p:txBody>
          </p:sp>
          <p:sp>
            <p:nvSpPr>
              <p:cNvPr id="14"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p:spPr>
            <p:txBody>
              <a:bodyPr wrap="none" anchor="ctr"/>
              <a:lstStyle>
                <a:lvl1pPr eaLnBrk="0" hangingPunct="0">
                  <a:defRPr sz="2400" b="1">
                    <a:solidFill>
                      <a:schemeClr val="tx1"/>
                    </a:solidFill>
                    <a:latin typeface="Times New Roman" panose="02020603050405020304" pitchFamily="18" charset="0"/>
                    <a:ea typeface="楷体_GB2312"/>
                    <a:cs typeface="楷体_GB2312"/>
                  </a:defRPr>
                </a:lvl1pPr>
                <a:lvl2pPr marL="742950" indent="-285750" eaLnBrk="0" hangingPunct="0">
                  <a:defRPr sz="2400" b="1">
                    <a:solidFill>
                      <a:schemeClr val="tx1"/>
                    </a:solidFill>
                    <a:latin typeface="Times New Roman" panose="02020603050405020304" pitchFamily="18" charset="0"/>
                    <a:ea typeface="楷体_GB2312"/>
                    <a:cs typeface="楷体_GB2312"/>
                  </a:defRPr>
                </a:lvl2pPr>
                <a:lvl3pPr marL="1143000" indent="-228600" eaLnBrk="0" hangingPunct="0">
                  <a:defRPr sz="2400" b="1">
                    <a:solidFill>
                      <a:schemeClr val="tx1"/>
                    </a:solidFill>
                    <a:latin typeface="Times New Roman" panose="02020603050405020304" pitchFamily="18" charset="0"/>
                    <a:ea typeface="楷体_GB2312"/>
                    <a:cs typeface="楷体_GB2312"/>
                  </a:defRPr>
                </a:lvl3pPr>
                <a:lvl4pPr marL="1600200" indent="-228600" eaLnBrk="0" hangingPunct="0">
                  <a:defRPr sz="2400" b="1">
                    <a:solidFill>
                      <a:schemeClr val="tx1"/>
                    </a:solidFill>
                    <a:latin typeface="Times New Roman" panose="02020603050405020304" pitchFamily="18" charset="0"/>
                    <a:ea typeface="楷体_GB2312"/>
                    <a:cs typeface="楷体_GB2312"/>
                  </a:defRPr>
                </a:lvl4pPr>
                <a:lvl5pPr marL="2057400" indent="-228600" eaLnBrk="0" hangingPunct="0">
                  <a:defRPr sz="24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50000"/>
                  </a:spcBef>
                  <a:spcAft>
                    <a:spcPct val="0"/>
                  </a:spcAft>
                  <a:defRPr sz="24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50000"/>
                  </a:spcBef>
                  <a:spcAft>
                    <a:spcPct val="0"/>
                  </a:spcAft>
                  <a:defRPr sz="24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50000"/>
                  </a:spcBef>
                  <a:spcAft>
                    <a:spcPct val="0"/>
                  </a:spcAft>
                  <a:defRPr sz="24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50000"/>
                  </a:spcBef>
                  <a:spcAft>
                    <a:spcPct val="0"/>
                  </a:spcAft>
                  <a:defRPr sz="2400" b="1">
                    <a:solidFill>
                      <a:schemeClr val="tx1"/>
                    </a:solidFill>
                    <a:latin typeface="Times New Roman" panose="02020603050405020304" pitchFamily="18" charset="0"/>
                    <a:ea typeface="楷体_GB2312"/>
                    <a:cs typeface="楷体_GB2312"/>
                  </a:defRPr>
                </a:lvl9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_GB2312"/>
                  <a:cs typeface="楷体_GB2312"/>
                </a:endParaRPr>
              </a:p>
            </p:txBody>
          </p:sp>
        </p:grpSp>
        <p:sp>
          <p:nvSpPr>
            <p:cNvPr id="10"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p:spPr>
          <p:txBody>
            <a:bodyPr wrap="none" anchor="ctr"/>
            <a:lstStyle>
              <a:lvl1pPr eaLnBrk="0" hangingPunct="0">
                <a:defRPr sz="2400" b="1">
                  <a:solidFill>
                    <a:schemeClr val="tx1"/>
                  </a:solidFill>
                  <a:latin typeface="Times New Roman" panose="02020603050405020304" pitchFamily="18" charset="0"/>
                  <a:ea typeface="楷体_GB2312"/>
                  <a:cs typeface="楷体_GB2312"/>
                </a:defRPr>
              </a:lvl1pPr>
              <a:lvl2pPr marL="742950" indent="-285750" eaLnBrk="0" hangingPunct="0">
                <a:defRPr sz="2400" b="1">
                  <a:solidFill>
                    <a:schemeClr val="tx1"/>
                  </a:solidFill>
                  <a:latin typeface="Times New Roman" panose="02020603050405020304" pitchFamily="18" charset="0"/>
                  <a:ea typeface="楷体_GB2312"/>
                  <a:cs typeface="楷体_GB2312"/>
                </a:defRPr>
              </a:lvl2pPr>
              <a:lvl3pPr marL="1143000" indent="-228600" eaLnBrk="0" hangingPunct="0">
                <a:defRPr sz="2400" b="1">
                  <a:solidFill>
                    <a:schemeClr val="tx1"/>
                  </a:solidFill>
                  <a:latin typeface="Times New Roman" panose="02020603050405020304" pitchFamily="18" charset="0"/>
                  <a:ea typeface="楷体_GB2312"/>
                  <a:cs typeface="楷体_GB2312"/>
                </a:defRPr>
              </a:lvl3pPr>
              <a:lvl4pPr marL="1600200" indent="-228600" eaLnBrk="0" hangingPunct="0">
                <a:defRPr sz="2400" b="1">
                  <a:solidFill>
                    <a:schemeClr val="tx1"/>
                  </a:solidFill>
                  <a:latin typeface="Times New Roman" panose="02020603050405020304" pitchFamily="18" charset="0"/>
                  <a:ea typeface="楷体_GB2312"/>
                  <a:cs typeface="楷体_GB2312"/>
                </a:defRPr>
              </a:lvl4pPr>
              <a:lvl5pPr marL="2057400" indent="-228600" eaLnBrk="0" hangingPunct="0">
                <a:defRPr sz="24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50000"/>
                </a:spcBef>
                <a:spcAft>
                  <a:spcPct val="0"/>
                </a:spcAft>
                <a:defRPr sz="24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50000"/>
                </a:spcBef>
                <a:spcAft>
                  <a:spcPct val="0"/>
                </a:spcAft>
                <a:defRPr sz="24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50000"/>
                </a:spcBef>
                <a:spcAft>
                  <a:spcPct val="0"/>
                </a:spcAft>
                <a:defRPr sz="24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50000"/>
                </a:spcBef>
                <a:spcAft>
                  <a:spcPct val="0"/>
                </a:spcAft>
                <a:defRPr sz="2400" b="1">
                  <a:solidFill>
                    <a:schemeClr val="tx1"/>
                  </a:solidFill>
                  <a:latin typeface="Times New Roman" panose="02020603050405020304" pitchFamily="18" charset="0"/>
                  <a:ea typeface="楷体_GB2312"/>
                  <a:cs typeface="楷体_GB2312"/>
                </a:defRPr>
              </a:lvl9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_GB2312"/>
                <a:cs typeface="楷体_GB2312"/>
              </a:endParaRPr>
            </a:p>
          </p:txBody>
        </p:sp>
        <p:sp>
          <p:nvSpPr>
            <p:cNvPr id="11" name="Rectangle 10"/>
            <p:cNvSpPr>
              <a:spLocks noChangeArrowheads="1"/>
            </p:cNvSpPr>
            <p:nvPr/>
          </p:nvSpPr>
          <p:spPr bwMode="auto">
            <a:xfrm>
              <a:off x="400" y="1536"/>
              <a:ext cx="20" cy="663"/>
            </a:xfrm>
            <a:prstGeom prst="rect">
              <a:avLst/>
            </a:prstGeom>
            <a:solidFill>
              <a:schemeClr val="bg2"/>
            </a:solidFill>
            <a:ln>
              <a:noFill/>
            </a:ln>
            <a:effectLst/>
          </p:spPr>
          <p:txBody>
            <a:bodyPr wrap="none" anchor="ctr"/>
            <a:lstStyle>
              <a:lvl1pPr eaLnBrk="0" hangingPunct="0">
                <a:defRPr sz="2400" b="1">
                  <a:solidFill>
                    <a:schemeClr val="tx1"/>
                  </a:solidFill>
                  <a:latin typeface="Times New Roman" panose="02020603050405020304" pitchFamily="18" charset="0"/>
                  <a:ea typeface="楷体_GB2312"/>
                  <a:cs typeface="楷体_GB2312"/>
                </a:defRPr>
              </a:lvl1pPr>
              <a:lvl2pPr marL="742950" indent="-285750" eaLnBrk="0" hangingPunct="0">
                <a:defRPr sz="2400" b="1">
                  <a:solidFill>
                    <a:schemeClr val="tx1"/>
                  </a:solidFill>
                  <a:latin typeface="Times New Roman" panose="02020603050405020304" pitchFamily="18" charset="0"/>
                  <a:ea typeface="楷体_GB2312"/>
                  <a:cs typeface="楷体_GB2312"/>
                </a:defRPr>
              </a:lvl2pPr>
              <a:lvl3pPr marL="1143000" indent="-228600" eaLnBrk="0" hangingPunct="0">
                <a:defRPr sz="2400" b="1">
                  <a:solidFill>
                    <a:schemeClr val="tx1"/>
                  </a:solidFill>
                  <a:latin typeface="Times New Roman" panose="02020603050405020304" pitchFamily="18" charset="0"/>
                  <a:ea typeface="楷体_GB2312"/>
                  <a:cs typeface="楷体_GB2312"/>
                </a:defRPr>
              </a:lvl3pPr>
              <a:lvl4pPr marL="1600200" indent="-228600" eaLnBrk="0" hangingPunct="0">
                <a:defRPr sz="2400" b="1">
                  <a:solidFill>
                    <a:schemeClr val="tx1"/>
                  </a:solidFill>
                  <a:latin typeface="Times New Roman" panose="02020603050405020304" pitchFamily="18" charset="0"/>
                  <a:ea typeface="楷体_GB2312"/>
                  <a:cs typeface="楷体_GB2312"/>
                </a:defRPr>
              </a:lvl4pPr>
              <a:lvl5pPr marL="2057400" indent="-228600" eaLnBrk="0" hangingPunct="0">
                <a:defRPr sz="24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50000"/>
                </a:spcBef>
                <a:spcAft>
                  <a:spcPct val="0"/>
                </a:spcAft>
                <a:defRPr sz="24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50000"/>
                </a:spcBef>
                <a:spcAft>
                  <a:spcPct val="0"/>
                </a:spcAft>
                <a:defRPr sz="24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50000"/>
                </a:spcBef>
                <a:spcAft>
                  <a:spcPct val="0"/>
                </a:spcAft>
                <a:defRPr sz="24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50000"/>
                </a:spcBef>
                <a:spcAft>
                  <a:spcPct val="0"/>
                </a:spcAft>
                <a:defRPr sz="2400" b="1">
                  <a:solidFill>
                    <a:schemeClr val="tx1"/>
                  </a:solidFill>
                  <a:latin typeface="Times New Roman" panose="02020603050405020304" pitchFamily="18" charset="0"/>
                  <a:ea typeface="楷体_GB2312"/>
                  <a:cs typeface="楷体_GB2312"/>
                </a:defRPr>
              </a:lvl9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_GB2312"/>
                <a:cs typeface="楷体_GB2312"/>
              </a:endParaRPr>
            </a:p>
          </p:txBody>
        </p:sp>
        <p:sp>
          <p:nvSpPr>
            <p:cNvPr id="12"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p:spPr>
          <p:txBody>
            <a:bodyPr wrap="none" anchor="ctr"/>
            <a:lstStyle>
              <a:lvl1pPr eaLnBrk="0" hangingPunct="0">
                <a:defRPr sz="2400" b="1">
                  <a:solidFill>
                    <a:schemeClr val="tx1"/>
                  </a:solidFill>
                  <a:latin typeface="Times New Roman" panose="02020603050405020304" pitchFamily="18" charset="0"/>
                  <a:ea typeface="楷体_GB2312"/>
                  <a:cs typeface="楷体_GB2312"/>
                </a:defRPr>
              </a:lvl1pPr>
              <a:lvl2pPr marL="742950" indent="-285750" eaLnBrk="0" hangingPunct="0">
                <a:defRPr sz="2400" b="1">
                  <a:solidFill>
                    <a:schemeClr val="tx1"/>
                  </a:solidFill>
                  <a:latin typeface="Times New Roman" panose="02020603050405020304" pitchFamily="18" charset="0"/>
                  <a:ea typeface="楷体_GB2312"/>
                  <a:cs typeface="楷体_GB2312"/>
                </a:defRPr>
              </a:lvl2pPr>
              <a:lvl3pPr marL="1143000" indent="-228600" eaLnBrk="0" hangingPunct="0">
                <a:defRPr sz="2400" b="1">
                  <a:solidFill>
                    <a:schemeClr val="tx1"/>
                  </a:solidFill>
                  <a:latin typeface="Times New Roman" panose="02020603050405020304" pitchFamily="18" charset="0"/>
                  <a:ea typeface="楷体_GB2312"/>
                  <a:cs typeface="楷体_GB2312"/>
                </a:defRPr>
              </a:lvl3pPr>
              <a:lvl4pPr marL="1600200" indent="-228600" eaLnBrk="0" hangingPunct="0">
                <a:defRPr sz="2400" b="1">
                  <a:solidFill>
                    <a:schemeClr val="tx1"/>
                  </a:solidFill>
                  <a:latin typeface="Times New Roman" panose="02020603050405020304" pitchFamily="18" charset="0"/>
                  <a:ea typeface="楷体_GB2312"/>
                  <a:cs typeface="楷体_GB2312"/>
                </a:defRPr>
              </a:lvl4pPr>
              <a:lvl5pPr marL="2057400" indent="-228600" eaLnBrk="0" hangingPunct="0">
                <a:defRPr sz="2400" b="1">
                  <a:solidFill>
                    <a:schemeClr val="tx1"/>
                  </a:solidFill>
                  <a:latin typeface="Times New Roman" panose="02020603050405020304" pitchFamily="18" charset="0"/>
                  <a:ea typeface="楷体_GB2312"/>
                  <a:cs typeface="楷体_GB2312"/>
                </a:defRPr>
              </a:lvl5pPr>
              <a:lvl6pPr marL="2514600" indent="-228600" eaLnBrk="0" fontAlgn="base" hangingPunct="0">
                <a:spcBef>
                  <a:spcPct val="50000"/>
                </a:spcBef>
                <a:spcAft>
                  <a:spcPct val="0"/>
                </a:spcAft>
                <a:defRPr sz="2400" b="1">
                  <a:solidFill>
                    <a:schemeClr val="tx1"/>
                  </a:solidFill>
                  <a:latin typeface="Times New Roman" panose="02020603050405020304" pitchFamily="18" charset="0"/>
                  <a:ea typeface="楷体_GB2312"/>
                  <a:cs typeface="楷体_GB2312"/>
                </a:defRPr>
              </a:lvl6pPr>
              <a:lvl7pPr marL="2971800" indent="-228600" eaLnBrk="0" fontAlgn="base" hangingPunct="0">
                <a:spcBef>
                  <a:spcPct val="50000"/>
                </a:spcBef>
                <a:spcAft>
                  <a:spcPct val="0"/>
                </a:spcAft>
                <a:defRPr sz="2400" b="1">
                  <a:solidFill>
                    <a:schemeClr val="tx1"/>
                  </a:solidFill>
                  <a:latin typeface="Times New Roman" panose="02020603050405020304" pitchFamily="18" charset="0"/>
                  <a:ea typeface="楷体_GB2312"/>
                  <a:cs typeface="楷体_GB2312"/>
                </a:defRPr>
              </a:lvl7pPr>
              <a:lvl8pPr marL="3429000" indent="-228600" eaLnBrk="0" fontAlgn="base" hangingPunct="0">
                <a:spcBef>
                  <a:spcPct val="50000"/>
                </a:spcBef>
                <a:spcAft>
                  <a:spcPct val="0"/>
                </a:spcAft>
                <a:defRPr sz="2400" b="1">
                  <a:solidFill>
                    <a:schemeClr val="tx1"/>
                  </a:solidFill>
                  <a:latin typeface="Times New Roman" panose="02020603050405020304" pitchFamily="18" charset="0"/>
                  <a:ea typeface="楷体_GB2312"/>
                  <a:cs typeface="楷体_GB2312"/>
                </a:defRPr>
              </a:lvl8pPr>
              <a:lvl9pPr marL="3886200" indent="-228600" eaLnBrk="0" fontAlgn="base" hangingPunct="0">
                <a:spcBef>
                  <a:spcPct val="50000"/>
                </a:spcBef>
                <a:spcAft>
                  <a:spcPct val="0"/>
                </a:spcAft>
                <a:defRPr sz="2400" b="1">
                  <a:solidFill>
                    <a:schemeClr val="tx1"/>
                  </a:solidFill>
                  <a:latin typeface="Times New Roman" panose="02020603050405020304" pitchFamily="18" charset="0"/>
                  <a:ea typeface="楷体_GB2312"/>
                  <a:cs typeface="楷体_GB2312"/>
                </a:defRPr>
              </a:lvl9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_GB2312"/>
                <a:cs typeface="楷体_GB2312"/>
              </a:endParaRPr>
            </a:p>
          </p:txBody>
        </p:sp>
      </p:grpSp>
      <p:sp>
        <p:nvSpPr>
          <p:cNvPr id="5132" name="Rectangle 12"/>
          <p:cNvSpPr>
            <a:spLocks noGrp="1" noChangeArrowheads="1"/>
          </p:cNvSpPr>
          <p:nvPr>
            <p:ph type="ctrTitle"/>
          </p:nvPr>
        </p:nvSpPr>
        <p:spPr>
          <a:xfrm>
            <a:off x="990600" y="1676400"/>
            <a:ext cx="7772400" cy="1462088"/>
          </a:xfrm>
        </p:spPr>
        <p:txBody>
          <a:bodyPr/>
          <a:lstStyle>
            <a:lvl1pPr>
              <a:defRPr/>
            </a:lvl1pPr>
          </a:lstStyle>
          <a:p>
            <a:pPr lvl="0"/>
            <a:r>
              <a:rPr lang="zh-CN" altLang="en-US" noProof="0"/>
              <a:t>单击此处编辑母版标题样式</a:t>
            </a:r>
            <a:endParaRPr lang="zh-CN" altLang="en-US" noProof="0"/>
          </a:p>
        </p:txBody>
      </p:sp>
      <p:sp>
        <p:nvSpPr>
          <p:cNvPr id="5133"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a:t>单击此处编辑母版副标题样式</a:t>
            </a:r>
            <a:endParaRPr lang="zh-CN" altLang="en-US" noProof="0"/>
          </a:p>
        </p:txBody>
      </p:sp>
      <p:sp>
        <p:nvSpPr>
          <p:cNvPr id="17" name="Rectangle 14"/>
          <p:cNvSpPr>
            <a:spLocks noGrp="1" noChangeArrowheads="1"/>
          </p:cNvSpPr>
          <p:nvPr>
            <p:ph type="dt" sz="half" idx="2"/>
          </p:nvPr>
        </p:nvSpPr>
        <p:spPr bwMode="auto">
          <a:xfrm>
            <a:off x="990600" y="6248400"/>
            <a:ext cx="1905000" cy="457200"/>
          </a:xfrm>
          <a:prstGeom prst="rect">
            <a:avLst/>
          </a:prstGeom>
        </p:spPr>
        <p:txBody>
          <a:bodyPr vert="horz" wrap="square" lIns="91440" tIns="45720" rIns="91440" bIns="45720" numCol="1" anchor="b" anchorCtr="0" compatLnSpc="1"/>
          <a:lstStyle>
            <a:lvl1pPr>
              <a:defRPr>
                <a:solidFill>
                  <a:schemeClr val="bg2"/>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18" name="Rectangle 15"/>
          <p:cNvSpPr>
            <a:spLocks noGrp="1" noChangeArrowheads="1"/>
          </p:cNvSpPr>
          <p:nvPr>
            <p:ph type="ftr" sz="quarter" idx="3"/>
          </p:nvPr>
        </p:nvSpPr>
        <p:spPr bwMode="auto">
          <a:xfrm>
            <a:off x="3429000" y="6248400"/>
            <a:ext cx="2895600" cy="457200"/>
          </a:xfrm>
          <a:prstGeom prst="rect">
            <a:avLst/>
          </a:prstGeom>
        </p:spPr>
        <p:txBody>
          <a:bodyPr vert="horz" wrap="square" lIns="91440" tIns="45720" rIns="91440" bIns="45720" numCol="1" anchor="b" anchorCtr="0" compatLnSpc="1"/>
          <a:lstStyle>
            <a:lvl1pPr>
              <a:defRPr>
                <a:solidFill>
                  <a:schemeClr val="bg2"/>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19" name="Rectangle 16"/>
          <p:cNvSpPr>
            <a:spLocks noGrp="1" noChangeArrowheads="1"/>
          </p:cNvSpPr>
          <p:nvPr>
            <p:ph type="sldNum" sz="quarter" idx="4"/>
          </p:nvPr>
        </p:nvSpPr>
        <p:spPr bwMode="auto">
          <a:xfrm>
            <a:off x="6858000" y="6248400"/>
            <a:ext cx="1905000" cy="457200"/>
          </a:xfrm>
          <a:prstGeom prst="rect">
            <a:avLst/>
          </a:prstGeom>
        </p:spPr>
        <p:txBody>
          <a:bodyPr vert="horz" wrap="square" lIns="91440" tIns="45720" rIns="91440" bIns="45720" numCol="1" anchor="b" anchorCtr="0" compatLnSpc="1"/>
          <a:p>
            <a:pPr algn="r" eaLnBrk="1" hangingPunct="1">
              <a:buNone/>
            </a:pPr>
            <a:fld id="{9A0DB2DC-4C9A-4742-B13C-FB6460FD3503}" type="slidenum">
              <a:rPr lang="en-US" altLang="zh-CN" b="0" dirty="0">
                <a:solidFill>
                  <a:schemeClr val="bg2"/>
                </a:solidFill>
                <a:latin typeface="Tahoma" panose="020B0604030504040204" pitchFamily="34" charset="0"/>
                <a:ea typeface="宋体" panose="02010600030101010101" pitchFamily="2" charset="-122"/>
              </a:rPr>
            </a:fld>
            <a:endParaRPr lang="en-US" altLang="zh-CN" b="0" dirty="0">
              <a:solidFill>
                <a:schemeClr val="bg2"/>
              </a:solidFill>
              <a:latin typeface="Tahoma" panose="020B0604030504040204" pitchFamily="34" charset="0"/>
              <a:ea typeface="宋体" panose="02010600030101010101" pitchFamily="2" charset="-122"/>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395288" y="1125538"/>
            <a:ext cx="4203700" cy="5006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751388" y="1125538"/>
            <a:ext cx="4203700" cy="5006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97675" y="214313"/>
            <a:ext cx="2157413" cy="5918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323850" y="214313"/>
            <a:ext cx="6321425" cy="5918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323850" y="214313"/>
            <a:ext cx="8620125" cy="693737"/>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395288" y="1125538"/>
            <a:ext cx="4203700" cy="500697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剪贴画占位符 3"/>
          <p:cNvSpPr>
            <a:spLocks noGrp="1"/>
          </p:cNvSpPr>
          <p:nvPr>
            <p:ph type="clipArt" sz="half" idx="2"/>
          </p:nvPr>
        </p:nvSpPr>
        <p:spPr>
          <a:xfrm>
            <a:off x="4751388" y="1125538"/>
            <a:ext cx="4203700" cy="500697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endParaRPr kumimoji="0"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23850" y="214313"/>
            <a:ext cx="8620125" cy="693737"/>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395288" y="1125538"/>
            <a:ext cx="8559800" cy="500697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endParaRPr kumimoji="0"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23850" y="214313"/>
            <a:ext cx="8620125" cy="693737"/>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395288" y="1125538"/>
            <a:ext cx="4203700" cy="500697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751388" y="1125538"/>
            <a:ext cx="4203700" cy="500697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xAndTwoObj">
  <p:cSld name="标题，文本与两项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395288" y="1196975"/>
            <a:ext cx="4171950" cy="489585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quarter" idx="2"/>
          </p:nvPr>
        </p:nvSpPr>
        <p:spPr>
          <a:xfrm>
            <a:off x="4719638" y="1196975"/>
            <a:ext cx="4173537" cy="237172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内容占位符 4"/>
          <p:cNvSpPr>
            <a:spLocks noGrp="1"/>
          </p:cNvSpPr>
          <p:nvPr>
            <p:ph sz="quarter" idx="3"/>
          </p:nvPr>
        </p:nvSpPr>
        <p:spPr>
          <a:xfrm>
            <a:off x="4719638" y="3721100"/>
            <a:ext cx="4173537" cy="237172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日期占位符 5"/>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7" name="页脚占位符 6"/>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8" name="灯片编号占位符 7"/>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_8*#仅标题（一行标题）">
    <p:bg>
      <p:bgPr>
        <a:solidFill>
          <a:schemeClr val="bg1"/>
        </a:solidFill>
        <a:effectLst/>
      </p:bgPr>
    </p:bg>
    <p:spTree>
      <p:nvGrpSpPr>
        <p:cNvPr id="1" name=""/>
        <p:cNvGrpSpPr/>
        <p:nvPr/>
      </p:nvGrpSpPr>
      <p:grpSpPr>
        <a:xfrm>
          <a:off x="0" y="0"/>
          <a:ext cx="0" cy="0"/>
          <a:chOff x="0" y="0"/>
          <a:chExt cx="0" cy="0"/>
        </a:xfrm>
      </p:grpSpPr>
      <p:sp>
        <p:nvSpPr>
          <p:cNvPr id="3" name="标题 1"/>
          <p:cNvSpPr>
            <a:spLocks noGrp="1"/>
          </p:cNvSpPr>
          <p:nvPr>
            <p:ph type="title"/>
          </p:nvPr>
        </p:nvSpPr>
        <p:spPr>
          <a:xfrm>
            <a:off x="548879" y="447469"/>
            <a:ext cx="8046244" cy="497095"/>
          </a:xfrm>
          <a:prstGeom prst="rect">
            <a:avLst/>
          </a:prstGeom>
        </p:spPr>
        <p:txBody>
          <a:bodyPr lIns="0" tIns="0" rIns="0" bIns="0" anchor="t">
            <a:normAutofit/>
          </a:bodyPr>
          <a:lstStyle>
            <a:lvl1pPr>
              <a:defRPr lang="zh-CN" altLang="en-US" baseline="0" dirty="0"/>
            </a:lvl1pPr>
          </a:lstStyle>
          <a:p>
            <a:pPr lvl="0"/>
            <a:r>
              <a:rPr lang="zh-CN" altLang="en-US" dirty="0"/>
              <a:t>单击此处编辑母版标题样式</a:t>
            </a:r>
            <a:endParaRPr lang="zh-CN" altLang="en-US" dirty="0"/>
          </a:p>
        </p:txBody>
      </p:sp>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7*#标题和内容（一行标题）">
    <p:bg>
      <p:bgPr>
        <a:solidFill>
          <a:schemeClr val="bg1"/>
        </a:solidFill>
        <a:effectLst/>
      </p:bgPr>
    </p:bg>
    <p:spTree>
      <p:nvGrpSpPr>
        <p:cNvPr id="1" name=""/>
        <p:cNvGrpSpPr/>
        <p:nvPr/>
      </p:nvGrpSpPr>
      <p:grpSpPr>
        <a:xfrm>
          <a:off x="0" y="0"/>
          <a:ext cx="0" cy="0"/>
          <a:chOff x="0" y="0"/>
          <a:chExt cx="0" cy="0"/>
        </a:xfrm>
      </p:grpSpPr>
      <p:sp>
        <p:nvSpPr>
          <p:cNvPr id="3" name="标题 1"/>
          <p:cNvSpPr>
            <a:spLocks noGrp="1"/>
          </p:cNvSpPr>
          <p:nvPr>
            <p:ph type="title"/>
          </p:nvPr>
        </p:nvSpPr>
        <p:spPr>
          <a:xfrm>
            <a:off x="548879" y="447468"/>
            <a:ext cx="8046244" cy="485982"/>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lvl="0"/>
            <a:r>
              <a:rPr lang="zh-CN" altLang="en-US" dirty="0"/>
              <a:t>单击此处编辑母版标题样式</a:t>
            </a:r>
            <a:endParaRPr lang="zh-CN" altLang="en-US" dirty="0"/>
          </a:p>
        </p:txBody>
      </p:sp>
      <p:sp>
        <p:nvSpPr>
          <p:cNvPr id="9" name="文本占位符 6"/>
          <p:cNvSpPr>
            <a:spLocks noGrp="1"/>
          </p:cNvSpPr>
          <p:nvPr>
            <p:ph type="body" sz="quarter" idx="10"/>
          </p:nvPr>
        </p:nvSpPr>
        <p:spPr>
          <a:xfrm>
            <a:off x="548878" y="1047751"/>
            <a:ext cx="8046245" cy="4879805"/>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zh-CN" altLang="en-US"/>
              <a:t>单击此处编辑母版文本样式</a:t>
            </a:r>
            <a:endParaRPr lang="zh-CN" altLang="en-US"/>
          </a:p>
        </p:txBody>
      </p:sp>
      <p:sp>
        <p:nvSpPr>
          <p:cNvPr id="2" name="日期占位符 1"/>
          <p:cNvSpPr>
            <a:spLocks noGrp="1"/>
          </p:cNvSpPr>
          <p:nvPr>
            <p:ph type="dt" sz="half"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4" name="页脚占位符 3"/>
          <p:cNvSpPr>
            <a:spLocks noGrp="1"/>
          </p:cNvSpPr>
          <p:nvPr>
            <p:ph type="ftr" sz="quarter" idx="12"/>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13"/>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395288" y="1125538"/>
            <a:ext cx="4203700" cy="5006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751388" y="1125538"/>
            <a:ext cx="4203700" cy="5006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6.xml"/><Relationship Id="rId8" Type="http://schemas.openxmlformats.org/officeDocument/2006/relationships/slideLayout" Target="../slideLayouts/slideLayout25.xml"/><Relationship Id="rId7" Type="http://schemas.openxmlformats.org/officeDocument/2006/relationships/slideLayout" Target="../slideLayouts/slideLayout24.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 Id="rId3" Type="http://schemas.openxmlformats.org/officeDocument/2006/relationships/slideLayout" Target="../slideLayouts/slideLayout20.xml"/><Relationship Id="rId2" Type="http://schemas.openxmlformats.org/officeDocument/2006/relationships/slideLayout" Target="../slideLayouts/slideLayout19.xml"/><Relationship Id="rId18" Type="http://schemas.openxmlformats.org/officeDocument/2006/relationships/theme" Target="../theme/theme2.xml"/><Relationship Id="rId17" Type="http://schemas.openxmlformats.org/officeDocument/2006/relationships/slideLayout" Target="../slideLayouts/slideLayout34.xml"/><Relationship Id="rId16" Type="http://schemas.openxmlformats.org/officeDocument/2006/relationships/slideLayout" Target="../slideLayouts/slideLayout33.xml"/><Relationship Id="rId15" Type="http://schemas.openxmlformats.org/officeDocument/2006/relationships/slideLayout" Target="../slideLayouts/slideLayout32.xml"/><Relationship Id="rId14" Type="http://schemas.openxmlformats.org/officeDocument/2006/relationships/slideLayout" Target="../slideLayouts/slideLayout31.xml"/><Relationship Id="rId13" Type="http://schemas.openxmlformats.org/officeDocument/2006/relationships/slideLayout" Target="../slideLayouts/slideLayout30.xml"/><Relationship Id="rId12" Type="http://schemas.openxmlformats.org/officeDocument/2006/relationships/slideLayout" Target="../slideLayouts/slideLayout29.xml"/><Relationship Id="rId11" Type="http://schemas.openxmlformats.org/officeDocument/2006/relationships/slideLayout" Target="../slideLayouts/slideLayout28.xml"/><Relationship Id="rId10" Type="http://schemas.openxmlformats.org/officeDocument/2006/relationships/slideLayout" Target="../slideLayouts/slideLayout27.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9"/>
          <p:cNvSpPr>
            <a:spLocks noGrp="1"/>
          </p:cNvSpPr>
          <p:nvPr>
            <p:ph type="title"/>
          </p:nvPr>
        </p:nvSpPr>
        <p:spPr>
          <a:xfrm>
            <a:off x="323850" y="214313"/>
            <a:ext cx="8620125" cy="693737"/>
          </a:xfrm>
          <a:prstGeom prst="rect">
            <a:avLst/>
          </a:prstGeom>
          <a:noFill/>
          <a:ln w="9525">
            <a:noFill/>
          </a:ln>
        </p:spPr>
        <p:txBody>
          <a:bodyPr anchor="b" anchorCtr="0"/>
          <a:p>
            <a:pPr lvl="0"/>
            <a:r>
              <a:rPr lang="zh-CN" altLang="en-US" dirty="0"/>
              <a:t>单击此处编辑母版标题样式</a:t>
            </a:r>
            <a:endParaRPr lang="zh-CN" altLang="en-US" dirty="0"/>
          </a:p>
        </p:txBody>
      </p:sp>
      <p:sp>
        <p:nvSpPr>
          <p:cNvPr id="1027" name="Rectangle 10"/>
          <p:cNvSpPr>
            <a:spLocks noGrp="1"/>
          </p:cNvSpPr>
          <p:nvPr>
            <p:ph type="body" idx="1"/>
          </p:nvPr>
        </p:nvSpPr>
        <p:spPr>
          <a:xfrm>
            <a:off x="395288" y="1125538"/>
            <a:ext cx="8559800" cy="5006975"/>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107" name="Rectangle 11"/>
          <p:cNvSpPr>
            <a:spLocks noGrp="1" noChangeArrowheads="1"/>
          </p:cNvSpPr>
          <p:nvPr>
            <p:ph type="dt" sz="half" idx="2"/>
          </p:nvPr>
        </p:nvSpPr>
        <p:spPr bwMode="auto">
          <a:xfrm>
            <a:off x="1162050" y="6243638"/>
            <a:ext cx="1905000" cy="457200"/>
          </a:xfrm>
          <a:prstGeom prst="rect">
            <a:avLst/>
          </a:prstGeom>
          <a:noFill/>
          <a:ln>
            <a:noFill/>
          </a:ln>
          <a:effectLst/>
        </p:spPr>
        <p:txBody>
          <a:bodyPr vert="horz" wrap="square" lIns="91440" tIns="45720" rIns="91440" bIns="45720" numCol="1" anchor="b" anchorCtr="0" compatLnSpc="1"/>
          <a:lstStyle>
            <a:lvl1pPr eaLnBrk="1" hangingPunct="1">
              <a:spcBef>
                <a:spcPct val="0"/>
              </a:spcBef>
              <a:defRPr sz="1400" b="0">
                <a:latin typeface="+mn-lt"/>
                <a:ea typeface="+mn-ea"/>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4108" name="Rectangle 12"/>
          <p:cNvSpPr>
            <a:spLocks noGrp="1" noChangeArrowheads="1"/>
          </p:cNvSpPr>
          <p:nvPr>
            <p:ph type="ftr" sz="quarter" idx="3"/>
          </p:nvPr>
        </p:nvSpPr>
        <p:spPr bwMode="auto">
          <a:xfrm>
            <a:off x="3657600" y="6243638"/>
            <a:ext cx="2895600" cy="457200"/>
          </a:xfrm>
          <a:prstGeom prst="rect">
            <a:avLst/>
          </a:prstGeom>
          <a:noFill/>
          <a:ln>
            <a:noFill/>
          </a:ln>
          <a:effectLst/>
        </p:spPr>
        <p:txBody>
          <a:bodyPr vert="horz" wrap="square" lIns="91440" tIns="45720" rIns="91440" bIns="45720" numCol="1" anchor="b" anchorCtr="0" compatLnSpc="1"/>
          <a:lstStyle>
            <a:lvl1pPr algn="ctr" eaLnBrk="1" hangingPunct="1">
              <a:spcBef>
                <a:spcPct val="0"/>
              </a:spcBef>
              <a:defRPr sz="1400" b="0">
                <a:latin typeface="+mn-lt"/>
                <a:ea typeface="+mn-ea"/>
                <a:cs typeface="+mn-cs"/>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4109" name="Rectangle 13"/>
          <p:cNvSpPr>
            <a:spLocks noGrp="1" noChangeArrowheads="1"/>
          </p:cNvSpPr>
          <p:nvPr>
            <p:ph type="sldNum" sz="quarter" idx="4"/>
          </p:nvPr>
        </p:nvSpPr>
        <p:spPr bwMode="auto">
          <a:xfrm>
            <a:off x="7042150" y="6243638"/>
            <a:ext cx="1905000" cy="457200"/>
          </a:xfrm>
          <a:prstGeom prst="rect">
            <a:avLst/>
          </a:prstGeom>
          <a:noFill/>
          <a:ln>
            <a:noFill/>
          </a:ln>
          <a:effectLst/>
        </p:spPr>
        <p:txBody>
          <a:bodyPr vert="horz" wrap="square" lIns="91440" tIns="45720" rIns="91440" bIns="45720" numCol="1" anchor="b" anchorCtr="0" compatLnSpc="1"/>
          <a:lstStyle>
            <a:lvl1pPr algn="r">
              <a:defRPr sz="1400">
                <a:ea typeface="宋体" panose="02010600030101010101" pitchFamily="2" charset="-122"/>
              </a:defRPr>
            </a:lvl1pPr>
          </a:lstStyle>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rtl="0" eaLnBrk="0" fontAlgn="base" hangingPunct="0">
        <a:spcBef>
          <a:spcPct val="0"/>
        </a:spcBef>
        <a:spcAft>
          <a:spcPct val="0"/>
        </a:spcAft>
        <a:defRPr sz="4400" b="1">
          <a:solidFill>
            <a:srgbClr val="000066"/>
          </a:solidFill>
          <a:latin typeface="+mj-lt"/>
          <a:ea typeface="+mj-ea"/>
          <a:cs typeface="+mj-cs"/>
        </a:defRPr>
      </a:lvl1pPr>
      <a:lvl2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2pPr>
      <a:lvl3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3pPr>
      <a:lvl4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4pPr>
      <a:lvl5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5pPr>
      <a:lvl6pPr marL="4572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6pPr>
      <a:lvl7pPr marL="9144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7pPr>
      <a:lvl8pPr marL="13716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8pPr>
      <a:lvl9pPr marL="18288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9"/>
          <p:cNvSpPr>
            <a:spLocks noGrp="1"/>
          </p:cNvSpPr>
          <p:nvPr>
            <p:ph type="title"/>
          </p:nvPr>
        </p:nvSpPr>
        <p:spPr>
          <a:xfrm>
            <a:off x="323850" y="214313"/>
            <a:ext cx="8620125" cy="693737"/>
          </a:xfrm>
          <a:prstGeom prst="rect">
            <a:avLst/>
          </a:prstGeom>
          <a:noFill/>
          <a:ln w="9525">
            <a:noFill/>
          </a:ln>
        </p:spPr>
        <p:txBody>
          <a:bodyPr anchor="b" anchorCtr="0"/>
          <a:p>
            <a:pPr lvl="0"/>
            <a:r>
              <a:rPr lang="zh-CN" altLang="en-US" dirty="0"/>
              <a:t>单击此处编辑母版标题样式</a:t>
            </a:r>
            <a:endParaRPr lang="zh-CN" altLang="en-US" dirty="0"/>
          </a:p>
        </p:txBody>
      </p:sp>
      <p:sp>
        <p:nvSpPr>
          <p:cNvPr id="1027" name="Rectangle 10"/>
          <p:cNvSpPr>
            <a:spLocks noGrp="1"/>
          </p:cNvSpPr>
          <p:nvPr>
            <p:ph type="body" idx="1"/>
          </p:nvPr>
        </p:nvSpPr>
        <p:spPr>
          <a:xfrm>
            <a:off x="395288" y="1125538"/>
            <a:ext cx="8559800" cy="5006975"/>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107" name="Rectangle 11"/>
          <p:cNvSpPr>
            <a:spLocks noGrp="1" noChangeArrowheads="1"/>
          </p:cNvSpPr>
          <p:nvPr>
            <p:ph type="dt" sz="half" idx="2"/>
          </p:nvPr>
        </p:nvSpPr>
        <p:spPr bwMode="auto">
          <a:xfrm>
            <a:off x="1162050" y="6243638"/>
            <a:ext cx="1905000" cy="457200"/>
          </a:xfrm>
          <a:prstGeom prst="rect">
            <a:avLst/>
          </a:prstGeom>
          <a:noFill/>
          <a:ln>
            <a:noFill/>
          </a:ln>
          <a:effectLst/>
        </p:spPr>
        <p:txBody>
          <a:bodyPr vert="horz" wrap="square" lIns="91440" tIns="45720" rIns="91440" bIns="45720" numCol="1" anchor="b" anchorCtr="0" compatLnSpc="1"/>
          <a:lstStyle>
            <a:lvl1pPr eaLnBrk="1" hangingPunct="1">
              <a:spcBef>
                <a:spcPct val="0"/>
              </a:spcBef>
              <a:defRPr sz="1400" b="0">
                <a:latin typeface="+mn-lt"/>
                <a:ea typeface="+mn-ea"/>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4108" name="Rectangle 12"/>
          <p:cNvSpPr>
            <a:spLocks noGrp="1" noChangeArrowheads="1"/>
          </p:cNvSpPr>
          <p:nvPr>
            <p:ph type="ftr" sz="quarter" idx="3"/>
          </p:nvPr>
        </p:nvSpPr>
        <p:spPr bwMode="auto">
          <a:xfrm>
            <a:off x="3657600" y="6243638"/>
            <a:ext cx="2895600" cy="457200"/>
          </a:xfrm>
          <a:prstGeom prst="rect">
            <a:avLst/>
          </a:prstGeom>
          <a:noFill/>
          <a:ln>
            <a:noFill/>
          </a:ln>
          <a:effectLst/>
        </p:spPr>
        <p:txBody>
          <a:bodyPr vert="horz" wrap="square" lIns="91440" tIns="45720" rIns="91440" bIns="45720" numCol="1" anchor="b" anchorCtr="0" compatLnSpc="1"/>
          <a:lstStyle>
            <a:lvl1pPr algn="ctr" eaLnBrk="1" hangingPunct="1">
              <a:spcBef>
                <a:spcPct val="0"/>
              </a:spcBef>
              <a:defRPr sz="1400" b="0">
                <a:latin typeface="+mn-lt"/>
                <a:ea typeface="+mn-ea"/>
                <a:cs typeface="+mn-cs"/>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4109" name="Rectangle 13"/>
          <p:cNvSpPr>
            <a:spLocks noGrp="1" noChangeArrowheads="1"/>
          </p:cNvSpPr>
          <p:nvPr>
            <p:ph type="sldNum" sz="quarter" idx="4"/>
          </p:nvPr>
        </p:nvSpPr>
        <p:spPr bwMode="auto">
          <a:xfrm>
            <a:off x="7042150" y="6243638"/>
            <a:ext cx="1905000" cy="457200"/>
          </a:xfrm>
          <a:prstGeom prst="rect">
            <a:avLst/>
          </a:prstGeom>
          <a:noFill/>
          <a:ln>
            <a:noFill/>
          </a:ln>
          <a:effectLst/>
        </p:spPr>
        <p:txBody>
          <a:bodyPr vert="horz" wrap="square" lIns="91440" tIns="45720" rIns="91440" bIns="45720" numCol="1" anchor="b" anchorCtr="0" compatLnSpc="1"/>
          <a:lstStyle>
            <a:lvl1pPr algn="r">
              <a:defRPr sz="1400">
                <a:ea typeface="宋体" panose="02010600030101010101" pitchFamily="2" charset="-122"/>
              </a:defRPr>
            </a:lvl1pPr>
          </a:lstStyle>
          <a:p>
            <a:pPr lvl="0" eaLnBrk="1" hangingPunct="1">
              <a:buNone/>
            </a:pPr>
            <a:fld id="{9A0DB2DC-4C9A-4742-B13C-FB6460FD3503}" type="slidenum">
              <a:rPr lang="en-US" altLang="zh-CN" dirty="0">
                <a:latin typeface="Times New Roman" panose="02020603050405020304" pitchFamily="18" charset="0"/>
              </a:rPr>
            </a:fld>
            <a:endParaRPr lang="en-US" altLang="zh-CN"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hf sldNum="0" hdr="0" ftr="0" dt="0"/>
  <p:txStyles>
    <p:titleStyle>
      <a:lvl1pPr algn="l" rtl="0" eaLnBrk="0" fontAlgn="base" hangingPunct="0">
        <a:spcBef>
          <a:spcPct val="0"/>
        </a:spcBef>
        <a:spcAft>
          <a:spcPct val="0"/>
        </a:spcAft>
        <a:defRPr sz="4400" b="1">
          <a:solidFill>
            <a:srgbClr val="000066"/>
          </a:solidFill>
          <a:latin typeface="+mj-lt"/>
          <a:ea typeface="+mj-ea"/>
          <a:cs typeface="+mj-cs"/>
        </a:defRPr>
      </a:lvl1pPr>
      <a:lvl2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2pPr>
      <a:lvl3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3pPr>
      <a:lvl4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4pPr>
      <a:lvl5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5pPr>
      <a:lvl6pPr marL="4572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6pPr>
      <a:lvl7pPr marL="9144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7pPr>
      <a:lvl8pPr marL="13716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8pPr>
      <a:lvl9pPr marL="18288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20.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22.wmf"/><Relationship Id="rId1" Type="http://schemas.openxmlformats.org/officeDocument/2006/relationships/oleObject" Target="../embeddings/oleObject3.bin"/></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23.wmf"/><Relationship Id="rId1" Type="http://schemas.openxmlformats.org/officeDocument/2006/relationships/oleObject" Target="../embeddings/oleObject4.bin"/></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4.emf"/></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25.emf"/><Relationship Id="rId1" Type="http://schemas.openxmlformats.org/officeDocument/2006/relationships/oleObject" Target="../embeddings/oleObject5.bin"/></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slide" Target="slide36.xml"/><Relationship Id="rId4" Type="http://schemas.openxmlformats.org/officeDocument/2006/relationships/slide" Target="slide32.xml"/><Relationship Id="rId3" Type="http://schemas.openxmlformats.org/officeDocument/2006/relationships/slide" Target="slide25.xml"/><Relationship Id="rId2" Type="http://schemas.openxmlformats.org/officeDocument/2006/relationships/slide" Target="slide22.xml"/><Relationship Id="rId1" Type="http://schemas.openxmlformats.org/officeDocument/2006/relationships/slide" Target="slide20.xml"/></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2.xml"/><Relationship Id="rId5" Type="http://schemas.openxmlformats.org/officeDocument/2006/relationships/slide" Target="slide119.xml"/><Relationship Id="rId4" Type="http://schemas.openxmlformats.org/officeDocument/2006/relationships/slide" Target="slide92.xml"/><Relationship Id="rId3" Type="http://schemas.openxmlformats.org/officeDocument/2006/relationships/slide" Target="slide48.xml"/><Relationship Id="rId2" Type="http://schemas.openxmlformats.org/officeDocument/2006/relationships/slide" Target="slide19.xml"/><Relationship Id="rId1" Type="http://schemas.openxmlformats.org/officeDocument/2006/relationships/slide" Target="slide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9.xml"/><Relationship Id="rId1" Type="http://schemas.openxmlformats.org/officeDocument/2006/relationships/image" Target="../media/image8.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9.wmf"/><Relationship Id="rId1" Type="http://schemas.openxmlformats.org/officeDocument/2006/relationships/oleObject" Target="../embeddings/oleObject1.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10.wmf"/><Relationship Id="rId1" Type="http://schemas.openxmlformats.org/officeDocument/2006/relationships/oleObject" Target="../embeddings/oleObject2.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jpe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2.jpeg"/></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97.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7.xml"/><Relationship Id="rId2" Type="http://schemas.openxmlformats.org/officeDocument/2006/relationships/image" Target="../media/image20.png"/><Relationship Id="rId1" Type="http://schemas.openxmlformats.org/officeDocument/2006/relationships/image" Target="../media/image19.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矩形 1"/>
          <p:cNvSpPr/>
          <p:nvPr/>
        </p:nvSpPr>
        <p:spPr>
          <a:xfrm>
            <a:off x="1692275" y="5776913"/>
            <a:ext cx="7346950" cy="584200"/>
          </a:xfrm>
          <a:prstGeom prst="rect">
            <a:avLst/>
          </a:prstGeom>
          <a:noFill/>
          <a:ln w="9525">
            <a:noFill/>
          </a:ln>
        </p:spPr>
        <p:txBody>
          <a:bodyPr>
            <a:spAutoFit/>
          </a:bodyPr>
          <a:p>
            <a:r>
              <a:rPr lang="en-US" altLang="zh-CN" dirty="0">
                <a:latin typeface="Arial" panose="020B0604020202020204" pitchFamily="34" charset="0"/>
              </a:rPr>
              <a:t>Do you have such experiences before?</a:t>
            </a:r>
            <a:endParaRPr lang="zh-CN" altLang="en-US" dirty="0">
              <a:latin typeface="Arial" panose="020B0604020202020204" pitchFamily="34" charset="0"/>
            </a:endParaRPr>
          </a:p>
        </p:txBody>
      </p:sp>
      <p:sp>
        <p:nvSpPr>
          <p:cNvPr id="6147" name="AutoShape 5" descr="“bank queueing”的图片搜索结果"/>
          <p:cNvSpPr>
            <a:spLocks noChangeAspect="1"/>
          </p:cNvSpPr>
          <p:nvPr/>
        </p:nvSpPr>
        <p:spPr>
          <a:xfrm>
            <a:off x="4541838" y="-242887"/>
            <a:ext cx="304800" cy="304800"/>
          </a:xfrm>
          <a:prstGeom prst="rect">
            <a:avLst/>
          </a:prstGeom>
          <a:noFill/>
          <a:ln w="9525">
            <a:noFill/>
          </a:ln>
        </p:spPr>
        <p:txBody>
          <a:bodyPr/>
          <a:p>
            <a:endParaRPr lang="zh-CN" altLang="en-US" dirty="0">
              <a:latin typeface="Times New Roman" panose="02020603050405020304" pitchFamily="18" charset="0"/>
            </a:endParaRPr>
          </a:p>
        </p:txBody>
      </p:sp>
      <p:pic>
        <p:nvPicPr>
          <p:cNvPr id="6148" name="Picture 6"/>
          <p:cNvPicPr>
            <a:picLocks noChangeAspect="1"/>
          </p:cNvPicPr>
          <p:nvPr/>
        </p:nvPicPr>
        <p:blipFill>
          <a:blip r:embed="rId1"/>
          <a:stretch>
            <a:fillRect/>
          </a:stretch>
        </p:blipFill>
        <p:spPr>
          <a:xfrm>
            <a:off x="1235075" y="487363"/>
            <a:ext cx="6807200" cy="5105400"/>
          </a:xfrm>
          <a:prstGeom prst="rect">
            <a:avLst/>
          </a:prstGeom>
          <a:noFill/>
          <a:ln w="12700">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灯片编号占位符 5"/>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ea typeface="楷体_GB2312" pitchFamily="49" charset="-122"/>
              </a:rPr>
            </a:fld>
            <a:endParaRPr lang="en-US" altLang="zh-CN" sz="1400" dirty="0">
              <a:ea typeface="楷体_GB2312" pitchFamily="49" charset="-122"/>
            </a:endParaRPr>
          </a:p>
        </p:txBody>
      </p:sp>
      <p:sp>
        <p:nvSpPr>
          <p:cNvPr id="11267" name="Rectangle 2"/>
          <p:cNvSpPr>
            <a:spLocks noGrp="1"/>
          </p:cNvSpPr>
          <p:nvPr>
            <p:ph type="title"/>
          </p:nvPr>
        </p:nvSpPr>
        <p:spPr>
          <a:xfrm>
            <a:off x="228600" y="228600"/>
            <a:ext cx="8229600" cy="631825"/>
          </a:xfrm>
          <a:ln/>
        </p:spPr>
        <p:txBody>
          <a:bodyPr vert="horz" wrap="square" lIns="91440" tIns="45720" rIns="91440" bIns="45720" anchor="b" anchorCtr="0"/>
          <a:p>
            <a:pPr eaLnBrk="1" hangingPunct="1"/>
            <a:r>
              <a:rPr lang="en-US" altLang="zh-CN" sz="3200" dirty="0">
                <a:solidFill>
                  <a:schemeClr val="tx1"/>
                </a:solidFill>
              </a:rPr>
              <a:t>3.1.2  </a:t>
            </a:r>
            <a:r>
              <a:rPr lang="zh-CN" altLang="en-US" sz="3200" dirty="0">
                <a:solidFill>
                  <a:schemeClr val="tx1"/>
                </a:solidFill>
                <a:latin typeface="宋体" panose="02010600030101010101" pitchFamily="2" charset="-122"/>
              </a:rPr>
              <a:t>调度队列模型</a:t>
            </a:r>
            <a:endParaRPr lang="zh-CN" altLang="en-US" sz="3200" dirty="0">
              <a:solidFill>
                <a:schemeClr val="tx1"/>
              </a:solidFill>
              <a:latin typeface="宋体" panose="02010600030101010101" pitchFamily="2" charset="-122"/>
            </a:endParaRPr>
          </a:p>
        </p:txBody>
      </p:sp>
      <p:sp>
        <p:nvSpPr>
          <p:cNvPr id="11268" name="Text Box 3"/>
          <p:cNvSpPr txBox="1"/>
          <p:nvPr/>
        </p:nvSpPr>
        <p:spPr>
          <a:xfrm>
            <a:off x="457200" y="923925"/>
            <a:ext cx="6145213" cy="519113"/>
          </a:xfrm>
          <a:prstGeom prst="rect">
            <a:avLst/>
          </a:prstGeom>
          <a:noFill/>
          <a:ln w="9525">
            <a:noFill/>
          </a:ln>
        </p:spPr>
        <p:txBody>
          <a:bodyPr>
            <a:spAutoFit/>
          </a:bodyPr>
          <a:p>
            <a:pPr eaLnBrk="1" hangingPunct="1">
              <a:spcBef>
                <a:spcPct val="50000"/>
              </a:spcBef>
            </a:pPr>
            <a:r>
              <a:rPr lang="zh-CN" altLang="en-US" sz="2800" dirty="0">
                <a:latin typeface="宋体" panose="02010600030101010101" pitchFamily="2" charset="-122"/>
              </a:rPr>
              <a:t>三种类型的调度队列模型：</a:t>
            </a:r>
            <a:r>
              <a:rPr lang="zh-CN" altLang="en-US" sz="2800" b="0" dirty="0">
                <a:latin typeface="Tahoma" panose="020B0604030504040204" pitchFamily="34" charset="0"/>
              </a:rPr>
              <a:t> </a:t>
            </a:r>
            <a:endParaRPr lang="zh-CN" altLang="en-US" sz="2800" b="0" dirty="0">
              <a:latin typeface="Tahoma" panose="020B0604030504040204" pitchFamily="34" charset="0"/>
            </a:endParaRPr>
          </a:p>
        </p:txBody>
      </p:sp>
      <p:sp>
        <p:nvSpPr>
          <p:cNvPr id="11269" name="Text Box 4"/>
          <p:cNvSpPr txBox="1"/>
          <p:nvPr/>
        </p:nvSpPr>
        <p:spPr>
          <a:xfrm>
            <a:off x="533400" y="1533525"/>
            <a:ext cx="5443538" cy="519113"/>
          </a:xfrm>
          <a:prstGeom prst="rect">
            <a:avLst/>
          </a:prstGeom>
          <a:noFill/>
          <a:ln w="9525">
            <a:noFill/>
          </a:ln>
        </p:spPr>
        <p:txBody>
          <a:bodyPr>
            <a:spAutoFit/>
          </a:bodyPr>
          <a:p>
            <a:pPr eaLnBrk="1" hangingPunct="1">
              <a:spcBef>
                <a:spcPct val="50000"/>
              </a:spcBef>
            </a:pPr>
            <a:r>
              <a:rPr lang="en-US" altLang="zh-CN" sz="2800" dirty="0">
                <a:solidFill>
                  <a:srgbClr val="000066"/>
                </a:solidFill>
                <a:latin typeface="Tahoma" panose="020B0604030504040204" pitchFamily="34" charset="0"/>
                <a:ea typeface="仿宋_GB2312" pitchFamily="49" charset="-122"/>
              </a:rPr>
              <a:t>1.  </a:t>
            </a:r>
            <a:r>
              <a:rPr lang="zh-CN" altLang="en-US" sz="2800" dirty="0">
                <a:solidFill>
                  <a:srgbClr val="000066"/>
                </a:solidFill>
                <a:latin typeface="Tahoma" panose="020B0604030504040204" pitchFamily="34" charset="0"/>
                <a:ea typeface="仿宋_GB2312" pitchFamily="49" charset="-122"/>
              </a:rPr>
              <a:t>仅有进程调度的调度队列模型 </a:t>
            </a:r>
            <a:endParaRPr lang="zh-CN" altLang="en-US" sz="2800" dirty="0">
              <a:solidFill>
                <a:srgbClr val="000066"/>
              </a:solidFill>
              <a:latin typeface="Tahoma" panose="020B0604030504040204" pitchFamily="34" charset="0"/>
              <a:ea typeface="仿宋_GB2312" pitchFamily="49" charset="-122"/>
            </a:endParaRPr>
          </a:p>
        </p:txBody>
      </p:sp>
      <p:sp>
        <p:nvSpPr>
          <p:cNvPr id="11270" name="Text Box 5"/>
          <p:cNvSpPr txBox="1"/>
          <p:nvPr/>
        </p:nvSpPr>
        <p:spPr>
          <a:xfrm>
            <a:off x="533400" y="2105025"/>
            <a:ext cx="4937125" cy="1196975"/>
          </a:xfrm>
          <a:prstGeom prst="rect">
            <a:avLst/>
          </a:prstGeom>
          <a:noFill/>
          <a:ln w="9525" cap="flat" cmpd="sng">
            <a:solidFill>
              <a:schemeClr val="folHlink"/>
            </a:solidFill>
            <a:prstDash val="solid"/>
            <a:miter/>
            <a:headEnd type="none" w="med" len="med"/>
            <a:tailEnd type="none" w="med" len="med"/>
          </a:ln>
        </p:spPr>
        <p:txBody>
          <a:bodyPr>
            <a:spAutoFit/>
          </a:bodyPr>
          <a:p>
            <a:pPr eaLnBrk="1" hangingPunct="1">
              <a:spcBef>
                <a:spcPct val="50000"/>
              </a:spcBef>
              <a:buNone/>
            </a:pPr>
            <a:r>
              <a:rPr lang="zh-CN" altLang="en-US" dirty="0">
                <a:latin typeface="Times New Roman" panose="02020603050405020304" pitchFamily="18" charset="0"/>
              </a:rPr>
              <a:t>在</a:t>
            </a:r>
            <a:r>
              <a:rPr lang="zh-CN" altLang="en-US" b="0" dirty="0">
                <a:solidFill>
                  <a:srgbClr val="000066"/>
                </a:solidFill>
                <a:latin typeface="Times New Roman" panose="02020603050405020304" pitchFamily="18" charset="0"/>
                <a:ea typeface="黑体" panose="02010609060101010101" pitchFamily="49" charset="-122"/>
              </a:rPr>
              <a:t>分时系统</a:t>
            </a:r>
            <a:r>
              <a:rPr lang="zh-CN" altLang="en-US" dirty="0">
                <a:latin typeface="Times New Roman" panose="02020603050405020304" pitchFamily="18" charset="0"/>
              </a:rPr>
              <a:t>中，通常仅设置了进程调度。常把就绪进程组织成</a:t>
            </a:r>
            <a:r>
              <a:rPr lang="en-US" altLang="zh-CN" dirty="0">
                <a:latin typeface="Times New Roman" panose="02020603050405020304" pitchFamily="18" charset="0"/>
              </a:rPr>
              <a:t>FIFO</a:t>
            </a:r>
            <a:r>
              <a:rPr lang="zh-CN" altLang="en-US" dirty="0">
                <a:latin typeface="Times New Roman" panose="02020603050405020304" pitchFamily="18" charset="0"/>
              </a:rPr>
              <a:t>队列形式。 </a:t>
            </a:r>
            <a:endParaRPr lang="zh-CN" altLang="en-US" dirty="0">
              <a:latin typeface="Times New Roman" panose="02020603050405020304" pitchFamily="18" charset="0"/>
            </a:endParaRPr>
          </a:p>
        </p:txBody>
      </p:sp>
      <p:sp>
        <p:nvSpPr>
          <p:cNvPr id="248838" name="AutoShape 6"/>
          <p:cNvSpPr/>
          <p:nvPr/>
        </p:nvSpPr>
        <p:spPr>
          <a:xfrm>
            <a:off x="5778500" y="1558925"/>
            <a:ext cx="3048000" cy="1371600"/>
          </a:xfrm>
          <a:prstGeom prst="cloudCallout">
            <a:avLst>
              <a:gd name="adj1" fmla="val -40000"/>
              <a:gd name="adj2" fmla="val 98264"/>
            </a:avLst>
          </a:prstGeom>
          <a:solidFill>
            <a:schemeClr val="accent1"/>
          </a:solidFill>
          <a:ln w="9525" cap="flat" cmpd="sng">
            <a:solidFill>
              <a:schemeClr val="tx1"/>
            </a:solidFill>
            <a:prstDash val="solid"/>
            <a:miter/>
            <a:headEnd type="none" w="med" len="med"/>
            <a:tailEnd type="none" w="med" len="med"/>
          </a:ln>
        </p:spPr>
        <p:txBody>
          <a:bodyPr/>
          <a:p>
            <a:pPr eaLnBrk="1" hangingPunct="1"/>
            <a:r>
              <a:rPr lang="zh-CN" altLang="en-US" dirty="0">
                <a:latin typeface="Tahoma" panose="020B0604030504040204" pitchFamily="34" charset="0"/>
              </a:rPr>
              <a:t>阻塞队列一般可能有多个。</a:t>
            </a:r>
            <a:endParaRPr lang="zh-CN" altLang="en-US" dirty="0">
              <a:latin typeface="Tahoma" panose="020B0604030504040204" pitchFamily="34" charset="0"/>
            </a:endParaRPr>
          </a:p>
        </p:txBody>
      </p:sp>
      <p:sp>
        <p:nvSpPr>
          <p:cNvPr id="11272" name="Line 8"/>
          <p:cNvSpPr/>
          <p:nvPr/>
        </p:nvSpPr>
        <p:spPr>
          <a:xfrm>
            <a:off x="2054225" y="4156075"/>
            <a:ext cx="3671888" cy="0"/>
          </a:xfrm>
          <a:prstGeom prst="line">
            <a:avLst/>
          </a:prstGeom>
          <a:ln w="19050" cap="flat" cmpd="sng">
            <a:solidFill>
              <a:schemeClr val="tx1"/>
            </a:solidFill>
            <a:prstDash val="solid"/>
            <a:headEnd type="none" w="med" len="med"/>
            <a:tailEnd type="none" w="med" len="med"/>
          </a:ln>
        </p:spPr>
      </p:sp>
      <p:sp>
        <p:nvSpPr>
          <p:cNvPr id="11273" name="Line 9"/>
          <p:cNvSpPr/>
          <p:nvPr/>
        </p:nvSpPr>
        <p:spPr>
          <a:xfrm>
            <a:off x="5726113" y="4156075"/>
            <a:ext cx="0" cy="527050"/>
          </a:xfrm>
          <a:prstGeom prst="line">
            <a:avLst/>
          </a:prstGeom>
          <a:ln w="19050" cap="flat" cmpd="sng">
            <a:solidFill>
              <a:schemeClr val="tx1"/>
            </a:solidFill>
            <a:prstDash val="solid"/>
            <a:headEnd type="none" w="med" len="med"/>
            <a:tailEnd type="none" w="med" len="med"/>
          </a:ln>
        </p:spPr>
      </p:sp>
      <p:sp>
        <p:nvSpPr>
          <p:cNvPr id="11274" name="Line 10"/>
          <p:cNvSpPr/>
          <p:nvPr/>
        </p:nvSpPr>
        <p:spPr>
          <a:xfrm flipH="1">
            <a:off x="2038350" y="4683125"/>
            <a:ext cx="3687763" cy="0"/>
          </a:xfrm>
          <a:prstGeom prst="line">
            <a:avLst/>
          </a:prstGeom>
          <a:ln w="19050" cap="flat" cmpd="sng">
            <a:solidFill>
              <a:schemeClr val="tx1"/>
            </a:solidFill>
            <a:prstDash val="solid"/>
            <a:headEnd type="none" w="med" len="med"/>
            <a:tailEnd type="none" w="med" len="med"/>
          </a:ln>
        </p:spPr>
      </p:sp>
      <p:sp>
        <p:nvSpPr>
          <p:cNvPr id="11275" name="Text Box 11"/>
          <p:cNvSpPr txBox="1"/>
          <p:nvPr/>
        </p:nvSpPr>
        <p:spPr>
          <a:xfrm>
            <a:off x="2781300" y="4140200"/>
            <a:ext cx="2232025" cy="519113"/>
          </a:xfrm>
          <a:prstGeom prst="rect">
            <a:avLst/>
          </a:prstGeom>
          <a:noFill/>
          <a:ln w="28575">
            <a:noFill/>
          </a:ln>
        </p:spPr>
        <p:txBody>
          <a:bodyPr>
            <a:spAutoFit/>
          </a:bodyPr>
          <a:p>
            <a:pPr algn="ctr" eaLnBrk="1" hangingPunct="1">
              <a:spcBef>
                <a:spcPct val="50000"/>
              </a:spcBef>
            </a:pPr>
            <a:r>
              <a:rPr lang="zh-CN" altLang="en-US" sz="2800" dirty="0">
                <a:latin typeface="楷体_GB2312" pitchFamily="49" charset="-122"/>
              </a:rPr>
              <a:t>就 绪 队 列</a:t>
            </a:r>
            <a:endParaRPr lang="zh-CN" altLang="en-US" sz="2800" dirty="0">
              <a:latin typeface="楷体_GB2312" pitchFamily="49" charset="-122"/>
            </a:endParaRPr>
          </a:p>
        </p:txBody>
      </p:sp>
      <p:sp>
        <p:nvSpPr>
          <p:cNvPr id="11276" name="Line 12"/>
          <p:cNvSpPr/>
          <p:nvPr/>
        </p:nvSpPr>
        <p:spPr>
          <a:xfrm>
            <a:off x="5132388" y="4149725"/>
            <a:ext cx="0" cy="527050"/>
          </a:xfrm>
          <a:prstGeom prst="line">
            <a:avLst/>
          </a:prstGeom>
          <a:ln w="19050" cap="flat" cmpd="sng">
            <a:solidFill>
              <a:schemeClr val="tx1"/>
            </a:solidFill>
            <a:prstDash val="solid"/>
            <a:headEnd type="none" w="med" len="med"/>
            <a:tailEnd type="none" w="med" len="med"/>
          </a:ln>
        </p:spPr>
      </p:sp>
      <p:sp>
        <p:nvSpPr>
          <p:cNvPr id="11277" name="Line 13"/>
          <p:cNvSpPr/>
          <p:nvPr/>
        </p:nvSpPr>
        <p:spPr>
          <a:xfrm>
            <a:off x="4465638" y="4149725"/>
            <a:ext cx="0" cy="527050"/>
          </a:xfrm>
          <a:prstGeom prst="line">
            <a:avLst/>
          </a:prstGeom>
          <a:ln w="19050" cap="flat" cmpd="sng">
            <a:solidFill>
              <a:schemeClr val="tx1"/>
            </a:solidFill>
            <a:prstDash val="solid"/>
            <a:headEnd type="none" w="med" len="med"/>
            <a:tailEnd type="none" w="med" len="med"/>
          </a:ln>
        </p:spPr>
      </p:sp>
      <p:sp>
        <p:nvSpPr>
          <p:cNvPr id="11278" name="Line 14"/>
          <p:cNvSpPr/>
          <p:nvPr/>
        </p:nvSpPr>
        <p:spPr>
          <a:xfrm>
            <a:off x="3871913" y="4143375"/>
            <a:ext cx="0" cy="527050"/>
          </a:xfrm>
          <a:prstGeom prst="line">
            <a:avLst/>
          </a:prstGeom>
          <a:ln w="19050" cap="flat" cmpd="sng">
            <a:solidFill>
              <a:schemeClr val="tx1"/>
            </a:solidFill>
            <a:prstDash val="solid"/>
            <a:headEnd type="none" w="med" len="med"/>
            <a:tailEnd type="none" w="med" len="med"/>
          </a:ln>
        </p:spPr>
      </p:sp>
      <p:sp>
        <p:nvSpPr>
          <p:cNvPr id="11279" name="Line 15"/>
          <p:cNvSpPr/>
          <p:nvPr/>
        </p:nvSpPr>
        <p:spPr>
          <a:xfrm>
            <a:off x="3370263" y="4149725"/>
            <a:ext cx="0" cy="527050"/>
          </a:xfrm>
          <a:prstGeom prst="line">
            <a:avLst/>
          </a:prstGeom>
          <a:ln w="19050" cap="flat" cmpd="sng">
            <a:solidFill>
              <a:schemeClr val="tx1"/>
            </a:solidFill>
            <a:prstDash val="solid"/>
            <a:headEnd type="none" w="med" len="med"/>
            <a:tailEnd type="none" w="med" len="med"/>
          </a:ln>
        </p:spPr>
      </p:sp>
      <p:sp>
        <p:nvSpPr>
          <p:cNvPr id="11280" name="Line 16"/>
          <p:cNvSpPr/>
          <p:nvPr/>
        </p:nvSpPr>
        <p:spPr>
          <a:xfrm>
            <a:off x="2776538" y="4143375"/>
            <a:ext cx="0" cy="527050"/>
          </a:xfrm>
          <a:prstGeom prst="line">
            <a:avLst/>
          </a:prstGeom>
          <a:ln w="19050" cap="flat" cmpd="sng">
            <a:solidFill>
              <a:schemeClr val="tx1"/>
            </a:solidFill>
            <a:prstDash val="solid"/>
            <a:headEnd type="none" w="med" len="med"/>
            <a:tailEnd type="none" w="med" len="med"/>
          </a:ln>
        </p:spPr>
      </p:sp>
      <p:sp>
        <p:nvSpPr>
          <p:cNvPr id="11281" name="Line 17"/>
          <p:cNvSpPr/>
          <p:nvPr/>
        </p:nvSpPr>
        <p:spPr>
          <a:xfrm>
            <a:off x="2246313" y="4152900"/>
            <a:ext cx="0" cy="527050"/>
          </a:xfrm>
          <a:prstGeom prst="line">
            <a:avLst/>
          </a:prstGeom>
          <a:ln w="19050" cap="flat" cmpd="sng">
            <a:solidFill>
              <a:schemeClr val="tx1"/>
            </a:solidFill>
            <a:prstDash val="solid"/>
            <a:headEnd type="none" w="med" len="med"/>
            <a:tailEnd type="none" w="med" len="med"/>
          </a:ln>
        </p:spPr>
      </p:sp>
      <p:sp>
        <p:nvSpPr>
          <p:cNvPr id="11282" name="Line 18"/>
          <p:cNvSpPr/>
          <p:nvPr/>
        </p:nvSpPr>
        <p:spPr>
          <a:xfrm>
            <a:off x="2047875" y="5038725"/>
            <a:ext cx="3671888" cy="0"/>
          </a:xfrm>
          <a:prstGeom prst="line">
            <a:avLst/>
          </a:prstGeom>
          <a:ln w="19050" cap="flat" cmpd="sng">
            <a:solidFill>
              <a:schemeClr val="tx1"/>
            </a:solidFill>
            <a:prstDash val="solid"/>
            <a:headEnd type="none" w="med" len="med"/>
            <a:tailEnd type="none" w="med" len="med"/>
          </a:ln>
        </p:spPr>
      </p:sp>
      <p:sp>
        <p:nvSpPr>
          <p:cNvPr id="11283" name="Line 19"/>
          <p:cNvSpPr/>
          <p:nvPr/>
        </p:nvSpPr>
        <p:spPr>
          <a:xfrm>
            <a:off x="5513388" y="5038725"/>
            <a:ext cx="0" cy="527050"/>
          </a:xfrm>
          <a:prstGeom prst="line">
            <a:avLst/>
          </a:prstGeom>
          <a:ln w="19050" cap="flat" cmpd="sng">
            <a:solidFill>
              <a:schemeClr val="tx1"/>
            </a:solidFill>
            <a:prstDash val="solid"/>
            <a:headEnd type="none" w="med" len="med"/>
            <a:tailEnd type="none" w="med" len="med"/>
          </a:ln>
        </p:spPr>
      </p:sp>
      <p:sp>
        <p:nvSpPr>
          <p:cNvPr id="11284" name="Line 20"/>
          <p:cNvSpPr/>
          <p:nvPr/>
        </p:nvSpPr>
        <p:spPr>
          <a:xfrm flipH="1">
            <a:off x="2032000" y="5565775"/>
            <a:ext cx="3687763" cy="0"/>
          </a:xfrm>
          <a:prstGeom prst="line">
            <a:avLst/>
          </a:prstGeom>
          <a:ln w="19050" cap="flat" cmpd="sng">
            <a:solidFill>
              <a:schemeClr val="tx1"/>
            </a:solidFill>
            <a:prstDash val="solid"/>
            <a:headEnd type="none" w="med" len="med"/>
            <a:tailEnd type="none" w="med" len="med"/>
          </a:ln>
        </p:spPr>
      </p:sp>
      <p:sp>
        <p:nvSpPr>
          <p:cNvPr id="11285" name="Text Box 21"/>
          <p:cNvSpPr txBox="1"/>
          <p:nvPr/>
        </p:nvSpPr>
        <p:spPr>
          <a:xfrm>
            <a:off x="2584450" y="5022850"/>
            <a:ext cx="2232025" cy="519113"/>
          </a:xfrm>
          <a:prstGeom prst="rect">
            <a:avLst/>
          </a:prstGeom>
          <a:noFill/>
          <a:ln w="28575">
            <a:noFill/>
          </a:ln>
        </p:spPr>
        <p:txBody>
          <a:bodyPr>
            <a:spAutoFit/>
          </a:bodyPr>
          <a:p>
            <a:pPr algn="ctr" eaLnBrk="1" hangingPunct="1">
              <a:spcBef>
                <a:spcPct val="50000"/>
              </a:spcBef>
            </a:pPr>
            <a:r>
              <a:rPr lang="zh-CN" altLang="en-US" sz="2800" dirty="0">
                <a:latin typeface="楷体_GB2312" pitchFamily="49" charset="-122"/>
              </a:rPr>
              <a:t>阻 塞 队 列</a:t>
            </a:r>
            <a:endParaRPr lang="zh-CN" altLang="en-US" sz="2800" dirty="0">
              <a:latin typeface="楷体_GB2312" pitchFamily="49" charset="-122"/>
            </a:endParaRPr>
          </a:p>
        </p:txBody>
      </p:sp>
      <p:sp>
        <p:nvSpPr>
          <p:cNvPr id="11286" name="Line 22"/>
          <p:cNvSpPr/>
          <p:nvPr/>
        </p:nvSpPr>
        <p:spPr>
          <a:xfrm>
            <a:off x="4919663" y="5032375"/>
            <a:ext cx="0" cy="527050"/>
          </a:xfrm>
          <a:prstGeom prst="line">
            <a:avLst/>
          </a:prstGeom>
          <a:ln w="19050" cap="flat" cmpd="sng">
            <a:solidFill>
              <a:schemeClr val="tx1"/>
            </a:solidFill>
            <a:prstDash val="solid"/>
            <a:headEnd type="none" w="med" len="med"/>
            <a:tailEnd type="none" w="med" len="med"/>
          </a:ln>
        </p:spPr>
      </p:sp>
      <p:sp>
        <p:nvSpPr>
          <p:cNvPr id="11287" name="Line 23"/>
          <p:cNvSpPr/>
          <p:nvPr/>
        </p:nvSpPr>
        <p:spPr>
          <a:xfrm>
            <a:off x="4252913" y="5032375"/>
            <a:ext cx="0" cy="527050"/>
          </a:xfrm>
          <a:prstGeom prst="line">
            <a:avLst/>
          </a:prstGeom>
          <a:ln w="19050" cap="flat" cmpd="sng">
            <a:solidFill>
              <a:schemeClr val="tx1"/>
            </a:solidFill>
            <a:prstDash val="solid"/>
            <a:headEnd type="none" w="med" len="med"/>
            <a:tailEnd type="none" w="med" len="med"/>
          </a:ln>
        </p:spPr>
      </p:sp>
      <p:sp>
        <p:nvSpPr>
          <p:cNvPr id="11288" name="Line 24"/>
          <p:cNvSpPr/>
          <p:nvPr/>
        </p:nvSpPr>
        <p:spPr>
          <a:xfrm>
            <a:off x="3659188" y="5026025"/>
            <a:ext cx="0" cy="527050"/>
          </a:xfrm>
          <a:prstGeom prst="line">
            <a:avLst/>
          </a:prstGeom>
          <a:ln w="19050" cap="flat" cmpd="sng">
            <a:solidFill>
              <a:schemeClr val="tx1"/>
            </a:solidFill>
            <a:prstDash val="solid"/>
            <a:headEnd type="none" w="med" len="med"/>
            <a:tailEnd type="none" w="med" len="med"/>
          </a:ln>
        </p:spPr>
      </p:sp>
      <p:sp>
        <p:nvSpPr>
          <p:cNvPr id="11289" name="Line 25"/>
          <p:cNvSpPr/>
          <p:nvPr/>
        </p:nvSpPr>
        <p:spPr>
          <a:xfrm>
            <a:off x="3157538" y="5032375"/>
            <a:ext cx="0" cy="527050"/>
          </a:xfrm>
          <a:prstGeom prst="line">
            <a:avLst/>
          </a:prstGeom>
          <a:ln w="19050" cap="flat" cmpd="sng">
            <a:solidFill>
              <a:schemeClr val="tx1"/>
            </a:solidFill>
            <a:prstDash val="solid"/>
            <a:headEnd type="none" w="med" len="med"/>
            <a:tailEnd type="none" w="med" len="med"/>
          </a:ln>
        </p:spPr>
      </p:sp>
      <p:sp>
        <p:nvSpPr>
          <p:cNvPr id="11290" name="Line 26"/>
          <p:cNvSpPr/>
          <p:nvPr/>
        </p:nvSpPr>
        <p:spPr>
          <a:xfrm>
            <a:off x="2563813" y="5026025"/>
            <a:ext cx="0" cy="527050"/>
          </a:xfrm>
          <a:prstGeom prst="line">
            <a:avLst/>
          </a:prstGeom>
          <a:ln w="19050" cap="flat" cmpd="sng">
            <a:solidFill>
              <a:schemeClr val="tx1"/>
            </a:solidFill>
            <a:prstDash val="solid"/>
            <a:headEnd type="none" w="med" len="med"/>
            <a:tailEnd type="none" w="med" len="med"/>
          </a:ln>
        </p:spPr>
      </p:sp>
      <p:sp>
        <p:nvSpPr>
          <p:cNvPr id="11291" name="Line 27"/>
          <p:cNvSpPr/>
          <p:nvPr/>
        </p:nvSpPr>
        <p:spPr>
          <a:xfrm>
            <a:off x="2033588" y="5035550"/>
            <a:ext cx="0" cy="527050"/>
          </a:xfrm>
          <a:prstGeom prst="line">
            <a:avLst/>
          </a:prstGeom>
          <a:ln w="19050" cap="flat" cmpd="sng">
            <a:solidFill>
              <a:schemeClr val="tx1"/>
            </a:solidFill>
            <a:prstDash val="solid"/>
            <a:headEnd type="none" w="med" len="med"/>
            <a:tailEnd type="none" w="med" len="med"/>
          </a:ln>
        </p:spPr>
      </p:sp>
      <p:sp>
        <p:nvSpPr>
          <p:cNvPr id="11292" name="Line 28"/>
          <p:cNvSpPr/>
          <p:nvPr/>
        </p:nvSpPr>
        <p:spPr>
          <a:xfrm>
            <a:off x="1619250" y="4543425"/>
            <a:ext cx="604838" cy="0"/>
          </a:xfrm>
          <a:prstGeom prst="line">
            <a:avLst/>
          </a:prstGeom>
          <a:ln w="19050" cap="flat" cmpd="sng">
            <a:solidFill>
              <a:schemeClr val="tx1"/>
            </a:solidFill>
            <a:prstDash val="solid"/>
            <a:headEnd type="none" w="med" len="med"/>
            <a:tailEnd type="triangle" w="med" len="lg"/>
          </a:ln>
        </p:spPr>
      </p:sp>
      <p:sp>
        <p:nvSpPr>
          <p:cNvPr id="11293" name="Line 29"/>
          <p:cNvSpPr/>
          <p:nvPr/>
        </p:nvSpPr>
        <p:spPr>
          <a:xfrm>
            <a:off x="1619250" y="4543425"/>
            <a:ext cx="0" cy="744538"/>
          </a:xfrm>
          <a:prstGeom prst="line">
            <a:avLst/>
          </a:prstGeom>
          <a:ln w="19050" cap="flat" cmpd="sng">
            <a:solidFill>
              <a:schemeClr val="tx1"/>
            </a:solidFill>
            <a:prstDash val="solid"/>
            <a:headEnd type="none" w="med" len="med"/>
            <a:tailEnd type="none" w="med" len="med"/>
          </a:ln>
        </p:spPr>
      </p:sp>
      <p:sp>
        <p:nvSpPr>
          <p:cNvPr id="11294" name="Line 30"/>
          <p:cNvSpPr/>
          <p:nvPr/>
        </p:nvSpPr>
        <p:spPr>
          <a:xfrm>
            <a:off x="1619250" y="5287963"/>
            <a:ext cx="396875" cy="0"/>
          </a:xfrm>
          <a:prstGeom prst="line">
            <a:avLst/>
          </a:prstGeom>
          <a:ln w="19050" cap="flat" cmpd="sng">
            <a:solidFill>
              <a:schemeClr val="tx1"/>
            </a:solidFill>
            <a:prstDash val="solid"/>
            <a:headEnd type="none" w="med" len="med"/>
            <a:tailEnd type="none" w="med" len="med"/>
          </a:ln>
        </p:spPr>
      </p:sp>
      <p:sp>
        <p:nvSpPr>
          <p:cNvPr id="11295" name="Line 31"/>
          <p:cNvSpPr/>
          <p:nvPr/>
        </p:nvSpPr>
        <p:spPr>
          <a:xfrm>
            <a:off x="403225" y="4419600"/>
            <a:ext cx="1812925" cy="0"/>
          </a:xfrm>
          <a:prstGeom prst="line">
            <a:avLst/>
          </a:prstGeom>
          <a:ln w="19050" cap="flat" cmpd="sng">
            <a:solidFill>
              <a:schemeClr val="tx1"/>
            </a:solidFill>
            <a:prstDash val="solid"/>
            <a:headEnd type="none" w="med" len="med"/>
            <a:tailEnd type="triangle" w="med" len="lg"/>
          </a:ln>
        </p:spPr>
      </p:sp>
      <p:sp>
        <p:nvSpPr>
          <p:cNvPr id="11296" name="Line 32"/>
          <p:cNvSpPr/>
          <p:nvPr/>
        </p:nvSpPr>
        <p:spPr>
          <a:xfrm>
            <a:off x="1612900" y="4283075"/>
            <a:ext cx="604838" cy="0"/>
          </a:xfrm>
          <a:prstGeom prst="line">
            <a:avLst/>
          </a:prstGeom>
          <a:ln w="19050" cap="flat" cmpd="sng">
            <a:solidFill>
              <a:schemeClr val="tx1"/>
            </a:solidFill>
            <a:prstDash val="solid"/>
            <a:headEnd type="none" w="med" len="med"/>
            <a:tailEnd type="triangle" w="med" len="lg"/>
          </a:ln>
        </p:spPr>
      </p:sp>
      <p:sp>
        <p:nvSpPr>
          <p:cNvPr id="11297" name="Line 33"/>
          <p:cNvSpPr/>
          <p:nvPr/>
        </p:nvSpPr>
        <p:spPr>
          <a:xfrm flipV="1">
            <a:off x="1611313" y="3789363"/>
            <a:ext cx="0" cy="503237"/>
          </a:xfrm>
          <a:prstGeom prst="line">
            <a:avLst/>
          </a:prstGeom>
          <a:ln w="19050" cap="flat" cmpd="sng">
            <a:solidFill>
              <a:schemeClr val="tx1"/>
            </a:solidFill>
            <a:prstDash val="solid"/>
            <a:headEnd type="none" w="med" len="med"/>
            <a:tailEnd type="none" w="med" len="med"/>
          </a:ln>
        </p:spPr>
      </p:sp>
      <p:sp>
        <p:nvSpPr>
          <p:cNvPr id="11298" name="Line 34"/>
          <p:cNvSpPr/>
          <p:nvPr/>
        </p:nvSpPr>
        <p:spPr>
          <a:xfrm>
            <a:off x="1619250" y="3800475"/>
            <a:ext cx="5961063" cy="0"/>
          </a:xfrm>
          <a:prstGeom prst="line">
            <a:avLst/>
          </a:prstGeom>
          <a:ln w="19050" cap="flat" cmpd="sng">
            <a:solidFill>
              <a:schemeClr val="tx1"/>
            </a:solidFill>
            <a:prstDash val="solid"/>
            <a:headEnd type="none" w="med" len="med"/>
            <a:tailEnd type="none" w="med" len="med"/>
          </a:ln>
        </p:spPr>
      </p:sp>
      <p:sp>
        <p:nvSpPr>
          <p:cNvPr id="11299" name="Text Box 35"/>
          <p:cNvSpPr txBox="1"/>
          <p:nvPr/>
        </p:nvSpPr>
        <p:spPr>
          <a:xfrm>
            <a:off x="201613" y="3971925"/>
            <a:ext cx="1392237" cy="387350"/>
          </a:xfrm>
          <a:prstGeom prst="rect">
            <a:avLst/>
          </a:prstGeom>
          <a:noFill/>
          <a:ln w="19050">
            <a:noFill/>
          </a:ln>
        </p:spPr>
        <p:txBody>
          <a:bodyPr lIns="18000" tIns="10800" rIns="18000" bIns="10800">
            <a:spAutoFit/>
          </a:bodyPr>
          <a:p>
            <a:pPr algn="ctr" eaLnBrk="1" hangingPunct="1">
              <a:spcBef>
                <a:spcPct val="50000"/>
              </a:spcBef>
            </a:pPr>
            <a:r>
              <a:rPr lang="zh-CN" altLang="en-US" dirty="0">
                <a:latin typeface="楷体_GB2312" pitchFamily="49" charset="-122"/>
              </a:rPr>
              <a:t>交互用户</a:t>
            </a:r>
            <a:endParaRPr lang="zh-CN" altLang="en-US" dirty="0">
              <a:latin typeface="楷体_GB2312" pitchFamily="49" charset="-122"/>
            </a:endParaRPr>
          </a:p>
        </p:txBody>
      </p:sp>
      <p:sp>
        <p:nvSpPr>
          <p:cNvPr id="11300" name="Text Box 36"/>
          <p:cNvSpPr txBox="1"/>
          <p:nvPr/>
        </p:nvSpPr>
        <p:spPr>
          <a:xfrm>
            <a:off x="5746750" y="3954463"/>
            <a:ext cx="1392238" cy="387350"/>
          </a:xfrm>
          <a:prstGeom prst="rect">
            <a:avLst/>
          </a:prstGeom>
          <a:noFill/>
          <a:ln w="19050">
            <a:noFill/>
          </a:ln>
        </p:spPr>
        <p:txBody>
          <a:bodyPr lIns="18000" tIns="10800" rIns="18000" bIns="10800">
            <a:spAutoFit/>
          </a:bodyPr>
          <a:p>
            <a:pPr algn="ctr" eaLnBrk="1" hangingPunct="1">
              <a:spcBef>
                <a:spcPct val="50000"/>
              </a:spcBef>
            </a:pPr>
            <a:r>
              <a:rPr lang="zh-CN" altLang="en-US" dirty="0">
                <a:latin typeface="楷体_GB2312" pitchFamily="49" charset="-122"/>
              </a:rPr>
              <a:t>进程调度</a:t>
            </a:r>
            <a:endParaRPr lang="zh-CN" altLang="en-US" dirty="0">
              <a:latin typeface="楷体_GB2312" pitchFamily="49" charset="-122"/>
            </a:endParaRPr>
          </a:p>
        </p:txBody>
      </p:sp>
      <p:sp>
        <p:nvSpPr>
          <p:cNvPr id="11301" name="Line 37"/>
          <p:cNvSpPr/>
          <p:nvPr/>
        </p:nvSpPr>
        <p:spPr>
          <a:xfrm>
            <a:off x="5718175" y="4403725"/>
            <a:ext cx="1473200" cy="0"/>
          </a:xfrm>
          <a:prstGeom prst="line">
            <a:avLst/>
          </a:prstGeom>
          <a:ln w="19050" cap="flat" cmpd="sng">
            <a:solidFill>
              <a:schemeClr val="tx1"/>
            </a:solidFill>
            <a:prstDash val="solid"/>
            <a:headEnd type="none" w="med" len="med"/>
            <a:tailEnd type="triangle" w="med" len="lg"/>
          </a:ln>
        </p:spPr>
      </p:sp>
      <p:sp>
        <p:nvSpPr>
          <p:cNvPr id="11302" name="Oval 38"/>
          <p:cNvSpPr/>
          <p:nvPr/>
        </p:nvSpPr>
        <p:spPr>
          <a:xfrm>
            <a:off x="7191375" y="4032250"/>
            <a:ext cx="790575" cy="757238"/>
          </a:xfrm>
          <a:prstGeom prst="ellipse">
            <a:avLst/>
          </a:prstGeom>
          <a:solidFill>
            <a:srgbClr val="FFFFFF"/>
          </a:solidFill>
          <a:ln w="19050" cap="flat" cmpd="sng">
            <a:solidFill>
              <a:schemeClr val="tx1"/>
            </a:solidFill>
            <a:prstDash val="solid"/>
            <a:headEnd type="none" w="med" len="med"/>
            <a:tailEnd type="none" w="med" len="lg"/>
          </a:ln>
        </p:spPr>
        <p:txBody>
          <a:bodyPr anchor="ctr" anchorCtr="0">
            <a:spAutoFit/>
          </a:bodyPr>
          <a:p>
            <a:pPr eaLnBrk="1" hangingPunct="1">
              <a:spcBef>
                <a:spcPct val="50000"/>
              </a:spcBef>
            </a:pPr>
            <a:endParaRPr lang="zh-CN" altLang="en-US" dirty="0">
              <a:latin typeface="Times New Roman" panose="02020603050405020304" pitchFamily="18" charset="0"/>
            </a:endParaRPr>
          </a:p>
        </p:txBody>
      </p:sp>
      <p:sp>
        <p:nvSpPr>
          <p:cNvPr id="11303" name="Text Box 39"/>
          <p:cNvSpPr txBox="1"/>
          <p:nvPr/>
        </p:nvSpPr>
        <p:spPr>
          <a:xfrm>
            <a:off x="7205663" y="4233863"/>
            <a:ext cx="790575" cy="387350"/>
          </a:xfrm>
          <a:prstGeom prst="rect">
            <a:avLst/>
          </a:prstGeom>
          <a:noFill/>
          <a:ln w="19050">
            <a:noFill/>
          </a:ln>
        </p:spPr>
        <p:txBody>
          <a:bodyPr lIns="18000" tIns="10800" rIns="18000" bIns="10800">
            <a:spAutoFit/>
          </a:bodyPr>
          <a:p>
            <a:pPr algn="ctr" eaLnBrk="1" hangingPunct="1">
              <a:spcBef>
                <a:spcPct val="50000"/>
              </a:spcBef>
            </a:pPr>
            <a:r>
              <a:rPr lang="en-US" altLang="zh-CN" dirty="0">
                <a:latin typeface="Times New Roman" panose="02020603050405020304" pitchFamily="18" charset="0"/>
              </a:rPr>
              <a:t>CPU</a:t>
            </a:r>
            <a:endParaRPr lang="en-US" altLang="zh-CN" dirty="0">
              <a:latin typeface="Times New Roman" panose="02020603050405020304" pitchFamily="18" charset="0"/>
            </a:endParaRPr>
          </a:p>
        </p:txBody>
      </p:sp>
      <p:sp>
        <p:nvSpPr>
          <p:cNvPr id="11304" name="Text Box 40"/>
          <p:cNvSpPr txBox="1"/>
          <p:nvPr/>
        </p:nvSpPr>
        <p:spPr>
          <a:xfrm>
            <a:off x="3636963" y="3425825"/>
            <a:ext cx="1392237" cy="387350"/>
          </a:xfrm>
          <a:prstGeom prst="rect">
            <a:avLst/>
          </a:prstGeom>
          <a:noFill/>
          <a:ln w="19050">
            <a:noFill/>
          </a:ln>
        </p:spPr>
        <p:txBody>
          <a:bodyPr lIns="18000" tIns="10800" rIns="18000" bIns="10800">
            <a:spAutoFit/>
          </a:bodyPr>
          <a:p>
            <a:pPr algn="ctr" eaLnBrk="1" hangingPunct="1">
              <a:spcBef>
                <a:spcPct val="50000"/>
              </a:spcBef>
            </a:pPr>
            <a:r>
              <a:rPr lang="zh-CN" altLang="en-US" dirty="0">
                <a:latin typeface="楷体_GB2312" pitchFamily="49" charset="-122"/>
              </a:rPr>
              <a:t>时间片完</a:t>
            </a:r>
            <a:endParaRPr lang="zh-CN" altLang="en-US" dirty="0">
              <a:latin typeface="楷体_GB2312" pitchFamily="49" charset="-122"/>
            </a:endParaRPr>
          </a:p>
        </p:txBody>
      </p:sp>
      <p:sp>
        <p:nvSpPr>
          <p:cNvPr id="11305" name="Text Box 41"/>
          <p:cNvSpPr txBox="1"/>
          <p:nvPr/>
        </p:nvSpPr>
        <p:spPr>
          <a:xfrm>
            <a:off x="5776913" y="4932363"/>
            <a:ext cx="1392237" cy="387350"/>
          </a:xfrm>
          <a:prstGeom prst="rect">
            <a:avLst/>
          </a:prstGeom>
          <a:noFill/>
          <a:ln w="19050">
            <a:noFill/>
          </a:ln>
        </p:spPr>
        <p:txBody>
          <a:bodyPr lIns="18000" tIns="10800" rIns="18000" bIns="10800">
            <a:spAutoFit/>
          </a:bodyPr>
          <a:p>
            <a:pPr algn="ctr" eaLnBrk="1" hangingPunct="1">
              <a:spcBef>
                <a:spcPct val="50000"/>
              </a:spcBef>
            </a:pPr>
            <a:r>
              <a:rPr lang="zh-CN" altLang="en-US" dirty="0">
                <a:latin typeface="楷体_GB2312" pitchFamily="49" charset="-122"/>
              </a:rPr>
              <a:t>等待事件</a:t>
            </a:r>
            <a:endParaRPr lang="zh-CN" altLang="en-US" dirty="0">
              <a:latin typeface="楷体_GB2312" pitchFamily="49" charset="-122"/>
            </a:endParaRPr>
          </a:p>
        </p:txBody>
      </p:sp>
      <p:sp>
        <p:nvSpPr>
          <p:cNvPr id="11306" name="Text Box 42"/>
          <p:cNvSpPr txBox="1"/>
          <p:nvPr/>
        </p:nvSpPr>
        <p:spPr>
          <a:xfrm>
            <a:off x="8008938" y="3705225"/>
            <a:ext cx="741362" cy="679450"/>
          </a:xfrm>
          <a:prstGeom prst="rect">
            <a:avLst/>
          </a:prstGeom>
          <a:noFill/>
          <a:ln w="19050">
            <a:noFill/>
          </a:ln>
        </p:spPr>
        <p:txBody>
          <a:bodyPr lIns="18000" tIns="10800" rIns="18000" bIns="10800">
            <a:spAutoFit/>
          </a:bodyPr>
          <a:p>
            <a:pPr algn="ctr" eaLnBrk="1" hangingPunct="1">
              <a:lnSpc>
                <a:spcPct val="90000"/>
              </a:lnSpc>
              <a:spcBef>
                <a:spcPct val="50000"/>
              </a:spcBef>
            </a:pPr>
            <a:r>
              <a:rPr lang="zh-CN" altLang="en-US" dirty="0">
                <a:latin typeface="楷体_GB2312" pitchFamily="49" charset="-122"/>
              </a:rPr>
              <a:t>进程完成</a:t>
            </a:r>
            <a:endParaRPr lang="zh-CN" altLang="en-US" dirty="0">
              <a:latin typeface="楷体_GB2312" pitchFamily="49" charset="-122"/>
            </a:endParaRPr>
          </a:p>
        </p:txBody>
      </p:sp>
      <p:sp>
        <p:nvSpPr>
          <p:cNvPr id="11307" name="Line 43"/>
          <p:cNvSpPr/>
          <p:nvPr/>
        </p:nvSpPr>
        <p:spPr>
          <a:xfrm>
            <a:off x="7981950" y="4389438"/>
            <a:ext cx="930275" cy="0"/>
          </a:xfrm>
          <a:prstGeom prst="line">
            <a:avLst/>
          </a:prstGeom>
          <a:ln w="19050" cap="flat" cmpd="sng">
            <a:solidFill>
              <a:schemeClr val="tx1"/>
            </a:solidFill>
            <a:prstDash val="solid"/>
            <a:headEnd type="none" w="med" len="med"/>
            <a:tailEnd type="triangle" w="med" len="lg"/>
          </a:ln>
        </p:spPr>
      </p:sp>
      <p:sp>
        <p:nvSpPr>
          <p:cNvPr id="11308" name="Line 44"/>
          <p:cNvSpPr/>
          <p:nvPr/>
        </p:nvSpPr>
        <p:spPr>
          <a:xfrm>
            <a:off x="7578725" y="3800475"/>
            <a:ext cx="0" cy="231775"/>
          </a:xfrm>
          <a:prstGeom prst="line">
            <a:avLst/>
          </a:prstGeom>
          <a:ln w="19050" cap="flat" cmpd="sng">
            <a:solidFill>
              <a:schemeClr val="tx1"/>
            </a:solidFill>
            <a:prstDash val="solid"/>
            <a:headEnd type="none" w="med" len="med"/>
            <a:tailEnd type="triangle" w="med" len="lg"/>
          </a:ln>
        </p:spPr>
      </p:sp>
      <p:sp>
        <p:nvSpPr>
          <p:cNvPr id="11309" name="Line 45"/>
          <p:cNvSpPr/>
          <p:nvPr/>
        </p:nvSpPr>
        <p:spPr>
          <a:xfrm flipH="1">
            <a:off x="5518150" y="5349875"/>
            <a:ext cx="2076450" cy="0"/>
          </a:xfrm>
          <a:prstGeom prst="line">
            <a:avLst/>
          </a:prstGeom>
          <a:ln w="19050" cap="flat" cmpd="sng">
            <a:solidFill>
              <a:schemeClr val="tx1"/>
            </a:solidFill>
            <a:prstDash val="solid"/>
            <a:headEnd type="none" w="med" len="med"/>
            <a:tailEnd type="triangle" w="med" len="lg"/>
          </a:ln>
        </p:spPr>
      </p:sp>
      <p:sp>
        <p:nvSpPr>
          <p:cNvPr id="11310" name="Line 46"/>
          <p:cNvSpPr/>
          <p:nvPr/>
        </p:nvSpPr>
        <p:spPr>
          <a:xfrm flipV="1">
            <a:off x="7594600" y="4791075"/>
            <a:ext cx="0" cy="558800"/>
          </a:xfrm>
          <a:prstGeom prst="line">
            <a:avLst/>
          </a:prstGeom>
          <a:ln w="19050" cap="flat" cmpd="sng">
            <a:solidFill>
              <a:schemeClr val="tx1"/>
            </a:solidFill>
            <a:prstDash val="solid"/>
            <a:headEnd type="none" w="med" len="med"/>
            <a:tailEnd type="none" w="med" len="lg"/>
          </a:ln>
        </p:spPr>
      </p:sp>
      <p:sp>
        <p:nvSpPr>
          <p:cNvPr id="11311" name="Text Box 47"/>
          <p:cNvSpPr txBox="1"/>
          <p:nvPr/>
        </p:nvSpPr>
        <p:spPr>
          <a:xfrm>
            <a:off x="1143000" y="4589463"/>
            <a:ext cx="549275" cy="1363662"/>
          </a:xfrm>
          <a:prstGeom prst="rect">
            <a:avLst/>
          </a:prstGeom>
          <a:noFill/>
          <a:ln w="19050">
            <a:noFill/>
          </a:ln>
        </p:spPr>
        <p:txBody>
          <a:bodyPr vert="eaVert">
            <a:spAutoFit/>
          </a:bodyPr>
          <a:p>
            <a:pPr algn="ctr" eaLnBrk="1" hangingPunct="1">
              <a:spcBef>
                <a:spcPct val="50000"/>
              </a:spcBef>
            </a:pPr>
            <a:r>
              <a:rPr lang="zh-CN" altLang="en-US" dirty="0">
                <a:latin typeface="楷体_GB2312" pitchFamily="49" charset="-122"/>
              </a:rPr>
              <a:t>事件出现</a:t>
            </a:r>
            <a:endParaRPr lang="zh-CN" altLang="en-US" dirty="0">
              <a:latin typeface="楷体_GB2312" pitchFamily="49" charset="-122"/>
            </a:endParaRPr>
          </a:p>
        </p:txBody>
      </p:sp>
      <p:sp>
        <p:nvSpPr>
          <p:cNvPr id="11312" name="Text Box 48"/>
          <p:cNvSpPr txBox="1"/>
          <p:nvPr/>
        </p:nvSpPr>
        <p:spPr>
          <a:xfrm>
            <a:off x="1828800" y="5891213"/>
            <a:ext cx="5378450" cy="457200"/>
          </a:xfrm>
          <a:prstGeom prst="rect">
            <a:avLst/>
          </a:prstGeom>
          <a:noFill/>
          <a:ln w="19050">
            <a:noFill/>
          </a:ln>
        </p:spPr>
        <p:txBody>
          <a:bodyPr>
            <a:spAutoFit/>
          </a:bodyPr>
          <a:p>
            <a:pPr algn="ctr" eaLnBrk="1" hangingPunct="1">
              <a:spcBef>
                <a:spcPct val="50000"/>
              </a:spcBef>
            </a:pPr>
            <a:r>
              <a:rPr lang="zh-CN" altLang="en-US" dirty="0">
                <a:solidFill>
                  <a:srgbClr val="000066"/>
                </a:solidFill>
                <a:latin typeface="Times New Roman" panose="02020603050405020304" pitchFamily="18" charset="0"/>
              </a:rPr>
              <a:t>图</a:t>
            </a:r>
            <a:r>
              <a:rPr lang="en-US" altLang="zh-CN" dirty="0">
                <a:solidFill>
                  <a:srgbClr val="000066"/>
                </a:solidFill>
                <a:latin typeface="Times New Roman" panose="02020603050405020304" pitchFamily="18" charset="0"/>
              </a:rPr>
              <a:t>3-1 </a:t>
            </a:r>
            <a:r>
              <a:rPr lang="zh-CN" altLang="en-US" dirty="0">
                <a:solidFill>
                  <a:srgbClr val="000066"/>
                </a:solidFill>
                <a:latin typeface="Times New Roman" panose="02020603050405020304" pitchFamily="18" charset="0"/>
              </a:rPr>
              <a:t>仅具有进程调度的调度队列模型</a:t>
            </a:r>
            <a:endParaRPr lang="zh-CN" altLang="en-US" dirty="0">
              <a:solidFill>
                <a:srgbClr val="000066"/>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48838"/>
                                        </p:tgtEl>
                                        <p:attrNameLst>
                                          <p:attrName>style.visibility</p:attrName>
                                        </p:attrNameLst>
                                      </p:cBhvr>
                                      <p:to>
                                        <p:strVal val="visible"/>
                                      </p:to>
                                    </p:set>
                                    <p:anim calcmode="lin" valueType="num">
                                      <p:cBhvr additive="base">
                                        <p:cTn id="7" dur="500" fill="hold"/>
                                        <p:tgtEl>
                                          <p:spTgt spid="248838"/>
                                        </p:tgtEl>
                                        <p:attrNameLst>
                                          <p:attrName>ppt_x</p:attrName>
                                        </p:attrNameLst>
                                      </p:cBhvr>
                                      <p:tavLst>
                                        <p:tav tm="0">
                                          <p:val>
                                            <p:strVal val="1+#ppt_w/2"/>
                                          </p:val>
                                        </p:tav>
                                        <p:tav tm="100000">
                                          <p:val>
                                            <p:strVal val="#ppt_x"/>
                                          </p:val>
                                        </p:tav>
                                      </p:tavLst>
                                    </p:anim>
                                    <p:anim calcmode="lin" valueType="num">
                                      <p:cBhvr additive="base">
                                        <p:cTn id="8" dur="500" fill="hold"/>
                                        <p:tgtEl>
                                          <p:spTgt spid="2488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8"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Rectangle 2"/>
          <p:cNvSpPr>
            <a:spLocks noGrp="1"/>
          </p:cNvSpPr>
          <p:nvPr>
            <p:ph type="title"/>
          </p:nvPr>
        </p:nvSpPr>
        <p:spPr>
          <a:xfrm>
            <a:off x="517525" y="328613"/>
            <a:ext cx="8245475" cy="549275"/>
          </a:xfrm>
          <a:solidFill>
            <a:srgbClr val="FFFFFF">
              <a:alpha val="100000"/>
            </a:srgbClr>
          </a:solidFill>
          <a:ln/>
        </p:spPr>
        <p:txBody>
          <a:bodyPr vert="horz" wrap="square" lIns="91440" tIns="45720" rIns="91440" bIns="45720" anchor="t" anchorCtr="0"/>
          <a:p>
            <a:pPr eaLnBrk="1" hangingPunct="1"/>
            <a:r>
              <a:rPr lang="en-US" altLang="zh-CN" dirty="0">
                <a:latin typeface="黑体" panose="02010609060101010101" pitchFamily="49" charset="-122"/>
              </a:rPr>
              <a:t>3.6.3 </a:t>
            </a:r>
            <a:r>
              <a:rPr lang="zh-CN" altLang="en-US" dirty="0">
                <a:latin typeface="黑体" panose="02010609060101010101" pitchFamily="49" charset="-122"/>
              </a:rPr>
              <a:t>处理死锁的基本方法 </a:t>
            </a:r>
            <a:endParaRPr lang="zh-CN" altLang="en-US" dirty="0">
              <a:latin typeface="黑体" panose="02010609060101010101" pitchFamily="49" charset="-122"/>
            </a:endParaRPr>
          </a:p>
        </p:txBody>
      </p:sp>
      <p:sp>
        <p:nvSpPr>
          <p:cNvPr id="314371" name="Rectangle 3"/>
          <p:cNvSpPr>
            <a:spLocks noGrp="1"/>
          </p:cNvSpPr>
          <p:nvPr>
            <p:ph type="body" sz="half" idx="1"/>
          </p:nvPr>
        </p:nvSpPr>
        <p:spPr>
          <a:xfrm>
            <a:off x="685800" y="1341438"/>
            <a:ext cx="7773988" cy="4679950"/>
          </a:xfrm>
          <a:ln/>
        </p:spPr>
        <p:txBody>
          <a:bodyPr vert="horz" wrap="square" lIns="91440" tIns="45720" rIns="91440" bIns="45720" anchor="t" anchorCtr="0"/>
          <a:p>
            <a:pPr eaLnBrk="1" hangingPunct="1">
              <a:lnSpc>
                <a:spcPct val="150000"/>
              </a:lnSpc>
              <a:buClr>
                <a:schemeClr val="folHlink"/>
              </a:buClr>
              <a:buSzPct val="60000"/>
              <a:buFont typeface="Wingdings" panose="05000000000000000000" pitchFamily="2" charset="2"/>
              <a:buNone/>
            </a:pPr>
            <a:r>
              <a:rPr lang="en-US" altLang="zh-CN" sz="2000" dirty="0">
                <a:latin typeface="黑体" panose="02010609060101010101" pitchFamily="49" charset="-122"/>
                <a:ea typeface="黑体" panose="02010609060101010101" pitchFamily="49" charset="-122"/>
              </a:rPr>
              <a:t>1</a:t>
            </a:r>
            <a:r>
              <a:rPr lang="zh-CN" altLang="en-US" sz="2000" dirty="0">
                <a:latin typeface="黑体" panose="02010609060101010101" pitchFamily="49" charset="-122"/>
                <a:ea typeface="黑体" panose="02010609060101010101" pitchFamily="49" charset="-122"/>
              </a:rPr>
              <a:t>．预防：设置某些限制条件去破坏</a:t>
            </a:r>
            <a:r>
              <a:rPr lang="en-US" altLang="zh-CN" sz="2000" dirty="0">
                <a:latin typeface="黑体" panose="02010609060101010101" pitchFamily="49" charset="-122"/>
                <a:ea typeface="黑体" panose="02010609060101010101" pitchFamily="49" charset="-122"/>
              </a:rPr>
              <a:t>4</a:t>
            </a:r>
            <a:r>
              <a:rPr lang="zh-CN" altLang="en-US" sz="2000" dirty="0">
                <a:latin typeface="黑体" panose="02010609060101010101" pitchFamily="49" charset="-122"/>
                <a:ea typeface="黑体" panose="02010609060101010101" pitchFamily="49" charset="-122"/>
              </a:rPr>
              <a:t>个必要条件之一（</a:t>
            </a:r>
            <a:r>
              <a:rPr lang="en-US" altLang="zh-CN" sz="2000" dirty="0">
                <a:solidFill>
                  <a:schemeClr val="hlink"/>
                </a:solidFill>
                <a:latin typeface="Times New Roman" panose="02020603050405020304" pitchFamily="18" charset="0"/>
              </a:rPr>
              <a:t> </a:t>
            </a:r>
            <a:r>
              <a:rPr lang="zh-CN" altLang="en-US" sz="2000" dirty="0">
                <a:solidFill>
                  <a:schemeClr val="hlink"/>
                </a:solidFill>
                <a:latin typeface="黑体" panose="02010609060101010101" pitchFamily="49" charset="-122"/>
                <a:ea typeface="黑体" panose="02010609060101010101" pitchFamily="49" charset="-122"/>
              </a:rPr>
              <a:t>较严格的限制条件</a:t>
            </a:r>
            <a:r>
              <a:rPr lang="zh-CN" altLang="en-US" sz="2000" dirty="0">
                <a:latin typeface="黑体" panose="02010609060101010101" pitchFamily="49" charset="-122"/>
                <a:ea typeface="黑体" panose="02010609060101010101" pitchFamily="49" charset="-122"/>
              </a:rPr>
              <a:t> ）</a:t>
            </a:r>
            <a:endParaRPr lang="zh-CN" altLang="en-US" sz="2000" dirty="0">
              <a:latin typeface="黑体" panose="02010609060101010101" pitchFamily="49" charset="-122"/>
              <a:ea typeface="黑体" panose="02010609060101010101" pitchFamily="49" charset="-122"/>
            </a:endParaRPr>
          </a:p>
          <a:p>
            <a:pPr eaLnBrk="1" hangingPunct="1">
              <a:lnSpc>
                <a:spcPct val="150000"/>
              </a:lnSpc>
              <a:buClr>
                <a:schemeClr val="folHlink"/>
              </a:buClr>
              <a:buSzPct val="60000"/>
              <a:buFont typeface="Wingdings" panose="05000000000000000000" pitchFamily="2" charset="2"/>
              <a:buNone/>
            </a:pPr>
            <a:r>
              <a:rPr lang="zh-CN" altLang="en-US" sz="2000" dirty="0">
                <a:latin typeface="黑体" panose="02010609060101010101" pitchFamily="49" charset="-122"/>
                <a:ea typeface="黑体" panose="02010609060101010101" pitchFamily="49" charset="-122"/>
              </a:rPr>
              <a:t>      </a:t>
            </a:r>
            <a:r>
              <a:rPr lang="zh-CN" altLang="en-US" sz="2000" i="1" u="sng" dirty="0">
                <a:solidFill>
                  <a:srgbClr val="3609F7"/>
                </a:solidFill>
                <a:latin typeface="黑体" panose="02010609060101010101" pitchFamily="49" charset="-122"/>
                <a:ea typeface="黑体" panose="02010609060101010101" pitchFamily="49" charset="-122"/>
              </a:rPr>
              <a:t>有效，但使资源利用率低和系统吞吐量低</a:t>
            </a:r>
            <a:endParaRPr lang="zh-CN" altLang="en-US" sz="2000" i="1" u="sng" dirty="0">
              <a:solidFill>
                <a:srgbClr val="3609F7"/>
              </a:solidFill>
              <a:latin typeface="黑体" panose="02010609060101010101" pitchFamily="49" charset="-122"/>
              <a:ea typeface="黑体" panose="02010609060101010101" pitchFamily="49" charset="-122"/>
            </a:endParaRPr>
          </a:p>
          <a:p>
            <a:pPr eaLnBrk="1" hangingPunct="1">
              <a:lnSpc>
                <a:spcPct val="150000"/>
              </a:lnSpc>
              <a:buClr>
                <a:schemeClr val="folHlink"/>
              </a:buClr>
              <a:buSzPct val="60000"/>
              <a:buFont typeface="Wingdings" panose="05000000000000000000" pitchFamily="2" charset="2"/>
              <a:buNone/>
            </a:pPr>
            <a:r>
              <a:rPr lang="en-US" altLang="zh-CN" sz="2000" dirty="0">
                <a:latin typeface="黑体" panose="02010609060101010101" pitchFamily="49" charset="-122"/>
                <a:ea typeface="黑体" panose="02010609060101010101" pitchFamily="49" charset="-122"/>
              </a:rPr>
              <a:t>2</a:t>
            </a:r>
            <a:r>
              <a:rPr lang="zh-CN" altLang="en-US" sz="2000" dirty="0">
                <a:latin typeface="黑体" panose="02010609060101010101" pitchFamily="49" charset="-122"/>
                <a:ea typeface="黑体" panose="02010609060101010101" pitchFamily="49" charset="-122"/>
              </a:rPr>
              <a:t>．避免：在资源动态分配过程中采用某种方法防止进入不安全状态（</a:t>
            </a:r>
            <a:r>
              <a:rPr lang="zh-CN" altLang="en-US" sz="2000" dirty="0">
                <a:solidFill>
                  <a:schemeClr val="hlink"/>
                </a:solidFill>
                <a:latin typeface="黑体" panose="02010609060101010101" pitchFamily="49" charset="-122"/>
                <a:ea typeface="黑体" panose="02010609060101010101" pitchFamily="49" charset="-122"/>
              </a:rPr>
              <a:t>只要较弱的限制条件</a:t>
            </a:r>
            <a:r>
              <a:rPr lang="zh-CN" altLang="en-US" sz="2000" dirty="0">
                <a:latin typeface="黑体" panose="02010609060101010101" pitchFamily="49" charset="-122"/>
                <a:ea typeface="黑体" panose="02010609060101010101" pitchFamily="49" charset="-122"/>
              </a:rPr>
              <a:t> ）</a:t>
            </a:r>
            <a:endParaRPr lang="zh-CN" altLang="en-US" sz="2000" dirty="0">
              <a:latin typeface="黑体" panose="02010609060101010101" pitchFamily="49" charset="-122"/>
              <a:ea typeface="黑体" panose="02010609060101010101" pitchFamily="49" charset="-122"/>
            </a:endParaRPr>
          </a:p>
          <a:p>
            <a:pPr eaLnBrk="1" hangingPunct="1">
              <a:lnSpc>
                <a:spcPct val="150000"/>
              </a:lnSpc>
              <a:buClr>
                <a:schemeClr val="folHlink"/>
              </a:buClr>
              <a:buSzPct val="60000"/>
              <a:buFont typeface="Wingdings" panose="05000000000000000000" pitchFamily="2" charset="2"/>
              <a:buNone/>
            </a:pPr>
            <a:r>
              <a:rPr lang="zh-CN" altLang="en-US" sz="2000" dirty="0">
                <a:latin typeface="黑体" panose="02010609060101010101" pitchFamily="49" charset="-122"/>
                <a:ea typeface="黑体" panose="02010609060101010101" pitchFamily="49" charset="-122"/>
              </a:rPr>
              <a:t>      </a:t>
            </a:r>
            <a:r>
              <a:rPr lang="zh-CN" altLang="en-US" sz="2000" i="1" u="sng" dirty="0">
                <a:solidFill>
                  <a:srgbClr val="3609F7"/>
                </a:solidFill>
                <a:latin typeface="黑体" panose="02010609060101010101" pitchFamily="49" charset="-122"/>
                <a:ea typeface="黑体" panose="02010609060101010101" pitchFamily="49" charset="-122"/>
              </a:rPr>
              <a:t>允许动态申请资源，银行家算法</a:t>
            </a:r>
            <a:endParaRPr lang="zh-CN" altLang="en-US" sz="2000" i="1" u="sng" dirty="0">
              <a:solidFill>
                <a:srgbClr val="3609F7"/>
              </a:solidFill>
              <a:latin typeface="黑体" panose="02010609060101010101" pitchFamily="49" charset="-122"/>
              <a:ea typeface="黑体" panose="02010609060101010101" pitchFamily="49" charset="-122"/>
            </a:endParaRPr>
          </a:p>
          <a:p>
            <a:pPr eaLnBrk="1" hangingPunct="1">
              <a:lnSpc>
                <a:spcPct val="150000"/>
              </a:lnSpc>
              <a:buClr>
                <a:schemeClr val="folHlink"/>
              </a:buClr>
              <a:buSzPct val="60000"/>
              <a:buFont typeface="Wingdings" panose="05000000000000000000" pitchFamily="2" charset="2"/>
              <a:buNone/>
            </a:pPr>
            <a:r>
              <a:rPr lang="en-US" altLang="zh-CN" sz="2000" dirty="0">
                <a:latin typeface="黑体" panose="02010609060101010101" pitchFamily="49" charset="-122"/>
                <a:ea typeface="黑体" panose="02010609060101010101" pitchFamily="49" charset="-122"/>
              </a:rPr>
              <a:t>3</a:t>
            </a:r>
            <a:r>
              <a:rPr lang="zh-CN" altLang="en-US" sz="2000" dirty="0">
                <a:latin typeface="黑体" panose="02010609060101010101" pitchFamily="49" charset="-122"/>
                <a:ea typeface="黑体" panose="02010609060101010101" pitchFamily="49" charset="-122"/>
              </a:rPr>
              <a:t>．检测：并不事先采取任何限制措施，也不必检查系统是否已经进入不安全区，允许系统在运行过程中发生死锁检测到死锁再清除</a:t>
            </a:r>
            <a:endParaRPr lang="zh-CN" altLang="en-US" sz="2000" dirty="0">
              <a:latin typeface="黑体" panose="02010609060101010101" pitchFamily="49" charset="-122"/>
              <a:ea typeface="黑体" panose="02010609060101010101" pitchFamily="49" charset="-122"/>
            </a:endParaRPr>
          </a:p>
          <a:p>
            <a:pPr eaLnBrk="1" hangingPunct="1">
              <a:lnSpc>
                <a:spcPct val="150000"/>
              </a:lnSpc>
              <a:buClr>
                <a:schemeClr val="folHlink"/>
              </a:buClr>
              <a:buSzPct val="60000"/>
              <a:buFont typeface="Wingdings" panose="05000000000000000000" pitchFamily="2" charset="2"/>
              <a:buNone/>
            </a:pPr>
            <a:r>
              <a:rPr lang="en-US" altLang="zh-CN" sz="2000" dirty="0">
                <a:latin typeface="黑体" panose="02010609060101010101" pitchFamily="49" charset="-122"/>
                <a:ea typeface="黑体" panose="02010609060101010101" pitchFamily="49" charset="-122"/>
              </a:rPr>
              <a:t>4</a:t>
            </a:r>
            <a:r>
              <a:rPr lang="zh-CN" altLang="en-US" sz="2000" dirty="0">
                <a:latin typeface="黑体" panose="02010609060101010101" pitchFamily="49" charset="-122"/>
                <a:ea typeface="黑体" panose="02010609060101010101" pitchFamily="49" charset="-122"/>
              </a:rPr>
              <a:t>．解除：与“检”配套。常用的方法是撤消或挂起一些进程。</a:t>
            </a:r>
            <a:r>
              <a:rPr lang="zh-CN" altLang="en-US" sz="2000" dirty="0">
                <a:solidFill>
                  <a:srgbClr val="0000FF"/>
                </a:solidFill>
                <a:latin typeface="黑体" panose="02010609060101010101" pitchFamily="49" charset="-122"/>
                <a:ea typeface="黑体" panose="02010609060101010101" pitchFamily="49" charset="-122"/>
              </a:rPr>
              <a:t>实现上难度最大</a:t>
            </a:r>
            <a:endParaRPr lang="zh-CN" altLang="en-US" sz="2000" dirty="0">
              <a:solidFill>
                <a:srgbClr val="0000FF"/>
              </a:solidFill>
              <a:latin typeface="黑体" panose="02010609060101010101" pitchFamily="49" charset="-122"/>
              <a:ea typeface="黑体" panose="02010609060101010101" pitchFamily="49" charset="-122"/>
            </a:endParaRPr>
          </a:p>
        </p:txBody>
      </p:sp>
      <p:sp>
        <p:nvSpPr>
          <p:cNvPr id="92164" name="AutoShape 3">
            <a:hlinkClick r:id="" action="ppaction://hlinkshowjump?jump=firstslide"/>
          </p:cNvPr>
          <p:cNvSpPr/>
          <p:nvPr/>
        </p:nvSpPr>
        <p:spPr>
          <a:xfrm>
            <a:off x="8382000" y="6400800"/>
            <a:ext cx="762000" cy="457200"/>
          </a:xfrm>
          <a:prstGeom prst="actionButtonBackPrevious">
            <a:avLst/>
          </a:prstGeom>
          <a:solidFill>
            <a:schemeClr val="accent1"/>
          </a:solidFill>
          <a:ln w="9525" cap="flat" cmpd="sng">
            <a:solidFill>
              <a:schemeClr val="tx1"/>
            </a:solidFill>
            <a:prstDash val="solid"/>
            <a:miter/>
            <a:headEnd type="none" w="med" len="med"/>
            <a:tailEnd type="none" w="med" len="med"/>
          </a:ln>
        </p:spPr>
        <p:txBody>
          <a:bodyPr wrap="none" anchor="ctr" anchorCtr="0"/>
          <a:p>
            <a:pPr eaLnBrk="1" hangingPunct="1">
              <a:spcBef>
                <a:spcPct val="50000"/>
              </a:spcBef>
            </a:pPr>
            <a:endParaRPr lang="zh-CN" altLang="en-US" dirty="0">
              <a:latin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4371">
                                            <p:txEl>
                                              <p:charRg st="0" end="37"/>
                                            </p:txEl>
                                          </p:spTgt>
                                        </p:tgtEl>
                                        <p:attrNameLst>
                                          <p:attrName>style.visibility</p:attrName>
                                        </p:attrNameLst>
                                      </p:cBhvr>
                                      <p:to>
                                        <p:strVal val="visible"/>
                                      </p:to>
                                    </p:set>
                                    <p:animEffect transition="in" filter="wipe(left)">
                                      <p:cBhvr>
                                        <p:cTn id="7" dur="500"/>
                                        <p:tgtEl>
                                          <p:spTgt spid="314371">
                                            <p:txEl>
                                              <p:charRg st="0" end="3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4371">
                                            <p:txEl>
                                              <p:charRg st="37" end="62"/>
                                            </p:txEl>
                                          </p:spTgt>
                                        </p:tgtEl>
                                        <p:attrNameLst>
                                          <p:attrName>style.visibility</p:attrName>
                                        </p:attrNameLst>
                                      </p:cBhvr>
                                      <p:to>
                                        <p:strVal val="visible"/>
                                      </p:to>
                                    </p:set>
                                    <p:animEffect transition="in" filter="wipe(left)">
                                      <p:cBhvr>
                                        <p:cTn id="12" dur="500"/>
                                        <p:tgtEl>
                                          <p:spTgt spid="314371">
                                            <p:txEl>
                                              <p:charRg st="37" end="6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4371">
                                            <p:txEl>
                                              <p:charRg st="62" end="105"/>
                                            </p:txEl>
                                          </p:spTgt>
                                        </p:tgtEl>
                                        <p:attrNameLst>
                                          <p:attrName>style.visibility</p:attrName>
                                        </p:attrNameLst>
                                      </p:cBhvr>
                                      <p:to>
                                        <p:strVal val="visible"/>
                                      </p:to>
                                    </p:set>
                                    <p:animEffect transition="in" filter="wipe(left)">
                                      <p:cBhvr>
                                        <p:cTn id="17" dur="500"/>
                                        <p:tgtEl>
                                          <p:spTgt spid="314371">
                                            <p:txEl>
                                              <p:charRg st="62" end="10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4371">
                                            <p:txEl>
                                              <p:charRg st="105" end="126"/>
                                            </p:txEl>
                                          </p:spTgt>
                                        </p:tgtEl>
                                        <p:attrNameLst>
                                          <p:attrName>style.visibility</p:attrName>
                                        </p:attrNameLst>
                                      </p:cBhvr>
                                      <p:to>
                                        <p:strVal val="visible"/>
                                      </p:to>
                                    </p:set>
                                    <p:animEffect transition="in" filter="wipe(left)">
                                      <p:cBhvr>
                                        <p:cTn id="22" dur="500"/>
                                        <p:tgtEl>
                                          <p:spTgt spid="314371">
                                            <p:txEl>
                                              <p:charRg st="105" end="12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14371">
                                            <p:txEl>
                                              <p:charRg st="126" end="185"/>
                                            </p:txEl>
                                          </p:spTgt>
                                        </p:tgtEl>
                                        <p:attrNameLst>
                                          <p:attrName>style.visibility</p:attrName>
                                        </p:attrNameLst>
                                      </p:cBhvr>
                                      <p:to>
                                        <p:strVal val="visible"/>
                                      </p:to>
                                    </p:set>
                                    <p:animEffect transition="in" filter="wipe(left)">
                                      <p:cBhvr>
                                        <p:cTn id="27" dur="500"/>
                                        <p:tgtEl>
                                          <p:spTgt spid="314371">
                                            <p:txEl>
                                              <p:charRg st="126" end="18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14371">
                                            <p:txEl>
                                              <p:charRg st="185" end="221"/>
                                            </p:txEl>
                                          </p:spTgt>
                                        </p:tgtEl>
                                        <p:attrNameLst>
                                          <p:attrName>style.visibility</p:attrName>
                                        </p:attrNameLst>
                                      </p:cBhvr>
                                      <p:to>
                                        <p:strVal val="visible"/>
                                      </p:to>
                                    </p:set>
                                    <p:animEffect transition="in" filter="wipe(left)">
                                      <p:cBhvr>
                                        <p:cTn id="32" dur="500"/>
                                        <p:tgtEl>
                                          <p:spTgt spid="314371">
                                            <p:txEl>
                                              <p:charRg st="185" end="22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1" grpId="0"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Rectangle 2"/>
          <p:cNvSpPr>
            <a:spLocks noGrp="1"/>
          </p:cNvSpPr>
          <p:nvPr>
            <p:ph type="title"/>
          </p:nvPr>
        </p:nvSpPr>
        <p:spPr>
          <a:xfrm>
            <a:off x="381000" y="533400"/>
            <a:ext cx="8532813" cy="549275"/>
          </a:xfrm>
          <a:ln/>
        </p:spPr>
        <p:txBody>
          <a:bodyPr vert="horz" wrap="square" lIns="91440" tIns="45720" rIns="91440" bIns="45720" anchor="t" anchorCtr="0"/>
          <a:p>
            <a:pPr eaLnBrk="1" hangingPunct="1"/>
            <a:r>
              <a:rPr lang="en-US" altLang="zh-CN" sz="4000" dirty="0">
                <a:latin typeface="黑体" panose="02010609060101010101" pitchFamily="49" charset="-122"/>
              </a:rPr>
              <a:t>3.7 </a:t>
            </a:r>
            <a:r>
              <a:rPr lang="zh-CN" altLang="en-US" sz="4000" dirty="0">
                <a:latin typeface="黑体" panose="02010609060101010101" pitchFamily="49" charset="-122"/>
              </a:rPr>
              <a:t>死锁预防和避免 </a:t>
            </a:r>
            <a:endParaRPr lang="zh-CN" altLang="en-US" sz="4000" dirty="0">
              <a:latin typeface="黑体" panose="02010609060101010101" pitchFamily="49" charset="-122"/>
            </a:endParaRPr>
          </a:p>
        </p:txBody>
      </p:sp>
      <p:sp>
        <p:nvSpPr>
          <p:cNvPr id="93187" name="Rectangle 3"/>
          <p:cNvSpPr>
            <a:spLocks noGrp="1"/>
          </p:cNvSpPr>
          <p:nvPr>
            <p:ph type="body" sz="half" idx="1"/>
          </p:nvPr>
        </p:nvSpPr>
        <p:spPr>
          <a:xfrm>
            <a:off x="457200" y="3429000"/>
            <a:ext cx="8305800" cy="2133600"/>
          </a:xfrm>
          <a:ln/>
        </p:spPr>
        <p:txBody>
          <a:bodyPr vert="horz" wrap="square" lIns="91440" tIns="45720" rIns="91440" bIns="45720" anchor="t" anchorCtr="0"/>
          <a:p>
            <a:pPr algn="just" eaLnBrk="1" hangingPunct="1">
              <a:lnSpc>
                <a:spcPct val="90000"/>
              </a:lnSpc>
              <a:buClr>
                <a:schemeClr val="folHlink"/>
              </a:buClr>
              <a:buSzPct val="60000"/>
              <a:buFont typeface="Wingdings" panose="05000000000000000000" pitchFamily="2" charset="2"/>
            </a:pPr>
            <a:r>
              <a:rPr lang="zh-CN" altLang="en-US" sz="2400" dirty="0">
                <a:latin typeface="黑体" panose="02010609060101010101" pitchFamily="49" charset="-122"/>
                <a:ea typeface="黑体" panose="02010609060101010101" pitchFamily="49" charset="-122"/>
              </a:rPr>
              <a:t>摒弃互斥条件：互斥是资源固有属性，不能避免。</a:t>
            </a:r>
            <a:endParaRPr lang="zh-CN" altLang="en-US" sz="2400" dirty="0">
              <a:latin typeface="黑体" panose="02010609060101010101" pitchFamily="49" charset="-122"/>
              <a:ea typeface="黑体" panose="02010609060101010101" pitchFamily="49" charset="-122"/>
            </a:endParaRPr>
          </a:p>
          <a:p>
            <a:pPr algn="just" eaLnBrk="1" hangingPunct="1">
              <a:lnSpc>
                <a:spcPct val="90000"/>
              </a:lnSpc>
              <a:buClr>
                <a:schemeClr val="folHlink"/>
              </a:buClr>
              <a:buSzPct val="60000"/>
              <a:buFont typeface="Wingdings" panose="05000000000000000000" pitchFamily="2" charset="2"/>
            </a:pPr>
            <a:r>
              <a:rPr lang="zh-CN" altLang="en-US" sz="2400" dirty="0">
                <a:latin typeface="黑体" panose="02010609060101010101" pitchFamily="49" charset="-122"/>
                <a:ea typeface="黑体" panose="02010609060101010101" pitchFamily="49" charset="-122"/>
              </a:rPr>
              <a:t>摒弃请求和保持条件：资源的一次性分配。</a:t>
            </a:r>
            <a:endParaRPr lang="zh-CN" altLang="en-US" sz="2400" dirty="0">
              <a:latin typeface="黑体" panose="02010609060101010101" pitchFamily="49" charset="-122"/>
              <a:ea typeface="黑体" panose="02010609060101010101" pitchFamily="49" charset="-122"/>
            </a:endParaRPr>
          </a:p>
          <a:p>
            <a:pPr lvl="2" eaLnBrk="1" hangingPunct="1">
              <a:lnSpc>
                <a:spcPct val="90000"/>
              </a:lnSpc>
              <a:buClr>
                <a:schemeClr val="folHlink"/>
              </a:buClr>
              <a:buSzPct val="50000"/>
              <a:buFont typeface="Times New Roman" panose="02020603050405020304" pitchFamily="18" charset="0"/>
              <a:buNone/>
            </a:pPr>
            <a:r>
              <a:rPr lang="zh-CN" altLang="en-US" i="1" u="sng" dirty="0">
                <a:solidFill>
                  <a:srgbClr val="3609F7"/>
                </a:solidFill>
                <a:latin typeface="黑体" panose="02010609060101010101" pitchFamily="49" charset="-122"/>
                <a:ea typeface="黑体" panose="02010609060101010101" pitchFamily="49" charset="-122"/>
              </a:rPr>
              <a:t>全分配，全释放（</a:t>
            </a:r>
            <a:r>
              <a:rPr lang="en-US" altLang="zh-CN" i="1" u="sng" dirty="0">
                <a:solidFill>
                  <a:srgbClr val="3609F7"/>
                </a:solidFill>
                <a:latin typeface="黑体" panose="02010609060101010101" pitchFamily="49" charset="-122"/>
                <a:ea typeface="黑体" panose="02010609060101010101" pitchFamily="49" charset="-122"/>
              </a:rPr>
              <a:t>AND</a:t>
            </a:r>
            <a:r>
              <a:rPr lang="zh-CN" altLang="en-US" i="1" u="sng" dirty="0">
                <a:solidFill>
                  <a:srgbClr val="3609F7"/>
                </a:solidFill>
                <a:latin typeface="黑体" panose="02010609060101010101" pitchFamily="49" charset="-122"/>
                <a:ea typeface="黑体" panose="02010609060101010101" pitchFamily="49" charset="-122"/>
              </a:rPr>
              <a:t>）</a:t>
            </a:r>
            <a:endParaRPr lang="zh-CN" altLang="en-US" dirty="0">
              <a:latin typeface="黑体" panose="02010609060101010101" pitchFamily="49" charset="-122"/>
              <a:ea typeface="黑体" panose="02010609060101010101" pitchFamily="49" charset="-122"/>
            </a:endParaRPr>
          </a:p>
          <a:p>
            <a:pPr algn="just" eaLnBrk="1" hangingPunct="1">
              <a:lnSpc>
                <a:spcPct val="90000"/>
              </a:lnSpc>
              <a:buClr>
                <a:schemeClr val="folHlink"/>
              </a:buClr>
              <a:buSzPct val="60000"/>
              <a:buFont typeface="Wingdings" panose="05000000000000000000" pitchFamily="2" charset="2"/>
              <a:buNone/>
            </a:pPr>
            <a:r>
              <a:rPr lang="zh-CN" altLang="en-US" sz="2400" dirty="0">
                <a:latin typeface="黑体" panose="02010609060101010101" pitchFamily="49" charset="-122"/>
                <a:ea typeface="黑体" panose="02010609060101010101" pitchFamily="49" charset="-122"/>
              </a:rPr>
              <a:t>  缺点：（</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）延迟进程运行</a:t>
            </a:r>
            <a:endParaRPr lang="zh-CN" altLang="en-US" sz="2400" dirty="0">
              <a:latin typeface="黑体" panose="02010609060101010101" pitchFamily="49" charset="-122"/>
              <a:ea typeface="黑体" panose="02010609060101010101" pitchFamily="49" charset="-122"/>
            </a:endParaRPr>
          </a:p>
          <a:p>
            <a:pPr lvl="2" eaLnBrk="1" hangingPunct="1">
              <a:lnSpc>
                <a:spcPct val="90000"/>
              </a:lnSpc>
              <a:buClr>
                <a:schemeClr val="folHlink"/>
              </a:buClr>
              <a:buSzPct val="50000"/>
              <a:buFont typeface="Times New Roman" panose="02020603050405020304" pitchFamily="18" charset="0"/>
              <a:buNone/>
            </a:pP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）资源严重浪费</a:t>
            </a:r>
            <a:endParaRPr lang="zh-CN" altLang="en-US" dirty="0">
              <a:latin typeface="黑体" panose="02010609060101010101" pitchFamily="49" charset="-122"/>
              <a:ea typeface="黑体" panose="02010609060101010101" pitchFamily="49" charset="-122"/>
            </a:endParaRPr>
          </a:p>
          <a:p>
            <a:pPr algn="just" eaLnBrk="1" hangingPunct="1">
              <a:lnSpc>
                <a:spcPct val="90000"/>
              </a:lnSpc>
              <a:buClr>
                <a:schemeClr val="folHlink"/>
              </a:buClr>
              <a:buSzPct val="60000"/>
              <a:buFont typeface="Wingdings" panose="05000000000000000000" pitchFamily="2" charset="2"/>
              <a:buNone/>
            </a:pPr>
            <a:r>
              <a:rPr lang="zh-CN" altLang="en-US" sz="2400" i="1" u="sng" dirty="0">
                <a:solidFill>
                  <a:srgbClr val="3609F7"/>
                </a:solidFill>
                <a:latin typeface="楷体_GB2312" pitchFamily="49" charset="-122"/>
                <a:ea typeface="楷体_GB2312" pitchFamily="49" charset="-122"/>
              </a:rPr>
              <a:t> </a:t>
            </a:r>
            <a:endParaRPr lang="zh-CN" altLang="en-US" sz="2400" dirty="0">
              <a:latin typeface="楷体_GB2312" pitchFamily="49" charset="-122"/>
              <a:ea typeface="楷体_GB2312" pitchFamily="49" charset="-122"/>
            </a:endParaRPr>
          </a:p>
        </p:txBody>
      </p:sp>
      <p:sp>
        <p:nvSpPr>
          <p:cNvPr id="93188" name="Text Box 4"/>
          <p:cNvSpPr txBox="1"/>
          <p:nvPr/>
        </p:nvSpPr>
        <p:spPr>
          <a:xfrm>
            <a:off x="609600" y="2133600"/>
            <a:ext cx="8001000" cy="830263"/>
          </a:xfrm>
          <a:prstGeom prst="rect">
            <a:avLst/>
          </a:prstGeom>
          <a:noFill/>
          <a:ln w="9525">
            <a:noFill/>
          </a:ln>
        </p:spPr>
        <p:txBody>
          <a:bodyPr>
            <a:spAutoFit/>
          </a:bodyPr>
          <a:p>
            <a:pPr eaLnBrk="1" hangingPunct="1">
              <a:spcBef>
                <a:spcPct val="50000"/>
              </a:spcBef>
              <a:buNone/>
            </a:pPr>
            <a:r>
              <a:rPr lang="en-US" altLang="zh-CN" dirty="0">
                <a:latin typeface="Times New Roman" panose="02020603050405020304" pitchFamily="18" charset="0"/>
              </a:rPr>
              <a:t>       </a:t>
            </a:r>
            <a:r>
              <a:rPr lang="zh-CN" altLang="en-US" dirty="0">
                <a:latin typeface="黑体" panose="02010609060101010101" pitchFamily="49" charset="-122"/>
                <a:ea typeface="黑体" panose="02010609060101010101" pitchFamily="49" charset="-122"/>
              </a:rPr>
              <a:t>预防是采用某种策略，</a:t>
            </a:r>
            <a:r>
              <a:rPr lang="zh-CN" altLang="en-US" dirty="0">
                <a:solidFill>
                  <a:schemeClr val="accent2"/>
                </a:solidFill>
                <a:latin typeface="黑体" panose="02010609060101010101" pitchFamily="49" charset="-122"/>
                <a:ea typeface="黑体" panose="02010609060101010101" pitchFamily="49" charset="-122"/>
              </a:rPr>
              <a:t>限制</a:t>
            </a:r>
            <a:r>
              <a:rPr lang="zh-CN" altLang="en-US" dirty="0">
                <a:latin typeface="黑体" panose="02010609060101010101" pitchFamily="49" charset="-122"/>
                <a:ea typeface="黑体" panose="02010609060101010101" pitchFamily="49" charset="-122"/>
              </a:rPr>
              <a:t>并发进程对资源的请求，使系统在任何时刻都</a:t>
            </a:r>
            <a:r>
              <a:rPr lang="zh-CN" altLang="en-US" dirty="0">
                <a:solidFill>
                  <a:schemeClr val="accent2"/>
                </a:solidFill>
                <a:latin typeface="黑体" panose="02010609060101010101" pitchFamily="49" charset="-122"/>
                <a:ea typeface="黑体" panose="02010609060101010101" pitchFamily="49" charset="-122"/>
              </a:rPr>
              <a:t>不满足死锁的必要条件</a:t>
            </a:r>
            <a:r>
              <a:rPr lang="zh-CN" altLang="en-US" dirty="0">
                <a:latin typeface="黑体" panose="02010609060101010101" pitchFamily="49" charset="-122"/>
                <a:ea typeface="黑体" panose="02010609060101010101" pitchFamily="49" charset="-122"/>
              </a:rPr>
              <a:t>。</a:t>
            </a:r>
            <a:endParaRPr lang="zh-CN" altLang="en-US" dirty="0">
              <a:latin typeface="黑体" panose="02010609060101010101" pitchFamily="49" charset="-122"/>
              <a:ea typeface="黑体" panose="02010609060101010101" pitchFamily="49" charset="-122"/>
            </a:endParaRPr>
          </a:p>
        </p:txBody>
      </p:sp>
      <p:sp>
        <p:nvSpPr>
          <p:cNvPr id="93189" name="Text Box 6"/>
          <p:cNvSpPr txBox="1"/>
          <p:nvPr/>
        </p:nvSpPr>
        <p:spPr>
          <a:xfrm>
            <a:off x="381000" y="1387475"/>
            <a:ext cx="2514600" cy="457200"/>
          </a:xfrm>
          <a:prstGeom prst="rect">
            <a:avLst/>
          </a:prstGeom>
          <a:noFill/>
          <a:ln w="9525">
            <a:noFill/>
          </a:ln>
        </p:spPr>
        <p:txBody>
          <a:bodyPr>
            <a:spAutoFit/>
          </a:bodyPr>
          <a:p>
            <a:pPr eaLnBrk="1" hangingPunct="1">
              <a:spcBef>
                <a:spcPct val="50000"/>
              </a:spcBef>
              <a:buNone/>
            </a:pPr>
            <a:r>
              <a:rPr lang="en-US" altLang="zh-CN" dirty="0">
                <a:solidFill>
                  <a:srgbClr val="002060"/>
                </a:solidFill>
                <a:latin typeface="黑体" panose="02010609060101010101" pitchFamily="49" charset="-122"/>
                <a:ea typeface="黑体" panose="02010609060101010101" pitchFamily="49" charset="-122"/>
              </a:rPr>
              <a:t>3.7.1 </a:t>
            </a:r>
            <a:r>
              <a:rPr lang="zh-CN" altLang="en-US" dirty="0">
                <a:solidFill>
                  <a:srgbClr val="002060"/>
                </a:solidFill>
                <a:latin typeface="黑体" panose="02010609060101010101" pitchFamily="49" charset="-122"/>
                <a:ea typeface="黑体" panose="02010609060101010101" pitchFamily="49" charset="-122"/>
              </a:rPr>
              <a:t>死锁预防</a:t>
            </a:r>
            <a:endParaRPr lang="zh-CN" altLang="en-US" dirty="0">
              <a:solidFill>
                <a:srgbClr val="002060"/>
              </a:solidFill>
              <a:latin typeface="黑体" panose="02010609060101010101" pitchFamily="49" charset="-122"/>
              <a:ea typeface="黑体" panose="02010609060101010101" pitchFamily="49" charset="-122"/>
            </a:endParaRPr>
          </a:p>
        </p:txBody>
      </p:sp>
    </p:spTree>
  </p:cSld>
  <p:clrMapOvr>
    <a:masterClrMapping/>
  </p:clrMapOvr>
  <p:transition spd="slow"/>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8690" name="Rectangle 2"/>
          <p:cNvSpPr>
            <a:spLocks noGrp="1"/>
          </p:cNvSpPr>
          <p:nvPr>
            <p:ph type="body" sz="half" idx="1"/>
          </p:nvPr>
        </p:nvSpPr>
        <p:spPr>
          <a:xfrm>
            <a:off x="457200" y="838200"/>
            <a:ext cx="8229600" cy="4895850"/>
          </a:xfrm>
          <a:ln/>
        </p:spPr>
        <p:txBody>
          <a:bodyPr vert="horz" wrap="square" lIns="91440" tIns="45720" rIns="91440" bIns="45720" anchor="t" anchorCtr="0"/>
          <a:p>
            <a:pPr eaLnBrk="1" hangingPunct="1">
              <a:buClr>
                <a:schemeClr val="folHlink"/>
              </a:buClr>
              <a:buSzPct val="60000"/>
              <a:buFont typeface="Wingdings" panose="05000000000000000000" pitchFamily="2" charset="2"/>
            </a:pPr>
            <a:endParaRPr lang="en-US" altLang="zh-CN" sz="2400" dirty="0">
              <a:latin typeface="楷体_GB2312" pitchFamily="49" charset="-122"/>
              <a:ea typeface="楷体_GB2312" pitchFamily="49" charset="-122"/>
            </a:endParaRPr>
          </a:p>
          <a:p>
            <a:pPr algn="just" eaLnBrk="1" hangingPunct="1">
              <a:buClr>
                <a:schemeClr val="folHlink"/>
              </a:buClr>
              <a:buSzPct val="60000"/>
              <a:buFont typeface="Wingdings" panose="05000000000000000000" pitchFamily="2" charset="2"/>
            </a:pPr>
            <a:r>
              <a:rPr lang="zh-CN" altLang="en-US" sz="2400" dirty="0">
                <a:latin typeface="黑体" panose="02010609060101010101" pitchFamily="49" charset="-122"/>
                <a:ea typeface="黑体" panose="02010609060101010101" pitchFamily="49" charset="-122"/>
              </a:rPr>
              <a:t>摒弃“不剥夺”条件：新申请不能满足则释放已获得资源。缺点：增加系统开销，且进程前段工作可能失效，降低了系统吞吐量。</a:t>
            </a:r>
            <a:endParaRPr lang="zh-CN" altLang="en-US" sz="2400" dirty="0">
              <a:latin typeface="黑体" panose="02010609060101010101" pitchFamily="49" charset="-122"/>
              <a:ea typeface="黑体" panose="02010609060101010101" pitchFamily="49" charset="-122"/>
            </a:endParaRPr>
          </a:p>
          <a:p>
            <a:pPr algn="just" eaLnBrk="1" hangingPunct="1">
              <a:buClr>
                <a:schemeClr val="folHlink"/>
              </a:buClr>
              <a:buSzPct val="60000"/>
              <a:buFont typeface="Wingdings" panose="05000000000000000000" pitchFamily="2" charset="2"/>
              <a:buNone/>
            </a:pPr>
            <a:endParaRPr lang="zh-CN" altLang="en-US" sz="2400" dirty="0">
              <a:latin typeface="黑体" panose="02010609060101010101" pitchFamily="49" charset="-122"/>
              <a:ea typeface="黑体" panose="02010609060101010101" pitchFamily="49" charset="-122"/>
            </a:endParaRPr>
          </a:p>
          <a:p>
            <a:pPr eaLnBrk="1" hangingPunct="1">
              <a:buClr>
                <a:schemeClr val="folHlink"/>
              </a:buClr>
              <a:buSzPct val="60000"/>
              <a:buFont typeface="Wingdings" panose="05000000000000000000" pitchFamily="2" charset="2"/>
            </a:pPr>
            <a:r>
              <a:rPr lang="zh-CN" altLang="en-US" sz="2400" dirty="0">
                <a:latin typeface="黑体" panose="02010609060101010101" pitchFamily="49" charset="-122"/>
                <a:ea typeface="黑体" panose="02010609060101010101" pitchFamily="49" charset="-122"/>
              </a:rPr>
              <a:t>摒弃“环路”条件：资源的有序分配法。</a:t>
            </a:r>
            <a:endParaRPr lang="zh-CN" altLang="en-US" sz="2400" dirty="0">
              <a:latin typeface="黑体" panose="02010609060101010101" pitchFamily="49" charset="-122"/>
              <a:ea typeface="黑体" panose="02010609060101010101" pitchFamily="49" charset="-122"/>
            </a:endParaRPr>
          </a:p>
          <a:p>
            <a:pPr lvl="1" eaLnBrk="1" hangingPunct="1">
              <a:buClr>
                <a:schemeClr val="hlink"/>
              </a:buClr>
              <a:buSzPct val="55000"/>
              <a:buFont typeface="Times New Roman" panose="02020603050405020304" pitchFamily="18" charset="0"/>
              <a:buNone/>
            </a:pPr>
            <a:r>
              <a:rPr lang="zh-CN" altLang="en-US" sz="2400" i="1" u="sng" dirty="0">
                <a:solidFill>
                  <a:srgbClr val="3609F7"/>
                </a:solidFill>
                <a:latin typeface="黑体" panose="02010609060101010101" pitchFamily="49" charset="-122"/>
                <a:ea typeface="黑体" panose="02010609060101010101" pitchFamily="49" charset="-122"/>
              </a:rPr>
              <a:t>资源有序分配法</a:t>
            </a:r>
            <a:r>
              <a:rPr lang="zh-CN" altLang="en-US" sz="2400" i="1" dirty="0">
                <a:solidFill>
                  <a:srgbClr val="3609F7"/>
                </a:solidFill>
                <a:latin typeface="黑体" panose="02010609060101010101" pitchFamily="49" charset="-122"/>
                <a:ea typeface="黑体" panose="02010609060101010101" pitchFamily="49" charset="-122"/>
              </a:rPr>
              <a:t>：为资源编号，申请时需按编号进行。</a:t>
            </a:r>
            <a:endParaRPr lang="zh-CN" altLang="en-US" sz="2400" i="1" dirty="0">
              <a:solidFill>
                <a:srgbClr val="3609F7"/>
              </a:solidFill>
              <a:latin typeface="黑体" panose="02010609060101010101" pitchFamily="49" charset="-122"/>
              <a:ea typeface="黑体" panose="02010609060101010101" pitchFamily="49" charset="-122"/>
            </a:endParaRPr>
          </a:p>
          <a:p>
            <a:pPr lvl="1" eaLnBrk="1" hangingPunct="1">
              <a:buClr>
                <a:schemeClr val="hlink"/>
              </a:buClr>
              <a:buSzPct val="55000"/>
              <a:buFont typeface="Times New Roman" panose="02020603050405020304" pitchFamily="18" charset="0"/>
              <a:buNone/>
            </a:pPr>
            <a:r>
              <a:rPr lang="zh-CN" altLang="en-US" sz="2400" dirty="0">
                <a:latin typeface="黑体" panose="02010609060101010101" pitchFamily="49" charset="-122"/>
                <a:ea typeface="黑体" panose="02010609060101010101" pitchFamily="49" charset="-122"/>
              </a:rPr>
              <a:t>缺点：</a:t>
            </a:r>
            <a:endParaRPr lang="zh-CN" altLang="en-US" sz="2400" dirty="0">
              <a:latin typeface="黑体" panose="02010609060101010101" pitchFamily="49" charset="-122"/>
              <a:ea typeface="黑体" panose="02010609060101010101" pitchFamily="49" charset="-122"/>
            </a:endParaRPr>
          </a:p>
          <a:p>
            <a:pPr lvl="1" eaLnBrk="1" hangingPunct="1">
              <a:buClr>
                <a:schemeClr val="hlink"/>
              </a:buClr>
              <a:buSzPct val="55000"/>
              <a:buFont typeface="Times New Roman" panose="02020603050405020304" pitchFamily="18" charset="0"/>
              <a:buNone/>
            </a:pP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）新增资源不便</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（原序号已排定）</a:t>
            </a:r>
            <a:endParaRPr lang="zh-CN" altLang="en-US" sz="2400" dirty="0">
              <a:latin typeface="黑体" panose="02010609060101010101" pitchFamily="49" charset="-122"/>
              <a:ea typeface="黑体" panose="02010609060101010101" pitchFamily="49" charset="-122"/>
            </a:endParaRPr>
          </a:p>
          <a:p>
            <a:pPr lvl="1" eaLnBrk="1" hangingPunct="1">
              <a:buClr>
                <a:schemeClr val="hlink"/>
              </a:buClr>
              <a:buSzPct val="55000"/>
              <a:buFont typeface="Times New Roman" panose="02020603050405020304" pitchFamily="18" charset="0"/>
              <a:buNone/>
            </a:pP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）用户不自由，限制用户简单、自主地编程</a:t>
            </a:r>
            <a:r>
              <a:rPr lang="en-US" altLang="zh-CN" sz="2400" dirty="0">
                <a:latin typeface="黑体" panose="02010609060101010101" pitchFamily="49" charset="-122"/>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a:p>
            <a:pPr lvl="1" eaLnBrk="1" hangingPunct="1">
              <a:buClr>
                <a:schemeClr val="hlink"/>
              </a:buClr>
              <a:buSzPct val="55000"/>
              <a:buFont typeface="Times New Roman" panose="02020603050405020304" pitchFamily="18" charset="0"/>
              <a:buNone/>
            </a:pP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3</a:t>
            </a:r>
            <a:r>
              <a:rPr lang="zh-CN" altLang="en-US" sz="2400" dirty="0">
                <a:latin typeface="黑体" panose="02010609060101010101" pitchFamily="49" charset="-122"/>
                <a:ea typeface="黑体" panose="02010609060101010101" pitchFamily="49" charset="-122"/>
              </a:rPr>
              <a:t>）经常发生进程使用资源的顺序与系统规定的</a:t>
            </a:r>
            <a:endParaRPr lang="zh-CN" altLang="en-US" sz="2400" dirty="0">
              <a:latin typeface="黑体" panose="02010609060101010101" pitchFamily="49" charset="-122"/>
              <a:ea typeface="黑体" panose="02010609060101010101" pitchFamily="49" charset="-122"/>
            </a:endParaRPr>
          </a:p>
          <a:p>
            <a:pPr lvl="1" eaLnBrk="1" hangingPunct="1">
              <a:buClr>
                <a:schemeClr val="hlink"/>
              </a:buClr>
              <a:buSzPct val="55000"/>
              <a:buFont typeface="Times New Roman" panose="02020603050405020304" pitchFamily="18" charset="0"/>
              <a:buNone/>
            </a:pPr>
            <a:r>
              <a:rPr lang="zh-CN" altLang="en-US" sz="2400" dirty="0">
                <a:latin typeface="黑体" panose="02010609060101010101" pitchFamily="49" charset="-122"/>
                <a:ea typeface="黑体" panose="02010609060101010101" pitchFamily="49" charset="-122"/>
              </a:rPr>
              <a:t>   顺序不同，造成资源浪费</a:t>
            </a:r>
            <a:endParaRPr lang="en-US" altLang="zh-CN" sz="2400" dirty="0">
              <a:latin typeface="黑体" panose="02010609060101010101" pitchFamily="49" charset="-122"/>
              <a:ea typeface="黑体" panose="02010609060101010101"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98690">
                                            <p:txEl>
                                              <p:charRg st="1" end="59"/>
                                            </p:txEl>
                                          </p:spTgt>
                                        </p:tgtEl>
                                        <p:attrNameLst>
                                          <p:attrName>style.visibility</p:attrName>
                                        </p:attrNameLst>
                                      </p:cBhvr>
                                      <p:to>
                                        <p:strVal val="visible"/>
                                      </p:to>
                                    </p:set>
                                    <p:animEffect transition="in" filter="dissolve">
                                      <p:cBhvr>
                                        <p:cTn id="7" dur="500"/>
                                        <p:tgtEl>
                                          <p:spTgt spid="498690">
                                            <p:txEl>
                                              <p:charRg st="1" end="59"/>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98690">
                                            <p:txEl>
                                              <p:charRg st="60" end="79"/>
                                            </p:txEl>
                                          </p:spTgt>
                                        </p:tgtEl>
                                        <p:attrNameLst>
                                          <p:attrName>style.visibility</p:attrName>
                                        </p:attrNameLst>
                                      </p:cBhvr>
                                      <p:to>
                                        <p:strVal val="visible"/>
                                      </p:to>
                                    </p:set>
                                    <p:animEffect transition="in" filter="dissolve">
                                      <p:cBhvr>
                                        <p:cTn id="12" dur="500"/>
                                        <p:tgtEl>
                                          <p:spTgt spid="498690">
                                            <p:txEl>
                                              <p:charRg st="60" end="7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98690">
                                            <p:txEl>
                                              <p:charRg st="79" end="104"/>
                                            </p:txEl>
                                          </p:spTgt>
                                        </p:tgtEl>
                                        <p:attrNameLst>
                                          <p:attrName>style.visibility</p:attrName>
                                        </p:attrNameLst>
                                      </p:cBhvr>
                                      <p:to>
                                        <p:strVal val="visible"/>
                                      </p:to>
                                    </p:set>
                                    <p:animEffect transition="in" filter="dissolve">
                                      <p:cBhvr>
                                        <p:cTn id="17" dur="500"/>
                                        <p:tgtEl>
                                          <p:spTgt spid="498690">
                                            <p:txEl>
                                              <p:charRg st="79" end="10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98690">
                                            <p:txEl>
                                              <p:charRg st="104" end="108"/>
                                            </p:txEl>
                                          </p:spTgt>
                                        </p:tgtEl>
                                        <p:attrNameLst>
                                          <p:attrName>style.visibility</p:attrName>
                                        </p:attrNameLst>
                                      </p:cBhvr>
                                      <p:to>
                                        <p:strVal val="visible"/>
                                      </p:to>
                                    </p:set>
                                    <p:animEffect transition="in" filter="dissolve">
                                      <p:cBhvr>
                                        <p:cTn id="22" dur="500"/>
                                        <p:tgtEl>
                                          <p:spTgt spid="498690">
                                            <p:txEl>
                                              <p:charRg st="104" end="10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98690">
                                            <p:txEl>
                                              <p:charRg st="108" end="127"/>
                                            </p:txEl>
                                          </p:spTgt>
                                        </p:tgtEl>
                                        <p:attrNameLst>
                                          <p:attrName>style.visibility</p:attrName>
                                        </p:attrNameLst>
                                      </p:cBhvr>
                                      <p:to>
                                        <p:strVal val="visible"/>
                                      </p:to>
                                    </p:set>
                                    <p:animEffect transition="in" filter="dissolve">
                                      <p:cBhvr>
                                        <p:cTn id="27" dur="500"/>
                                        <p:tgtEl>
                                          <p:spTgt spid="498690">
                                            <p:txEl>
                                              <p:charRg st="108" end="12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98690">
                                            <p:txEl>
                                              <p:charRg st="127" end="150"/>
                                            </p:txEl>
                                          </p:spTgt>
                                        </p:tgtEl>
                                        <p:attrNameLst>
                                          <p:attrName>style.visibility</p:attrName>
                                        </p:attrNameLst>
                                      </p:cBhvr>
                                      <p:to>
                                        <p:strVal val="visible"/>
                                      </p:to>
                                    </p:set>
                                    <p:animEffect transition="in" filter="dissolve">
                                      <p:cBhvr>
                                        <p:cTn id="32" dur="500"/>
                                        <p:tgtEl>
                                          <p:spTgt spid="498690">
                                            <p:txEl>
                                              <p:charRg st="127" end="15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98690">
                                            <p:txEl>
                                              <p:charRg st="150" end="173"/>
                                            </p:txEl>
                                          </p:spTgt>
                                        </p:tgtEl>
                                        <p:attrNameLst>
                                          <p:attrName>style.visibility</p:attrName>
                                        </p:attrNameLst>
                                      </p:cBhvr>
                                      <p:to>
                                        <p:strVal val="visible"/>
                                      </p:to>
                                    </p:set>
                                    <p:animEffect transition="in" filter="dissolve">
                                      <p:cBhvr>
                                        <p:cTn id="37" dur="500"/>
                                        <p:tgtEl>
                                          <p:spTgt spid="498690">
                                            <p:txEl>
                                              <p:charRg st="150" end="17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498690">
                                            <p:txEl>
                                              <p:charRg st="173" end="188"/>
                                            </p:txEl>
                                          </p:spTgt>
                                        </p:tgtEl>
                                        <p:attrNameLst>
                                          <p:attrName>style.visibility</p:attrName>
                                        </p:attrNameLst>
                                      </p:cBhvr>
                                      <p:to>
                                        <p:strVal val="visible"/>
                                      </p:to>
                                    </p:set>
                                    <p:animEffect transition="in" filter="dissolve">
                                      <p:cBhvr>
                                        <p:cTn id="42" dur="500"/>
                                        <p:tgtEl>
                                          <p:spTgt spid="498690">
                                            <p:txEl>
                                              <p:charRg st="173" end="18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690" grpId="0" bldLvl="2"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灯片编号占位符 5"/>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ea typeface="楷体_GB2312" pitchFamily="49" charset="-122"/>
              </a:rPr>
            </a:fld>
            <a:endParaRPr lang="en-US" altLang="zh-CN" sz="1400" dirty="0">
              <a:ea typeface="楷体_GB2312" pitchFamily="49" charset="-122"/>
            </a:endParaRPr>
          </a:p>
        </p:txBody>
      </p:sp>
      <p:sp>
        <p:nvSpPr>
          <p:cNvPr id="95235" name="Rectangle 2"/>
          <p:cNvSpPr>
            <a:spLocks noGrp="1"/>
          </p:cNvSpPr>
          <p:nvPr>
            <p:ph type="title"/>
          </p:nvPr>
        </p:nvSpPr>
        <p:spPr>
          <a:xfrm>
            <a:off x="228600" y="228600"/>
            <a:ext cx="8610600" cy="693738"/>
          </a:xfrm>
          <a:ln/>
        </p:spPr>
        <p:txBody>
          <a:bodyPr vert="horz" wrap="square" lIns="91440" tIns="45720" rIns="91440" bIns="45720" anchor="b" anchorCtr="0"/>
          <a:p>
            <a:pPr eaLnBrk="1" hangingPunct="1"/>
            <a:r>
              <a:rPr lang="en-US" altLang="zh-CN" sz="3600" dirty="0"/>
              <a:t>3.7.2  </a:t>
            </a:r>
            <a:r>
              <a:rPr lang="zh-CN" altLang="en-US" sz="3600" dirty="0">
                <a:latin typeface="黑体" panose="02010609060101010101" pitchFamily="49" charset="-122"/>
              </a:rPr>
              <a:t>避免死锁</a:t>
            </a:r>
            <a:r>
              <a:rPr lang="en-US" altLang="zh-CN" sz="3600" dirty="0">
                <a:latin typeface="Arial" panose="020B0604020202020204" pitchFamily="34" charset="0"/>
              </a:rPr>
              <a:t>——</a:t>
            </a:r>
            <a:r>
              <a:rPr lang="zh-CN" altLang="en-US" sz="3600" dirty="0">
                <a:latin typeface="宋体" panose="02010600030101010101" pitchFamily="2" charset="-122"/>
              </a:rPr>
              <a:t>银行家算法</a:t>
            </a:r>
            <a:r>
              <a:rPr lang="zh-CN" altLang="en-US" sz="3600" dirty="0"/>
              <a:t> </a:t>
            </a:r>
            <a:endParaRPr lang="zh-CN" altLang="en-US" sz="3600" dirty="0"/>
          </a:p>
        </p:txBody>
      </p:sp>
      <p:sp>
        <p:nvSpPr>
          <p:cNvPr id="95236" name="Rectangle 3"/>
          <p:cNvSpPr>
            <a:spLocks noGrp="1"/>
          </p:cNvSpPr>
          <p:nvPr>
            <p:ph idx="1"/>
          </p:nvPr>
        </p:nvSpPr>
        <p:spPr>
          <a:xfrm>
            <a:off x="304800" y="914400"/>
            <a:ext cx="4800600" cy="649288"/>
          </a:xfrm>
          <a:ln/>
        </p:spPr>
        <p:txBody>
          <a:bodyPr vert="horz" wrap="square" lIns="91440" tIns="45720" rIns="91440" bIns="45720" anchor="t" anchorCtr="0"/>
          <a:p>
            <a:pPr eaLnBrk="1" hangingPunct="1">
              <a:buNone/>
            </a:pPr>
            <a:r>
              <a:rPr lang="en-US" altLang="zh-CN" sz="3600" dirty="0">
                <a:solidFill>
                  <a:srgbClr val="000066"/>
                </a:solidFill>
              </a:rPr>
              <a:t>1.  </a:t>
            </a:r>
            <a:r>
              <a:rPr lang="zh-CN" altLang="en-US" sz="3600" dirty="0">
                <a:solidFill>
                  <a:srgbClr val="000066"/>
                </a:solidFill>
                <a:latin typeface="楷体_GB2312" pitchFamily="49" charset="-122"/>
                <a:ea typeface="楷体_GB2312" pitchFamily="49" charset="-122"/>
              </a:rPr>
              <a:t>安全状态</a:t>
            </a:r>
            <a:r>
              <a:rPr lang="zh-CN" altLang="en-US" dirty="0">
                <a:solidFill>
                  <a:srgbClr val="000066"/>
                </a:solidFill>
              </a:rPr>
              <a:t> </a:t>
            </a:r>
            <a:endParaRPr lang="zh-CN" altLang="en-US" dirty="0">
              <a:solidFill>
                <a:srgbClr val="000066"/>
              </a:solidFill>
            </a:endParaRPr>
          </a:p>
        </p:txBody>
      </p:sp>
      <p:sp>
        <p:nvSpPr>
          <p:cNvPr id="95237" name="Text Box 4"/>
          <p:cNvSpPr txBox="1"/>
          <p:nvPr/>
        </p:nvSpPr>
        <p:spPr>
          <a:xfrm>
            <a:off x="457200" y="1614488"/>
            <a:ext cx="2362200" cy="519112"/>
          </a:xfrm>
          <a:prstGeom prst="rect">
            <a:avLst/>
          </a:prstGeom>
          <a:noFill/>
          <a:ln w="9525">
            <a:noFill/>
          </a:ln>
        </p:spPr>
        <p:txBody>
          <a:bodyPr>
            <a:spAutoFit/>
          </a:bodyPr>
          <a:p>
            <a:pPr eaLnBrk="1" hangingPunct="1">
              <a:spcBef>
                <a:spcPct val="50000"/>
              </a:spcBef>
            </a:pPr>
            <a:r>
              <a:rPr lang="zh-CN" altLang="en-US" sz="2800" dirty="0">
                <a:solidFill>
                  <a:srgbClr val="000066"/>
                </a:solidFill>
                <a:latin typeface="楷体_GB2312" pitchFamily="49" charset="-122"/>
              </a:rPr>
              <a:t>安全状态</a:t>
            </a:r>
            <a:r>
              <a:rPr lang="en-US" altLang="zh-CN" sz="2800" dirty="0">
                <a:solidFill>
                  <a:srgbClr val="000066"/>
                </a:solidFill>
                <a:latin typeface="Times New Roman" panose="02020603050405020304" pitchFamily="18" charset="0"/>
              </a:rPr>
              <a:t>——</a:t>
            </a:r>
            <a:r>
              <a:rPr lang="en-US" altLang="zh-CN" sz="2800" dirty="0">
                <a:solidFill>
                  <a:srgbClr val="000066"/>
                </a:solidFill>
                <a:latin typeface="Tahoma" panose="020B0604030504040204" pitchFamily="34" charset="0"/>
              </a:rPr>
              <a:t> </a:t>
            </a:r>
            <a:endParaRPr lang="en-US" altLang="zh-CN" sz="2800" dirty="0">
              <a:solidFill>
                <a:srgbClr val="000066"/>
              </a:solidFill>
              <a:latin typeface="Tahoma" panose="020B0604030504040204" pitchFamily="34" charset="0"/>
            </a:endParaRPr>
          </a:p>
        </p:txBody>
      </p:sp>
      <p:sp>
        <p:nvSpPr>
          <p:cNvPr id="95238" name="Text Box 5"/>
          <p:cNvSpPr txBox="1"/>
          <p:nvPr/>
        </p:nvSpPr>
        <p:spPr>
          <a:xfrm>
            <a:off x="2895600" y="1663700"/>
            <a:ext cx="5943600" cy="1917700"/>
          </a:xfrm>
          <a:prstGeom prst="rect">
            <a:avLst/>
          </a:prstGeom>
          <a:noFill/>
          <a:ln w="9525">
            <a:noFill/>
          </a:ln>
        </p:spPr>
        <p:txBody>
          <a:bodyPr>
            <a:spAutoFit/>
          </a:bodyPr>
          <a:p>
            <a:pPr algn="just" eaLnBrk="1" hangingPunct="1">
              <a:spcBef>
                <a:spcPct val="50000"/>
              </a:spcBef>
            </a:pPr>
            <a:r>
              <a:rPr lang="zh-CN" altLang="en-US" dirty="0">
                <a:latin typeface="宋体" panose="02010600030101010101" pitchFamily="2" charset="-122"/>
              </a:rPr>
              <a:t>系统能按某种进程顺序</a:t>
            </a:r>
            <a:r>
              <a:rPr lang="en-US" altLang="zh-CN" dirty="0">
                <a:latin typeface="Tahoma" panose="020B0604030504040204" pitchFamily="34" charset="0"/>
              </a:rPr>
              <a:t>P1</a:t>
            </a:r>
            <a:r>
              <a:rPr lang="zh-CN" altLang="en-US" dirty="0">
                <a:latin typeface="宋体" panose="02010600030101010101" pitchFamily="2" charset="-122"/>
              </a:rPr>
              <a:t>，</a:t>
            </a:r>
            <a:r>
              <a:rPr lang="en-US" altLang="zh-CN" dirty="0">
                <a:latin typeface="Tahoma" panose="020B0604030504040204" pitchFamily="34" charset="0"/>
              </a:rPr>
              <a:t>P2</a:t>
            </a:r>
            <a:r>
              <a:rPr lang="zh-CN" altLang="en-US" dirty="0">
                <a:latin typeface="宋体" panose="02010600030101010101" pitchFamily="2" charset="-122"/>
              </a:rPr>
              <a:t>，</a:t>
            </a:r>
            <a:r>
              <a:rPr lang="en-US" altLang="zh-CN" dirty="0">
                <a:latin typeface="Times New Roman" panose="02020603050405020304" pitchFamily="18" charset="0"/>
              </a:rPr>
              <a:t>…</a:t>
            </a:r>
            <a:r>
              <a:rPr lang="zh-CN" altLang="en-US" dirty="0">
                <a:latin typeface="宋体" panose="02010600030101010101" pitchFamily="2" charset="-122"/>
              </a:rPr>
              <a:t>，</a:t>
            </a:r>
            <a:r>
              <a:rPr lang="en-US" altLang="zh-CN" dirty="0">
                <a:latin typeface="Tahoma" panose="020B0604030504040204" pitchFamily="34" charset="0"/>
              </a:rPr>
              <a:t>P</a:t>
            </a:r>
            <a:r>
              <a:rPr lang="en-US" altLang="zh-CN" baseline="-30000" dirty="0">
                <a:latin typeface="Tahoma" panose="020B0604030504040204" pitchFamily="34" charset="0"/>
              </a:rPr>
              <a:t>n</a:t>
            </a:r>
            <a:r>
              <a:rPr lang="zh-CN" altLang="en-US" dirty="0">
                <a:latin typeface="宋体" panose="02010600030101010101" pitchFamily="2" charset="-122"/>
              </a:rPr>
              <a:t>（称</a:t>
            </a:r>
            <a:r>
              <a:rPr lang="en-US" altLang="zh-CN" dirty="0">
                <a:latin typeface="Tahoma" panose="020B0604030504040204" pitchFamily="34" charset="0"/>
              </a:rPr>
              <a:t>&lt;P1</a:t>
            </a:r>
            <a:r>
              <a:rPr lang="zh-CN" altLang="en-US" dirty="0">
                <a:latin typeface="宋体" panose="02010600030101010101" pitchFamily="2" charset="-122"/>
              </a:rPr>
              <a:t>，</a:t>
            </a:r>
            <a:r>
              <a:rPr lang="en-US" altLang="zh-CN" dirty="0">
                <a:latin typeface="Tahoma" panose="020B0604030504040204" pitchFamily="34" charset="0"/>
              </a:rPr>
              <a:t>P2</a:t>
            </a:r>
            <a:r>
              <a:rPr lang="zh-CN" altLang="en-US" dirty="0">
                <a:latin typeface="宋体" panose="02010600030101010101" pitchFamily="2" charset="-122"/>
              </a:rPr>
              <a:t>，</a:t>
            </a:r>
            <a:r>
              <a:rPr lang="en-US" altLang="zh-CN" dirty="0">
                <a:latin typeface="Times New Roman" panose="02020603050405020304" pitchFamily="18" charset="0"/>
              </a:rPr>
              <a:t>…</a:t>
            </a:r>
            <a:r>
              <a:rPr lang="zh-CN" altLang="en-US" dirty="0">
                <a:latin typeface="宋体" panose="02010600030101010101" pitchFamily="2" charset="-122"/>
              </a:rPr>
              <a:t>，</a:t>
            </a:r>
            <a:r>
              <a:rPr lang="en-US" altLang="zh-CN" dirty="0">
                <a:latin typeface="Tahoma" panose="020B0604030504040204" pitchFamily="34" charset="0"/>
              </a:rPr>
              <a:t>P</a:t>
            </a:r>
            <a:r>
              <a:rPr lang="en-US" altLang="zh-CN" baseline="-30000" dirty="0">
                <a:latin typeface="Tahoma" panose="020B0604030504040204" pitchFamily="34" charset="0"/>
              </a:rPr>
              <a:t>n</a:t>
            </a:r>
            <a:r>
              <a:rPr lang="en-US" altLang="zh-CN" dirty="0">
                <a:latin typeface="Tahoma" panose="020B0604030504040204" pitchFamily="34" charset="0"/>
              </a:rPr>
              <a:t>&gt;</a:t>
            </a:r>
            <a:r>
              <a:rPr lang="zh-CN" altLang="en-US" dirty="0">
                <a:latin typeface="宋体" panose="02010600030101010101" pitchFamily="2" charset="-122"/>
              </a:rPr>
              <a:t>为安全序列），来为每个进程</a:t>
            </a:r>
            <a:r>
              <a:rPr lang="en-US" altLang="zh-CN" dirty="0">
                <a:latin typeface="Tahoma" panose="020B0604030504040204" pitchFamily="34" charset="0"/>
              </a:rPr>
              <a:t>P</a:t>
            </a:r>
            <a:r>
              <a:rPr lang="zh-CN" altLang="en-US" dirty="0">
                <a:latin typeface="宋体" panose="02010600030101010101" pitchFamily="2" charset="-122"/>
              </a:rPr>
              <a:t>分配其所需资源，直至满足每个进程对资源的最大需求，使每个进程都可顺利地完成。</a:t>
            </a:r>
            <a:r>
              <a:rPr lang="zh-CN" altLang="en-US" dirty="0">
                <a:latin typeface="Tahoma" panose="020B0604030504040204" pitchFamily="34" charset="0"/>
              </a:rPr>
              <a:t> </a:t>
            </a:r>
            <a:endParaRPr lang="zh-CN" altLang="en-US" dirty="0">
              <a:latin typeface="Tahoma" panose="020B0604030504040204" pitchFamily="34" charset="0"/>
            </a:endParaRPr>
          </a:p>
        </p:txBody>
      </p:sp>
      <p:sp>
        <p:nvSpPr>
          <p:cNvPr id="95239" name="Text Box 6"/>
          <p:cNvSpPr txBox="1"/>
          <p:nvPr/>
        </p:nvSpPr>
        <p:spPr>
          <a:xfrm>
            <a:off x="304800" y="3595688"/>
            <a:ext cx="2819400" cy="519112"/>
          </a:xfrm>
          <a:prstGeom prst="rect">
            <a:avLst/>
          </a:prstGeom>
          <a:noFill/>
          <a:ln w="9525">
            <a:noFill/>
          </a:ln>
        </p:spPr>
        <p:txBody>
          <a:bodyPr>
            <a:spAutoFit/>
          </a:bodyPr>
          <a:p>
            <a:pPr eaLnBrk="1" hangingPunct="1">
              <a:spcBef>
                <a:spcPct val="50000"/>
              </a:spcBef>
            </a:pPr>
            <a:r>
              <a:rPr lang="zh-CN" altLang="en-US" sz="2800" dirty="0">
                <a:solidFill>
                  <a:srgbClr val="000066"/>
                </a:solidFill>
                <a:latin typeface="楷体_GB2312" pitchFamily="49" charset="-122"/>
              </a:rPr>
              <a:t>不安全状态</a:t>
            </a:r>
            <a:r>
              <a:rPr lang="en-US" altLang="zh-CN" sz="2800" dirty="0">
                <a:solidFill>
                  <a:srgbClr val="000066"/>
                </a:solidFill>
                <a:latin typeface="Times New Roman" panose="02020603050405020304" pitchFamily="18" charset="0"/>
              </a:rPr>
              <a:t>——</a:t>
            </a:r>
            <a:r>
              <a:rPr lang="en-US" altLang="zh-CN" sz="2800" b="0" dirty="0">
                <a:solidFill>
                  <a:srgbClr val="000066"/>
                </a:solidFill>
                <a:latin typeface="楷体_GB2312" pitchFamily="49" charset="-122"/>
              </a:rPr>
              <a:t> </a:t>
            </a:r>
            <a:endParaRPr lang="en-US" altLang="zh-CN" sz="2800" b="0" dirty="0">
              <a:solidFill>
                <a:srgbClr val="000066"/>
              </a:solidFill>
              <a:latin typeface="楷体_GB2312" pitchFamily="49" charset="-122"/>
            </a:endParaRPr>
          </a:p>
        </p:txBody>
      </p:sp>
      <p:sp>
        <p:nvSpPr>
          <p:cNvPr id="95240" name="Text Box 7"/>
          <p:cNvSpPr txBox="1"/>
          <p:nvPr/>
        </p:nvSpPr>
        <p:spPr>
          <a:xfrm>
            <a:off x="3048000" y="3673475"/>
            <a:ext cx="5638800" cy="822325"/>
          </a:xfrm>
          <a:prstGeom prst="rect">
            <a:avLst/>
          </a:prstGeom>
          <a:noFill/>
          <a:ln w="9525">
            <a:noFill/>
          </a:ln>
        </p:spPr>
        <p:txBody>
          <a:bodyPr>
            <a:spAutoFit/>
          </a:bodyPr>
          <a:p>
            <a:pPr eaLnBrk="1" hangingPunct="1">
              <a:spcBef>
                <a:spcPct val="50000"/>
              </a:spcBef>
            </a:pPr>
            <a:r>
              <a:rPr lang="zh-CN" altLang="en-US" dirty="0">
                <a:latin typeface="宋体" panose="02010600030101010101" pitchFamily="2" charset="-122"/>
              </a:rPr>
              <a:t>如果系统无法找到这样一个安全序列，则称系统处于不安全状态。</a:t>
            </a:r>
            <a:r>
              <a:rPr lang="zh-CN" altLang="en-US" dirty="0">
                <a:latin typeface="Tahoma" panose="020B0604030504040204" pitchFamily="34" charset="0"/>
              </a:rPr>
              <a:t> </a:t>
            </a:r>
            <a:endParaRPr lang="zh-CN" altLang="en-US" dirty="0">
              <a:latin typeface="Tahoma" panose="020B0604030504040204" pitchFamily="34" charset="0"/>
            </a:endParaRPr>
          </a:p>
        </p:txBody>
      </p:sp>
      <p:sp>
        <p:nvSpPr>
          <p:cNvPr id="95241" name="Text Box 8"/>
          <p:cNvSpPr txBox="1"/>
          <p:nvPr/>
        </p:nvSpPr>
        <p:spPr>
          <a:xfrm>
            <a:off x="457200" y="4800600"/>
            <a:ext cx="7962900" cy="1843088"/>
          </a:xfrm>
          <a:prstGeom prst="rect">
            <a:avLst/>
          </a:prstGeom>
          <a:solidFill>
            <a:srgbClr val="CCFFCC"/>
          </a:solidFill>
          <a:ln w="9525">
            <a:noFill/>
          </a:ln>
        </p:spPr>
        <p:txBody>
          <a:bodyPr>
            <a:spAutoFit/>
          </a:bodyPr>
          <a:p>
            <a:pPr marL="457200" indent="-457200" eaLnBrk="1" hangingPunct="1">
              <a:spcBef>
                <a:spcPct val="10000"/>
              </a:spcBef>
              <a:buClr>
                <a:srgbClr val="0000FF"/>
              </a:buClr>
              <a:buSzPct val="80000"/>
              <a:buFont typeface="Wingdings" panose="05000000000000000000" pitchFamily="2" charset="2"/>
              <a:buChar char="n"/>
            </a:pPr>
            <a:r>
              <a:rPr lang="zh-CN" altLang="en-US" sz="2800" dirty="0">
                <a:solidFill>
                  <a:srgbClr val="000066"/>
                </a:solidFill>
                <a:latin typeface="楷体_GB2312" pitchFamily="49" charset="-122"/>
              </a:rPr>
              <a:t>并非所有不安全状态都是死锁状态，但它迟早会进入死锁状态。</a:t>
            </a:r>
            <a:endParaRPr lang="zh-CN" altLang="en-US" sz="2800" dirty="0">
              <a:solidFill>
                <a:srgbClr val="000066"/>
              </a:solidFill>
              <a:latin typeface="楷体_GB2312" pitchFamily="49" charset="-122"/>
            </a:endParaRPr>
          </a:p>
          <a:p>
            <a:pPr marL="457200" indent="-457200" eaLnBrk="1" hangingPunct="1">
              <a:spcBef>
                <a:spcPct val="10000"/>
              </a:spcBef>
              <a:buClr>
                <a:srgbClr val="0000FF"/>
              </a:buClr>
              <a:buSzPct val="80000"/>
              <a:buFont typeface="Wingdings" panose="05000000000000000000" pitchFamily="2" charset="2"/>
              <a:buChar char="n"/>
            </a:pPr>
            <a:r>
              <a:rPr lang="zh-CN" altLang="en-US" sz="2800" dirty="0">
                <a:solidFill>
                  <a:srgbClr val="000066"/>
                </a:solidFill>
                <a:latin typeface="楷体_GB2312" pitchFamily="49" charset="-122"/>
              </a:rPr>
              <a:t>只要系统处于安全状态，便可避免进入死锁状态。  </a:t>
            </a:r>
            <a:endParaRPr lang="zh-CN" altLang="en-US" sz="2800" dirty="0">
              <a:solidFill>
                <a:srgbClr val="000066"/>
              </a:solidFill>
              <a:latin typeface="楷体_GB2312" pitchFamily="49" charset="-122"/>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安全状态与不安全状态</a:t>
            </a:r>
            <a:endParaRPr lang="zh-CN" altLang="en-US"/>
          </a:p>
        </p:txBody>
      </p:sp>
      <p:sp>
        <p:nvSpPr>
          <p:cNvPr id="4" name="Rectangle 3"/>
          <p:cNvSpPr>
            <a:spLocks noGrp="1"/>
          </p:cNvSpPr>
          <p:nvPr>
            <p:ph idx="1"/>
          </p:nvPr>
        </p:nvSpPr>
        <p:spPr>
          <a:xfrm>
            <a:off x="662940" y="1265555"/>
            <a:ext cx="7772400" cy="1295400"/>
          </a:xfrm>
        </p:spPr>
        <p:txBody>
          <a:bodyPr vert="horz" wrap="square" lIns="91440" tIns="45720" rIns="91440" bIns="45720" anchor="t" anchorCtr="0"/>
          <a:p>
            <a:pPr algn="l" eaLnBrk="1" hangingPunct="1">
              <a:buNone/>
            </a:pPr>
            <a:r>
              <a:rPr lang="zh-CN" altLang="en-US" sz="3200" dirty="0">
                <a:latin typeface="宋体" panose="02010600030101010101" pitchFamily="2" charset="-122"/>
              </a:rPr>
              <a:t>不安全状态</a:t>
            </a:r>
            <a:r>
              <a:rPr lang="en-US" altLang="zh-CN" sz="3200" dirty="0">
                <a:latin typeface="宋体" panose="02010600030101010101" pitchFamily="2" charset="-122"/>
              </a:rPr>
              <a:t>:</a:t>
            </a:r>
            <a:r>
              <a:rPr lang="zh-CN" altLang="en-US" sz="3200" dirty="0">
                <a:latin typeface="宋体" panose="02010600030101010101" pitchFamily="2" charset="-122"/>
              </a:rPr>
              <a:t>不存在一个安全序列，不安全状态一定导致死锁</a:t>
            </a:r>
            <a:endParaRPr lang="zh-CN" altLang="en-US" sz="3200" dirty="0">
              <a:latin typeface="宋体" panose="02010600030101010101" pitchFamily="2" charset="-122"/>
            </a:endParaRPr>
          </a:p>
        </p:txBody>
      </p:sp>
      <p:pic>
        <p:nvPicPr>
          <p:cNvPr id="5" name="Picture 4" descr="tu103"/>
          <p:cNvPicPr>
            <a:picLocks noChangeAspect="1"/>
          </p:cNvPicPr>
          <p:nvPr/>
        </p:nvPicPr>
        <p:blipFill>
          <a:blip r:embed="rId1"/>
          <a:stretch>
            <a:fillRect/>
          </a:stretch>
        </p:blipFill>
        <p:spPr>
          <a:xfrm>
            <a:off x="1043940" y="2637155"/>
            <a:ext cx="6858000" cy="3446463"/>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charRg st="0" end="33"/>
                                            </p:txEl>
                                          </p:spTgt>
                                        </p:tgtEl>
                                        <p:attrNameLst>
                                          <p:attrName>style.visibility</p:attrName>
                                        </p:attrNameLst>
                                      </p:cBhvr>
                                      <p:to>
                                        <p:strVal val="visible"/>
                                      </p:to>
                                    </p:set>
                                    <p:anim calcmode="lin" valueType="num">
                                      <p:cBhvr additive="base">
                                        <p:cTn id="7" dur="500" fill="hold"/>
                                        <p:tgtEl>
                                          <p:spTgt spid="4">
                                            <p:txEl>
                                              <p:charRg st="0" end="3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charRg st="0" end="3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灯片编号占位符 5"/>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ea typeface="楷体_GB2312" pitchFamily="49" charset="-122"/>
              </a:rPr>
            </a:fld>
            <a:endParaRPr lang="en-US" altLang="zh-CN" sz="1400" dirty="0">
              <a:ea typeface="楷体_GB2312" pitchFamily="49" charset="-122"/>
            </a:endParaRPr>
          </a:p>
        </p:txBody>
      </p:sp>
      <p:sp>
        <p:nvSpPr>
          <p:cNvPr id="96259" name="Rectangle 2"/>
          <p:cNvSpPr>
            <a:spLocks noGrp="1"/>
          </p:cNvSpPr>
          <p:nvPr>
            <p:ph type="title"/>
          </p:nvPr>
        </p:nvSpPr>
        <p:spPr>
          <a:ln/>
        </p:spPr>
        <p:txBody>
          <a:bodyPr vert="horz" wrap="square" lIns="91440" tIns="45720" rIns="91440" bIns="45720" anchor="b" anchorCtr="0"/>
          <a:p>
            <a:pPr eaLnBrk="1" hangingPunct="1"/>
            <a:r>
              <a:rPr lang="zh-CN" altLang="en-US" dirty="0"/>
              <a:t>银行家算法</a:t>
            </a:r>
            <a:endParaRPr lang="zh-CN" altLang="en-US" dirty="0"/>
          </a:p>
        </p:txBody>
      </p:sp>
      <p:sp>
        <p:nvSpPr>
          <p:cNvPr id="96260" name="Text Box 3"/>
          <p:cNvSpPr txBox="1"/>
          <p:nvPr/>
        </p:nvSpPr>
        <p:spPr>
          <a:xfrm>
            <a:off x="427038" y="3679825"/>
            <a:ext cx="8037512" cy="2678113"/>
          </a:xfrm>
          <a:prstGeom prst="rect">
            <a:avLst/>
          </a:prstGeom>
          <a:solidFill>
            <a:srgbClr val="FFFFCC"/>
          </a:solidFill>
          <a:ln w="28575">
            <a:noFill/>
          </a:ln>
        </p:spPr>
        <p:txBody>
          <a:bodyPr>
            <a:spAutoFit/>
          </a:bodyPr>
          <a:p>
            <a:pPr algn="just" eaLnBrk="1" hangingPunct="1">
              <a:spcBef>
                <a:spcPct val="50000"/>
              </a:spcBef>
              <a:buNone/>
            </a:pPr>
            <a:r>
              <a:rPr lang="zh-CN" altLang="en-US" dirty="0">
                <a:latin typeface="黑体" panose="02010609060101010101" pitchFamily="49" charset="-122"/>
                <a:ea typeface="黑体" panose="02010609060101010101" pitchFamily="49" charset="-122"/>
              </a:rPr>
              <a:t>银行家算法</a:t>
            </a:r>
            <a:r>
              <a:rPr lang="en-US" altLang="zh-CN" dirty="0">
                <a:latin typeface="黑体" panose="02010609060101010101" pitchFamily="49" charset="-122"/>
                <a:ea typeface="黑体" panose="02010609060101010101" pitchFamily="49" charset="-122"/>
              </a:rPr>
              <a:t>:</a:t>
            </a:r>
            <a:endParaRPr lang="en-US" altLang="zh-CN" dirty="0">
              <a:solidFill>
                <a:srgbClr val="0000FF"/>
              </a:solidFill>
              <a:latin typeface="黑体" panose="02010609060101010101" pitchFamily="49" charset="-122"/>
              <a:ea typeface="黑体" panose="02010609060101010101" pitchFamily="49" charset="-122"/>
            </a:endParaRPr>
          </a:p>
          <a:p>
            <a:pPr algn="just" eaLnBrk="1" hangingPunct="1">
              <a:spcBef>
                <a:spcPct val="50000"/>
              </a:spcBef>
              <a:buNone/>
            </a:pPr>
            <a:r>
              <a:rPr lang="zh-CN" altLang="en-US" dirty="0">
                <a:solidFill>
                  <a:srgbClr val="0000FF"/>
                </a:solidFill>
                <a:latin typeface="仿宋_GB2312" pitchFamily="49" charset="-122"/>
                <a:ea typeface="黑体" panose="02010609060101010101" pitchFamily="49" charset="-122"/>
              </a:rPr>
              <a:t>在资源动态分配过程中，若分配后系统状态仍是安全的，则同意分配，否则将拒绝分配，这样可防止系统进入不安全状态，从而避免死锁。 </a:t>
            </a:r>
            <a:endParaRPr lang="en-US" altLang="zh-CN" dirty="0">
              <a:solidFill>
                <a:srgbClr val="0000FF"/>
              </a:solidFill>
              <a:latin typeface="仿宋_GB2312" pitchFamily="49" charset="-122"/>
              <a:ea typeface="黑体" panose="02010609060101010101" pitchFamily="49" charset="-122"/>
            </a:endParaRPr>
          </a:p>
          <a:p>
            <a:pPr algn="just" eaLnBrk="1" hangingPunct="1">
              <a:spcBef>
                <a:spcPct val="50000"/>
              </a:spcBef>
              <a:buNone/>
            </a:pPr>
            <a:r>
              <a:rPr lang="en-US" altLang="zh-CN"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银行家就好比操作系统，资金就是资源，客户就相当于要申请资源的进程</a:t>
            </a:r>
            <a:r>
              <a:rPr lang="en-US" altLang="zh-CN" dirty="0">
                <a:latin typeface="黑体" panose="02010609060101010101" pitchFamily="49" charset="-122"/>
                <a:ea typeface="黑体" panose="02010609060101010101" pitchFamily="49" charset="-122"/>
              </a:rPr>
              <a:t>】</a:t>
            </a:r>
            <a:endParaRPr lang="zh-CN" altLang="en-US" dirty="0">
              <a:solidFill>
                <a:srgbClr val="0000FF"/>
              </a:solidFill>
              <a:latin typeface="黑体" panose="02010609060101010101" pitchFamily="49" charset="-122"/>
              <a:ea typeface="黑体" panose="02010609060101010101" pitchFamily="49" charset="-122"/>
            </a:endParaRPr>
          </a:p>
        </p:txBody>
      </p:sp>
      <p:sp>
        <p:nvSpPr>
          <p:cNvPr id="96261" name="Text Box 4"/>
          <p:cNvSpPr txBox="1"/>
          <p:nvPr/>
        </p:nvSpPr>
        <p:spPr>
          <a:xfrm>
            <a:off x="554038" y="1270000"/>
            <a:ext cx="7900987" cy="461963"/>
          </a:xfrm>
          <a:prstGeom prst="rect">
            <a:avLst/>
          </a:prstGeom>
          <a:noFill/>
          <a:ln w="9525">
            <a:noFill/>
          </a:ln>
        </p:spPr>
        <p:txBody>
          <a:bodyPr>
            <a:spAutoFit/>
          </a:bodyPr>
          <a:p>
            <a:pPr eaLnBrk="1" hangingPunct="1">
              <a:spcBef>
                <a:spcPct val="50000"/>
              </a:spcBef>
            </a:pPr>
            <a:r>
              <a:rPr lang="zh-CN" altLang="en-US" dirty="0">
                <a:latin typeface="Times New Roman" panose="02020603050405020304" pitchFamily="18" charset="0"/>
              </a:rPr>
              <a:t>最具代表性的避免死锁的算法，是</a:t>
            </a:r>
            <a:r>
              <a:rPr lang="en-US" altLang="zh-CN" dirty="0">
                <a:latin typeface="Times New Roman" panose="02020603050405020304" pitchFamily="18" charset="0"/>
              </a:rPr>
              <a:t>Dijkstra</a:t>
            </a:r>
            <a:r>
              <a:rPr lang="zh-CN" altLang="en-US" dirty="0">
                <a:latin typeface="Times New Roman" panose="02020603050405020304" pitchFamily="18" charset="0"/>
              </a:rPr>
              <a:t>的银行家算法。</a:t>
            </a:r>
            <a:endParaRPr lang="zh-CN" altLang="en-US" dirty="0">
              <a:latin typeface="Times New Roman" panose="02020603050405020304" pitchFamily="18" charset="0"/>
            </a:endParaRPr>
          </a:p>
        </p:txBody>
      </p:sp>
      <p:sp>
        <p:nvSpPr>
          <p:cNvPr id="96262" name="Text Box 1029"/>
          <p:cNvSpPr txBox="1"/>
          <p:nvPr/>
        </p:nvSpPr>
        <p:spPr>
          <a:xfrm>
            <a:off x="427038" y="2097088"/>
            <a:ext cx="8027987" cy="1016000"/>
          </a:xfrm>
          <a:prstGeom prst="rect">
            <a:avLst/>
          </a:prstGeom>
          <a:noFill/>
          <a:ln w="9525">
            <a:noFill/>
          </a:ln>
        </p:spPr>
        <p:txBody>
          <a:bodyPr>
            <a:spAutoFit/>
          </a:bodyPr>
          <a:p>
            <a:pPr eaLnBrk="1" hangingPunct="1">
              <a:buNone/>
            </a:pPr>
            <a:r>
              <a:rPr lang="en-US" altLang="zh-CN" sz="2000" b="0" dirty="0">
                <a:latin typeface="Times New Roman" panose="02020603050405020304" pitchFamily="18" charset="0"/>
              </a:rPr>
              <a:t>        </a:t>
            </a:r>
            <a:r>
              <a:rPr lang="zh-CN" altLang="en-US" sz="2000" dirty="0">
                <a:latin typeface="黑体" panose="02010609060101010101" pitchFamily="49" charset="-122"/>
                <a:ea typeface="黑体" panose="02010609060101010101" pitchFamily="49" charset="-122"/>
              </a:rPr>
              <a:t>一个银行家把他的</a:t>
            </a:r>
            <a:r>
              <a:rPr lang="zh-CN" altLang="en-US" sz="2000" dirty="0">
                <a:solidFill>
                  <a:srgbClr val="FF0000"/>
                </a:solidFill>
                <a:latin typeface="黑体" panose="02010609060101010101" pitchFamily="49" charset="-122"/>
                <a:ea typeface="黑体" panose="02010609060101010101" pitchFamily="49" charset="-122"/>
              </a:rPr>
              <a:t>固定资金</a:t>
            </a:r>
            <a:r>
              <a:rPr lang="zh-CN" altLang="en-US"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capital</a:t>
            </a:r>
            <a:r>
              <a:rPr lang="zh-CN" altLang="en-US" sz="2000" dirty="0">
                <a:latin typeface="黑体" panose="02010609060101010101" pitchFamily="49" charset="-122"/>
                <a:ea typeface="黑体" panose="02010609060101010101" pitchFamily="49" charset="-122"/>
              </a:rPr>
              <a:t>）代给若干顾客。只要不出现</a:t>
            </a:r>
            <a:r>
              <a:rPr lang="zh-CN" altLang="en-US" sz="2000" dirty="0">
                <a:solidFill>
                  <a:srgbClr val="FF0000"/>
                </a:solidFill>
                <a:latin typeface="黑体" panose="02010609060101010101" pitchFamily="49" charset="-122"/>
                <a:ea typeface="黑体" panose="02010609060101010101" pitchFamily="49" charset="-122"/>
              </a:rPr>
              <a:t>一个顾客借走所有资金后还不够</a:t>
            </a:r>
            <a:r>
              <a:rPr lang="zh-CN" altLang="en-US" sz="2000" dirty="0">
                <a:latin typeface="黑体" panose="02010609060101010101" pitchFamily="49" charset="-122"/>
                <a:ea typeface="黑体" panose="02010609060101010101" pitchFamily="49" charset="-122"/>
              </a:rPr>
              <a:t>，银行家的资金应是</a:t>
            </a:r>
            <a:r>
              <a:rPr lang="zh-CN" altLang="en-US" sz="2000" dirty="0">
                <a:solidFill>
                  <a:srgbClr val="FF0000"/>
                </a:solidFill>
                <a:latin typeface="黑体" panose="02010609060101010101" pitchFamily="49" charset="-122"/>
                <a:ea typeface="黑体" panose="02010609060101010101" pitchFamily="49" charset="-122"/>
              </a:rPr>
              <a:t>安全</a:t>
            </a:r>
            <a:r>
              <a:rPr lang="zh-CN" altLang="en-US" sz="2000" dirty="0">
                <a:latin typeface="黑体" panose="02010609060101010101" pitchFamily="49" charset="-122"/>
                <a:ea typeface="黑体" panose="02010609060101010101" pitchFamily="49" charset="-122"/>
              </a:rPr>
              <a:t>的。银行家需一个算法保证</a:t>
            </a:r>
            <a:r>
              <a:rPr lang="zh-CN" altLang="en-US" sz="2000" dirty="0">
                <a:solidFill>
                  <a:srgbClr val="FF0000"/>
                </a:solidFill>
                <a:latin typeface="黑体" panose="02010609060101010101" pitchFamily="49" charset="-122"/>
                <a:ea typeface="黑体" panose="02010609060101010101" pitchFamily="49" charset="-122"/>
              </a:rPr>
              <a:t>借出去的资金在有限时间内可收回</a:t>
            </a:r>
            <a:r>
              <a:rPr lang="zh-CN" altLang="en-US" sz="2000" dirty="0">
                <a:latin typeface="黑体" panose="02010609060101010101" pitchFamily="49" charset="-122"/>
                <a:ea typeface="黑体" panose="02010609060101010101" pitchFamily="49" charset="-122"/>
              </a:rPr>
              <a:t>。</a:t>
            </a:r>
            <a:endParaRPr lang="zh-CN" altLang="en-US" sz="2000" dirty="0">
              <a:latin typeface="黑体" panose="02010609060101010101" pitchFamily="49" charset="-122"/>
              <a:ea typeface="黑体" panose="02010609060101010101" pitchFamily="49" charset="-122"/>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8627" name="Rectangle 3"/>
          <p:cNvSpPr>
            <a:spLocks noGrp="1"/>
          </p:cNvSpPr>
          <p:nvPr>
            <p:ph type="body" sz="half" idx="1"/>
          </p:nvPr>
        </p:nvSpPr>
        <p:spPr>
          <a:xfrm>
            <a:off x="539750" y="280988"/>
            <a:ext cx="2743200" cy="407987"/>
          </a:xfrm>
          <a:ln/>
        </p:spPr>
        <p:txBody>
          <a:bodyPr vert="horz" wrap="square" lIns="91440" tIns="45720" rIns="91440" bIns="45720" anchor="t" anchorCtr="0"/>
          <a:p>
            <a:pPr eaLnBrk="1" hangingPunct="1">
              <a:lnSpc>
                <a:spcPct val="90000"/>
              </a:lnSpc>
              <a:buClr>
                <a:schemeClr val="folHlink"/>
              </a:buClr>
              <a:buSzPct val="60000"/>
              <a:buFont typeface="Wingdings" panose="05000000000000000000" pitchFamily="2" charset="2"/>
              <a:buNone/>
            </a:pPr>
            <a:r>
              <a:rPr lang="zh-CN" altLang="en-US" sz="2400" dirty="0">
                <a:solidFill>
                  <a:srgbClr val="FF0000"/>
                </a:solidFill>
                <a:latin typeface="黑体" panose="02010609060101010101" pitchFamily="49" charset="-122"/>
                <a:ea typeface="黑体" panose="02010609060101010101" pitchFamily="49" charset="-122"/>
              </a:rPr>
              <a:t>具体算法</a:t>
            </a:r>
            <a:endParaRPr lang="zh-CN" altLang="en-US" sz="2400" dirty="0">
              <a:solidFill>
                <a:srgbClr val="FF0000"/>
              </a:solidFill>
              <a:latin typeface="黑体" panose="02010609060101010101" pitchFamily="49" charset="-122"/>
              <a:ea typeface="黑体" panose="02010609060101010101" pitchFamily="49" charset="-122"/>
            </a:endParaRPr>
          </a:p>
        </p:txBody>
      </p:sp>
      <p:sp>
        <p:nvSpPr>
          <p:cNvPr id="538628" name="Text Box 4"/>
          <p:cNvSpPr txBox="1"/>
          <p:nvPr/>
        </p:nvSpPr>
        <p:spPr>
          <a:xfrm>
            <a:off x="250825" y="930275"/>
            <a:ext cx="4176713" cy="3786188"/>
          </a:xfrm>
          <a:prstGeom prst="rect">
            <a:avLst/>
          </a:prstGeom>
          <a:noFill/>
          <a:ln w="3175" cap="flat" cmpd="sng">
            <a:solidFill>
              <a:schemeClr val="tx1"/>
            </a:solidFill>
            <a:prstDash val="solid"/>
            <a:miter/>
            <a:headEnd type="none" w="med" len="med"/>
            <a:tailEnd type="none" w="med" len="med"/>
          </a:ln>
        </p:spPr>
        <p:txBody>
          <a:bodyPr>
            <a:spAutoFit/>
          </a:bodyPr>
          <a:p>
            <a:pPr>
              <a:spcBef>
                <a:spcPct val="50000"/>
              </a:spcBef>
              <a:buNone/>
            </a:pPr>
            <a:r>
              <a:rPr lang="en-US" altLang="zh-CN" b="0" dirty="0">
                <a:latin typeface="黑体" panose="02010609060101010101" pitchFamily="49" charset="-122"/>
                <a:ea typeface="黑体" panose="02010609060101010101" pitchFamily="49" charset="-122"/>
              </a:rPr>
              <a:t>S1  </a:t>
            </a:r>
            <a:r>
              <a:rPr lang="zh-CN" altLang="en-US" dirty="0">
                <a:latin typeface="黑体" panose="02010609060101010101" pitchFamily="49" charset="-122"/>
                <a:ea typeface="黑体" panose="02010609060101010101" pitchFamily="49" charset="-122"/>
              </a:rPr>
              <a:t>某个客户提出贷款请求；</a:t>
            </a:r>
            <a:endParaRPr lang="zh-CN" altLang="en-US" dirty="0">
              <a:latin typeface="黑体" panose="02010609060101010101" pitchFamily="49" charset="-122"/>
              <a:ea typeface="黑体" panose="02010609060101010101" pitchFamily="49" charset="-122"/>
            </a:endParaRPr>
          </a:p>
          <a:p>
            <a:pPr>
              <a:spcBef>
                <a:spcPct val="50000"/>
              </a:spcBef>
              <a:buNone/>
            </a:pPr>
            <a:r>
              <a:rPr lang="en-US" altLang="zh-CN" dirty="0">
                <a:latin typeface="黑体" panose="02010609060101010101" pitchFamily="49" charset="-122"/>
                <a:ea typeface="黑体" panose="02010609060101010101" pitchFamily="49" charset="-122"/>
              </a:rPr>
              <a:t>S2  </a:t>
            </a:r>
            <a:r>
              <a:rPr lang="zh-CN" altLang="en-US" dirty="0">
                <a:latin typeface="黑体" panose="02010609060101010101" pitchFamily="49" charset="-122"/>
                <a:ea typeface="黑体" panose="02010609060101010101" pitchFamily="49" charset="-122"/>
              </a:rPr>
              <a:t>假设批准该请求，将得到系统状态</a:t>
            </a:r>
            <a:r>
              <a:rPr lang="en-US" altLang="zh-CN" dirty="0">
                <a:latin typeface="黑体" panose="02010609060101010101" pitchFamily="49" charset="-122"/>
                <a:ea typeface="黑体" panose="02010609060101010101" pitchFamily="49" charset="-122"/>
              </a:rPr>
              <a:t>T</a:t>
            </a:r>
            <a:r>
              <a:rPr lang="zh-CN" altLang="en-US" dirty="0">
                <a:latin typeface="黑体" panose="02010609060101010101" pitchFamily="49" charset="-122"/>
                <a:ea typeface="黑体" panose="02010609060101010101" pitchFamily="49" charset="-122"/>
              </a:rPr>
              <a:t>；</a:t>
            </a:r>
            <a:endParaRPr lang="zh-CN" altLang="en-US" dirty="0">
              <a:latin typeface="黑体" panose="02010609060101010101" pitchFamily="49" charset="-122"/>
              <a:ea typeface="黑体" panose="02010609060101010101" pitchFamily="49" charset="-122"/>
            </a:endParaRPr>
          </a:p>
          <a:p>
            <a:pPr>
              <a:spcBef>
                <a:spcPct val="50000"/>
              </a:spcBef>
              <a:buNone/>
            </a:pPr>
            <a:r>
              <a:rPr lang="en-US" altLang="zh-CN" dirty="0">
                <a:latin typeface="黑体" panose="02010609060101010101" pitchFamily="49" charset="-122"/>
                <a:ea typeface="黑体" panose="02010609060101010101" pitchFamily="49" charset="-122"/>
              </a:rPr>
              <a:t>S3  </a:t>
            </a:r>
            <a:r>
              <a:rPr lang="zh-CN" altLang="en-US" dirty="0">
                <a:solidFill>
                  <a:srgbClr val="FF0000"/>
                </a:solidFill>
                <a:latin typeface="黑体" panose="02010609060101010101" pitchFamily="49" charset="-122"/>
                <a:ea typeface="黑体" panose="02010609060101010101" pitchFamily="49" charset="-122"/>
              </a:rPr>
              <a:t>判断状态</a:t>
            </a:r>
            <a:r>
              <a:rPr lang="en-US" altLang="zh-CN" dirty="0">
                <a:solidFill>
                  <a:srgbClr val="FF0000"/>
                </a:solidFill>
                <a:latin typeface="黑体" panose="02010609060101010101" pitchFamily="49" charset="-122"/>
                <a:ea typeface="黑体" panose="02010609060101010101" pitchFamily="49" charset="-122"/>
              </a:rPr>
              <a:t>T</a:t>
            </a:r>
            <a:r>
              <a:rPr lang="zh-CN" altLang="en-US" dirty="0">
                <a:solidFill>
                  <a:srgbClr val="FF0000"/>
                </a:solidFill>
                <a:latin typeface="黑体" panose="02010609060101010101" pitchFamily="49" charset="-122"/>
                <a:ea typeface="黑体" panose="02010609060101010101" pitchFamily="49" charset="-122"/>
              </a:rPr>
              <a:t>是否安全，</a:t>
            </a:r>
            <a:br>
              <a:rPr lang="zh-CN" altLang="en-US" dirty="0">
                <a:latin typeface="黑体" panose="02010609060101010101" pitchFamily="49" charset="-122"/>
                <a:ea typeface="黑体" panose="02010609060101010101" pitchFamily="49" charset="-122"/>
              </a:rPr>
            </a:br>
            <a:r>
              <a:rPr lang="zh-CN" altLang="en-US" dirty="0">
                <a:latin typeface="黑体" panose="02010609060101010101" pitchFamily="49" charset="-122"/>
                <a:ea typeface="黑体" panose="02010609060101010101" pitchFamily="49" charset="-122"/>
              </a:rPr>
              <a:t>    如果安全，则批准该请求，转</a:t>
            </a:r>
            <a:r>
              <a:rPr lang="en-US" altLang="zh-CN" dirty="0">
                <a:latin typeface="黑体" panose="02010609060101010101" pitchFamily="49" charset="-122"/>
                <a:ea typeface="黑体" panose="02010609060101010101" pitchFamily="49" charset="-122"/>
              </a:rPr>
              <a:t>S1</a:t>
            </a:r>
            <a:r>
              <a:rPr lang="zh-CN" altLang="en-US" dirty="0">
                <a:latin typeface="黑体" panose="02010609060101010101" pitchFamily="49" charset="-122"/>
                <a:ea typeface="黑体" panose="02010609060101010101" pitchFamily="49" charset="-122"/>
              </a:rPr>
              <a:t>；</a:t>
            </a:r>
            <a:br>
              <a:rPr lang="zh-CN" altLang="en-US" dirty="0">
                <a:latin typeface="黑体" panose="02010609060101010101" pitchFamily="49" charset="-122"/>
                <a:ea typeface="黑体" panose="02010609060101010101" pitchFamily="49" charset="-122"/>
              </a:rPr>
            </a:br>
            <a:r>
              <a:rPr lang="zh-CN" altLang="en-US" dirty="0">
                <a:latin typeface="黑体" panose="02010609060101010101" pitchFamily="49" charset="-122"/>
                <a:ea typeface="黑体" panose="02010609060101010101" pitchFamily="49" charset="-122"/>
              </a:rPr>
              <a:t>    如果不安全，则不批准该请求，延期到以后处理，转</a:t>
            </a:r>
            <a:r>
              <a:rPr lang="en-US" altLang="zh-CN" dirty="0">
                <a:latin typeface="黑体" panose="02010609060101010101" pitchFamily="49" charset="-122"/>
                <a:ea typeface="黑体" panose="02010609060101010101" pitchFamily="49" charset="-122"/>
              </a:rPr>
              <a:t>S1</a:t>
            </a:r>
            <a:r>
              <a:rPr lang="zh-CN" altLang="en-US" dirty="0">
                <a:latin typeface="黑体" panose="02010609060101010101" pitchFamily="49" charset="-122"/>
                <a:ea typeface="黑体" panose="02010609060101010101" pitchFamily="49" charset="-122"/>
              </a:rPr>
              <a:t>；</a:t>
            </a:r>
            <a:endParaRPr lang="zh-CN" altLang="en-US" dirty="0">
              <a:latin typeface="黑体" panose="02010609060101010101" pitchFamily="49" charset="-122"/>
              <a:ea typeface="黑体" panose="02010609060101010101" pitchFamily="49" charset="-122"/>
            </a:endParaRPr>
          </a:p>
        </p:txBody>
      </p:sp>
      <p:sp>
        <p:nvSpPr>
          <p:cNvPr id="538633" name="Text Box 9"/>
          <p:cNvSpPr txBox="1"/>
          <p:nvPr/>
        </p:nvSpPr>
        <p:spPr>
          <a:xfrm>
            <a:off x="4787900" y="280988"/>
            <a:ext cx="3565525" cy="420687"/>
          </a:xfrm>
          <a:prstGeom prst="rect">
            <a:avLst/>
          </a:prstGeom>
          <a:noFill/>
          <a:ln w="9525">
            <a:noFill/>
          </a:ln>
        </p:spPr>
        <p:txBody>
          <a:bodyPr>
            <a:spAutoFit/>
          </a:bodyPr>
          <a:p>
            <a:pPr marL="342900" indent="-342900" eaLnBrk="1" hangingPunct="1">
              <a:lnSpc>
                <a:spcPct val="90000"/>
              </a:lnSpc>
              <a:spcBef>
                <a:spcPct val="20000"/>
              </a:spcBef>
              <a:buClr>
                <a:srgbClr val="1F05E3"/>
              </a:buClr>
              <a:buFont typeface="Wingdings" panose="05000000000000000000" pitchFamily="2" charset="2"/>
              <a:buNone/>
            </a:pPr>
            <a:r>
              <a:rPr lang="zh-CN" altLang="en-US" dirty="0">
                <a:solidFill>
                  <a:srgbClr val="FF0000"/>
                </a:solidFill>
                <a:latin typeface="黑体" panose="02010609060101010101" pitchFamily="49" charset="-122"/>
                <a:ea typeface="黑体" panose="02010609060101010101" pitchFamily="49" charset="-122"/>
              </a:rPr>
              <a:t>判断一个状态</a:t>
            </a:r>
            <a:r>
              <a:rPr lang="en-US" altLang="zh-CN" dirty="0">
                <a:solidFill>
                  <a:srgbClr val="FF0000"/>
                </a:solidFill>
                <a:latin typeface="黑体" panose="02010609060101010101" pitchFamily="49" charset="-122"/>
                <a:ea typeface="黑体" panose="02010609060101010101" pitchFamily="49" charset="-122"/>
              </a:rPr>
              <a:t>T</a:t>
            </a:r>
            <a:r>
              <a:rPr lang="zh-CN" altLang="en-US" dirty="0">
                <a:solidFill>
                  <a:srgbClr val="FF0000"/>
                </a:solidFill>
                <a:latin typeface="黑体" panose="02010609060101010101" pitchFamily="49" charset="-122"/>
                <a:ea typeface="黑体" panose="02010609060101010101" pitchFamily="49" charset="-122"/>
              </a:rPr>
              <a:t>是否安全</a:t>
            </a:r>
            <a:endParaRPr lang="zh-CN" altLang="en-US" dirty="0">
              <a:solidFill>
                <a:srgbClr val="FF0000"/>
              </a:solidFill>
              <a:latin typeface="黑体" panose="02010609060101010101" pitchFamily="49" charset="-122"/>
              <a:ea typeface="黑体" panose="02010609060101010101" pitchFamily="49" charset="-122"/>
            </a:endParaRPr>
          </a:p>
        </p:txBody>
      </p:sp>
      <p:sp>
        <p:nvSpPr>
          <p:cNvPr id="538634" name="Text Box 10"/>
          <p:cNvSpPr txBox="1">
            <a:spLocks noChangeArrowheads="1"/>
          </p:cNvSpPr>
          <p:nvPr/>
        </p:nvSpPr>
        <p:spPr bwMode="auto">
          <a:xfrm>
            <a:off x="4643438" y="930275"/>
            <a:ext cx="4284663" cy="3786188"/>
          </a:xfrm>
          <a:prstGeom prst="rect">
            <a:avLst/>
          </a:prstGeom>
          <a:solidFill>
            <a:schemeClr val="accent6">
              <a:lumMod val="20000"/>
              <a:lumOff val="80000"/>
            </a:schemeClr>
          </a:solidFill>
          <a:ln w="3175">
            <a:solidFill>
              <a:schemeClr val="tx1"/>
            </a:solidFill>
            <a:miter lim="800000"/>
          </a:ln>
        </p:spPr>
        <p:txBody>
          <a:bodyPr>
            <a:spAutoFit/>
          </a:bodyPr>
          <a:lstStyle/>
          <a:p>
            <a:pPr marR="0" defTabSz="914400">
              <a:spcBef>
                <a:spcPct val="50000"/>
              </a:spcBef>
              <a:buClrTx/>
              <a:buSzTx/>
              <a:buFontTx/>
              <a:buNone/>
              <a:defRPr/>
            </a:pPr>
            <a:r>
              <a:rPr kumimoji="0" lang="en-US" altLang="zh-CN" b="0" kern="1200" cap="none" spc="0" normalizeH="0" baseline="0" noProof="0" dirty="0">
                <a:latin typeface="黑体" panose="02010609060101010101" pitchFamily="49" charset="-122"/>
                <a:ea typeface="黑体" panose="02010609060101010101" pitchFamily="49" charset="-122"/>
                <a:cs typeface="+mn-cs"/>
              </a:rPr>
              <a:t>S1  </a:t>
            </a:r>
            <a:r>
              <a:rPr kumimoji="0" lang="zh-CN" altLang="en-US" kern="1200" cap="none" spc="0" normalizeH="0" baseline="0" noProof="0" dirty="0">
                <a:latin typeface="黑体" panose="02010609060101010101" pitchFamily="49" charset="-122"/>
                <a:ea typeface="黑体" panose="02010609060101010101" pitchFamily="49" charset="-122"/>
                <a:cs typeface="+mn-cs"/>
              </a:rPr>
              <a:t>银行家检查一下，看他手里的资源能否满足某个客户的请求（剩余的最大限额）；</a:t>
            </a:r>
            <a:endParaRPr kumimoji="0" lang="zh-CN" altLang="en-US" kern="1200" cap="none" spc="0" normalizeH="0" baseline="0" noProof="0" dirty="0">
              <a:latin typeface="黑体" panose="02010609060101010101" pitchFamily="49" charset="-122"/>
              <a:ea typeface="黑体" panose="02010609060101010101" pitchFamily="49" charset="-122"/>
              <a:cs typeface="+mn-cs"/>
            </a:endParaRPr>
          </a:p>
          <a:p>
            <a:pPr marR="0" defTabSz="914400">
              <a:spcBef>
                <a:spcPct val="50000"/>
              </a:spcBef>
              <a:buClrTx/>
              <a:buSzTx/>
              <a:buFontTx/>
              <a:buNone/>
              <a:defRPr/>
            </a:pPr>
            <a:r>
              <a:rPr kumimoji="0" lang="en-US" altLang="zh-CN" kern="1200" cap="none" spc="0" normalizeH="0" baseline="0" noProof="0" dirty="0">
                <a:latin typeface="黑体" panose="02010609060101010101" pitchFamily="49" charset="-122"/>
                <a:ea typeface="黑体" panose="02010609060101010101" pitchFamily="49" charset="-122"/>
                <a:cs typeface="+mn-cs"/>
              </a:rPr>
              <a:t>S2  </a:t>
            </a:r>
            <a:r>
              <a:rPr kumimoji="0" lang="zh-CN" altLang="en-US" kern="1200" cap="none" spc="0" normalizeH="0" baseline="0" noProof="0" dirty="0">
                <a:latin typeface="黑体" panose="02010609060101010101" pitchFamily="49" charset="-122"/>
                <a:ea typeface="黑体" panose="02010609060101010101" pitchFamily="49" charset="-122"/>
                <a:cs typeface="+mn-cs"/>
              </a:rPr>
              <a:t>如果可以，则该客户的贷款请求已经满足，因此他偿还了所有贷款。转</a:t>
            </a:r>
            <a:r>
              <a:rPr kumimoji="0" lang="en-US" altLang="zh-CN" kern="1200" cap="none" spc="0" normalizeH="0" baseline="0" noProof="0" dirty="0">
                <a:latin typeface="黑体" panose="02010609060101010101" pitchFamily="49" charset="-122"/>
                <a:ea typeface="黑体" panose="02010609060101010101" pitchFamily="49" charset="-122"/>
                <a:cs typeface="+mn-cs"/>
              </a:rPr>
              <a:t>S1</a:t>
            </a:r>
            <a:r>
              <a:rPr kumimoji="0" lang="zh-CN" altLang="en-US" kern="1200" cap="none" spc="0" normalizeH="0" baseline="0" noProof="0" dirty="0">
                <a:latin typeface="黑体" panose="02010609060101010101" pitchFamily="49" charset="-122"/>
                <a:ea typeface="黑体" panose="02010609060101010101" pitchFamily="49" charset="-122"/>
                <a:cs typeface="+mn-cs"/>
              </a:rPr>
              <a:t>；</a:t>
            </a:r>
            <a:endParaRPr kumimoji="0" lang="zh-CN" altLang="en-US" kern="1200" cap="none" spc="0" normalizeH="0" baseline="0" noProof="0" dirty="0">
              <a:latin typeface="黑体" panose="02010609060101010101" pitchFamily="49" charset="-122"/>
              <a:ea typeface="黑体" panose="02010609060101010101" pitchFamily="49" charset="-122"/>
              <a:cs typeface="+mn-cs"/>
            </a:endParaRPr>
          </a:p>
          <a:p>
            <a:pPr marR="0" defTabSz="914400">
              <a:spcBef>
                <a:spcPct val="50000"/>
              </a:spcBef>
              <a:buClrTx/>
              <a:buSzTx/>
              <a:buFontTx/>
              <a:buNone/>
              <a:defRPr/>
            </a:pPr>
            <a:r>
              <a:rPr kumimoji="0" lang="en-US" altLang="zh-CN" kern="1200" cap="none" spc="0" normalizeH="0" baseline="0" noProof="0" dirty="0">
                <a:latin typeface="黑体" panose="02010609060101010101" pitchFamily="49" charset="-122"/>
                <a:ea typeface="黑体" panose="02010609060101010101" pitchFamily="49" charset="-122"/>
                <a:cs typeface="+mn-cs"/>
              </a:rPr>
              <a:t>S3  </a:t>
            </a:r>
            <a:r>
              <a:rPr kumimoji="0" lang="zh-CN" altLang="en-US" kern="1200" cap="none" spc="0" normalizeH="0" baseline="0" noProof="0" dirty="0">
                <a:latin typeface="黑体" panose="02010609060101010101" pitchFamily="49" charset="-122"/>
                <a:ea typeface="黑体" panose="02010609060101010101" pitchFamily="49" charset="-122"/>
                <a:cs typeface="+mn-cs"/>
              </a:rPr>
              <a:t>如果到最后，所有的贷款都能偿还，则状态</a:t>
            </a:r>
            <a:r>
              <a:rPr kumimoji="0" lang="en-US" altLang="zh-CN" kern="1200" cap="none" spc="0" normalizeH="0" baseline="0" noProof="0" dirty="0">
                <a:latin typeface="黑体" panose="02010609060101010101" pitchFamily="49" charset="-122"/>
                <a:ea typeface="黑体" panose="02010609060101010101" pitchFamily="49" charset="-122"/>
                <a:cs typeface="+mn-cs"/>
              </a:rPr>
              <a:t>T</a:t>
            </a:r>
            <a:r>
              <a:rPr kumimoji="0" lang="zh-CN" altLang="en-US" kern="1200" cap="none" spc="0" normalizeH="0" baseline="0" noProof="0" dirty="0">
                <a:latin typeface="黑体" panose="02010609060101010101" pitchFamily="49" charset="-122"/>
                <a:ea typeface="黑体" panose="02010609060101010101" pitchFamily="49" charset="-122"/>
                <a:cs typeface="+mn-cs"/>
              </a:rPr>
              <a:t>就是安全的，否则就是不安全的。</a:t>
            </a:r>
            <a:endParaRPr kumimoji="0" lang="zh-CN" altLang="en-US" kern="1200" cap="none" spc="0" normalizeH="0" baseline="0" noProof="0" dirty="0">
              <a:latin typeface="黑体" panose="02010609060101010101" pitchFamily="49" charset="-122"/>
              <a:ea typeface="黑体" panose="02010609060101010101" pitchFamily="49" charset="-122"/>
              <a:cs typeface="+mn-cs"/>
            </a:endParaRPr>
          </a:p>
        </p:txBody>
      </p:sp>
      <p:sp>
        <p:nvSpPr>
          <p:cNvPr id="10" name="右箭头 9"/>
          <p:cNvSpPr/>
          <p:nvPr/>
        </p:nvSpPr>
        <p:spPr>
          <a:xfrm>
            <a:off x="4140200" y="2489200"/>
            <a:ext cx="576263" cy="334963"/>
          </a:xfrm>
          <a:prstGeom prst="rightArrow">
            <a:avLst>
              <a:gd name="adj1" fmla="val 50000"/>
              <a:gd name="adj2" fmla="val 49835"/>
            </a:avLst>
          </a:prstGeom>
          <a:solidFill>
            <a:schemeClr val="accent1"/>
          </a:solidFill>
          <a:ln w="9525" cap="flat" cmpd="sng">
            <a:solidFill>
              <a:schemeClr val="tx1"/>
            </a:solidFill>
            <a:prstDash val="solid"/>
            <a:miter/>
            <a:headEnd type="none" w="med" len="med"/>
            <a:tailEnd type="none" w="med" len="med"/>
          </a:ln>
        </p:spPr>
        <p:txBody>
          <a:bodyPr wrap="none"/>
          <a:p>
            <a:pPr eaLnBrk="1" hangingPunct="1">
              <a:spcBef>
                <a:spcPct val="50000"/>
              </a:spcBef>
            </a:pPr>
            <a:endParaRPr lang="zh-CN" altLang="en-US" dirty="0">
              <a:latin typeface="Times New Roman" panose="02020603050405020304" pitchFamily="18" charset="0"/>
            </a:endParaRPr>
          </a:p>
        </p:txBody>
      </p:sp>
      <p:sp>
        <p:nvSpPr>
          <p:cNvPr id="11" name="TextBox 10"/>
          <p:cNvSpPr txBox="1"/>
          <p:nvPr/>
        </p:nvSpPr>
        <p:spPr>
          <a:xfrm>
            <a:off x="0" y="5057775"/>
            <a:ext cx="9144000" cy="1503363"/>
          </a:xfrm>
          <a:prstGeom prst="rect">
            <a:avLst/>
          </a:prstGeom>
          <a:solidFill>
            <a:srgbClr val="FFF4D1"/>
          </a:solidFill>
        </p:spPr>
        <p:txBody>
          <a:bodyPr>
            <a:spAutoFit/>
          </a:bodyPr>
          <a:lstStyle/>
          <a:p>
            <a:pPr marR="0" defTabSz="914400" eaLnBrk="1" hangingPunct="1">
              <a:lnSpc>
                <a:spcPct val="114000"/>
              </a:lnSpc>
              <a:spcBef>
                <a:spcPct val="50000"/>
              </a:spcBef>
              <a:buClrTx/>
              <a:buSzTx/>
              <a:buFontTx/>
              <a:buNone/>
              <a:defRPr/>
            </a:pPr>
            <a:r>
              <a:rPr kumimoji="0" lang="zh-CN" altLang="en-US" kern="1200" cap="none" spc="0" normalizeH="0" baseline="0" noProof="0" dirty="0">
                <a:latin typeface="黑体" panose="02010609060101010101" pitchFamily="49" charset="-122"/>
                <a:ea typeface="黑体" panose="02010609060101010101" pitchFamily="49" charset="-122"/>
                <a:cs typeface="+mn-cs"/>
              </a:rPr>
              <a:t>银行家算法的特点</a:t>
            </a:r>
            <a:endParaRPr kumimoji="0" lang="en-US" altLang="zh-CN" kern="1200" cap="none" spc="0" normalizeH="0" baseline="0" noProof="0" dirty="0">
              <a:latin typeface="黑体" panose="02010609060101010101" pitchFamily="49" charset="-122"/>
              <a:ea typeface="黑体" panose="02010609060101010101" pitchFamily="49" charset="-122"/>
              <a:cs typeface="+mn-cs"/>
            </a:endParaRPr>
          </a:p>
          <a:p>
            <a:pPr marL="342900" marR="0" indent="-342900" defTabSz="914400" eaLnBrk="1" hangingPunct="1">
              <a:lnSpc>
                <a:spcPct val="114000"/>
              </a:lnSpc>
              <a:spcBef>
                <a:spcPct val="20000"/>
              </a:spcBef>
              <a:buClr>
                <a:srgbClr val="1F05E3"/>
              </a:buClr>
              <a:buSzTx/>
              <a:buFont typeface="Wingdings" panose="05000000000000000000" pitchFamily="2" charset="2"/>
              <a:buChar char="v"/>
              <a:defRPr/>
            </a:pPr>
            <a:r>
              <a:rPr kumimoji="0" lang="zh-CN" altLang="en-US" kern="1200" cap="none" spc="0" normalizeH="0" baseline="0" noProof="0" dirty="0">
                <a:latin typeface="黑体" panose="02010609060101010101" pitchFamily="49" charset="-122"/>
                <a:ea typeface="黑体" panose="02010609060101010101" pitchFamily="49" charset="-122"/>
                <a:cs typeface="+mn-cs"/>
              </a:rPr>
              <a:t>允许动态申请资源，可提高资源利用率；</a:t>
            </a:r>
            <a:endParaRPr kumimoji="0" lang="zh-CN" altLang="en-US" kern="1200" cap="none" spc="0" normalizeH="0" baseline="0" noProof="0" dirty="0">
              <a:latin typeface="黑体" panose="02010609060101010101" pitchFamily="49" charset="-122"/>
              <a:ea typeface="黑体" panose="02010609060101010101" pitchFamily="49" charset="-122"/>
              <a:cs typeface="+mn-cs"/>
            </a:endParaRPr>
          </a:p>
          <a:p>
            <a:pPr marL="342900" marR="0" indent="-342900" defTabSz="914400" eaLnBrk="1" hangingPunct="1">
              <a:lnSpc>
                <a:spcPct val="114000"/>
              </a:lnSpc>
              <a:spcBef>
                <a:spcPct val="20000"/>
              </a:spcBef>
              <a:buClr>
                <a:srgbClr val="1F05E3"/>
              </a:buClr>
              <a:buSzTx/>
              <a:buFont typeface="Wingdings" panose="05000000000000000000" pitchFamily="2" charset="2"/>
              <a:buChar char="v"/>
              <a:defRPr/>
            </a:pPr>
            <a:r>
              <a:rPr kumimoji="0" lang="zh-CN" altLang="en-US" kern="1200" cap="none" spc="0" normalizeH="0" baseline="0" noProof="0" dirty="0">
                <a:latin typeface="黑体" panose="02010609060101010101" pitchFamily="49" charset="-122"/>
                <a:ea typeface="黑体" panose="02010609060101010101" pitchFamily="49" charset="-122"/>
                <a:cs typeface="+mn-cs"/>
              </a:rPr>
              <a:t>要求事先说明最大资源要求，在现实中很困难；</a:t>
            </a:r>
            <a:endParaRPr kumimoji="0" lang="zh-CN" altLang="en-US" kern="1200" cap="none" spc="0" normalizeH="0" baseline="0" noProof="0" dirty="0">
              <a:solidFill>
                <a:schemeClr val="accent2"/>
              </a:solidFill>
              <a:effectLst>
                <a:outerShdw blurRad="38100" dist="38100" dir="2700000" algn="tl">
                  <a:srgbClr val="000000"/>
                </a:outerShdw>
              </a:effectLst>
              <a:latin typeface="黑体" panose="02010609060101010101" pitchFamily="49" charset="-122"/>
              <a:ea typeface="黑体" panose="020106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38627"/>
                                        </p:tgtEl>
                                        <p:attrNameLst>
                                          <p:attrName>style.visibility</p:attrName>
                                        </p:attrNameLst>
                                      </p:cBhvr>
                                      <p:to>
                                        <p:strVal val="visible"/>
                                      </p:to>
                                    </p:set>
                                    <p:anim calcmode="lin" valueType="num">
                                      <p:cBhvr additive="base">
                                        <p:cTn id="7" dur="500" fill="hold"/>
                                        <p:tgtEl>
                                          <p:spTgt spid="538627"/>
                                        </p:tgtEl>
                                        <p:attrNameLst>
                                          <p:attrName>ppt_x</p:attrName>
                                        </p:attrNameLst>
                                      </p:cBhvr>
                                      <p:tavLst>
                                        <p:tav tm="0">
                                          <p:val>
                                            <p:strVal val="0-#ppt_w/2"/>
                                          </p:val>
                                        </p:tav>
                                        <p:tav tm="100000">
                                          <p:val>
                                            <p:strVal val="#ppt_x"/>
                                          </p:val>
                                        </p:tav>
                                      </p:tavLst>
                                    </p:anim>
                                    <p:anim calcmode="lin" valueType="num">
                                      <p:cBhvr additive="base">
                                        <p:cTn id="8" dur="500" fill="hold"/>
                                        <p:tgtEl>
                                          <p:spTgt spid="53862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538628"/>
                                        </p:tgtEl>
                                        <p:attrNameLst>
                                          <p:attrName>style.visibility</p:attrName>
                                        </p:attrNameLst>
                                      </p:cBhvr>
                                      <p:to>
                                        <p:strVal val="visible"/>
                                      </p:to>
                                    </p:set>
                                    <p:animEffect transition="in" filter="box(in)">
                                      <p:cBhvr>
                                        <p:cTn id="13" dur="500"/>
                                        <p:tgtEl>
                                          <p:spTgt spid="53862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20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538633"/>
                                        </p:tgtEl>
                                        <p:attrNameLst>
                                          <p:attrName>style.visibility</p:attrName>
                                        </p:attrNameLst>
                                      </p:cBhvr>
                                      <p:to>
                                        <p:strVal val="visible"/>
                                      </p:to>
                                    </p:set>
                                    <p:anim calcmode="lin" valueType="num">
                                      <p:cBhvr additive="base">
                                        <p:cTn id="23" dur="500" fill="hold"/>
                                        <p:tgtEl>
                                          <p:spTgt spid="538633"/>
                                        </p:tgtEl>
                                        <p:attrNameLst>
                                          <p:attrName>ppt_x</p:attrName>
                                        </p:attrNameLst>
                                      </p:cBhvr>
                                      <p:tavLst>
                                        <p:tav tm="0">
                                          <p:val>
                                            <p:strVal val="1+#ppt_w/2"/>
                                          </p:val>
                                        </p:tav>
                                        <p:tav tm="100000">
                                          <p:val>
                                            <p:strVal val="#ppt_x"/>
                                          </p:val>
                                        </p:tav>
                                      </p:tavLst>
                                    </p:anim>
                                    <p:anim calcmode="lin" valueType="num">
                                      <p:cBhvr additive="base">
                                        <p:cTn id="24" dur="500" fill="hold"/>
                                        <p:tgtEl>
                                          <p:spTgt spid="538633"/>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538634"/>
                                        </p:tgtEl>
                                        <p:attrNameLst>
                                          <p:attrName>style.visibility</p:attrName>
                                        </p:attrNameLst>
                                      </p:cBhvr>
                                      <p:to>
                                        <p:strVal val="visible"/>
                                      </p:to>
                                    </p:set>
                                    <p:animEffect transition="in" filter="box(in)">
                                      <p:cBhvr>
                                        <p:cTn id="29" dur="500"/>
                                        <p:tgtEl>
                                          <p:spTgt spid="538634"/>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fill="hold"/>
                                        <p:tgtEl>
                                          <p:spTgt spid="11"/>
                                        </p:tgtEl>
                                        <p:attrNameLst>
                                          <p:attrName>ppt_x</p:attrName>
                                        </p:attrNameLst>
                                      </p:cBhvr>
                                      <p:tavLst>
                                        <p:tav tm="0">
                                          <p:val>
                                            <p:strVal val="#ppt_x"/>
                                          </p:val>
                                        </p:tav>
                                        <p:tav tm="100000">
                                          <p:val>
                                            <p:strVal val="#ppt_x"/>
                                          </p:val>
                                        </p:tav>
                                      </p:tavLst>
                                    </p:anim>
                                    <p:anim calcmode="lin" valueType="num">
                                      <p:cBhvr additive="base">
                                        <p:cTn id="3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8627" grpId="0"/>
      <p:bldP spid="538628" grpId="0" animBg="1"/>
      <p:bldP spid="538633" grpId="0"/>
      <p:bldP spid="538634" grpId="0" animBg="1"/>
      <p:bldP spid="10" grpId="0" animBg="1"/>
      <p:bldP spid="11"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0738" name="Rectangle 2"/>
          <p:cNvSpPr>
            <a:spLocks noGrp="1"/>
          </p:cNvSpPr>
          <p:nvPr>
            <p:ph type="body" sz="half" idx="1"/>
          </p:nvPr>
        </p:nvSpPr>
        <p:spPr>
          <a:xfrm>
            <a:off x="457200" y="609600"/>
            <a:ext cx="8229600" cy="784225"/>
          </a:xfrm>
          <a:ln/>
        </p:spPr>
        <p:txBody>
          <a:bodyPr vert="horz" wrap="square" lIns="91440" tIns="45720" rIns="91440" bIns="45720" anchor="t" anchorCtr="0"/>
          <a:p>
            <a:pPr marL="609600" indent="-609600" eaLnBrk="1" hangingPunct="1">
              <a:lnSpc>
                <a:spcPct val="90000"/>
              </a:lnSpc>
              <a:spcAft>
                <a:spcPct val="10000"/>
              </a:spcAft>
              <a:buClr>
                <a:schemeClr val="folHlink"/>
              </a:buClr>
              <a:buSzPct val="60000"/>
              <a:buFont typeface="Wingdings" panose="05000000000000000000" pitchFamily="2" charset="2"/>
            </a:pPr>
            <a:r>
              <a:rPr lang="zh-CN" altLang="en-US" sz="2400" dirty="0">
                <a:latin typeface="黑体" panose="02010609060101010101" pitchFamily="49" charset="-122"/>
                <a:ea typeface="黑体" panose="02010609060101010101" pitchFamily="49" charset="-122"/>
              </a:rPr>
              <a:t>一个例子：</a:t>
            </a:r>
            <a:endParaRPr lang="zh-CN" altLang="en-US" sz="2400" dirty="0">
              <a:latin typeface="黑体" panose="02010609060101010101" pitchFamily="49" charset="-122"/>
              <a:ea typeface="黑体" panose="02010609060101010101" pitchFamily="49" charset="-122"/>
            </a:endParaRPr>
          </a:p>
          <a:p>
            <a:pPr marL="609600" indent="-609600" eaLnBrk="1" hangingPunct="1">
              <a:lnSpc>
                <a:spcPct val="90000"/>
              </a:lnSpc>
              <a:spcAft>
                <a:spcPct val="10000"/>
              </a:spcAft>
              <a:buClr>
                <a:schemeClr val="folHlink"/>
              </a:buClr>
              <a:buSzPct val="60000"/>
              <a:buFont typeface="Wingdings" panose="05000000000000000000" pitchFamily="2" charset="2"/>
              <a:buNone/>
            </a:pPr>
            <a:r>
              <a:rPr lang="zh-CN" altLang="en-US" sz="2400" dirty="0">
                <a:latin typeface="黑体" panose="02010609060101010101" pitchFamily="49" charset="-122"/>
                <a:ea typeface="黑体" panose="02010609060101010101" pitchFamily="49" charset="-122"/>
              </a:rPr>
              <a:t>     设可用资源数为</a:t>
            </a:r>
            <a:r>
              <a:rPr lang="en-US" altLang="zh-CN" sz="2400" dirty="0">
                <a:latin typeface="黑体" panose="02010609060101010101" pitchFamily="49" charset="-122"/>
                <a:ea typeface="黑体" panose="02010609060101010101" pitchFamily="49" charset="-122"/>
              </a:rPr>
              <a:t>12</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t</a:t>
            </a:r>
            <a:r>
              <a:rPr lang="zh-CN" altLang="en-US" sz="2400" dirty="0">
                <a:latin typeface="黑体" panose="02010609060101010101" pitchFamily="49" charset="-122"/>
                <a:ea typeface="黑体" panose="02010609060101010101" pitchFamily="49" charset="-122"/>
              </a:rPr>
              <a:t>时刻状态如下：</a:t>
            </a:r>
            <a:endParaRPr lang="zh-CN" altLang="en-US" sz="2400" dirty="0">
              <a:latin typeface="黑体" panose="02010609060101010101" pitchFamily="49" charset="-122"/>
              <a:ea typeface="黑体" panose="02010609060101010101" pitchFamily="49" charset="-122"/>
            </a:endParaRPr>
          </a:p>
        </p:txBody>
      </p:sp>
      <p:graphicFrame>
        <p:nvGraphicFramePr>
          <p:cNvPr id="500739" name="Group 3"/>
          <p:cNvGraphicFramePr>
            <a:graphicFrameLocks noGrp="1"/>
          </p:cNvGraphicFramePr>
          <p:nvPr>
            <p:ph sz="quarter" idx="1"/>
          </p:nvPr>
        </p:nvGraphicFramePr>
        <p:xfrm>
          <a:off x="1331913" y="1916113"/>
          <a:ext cx="6913563" cy="2305050"/>
        </p:xfrm>
        <a:graphic>
          <a:graphicData uri="http://schemas.openxmlformats.org/drawingml/2006/table">
            <a:tbl>
              <a:tblPr/>
              <a:tblGrid>
                <a:gridCol w="1727200"/>
                <a:gridCol w="1730375"/>
                <a:gridCol w="1728787"/>
                <a:gridCol w="1727200"/>
              </a:tblGrid>
              <a:tr h="728663">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进程</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最大需求</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已分配</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可用</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23875">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P1</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27050">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P2</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anose="05000000000000000000" pitchFamily="2" charset="2"/>
                        <a:buNone/>
                      </a:pPr>
                      <a:endParaRPr kumimoji="0" lang="zh-CN"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25463">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P3</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anose="05000000000000000000" pitchFamily="2" charset="2"/>
                        <a:buNone/>
                      </a:pPr>
                      <a:endParaRPr kumimoji="0" lang="zh-CN"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500766" name="Text Box 30"/>
          <p:cNvSpPr txBox="1"/>
          <p:nvPr/>
        </p:nvSpPr>
        <p:spPr>
          <a:xfrm>
            <a:off x="1555750" y="4659313"/>
            <a:ext cx="3390900" cy="457200"/>
          </a:xfrm>
          <a:prstGeom prst="rect">
            <a:avLst/>
          </a:prstGeom>
          <a:solidFill>
            <a:srgbClr val="FFCC99"/>
          </a:solidFill>
          <a:ln w="9525">
            <a:noFill/>
          </a:ln>
        </p:spPr>
        <p:txBody>
          <a:bodyPr wrap="none">
            <a:spAutoFit/>
          </a:bodyPr>
          <a:p>
            <a:pPr eaLnBrk="1" hangingPunct="1">
              <a:spcBef>
                <a:spcPct val="50000"/>
              </a:spcBef>
            </a:pPr>
            <a:r>
              <a:rPr lang="zh-CN" altLang="en-US" dirty="0">
                <a:solidFill>
                  <a:srgbClr val="3609F7"/>
                </a:solidFill>
                <a:latin typeface="楷体_GB2312" pitchFamily="49" charset="-122"/>
              </a:rPr>
              <a:t>安全序列：</a:t>
            </a:r>
            <a:r>
              <a:rPr lang="en-US" altLang="zh-CN" dirty="0">
                <a:solidFill>
                  <a:srgbClr val="3609F7"/>
                </a:solidFill>
                <a:latin typeface="楷体_GB2312" pitchFamily="49" charset="-122"/>
              </a:rPr>
              <a:t>p2</a:t>
            </a:r>
            <a:r>
              <a:rPr lang="en-US" altLang="zh-CN" dirty="0">
                <a:solidFill>
                  <a:srgbClr val="3609F7"/>
                </a:solidFill>
                <a:latin typeface="楷体_GB2312" pitchFamily="49" charset="-122"/>
                <a:sym typeface="Wingdings" panose="05000000000000000000" pitchFamily="2" charset="2"/>
              </a:rPr>
              <a:t></a:t>
            </a:r>
            <a:r>
              <a:rPr lang="en-US" altLang="zh-CN" dirty="0">
                <a:solidFill>
                  <a:srgbClr val="3609F7"/>
                </a:solidFill>
                <a:latin typeface="楷体_GB2312" pitchFamily="49" charset="-122"/>
              </a:rPr>
              <a:t>p1</a:t>
            </a:r>
            <a:r>
              <a:rPr lang="en-US" altLang="zh-CN" dirty="0">
                <a:solidFill>
                  <a:srgbClr val="3609F7"/>
                </a:solidFill>
                <a:latin typeface="楷体_GB2312" pitchFamily="49" charset="-122"/>
                <a:sym typeface="Wingdings" panose="05000000000000000000" pitchFamily="2" charset="2"/>
              </a:rPr>
              <a:t></a:t>
            </a:r>
            <a:r>
              <a:rPr lang="en-US" altLang="zh-CN" dirty="0">
                <a:solidFill>
                  <a:srgbClr val="3609F7"/>
                </a:solidFill>
                <a:latin typeface="楷体_GB2312" pitchFamily="49" charset="-122"/>
              </a:rPr>
              <a:t>p3 </a:t>
            </a:r>
            <a:endParaRPr lang="en-US" altLang="zh-CN" dirty="0">
              <a:solidFill>
                <a:srgbClr val="3609F7"/>
              </a:solidFill>
              <a:latin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00738">
                                            <p:txEl>
                                              <p:charRg st="0" end="6"/>
                                            </p:txEl>
                                          </p:spTgt>
                                        </p:tgtEl>
                                        <p:attrNameLst>
                                          <p:attrName>style.visibility</p:attrName>
                                        </p:attrNameLst>
                                      </p:cBhvr>
                                      <p:to>
                                        <p:strVal val="visible"/>
                                      </p:to>
                                    </p:set>
                                    <p:animEffect transition="in" filter="wipe(left)">
                                      <p:cBhvr>
                                        <p:cTn id="7" dur="500"/>
                                        <p:tgtEl>
                                          <p:spTgt spid="500738">
                                            <p:txEl>
                                              <p:charRg st="0" end="6"/>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00738">
                                            <p:txEl>
                                              <p:charRg st="6" end="30"/>
                                            </p:txEl>
                                          </p:spTgt>
                                        </p:tgtEl>
                                        <p:attrNameLst>
                                          <p:attrName>style.visibility</p:attrName>
                                        </p:attrNameLst>
                                      </p:cBhvr>
                                      <p:to>
                                        <p:strVal val="visible"/>
                                      </p:to>
                                    </p:set>
                                    <p:animEffect transition="in" filter="wipe(left)">
                                      <p:cBhvr>
                                        <p:cTn id="11" dur="500"/>
                                        <p:tgtEl>
                                          <p:spTgt spid="500738">
                                            <p:txEl>
                                              <p:charRg st="6" end="3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500739"/>
                                        </p:tgtEl>
                                        <p:attrNameLst>
                                          <p:attrName>style.visibility</p:attrName>
                                        </p:attrNameLst>
                                      </p:cBhvr>
                                      <p:to>
                                        <p:strVal val="visible"/>
                                      </p:to>
                                    </p:set>
                                    <p:animEffect transition="in" filter="wipe(left)">
                                      <p:cBhvr>
                                        <p:cTn id="16" dur="500"/>
                                        <p:tgtEl>
                                          <p:spTgt spid="500739"/>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2" fill="hold" grpId="0" nodeType="clickEffect">
                                  <p:stCondLst>
                                    <p:cond delay="0"/>
                                  </p:stCondLst>
                                  <p:childTnLst>
                                    <p:set>
                                      <p:cBhvr>
                                        <p:cTn id="20" dur="1" fill="hold">
                                          <p:stCondLst>
                                            <p:cond delay="0"/>
                                          </p:stCondLst>
                                        </p:cTn>
                                        <p:tgtEl>
                                          <p:spTgt spid="500766"/>
                                        </p:tgtEl>
                                        <p:attrNameLst>
                                          <p:attrName>style.visibility</p:attrName>
                                        </p:attrNameLst>
                                      </p:cBhvr>
                                      <p:to>
                                        <p:strVal val="visible"/>
                                      </p:to>
                                    </p:set>
                                    <p:animEffect transition="in" filter="slide(fromRight)">
                                      <p:cBhvr>
                                        <p:cTn id="21" dur="500"/>
                                        <p:tgtEl>
                                          <p:spTgt spid="5007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38" grpId="0" advAuto="1000" build="p"/>
      <p:bldP spid="500766"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62" name="Rectangle 2"/>
          <p:cNvSpPr>
            <a:spLocks noGrp="1"/>
          </p:cNvSpPr>
          <p:nvPr>
            <p:ph type="body" sz="half" idx="1"/>
          </p:nvPr>
        </p:nvSpPr>
        <p:spPr>
          <a:xfrm>
            <a:off x="381000" y="476250"/>
            <a:ext cx="4586288" cy="609600"/>
          </a:xfrm>
          <a:ln/>
        </p:spPr>
        <p:txBody>
          <a:bodyPr vert="horz" wrap="square" lIns="91440" tIns="45720" rIns="91440" bIns="45720" anchor="t" anchorCtr="0"/>
          <a:p>
            <a:pPr marL="609600" indent="-609600" eaLnBrk="1" hangingPunct="1">
              <a:spcAft>
                <a:spcPct val="10000"/>
              </a:spcAft>
              <a:buClr>
                <a:schemeClr val="folHlink"/>
              </a:buClr>
              <a:buSzPct val="60000"/>
              <a:buFont typeface="Wingdings" panose="05000000000000000000" pitchFamily="2" charset="2"/>
              <a:buNone/>
            </a:pPr>
            <a:r>
              <a:rPr lang="zh-CN" altLang="en-US" dirty="0">
                <a:latin typeface="黑体" panose="02010609060101010101" pitchFamily="49" charset="-122"/>
                <a:ea typeface="黑体" panose="02010609060101010101" pitchFamily="49" charset="-122"/>
              </a:rPr>
              <a:t>若</a:t>
            </a:r>
            <a:r>
              <a:rPr lang="en-US" altLang="zh-CN" dirty="0">
                <a:latin typeface="黑体" panose="02010609060101010101" pitchFamily="49" charset="-122"/>
                <a:ea typeface="黑体" panose="02010609060101010101" pitchFamily="49" charset="-122"/>
              </a:rPr>
              <a:t>P3</a:t>
            </a:r>
            <a:r>
              <a:rPr lang="zh-CN" altLang="en-US" dirty="0">
                <a:latin typeface="黑体" panose="02010609060101010101" pitchFamily="49" charset="-122"/>
                <a:ea typeface="黑体" panose="02010609060101010101" pitchFamily="49" charset="-122"/>
              </a:rPr>
              <a:t>再申请一个资源：</a:t>
            </a:r>
            <a:endParaRPr lang="zh-CN" altLang="en-US" sz="2400" dirty="0">
              <a:latin typeface="黑体" panose="02010609060101010101" pitchFamily="49" charset="-122"/>
              <a:ea typeface="黑体" panose="02010609060101010101" pitchFamily="49" charset="-122"/>
            </a:endParaRPr>
          </a:p>
        </p:txBody>
      </p:sp>
      <p:graphicFrame>
        <p:nvGraphicFramePr>
          <p:cNvPr id="501763" name="Group 3"/>
          <p:cNvGraphicFramePr>
            <a:graphicFrameLocks noGrp="1"/>
          </p:cNvGraphicFramePr>
          <p:nvPr>
            <p:ph sz="quarter" idx="1"/>
          </p:nvPr>
        </p:nvGraphicFramePr>
        <p:xfrm>
          <a:off x="1219200" y="2133600"/>
          <a:ext cx="5975350" cy="2305050"/>
        </p:xfrm>
        <a:graphic>
          <a:graphicData uri="http://schemas.openxmlformats.org/drawingml/2006/table">
            <a:tbl>
              <a:tblPr/>
              <a:tblGrid>
                <a:gridCol w="1493838"/>
                <a:gridCol w="1495425"/>
                <a:gridCol w="1492250"/>
                <a:gridCol w="1493837"/>
              </a:tblGrid>
              <a:tr h="728663">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进程</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最大需求</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已分配</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anose="05000000000000000000" pitchFamily="2" charset="2"/>
                        <a:buNone/>
                      </a:pPr>
                      <a:r>
                        <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可用</a:t>
                      </a:r>
                      <a:endParaRPr kumimoji="0"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23875">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P1</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r>
                        <a:rPr kumimoji="0" lang="en-US" altLang="zh-CN" sz="24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(2)</a:t>
                      </a:r>
                      <a:endParaRPr kumimoji="0" lang="en-US" altLang="zh-CN" sz="24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27050">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P2</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anose="05000000000000000000" pitchFamily="2" charset="2"/>
                        <a:buNone/>
                      </a:pPr>
                      <a:endParaRPr kumimoji="0" lang="zh-CN"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25463">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P3</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r>
                        <a:rPr kumimoji="0" lang="en-US" altLang="zh-CN" sz="24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(3)</a:t>
                      </a:r>
                      <a:endParaRPr kumimoji="0" lang="en-US" altLang="zh-CN" sz="24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anose="05000000000000000000" pitchFamily="2" charset="2"/>
                        <a:buNone/>
                      </a:pPr>
                      <a:endParaRPr kumimoji="0" lang="zh-CN"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501790" name="Text Box 30"/>
          <p:cNvSpPr txBox="1"/>
          <p:nvPr/>
        </p:nvSpPr>
        <p:spPr>
          <a:xfrm>
            <a:off x="533400" y="4953000"/>
            <a:ext cx="8305800" cy="822325"/>
          </a:xfrm>
          <a:prstGeom prst="rect">
            <a:avLst/>
          </a:prstGeom>
          <a:solidFill>
            <a:srgbClr val="FFCC99"/>
          </a:solidFill>
          <a:ln w="9525">
            <a:noFill/>
          </a:ln>
        </p:spPr>
        <p:txBody>
          <a:bodyPr>
            <a:spAutoFit/>
          </a:bodyPr>
          <a:p>
            <a:pPr eaLnBrk="1" hangingPunct="1">
              <a:spcBef>
                <a:spcPct val="50000"/>
              </a:spcBef>
              <a:buClr>
                <a:srgbClr val="3609F7"/>
              </a:buClr>
              <a:buFont typeface="Wingdings" panose="05000000000000000000" pitchFamily="2" charset="2"/>
            </a:pPr>
            <a:r>
              <a:rPr lang="zh-CN" altLang="en-US" dirty="0">
                <a:solidFill>
                  <a:srgbClr val="3609F7"/>
                </a:solidFill>
                <a:latin typeface="Tahoma" panose="020B0604030504040204" pitchFamily="34" charset="0"/>
              </a:rPr>
              <a:t>安全与不安全的区别是：从安全状态出发，系统能够保证所有进程都能完成；而从不安全状态出发，就没有这种保证。</a:t>
            </a:r>
            <a:endParaRPr lang="zh-CN" altLang="en-US" dirty="0">
              <a:solidFill>
                <a:srgbClr val="3609F7"/>
              </a:solidFill>
              <a:latin typeface="Tahoma" panose="020B0604030504040204" pitchFamily="34" charset="0"/>
            </a:endParaRPr>
          </a:p>
        </p:txBody>
      </p:sp>
      <p:sp>
        <p:nvSpPr>
          <p:cNvPr id="501791" name="AutoShape 31"/>
          <p:cNvSpPr/>
          <p:nvPr/>
        </p:nvSpPr>
        <p:spPr>
          <a:xfrm>
            <a:off x="6019800" y="609600"/>
            <a:ext cx="1905000" cy="990600"/>
          </a:xfrm>
          <a:prstGeom prst="cloudCallout">
            <a:avLst>
              <a:gd name="adj1" fmla="val -43750"/>
              <a:gd name="adj2" fmla="val 106889"/>
            </a:avLst>
          </a:prstGeom>
          <a:solidFill>
            <a:schemeClr val="accent1"/>
          </a:solidFill>
          <a:ln w="9525" cap="flat" cmpd="sng">
            <a:solidFill>
              <a:schemeClr val="tx1"/>
            </a:solidFill>
            <a:prstDash val="solid"/>
            <a:miter/>
            <a:headEnd type="none" w="med" len="med"/>
            <a:tailEnd type="none" w="med" len="med"/>
          </a:ln>
        </p:spPr>
        <p:txBody>
          <a:bodyPr/>
          <a:p>
            <a:pPr eaLnBrk="1" hangingPunct="1">
              <a:spcBef>
                <a:spcPct val="50000"/>
              </a:spcBef>
              <a:buNone/>
            </a:pPr>
            <a:r>
              <a:rPr lang="zh-CN" altLang="en-US" dirty="0">
                <a:latin typeface="黑体" panose="02010609060101010101" pitchFamily="49" charset="-122"/>
                <a:ea typeface="黑体" panose="02010609060101010101" pitchFamily="49" charset="-122"/>
              </a:rPr>
              <a:t>不安全</a:t>
            </a:r>
            <a:endParaRPr lang="zh-CN" altLang="en-US" dirty="0">
              <a:latin typeface="黑体" panose="02010609060101010101" pitchFamily="49" charset="-122"/>
              <a:ea typeface="黑体" panose="02010609060101010101" pitchFamily="49" charset="-122"/>
            </a:endParaRPr>
          </a:p>
        </p:txBody>
      </p:sp>
      <p:sp>
        <p:nvSpPr>
          <p:cNvPr id="6" name="AutoShape 31"/>
          <p:cNvSpPr/>
          <p:nvPr/>
        </p:nvSpPr>
        <p:spPr>
          <a:xfrm>
            <a:off x="468313" y="1196975"/>
            <a:ext cx="1905000" cy="990600"/>
          </a:xfrm>
          <a:prstGeom prst="cloudCallout">
            <a:avLst>
              <a:gd name="adj1" fmla="val 48750"/>
              <a:gd name="adj2" fmla="val 88620"/>
            </a:avLst>
          </a:prstGeom>
          <a:solidFill>
            <a:schemeClr val="accent1"/>
          </a:solidFill>
          <a:ln w="9525" cap="flat" cmpd="sng">
            <a:solidFill>
              <a:schemeClr val="tx1"/>
            </a:solidFill>
            <a:prstDash val="solid"/>
            <a:miter/>
            <a:headEnd type="none" w="med" len="med"/>
            <a:tailEnd type="none" w="med" len="med"/>
          </a:ln>
        </p:spPr>
        <p:txBody>
          <a:bodyPr/>
          <a:p>
            <a:pPr eaLnBrk="1" hangingPunct="1">
              <a:spcBef>
                <a:spcPct val="50000"/>
              </a:spcBef>
              <a:buNone/>
            </a:pPr>
            <a:r>
              <a:rPr lang="zh-CN" altLang="en-US" dirty="0">
                <a:latin typeface="黑体" panose="02010609060101010101" pitchFamily="49" charset="-122"/>
                <a:ea typeface="黑体" panose="02010609060101010101" pitchFamily="49" charset="-122"/>
              </a:rPr>
              <a:t>预分配</a:t>
            </a:r>
            <a:endParaRPr lang="zh-CN" altLang="en-US" dirty="0">
              <a:latin typeface="黑体" panose="02010609060101010101" pitchFamily="49" charset="-122"/>
              <a:ea typeface="黑体" panose="02010609060101010101" pitchFamily="49" charset="-122"/>
            </a:endParaRPr>
          </a:p>
        </p:txBody>
      </p:sp>
      <p:sp>
        <p:nvSpPr>
          <p:cNvPr id="7" name="AutoShape 31"/>
          <p:cNvSpPr/>
          <p:nvPr/>
        </p:nvSpPr>
        <p:spPr>
          <a:xfrm>
            <a:off x="7019925" y="2852738"/>
            <a:ext cx="1905000" cy="990600"/>
          </a:xfrm>
          <a:prstGeom prst="cloudCallout">
            <a:avLst>
              <a:gd name="adj1" fmla="val -73750"/>
              <a:gd name="adj2" fmla="val 92468"/>
            </a:avLst>
          </a:prstGeom>
          <a:solidFill>
            <a:schemeClr val="accent1"/>
          </a:solidFill>
          <a:ln w="9525" cap="flat" cmpd="sng">
            <a:solidFill>
              <a:schemeClr val="tx1"/>
            </a:solidFill>
            <a:prstDash val="solid"/>
            <a:miter/>
            <a:headEnd type="none" w="med" len="med"/>
            <a:tailEnd type="none" w="med" len="med"/>
          </a:ln>
        </p:spPr>
        <p:txBody>
          <a:bodyPr/>
          <a:p>
            <a:pPr eaLnBrk="1" hangingPunct="1">
              <a:spcBef>
                <a:spcPct val="50000"/>
              </a:spcBef>
              <a:buNone/>
            </a:pPr>
            <a:r>
              <a:rPr lang="zh-CN" altLang="en-US" sz="2000" dirty="0">
                <a:latin typeface="黑体" panose="02010609060101010101" pitchFamily="49" charset="-122"/>
                <a:ea typeface="黑体" panose="02010609060101010101" pitchFamily="49" charset="-122"/>
              </a:rPr>
              <a:t>取消分配</a:t>
            </a:r>
            <a:endParaRPr lang="zh-CN" altLang="en-US" sz="2000" dirty="0">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501762">
                                            <p:txEl>
                                              <p:charRg st="0" end="12"/>
                                            </p:txEl>
                                          </p:spTgt>
                                        </p:tgtEl>
                                        <p:attrNameLst>
                                          <p:attrName>style.visibility</p:attrName>
                                        </p:attrNameLst>
                                      </p:cBhvr>
                                      <p:to>
                                        <p:strVal val="visible"/>
                                      </p:to>
                                    </p:set>
                                    <p:animEffect transition="in" filter="slide(fromLeft)">
                                      <p:cBhvr>
                                        <p:cTn id="7" dur="500"/>
                                        <p:tgtEl>
                                          <p:spTgt spid="501762">
                                            <p:txEl>
                                              <p:charRg st="0" end="1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01763"/>
                                        </p:tgtEl>
                                        <p:attrNameLst>
                                          <p:attrName>style.visibility</p:attrName>
                                        </p:attrNameLst>
                                      </p:cBhvr>
                                      <p:to>
                                        <p:strVal val="visible"/>
                                      </p:to>
                                    </p:set>
                                    <p:animEffect transition="in" filter="randombar(horizontal)">
                                      <p:cBhvr>
                                        <p:cTn id="17" dur="500"/>
                                        <p:tgtEl>
                                          <p:spTgt spid="50176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01791"/>
                                        </p:tgtEl>
                                        <p:attrNameLst>
                                          <p:attrName>style.visibility</p:attrName>
                                        </p:attrNameLst>
                                      </p:cBhvr>
                                      <p:to>
                                        <p:strVal val="visible"/>
                                      </p:to>
                                    </p:set>
                                    <p:animEffect transition="in" filter="dissolve">
                                      <p:cBhvr>
                                        <p:cTn id="22" dur="500"/>
                                        <p:tgtEl>
                                          <p:spTgt spid="50179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ssolv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2" fill="hold" grpId="0" nodeType="clickEffect">
                                  <p:stCondLst>
                                    <p:cond delay="0"/>
                                  </p:stCondLst>
                                  <p:childTnLst>
                                    <p:set>
                                      <p:cBhvr>
                                        <p:cTn id="31" dur="1" fill="hold">
                                          <p:stCondLst>
                                            <p:cond delay="0"/>
                                          </p:stCondLst>
                                        </p:cTn>
                                        <p:tgtEl>
                                          <p:spTgt spid="501790"/>
                                        </p:tgtEl>
                                        <p:attrNameLst>
                                          <p:attrName>style.visibility</p:attrName>
                                        </p:attrNameLst>
                                      </p:cBhvr>
                                      <p:to>
                                        <p:strVal val="visible"/>
                                      </p:to>
                                    </p:set>
                                    <p:animEffect transition="in" filter="slide(fromRight)">
                                      <p:cBhvr>
                                        <p:cTn id="32" dur="500"/>
                                        <p:tgtEl>
                                          <p:spTgt spid="5017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62" grpId="0" advAuto="1000" build="p"/>
      <p:bldP spid="501790" grpId="0" animBg="1"/>
      <p:bldP spid="501791" grpId="0" animBg="1"/>
      <p:bldP spid="6" grpId="0" animBg="1"/>
      <p:bldP spid="7"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Rectangle 2"/>
          <p:cNvSpPr>
            <a:spLocks noGrp="1"/>
          </p:cNvSpPr>
          <p:nvPr>
            <p:ph type="title"/>
          </p:nvPr>
        </p:nvSpPr>
        <p:spPr>
          <a:xfrm>
            <a:off x="647700" y="476250"/>
            <a:ext cx="7499350" cy="633413"/>
          </a:xfrm>
          <a:ln/>
        </p:spPr>
        <p:txBody>
          <a:bodyPr vert="horz" wrap="square" lIns="91440" tIns="45720" rIns="91440" bIns="45720" anchor="t" anchorCtr="0"/>
          <a:p>
            <a:pPr eaLnBrk="1" hangingPunct="1"/>
            <a:r>
              <a:rPr lang="en-US" altLang="zh-CN" sz="4000" dirty="0">
                <a:latin typeface="黑体" panose="02010609060101010101" pitchFamily="49" charset="-122"/>
              </a:rPr>
              <a:t>3.7.3</a:t>
            </a:r>
            <a:r>
              <a:rPr lang="zh-CN" altLang="en-US" sz="4000" dirty="0">
                <a:latin typeface="黑体" panose="02010609060101010101" pitchFamily="49" charset="-122"/>
              </a:rPr>
              <a:t> 利用银行家算法避免死锁 </a:t>
            </a:r>
            <a:endParaRPr lang="zh-CN" altLang="en-US" sz="4000" dirty="0">
              <a:latin typeface="黑体" panose="02010609060101010101" pitchFamily="49" charset="-122"/>
            </a:endParaRPr>
          </a:p>
        </p:txBody>
      </p:sp>
      <p:sp>
        <p:nvSpPr>
          <p:cNvPr id="100355" name="Rectangle 3"/>
          <p:cNvSpPr>
            <a:spLocks noGrp="1"/>
          </p:cNvSpPr>
          <p:nvPr>
            <p:ph idx="1"/>
          </p:nvPr>
        </p:nvSpPr>
        <p:spPr>
          <a:xfrm>
            <a:off x="381000" y="1447800"/>
            <a:ext cx="8763000" cy="4786313"/>
          </a:xfrm>
          <a:ln/>
        </p:spPr>
        <p:txBody>
          <a:bodyPr vert="horz" wrap="square" lIns="91440" tIns="45720" rIns="91440" bIns="45720" anchor="t" anchorCtr="0"/>
          <a:p>
            <a:pPr eaLnBrk="1" hangingPunct="1">
              <a:buNone/>
            </a:pP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．数据结构</a:t>
            </a:r>
            <a:endParaRPr lang="zh-CN" altLang="en-US" sz="2400" dirty="0">
              <a:latin typeface="黑体" panose="02010609060101010101" pitchFamily="49" charset="-122"/>
              <a:ea typeface="黑体" panose="02010609060101010101" pitchFamily="49" charset="-122"/>
            </a:endParaRPr>
          </a:p>
          <a:p>
            <a:pPr lvl="1" eaLnBrk="1" hangingPunct="1"/>
            <a:r>
              <a:rPr lang="zh-CN" altLang="en-US" sz="2400" dirty="0">
                <a:latin typeface="黑体" panose="02010609060101010101" pitchFamily="49" charset="-122"/>
                <a:ea typeface="黑体" panose="02010609060101010101" pitchFamily="49" charset="-122"/>
              </a:rPr>
              <a:t>可利用资源向量 </a:t>
            </a:r>
            <a:r>
              <a:rPr lang="en-US" altLang="zh-CN" sz="2400" dirty="0">
                <a:latin typeface="黑体" panose="02010609060101010101" pitchFamily="49" charset="-122"/>
                <a:ea typeface="黑体" panose="02010609060101010101" pitchFamily="49" charset="-122"/>
              </a:rPr>
              <a:t>available[j]=k  </a:t>
            </a:r>
            <a:r>
              <a:rPr lang="zh-CN" altLang="en-US" sz="2400" dirty="0">
                <a:latin typeface="黑体" panose="02010609060101010101" pitchFamily="49" charset="-122"/>
                <a:ea typeface="黑体" panose="02010609060101010101" pitchFamily="49" charset="-122"/>
              </a:rPr>
              <a:t>系统现有</a:t>
            </a:r>
            <a:r>
              <a:rPr lang="en-US" altLang="zh-CN" sz="2400" dirty="0">
                <a:latin typeface="黑体" panose="02010609060101010101" pitchFamily="49" charset="-122"/>
                <a:ea typeface="黑体" panose="02010609060101010101" pitchFamily="49" charset="-122"/>
              </a:rPr>
              <a:t>R</a:t>
            </a:r>
            <a:r>
              <a:rPr lang="en-US" altLang="zh-CN" sz="2400" baseline="-25000" dirty="0">
                <a:latin typeface="黑体" panose="02010609060101010101" pitchFamily="49" charset="-122"/>
                <a:ea typeface="黑体" panose="02010609060101010101" pitchFamily="49" charset="-122"/>
              </a:rPr>
              <a:t>j</a:t>
            </a:r>
            <a:r>
              <a:rPr lang="zh-CN" altLang="en-US" sz="2400" dirty="0">
                <a:latin typeface="黑体" panose="02010609060101010101" pitchFamily="49" charset="-122"/>
                <a:ea typeface="黑体" panose="02010609060101010101" pitchFamily="49" charset="-122"/>
              </a:rPr>
              <a:t>类资源</a:t>
            </a:r>
            <a:r>
              <a:rPr lang="en-US" altLang="zh-CN" sz="2400" dirty="0">
                <a:latin typeface="黑体" panose="02010609060101010101" pitchFamily="49" charset="-122"/>
                <a:ea typeface="黑体" panose="02010609060101010101" pitchFamily="49" charset="-122"/>
              </a:rPr>
              <a:t>k</a:t>
            </a:r>
            <a:r>
              <a:rPr lang="zh-CN" altLang="en-US" sz="2400" dirty="0">
                <a:latin typeface="黑体" panose="02010609060101010101" pitchFamily="49" charset="-122"/>
                <a:ea typeface="黑体" panose="02010609060101010101" pitchFamily="49" charset="-122"/>
              </a:rPr>
              <a:t>个</a:t>
            </a:r>
            <a:endParaRPr lang="zh-CN" altLang="en-US" sz="2400" dirty="0">
              <a:latin typeface="黑体" panose="02010609060101010101" pitchFamily="49" charset="-122"/>
              <a:ea typeface="黑体" panose="02010609060101010101" pitchFamily="49" charset="-122"/>
            </a:endParaRPr>
          </a:p>
          <a:p>
            <a:pPr lvl="1" eaLnBrk="1" hangingPunct="1"/>
            <a:r>
              <a:rPr lang="zh-CN" altLang="en-US" sz="2400" dirty="0">
                <a:latin typeface="黑体" panose="02010609060101010101" pitchFamily="49" charset="-122"/>
                <a:ea typeface="黑体" panose="02010609060101010101" pitchFamily="49" charset="-122"/>
              </a:rPr>
              <a:t>最大需求矩阵 </a:t>
            </a:r>
            <a:r>
              <a:rPr lang="en-US" altLang="zh-CN" sz="2400" dirty="0">
                <a:latin typeface="黑体" panose="02010609060101010101" pitchFamily="49" charset="-122"/>
                <a:ea typeface="黑体" panose="02010609060101010101" pitchFamily="49" charset="-122"/>
              </a:rPr>
              <a:t>max[i,j]=k      </a:t>
            </a:r>
            <a:r>
              <a:rPr lang="zh-CN" altLang="en-US" sz="2400" dirty="0">
                <a:latin typeface="黑体" panose="02010609060101010101" pitchFamily="49" charset="-122"/>
                <a:ea typeface="黑体" panose="02010609060101010101" pitchFamily="49" charset="-122"/>
              </a:rPr>
              <a:t>进程</a:t>
            </a:r>
            <a:r>
              <a:rPr lang="en-US" altLang="zh-CN" sz="2400" dirty="0">
                <a:latin typeface="黑体" panose="02010609060101010101" pitchFamily="49" charset="-122"/>
                <a:ea typeface="黑体" panose="02010609060101010101" pitchFamily="49" charset="-122"/>
              </a:rPr>
              <a:t>i</a:t>
            </a:r>
            <a:r>
              <a:rPr lang="zh-CN" altLang="en-US" sz="2400" dirty="0">
                <a:latin typeface="黑体" panose="02010609060101010101" pitchFamily="49" charset="-122"/>
                <a:ea typeface="黑体" panose="02010609060101010101" pitchFamily="49" charset="-122"/>
              </a:rPr>
              <a:t>需要</a:t>
            </a:r>
            <a:r>
              <a:rPr lang="en-US" altLang="zh-CN" sz="2400" dirty="0">
                <a:latin typeface="黑体" panose="02010609060101010101" pitchFamily="49" charset="-122"/>
                <a:ea typeface="黑体" panose="02010609060101010101" pitchFamily="49" charset="-122"/>
              </a:rPr>
              <a:t>R</a:t>
            </a:r>
            <a:r>
              <a:rPr lang="en-US" altLang="zh-CN" sz="2400" baseline="-25000" dirty="0">
                <a:latin typeface="黑体" panose="02010609060101010101" pitchFamily="49" charset="-122"/>
                <a:ea typeface="黑体" panose="02010609060101010101" pitchFamily="49" charset="-122"/>
              </a:rPr>
              <a:t>j</a:t>
            </a:r>
            <a:r>
              <a:rPr lang="zh-CN" altLang="en-US" sz="2400" dirty="0">
                <a:latin typeface="黑体" panose="02010609060101010101" pitchFamily="49" charset="-122"/>
                <a:ea typeface="黑体" panose="02010609060101010101" pitchFamily="49" charset="-122"/>
              </a:rPr>
              <a:t>的最大数</a:t>
            </a:r>
            <a:r>
              <a:rPr lang="en-US" altLang="zh-CN" sz="2400" dirty="0">
                <a:latin typeface="黑体" panose="02010609060101010101" pitchFamily="49" charset="-122"/>
                <a:ea typeface="黑体" panose="02010609060101010101" pitchFamily="49" charset="-122"/>
              </a:rPr>
              <a:t>k</a:t>
            </a:r>
            <a:r>
              <a:rPr lang="zh-CN" altLang="en-US" sz="2400" dirty="0">
                <a:latin typeface="黑体" panose="02010609060101010101" pitchFamily="49" charset="-122"/>
                <a:ea typeface="黑体" panose="02010609060101010101" pitchFamily="49" charset="-122"/>
              </a:rPr>
              <a:t>个</a:t>
            </a:r>
            <a:endParaRPr lang="zh-CN" altLang="en-US" sz="2400" dirty="0">
              <a:latin typeface="黑体" panose="02010609060101010101" pitchFamily="49" charset="-122"/>
              <a:ea typeface="黑体" panose="02010609060101010101" pitchFamily="49" charset="-122"/>
            </a:endParaRPr>
          </a:p>
          <a:p>
            <a:pPr lvl="1" eaLnBrk="1" hangingPunct="1"/>
            <a:r>
              <a:rPr lang="zh-CN" altLang="en-US" sz="2400" dirty="0">
                <a:latin typeface="黑体" panose="02010609060101010101" pitchFamily="49" charset="-122"/>
                <a:ea typeface="黑体" panose="02010609060101010101" pitchFamily="49" charset="-122"/>
              </a:rPr>
              <a:t>分配矩阵 </a:t>
            </a:r>
            <a:r>
              <a:rPr lang="en-US" altLang="zh-CN" sz="2400" dirty="0">
                <a:latin typeface="黑体" panose="02010609060101010101" pitchFamily="49" charset="-122"/>
                <a:ea typeface="黑体" panose="02010609060101010101" pitchFamily="49" charset="-122"/>
              </a:rPr>
              <a:t>alloc[i,j]=k    </a:t>
            </a:r>
            <a:r>
              <a:rPr lang="zh-CN" altLang="en-US" sz="2400" dirty="0">
                <a:latin typeface="黑体" panose="02010609060101010101" pitchFamily="49" charset="-122"/>
                <a:ea typeface="黑体" panose="02010609060101010101" pitchFamily="49" charset="-122"/>
              </a:rPr>
              <a:t>进程</a:t>
            </a:r>
            <a:r>
              <a:rPr lang="en-US" altLang="zh-CN" sz="2400" dirty="0">
                <a:latin typeface="黑体" panose="02010609060101010101" pitchFamily="49" charset="-122"/>
                <a:ea typeface="黑体" panose="02010609060101010101" pitchFamily="49" charset="-122"/>
              </a:rPr>
              <a:t>i</a:t>
            </a:r>
            <a:r>
              <a:rPr lang="zh-CN" altLang="en-US" sz="2400" dirty="0">
                <a:latin typeface="黑体" panose="02010609060101010101" pitchFamily="49" charset="-122"/>
                <a:ea typeface="黑体" panose="02010609060101010101" pitchFamily="49" charset="-122"/>
              </a:rPr>
              <a:t>已得到</a:t>
            </a:r>
            <a:r>
              <a:rPr lang="en-US" altLang="zh-CN" sz="2400" dirty="0">
                <a:latin typeface="黑体" panose="02010609060101010101" pitchFamily="49" charset="-122"/>
                <a:ea typeface="黑体" panose="02010609060101010101" pitchFamily="49" charset="-122"/>
              </a:rPr>
              <a:t>R</a:t>
            </a:r>
            <a:r>
              <a:rPr lang="en-US" altLang="zh-CN" sz="2400" baseline="-25000" dirty="0">
                <a:latin typeface="黑体" panose="02010609060101010101" pitchFamily="49" charset="-122"/>
                <a:ea typeface="黑体" panose="02010609060101010101" pitchFamily="49" charset="-122"/>
              </a:rPr>
              <a:t>j</a:t>
            </a:r>
            <a:r>
              <a:rPr lang="zh-CN" altLang="en-US" sz="2400" dirty="0">
                <a:latin typeface="黑体" panose="02010609060101010101" pitchFamily="49" charset="-122"/>
                <a:ea typeface="黑体" panose="02010609060101010101" pitchFamily="49" charset="-122"/>
              </a:rPr>
              <a:t>类资源</a:t>
            </a:r>
            <a:r>
              <a:rPr lang="en-US" altLang="zh-CN" sz="2400" dirty="0">
                <a:latin typeface="黑体" panose="02010609060101010101" pitchFamily="49" charset="-122"/>
                <a:ea typeface="黑体" panose="02010609060101010101" pitchFamily="49" charset="-122"/>
              </a:rPr>
              <a:t>k</a:t>
            </a:r>
            <a:r>
              <a:rPr lang="zh-CN" altLang="en-US" sz="2400" dirty="0">
                <a:latin typeface="黑体" panose="02010609060101010101" pitchFamily="49" charset="-122"/>
                <a:ea typeface="黑体" panose="02010609060101010101" pitchFamily="49" charset="-122"/>
              </a:rPr>
              <a:t>个   </a:t>
            </a:r>
            <a:endParaRPr lang="zh-CN" altLang="en-US" sz="2400" dirty="0">
              <a:latin typeface="黑体" panose="02010609060101010101" pitchFamily="49" charset="-122"/>
              <a:ea typeface="黑体" panose="02010609060101010101" pitchFamily="49" charset="-122"/>
            </a:endParaRPr>
          </a:p>
          <a:p>
            <a:pPr lvl="1" eaLnBrk="1" hangingPunct="1"/>
            <a:r>
              <a:rPr lang="zh-CN" altLang="en-US" sz="2400" dirty="0">
                <a:latin typeface="黑体" panose="02010609060101010101" pitchFamily="49" charset="-122"/>
                <a:ea typeface="黑体" panose="02010609060101010101" pitchFamily="49" charset="-122"/>
              </a:rPr>
              <a:t>需求矩阵</a:t>
            </a:r>
            <a:r>
              <a:rPr lang="en-US" altLang="zh-CN" sz="2400" dirty="0">
                <a:latin typeface="黑体" panose="02010609060101010101" pitchFamily="49" charset="-122"/>
                <a:ea typeface="黑体" panose="02010609060101010101" pitchFamily="49" charset="-122"/>
              </a:rPr>
              <a:t>need[i,j]=k 	</a:t>
            </a:r>
            <a:r>
              <a:rPr lang="zh-CN" altLang="en-US" sz="2400" dirty="0">
                <a:latin typeface="黑体" panose="02010609060101010101" pitchFamily="49" charset="-122"/>
                <a:ea typeface="黑体" panose="02010609060101010101" pitchFamily="49" charset="-122"/>
              </a:rPr>
              <a:t>进程</a:t>
            </a:r>
            <a:r>
              <a:rPr lang="en-US" altLang="zh-CN" sz="2400" dirty="0">
                <a:latin typeface="黑体" panose="02010609060101010101" pitchFamily="49" charset="-122"/>
                <a:ea typeface="黑体" panose="02010609060101010101" pitchFamily="49" charset="-122"/>
              </a:rPr>
              <a:t>i</a:t>
            </a:r>
            <a:r>
              <a:rPr lang="zh-CN" altLang="en-US" sz="2400" dirty="0">
                <a:latin typeface="黑体" panose="02010609060101010101" pitchFamily="49" charset="-122"/>
                <a:ea typeface="黑体" panose="02010609060101010101" pitchFamily="49" charset="-122"/>
              </a:rPr>
              <a:t>还需要</a:t>
            </a:r>
            <a:r>
              <a:rPr lang="en-US" altLang="zh-CN" sz="2400" dirty="0">
                <a:latin typeface="黑体" panose="02010609060101010101" pitchFamily="49" charset="-122"/>
                <a:ea typeface="黑体" panose="02010609060101010101" pitchFamily="49" charset="-122"/>
              </a:rPr>
              <a:t>R</a:t>
            </a:r>
            <a:r>
              <a:rPr lang="en-US" altLang="zh-CN" sz="2400" baseline="-25000" dirty="0">
                <a:latin typeface="黑体" panose="02010609060101010101" pitchFamily="49" charset="-122"/>
                <a:ea typeface="黑体" panose="02010609060101010101" pitchFamily="49" charset="-122"/>
              </a:rPr>
              <a:t>j</a:t>
            </a:r>
            <a:r>
              <a:rPr lang="zh-CN" altLang="en-US" sz="2400" dirty="0">
                <a:latin typeface="黑体" panose="02010609060101010101" pitchFamily="49" charset="-122"/>
                <a:ea typeface="黑体" panose="02010609060101010101" pitchFamily="49" charset="-122"/>
              </a:rPr>
              <a:t>类资源</a:t>
            </a:r>
            <a:r>
              <a:rPr lang="en-US" altLang="zh-CN" sz="2400" dirty="0">
                <a:latin typeface="黑体" panose="02010609060101010101" pitchFamily="49" charset="-122"/>
                <a:ea typeface="黑体" panose="02010609060101010101" pitchFamily="49" charset="-122"/>
              </a:rPr>
              <a:t>k</a:t>
            </a:r>
            <a:r>
              <a:rPr lang="zh-CN" altLang="en-US" sz="2400" dirty="0">
                <a:latin typeface="黑体" panose="02010609060101010101" pitchFamily="49" charset="-122"/>
                <a:ea typeface="黑体" panose="02010609060101010101" pitchFamily="49" charset="-122"/>
              </a:rPr>
              <a:t>个</a:t>
            </a:r>
            <a:endParaRPr lang="zh-CN" altLang="en-US" sz="2400" dirty="0">
              <a:latin typeface="黑体" panose="02010609060101010101" pitchFamily="49" charset="-122"/>
              <a:ea typeface="黑体" panose="02010609060101010101" pitchFamily="49" charset="-122"/>
            </a:endParaRPr>
          </a:p>
          <a:p>
            <a:pPr lvl="1" eaLnBrk="1" hangingPunct="1">
              <a:buFont typeface="Times New Roman" panose="02020603050405020304" pitchFamily="18" charset="0"/>
              <a:buNone/>
            </a:pPr>
            <a:r>
              <a:rPr lang="zh-CN" altLang="en-US" sz="2400" dirty="0">
                <a:latin typeface="黑体" panose="02010609060101010101" pitchFamily="49" charset="-122"/>
                <a:ea typeface="黑体" panose="02010609060101010101" pitchFamily="49" charset="-122"/>
              </a:rPr>
              <a:t>   </a:t>
            </a:r>
            <a:r>
              <a:rPr lang="zh-CN" altLang="en-US" sz="2400" i="1" dirty="0">
                <a:solidFill>
                  <a:srgbClr val="FF3300"/>
                </a:solidFill>
                <a:latin typeface="黑体" panose="02010609060101010101" pitchFamily="49" charset="-122"/>
                <a:ea typeface="黑体" panose="02010609060101010101" pitchFamily="49" charset="-122"/>
              </a:rPr>
              <a:t>有：</a:t>
            </a:r>
            <a:r>
              <a:rPr lang="en-US" altLang="zh-CN" sz="2400" i="1" dirty="0">
                <a:solidFill>
                  <a:srgbClr val="FF3300"/>
                </a:solidFill>
                <a:latin typeface="黑体" panose="02010609060101010101" pitchFamily="49" charset="-122"/>
                <a:ea typeface="黑体" panose="02010609060101010101" pitchFamily="49" charset="-122"/>
              </a:rPr>
              <a:t>need[i,j]= max[i,j]</a:t>
            </a:r>
            <a:r>
              <a:rPr lang="zh-CN" altLang="en-US" sz="2400" i="1" dirty="0">
                <a:solidFill>
                  <a:srgbClr val="FF3300"/>
                </a:solidFill>
                <a:latin typeface="黑体" panose="02010609060101010101" pitchFamily="49" charset="-122"/>
                <a:ea typeface="黑体" panose="02010609060101010101" pitchFamily="49" charset="-122"/>
              </a:rPr>
              <a:t>－</a:t>
            </a:r>
            <a:r>
              <a:rPr lang="en-US" altLang="zh-CN" sz="2400" i="1" dirty="0">
                <a:solidFill>
                  <a:srgbClr val="FF3300"/>
                </a:solidFill>
                <a:latin typeface="黑体" panose="02010609060101010101" pitchFamily="49" charset="-122"/>
                <a:ea typeface="黑体" panose="02010609060101010101" pitchFamily="49" charset="-122"/>
              </a:rPr>
              <a:t>alloc[i,j]</a:t>
            </a:r>
            <a:endParaRPr lang="en-US" altLang="zh-CN" sz="2400" i="1" dirty="0">
              <a:solidFill>
                <a:srgbClr val="FF3300"/>
              </a:solidFill>
              <a:latin typeface="黑体" panose="02010609060101010101" pitchFamily="49" charset="-122"/>
              <a:ea typeface="黑体" panose="02010609060101010101" pitchFamily="49" charset="-122"/>
            </a:endParaRPr>
          </a:p>
          <a:p>
            <a:pPr lvl="1" eaLnBrk="1" hangingPunct="1"/>
            <a:r>
              <a:rPr lang="en-US" altLang="zh-CN" sz="2400" dirty="0">
                <a:latin typeface="黑体" panose="02010609060101010101" pitchFamily="49" charset="-122"/>
                <a:ea typeface="黑体" panose="02010609060101010101" pitchFamily="49" charset="-122"/>
              </a:rPr>
              <a:t>Request</a:t>
            </a:r>
            <a:r>
              <a:rPr lang="en-US" altLang="zh-CN" sz="2400" baseline="-25000" dirty="0">
                <a:latin typeface="黑体" panose="02010609060101010101" pitchFamily="49" charset="-122"/>
                <a:ea typeface="黑体" panose="02010609060101010101" pitchFamily="49" charset="-122"/>
              </a:rPr>
              <a:t>i</a:t>
            </a:r>
            <a:r>
              <a:rPr lang="en-US" altLang="zh-CN" sz="2400" dirty="0">
                <a:latin typeface="黑体" panose="02010609060101010101" pitchFamily="49" charset="-122"/>
                <a:ea typeface="黑体" panose="02010609060101010101" pitchFamily="49" charset="-122"/>
              </a:rPr>
              <a:t>[j]=k   </a:t>
            </a:r>
            <a:r>
              <a:rPr lang="zh-CN" altLang="en-US" sz="2400" dirty="0">
                <a:latin typeface="黑体" panose="02010609060101010101" pitchFamily="49" charset="-122"/>
                <a:ea typeface="黑体" panose="02010609060101010101" pitchFamily="49" charset="-122"/>
              </a:rPr>
              <a:t>表示进程</a:t>
            </a:r>
            <a:r>
              <a:rPr lang="en-US" altLang="zh-CN" sz="2400" dirty="0">
                <a:latin typeface="黑体" panose="02010609060101010101" pitchFamily="49" charset="-122"/>
                <a:ea typeface="黑体" panose="02010609060101010101" pitchFamily="49" charset="-122"/>
              </a:rPr>
              <a:t>i</a:t>
            </a:r>
            <a:r>
              <a:rPr lang="zh-CN" altLang="en-US" sz="2400" dirty="0">
                <a:latin typeface="黑体" panose="02010609060101010101" pitchFamily="49" charset="-122"/>
                <a:ea typeface="黑体" panose="02010609060101010101" pitchFamily="49" charset="-122"/>
              </a:rPr>
              <a:t>需要</a:t>
            </a:r>
            <a:r>
              <a:rPr lang="en-US" altLang="zh-CN" sz="2400" dirty="0">
                <a:latin typeface="黑体" panose="02010609060101010101" pitchFamily="49" charset="-122"/>
                <a:ea typeface="黑体" panose="02010609060101010101" pitchFamily="49" charset="-122"/>
              </a:rPr>
              <a:t>k</a:t>
            </a:r>
            <a:r>
              <a:rPr lang="zh-CN" altLang="en-US" sz="2400" dirty="0">
                <a:latin typeface="黑体" panose="02010609060101010101" pitchFamily="49" charset="-122"/>
                <a:ea typeface="黑体" panose="02010609060101010101" pitchFamily="49" charset="-122"/>
              </a:rPr>
              <a:t>个</a:t>
            </a:r>
            <a:r>
              <a:rPr lang="en-US" altLang="zh-CN" sz="2400" dirty="0">
                <a:latin typeface="黑体" panose="02010609060101010101" pitchFamily="49" charset="-122"/>
                <a:ea typeface="黑体" panose="02010609060101010101" pitchFamily="49" charset="-122"/>
              </a:rPr>
              <a:t>R</a:t>
            </a:r>
            <a:r>
              <a:rPr lang="en-US" altLang="zh-CN" sz="2400" baseline="-25000" dirty="0">
                <a:latin typeface="黑体" panose="02010609060101010101" pitchFamily="49" charset="-122"/>
                <a:ea typeface="黑体" panose="02010609060101010101" pitchFamily="49" charset="-122"/>
              </a:rPr>
              <a:t>j</a:t>
            </a:r>
            <a:r>
              <a:rPr lang="zh-CN" altLang="en-US" sz="2400" dirty="0">
                <a:latin typeface="黑体" panose="02010609060101010101" pitchFamily="49" charset="-122"/>
                <a:ea typeface="黑体" panose="02010609060101010101" pitchFamily="49" charset="-122"/>
              </a:rPr>
              <a:t>类型的资源</a:t>
            </a:r>
            <a:endParaRPr lang="zh-CN" altLang="en-US" sz="2400" dirty="0">
              <a:latin typeface="黑体" panose="02010609060101010101" pitchFamily="49" charset="-122"/>
              <a:ea typeface="黑体" panose="02010609060101010101" pitchFamily="49" charset="-122"/>
            </a:endParaRPr>
          </a:p>
          <a:p>
            <a:pPr lvl="1" eaLnBrk="1" hangingPunct="1"/>
            <a:r>
              <a:rPr lang="en-US" altLang="zh-CN" sz="2400" dirty="0">
                <a:latin typeface="黑体" panose="02010609060101010101" pitchFamily="49" charset="-122"/>
                <a:ea typeface="黑体" panose="02010609060101010101" pitchFamily="49" charset="-122"/>
              </a:rPr>
              <a:t>Work            </a:t>
            </a:r>
            <a:r>
              <a:rPr lang="zh-CN" altLang="en-US" sz="2400" dirty="0">
                <a:latin typeface="黑体" panose="02010609060101010101" pitchFamily="49" charset="-122"/>
                <a:ea typeface="黑体" panose="02010609060101010101" pitchFamily="49" charset="-122"/>
              </a:rPr>
              <a:t>表示进程继续运行所需的各类资源数目  </a:t>
            </a:r>
            <a:endParaRPr lang="zh-CN" altLang="en-US" sz="2400" dirty="0">
              <a:latin typeface="黑体" panose="02010609060101010101" pitchFamily="49" charset="-122"/>
              <a:ea typeface="黑体" panose="02010609060101010101" pitchFamily="49" charset="-122"/>
            </a:endParaRPr>
          </a:p>
          <a:p>
            <a:pPr lvl="1" eaLnBrk="1" hangingPunct="1">
              <a:buFont typeface="Times New Roman" panose="02020603050405020304" pitchFamily="18" charset="0"/>
              <a:buNone/>
            </a:pPr>
            <a:r>
              <a:rPr lang="zh-CN" altLang="en-US" sz="2400" dirty="0">
                <a:latin typeface="黑体" panose="02010609060101010101" pitchFamily="49" charset="-122"/>
                <a:ea typeface="黑体" panose="02010609060101010101" pitchFamily="49" charset="-122"/>
              </a:rPr>
              <a:t>   </a:t>
            </a:r>
            <a:r>
              <a:rPr lang="zh-CN" altLang="en-US" sz="2400" i="1" dirty="0">
                <a:solidFill>
                  <a:srgbClr val="FF3300"/>
                </a:solidFill>
                <a:latin typeface="黑体" panose="02010609060101010101" pitchFamily="49" charset="-122"/>
                <a:ea typeface="黑体" panose="02010609060101010101" pitchFamily="49" charset="-122"/>
              </a:rPr>
              <a:t>在执行安全算法开始时，</a:t>
            </a:r>
            <a:r>
              <a:rPr lang="en-US" altLang="zh-CN" sz="2400" i="1" dirty="0">
                <a:solidFill>
                  <a:srgbClr val="FF3300"/>
                </a:solidFill>
                <a:latin typeface="黑体" panose="02010609060101010101" pitchFamily="49" charset="-122"/>
                <a:ea typeface="黑体" panose="02010609060101010101" pitchFamily="49" charset="-122"/>
              </a:rPr>
              <a:t>Work∶=Available</a:t>
            </a:r>
            <a:r>
              <a:rPr lang="zh-CN" altLang="en-US" sz="2400" i="1" dirty="0">
                <a:solidFill>
                  <a:srgbClr val="FF3300"/>
                </a:solidFill>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 </a:t>
            </a:r>
            <a:endParaRPr lang="zh-CN" altLang="en-US" sz="2400" dirty="0">
              <a:latin typeface="黑体" panose="02010609060101010101" pitchFamily="49" charset="-122"/>
              <a:ea typeface="黑体" panose="02010609060101010101" pitchFamily="49" charset="-122"/>
            </a:endParaRPr>
          </a:p>
          <a:p>
            <a:pPr lvl="1" eaLnBrk="1" hangingPunct="1"/>
            <a:r>
              <a:rPr lang="en-US" altLang="zh-CN" sz="2400" dirty="0">
                <a:latin typeface="黑体" panose="02010609060101010101" pitchFamily="49" charset="-122"/>
                <a:ea typeface="黑体" panose="02010609060101010101" pitchFamily="49" charset="-122"/>
              </a:rPr>
              <a:t>finish[i]      </a:t>
            </a:r>
            <a:r>
              <a:rPr lang="zh-CN" altLang="en-US" sz="2400" dirty="0">
                <a:latin typeface="黑体" panose="02010609060101010101" pitchFamily="49" charset="-122"/>
                <a:ea typeface="黑体" panose="02010609060101010101" pitchFamily="49" charset="-122"/>
              </a:rPr>
              <a:t>布尔量，表进程</a:t>
            </a:r>
            <a:r>
              <a:rPr lang="en-US" altLang="zh-CN" sz="2400" dirty="0">
                <a:latin typeface="黑体" panose="02010609060101010101" pitchFamily="49" charset="-122"/>
                <a:ea typeface="黑体" panose="02010609060101010101" pitchFamily="49" charset="-122"/>
              </a:rPr>
              <a:t>i</a:t>
            </a:r>
            <a:r>
              <a:rPr lang="zh-CN" altLang="en-US" sz="2400" dirty="0">
                <a:latin typeface="黑体" panose="02010609060101010101" pitchFamily="49" charset="-122"/>
                <a:ea typeface="黑体" panose="02010609060101010101" pitchFamily="49" charset="-122"/>
              </a:rPr>
              <a:t>能否顺序完成 </a:t>
            </a:r>
            <a:endParaRPr lang="zh-CN" altLang="en-US" sz="2400" dirty="0">
              <a:latin typeface="黑体" panose="02010609060101010101" pitchFamily="49" charset="-122"/>
              <a:ea typeface="黑体" panose="02010609060101010101" pitchFamily="49" charset="-122"/>
            </a:endParaRP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灯片编号占位符 5"/>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ea typeface="楷体_GB2312" pitchFamily="49" charset="-122"/>
              </a:rPr>
            </a:fld>
            <a:endParaRPr lang="en-US" altLang="zh-CN" sz="1400" dirty="0">
              <a:ea typeface="楷体_GB2312" pitchFamily="49" charset="-122"/>
            </a:endParaRPr>
          </a:p>
        </p:txBody>
      </p:sp>
      <p:sp>
        <p:nvSpPr>
          <p:cNvPr id="12291" name="Rectangle 2"/>
          <p:cNvSpPr>
            <a:spLocks noGrp="1"/>
          </p:cNvSpPr>
          <p:nvPr>
            <p:ph type="title"/>
          </p:nvPr>
        </p:nvSpPr>
        <p:spPr>
          <a:xfrm>
            <a:off x="228600" y="228600"/>
            <a:ext cx="8458200" cy="657225"/>
          </a:xfrm>
          <a:ln/>
        </p:spPr>
        <p:txBody>
          <a:bodyPr vert="horz" wrap="square" lIns="91440" tIns="45720" rIns="91440" bIns="45720" anchor="b" anchorCtr="0"/>
          <a:p>
            <a:pPr eaLnBrk="1" hangingPunct="1"/>
            <a:r>
              <a:rPr lang="en-US" altLang="zh-CN" sz="3200" dirty="0">
                <a:solidFill>
                  <a:schemeClr val="tx1"/>
                </a:solidFill>
              </a:rPr>
              <a:t>3.1.2  </a:t>
            </a:r>
            <a:r>
              <a:rPr lang="zh-CN" altLang="en-US" sz="3200" dirty="0">
                <a:solidFill>
                  <a:schemeClr val="tx1"/>
                </a:solidFill>
                <a:latin typeface="宋体" panose="02010600030101010101" pitchFamily="2" charset="-122"/>
              </a:rPr>
              <a:t>调度队列模型</a:t>
            </a:r>
            <a:endParaRPr lang="zh-CN" altLang="en-US" sz="3200" dirty="0">
              <a:solidFill>
                <a:schemeClr val="tx1"/>
              </a:solidFill>
              <a:latin typeface="宋体" panose="02010600030101010101" pitchFamily="2" charset="-122"/>
            </a:endParaRPr>
          </a:p>
        </p:txBody>
      </p:sp>
      <p:sp>
        <p:nvSpPr>
          <p:cNvPr id="12292" name="Text Box 3"/>
          <p:cNvSpPr txBox="1"/>
          <p:nvPr/>
        </p:nvSpPr>
        <p:spPr>
          <a:xfrm>
            <a:off x="307975" y="1003300"/>
            <a:ext cx="7639050" cy="519113"/>
          </a:xfrm>
          <a:prstGeom prst="rect">
            <a:avLst/>
          </a:prstGeom>
          <a:noFill/>
          <a:ln w="9525">
            <a:noFill/>
          </a:ln>
        </p:spPr>
        <p:txBody>
          <a:bodyPr>
            <a:spAutoFit/>
          </a:bodyPr>
          <a:p>
            <a:pPr eaLnBrk="1" hangingPunct="1">
              <a:spcBef>
                <a:spcPct val="50000"/>
              </a:spcBef>
            </a:pPr>
            <a:r>
              <a:rPr lang="en-US" altLang="zh-CN" sz="2800" dirty="0">
                <a:solidFill>
                  <a:srgbClr val="000066"/>
                </a:solidFill>
                <a:latin typeface="Tahoma" panose="020B0604030504040204" pitchFamily="34" charset="0"/>
                <a:ea typeface="仿宋_GB2312" pitchFamily="49" charset="-122"/>
              </a:rPr>
              <a:t>2.  </a:t>
            </a:r>
            <a:r>
              <a:rPr lang="zh-CN" altLang="en-US" sz="2800" dirty="0">
                <a:solidFill>
                  <a:srgbClr val="000066"/>
                </a:solidFill>
                <a:latin typeface="Tahoma" panose="020B0604030504040204" pitchFamily="34" charset="0"/>
                <a:ea typeface="仿宋_GB2312" pitchFamily="49" charset="-122"/>
              </a:rPr>
              <a:t>具有高级和低级调度的调度队列模型 </a:t>
            </a:r>
            <a:endParaRPr lang="zh-CN" altLang="en-US" sz="2800" dirty="0">
              <a:solidFill>
                <a:srgbClr val="000066"/>
              </a:solidFill>
              <a:latin typeface="Tahoma" panose="020B0604030504040204" pitchFamily="34" charset="0"/>
              <a:ea typeface="仿宋_GB2312" pitchFamily="49" charset="-122"/>
            </a:endParaRPr>
          </a:p>
        </p:txBody>
      </p:sp>
      <p:sp>
        <p:nvSpPr>
          <p:cNvPr id="249860" name="AutoShape 4"/>
          <p:cNvSpPr/>
          <p:nvPr/>
        </p:nvSpPr>
        <p:spPr>
          <a:xfrm>
            <a:off x="6864350" y="47625"/>
            <a:ext cx="2044700" cy="919163"/>
          </a:xfrm>
          <a:prstGeom prst="wedgeRectCallout">
            <a:avLst>
              <a:gd name="adj1" fmla="val -92005"/>
              <a:gd name="adj2" fmla="val 61917"/>
            </a:avLst>
          </a:prstGeom>
          <a:solidFill>
            <a:schemeClr val="accent1"/>
          </a:solidFill>
          <a:ln w="9525" cap="flat" cmpd="sng">
            <a:solidFill>
              <a:schemeClr val="tx1"/>
            </a:solidFill>
            <a:prstDash val="solid"/>
            <a:miter/>
            <a:headEnd type="none" w="med" len="med"/>
            <a:tailEnd type="none" w="med" len="med"/>
          </a:ln>
        </p:spPr>
        <p:txBody>
          <a:bodyPr lIns="54000" rIns="54000"/>
          <a:p>
            <a:pPr algn="ctr" eaLnBrk="1" hangingPunct="1">
              <a:spcBef>
                <a:spcPct val="10000"/>
              </a:spcBef>
            </a:pPr>
            <a:r>
              <a:rPr lang="zh-CN" altLang="en-US" dirty="0">
                <a:latin typeface="楷体_GB2312" pitchFamily="49" charset="-122"/>
              </a:rPr>
              <a:t>批处理系统中的调度模型 </a:t>
            </a:r>
            <a:endParaRPr lang="zh-CN" altLang="en-US" dirty="0">
              <a:latin typeface="楷体_GB2312" pitchFamily="49" charset="-122"/>
            </a:endParaRPr>
          </a:p>
        </p:txBody>
      </p:sp>
      <p:sp>
        <p:nvSpPr>
          <p:cNvPr id="249861" name="AutoShape 5"/>
          <p:cNvSpPr/>
          <p:nvPr/>
        </p:nvSpPr>
        <p:spPr>
          <a:xfrm>
            <a:off x="5778500" y="1352550"/>
            <a:ext cx="3124200" cy="1143000"/>
          </a:xfrm>
          <a:prstGeom prst="cloudCallout">
            <a:avLst>
              <a:gd name="adj1" fmla="val -55231"/>
              <a:gd name="adj2" fmla="val 54861"/>
            </a:avLst>
          </a:prstGeom>
          <a:solidFill>
            <a:schemeClr val="accent1"/>
          </a:solidFill>
          <a:ln w="9525" cap="flat" cmpd="sng">
            <a:solidFill>
              <a:schemeClr val="tx1"/>
            </a:solidFill>
            <a:prstDash val="solid"/>
            <a:miter/>
            <a:headEnd type="none" w="med" len="med"/>
            <a:tailEnd type="none" w="med" len="med"/>
          </a:ln>
        </p:spPr>
        <p:txBody>
          <a:bodyPr/>
          <a:p>
            <a:pPr algn="ctr" eaLnBrk="1" hangingPunct="1"/>
            <a:r>
              <a:rPr lang="zh-CN" altLang="en-US" dirty="0">
                <a:latin typeface="Tahoma" panose="020B0604030504040204" pitchFamily="34" charset="0"/>
                <a:ea typeface="仿宋_GB2312" pitchFamily="49" charset="-122"/>
              </a:rPr>
              <a:t>比第一种情况多了后备队列</a:t>
            </a:r>
            <a:endParaRPr lang="zh-CN" altLang="en-US" dirty="0">
              <a:latin typeface="Tahoma" panose="020B0604030504040204" pitchFamily="34" charset="0"/>
              <a:ea typeface="仿宋_GB2312" pitchFamily="49" charset="-122"/>
            </a:endParaRPr>
          </a:p>
        </p:txBody>
      </p:sp>
      <p:grpSp>
        <p:nvGrpSpPr>
          <p:cNvPr id="12295" name="Group 6"/>
          <p:cNvGrpSpPr/>
          <p:nvPr/>
        </p:nvGrpSpPr>
        <p:grpSpPr>
          <a:xfrm>
            <a:off x="198438" y="1612900"/>
            <a:ext cx="8713787" cy="4937125"/>
            <a:chOff x="125" y="166"/>
            <a:chExt cx="5489" cy="3110"/>
          </a:xfrm>
        </p:grpSpPr>
        <p:sp>
          <p:nvSpPr>
            <p:cNvPr id="12296" name="Line 7"/>
            <p:cNvSpPr/>
            <p:nvPr/>
          </p:nvSpPr>
          <p:spPr>
            <a:xfrm>
              <a:off x="1294" y="898"/>
              <a:ext cx="2313" cy="0"/>
            </a:xfrm>
            <a:prstGeom prst="line">
              <a:avLst/>
            </a:prstGeom>
            <a:ln w="19050" cap="flat" cmpd="sng">
              <a:solidFill>
                <a:schemeClr val="tx1"/>
              </a:solidFill>
              <a:prstDash val="solid"/>
              <a:headEnd type="none" w="med" len="med"/>
              <a:tailEnd type="none" w="med" len="med"/>
            </a:ln>
          </p:spPr>
        </p:sp>
        <p:sp>
          <p:nvSpPr>
            <p:cNvPr id="12297" name="Line 8"/>
            <p:cNvSpPr/>
            <p:nvPr/>
          </p:nvSpPr>
          <p:spPr>
            <a:xfrm>
              <a:off x="3607" y="898"/>
              <a:ext cx="0" cy="332"/>
            </a:xfrm>
            <a:prstGeom prst="line">
              <a:avLst/>
            </a:prstGeom>
            <a:ln w="19050" cap="flat" cmpd="sng">
              <a:solidFill>
                <a:schemeClr val="tx1"/>
              </a:solidFill>
              <a:prstDash val="solid"/>
              <a:headEnd type="none" w="med" len="med"/>
              <a:tailEnd type="none" w="med" len="med"/>
            </a:ln>
          </p:spPr>
        </p:sp>
        <p:sp>
          <p:nvSpPr>
            <p:cNvPr id="12298" name="Line 9"/>
            <p:cNvSpPr/>
            <p:nvPr/>
          </p:nvSpPr>
          <p:spPr>
            <a:xfrm flipH="1">
              <a:off x="1284" y="1230"/>
              <a:ext cx="2323" cy="0"/>
            </a:xfrm>
            <a:prstGeom prst="line">
              <a:avLst/>
            </a:prstGeom>
            <a:ln w="19050" cap="flat" cmpd="sng">
              <a:solidFill>
                <a:schemeClr val="tx1"/>
              </a:solidFill>
              <a:prstDash val="solid"/>
              <a:headEnd type="none" w="med" len="med"/>
              <a:tailEnd type="none" w="med" len="med"/>
            </a:ln>
          </p:spPr>
        </p:sp>
        <p:sp>
          <p:nvSpPr>
            <p:cNvPr id="12299" name="Text Box 10"/>
            <p:cNvSpPr txBox="1"/>
            <p:nvPr/>
          </p:nvSpPr>
          <p:spPr>
            <a:xfrm>
              <a:off x="1752" y="888"/>
              <a:ext cx="1406" cy="327"/>
            </a:xfrm>
            <a:prstGeom prst="rect">
              <a:avLst/>
            </a:prstGeom>
            <a:noFill/>
            <a:ln w="28575">
              <a:noFill/>
            </a:ln>
          </p:spPr>
          <p:txBody>
            <a:bodyPr>
              <a:spAutoFit/>
            </a:bodyPr>
            <a:p>
              <a:pPr algn="ctr" eaLnBrk="1" hangingPunct="1">
                <a:spcBef>
                  <a:spcPct val="50000"/>
                </a:spcBef>
              </a:pPr>
              <a:r>
                <a:rPr lang="zh-CN" altLang="en-US" sz="2800" dirty="0">
                  <a:latin typeface="楷体_GB2312" pitchFamily="49" charset="-122"/>
                </a:rPr>
                <a:t>就 绪 队 列</a:t>
              </a:r>
              <a:endParaRPr lang="zh-CN" altLang="en-US" sz="2800" dirty="0">
                <a:latin typeface="楷体_GB2312" pitchFamily="49" charset="-122"/>
              </a:endParaRPr>
            </a:p>
          </p:txBody>
        </p:sp>
        <p:sp>
          <p:nvSpPr>
            <p:cNvPr id="12300" name="Line 11"/>
            <p:cNvSpPr/>
            <p:nvPr/>
          </p:nvSpPr>
          <p:spPr>
            <a:xfrm>
              <a:off x="3233" y="894"/>
              <a:ext cx="0" cy="332"/>
            </a:xfrm>
            <a:prstGeom prst="line">
              <a:avLst/>
            </a:prstGeom>
            <a:ln w="19050" cap="flat" cmpd="sng">
              <a:solidFill>
                <a:schemeClr val="tx1"/>
              </a:solidFill>
              <a:prstDash val="solid"/>
              <a:headEnd type="none" w="med" len="med"/>
              <a:tailEnd type="none" w="med" len="med"/>
            </a:ln>
          </p:spPr>
        </p:sp>
        <p:sp>
          <p:nvSpPr>
            <p:cNvPr id="12301" name="Line 12"/>
            <p:cNvSpPr/>
            <p:nvPr/>
          </p:nvSpPr>
          <p:spPr>
            <a:xfrm>
              <a:off x="2813" y="894"/>
              <a:ext cx="0" cy="332"/>
            </a:xfrm>
            <a:prstGeom prst="line">
              <a:avLst/>
            </a:prstGeom>
            <a:ln w="19050" cap="flat" cmpd="sng">
              <a:solidFill>
                <a:schemeClr val="tx1"/>
              </a:solidFill>
              <a:prstDash val="solid"/>
              <a:headEnd type="none" w="med" len="med"/>
              <a:tailEnd type="none" w="med" len="med"/>
            </a:ln>
          </p:spPr>
        </p:sp>
        <p:sp>
          <p:nvSpPr>
            <p:cNvPr id="12302" name="Line 13"/>
            <p:cNvSpPr/>
            <p:nvPr/>
          </p:nvSpPr>
          <p:spPr>
            <a:xfrm>
              <a:off x="2439" y="890"/>
              <a:ext cx="0" cy="332"/>
            </a:xfrm>
            <a:prstGeom prst="line">
              <a:avLst/>
            </a:prstGeom>
            <a:ln w="19050" cap="flat" cmpd="sng">
              <a:solidFill>
                <a:schemeClr val="tx1"/>
              </a:solidFill>
              <a:prstDash val="solid"/>
              <a:headEnd type="none" w="med" len="med"/>
              <a:tailEnd type="none" w="med" len="med"/>
            </a:ln>
          </p:spPr>
        </p:sp>
        <p:sp>
          <p:nvSpPr>
            <p:cNvPr id="12303" name="Line 14"/>
            <p:cNvSpPr/>
            <p:nvPr/>
          </p:nvSpPr>
          <p:spPr>
            <a:xfrm>
              <a:off x="2123" y="894"/>
              <a:ext cx="0" cy="332"/>
            </a:xfrm>
            <a:prstGeom prst="line">
              <a:avLst/>
            </a:prstGeom>
            <a:ln w="19050" cap="flat" cmpd="sng">
              <a:solidFill>
                <a:schemeClr val="tx1"/>
              </a:solidFill>
              <a:prstDash val="solid"/>
              <a:headEnd type="none" w="med" len="med"/>
              <a:tailEnd type="none" w="med" len="med"/>
            </a:ln>
          </p:spPr>
        </p:sp>
        <p:sp>
          <p:nvSpPr>
            <p:cNvPr id="12304" name="Line 15"/>
            <p:cNvSpPr/>
            <p:nvPr/>
          </p:nvSpPr>
          <p:spPr>
            <a:xfrm>
              <a:off x="1749" y="890"/>
              <a:ext cx="0" cy="332"/>
            </a:xfrm>
            <a:prstGeom prst="line">
              <a:avLst/>
            </a:prstGeom>
            <a:ln w="19050" cap="flat" cmpd="sng">
              <a:solidFill>
                <a:schemeClr val="tx1"/>
              </a:solidFill>
              <a:prstDash val="solid"/>
              <a:headEnd type="none" w="med" len="med"/>
              <a:tailEnd type="none" w="med" len="med"/>
            </a:ln>
          </p:spPr>
        </p:sp>
        <p:sp>
          <p:nvSpPr>
            <p:cNvPr id="12305" name="Line 16"/>
            <p:cNvSpPr/>
            <p:nvPr/>
          </p:nvSpPr>
          <p:spPr>
            <a:xfrm>
              <a:off x="1415" y="896"/>
              <a:ext cx="0" cy="332"/>
            </a:xfrm>
            <a:prstGeom prst="line">
              <a:avLst/>
            </a:prstGeom>
            <a:ln w="19050" cap="flat" cmpd="sng">
              <a:solidFill>
                <a:schemeClr val="tx1"/>
              </a:solidFill>
              <a:prstDash val="solid"/>
              <a:headEnd type="none" w="med" len="med"/>
              <a:tailEnd type="none" w="med" len="med"/>
            </a:ln>
          </p:spPr>
        </p:sp>
        <p:sp>
          <p:nvSpPr>
            <p:cNvPr id="12306" name="Line 17"/>
            <p:cNvSpPr/>
            <p:nvPr/>
          </p:nvSpPr>
          <p:spPr>
            <a:xfrm>
              <a:off x="1290" y="1454"/>
              <a:ext cx="2313" cy="0"/>
            </a:xfrm>
            <a:prstGeom prst="line">
              <a:avLst/>
            </a:prstGeom>
            <a:ln w="19050" cap="flat" cmpd="sng">
              <a:solidFill>
                <a:schemeClr val="tx1"/>
              </a:solidFill>
              <a:prstDash val="solid"/>
              <a:headEnd type="none" w="med" len="med"/>
              <a:tailEnd type="none" w="med" len="med"/>
            </a:ln>
          </p:spPr>
        </p:sp>
        <p:sp>
          <p:nvSpPr>
            <p:cNvPr id="12307" name="Line 18"/>
            <p:cNvSpPr/>
            <p:nvPr/>
          </p:nvSpPr>
          <p:spPr>
            <a:xfrm>
              <a:off x="3473" y="1454"/>
              <a:ext cx="0" cy="332"/>
            </a:xfrm>
            <a:prstGeom prst="line">
              <a:avLst/>
            </a:prstGeom>
            <a:ln w="19050" cap="flat" cmpd="sng">
              <a:solidFill>
                <a:schemeClr val="tx1"/>
              </a:solidFill>
              <a:prstDash val="solid"/>
              <a:headEnd type="none" w="med" len="med"/>
              <a:tailEnd type="none" w="med" len="med"/>
            </a:ln>
          </p:spPr>
        </p:sp>
        <p:sp>
          <p:nvSpPr>
            <p:cNvPr id="12308" name="Line 19"/>
            <p:cNvSpPr/>
            <p:nvPr/>
          </p:nvSpPr>
          <p:spPr>
            <a:xfrm flipH="1">
              <a:off x="1280" y="1786"/>
              <a:ext cx="2323" cy="0"/>
            </a:xfrm>
            <a:prstGeom prst="line">
              <a:avLst/>
            </a:prstGeom>
            <a:ln w="19050" cap="flat" cmpd="sng">
              <a:solidFill>
                <a:schemeClr val="tx1"/>
              </a:solidFill>
              <a:prstDash val="solid"/>
              <a:headEnd type="none" w="med" len="med"/>
              <a:tailEnd type="none" w="med" len="med"/>
            </a:ln>
          </p:spPr>
        </p:sp>
        <p:sp>
          <p:nvSpPr>
            <p:cNvPr id="12309" name="Text Box 20"/>
            <p:cNvSpPr txBox="1"/>
            <p:nvPr/>
          </p:nvSpPr>
          <p:spPr>
            <a:xfrm>
              <a:off x="1628" y="1444"/>
              <a:ext cx="1522" cy="327"/>
            </a:xfrm>
            <a:prstGeom prst="rect">
              <a:avLst/>
            </a:prstGeom>
            <a:noFill/>
            <a:ln w="28575">
              <a:noFill/>
            </a:ln>
          </p:spPr>
          <p:txBody>
            <a:bodyPr>
              <a:spAutoFit/>
            </a:bodyPr>
            <a:p>
              <a:pPr algn="ctr" eaLnBrk="1" hangingPunct="1">
                <a:spcBef>
                  <a:spcPct val="50000"/>
                </a:spcBef>
              </a:pPr>
              <a:r>
                <a:rPr lang="zh-CN" altLang="en-US" sz="2800" dirty="0">
                  <a:latin typeface="楷体_GB2312" pitchFamily="49" charset="-122"/>
                </a:rPr>
                <a:t>阻 塞 队 列</a:t>
              </a:r>
              <a:r>
                <a:rPr lang="en-US" altLang="zh-CN" sz="2800" dirty="0">
                  <a:latin typeface="楷体_GB2312" pitchFamily="49" charset="-122"/>
                </a:rPr>
                <a:t>1</a:t>
              </a:r>
              <a:endParaRPr lang="en-US" altLang="zh-CN" sz="2800" dirty="0">
                <a:latin typeface="楷体_GB2312" pitchFamily="49" charset="-122"/>
              </a:endParaRPr>
            </a:p>
          </p:txBody>
        </p:sp>
        <p:sp>
          <p:nvSpPr>
            <p:cNvPr id="12310" name="Line 21"/>
            <p:cNvSpPr/>
            <p:nvPr/>
          </p:nvSpPr>
          <p:spPr>
            <a:xfrm>
              <a:off x="3099" y="1450"/>
              <a:ext cx="0" cy="332"/>
            </a:xfrm>
            <a:prstGeom prst="line">
              <a:avLst/>
            </a:prstGeom>
            <a:ln w="19050" cap="flat" cmpd="sng">
              <a:solidFill>
                <a:schemeClr val="tx1"/>
              </a:solidFill>
              <a:prstDash val="solid"/>
              <a:headEnd type="none" w="med" len="med"/>
              <a:tailEnd type="none" w="med" len="med"/>
            </a:ln>
          </p:spPr>
        </p:sp>
        <p:sp>
          <p:nvSpPr>
            <p:cNvPr id="12311" name="Line 22"/>
            <p:cNvSpPr/>
            <p:nvPr/>
          </p:nvSpPr>
          <p:spPr>
            <a:xfrm>
              <a:off x="2679" y="1450"/>
              <a:ext cx="0" cy="332"/>
            </a:xfrm>
            <a:prstGeom prst="line">
              <a:avLst/>
            </a:prstGeom>
            <a:ln w="19050" cap="flat" cmpd="sng">
              <a:solidFill>
                <a:schemeClr val="tx1"/>
              </a:solidFill>
              <a:prstDash val="solid"/>
              <a:headEnd type="none" w="med" len="med"/>
              <a:tailEnd type="none" w="med" len="med"/>
            </a:ln>
          </p:spPr>
        </p:sp>
        <p:sp>
          <p:nvSpPr>
            <p:cNvPr id="12312" name="Line 23"/>
            <p:cNvSpPr/>
            <p:nvPr/>
          </p:nvSpPr>
          <p:spPr>
            <a:xfrm>
              <a:off x="2305" y="1446"/>
              <a:ext cx="0" cy="332"/>
            </a:xfrm>
            <a:prstGeom prst="line">
              <a:avLst/>
            </a:prstGeom>
            <a:ln w="19050" cap="flat" cmpd="sng">
              <a:solidFill>
                <a:schemeClr val="tx1"/>
              </a:solidFill>
              <a:prstDash val="solid"/>
              <a:headEnd type="none" w="med" len="med"/>
              <a:tailEnd type="none" w="med" len="med"/>
            </a:ln>
          </p:spPr>
        </p:sp>
        <p:sp>
          <p:nvSpPr>
            <p:cNvPr id="12313" name="Line 24"/>
            <p:cNvSpPr/>
            <p:nvPr/>
          </p:nvSpPr>
          <p:spPr>
            <a:xfrm>
              <a:off x="1989" y="1450"/>
              <a:ext cx="0" cy="332"/>
            </a:xfrm>
            <a:prstGeom prst="line">
              <a:avLst/>
            </a:prstGeom>
            <a:ln w="19050" cap="flat" cmpd="sng">
              <a:solidFill>
                <a:schemeClr val="tx1"/>
              </a:solidFill>
              <a:prstDash val="solid"/>
              <a:headEnd type="none" w="med" len="med"/>
              <a:tailEnd type="none" w="med" len="med"/>
            </a:ln>
          </p:spPr>
        </p:sp>
        <p:sp>
          <p:nvSpPr>
            <p:cNvPr id="12314" name="Line 25"/>
            <p:cNvSpPr/>
            <p:nvPr/>
          </p:nvSpPr>
          <p:spPr>
            <a:xfrm>
              <a:off x="1615" y="1446"/>
              <a:ext cx="0" cy="332"/>
            </a:xfrm>
            <a:prstGeom prst="line">
              <a:avLst/>
            </a:prstGeom>
            <a:ln w="19050" cap="flat" cmpd="sng">
              <a:solidFill>
                <a:schemeClr val="tx1"/>
              </a:solidFill>
              <a:prstDash val="solid"/>
              <a:headEnd type="none" w="med" len="med"/>
              <a:tailEnd type="none" w="med" len="med"/>
            </a:ln>
          </p:spPr>
        </p:sp>
        <p:sp>
          <p:nvSpPr>
            <p:cNvPr id="12315" name="Line 26"/>
            <p:cNvSpPr/>
            <p:nvPr/>
          </p:nvSpPr>
          <p:spPr>
            <a:xfrm>
              <a:off x="1281" y="1452"/>
              <a:ext cx="0" cy="332"/>
            </a:xfrm>
            <a:prstGeom prst="line">
              <a:avLst/>
            </a:prstGeom>
            <a:ln w="19050" cap="flat" cmpd="sng">
              <a:solidFill>
                <a:schemeClr val="tx1"/>
              </a:solidFill>
              <a:prstDash val="solid"/>
              <a:headEnd type="none" w="med" len="med"/>
              <a:tailEnd type="none" w="med" len="med"/>
            </a:ln>
          </p:spPr>
        </p:sp>
        <p:sp>
          <p:nvSpPr>
            <p:cNvPr id="12316" name="Line 27"/>
            <p:cNvSpPr/>
            <p:nvPr/>
          </p:nvSpPr>
          <p:spPr>
            <a:xfrm>
              <a:off x="1166" y="1142"/>
              <a:ext cx="225" cy="0"/>
            </a:xfrm>
            <a:prstGeom prst="line">
              <a:avLst/>
            </a:prstGeom>
            <a:ln w="19050" cap="flat" cmpd="sng">
              <a:solidFill>
                <a:schemeClr val="tx1"/>
              </a:solidFill>
              <a:prstDash val="solid"/>
              <a:headEnd type="none" w="med" len="med"/>
              <a:tailEnd type="triangle" w="med" len="lg"/>
            </a:ln>
          </p:spPr>
        </p:sp>
        <p:sp>
          <p:nvSpPr>
            <p:cNvPr id="12317" name="Line 28"/>
            <p:cNvSpPr/>
            <p:nvPr/>
          </p:nvSpPr>
          <p:spPr>
            <a:xfrm>
              <a:off x="1160" y="1142"/>
              <a:ext cx="0" cy="1582"/>
            </a:xfrm>
            <a:prstGeom prst="line">
              <a:avLst/>
            </a:prstGeom>
            <a:ln w="19050" cap="flat" cmpd="sng">
              <a:solidFill>
                <a:schemeClr val="tx1"/>
              </a:solidFill>
              <a:prstDash val="solid"/>
              <a:headEnd type="none" w="med" len="med"/>
              <a:tailEnd type="none" w="med" len="med"/>
            </a:ln>
          </p:spPr>
        </p:sp>
        <p:sp>
          <p:nvSpPr>
            <p:cNvPr id="12318" name="Line 29"/>
            <p:cNvSpPr/>
            <p:nvPr/>
          </p:nvSpPr>
          <p:spPr>
            <a:xfrm>
              <a:off x="1147" y="1611"/>
              <a:ext cx="127" cy="0"/>
            </a:xfrm>
            <a:prstGeom prst="line">
              <a:avLst/>
            </a:prstGeom>
            <a:ln w="19050" cap="flat" cmpd="sng">
              <a:solidFill>
                <a:schemeClr val="tx1"/>
              </a:solidFill>
              <a:prstDash val="solid"/>
              <a:headEnd type="none" w="med" len="med"/>
              <a:tailEnd type="none" w="med" len="med"/>
            </a:ln>
          </p:spPr>
        </p:sp>
        <p:sp>
          <p:nvSpPr>
            <p:cNvPr id="12319" name="Line 30"/>
            <p:cNvSpPr/>
            <p:nvPr/>
          </p:nvSpPr>
          <p:spPr>
            <a:xfrm>
              <a:off x="966" y="1064"/>
              <a:ext cx="430" cy="0"/>
            </a:xfrm>
            <a:prstGeom prst="line">
              <a:avLst/>
            </a:prstGeom>
            <a:ln w="19050" cap="flat" cmpd="sng">
              <a:solidFill>
                <a:schemeClr val="tx1"/>
              </a:solidFill>
              <a:prstDash val="solid"/>
              <a:headEnd type="none" w="med" len="med"/>
              <a:tailEnd type="triangle" w="med" len="lg"/>
            </a:ln>
          </p:spPr>
        </p:sp>
        <p:sp>
          <p:nvSpPr>
            <p:cNvPr id="12320" name="Line 31"/>
            <p:cNvSpPr/>
            <p:nvPr/>
          </p:nvSpPr>
          <p:spPr>
            <a:xfrm>
              <a:off x="1163" y="978"/>
              <a:ext cx="234" cy="0"/>
            </a:xfrm>
            <a:prstGeom prst="line">
              <a:avLst/>
            </a:prstGeom>
            <a:ln w="19050" cap="flat" cmpd="sng">
              <a:solidFill>
                <a:schemeClr val="tx1"/>
              </a:solidFill>
              <a:prstDash val="solid"/>
              <a:headEnd type="none" w="med" len="med"/>
              <a:tailEnd type="triangle" w="med" len="lg"/>
            </a:ln>
          </p:spPr>
        </p:sp>
        <p:sp>
          <p:nvSpPr>
            <p:cNvPr id="12321" name="Line 32"/>
            <p:cNvSpPr/>
            <p:nvPr/>
          </p:nvSpPr>
          <p:spPr>
            <a:xfrm flipV="1">
              <a:off x="1175" y="684"/>
              <a:ext cx="0" cy="302"/>
            </a:xfrm>
            <a:prstGeom prst="line">
              <a:avLst/>
            </a:prstGeom>
            <a:ln w="19050" cap="flat" cmpd="sng">
              <a:solidFill>
                <a:schemeClr val="tx1"/>
              </a:solidFill>
              <a:prstDash val="solid"/>
              <a:headEnd type="none" w="med" len="med"/>
              <a:tailEnd type="none" w="med" len="med"/>
            </a:ln>
          </p:spPr>
        </p:sp>
        <p:sp>
          <p:nvSpPr>
            <p:cNvPr id="12322" name="Line 33"/>
            <p:cNvSpPr/>
            <p:nvPr/>
          </p:nvSpPr>
          <p:spPr>
            <a:xfrm>
              <a:off x="1181" y="674"/>
              <a:ext cx="3594" cy="0"/>
            </a:xfrm>
            <a:prstGeom prst="line">
              <a:avLst/>
            </a:prstGeom>
            <a:ln w="19050" cap="flat" cmpd="sng">
              <a:solidFill>
                <a:schemeClr val="tx1"/>
              </a:solidFill>
              <a:prstDash val="solid"/>
              <a:headEnd type="none" w="med" len="med"/>
              <a:tailEnd type="none" w="med" len="med"/>
            </a:ln>
          </p:spPr>
        </p:sp>
        <p:sp>
          <p:nvSpPr>
            <p:cNvPr id="12323" name="Text Box 34"/>
            <p:cNvSpPr txBox="1"/>
            <p:nvPr/>
          </p:nvSpPr>
          <p:spPr>
            <a:xfrm>
              <a:off x="802" y="166"/>
              <a:ext cx="497" cy="428"/>
            </a:xfrm>
            <a:prstGeom prst="rect">
              <a:avLst/>
            </a:prstGeom>
            <a:solidFill>
              <a:srgbClr val="CCFFCC"/>
            </a:solidFill>
            <a:ln w="19050">
              <a:noFill/>
            </a:ln>
          </p:spPr>
          <p:txBody>
            <a:bodyPr lIns="18000" tIns="10800" rIns="18000" bIns="10800">
              <a:spAutoFit/>
            </a:bodyPr>
            <a:p>
              <a:pPr algn="ctr" eaLnBrk="1" hangingPunct="1">
                <a:lnSpc>
                  <a:spcPct val="90000"/>
                </a:lnSpc>
                <a:spcBef>
                  <a:spcPct val="50000"/>
                </a:spcBef>
              </a:pPr>
              <a:r>
                <a:rPr lang="zh-CN" altLang="en-US" dirty="0">
                  <a:solidFill>
                    <a:srgbClr val="000066"/>
                  </a:solidFill>
                  <a:latin typeface="楷体_GB2312" pitchFamily="49" charset="-122"/>
                </a:rPr>
                <a:t>作业调度</a:t>
              </a:r>
              <a:endParaRPr lang="zh-CN" altLang="en-US" dirty="0">
                <a:solidFill>
                  <a:srgbClr val="000066"/>
                </a:solidFill>
                <a:latin typeface="楷体_GB2312" pitchFamily="49" charset="-122"/>
              </a:endParaRPr>
            </a:p>
          </p:txBody>
        </p:sp>
        <p:sp>
          <p:nvSpPr>
            <p:cNvPr id="12324" name="Text Box 35"/>
            <p:cNvSpPr txBox="1"/>
            <p:nvPr/>
          </p:nvSpPr>
          <p:spPr>
            <a:xfrm>
              <a:off x="3620" y="771"/>
              <a:ext cx="877" cy="244"/>
            </a:xfrm>
            <a:prstGeom prst="rect">
              <a:avLst/>
            </a:prstGeom>
            <a:solidFill>
              <a:srgbClr val="CCFFCC"/>
            </a:solidFill>
            <a:ln w="19050">
              <a:noFill/>
            </a:ln>
          </p:spPr>
          <p:txBody>
            <a:bodyPr lIns="18000" tIns="10800" rIns="18000" bIns="10800">
              <a:spAutoFit/>
            </a:bodyPr>
            <a:p>
              <a:pPr algn="ctr" eaLnBrk="1" hangingPunct="1">
                <a:spcBef>
                  <a:spcPct val="50000"/>
                </a:spcBef>
              </a:pPr>
              <a:r>
                <a:rPr lang="zh-CN" altLang="en-US" dirty="0">
                  <a:solidFill>
                    <a:srgbClr val="000066"/>
                  </a:solidFill>
                  <a:latin typeface="楷体_GB2312" pitchFamily="49" charset="-122"/>
                </a:rPr>
                <a:t>进程调度</a:t>
              </a:r>
              <a:endParaRPr lang="zh-CN" altLang="en-US" dirty="0">
                <a:solidFill>
                  <a:srgbClr val="000066"/>
                </a:solidFill>
                <a:latin typeface="楷体_GB2312" pitchFamily="49" charset="-122"/>
              </a:endParaRPr>
            </a:p>
          </p:txBody>
        </p:sp>
        <p:sp>
          <p:nvSpPr>
            <p:cNvPr id="12325" name="Line 36"/>
            <p:cNvSpPr/>
            <p:nvPr/>
          </p:nvSpPr>
          <p:spPr>
            <a:xfrm>
              <a:off x="3602" y="1054"/>
              <a:ext cx="928" cy="0"/>
            </a:xfrm>
            <a:prstGeom prst="line">
              <a:avLst/>
            </a:prstGeom>
            <a:ln w="19050" cap="flat" cmpd="sng">
              <a:solidFill>
                <a:schemeClr val="tx1"/>
              </a:solidFill>
              <a:prstDash val="solid"/>
              <a:headEnd type="none" w="med" len="med"/>
              <a:tailEnd type="triangle" w="med" len="lg"/>
            </a:ln>
          </p:spPr>
        </p:sp>
        <p:sp>
          <p:nvSpPr>
            <p:cNvPr id="12326" name="Oval 37"/>
            <p:cNvSpPr/>
            <p:nvPr/>
          </p:nvSpPr>
          <p:spPr>
            <a:xfrm>
              <a:off x="4530" y="820"/>
              <a:ext cx="498" cy="477"/>
            </a:xfrm>
            <a:prstGeom prst="ellipse">
              <a:avLst/>
            </a:prstGeom>
            <a:solidFill>
              <a:srgbClr val="FFFFFF"/>
            </a:solidFill>
            <a:ln w="19050" cap="flat" cmpd="sng">
              <a:solidFill>
                <a:schemeClr val="tx1"/>
              </a:solidFill>
              <a:prstDash val="solid"/>
              <a:headEnd type="none" w="med" len="med"/>
              <a:tailEnd type="none" w="med" len="lg"/>
            </a:ln>
          </p:spPr>
          <p:txBody>
            <a:bodyPr anchor="ctr" anchorCtr="0">
              <a:spAutoFit/>
            </a:bodyPr>
            <a:p>
              <a:pPr eaLnBrk="1" hangingPunct="1">
                <a:spcBef>
                  <a:spcPct val="50000"/>
                </a:spcBef>
              </a:pPr>
              <a:endParaRPr lang="zh-CN" altLang="en-US" dirty="0">
                <a:latin typeface="Times New Roman" panose="02020603050405020304" pitchFamily="18" charset="0"/>
              </a:endParaRPr>
            </a:p>
          </p:txBody>
        </p:sp>
        <p:sp>
          <p:nvSpPr>
            <p:cNvPr id="12327" name="Text Box 38"/>
            <p:cNvSpPr txBox="1"/>
            <p:nvPr/>
          </p:nvSpPr>
          <p:spPr>
            <a:xfrm>
              <a:off x="4539" y="947"/>
              <a:ext cx="498" cy="244"/>
            </a:xfrm>
            <a:prstGeom prst="rect">
              <a:avLst/>
            </a:prstGeom>
            <a:noFill/>
            <a:ln w="19050">
              <a:noFill/>
            </a:ln>
          </p:spPr>
          <p:txBody>
            <a:bodyPr lIns="18000" tIns="10800" rIns="18000" bIns="10800">
              <a:spAutoFit/>
            </a:bodyPr>
            <a:p>
              <a:pPr algn="ctr" eaLnBrk="1" hangingPunct="1">
                <a:spcBef>
                  <a:spcPct val="50000"/>
                </a:spcBef>
              </a:pPr>
              <a:r>
                <a:rPr lang="en-US" altLang="zh-CN" dirty="0">
                  <a:latin typeface="Times New Roman" panose="02020603050405020304" pitchFamily="18" charset="0"/>
                </a:rPr>
                <a:t>CPU</a:t>
              </a:r>
              <a:endParaRPr lang="en-US" altLang="zh-CN" dirty="0">
                <a:latin typeface="Times New Roman" panose="02020603050405020304" pitchFamily="18" charset="0"/>
              </a:endParaRPr>
            </a:p>
          </p:txBody>
        </p:sp>
        <p:sp>
          <p:nvSpPr>
            <p:cNvPr id="12328" name="Text Box 39"/>
            <p:cNvSpPr txBox="1"/>
            <p:nvPr/>
          </p:nvSpPr>
          <p:spPr>
            <a:xfrm>
              <a:off x="2322" y="429"/>
              <a:ext cx="877" cy="244"/>
            </a:xfrm>
            <a:prstGeom prst="rect">
              <a:avLst/>
            </a:prstGeom>
            <a:noFill/>
            <a:ln w="19050">
              <a:noFill/>
            </a:ln>
          </p:spPr>
          <p:txBody>
            <a:bodyPr lIns="18000" tIns="10800" rIns="18000" bIns="10800">
              <a:spAutoFit/>
            </a:bodyPr>
            <a:p>
              <a:pPr algn="ctr" eaLnBrk="1" hangingPunct="1">
                <a:spcBef>
                  <a:spcPct val="50000"/>
                </a:spcBef>
              </a:pPr>
              <a:r>
                <a:rPr lang="zh-CN" altLang="en-US" dirty="0">
                  <a:latin typeface="楷体_GB2312" pitchFamily="49" charset="-122"/>
                </a:rPr>
                <a:t>时间片完</a:t>
              </a:r>
              <a:endParaRPr lang="zh-CN" altLang="en-US" dirty="0">
                <a:latin typeface="楷体_GB2312" pitchFamily="49" charset="-122"/>
              </a:endParaRPr>
            </a:p>
          </p:txBody>
        </p:sp>
        <p:sp>
          <p:nvSpPr>
            <p:cNvPr id="12329" name="Text Box 40"/>
            <p:cNvSpPr txBox="1"/>
            <p:nvPr/>
          </p:nvSpPr>
          <p:spPr>
            <a:xfrm>
              <a:off x="3639" y="1387"/>
              <a:ext cx="956" cy="244"/>
            </a:xfrm>
            <a:prstGeom prst="rect">
              <a:avLst/>
            </a:prstGeom>
            <a:noFill/>
            <a:ln w="19050">
              <a:noFill/>
            </a:ln>
          </p:spPr>
          <p:txBody>
            <a:bodyPr lIns="18000" tIns="10800" rIns="18000" bIns="10800">
              <a:spAutoFit/>
            </a:bodyPr>
            <a:p>
              <a:pPr algn="ctr" eaLnBrk="1" hangingPunct="1">
                <a:spcBef>
                  <a:spcPct val="50000"/>
                </a:spcBef>
              </a:pPr>
              <a:r>
                <a:rPr lang="zh-CN" altLang="en-US" dirty="0">
                  <a:latin typeface="楷体_GB2312" pitchFamily="49" charset="-122"/>
                </a:rPr>
                <a:t>等待事件</a:t>
              </a:r>
              <a:r>
                <a:rPr lang="en-US" altLang="zh-CN" dirty="0">
                  <a:latin typeface="楷体_GB2312" pitchFamily="49" charset="-122"/>
                </a:rPr>
                <a:t>1</a:t>
              </a:r>
              <a:endParaRPr lang="en-US" altLang="zh-CN" dirty="0">
                <a:latin typeface="楷体_GB2312" pitchFamily="49" charset="-122"/>
              </a:endParaRPr>
            </a:p>
          </p:txBody>
        </p:sp>
        <p:sp>
          <p:nvSpPr>
            <p:cNvPr id="12330" name="Text Box 41"/>
            <p:cNvSpPr txBox="1"/>
            <p:nvPr/>
          </p:nvSpPr>
          <p:spPr>
            <a:xfrm>
              <a:off x="5045" y="614"/>
              <a:ext cx="467" cy="428"/>
            </a:xfrm>
            <a:prstGeom prst="rect">
              <a:avLst/>
            </a:prstGeom>
            <a:noFill/>
            <a:ln w="19050">
              <a:noFill/>
            </a:ln>
          </p:spPr>
          <p:txBody>
            <a:bodyPr lIns="18000" tIns="10800" rIns="18000" bIns="10800">
              <a:spAutoFit/>
            </a:bodyPr>
            <a:p>
              <a:pPr algn="ctr" eaLnBrk="1" hangingPunct="1">
                <a:lnSpc>
                  <a:spcPct val="90000"/>
                </a:lnSpc>
                <a:spcBef>
                  <a:spcPct val="50000"/>
                </a:spcBef>
              </a:pPr>
              <a:r>
                <a:rPr lang="zh-CN" altLang="en-US" dirty="0">
                  <a:latin typeface="楷体_GB2312" pitchFamily="49" charset="-122"/>
                </a:rPr>
                <a:t>进程完成</a:t>
              </a:r>
              <a:endParaRPr lang="zh-CN" altLang="en-US" dirty="0">
                <a:latin typeface="楷体_GB2312" pitchFamily="49" charset="-122"/>
              </a:endParaRPr>
            </a:p>
          </p:txBody>
        </p:sp>
        <p:sp>
          <p:nvSpPr>
            <p:cNvPr id="12331" name="Line 42"/>
            <p:cNvSpPr/>
            <p:nvPr/>
          </p:nvSpPr>
          <p:spPr>
            <a:xfrm>
              <a:off x="5028" y="1045"/>
              <a:ext cx="586" cy="0"/>
            </a:xfrm>
            <a:prstGeom prst="line">
              <a:avLst/>
            </a:prstGeom>
            <a:ln w="19050" cap="flat" cmpd="sng">
              <a:solidFill>
                <a:schemeClr val="tx1"/>
              </a:solidFill>
              <a:prstDash val="solid"/>
              <a:headEnd type="none" w="med" len="med"/>
              <a:tailEnd type="triangle" w="med" len="lg"/>
            </a:ln>
          </p:spPr>
        </p:sp>
        <p:sp>
          <p:nvSpPr>
            <p:cNvPr id="12332" name="Line 43"/>
            <p:cNvSpPr/>
            <p:nvPr/>
          </p:nvSpPr>
          <p:spPr>
            <a:xfrm>
              <a:off x="4774" y="674"/>
              <a:ext cx="0" cy="146"/>
            </a:xfrm>
            <a:prstGeom prst="line">
              <a:avLst/>
            </a:prstGeom>
            <a:ln w="19050" cap="flat" cmpd="sng">
              <a:solidFill>
                <a:schemeClr val="tx1"/>
              </a:solidFill>
              <a:prstDash val="solid"/>
              <a:headEnd type="none" w="med" len="med"/>
              <a:tailEnd type="triangle" w="med" len="lg"/>
            </a:ln>
          </p:spPr>
        </p:sp>
        <p:sp>
          <p:nvSpPr>
            <p:cNvPr id="12333" name="Line 44"/>
            <p:cNvSpPr/>
            <p:nvPr/>
          </p:nvSpPr>
          <p:spPr>
            <a:xfrm flipH="1">
              <a:off x="3476" y="1650"/>
              <a:ext cx="1308" cy="0"/>
            </a:xfrm>
            <a:prstGeom prst="line">
              <a:avLst/>
            </a:prstGeom>
            <a:ln w="19050" cap="flat" cmpd="sng">
              <a:solidFill>
                <a:schemeClr val="tx1"/>
              </a:solidFill>
              <a:prstDash val="solid"/>
              <a:headEnd type="none" w="med" len="med"/>
              <a:tailEnd type="triangle" w="med" len="lg"/>
            </a:ln>
          </p:spPr>
        </p:sp>
        <p:sp>
          <p:nvSpPr>
            <p:cNvPr id="12334" name="Line 45"/>
            <p:cNvSpPr/>
            <p:nvPr/>
          </p:nvSpPr>
          <p:spPr>
            <a:xfrm flipV="1">
              <a:off x="4784" y="1298"/>
              <a:ext cx="0" cy="1465"/>
            </a:xfrm>
            <a:prstGeom prst="line">
              <a:avLst/>
            </a:prstGeom>
            <a:ln w="19050" cap="flat" cmpd="sng">
              <a:solidFill>
                <a:schemeClr val="tx1"/>
              </a:solidFill>
              <a:prstDash val="solid"/>
              <a:headEnd type="none" w="med" len="med"/>
              <a:tailEnd type="none" w="med" len="lg"/>
            </a:ln>
          </p:spPr>
        </p:sp>
        <p:sp>
          <p:nvSpPr>
            <p:cNvPr id="12335" name="Text Box 46"/>
            <p:cNvSpPr txBox="1"/>
            <p:nvPr/>
          </p:nvSpPr>
          <p:spPr>
            <a:xfrm>
              <a:off x="827" y="2988"/>
              <a:ext cx="3887" cy="288"/>
            </a:xfrm>
            <a:prstGeom prst="rect">
              <a:avLst/>
            </a:prstGeom>
            <a:noFill/>
            <a:ln w="19050">
              <a:noFill/>
            </a:ln>
          </p:spPr>
          <p:txBody>
            <a:bodyPr>
              <a:spAutoFit/>
            </a:bodyPr>
            <a:p>
              <a:pPr algn="ctr" eaLnBrk="1" hangingPunct="1">
                <a:spcBef>
                  <a:spcPct val="50000"/>
                </a:spcBef>
              </a:pPr>
              <a:r>
                <a:rPr lang="zh-CN" altLang="en-US" dirty="0">
                  <a:solidFill>
                    <a:srgbClr val="000066"/>
                  </a:solidFill>
                  <a:latin typeface="Times New Roman" panose="02020603050405020304" pitchFamily="18" charset="0"/>
                </a:rPr>
                <a:t>图</a:t>
              </a:r>
              <a:r>
                <a:rPr lang="en-US" altLang="zh-CN" dirty="0">
                  <a:solidFill>
                    <a:srgbClr val="000066"/>
                  </a:solidFill>
                  <a:latin typeface="Times New Roman" panose="02020603050405020304" pitchFamily="18" charset="0"/>
                </a:rPr>
                <a:t>3-2 </a:t>
              </a:r>
              <a:r>
                <a:rPr lang="zh-CN" altLang="en-US" dirty="0">
                  <a:solidFill>
                    <a:srgbClr val="000066"/>
                  </a:solidFill>
                  <a:latin typeface="Times New Roman" panose="02020603050405020304" pitchFamily="18" charset="0"/>
                </a:rPr>
                <a:t>具有高、低两级调度的调度队列模型</a:t>
              </a:r>
              <a:endParaRPr lang="zh-CN" altLang="en-US" dirty="0">
                <a:solidFill>
                  <a:srgbClr val="000066"/>
                </a:solidFill>
                <a:latin typeface="Times New Roman" panose="02020603050405020304" pitchFamily="18" charset="0"/>
              </a:endParaRPr>
            </a:p>
          </p:txBody>
        </p:sp>
        <p:sp>
          <p:nvSpPr>
            <p:cNvPr id="12336" name="Line 47"/>
            <p:cNvSpPr/>
            <p:nvPr/>
          </p:nvSpPr>
          <p:spPr>
            <a:xfrm>
              <a:off x="1296" y="1970"/>
              <a:ext cx="2313" cy="0"/>
            </a:xfrm>
            <a:prstGeom prst="line">
              <a:avLst/>
            </a:prstGeom>
            <a:ln w="19050" cap="flat" cmpd="sng">
              <a:solidFill>
                <a:schemeClr val="tx1"/>
              </a:solidFill>
              <a:prstDash val="solid"/>
              <a:headEnd type="none" w="med" len="med"/>
              <a:tailEnd type="none" w="med" len="med"/>
            </a:ln>
          </p:spPr>
        </p:sp>
        <p:sp>
          <p:nvSpPr>
            <p:cNvPr id="12337" name="Line 48"/>
            <p:cNvSpPr/>
            <p:nvPr/>
          </p:nvSpPr>
          <p:spPr>
            <a:xfrm>
              <a:off x="3479" y="1970"/>
              <a:ext cx="0" cy="332"/>
            </a:xfrm>
            <a:prstGeom prst="line">
              <a:avLst/>
            </a:prstGeom>
            <a:ln w="19050" cap="flat" cmpd="sng">
              <a:solidFill>
                <a:schemeClr val="tx1"/>
              </a:solidFill>
              <a:prstDash val="solid"/>
              <a:headEnd type="none" w="med" len="med"/>
              <a:tailEnd type="none" w="med" len="med"/>
            </a:ln>
          </p:spPr>
        </p:sp>
        <p:sp>
          <p:nvSpPr>
            <p:cNvPr id="12338" name="Line 49"/>
            <p:cNvSpPr/>
            <p:nvPr/>
          </p:nvSpPr>
          <p:spPr>
            <a:xfrm flipH="1">
              <a:off x="1286" y="2302"/>
              <a:ext cx="2323" cy="0"/>
            </a:xfrm>
            <a:prstGeom prst="line">
              <a:avLst/>
            </a:prstGeom>
            <a:ln w="19050" cap="flat" cmpd="sng">
              <a:solidFill>
                <a:schemeClr val="tx1"/>
              </a:solidFill>
              <a:prstDash val="solid"/>
              <a:headEnd type="none" w="med" len="med"/>
              <a:tailEnd type="none" w="med" len="med"/>
            </a:ln>
          </p:spPr>
        </p:sp>
        <p:sp>
          <p:nvSpPr>
            <p:cNvPr id="12339" name="Text Box 50"/>
            <p:cNvSpPr txBox="1"/>
            <p:nvPr/>
          </p:nvSpPr>
          <p:spPr>
            <a:xfrm>
              <a:off x="1634" y="1960"/>
              <a:ext cx="1563" cy="327"/>
            </a:xfrm>
            <a:prstGeom prst="rect">
              <a:avLst/>
            </a:prstGeom>
            <a:noFill/>
            <a:ln w="28575">
              <a:noFill/>
            </a:ln>
          </p:spPr>
          <p:txBody>
            <a:bodyPr>
              <a:spAutoFit/>
            </a:bodyPr>
            <a:p>
              <a:pPr algn="ctr" eaLnBrk="1" hangingPunct="1">
                <a:spcBef>
                  <a:spcPct val="50000"/>
                </a:spcBef>
              </a:pPr>
              <a:r>
                <a:rPr lang="zh-CN" altLang="en-US" sz="2800" dirty="0">
                  <a:latin typeface="楷体_GB2312" pitchFamily="49" charset="-122"/>
                </a:rPr>
                <a:t>阻 塞 队 列</a:t>
              </a:r>
              <a:r>
                <a:rPr lang="en-US" altLang="zh-CN" sz="2800" dirty="0">
                  <a:latin typeface="楷体_GB2312" pitchFamily="49" charset="-122"/>
                </a:rPr>
                <a:t>2</a:t>
              </a:r>
              <a:endParaRPr lang="en-US" altLang="zh-CN" sz="2800" dirty="0">
                <a:latin typeface="楷体_GB2312" pitchFamily="49" charset="-122"/>
              </a:endParaRPr>
            </a:p>
          </p:txBody>
        </p:sp>
        <p:sp>
          <p:nvSpPr>
            <p:cNvPr id="12340" name="Line 51"/>
            <p:cNvSpPr/>
            <p:nvPr/>
          </p:nvSpPr>
          <p:spPr>
            <a:xfrm>
              <a:off x="3105" y="1966"/>
              <a:ext cx="0" cy="332"/>
            </a:xfrm>
            <a:prstGeom prst="line">
              <a:avLst/>
            </a:prstGeom>
            <a:ln w="19050" cap="flat" cmpd="sng">
              <a:solidFill>
                <a:schemeClr val="tx1"/>
              </a:solidFill>
              <a:prstDash val="solid"/>
              <a:headEnd type="none" w="med" len="med"/>
              <a:tailEnd type="none" w="med" len="med"/>
            </a:ln>
          </p:spPr>
        </p:sp>
        <p:sp>
          <p:nvSpPr>
            <p:cNvPr id="12341" name="Line 52"/>
            <p:cNvSpPr/>
            <p:nvPr/>
          </p:nvSpPr>
          <p:spPr>
            <a:xfrm>
              <a:off x="2685" y="1966"/>
              <a:ext cx="0" cy="332"/>
            </a:xfrm>
            <a:prstGeom prst="line">
              <a:avLst/>
            </a:prstGeom>
            <a:ln w="19050" cap="flat" cmpd="sng">
              <a:solidFill>
                <a:schemeClr val="tx1"/>
              </a:solidFill>
              <a:prstDash val="solid"/>
              <a:headEnd type="none" w="med" len="med"/>
              <a:tailEnd type="none" w="med" len="med"/>
            </a:ln>
          </p:spPr>
        </p:sp>
        <p:sp>
          <p:nvSpPr>
            <p:cNvPr id="12342" name="Line 53"/>
            <p:cNvSpPr/>
            <p:nvPr/>
          </p:nvSpPr>
          <p:spPr>
            <a:xfrm>
              <a:off x="2311" y="1962"/>
              <a:ext cx="0" cy="332"/>
            </a:xfrm>
            <a:prstGeom prst="line">
              <a:avLst/>
            </a:prstGeom>
            <a:ln w="19050" cap="flat" cmpd="sng">
              <a:solidFill>
                <a:schemeClr val="tx1"/>
              </a:solidFill>
              <a:prstDash val="solid"/>
              <a:headEnd type="none" w="med" len="med"/>
              <a:tailEnd type="none" w="med" len="med"/>
            </a:ln>
          </p:spPr>
        </p:sp>
        <p:sp>
          <p:nvSpPr>
            <p:cNvPr id="12343" name="Line 54"/>
            <p:cNvSpPr/>
            <p:nvPr/>
          </p:nvSpPr>
          <p:spPr>
            <a:xfrm>
              <a:off x="1995" y="1966"/>
              <a:ext cx="0" cy="332"/>
            </a:xfrm>
            <a:prstGeom prst="line">
              <a:avLst/>
            </a:prstGeom>
            <a:ln w="19050" cap="flat" cmpd="sng">
              <a:solidFill>
                <a:schemeClr val="tx1"/>
              </a:solidFill>
              <a:prstDash val="solid"/>
              <a:headEnd type="none" w="med" len="med"/>
              <a:tailEnd type="none" w="med" len="med"/>
            </a:ln>
          </p:spPr>
        </p:sp>
        <p:sp>
          <p:nvSpPr>
            <p:cNvPr id="12344" name="Line 55"/>
            <p:cNvSpPr/>
            <p:nvPr/>
          </p:nvSpPr>
          <p:spPr>
            <a:xfrm>
              <a:off x="1621" y="1962"/>
              <a:ext cx="0" cy="332"/>
            </a:xfrm>
            <a:prstGeom prst="line">
              <a:avLst/>
            </a:prstGeom>
            <a:ln w="19050" cap="flat" cmpd="sng">
              <a:solidFill>
                <a:schemeClr val="tx1"/>
              </a:solidFill>
              <a:prstDash val="solid"/>
              <a:headEnd type="none" w="med" len="med"/>
              <a:tailEnd type="none" w="med" len="med"/>
            </a:ln>
          </p:spPr>
        </p:sp>
        <p:sp>
          <p:nvSpPr>
            <p:cNvPr id="12345" name="Line 56"/>
            <p:cNvSpPr/>
            <p:nvPr/>
          </p:nvSpPr>
          <p:spPr>
            <a:xfrm>
              <a:off x="1287" y="1968"/>
              <a:ext cx="0" cy="332"/>
            </a:xfrm>
            <a:prstGeom prst="line">
              <a:avLst/>
            </a:prstGeom>
            <a:ln w="19050" cap="flat" cmpd="sng">
              <a:solidFill>
                <a:schemeClr val="tx1"/>
              </a:solidFill>
              <a:prstDash val="solid"/>
              <a:headEnd type="none" w="med" len="med"/>
              <a:tailEnd type="none" w="med" len="med"/>
            </a:ln>
          </p:spPr>
        </p:sp>
        <p:sp>
          <p:nvSpPr>
            <p:cNvPr id="12346" name="Line 57"/>
            <p:cNvSpPr/>
            <p:nvPr/>
          </p:nvSpPr>
          <p:spPr>
            <a:xfrm>
              <a:off x="1153" y="2127"/>
              <a:ext cx="117" cy="0"/>
            </a:xfrm>
            <a:prstGeom prst="line">
              <a:avLst/>
            </a:prstGeom>
            <a:ln w="19050" cap="flat" cmpd="sng">
              <a:solidFill>
                <a:schemeClr val="tx1"/>
              </a:solidFill>
              <a:prstDash val="solid"/>
              <a:headEnd type="none" w="med" len="med"/>
              <a:tailEnd type="none" w="med" len="med"/>
            </a:ln>
          </p:spPr>
        </p:sp>
        <p:sp>
          <p:nvSpPr>
            <p:cNvPr id="12347" name="Text Box 58"/>
            <p:cNvSpPr txBox="1"/>
            <p:nvPr/>
          </p:nvSpPr>
          <p:spPr>
            <a:xfrm>
              <a:off x="3645" y="1903"/>
              <a:ext cx="936" cy="244"/>
            </a:xfrm>
            <a:prstGeom prst="rect">
              <a:avLst/>
            </a:prstGeom>
            <a:noFill/>
            <a:ln w="19050">
              <a:noFill/>
            </a:ln>
          </p:spPr>
          <p:txBody>
            <a:bodyPr lIns="18000" tIns="10800" rIns="18000" bIns="10800">
              <a:spAutoFit/>
            </a:bodyPr>
            <a:p>
              <a:pPr algn="ctr" eaLnBrk="1" hangingPunct="1">
                <a:spcBef>
                  <a:spcPct val="50000"/>
                </a:spcBef>
              </a:pPr>
              <a:r>
                <a:rPr lang="zh-CN" altLang="en-US" dirty="0">
                  <a:latin typeface="楷体_GB2312" pitchFamily="49" charset="-122"/>
                </a:rPr>
                <a:t>等待事件</a:t>
              </a:r>
              <a:r>
                <a:rPr lang="en-US" altLang="zh-CN" dirty="0">
                  <a:latin typeface="楷体_GB2312" pitchFamily="49" charset="-122"/>
                </a:rPr>
                <a:t>2</a:t>
              </a:r>
              <a:endParaRPr lang="en-US" altLang="zh-CN" dirty="0">
                <a:latin typeface="楷体_GB2312" pitchFamily="49" charset="-122"/>
              </a:endParaRPr>
            </a:p>
          </p:txBody>
        </p:sp>
        <p:sp>
          <p:nvSpPr>
            <p:cNvPr id="12348" name="Line 59"/>
            <p:cNvSpPr/>
            <p:nvPr/>
          </p:nvSpPr>
          <p:spPr>
            <a:xfrm flipH="1">
              <a:off x="3482" y="2166"/>
              <a:ext cx="1308" cy="0"/>
            </a:xfrm>
            <a:prstGeom prst="line">
              <a:avLst/>
            </a:prstGeom>
            <a:ln w="19050" cap="flat" cmpd="sng">
              <a:solidFill>
                <a:schemeClr val="tx1"/>
              </a:solidFill>
              <a:prstDash val="solid"/>
              <a:headEnd type="none" w="med" len="med"/>
              <a:tailEnd type="triangle" w="med" len="lg"/>
            </a:ln>
          </p:spPr>
        </p:sp>
        <p:sp>
          <p:nvSpPr>
            <p:cNvPr id="12349" name="Line 60"/>
            <p:cNvSpPr/>
            <p:nvPr/>
          </p:nvSpPr>
          <p:spPr>
            <a:xfrm>
              <a:off x="1296" y="2570"/>
              <a:ext cx="2313" cy="0"/>
            </a:xfrm>
            <a:prstGeom prst="line">
              <a:avLst/>
            </a:prstGeom>
            <a:ln w="19050" cap="flat" cmpd="sng">
              <a:solidFill>
                <a:schemeClr val="tx1"/>
              </a:solidFill>
              <a:prstDash val="solid"/>
              <a:headEnd type="none" w="med" len="med"/>
              <a:tailEnd type="none" w="med" len="med"/>
            </a:ln>
          </p:spPr>
        </p:sp>
        <p:sp>
          <p:nvSpPr>
            <p:cNvPr id="12350" name="Line 61"/>
            <p:cNvSpPr/>
            <p:nvPr/>
          </p:nvSpPr>
          <p:spPr>
            <a:xfrm>
              <a:off x="3479" y="2570"/>
              <a:ext cx="0" cy="332"/>
            </a:xfrm>
            <a:prstGeom prst="line">
              <a:avLst/>
            </a:prstGeom>
            <a:ln w="19050" cap="flat" cmpd="sng">
              <a:solidFill>
                <a:schemeClr val="tx1"/>
              </a:solidFill>
              <a:prstDash val="solid"/>
              <a:headEnd type="none" w="med" len="med"/>
              <a:tailEnd type="none" w="med" len="med"/>
            </a:ln>
          </p:spPr>
        </p:sp>
        <p:sp>
          <p:nvSpPr>
            <p:cNvPr id="12351" name="Line 62"/>
            <p:cNvSpPr/>
            <p:nvPr/>
          </p:nvSpPr>
          <p:spPr>
            <a:xfrm flipH="1">
              <a:off x="1286" y="2902"/>
              <a:ext cx="2323" cy="0"/>
            </a:xfrm>
            <a:prstGeom prst="line">
              <a:avLst/>
            </a:prstGeom>
            <a:ln w="19050" cap="flat" cmpd="sng">
              <a:solidFill>
                <a:schemeClr val="tx1"/>
              </a:solidFill>
              <a:prstDash val="solid"/>
              <a:headEnd type="none" w="med" len="med"/>
              <a:tailEnd type="none" w="med" len="med"/>
            </a:ln>
          </p:spPr>
        </p:sp>
        <p:sp>
          <p:nvSpPr>
            <p:cNvPr id="12352" name="Text Box 63"/>
            <p:cNvSpPr txBox="1"/>
            <p:nvPr/>
          </p:nvSpPr>
          <p:spPr>
            <a:xfrm>
              <a:off x="1634" y="2560"/>
              <a:ext cx="1484" cy="327"/>
            </a:xfrm>
            <a:prstGeom prst="rect">
              <a:avLst/>
            </a:prstGeom>
            <a:noFill/>
            <a:ln w="28575">
              <a:noFill/>
            </a:ln>
          </p:spPr>
          <p:txBody>
            <a:bodyPr>
              <a:spAutoFit/>
            </a:bodyPr>
            <a:p>
              <a:pPr algn="ctr" eaLnBrk="1" hangingPunct="1">
                <a:spcBef>
                  <a:spcPct val="50000"/>
                </a:spcBef>
              </a:pPr>
              <a:r>
                <a:rPr lang="zh-CN" altLang="en-US" sz="2800" dirty="0">
                  <a:latin typeface="楷体_GB2312" pitchFamily="49" charset="-122"/>
                </a:rPr>
                <a:t>阻 塞 队 列</a:t>
              </a:r>
              <a:r>
                <a:rPr lang="en-US" altLang="zh-CN" sz="2800" dirty="0">
                  <a:latin typeface="楷体_GB2312" pitchFamily="49" charset="-122"/>
                </a:rPr>
                <a:t>n</a:t>
              </a:r>
              <a:endParaRPr lang="en-US" altLang="zh-CN" sz="2800" dirty="0">
                <a:latin typeface="楷体_GB2312" pitchFamily="49" charset="-122"/>
              </a:endParaRPr>
            </a:p>
          </p:txBody>
        </p:sp>
        <p:sp>
          <p:nvSpPr>
            <p:cNvPr id="12353" name="Line 64"/>
            <p:cNvSpPr/>
            <p:nvPr/>
          </p:nvSpPr>
          <p:spPr>
            <a:xfrm>
              <a:off x="3105" y="2566"/>
              <a:ext cx="0" cy="332"/>
            </a:xfrm>
            <a:prstGeom prst="line">
              <a:avLst/>
            </a:prstGeom>
            <a:ln w="19050" cap="flat" cmpd="sng">
              <a:solidFill>
                <a:schemeClr val="tx1"/>
              </a:solidFill>
              <a:prstDash val="solid"/>
              <a:headEnd type="none" w="med" len="med"/>
              <a:tailEnd type="none" w="med" len="med"/>
            </a:ln>
          </p:spPr>
        </p:sp>
        <p:sp>
          <p:nvSpPr>
            <p:cNvPr id="12354" name="Line 65"/>
            <p:cNvSpPr/>
            <p:nvPr/>
          </p:nvSpPr>
          <p:spPr>
            <a:xfrm>
              <a:off x="2685" y="2566"/>
              <a:ext cx="0" cy="332"/>
            </a:xfrm>
            <a:prstGeom prst="line">
              <a:avLst/>
            </a:prstGeom>
            <a:ln w="19050" cap="flat" cmpd="sng">
              <a:solidFill>
                <a:schemeClr val="tx1"/>
              </a:solidFill>
              <a:prstDash val="solid"/>
              <a:headEnd type="none" w="med" len="med"/>
              <a:tailEnd type="none" w="med" len="med"/>
            </a:ln>
          </p:spPr>
        </p:sp>
        <p:sp>
          <p:nvSpPr>
            <p:cNvPr id="12355" name="Line 66"/>
            <p:cNvSpPr/>
            <p:nvPr/>
          </p:nvSpPr>
          <p:spPr>
            <a:xfrm>
              <a:off x="2311" y="2562"/>
              <a:ext cx="0" cy="332"/>
            </a:xfrm>
            <a:prstGeom prst="line">
              <a:avLst/>
            </a:prstGeom>
            <a:ln w="19050" cap="flat" cmpd="sng">
              <a:solidFill>
                <a:schemeClr val="tx1"/>
              </a:solidFill>
              <a:prstDash val="solid"/>
              <a:headEnd type="none" w="med" len="med"/>
              <a:tailEnd type="none" w="med" len="med"/>
            </a:ln>
          </p:spPr>
        </p:sp>
        <p:sp>
          <p:nvSpPr>
            <p:cNvPr id="12356" name="Line 67"/>
            <p:cNvSpPr/>
            <p:nvPr/>
          </p:nvSpPr>
          <p:spPr>
            <a:xfrm>
              <a:off x="1995" y="2566"/>
              <a:ext cx="0" cy="332"/>
            </a:xfrm>
            <a:prstGeom prst="line">
              <a:avLst/>
            </a:prstGeom>
            <a:ln w="19050" cap="flat" cmpd="sng">
              <a:solidFill>
                <a:schemeClr val="tx1"/>
              </a:solidFill>
              <a:prstDash val="solid"/>
              <a:headEnd type="none" w="med" len="med"/>
              <a:tailEnd type="none" w="med" len="med"/>
            </a:ln>
          </p:spPr>
        </p:sp>
        <p:sp>
          <p:nvSpPr>
            <p:cNvPr id="12357" name="Line 68"/>
            <p:cNvSpPr/>
            <p:nvPr/>
          </p:nvSpPr>
          <p:spPr>
            <a:xfrm>
              <a:off x="1621" y="2562"/>
              <a:ext cx="0" cy="332"/>
            </a:xfrm>
            <a:prstGeom prst="line">
              <a:avLst/>
            </a:prstGeom>
            <a:ln w="19050" cap="flat" cmpd="sng">
              <a:solidFill>
                <a:schemeClr val="tx1"/>
              </a:solidFill>
              <a:prstDash val="solid"/>
              <a:headEnd type="none" w="med" len="med"/>
              <a:tailEnd type="none" w="med" len="med"/>
            </a:ln>
          </p:spPr>
        </p:sp>
        <p:sp>
          <p:nvSpPr>
            <p:cNvPr id="12358" name="Line 69"/>
            <p:cNvSpPr/>
            <p:nvPr/>
          </p:nvSpPr>
          <p:spPr>
            <a:xfrm>
              <a:off x="1287" y="2568"/>
              <a:ext cx="0" cy="332"/>
            </a:xfrm>
            <a:prstGeom prst="line">
              <a:avLst/>
            </a:prstGeom>
            <a:ln w="19050" cap="flat" cmpd="sng">
              <a:solidFill>
                <a:schemeClr val="tx1"/>
              </a:solidFill>
              <a:prstDash val="solid"/>
              <a:headEnd type="none" w="med" len="med"/>
              <a:tailEnd type="none" w="med" len="med"/>
            </a:ln>
          </p:spPr>
        </p:sp>
        <p:sp>
          <p:nvSpPr>
            <p:cNvPr id="12359" name="Line 70"/>
            <p:cNvSpPr/>
            <p:nvPr/>
          </p:nvSpPr>
          <p:spPr>
            <a:xfrm>
              <a:off x="1163" y="2727"/>
              <a:ext cx="107" cy="0"/>
            </a:xfrm>
            <a:prstGeom prst="line">
              <a:avLst/>
            </a:prstGeom>
            <a:ln w="19050" cap="flat" cmpd="sng">
              <a:solidFill>
                <a:schemeClr val="tx1"/>
              </a:solidFill>
              <a:prstDash val="solid"/>
              <a:headEnd type="none" w="med" len="med"/>
              <a:tailEnd type="none" w="med" len="med"/>
            </a:ln>
          </p:spPr>
        </p:sp>
        <p:sp>
          <p:nvSpPr>
            <p:cNvPr id="12360" name="Text Box 71"/>
            <p:cNvSpPr txBox="1"/>
            <p:nvPr/>
          </p:nvSpPr>
          <p:spPr>
            <a:xfrm>
              <a:off x="3645" y="2503"/>
              <a:ext cx="945" cy="244"/>
            </a:xfrm>
            <a:prstGeom prst="rect">
              <a:avLst/>
            </a:prstGeom>
            <a:noFill/>
            <a:ln w="19050">
              <a:noFill/>
            </a:ln>
          </p:spPr>
          <p:txBody>
            <a:bodyPr lIns="18000" tIns="10800" rIns="18000" bIns="10800">
              <a:spAutoFit/>
            </a:bodyPr>
            <a:p>
              <a:pPr algn="ctr" eaLnBrk="1" hangingPunct="1">
                <a:spcBef>
                  <a:spcPct val="50000"/>
                </a:spcBef>
              </a:pPr>
              <a:r>
                <a:rPr lang="zh-CN" altLang="en-US" dirty="0">
                  <a:latin typeface="楷体_GB2312" pitchFamily="49" charset="-122"/>
                </a:rPr>
                <a:t>等待事件</a:t>
              </a:r>
              <a:r>
                <a:rPr lang="en-US" altLang="zh-CN" dirty="0">
                  <a:latin typeface="楷体_GB2312" pitchFamily="49" charset="-122"/>
                </a:rPr>
                <a:t>n</a:t>
              </a:r>
              <a:endParaRPr lang="en-US" altLang="zh-CN" dirty="0">
                <a:latin typeface="楷体_GB2312" pitchFamily="49" charset="-122"/>
              </a:endParaRPr>
            </a:p>
          </p:txBody>
        </p:sp>
        <p:sp>
          <p:nvSpPr>
            <p:cNvPr id="12361" name="Line 72"/>
            <p:cNvSpPr/>
            <p:nvPr/>
          </p:nvSpPr>
          <p:spPr>
            <a:xfrm flipH="1">
              <a:off x="3482" y="2766"/>
              <a:ext cx="1308" cy="0"/>
            </a:xfrm>
            <a:prstGeom prst="line">
              <a:avLst/>
            </a:prstGeom>
            <a:ln w="19050" cap="flat" cmpd="sng">
              <a:solidFill>
                <a:schemeClr val="tx1"/>
              </a:solidFill>
              <a:prstDash val="solid"/>
              <a:headEnd type="none" w="med" len="med"/>
              <a:tailEnd type="triangle" w="med" len="lg"/>
            </a:ln>
          </p:spPr>
        </p:sp>
        <p:sp>
          <p:nvSpPr>
            <p:cNvPr id="12362" name="Text Box 73"/>
            <p:cNvSpPr txBox="1"/>
            <p:nvPr/>
          </p:nvSpPr>
          <p:spPr>
            <a:xfrm>
              <a:off x="2139" y="2255"/>
              <a:ext cx="291" cy="371"/>
            </a:xfrm>
            <a:prstGeom prst="rect">
              <a:avLst/>
            </a:prstGeom>
            <a:noFill/>
            <a:ln w="19050">
              <a:noFill/>
            </a:ln>
          </p:spPr>
          <p:txBody>
            <a:bodyPr vert="eaVert" lIns="18000" tIns="10800" rIns="18000" bIns="10800">
              <a:spAutoFit/>
            </a:bodyPr>
            <a:p>
              <a:pPr algn="ctr" eaLnBrk="1" hangingPunct="1">
                <a:spcBef>
                  <a:spcPct val="50000"/>
                </a:spcBef>
              </a:pPr>
              <a:r>
                <a:rPr lang="en-US" altLang="zh-CN" sz="2800" dirty="0">
                  <a:latin typeface="宋体" panose="02010600030101010101" pitchFamily="2" charset="-122"/>
                </a:rPr>
                <a:t>…</a:t>
              </a:r>
              <a:endParaRPr lang="en-US" altLang="zh-CN" sz="2800" dirty="0">
                <a:latin typeface="宋体" panose="02010600030101010101" pitchFamily="2" charset="-122"/>
              </a:endParaRPr>
            </a:p>
          </p:txBody>
        </p:sp>
        <p:sp>
          <p:nvSpPr>
            <p:cNvPr id="12363" name="Text Box 74"/>
            <p:cNvSpPr txBox="1"/>
            <p:nvPr/>
          </p:nvSpPr>
          <p:spPr>
            <a:xfrm>
              <a:off x="3965" y="2178"/>
              <a:ext cx="291" cy="371"/>
            </a:xfrm>
            <a:prstGeom prst="rect">
              <a:avLst/>
            </a:prstGeom>
            <a:noFill/>
            <a:ln w="19050">
              <a:noFill/>
            </a:ln>
          </p:spPr>
          <p:txBody>
            <a:bodyPr vert="eaVert" lIns="18000" tIns="10800" rIns="18000" bIns="10800">
              <a:spAutoFit/>
            </a:bodyPr>
            <a:p>
              <a:pPr algn="ctr" eaLnBrk="1" hangingPunct="1">
                <a:spcBef>
                  <a:spcPct val="50000"/>
                </a:spcBef>
              </a:pPr>
              <a:r>
                <a:rPr lang="en-US" altLang="zh-CN" sz="2800" dirty="0">
                  <a:latin typeface="宋体" panose="02010600030101010101" pitchFamily="2" charset="-122"/>
                </a:rPr>
                <a:t>…</a:t>
              </a:r>
              <a:endParaRPr lang="en-US" altLang="zh-CN" sz="2800" dirty="0">
                <a:latin typeface="宋体" panose="02010600030101010101" pitchFamily="2" charset="-122"/>
              </a:endParaRPr>
            </a:p>
          </p:txBody>
        </p:sp>
        <p:sp>
          <p:nvSpPr>
            <p:cNvPr id="12364" name="Text Box 75"/>
            <p:cNvSpPr txBox="1"/>
            <p:nvPr/>
          </p:nvSpPr>
          <p:spPr>
            <a:xfrm>
              <a:off x="522" y="2285"/>
              <a:ext cx="291" cy="371"/>
            </a:xfrm>
            <a:prstGeom prst="rect">
              <a:avLst/>
            </a:prstGeom>
            <a:noFill/>
            <a:ln w="19050">
              <a:noFill/>
            </a:ln>
          </p:spPr>
          <p:txBody>
            <a:bodyPr vert="eaVert" lIns="18000" tIns="10800" rIns="18000" bIns="10800">
              <a:spAutoFit/>
            </a:bodyPr>
            <a:p>
              <a:pPr algn="ctr" eaLnBrk="1" hangingPunct="1">
                <a:spcBef>
                  <a:spcPct val="50000"/>
                </a:spcBef>
              </a:pPr>
              <a:r>
                <a:rPr lang="en-US" altLang="zh-CN" sz="2800" dirty="0">
                  <a:latin typeface="宋体" panose="02010600030101010101" pitchFamily="2" charset="-122"/>
                </a:rPr>
                <a:t>…</a:t>
              </a:r>
              <a:endParaRPr lang="en-US" altLang="zh-CN" sz="2800" dirty="0">
                <a:latin typeface="宋体" panose="02010600030101010101" pitchFamily="2" charset="-122"/>
              </a:endParaRPr>
            </a:p>
          </p:txBody>
        </p:sp>
        <p:sp>
          <p:nvSpPr>
            <p:cNvPr id="12365" name="Text Box 76"/>
            <p:cNvSpPr txBox="1"/>
            <p:nvPr/>
          </p:nvSpPr>
          <p:spPr>
            <a:xfrm>
              <a:off x="170" y="1483"/>
              <a:ext cx="956" cy="244"/>
            </a:xfrm>
            <a:prstGeom prst="rect">
              <a:avLst/>
            </a:prstGeom>
            <a:noFill/>
            <a:ln w="19050">
              <a:noFill/>
            </a:ln>
          </p:spPr>
          <p:txBody>
            <a:bodyPr lIns="18000" tIns="10800" rIns="18000" bIns="10800">
              <a:spAutoFit/>
            </a:bodyPr>
            <a:p>
              <a:pPr algn="ctr" eaLnBrk="1" hangingPunct="1">
                <a:spcBef>
                  <a:spcPct val="50000"/>
                </a:spcBef>
              </a:pPr>
              <a:r>
                <a:rPr lang="zh-CN" altLang="en-US" dirty="0">
                  <a:latin typeface="楷体_GB2312" pitchFamily="49" charset="-122"/>
                </a:rPr>
                <a:t>事件</a:t>
              </a:r>
              <a:r>
                <a:rPr lang="en-US" altLang="zh-CN" dirty="0">
                  <a:latin typeface="楷体_GB2312" pitchFamily="49" charset="-122"/>
                </a:rPr>
                <a:t>1</a:t>
              </a:r>
              <a:r>
                <a:rPr lang="zh-CN" altLang="en-US" dirty="0">
                  <a:latin typeface="楷体_GB2312" pitchFamily="49" charset="-122"/>
                </a:rPr>
                <a:t>出现</a:t>
              </a:r>
              <a:endParaRPr lang="zh-CN" altLang="en-US" dirty="0">
                <a:latin typeface="楷体_GB2312" pitchFamily="49" charset="-122"/>
              </a:endParaRPr>
            </a:p>
          </p:txBody>
        </p:sp>
        <p:sp>
          <p:nvSpPr>
            <p:cNvPr id="12366" name="Text Box 77"/>
            <p:cNvSpPr txBox="1"/>
            <p:nvPr/>
          </p:nvSpPr>
          <p:spPr>
            <a:xfrm>
              <a:off x="168" y="1971"/>
              <a:ext cx="956" cy="244"/>
            </a:xfrm>
            <a:prstGeom prst="rect">
              <a:avLst/>
            </a:prstGeom>
            <a:noFill/>
            <a:ln w="19050">
              <a:noFill/>
            </a:ln>
          </p:spPr>
          <p:txBody>
            <a:bodyPr lIns="18000" tIns="10800" rIns="18000" bIns="10800">
              <a:spAutoFit/>
            </a:bodyPr>
            <a:p>
              <a:pPr algn="ctr" eaLnBrk="1" hangingPunct="1">
                <a:spcBef>
                  <a:spcPct val="50000"/>
                </a:spcBef>
              </a:pPr>
              <a:r>
                <a:rPr lang="zh-CN" altLang="en-US" dirty="0">
                  <a:latin typeface="楷体_GB2312" pitchFamily="49" charset="-122"/>
                </a:rPr>
                <a:t>事件</a:t>
              </a:r>
              <a:r>
                <a:rPr lang="en-US" altLang="zh-CN" dirty="0">
                  <a:latin typeface="楷体_GB2312" pitchFamily="49" charset="-122"/>
                </a:rPr>
                <a:t>2</a:t>
              </a:r>
              <a:r>
                <a:rPr lang="zh-CN" altLang="en-US" dirty="0">
                  <a:latin typeface="楷体_GB2312" pitchFamily="49" charset="-122"/>
                </a:rPr>
                <a:t>出现</a:t>
              </a:r>
              <a:endParaRPr lang="zh-CN" altLang="en-US" dirty="0">
                <a:latin typeface="楷体_GB2312" pitchFamily="49" charset="-122"/>
              </a:endParaRPr>
            </a:p>
          </p:txBody>
        </p:sp>
        <p:sp>
          <p:nvSpPr>
            <p:cNvPr id="12367" name="Text Box 78"/>
            <p:cNvSpPr txBox="1"/>
            <p:nvPr/>
          </p:nvSpPr>
          <p:spPr>
            <a:xfrm>
              <a:off x="188" y="2605"/>
              <a:ext cx="956" cy="244"/>
            </a:xfrm>
            <a:prstGeom prst="rect">
              <a:avLst/>
            </a:prstGeom>
            <a:noFill/>
            <a:ln w="19050">
              <a:noFill/>
            </a:ln>
          </p:spPr>
          <p:txBody>
            <a:bodyPr lIns="18000" tIns="10800" rIns="18000" bIns="10800">
              <a:spAutoFit/>
            </a:bodyPr>
            <a:p>
              <a:pPr algn="ctr" eaLnBrk="1" hangingPunct="1">
                <a:spcBef>
                  <a:spcPct val="50000"/>
                </a:spcBef>
              </a:pPr>
              <a:r>
                <a:rPr lang="zh-CN" altLang="en-US" dirty="0">
                  <a:latin typeface="楷体_GB2312" pitchFamily="49" charset="-122"/>
                </a:rPr>
                <a:t>事件</a:t>
              </a:r>
              <a:r>
                <a:rPr lang="en-US" altLang="zh-CN" dirty="0">
                  <a:latin typeface="楷体_GB2312" pitchFamily="49" charset="-122"/>
                </a:rPr>
                <a:t>n</a:t>
              </a:r>
              <a:r>
                <a:rPr lang="zh-CN" altLang="en-US" dirty="0">
                  <a:latin typeface="楷体_GB2312" pitchFamily="49" charset="-122"/>
                </a:rPr>
                <a:t>出现</a:t>
              </a:r>
              <a:endParaRPr lang="zh-CN" altLang="en-US" dirty="0">
                <a:latin typeface="楷体_GB2312" pitchFamily="49" charset="-122"/>
              </a:endParaRPr>
            </a:p>
          </p:txBody>
        </p:sp>
        <p:sp>
          <p:nvSpPr>
            <p:cNvPr id="12368" name="Line 79"/>
            <p:cNvSpPr/>
            <p:nvPr/>
          </p:nvSpPr>
          <p:spPr>
            <a:xfrm>
              <a:off x="280" y="879"/>
              <a:ext cx="674" cy="0"/>
            </a:xfrm>
            <a:prstGeom prst="line">
              <a:avLst/>
            </a:prstGeom>
            <a:ln w="19050" cap="flat" cmpd="sng">
              <a:solidFill>
                <a:schemeClr val="tx1"/>
              </a:solidFill>
              <a:prstDash val="solid"/>
              <a:headEnd type="none" w="med" len="med"/>
              <a:tailEnd type="none" w="med" len="lg"/>
            </a:ln>
          </p:spPr>
        </p:sp>
        <p:sp>
          <p:nvSpPr>
            <p:cNvPr id="12369" name="Line 80"/>
            <p:cNvSpPr/>
            <p:nvPr/>
          </p:nvSpPr>
          <p:spPr>
            <a:xfrm>
              <a:off x="954" y="879"/>
              <a:ext cx="0" cy="361"/>
            </a:xfrm>
            <a:prstGeom prst="line">
              <a:avLst/>
            </a:prstGeom>
            <a:ln w="19050" cap="flat" cmpd="sng">
              <a:solidFill>
                <a:schemeClr val="tx1"/>
              </a:solidFill>
              <a:prstDash val="solid"/>
              <a:headEnd type="none" w="med" len="med"/>
              <a:tailEnd type="none" w="med" len="lg"/>
            </a:ln>
          </p:spPr>
        </p:sp>
        <p:sp>
          <p:nvSpPr>
            <p:cNvPr id="12370" name="Line 81"/>
            <p:cNvSpPr/>
            <p:nvPr/>
          </p:nvSpPr>
          <p:spPr>
            <a:xfrm flipH="1">
              <a:off x="261" y="1240"/>
              <a:ext cx="683" cy="0"/>
            </a:xfrm>
            <a:prstGeom prst="line">
              <a:avLst/>
            </a:prstGeom>
            <a:ln w="19050" cap="flat" cmpd="sng">
              <a:solidFill>
                <a:schemeClr val="tx1"/>
              </a:solidFill>
              <a:prstDash val="solid"/>
              <a:headEnd type="none" w="med" len="med"/>
              <a:tailEnd type="none" w="med" len="lg"/>
            </a:ln>
          </p:spPr>
        </p:sp>
        <p:sp>
          <p:nvSpPr>
            <p:cNvPr id="12371" name="Line 82"/>
            <p:cNvSpPr/>
            <p:nvPr/>
          </p:nvSpPr>
          <p:spPr>
            <a:xfrm>
              <a:off x="770" y="885"/>
              <a:ext cx="0" cy="361"/>
            </a:xfrm>
            <a:prstGeom prst="line">
              <a:avLst/>
            </a:prstGeom>
            <a:ln w="19050" cap="flat" cmpd="sng">
              <a:solidFill>
                <a:schemeClr val="tx1"/>
              </a:solidFill>
              <a:prstDash val="solid"/>
              <a:headEnd type="none" w="med" len="med"/>
              <a:tailEnd type="none" w="med" len="lg"/>
            </a:ln>
          </p:spPr>
        </p:sp>
        <p:sp>
          <p:nvSpPr>
            <p:cNvPr id="12372" name="Line 83"/>
            <p:cNvSpPr/>
            <p:nvPr/>
          </p:nvSpPr>
          <p:spPr>
            <a:xfrm>
              <a:off x="580" y="885"/>
              <a:ext cx="0" cy="361"/>
            </a:xfrm>
            <a:prstGeom prst="line">
              <a:avLst/>
            </a:prstGeom>
            <a:ln w="19050" cap="flat" cmpd="sng">
              <a:solidFill>
                <a:schemeClr val="tx1"/>
              </a:solidFill>
              <a:prstDash val="solid"/>
              <a:headEnd type="none" w="med" len="med"/>
              <a:tailEnd type="none" w="med" len="lg"/>
            </a:ln>
          </p:spPr>
        </p:sp>
        <p:sp>
          <p:nvSpPr>
            <p:cNvPr id="12373" name="Line 84"/>
            <p:cNvSpPr/>
            <p:nvPr/>
          </p:nvSpPr>
          <p:spPr>
            <a:xfrm>
              <a:off x="386" y="891"/>
              <a:ext cx="0" cy="361"/>
            </a:xfrm>
            <a:prstGeom prst="line">
              <a:avLst/>
            </a:prstGeom>
            <a:ln w="19050" cap="flat" cmpd="sng">
              <a:solidFill>
                <a:schemeClr val="tx1"/>
              </a:solidFill>
              <a:prstDash val="solid"/>
              <a:headEnd type="none" w="med" len="med"/>
              <a:tailEnd type="none" w="med" len="lg"/>
            </a:ln>
          </p:spPr>
        </p:sp>
        <p:sp>
          <p:nvSpPr>
            <p:cNvPr id="12374" name="Line 85"/>
            <p:cNvSpPr/>
            <p:nvPr/>
          </p:nvSpPr>
          <p:spPr>
            <a:xfrm>
              <a:off x="1045" y="615"/>
              <a:ext cx="0" cy="439"/>
            </a:xfrm>
            <a:prstGeom prst="line">
              <a:avLst/>
            </a:prstGeom>
            <a:ln w="19050" cap="flat" cmpd="sng">
              <a:solidFill>
                <a:schemeClr val="tx1"/>
              </a:solidFill>
              <a:prstDash val="solid"/>
              <a:headEnd type="none" w="med" len="med"/>
              <a:tailEnd type="triangle" w="med" len="lg"/>
            </a:ln>
          </p:spPr>
        </p:sp>
        <p:sp>
          <p:nvSpPr>
            <p:cNvPr id="12375" name="Text Box 86"/>
            <p:cNvSpPr txBox="1"/>
            <p:nvPr/>
          </p:nvSpPr>
          <p:spPr>
            <a:xfrm>
              <a:off x="125" y="936"/>
              <a:ext cx="877" cy="244"/>
            </a:xfrm>
            <a:prstGeom prst="rect">
              <a:avLst/>
            </a:prstGeom>
            <a:noFill/>
            <a:ln w="19050">
              <a:noFill/>
            </a:ln>
          </p:spPr>
          <p:txBody>
            <a:bodyPr lIns="18000" tIns="10800" rIns="18000" bIns="10800">
              <a:spAutoFit/>
            </a:bodyPr>
            <a:p>
              <a:pPr algn="ctr" eaLnBrk="1" hangingPunct="1">
                <a:spcBef>
                  <a:spcPct val="50000"/>
                </a:spcBef>
              </a:pPr>
              <a:r>
                <a:rPr lang="zh-CN" altLang="en-US" dirty="0">
                  <a:latin typeface="楷体_GB2312" pitchFamily="49" charset="-122"/>
                </a:rPr>
                <a:t>后备队列</a:t>
              </a:r>
              <a:endParaRPr lang="zh-CN" altLang="en-US" dirty="0">
                <a:latin typeface="楷体_GB2312"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49860"/>
                                        </p:tgtEl>
                                        <p:attrNameLst>
                                          <p:attrName>style.visibility</p:attrName>
                                        </p:attrNameLst>
                                      </p:cBhvr>
                                      <p:to>
                                        <p:strVal val="visible"/>
                                      </p:to>
                                    </p:set>
                                    <p:anim calcmode="lin" valueType="num">
                                      <p:cBhvr additive="base">
                                        <p:cTn id="7" dur="500" fill="hold"/>
                                        <p:tgtEl>
                                          <p:spTgt spid="249860"/>
                                        </p:tgtEl>
                                        <p:attrNameLst>
                                          <p:attrName>ppt_x</p:attrName>
                                        </p:attrNameLst>
                                      </p:cBhvr>
                                      <p:tavLst>
                                        <p:tav tm="0">
                                          <p:val>
                                            <p:strVal val="1+#ppt_w/2"/>
                                          </p:val>
                                        </p:tav>
                                        <p:tav tm="100000">
                                          <p:val>
                                            <p:strVal val="#ppt_x"/>
                                          </p:val>
                                        </p:tav>
                                      </p:tavLst>
                                    </p:anim>
                                    <p:anim calcmode="lin" valueType="num">
                                      <p:cBhvr additive="base">
                                        <p:cTn id="8" dur="500" fill="hold"/>
                                        <p:tgtEl>
                                          <p:spTgt spid="249860"/>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49860"/>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9861"/>
                                        </p:tgtEl>
                                        <p:attrNameLst>
                                          <p:attrName>style.visibility</p:attrName>
                                        </p:attrNameLst>
                                      </p:cBhvr>
                                      <p:to>
                                        <p:strVal val="visible"/>
                                      </p:to>
                                    </p:set>
                                    <p:anim calcmode="lin" valueType="num">
                                      <p:cBhvr additive="base">
                                        <p:cTn id="13" dur="500" fill="hold"/>
                                        <p:tgtEl>
                                          <p:spTgt spid="249861"/>
                                        </p:tgtEl>
                                        <p:attrNameLst>
                                          <p:attrName>ppt_x</p:attrName>
                                        </p:attrNameLst>
                                      </p:cBhvr>
                                      <p:tavLst>
                                        <p:tav tm="0">
                                          <p:val>
                                            <p:strVal val="#ppt_x"/>
                                          </p:val>
                                        </p:tav>
                                        <p:tav tm="100000">
                                          <p:val>
                                            <p:strVal val="#ppt_x"/>
                                          </p:val>
                                        </p:tav>
                                      </p:tavLst>
                                    </p:anim>
                                    <p:anim calcmode="lin" valueType="num">
                                      <p:cBhvr additive="base">
                                        <p:cTn id="14" dur="500" fill="hold"/>
                                        <p:tgtEl>
                                          <p:spTgt spid="2498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60" grpId="0" animBg="1"/>
      <p:bldP spid="249861"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Rectangle 2"/>
          <p:cNvSpPr>
            <a:spLocks noGrp="1"/>
          </p:cNvSpPr>
          <p:nvPr>
            <p:ph idx="1"/>
          </p:nvPr>
        </p:nvSpPr>
        <p:spPr>
          <a:xfrm>
            <a:off x="457200" y="685800"/>
            <a:ext cx="8229600" cy="685800"/>
          </a:xfrm>
          <a:ln/>
        </p:spPr>
        <p:txBody>
          <a:bodyPr vert="horz" wrap="square" lIns="91440" tIns="45720" rIns="91440" bIns="45720" anchor="t" anchorCtr="0"/>
          <a:p>
            <a:pPr eaLnBrk="1" hangingPunct="1">
              <a:buNone/>
            </a:pP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银行家算法 </a:t>
            </a:r>
            <a:endParaRPr lang="zh-CN" altLang="en-US" sz="2400" dirty="0">
              <a:latin typeface="黑体" panose="02010609060101010101" pitchFamily="49" charset="-122"/>
              <a:ea typeface="黑体" panose="02010609060101010101" pitchFamily="49" charset="-122"/>
            </a:endParaRPr>
          </a:p>
        </p:txBody>
      </p:sp>
      <p:sp>
        <p:nvSpPr>
          <p:cNvPr id="101379" name="AutoShape 3"/>
          <p:cNvSpPr/>
          <p:nvPr/>
        </p:nvSpPr>
        <p:spPr>
          <a:xfrm>
            <a:off x="2339975" y="1916113"/>
            <a:ext cx="2735263" cy="1368425"/>
          </a:xfrm>
          <a:prstGeom prst="diamond">
            <a:avLst/>
          </a:prstGeom>
          <a:solidFill>
            <a:schemeClr val="accent1"/>
          </a:solidFill>
          <a:ln w="25400" cap="flat" cmpd="sng">
            <a:solidFill>
              <a:schemeClr val="tx1"/>
            </a:solidFill>
            <a:prstDash val="solid"/>
            <a:miter/>
            <a:headEnd type="none" w="med" len="med"/>
            <a:tailEnd type="none" w="med" len="med"/>
          </a:ln>
        </p:spPr>
        <p:txBody>
          <a:bodyPr wrap="none" anchor="ctr" anchorCtr="0"/>
          <a:p>
            <a:pPr eaLnBrk="1" hangingPunct="1">
              <a:spcBef>
                <a:spcPct val="50000"/>
              </a:spcBef>
            </a:pPr>
            <a:r>
              <a:rPr lang="en-US" altLang="zh-CN" b="0" dirty="0">
                <a:latin typeface="Times New Roman" panose="02020603050405020304" pitchFamily="18" charset="0"/>
              </a:rPr>
              <a:t>req</a:t>
            </a:r>
            <a:r>
              <a:rPr lang="en-US" altLang="zh-CN" sz="1800" b="0" dirty="0">
                <a:latin typeface="Times New Roman" panose="02020603050405020304" pitchFamily="18" charset="0"/>
              </a:rPr>
              <a:t>i</a:t>
            </a:r>
            <a:r>
              <a:rPr lang="en-US" altLang="zh-CN" b="0" dirty="0">
                <a:latin typeface="Times New Roman" panose="02020603050405020304" pitchFamily="18" charset="0"/>
              </a:rPr>
              <a:t>&lt;=need</a:t>
            </a:r>
            <a:r>
              <a:rPr lang="en-US" altLang="zh-CN" sz="1800" b="0" dirty="0">
                <a:latin typeface="Times New Roman" panose="02020603050405020304" pitchFamily="18" charset="0"/>
              </a:rPr>
              <a:t>i</a:t>
            </a:r>
            <a:endParaRPr lang="en-US" altLang="zh-CN" sz="1800" b="0" dirty="0">
              <a:latin typeface="Times New Roman" panose="02020603050405020304" pitchFamily="18" charset="0"/>
            </a:endParaRPr>
          </a:p>
        </p:txBody>
      </p:sp>
      <p:sp>
        <p:nvSpPr>
          <p:cNvPr id="101380" name="Line 4"/>
          <p:cNvSpPr/>
          <p:nvPr/>
        </p:nvSpPr>
        <p:spPr>
          <a:xfrm>
            <a:off x="5075238" y="2565400"/>
            <a:ext cx="720725" cy="0"/>
          </a:xfrm>
          <a:prstGeom prst="line">
            <a:avLst/>
          </a:prstGeom>
          <a:ln w="25400" cap="flat" cmpd="sng">
            <a:solidFill>
              <a:schemeClr val="tx1"/>
            </a:solidFill>
            <a:prstDash val="solid"/>
            <a:miter/>
            <a:headEnd type="none" w="med" len="med"/>
            <a:tailEnd type="triangle" w="med" len="med"/>
          </a:ln>
        </p:spPr>
      </p:sp>
      <p:sp>
        <p:nvSpPr>
          <p:cNvPr id="101381" name="Oval 5"/>
          <p:cNvSpPr/>
          <p:nvPr/>
        </p:nvSpPr>
        <p:spPr>
          <a:xfrm>
            <a:off x="5797550" y="2276475"/>
            <a:ext cx="1366838" cy="576263"/>
          </a:xfrm>
          <a:prstGeom prst="ellipse">
            <a:avLst/>
          </a:prstGeom>
          <a:solidFill>
            <a:schemeClr val="accent1"/>
          </a:solidFill>
          <a:ln w="25400" cap="flat" cmpd="sng">
            <a:solidFill>
              <a:schemeClr val="tx1"/>
            </a:solidFill>
            <a:prstDash val="solid"/>
            <a:miter/>
            <a:headEnd type="none" w="med" len="med"/>
            <a:tailEnd type="none" w="med" len="med"/>
          </a:ln>
        </p:spPr>
        <p:txBody>
          <a:bodyPr wrap="none" anchor="ctr" anchorCtr="0"/>
          <a:p>
            <a:pPr eaLnBrk="1" hangingPunct="1">
              <a:spcBef>
                <a:spcPct val="50000"/>
              </a:spcBef>
            </a:pPr>
            <a:r>
              <a:rPr lang="en-US" altLang="zh-CN" b="0" dirty="0">
                <a:latin typeface="Times New Roman" panose="02020603050405020304" pitchFamily="18" charset="0"/>
              </a:rPr>
              <a:t>error</a:t>
            </a:r>
            <a:endParaRPr lang="en-US" altLang="zh-CN" b="0" dirty="0">
              <a:latin typeface="Times New Roman" panose="02020603050405020304" pitchFamily="18" charset="0"/>
            </a:endParaRPr>
          </a:p>
        </p:txBody>
      </p:sp>
      <p:sp>
        <p:nvSpPr>
          <p:cNvPr id="101382" name="Line 6"/>
          <p:cNvSpPr/>
          <p:nvPr/>
        </p:nvSpPr>
        <p:spPr>
          <a:xfrm>
            <a:off x="3708400" y="3284538"/>
            <a:ext cx="0" cy="576262"/>
          </a:xfrm>
          <a:prstGeom prst="line">
            <a:avLst/>
          </a:prstGeom>
          <a:ln w="25400" cap="flat" cmpd="sng">
            <a:solidFill>
              <a:schemeClr val="tx1"/>
            </a:solidFill>
            <a:prstDash val="solid"/>
            <a:miter/>
            <a:headEnd type="none" w="med" len="med"/>
            <a:tailEnd type="triangle" w="med" len="med"/>
          </a:ln>
        </p:spPr>
      </p:sp>
      <p:sp>
        <p:nvSpPr>
          <p:cNvPr id="101383" name="AutoShape 7"/>
          <p:cNvSpPr/>
          <p:nvPr/>
        </p:nvSpPr>
        <p:spPr>
          <a:xfrm>
            <a:off x="2339975" y="3860800"/>
            <a:ext cx="2735263" cy="1368425"/>
          </a:xfrm>
          <a:prstGeom prst="diamond">
            <a:avLst/>
          </a:prstGeom>
          <a:solidFill>
            <a:schemeClr val="accent1"/>
          </a:solidFill>
          <a:ln w="25400" cap="flat" cmpd="sng">
            <a:solidFill>
              <a:schemeClr val="tx1"/>
            </a:solidFill>
            <a:prstDash val="solid"/>
            <a:miter/>
            <a:headEnd type="none" w="med" len="med"/>
            <a:tailEnd type="none" w="med" len="med"/>
          </a:ln>
        </p:spPr>
        <p:txBody>
          <a:bodyPr wrap="none" anchor="ctr" anchorCtr="0"/>
          <a:p>
            <a:pPr eaLnBrk="1" hangingPunct="1">
              <a:spcBef>
                <a:spcPct val="50000"/>
              </a:spcBef>
            </a:pPr>
            <a:r>
              <a:rPr lang="en-US" altLang="zh-CN" b="0" dirty="0">
                <a:latin typeface="Times New Roman" panose="02020603050405020304" pitchFamily="18" charset="0"/>
              </a:rPr>
              <a:t>req</a:t>
            </a:r>
            <a:r>
              <a:rPr lang="en-US" altLang="zh-CN" sz="1800" b="0" dirty="0">
                <a:latin typeface="Times New Roman" panose="02020603050405020304" pitchFamily="18" charset="0"/>
              </a:rPr>
              <a:t>i</a:t>
            </a:r>
            <a:r>
              <a:rPr lang="en-US" altLang="zh-CN" b="0" dirty="0">
                <a:latin typeface="Times New Roman" panose="02020603050405020304" pitchFamily="18" charset="0"/>
              </a:rPr>
              <a:t>&lt;=avail</a:t>
            </a:r>
            <a:r>
              <a:rPr lang="en-US" altLang="zh-CN" sz="2000" b="0" dirty="0">
                <a:latin typeface="Times New Roman" panose="02020603050405020304" pitchFamily="18" charset="0"/>
              </a:rPr>
              <a:t>i</a:t>
            </a:r>
            <a:endParaRPr lang="en-US" altLang="zh-CN" sz="2000" b="0" dirty="0">
              <a:latin typeface="Times New Roman" panose="02020603050405020304" pitchFamily="18" charset="0"/>
            </a:endParaRPr>
          </a:p>
        </p:txBody>
      </p:sp>
      <p:sp>
        <p:nvSpPr>
          <p:cNvPr id="101384" name="Line 8"/>
          <p:cNvSpPr/>
          <p:nvPr/>
        </p:nvSpPr>
        <p:spPr>
          <a:xfrm>
            <a:off x="5075238" y="4508500"/>
            <a:ext cx="720725" cy="0"/>
          </a:xfrm>
          <a:prstGeom prst="line">
            <a:avLst/>
          </a:prstGeom>
          <a:ln w="25400" cap="flat" cmpd="sng">
            <a:solidFill>
              <a:schemeClr val="tx1"/>
            </a:solidFill>
            <a:prstDash val="solid"/>
            <a:miter/>
            <a:headEnd type="none" w="med" len="med"/>
            <a:tailEnd type="triangle" w="med" len="med"/>
          </a:ln>
        </p:spPr>
      </p:sp>
      <p:sp>
        <p:nvSpPr>
          <p:cNvPr id="101385" name="Line 9"/>
          <p:cNvSpPr/>
          <p:nvPr/>
        </p:nvSpPr>
        <p:spPr>
          <a:xfrm>
            <a:off x="3708400" y="5227638"/>
            <a:ext cx="0" cy="576262"/>
          </a:xfrm>
          <a:prstGeom prst="line">
            <a:avLst/>
          </a:prstGeom>
          <a:ln w="25400" cap="flat" cmpd="sng">
            <a:solidFill>
              <a:schemeClr val="tx1"/>
            </a:solidFill>
            <a:prstDash val="solid"/>
            <a:miter/>
            <a:headEnd type="none" w="med" len="med"/>
            <a:tailEnd type="triangle" w="med" len="med"/>
          </a:ln>
        </p:spPr>
      </p:sp>
      <p:sp>
        <p:nvSpPr>
          <p:cNvPr id="101386" name="Oval 10"/>
          <p:cNvSpPr/>
          <p:nvPr/>
        </p:nvSpPr>
        <p:spPr>
          <a:xfrm>
            <a:off x="5795963" y="4149725"/>
            <a:ext cx="1366837" cy="576263"/>
          </a:xfrm>
          <a:prstGeom prst="ellipse">
            <a:avLst/>
          </a:prstGeom>
          <a:solidFill>
            <a:schemeClr val="accent1"/>
          </a:solidFill>
          <a:ln w="25400" cap="flat" cmpd="sng">
            <a:solidFill>
              <a:schemeClr val="tx1"/>
            </a:solidFill>
            <a:prstDash val="solid"/>
            <a:miter/>
            <a:headEnd type="none" w="med" len="med"/>
            <a:tailEnd type="none" w="med" len="med"/>
          </a:ln>
        </p:spPr>
        <p:txBody>
          <a:bodyPr wrap="none" anchor="ctr" anchorCtr="0"/>
          <a:p>
            <a:pPr eaLnBrk="1" hangingPunct="1">
              <a:spcBef>
                <a:spcPct val="50000"/>
              </a:spcBef>
            </a:pPr>
            <a:r>
              <a:rPr lang="en-US" altLang="zh-CN" b="0" dirty="0">
                <a:latin typeface="Times New Roman" panose="02020603050405020304" pitchFamily="18" charset="0"/>
              </a:rPr>
              <a:t>block</a:t>
            </a:r>
            <a:endParaRPr lang="en-US" altLang="zh-CN" b="0" dirty="0">
              <a:latin typeface="Times New Roman" panose="02020603050405020304" pitchFamily="18" charset="0"/>
            </a:endParaRPr>
          </a:p>
        </p:txBody>
      </p:sp>
      <p:sp>
        <p:nvSpPr>
          <p:cNvPr id="503819" name="AutoShape 11"/>
          <p:cNvSpPr/>
          <p:nvPr/>
        </p:nvSpPr>
        <p:spPr>
          <a:xfrm>
            <a:off x="4648200" y="685800"/>
            <a:ext cx="3200400" cy="990600"/>
          </a:xfrm>
          <a:prstGeom prst="wedgeRoundRectCallout">
            <a:avLst>
              <a:gd name="adj1" fmla="val -45537"/>
              <a:gd name="adj2" fmla="val 100801"/>
              <a:gd name="adj3" fmla="val 16667"/>
            </a:avLst>
          </a:prstGeom>
          <a:solidFill>
            <a:schemeClr val="accent1"/>
          </a:solidFill>
          <a:ln w="9525" cap="flat" cmpd="sng">
            <a:solidFill>
              <a:schemeClr val="tx1"/>
            </a:solidFill>
            <a:prstDash val="solid"/>
            <a:miter/>
            <a:headEnd type="none" w="med" len="med"/>
            <a:tailEnd type="none" w="med" len="med"/>
          </a:ln>
        </p:spPr>
        <p:txBody>
          <a:bodyPr/>
          <a:p>
            <a:pPr eaLnBrk="1" hangingPunct="1">
              <a:spcBef>
                <a:spcPct val="50000"/>
              </a:spcBef>
            </a:pPr>
            <a:r>
              <a:rPr lang="zh-CN" altLang="en-US" dirty="0">
                <a:latin typeface="Times New Roman" panose="02020603050405020304" pitchFamily="18" charset="0"/>
              </a:rPr>
              <a:t>首先，检查请求是否合法？</a:t>
            </a:r>
            <a:endParaRPr lang="zh-CN" altLang="en-US" dirty="0">
              <a:latin typeface="Times New Roman" panose="02020603050405020304" pitchFamily="18" charset="0"/>
            </a:endParaRPr>
          </a:p>
        </p:txBody>
      </p:sp>
      <p:sp>
        <p:nvSpPr>
          <p:cNvPr id="12" name="AutoShape 11"/>
          <p:cNvSpPr/>
          <p:nvPr/>
        </p:nvSpPr>
        <p:spPr>
          <a:xfrm>
            <a:off x="323850" y="5580063"/>
            <a:ext cx="3200400" cy="990600"/>
          </a:xfrm>
          <a:prstGeom prst="wedgeRoundRectCallout">
            <a:avLst>
              <a:gd name="adj1" fmla="val 41505"/>
              <a:gd name="adj2" fmla="val -82741"/>
              <a:gd name="adj3" fmla="val 16667"/>
            </a:avLst>
          </a:prstGeom>
          <a:solidFill>
            <a:schemeClr val="accent1"/>
          </a:solidFill>
          <a:ln w="9525" cap="flat" cmpd="sng">
            <a:solidFill>
              <a:schemeClr val="tx1"/>
            </a:solidFill>
            <a:prstDash val="solid"/>
            <a:miter/>
            <a:headEnd type="none" w="med" len="med"/>
            <a:tailEnd type="none" w="med" len="med"/>
          </a:ln>
        </p:spPr>
        <p:txBody>
          <a:bodyPr/>
          <a:p>
            <a:pPr eaLnBrk="1" hangingPunct="1">
              <a:spcBef>
                <a:spcPct val="50000"/>
              </a:spcBef>
            </a:pPr>
            <a:r>
              <a:rPr lang="zh-CN" altLang="en-US" dirty="0">
                <a:latin typeface="Times New Roman" panose="02020603050405020304" pitchFamily="18" charset="0"/>
              </a:rPr>
              <a:t>然后，检查请求是否可满足？</a:t>
            </a:r>
            <a:endParaRPr lang="zh-CN" altLang="en-US" dirty="0">
              <a:latin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503819"/>
                                        </p:tgtEl>
                                        <p:attrNameLst>
                                          <p:attrName>style.visibility</p:attrName>
                                        </p:attrNameLst>
                                      </p:cBhvr>
                                      <p:to>
                                        <p:strVal val="visible"/>
                                      </p:to>
                                    </p:set>
                                    <p:animEffect transition="in" filter="barn(outHorizontal)">
                                      <p:cBhvr>
                                        <p:cTn id="7" dur="500"/>
                                        <p:tgtEl>
                                          <p:spTgt spid="50381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outHorizontal)">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819" grpId="0" animBg="1"/>
      <p:bldP spid="12"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Line 2"/>
          <p:cNvSpPr/>
          <p:nvPr/>
        </p:nvSpPr>
        <p:spPr>
          <a:xfrm>
            <a:off x="4427538" y="658813"/>
            <a:ext cx="0" cy="288925"/>
          </a:xfrm>
          <a:prstGeom prst="line">
            <a:avLst/>
          </a:prstGeom>
          <a:ln w="25400" cap="flat" cmpd="sng">
            <a:solidFill>
              <a:schemeClr val="tx1"/>
            </a:solidFill>
            <a:prstDash val="solid"/>
            <a:miter/>
            <a:headEnd type="none" w="med" len="med"/>
            <a:tailEnd type="triangle" w="med" len="med"/>
          </a:ln>
        </p:spPr>
      </p:sp>
      <p:sp>
        <p:nvSpPr>
          <p:cNvPr id="102403" name="Rectangle 3"/>
          <p:cNvSpPr/>
          <p:nvPr/>
        </p:nvSpPr>
        <p:spPr>
          <a:xfrm>
            <a:off x="3132138" y="947738"/>
            <a:ext cx="2520950" cy="1439862"/>
          </a:xfrm>
          <a:prstGeom prst="rect">
            <a:avLst/>
          </a:prstGeom>
          <a:solidFill>
            <a:schemeClr val="accent1"/>
          </a:solidFill>
          <a:ln w="25400" cap="flat" cmpd="sng">
            <a:solidFill>
              <a:schemeClr val="tx1"/>
            </a:solidFill>
            <a:prstDash val="solid"/>
            <a:miter/>
            <a:headEnd type="none" w="med" len="med"/>
            <a:tailEnd type="none" w="med" len="med"/>
          </a:ln>
        </p:spPr>
        <p:txBody>
          <a:bodyPr wrap="none" anchor="ctr" anchorCtr="0"/>
          <a:p>
            <a:pPr eaLnBrk="1" hangingPunct="1">
              <a:spcBef>
                <a:spcPct val="50000"/>
              </a:spcBef>
            </a:pPr>
            <a:r>
              <a:rPr lang="en-US" altLang="zh-CN" b="0" dirty="0">
                <a:latin typeface="Times New Roman" panose="02020603050405020304" pitchFamily="18" charset="0"/>
              </a:rPr>
              <a:t>avail=avail-req</a:t>
            </a:r>
            <a:r>
              <a:rPr lang="en-US" altLang="zh-CN" sz="1800" b="0" dirty="0">
                <a:latin typeface="Times New Roman" panose="02020603050405020304" pitchFamily="18" charset="0"/>
              </a:rPr>
              <a:t>i</a:t>
            </a:r>
            <a:endParaRPr lang="en-US" altLang="zh-CN" sz="1800" b="0" dirty="0">
              <a:latin typeface="Times New Roman" panose="02020603050405020304" pitchFamily="18" charset="0"/>
            </a:endParaRPr>
          </a:p>
          <a:p>
            <a:pPr eaLnBrk="1" hangingPunct="1">
              <a:spcBef>
                <a:spcPct val="50000"/>
              </a:spcBef>
            </a:pPr>
            <a:r>
              <a:rPr lang="en-US" altLang="zh-CN" b="0" dirty="0">
                <a:latin typeface="Times New Roman" panose="02020603050405020304" pitchFamily="18" charset="0"/>
              </a:rPr>
              <a:t>alloc</a:t>
            </a:r>
            <a:r>
              <a:rPr lang="en-US" altLang="zh-CN" sz="1800" b="0" dirty="0">
                <a:latin typeface="Times New Roman" panose="02020603050405020304" pitchFamily="18" charset="0"/>
              </a:rPr>
              <a:t>i</a:t>
            </a:r>
            <a:r>
              <a:rPr lang="en-US" altLang="zh-CN" b="0" dirty="0">
                <a:latin typeface="Times New Roman" panose="02020603050405020304" pitchFamily="18" charset="0"/>
              </a:rPr>
              <a:t>=alloc</a:t>
            </a:r>
            <a:r>
              <a:rPr lang="en-US" altLang="zh-CN" sz="1800" b="0" dirty="0">
                <a:latin typeface="Times New Roman" panose="02020603050405020304" pitchFamily="18" charset="0"/>
              </a:rPr>
              <a:t>i</a:t>
            </a:r>
            <a:r>
              <a:rPr lang="en-US" altLang="zh-CN" b="0" dirty="0">
                <a:latin typeface="Times New Roman" panose="02020603050405020304" pitchFamily="18" charset="0"/>
              </a:rPr>
              <a:t>+req</a:t>
            </a:r>
            <a:r>
              <a:rPr lang="en-US" altLang="zh-CN" sz="1800" b="0" dirty="0">
                <a:latin typeface="Times New Roman" panose="02020603050405020304" pitchFamily="18" charset="0"/>
              </a:rPr>
              <a:t>i</a:t>
            </a:r>
            <a:endParaRPr lang="en-US" altLang="zh-CN" sz="1800" b="0" dirty="0">
              <a:latin typeface="Times New Roman" panose="02020603050405020304" pitchFamily="18" charset="0"/>
            </a:endParaRPr>
          </a:p>
          <a:p>
            <a:pPr eaLnBrk="1" hangingPunct="1">
              <a:spcBef>
                <a:spcPct val="50000"/>
              </a:spcBef>
            </a:pPr>
            <a:r>
              <a:rPr lang="en-US" altLang="zh-CN" b="0" dirty="0">
                <a:latin typeface="Times New Roman" panose="02020603050405020304" pitchFamily="18" charset="0"/>
              </a:rPr>
              <a:t>need</a:t>
            </a:r>
            <a:r>
              <a:rPr lang="en-US" altLang="zh-CN" sz="1800" b="0" dirty="0">
                <a:latin typeface="Times New Roman" panose="02020603050405020304" pitchFamily="18" charset="0"/>
              </a:rPr>
              <a:t>i</a:t>
            </a:r>
            <a:r>
              <a:rPr lang="en-US" altLang="zh-CN" b="0" dirty="0">
                <a:latin typeface="Times New Roman" panose="02020603050405020304" pitchFamily="18" charset="0"/>
              </a:rPr>
              <a:t>=need</a:t>
            </a:r>
            <a:r>
              <a:rPr lang="en-US" altLang="zh-CN" sz="1800" b="0" dirty="0">
                <a:latin typeface="Times New Roman" panose="02020603050405020304" pitchFamily="18" charset="0"/>
              </a:rPr>
              <a:t>i</a:t>
            </a:r>
            <a:r>
              <a:rPr lang="en-US" altLang="zh-CN" b="0" dirty="0">
                <a:latin typeface="Times New Roman" panose="02020603050405020304" pitchFamily="18" charset="0"/>
              </a:rPr>
              <a:t>-req</a:t>
            </a:r>
            <a:r>
              <a:rPr lang="en-US" altLang="zh-CN" sz="1800" b="0" dirty="0">
                <a:latin typeface="Times New Roman" panose="02020603050405020304" pitchFamily="18" charset="0"/>
              </a:rPr>
              <a:t>i</a:t>
            </a:r>
            <a:endParaRPr lang="en-US" altLang="zh-CN" sz="1800" b="0" dirty="0">
              <a:latin typeface="Times New Roman" panose="02020603050405020304" pitchFamily="18" charset="0"/>
            </a:endParaRPr>
          </a:p>
        </p:txBody>
      </p:sp>
      <p:sp>
        <p:nvSpPr>
          <p:cNvPr id="102404" name="Line 4"/>
          <p:cNvSpPr/>
          <p:nvPr/>
        </p:nvSpPr>
        <p:spPr>
          <a:xfrm>
            <a:off x="4427538" y="2387600"/>
            <a:ext cx="0" cy="431800"/>
          </a:xfrm>
          <a:prstGeom prst="line">
            <a:avLst/>
          </a:prstGeom>
          <a:ln w="25400" cap="flat" cmpd="sng">
            <a:solidFill>
              <a:schemeClr val="tx1"/>
            </a:solidFill>
            <a:prstDash val="solid"/>
            <a:miter/>
            <a:headEnd type="none" w="med" len="med"/>
            <a:tailEnd type="triangle" w="med" len="med"/>
          </a:ln>
        </p:spPr>
      </p:sp>
      <p:sp>
        <p:nvSpPr>
          <p:cNvPr id="102405" name="Rectangle 5"/>
          <p:cNvSpPr/>
          <p:nvPr/>
        </p:nvSpPr>
        <p:spPr>
          <a:xfrm>
            <a:off x="3132138" y="2890838"/>
            <a:ext cx="2520950" cy="1439862"/>
          </a:xfrm>
          <a:prstGeom prst="rect">
            <a:avLst/>
          </a:prstGeom>
          <a:solidFill>
            <a:schemeClr val="accent1"/>
          </a:solidFill>
          <a:ln w="25400" cap="flat" cmpd="sng">
            <a:solidFill>
              <a:schemeClr val="tx1"/>
            </a:solidFill>
            <a:prstDash val="solid"/>
            <a:miter/>
            <a:headEnd type="none" w="med" len="med"/>
            <a:tailEnd type="none" w="med" len="med"/>
          </a:ln>
        </p:spPr>
        <p:txBody>
          <a:bodyPr wrap="none" anchor="ctr" anchorCtr="0"/>
          <a:p>
            <a:pPr eaLnBrk="1" hangingPunct="1">
              <a:spcBef>
                <a:spcPct val="50000"/>
              </a:spcBef>
            </a:pPr>
            <a:r>
              <a:rPr lang="en-US" altLang="zh-CN" b="0" dirty="0">
                <a:latin typeface="Times New Roman" panose="02020603050405020304" pitchFamily="18" charset="0"/>
              </a:rPr>
              <a:t>finish[i]=.F.</a:t>
            </a:r>
            <a:endParaRPr lang="en-US" altLang="zh-CN" b="0" dirty="0">
              <a:latin typeface="Times New Roman" panose="02020603050405020304" pitchFamily="18" charset="0"/>
            </a:endParaRPr>
          </a:p>
          <a:p>
            <a:pPr eaLnBrk="1" hangingPunct="1">
              <a:spcBef>
                <a:spcPct val="50000"/>
              </a:spcBef>
            </a:pPr>
            <a:r>
              <a:rPr lang="en-US" altLang="zh-CN" b="0" dirty="0">
                <a:latin typeface="Times New Roman" panose="02020603050405020304" pitchFamily="18" charset="0"/>
              </a:rPr>
              <a:t>need</a:t>
            </a:r>
            <a:r>
              <a:rPr lang="en-US" altLang="zh-CN" sz="1800" b="0" dirty="0">
                <a:latin typeface="Times New Roman" panose="02020603050405020304" pitchFamily="18" charset="0"/>
              </a:rPr>
              <a:t>i</a:t>
            </a:r>
            <a:r>
              <a:rPr lang="en-US" altLang="zh-CN" b="0" dirty="0">
                <a:latin typeface="Times New Roman" panose="02020603050405020304" pitchFamily="18" charset="0"/>
              </a:rPr>
              <a:t>&lt;=work</a:t>
            </a:r>
            <a:endParaRPr lang="en-US" altLang="zh-CN" b="0" dirty="0">
              <a:latin typeface="Times New Roman" panose="02020603050405020304" pitchFamily="18" charset="0"/>
            </a:endParaRPr>
          </a:p>
        </p:txBody>
      </p:sp>
      <p:sp>
        <p:nvSpPr>
          <p:cNvPr id="102406" name="Rectangle 6"/>
          <p:cNvSpPr/>
          <p:nvPr/>
        </p:nvSpPr>
        <p:spPr>
          <a:xfrm>
            <a:off x="3203575" y="4619625"/>
            <a:ext cx="2520950" cy="1439863"/>
          </a:xfrm>
          <a:prstGeom prst="rect">
            <a:avLst/>
          </a:prstGeom>
          <a:solidFill>
            <a:schemeClr val="accent1"/>
          </a:solidFill>
          <a:ln w="25400" cap="flat" cmpd="sng">
            <a:solidFill>
              <a:schemeClr val="tx1"/>
            </a:solidFill>
            <a:prstDash val="solid"/>
            <a:miter/>
            <a:headEnd type="none" w="med" len="med"/>
            <a:tailEnd type="none" w="med" len="med"/>
          </a:ln>
        </p:spPr>
        <p:txBody>
          <a:bodyPr wrap="none" anchor="ctr" anchorCtr="0"/>
          <a:p>
            <a:pPr eaLnBrk="1" hangingPunct="1">
              <a:spcBef>
                <a:spcPct val="50000"/>
              </a:spcBef>
            </a:pPr>
            <a:r>
              <a:rPr lang="en-US" altLang="zh-CN" b="0" dirty="0">
                <a:latin typeface="Times New Roman" panose="02020603050405020304" pitchFamily="18" charset="0"/>
              </a:rPr>
              <a:t>work=work+alloc</a:t>
            </a:r>
            <a:r>
              <a:rPr lang="en-US" altLang="zh-CN" sz="1800" b="0" dirty="0">
                <a:latin typeface="Times New Roman" panose="02020603050405020304" pitchFamily="18" charset="0"/>
              </a:rPr>
              <a:t>i</a:t>
            </a:r>
            <a:endParaRPr lang="en-US" altLang="zh-CN" sz="1800" b="0" dirty="0">
              <a:latin typeface="Times New Roman" panose="02020603050405020304" pitchFamily="18" charset="0"/>
            </a:endParaRPr>
          </a:p>
          <a:p>
            <a:pPr eaLnBrk="1" hangingPunct="1">
              <a:spcBef>
                <a:spcPct val="50000"/>
              </a:spcBef>
            </a:pPr>
            <a:r>
              <a:rPr lang="en-US" altLang="zh-CN" b="0" dirty="0">
                <a:latin typeface="Times New Roman" panose="02020603050405020304" pitchFamily="18" charset="0"/>
              </a:rPr>
              <a:t>finish[i]=.T.</a:t>
            </a:r>
            <a:endParaRPr lang="en-US" altLang="zh-CN" b="0" dirty="0">
              <a:latin typeface="Times New Roman" panose="02020603050405020304" pitchFamily="18" charset="0"/>
            </a:endParaRPr>
          </a:p>
        </p:txBody>
      </p:sp>
      <p:sp>
        <p:nvSpPr>
          <p:cNvPr id="102407" name="Line 7"/>
          <p:cNvSpPr/>
          <p:nvPr/>
        </p:nvSpPr>
        <p:spPr>
          <a:xfrm>
            <a:off x="4427538" y="4330700"/>
            <a:ext cx="0" cy="288925"/>
          </a:xfrm>
          <a:prstGeom prst="line">
            <a:avLst/>
          </a:prstGeom>
          <a:ln w="25400" cap="flat" cmpd="sng">
            <a:solidFill>
              <a:schemeClr val="tx1"/>
            </a:solidFill>
            <a:prstDash val="solid"/>
            <a:miter/>
            <a:headEnd type="none" w="med" len="med"/>
            <a:tailEnd type="triangle" w="med" len="med"/>
          </a:ln>
        </p:spPr>
      </p:sp>
      <p:sp>
        <p:nvSpPr>
          <p:cNvPr id="102408" name="Line 8"/>
          <p:cNvSpPr/>
          <p:nvPr/>
        </p:nvSpPr>
        <p:spPr>
          <a:xfrm>
            <a:off x="4427538" y="6059488"/>
            <a:ext cx="0" cy="260350"/>
          </a:xfrm>
          <a:prstGeom prst="line">
            <a:avLst/>
          </a:prstGeom>
          <a:ln w="25400" cap="flat" cmpd="sng">
            <a:solidFill>
              <a:schemeClr val="tx1"/>
            </a:solidFill>
            <a:prstDash val="solid"/>
            <a:miter/>
            <a:headEnd type="none" w="med" len="med"/>
            <a:tailEnd type="none" w="med" len="med"/>
          </a:ln>
        </p:spPr>
      </p:sp>
      <p:sp>
        <p:nvSpPr>
          <p:cNvPr id="102409" name="Line 9"/>
          <p:cNvSpPr/>
          <p:nvPr/>
        </p:nvSpPr>
        <p:spPr>
          <a:xfrm flipH="1">
            <a:off x="2627313" y="6319838"/>
            <a:ext cx="1800225" cy="0"/>
          </a:xfrm>
          <a:prstGeom prst="line">
            <a:avLst/>
          </a:prstGeom>
          <a:ln w="25400" cap="flat" cmpd="sng">
            <a:solidFill>
              <a:schemeClr val="tx1"/>
            </a:solidFill>
            <a:prstDash val="solid"/>
            <a:miter/>
            <a:headEnd type="none" w="med" len="med"/>
            <a:tailEnd type="none" w="med" len="med"/>
          </a:ln>
        </p:spPr>
      </p:sp>
      <p:sp>
        <p:nvSpPr>
          <p:cNvPr id="102410" name="Line 10"/>
          <p:cNvSpPr/>
          <p:nvPr/>
        </p:nvSpPr>
        <p:spPr>
          <a:xfrm flipV="1">
            <a:off x="2627313" y="2603500"/>
            <a:ext cx="0" cy="3716338"/>
          </a:xfrm>
          <a:prstGeom prst="line">
            <a:avLst/>
          </a:prstGeom>
          <a:ln w="25400" cap="flat" cmpd="sng">
            <a:solidFill>
              <a:schemeClr val="tx1"/>
            </a:solidFill>
            <a:prstDash val="solid"/>
            <a:miter/>
            <a:headEnd type="none" w="med" len="med"/>
            <a:tailEnd type="none" w="med" len="med"/>
          </a:ln>
        </p:spPr>
      </p:sp>
      <p:sp>
        <p:nvSpPr>
          <p:cNvPr id="102411" name="Line 11"/>
          <p:cNvSpPr/>
          <p:nvPr/>
        </p:nvSpPr>
        <p:spPr>
          <a:xfrm>
            <a:off x="2627313" y="2603500"/>
            <a:ext cx="1800225" cy="0"/>
          </a:xfrm>
          <a:prstGeom prst="line">
            <a:avLst/>
          </a:prstGeom>
          <a:ln w="25400" cap="flat" cmpd="sng">
            <a:solidFill>
              <a:schemeClr val="tx1"/>
            </a:solidFill>
            <a:prstDash val="solid"/>
            <a:miter/>
            <a:headEnd type="none" w="med" len="med"/>
            <a:tailEnd type="triangle" w="med" len="med"/>
          </a:ln>
        </p:spPr>
      </p:sp>
      <p:sp>
        <p:nvSpPr>
          <p:cNvPr id="504844" name="AutoShape 12"/>
          <p:cNvSpPr/>
          <p:nvPr/>
        </p:nvSpPr>
        <p:spPr>
          <a:xfrm>
            <a:off x="5715000" y="215900"/>
            <a:ext cx="2819400" cy="990600"/>
          </a:xfrm>
          <a:prstGeom prst="wedgeRoundRectCallout">
            <a:avLst>
              <a:gd name="adj1" fmla="val -43750"/>
              <a:gd name="adj2" fmla="val 70000"/>
              <a:gd name="adj3" fmla="val 16667"/>
            </a:avLst>
          </a:prstGeom>
          <a:solidFill>
            <a:schemeClr val="accent1"/>
          </a:solidFill>
          <a:ln w="9525" cap="flat" cmpd="sng">
            <a:solidFill>
              <a:schemeClr val="tx1"/>
            </a:solidFill>
            <a:prstDash val="solid"/>
            <a:miter/>
            <a:headEnd type="none" w="med" len="med"/>
            <a:tailEnd type="none" w="med" len="med"/>
          </a:ln>
        </p:spPr>
        <p:txBody>
          <a:bodyPr/>
          <a:p>
            <a:pPr eaLnBrk="1" hangingPunct="1">
              <a:spcBef>
                <a:spcPct val="50000"/>
              </a:spcBef>
            </a:pPr>
            <a:r>
              <a:rPr lang="zh-CN" altLang="en-US" dirty="0">
                <a:latin typeface="Times New Roman" panose="02020603050405020304" pitchFamily="18" charset="0"/>
              </a:rPr>
              <a:t>试探分配，修改相关数据结构</a:t>
            </a:r>
            <a:endParaRPr lang="zh-CN" altLang="en-US" dirty="0">
              <a:latin typeface="Times New Roman" panose="02020603050405020304" pitchFamily="18" charset="0"/>
            </a:endParaRPr>
          </a:p>
        </p:txBody>
      </p:sp>
      <p:sp>
        <p:nvSpPr>
          <p:cNvPr id="504845" name="AutoShape 13"/>
          <p:cNvSpPr/>
          <p:nvPr/>
        </p:nvSpPr>
        <p:spPr>
          <a:xfrm>
            <a:off x="6019800" y="2120900"/>
            <a:ext cx="2971800" cy="1752600"/>
          </a:xfrm>
          <a:prstGeom prst="wedgeRoundRectCallout">
            <a:avLst>
              <a:gd name="adj1" fmla="val -54505"/>
              <a:gd name="adj2" fmla="val 73537"/>
              <a:gd name="adj3" fmla="val 16667"/>
            </a:avLst>
          </a:prstGeom>
          <a:solidFill>
            <a:schemeClr val="accent1"/>
          </a:solidFill>
          <a:ln w="9525" cap="flat" cmpd="sng">
            <a:solidFill>
              <a:schemeClr val="tx1"/>
            </a:solidFill>
            <a:prstDash val="solid"/>
            <a:miter/>
            <a:headEnd type="none" w="med" len="med"/>
            <a:tailEnd type="none" w="med" len="med"/>
          </a:ln>
        </p:spPr>
        <p:txBody>
          <a:bodyPr/>
          <a:p>
            <a:pPr eaLnBrk="1" hangingPunct="1">
              <a:spcBef>
                <a:spcPct val="50000"/>
              </a:spcBef>
            </a:pPr>
            <a:r>
              <a:rPr lang="zh-CN" altLang="en-US" dirty="0">
                <a:latin typeface="Times New Roman" panose="02020603050405020304" pitchFamily="18" charset="0"/>
              </a:rPr>
              <a:t>寻找安全序列：</a:t>
            </a:r>
            <a:endParaRPr lang="zh-CN" altLang="en-US" dirty="0">
              <a:latin typeface="Times New Roman" panose="02020603050405020304" pitchFamily="18" charset="0"/>
            </a:endParaRPr>
          </a:p>
          <a:p>
            <a:pPr eaLnBrk="1" hangingPunct="1">
              <a:spcBef>
                <a:spcPct val="50000"/>
              </a:spcBef>
            </a:pPr>
            <a:r>
              <a:rPr lang="zh-CN" altLang="en-US" dirty="0">
                <a:latin typeface="Times New Roman" panose="02020603050405020304" pitchFamily="18" charset="0"/>
              </a:rPr>
              <a:t>有则完成分配，否则取消试探分配</a:t>
            </a:r>
            <a:endParaRPr lang="zh-CN" altLang="en-US" dirty="0">
              <a:latin typeface="Times New Roman" panose="02020603050405020304" pitchFamily="18" charset="0"/>
            </a:endParaRPr>
          </a:p>
        </p:txBody>
      </p:sp>
      <p:sp>
        <p:nvSpPr>
          <p:cNvPr id="102414" name="矩形 1"/>
          <p:cNvSpPr/>
          <p:nvPr/>
        </p:nvSpPr>
        <p:spPr>
          <a:xfrm>
            <a:off x="71438" y="3683000"/>
            <a:ext cx="2735262" cy="646113"/>
          </a:xfrm>
          <a:prstGeom prst="rect">
            <a:avLst/>
          </a:prstGeom>
          <a:noFill/>
          <a:ln w="9525">
            <a:noFill/>
          </a:ln>
        </p:spPr>
        <p:txBody>
          <a:bodyPr>
            <a:spAutoFit/>
          </a:bodyPr>
          <a:p>
            <a:pPr eaLnBrk="1" hangingPunct="1">
              <a:spcBef>
                <a:spcPct val="50000"/>
              </a:spcBef>
              <a:buNone/>
            </a:pPr>
            <a:r>
              <a:rPr lang="zh-CN" altLang="en-US" sz="1800" i="1" dirty="0">
                <a:solidFill>
                  <a:srgbClr val="0000FF"/>
                </a:solidFill>
                <a:latin typeface="黑体" panose="02010609060101010101" pitchFamily="49" charset="-122"/>
                <a:ea typeface="黑体" panose="02010609060101010101" pitchFamily="49" charset="-122"/>
              </a:rPr>
              <a:t>在执行安全算法开始时，</a:t>
            </a:r>
            <a:r>
              <a:rPr lang="en-US" altLang="zh-CN" sz="1800" i="1" dirty="0">
                <a:solidFill>
                  <a:srgbClr val="0000FF"/>
                </a:solidFill>
                <a:latin typeface="黑体" panose="02010609060101010101" pitchFamily="49" charset="-122"/>
                <a:ea typeface="黑体" panose="02010609060101010101" pitchFamily="49" charset="-122"/>
              </a:rPr>
              <a:t>Work∶=Available</a:t>
            </a:r>
            <a:endParaRPr lang="zh-CN" altLang="en-US" sz="1800" dirty="0">
              <a:solidFill>
                <a:srgbClr val="0000FF"/>
              </a:solidFill>
              <a:latin typeface="Times New Roman" panose="02020603050405020304" pitchFamily="18" charset="0"/>
              <a:ea typeface="黑体" panose="02010609060101010101" pitchFamily="49" charset="-122"/>
            </a:endParaRPr>
          </a:p>
        </p:txBody>
      </p:sp>
      <p:sp>
        <p:nvSpPr>
          <p:cNvPr id="102415" name="矩形 2"/>
          <p:cNvSpPr/>
          <p:nvPr/>
        </p:nvSpPr>
        <p:spPr>
          <a:xfrm>
            <a:off x="358775" y="2924175"/>
            <a:ext cx="1798638" cy="647700"/>
          </a:xfrm>
          <a:prstGeom prst="rect">
            <a:avLst/>
          </a:prstGeom>
          <a:noFill/>
          <a:ln w="9525">
            <a:noFill/>
          </a:ln>
        </p:spPr>
        <p:txBody>
          <a:bodyPr>
            <a:spAutoFit/>
          </a:bodyPr>
          <a:p>
            <a:pPr algn="ctr" eaLnBrk="1" hangingPunct="1">
              <a:spcBef>
                <a:spcPct val="50000"/>
              </a:spcBef>
              <a:buNone/>
            </a:pPr>
            <a:r>
              <a:rPr lang="zh-CN" altLang="en-US" sz="1800" i="1" dirty="0">
                <a:solidFill>
                  <a:srgbClr val="0000FF"/>
                </a:solidFill>
                <a:latin typeface="黑体" panose="02010609060101010101" pitchFamily="49" charset="-122"/>
                <a:ea typeface="黑体" panose="02010609060101010101" pitchFamily="49" charset="-122"/>
              </a:rPr>
              <a:t>找可以满足需求没完成的</a:t>
            </a:r>
            <a:endParaRPr lang="zh-CN" altLang="en-US" sz="1800" i="1" dirty="0">
              <a:solidFill>
                <a:srgbClr val="0000FF"/>
              </a:solidFill>
              <a:latin typeface="黑体" panose="02010609060101010101" pitchFamily="49" charset="-122"/>
              <a:ea typeface="黑体" panose="02010609060101010101" pitchFamily="49" charset="-122"/>
            </a:endParaRPr>
          </a:p>
        </p:txBody>
      </p:sp>
      <p:sp>
        <p:nvSpPr>
          <p:cNvPr id="102416" name="矩形 15"/>
          <p:cNvSpPr/>
          <p:nvPr/>
        </p:nvSpPr>
        <p:spPr>
          <a:xfrm>
            <a:off x="6078538" y="5154613"/>
            <a:ext cx="2741612" cy="369887"/>
          </a:xfrm>
          <a:prstGeom prst="rect">
            <a:avLst/>
          </a:prstGeom>
          <a:noFill/>
          <a:ln w="9525">
            <a:noFill/>
          </a:ln>
        </p:spPr>
        <p:txBody>
          <a:bodyPr>
            <a:spAutoFit/>
          </a:bodyPr>
          <a:p>
            <a:pPr eaLnBrk="1" hangingPunct="1">
              <a:spcBef>
                <a:spcPct val="50000"/>
              </a:spcBef>
              <a:buNone/>
            </a:pPr>
            <a:r>
              <a:rPr lang="zh-CN" altLang="en-US" sz="1800" i="1" dirty="0">
                <a:solidFill>
                  <a:srgbClr val="0000FF"/>
                </a:solidFill>
                <a:latin typeface="黑体" panose="02010609060101010101" pitchFamily="49" charset="-122"/>
                <a:ea typeface="黑体" panose="02010609060101010101" pitchFamily="49" charset="-122"/>
              </a:rPr>
              <a:t>进程</a:t>
            </a:r>
            <a:r>
              <a:rPr lang="en-US" altLang="zh-CN" sz="1800" i="1" dirty="0">
                <a:solidFill>
                  <a:srgbClr val="0000FF"/>
                </a:solidFill>
                <a:latin typeface="黑体" panose="02010609060101010101" pitchFamily="49" charset="-122"/>
                <a:ea typeface="黑体" panose="02010609060101010101" pitchFamily="49" charset="-122"/>
              </a:rPr>
              <a:t>i</a:t>
            </a:r>
            <a:r>
              <a:rPr lang="zh-CN" altLang="en-US" sz="1800" i="1" dirty="0">
                <a:solidFill>
                  <a:srgbClr val="0000FF"/>
                </a:solidFill>
                <a:latin typeface="黑体" panose="02010609060101010101" pitchFamily="49" charset="-122"/>
                <a:ea typeface="黑体" panose="02010609060101010101" pitchFamily="49" charset="-122"/>
              </a:rPr>
              <a:t>结束，回收资源</a:t>
            </a:r>
            <a:endParaRPr lang="zh-CN" altLang="en-US" sz="1800" i="1" dirty="0">
              <a:solidFill>
                <a:srgbClr val="0000FF"/>
              </a:solidFill>
              <a:latin typeface="黑体" panose="02010609060101010101" pitchFamily="49" charset="-122"/>
              <a:ea typeface="黑体" panose="02010609060101010101" pitchFamily="49" charset="-122"/>
            </a:endParaRPr>
          </a:p>
        </p:txBody>
      </p:sp>
      <p:sp>
        <p:nvSpPr>
          <p:cNvPr id="102417" name="矩形 16"/>
          <p:cNvSpPr/>
          <p:nvPr/>
        </p:nvSpPr>
        <p:spPr>
          <a:xfrm>
            <a:off x="2157413" y="6335713"/>
            <a:ext cx="2740025" cy="369887"/>
          </a:xfrm>
          <a:prstGeom prst="rect">
            <a:avLst/>
          </a:prstGeom>
          <a:noFill/>
          <a:ln w="9525">
            <a:noFill/>
          </a:ln>
        </p:spPr>
        <p:txBody>
          <a:bodyPr>
            <a:spAutoFit/>
          </a:bodyPr>
          <a:p>
            <a:pPr eaLnBrk="1" hangingPunct="1">
              <a:spcBef>
                <a:spcPct val="50000"/>
              </a:spcBef>
              <a:buNone/>
            </a:pPr>
            <a:r>
              <a:rPr lang="zh-CN" altLang="en-US" sz="1800" i="1" dirty="0">
                <a:solidFill>
                  <a:srgbClr val="0000FF"/>
                </a:solidFill>
                <a:latin typeface="黑体" panose="02010609060101010101" pitchFamily="49" charset="-122"/>
                <a:ea typeface="黑体" panose="02010609060101010101" pitchFamily="49" charset="-122"/>
              </a:rPr>
              <a:t>循环检查系统在安全状态</a:t>
            </a:r>
            <a:endParaRPr lang="zh-CN" altLang="en-US" sz="1800" i="1" dirty="0">
              <a:solidFill>
                <a:srgbClr val="0000FF"/>
              </a:solidFill>
              <a:latin typeface="黑体" panose="02010609060101010101" pitchFamily="49" charset="-122"/>
              <a:ea typeface="黑体" panose="02010609060101010101"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504844"/>
                                        </p:tgtEl>
                                        <p:attrNameLst>
                                          <p:attrName>style.visibility</p:attrName>
                                        </p:attrNameLst>
                                      </p:cBhvr>
                                      <p:to>
                                        <p:strVal val="visible"/>
                                      </p:to>
                                    </p:set>
                                    <p:animEffect transition="in" filter="barn(outHorizontal)">
                                      <p:cBhvr>
                                        <p:cTn id="7" dur="500"/>
                                        <p:tgtEl>
                                          <p:spTgt spid="50484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504845"/>
                                        </p:tgtEl>
                                        <p:attrNameLst>
                                          <p:attrName>style.visibility</p:attrName>
                                        </p:attrNameLst>
                                      </p:cBhvr>
                                      <p:to>
                                        <p:strVal val="visible"/>
                                      </p:to>
                                    </p:set>
                                    <p:animEffect transition="in" filter="barn(outHorizontal)">
                                      <p:cBhvr>
                                        <p:cTn id="12" dur="500"/>
                                        <p:tgtEl>
                                          <p:spTgt spid="504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44" grpId="0" animBg="1"/>
      <p:bldP spid="504845"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灯片编号占位符 5"/>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ea typeface="楷体_GB2312" pitchFamily="49" charset="-122"/>
              </a:rPr>
            </a:fld>
            <a:endParaRPr lang="en-US" altLang="zh-CN" sz="1400" dirty="0">
              <a:ea typeface="楷体_GB2312" pitchFamily="49" charset="-122"/>
            </a:endParaRPr>
          </a:p>
        </p:txBody>
      </p:sp>
      <p:sp>
        <p:nvSpPr>
          <p:cNvPr id="103427" name="Rectangle 2"/>
          <p:cNvSpPr>
            <a:spLocks noGrp="1"/>
          </p:cNvSpPr>
          <p:nvPr>
            <p:ph type="title"/>
          </p:nvPr>
        </p:nvSpPr>
        <p:spPr>
          <a:xfrm>
            <a:off x="203200" y="101600"/>
            <a:ext cx="6400800" cy="617538"/>
          </a:xfrm>
          <a:ln/>
        </p:spPr>
        <p:txBody>
          <a:bodyPr vert="horz" wrap="square" lIns="91440" tIns="45720" rIns="91440" bIns="45720" anchor="b" anchorCtr="0"/>
          <a:p>
            <a:pPr eaLnBrk="1" hangingPunct="1"/>
            <a:r>
              <a:rPr lang="en-US" altLang="zh-CN" sz="2800" dirty="0"/>
              <a:t>3.  </a:t>
            </a:r>
            <a:r>
              <a:rPr lang="zh-CN" altLang="en-US" sz="2800" dirty="0"/>
              <a:t>银行家算法之例 </a:t>
            </a:r>
            <a:endParaRPr lang="zh-CN" altLang="en-US" sz="2800" dirty="0"/>
          </a:p>
        </p:txBody>
      </p:sp>
      <p:sp>
        <p:nvSpPr>
          <p:cNvPr id="103428" name="Text Box 3"/>
          <p:cNvSpPr txBox="1"/>
          <p:nvPr/>
        </p:nvSpPr>
        <p:spPr>
          <a:xfrm>
            <a:off x="381000" y="762000"/>
            <a:ext cx="8382000" cy="762000"/>
          </a:xfrm>
          <a:prstGeom prst="rect">
            <a:avLst/>
          </a:prstGeom>
          <a:noFill/>
          <a:ln w="9525">
            <a:noFill/>
          </a:ln>
        </p:spPr>
        <p:txBody>
          <a:bodyPr>
            <a:spAutoFit/>
          </a:bodyPr>
          <a:p>
            <a:pPr algn="just" eaLnBrk="1" hangingPunct="1">
              <a:spcBef>
                <a:spcPct val="50000"/>
              </a:spcBef>
            </a:pPr>
            <a:r>
              <a:rPr lang="zh-CN" altLang="en-US" sz="2000" dirty="0">
                <a:latin typeface="宋体" panose="02010600030101010101" pitchFamily="2" charset="-122"/>
              </a:rPr>
              <a:t>设系统中有</a:t>
            </a:r>
            <a:r>
              <a:rPr lang="en-US" altLang="zh-CN" sz="2000" dirty="0">
                <a:latin typeface="Tahoma" panose="020B0604030504040204" pitchFamily="34" charset="0"/>
              </a:rPr>
              <a:t>5</a:t>
            </a:r>
            <a:r>
              <a:rPr lang="zh-CN" altLang="en-US" sz="2000" dirty="0">
                <a:latin typeface="宋体" panose="02010600030101010101" pitchFamily="2" charset="-122"/>
              </a:rPr>
              <a:t>个进程</a:t>
            </a:r>
            <a:r>
              <a:rPr lang="en-US" altLang="zh-CN" sz="2000" dirty="0">
                <a:latin typeface="Tahoma" panose="020B0604030504040204" pitchFamily="34" charset="0"/>
              </a:rPr>
              <a:t>{P</a:t>
            </a:r>
            <a:r>
              <a:rPr lang="en-US" altLang="zh-CN" sz="2000" baseline="-30000" dirty="0">
                <a:latin typeface="Tahoma" panose="020B0604030504040204" pitchFamily="34" charset="0"/>
              </a:rPr>
              <a:t>0</a:t>
            </a:r>
            <a:r>
              <a:rPr lang="zh-CN" altLang="en-US" sz="2000" dirty="0">
                <a:latin typeface="宋体" panose="02010600030101010101" pitchFamily="2" charset="-122"/>
              </a:rPr>
              <a:t>，</a:t>
            </a:r>
            <a:r>
              <a:rPr lang="en-US" altLang="zh-CN" sz="2000" dirty="0">
                <a:latin typeface="Tahoma" panose="020B0604030504040204" pitchFamily="34" charset="0"/>
              </a:rPr>
              <a:t>P</a:t>
            </a:r>
            <a:r>
              <a:rPr lang="en-US" altLang="zh-CN" sz="2000" baseline="-30000" dirty="0">
                <a:latin typeface="Tahoma" panose="020B0604030504040204" pitchFamily="34" charset="0"/>
              </a:rPr>
              <a:t>1</a:t>
            </a:r>
            <a:r>
              <a:rPr lang="zh-CN" altLang="en-US" sz="2000" dirty="0">
                <a:latin typeface="宋体" panose="02010600030101010101" pitchFamily="2" charset="-122"/>
              </a:rPr>
              <a:t>，</a:t>
            </a:r>
            <a:r>
              <a:rPr lang="en-US" altLang="zh-CN" sz="2000" dirty="0">
                <a:latin typeface="Tahoma" panose="020B0604030504040204" pitchFamily="34" charset="0"/>
              </a:rPr>
              <a:t>P</a:t>
            </a:r>
            <a:r>
              <a:rPr lang="en-US" altLang="zh-CN" sz="2000" baseline="-30000" dirty="0">
                <a:latin typeface="Tahoma" panose="020B0604030504040204" pitchFamily="34" charset="0"/>
              </a:rPr>
              <a:t>2</a:t>
            </a:r>
            <a:r>
              <a:rPr lang="zh-CN" altLang="en-US" sz="2000" dirty="0">
                <a:latin typeface="宋体" panose="02010600030101010101" pitchFamily="2" charset="-122"/>
              </a:rPr>
              <a:t>，</a:t>
            </a:r>
            <a:r>
              <a:rPr lang="en-US" altLang="zh-CN" sz="2000" dirty="0">
                <a:latin typeface="Tahoma" panose="020B0604030504040204" pitchFamily="34" charset="0"/>
              </a:rPr>
              <a:t>P</a:t>
            </a:r>
            <a:r>
              <a:rPr lang="en-US" altLang="zh-CN" sz="2000" baseline="-30000" dirty="0">
                <a:latin typeface="Tahoma" panose="020B0604030504040204" pitchFamily="34" charset="0"/>
              </a:rPr>
              <a:t>3</a:t>
            </a:r>
            <a:r>
              <a:rPr lang="zh-CN" altLang="en-US" sz="2000" dirty="0">
                <a:latin typeface="宋体" panose="02010600030101010101" pitchFamily="2" charset="-122"/>
              </a:rPr>
              <a:t>，</a:t>
            </a:r>
            <a:r>
              <a:rPr lang="en-US" altLang="zh-CN" sz="2000" dirty="0">
                <a:latin typeface="Tahoma" panose="020B0604030504040204" pitchFamily="34" charset="0"/>
              </a:rPr>
              <a:t>P</a:t>
            </a:r>
            <a:r>
              <a:rPr lang="en-US" altLang="zh-CN" sz="2000" baseline="-30000" dirty="0">
                <a:latin typeface="Tahoma" panose="020B0604030504040204" pitchFamily="34" charset="0"/>
              </a:rPr>
              <a:t>4</a:t>
            </a:r>
            <a:r>
              <a:rPr lang="en-US" altLang="zh-CN" sz="2000" dirty="0">
                <a:latin typeface="Tahoma" panose="020B0604030504040204" pitchFamily="34" charset="0"/>
              </a:rPr>
              <a:t>}</a:t>
            </a:r>
            <a:r>
              <a:rPr lang="zh-CN" altLang="en-US" sz="2000" dirty="0">
                <a:latin typeface="宋体" panose="02010600030101010101" pitchFamily="2" charset="-122"/>
              </a:rPr>
              <a:t>和</a:t>
            </a:r>
            <a:r>
              <a:rPr lang="en-US" altLang="zh-CN" sz="2000" dirty="0">
                <a:latin typeface="Tahoma" panose="020B0604030504040204" pitchFamily="34" charset="0"/>
              </a:rPr>
              <a:t>3</a:t>
            </a:r>
            <a:r>
              <a:rPr lang="zh-CN" altLang="en-US" sz="2000" dirty="0">
                <a:latin typeface="宋体" panose="02010600030101010101" pitchFamily="2" charset="-122"/>
              </a:rPr>
              <a:t>类资源</a:t>
            </a:r>
            <a:r>
              <a:rPr lang="en-US" altLang="zh-CN" sz="2000" dirty="0">
                <a:latin typeface="Tahoma" panose="020B0604030504040204" pitchFamily="34" charset="0"/>
              </a:rPr>
              <a:t>{A</a:t>
            </a:r>
            <a:r>
              <a:rPr lang="zh-CN" altLang="en-US" sz="2000" dirty="0">
                <a:latin typeface="宋体" panose="02010600030101010101" pitchFamily="2" charset="-122"/>
              </a:rPr>
              <a:t>，</a:t>
            </a:r>
            <a:r>
              <a:rPr lang="en-US" altLang="zh-CN" sz="2000" dirty="0">
                <a:latin typeface="Tahoma" panose="020B0604030504040204" pitchFamily="34" charset="0"/>
              </a:rPr>
              <a:t>B</a:t>
            </a:r>
            <a:r>
              <a:rPr lang="zh-CN" altLang="en-US" sz="2000" dirty="0">
                <a:latin typeface="宋体" panose="02010600030101010101" pitchFamily="2" charset="-122"/>
              </a:rPr>
              <a:t>，</a:t>
            </a:r>
            <a:r>
              <a:rPr lang="en-US" altLang="zh-CN" sz="2000" dirty="0">
                <a:latin typeface="Tahoma" panose="020B0604030504040204" pitchFamily="34" charset="0"/>
              </a:rPr>
              <a:t>C}</a:t>
            </a:r>
            <a:r>
              <a:rPr lang="zh-CN" altLang="en-US" sz="2000" dirty="0">
                <a:latin typeface="宋体" panose="02010600030101010101" pitchFamily="2" charset="-122"/>
              </a:rPr>
              <a:t>，各类资源总数分别为</a:t>
            </a:r>
            <a:r>
              <a:rPr lang="en-US" altLang="zh-CN" sz="2000" dirty="0">
                <a:latin typeface="Tahoma" panose="020B0604030504040204" pitchFamily="34" charset="0"/>
              </a:rPr>
              <a:t>10</a:t>
            </a:r>
            <a:r>
              <a:rPr lang="zh-CN" altLang="en-US" sz="2000" dirty="0">
                <a:latin typeface="宋体" panose="02010600030101010101" pitchFamily="2" charset="-122"/>
              </a:rPr>
              <a:t>、</a:t>
            </a:r>
            <a:r>
              <a:rPr lang="en-US" altLang="zh-CN" sz="2000" dirty="0">
                <a:latin typeface="Tahoma" panose="020B0604030504040204" pitchFamily="34" charset="0"/>
              </a:rPr>
              <a:t>5</a:t>
            </a:r>
            <a:r>
              <a:rPr lang="zh-CN" altLang="en-US" sz="2000" dirty="0">
                <a:latin typeface="宋体" panose="02010600030101010101" pitchFamily="2" charset="-122"/>
              </a:rPr>
              <a:t>、</a:t>
            </a:r>
            <a:r>
              <a:rPr lang="en-US" altLang="zh-CN" sz="2000" dirty="0">
                <a:latin typeface="Tahoma" panose="020B0604030504040204" pitchFamily="34" charset="0"/>
              </a:rPr>
              <a:t>7</a:t>
            </a:r>
            <a:r>
              <a:rPr lang="zh-CN" altLang="en-US" sz="2000" dirty="0">
                <a:latin typeface="宋体" panose="02010600030101010101" pitchFamily="2" charset="-122"/>
              </a:rPr>
              <a:t>，在</a:t>
            </a:r>
            <a:r>
              <a:rPr lang="en-US" altLang="zh-CN" sz="2000" dirty="0">
                <a:latin typeface="Tahoma" panose="020B0604030504040204" pitchFamily="34" charset="0"/>
              </a:rPr>
              <a:t>T</a:t>
            </a:r>
            <a:r>
              <a:rPr lang="en-US" altLang="zh-CN" sz="2000" baseline="-30000" dirty="0">
                <a:latin typeface="Tahoma" panose="020B0604030504040204" pitchFamily="34" charset="0"/>
              </a:rPr>
              <a:t>0</a:t>
            </a:r>
            <a:r>
              <a:rPr lang="zh-CN" altLang="en-US" sz="2000" dirty="0">
                <a:latin typeface="宋体" panose="02010600030101010101" pitchFamily="2" charset="-122"/>
              </a:rPr>
              <a:t>时刻的资源分配情况如下表所示：</a:t>
            </a:r>
            <a:r>
              <a:rPr lang="zh-CN" altLang="en-US" dirty="0">
                <a:latin typeface="Tahoma" panose="020B0604030504040204" pitchFamily="34" charset="0"/>
              </a:rPr>
              <a:t> </a:t>
            </a:r>
            <a:endParaRPr lang="zh-CN" altLang="en-US" dirty="0">
              <a:latin typeface="Tahoma" panose="020B0604030504040204" pitchFamily="34" charset="0"/>
            </a:endParaRPr>
          </a:p>
        </p:txBody>
      </p:sp>
      <p:graphicFrame>
        <p:nvGraphicFramePr>
          <p:cNvPr id="331780" name="Group 4"/>
          <p:cNvGraphicFramePr>
            <a:graphicFrameLocks noGrp="1"/>
          </p:cNvGraphicFramePr>
          <p:nvPr/>
        </p:nvGraphicFramePr>
        <p:xfrm>
          <a:off x="457200" y="1625600"/>
          <a:ext cx="8382000" cy="2747963"/>
        </p:xfrm>
        <a:graphic>
          <a:graphicData uri="http://schemas.openxmlformats.org/drawingml/2006/table">
            <a:tbl>
              <a:tblPr/>
              <a:tblGrid>
                <a:gridCol w="1676400"/>
                <a:gridCol w="1676400"/>
                <a:gridCol w="1676400"/>
                <a:gridCol w="1676400"/>
                <a:gridCol w="1676400"/>
              </a:tblGrid>
              <a:tr h="716137">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anose="05000000000000000000" pitchFamily="2" charset="2"/>
                        <a:buNone/>
                      </a:pPr>
                      <a:endParaRPr kumimoji="0" lang="zh-CN" altLang="zh-CN"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45656" marB="4565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Max</a:t>
                      </a:r>
                      <a:endPar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A   B   C</a:t>
                      </a:r>
                      <a:endPar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656" marB="4565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Allocation </a:t>
                      </a:r>
                      <a:endPar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A   B   C</a:t>
                      </a:r>
                      <a:endPar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656" marB="4565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Need </a:t>
                      </a:r>
                      <a:endPar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A   B   C</a:t>
                      </a:r>
                      <a:endPar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656" marB="4565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Available </a:t>
                      </a:r>
                      <a:endPar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A   B   C</a:t>
                      </a:r>
                      <a:endPar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656" marB="4565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031826">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P</a:t>
                      </a:r>
                      <a:r>
                        <a:rPr kumimoji="0" lang="en-US" altLang="zh-CN" sz="2000" b="1" i="0" u="none" strike="noStrike" cap="none" normalizeH="0" baseline="-20000">
                          <a:ln>
                            <a:noFill/>
                          </a:ln>
                          <a:solidFill>
                            <a:schemeClr val="tx1"/>
                          </a:solidFill>
                          <a:effectLst/>
                          <a:latin typeface="Tahoma" panose="020B0604030504040204" pitchFamily="34" charset="0"/>
                          <a:ea typeface="宋体" panose="02010600030101010101" pitchFamily="2" charset="-122"/>
                        </a:rPr>
                        <a:t>0</a:t>
                      </a:r>
                      <a:endParaRPr kumimoji="0" lang="en-US" altLang="zh-CN" sz="2000" b="1" i="0" u="none" strike="noStrike" cap="none" normalizeH="0" baseline="-20000">
                        <a:ln>
                          <a:noFill/>
                        </a:ln>
                        <a:solidFill>
                          <a:schemeClr val="tx1"/>
                        </a:solidFill>
                        <a:effectLst/>
                        <a:latin typeface="Tahoma" panose="020B0604030504040204" pitchFamily="34" charset="0"/>
                        <a:ea typeface="宋体" panose="02010600030101010101" pitchFamily="2" charset="-122"/>
                      </a:endParaRPr>
                    </a:p>
                    <a:p>
                      <a:pPr marL="0" marR="0" lvl="0" indent="0" algn="ctr" defTabSz="914400" rtl="0" eaLnBrk="1" fontAlgn="base" latinLnBrk="0" hangingPunct="1">
                        <a:lnSpc>
                          <a:spcPct val="100000"/>
                        </a:lnSpc>
                        <a:spcBef>
                          <a:spcPct val="15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P</a:t>
                      </a:r>
                      <a:r>
                        <a:rPr kumimoji="0" lang="en-US" altLang="zh-CN" sz="2000" b="1" i="0" u="none" strike="noStrike" cap="none" normalizeH="0" baseline="-20000">
                          <a:ln>
                            <a:noFill/>
                          </a:ln>
                          <a:solidFill>
                            <a:schemeClr val="tx1"/>
                          </a:solidFill>
                          <a:effectLst/>
                          <a:latin typeface="Tahoma" panose="020B0604030504040204" pitchFamily="34" charset="0"/>
                          <a:ea typeface="宋体" panose="02010600030101010101" pitchFamily="2" charset="-122"/>
                        </a:rPr>
                        <a:t>1</a:t>
                      </a:r>
                      <a:endParaRPr kumimoji="0" lang="en-US" altLang="zh-CN" sz="2000" b="1" i="0" u="none" strike="noStrike" cap="none" normalizeH="0" baseline="-20000">
                        <a:ln>
                          <a:noFill/>
                        </a:ln>
                        <a:solidFill>
                          <a:schemeClr val="tx1"/>
                        </a:solidFill>
                        <a:effectLst/>
                        <a:latin typeface="Tahoma" panose="020B0604030504040204" pitchFamily="34" charset="0"/>
                        <a:ea typeface="宋体" panose="02010600030101010101" pitchFamily="2" charset="-122"/>
                      </a:endParaRPr>
                    </a:p>
                    <a:p>
                      <a:pPr marL="0" marR="0" lvl="0" indent="0" algn="ctr" defTabSz="914400" rtl="0" eaLnBrk="1" fontAlgn="base" latinLnBrk="0" hangingPunct="1">
                        <a:lnSpc>
                          <a:spcPct val="100000"/>
                        </a:lnSpc>
                        <a:spcBef>
                          <a:spcPct val="15000"/>
                        </a:spcBef>
                        <a:spcAft>
                          <a:spcPct val="0"/>
                        </a:spcAft>
                        <a:buClr>
                          <a:schemeClr val="folHlink"/>
                        </a:buClr>
                        <a:buSzPct val="60000"/>
                        <a:buFont typeface="Wingdings" panose="05000000000000000000" pitchFamily="2" charset="2"/>
                        <a:buNone/>
                      </a:pPr>
                      <a:endParaRPr kumimoji="0" lang="en-US" altLang="zh-CN" sz="2000" b="1" i="0" u="none" strike="noStrike" cap="none" normalizeH="0" baseline="-20000">
                        <a:ln>
                          <a:noFill/>
                        </a:ln>
                        <a:solidFill>
                          <a:schemeClr val="tx1"/>
                        </a:solidFill>
                        <a:effectLst/>
                        <a:latin typeface="Tahoma" panose="020B0604030504040204" pitchFamily="34" charset="0"/>
                        <a:ea typeface="宋体" panose="02010600030101010101" pitchFamily="2" charset="-122"/>
                      </a:endParaRPr>
                    </a:p>
                    <a:p>
                      <a:pPr marL="0" marR="0" lvl="0" indent="0" algn="ctr" defTabSz="914400" rtl="0" eaLnBrk="1" fontAlgn="base" latinLnBrk="0" hangingPunct="1">
                        <a:lnSpc>
                          <a:spcPct val="100000"/>
                        </a:lnSpc>
                        <a:spcBef>
                          <a:spcPct val="15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P</a:t>
                      </a:r>
                      <a:r>
                        <a:rPr kumimoji="0" lang="en-US" altLang="zh-CN" sz="2000" b="1" i="0" u="none" strike="noStrike" cap="none" normalizeH="0" baseline="-20000">
                          <a:ln>
                            <a:noFill/>
                          </a:ln>
                          <a:solidFill>
                            <a:schemeClr val="tx1"/>
                          </a:solidFill>
                          <a:effectLst/>
                          <a:latin typeface="Tahoma" panose="020B0604030504040204" pitchFamily="34" charset="0"/>
                          <a:ea typeface="宋体" panose="02010600030101010101" pitchFamily="2" charset="-122"/>
                        </a:rPr>
                        <a:t>2</a:t>
                      </a:r>
                      <a:endParaRPr kumimoji="0" lang="en-US" altLang="zh-CN" sz="2000" b="1" i="0" u="none" strike="noStrike" cap="none" normalizeH="0" baseline="-20000">
                        <a:ln>
                          <a:noFill/>
                        </a:ln>
                        <a:solidFill>
                          <a:schemeClr val="tx1"/>
                        </a:solidFill>
                        <a:effectLst/>
                        <a:latin typeface="Tahoma" panose="020B0604030504040204" pitchFamily="34" charset="0"/>
                        <a:ea typeface="宋体" panose="02010600030101010101" pitchFamily="2" charset="-122"/>
                      </a:endParaRPr>
                    </a:p>
                    <a:p>
                      <a:pPr marL="0" marR="0" lvl="0" indent="0" algn="ctr" defTabSz="914400" rtl="0" eaLnBrk="1" fontAlgn="base" latinLnBrk="0" hangingPunct="1">
                        <a:lnSpc>
                          <a:spcPct val="100000"/>
                        </a:lnSpc>
                        <a:spcBef>
                          <a:spcPct val="15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P</a:t>
                      </a:r>
                      <a:r>
                        <a:rPr kumimoji="0" lang="en-US" altLang="zh-CN" sz="2000" b="1" i="0" u="none" strike="noStrike" cap="none" normalizeH="0" baseline="-20000">
                          <a:ln>
                            <a:noFill/>
                          </a:ln>
                          <a:solidFill>
                            <a:schemeClr val="tx1"/>
                          </a:solidFill>
                          <a:effectLst/>
                          <a:latin typeface="Tahoma" panose="020B0604030504040204" pitchFamily="34" charset="0"/>
                          <a:ea typeface="宋体" panose="02010600030101010101" pitchFamily="2" charset="-122"/>
                        </a:rPr>
                        <a:t>3</a:t>
                      </a:r>
                      <a:endParaRPr kumimoji="0" lang="en-US" altLang="zh-CN" sz="2000" b="1" i="0" u="none" strike="noStrike" cap="none" normalizeH="0" baseline="-20000">
                        <a:ln>
                          <a:noFill/>
                        </a:ln>
                        <a:solidFill>
                          <a:schemeClr val="tx1"/>
                        </a:solidFill>
                        <a:effectLst/>
                        <a:latin typeface="Tahoma" panose="020B0604030504040204" pitchFamily="34" charset="0"/>
                        <a:ea typeface="宋体" panose="02010600030101010101" pitchFamily="2" charset="-122"/>
                      </a:endParaRPr>
                    </a:p>
                    <a:p>
                      <a:pPr marL="0" marR="0" lvl="0" indent="0" algn="ctr" defTabSz="914400" rtl="0" eaLnBrk="1" fontAlgn="base" latinLnBrk="0" hangingPunct="1">
                        <a:lnSpc>
                          <a:spcPct val="100000"/>
                        </a:lnSpc>
                        <a:spcBef>
                          <a:spcPct val="15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P</a:t>
                      </a:r>
                      <a:r>
                        <a:rPr kumimoji="0" lang="en-US" altLang="zh-CN" sz="2000" b="1" i="0" u="none" strike="noStrike" cap="none" normalizeH="0" baseline="-20000">
                          <a:ln>
                            <a:noFill/>
                          </a:ln>
                          <a:solidFill>
                            <a:schemeClr val="tx1"/>
                          </a:solidFill>
                          <a:effectLst/>
                          <a:latin typeface="Tahoma" panose="020B0604030504040204" pitchFamily="34" charset="0"/>
                          <a:ea typeface="宋体" panose="02010600030101010101" pitchFamily="2" charset="-122"/>
                        </a:rPr>
                        <a:t>4</a:t>
                      </a:r>
                      <a:endParaRPr kumimoji="0" lang="en-US" altLang="zh-CN" sz="2000" b="1" i="0" u="none" strike="noStrike" cap="none" normalizeH="0" baseline="-20000">
                        <a:ln>
                          <a:noFill/>
                        </a:ln>
                        <a:solidFill>
                          <a:schemeClr val="tx1"/>
                        </a:solidFill>
                        <a:effectLst/>
                        <a:latin typeface="Tahoma" panose="020B0604030504040204" pitchFamily="34" charset="0"/>
                        <a:ea typeface="宋体" panose="02010600030101010101" pitchFamily="2" charset="-122"/>
                      </a:endParaRPr>
                    </a:p>
                  </a:txBody>
                  <a:tcPr marT="45656" marB="4565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7   5   3</a:t>
                      </a:r>
                      <a:endPar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3   2   2 </a:t>
                      </a:r>
                      <a:endPar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anose="05000000000000000000" pitchFamily="2" charset="2"/>
                        <a:buNone/>
                      </a:pPr>
                      <a:endPar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9   0   2 </a:t>
                      </a:r>
                      <a:endPar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2   2   2 </a:t>
                      </a:r>
                      <a:endPar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4   3   3 </a:t>
                      </a:r>
                      <a:endPar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656" marB="4565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0   1   0 </a:t>
                      </a:r>
                      <a:endParaRPr kumimoji="0" lang="en-US" altLang="zh-CN"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2   0   0 </a:t>
                      </a:r>
                      <a:endParaRPr kumimoji="0" lang="en-US" altLang="zh-CN"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anose="05000000000000000000" pitchFamily="2" charset="2"/>
                        <a:buNone/>
                      </a:pPr>
                      <a:endParaRPr kumimoji="0" lang="en-US" altLang="zh-CN"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3   0   2 </a:t>
                      </a:r>
                      <a:endParaRPr kumimoji="0" lang="en-US" altLang="zh-CN"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2   1   1 </a:t>
                      </a:r>
                      <a:endParaRPr kumimoji="0" lang="en-US" altLang="zh-CN"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0   0   2 </a:t>
                      </a:r>
                      <a:endParaRPr kumimoji="0" lang="en-US" altLang="zh-CN"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45656" marB="4565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7   4   3 </a:t>
                      </a:r>
                      <a:endParaRPr kumimoji="0" lang="en-US" altLang="zh-CN"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1   2   2 </a:t>
                      </a:r>
                      <a:endParaRPr kumimoji="0" lang="en-US" altLang="zh-CN"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anose="05000000000000000000" pitchFamily="2" charset="2"/>
                        <a:buNone/>
                      </a:pPr>
                      <a:endParaRPr kumimoji="0" lang="en-US" altLang="zh-CN"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6   0   0</a:t>
                      </a:r>
                      <a:r>
                        <a:rPr kumimoji="0" lang="en-US"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 </a:t>
                      </a:r>
                      <a:endParaRPr kumimoji="0" lang="en-US"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0   1   1</a:t>
                      </a:r>
                      <a:r>
                        <a:rPr kumimoji="0" lang="en-US"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 </a:t>
                      </a:r>
                      <a:endParaRPr kumimoji="0" lang="en-US" altLang="zh-CN"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4   3   1  </a:t>
                      </a:r>
                      <a:endParaRPr kumimoji="0" lang="en-US" altLang="zh-CN"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45656" marB="45656"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3   3   2 </a:t>
                      </a:r>
                      <a:endParaRPr kumimoji="0" lang="en-US" altLang="zh-CN"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45656" marB="4565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331800" name="Text Box 24"/>
          <p:cNvSpPr txBox="1"/>
          <p:nvPr/>
        </p:nvSpPr>
        <p:spPr>
          <a:xfrm>
            <a:off x="157163" y="4762500"/>
            <a:ext cx="554037" cy="1582738"/>
          </a:xfrm>
          <a:prstGeom prst="rect">
            <a:avLst/>
          </a:prstGeom>
          <a:gradFill rotWithShape="0">
            <a:gsLst>
              <a:gs pos="0">
                <a:srgbClr val="FF99FF"/>
              </a:gs>
              <a:gs pos="100000">
                <a:schemeClr val="bg1"/>
              </a:gs>
            </a:gsLst>
            <a:lin ang="5400000" scaled="1"/>
            <a:tileRect/>
          </a:gradFill>
          <a:ln w="9525" cap="flat" cmpd="sng">
            <a:solidFill>
              <a:schemeClr val="folHlink"/>
            </a:solidFill>
            <a:prstDash val="solid"/>
            <a:miter/>
            <a:headEnd type="none" w="med" len="med"/>
            <a:tailEnd type="none" w="med" len="med"/>
          </a:ln>
        </p:spPr>
        <p:txBody>
          <a:bodyPr vert="eaVert">
            <a:spAutoFit/>
          </a:bodyPr>
          <a:p>
            <a:pPr eaLnBrk="1" hangingPunct="1">
              <a:spcBef>
                <a:spcPct val="50000"/>
              </a:spcBef>
              <a:buNone/>
            </a:pPr>
            <a:r>
              <a:rPr lang="en-US" altLang="zh-CN" dirty="0">
                <a:solidFill>
                  <a:schemeClr val="hlink"/>
                </a:solidFill>
                <a:latin typeface="黑体" panose="02010609060101010101" pitchFamily="49" charset="-122"/>
                <a:ea typeface="黑体" panose="02010609060101010101" pitchFamily="49" charset="-122"/>
              </a:rPr>
              <a:t> </a:t>
            </a:r>
            <a:r>
              <a:rPr lang="zh-CN" altLang="en-US" dirty="0">
                <a:solidFill>
                  <a:schemeClr val="hlink"/>
                </a:solidFill>
                <a:latin typeface="黑体" panose="02010609060101010101" pitchFamily="49" charset="-122"/>
                <a:ea typeface="黑体" panose="02010609060101010101" pitchFamily="49" charset="-122"/>
              </a:rPr>
              <a:t>回答问题</a:t>
            </a:r>
            <a:endParaRPr lang="zh-CN" altLang="en-US" dirty="0">
              <a:solidFill>
                <a:schemeClr val="hlink"/>
              </a:solidFill>
              <a:latin typeface="黑体" panose="02010609060101010101" pitchFamily="49" charset="-122"/>
              <a:ea typeface="黑体" panose="02010609060101010101" pitchFamily="49" charset="-122"/>
            </a:endParaRPr>
          </a:p>
        </p:txBody>
      </p:sp>
      <p:sp>
        <p:nvSpPr>
          <p:cNvPr id="331801" name="Text Box 25"/>
          <p:cNvSpPr txBox="1"/>
          <p:nvPr/>
        </p:nvSpPr>
        <p:spPr>
          <a:xfrm>
            <a:off x="838200" y="4711700"/>
            <a:ext cx="8305800" cy="1408113"/>
          </a:xfrm>
          <a:prstGeom prst="rect">
            <a:avLst/>
          </a:prstGeom>
          <a:noFill/>
          <a:ln w="9525">
            <a:noFill/>
          </a:ln>
        </p:spPr>
        <p:txBody>
          <a:bodyPr>
            <a:spAutoFit/>
          </a:bodyPr>
          <a:p>
            <a:pPr eaLnBrk="1" hangingPunct="1">
              <a:spcBef>
                <a:spcPct val="25000"/>
              </a:spcBef>
            </a:pPr>
            <a:r>
              <a:rPr lang="zh-CN" altLang="en-US" sz="1800" dirty="0">
                <a:latin typeface="Times New Roman" panose="02020603050405020304" pitchFamily="18" charset="0"/>
              </a:rPr>
              <a:t>（</a:t>
            </a:r>
            <a:r>
              <a:rPr lang="en-US" altLang="zh-CN" sz="1800" dirty="0">
                <a:latin typeface="Times New Roman" panose="02020603050405020304" pitchFamily="18" charset="0"/>
              </a:rPr>
              <a:t>1</a:t>
            </a:r>
            <a:r>
              <a:rPr lang="zh-CN" altLang="en-US" sz="1800" dirty="0">
                <a:latin typeface="Times New Roman" panose="02020603050405020304" pitchFamily="18" charset="0"/>
              </a:rPr>
              <a:t>）</a:t>
            </a:r>
            <a:r>
              <a:rPr lang="en-US" altLang="zh-CN" sz="1800" dirty="0">
                <a:latin typeface="Times New Roman" panose="02020603050405020304" pitchFamily="18" charset="0"/>
              </a:rPr>
              <a:t>T</a:t>
            </a:r>
            <a:r>
              <a:rPr lang="en-US" altLang="zh-CN" sz="1800" baseline="-30000" dirty="0">
                <a:latin typeface="Times New Roman" panose="02020603050405020304" pitchFamily="18" charset="0"/>
              </a:rPr>
              <a:t>0</a:t>
            </a:r>
            <a:r>
              <a:rPr lang="zh-CN" altLang="en-US" sz="1800" dirty="0">
                <a:latin typeface="Times New Roman" panose="02020603050405020304" pitchFamily="18" charset="0"/>
              </a:rPr>
              <a:t>时刻系统是否安全，为什么？</a:t>
            </a:r>
            <a:endParaRPr lang="zh-CN" altLang="en-US" sz="1800" dirty="0">
              <a:latin typeface="Times New Roman" panose="02020603050405020304" pitchFamily="18" charset="0"/>
            </a:endParaRPr>
          </a:p>
          <a:p>
            <a:pPr eaLnBrk="1" hangingPunct="1">
              <a:spcBef>
                <a:spcPct val="25000"/>
              </a:spcBef>
            </a:pPr>
            <a:r>
              <a:rPr lang="zh-CN" altLang="en-US" sz="1800" dirty="0">
                <a:latin typeface="Times New Roman" panose="02020603050405020304" pitchFamily="18" charset="0"/>
              </a:rPr>
              <a:t>（</a:t>
            </a:r>
            <a:r>
              <a:rPr lang="en-US" altLang="zh-CN" sz="1800" dirty="0">
                <a:latin typeface="Times New Roman" panose="02020603050405020304" pitchFamily="18" charset="0"/>
              </a:rPr>
              <a:t>2</a:t>
            </a:r>
            <a:r>
              <a:rPr lang="zh-CN" altLang="en-US" sz="1800" dirty="0">
                <a:latin typeface="Times New Roman" panose="02020603050405020304" pitchFamily="18" charset="0"/>
              </a:rPr>
              <a:t>）</a:t>
            </a:r>
            <a:r>
              <a:rPr lang="en-US" altLang="zh-CN" sz="1800" dirty="0">
                <a:latin typeface="Times New Roman" panose="02020603050405020304" pitchFamily="18" charset="0"/>
              </a:rPr>
              <a:t>P</a:t>
            </a:r>
            <a:r>
              <a:rPr lang="en-US" altLang="zh-CN" sz="1800" baseline="-30000" dirty="0">
                <a:latin typeface="Times New Roman" panose="02020603050405020304" pitchFamily="18" charset="0"/>
              </a:rPr>
              <a:t>1</a:t>
            </a:r>
            <a:r>
              <a:rPr lang="zh-CN" altLang="en-US" sz="1800" dirty="0">
                <a:latin typeface="Times New Roman" panose="02020603050405020304" pitchFamily="18" charset="0"/>
              </a:rPr>
              <a:t>发出请求向量</a:t>
            </a:r>
            <a:r>
              <a:rPr lang="en-US" altLang="zh-CN" sz="1800" dirty="0">
                <a:latin typeface="Times New Roman" panose="02020603050405020304" pitchFamily="18" charset="0"/>
              </a:rPr>
              <a:t>Request</a:t>
            </a:r>
            <a:r>
              <a:rPr lang="en-US" altLang="zh-CN" sz="1800" baseline="-30000" dirty="0">
                <a:latin typeface="Times New Roman" panose="02020603050405020304" pitchFamily="18" charset="0"/>
              </a:rPr>
              <a:t>1</a:t>
            </a:r>
            <a:r>
              <a:rPr lang="zh-CN" altLang="en-US" sz="1800" dirty="0">
                <a:latin typeface="Times New Roman" panose="02020603050405020304" pitchFamily="18" charset="0"/>
              </a:rPr>
              <a:t>（</a:t>
            </a:r>
            <a:r>
              <a:rPr lang="en-US" altLang="zh-CN" sz="1800" dirty="0">
                <a:latin typeface="Times New Roman" panose="02020603050405020304" pitchFamily="18" charset="0"/>
              </a:rPr>
              <a:t>1</a:t>
            </a:r>
            <a:r>
              <a:rPr lang="zh-CN" altLang="en-US" sz="1800" dirty="0">
                <a:latin typeface="Times New Roman" panose="02020603050405020304" pitchFamily="18" charset="0"/>
              </a:rPr>
              <a:t>，</a:t>
            </a:r>
            <a:r>
              <a:rPr lang="en-US" altLang="zh-CN" sz="1800" dirty="0">
                <a:latin typeface="Times New Roman" panose="02020603050405020304" pitchFamily="18" charset="0"/>
              </a:rPr>
              <a:t>0</a:t>
            </a:r>
            <a:r>
              <a:rPr lang="zh-CN" altLang="en-US" sz="1800" dirty="0">
                <a:latin typeface="Times New Roman" panose="02020603050405020304" pitchFamily="18" charset="0"/>
              </a:rPr>
              <a:t>，</a:t>
            </a:r>
            <a:r>
              <a:rPr lang="en-US" altLang="zh-CN" sz="1800" dirty="0">
                <a:latin typeface="Times New Roman" panose="02020603050405020304" pitchFamily="18" charset="0"/>
              </a:rPr>
              <a:t>2</a:t>
            </a:r>
            <a:r>
              <a:rPr lang="zh-CN" altLang="en-US" sz="1800" dirty="0">
                <a:latin typeface="Times New Roman" panose="02020603050405020304" pitchFamily="18" charset="0"/>
              </a:rPr>
              <a:t>），分析系统是否可同意请求。</a:t>
            </a:r>
            <a:endParaRPr lang="zh-CN" altLang="en-US" sz="1800" dirty="0">
              <a:latin typeface="Times New Roman" panose="02020603050405020304" pitchFamily="18" charset="0"/>
            </a:endParaRPr>
          </a:p>
          <a:p>
            <a:pPr eaLnBrk="1" hangingPunct="1">
              <a:spcBef>
                <a:spcPct val="25000"/>
              </a:spcBef>
            </a:pPr>
            <a:r>
              <a:rPr lang="zh-CN" altLang="en-US" sz="1800" dirty="0">
                <a:latin typeface="Times New Roman" panose="02020603050405020304" pitchFamily="18" charset="0"/>
              </a:rPr>
              <a:t>（</a:t>
            </a:r>
            <a:r>
              <a:rPr lang="en-US" altLang="zh-CN" sz="1800" dirty="0">
                <a:latin typeface="Times New Roman" panose="02020603050405020304" pitchFamily="18" charset="0"/>
              </a:rPr>
              <a:t>3</a:t>
            </a:r>
            <a:r>
              <a:rPr lang="zh-CN" altLang="en-US" sz="1800" dirty="0">
                <a:latin typeface="Times New Roman" panose="02020603050405020304" pitchFamily="18" charset="0"/>
              </a:rPr>
              <a:t>）</a:t>
            </a:r>
            <a:r>
              <a:rPr lang="en-US" altLang="zh-CN" sz="1800" dirty="0">
                <a:latin typeface="Times New Roman" panose="02020603050405020304" pitchFamily="18" charset="0"/>
              </a:rPr>
              <a:t>P</a:t>
            </a:r>
            <a:r>
              <a:rPr lang="en-US" altLang="zh-CN" sz="1800" baseline="-30000" dirty="0">
                <a:latin typeface="Times New Roman" panose="02020603050405020304" pitchFamily="18" charset="0"/>
              </a:rPr>
              <a:t>4</a:t>
            </a:r>
            <a:r>
              <a:rPr lang="zh-CN" altLang="en-US" sz="1800" dirty="0">
                <a:latin typeface="Times New Roman" panose="02020603050405020304" pitchFamily="18" charset="0"/>
              </a:rPr>
              <a:t>发出请求向量</a:t>
            </a:r>
            <a:r>
              <a:rPr lang="en-US" altLang="zh-CN" sz="1800" dirty="0">
                <a:latin typeface="Times New Roman" panose="02020603050405020304" pitchFamily="18" charset="0"/>
              </a:rPr>
              <a:t>Request</a:t>
            </a:r>
            <a:r>
              <a:rPr lang="en-US" altLang="zh-CN" sz="1800" baseline="-30000" dirty="0">
                <a:latin typeface="Times New Roman" panose="02020603050405020304" pitchFamily="18" charset="0"/>
              </a:rPr>
              <a:t>4</a:t>
            </a:r>
            <a:r>
              <a:rPr lang="zh-CN" altLang="en-US" sz="1800" dirty="0">
                <a:latin typeface="Times New Roman" panose="02020603050405020304" pitchFamily="18" charset="0"/>
              </a:rPr>
              <a:t>（</a:t>
            </a:r>
            <a:r>
              <a:rPr lang="en-US" altLang="zh-CN" sz="1800" dirty="0">
                <a:latin typeface="Times New Roman" panose="02020603050405020304" pitchFamily="18" charset="0"/>
              </a:rPr>
              <a:t>3</a:t>
            </a:r>
            <a:r>
              <a:rPr lang="zh-CN" altLang="en-US" sz="1800" dirty="0">
                <a:latin typeface="Times New Roman" panose="02020603050405020304" pitchFamily="18" charset="0"/>
              </a:rPr>
              <a:t>，</a:t>
            </a:r>
            <a:r>
              <a:rPr lang="en-US" altLang="zh-CN" sz="1800" dirty="0">
                <a:latin typeface="Times New Roman" panose="02020603050405020304" pitchFamily="18" charset="0"/>
              </a:rPr>
              <a:t>3</a:t>
            </a:r>
            <a:r>
              <a:rPr lang="zh-CN" altLang="en-US" sz="1800" dirty="0">
                <a:latin typeface="Times New Roman" panose="02020603050405020304" pitchFamily="18" charset="0"/>
              </a:rPr>
              <a:t>，</a:t>
            </a:r>
            <a:r>
              <a:rPr lang="en-US" altLang="zh-CN" sz="1800" dirty="0">
                <a:latin typeface="Times New Roman" panose="02020603050405020304" pitchFamily="18" charset="0"/>
              </a:rPr>
              <a:t>0</a:t>
            </a:r>
            <a:r>
              <a:rPr lang="zh-CN" altLang="en-US" sz="1800" dirty="0">
                <a:latin typeface="Times New Roman" panose="02020603050405020304" pitchFamily="18" charset="0"/>
              </a:rPr>
              <a:t>），分析系统是否可同意请求。 </a:t>
            </a:r>
            <a:endParaRPr lang="zh-CN" altLang="en-US" sz="1800" dirty="0">
              <a:latin typeface="Times New Roman" panose="02020603050405020304" pitchFamily="18" charset="0"/>
            </a:endParaRPr>
          </a:p>
          <a:p>
            <a:pPr eaLnBrk="1" hangingPunct="1">
              <a:spcBef>
                <a:spcPct val="25000"/>
              </a:spcBef>
            </a:pPr>
            <a:r>
              <a:rPr lang="zh-CN" altLang="en-US" sz="1800" dirty="0">
                <a:latin typeface="Times New Roman" panose="02020603050405020304" pitchFamily="18" charset="0"/>
              </a:rPr>
              <a:t>（</a:t>
            </a:r>
            <a:r>
              <a:rPr lang="en-US" altLang="zh-CN" sz="1800" dirty="0">
                <a:latin typeface="Times New Roman" panose="02020603050405020304" pitchFamily="18" charset="0"/>
              </a:rPr>
              <a:t>4</a:t>
            </a:r>
            <a:r>
              <a:rPr lang="zh-CN" altLang="en-US" sz="1800" dirty="0">
                <a:latin typeface="Times New Roman" panose="02020603050405020304" pitchFamily="18" charset="0"/>
              </a:rPr>
              <a:t>）</a:t>
            </a:r>
            <a:r>
              <a:rPr lang="en-US" altLang="zh-CN" sz="1800" dirty="0">
                <a:latin typeface="Times New Roman" panose="02020603050405020304" pitchFamily="18" charset="0"/>
              </a:rPr>
              <a:t>P</a:t>
            </a:r>
            <a:r>
              <a:rPr lang="en-US" altLang="zh-CN" sz="1800" baseline="-30000" dirty="0">
                <a:latin typeface="Times New Roman" panose="02020603050405020304" pitchFamily="18" charset="0"/>
              </a:rPr>
              <a:t>0</a:t>
            </a:r>
            <a:r>
              <a:rPr lang="zh-CN" altLang="en-US" sz="1800" dirty="0">
                <a:latin typeface="Times New Roman" panose="02020603050405020304" pitchFamily="18" charset="0"/>
              </a:rPr>
              <a:t>发出请求向量</a:t>
            </a:r>
            <a:r>
              <a:rPr lang="en-US" altLang="zh-CN" sz="1800" dirty="0">
                <a:latin typeface="Times New Roman" panose="02020603050405020304" pitchFamily="18" charset="0"/>
              </a:rPr>
              <a:t>Request</a:t>
            </a:r>
            <a:r>
              <a:rPr lang="en-US" altLang="zh-CN" sz="1800" baseline="-30000" dirty="0">
                <a:latin typeface="Times New Roman" panose="02020603050405020304" pitchFamily="18" charset="0"/>
              </a:rPr>
              <a:t>4</a:t>
            </a:r>
            <a:r>
              <a:rPr lang="zh-CN" altLang="en-US" sz="1800" dirty="0">
                <a:latin typeface="Times New Roman" panose="02020603050405020304" pitchFamily="18" charset="0"/>
              </a:rPr>
              <a:t>（</a:t>
            </a:r>
            <a:r>
              <a:rPr lang="en-US" altLang="zh-CN" sz="1800" dirty="0">
                <a:latin typeface="Times New Roman" panose="02020603050405020304" pitchFamily="18" charset="0"/>
              </a:rPr>
              <a:t>0</a:t>
            </a:r>
            <a:r>
              <a:rPr lang="zh-CN" altLang="en-US" sz="1800" dirty="0">
                <a:latin typeface="Times New Roman" panose="02020603050405020304" pitchFamily="18" charset="0"/>
              </a:rPr>
              <a:t>，</a:t>
            </a:r>
            <a:r>
              <a:rPr lang="en-US" altLang="zh-CN" sz="1800" dirty="0">
                <a:latin typeface="Times New Roman" panose="02020603050405020304" pitchFamily="18" charset="0"/>
              </a:rPr>
              <a:t>2</a:t>
            </a:r>
            <a:r>
              <a:rPr lang="zh-CN" altLang="en-US" sz="1800" dirty="0">
                <a:latin typeface="Times New Roman" panose="02020603050405020304" pitchFamily="18" charset="0"/>
              </a:rPr>
              <a:t>，</a:t>
            </a:r>
            <a:r>
              <a:rPr lang="en-US" altLang="zh-CN" sz="1800" dirty="0">
                <a:latin typeface="Times New Roman" panose="02020603050405020304" pitchFamily="18" charset="0"/>
              </a:rPr>
              <a:t>0</a:t>
            </a:r>
            <a:r>
              <a:rPr lang="zh-CN" altLang="en-US" sz="1800" dirty="0">
                <a:latin typeface="Times New Roman" panose="02020603050405020304" pitchFamily="18" charset="0"/>
              </a:rPr>
              <a:t>），分析系统是否可同意请求。 </a:t>
            </a:r>
            <a:endParaRPr lang="zh-CN" altLang="en-US" sz="1800" dirty="0">
              <a:latin typeface="Times New Roman" panose="02020603050405020304" pitchFamily="18" charset="0"/>
            </a:endParaRPr>
          </a:p>
        </p:txBody>
      </p:sp>
      <p:grpSp>
        <p:nvGrpSpPr>
          <p:cNvPr id="331802" name="Group 26"/>
          <p:cNvGrpSpPr/>
          <p:nvPr/>
        </p:nvGrpSpPr>
        <p:grpSpPr>
          <a:xfrm>
            <a:off x="457200" y="1554163"/>
            <a:ext cx="1747838" cy="773112"/>
            <a:chOff x="288" y="1059"/>
            <a:chExt cx="1101" cy="487"/>
          </a:xfrm>
        </p:grpSpPr>
        <p:sp>
          <p:nvSpPr>
            <p:cNvPr id="103452" name="Line 27"/>
            <p:cNvSpPr/>
            <p:nvPr/>
          </p:nvSpPr>
          <p:spPr>
            <a:xfrm>
              <a:off x="288" y="1104"/>
              <a:ext cx="1056" cy="432"/>
            </a:xfrm>
            <a:prstGeom prst="line">
              <a:avLst/>
            </a:prstGeom>
            <a:ln w="9525" cap="flat" cmpd="sng">
              <a:solidFill>
                <a:schemeClr val="tx1"/>
              </a:solidFill>
              <a:prstDash val="solid"/>
              <a:headEnd type="none" w="med" len="med"/>
              <a:tailEnd type="none" w="med" len="med"/>
            </a:ln>
          </p:spPr>
        </p:sp>
        <p:sp>
          <p:nvSpPr>
            <p:cNvPr id="103453" name="Text Box 28"/>
            <p:cNvSpPr txBox="1"/>
            <p:nvPr/>
          </p:nvSpPr>
          <p:spPr>
            <a:xfrm>
              <a:off x="288" y="1296"/>
              <a:ext cx="528" cy="250"/>
            </a:xfrm>
            <a:prstGeom prst="rect">
              <a:avLst/>
            </a:prstGeom>
            <a:noFill/>
            <a:ln w="9525">
              <a:noFill/>
            </a:ln>
          </p:spPr>
          <p:txBody>
            <a:bodyPr>
              <a:spAutoFit/>
            </a:bodyPr>
            <a:p>
              <a:pPr algn="just" eaLnBrk="1" hangingPunct="1">
                <a:spcBef>
                  <a:spcPct val="50000"/>
                </a:spcBef>
              </a:pPr>
              <a:r>
                <a:rPr lang="zh-CN" altLang="en-US" sz="2000" dirty="0">
                  <a:latin typeface="Tahoma" panose="020B0604030504040204" pitchFamily="34" charset="0"/>
                </a:rPr>
                <a:t>进程</a:t>
              </a:r>
              <a:endParaRPr lang="zh-CN" altLang="en-US" sz="2000" dirty="0">
                <a:latin typeface="Tahoma" panose="020B0604030504040204" pitchFamily="34" charset="0"/>
              </a:endParaRPr>
            </a:p>
          </p:txBody>
        </p:sp>
        <p:sp>
          <p:nvSpPr>
            <p:cNvPr id="103454" name="Text Box 29"/>
            <p:cNvSpPr txBox="1"/>
            <p:nvPr/>
          </p:nvSpPr>
          <p:spPr>
            <a:xfrm>
              <a:off x="1097" y="1223"/>
              <a:ext cx="292" cy="250"/>
            </a:xfrm>
            <a:prstGeom prst="rect">
              <a:avLst/>
            </a:prstGeom>
            <a:noFill/>
            <a:ln w="9525">
              <a:noFill/>
            </a:ln>
          </p:spPr>
          <p:txBody>
            <a:bodyPr>
              <a:spAutoFit/>
            </a:bodyPr>
            <a:p>
              <a:pPr algn="just" eaLnBrk="1" hangingPunct="1">
                <a:spcBef>
                  <a:spcPct val="50000"/>
                </a:spcBef>
              </a:pPr>
              <a:r>
                <a:rPr lang="zh-CN" altLang="en-US" sz="2000" dirty="0">
                  <a:latin typeface="Tahoma" panose="020B0604030504040204" pitchFamily="34" charset="0"/>
                </a:rPr>
                <a:t>况</a:t>
              </a:r>
              <a:endParaRPr lang="zh-CN" altLang="en-US" sz="2000" dirty="0">
                <a:latin typeface="Tahoma" panose="020B0604030504040204" pitchFamily="34" charset="0"/>
              </a:endParaRPr>
            </a:p>
          </p:txBody>
        </p:sp>
        <p:sp>
          <p:nvSpPr>
            <p:cNvPr id="103455" name="Text Box 30"/>
            <p:cNvSpPr txBox="1"/>
            <p:nvPr/>
          </p:nvSpPr>
          <p:spPr>
            <a:xfrm>
              <a:off x="632" y="1059"/>
              <a:ext cx="292" cy="250"/>
            </a:xfrm>
            <a:prstGeom prst="rect">
              <a:avLst/>
            </a:prstGeom>
            <a:noFill/>
            <a:ln w="9525">
              <a:noFill/>
            </a:ln>
          </p:spPr>
          <p:txBody>
            <a:bodyPr>
              <a:spAutoFit/>
            </a:bodyPr>
            <a:p>
              <a:pPr algn="just" eaLnBrk="1" hangingPunct="1">
                <a:spcBef>
                  <a:spcPct val="50000"/>
                </a:spcBef>
              </a:pPr>
              <a:r>
                <a:rPr lang="zh-CN" altLang="en-US" sz="2000" dirty="0">
                  <a:latin typeface="Tahoma" panose="020B0604030504040204" pitchFamily="34" charset="0"/>
                </a:rPr>
                <a:t>资</a:t>
              </a:r>
              <a:endParaRPr lang="zh-CN" altLang="en-US" sz="2000" dirty="0">
                <a:latin typeface="Tahoma" panose="020B0604030504040204" pitchFamily="34" charset="0"/>
              </a:endParaRPr>
            </a:p>
          </p:txBody>
        </p:sp>
        <p:sp>
          <p:nvSpPr>
            <p:cNvPr id="103456" name="Text Box 31"/>
            <p:cNvSpPr txBox="1"/>
            <p:nvPr/>
          </p:nvSpPr>
          <p:spPr>
            <a:xfrm>
              <a:off x="789" y="1106"/>
              <a:ext cx="292" cy="250"/>
            </a:xfrm>
            <a:prstGeom prst="rect">
              <a:avLst/>
            </a:prstGeom>
            <a:noFill/>
            <a:ln w="9525">
              <a:noFill/>
            </a:ln>
          </p:spPr>
          <p:txBody>
            <a:bodyPr>
              <a:spAutoFit/>
            </a:bodyPr>
            <a:p>
              <a:pPr algn="just" eaLnBrk="1" hangingPunct="1">
                <a:spcBef>
                  <a:spcPct val="50000"/>
                </a:spcBef>
              </a:pPr>
              <a:r>
                <a:rPr lang="zh-CN" altLang="en-US" sz="2000" dirty="0">
                  <a:latin typeface="Tahoma" panose="020B0604030504040204" pitchFamily="34" charset="0"/>
                </a:rPr>
                <a:t>源</a:t>
              </a:r>
              <a:endParaRPr lang="zh-CN" altLang="en-US" sz="2000" dirty="0">
                <a:latin typeface="Tahoma" panose="020B0604030504040204" pitchFamily="34" charset="0"/>
              </a:endParaRPr>
            </a:p>
          </p:txBody>
        </p:sp>
        <p:sp>
          <p:nvSpPr>
            <p:cNvPr id="103457" name="Text Box 32"/>
            <p:cNvSpPr txBox="1"/>
            <p:nvPr/>
          </p:nvSpPr>
          <p:spPr>
            <a:xfrm>
              <a:off x="947" y="1161"/>
              <a:ext cx="292" cy="250"/>
            </a:xfrm>
            <a:prstGeom prst="rect">
              <a:avLst/>
            </a:prstGeom>
            <a:noFill/>
            <a:ln w="9525">
              <a:noFill/>
            </a:ln>
          </p:spPr>
          <p:txBody>
            <a:bodyPr>
              <a:spAutoFit/>
            </a:bodyPr>
            <a:p>
              <a:pPr algn="just" eaLnBrk="1" hangingPunct="1">
                <a:spcBef>
                  <a:spcPct val="50000"/>
                </a:spcBef>
              </a:pPr>
              <a:r>
                <a:rPr lang="zh-CN" altLang="en-US" sz="2000" dirty="0">
                  <a:latin typeface="Tahoma" panose="020B0604030504040204" pitchFamily="34" charset="0"/>
                </a:rPr>
                <a:t>情</a:t>
              </a:r>
              <a:endParaRPr lang="zh-CN" altLang="en-US" sz="2000" dirty="0">
                <a:latin typeface="Tahoma" panose="020B060403050404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31780"/>
                                        </p:tgtEl>
                                        <p:attrNameLst>
                                          <p:attrName>style.visibility</p:attrName>
                                        </p:attrNameLst>
                                      </p:cBhvr>
                                      <p:to>
                                        <p:strVal val="visible"/>
                                      </p:to>
                                    </p:set>
                                    <p:anim calcmode="lin" valueType="num">
                                      <p:cBhvr additive="base">
                                        <p:cTn id="7" dur="500" fill="hold"/>
                                        <p:tgtEl>
                                          <p:spTgt spid="331780"/>
                                        </p:tgtEl>
                                        <p:attrNameLst>
                                          <p:attrName>ppt_x</p:attrName>
                                        </p:attrNameLst>
                                      </p:cBhvr>
                                      <p:tavLst>
                                        <p:tav tm="0">
                                          <p:val>
                                            <p:strVal val="0-#ppt_w/2"/>
                                          </p:val>
                                        </p:tav>
                                        <p:tav tm="100000">
                                          <p:val>
                                            <p:strVal val="#ppt_x"/>
                                          </p:val>
                                        </p:tav>
                                      </p:tavLst>
                                    </p:anim>
                                    <p:anim calcmode="lin" valueType="num">
                                      <p:cBhvr additive="base">
                                        <p:cTn id="8" dur="500" fill="hold"/>
                                        <p:tgtEl>
                                          <p:spTgt spid="33178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 presetClass="entr" presetSubtype="0" fill="hold" nodeType="afterEffect">
                                  <p:stCondLst>
                                    <p:cond delay="0"/>
                                  </p:stCondLst>
                                  <p:childTnLst>
                                    <p:set>
                                      <p:cBhvr>
                                        <p:cTn id="11" dur="1" fill="hold">
                                          <p:stCondLst>
                                            <p:cond delay="499"/>
                                          </p:stCondLst>
                                        </p:cTn>
                                        <p:tgtEl>
                                          <p:spTgt spid="33180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331800"/>
                                        </p:tgtEl>
                                        <p:attrNameLst>
                                          <p:attrName>style.visibility</p:attrName>
                                        </p:attrNameLst>
                                      </p:cBhvr>
                                      <p:to>
                                        <p:strVal val="visible"/>
                                      </p:to>
                                    </p:set>
                                    <p:anim calcmode="lin" valueType="num">
                                      <p:cBhvr additive="base">
                                        <p:cTn id="16" dur="500" fill="hold"/>
                                        <p:tgtEl>
                                          <p:spTgt spid="331800"/>
                                        </p:tgtEl>
                                        <p:attrNameLst>
                                          <p:attrName>ppt_x</p:attrName>
                                        </p:attrNameLst>
                                      </p:cBhvr>
                                      <p:tavLst>
                                        <p:tav tm="0">
                                          <p:val>
                                            <p:strVal val="0-#ppt_w/2"/>
                                          </p:val>
                                        </p:tav>
                                        <p:tav tm="100000">
                                          <p:val>
                                            <p:strVal val="#ppt_x"/>
                                          </p:val>
                                        </p:tav>
                                      </p:tavLst>
                                    </p:anim>
                                    <p:anim calcmode="lin" valueType="num">
                                      <p:cBhvr additive="base">
                                        <p:cTn id="17" dur="500" fill="hold"/>
                                        <p:tgtEl>
                                          <p:spTgt spid="331800"/>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331801">
                                            <p:txEl>
                                              <p:charRg st="0" end="19"/>
                                            </p:txEl>
                                          </p:spTgt>
                                        </p:tgtEl>
                                        <p:attrNameLst>
                                          <p:attrName>style.visibility</p:attrName>
                                        </p:attrNameLst>
                                      </p:cBhvr>
                                      <p:to>
                                        <p:strVal val="visible"/>
                                      </p:to>
                                    </p:set>
                                    <p:animEffect transition="in" filter="wipe(up)">
                                      <p:cBhvr>
                                        <p:cTn id="22" dur="500"/>
                                        <p:tgtEl>
                                          <p:spTgt spid="331801">
                                            <p:txEl>
                                              <p:charRg st="0" end="1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31801">
                                            <p:txEl>
                                              <p:charRg st="19" end="59"/>
                                            </p:txEl>
                                          </p:spTgt>
                                        </p:tgtEl>
                                        <p:attrNameLst>
                                          <p:attrName>style.visibility</p:attrName>
                                        </p:attrNameLst>
                                      </p:cBhvr>
                                      <p:to>
                                        <p:strVal val="visible"/>
                                      </p:to>
                                    </p:set>
                                    <p:animEffect transition="in" filter="wipe(up)">
                                      <p:cBhvr>
                                        <p:cTn id="27" dur="500"/>
                                        <p:tgtEl>
                                          <p:spTgt spid="331801">
                                            <p:txEl>
                                              <p:charRg st="19" end="5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331801">
                                            <p:txEl>
                                              <p:charRg st="59" end="100"/>
                                            </p:txEl>
                                          </p:spTgt>
                                        </p:tgtEl>
                                        <p:attrNameLst>
                                          <p:attrName>style.visibility</p:attrName>
                                        </p:attrNameLst>
                                      </p:cBhvr>
                                      <p:to>
                                        <p:strVal val="visible"/>
                                      </p:to>
                                    </p:set>
                                    <p:animEffect transition="in" filter="wipe(up)">
                                      <p:cBhvr>
                                        <p:cTn id="32" dur="500"/>
                                        <p:tgtEl>
                                          <p:spTgt spid="331801">
                                            <p:txEl>
                                              <p:charRg st="59" end="10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331801">
                                            <p:txEl>
                                              <p:charRg st="100" end="141"/>
                                            </p:txEl>
                                          </p:spTgt>
                                        </p:tgtEl>
                                        <p:attrNameLst>
                                          <p:attrName>style.visibility</p:attrName>
                                        </p:attrNameLst>
                                      </p:cBhvr>
                                      <p:to>
                                        <p:strVal val="visible"/>
                                      </p:to>
                                    </p:set>
                                    <p:animEffect transition="in" filter="wipe(up)">
                                      <p:cBhvr>
                                        <p:cTn id="37" dur="500"/>
                                        <p:tgtEl>
                                          <p:spTgt spid="331801">
                                            <p:txEl>
                                              <p:charRg st="100" end="14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800" grpId="0" animBg="1"/>
      <p:bldP spid="331801" grpId="0" build="p"/>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灯片编号占位符 5"/>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ea typeface="楷体_GB2312" pitchFamily="49" charset="-122"/>
              </a:rPr>
            </a:fld>
            <a:endParaRPr lang="en-US" altLang="zh-CN" sz="1400" dirty="0">
              <a:ea typeface="楷体_GB2312" pitchFamily="49" charset="-122"/>
            </a:endParaRPr>
          </a:p>
        </p:txBody>
      </p:sp>
      <p:sp>
        <p:nvSpPr>
          <p:cNvPr id="104451" name="Rectangle 2"/>
          <p:cNvSpPr>
            <a:spLocks noGrp="1"/>
          </p:cNvSpPr>
          <p:nvPr>
            <p:ph type="title"/>
          </p:nvPr>
        </p:nvSpPr>
        <p:spPr>
          <a:ln/>
        </p:spPr>
        <p:txBody>
          <a:bodyPr vert="horz" wrap="square" lIns="91440" tIns="45720" rIns="91440" bIns="45720" anchor="b" anchorCtr="0"/>
          <a:p>
            <a:pPr eaLnBrk="1" hangingPunct="1"/>
            <a:r>
              <a:rPr lang="zh-CN" altLang="en-US" sz="2800" dirty="0">
                <a:solidFill>
                  <a:schemeClr val="tx1"/>
                </a:solidFill>
                <a:latin typeface="宋体" panose="02010600030101010101" pitchFamily="2" charset="-122"/>
              </a:rPr>
              <a:t>（</a:t>
            </a:r>
            <a:r>
              <a:rPr lang="en-US" altLang="zh-CN" sz="2800" dirty="0">
                <a:solidFill>
                  <a:schemeClr val="tx1"/>
                </a:solidFill>
              </a:rPr>
              <a:t>1</a:t>
            </a:r>
            <a:r>
              <a:rPr lang="zh-CN" altLang="en-US" sz="2800" dirty="0">
                <a:solidFill>
                  <a:schemeClr val="tx1"/>
                </a:solidFill>
                <a:latin typeface="宋体" panose="02010600030101010101" pitchFamily="2" charset="-122"/>
              </a:rPr>
              <a:t>）</a:t>
            </a:r>
            <a:r>
              <a:rPr lang="en-US" altLang="zh-CN" sz="2800" dirty="0">
                <a:solidFill>
                  <a:schemeClr val="tx1"/>
                </a:solidFill>
              </a:rPr>
              <a:t>T</a:t>
            </a:r>
            <a:r>
              <a:rPr lang="en-US" altLang="zh-CN" sz="2800" baseline="-18000" dirty="0">
                <a:solidFill>
                  <a:schemeClr val="tx1"/>
                </a:solidFill>
              </a:rPr>
              <a:t>0</a:t>
            </a:r>
            <a:r>
              <a:rPr lang="zh-CN" altLang="en-US" sz="2800" dirty="0">
                <a:solidFill>
                  <a:schemeClr val="tx1"/>
                </a:solidFill>
                <a:latin typeface="宋体" panose="02010600030101010101" pitchFamily="2" charset="-122"/>
              </a:rPr>
              <a:t>时刻系统是否安全，为什么？</a:t>
            </a:r>
            <a:endParaRPr lang="zh-CN" altLang="en-US" sz="2800" dirty="0">
              <a:solidFill>
                <a:schemeClr val="tx1"/>
              </a:solidFill>
              <a:latin typeface="宋体" panose="02010600030101010101" pitchFamily="2" charset="-122"/>
            </a:endParaRPr>
          </a:p>
        </p:txBody>
      </p:sp>
      <p:graphicFrame>
        <p:nvGraphicFramePr>
          <p:cNvPr id="332840" name="Group 40"/>
          <p:cNvGraphicFramePr>
            <a:graphicFrameLocks noGrp="1"/>
          </p:cNvGraphicFramePr>
          <p:nvPr/>
        </p:nvGraphicFramePr>
        <p:xfrm>
          <a:off x="55563" y="2895600"/>
          <a:ext cx="8980488" cy="2865438"/>
        </p:xfrm>
        <a:graphic>
          <a:graphicData uri="http://schemas.openxmlformats.org/drawingml/2006/table">
            <a:tbl>
              <a:tblPr/>
              <a:tblGrid>
                <a:gridCol w="1452562"/>
                <a:gridCol w="1277938"/>
                <a:gridCol w="1428750"/>
                <a:gridCol w="1477962"/>
                <a:gridCol w="2316163"/>
                <a:gridCol w="1027112"/>
              </a:tblGrid>
              <a:tr h="762084">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anose="05000000000000000000" pitchFamily="2" charset="2"/>
                        <a:buNone/>
                      </a:pPr>
                      <a:endParaRPr kumimoji="0" lang="zh-CN" altLang="zh-CN"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725" marB="457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Work</a:t>
                      </a:r>
                      <a:endPar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   B   C</a:t>
                      </a:r>
                      <a:endPar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5" marB="457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Need </a:t>
                      </a:r>
                      <a:endPar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   B   C</a:t>
                      </a:r>
                      <a:endPar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5" marB="457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Allocation </a:t>
                      </a:r>
                      <a:endPar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   B   C</a:t>
                      </a:r>
                      <a:endPar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5" marB="457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22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Work+Allocation</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anose="05000000000000000000" pitchFamily="2" charset="2"/>
                        <a:buNone/>
                      </a:pPr>
                      <a:r>
                        <a:rPr kumimoji="0" lang="en-US" altLang="zh-CN"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     B     C</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725" marB="457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5000"/>
                        </a:spcBef>
                        <a:spcAft>
                          <a:spcPct val="0"/>
                        </a:spcAft>
                        <a:buClr>
                          <a:schemeClr val="folHlink"/>
                        </a:buClr>
                        <a:buSzPct val="60000"/>
                        <a:buFont typeface="Wingdings" panose="05000000000000000000" pitchFamily="2" charset="2"/>
                        <a:buNone/>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Finish</a:t>
                      </a:r>
                      <a:endPar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5" marB="4572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2103354">
                <a:tc>
                  <a:txBody>
                    <a:bodyPr/>
                    <a:lstStyle/>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endParaRPr kumimoji="0" lang="zh-CN" altLang="zh-CN" sz="2200" b="1" i="0" u="none" strike="noStrike" cap="none" normalizeH="0" baseline="-20000">
                        <a:ln>
                          <a:noFill/>
                        </a:ln>
                        <a:solidFill>
                          <a:schemeClr val="tx1"/>
                        </a:solidFill>
                        <a:effectLst/>
                        <a:latin typeface="Times New Roman" panose="02020603050405020304" pitchFamily="18" charset="0"/>
                        <a:ea typeface="宋体" panose="02010600030101010101" pitchFamily="2" charset="-122"/>
                      </a:endParaRPr>
                    </a:p>
                  </a:txBody>
                  <a:tcPr marT="45725" marB="457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endPar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5   3   2 </a:t>
                      </a:r>
                      <a:endPar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7   4   3 </a:t>
                      </a:r>
                      <a:endPar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7   4   5 </a:t>
                      </a:r>
                      <a:endPar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10  4   7 </a:t>
                      </a:r>
                      <a:endPar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5" marB="457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endParaRPr kumimoji="0" lang="en-US" altLang="zh-CN"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r>
                        <a:rPr kumimoji="0" lang="en-US" altLang="zh-CN"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0   1   1 </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r>
                        <a:rPr kumimoji="0" lang="en-US" altLang="zh-CN"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4   3   1 </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r>
                        <a:rPr kumimoji="0" lang="en-US" altLang="zh-CN"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6   0   0 </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r>
                        <a:rPr kumimoji="0" lang="en-US" altLang="zh-CN"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7   4   3 </a:t>
                      </a:r>
                      <a:endParaRPr kumimoji="0" lang="en-US" altLang="zh-CN" sz="22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725" marB="457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endPar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2   1   1 </a:t>
                      </a:r>
                      <a:endPar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0   0   2 </a:t>
                      </a:r>
                      <a:endPar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3   0   2 </a:t>
                      </a:r>
                      <a:endPar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0   1   0  </a:t>
                      </a:r>
                      <a:endPar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5" marB="457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endPar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7     4     3</a:t>
                      </a:r>
                      <a:endPar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7     4     5</a:t>
                      </a:r>
                      <a:endPar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10    4     7</a:t>
                      </a:r>
                      <a:endPar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10    5     7 </a:t>
                      </a:r>
                      <a:endPar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5" marB="457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endPar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true</a:t>
                      </a:r>
                      <a:endPar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true</a:t>
                      </a:r>
                      <a:endPar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true</a:t>
                      </a:r>
                      <a:endPar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5000"/>
                        </a:spcBef>
                        <a:spcAft>
                          <a:spcPct val="0"/>
                        </a:spcAft>
                        <a:buClr>
                          <a:schemeClr val="folHlink"/>
                        </a:buClr>
                        <a:buSzPct val="60000"/>
                        <a:buFont typeface="Wingdings" panose="05000000000000000000" pitchFamily="2" charset="2"/>
                        <a:buNone/>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true</a:t>
                      </a:r>
                      <a:endPar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25" marB="4572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pSp>
        <p:nvGrpSpPr>
          <p:cNvPr id="104475" name="Group 26"/>
          <p:cNvGrpSpPr/>
          <p:nvPr/>
        </p:nvGrpSpPr>
        <p:grpSpPr>
          <a:xfrm>
            <a:off x="42863" y="2889250"/>
            <a:ext cx="1557337" cy="760413"/>
            <a:chOff x="16" y="1715"/>
            <a:chExt cx="981" cy="479"/>
          </a:xfrm>
        </p:grpSpPr>
        <p:sp>
          <p:nvSpPr>
            <p:cNvPr id="104488" name="Line 27"/>
            <p:cNvSpPr/>
            <p:nvPr/>
          </p:nvSpPr>
          <p:spPr>
            <a:xfrm>
              <a:off x="16" y="1752"/>
              <a:ext cx="898" cy="432"/>
            </a:xfrm>
            <a:prstGeom prst="line">
              <a:avLst/>
            </a:prstGeom>
            <a:ln w="9525" cap="flat" cmpd="sng">
              <a:solidFill>
                <a:schemeClr val="tx1"/>
              </a:solidFill>
              <a:prstDash val="solid"/>
              <a:headEnd type="none" w="med" len="med"/>
              <a:tailEnd type="none" w="med" len="med"/>
            </a:ln>
          </p:spPr>
        </p:sp>
        <p:grpSp>
          <p:nvGrpSpPr>
            <p:cNvPr id="104489" name="Group 28"/>
            <p:cNvGrpSpPr/>
            <p:nvPr/>
          </p:nvGrpSpPr>
          <p:grpSpPr>
            <a:xfrm>
              <a:off x="72" y="1715"/>
              <a:ext cx="925" cy="479"/>
              <a:chOff x="72" y="1715"/>
              <a:chExt cx="925" cy="479"/>
            </a:xfrm>
          </p:grpSpPr>
          <p:sp>
            <p:nvSpPr>
              <p:cNvPr id="104490" name="Text Box 29"/>
              <p:cNvSpPr txBox="1"/>
              <p:nvPr/>
            </p:nvSpPr>
            <p:spPr>
              <a:xfrm>
                <a:off x="72" y="1944"/>
                <a:ext cx="528" cy="250"/>
              </a:xfrm>
              <a:prstGeom prst="rect">
                <a:avLst/>
              </a:prstGeom>
              <a:noFill/>
              <a:ln w="9525">
                <a:noFill/>
              </a:ln>
            </p:spPr>
            <p:txBody>
              <a:bodyPr>
                <a:spAutoFit/>
              </a:bodyPr>
              <a:p>
                <a:pPr algn="just" eaLnBrk="1" hangingPunct="1">
                  <a:spcBef>
                    <a:spcPct val="50000"/>
                  </a:spcBef>
                </a:pPr>
                <a:r>
                  <a:rPr lang="zh-CN" altLang="en-US" sz="2000" dirty="0">
                    <a:latin typeface="Tahoma" panose="020B0604030504040204" pitchFamily="34" charset="0"/>
                  </a:rPr>
                  <a:t>进程</a:t>
                </a:r>
                <a:endParaRPr lang="zh-CN" altLang="en-US" sz="2000" dirty="0">
                  <a:latin typeface="Tahoma" panose="020B0604030504040204" pitchFamily="34" charset="0"/>
                </a:endParaRPr>
              </a:p>
            </p:txBody>
          </p:sp>
          <p:sp>
            <p:nvSpPr>
              <p:cNvPr id="104491" name="Text Box 30"/>
              <p:cNvSpPr txBox="1"/>
              <p:nvPr/>
            </p:nvSpPr>
            <p:spPr>
              <a:xfrm>
                <a:off x="705" y="1927"/>
                <a:ext cx="292" cy="231"/>
              </a:xfrm>
              <a:prstGeom prst="rect">
                <a:avLst/>
              </a:prstGeom>
              <a:noFill/>
              <a:ln w="9525">
                <a:noFill/>
              </a:ln>
            </p:spPr>
            <p:txBody>
              <a:bodyPr>
                <a:spAutoFit/>
              </a:bodyPr>
              <a:p>
                <a:pPr algn="just" eaLnBrk="1" hangingPunct="1">
                  <a:spcBef>
                    <a:spcPct val="50000"/>
                  </a:spcBef>
                </a:pPr>
                <a:r>
                  <a:rPr lang="zh-CN" altLang="en-US" sz="1800" dirty="0">
                    <a:latin typeface="Tahoma" panose="020B0604030504040204" pitchFamily="34" charset="0"/>
                  </a:rPr>
                  <a:t>况</a:t>
                </a:r>
                <a:endParaRPr lang="zh-CN" altLang="en-US" sz="1800" dirty="0">
                  <a:latin typeface="Tahoma" panose="020B0604030504040204" pitchFamily="34" charset="0"/>
                </a:endParaRPr>
              </a:p>
            </p:txBody>
          </p:sp>
          <p:sp>
            <p:nvSpPr>
              <p:cNvPr id="104492" name="Text Box 31"/>
              <p:cNvSpPr txBox="1"/>
              <p:nvPr/>
            </p:nvSpPr>
            <p:spPr>
              <a:xfrm>
                <a:off x="272" y="1715"/>
                <a:ext cx="292" cy="231"/>
              </a:xfrm>
              <a:prstGeom prst="rect">
                <a:avLst/>
              </a:prstGeom>
              <a:noFill/>
              <a:ln w="9525">
                <a:noFill/>
              </a:ln>
            </p:spPr>
            <p:txBody>
              <a:bodyPr>
                <a:spAutoFit/>
              </a:bodyPr>
              <a:p>
                <a:pPr algn="just" eaLnBrk="1" hangingPunct="1">
                  <a:spcBef>
                    <a:spcPct val="50000"/>
                  </a:spcBef>
                </a:pPr>
                <a:r>
                  <a:rPr lang="zh-CN" altLang="en-US" sz="1800" dirty="0">
                    <a:latin typeface="Tahoma" panose="020B0604030504040204" pitchFamily="34" charset="0"/>
                  </a:rPr>
                  <a:t>资</a:t>
                </a:r>
                <a:endParaRPr lang="zh-CN" altLang="en-US" sz="1800" dirty="0">
                  <a:latin typeface="Tahoma" panose="020B0604030504040204" pitchFamily="34" charset="0"/>
                </a:endParaRPr>
              </a:p>
            </p:txBody>
          </p:sp>
          <p:sp>
            <p:nvSpPr>
              <p:cNvPr id="104493" name="Text Box 32"/>
              <p:cNvSpPr txBox="1"/>
              <p:nvPr/>
            </p:nvSpPr>
            <p:spPr>
              <a:xfrm>
                <a:off x="421" y="1786"/>
                <a:ext cx="292" cy="231"/>
              </a:xfrm>
              <a:prstGeom prst="rect">
                <a:avLst/>
              </a:prstGeom>
              <a:noFill/>
              <a:ln w="9525">
                <a:noFill/>
              </a:ln>
            </p:spPr>
            <p:txBody>
              <a:bodyPr>
                <a:spAutoFit/>
              </a:bodyPr>
              <a:p>
                <a:pPr algn="just" eaLnBrk="1" hangingPunct="1">
                  <a:spcBef>
                    <a:spcPct val="50000"/>
                  </a:spcBef>
                </a:pPr>
                <a:r>
                  <a:rPr lang="zh-CN" altLang="en-US" sz="1800" dirty="0">
                    <a:latin typeface="Tahoma" panose="020B0604030504040204" pitchFamily="34" charset="0"/>
                  </a:rPr>
                  <a:t>源</a:t>
                </a:r>
                <a:endParaRPr lang="zh-CN" altLang="en-US" sz="1800" dirty="0">
                  <a:latin typeface="Tahoma" panose="020B0604030504040204" pitchFamily="34" charset="0"/>
                </a:endParaRPr>
              </a:p>
            </p:txBody>
          </p:sp>
          <p:sp>
            <p:nvSpPr>
              <p:cNvPr id="104494" name="Text Box 33"/>
              <p:cNvSpPr txBox="1"/>
              <p:nvPr/>
            </p:nvSpPr>
            <p:spPr>
              <a:xfrm>
                <a:off x="571" y="1849"/>
                <a:ext cx="292" cy="231"/>
              </a:xfrm>
              <a:prstGeom prst="rect">
                <a:avLst/>
              </a:prstGeom>
              <a:noFill/>
              <a:ln w="9525">
                <a:noFill/>
              </a:ln>
            </p:spPr>
            <p:txBody>
              <a:bodyPr>
                <a:spAutoFit/>
              </a:bodyPr>
              <a:p>
                <a:pPr algn="just" eaLnBrk="1" hangingPunct="1">
                  <a:spcBef>
                    <a:spcPct val="50000"/>
                  </a:spcBef>
                </a:pPr>
                <a:r>
                  <a:rPr lang="zh-CN" altLang="en-US" sz="1800" dirty="0">
                    <a:latin typeface="Tahoma" panose="020B0604030504040204" pitchFamily="34" charset="0"/>
                  </a:rPr>
                  <a:t>情</a:t>
                </a:r>
                <a:endParaRPr lang="zh-CN" altLang="en-US" sz="1800" dirty="0">
                  <a:latin typeface="Tahoma" panose="020B0604030504040204" pitchFamily="34" charset="0"/>
                </a:endParaRPr>
              </a:p>
            </p:txBody>
          </p:sp>
        </p:grpSp>
      </p:grpSp>
      <p:sp>
        <p:nvSpPr>
          <p:cNvPr id="104476" name="Text Box 34"/>
          <p:cNvSpPr txBox="1"/>
          <p:nvPr/>
        </p:nvSpPr>
        <p:spPr>
          <a:xfrm>
            <a:off x="312738" y="1052513"/>
            <a:ext cx="8480425" cy="1373187"/>
          </a:xfrm>
          <a:prstGeom prst="rect">
            <a:avLst/>
          </a:prstGeom>
          <a:noFill/>
          <a:ln w="9525">
            <a:noFill/>
          </a:ln>
        </p:spPr>
        <p:txBody>
          <a:bodyPr>
            <a:spAutoFit/>
          </a:bodyPr>
          <a:p>
            <a:pPr algn="just" eaLnBrk="1" hangingPunct="1">
              <a:spcBef>
                <a:spcPct val="50000"/>
              </a:spcBef>
            </a:pPr>
            <a:r>
              <a:rPr lang="zh-CN" altLang="en-US" sz="2800" dirty="0">
                <a:solidFill>
                  <a:srgbClr val="000066"/>
                </a:solidFill>
                <a:latin typeface="Times New Roman" panose="02020603050405020304" pitchFamily="18" charset="0"/>
              </a:rPr>
              <a:t>利用安全性算法对</a:t>
            </a:r>
            <a:r>
              <a:rPr lang="en-US" altLang="zh-CN" sz="2800" dirty="0">
                <a:solidFill>
                  <a:srgbClr val="000066"/>
                </a:solidFill>
                <a:latin typeface="Times New Roman" panose="02020603050405020304" pitchFamily="18" charset="0"/>
              </a:rPr>
              <a:t>T</a:t>
            </a:r>
            <a:r>
              <a:rPr lang="en-US" altLang="zh-CN" sz="2800" baseline="-18000" dirty="0">
                <a:solidFill>
                  <a:srgbClr val="000066"/>
                </a:solidFill>
                <a:latin typeface="Times New Roman" panose="02020603050405020304" pitchFamily="18" charset="0"/>
              </a:rPr>
              <a:t>0</a:t>
            </a:r>
            <a:r>
              <a:rPr lang="zh-CN" altLang="en-US" sz="2800" dirty="0">
                <a:solidFill>
                  <a:srgbClr val="000066"/>
                </a:solidFill>
                <a:latin typeface="Times New Roman" panose="02020603050405020304" pitchFamily="18" charset="0"/>
              </a:rPr>
              <a:t>时刻的资源分配情况进行分析</a:t>
            </a:r>
            <a:r>
              <a:rPr lang="en-US" altLang="zh-CN" sz="2800" dirty="0">
                <a:solidFill>
                  <a:srgbClr val="000066"/>
                </a:solidFill>
                <a:latin typeface="Times New Roman" panose="02020603050405020304" pitchFamily="18" charset="0"/>
              </a:rPr>
              <a:t>(</a:t>
            </a:r>
            <a:r>
              <a:rPr lang="zh-CN" altLang="en-US" sz="2800" dirty="0">
                <a:solidFill>
                  <a:srgbClr val="000066"/>
                </a:solidFill>
                <a:latin typeface="Times New Roman" panose="02020603050405020304" pitchFamily="18" charset="0"/>
              </a:rPr>
              <a:t>见下表</a:t>
            </a:r>
            <a:r>
              <a:rPr lang="en-US" altLang="zh-CN" sz="2800" dirty="0">
                <a:solidFill>
                  <a:srgbClr val="000066"/>
                </a:solidFill>
                <a:latin typeface="Times New Roman" panose="02020603050405020304" pitchFamily="18" charset="0"/>
              </a:rPr>
              <a:t>)</a:t>
            </a:r>
            <a:r>
              <a:rPr lang="zh-CN" altLang="en-US" sz="2800" dirty="0">
                <a:solidFill>
                  <a:srgbClr val="000066"/>
                </a:solidFill>
                <a:latin typeface="Times New Roman" panose="02020603050405020304" pitchFamily="18" charset="0"/>
              </a:rPr>
              <a:t>可知，在</a:t>
            </a:r>
            <a:r>
              <a:rPr lang="en-US" altLang="zh-CN" sz="2800" dirty="0">
                <a:solidFill>
                  <a:srgbClr val="000066"/>
                </a:solidFill>
                <a:latin typeface="Times New Roman" panose="02020603050405020304" pitchFamily="18" charset="0"/>
              </a:rPr>
              <a:t>T</a:t>
            </a:r>
            <a:r>
              <a:rPr lang="en-US" altLang="zh-CN" sz="2800" baseline="-18000" dirty="0">
                <a:solidFill>
                  <a:srgbClr val="000066"/>
                </a:solidFill>
                <a:latin typeface="Times New Roman" panose="02020603050405020304" pitchFamily="18" charset="0"/>
              </a:rPr>
              <a:t>0</a:t>
            </a:r>
            <a:r>
              <a:rPr lang="zh-CN" altLang="en-US" sz="2800" dirty="0">
                <a:solidFill>
                  <a:srgbClr val="000066"/>
                </a:solidFill>
                <a:latin typeface="Times New Roman" panose="02020603050405020304" pitchFamily="18" charset="0"/>
              </a:rPr>
              <a:t>时刻存在着一个安全序列</a:t>
            </a:r>
            <a:r>
              <a:rPr lang="en-US" altLang="zh-CN" sz="2800" dirty="0">
                <a:solidFill>
                  <a:srgbClr val="000066"/>
                </a:solidFill>
                <a:latin typeface="Times New Roman" panose="02020603050405020304" pitchFamily="18" charset="0"/>
              </a:rPr>
              <a:t>{P</a:t>
            </a:r>
            <a:r>
              <a:rPr lang="en-US" altLang="zh-CN" sz="2800" baseline="-20000" dirty="0">
                <a:solidFill>
                  <a:srgbClr val="000066"/>
                </a:solidFill>
                <a:latin typeface="Times New Roman" panose="02020603050405020304" pitchFamily="18" charset="0"/>
              </a:rPr>
              <a:t>1</a:t>
            </a:r>
            <a:r>
              <a:rPr lang="en-US" altLang="zh-CN" sz="2800" dirty="0">
                <a:solidFill>
                  <a:srgbClr val="000066"/>
                </a:solidFill>
                <a:latin typeface="Times New Roman" panose="02020603050405020304" pitchFamily="18" charset="0"/>
              </a:rPr>
              <a:t>,P</a:t>
            </a:r>
            <a:r>
              <a:rPr lang="en-US" altLang="zh-CN" sz="2800" baseline="-20000" dirty="0">
                <a:solidFill>
                  <a:srgbClr val="000066"/>
                </a:solidFill>
                <a:latin typeface="Times New Roman" panose="02020603050405020304" pitchFamily="18" charset="0"/>
              </a:rPr>
              <a:t>3</a:t>
            </a:r>
            <a:r>
              <a:rPr lang="en-US" altLang="zh-CN" sz="2800" dirty="0">
                <a:solidFill>
                  <a:srgbClr val="000066"/>
                </a:solidFill>
                <a:latin typeface="Times New Roman" panose="02020603050405020304" pitchFamily="18" charset="0"/>
              </a:rPr>
              <a:t>,P</a:t>
            </a:r>
            <a:r>
              <a:rPr lang="en-US" altLang="zh-CN" sz="2800" baseline="-20000" dirty="0">
                <a:solidFill>
                  <a:srgbClr val="000066"/>
                </a:solidFill>
                <a:latin typeface="Times New Roman" panose="02020603050405020304" pitchFamily="18" charset="0"/>
              </a:rPr>
              <a:t>4</a:t>
            </a:r>
            <a:r>
              <a:rPr lang="en-US" altLang="zh-CN" sz="2800" dirty="0">
                <a:solidFill>
                  <a:srgbClr val="000066"/>
                </a:solidFill>
                <a:latin typeface="Times New Roman" panose="02020603050405020304" pitchFamily="18" charset="0"/>
              </a:rPr>
              <a:t>,P</a:t>
            </a:r>
            <a:r>
              <a:rPr lang="en-US" altLang="zh-CN" sz="2800" baseline="-20000" dirty="0">
                <a:solidFill>
                  <a:srgbClr val="000066"/>
                </a:solidFill>
                <a:latin typeface="Times New Roman" panose="02020603050405020304" pitchFamily="18" charset="0"/>
              </a:rPr>
              <a:t>2</a:t>
            </a:r>
            <a:r>
              <a:rPr lang="en-US" altLang="zh-CN" sz="2800" dirty="0">
                <a:solidFill>
                  <a:srgbClr val="000066"/>
                </a:solidFill>
                <a:latin typeface="Times New Roman" panose="02020603050405020304" pitchFamily="18" charset="0"/>
              </a:rPr>
              <a:t>,P</a:t>
            </a:r>
            <a:r>
              <a:rPr lang="en-US" altLang="zh-CN" sz="2800" baseline="-20000" dirty="0">
                <a:solidFill>
                  <a:srgbClr val="000066"/>
                </a:solidFill>
                <a:latin typeface="Times New Roman" panose="02020603050405020304" pitchFamily="18" charset="0"/>
              </a:rPr>
              <a:t>0</a:t>
            </a:r>
            <a:r>
              <a:rPr lang="en-US" altLang="zh-CN" sz="2800" dirty="0">
                <a:solidFill>
                  <a:srgbClr val="000066"/>
                </a:solidFill>
                <a:latin typeface="Times New Roman" panose="02020603050405020304" pitchFamily="18" charset="0"/>
              </a:rPr>
              <a:t>}</a:t>
            </a:r>
            <a:r>
              <a:rPr lang="zh-CN" altLang="en-US" sz="2800" dirty="0">
                <a:solidFill>
                  <a:srgbClr val="000066"/>
                </a:solidFill>
                <a:latin typeface="Times New Roman" panose="02020603050405020304" pitchFamily="18" charset="0"/>
              </a:rPr>
              <a:t>，故系统是安全的。</a:t>
            </a:r>
            <a:endParaRPr lang="zh-CN" altLang="en-US" sz="2800" dirty="0">
              <a:solidFill>
                <a:srgbClr val="000066"/>
              </a:solidFill>
              <a:latin typeface="Times New Roman" panose="02020603050405020304" pitchFamily="18" charset="0"/>
            </a:endParaRPr>
          </a:p>
        </p:txBody>
      </p:sp>
      <p:sp>
        <p:nvSpPr>
          <p:cNvPr id="104477" name="Text Box 41"/>
          <p:cNvSpPr txBox="1"/>
          <p:nvPr/>
        </p:nvSpPr>
        <p:spPr>
          <a:xfrm>
            <a:off x="1584325" y="3646488"/>
            <a:ext cx="1152525" cy="457200"/>
          </a:xfrm>
          <a:prstGeom prst="rect">
            <a:avLst/>
          </a:prstGeom>
          <a:noFill/>
          <a:ln w="9525">
            <a:noFill/>
          </a:ln>
        </p:spPr>
        <p:txBody>
          <a:bodyPr>
            <a:spAutoFit/>
          </a:bodyPr>
          <a:p>
            <a:pPr algn="ctr" eaLnBrk="1" hangingPunct="1">
              <a:spcBef>
                <a:spcPct val="50000"/>
              </a:spcBef>
            </a:pPr>
            <a:r>
              <a:rPr lang="en-US" altLang="zh-CN" dirty="0">
                <a:latin typeface="Times New Roman" panose="02020603050405020304" pitchFamily="18" charset="0"/>
              </a:rPr>
              <a:t>3   3   2</a:t>
            </a:r>
            <a:endParaRPr lang="en-US" altLang="zh-CN" dirty="0">
              <a:latin typeface="Times New Roman" panose="02020603050405020304" pitchFamily="18" charset="0"/>
            </a:endParaRPr>
          </a:p>
        </p:txBody>
      </p:sp>
      <p:sp>
        <p:nvSpPr>
          <p:cNvPr id="104478" name="Rectangle 42"/>
          <p:cNvSpPr/>
          <p:nvPr/>
        </p:nvSpPr>
        <p:spPr>
          <a:xfrm>
            <a:off x="2951163" y="3656013"/>
            <a:ext cx="1098550" cy="457200"/>
          </a:xfrm>
          <a:prstGeom prst="rect">
            <a:avLst/>
          </a:prstGeom>
          <a:noFill/>
          <a:ln w="9525">
            <a:noFill/>
          </a:ln>
        </p:spPr>
        <p:txBody>
          <a:bodyPr wrap="none">
            <a:spAutoFit/>
          </a:bodyPr>
          <a:p>
            <a:pPr eaLnBrk="1" hangingPunct="1">
              <a:spcBef>
                <a:spcPct val="50000"/>
              </a:spcBef>
            </a:pPr>
            <a:r>
              <a:rPr lang="en-US" altLang="zh-CN" dirty="0">
                <a:latin typeface="Times New Roman" panose="02020603050405020304" pitchFamily="18" charset="0"/>
              </a:rPr>
              <a:t>1   2   2</a:t>
            </a:r>
            <a:endParaRPr lang="en-US" altLang="zh-CN" dirty="0">
              <a:latin typeface="Times New Roman" panose="02020603050405020304" pitchFamily="18" charset="0"/>
            </a:endParaRPr>
          </a:p>
        </p:txBody>
      </p:sp>
      <p:sp>
        <p:nvSpPr>
          <p:cNvPr id="104479" name="Rectangle 43"/>
          <p:cNvSpPr/>
          <p:nvPr/>
        </p:nvSpPr>
        <p:spPr>
          <a:xfrm>
            <a:off x="539750" y="3609975"/>
            <a:ext cx="450850" cy="427038"/>
          </a:xfrm>
          <a:prstGeom prst="rect">
            <a:avLst/>
          </a:prstGeom>
          <a:noFill/>
          <a:ln w="9525">
            <a:noFill/>
          </a:ln>
        </p:spPr>
        <p:txBody>
          <a:bodyPr wrap="none">
            <a:spAutoFit/>
          </a:bodyPr>
          <a:p>
            <a:pPr eaLnBrk="1" hangingPunct="1">
              <a:spcBef>
                <a:spcPct val="25000"/>
              </a:spcBef>
              <a:buClr>
                <a:schemeClr val="folHlink"/>
              </a:buClr>
              <a:buSzPct val="60000"/>
              <a:buFont typeface="Wingdings" panose="05000000000000000000" pitchFamily="2" charset="2"/>
            </a:pPr>
            <a:r>
              <a:rPr lang="en-US" altLang="zh-CN" sz="2200" dirty="0">
                <a:latin typeface="Times New Roman" panose="02020603050405020304" pitchFamily="18" charset="0"/>
              </a:rPr>
              <a:t>P</a:t>
            </a:r>
            <a:r>
              <a:rPr lang="en-US" altLang="zh-CN" sz="2200" baseline="-20000" dirty="0">
                <a:latin typeface="Times New Roman" panose="02020603050405020304" pitchFamily="18" charset="0"/>
              </a:rPr>
              <a:t>1</a:t>
            </a:r>
            <a:endParaRPr lang="en-US" altLang="zh-CN" dirty="0">
              <a:latin typeface="Times New Roman" panose="02020603050405020304" pitchFamily="18" charset="0"/>
            </a:endParaRPr>
          </a:p>
        </p:txBody>
      </p:sp>
      <p:sp>
        <p:nvSpPr>
          <p:cNvPr id="104480" name="Rectangle 44"/>
          <p:cNvSpPr/>
          <p:nvPr/>
        </p:nvSpPr>
        <p:spPr>
          <a:xfrm>
            <a:off x="539750" y="4041775"/>
            <a:ext cx="450850" cy="427038"/>
          </a:xfrm>
          <a:prstGeom prst="rect">
            <a:avLst/>
          </a:prstGeom>
          <a:noFill/>
          <a:ln w="9525">
            <a:noFill/>
          </a:ln>
        </p:spPr>
        <p:txBody>
          <a:bodyPr wrap="none">
            <a:spAutoFit/>
          </a:bodyPr>
          <a:p>
            <a:pPr eaLnBrk="1" hangingPunct="1">
              <a:spcBef>
                <a:spcPct val="25000"/>
              </a:spcBef>
              <a:buClr>
                <a:schemeClr val="folHlink"/>
              </a:buClr>
              <a:buSzPct val="60000"/>
              <a:buFont typeface="Wingdings" panose="05000000000000000000" pitchFamily="2" charset="2"/>
            </a:pPr>
            <a:r>
              <a:rPr lang="en-US" altLang="zh-CN" sz="2200" dirty="0">
                <a:latin typeface="Times New Roman" panose="02020603050405020304" pitchFamily="18" charset="0"/>
              </a:rPr>
              <a:t>P</a:t>
            </a:r>
            <a:r>
              <a:rPr lang="en-US" altLang="zh-CN" sz="2200" baseline="-20000" dirty="0">
                <a:latin typeface="Times New Roman" panose="02020603050405020304" pitchFamily="18" charset="0"/>
              </a:rPr>
              <a:t>3</a:t>
            </a:r>
            <a:endParaRPr lang="en-US" altLang="zh-CN" dirty="0">
              <a:latin typeface="Times New Roman" panose="02020603050405020304" pitchFamily="18" charset="0"/>
            </a:endParaRPr>
          </a:p>
        </p:txBody>
      </p:sp>
      <p:sp>
        <p:nvSpPr>
          <p:cNvPr id="104481" name="Rectangle 45"/>
          <p:cNvSpPr/>
          <p:nvPr/>
        </p:nvSpPr>
        <p:spPr>
          <a:xfrm>
            <a:off x="539750" y="4443413"/>
            <a:ext cx="450850" cy="427037"/>
          </a:xfrm>
          <a:prstGeom prst="rect">
            <a:avLst/>
          </a:prstGeom>
          <a:noFill/>
          <a:ln w="9525">
            <a:noFill/>
          </a:ln>
        </p:spPr>
        <p:txBody>
          <a:bodyPr wrap="none">
            <a:spAutoFit/>
          </a:bodyPr>
          <a:p>
            <a:pPr eaLnBrk="1" hangingPunct="1">
              <a:spcBef>
                <a:spcPct val="25000"/>
              </a:spcBef>
              <a:buClr>
                <a:schemeClr val="folHlink"/>
              </a:buClr>
              <a:buSzPct val="60000"/>
              <a:buFont typeface="Wingdings" panose="05000000000000000000" pitchFamily="2" charset="2"/>
            </a:pPr>
            <a:r>
              <a:rPr lang="en-US" altLang="zh-CN" sz="2200" dirty="0">
                <a:latin typeface="Times New Roman" panose="02020603050405020304" pitchFamily="18" charset="0"/>
              </a:rPr>
              <a:t>P</a:t>
            </a:r>
            <a:r>
              <a:rPr lang="en-US" altLang="zh-CN" sz="2200" baseline="-20000" dirty="0">
                <a:latin typeface="Times New Roman" panose="02020603050405020304" pitchFamily="18" charset="0"/>
              </a:rPr>
              <a:t>4</a:t>
            </a:r>
            <a:endParaRPr lang="en-US" altLang="zh-CN" dirty="0">
              <a:latin typeface="Times New Roman" panose="02020603050405020304" pitchFamily="18" charset="0"/>
            </a:endParaRPr>
          </a:p>
        </p:txBody>
      </p:sp>
      <p:sp>
        <p:nvSpPr>
          <p:cNvPr id="104482" name="Rectangle 46"/>
          <p:cNvSpPr/>
          <p:nvPr/>
        </p:nvSpPr>
        <p:spPr>
          <a:xfrm>
            <a:off x="539750" y="4875213"/>
            <a:ext cx="450850" cy="427037"/>
          </a:xfrm>
          <a:prstGeom prst="rect">
            <a:avLst/>
          </a:prstGeom>
          <a:noFill/>
          <a:ln w="9525">
            <a:noFill/>
          </a:ln>
        </p:spPr>
        <p:txBody>
          <a:bodyPr wrap="none">
            <a:spAutoFit/>
          </a:bodyPr>
          <a:p>
            <a:pPr eaLnBrk="1" hangingPunct="1">
              <a:spcBef>
                <a:spcPct val="25000"/>
              </a:spcBef>
              <a:buClr>
                <a:schemeClr val="folHlink"/>
              </a:buClr>
              <a:buSzPct val="60000"/>
              <a:buFont typeface="Wingdings" panose="05000000000000000000" pitchFamily="2" charset="2"/>
            </a:pPr>
            <a:r>
              <a:rPr lang="en-US" altLang="zh-CN" sz="2200" dirty="0">
                <a:latin typeface="Times New Roman" panose="02020603050405020304" pitchFamily="18" charset="0"/>
              </a:rPr>
              <a:t>P</a:t>
            </a:r>
            <a:r>
              <a:rPr lang="en-US" altLang="zh-CN" sz="2200" baseline="-20000" dirty="0">
                <a:latin typeface="Times New Roman" panose="02020603050405020304" pitchFamily="18" charset="0"/>
              </a:rPr>
              <a:t>2</a:t>
            </a:r>
            <a:endParaRPr lang="en-US" altLang="zh-CN" dirty="0">
              <a:latin typeface="Times New Roman" panose="02020603050405020304" pitchFamily="18" charset="0"/>
            </a:endParaRPr>
          </a:p>
        </p:txBody>
      </p:sp>
      <p:sp>
        <p:nvSpPr>
          <p:cNvPr id="104483" name="Rectangle 47"/>
          <p:cNvSpPr/>
          <p:nvPr/>
        </p:nvSpPr>
        <p:spPr>
          <a:xfrm>
            <a:off x="539750" y="5307013"/>
            <a:ext cx="450850" cy="427037"/>
          </a:xfrm>
          <a:prstGeom prst="rect">
            <a:avLst/>
          </a:prstGeom>
          <a:noFill/>
          <a:ln w="9525">
            <a:noFill/>
          </a:ln>
        </p:spPr>
        <p:txBody>
          <a:bodyPr wrap="none">
            <a:spAutoFit/>
          </a:bodyPr>
          <a:p>
            <a:pPr eaLnBrk="1" hangingPunct="1">
              <a:spcBef>
                <a:spcPct val="25000"/>
              </a:spcBef>
              <a:buClr>
                <a:schemeClr val="folHlink"/>
              </a:buClr>
              <a:buSzPct val="60000"/>
              <a:buFont typeface="Wingdings" panose="05000000000000000000" pitchFamily="2" charset="2"/>
            </a:pPr>
            <a:r>
              <a:rPr lang="en-US" altLang="zh-CN" sz="2200" dirty="0">
                <a:latin typeface="Times New Roman" panose="02020603050405020304" pitchFamily="18" charset="0"/>
              </a:rPr>
              <a:t>P</a:t>
            </a:r>
            <a:r>
              <a:rPr lang="en-US" altLang="zh-CN" sz="2200" baseline="-20000" dirty="0">
                <a:latin typeface="Times New Roman" panose="02020603050405020304" pitchFamily="18" charset="0"/>
              </a:rPr>
              <a:t>0</a:t>
            </a:r>
            <a:endParaRPr lang="en-US" altLang="zh-CN" dirty="0">
              <a:latin typeface="Times New Roman" panose="02020603050405020304" pitchFamily="18" charset="0"/>
            </a:endParaRPr>
          </a:p>
        </p:txBody>
      </p:sp>
      <p:sp>
        <p:nvSpPr>
          <p:cNvPr id="104484" name="Rectangle 48"/>
          <p:cNvSpPr/>
          <p:nvPr/>
        </p:nvSpPr>
        <p:spPr>
          <a:xfrm>
            <a:off x="4427538" y="3646488"/>
            <a:ext cx="1022350" cy="427037"/>
          </a:xfrm>
          <a:prstGeom prst="rect">
            <a:avLst/>
          </a:prstGeom>
          <a:noFill/>
          <a:ln w="9525">
            <a:noFill/>
          </a:ln>
        </p:spPr>
        <p:txBody>
          <a:bodyPr wrap="none">
            <a:spAutoFit/>
          </a:bodyPr>
          <a:p>
            <a:pPr eaLnBrk="1" hangingPunct="1">
              <a:spcBef>
                <a:spcPct val="50000"/>
              </a:spcBef>
            </a:pPr>
            <a:r>
              <a:rPr lang="en-US" altLang="zh-CN" sz="2200" dirty="0">
                <a:latin typeface="Times New Roman" panose="02020603050405020304" pitchFamily="18" charset="0"/>
              </a:rPr>
              <a:t>2   0   0</a:t>
            </a:r>
            <a:endParaRPr lang="en-US" altLang="zh-CN" sz="2200" dirty="0">
              <a:latin typeface="Times New Roman" panose="02020603050405020304" pitchFamily="18" charset="0"/>
            </a:endParaRPr>
          </a:p>
        </p:txBody>
      </p:sp>
      <p:sp>
        <p:nvSpPr>
          <p:cNvPr id="104485" name="Rectangle 49"/>
          <p:cNvSpPr/>
          <p:nvPr/>
        </p:nvSpPr>
        <p:spPr>
          <a:xfrm>
            <a:off x="6153150" y="3656013"/>
            <a:ext cx="1479550" cy="457200"/>
          </a:xfrm>
          <a:prstGeom prst="rect">
            <a:avLst/>
          </a:prstGeom>
          <a:noFill/>
          <a:ln w="9525">
            <a:noFill/>
          </a:ln>
        </p:spPr>
        <p:txBody>
          <a:bodyPr wrap="none">
            <a:spAutoFit/>
          </a:bodyPr>
          <a:p>
            <a:pPr eaLnBrk="1" hangingPunct="1">
              <a:spcBef>
                <a:spcPct val="50000"/>
              </a:spcBef>
            </a:pPr>
            <a:r>
              <a:rPr lang="en-US" altLang="en-US" dirty="0">
                <a:latin typeface="Times New Roman" panose="02020603050405020304" pitchFamily="18" charset="0"/>
              </a:rPr>
              <a:t>5     3     2 </a:t>
            </a:r>
            <a:endParaRPr lang="en-US" altLang="zh-CN" dirty="0">
              <a:latin typeface="Times New Roman" panose="02020603050405020304" pitchFamily="18" charset="0"/>
            </a:endParaRPr>
          </a:p>
        </p:txBody>
      </p:sp>
      <p:sp>
        <p:nvSpPr>
          <p:cNvPr id="104486" name="Rectangle 51"/>
          <p:cNvSpPr/>
          <p:nvPr/>
        </p:nvSpPr>
        <p:spPr>
          <a:xfrm>
            <a:off x="8172450" y="3651250"/>
            <a:ext cx="681038" cy="427038"/>
          </a:xfrm>
          <a:prstGeom prst="rect">
            <a:avLst/>
          </a:prstGeom>
          <a:noFill/>
          <a:ln w="9525">
            <a:noFill/>
          </a:ln>
        </p:spPr>
        <p:txBody>
          <a:bodyPr wrap="none">
            <a:spAutoFit/>
          </a:bodyPr>
          <a:p>
            <a:pPr eaLnBrk="1" hangingPunct="1">
              <a:spcBef>
                <a:spcPct val="50000"/>
              </a:spcBef>
            </a:pPr>
            <a:r>
              <a:rPr lang="en-US" altLang="zh-CN" sz="2200" dirty="0">
                <a:latin typeface="Times New Roman" panose="02020603050405020304" pitchFamily="18" charset="0"/>
              </a:rPr>
              <a:t>true</a:t>
            </a:r>
            <a:endParaRPr lang="en-US" altLang="zh-CN" sz="2200" dirty="0">
              <a:latin typeface="Times New Roman" panose="02020603050405020304" pitchFamily="18" charset="0"/>
            </a:endParaRPr>
          </a:p>
        </p:txBody>
      </p:sp>
      <p:sp>
        <p:nvSpPr>
          <p:cNvPr id="104487" name="矩形 1"/>
          <p:cNvSpPr/>
          <p:nvPr/>
        </p:nvSpPr>
        <p:spPr>
          <a:xfrm>
            <a:off x="765175" y="6027738"/>
            <a:ext cx="7299325" cy="460375"/>
          </a:xfrm>
          <a:prstGeom prst="rect">
            <a:avLst/>
          </a:prstGeom>
          <a:noFill/>
          <a:ln w="9525">
            <a:noFill/>
          </a:ln>
        </p:spPr>
        <p:txBody>
          <a:bodyPr>
            <a:spAutoFit/>
          </a:bodyPr>
          <a:p>
            <a:pPr eaLnBrk="1" hangingPunct="1">
              <a:spcBef>
                <a:spcPct val="50000"/>
              </a:spcBef>
            </a:pPr>
            <a:r>
              <a:rPr lang="zh-CN" altLang="en-US" dirty="0">
                <a:latin typeface="Times New Roman" panose="02020603050405020304" pitchFamily="18" charset="0"/>
              </a:rPr>
              <a:t>可能有多个安全序列，只要有一个系统是安全的</a:t>
            </a:r>
            <a:endParaRPr lang="zh-CN" altLang="en-US" dirty="0">
              <a:latin typeface="Times New Roman" panose="02020603050405020304" pitchFamily="18" charset="0"/>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灯片编号占位符 3"/>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ea typeface="楷体_GB2312" pitchFamily="49" charset="-122"/>
              </a:rPr>
            </a:fld>
            <a:endParaRPr lang="en-US" altLang="zh-CN" sz="1400" dirty="0">
              <a:ea typeface="楷体_GB2312" pitchFamily="49" charset="-122"/>
            </a:endParaRPr>
          </a:p>
        </p:txBody>
      </p:sp>
      <p:sp>
        <p:nvSpPr>
          <p:cNvPr id="333826" name="Text Box 2"/>
          <p:cNvSpPr txBox="1"/>
          <p:nvPr/>
        </p:nvSpPr>
        <p:spPr>
          <a:xfrm>
            <a:off x="376238" y="203200"/>
            <a:ext cx="8529637" cy="946150"/>
          </a:xfrm>
          <a:prstGeom prst="rect">
            <a:avLst/>
          </a:prstGeom>
          <a:noFill/>
          <a:ln w="9525">
            <a:noFill/>
          </a:ln>
        </p:spPr>
        <p:txBody>
          <a:bodyPr>
            <a:spAutoFit/>
          </a:bodyPr>
          <a:p>
            <a:pPr algn="just" eaLnBrk="1" hangingPunct="1">
              <a:spcBef>
                <a:spcPct val="50000"/>
              </a:spcBef>
              <a:buNone/>
            </a:pPr>
            <a:r>
              <a:rPr lang="zh-CN" altLang="en-US" sz="2800" dirty="0">
                <a:latin typeface="Times New Roman" panose="02020603050405020304" pitchFamily="18" charset="0"/>
              </a:rPr>
              <a:t>（</a:t>
            </a:r>
            <a:r>
              <a:rPr lang="en-US" altLang="zh-CN" sz="2800" dirty="0">
                <a:latin typeface="Times New Roman" panose="02020603050405020304" pitchFamily="18" charset="0"/>
              </a:rPr>
              <a:t>2</a:t>
            </a:r>
            <a:r>
              <a:rPr lang="zh-CN" altLang="en-US" sz="2800" dirty="0">
                <a:latin typeface="Times New Roman" panose="02020603050405020304" pitchFamily="18" charset="0"/>
              </a:rPr>
              <a:t>）</a:t>
            </a:r>
            <a:r>
              <a:rPr lang="en-US" altLang="zh-CN" sz="2800" dirty="0">
                <a:latin typeface="Times New Roman" panose="02020603050405020304" pitchFamily="18" charset="0"/>
              </a:rPr>
              <a:t>P</a:t>
            </a:r>
            <a:r>
              <a:rPr lang="en-US" altLang="zh-CN" sz="2800" baseline="-30000" dirty="0">
                <a:latin typeface="Times New Roman" panose="02020603050405020304" pitchFamily="18" charset="0"/>
              </a:rPr>
              <a:t>1</a:t>
            </a:r>
            <a:r>
              <a:rPr lang="zh-CN" altLang="en-US" sz="2800" dirty="0">
                <a:latin typeface="Times New Roman" panose="02020603050405020304" pitchFamily="18" charset="0"/>
              </a:rPr>
              <a:t>发出请求向量</a:t>
            </a:r>
            <a:r>
              <a:rPr lang="en-US" altLang="zh-CN" sz="2800" dirty="0">
                <a:latin typeface="Times New Roman" panose="02020603050405020304" pitchFamily="18" charset="0"/>
              </a:rPr>
              <a:t>Request</a:t>
            </a:r>
            <a:r>
              <a:rPr lang="en-US" altLang="zh-CN" sz="2800" baseline="-30000" dirty="0">
                <a:latin typeface="Times New Roman" panose="02020603050405020304" pitchFamily="18" charset="0"/>
              </a:rPr>
              <a:t>1</a:t>
            </a:r>
            <a:r>
              <a:rPr lang="zh-CN" altLang="en-US" sz="2800" dirty="0">
                <a:latin typeface="Times New Roman" panose="02020603050405020304" pitchFamily="18" charset="0"/>
              </a:rPr>
              <a:t>（</a:t>
            </a:r>
            <a:r>
              <a:rPr lang="en-US" altLang="zh-CN" sz="2800" dirty="0">
                <a:latin typeface="Times New Roman" panose="02020603050405020304" pitchFamily="18" charset="0"/>
              </a:rPr>
              <a:t>1</a:t>
            </a:r>
            <a:r>
              <a:rPr lang="zh-CN" altLang="en-US" sz="2800" dirty="0">
                <a:latin typeface="Times New Roman" panose="02020603050405020304" pitchFamily="18" charset="0"/>
              </a:rPr>
              <a:t>，</a:t>
            </a:r>
            <a:r>
              <a:rPr lang="en-US" altLang="zh-CN" sz="2800" dirty="0">
                <a:latin typeface="Times New Roman" panose="02020603050405020304" pitchFamily="18" charset="0"/>
              </a:rPr>
              <a:t>0</a:t>
            </a:r>
            <a:r>
              <a:rPr lang="zh-CN" altLang="en-US" sz="2800" dirty="0">
                <a:latin typeface="Times New Roman" panose="02020603050405020304" pitchFamily="18" charset="0"/>
              </a:rPr>
              <a:t>，</a:t>
            </a:r>
            <a:r>
              <a:rPr lang="en-US" altLang="zh-CN" sz="2800" dirty="0">
                <a:latin typeface="Times New Roman" panose="02020603050405020304" pitchFamily="18" charset="0"/>
              </a:rPr>
              <a:t>2</a:t>
            </a:r>
            <a:r>
              <a:rPr lang="zh-CN" altLang="en-US" sz="2800" dirty="0">
                <a:latin typeface="Times New Roman" panose="02020603050405020304" pitchFamily="18" charset="0"/>
              </a:rPr>
              <a:t>），按银行家算法，分析系统是否可同意请求。</a:t>
            </a:r>
            <a:r>
              <a:rPr lang="en-US" altLang="zh-CN" sz="2800" dirty="0">
                <a:solidFill>
                  <a:srgbClr val="000066"/>
                </a:solidFill>
                <a:latin typeface="Times New Roman" panose="02020603050405020304" pitchFamily="18" charset="0"/>
              </a:rPr>
              <a:t>(</a:t>
            </a:r>
            <a:r>
              <a:rPr lang="zh-CN" altLang="en-US" sz="2800" dirty="0">
                <a:solidFill>
                  <a:srgbClr val="000066"/>
                </a:solidFill>
                <a:latin typeface="Times New Roman" panose="02020603050405020304" pitchFamily="18" charset="0"/>
                <a:ea typeface="黑体" panose="02010609060101010101" pitchFamily="49" charset="-122"/>
                <a:hlinkClick r:id="" action="ppaction://hlinkshowjump?jump=previousslide"/>
              </a:rPr>
              <a:t>见前页表格</a:t>
            </a:r>
            <a:r>
              <a:rPr lang="en-US" altLang="zh-CN" sz="2800" dirty="0">
                <a:solidFill>
                  <a:srgbClr val="000066"/>
                </a:solidFill>
                <a:latin typeface="Times New Roman" panose="02020603050405020304" pitchFamily="18" charset="0"/>
              </a:rPr>
              <a:t>)</a:t>
            </a:r>
            <a:endParaRPr lang="en-US" altLang="zh-CN" sz="2800" dirty="0">
              <a:solidFill>
                <a:srgbClr val="000066"/>
              </a:solidFill>
              <a:latin typeface="Times New Roman" panose="02020603050405020304" pitchFamily="18" charset="0"/>
            </a:endParaRPr>
          </a:p>
        </p:txBody>
      </p:sp>
      <p:sp>
        <p:nvSpPr>
          <p:cNvPr id="105476" name="Text Box 3"/>
          <p:cNvSpPr txBox="1"/>
          <p:nvPr/>
        </p:nvSpPr>
        <p:spPr>
          <a:xfrm>
            <a:off x="482600" y="1130300"/>
            <a:ext cx="8166100" cy="2117725"/>
          </a:xfrm>
          <a:prstGeom prst="rect">
            <a:avLst/>
          </a:prstGeom>
          <a:noFill/>
          <a:ln w="9525">
            <a:noFill/>
          </a:ln>
        </p:spPr>
        <p:txBody>
          <a:bodyPr>
            <a:spAutoFit/>
          </a:bodyPr>
          <a:p>
            <a:pPr marL="457200" indent="-457200" eaLnBrk="1" hangingPunct="1">
              <a:spcBef>
                <a:spcPct val="5000"/>
              </a:spcBef>
              <a:buAutoNum type="circleNumDbPlain"/>
            </a:pPr>
            <a:r>
              <a:rPr lang="en-US" altLang="zh-CN" sz="2600" dirty="0">
                <a:latin typeface="Times New Roman" panose="02020603050405020304" pitchFamily="18" charset="0"/>
              </a:rPr>
              <a:t>Request</a:t>
            </a:r>
            <a:r>
              <a:rPr lang="en-US" altLang="zh-CN" sz="2600" baseline="-25000" dirty="0">
                <a:latin typeface="Times New Roman" panose="02020603050405020304" pitchFamily="18" charset="0"/>
              </a:rPr>
              <a:t>1</a:t>
            </a:r>
            <a:r>
              <a:rPr lang="en-US" altLang="zh-CN" sz="2600" dirty="0">
                <a:latin typeface="Times New Roman" panose="02020603050405020304" pitchFamily="18" charset="0"/>
              </a:rPr>
              <a:t>(1,0,2)≤Need</a:t>
            </a:r>
            <a:r>
              <a:rPr lang="en-US" altLang="zh-CN" sz="2600" baseline="-25000" dirty="0">
                <a:latin typeface="Times New Roman" panose="02020603050405020304" pitchFamily="18" charset="0"/>
              </a:rPr>
              <a:t>1</a:t>
            </a:r>
            <a:r>
              <a:rPr lang="en-US" altLang="zh-CN" sz="2600" dirty="0">
                <a:latin typeface="Times New Roman" panose="02020603050405020304" pitchFamily="18" charset="0"/>
              </a:rPr>
              <a:t>(1,2,2)</a:t>
            </a:r>
            <a:endParaRPr lang="en-US" altLang="zh-CN" sz="2600" dirty="0">
              <a:latin typeface="Times New Roman" panose="02020603050405020304" pitchFamily="18" charset="0"/>
            </a:endParaRPr>
          </a:p>
          <a:p>
            <a:pPr marL="457200" indent="-457200" eaLnBrk="1" hangingPunct="1">
              <a:spcBef>
                <a:spcPct val="5000"/>
              </a:spcBef>
              <a:buAutoNum type="circleNumDbPlain"/>
            </a:pPr>
            <a:r>
              <a:rPr lang="en-US" altLang="zh-CN" sz="2600" dirty="0">
                <a:latin typeface="Times New Roman" panose="02020603050405020304" pitchFamily="18" charset="0"/>
              </a:rPr>
              <a:t>Request</a:t>
            </a:r>
            <a:r>
              <a:rPr lang="en-US" altLang="zh-CN" sz="2600" baseline="-25000" dirty="0">
                <a:latin typeface="Times New Roman" panose="02020603050405020304" pitchFamily="18" charset="0"/>
              </a:rPr>
              <a:t>1</a:t>
            </a:r>
            <a:r>
              <a:rPr lang="en-US" altLang="zh-CN" sz="2600" dirty="0">
                <a:latin typeface="Times New Roman" panose="02020603050405020304" pitchFamily="18" charset="0"/>
              </a:rPr>
              <a:t>(1,0,2)≤Available(3,3,2)</a:t>
            </a:r>
            <a:endParaRPr lang="en-US" altLang="zh-CN" sz="2600" dirty="0">
              <a:latin typeface="Times New Roman" panose="02020603050405020304" pitchFamily="18" charset="0"/>
            </a:endParaRPr>
          </a:p>
          <a:p>
            <a:pPr marL="457200" indent="-457200" eaLnBrk="1" hangingPunct="1">
              <a:spcBef>
                <a:spcPct val="5000"/>
              </a:spcBef>
              <a:buAutoNum type="circleNumDbPlain"/>
            </a:pPr>
            <a:r>
              <a:rPr lang="zh-CN" altLang="en-US" sz="2600" dirty="0">
                <a:latin typeface="Times New Roman" panose="02020603050405020304" pitchFamily="18" charset="0"/>
              </a:rPr>
              <a:t>系统先假定可为</a:t>
            </a:r>
            <a:r>
              <a:rPr lang="en-US" altLang="zh-CN" sz="2600" dirty="0">
                <a:latin typeface="Times New Roman" panose="02020603050405020304" pitchFamily="18" charset="0"/>
              </a:rPr>
              <a:t>P1</a:t>
            </a:r>
            <a:r>
              <a:rPr lang="zh-CN" altLang="en-US" sz="2600" dirty="0">
                <a:latin typeface="Times New Roman" panose="02020603050405020304" pitchFamily="18" charset="0"/>
              </a:rPr>
              <a:t>分配资源，并修改</a:t>
            </a:r>
            <a:r>
              <a:rPr lang="en-US" altLang="zh-CN" sz="2600" dirty="0">
                <a:latin typeface="Times New Roman" panose="02020603050405020304" pitchFamily="18" charset="0"/>
              </a:rPr>
              <a:t>Available, Allocation1</a:t>
            </a:r>
            <a:r>
              <a:rPr lang="zh-CN" altLang="en-US" sz="2600" dirty="0">
                <a:latin typeface="Times New Roman" panose="02020603050405020304" pitchFamily="18" charset="0"/>
              </a:rPr>
              <a:t>和</a:t>
            </a:r>
            <a:r>
              <a:rPr lang="en-US" altLang="zh-CN" sz="2600" dirty="0">
                <a:latin typeface="Times New Roman" panose="02020603050405020304" pitchFamily="18" charset="0"/>
              </a:rPr>
              <a:t>Need1</a:t>
            </a:r>
            <a:r>
              <a:rPr lang="zh-CN" altLang="en-US" sz="2600" dirty="0">
                <a:latin typeface="Times New Roman" panose="02020603050405020304" pitchFamily="18" charset="0"/>
              </a:rPr>
              <a:t>向量，由此形成资源变化情况如下表所示。</a:t>
            </a:r>
            <a:endParaRPr lang="zh-CN" altLang="en-US" sz="2600" dirty="0">
              <a:latin typeface="Times New Roman" panose="02020603050405020304" pitchFamily="18" charset="0"/>
            </a:endParaRPr>
          </a:p>
        </p:txBody>
      </p:sp>
      <p:graphicFrame>
        <p:nvGraphicFramePr>
          <p:cNvPr id="333859" name="Group 35"/>
          <p:cNvGraphicFramePr>
            <a:graphicFrameLocks noGrp="1"/>
          </p:cNvGraphicFramePr>
          <p:nvPr/>
        </p:nvGraphicFramePr>
        <p:xfrm>
          <a:off x="468313" y="3465513"/>
          <a:ext cx="8382000" cy="2816225"/>
        </p:xfrm>
        <a:graphic>
          <a:graphicData uri="http://schemas.openxmlformats.org/drawingml/2006/table">
            <a:tbl>
              <a:tblPr/>
              <a:tblGrid>
                <a:gridCol w="1676400"/>
                <a:gridCol w="1676400"/>
                <a:gridCol w="1676400"/>
                <a:gridCol w="1676400"/>
                <a:gridCol w="1676400"/>
              </a:tblGrid>
              <a:tr h="749751">
                <a:tc>
                  <a:txBody>
                    <a:body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endParaRPr kumimoji="0" lang="zh-CN"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695" marB="4569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Max</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   B   C</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95" marB="4569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Allocation </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   B   C</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95" marB="4569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Need </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   B   C</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95" marB="4569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Available </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   B   C</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95" marB="4569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2066474">
                <a:tc>
                  <a:txBody>
                    <a:body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P</a:t>
                      </a:r>
                      <a:r>
                        <a:rPr kumimoji="0" lang="en-US" altLang="zh-CN" sz="2400" b="1" i="0" u="none" strike="noStrike" cap="none" normalizeH="0" baseline="-20000" dirty="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400" b="1" i="0" u="none" strike="noStrike" cap="none" normalizeH="0" baseline="-2000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P</a:t>
                      </a:r>
                      <a:r>
                        <a:rPr kumimoji="0" lang="en-US" altLang="zh-CN" sz="2400" b="1" i="0" u="none" strike="noStrike" cap="none" normalizeH="0" baseline="-20000" dirty="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400" b="1" i="0" u="none" strike="noStrike" cap="none" normalizeH="0" baseline="-2000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P</a:t>
                      </a:r>
                      <a:r>
                        <a:rPr kumimoji="0" lang="en-US" altLang="zh-CN" sz="2400" b="1" i="0" u="none" strike="noStrike" cap="none" normalizeH="0" baseline="-20000" dirty="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400" b="1" i="0" u="none" strike="noStrike" cap="none" normalizeH="0" baseline="-2000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P</a:t>
                      </a:r>
                      <a:r>
                        <a:rPr kumimoji="0" lang="en-US" altLang="zh-CN" sz="2400" b="1" i="0" u="none" strike="noStrike" cap="none" normalizeH="0" baseline="-20000" dirty="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400" b="1" i="0" u="none" strike="noStrike" cap="none" normalizeH="0" baseline="-2000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P</a:t>
                      </a:r>
                      <a:r>
                        <a:rPr kumimoji="0" lang="en-US" altLang="zh-CN" sz="2400" b="1" i="0" u="none" strike="noStrike" cap="none" normalizeH="0" baseline="-20000" dirty="0">
                          <a:ln>
                            <a:noFill/>
                          </a:ln>
                          <a:solidFill>
                            <a:schemeClr val="tx1"/>
                          </a:solidFill>
                          <a:effectLst/>
                          <a:latin typeface="Times New Roman" panose="02020603050405020304" pitchFamily="18" charset="0"/>
                          <a:ea typeface="宋体" panose="02010600030101010101" pitchFamily="2" charset="-122"/>
                        </a:rPr>
                        <a:t>4</a:t>
                      </a:r>
                      <a:endParaRPr kumimoji="0" lang="en-US" altLang="zh-CN" sz="2400" b="1" i="0" u="none" strike="noStrike" cap="none" normalizeH="0" baseline="-20000" dirty="0">
                        <a:ln>
                          <a:noFill/>
                        </a:ln>
                        <a:solidFill>
                          <a:schemeClr val="tx1"/>
                        </a:solidFill>
                        <a:effectLst/>
                        <a:latin typeface="Times New Roman" panose="02020603050405020304" pitchFamily="18" charset="0"/>
                        <a:ea typeface="宋体" panose="02010600030101010101" pitchFamily="2" charset="-122"/>
                      </a:endParaRPr>
                    </a:p>
                  </a:txBody>
                  <a:tcPr marT="45695" marB="4569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7   5   3</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3   2   2</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9   0   2 </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2   2   2 </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4   3   3 </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695" marB="4569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0   1   0 </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2   0   0</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(3   0   2)</a:t>
                      </a:r>
                      <a:endParaRPr kumimoji="0" lang="en-US" altLang="zh-CN" sz="24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3   0   2 </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2   1   1 </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0   0   2 </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695" marB="4569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7   4   3 </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1   2   2</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(0   2   0) </a:t>
                      </a:r>
                      <a:endParaRPr kumimoji="0" lang="en-US" altLang="zh-CN" sz="24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6   0   0 </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0   1   1 </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4   3   1  </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695" marB="4569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3   3   2</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(2   3   0)</a:t>
                      </a:r>
                      <a:endParaRPr kumimoji="0" lang="en-US" altLang="zh-CN" sz="24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695" marB="4569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r>
            </a:tbl>
          </a:graphicData>
        </a:graphic>
      </p:graphicFrame>
      <p:grpSp>
        <p:nvGrpSpPr>
          <p:cNvPr id="333850" name="Group 26"/>
          <p:cNvGrpSpPr/>
          <p:nvPr/>
        </p:nvGrpSpPr>
        <p:grpSpPr>
          <a:xfrm>
            <a:off x="468313" y="3429000"/>
            <a:ext cx="1747837" cy="773113"/>
            <a:chOff x="288" y="1059"/>
            <a:chExt cx="1101" cy="487"/>
          </a:xfrm>
        </p:grpSpPr>
        <p:sp>
          <p:nvSpPr>
            <p:cNvPr id="105498" name="Line 27"/>
            <p:cNvSpPr/>
            <p:nvPr/>
          </p:nvSpPr>
          <p:spPr>
            <a:xfrm>
              <a:off x="288" y="1104"/>
              <a:ext cx="1056" cy="432"/>
            </a:xfrm>
            <a:prstGeom prst="line">
              <a:avLst/>
            </a:prstGeom>
            <a:ln w="9525" cap="flat" cmpd="sng">
              <a:solidFill>
                <a:schemeClr val="tx1"/>
              </a:solidFill>
              <a:prstDash val="solid"/>
              <a:headEnd type="none" w="med" len="med"/>
              <a:tailEnd type="none" w="med" len="med"/>
            </a:ln>
          </p:spPr>
        </p:sp>
        <p:sp>
          <p:nvSpPr>
            <p:cNvPr id="105499" name="Text Box 28"/>
            <p:cNvSpPr txBox="1"/>
            <p:nvPr/>
          </p:nvSpPr>
          <p:spPr>
            <a:xfrm>
              <a:off x="288" y="1296"/>
              <a:ext cx="528" cy="250"/>
            </a:xfrm>
            <a:prstGeom prst="rect">
              <a:avLst/>
            </a:prstGeom>
            <a:noFill/>
            <a:ln w="9525">
              <a:noFill/>
            </a:ln>
          </p:spPr>
          <p:txBody>
            <a:bodyPr>
              <a:spAutoFit/>
            </a:bodyPr>
            <a:p>
              <a:pPr algn="just" eaLnBrk="1" hangingPunct="1">
                <a:spcBef>
                  <a:spcPct val="50000"/>
                </a:spcBef>
              </a:pPr>
              <a:r>
                <a:rPr lang="zh-CN" altLang="en-US" sz="2000" dirty="0">
                  <a:latin typeface="Tahoma" panose="020B0604030504040204" pitchFamily="34" charset="0"/>
                </a:rPr>
                <a:t>进程</a:t>
              </a:r>
              <a:endParaRPr lang="zh-CN" altLang="en-US" sz="2000" dirty="0">
                <a:latin typeface="Tahoma" panose="020B0604030504040204" pitchFamily="34" charset="0"/>
              </a:endParaRPr>
            </a:p>
          </p:txBody>
        </p:sp>
        <p:sp>
          <p:nvSpPr>
            <p:cNvPr id="105500" name="Text Box 29"/>
            <p:cNvSpPr txBox="1"/>
            <p:nvPr/>
          </p:nvSpPr>
          <p:spPr>
            <a:xfrm>
              <a:off x="1097" y="1223"/>
              <a:ext cx="292" cy="250"/>
            </a:xfrm>
            <a:prstGeom prst="rect">
              <a:avLst/>
            </a:prstGeom>
            <a:noFill/>
            <a:ln w="9525">
              <a:noFill/>
            </a:ln>
          </p:spPr>
          <p:txBody>
            <a:bodyPr>
              <a:spAutoFit/>
            </a:bodyPr>
            <a:p>
              <a:pPr algn="just" eaLnBrk="1" hangingPunct="1">
                <a:spcBef>
                  <a:spcPct val="50000"/>
                </a:spcBef>
              </a:pPr>
              <a:r>
                <a:rPr lang="zh-CN" altLang="en-US" sz="2000" dirty="0">
                  <a:latin typeface="Tahoma" panose="020B0604030504040204" pitchFamily="34" charset="0"/>
                </a:rPr>
                <a:t>况</a:t>
              </a:r>
              <a:endParaRPr lang="zh-CN" altLang="en-US" sz="2000" dirty="0">
                <a:latin typeface="Tahoma" panose="020B0604030504040204" pitchFamily="34" charset="0"/>
              </a:endParaRPr>
            </a:p>
          </p:txBody>
        </p:sp>
        <p:sp>
          <p:nvSpPr>
            <p:cNvPr id="105501" name="Text Box 30"/>
            <p:cNvSpPr txBox="1"/>
            <p:nvPr/>
          </p:nvSpPr>
          <p:spPr>
            <a:xfrm>
              <a:off x="632" y="1059"/>
              <a:ext cx="292" cy="250"/>
            </a:xfrm>
            <a:prstGeom prst="rect">
              <a:avLst/>
            </a:prstGeom>
            <a:noFill/>
            <a:ln w="9525">
              <a:noFill/>
            </a:ln>
          </p:spPr>
          <p:txBody>
            <a:bodyPr>
              <a:spAutoFit/>
            </a:bodyPr>
            <a:p>
              <a:pPr algn="just" eaLnBrk="1" hangingPunct="1">
                <a:spcBef>
                  <a:spcPct val="50000"/>
                </a:spcBef>
              </a:pPr>
              <a:r>
                <a:rPr lang="zh-CN" altLang="en-US" sz="2000" dirty="0">
                  <a:latin typeface="Tahoma" panose="020B0604030504040204" pitchFamily="34" charset="0"/>
                </a:rPr>
                <a:t>资</a:t>
              </a:r>
              <a:endParaRPr lang="zh-CN" altLang="en-US" sz="2000" dirty="0">
                <a:latin typeface="Tahoma" panose="020B0604030504040204" pitchFamily="34" charset="0"/>
              </a:endParaRPr>
            </a:p>
          </p:txBody>
        </p:sp>
        <p:sp>
          <p:nvSpPr>
            <p:cNvPr id="105502" name="Text Box 31"/>
            <p:cNvSpPr txBox="1"/>
            <p:nvPr/>
          </p:nvSpPr>
          <p:spPr>
            <a:xfrm>
              <a:off x="789" y="1106"/>
              <a:ext cx="292" cy="250"/>
            </a:xfrm>
            <a:prstGeom prst="rect">
              <a:avLst/>
            </a:prstGeom>
            <a:noFill/>
            <a:ln w="9525">
              <a:noFill/>
            </a:ln>
          </p:spPr>
          <p:txBody>
            <a:bodyPr>
              <a:spAutoFit/>
            </a:bodyPr>
            <a:p>
              <a:pPr algn="just" eaLnBrk="1" hangingPunct="1">
                <a:spcBef>
                  <a:spcPct val="50000"/>
                </a:spcBef>
              </a:pPr>
              <a:r>
                <a:rPr lang="zh-CN" altLang="en-US" sz="2000" dirty="0">
                  <a:latin typeface="Tahoma" panose="020B0604030504040204" pitchFamily="34" charset="0"/>
                </a:rPr>
                <a:t>源</a:t>
              </a:r>
              <a:endParaRPr lang="zh-CN" altLang="en-US" sz="2000" dirty="0">
                <a:latin typeface="Tahoma" panose="020B0604030504040204" pitchFamily="34" charset="0"/>
              </a:endParaRPr>
            </a:p>
          </p:txBody>
        </p:sp>
        <p:sp>
          <p:nvSpPr>
            <p:cNvPr id="105503" name="Text Box 32"/>
            <p:cNvSpPr txBox="1"/>
            <p:nvPr/>
          </p:nvSpPr>
          <p:spPr>
            <a:xfrm>
              <a:off x="947" y="1161"/>
              <a:ext cx="292" cy="250"/>
            </a:xfrm>
            <a:prstGeom prst="rect">
              <a:avLst/>
            </a:prstGeom>
            <a:noFill/>
            <a:ln w="9525">
              <a:noFill/>
            </a:ln>
          </p:spPr>
          <p:txBody>
            <a:bodyPr>
              <a:spAutoFit/>
            </a:bodyPr>
            <a:p>
              <a:pPr algn="just" eaLnBrk="1" hangingPunct="1">
                <a:spcBef>
                  <a:spcPct val="50000"/>
                </a:spcBef>
              </a:pPr>
              <a:r>
                <a:rPr lang="zh-CN" altLang="en-US" sz="2000" dirty="0">
                  <a:latin typeface="Tahoma" panose="020B0604030504040204" pitchFamily="34" charset="0"/>
                </a:rPr>
                <a:t>情</a:t>
              </a:r>
              <a:endParaRPr lang="zh-CN" altLang="en-US" sz="2000" dirty="0">
                <a:latin typeface="Tahoma" panose="020B060403050404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33826"/>
                                        </p:tgtEl>
                                        <p:attrNameLst>
                                          <p:attrName>style.visibility</p:attrName>
                                        </p:attrNameLst>
                                      </p:cBhvr>
                                      <p:to>
                                        <p:strVal val="visible"/>
                                      </p:to>
                                    </p:set>
                                    <p:animEffect transition="in" filter="wipe(up)">
                                      <p:cBhvr>
                                        <p:cTn id="7" dur="500"/>
                                        <p:tgtEl>
                                          <p:spTgt spid="333826"/>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333859"/>
                                        </p:tgtEl>
                                        <p:attrNameLst>
                                          <p:attrName>style.visibility</p:attrName>
                                        </p:attrNameLst>
                                      </p:cBhvr>
                                      <p:to>
                                        <p:strVal val="visible"/>
                                      </p:to>
                                    </p:set>
                                    <p:anim calcmode="lin" valueType="num">
                                      <p:cBhvr additive="base">
                                        <p:cTn id="11" dur="500" fill="hold"/>
                                        <p:tgtEl>
                                          <p:spTgt spid="333859"/>
                                        </p:tgtEl>
                                        <p:attrNameLst>
                                          <p:attrName>ppt_x</p:attrName>
                                        </p:attrNameLst>
                                      </p:cBhvr>
                                      <p:tavLst>
                                        <p:tav tm="0">
                                          <p:val>
                                            <p:strVal val="0-#ppt_w/2"/>
                                          </p:val>
                                        </p:tav>
                                        <p:tav tm="100000">
                                          <p:val>
                                            <p:strVal val="#ppt_x"/>
                                          </p:val>
                                        </p:tav>
                                      </p:tavLst>
                                    </p:anim>
                                    <p:anim calcmode="lin" valueType="num">
                                      <p:cBhvr additive="base">
                                        <p:cTn id="12" dur="500" fill="hold"/>
                                        <p:tgtEl>
                                          <p:spTgt spid="333859"/>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 presetClass="entr" presetSubtype="0" fill="hold" nodeType="afterEffect">
                                  <p:stCondLst>
                                    <p:cond delay="0"/>
                                  </p:stCondLst>
                                  <p:childTnLst>
                                    <p:set>
                                      <p:cBhvr>
                                        <p:cTn id="15" dur="1" fill="hold">
                                          <p:stCondLst>
                                            <p:cond delay="499"/>
                                          </p:stCondLst>
                                        </p:cTn>
                                        <p:tgtEl>
                                          <p:spTgt spid="3338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826"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灯片编号占位符 3"/>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ea typeface="楷体_GB2312" pitchFamily="49" charset="-122"/>
              </a:rPr>
            </a:fld>
            <a:endParaRPr lang="en-US" altLang="zh-CN" sz="1400" dirty="0">
              <a:ea typeface="楷体_GB2312" pitchFamily="49" charset="-122"/>
            </a:endParaRPr>
          </a:p>
        </p:txBody>
      </p:sp>
      <p:sp>
        <p:nvSpPr>
          <p:cNvPr id="106499" name="Text Box 4"/>
          <p:cNvSpPr txBox="1"/>
          <p:nvPr/>
        </p:nvSpPr>
        <p:spPr>
          <a:xfrm>
            <a:off x="482600" y="4229100"/>
            <a:ext cx="8102600" cy="885825"/>
          </a:xfrm>
          <a:prstGeom prst="rect">
            <a:avLst/>
          </a:prstGeom>
          <a:noFill/>
          <a:ln w="9525">
            <a:noFill/>
          </a:ln>
        </p:spPr>
        <p:txBody>
          <a:bodyPr>
            <a:spAutoFit/>
          </a:bodyPr>
          <a:p>
            <a:pPr eaLnBrk="1" hangingPunct="1">
              <a:spcBef>
                <a:spcPct val="50000"/>
              </a:spcBef>
            </a:pPr>
            <a:r>
              <a:rPr lang="zh-CN" altLang="en-US" sz="2600" dirty="0">
                <a:latin typeface="Times New Roman" panose="02020603050405020304" pitchFamily="18" charset="0"/>
              </a:rPr>
              <a:t>即存在安全序列</a:t>
            </a:r>
            <a:r>
              <a:rPr lang="en-US" altLang="zh-CN" sz="2600" dirty="0">
                <a:latin typeface="Times New Roman" panose="02020603050405020304" pitchFamily="18" charset="0"/>
              </a:rPr>
              <a:t>{P</a:t>
            </a:r>
            <a:r>
              <a:rPr lang="en-US" altLang="zh-CN" sz="2600" baseline="-20000" dirty="0">
                <a:latin typeface="Times New Roman" panose="02020603050405020304" pitchFamily="18" charset="0"/>
              </a:rPr>
              <a:t>1</a:t>
            </a:r>
            <a:r>
              <a:rPr lang="en-US" altLang="zh-CN" sz="2600" dirty="0">
                <a:latin typeface="Times New Roman" panose="02020603050405020304" pitchFamily="18" charset="0"/>
              </a:rPr>
              <a:t>,P</a:t>
            </a:r>
            <a:r>
              <a:rPr lang="en-US" altLang="zh-CN" sz="2600" baseline="-20000" dirty="0">
                <a:latin typeface="Times New Roman" panose="02020603050405020304" pitchFamily="18" charset="0"/>
              </a:rPr>
              <a:t>3</a:t>
            </a:r>
            <a:r>
              <a:rPr lang="en-US" altLang="zh-CN" sz="2600" dirty="0">
                <a:latin typeface="Times New Roman" panose="02020603050405020304" pitchFamily="18" charset="0"/>
              </a:rPr>
              <a:t>,P</a:t>
            </a:r>
            <a:r>
              <a:rPr lang="en-US" altLang="zh-CN" sz="2600" baseline="-20000" dirty="0">
                <a:latin typeface="Times New Roman" panose="02020603050405020304" pitchFamily="18" charset="0"/>
              </a:rPr>
              <a:t>4</a:t>
            </a:r>
            <a:r>
              <a:rPr lang="en-US" altLang="zh-CN" sz="2600" dirty="0">
                <a:latin typeface="Times New Roman" panose="02020603050405020304" pitchFamily="18" charset="0"/>
              </a:rPr>
              <a:t>,P</a:t>
            </a:r>
            <a:r>
              <a:rPr lang="en-US" altLang="zh-CN" sz="2600" baseline="-20000" dirty="0">
                <a:latin typeface="Times New Roman" panose="02020603050405020304" pitchFamily="18" charset="0"/>
              </a:rPr>
              <a:t>2</a:t>
            </a:r>
            <a:r>
              <a:rPr lang="en-US" altLang="zh-CN" sz="2600" dirty="0">
                <a:latin typeface="Times New Roman" panose="02020603050405020304" pitchFamily="18" charset="0"/>
              </a:rPr>
              <a:t>,P</a:t>
            </a:r>
            <a:r>
              <a:rPr lang="en-US" altLang="zh-CN" sz="2600" baseline="-20000" dirty="0">
                <a:latin typeface="Times New Roman" panose="02020603050405020304" pitchFamily="18" charset="0"/>
              </a:rPr>
              <a:t>0</a:t>
            </a:r>
            <a:r>
              <a:rPr lang="en-US" altLang="zh-CN" sz="2600" dirty="0">
                <a:latin typeface="Times New Roman" panose="02020603050405020304" pitchFamily="18" charset="0"/>
              </a:rPr>
              <a:t>}</a:t>
            </a:r>
            <a:r>
              <a:rPr lang="zh-CN" altLang="en-US" sz="2600" dirty="0">
                <a:latin typeface="Times New Roman" panose="02020603050405020304" pitchFamily="18" charset="0"/>
              </a:rPr>
              <a:t>，故系统是安全的，可以立即将</a:t>
            </a:r>
            <a:r>
              <a:rPr lang="en-US" altLang="zh-CN" sz="2600" dirty="0">
                <a:latin typeface="Times New Roman" panose="02020603050405020304" pitchFamily="18" charset="0"/>
              </a:rPr>
              <a:t>P</a:t>
            </a:r>
            <a:r>
              <a:rPr lang="en-US" altLang="zh-CN" sz="2600" baseline="-25000" dirty="0">
                <a:latin typeface="Times New Roman" panose="02020603050405020304" pitchFamily="18" charset="0"/>
              </a:rPr>
              <a:t>1</a:t>
            </a:r>
            <a:r>
              <a:rPr lang="zh-CN" altLang="en-US" sz="2600" dirty="0">
                <a:latin typeface="Times New Roman" panose="02020603050405020304" pitchFamily="18" charset="0"/>
              </a:rPr>
              <a:t>所申请的资源分配给它。</a:t>
            </a:r>
            <a:endParaRPr lang="zh-CN" altLang="en-US" sz="2600" dirty="0">
              <a:latin typeface="Times New Roman" panose="02020603050405020304" pitchFamily="18" charset="0"/>
            </a:endParaRPr>
          </a:p>
        </p:txBody>
      </p:sp>
      <p:sp>
        <p:nvSpPr>
          <p:cNvPr id="106500" name="Text Box 5"/>
          <p:cNvSpPr txBox="1"/>
          <p:nvPr/>
        </p:nvSpPr>
        <p:spPr>
          <a:xfrm>
            <a:off x="685800" y="5448300"/>
            <a:ext cx="7569200" cy="955675"/>
          </a:xfrm>
          <a:prstGeom prst="rect">
            <a:avLst/>
          </a:prstGeom>
          <a:gradFill rotWithShape="1">
            <a:gsLst>
              <a:gs pos="0">
                <a:srgbClr val="33CCFF"/>
              </a:gs>
              <a:gs pos="50000">
                <a:srgbClr val="FFFFCC"/>
              </a:gs>
              <a:gs pos="100000">
                <a:srgbClr val="33CCFF"/>
              </a:gs>
            </a:gsLst>
            <a:lin ang="0" scaled="1"/>
            <a:tileRect/>
          </a:gradFill>
          <a:ln w="9525" cap="flat" cmpd="sng">
            <a:solidFill>
              <a:schemeClr val="tx1"/>
            </a:solidFill>
            <a:prstDash val="solid"/>
            <a:miter/>
            <a:headEnd type="none" w="med" len="med"/>
            <a:tailEnd type="none" w="med" len="med"/>
          </a:ln>
        </p:spPr>
        <p:txBody>
          <a:bodyPr>
            <a:spAutoFit/>
          </a:bodyPr>
          <a:p>
            <a:pPr eaLnBrk="1" hangingPunct="1">
              <a:spcBef>
                <a:spcPct val="50000"/>
              </a:spcBef>
            </a:pPr>
            <a:r>
              <a:rPr lang="zh-CN" altLang="en-US" sz="2800" dirty="0">
                <a:latin typeface="Times New Roman" panose="02020603050405020304" pitchFamily="18" charset="0"/>
              </a:rPr>
              <a:t>实际上，</a:t>
            </a:r>
            <a:r>
              <a:rPr lang="en-US" altLang="zh-CN" sz="2800" dirty="0">
                <a:latin typeface="Times New Roman" panose="02020603050405020304" pitchFamily="18" charset="0"/>
              </a:rPr>
              <a:t>(1)</a:t>
            </a:r>
            <a:r>
              <a:rPr lang="zh-CN" altLang="en-US" sz="2800" dirty="0">
                <a:latin typeface="Times New Roman" panose="02020603050405020304" pitchFamily="18" charset="0"/>
              </a:rPr>
              <a:t>中的安全序列中的第一个进程就是</a:t>
            </a:r>
            <a:r>
              <a:rPr lang="en-US" altLang="zh-CN" sz="2800" dirty="0">
                <a:latin typeface="Times New Roman" panose="02020603050405020304" pitchFamily="18" charset="0"/>
              </a:rPr>
              <a:t>P</a:t>
            </a:r>
            <a:r>
              <a:rPr lang="en-US" altLang="zh-CN" sz="2800" baseline="-25000" dirty="0">
                <a:latin typeface="Times New Roman" panose="02020603050405020304" pitchFamily="18" charset="0"/>
              </a:rPr>
              <a:t>1</a:t>
            </a:r>
            <a:r>
              <a:rPr lang="zh-CN" altLang="en-US" sz="2800" dirty="0">
                <a:latin typeface="Times New Roman" panose="02020603050405020304" pitchFamily="18" charset="0"/>
              </a:rPr>
              <a:t>，当然对</a:t>
            </a:r>
            <a:r>
              <a:rPr lang="en-US" altLang="zh-CN" sz="2800" dirty="0">
                <a:latin typeface="Times New Roman" panose="02020603050405020304" pitchFamily="18" charset="0"/>
              </a:rPr>
              <a:t>P</a:t>
            </a:r>
            <a:r>
              <a:rPr lang="en-US" altLang="zh-CN" sz="2800" baseline="-25000" dirty="0">
                <a:latin typeface="Times New Roman" panose="02020603050405020304" pitchFamily="18" charset="0"/>
              </a:rPr>
              <a:t>1</a:t>
            </a:r>
            <a:r>
              <a:rPr lang="zh-CN" altLang="en-US" sz="2800" dirty="0">
                <a:latin typeface="Times New Roman" panose="02020603050405020304" pitchFamily="18" charset="0"/>
              </a:rPr>
              <a:t>的请求可以满足。</a:t>
            </a:r>
            <a:endParaRPr lang="zh-CN" altLang="en-US" sz="2800" dirty="0">
              <a:latin typeface="Times New Roman" panose="02020603050405020304" pitchFamily="18" charset="0"/>
            </a:endParaRPr>
          </a:p>
        </p:txBody>
      </p:sp>
      <p:sp>
        <p:nvSpPr>
          <p:cNvPr id="106501" name="Text Box 6"/>
          <p:cNvSpPr txBox="1"/>
          <p:nvPr/>
        </p:nvSpPr>
        <p:spPr>
          <a:xfrm>
            <a:off x="468313" y="188913"/>
            <a:ext cx="8351837" cy="946150"/>
          </a:xfrm>
          <a:prstGeom prst="rect">
            <a:avLst/>
          </a:prstGeom>
          <a:noFill/>
          <a:ln w="9525">
            <a:noFill/>
          </a:ln>
        </p:spPr>
        <p:txBody>
          <a:bodyPr>
            <a:spAutoFit/>
          </a:bodyPr>
          <a:p>
            <a:pPr marL="342900" indent="-342900" eaLnBrk="1" hangingPunct="1">
              <a:spcBef>
                <a:spcPct val="50000"/>
              </a:spcBef>
              <a:buAutoNum type="circleNumDbPlain" startAt="4"/>
            </a:pPr>
            <a:r>
              <a:rPr lang="zh-CN" altLang="en-US" sz="2800" dirty="0">
                <a:latin typeface="Times New Roman" panose="02020603050405020304" pitchFamily="18" charset="0"/>
              </a:rPr>
              <a:t>再利用安全性算法检查此时系统是否安全。如下表所示。</a:t>
            </a:r>
            <a:endParaRPr lang="zh-CN" altLang="en-US" sz="2800" dirty="0">
              <a:latin typeface="Times New Roman" panose="02020603050405020304" pitchFamily="18" charset="0"/>
            </a:endParaRPr>
          </a:p>
        </p:txBody>
      </p:sp>
      <p:graphicFrame>
        <p:nvGraphicFramePr>
          <p:cNvPr id="736300" name="Group 44"/>
          <p:cNvGraphicFramePr>
            <a:graphicFrameLocks noGrp="1"/>
          </p:cNvGraphicFramePr>
          <p:nvPr/>
        </p:nvGraphicFramePr>
        <p:xfrm>
          <a:off x="92075" y="1416050"/>
          <a:ext cx="8980488" cy="2578100"/>
        </p:xfrm>
        <a:graphic>
          <a:graphicData uri="http://schemas.openxmlformats.org/drawingml/2006/table">
            <a:tbl>
              <a:tblPr/>
              <a:tblGrid>
                <a:gridCol w="1452563"/>
                <a:gridCol w="1277937"/>
                <a:gridCol w="1428750"/>
                <a:gridCol w="1477963"/>
                <a:gridCol w="2316162"/>
                <a:gridCol w="1027113"/>
              </a:tblGrid>
              <a:tr h="749572">
                <a:tc>
                  <a:txBody>
                    <a:body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endParaRPr kumimoji="0" lang="zh-CN"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613" marB="4561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Work</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  B  C</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613" marB="456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Need </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   B   C</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13" marB="456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Allocation </a:t>
                      </a:r>
                      <a:endParaRPr kumimoji="0" lang="en-US" altLang="zh-CN" sz="2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   B   C</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13" marB="456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2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Work+Allocation</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     B     C</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613" marB="456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Finish</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13" marB="4561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1828528">
                <a:tc>
                  <a:txBody>
                    <a:bodyPr/>
                    <a:lstStyle/>
                    <a:p>
                      <a:pPr marL="0" marR="0" lvl="0" indent="0" algn="ctr" defTabSz="914400" rtl="0" eaLnBrk="1" fontAlgn="base" latinLnBrk="0" hangingPunct="1">
                        <a:lnSpc>
                          <a:spcPct val="95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r>
                        <a:rPr kumimoji="0" lang="en-US" altLang="zh-CN" sz="2400" b="1" i="0" u="none" strike="noStrike" cap="none" normalizeH="0" baseline="-2000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400" b="1" i="0" u="none" strike="noStrike" cap="none" normalizeH="0" baseline="-2000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5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r>
                        <a:rPr kumimoji="0" lang="en-US" altLang="zh-CN" sz="2400" b="1" i="0" u="none" strike="noStrike" cap="none" normalizeH="0" baseline="-2000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400" b="1" i="0" u="none" strike="noStrike" cap="none" normalizeH="0" baseline="-2000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5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r>
                        <a:rPr kumimoji="0" lang="en-US" altLang="zh-CN" sz="2400" b="1" i="0" u="none" strike="noStrike" cap="none" normalizeH="0" baseline="-20000">
                          <a:ln>
                            <a:noFill/>
                          </a:ln>
                          <a:solidFill>
                            <a:schemeClr val="tx1"/>
                          </a:solidFill>
                          <a:effectLst/>
                          <a:latin typeface="Times New Roman" panose="02020603050405020304" pitchFamily="18" charset="0"/>
                          <a:ea typeface="宋体" panose="02010600030101010101" pitchFamily="2" charset="-122"/>
                        </a:rPr>
                        <a:t>4</a:t>
                      </a:r>
                      <a:endParaRPr kumimoji="0" lang="en-US" altLang="zh-CN" sz="2400" b="1" i="0" u="none" strike="noStrike" cap="none" normalizeH="0" baseline="-2000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5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r>
                        <a:rPr kumimoji="0" lang="en-US" altLang="zh-CN" sz="2400" b="1" i="0" u="none" strike="noStrike" cap="none" normalizeH="0" baseline="-2000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400" b="1" i="0" u="none" strike="noStrike" cap="none" normalizeH="0" baseline="-2000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5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r>
                        <a:rPr kumimoji="0" lang="en-US" altLang="zh-CN" sz="2400" b="1" i="0" u="none" strike="noStrike" cap="none" normalizeH="0" baseline="-2000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400" b="1" i="0" u="none" strike="noStrike" cap="none" normalizeH="0" baseline="-20000">
                        <a:ln>
                          <a:noFill/>
                        </a:ln>
                        <a:solidFill>
                          <a:schemeClr val="tx1"/>
                        </a:solidFill>
                        <a:effectLst/>
                        <a:latin typeface="Times New Roman" panose="02020603050405020304" pitchFamily="18" charset="0"/>
                        <a:ea typeface="宋体" panose="02010600030101010101" pitchFamily="2" charset="-122"/>
                      </a:endParaRPr>
                    </a:p>
                  </a:txBody>
                  <a:tcPr marT="45613" marB="4561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5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2   3   0</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5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5   3   2 </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5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7   4   3 </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5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7   4   5 </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5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10  4   7 </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613" marB="456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5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0   2   0 </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5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0   1   1 </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5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4   3   1 </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5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6   0   0 </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5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7   4   2 </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13" marB="456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5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3   0   2 </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5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2   1   1 </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5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0   0   2 </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5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3   0   2 </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5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0   1   0  </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13" marB="456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5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5     3     2 </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5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7     4     3</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5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7     4     5</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5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10    4     7</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5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10    5     7 </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13" marB="4561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5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true</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5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true</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5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true</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5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true</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5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true</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13" marB="456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pSp>
        <p:nvGrpSpPr>
          <p:cNvPr id="736286" name="Group 30"/>
          <p:cNvGrpSpPr/>
          <p:nvPr/>
        </p:nvGrpSpPr>
        <p:grpSpPr>
          <a:xfrm>
            <a:off x="71438" y="1408113"/>
            <a:ext cx="1557337" cy="760412"/>
            <a:chOff x="16" y="1715"/>
            <a:chExt cx="981" cy="479"/>
          </a:xfrm>
        </p:grpSpPr>
        <p:sp>
          <p:nvSpPr>
            <p:cNvPr id="106526" name="Line 31"/>
            <p:cNvSpPr/>
            <p:nvPr/>
          </p:nvSpPr>
          <p:spPr>
            <a:xfrm>
              <a:off x="16" y="1752"/>
              <a:ext cx="898" cy="432"/>
            </a:xfrm>
            <a:prstGeom prst="line">
              <a:avLst/>
            </a:prstGeom>
            <a:ln w="9525" cap="flat" cmpd="sng">
              <a:solidFill>
                <a:schemeClr val="tx1"/>
              </a:solidFill>
              <a:prstDash val="solid"/>
              <a:headEnd type="none" w="med" len="med"/>
              <a:tailEnd type="none" w="med" len="med"/>
            </a:ln>
          </p:spPr>
        </p:sp>
        <p:grpSp>
          <p:nvGrpSpPr>
            <p:cNvPr id="106527" name="Group 32"/>
            <p:cNvGrpSpPr/>
            <p:nvPr/>
          </p:nvGrpSpPr>
          <p:grpSpPr>
            <a:xfrm>
              <a:off x="72" y="1715"/>
              <a:ext cx="925" cy="479"/>
              <a:chOff x="72" y="1715"/>
              <a:chExt cx="925" cy="479"/>
            </a:xfrm>
          </p:grpSpPr>
          <p:sp>
            <p:nvSpPr>
              <p:cNvPr id="106528" name="Text Box 33"/>
              <p:cNvSpPr txBox="1"/>
              <p:nvPr/>
            </p:nvSpPr>
            <p:spPr>
              <a:xfrm>
                <a:off x="72" y="1944"/>
                <a:ext cx="528" cy="250"/>
              </a:xfrm>
              <a:prstGeom prst="rect">
                <a:avLst/>
              </a:prstGeom>
              <a:noFill/>
              <a:ln w="9525">
                <a:noFill/>
              </a:ln>
            </p:spPr>
            <p:txBody>
              <a:bodyPr>
                <a:spAutoFit/>
              </a:bodyPr>
              <a:p>
                <a:pPr algn="just" eaLnBrk="1" hangingPunct="1">
                  <a:spcBef>
                    <a:spcPct val="50000"/>
                  </a:spcBef>
                </a:pPr>
                <a:r>
                  <a:rPr lang="zh-CN" altLang="en-US" sz="2000" dirty="0">
                    <a:latin typeface="Times New Roman" panose="02020603050405020304" pitchFamily="18" charset="0"/>
                  </a:rPr>
                  <a:t>进程</a:t>
                </a:r>
                <a:endParaRPr lang="zh-CN" altLang="en-US" sz="2000" dirty="0">
                  <a:latin typeface="Times New Roman" panose="02020603050405020304" pitchFamily="18" charset="0"/>
                </a:endParaRPr>
              </a:p>
            </p:txBody>
          </p:sp>
          <p:sp>
            <p:nvSpPr>
              <p:cNvPr id="106529" name="Text Box 34"/>
              <p:cNvSpPr txBox="1"/>
              <p:nvPr/>
            </p:nvSpPr>
            <p:spPr>
              <a:xfrm>
                <a:off x="705" y="1927"/>
                <a:ext cx="292" cy="250"/>
              </a:xfrm>
              <a:prstGeom prst="rect">
                <a:avLst/>
              </a:prstGeom>
              <a:noFill/>
              <a:ln w="9525">
                <a:noFill/>
              </a:ln>
            </p:spPr>
            <p:txBody>
              <a:bodyPr>
                <a:spAutoFit/>
              </a:bodyPr>
              <a:p>
                <a:pPr algn="just" eaLnBrk="1" hangingPunct="1">
                  <a:spcBef>
                    <a:spcPct val="50000"/>
                  </a:spcBef>
                </a:pPr>
                <a:r>
                  <a:rPr lang="zh-CN" altLang="en-US" sz="2000" dirty="0">
                    <a:latin typeface="Times New Roman" panose="02020603050405020304" pitchFamily="18" charset="0"/>
                  </a:rPr>
                  <a:t>况</a:t>
                </a:r>
                <a:endParaRPr lang="zh-CN" altLang="en-US" sz="2000" dirty="0">
                  <a:latin typeface="Times New Roman" panose="02020603050405020304" pitchFamily="18" charset="0"/>
                </a:endParaRPr>
              </a:p>
            </p:txBody>
          </p:sp>
          <p:sp>
            <p:nvSpPr>
              <p:cNvPr id="106530" name="Text Box 35"/>
              <p:cNvSpPr txBox="1"/>
              <p:nvPr/>
            </p:nvSpPr>
            <p:spPr>
              <a:xfrm>
                <a:off x="272" y="1715"/>
                <a:ext cx="292" cy="250"/>
              </a:xfrm>
              <a:prstGeom prst="rect">
                <a:avLst/>
              </a:prstGeom>
              <a:noFill/>
              <a:ln w="9525">
                <a:noFill/>
              </a:ln>
            </p:spPr>
            <p:txBody>
              <a:bodyPr>
                <a:spAutoFit/>
              </a:bodyPr>
              <a:p>
                <a:pPr algn="just" eaLnBrk="1" hangingPunct="1">
                  <a:spcBef>
                    <a:spcPct val="50000"/>
                  </a:spcBef>
                </a:pPr>
                <a:r>
                  <a:rPr lang="zh-CN" altLang="en-US" sz="2000" dirty="0">
                    <a:latin typeface="Times New Roman" panose="02020603050405020304" pitchFamily="18" charset="0"/>
                  </a:rPr>
                  <a:t>资</a:t>
                </a:r>
                <a:endParaRPr lang="zh-CN" altLang="en-US" sz="2000" dirty="0">
                  <a:latin typeface="Times New Roman" panose="02020603050405020304" pitchFamily="18" charset="0"/>
                </a:endParaRPr>
              </a:p>
            </p:txBody>
          </p:sp>
          <p:sp>
            <p:nvSpPr>
              <p:cNvPr id="106531" name="Text Box 36"/>
              <p:cNvSpPr txBox="1"/>
              <p:nvPr/>
            </p:nvSpPr>
            <p:spPr>
              <a:xfrm>
                <a:off x="421" y="1786"/>
                <a:ext cx="292" cy="250"/>
              </a:xfrm>
              <a:prstGeom prst="rect">
                <a:avLst/>
              </a:prstGeom>
              <a:noFill/>
              <a:ln w="9525">
                <a:noFill/>
              </a:ln>
            </p:spPr>
            <p:txBody>
              <a:bodyPr>
                <a:spAutoFit/>
              </a:bodyPr>
              <a:p>
                <a:pPr algn="just" eaLnBrk="1" hangingPunct="1">
                  <a:spcBef>
                    <a:spcPct val="50000"/>
                  </a:spcBef>
                </a:pPr>
                <a:r>
                  <a:rPr lang="zh-CN" altLang="en-US" sz="2000" dirty="0">
                    <a:latin typeface="Times New Roman" panose="02020603050405020304" pitchFamily="18" charset="0"/>
                  </a:rPr>
                  <a:t>源</a:t>
                </a:r>
                <a:endParaRPr lang="zh-CN" altLang="en-US" sz="2000" dirty="0">
                  <a:latin typeface="Times New Roman" panose="02020603050405020304" pitchFamily="18" charset="0"/>
                </a:endParaRPr>
              </a:p>
            </p:txBody>
          </p:sp>
          <p:sp>
            <p:nvSpPr>
              <p:cNvPr id="106532" name="Text Box 37"/>
              <p:cNvSpPr txBox="1"/>
              <p:nvPr/>
            </p:nvSpPr>
            <p:spPr>
              <a:xfrm>
                <a:off x="571" y="1849"/>
                <a:ext cx="292" cy="250"/>
              </a:xfrm>
              <a:prstGeom prst="rect">
                <a:avLst/>
              </a:prstGeom>
              <a:noFill/>
              <a:ln w="9525">
                <a:noFill/>
              </a:ln>
            </p:spPr>
            <p:txBody>
              <a:bodyPr>
                <a:spAutoFit/>
              </a:bodyPr>
              <a:p>
                <a:pPr algn="just" eaLnBrk="1" hangingPunct="1">
                  <a:spcBef>
                    <a:spcPct val="50000"/>
                  </a:spcBef>
                </a:pPr>
                <a:r>
                  <a:rPr lang="zh-CN" altLang="en-US" sz="2000" dirty="0">
                    <a:latin typeface="Times New Roman" panose="02020603050405020304" pitchFamily="18" charset="0"/>
                  </a:rPr>
                  <a:t>情</a:t>
                </a:r>
                <a:endParaRPr lang="zh-CN" altLang="en-US" sz="2000" dirty="0">
                  <a:latin typeface="Times New Roman" panose="02020603050405020304" pitchFamily="18"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36300"/>
                                        </p:tgtEl>
                                        <p:attrNameLst>
                                          <p:attrName>style.visibility</p:attrName>
                                        </p:attrNameLst>
                                      </p:cBhvr>
                                      <p:to>
                                        <p:strVal val="visible"/>
                                      </p:to>
                                    </p:set>
                                    <p:anim calcmode="lin" valueType="num">
                                      <p:cBhvr additive="base">
                                        <p:cTn id="7" dur="500" fill="hold"/>
                                        <p:tgtEl>
                                          <p:spTgt spid="736300"/>
                                        </p:tgtEl>
                                        <p:attrNameLst>
                                          <p:attrName>ppt_x</p:attrName>
                                        </p:attrNameLst>
                                      </p:cBhvr>
                                      <p:tavLst>
                                        <p:tav tm="0">
                                          <p:val>
                                            <p:strVal val="0-#ppt_w/2"/>
                                          </p:val>
                                        </p:tav>
                                        <p:tav tm="100000">
                                          <p:val>
                                            <p:strVal val="#ppt_x"/>
                                          </p:val>
                                        </p:tav>
                                      </p:tavLst>
                                    </p:anim>
                                    <p:anim calcmode="lin" valueType="num">
                                      <p:cBhvr additive="base">
                                        <p:cTn id="8" dur="500" fill="hold"/>
                                        <p:tgtEl>
                                          <p:spTgt spid="73630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 presetClass="entr" presetSubtype="0" fill="hold" nodeType="afterEffect">
                                  <p:stCondLst>
                                    <p:cond delay="0"/>
                                  </p:stCondLst>
                                  <p:childTnLst>
                                    <p:set>
                                      <p:cBhvr>
                                        <p:cTn id="11" dur="1" fill="hold">
                                          <p:stCondLst>
                                            <p:cond delay="499"/>
                                          </p:stCondLst>
                                        </p:cTn>
                                        <p:tgtEl>
                                          <p:spTgt spid="7362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灯片编号占位符 3"/>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ea typeface="楷体_GB2312" pitchFamily="49" charset="-122"/>
              </a:rPr>
            </a:fld>
            <a:endParaRPr lang="en-US" altLang="zh-CN" sz="1400" dirty="0">
              <a:ea typeface="楷体_GB2312" pitchFamily="49" charset="-122"/>
            </a:endParaRPr>
          </a:p>
        </p:txBody>
      </p:sp>
      <p:sp>
        <p:nvSpPr>
          <p:cNvPr id="107523" name="Text Box 2"/>
          <p:cNvSpPr txBox="1"/>
          <p:nvPr/>
        </p:nvSpPr>
        <p:spPr>
          <a:xfrm>
            <a:off x="393700" y="381000"/>
            <a:ext cx="8496300" cy="946150"/>
          </a:xfrm>
          <a:prstGeom prst="rect">
            <a:avLst/>
          </a:prstGeom>
          <a:noFill/>
          <a:ln w="9525">
            <a:noFill/>
          </a:ln>
        </p:spPr>
        <p:txBody>
          <a:bodyPr>
            <a:spAutoFit/>
          </a:bodyPr>
          <a:p>
            <a:pPr eaLnBrk="1" hangingPunct="1">
              <a:spcBef>
                <a:spcPct val="50000"/>
              </a:spcBef>
            </a:pPr>
            <a:r>
              <a:rPr lang="zh-CN" altLang="en-US" sz="2800" dirty="0">
                <a:latin typeface="Times New Roman" panose="02020603050405020304" pitchFamily="18" charset="0"/>
              </a:rPr>
              <a:t>（</a:t>
            </a:r>
            <a:r>
              <a:rPr lang="en-US" altLang="zh-CN" sz="2800" dirty="0">
                <a:latin typeface="Times New Roman" panose="02020603050405020304" pitchFamily="18" charset="0"/>
              </a:rPr>
              <a:t>3</a:t>
            </a:r>
            <a:r>
              <a:rPr lang="zh-CN" altLang="en-US" sz="2800" dirty="0">
                <a:latin typeface="Times New Roman" panose="02020603050405020304" pitchFamily="18" charset="0"/>
              </a:rPr>
              <a:t>）</a:t>
            </a:r>
            <a:r>
              <a:rPr lang="en-US" altLang="zh-CN" sz="2800" dirty="0">
                <a:latin typeface="Times New Roman" panose="02020603050405020304" pitchFamily="18" charset="0"/>
              </a:rPr>
              <a:t>P</a:t>
            </a:r>
            <a:r>
              <a:rPr lang="en-US" altLang="zh-CN" sz="2800" baseline="-25000" dirty="0">
                <a:latin typeface="Times New Roman" panose="02020603050405020304" pitchFamily="18" charset="0"/>
              </a:rPr>
              <a:t>4</a:t>
            </a:r>
            <a:r>
              <a:rPr lang="zh-CN" altLang="en-US" sz="2800" dirty="0">
                <a:latin typeface="Times New Roman" panose="02020603050405020304" pitchFamily="18" charset="0"/>
              </a:rPr>
              <a:t>发出请求向量</a:t>
            </a:r>
            <a:r>
              <a:rPr lang="en-US" altLang="zh-CN" sz="2800" dirty="0">
                <a:latin typeface="Times New Roman" panose="02020603050405020304" pitchFamily="18" charset="0"/>
              </a:rPr>
              <a:t>Request</a:t>
            </a:r>
            <a:r>
              <a:rPr lang="en-US" altLang="zh-CN" sz="2800" baseline="-25000" dirty="0">
                <a:latin typeface="Times New Roman" panose="02020603050405020304" pitchFamily="18" charset="0"/>
              </a:rPr>
              <a:t>4</a:t>
            </a:r>
            <a:r>
              <a:rPr lang="en-US" altLang="zh-CN" sz="2800" dirty="0">
                <a:latin typeface="Times New Roman" panose="02020603050405020304" pitchFamily="18" charset="0"/>
              </a:rPr>
              <a:t>(3,3,0)</a:t>
            </a:r>
            <a:r>
              <a:rPr lang="zh-CN" altLang="en-US" sz="2800" dirty="0">
                <a:latin typeface="Times New Roman" panose="02020603050405020304" pitchFamily="18" charset="0"/>
              </a:rPr>
              <a:t>，按银行家算法，分析系统是否可同意请求。</a:t>
            </a:r>
            <a:endParaRPr lang="zh-CN" altLang="en-US" sz="2800" dirty="0">
              <a:latin typeface="Times New Roman" panose="02020603050405020304" pitchFamily="18" charset="0"/>
            </a:endParaRPr>
          </a:p>
        </p:txBody>
      </p:sp>
      <p:sp>
        <p:nvSpPr>
          <p:cNvPr id="107524" name="Text Box 4"/>
          <p:cNvSpPr txBox="1"/>
          <p:nvPr/>
        </p:nvSpPr>
        <p:spPr>
          <a:xfrm>
            <a:off x="622300" y="1358900"/>
            <a:ext cx="7937500" cy="989013"/>
          </a:xfrm>
          <a:prstGeom prst="rect">
            <a:avLst/>
          </a:prstGeom>
          <a:noFill/>
          <a:ln w="9525">
            <a:noFill/>
          </a:ln>
        </p:spPr>
        <p:txBody>
          <a:bodyPr>
            <a:spAutoFit/>
          </a:bodyPr>
          <a:p>
            <a:pPr marL="457200" indent="-457200" eaLnBrk="1" hangingPunct="1">
              <a:spcBef>
                <a:spcPct val="10000"/>
              </a:spcBef>
              <a:buClr>
                <a:srgbClr val="0000FF"/>
              </a:buClr>
              <a:buFont typeface="Wingdings" panose="05000000000000000000" pitchFamily="2" charset="2"/>
              <a:buAutoNum type="circleNumDbPlain"/>
            </a:pPr>
            <a:r>
              <a:rPr lang="en-US" altLang="zh-CN" sz="2800" dirty="0">
                <a:latin typeface="Times New Roman" panose="02020603050405020304" pitchFamily="18" charset="0"/>
              </a:rPr>
              <a:t>Request</a:t>
            </a:r>
            <a:r>
              <a:rPr lang="en-US" altLang="zh-CN" sz="2800" baseline="-25000" dirty="0">
                <a:latin typeface="Times New Roman" panose="02020603050405020304" pitchFamily="18" charset="0"/>
              </a:rPr>
              <a:t>4</a:t>
            </a:r>
            <a:r>
              <a:rPr lang="en-US" altLang="zh-CN" sz="2800" dirty="0">
                <a:latin typeface="Times New Roman" panose="02020603050405020304" pitchFamily="18" charset="0"/>
              </a:rPr>
              <a:t>(3,3,0)≤Need</a:t>
            </a:r>
            <a:r>
              <a:rPr lang="en-US" altLang="zh-CN" sz="2800" baseline="-25000" dirty="0">
                <a:latin typeface="Times New Roman" panose="02020603050405020304" pitchFamily="18" charset="0"/>
              </a:rPr>
              <a:t>4</a:t>
            </a:r>
            <a:r>
              <a:rPr lang="en-US" altLang="zh-CN" sz="2800" dirty="0">
                <a:latin typeface="Times New Roman" panose="02020603050405020304" pitchFamily="18" charset="0"/>
              </a:rPr>
              <a:t>(4,3,1)</a:t>
            </a:r>
            <a:endParaRPr lang="en-US" altLang="zh-CN" sz="2800" dirty="0">
              <a:latin typeface="Times New Roman" panose="02020603050405020304" pitchFamily="18" charset="0"/>
            </a:endParaRPr>
          </a:p>
          <a:p>
            <a:pPr marL="457200" indent="-457200" eaLnBrk="1" hangingPunct="1">
              <a:spcBef>
                <a:spcPct val="10000"/>
              </a:spcBef>
              <a:buClr>
                <a:srgbClr val="0000FF"/>
              </a:buClr>
              <a:buFont typeface="Wingdings" panose="05000000000000000000" pitchFamily="2" charset="2"/>
              <a:buAutoNum type="circleNumDbPlain"/>
            </a:pPr>
            <a:r>
              <a:rPr lang="en-US" altLang="zh-CN" sz="2800" dirty="0">
                <a:latin typeface="Times New Roman" panose="02020603050405020304" pitchFamily="18" charset="0"/>
              </a:rPr>
              <a:t>Request</a:t>
            </a:r>
            <a:r>
              <a:rPr lang="en-US" altLang="zh-CN" sz="2800" baseline="-25000" dirty="0">
                <a:latin typeface="Times New Roman" panose="02020603050405020304" pitchFamily="18" charset="0"/>
              </a:rPr>
              <a:t>4</a:t>
            </a:r>
            <a:r>
              <a:rPr lang="en-US" altLang="zh-CN" sz="2800" dirty="0">
                <a:latin typeface="Times New Roman" panose="02020603050405020304" pitchFamily="18" charset="0"/>
              </a:rPr>
              <a:t>(3,3,0)</a:t>
            </a:r>
            <a:r>
              <a:rPr lang="en-US" altLang="zh-CN" sz="2800" dirty="0">
                <a:solidFill>
                  <a:srgbClr val="FF0000"/>
                </a:solidFill>
                <a:latin typeface="Times New Roman" panose="02020603050405020304" pitchFamily="18" charset="0"/>
              </a:rPr>
              <a:t>&gt;</a:t>
            </a:r>
            <a:r>
              <a:rPr lang="en-US" altLang="zh-CN" sz="2800" dirty="0">
                <a:latin typeface="Times New Roman" panose="02020603050405020304" pitchFamily="18" charset="0"/>
              </a:rPr>
              <a:t>Available(2,3,0)</a:t>
            </a:r>
            <a:r>
              <a:rPr lang="zh-CN" altLang="en-US" sz="2800" dirty="0">
                <a:latin typeface="Times New Roman" panose="02020603050405020304" pitchFamily="18" charset="0"/>
              </a:rPr>
              <a:t>，让</a:t>
            </a:r>
            <a:r>
              <a:rPr lang="en-US" altLang="zh-CN" sz="2800" dirty="0">
                <a:latin typeface="Times New Roman" panose="02020603050405020304" pitchFamily="18" charset="0"/>
              </a:rPr>
              <a:t>P</a:t>
            </a:r>
            <a:r>
              <a:rPr lang="en-US" altLang="zh-CN" sz="2800" baseline="-25000" dirty="0">
                <a:latin typeface="Times New Roman" panose="02020603050405020304" pitchFamily="18" charset="0"/>
              </a:rPr>
              <a:t>4</a:t>
            </a:r>
            <a:r>
              <a:rPr lang="zh-CN" altLang="en-US" sz="2800" dirty="0">
                <a:latin typeface="Times New Roman" panose="02020603050405020304" pitchFamily="18" charset="0"/>
              </a:rPr>
              <a:t>等待。</a:t>
            </a:r>
            <a:endParaRPr lang="zh-CN" altLang="en-US" sz="2800" dirty="0">
              <a:latin typeface="Times New Roman" panose="02020603050405020304" pitchFamily="18" charset="0"/>
            </a:endParaRPr>
          </a:p>
        </p:txBody>
      </p:sp>
      <p:sp>
        <p:nvSpPr>
          <p:cNvPr id="107525" name="Text Box 6"/>
          <p:cNvSpPr txBox="1"/>
          <p:nvPr/>
        </p:nvSpPr>
        <p:spPr>
          <a:xfrm>
            <a:off x="393700" y="2565400"/>
            <a:ext cx="8178800" cy="946150"/>
          </a:xfrm>
          <a:prstGeom prst="rect">
            <a:avLst/>
          </a:prstGeom>
          <a:noFill/>
          <a:ln w="9525">
            <a:noFill/>
          </a:ln>
        </p:spPr>
        <p:txBody>
          <a:bodyPr>
            <a:spAutoFit/>
          </a:bodyPr>
          <a:p>
            <a:pPr eaLnBrk="1" hangingPunct="1">
              <a:spcBef>
                <a:spcPct val="50000"/>
              </a:spcBef>
            </a:pPr>
            <a:r>
              <a:rPr lang="zh-CN" altLang="en-US" sz="2800" dirty="0">
                <a:latin typeface="Times New Roman" panose="02020603050405020304" pitchFamily="18" charset="0"/>
              </a:rPr>
              <a:t>（</a:t>
            </a:r>
            <a:r>
              <a:rPr lang="en-US" altLang="zh-CN" sz="2800" dirty="0">
                <a:latin typeface="Times New Roman" panose="02020603050405020304" pitchFamily="18" charset="0"/>
              </a:rPr>
              <a:t>4</a:t>
            </a:r>
            <a:r>
              <a:rPr lang="zh-CN" altLang="en-US" sz="2800" dirty="0">
                <a:latin typeface="Times New Roman" panose="02020603050405020304" pitchFamily="18" charset="0"/>
              </a:rPr>
              <a:t>）</a:t>
            </a:r>
            <a:r>
              <a:rPr lang="en-US" altLang="zh-CN" sz="2800" dirty="0">
                <a:latin typeface="Times New Roman" panose="02020603050405020304" pitchFamily="18" charset="0"/>
              </a:rPr>
              <a:t>P</a:t>
            </a:r>
            <a:r>
              <a:rPr lang="en-US" altLang="zh-CN" sz="2800" baseline="-30000" dirty="0">
                <a:latin typeface="Times New Roman" panose="02020603050405020304" pitchFamily="18" charset="0"/>
              </a:rPr>
              <a:t>0</a:t>
            </a:r>
            <a:r>
              <a:rPr lang="zh-CN" altLang="en-US" sz="2800" dirty="0">
                <a:latin typeface="Times New Roman" panose="02020603050405020304" pitchFamily="18" charset="0"/>
              </a:rPr>
              <a:t>发出请求向量</a:t>
            </a:r>
            <a:r>
              <a:rPr lang="en-US" altLang="zh-CN" sz="2800" dirty="0">
                <a:latin typeface="Times New Roman" panose="02020603050405020304" pitchFamily="18" charset="0"/>
              </a:rPr>
              <a:t>Request</a:t>
            </a:r>
            <a:r>
              <a:rPr lang="en-US" altLang="zh-CN" sz="2800" baseline="-30000" dirty="0">
                <a:latin typeface="Times New Roman" panose="02020603050405020304" pitchFamily="18" charset="0"/>
              </a:rPr>
              <a:t>0</a:t>
            </a:r>
            <a:r>
              <a:rPr lang="en-US" altLang="zh-CN" sz="2800" dirty="0">
                <a:latin typeface="Times New Roman" panose="02020603050405020304" pitchFamily="18" charset="0"/>
              </a:rPr>
              <a:t>(0,2,0)</a:t>
            </a:r>
            <a:r>
              <a:rPr lang="zh-CN" altLang="en-US" sz="2800" dirty="0">
                <a:latin typeface="Times New Roman" panose="02020603050405020304" pitchFamily="18" charset="0"/>
              </a:rPr>
              <a:t>，</a:t>
            </a:r>
            <a:r>
              <a:rPr lang="zh-CN" altLang="en-US" sz="2800" dirty="0">
                <a:latin typeface="Tahoma" panose="020B0604030504040204" pitchFamily="34" charset="0"/>
              </a:rPr>
              <a:t>按银行家算法，</a:t>
            </a:r>
            <a:r>
              <a:rPr lang="zh-CN" altLang="en-US" sz="2800" dirty="0">
                <a:latin typeface="Times New Roman" panose="02020603050405020304" pitchFamily="18" charset="0"/>
              </a:rPr>
              <a:t>分析系统是否可同意请求。</a:t>
            </a:r>
            <a:endParaRPr lang="zh-CN" altLang="en-US" sz="2800" dirty="0">
              <a:latin typeface="Times New Roman" panose="02020603050405020304" pitchFamily="18" charset="0"/>
            </a:endParaRPr>
          </a:p>
        </p:txBody>
      </p:sp>
      <p:sp>
        <p:nvSpPr>
          <p:cNvPr id="107526" name="Text Box 7"/>
          <p:cNvSpPr txBox="1"/>
          <p:nvPr/>
        </p:nvSpPr>
        <p:spPr>
          <a:xfrm>
            <a:off x="509588" y="3570288"/>
            <a:ext cx="7937500" cy="1885950"/>
          </a:xfrm>
          <a:prstGeom prst="rect">
            <a:avLst/>
          </a:prstGeom>
          <a:noFill/>
          <a:ln w="9525">
            <a:noFill/>
          </a:ln>
        </p:spPr>
        <p:txBody>
          <a:bodyPr>
            <a:spAutoFit/>
          </a:bodyPr>
          <a:p>
            <a:pPr marL="457200" indent="-457200" eaLnBrk="1" hangingPunct="1">
              <a:spcBef>
                <a:spcPct val="10000"/>
              </a:spcBef>
              <a:buClr>
                <a:schemeClr val="tx1"/>
              </a:buClr>
              <a:buFont typeface="Wingdings" panose="05000000000000000000" pitchFamily="2" charset="2"/>
              <a:buAutoNum type="circleNumDbPlain"/>
            </a:pPr>
            <a:r>
              <a:rPr lang="en-US" altLang="zh-CN" sz="2800" dirty="0">
                <a:latin typeface="Times New Roman" panose="02020603050405020304" pitchFamily="18" charset="0"/>
              </a:rPr>
              <a:t>Request</a:t>
            </a:r>
            <a:r>
              <a:rPr lang="en-US" altLang="zh-CN" sz="2800" baseline="-25000" dirty="0">
                <a:latin typeface="Times New Roman" panose="02020603050405020304" pitchFamily="18" charset="0"/>
              </a:rPr>
              <a:t>0</a:t>
            </a:r>
            <a:r>
              <a:rPr lang="en-US" altLang="zh-CN" sz="2800" dirty="0">
                <a:latin typeface="Times New Roman" panose="02020603050405020304" pitchFamily="18" charset="0"/>
              </a:rPr>
              <a:t>(0,2,0)≤Need</a:t>
            </a:r>
            <a:r>
              <a:rPr lang="en-US" altLang="zh-CN" sz="2800" baseline="-25000" dirty="0">
                <a:latin typeface="Times New Roman" panose="02020603050405020304" pitchFamily="18" charset="0"/>
              </a:rPr>
              <a:t>0</a:t>
            </a:r>
            <a:r>
              <a:rPr lang="en-US" altLang="zh-CN" sz="2800" dirty="0">
                <a:latin typeface="Times New Roman" panose="02020603050405020304" pitchFamily="18" charset="0"/>
              </a:rPr>
              <a:t>(7,4,3)</a:t>
            </a:r>
            <a:endParaRPr lang="en-US" altLang="zh-CN" sz="2800" dirty="0">
              <a:latin typeface="Times New Roman" panose="02020603050405020304" pitchFamily="18" charset="0"/>
            </a:endParaRPr>
          </a:p>
          <a:p>
            <a:pPr marL="457200" indent="-457200" eaLnBrk="1" hangingPunct="1">
              <a:spcBef>
                <a:spcPct val="10000"/>
              </a:spcBef>
              <a:buClr>
                <a:schemeClr val="tx1"/>
              </a:buClr>
              <a:buFont typeface="Wingdings" panose="05000000000000000000" pitchFamily="2" charset="2"/>
              <a:buAutoNum type="circleNumDbPlain"/>
            </a:pPr>
            <a:r>
              <a:rPr lang="en-US" altLang="zh-CN" sz="2800" dirty="0">
                <a:latin typeface="Times New Roman" panose="02020603050405020304" pitchFamily="18" charset="0"/>
              </a:rPr>
              <a:t>Request</a:t>
            </a:r>
            <a:r>
              <a:rPr lang="en-US" altLang="zh-CN" sz="2800" baseline="-25000" dirty="0">
                <a:latin typeface="Times New Roman" panose="02020603050405020304" pitchFamily="18" charset="0"/>
              </a:rPr>
              <a:t>0</a:t>
            </a:r>
            <a:r>
              <a:rPr lang="en-US" altLang="zh-CN" sz="2800" dirty="0">
                <a:latin typeface="Times New Roman" panose="02020603050405020304" pitchFamily="18" charset="0"/>
              </a:rPr>
              <a:t>(0,2,0)≤Available(2,3,0)</a:t>
            </a:r>
            <a:endParaRPr lang="en-US" altLang="zh-CN" sz="2800" dirty="0">
              <a:latin typeface="Times New Roman" panose="02020603050405020304" pitchFamily="18" charset="0"/>
            </a:endParaRPr>
          </a:p>
          <a:p>
            <a:pPr marL="457200" indent="-457200" eaLnBrk="1" hangingPunct="1">
              <a:spcBef>
                <a:spcPct val="10000"/>
              </a:spcBef>
              <a:buClr>
                <a:schemeClr val="tx1"/>
              </a:buClr>
              <a:buFont typeface="Wingdings" panose="05000000000000000000" pitchFamily="2" charset="2"/>
              <a:buAutoNum type="circleNumDbPlain"/>
            </a:pPr>
            <a:r>
              <a:rPr lang="zh-CN" altLang="en-US" sz="2800" dirty="0">
                <a:latin typeface="Times New Roman" panose="02020603050405020304" pitchFamily="18" charset="0"/>
              </a:rPr>
              <a:t>系统暂时先假定可为</a:t>
            </a:r>
            <a:r>
              <a:rPr lang="en-US" altLang="zh-CN" sz="2800" dirty="0">
                <a:latin typeface="Times New Roman" panose="02020603050405020304" pitchFamily="18" charset="0"/>
              </a:rPr>
              <a:t>P</a:t>
            </a:r>
            <a:r>
              <a:rPr lang="en-US" altLang="zh-CN" sz="2800" baseline="-25000" dirty="0">
                <a:latin typeface="Times New Roman" panose="02020603050405020304" pitchFamily="18" charset="0"/>
              </a:rPr>
              <a:t>0</a:t>
            </a:r>
            <a:r>
              <a:rPr lang="zh-CN" altLang="en-US" sz="2800" dirty="0">
                <a:latin typeface="Times New Roman" panose="02020603050405020304" pitchFamily="18" charset="0"/>
              </a:rPr>
              <a:t>分配资源，并修改有关数据。</a:t>
            </a:r>
            <a:endParaRPr lang="zh-CN" altLang="en-US" sz="2800" dirty="0">
              <a:latin typeface="Times New Roman" panose="02020603050405020304" pitchFamily="18" charset="0"/>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灯片编号占位符 3"/>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ea typeface="楷体_GB2312" pitchFamily="49" charset="-122"/>
              </a:rPr>
            </a:fld>
            <a:endParaRPr lang="en-US" altLang="zh-CN" sz="1400" dirty="0">
              <a:ea typeface="楷体_GB2312" pitchFamily="49" charset="-122"/>
            </a:endParaRPr>
          </a:p>
        </p:txBody>
      </p:sp>
      <p:sp>
        <p:nvSpPr>
          <p:cNvPr id="108547" name="Text Box 4"/>
          <p:cNvSpPr txBox="1"/>
          <p:nvPr/>
        </p:nvSpPr>
        <p:spPr>
          <a:xfrm>
            <a:off x="574675" y="3963988"/>
            <a:ext cx="8066088" cy="1373187"/>
          </a:xfrm>
          <a:prstGeom prst="rect">
            <a:avLst/>
          </a:prstGeom>
          <a:noFill/>
          <a:ln w="9525">
            <a:noFill/>
          </a:ln>
        </p:spPr>
        <p:txBody>
          <a:bodyPr>
            <a:spAutoFit/>
          </a:bodyPr>
          <a:p>
            <a:pPr marL="342900" indent="-342900" eaLnBrk="1" hangingPunct="1">
              <a:spcBef>
                <a:spcPct val="10000"/>
              </a:spcBef>
              <a:buClr>
                <a:schemeClr val="tx1"/>
              </a:buClr>
              <a:buFont typeface="Wingdings" panose="05000000000000000000" pitchFamily="2" charset="2"/>
              <a:buAutoNum type="circleNumDbPlain" startAt="4"/>
            </a:pPr>
            <a:r>
              <a:rPr lang="zh-CN" altLang="en-US" sz="2800" dirty="0">
                <a:latin typeface="Times New Roman" panose="02020603050405020304" pitchFamily="18" charset="0"/>
              </a:rPr>
              <a:t>进行安全性检查，可用资源</a:t>
            </a:r>
            <a:r>
              <a:rPr lang="en-US" altLang="zh-CN" sz="2800" dirty="0">
                <a:latin typeface="Times New Roman" panose="02020603050405020304" pitchFamily="18" charset="0"/>
              </a:rPr>
              <a:t>Available(2,1,0)</a:t>
            </a:r>
            <a:r>
              <a:rPr lang="zh-CN" altLang="en-US" sz="2800" dirty="0">
                <a:latin typeface="Times New Roman" panose="02020603050405020304" pitchFamily="18" charset="0"/>
              </a:rPr>
              <a:t>已不能满足任何进程的需要，系统进入不安全状态，故系统不能同意</a:t>
            </a:r>
            <a:r>
              <a:rPr lang="en-US" altLang="zh-CN" sz="2800" dirty="0">
                <a:latin typeface="Times New Roman" panose="02020603050405020304" pitchFamily="18" charset="0"/>
              </a:rPr>
              <a:t>P0</a:t>
            </a:r>
            <a:r>
              <a:rPr lang="zh-CN" altLang="en-US" sz="2800" dirty="0">
                <a:latin typeface="Times New Roman" panose="02020603050405020304" pitchFamily="18" charset="0"/>
              </a:rPr>
              <a:t>的请求，让其阻塞。</a:t>
            </a:r>
            <a:endParaRPr lang="zh-CN" altLang="en-US" sz="2800" dirty="0">
              <a:latin typeface="Times New Roman" panose="02020603050405020304" pitchFamily="18" charset="0"/>
            </a:endParaRPr>
          </a:p>
        </p:txBody>
      </p:sp>
      <p:graphicFrame>
        <p:nvGraphicFramePr>
          <p:cNvPr id="737285" name="Group 5"/>
          <p:cNvGraphicFramePr>
            <a:graphicFrameLocks noGrp="1"/>
          </p:cNvGraphicFramePr>
          <p:nvPr/>
        </p:nvGraphicFramePr>
        <p:xfrm>
          <a:off x="468313" y="844550"/>
          <a:ext cx="8382000" cy="2816225"/>
        </p:xfrm>
        <a:graphic>
          <a:graphicData uri="http://schemas.openxmlformats.org/drawingml/2006/table">
            <a:tbl>
              <a:tblPr/>
              <a:tblGrid>
                <a:gridCol w="1676400"/>
                <a:gridCol w="1676400"/>
                <a:gridCol w="1676400"/>
                <a:gridCol w="1676400"/>
                <a:gridCol w="1676400"/>
              </a:tblGrid>
              <a:tr h="749751">
                <a:tc>
                  <a:txBody>
                    <a:body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endParaRPr kumimoji="0" lang="zh-CN"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695" marB="4569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Max</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   B   C</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95" marB="4569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Allocation </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   B   C</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95" marB="4569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Need </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   B   C</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95" marB="4569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Available </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   B   C</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695" marB="4569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r>
              <a:tr h="2066474">
                <a:tc>
                  <a:txBody>
                    <a:body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P</a:t>
                      </a:r>
                      <a:r>
                        <a:rPr kumimoji="0" lang="en-US" altLang="zh-CN" sz="2400" b="1" i="0" u="none" strike="noStrike" cap="none" normalizeH="0" baseline="-20000" dirty="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400" b="1" i="0" u="none" strike="noStrike" cap="none" normalizeH="0" baseline="-2000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P</a:t>
                      </a:r>
                      <a:r>
                        <a:rPr kumimoji="0" lang="en-US" altLang="zh-CN" sz="2400" b="1" i="0" u="none" strike="noStrike" cap="none" normalizeH="0" baseline="-20000" dirty="0">
                          <a:ln>
                            <a:noFill/>
                          </a:ln>
                          <a:solidFill>
                            <a:schemeClr val="tx1"/>
                          </a:solidFill>
                          <a:effectLst/>
                          <a:latin typeface="Times New Roman" panose="02020603050405020304" pitchFamily="18" charset="0"/>
                          <a:ea typeface="宋体" panose="02010600030101010101" pitchFamily="2" charset="-122"/>
                        </a:rPr>
                        <a:t>1</a:t>
                      </a:r>
                      <a:endParaRPr kumimoji="0" lang="en-US" altLang="zh-CN" sz="2400" b="1" i="0" u="none" strike="noStrike" cap="none" normalizeH="0" baseline="-2000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P</a:t>
                      </a:r>
                      <a:r>
                        <a:rPr kumimoji="0" lang="en-US" altLang="zh-CN" sz="2400" b="1" i="0" u="none" strike="noStrike" cap="none" normalizeH="0" baseline="-20000" dirty="0">
                          <a:ln>
                            <a:noFill/>
                          </a:ln>
                          <a:solidFill>
                            <a:schemeClr val="tx1"/>
                          </a:solidFill>
                          <a:effectLst/>
                          <a:latin typeface="Times New Roman" panose="02020603050405020304" pitchFamily="18" charset="0"/>
                          <a:ea typeface="宋体" panose="02010600030101010101" pitchFamily="2" charset="-122"/>
                        </a:rPr>
                        <a:t>2</a:t>
                      </a:r>
                      <a:endParaRPr kumimoji="0" lang="en-US" altLang="zh-CN" sz="2400" b="1" i="0" u="none" strike="noStrike" cap="none" normalizeH="0" baseline="-2000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P</a:t>
                      </a:r>
                      <a:r>
                        <a:rPr kumimoji="0" lang="en-US" altLang="zh-CN" sz="2400" b="1" i="0" u="none" strike="noStrike" cap="none" normalizeH="0" baseline="-20000" dirty="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400" b="1" i="0" u="none" strike="noStrike" cap="none" normalizeH="0" baseline="-2000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P</a:t>
                      </a:r>
                      <a:r>
                        <a:rPr kumimoji="0" lang="en-US" altLang="zh-CN" sz="2400" b="1" i="0" u="none" strike="noStrike" cap="none" normalizeH="0" baseline="-20000" dirty="0">
                          <a:ln>
                            <a:noFill/>
                          </a:ln>
                          <a:solidFill>
                            <a:schemeClr val="tx1"/>
                          </a:solidFill>
                          <a:effectLst/>
                          <a:latin typeface="Times New Roman" panose="02020603050405020304" pitchFamily="18" charset="0"/>
                          <a:ea typeface="宋体" panose="02010600030101010101" pitchFamily="2" charset="-122"/>
                        </a:rPr>
                        <a:t>4</a:t>
                      </a:r>
                      <a:endParaRPr kumimoji="0" lang="en-US" altLang="zh-CN" sz="2400" b="1" i="0" u="none" strike="noStrike" cap="none" normalizeH="0" baseline="-20000" dirty="0">
                        <a:ln>
                          <a:noFill/>
                        </a:ln>
                        <a:solidFill>
                          <a:schemeClr val="tx1"/>
                        </a:solidFill>
                        <a:effectLst/>
                        <a:latin typeface="Times New Roman" panose="02020603050405020304" pitchFamily="18" charset="0"/>
                        <a:ea typeface="宋体" panose="02010600030101010101" pitchFamily="2" charset="-122"/>
                      </a:endParaRPr>
                    </a:p>
                  </a:txBody>
                  <a:tcPr marT="45695" marB="4569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7   5   3</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3   2   2</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9   0   2 </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2   2   2 </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4   3   3 </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695" marB="4569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0   1   0</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0   3   0 </a:t>
                      </a:r>
                      <a:endParaRPr kumimoji="0" lang="en-US" altLang="zh-CN" sz="24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3   0   2</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3   0   2 </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2   1   1 </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0   0   2 </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695" marB="4569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defRPr/>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7   4   3</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7   2   3 </a:t>
                      </a:r>
                      <a:endParaRPr kumimoji="0" lang="en-US" altLang="zh-CN" sz="24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0   2   0 </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6   0   0 </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0   1   1 </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4   3   1</a:t>
                      </a:r>
                      <a:r>
                        <a:rPr kumimoji="0" lang="en-US" altLang="zh-CN" sz="24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  </a:t>
                      </a:r>
                      <a:endParaRPr kumimoji="0" lang="en-US" altLang="zh-CN" sz="24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endParaRPr>
                    </a:p>
                  </a:txBody>
                  <a:tcPr marT="45695" marB="4569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defRPr/>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2   3   0</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2   1   0</a:t>
                      </a:r>
                      <a:endParaRPr kumimoji="0" lang="en-US" altLang="zh-CN" sz="24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90000"/>
                        </a:lnSpc>
                        <a:spcBef>
                          <a:spcPct val="0"/>
                        </a:spcBef>
                        <a:spcAft>
                          <a:spcPct val="0"/>
                        </a:spcAft>
                        <a:buClr>
                          <a:schemeClr val="folHlink"/>
                        </a:buClr>
                        <a:buSzPct val="60000"/>
                        <a:buFont typeface="Wingdings" panose="05000000000000000000" pitchFamily="2" charset="2"/>
                        <a:buNone/>
                      </a:pP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695" marB="4569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r>
            </a:tbl>
          </a:graphicData>
        </a:graphic>
      </p:graphicFrame>
      <p:grpSp>
        <p:nvGrpSpPr>
          <p:cNvPr id="737305" name="Group 25"/>
          <p:cNvGrpSpPr/>
          <p:nvPr/>
        </p:nvGrpSpPr>
        <p:grpSpPr>
          <a:xfrm>
            <a:off x="468313" y="808038"/>
            <a:ext cx="1747837" cy="773112"/>
            <a:chOff x="288" y="1059"/>
            <a:chExt cx="1101" cy="487"/>
          </a:xfrm>
        </p:grpSpPr>
        <p:sp>
          <p:nvSpPr>
            <p:cNvPr id="108573" name="Line 26"/>
            <p:cNvSpPr/>
            <p:nvPr/>
          </p:nvSpPr>
          <p:spPr>
            <a:xfrm>
              <a:off x="288" y="1104"/>
              <a:ext cx="1056" cy="432"/>
            </a:xfrm>
            <a:prstGeom prst="line">
              <a:avLst/>
            </a:prstGeom>
            <a:ln w="9525" cap="flat" cmpd="sng">
              <a:solidFill>
                <a:schemeClr val="tx1"/>
              </a:solidFill>
              <a:prstDash val="solid"/>
              <a:headEnd type="none" w="med" len="med"/>
              <a:tailEnd type="none" w="med" len="med"/>
            </a:ln>
          </p:spPr>
        </p:sp>
        <p:sp>
          <p:nvSpPr>
            <p:cNvPr id="108574" name="Text Box 27"/>
            <p:cNvSpPr txBox="1"/>
            <p:nvPr/>
          </p:nvSpPr>
          <p:spPr>
            <a:xfrm>
              <a:off x="288" y="1296"/>
              <a:ext cx="528" cy="250"/>
            </a:xfrm>
            <a:prstGeom prst="rect">
              <a:avLst/>
            </a:prstGeom>
            <a:noFill/>
            <a:ln w="9525">
              <a:noFill/>
            </a:ln>
          </p:spPr>
          <p:txBody>
            <a:bodyPr>
              <a:spAutoFit/>
            </a:bodyPr>
            <a:p>
              <a:pPr algn="just" eaLnBrk="1" hangingPunct="1">
                <a:spcBef>
                  <a:spcPct val="50000"/>
                </a:spcBef>
              </a:pPr>
              <a:r>
                <a:rPr lang="zh-CN" altLang="en-US" sz="2000" dirty="0">
                  <a:latin typeface="Tahoma" panose="020B0604030504040204" pitchFamily="34" charset="0"/>
                </a:rPr>
                <a:t>进程</a:t>
              </a:r>
              <a:endParaRPr lang="zh-CN" altLang="en-US" sz="2000" dirty="0">
                <a:latin typeface="Tahoma" panose="020B0604030504040204" pitchFamily="34" charset="0"/>
              </a:endParaRPr>
            </a:p>
          </p:txBody>
        </p:sp>
        <p:sp>
          <p:nvSpPr>
            <p:cNvPr id="108575" name="Text Box 28"/>
            <p:cNvSpPr txBox="1"/>
            <p:nvPr/>
          </p:nvSpPr>
          <p:spPr>
            <a:xfrm>
              <a:off x="1097" y="1223"/>
              <a:ext cx="292" cy="250"/>
            </a:xfrm>
            <a:prstGeom prst="rect">
              <a:avLst/>
            </a:prstGeom>
            <a:noFill/>
            <a:ln w="9525">
              <a:noFill/>
            </a:ln>
          </p:spPr>
          <p:txBody>
            <a:bodyPr>
              <a:spAutoFit/>
            </a:bodyPr>
            <a:p>
              <a:pPr algn="just" eaLnBrk="1" hangingPunct="1">
                <a:spcBef>
                  <a:spcPct val="50000"/>
                </a:spcBef>
              </a:pPr>
              <a:r>
                <a:rPr lang="zh-CN" altLang="en-US" sz="2000" dirty="0">
                  <a:latin typeface="Tahoma" panose="020B0604030504040204" pitchFamily="34" charset="0"/>
                </a:rPr>
                <a:t>况</a:t>
              </a:r>
              <a:endParaRPr lang="zh-CN" altLang="en-US" sz="2000" dirty="0">
                <a:latin typeface="Tahoma" panose="020B0604030504040204" pitchFamily="34" charset="0"/>
              </a:endParaRPr>
            </a:p>
          </p:txBody>
        </p:sp>
        <p:sp>
          <p:nvSpPr>
            <p:cNvPr id="108576" name="Text Box 29"/>
            <p:cNvSpPr txBox="1"/>
            <p:nvPr/>
          </p:nvSpPr>
          <p:spPr>
            <a:xfrm>
              <a:off x="632" y="1059"/>
              <a:ext cx="292" cy="250"/>
            </a:xfrm>
            <a:prstGeom prst="rect">
              <a:avLst/>
            </a:prstGeom>
            <a:noFill/>
            <a:ln w="9525">
              <a:noFill/>
            </a:ln>
          </p:spPr>
          <p:txBody>
            <a:bodyPr>
              <a:spAutoFit/>
            </a:bodyPr>
            <a:p>
              <a:pPr algn="just" eaLnBrk="1" hangingPunct="1">
                <a:spcBef>
                  <a:spcPct val="50000"/>
                </a:spcBef>
              </a:pPr>
              <a:r>
                <a:rPr lang="zh-CN" altLang="en-US" sz="2000" dirty="0">
                  <a:latin typeface="Tahoma" panose="020B0604030504040204" pitchFamily="34" charset="0"/>
                </a:rPr>
                <a:t>资</a:t>
              </a:r>
              <a:endParaRPr lang="zh-CN" altLang="en-US" sz="2000" dirty="0">
                <a:latin typeface="Tahoma" panose="020B0604030504040204" pitchFamily="34" charset="0"/>
              </a:endParaRPr>
            </a:p>
          </p:txBody>
        </p:sp>
        <p:sp>
          <p:nvSpPr>
            <p:cNvPr id="108577" name="Text Box 30"/>
            <p:cNvSpPr txBox="1"/>
            <p:nvPr/>
          </p:nvSpPr>
          <p:spPr>
            <a:xfrm>
              <a:off x="789" y="1106"/>
              <a:ext cx="292" cy="250"/>
            </a:xfrm>
            <a:prstGeom prst="rect">
              <a:avLst/>
            </a:prstGeom>
            <a:noFill/>
            <a:ln w="9525">
              <a:noFill/>
            </a:ln>
          </p:spPr>
          <p:txBody>
            <a:bodyPr>
              <a:spAutoFit/>
            </a:bodyPr>
            <a:p>
              <a:pPr algn="just" eaLnBrk="1" hangingPunct="1">
                <a:spcBef>
                  <a:spcPct val="50000"/>
                </a:spcBef>
              </a:pPr>
              <a:r>
                <a:rPr lang="zh-CN" altLang="en-US" sz="2000" dirty="0">
                  <a:latin typeface="Tahoma" panose="020B0604030504040204" pitchFamily="34" charset="0"/>
                </a:rPr>
                <a:t>源</a:t>
              </a:r>
              <a:endParaRPr lang="zh-CN" altLang="en-US" sz="2000" dirty="0">
                <a:latin typeface="Tahoma" panose="020B0604030504040204" pitchFamily="34" charset="0"/>
              </a:endParaRPr>
            </a:p>
          </p:txBody>
        </p:sp>
        <p:sp>
          <p:nvSpPr>
            <p:cNvPr id="108578" name="Text Box 31"/>
            <p:cNvSpPr txBox="1"/>
            <p:nvPr/>
          </p:nvSpPr>
          <p:spPr>
            <a:xfrm>
              <a:off x="947" y="1161"/>
              <a:ext cx="292" cy="250"/>
            </a:xfrm>
            <a:prstGeom prst="rect">
              <a:avLst/>
            </a:prstGeom>
            <a:noFill/>
            <a:ln w="9525">
              <a:noFill/>
            </a:ln>
          </p:spPr>
          <p:txBody>
            <a:bodyPr>
              <a:spAutoFit/>
            </a:bodyPr>
            <a:p>
              <a:pPr algn="just" eaLnBrk="1" hangingPunct="1">
                <a:spcBef>
                  <a:spcPct val="50000"/>
                </a:spcBef>
              </a:pPr>
              <a:r>
                <a:rPr lang="zh-CN" altLang="en-US" sz="2000" dirty="0">
                  <a:latin typeface="Tahoma" panose="020B0604030504040204" pitchFamily="34" charset="0"/>
                </a:rPr>
                <a:t>情</a:t>
              </a:r>
              <a:endParaRPr lang="zh-CN" altLang="en-US" sz="2000" dirty="0">
                <a:latin typeface="Tahoma" panose="020B0604030504040204" pitchFamily="34" charset="0"/>
              </a:endParaRPr>
            </a:p>
          </p:txBody>
        </p:sp>
      </p:grpSp>
      <p:sp>
        <p:nvSpPr>
          <p:cNvPr id="108569" name="矩形 1"/>
          <p:cNvSpPr/>
          <p:nvPr/>
        </p:nvSpPr>
        <p:spPr>
          <a:xfrm>
            <a:off x="1239838" y="5842000"/>
            <a:ext cx="2228850" cy="460375"/>
          </a:xfrm>
          <a:prstGeom prst="rect">
            <a:avLst/>
          </a:prstGeom>
          <a:noFill/>
          <a:ln w="9525">
            <a:noFill/>
          </a:ln>
        </p:spPr>
        <p:txBody>
          <a:bodyPr wrap="none">
            <a:spAutoFit/>
          </a:bodyPr>
          <a:p>
            <a:pPr eaLnBrk="1" hangingPunct="1">
              <a:spcBef>
                <a:spcPct val="10000"/>
              </a:spcBef>
              <a:buClr>
                <a:schemeClr val="tx1"/>
              </a:buClr>
            </a:pPr>
            <a:r>
              <a:rPr lang="en-US" altLang="zh-CN" dirty="0">
                <a:latin typeface="Times New Roman" panose="02020603050405020304" pitchFamily="18" charset="0"/>
              </a:rPr>
              <a:t>Available(2,3,0)</a:t>
            </a:r>
            <a:endParaRPr lang="en-US" altLang="zh-CN" dirty="0">
              <a:latin typeface="Times New Roman" panose="02020603050405020304" pitchFamily="18" charset="0"/>
            </a:endParaRPr>
          </a:p>
        </p:txBody>
      </p:sp>
      <p:sp>
        <p:nvSpPr>
          <p:cNvPr id="108570" name="矩形 2"/>
          <p:cNvSpPr/>
          <p:nvPr/>
        </p:nvSpPr>
        <p:spPr>
          <a:xfrm>
            <a:off x="3468688" y="5411788"/>
            <a:ext cx="2170112" cy="461962"/>
          </a:xfrm>
          <a:prstGeom prst="rect">
            <a:avLst/>
          </a:prstGeom>
          <a:noFill/>
          <a:ln w="9525">
            <a:noFill/>
          </a:ln>
        </p:spPr>
        <p:txBody>
          <a:bodyPr wrap="none">
            <a:spAutoFit/>
          </a:bodyPr>
          <a:p>
            <a:pPr eaLnBrk="1" hangingPunct="1">
              <a:spcBef>
                <a:spcPct val="50000"/>
              </a:spcBef>
            </a:pPr>
            <a:r>
              <a:rPr lang="en-US" altLang="zh-CN" dirty="0">
                <a:latin typeface="Times New Roman" panose="02020603050405020304" pitchFamily="18" charset="0"/>
              </a:rPr>
              <a:t>Request</a:t>
            </a:r>
            <a:r>
              <a:rPr lang="en-US" altLang="zh-CN" baseline="-30000" dirty="0">
                <a:latin typeface="Times New Roman" panose="02020603050405020304" pitchFamily="18" charset="0"/>
              </a:rPr>
              <a:t>0</a:t>
            </a:r>
            <a:r>
              <a:rPr lang="en-US" altLang="zh-CN" dirty="0">
                <a:latin typeface="Times New Roman" panose="02020603050405020304" pitchFamily="18" charset="0"/>
              </a:rPr>
              <a:t>(0,2,0)</a:t>
            </a:r>
            <a:endParaRPr lang="zh-CN" altLang="en-US" dirty="0">
              <a:latin typeface="Times New Roman" panose="02020603050405020304" pitchFamily="18" charset="0"/>
            </a:endParaRPr>
          </a:p>
        </p:txBody>
      </p:sp>
      <p:sp>
        <p:nvSpPr>
          <p:cNvPr id="108571" name="矩形 13"/>
          <p:cNvSpPr/>
          <p:nvPr/>
        </p:nvSpPr>
        <p:spPr>
          <a:xfrm>
            <a:off x="5580063" y="5842000"/>
            <a:ext cx="2230437" cy="460375"/>
          </a:xfrm>
          <a:prstGeom prst="rect">
            <a:avLst/>
          </a:prstGeom>
          <a:noFill/>
          <a:ln w="9525">
            <a:noFill/>
          </a:ln>
        </p:spPr>
        <p:txBody>
          <a:bodyPr wrap="none">
            <a:spAutoFit/>
          </a:bodyPr>
          <a:p>
            <a:pPr eaLnBrk="1" hangingPunct="1">
              <a:spcBef>
                <a:spcPct val="10000"/>
              </a:spcBef>
              <a:buClr>
                <a:schemeClr val="tx1"/>
              </a:buClr>
            </a:pPr>
            <a:r>
              <a:rPr lang="en-US" altLang="zh-CN" dirty="0">
                <a:latin typeface="Times New Roman" panose="02020603050405020304" pitchFamily="18" charset="0"/>
              </a:rPr>
              <a:t>Available(2,1,0)</a:t>
            </a:r>
            <a:endParaRPr lang="en-US" altLang="zh-CN" dirty="0">
              <a:latin typeface="Times New Roman" panose="02020603050405020304" pitchFamily="18" charset="0"/>
            </a:endParaRPr>
          </a:p>
        </p:txBody>
      </p:sp>
      <p:cxnSp>
        <p:nvCxnSpPr>
          <p:cNvPr id="108572" name="直接箭头连接符 4"/>
          <p:cNvCxnSpPr/>
          <p:nvPr/>
        </p:nvCxnSpPr>
        <p:spPr>
          <a:xfrm>
            <a:off x="3600450" y="6072188"/>
            <a:ext cx="1763713" cy="0"/>
          </a:xfrm>
          <a:prstGeom prst="straightConnector1">
            <a:avLst/>
          </a:prstGeom>
          <a:ln w="19050" cap="flat" cmpd="sng">
            <a:solidFill>
              <a:schemeClr val="tx1"/>
            </a:solidFill>
            <a:prstDash val="solid"/>
            <a:headEnd type="none" w="med" len="me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37285"/>
                                        </p:tgtEl>
                                        <p:attrNameLst>
                                          <p:attrName>style.visibility</p:attrName>
                                        </p:attrNameLst>
                                      </p:cBhvr>
                                      <p:to>
                                        <p:strVal val="visible"/>
                                      </p:to>
                                    </p:set>
                                    <p:anim calcmode="lin" valueType="num">
                                      <p:cBhvr additive="base">
                                        <p:cTn id="7" dur="500" fill="hold"/>
                                        <p:tgtEl>
                                          <p:spTgt spid="737285"/>
                                        </p:tgtEl>
                                        <p:attrNameLst>
                                          <p:attrName>ppt_x</p:attrName>
                                        </p:attrNameLst>
                                      </p:cBhvr>
                                      <p:tavLst>
                                        <p:tav tm="0">
                                          <p:val>
                                            <p:strVal val="0-#ppt_w/2"/>
                                          </p:val>
                                        </p:tav>
                                        <p:tav tm="100000">
                                          <p:val>
                                            <p:strVal val="#ppt_x"/>
                                          </p:val>
                                        </p:tav>
                                      </p:tavLst>
                                    </p:anim>
                                    <p:anim calcmode="lin" valueType="num">
                                      <p:cBhvr additive="base">
                                        <p:cTn id="8" dur="500" fill="hold"/>
                                        <p:tgtEl>
                                          <p:spTgt spid="73728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 presetClass="entr" presetSubtype="0" fill="hold" nodeType="afterEffect">
                                  <p:stCondLst>
                                    <p:cond delay="0"/>
                                  </p:stCondLst>
                                  <p:childTnLst>
                                    <p:set>
                                      <p:cBhvr>
                                        <p:cTn id="11" dur="1" fill="hold">
                                          <p:stCondLst>
                                            <p:cond delay="499"/>
                                          </p:stCondLst>
                                        </p:cTn>
                                        <p:tgtEl>
                                          <p:spTgt spid="7373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0" name="灯片编号占位符 1"/>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buNone/>
            </a:pPr>
            <a:fld id="{9A0DB2DC-4C9A-4742-B13C-FB6460FD3503}" type="slidenum">
              <a:rPr lang="en-US" altLang="zh-CN" sz="1400" dirty="0">
                <a:ea typeface="宋体" panose="02010600030101010101" pitchFamily="2" charset="-122"/>
              </a:rPr>
            </a:fld>
            <a:endParaRPr lang="en-US" altLang="zh-CN" sz="1400" dirty="0">
              <a:ea typeface="宋体" panose="02010600030101010101" pitchFamily="2" charset="-122"/>
            </a:endParaRPr>
          </a:p>
        </p:txBody>
      </p:sp>
      <p:sp>
        <p:nvSpPr>
          <p:cNvPr id="109571" name="Text Box 4"/>
          <p:cNvSpPr txBox="1"/>
          <p:nvPr/>
        </p:nvSpPr>
        <p:spPr>
          <a:xfrm>
            <a:off x="468313" y="333375"/>
            <a:ext cx="8172450" cy="5262563"/>
          </a:xfrm>
          <a:prstGeom prst="rect">
            <a:avLst/>
          </a:prstGeom>
          <a:noFill/>
          <a:ln w="9525">
            <a:noFill/>
          </a:ln>
        </p:spPr>
        <p:txBody>
          <a:bodyPr>
            <a:spAutoFit/>
          </a:bodyPr>
          <a:p>
            <a:r>
              <a:rPr lang="zh-CN" altLang="en-US" sz="2800" dirty="0">
                <a:latin typeface="Times New Roman" panose="02020603050405020304" pitchFamily="18" charset="0"/>
                <a:ea typeface="宋体" panose="02010600030101010101" pitchFamily="2" charset="-122"/>
              </a:rPr>
              <a:t>某时刻进程的资源使用情况如下表所示。</a:t>
            </a:r>
            <a:endParaRPr lang="en-US" altLang="zh-CN" sz="2800" dirty="0">
              <a:latin typeface="Times New Roman" panose="02020603050405020304" pitchFamily="18" charset="0"/>
              <a:ea typeface="宋体" panose="02010600030101010101" pitchFamily="2" charset="-122"/>
            </a:endParaRPr>
          </a:p>
          <a:p>
            <a:endParaRPr lang="en-US" altLang="zh-CN" sz="2800" dirty="0">
              <a:latin typeface="Times New Roman" panose="02020603050405020304" pitchFamily="18" charset="0"/>
              <a:ea typeface="宋体" panose="02010600030101010101" pitchFamily="2" charset="-122"/>
            </a:endParaRPr>
          </a:p>
          <a:p>
            <a:endParaRPr lang="en-US" altLang="zh-CN" sz="2800" dirty="0">
              <a:latin typeface="Times New Roman" panose="02020603050405020304" pitchFamily="18" charset="0"/>
              <a:ea typeface="宋体" panose="02010600030101010101" pitchFamily="2" charset="-122"/>
            </a:endParaRPr>
          </a:p>
          <a:p>
            <a:endParaRPr lang="en-US" altLang="zh-CN" sz="2800" dirty="0">
              <a:latin typeface="Times New Roman" panose="02020603050405020304" pitchFamily="18" charset="0"/>
              <a:ea typeface="宋体" panose="02010600030101010101" pitchFamily="2" charset="-122"/>
            </a:endParaRPr>
          </a:p>
          <a:p>
            <a:endParaRPr lang="zh-CN" altLang="en-US" sz="2800" dirty="0">
              <a:latin typeface="Times New Roman" panose="02020603050405020304" pitchFamily="18" charset="0"/>
              <a:ea typeface="宋体" panose="02010600030101010101" pitchFamily="2" charset="-122"/>
            </a:endParaRPr>
          </a:p>
          <a:p>
            <a:endParaRPr lang="zh-CN" altLang="en-US" sz="2800" dirty="0">
              <a:latin typeface="Times New Roman" panose="02020603050405020304" pitchFamily="18" charset="0"/>
              <a:ea typeface="宋体" panose="02010600030101010101" pitchFamily="2" charset="-122"/>
            </a:endParaRPr>
          </a:p>
          <a:p>
            <a:endParaRPr lang="zh-CN" altLang="en-US" sz="2800" dirty="0">
              <a:latin typeface="Times New Roman" panose="02020603050405020304" pitchFamily="18" charset="0"/>
              <a:ea typeface="宋体" panose="02010600030101010101" pitchFamily="2" charset="-122"/>
            </a:endParaRPr>
          </a:p>
          <a:p>
            <a:endParaRPr lang="zh-CN" altLang="en-US" sz="2800" dirty="0">
              <a:latin typeface="Times New Roman" panose="02020603050405020304" pitchFamily="18" charset="0"/>
              <a:ea typeface="宋体" panose="02010600030101010101" pitchFamily="2" charset="-122"/>
            </a:endParaRPr>
          </a:p>
          <a:p>
            <a:endParaRPr lang="zh-CN" altLang="en-US" sz="2800" dirty="0">
              <a:latin typeface="Times New Roman" panose="02020603050405020304" pitchFamily="18" charset="0"/>
              <a:ea typeface="宋体" panose="02010600030101010101" pitchFamily="2" charset="-122"/>
            </a:endParaRPr>
          </a:p>
          <a:p>
            <a:r>
              <a:rPr lang="zh-CN" altLang="en-US" sz="2800" dirty="0">
                <a:latin typeface="Times New Roman" panose="02020603050405020304" pitchFamily="18" charset="0"/>
                <a:ea typeface="宋体" panose="02010600030101010101" pitchFamily="2" charset="-122"/>
              </a:rPr>
              <a:t>此时的安全序列是</a:t>
            </a:r>
            <a:r>
              <a:rPr lang="zh-CN" altLang="en-US" sz="2800" u="sng" dirty="0">
                <a:latin typeface="Times New Roman" panose="02020603050405020304" pitchFamily="18" charset="0"/>
                <a:ea typeface="宋体" panose="02010600030101010101" pitchFamily="2" charset="-122"/>
              </a:rPr>
              <a:t>        </a:t>
            </a:r>
            <a:r>
              <a:rPr lang="zh-CN" altLang="en-US" sz="2800" dirty="0">
                <a:latin typeface="Times New Roman" panose="02020603050405020304" pitchFamily="18" charset="0"/>
                <a:ea typeface="宋体" panose="02010600030101010101" pitchFamily="2" charset="-122"/>
              </a:rPr>
              <a:t>。</a:t>
            </a:r>
            <a:r>
              <a:rPr lang="en-US" altLang="zh-CN" sz="2800" dirty="0">
                <a:solidFill>
                  <a:srgbClr val="0000FF"/>
                </a:solidFill>
                <a:latin typeface="Times New Roman" panose="02020603050405020304" pitchFamily="18" charset="0"/>
                <a:ea typeface="宋体" panose="02010600030101010101" pitchFamily="2" charset="-122"/>
              </a:rPr>
              <a:t>(2011</a:t>
            </a:r>
            <a:r>
              <a:rPr lang="zh-CN" altLang="en-US" sz="2800" dirty="0">
                <a:solidFill>
                  <a:srgbClr val="0000FF"/>
                </a:solidFill>
                <a:latin typeface="Times New Roman" panose="02020603050405020304" pitchFamily="18" charset="0"/>
                <a:ea typeface="宋体" panose="02010600030101010101" pitchFamily="2" charset="-122"/>
              </a:rPr>
              <a:t>全国考研试题</a:t>
            </a:r>
            <a:r>
              <a:rPr lang="en-US" altLang="zh-CN" sz="2800" dirty="0">
                <a:solidFill>
                  <a:srgbClr val="0000FF"/>
                </a:solidFill>
                <a:latin typeface="Times New Roman" panose="02020603050405020304" pitchFamily="18" charset="0"/>
                <a:ea typeface="宋体" panose="02010600030101010101" pitchFamily="2" charset="-122"/>
              </a:rPr>
              <a:t>)</a:t>
            </a:r>
            <a:endParaRPr lang="en-US" altLang="zh-CN" sz="2800" dirty="0">
              <a:solidFill>
                <a:srgbClr val="0000FF"/>
              </a:solidFill>
              <a:latin typeface="Times New Roman" panose="02020603050405020304" pitchFamily="18" charset="0"/>
              <a:ea typeface="宋体" panose="02010600030101010101" pitchFamily="2" charset="-122"/>
            </a:endParaRPr>
          </a:p>
          <a:p>
            <a:r>
              <a:rPr lang="en-US" altLang="zh-CN" sz="2800" dirty="0">
                <a:latin typeface="Times New Roman" panose="02020603050405020304" pitchFamily="18" charset="0"/>
                <a:ea typeface="宋体" panose="02010600030101010101" pitchFamily="2" charset="-122"/>
              </a:rPr>
              <a:t>A</a:t>
            </a: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P1</a:t>
            </a: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P2</a:t>
            </a: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P3</a:t>
            </a: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P4		B</a:t>
            </a: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P1</a:t>
            </a: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P3</a:t>
            </a: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P2</a:t>
            </a: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P4</a:t>
            </a:r>
            <a:endParaRPr lang="en-US" altLang="zh-CN" sz="2800" dirty="0">
              <a:latin typeface="Times New Roman" panose="02020603050405020304" pitchFamily="18" charset="0"/>
              <a:ea typeface="宋体" panose="02010600030101010101" pitchFamily="2" charset="-122"/>
            </a:endParaRPr>
          </a:p>
          <a:p>
            <a:r>
              <a:rPr lang="en-US" altLang="zh-CN" sz="2800" dirty="0">
                <a:latin typeface="Times New Roman" panose="02020603050405020304" pitchFamily="18" charset="0"/>
                <a:ea typeface="宋体" panose="02010600030101010101" pitchFamily="2" charset="-122"/>
              </a:rPr>
              <a:t>C</a:t>
            </a: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P1</a:t>
            </a: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P4</a:t>
            </a: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P3</a:t>
            </a:r>
            <a:r>
              <a:rPr lang="zh-CN" altLang="en-US" sz="2800" dirty="0">
                <a:latin typeface="Times New Roman" panose="02020603050405020304" pitchFamily="18" charset="0"/>
                <a:ea typeface="宋体" panose="02010600030101010101" pitchFamily="2" charset="-122"/>
              </a:rPr>
              <a:t>，</a:t>
            </a:r>
            <a:r>
              <a:rPr lang="en-US" altLang="zh-CN" sz="2800" dirty="0">
                <a:latin typeface="Times New Roman" panose="02020603050405020304" pitchFamily="18" charset="0"/>
                <a:ea typeface="宋体" panose="02010600030101010101" pitchFamily="2" charset="-122"/>
              </a:rPr>
              <a:t>P2		D</a:t>
            </a:r>
            <a:r>
              <a:rPr lang="zh-CN" altLang="en-US" sz="2800" dirty="0">
                <a:latin typeface="Times New Roman" panose="02020603050405020304" pitchFamily="18" charset="0"/>
                <a:ea typeface="宋体" panose="02010600030101010101" pitchFamily="2" charset="-122"/>
              </a:rPr>
              <a:t>．不存在 </a:t>
            </a:r>
            <a:endParaRPr lang="zh-CN" altLang="en-US" sz="2800" dirty="0">
              <a:latin typeface="Times New Roman" panose="02020603050405020304" pitchFamily="18" charset="0"/>
              <a:ea typeface="宋体" panose="02010600030101010101" pitchFamily="2" charset="-122"/>
            </a:endParaRPr>
          </a:p>
        </p:txBody>
      </p:sp>
      <p:graphicFrame>
        <p:nvGraphicFramePr>
          <p:cNvPr id="4" name="Group 359"/>
          <p:cNvGraphicFramePr>
            <a:graphicFrameLocks noGrp="1"/>
          </p:cNvGraphicFramePr>
          <p:nvPr/>
        </p:nvGraphicFramePr>
        <p:xfrm>
          <a:off x="863600" y="944563"/>
          <a:ext cx="7596188" cy="2560638"/>
        </p:xfrm>
        <a:graphic>
          <a:graphicData uri="http://schemas.openxmlformats.org/drawingml/2006/table">
            <a:tbl>
              <a:tblPr/>
              <a:tblGrid>
                <a:gridCol w="1011238"/>
                <a:gridCol w="644525"/>
                <a:gridCol w="612775"/>
                <a:gridCol w="682625"/>
                <a:gridCol w="684212"/>
                <a:gridCol w="828675"/>
                <a:gridCol w="828675"/>
                <a:gridCol w="719138"/>
                <a:gridCol w="755650"/>
                <a:gridCol w="828675"/>
              </a:tblGrid>
              <a:tr h="426773">
                <a:tc rowSpan="2">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进程</a:t>
                      </a:r>
                      <a:endParaRPr kumimoji="0" lang="zh-CN" altLang="en-US"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已分配资源</a:t>
                      </a:r>
                      <a:endParaRPr kumimoji="0" lang="zh-CN" alt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hMerge="1">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尚需资源</a:t>
                      </a:r>
                      <a:endParaRPr kumimoji="0" lang="zh-CN" alt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hMerge="1">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可用资源</a:t>
                      </a:r>
                      <a:endParaRPr kumimoji="0" lang="zh-CN" altLang="en-US"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hMerge="1">
                  <a:tcPr/>
                </a:tc>
              </a:tr>
              <a:tr h="426773">
                <a:tc vMerge="1">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R1</a:t>
                      </a:r>
                      <a:endParaRPr kumimoji="0"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R2</a:t>
                      </a:r>
                      <a:endParaRPr kumimoji="0" lang="en-US" altLang="zh-CN"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R3</a:t>
                      </a:r>
                      <a:endParaRPr kumimoji="0"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R1</a:t>
                      </a:r>
                      <a:endParaRPr kumimoji="0"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R2</a:t>
                      </a:r>
                      <a:endParaRPr kumimoji="0"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R3</a:t>
                      </a:r>
                      <a:endParaRPr kumimoji="0"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R1</a:t>
                      </a:r>
                      <a:endParaRPr kumimoji="0"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R2</a:t>
                      </a:r>
                      <a:endParaRPr kumimoji="0"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R3</a:t>
                      </a:r>
                      <a:endParaRPr kumimoji="0" lang="en-US" altLang="zh-CN" sz="22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677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P1</a:t>
                      </a:r>
                      <a:endParaRPr kumimoji="0"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4">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4">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4">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2677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P2</a:t>
                      </a:r>
                      <a:endParaRPr kumimoji="0"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cPr/>
                </a:tc>
                <a:tc vMerge="1">
                  <a:tcPr/>
                </a:tc>
                <a:tc vMerge="1">
                  <a:tcPr/>
                </a:tc>
              </a:tr>
              <a:tr h="42677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P3</a:t>
                      </a:r>
                      <a:endParaRPr kumimoji="0"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cPr/>
                </a:tc>
                <a:tc vMerge="1">
                  <a:tcPr/>
                </a:tc>
                <a:tc vMerge="1">
                  <a:tcPr/>
                </a:tc>
              </a:tr>
              <a:tr h="42677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P4</a:t>
                      </a:r>
                      <a:endParaRPr kumimoji="0"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2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cPr/>
                </a:tc>
                <a:tc vMerge="1">
                  <a:tcPr/>
                </a:tc>
                <a:tc vMerge="1">
                  <a:tcPr/>
                </a:tc>
              </a:tr>
            </a:tbl>
          </a:graphicData>
        </a:graphic>
      </p:graphicFrame>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灯片编号占位符 5"/>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ea typeface="楷体_GB2312" pitchFamily="49" charset="-122"/>
              </a:rPr>
            </a:fld>
            <a:endParaRPr lang="en-US" altLang="zh-CN" sz="1400" dirty="0">
              <a:ea typeface="楷体_GB2312" pitchFamily="49" charset="-122"/>
            </a:endParaRPr>
          </a:p>
        </p:txBody>
      </p:sp>
      <p:sp>
        <p:nvSpPr>
          <p:cNvPr id="110595" name="Rectangle 2"/>
          <p:cNvSpPr>
            <a:spLocks noGrp="1"/>
          </p:cNvSpPr>
          <p:nvPr>
            <p:ph type="title"/>
          </p:nvPr>
        </p:nvSpPr>
        <p:spPr>
          <a:ln/>
        </p:spPr>
        <p:txBody>
          <a:bodyPr vert="horz" wrap="square" lIns="91440" tIns="45720" rIns="91440" bIns="45720" anchor="b" anchorCtr="0"/>
          <a:p>
            <a:pPr eaLnBrk="1" hangingPunct="1"/>
            <a:r>
              <a:rPr lang="en-US" altLang="zh-CN" sz="3600" dirty="0"/>
              <a:t>3.8</a:t>
            </a:r>
            <a:r>
              <a:rPr lang="en-US" altLang="zh-CN" sz="3600" dirty="0">
                <a:latin typeface="黑体" panose="02010609060101010101" pitchFamily="49" charset="-122"/>
              </a:rPr>
              <a:t>  </a:t>
            </a:r>
            <a:r>
              <a:rPr lang="zh-CN" altLang="en-US" sz="3600" dirty="0">
                <a:latin typeface="黑体" panose="02010609060101010101" pitchFamily="49" charset="-122"/>
              </a:rPr>
              <a:t>死锁的检测和解除</a:t>
            </a:r>
            <a:endParaRPr lang="zh-CN" altLang="en-US" sz="3600" dirty="0">
              <a:latin typeface="黑体" panose="02010609060101010101" pitchFamily="49" charset="-122"/>
            </a:endParaRPr>
          </a:p>
        </p:txBody>
      </p:sp>
      <p:sp>
        <p:nvSpPr>
          <p:cNvPr id="110596" name="Text Box 3"/>
          <p:cNvSpPr txBox="1"/>
          <p:nvPr/>
        </p:nvSpPr>
        <p:spPr>
          <a:xfrm>
            <a:off x="200025" y="1128713"/>
            <a:ext cx="8667750" cy="641350"/>
          </a:xfrm>
          <a:prstGeom prst="rect">
            <a:avLst/>
          </a:prstGeom>
          <a:noFill/>
          <a:ln w="9525">
            <a:noFill/>
          </a:ln>
        </p:spPr>
        <p:txBody>
          <a:bodyPr>
            <a:spAutoFit/>
          </a:bodyPr>
          <a:p>
            <a:pPr eaLnBrk="1" hangingPunct="1">
              <a:spcBef>
                <a:spcPct val="50000"/>
              </a:spcBef>
              <a:buNone/>
            </a:pPr>
            <a:r>
              <a:rPr lang="zh-CN" altLang="en-US" sz="3600" dirty="0">
                <a:solidFill>
                  <a:srgbClr val="000066"/>
                </a:solidFill>
                <a:latin typeface="Tahoma" panose="020B0604030504040204" pitchFamily="34" charset="0"/>
                <a:ea typeface="黑体" panose="02010609060101010101" pitchFamily="49" charset="-122"/>
              </a:rPr>
              <a:t>复习：</a:t>
            </a:r>
            <a:r>
              <a:rPr lang="zh-CN" altLang="en-US" sz="2800" dirty="0">
                <a:solidFill>
                  <a:srgbClr val="CC3300"/>
                </a:solidFill>
                <a:latin typeface="Tahoma" panose="020B0604030504040204" pitchFamily="34" charset="0"/>
                <a:ea typeface="黑体" panose="02010609060101010101" pitchFamily="49" charset="-122"/>
              </a:rPr>
              <a:t>处理死锁的方法：预防、避免、</a:t>
            </a:r>
            <a:r>
              <a:rPr lang="zh-CN" altLang="en-US" sz="2800" dirty="0">
                <a:solidFill>
                  <a:srgbClr val="0000CC"/>
                </a:solidFill>
                <a:latin typeface="Tahoma" panose="020B0604030504040204" pitchFamily="34" charset="0"/>
                <a:ea typeface="黑体" panose="02010609060101010101" pitchFamily="49" charset="-122"/>
              </a:rPr>
              <a:t>检测、解除</a:t>
            </a:r>
            <a:endParaRPr lang="zh-CN" altLang="en-US" sz="2800" dirty="0">
              <a:solidFill>
                <a:srgbClr val="0000CC"/>
              </a:solidFill>
              <a:latin typeface="Tahoma" panose="020B0604030504040204" pitchFamily="34" charset="0"/>
              <a:ea typeface="黑体" panose="02010609060101010101" pitchFamily="49" charset="-122"/>
            </a:endParaRPr>
          </a:p>
        </p:txBody>
      </p:sp>
      <p:sp>
        <p:nvSpPr>
          <p:cNvPr id="110597" name="Rectangle 4"/>
          <p:cNvSpPr>
            <a:spLocks noGrp="1"/>
          </p:cNvSpPr>
          <p:nvPr>
            <p:ph idx="1"/>
          </p:nvPr>
        </p:nvSpPr>
        <p:spPr>
          <a:xfrm>
            <a:off x="381000" y="2049463"/>
            <a:ext cx="8574088" cy="4400550"/>
          </a:xfrm>
          <a:ln/>
        </p:spPr>
        <p:txBody>
          <a:bodyPr vert="horz" wrap="square" lIns="91440" tIns="45720" rIns="91440" bIns="45720" anchor="t" anchorCtr="0"/>
          <a:p>
            <a:pPr eaLnBrk="1" hangingPunct="1">
              <a:spcBef>
                <a:spcPct val="5000"/>
              </a:spcBef>
            </a:pPr>
            <a:r>
              <a:rPr lang="zh-CN" altLang="en-US" dirty="0"/>
              <a:t>预防死锁的方法</a:t>
            </a:r>
            <a:r>
              <a:rPr lang="en-US" altLang="zh-CN" dirty="0">
                <a:latin typeface="Arial" panose="020B0604020202020204" pitchFamily="34" charset="0"/>
              </a:rPr>
              <a:t>——</a:t>
            </a:r>
            <a:r>
              <a:rPr lang="zh-CN" altLang="en-US" dirty="0">
                <a:solidFill>
                  <a:schemeClr val="hlink"/>
                </a:solidFill>
                <a:ea typeface="仿宋_GB2312" pitchFamily="49" charset="-122"/>
              </a:rPr>
              <a:t>破坏死锁必要条件</a:t>
            </a:r>
            <a:endParaRPr lang="zh-CN" altLang="en-US" dirty="0">
              <a:solidFill>
                <a:schemeClr val="hlink"/>
              </a:solidFill>
              <a:ea typeface="仿宋_GB2312" pitchFamily="49" charset="-122"/>
            </a:endParaRPr>
          </a:p>
          <a:p>
            <a:pPr lvl="1" eaLnBrk="1" hangingPunct="1">
              <a:spcBef>
                <a:spcPct val="5000"/>
              </a:spcBef>
            </a:pPr>
            <a:r>
              <a:rPr lang="zh-CN" altLang="en-US" dirty="0"/>
              <a:t>破坏</a:t>
            </a:r>
            <a:r>
              <a:rPr lang="zh-CN" altLang="en-US" dirty="0">
                <a:latin typeface="Arial" panose="020B0604020202020204" pitchFamily="34" charset="0"/>
              </a:rPr>
              <a:t>“</a:t>
            </a:r>
            <a:r>
              <a:rPr lang="zh-CN" altLang="en-US" dirty="0"/>
              <a:t>互斥条件</a:t>
            </a:r>
            <a:r>
              <a:rPr lang="zh-CN" altLang="en-US" dirty="0">
                <a:latin typeface="Arial" panose="020B0604020202020204" pitchFamily="34" charset="0"/>
              </a:rPr>
              <a:t>”</a:t>
            </a:r>
            <a:endParaRPr lang="zh-CN" altLang="en-US" dirty="0"/>
          </a:p>
          <a:p>
            <a:pPr lvl="1" eaLnBrk="1" hangingPunct="1">
              <a:spcBef>
                <a:spcPct val="5000"/>
              </a:spcBef>
            </a:pPr>
            <a:r>
              <a:rPr lang="zh-CN" altLang="en-US" dirty="0"/>
              <a:t>破坏</a:t>
            </a:r>
            <a:r>
              <a:rPr lang="zh-CN" altLang="en-US" dirty="0">
                <a:latin typeface="Arial" panose="020B0604020202020204" pitchFamily="34" charset="0"/>
              </a:rPr>
              <a:t>“</a:t>
            </a:r>
            <a:r>
              <a:rPr lang="zh-CN" altLang="en-US" dirty="0"/>
              <a:t>请求和保持条件</a:t>
            </a:r>
            <a:r>
              <a:rPr lang="zh-CN" altLang="en-US" dirty="0">
                <a:latin typeface="Arial" panose="020B0604020202020204" pitchFamily="34" charset="0"/>
              </a:rPr>
              <a:t>”</a:t>
            </a:r>
            <a:endParaRPr lang="zh-CN" altLang="en-US" dirty="0"/>
          </a:p>
          <a:p>
            <a:pPr lvl="1" eaLnBrk="1" hangingPunct="1">
              <a:spcBef>
                <a:spcPct val="5000"/>
              </a:spcBef>
            </a:pPr>
            <a:r>
              <a:rPr lang="zh-CN" altLang="en-US" dirty="0"/>
              <a:t>破坏</a:t>
            </a:r>
            <a:r>
              <a:rPr lang="zh-CN" altLang="en-US" dirty="0">
                <a:latin typeface="Arial" panose="020B0604020202020204" pitchFamily="34" charset="0"/>
              </a:rPr>
              <a:t>“</a:t>
            </a:r>
            <a:r>
              <a:rPr lang="zh-CN" altLang="en-US" dirty="0"/>
              <a:t>不剥夺条件</a:t>
            </a:r>
            <a:r>
              <a:rPr lang="zh-CN" altLang="en-US" dirty="0">
                <a:latin typeface="Arial" panose="020B0604020202020204" pitchFamily="34" charset="0"/>
              </a:rPr>
              <a:t>”</a:t>
            </a:r>
            <a:endParaRPr lang="zh-CN" altLang="en-US" dirty="0"/>
          </a:p>
          <a:p>
            <a:pPr lvl="1" eaLnBrk="1" hangingPunct="1">
              <a:spcBef>
                <a:spcPct val="5000"/>
              </a:spcBef>
            </a:pPr>
            <a:r>
              <a:rPr lang="zh-CN" altLang="en-US" dirty="0"/>
              <a:t>破坏</a:t>
            </a:r>
            <a:r>
              <a:rPr lang="zh-CN" altLang="en-US" dirty="0">
                <a:latin typeface="Arial" panose="020B0604020202020204" pitchFamily="34" charset="0"/>
              </a:rPr>
              <a:t>“</a:t>
            </a:r>
            <a:r>
              <a:rPr lang="zh-CN" altLang="en-US" dirty="0"/>
              <a:t>环路等待条件</a:t>
            </a:r>
            <a:r>
              <a:rPr lang="zh-CN" altLang="en-US" dirty="0">
                <a:latin typeface="Arial" panose="020B0604020202020204" pitchFamily="34" charset="0"/>
              </a:rPr>
              <a:t>”</a:t>
            </a:r>
            <a:endParaRPr lang="zh-CN" altLang="en-US" dirty="0"/>
          </a:p>
          <a:p>
            <a:pPr eaLnBrk="1" hangingPunct="1">
              <a:spcBef>
                <a:spcPct val="5000"/>
              </a:spcBef>
            </a:pPr>
            <a:r>
              <a:rPr lang="zh-CN" altLang="en-US" dirty="0"/>
              <a:t>避免死锁</a:t>
            </a:r>
            <a:r>
              <a:rPr lang="en-US" altLang="zh-CN" dirty="0">
                <a:latin typeface="Arial" panose="020B0604020202020204" pitchFamily="34" charset="0"/>
              </a:rPr>
              <a:t>——</a:t>
            </a:r>
            <a:r>
              <a:rPr lang="zh-CN" altLang="en-US" dirty="0">
                <a:solidFill>
                  <a:schemeClr val="hlink"/>
                </a:solidFill>
                <a:ea typeface="仿宋_GB2312" pitchFamily="49" charset="-122"/>
              </a:rPr>
              <a:t>银行家算法</a:t>
            </a:r>
            <a:endParaRPr lang="zh-CN" altLang="en-US" dirty="0">
              <a:solidFill>
                <a:schemeClr val="hlink"/>
              </a:solidFill>
              <a:ea typeface="仿宋_GB2312" pitchFamily="49" charset="-122"/>
            </a:endParaRPr>
          </a:p>
          <a:p>
            <a:pPr lvl="1" eaLnBrk="1" hangingPunct="1">
              <a:spcBef>
                <a:spcPct val="5000"/>
              </a:spcBef>
            </a:pPr>
            <a:r>
              <a:rPr lang="zh-CN" altLang="en-US" dirty="0"/>
              <a:t>安全状态</a:t>
            </a:r>
            <a:endParaRPr lang="zh-CN" altLang="en-US" dirty="0"/>
          </a:p>
          <a:p>
            <a:pPr lvl="1" eaLnBrk="1" hangingPunct="1">
              <a:spcBef>
                <a:spcPct val="5000"/>
              </a:spcBef>
            </a:pPr>
            <a:r>
              <a:rPr lang="zh-CN" altLang="en-US" dirty="0"/>
              <a:t>数据结构</a:t>
            </a:r>
            <a:endParaRPr lang="zh-CN" altLang="en-US" dirty="0"/>
          </a:p>
          <a:p>
            <a:pPr lvl="1" eaLnBrk="1" hangingPunct="1">
              <a:spcBef>
                <a:spcPct val="5000"/>
              </a:spcBef>
            </a:pPr>
            <a:r>
              <a:rPr lang="zh-CN" altLang="en-US" dirty="0"/>
              <a:t>算法步骤（安全性算法）</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灯片编号占位符 5"/>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ea typeface="楷体_GB2312" pitchFamily="49" charset="-122"/>
              </a:rPr>
            </a:fld>
            <a:endParaRPr lang="en-US" altLang="zh-CN" sz="1400" dirty="0">
              <a:ea typeface="楷体_GB2312" pitchFamily="49" charset="-122"/>
            </a:endParaRPr>
          </a:p>
        </p:txBody>
      </p:sp>
      <p:sp>
        <p:nvSpPr>
          <p:cNvPr id="13315" name="Rectangle 2"/>
          <p:cNvSpPr>
            <a:spLocks noGrp="1"/>
          </p:cNvSpPr>
          <p:nvPr>
            <p:ph type="title"/>
          </p:nvPr>
        </p:nvSpPr>
        <p:spPr>
          <a:xfrm>
            <a:off x="228600" y="228600"/>
            <a:ext cx="8534400" cy="693738"/>
          </a:xfrm>
          <a:ln/>
        </p:spPr>
        <p:txBody>
          <a:bodyPr vert="horz" wrap="square" lIns="91440" tIns="45720" rIns="91440" bIns="45720" anchor="b" anchorCtr="0"/>
          <a:p>
            <a:pPr eaLnBrk="1" hangingPunct="1"/>
            <a:r>
              <a:rPr lang="en-US" altLang="zh-CN" sz="3200" dirty="0">
                <a:solidFill>
                  <a:schemeClr val="tx1"/>
                </a:solidFill>
              </a:rPr>
              <a:t>3.1.2  </a:t>
            </a:r>
            <a:r>
              <a:rPr lang="zh-CN" altLang="en-US" sz="3200" dirty="0">
                <a:solidFill>
                  <a:schemeClr val="tx1"/>
                </a:solidFill>
                <a:latin typeface="宋体" panose="02010600030101010101" pitchFamily="2" charset="-122"/>
              </a:rPr>
              <a:t>调度队列模型</a:t>
            </a:r>
            <a:endParaRPr lang="zh-CN" altLang="en-US" sz="3200" dirty="0">
              <a:solidFill>
                <a:schemeClr val="tx1"/>
              </a:solidFill>
              <a:latin typeface="宋体" panose="02010600030101010101" pitchFamily="2" charset="-122"/>
            </a:endParaRPr>
          </a:p>
        </p:txBody>
      </p:sp>
      <p:sp>
        <p:nvSpPr>
          <p:cNvPr id="13316" name="Text Box 3"/>
          <p:cNvSpPr txBox="1"/>
          <p:nvPr/>
        </p:nvSpPr>
        <p:spPr>
          <a:xfrm>
            <a:off x="369888" y="1006475"/>
            <a:ext cx="7954962" cy="519113"/>
          </a:xfrm>
          <a:prstGeom prst="rect">
            <a:avLst/>
          </a:prstGeom>
          <a:noFill/>
          <a:ln w="9525">
            <a:noFill/>
          </a:ln>
        </p:spPr>
        <p:txBody>
          <a:bodyPr>
            <a:spAutoFit/>
          </a:bodyPr>
          <a:p>
            <a:pPr eaLnBrk="1" hangingPunct="1">
              <a:spcBef>
                <a:spcPct val="50000"/>
              </a:spcBef>
            </a:pPr>
            <a:r>
              <a:rPr lang="en-US" altLang="zh-CN" sz="2800" dirty="0">
                <a:solidFill>
                  <a:srgbClr val="000066"/>
                </a:solidFill>
                <a:latin typeface="Tahoma" panose="020B0604030504040204" pitchFamily="34" charset="0"/>
                <a:ea typeface="仿宋_GB2312" pitchFamily="49" charset="-122"/>
              </a:rPr>
              <a:t>3.  </a:t>
            </a:r>
            <a:r>
              <a:rPr lang="zh-CN" altLang="en-US" sz="2800" dirty="0">
                <a:solidFill>
                  <a:srgbClr val="000066"/>
                </a:solidFill>
                <a:latin typeface="仿宋_GB2312" pitchFamily="49" charset="-122"/>
                <a:ea typeface="仿宋_GB2312" pitchFamily="49" charset="-122"/>
              </a:rPr>
              <a:t>同时具有三级调度的调度队列模型</a:t>
            </a:r>
            <a:r>
              <a:rPr lang="zh-CN" altLang="en-US" sz="2800" dirty="0">
                <a:solidFill>
                  <a:srgbClr val="000066"/>
                </a:solidFill>
                <a:latin typeface="Tahoma" panose="020B0604030504040204" pitchFamily="34" charset="0"/>
                <a:ea typeface="仿宋_GB2312" pitchFamily="49" charset="-122"/>
              </a:rPr>
              <a:t> </a:t>
            </a:r>
            <a:endParaRPr lang="zh-CN" altLang="en-US" sz="2800" dirty="0">
              <a:solidFill>
                <a:srgbClr val="000066"/>
              </a:solidFill>
              <a:latin typeface="Tahoma" panose="020B0604030504040204" pitchFamily="34" charset="0"/>
              <a:ea typeface="仿宋_GB2312" pitchFamily="49" charset="-122"/>
            </a:endParaRPr>
          </a:p>
        </p:txBody>
      </p:sp>
      <p:sp>
        <p:nvSpPr>
          <p:cNvPr id="13317" name="Text Box 4"/>
          <p:cNvSpPr txBox="1"/>
          <p:nvPr/>
        </p:nvSpPr>
        <p:spPr>
          <a:xfrm>
            <a:off x="6651625" y="400050"/>
            <a:ext cx="1905000" cy="831850"/>
          </a:xfrm>
          <a:prstGeom prst="rect">
            <a:avLst/>
          </a:prstGeom>
          <a:solidFill>
            <a:srgbClr val="CCFF66"/>
          </a:solidFill>
          <a:ln w="9525" cap="flat" cmpd="sng">
            <a:solidFill>
              <a:schemeClr val="folHlink"/>
            </a:solidFill>
            <a:prstDash val="solid"/>
            <a:miter/>
            <a:headEnd type="none" w="med" len="med"/>
            <a:tailEnd type="none" w="med" len="med"/>
          </a:ln>
        </p:spPr>
        <p:txBody>
          <a:bodyPr>
            <a:spAutoFit/>
          </a:bodyPr>
          <a:p>
            <a:pPr algn="ctr" eaLnBrk="1" hangingPunct="1">
              <a:spcBef>
                <a:spcPct val="50000"/>
              </a:spcBef>
            </a:pPr>
            <a:r>
              <a:rPr lang="zh-CN" altLang="en-US" dirty="0">
                <a:latin typeface="宋体" panose="02010600030101010101" pitchFamily="2" charset="-122"/>
              </a:rPr>
              <a:t>具有挂起状态的系统。</a:t>
            </a:r>
            <a:r>
              <a:rPr lang="zh-CN" altLang="en-US" dirty="0">
                <a:latin typeface="Tahoma" panose="020B0604030504040204" pitchFamily="34" charset="0"/>
              </a:rPr>
              <a:t> </a:t>
            </a:r>
            <a:endParaRPr lang="zh-CN" altLang="en-US" dirty="0">
              <a:latin typeface="Tahoma" panose="020B0604030504040204" pitchFamily="34" charset="0"/>
            </a:endParaRPr>
          </a:p>
        </p:txBody>
      </p:sp>
      <p:pic>
        <p:nvPicPr>
          <p:cNvPr id="250885" name="Picture 5" descr="OS图3-3"/>
          <p:cNvPicPr>
            <a:picLocks noChangeAspect="1"/>
          </p:cNvPicPr>
          <p:nvPr/>
        </p:nvPicPr>
        <p:blipFill>
          <a:blip r:embed="rId1"/>
          <a:stretch>
            <a:fillRect/>
          </a:stretch>
        </p:blipFill>
        <p:spPr>
          <a:xfrm>
            <a:off x="571500" y="1651000"/>
            <a:ext cx="7953375" cy="4897438"/>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250885"/>
                                        </p:tgtEl>
                                        <p:attrNameLst>
                                          <p:attrName>style.visibility</p:attrName>
                                        </p:attrNameLst>
                                      </p:cBhvr>
                                      <p:to>
                                        <p:strVal val="visible"/>
                                      </p:to>
                                    </p:set>
                                    <p:anim calcmode="lin" valueType="num">
                                      <p:cBhvr>
                                        <p:cTn id="7" dur="500" fill="hold"/>
                                        <p:tgtEl>
                                          <p:spTgt spid="250885"/>
                                        </p:tgtEl>
                                        <p:attrNameLst>
                                          <p:attrName>ppt_w</p:attrName>
                                        </p:attrNameLst>
                                      </p:cBhvr>
                                      <p:tavLst>
                                        <p:tav tm="0">
                                          <p:val>
                                            <p:fltVal val="0.000000"/>
                                          </p:val>
                                        </p:tav>
                                        <p:tav tm="100000">
                                          <p:val>
                                            <p:strVal val="#ppt_w"/>
                                          </p:val>
                                        </p:tav>
                                      </p:tavLst>
                                    </p:anim>
                                    <p:anim calcmode="lin" valueType="num">
                                      <p:cBhvr>
                                        <p:cTn id="8" dur="500" fill="hold"/>
                                        <p:tgtEl>
                                          <p:spTgt spid="250885"/>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0979" name="Rectangle 3"/>
          <p:cNvSpPr/>
          <p:nvPr/>
        </p:nvSpPr>
        <p:spPr>
          <a:xfrm>
            <a:off x="381000" y="1219200"/>
            <a:ext cx="8497888" cy="609600"/>
          </a:xfrm>
          <a:prstGeom prst="rect">
            <a:avLst/>
          </a:prstGeom>
          <a:noFill/>
          <a:ln w="9525">
            <a:noFill/>
          </a:ln>
        </p:spPr>
        <p:txBody>
          <a:bodyPr/>
          <a:p>
            <a:pPr marL="711200" indent="-711200" eaLnBrk="1" hangingPunct="1">
              <a:spcBef>
                <a:spcPct val="20000"/>
              </a:spcBef>
              <a:buClr>
                <a:srgbClr val="1F05E3"/>
              </a:buClr>
              <a:buFont typeface="Wingdings" panose="05000000000000000000" pitchFamily="2" charset="2"/>
              <a:buNone/>
            </a:pPr>
            <a:r>
              <a:rPr lang="en-US" altLang="zh-CN" sz="2800" dirty="0">
                <a:solidFill>
                  <a:srgbClr val="002060"/>
                </a:solidFill>
                <a:latin typeface="黑体" panose="02010609060101010101" pitchFamily="49" charset="-122"/>
                <a:ea typeface="黑体" panose="02010609060101010101" pitchFamily="49" charset="-122"/>
              </a:rPr>
              <a:t>3.7.1 </a:t>
            </a:r>
            <a:r>
              <a:rPr lang="zh-CN" altLang="en-US" sz="2800" dirty="0">
                <a:solidFill>
                  <a:srgbClr val="002060"/>
                </a:solidFill>
                <a:latin typeface="黑体" panose="02010609060101010101" pitchFamily="49" charset="-122"/>
                <a:ea typeface="黑体" panose="02010609060101010101" pitchFamily="49" charset="-122"/>
              </a:rPr>
              <a:t>检测</a:t>
            </a:r>
            <a:endParaRPr lang="zh-CN" altLang="en-US" dirty="0">
              <a:solidFill>
                <a:srgbClr val="002060"/>
              </a:solidFill>
              <a:latin typeface="黑体" panose="02010609060101010101" pitchFamily="49" charset="-122"/>
              <a:ea typeface="黑体" panose="02010609060101010101" pitchFamily="49" charset="-122"/>
            </a:endParaRPr>
          </a:p>
        </p:txBody>
      </p:sp>
      <p:sp>
        <p:nvSpPr>
          <p:cNvPr id="510980" name="Text Box 4"/>
          <p:cNvSpPr txBox="1"/>
          <p:nvPr/>
        </p:nvSpPr>
        <p:spPr>
          <a:xfrm>
            <a:off x="457200" y="1981200"/>
            <a:ext cx="8229600" cy="457200"/>
          </a:xfrm>
          <a:prstGeom prst="rect">
            <a:avLst/>
          </a:prstGeom>
          <a:noFill/>
          <a:ln w="9525">
            <a:noFill/>
          </a:ln>
        </p:spPr>
        <p:txBody>
          <a:bodyPr>
            <a:spAutoFit/>
          </a:bodyPr>
          <a:p>
            <a:pPr eaLnBrk="1" hangingPunct="1">
              <a:spcBef>
                <a:spcPct val="20000"/>
              </a:spcBef>
              <a:buClr>
                <a:srgbClr val="1F05E3"/>
              </a:buClr>
              <a:buFont typeface="Wingdings" panose="05000000000000000000" pitchFamily="2" charset="2"/>
              <a:buNone/>
            </a:pP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资源分配图</a:t>
            </a:r>
            <a:endParaRPr lang="zh-CN" altLang="en-US" dirty="0">
              <a:latin typeface="黑体" panose="02010609060101010101" pitchFamily="49" charset="-122"/>
              <a:ea typeface="黑体" panose="02010609060101010101" pitchFamily="49" charset="-122"/>
            </a:endParaRPr>
          </a:p>
        </p:txBody>
      </p:sp>
      <p:graphicFrame>
        <p:nvGraphicFramePr>
          <p:cNvPr id="552960" name="Object 1024"/>
          <p:cNvGraphicFramePr>
            <a:graphicFrameLocks noChangeAspect="1"/>
          </p:cNvGraphicFramePr>
          <p:nvPr/>
        </p:nvGraphicFramePr>
        <p:xfrm>
          <a:off x="4800600" y="2286000"/>
          <a:ext cx="2590800" cy="2514600"/>
        </p:xfrm>
        <a:graphic>
          <a:graphicData uri="http://schemas.openxmlformats.org/presentationml/2006/ole">
            <mc:AlternateContent xmlns:mc="http://schemas.openxmlformats.org/markup-compatibility/2006">
              <mc:Choice xmlns:v="urn:schemas-microsoft-com:vml" Requires="v">
                <p:oleObj spid="_x0000_s3078" name="" r:id="rId1" imgW="1493520" imgH="1348740" progId="Visio.Drawing.4">
                  <p:embed/>
                </p:oleObj>
              </mc:Choice>
              <mc:Fallback>
                <p:oleObj name="" r:id="rId1" imgW="1493520" imgH="1348740" progId="Visio.Drawing.4">
                  <p:embed/>
                  <p:pic>
                    <p:nvPicPr>
                      <p:cNvPr id="0" name="图片 3077"/>
                      <p:cNvPicPr/>
                      <p:nvPr/>
                    </p:nvPicPr>
                    <p:blipFill>
                      <a:blip r:embed="rId2"/>
                      <a:stretch>
                        <a:fillRect/>
                      </a:stretch>
                    </p:blipFill>
                    <p:spPr>
                      <a:xfrm>
                        <a:off x="4800600" y="2286000"/>
                        <a:ext cx="2590800" cy="2514600"/>
                      </a:xfrm>
                      <a:prstGeom prst="rect">
                        <a:avLst/>
                      </a:prstGeom>
                      <a:noFill/>
                      <a:ln w="38100">
                        <a:noFill/>
                        <a:miter/>
                      </a:ln>
                    </p:spPr>
                  </p:pic>
                </p:oleObj>
              </mc:Fallback>
            </mc:AlternateContent>
          </a:graphicData>
        </a:graphic>
      </p:graphicFrame>
      <p:sp>
        <p:nvSpPr>
          <p:cNvPr id="510986" name="Text Box 10"/>
          <p:cNvSpPr txBox="1"/>
          <p:nvPr/>
        </p:nvSpPr>
        <p:spPr>
          <a:xfrm>
            <a:off x="4953000" y="4724400"/>
            <a:ext cx="2589213" cy="457200"/>
          </a:xfrm>
          <a:prstGeom prst="rect">
            <a:avLst/>
          </a:prstGeom>
          <a:noFill/>
          <a:ln w="9525">
            <a:noFill/>
          </a:ln>
        </p:spPr>
        <p:txBody>
          <a:bodyPr wrap="none">
            <a:spAutoFit/>
          </a:bodyPr>
          <a:p>
            <a:pPr eaLnBrk="1" hangingPunct="1">
              <a:spcBef>
                <a:spcPct val="50000"/>
              </a:spcBef>
            </a:pPr>
            <a:r>
              <a:rPr lang="zh-CN" altLang="en-US" sz="1600" dirty="0">
                <a:latin typeface="楷体_GB2312" pitchFamily="49" charset="-122"/>
              </a:rPr>
              <a:t>每类资源有多个时的情况</a:t>
            </a:r>
            <a:r>
              <a:rPr lang="zh-CN" altLang="en-US" b="0" dirty="0">
                <a:latin typeface="楷体_GB2312" pitchFamily="49" charset="-122"/>
              </a:rPr>
              <a:t> </a:t>
            </a:r>
            <a:endParaRPr lang="zh-CN" altLang="en-US" b="0" dirty="0">
              <a:latin typeface="楷体_GB2312" pitchFamily="49" charset="-122"/>
            </a:endParaRPr>
          </a:p>
        </p:txBody>
      </p:sp>
      <p:sp>
        <p:nvSpPr>
          <p:cNvPr id="510983" name="Line 7"/>
          <p:cNvSpPr/>
          <p:nvPr/>
        </p:nvSpPr>
        <p:spPr>
          <a:xfrm flipV="1">
            <a:off x="1600200" y="2895600"/>
            <a:ext cx="0" cy="762000"/>
          </a:xfrm>
          <a:prstGeom prst="line">
            <a:avLst/>
          </a:prstGeom>
          <a:ln w="9525" cap="flat" cmpd="sng">
            <a:solidFill>
              <a:schemeClr val="tx1"/>
            </a:solidFill>
            <a:prstDash val="solid"/>
            <a:miter/>
            <a:headEnd type="none" w="med" len="med"/>
            <a:tailEnd type="triangle" w="med" len="med"/>
          </a:ln>
        </p:spPr>
      </p:sp>
      <p:sp>
        <p:nvSpPr>
          <p:cNvPr id="510981" name="Rectangle 5"/>
          <p:cNvSpPr/>
          <p:nvPr/>
        </p:nvSpPr>
        <p:spPr>
          <a:xfrm>
            <a:off x="1371600" y="2590800"/>
            <a:ext cx="685800" cy="3048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eaLnBrk="1" hangingPunct="1">
              <a:spcBef>
                <a:spcPct val="50000"/>
              </a:spcBef>
            </a:pPr>
            <a:endParaRPr lang="zh-CN" altLang="en-US" dirty="0">
              <a:latin typeface="Times New Roman" panose="02020603050405020304" pitchFamily="18" charset="0"/>
            </a:endParaRPr>
          </a:p>
        </p:txBody>
      </p:sp>
      <p:sp>
        <p:nvSpPr>
          <p:cNvPr id="510982" name="Oval 6"/>
          <p:cNvSpPr/>
          <p:nvPr/>
        </p:nvSpPr>
        <p:spPr>
          <a:xfrm>
            <a:off x="1371600" y="3657600"/>
            <a:ext cx="762000" cy="381000"/>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p>
            <a:pPr eaLnBrk="1" hangingPunct="1">
              <a:spcBef>
                <a:spcPct val="50000"/>
              </a:spcBef>
            </a:pPr>
            <a:endParaRPr lang="zh-CN" altLang="en-US" dirty="0">
              <a:latin typeface="Times New Roman" panose="02020603050405020304" pitchFamily="18" charset="0"/>
            </a:endParaRPr>
          </a:p>
        </p:txBody>
      </p:sp>
      <p:sp>
        <p:nvSpPr>
          <p:cNvPr id="510984" name="Line 8"/>
          <p:cNvSpPr/>
          <p:nvPr/>
        </p:nvSpPr>
        <p:spPr>
          <a:xfrm>
            <a:off x="1828800" y="2895600"/>
            <a:ext cx="0" cy="762000"/>
          </a:xfrm>
          <a:prstGeom prst="line">
            <a:avLst/>
          </a:prstGeom>
          <a:ln w="9525" cap="flat" cmpd="sng">
            <a:solidFill>
              <a:schemeClr val="tx1"/>
            </a:solidFill>
            <a:prstDash val="solid"/>
            <a:miter/>
            <a:headEnd type="none" w="med" len="med"/>
            <a:tailEnd type="triangle" w="med" len="med"/>
          </a:ln>
        </p:spPr>
      </p:sp>
      <p:sp>
        <p:nvSpPr>
          <p:cNvPr id="510987" name="Text Box 11"/>
          <p:cNvSpPr txBox="1"/>
          <p:nvPr/>
        </p:nvSpPr>
        <p:spPr>
          <a:xfrm>
            <a:off x="1279525" y="2971800"/>
            <a:ext cx="396875" cy="762000"/>
          </a:xfrm>
          <a:prstGeom prst="rect">
            <a:avLst/>
          </a:prstGeom>
          <a:noFill/>
          <a:ln w="9525">
            <a:noFill/>
          </a:ln>
        </p:spPr>
        <p:txBody>
          <a:bodyPr vert="eaVert">
            <a:spAutoFit/>
          </a:bodyPr>
          <a:p>
            <a:pPr eaLnBrk="1" hangingPunct="1">
              <a:spcBef>
                <a:spcPct val="50000"/>
              </a:spcBef>
            </a:pPr>
            <a:r>
              <a:rPr lang="zh-CN" altLang="en-US" sz="1400" dirty="0">
                <a:latin typeface="Tahoma" panose="020B0604030504040204" pitchFamily="34" charset="0"/>
              </a:rPr>
              <a:t>请求</a:t>
            </a:r>
            <a:endParaRPr lang="zh-CN" altLang="en-US" sz="1400" dirty="0">
              <a:latin typeface="Tahoma" panose="020B0604030504040204" pitchFamily="34" charset="0"/>
            </a:endParaRPr>
          </a:p>
        </p:txBody>
      </p:sp>
      <p:sp>
        <p:nvSpPr>
          <p:cNvPr id="510988" name="Text Box 12"/>
          <p:cNvSpPr txBox="1"/>
          <p:nvPr/>
        </p:nvSpPr>
        <p:spPr>
          <a:xfrm>
            <a:off x="1736725" y="2971800"/>
            <a:ext cx="396875" cy="762000"/>
          </a:xfrm>
          <a:prstGeom prst="rect">
            <a:avLst/>
          </a:prstGeom>
          <a:noFill/>
          <a:ln w="9525">
            <a:noFill/>
          </a:ln>
        </p:spPr>
        <p:txBody>
          <a:bodyPr vert="eaVert">
            <a:spAutoFit/>
          </a:bodyPr>
          <a:p>
            <a:pPr eaLnBrk="1" hangingPunct="1">
              <a:spcBef>
                <a:spcPct val="50000"/>
              </a:spcBef>
            </a:pPr>
            <a:r>
              <a:rPr lang="zh-CN" altLang="en-US" sz="1400" dirty="0">
                <a:latin typeface="Tahoma" panose="020B0604030504040204" pitchFamily="34" charset="0"/>
              </a:rPr>
              <a:t>占有</a:t>
            </a:r>
            <a:endParaRPr lang="zh-CN" altLang="en-US" sz="1400" dirty="0">
              <a:latin typeface="Tahoma" panose="020B0604030504040204" pitchFamily="34" charset="0"/>
            </a:endParaRPr>
          </a:p>
        </p:txBody>
      </p:sp>
      <p:sp>
        <p:nvSpPr>
          <p:cNvPr id="510989" name="Text Box 13"/>
          <p:cNvSpPr txBox="1"/>
          <p:nvPr/>
        </p:nvSpPr>
        <p:spPr>
          <a:xfrm>
            <a:off x="1981200" y="2590800"/>
            <a:ext cx="762000" cy="304800"/>
          </a:xfrm>
          <a:prstGeom prst="rect">
            <a:avLst/>
          </a:prstGeom>
          <a:noFill/>
          <a:ln w="9525">
            <a:noFill/>
          </a:ln>
        </p:spPr>
        <p:txBody>
          <a:bodyPr>
            <a:spAutoFit/>
          </a:bodyPr>
          <a:p>
            <a:pPr eaLnBrk="1" hangingPunct="1">
              <a:spcBef>
                <a:spcPct val="50000"/>
              </a:spcBef>
            </a:pPr>
            <a:r>
              <a:rPr lang="zh-CN" altLang="en-US" sz="1400" dirty="0">
                <a:latin typeface="Tahoma" panose="020B0604030504040204" pitchFamily="34" charset="0"/>
              </a:rPr>
              <a:t>资源</a:t>
            </a:r>
            <a:endParaRPr lang="zh-CN" altLang="en-US" sz="1400" dirty="0">
              <a:latin typeface="Tahoma" panose="020B0604030504040204" pitchFamily="34" charset="0"/>
            </a:endParaRPr>
          </a:p>
        </p:txBody>
      </p:sp>
      <p:sp>
        <p:nvSpPr>
          <p:cNvPr id="510990" name="Text Box 14"/>
          <p:cNvSpPr txBox="1"/>
          <p:nvPr/>
        </p:nvSpPr>
        <p:spPr>
          <a:xfrm>
            <a:off x="2057400" y="3687763"/>
            <a:ext cx="685800" cy="304800"/>
          </a:xfrm>
          <a:prstGeom prst="rect">
            <a:avLst/>
          </a:prstGeom>
          <a:noFill/>
          <a:ln w="9525">
            <a:noFill/>
          </a:ln>
        </p:spPr>
        <p:txBody>
          <a:bodyPr>
            <a:spAutoFit/>
          </a:bodyPr>
          <a:p>
            <a:pPr eaLnBrk="1" hangingPunct="1">
              <a:spcBef>
                <a:spcPct val="50000"/>
              </a:spcBef>
            </a:pPr>
            <a:r>
              <a:rPr lang="zh-CN" altLang="en-US" sz="1400" dirty="0">
                <a:latin typeface="Tahoma" panose="020B0604030504040204" pitchFamily="34" charset="0"/>
              </a:rPr>
              <a:t>进程</a:t>
            </a:r>
            <a:endParaRPr lang="zh-CN" altLang="en-US" sz="1400" dirty="0">
              <a:latin typeface="Tahoma" panose="020B0604030504040204" pitchFamily="34" charset="0"/>
            </a:endParaRPr>
          </a:p>
        </p:txBody>
      </p:sp>
      <p:sp>
        <p:nvSpPr>
          <p:cNvPr id="510993" name="Text Box 17"/>
          <p:cNvSpPr txBox="1"/>
          <p:nvPr/>
        </p:nvSpPr>
        <p:spPr>
          <a:xfrm>
            <a:off x="304800" y="5562600"/>
            <a:ext cx="8305800" cy="830263"/>
          </a:xfrm>
          <a:prstGeom prst="rect">
            <a:avLst/>
          </a:prstGeom>
          <a:solidFill>
            <a:srgbClr val="FFCC99"/>
          </a:solidFill>
          <a:ln w="9525">
            <a:noFill/>
          </a:ln>
        </p:spPr>
        <p:txBody>
          <a:bodyPr>
            <a:spAutoFit/>
          </a:bodyPr>
          <a:p>
            <a:pPr eaLnBrk="1" hangingPunct="1">
              <a:spcBef>
                <a:spcPct val="50000"/>
              </a:spcBef>
              <a:buNone/>
            </a:pPr>
            <a:r>
              <a:rPr lang="zh-CN" altLang="en-US" dirty="0">
                <a:solidFill>
                  <a:srgbClr val="3609F7"/>
                </a:solidFill>
                <a:latin typeface="黑体" panose="02010609060101010101" pitchFamily="49" charset="-122"/>
                <a:ea typeface="黑体" panose="02010609060101010101" pitchFamily="49" charset="-122"/>
              </a:rPr>
              <a:t>基本方法 ：圆圈表示进程，方框表示资源，方框内点表示资源数。箭头表示“占有”或者“请求”。</a:t>
            </a:r>
            <a:endParaRPr lang="zh-CN" altLang="en-US" dirty="0">
              <a:solidFill>
                <a:srgbClr val="3609F7"/>
              </a:solidFill>
              <a:latin typeface="黑体" panose="02010609060101010101" pitchFamily="49" charset="-122"/>
              <a:ea typeface="黑体" panose="02010609060101010101" pitchFamily="49" charset="-122"/>
            </a:endParaRPr>
          </a:p>
        </p:txBody>
      </p:sp>
      <p:sp>
        <p:nvSpPr>
          <p:cNvPr id="111631" name="Rectangle 2"/>
          <p:cNvSpPr txBox="1"/>
          <p:nvPr/>
        </p:nvSpPr>
        <p:spPr>
          <a:xfrm>
            <a:off x="323850" y="214313"/>
            <a:ext cx="8620125" cy="693737"/>
          </a:xfrm>
          <a:prstGeom prst="rect">
            <a:avLst/>
          </a:prstGeom>
          <a:noFill/>
          <a:ln w="9525">
            <a:noFill/>
          </a:ln>
        </p:spPr>
        <p:txBody>
          <a:bodyPr/>
          <a:p>
            <a:pPr eaLnBrk="1" hangingPunct="1">
              <a:buNone/>
            </a:pPr>
            <a:r>
              <a:rPr lang="en-US" altLang="zh-CN" sz="3600" dirty="0">
                <a:solidFill>
                  <a:srgbClr val="000066"/>
                </a:solidFill>
                <a:latin typeface="Tahoma" panose="020B0604030504040204" pitchFamily="34" charset="0"/>
                <a:ea typeface="黑体" panose="02010609060101010101" pitchFamily="49" charset="-122"/>
              </a:rPr>
              <a:t>3.8</a:t>
            </a:r>
            <a:r>
              <a:rPr lang="en-US" altLang="zh-CN" sz="3600" dirty="0">
                <a:solidFill>
                  <a:srgbClr val="000066"/>
                </a:solidFill>
                <a:latin typeface="黑体" panose="02010609060101010101" pitchFamily="49" charset="-122"/>
                <a:ea typeface="黑体" panose="02010609060101010101" pitchFamily="49" charset="-122"/>
              </a:rPr>
              <a:t>  </a:t>
            </a:r>
            <a:r>
              <a:rPr lang="zh-CN" altLang="en-US" sz="3600" dirty="0">
                <a:solidFill>
                  <a:srgbClr val="000066"/>
                </a:solidFill>
                <a:latin typeface="黑体" panose="02010609060101010101" pitchFamily="49" charset="-122"/>
                <a:ea typeface="黑体" panose="02010609060101010101" pitchFamily="49" charset="-122"/>
              </a:rPr>
              <a:t>死锁的检测和解除</a:t>
            </a:r>
            <a:endParaRPr lang="zh-CN" altLang="en-US" sz="3600" dirty="0">
              <a:solidFill>
                <a:srgbClr val="000066"/>
              </a:solidFill>
              <a:latin typeface="黑体" panose="02010609060101010101" pitchFamily="49" charset="-122"/>
              <a:ea typeface="黑体" panose="02010609060101010101" pitchFamily="49" charset="-122"/>
            </a:endParaRPr>
          </a:p>
        </p:txBody>
      </p:sp>
      <p:sp>
        <p:nvSpPr>
          <p:cNvPr id="2" name="矩形 1"/>
          <p:cNvSpPr/>
          <p:nvPr/>
        </p:nvSpPr>
        <p:spPr>
          <a:xfrm>
            <a:off x="3349625" y="1325563"/>
            <a:ext cx="5795963" cy="1006475"/>
          </a:xfrm>
          <a:prstGeom prst="rect">
            <a:avLst/>
          </a:prstGeom>
          <a:noFill/>
          <a:ln w="9525">
            <a:noFill/>
          </a:ln>
        </p:spPr>
        <p:txBody>
          <a:bodyPr>
            <a:spAutoFit/>
          </a:bodyPr>
          <a:p>
            <a:pPr eaLnBrk="1" hangingPunct="1">
              <a:spcBef>
                <a:spcPct val="50000"/>
              </a:spcBef>
            </a:pPr>
            <a:r>
              <a:rPr lang="en-US" altLang="zh-CN" sz="1800" dirty="0">
                <a:latin typeface="Times New Roman" panose="02020603050405020304" pitchFamily="18" charset="0"/>
              </a:rPr>
              <a:t>P1</a:t>
            </a:r>
            <a:r>
              <a:rPr lang="zh-CN" altLang="en-US" sz="1800" dirty="0">
                <a:latin typeface="Times New Roman" panose="02020603050405020304" pitchFamily="18" charset="0"/>
              </a:rPr>
              <a:t>进程已经获得了两个</a:t>
            </a:r>
            <a:r>
              <a:rPr lang="en-US" altLang="zh-CN" sz="1800" dirty="0">
                <a:latin typeface="Times New Roman" panose="02020603050405020304" pitchFamily="18" charset="0"/>
              </a:rPr>
              <a:t>r1</a:t>
            </a:r>
            <a:r>
              <a:rPr lang="zh-CN" altLang="en-US" sz="1800" dirty="0">
                <a:latin typeface="Times New Roman" panose="02020603050405020304" pitchFamily="18" charset="0"/>
              </a:rPr>
              <a:t>资源，并又请求一个</a:t>
            </a:r>
            <a:r>
              <a:rPr lang="en-US" altLang="zh-CN" sz="1800" dirty="0">
                <a:latin typeface="Times New Roman" panose="02020603050405020304" pitchFamily="18" charset="0"/>
              </a:rPr>
              <a:t>r2</a:t>
            </a:r>
            <a:r>
              <a:rPr lang="zh-CN" altLang="en-US" sz="1800" dirty="0">
                <a:latin typeface="Times New Roman" panose="02020603050405020304" pitchFamily="18" charset="0"/>
              </a:rPr>
              <a:t>资源</a:t>
            </a:r>
            <a:endParaRPr lang="en-US" altLang="zh-CN" sz="1800" dirty="0">
              <a:latin typeface="Times New Roman" panose="02020603050405020304" pitchFamily="18" charset="0"/>
            </a:endParaRPr>
          </a:p>
          <a:p>
            <a:pPr>
              <a:spcBef>
                <a:spcPct val="30000"/>
              </a:spcBef>
            </a:pPr>
            <a:r>
              <a:rPr lang="en-US" altLang="zh-CN" sz="1800" dirty="0">
                <a:latin typeface="Times New Roman" panose="02020603050405020304" pitchFamily="18" charset="0"/>
              </a:rPr>
              <a:t>P2</a:t>
            </a:r>
            <a:r>
              <a:rPr lang="zh-CN" altLang="en-US" sz="1800" dirty="0">
                <a:latin typeface="Times New Roman" panose="02020603050405020304" pitchFamily="18" charset="0"/>
              </a:rPr>
              <a:t>进程已经获得了一个</a:t>
            </a:r>
            <a:r>
              <a:rPr lang="en-US" altLang="zh-CN" sz="1800" dirty="0">
                <a:latin typeface="Times New Roman" panose="02020603050405020304" pitchFamily="18" charset="0"/>
              </a:rPr>
              <a:t>r1</a:t>
            </a:r>
            <a:r>
              <a:rPr lang="zh-CN" altLang="en-US" sz="1800" dirty="0">
                <a:latin typeface="Times New Roman" panose="02020603050405020304" pitchFamily="18" charset="0"/>
              </a:rPr>
              <a:t>资源和一个</a:t>
            </a:r>
            <a:r>
              <a:rPr lang="en-US" altLang="zh-CN" sz="1800" dirty="0">
                <a:latin typeface="Times New Roman" panose="02020603050405020304" pitchFamily="18" charset="0"/>
              </a:rPr>
              <a:t>r2</a:t>
            </a:r>
            <a:r>
              <a:rPr lang="zh-CN" altLang="en-US" sz="1800" dirty="0">
                <a:latin typeface="Times New Roman" panose="02020603050405020304" pitchFamily="18" charset="0"/>
              </a:rPr>
              <a:t>资源，并又请求一个</a:t>
            </a:r>
            <a:r>
              <a:rPr lang="en-US" altLang="zh-CN" sz="1800" dirty="0">
                <a:latin typeface="Times New Roman" panose="02020603050405020304" pitchFamily="18" charset="0"/>
              </a:rPr>
              <a:t>r1</a:t>
            </a:r>
            <a:r>
              <a:rPr lang="zh-CN" altLang="en-US" sz="1800" dirty="0">
                <a:latin typeface="Times New Roman" panose="02020603050405020304" pitchFamily="18" charset="0"/>
              </a:rPr>
              <a:t>资源</a:t>
            </a:r>
            <a:endParaRPr lang="en-US" altLang="zh-CN" sz="1800" dirty="0">
              <a:latin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10979"/>
                                        </p:tgtEl>
                                        <p:attrNameLst>
                                          <p:attrName>style.visibility</p:attrName>
                                        </p:attrNameLst>
                                      </p:cBhvr>
                                      <p:to>
                                        <p:strVal val="visible"/>
                                      </p:to>
                                    </p:set>
                                    <p:animEffect transition="in" filter="blinds(horizontal)">
                                      <p:cBhvr>
                                        <p:cTn id="7" dur="500"/>
                                        <p:tgtEl>
                                          <p:spTgt spid="51097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0980"/>
                                        </p:tgtEl>
                                        <p:attrNameLst>
                                          <p:attrName>style.visibility</p:attrName>
                                        </p:attrNameLst>
                                      </p:cBhvr>
                                      <p:to>
                                        <p:strVal val="visible"/>
                                      </p:to>
                                    </p:set>
                                    <p:animEffect transition="in" filter="blinds(horizontal)">
                                      <p:cBhvr>
                                        <p:cTn id="12" dur="500"/>
                                        <p:tgtEl>
                                          <p:spTgt spid="51098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510981"/>
                                        </p:tgtEl>
                                        <p:attrNameLst>
                                          <p:attrName>style.visibility</p:attrName>
                                        </p:attrNameLst>
                                      </p:cBhvr>
                                      <p:to>
                                        <p:strVal val="visible"/>
                                      </p:to>
                                    </p:set>
                                    <p:animEffect transition="in" filter="barn(outHorizontal)">
                                      <p:cBhvr>
                                        <p:cTn id="17" dur="500"/>
                                        <p:tgtEl>
                                          <p:spTgt spid="510981"/>
                                        </p:tgtEl>
                                      </p:cBhvr>
                                    </p:animEffect>
                                  </p:childTnLst>
                                </p:cTn>
                              </p:par>
                            </p:childTnLst>
                          </p:cTn>
                        </p:par>
                        <p:par>
                          <p:cTn id="18" fill="hold">
                            <p:stCondLst>
                              <p:cond delay="500"/>
                            </p:stCondLst>
                            <p:childTnLst>
                              <p:par>
                                <p:cTn id="19" presetID="3" presetClass="entr" presetSubtype="10" fill="hold" grpId="0" nodeType="afterEffect">
                                  <p:stCondLst>
                                    <p:cond delay="0"/>
                                  </p:stCondLst>
                                  <p:childTnLst>
                                    <p:set>
                                      <p:cBhvr>
                                        <p:cTn id="20" dur="1" fill="hold">
                                          <p:stCondLst>
                                            <p:cond delay="0"/>
                                          </p:stCondLst>
                                        </p:cTn>
                                        <p:tgtEl>
                                          <p:spTgt spid="510989"/>
                                        </p:tgtEl>
                                        <p:attrNameLst>
                                          <p:attrName>style.visibility</p:attrName>
                                        </p:attrNameLst>
                                      </p:cBhvr>
                                      <p:to>
                                        <p:strVal val="visible"/>
                                      </p:to>
                                    </p:set>
                                    <p:animEffect transition="in" filter="blinds(horizontal)">
                                      <p:cBhvr>
                                        <p:cTn id="21" dur="500"/>
                                        <p:tgtEl>
                                          <p:spTgt spid="510989"/>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42" fill="hold" grpId="0" nodeType="clickEffect">
                                  <p:stCondLst>
                                    <p:cond delay="0"/>
                                  </p:stCondLst>
                                  <p:childTnLst>
                                    <p:set>
                                      <p:cBhvr>
                                        <p:cTn id="25" dur="1" fill="hold">
                                          <p:stCondLst>
                                            <p:cond delay="0"/>
                                          </p:stCondLst>
                                        </p:cTn>
                                        <p:tgtEl>
                                          <p:spTgt spid="510982"/>
                                        </p:tgtEl>
                                        <p:attrNameLst>
                                          <p:attrName>style.visibility</p:attrName>
                                        </p:attrNameLst>
                                      </p:cBhvr>
                                      <p:to>
                                        <p:strVal val="visible"/>
                                      </p:to>
                                    </p:set>
                                    <p:animEffect transition="in" filter="barn(outHorizontal)">
                                      <p:cBhvr>
                                        <p:cTn id="26" dur="500"/>
                                        <p:tgtEl>
                                          <p:spTgt spid="510982"/>
                                        </p:tgtEl>
                                      </p:cBhvr>
                                    </p:animEffect>
                                  </p:childTnLst>
                                </p:cTn>
                              </p:par>
                            </p:childTnLst>
                          </p:cTn>
                        </p:par>
                        <p:par>
                          <p:cTn id="27" fill="hold">
                            <p:stCondLst>
                              <p:cond delay="500"/>
                            </p:stCondLst>
                            <p:childTnLst>
                              <p:par>
                                <p:cTn id="28" presetID="3" presetClass="entr" presetSubtype="10" fill="hold" grpId="0" nodeType="afterEffect">
                                  <p:stCondLst>
                                    <p:cond delay="0"/>
                                  </p:stCondLst>
                                  <p:childTnLst>
                                    <p:set>
                                      <p:cBhvr>
                                        <p:cTn id="29" dur="1" fill="hold">
                                          <p:stCondLst>
                                            <p:cond delay="0"/>
                                          </p:stCondLst>
                                        </p:cTn>
                                        <p:tgtEl>
                                          <p:spTgt spid="510990"/>
                                        </p:tgtEl>
                                        <p:attrNameLst>
                                          <p:attrName>style.visibility</p:attrName>
                                        </p:attrNameLst>
                                      </p:cBhvr>
                                      <p:to>
                                        <p:strVal val="visible"/>
                                      </p:to>
                                    </p:set>
                                    <p:animEffect transition="in" filter="blinds(horizontal)">
                                      <p:cBhvr>
                                        <p:cTn id="30" dur="500"/>
                                        <p:tgtEl>
                                          <p:spTgt spid="510990"/>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510983"/>
                                        </p:tgtEl>
                                        <p:attrNameLst>
                                          <p:attrName>style.visibility</p:attrName>
                                        </p:attrNameLst>
                                      </p:cBhvr>
                                      <p:to>
                                        <p:strVal val="visible"/>
                                      </p:to>
                                    </p:set>
                                    <p:animEffect transition="in" filter="blinds(horizontal)">
                                      <p:cBhvr>
                                        <p:cTn id="35" dur="500"/>
                                        <p:tgtEl>
                                          <p:spTgt spid="510983"/>
                                        </p:tgtEl>
                                      </p:cBhvr>
                                    </p:animEffect>
                                  </p:childTnLst>
                                </p:cTn>
                              </p:par>
                            </p:childTnLst>
                          </p:cTn>
                        </p:par>
                        <p:par>
                          <p:cTn id="36" fill="hold">
                            <p:stCondLst>
                              <p:cond delay="500"/>
                            </p:stCondLst>
                            <p:childTnLst>
                              <p:par>
                                <p:cTn id="37" presetID="3" presetClass="entr" presetSubtype="10" fill="hold" grpId="0" nodeType="afterEffect">
                                  <p:stCondLst>
                                    <p:cond delay="0"/>
                                  </p:stCondLst>
                                  <p:childTnLst>
                                    <p:set>
                                      <p:cBhvr>
                                        <p:cTn id="38" dur="1" fill="hold">
                                          <p:stCondLst>
                                            <p:cond delay="0"/>
                                          </p:stCondLst>
                                        </p:cTn>
                                        <p:tgtEl>
                                          <p:spTgt spid="510987"/>
                                        </p:tgtEl>
                                        <p:attrNameLst>
                                          <p:attrName>style.visibility</p:attrName>
                                        </p:attrNameLst>
                                      </p:cBhvr>
                                      <p:to>
                                        <p:strVal val="visible"/>
                                      </p:to>
                                    </p:set>
                                    <p:animEffect transition="in" filter="blinds(horizontal)">
                                      <p:cBhvr>
                                        <p:cTn id="39" dur="500"/>
                                        <p:tgtEl>
                                          <p:spTgt spid="510987"/>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510984"/>
                                        </p:tgtEl>
                                        <p:attrNameLst>
                                          <p:attrName>style.visibility</p:attrName>
                                        </p:attrNameLst>
                                      </p:cBhvr>
                                      <p:to>
                                        <p:strVal val="visible"/>
                                      </p:to>
                                    </p:set>
                                    <p:animEffect transition="in" filter="blinds(horizontal)">
                                      <p:cBhvr>
                                        <p:cTn id="44" dur="500"/>
                                        <p:tgtEl>
                                          <p:spTgt spid="510984"/>
                                        </p:tgtEl>
                                      </p:cBhvr>
                                    </p:animEffect>
                                  </p:childTnLst>
                                </p:cTn>
                              </p:par>
                            </p:childTnLst>
                          </p:cTn>
                        </p:par>
                        <p:par>
                          <p:cTn id="45" fill="hold">
                            <p:stCondLst>
                              <p:cond delay="500"/>
                            </p:stCondLst>
                            <p:childTnLst>
                              <p:par>
                                <p:cTn id="46" presetID="3" presetClass="entr" presetSubtype="10" fill="hold" grpId="0" nodeType="afterEffect">
                                  <p:stCondLst>
                                    <p:cond delay="0"/>
                                  </p:stCondLst>
                                  <p:childTnLst>
                                    <p:set>
                                      <p:cBhvr>
                                        <p:cTn id="47" dur="1" fill="hold">
                                          <p:stCondLst>
                                            <p:cond delay="0"/>
                                          </p:stCondLst>
                                        </p:cTn>
                                        <p:tgtEl>
                                          <p:spTgt spid="510988"/>
                                        </p:tgtEl>
                                        <p:attrNameLst>
                                          <p:attrName>style.visibility</p:attrName>
                                        </p:attrNameLst>
                                      </p:cBhvr>
                                      <p:to>
                                        <p:strVal val="visible"/>
                                      </p:to>
                                    </p:set>
                                    <p:animEffect transition="in" filter="blinds(horizontal)">
                                      <p:cBhvr>
                                        <p:cTn id="48" dur="500"/>
                                        <p:tgtEl>
                                          <p:spTgt spid="510988"/>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552960"/>
                                        </p:tgtEl>
                                        <p:attrNameLst>
                                          <p:attrName>style.visibility</p:attrName>
                                        </p:attrNameLst>
                                      </p:cBhvr>
                                      <p:to>
                                        <p:strVal val="visible"/>
                                      </p:to>
                                    </p:set>
                                    <p:animEffect transition="in" filter="blinds(horizontal)">
                                      <p:cBhvr>
                                        <p:cTn id="53" dur="500"/>
                                        <p:tgtEl>
                                          <p:spTgt spid="552960"/>
                                        </p:tgtEl>
                                      </p:cBhvr>
                                    </p:animEffect>
                                  </p:childTnLst>
                                </p:cTn>
                              </p:par>
                            </p:childTnLst>
                          </p:cTn>
                        </p:par>
                        <p:par>
                          <p:cTn id="54" fill="hold">
                            <p:stCondLst>
                              <p:cond delay="500"/>
                            </p:stCondLst>
                            <p:childTnLst>
                              <p:par>
                                <p:cTn id="55" presetID="2" presetClass="entr" presetSubtype="2" fill="hold" grpId="0" nodeType="afterEffect">
                                  <p:stCondLst>
                                    <p:cond delay="0"/>
                                  </p:stCondLst>
                                  <p:childTnLst>
                                    <p:set>
                                      <p:cBhvr>
                                        <p:cTn id="56" dur="1" fill="hold">
                                          <p:stCondLst>
                                            <p:cond delay="0"/>
                                          </p:stCondLst>
                                        </p:cTn>
                                        <p:tgtEl>
                                          <p:spTgt spid="510986"/>
                                        </p:tgtEl>
                                        <p:attrNameLst>
                                          <p:attrName>style.visibility</p:attrName>
                                        </p:attrNameLst>
                                      </p:cBhvr>
                                      <p:to>
                                        <p:strVal val="visible"/>
                                      </p:to>
                                    </p:set>
                                    <p:anim calcmode="lin" valueType="num">
                                      <p:cBhvr additive="base">
                                        <p:cTn id="57" dur="500" fill="hold"/>
                                        <p:tgtEl>
                                          <p:spTgt spid="510986"/>
                                        </p:tgtEl>
                                        <p:attrNameLst>
                                          <p:attrName>ppt_x</p:attrName>
                                        </p:attrNameLst>
                                      </p:cBhvr>
                                      <p:tavLst>
                                        <p:tav tm="0">
                                          <p:val>
                                            <p:strVal val="1+#ppt_w/2"/>
                                          </p:val>
                                        </p:tav>
                                        <p:tav tm="100000">
                                          <p:val>
                                            <p:strVal val="#ppt_x"/>
                                          </p:val>
                                        </p:tav>
                                      </p:tavLst>
                                    </p:anim>
                                    <p:anim calcmode="lin" valueType="num">
                                      <p:cBhvr additive="base">
                                        <p:cTn id="58" dur="500" fill="hold"/>
                                        <p:tgtEl>
                                          <p:spTgt spid="510986"/>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2" fill="hold" grpId="0" nodeType="clickEffect">
                                  <p:stCondLst>
                                    <p:cond delay="0"/>
                                  </p:stCondLst>
                                  <p:childTnLst>
                                    <p:set>
                                      <p:cBhvr>
                                        <p:cTn id="62" dur="1" fill="hold">
                                          <p:stCondLst>
                                            <p:cond delay="0"/>
                                          </p:stCondLst>
                                        </p:cTn>
                                        <p:tgtEl>
                                          <p:spTgt spid="510993"/>
                                        </p:tgtEl>
                                        <p:attrNameLst>
                                          <p:attrName>style.visibility</p:attrName>
                                        </p:attrNameLst>
                                      </p:cBhvr>
                                      <p:to>
                                        <p:strVal val="visible"/>
                                      </p:to>
                                    </p:set>
                                    <p:anim calcmode="lin" valueType="num">
                                      <p:cBhvr additive="base">
                                        <p:cTn id="63" dur="500" fill="hold"/>
                                        <p:tgtEl>
                                          <p:spTgt spid="510993"/>
                                        </p:tgtEl>
                                        <p:attrNameLst>
                                          <p:attrName>ppt_x</p:attrName>
                                        </p:attrNameLst>
                                      </p:cBhvr>
                                      <p:tavLst>
                                        <p:tav tm="0">
                                          <p:val>
                                            <p:strVal val="1+#ppt_w/2"/>
                                          </p:val>
                                        </p:tav>
                                        <p:tav tm="100000">
                                          <p:val>
                                            <p:strVal val="#ppt_x"/>
                                          </p:val>
                                        </p:tav>
                                      </p:tavLst>
                                    </p:anim>
                                    <p:anim calcmode="lin" valueType="num">
                                      <p:cBhvr additive="base">
                                        <p:cTn id="64" dur="500" fill="hold"/>
                                        <p:tgtEl>
                                          <p:spTgt spid="510993"/>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979" grpId="0"/>
      <p:bldP spid="510980" grpId="0"/>
      <p:bldP spid="510986" grpId="0"/>
      <p:bldP spid="510981" grpId="0" animBg="1"/>
      <p:bldP spid="510982" grpId="0" animBg="1"/>
      <p:bldP spid="510987" grpId="0"/>
      <p:bldP spid="510988" grpId="0"/>
      <p:bldP spid="510989" grpId="0"/>
      <p:bldP spid="510990" grpId="0"/>
      <p:bldP spid="510993" grpId="0" animBg="1"/>
      <p:bldP spid="2"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灯片编号占位符 1"/>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buNone/>
            </a:pPr>
            <a:fld id="{9A0DB2DC-4C9A-4742-B13C-FB6460FD3503}" type="slidenum">
              <a:rPr lang="en-US" altLang="zh-CN" sz="1400" dirty="0">
                <a:ea typeface="宋体" panose="02010600030101010101" pitchFamily="2" charset="-122"/>
              </a:rPr>
            </a:fld>
            <a:endParaRPr lang="en-US" altLang="zh-CN" sz="1400" dirty="0">
              <a:ea typeface="宋体" panose="02010600030101010101" pitchFamily="2" charset="-122"/>
            </a:endParaRPr>
          </a:p>
        </p:txBody>
      </p:sp>
      <p:sp>
        <p:nvSpPr>
          <p:cNvPr id="3" name="Text Box 2"/>
          <p:cNvSpPr txBox="1"/>
          <p:nvPr/>
        </p:nvSpPr>
        <p:spPr>
          <a:xfrm>
            <a:off x="338138" y="890588"/>
            <a:ext cx="8593137" cy="1906587"/>
          </a:xfrm>
          <a:prstGeom prst="rect">
            <a:avLst/>
          </a:prstGeom>
          <a:noFill/>
          <a:ln w="9525">
            <a:noFill/>
          </a:ln>
        </p:spPr>
        <p:txBody>
          <a:bodyPr>
            <a:spAutoFit/>
          </a:bodyPr>
          <a:p>
            <a:pPr>
              <a:spcBef>
                <a:spcPct val="25000"/>
              </a:spcBef>
            </a:pPr>
            <a:r>
              <a:rPr lang="en-US" altLang="zh-CN" sz="2800" dirty="0">
                <a:latin typeface="Tahoma" panose="020B0604030504040204" pitchFamily="34" charset="0"/>
                <a:ea typeface="宋体" panose="02010600030101010101" pitchFamily="2" charset="-122"/>
              </a:rPr>
              <a:t>(1) </a:t>
            </a:r>
            <a:r>
              <a:rPr lang="zh-CN" altLang="en-US" sz="2800" dirty="0">
                <a:latin typeface="Tahoma" panose="020B0604030504040204" pitchFamily="34" charset="0"/>
                <a:ea typeface="宋体" panose="02010600030101010101" pitchFamily="2" charset="-122"/>
              </a:rPr>
              <a:t>若资源分配图中无环路，则此时系统中无死锁；</a:t>
            </a:r>
            <a:endParaRPr lang="zh-CN" altLang="en-US" sz="2800" dirty="0">
              <a:latin typeface="Tahoma" panose="020B0604030504040204" pitchFamily="34" charset="0"/>
              <a:ea typeface="宋体" panose="02010600030101010101" pitchFamily="2" charset="-122"/>
            </a:endParaRPr>
          </a:p>
          <a:p>
            <a:pPr>
              <a:spcBef>
                <a:spcPct val="25000"/>
              </a:spcBef>
            </a:pPr>
            <a:r>
              <a:rPr lang="en-US" altLang="zh-CN" sz="2800" dirty="0">
                <a:latin typeface="Tahoma" panose="020B0604030504040204" pitchFamily="34" charset="0"/>
                <a:ea typeface="宋体" panose="02010600030101010101" pitchFamily="2" charset="-122"/>
              </a:rPr>
              <a:t>(2) </a:t>
            </a:r>
            <a:r>
              <a:rPr lang="zh-CN" altLang="en-US" sz="2800" dirty="0">
                <a:latin typeface="Tahoma" panose="020B0604030504040204" pitchFamily="34" charset="0"/>
                <a:ea typeface="宋体" panose="02010600030101010101" pitchFamily="2" charset="-122"/>
              </a:rPr>
              <a:t>如果资源分配图中有环路，且每个资源类中仅有</a:t>
            </a:r>
            <a:r>
              <a:rPr lang="zh-CN" altLang="en-US" sz="2800" dirty="0">
                <a:solidFill>
                  <a:srgbClr val="0000CC"/>
                </a:solidFill>
                <a:latin typeface="Tahoma" panose="020B0604030504040204" pitchFamily="34" charset="0"/>
                <a:ea typeface="黑体" panose="02010609060101010101" pitchFamily="49" charset="-122"/>
              </a:rPr>
              <a:t>一个</a:t>
            </a:r>
            <a:r>
              <a:rPr lang="zh-CN" altLang="en-US" sz="2800" dirty="0">
                <a:latin typeface="Tahoma" panose="020B0604030504040204" pitchFamily="34" charset="0"/>
                <a:ea typeface="宋体" panose="02010600030101010101" pitchFamily="2" charset="-122"/>
              </a:rPr>
              <a:t>资源，则系统中发生了死锁。此时，环路是系统发生死锁的</a:t>
            </a:r>
            <a:r>
              <a:rPr lang="zh-CN" altLang="en-US" sz="2800" dirty="0">
                <a:solidFill>
                  <a:srgbClr val="0000CC"/>
                </a:solidFill>
                <a:latin typeface="Tahoma" panose="020B0604030504040204" pitchFamily="34" charset="0"/>
              </a:rPr>
              <a:t>充要条件</a:t>
            </a:r>
            <a:r>
              <a:rPr lang="zh-CN" altLang="en-US" sz="2800" dirty="0">
                <a:latin typeface="Tahoma" panose="020B0604030504040204" pitchFamily="34" charset="0"/>
                <a:ea typeface="宋体" panose="02010600030101010101" pitchFamily="2" charset="-122"/>
              </a:rPr>
              <a:t>，环路中的进程便为死锁进程；</a:t>
            </a:r>
            <a:endParaRPr lang="zh-CN" altLang="en-US" sz="2800" dirty="0">
              <a:latin typeface="Tahoma" panose="020B0604030504040204" pitchFamily="34" charset="0"/>
              <a:ea typeface="宋体" panose="02010600030101010101" pitchFamily="2" charset="-122"/>
            </a:endParaRPr>
          </a:p>
        </p:txBody>
      </p:sp>
      <p:grpSp>
        <p:nvGrpSpPr>
          <p:cNvPr id="4" name="Group 3"/>
          <p:cNvGrpSpPr/>
          <p:nvPr/>
        </p:nvGrpSpPr>
        <p:grpSpPr>
          <a:xfrm>
            <a:off x="120650" y="2932113"/>
            <a:ext cx="4352925" cy="2603500"/>
            <a:chOff x="445" y="2490"/>
            <a:chExt cx="2742" cy="1640"/>
          </a:xfrm>
        </p:grpSpPr>
        <p:sp>
          <p:nvSpPr>
            <p:cNvPr id="112662" name="Rectangle 4"/>
            <p:cNvSpPr/>
            <p:nvPr/>
          </p:nvSpPr>
          <p:spPr>
            <a:xfrm>
              <a:off x="504" y="2557"/>
              <a:ext cx="258" cy="214"/>
            </a:xfrm>
            <a:prstGeom prst="rect">
              <a:avLst/>
            </a:prstGeom>
            <a:noFill/>
            <a:ln w="12700" cap="flat" cmpd="sng">
              <a:solidFill>
                <a:schemeClr val="tx1"/>
              </a:solidFill>
              <a:prstDash val="solid"/>
              <a:miter/>
              <a:headEnd type="none" w="med" len="med"/>
              <a:tailEnd type="none" w="med" len="med"/>
            </a:ln>
          </p:spPr>
          <p:txBody>
            <a:bodyPr wrap="none" lIns="54000" tIns="10800" rIns="54000" bIns="10800" anchor="ctr" anchorCtr="0">
              <a:spAutoFit/>
            </a:bodyPr>
            <a:p>
              <a:pPr algn="ctr"/>
              <a:r>
                <a:rPr lang="en-US" altLang="zh-CN" sz="2000" dirty="0">
                  <a:latin typeface="Tahoma" panose="020B0604030504040204" pitchFamily="34" charset="0"/>
                  <a:ea typeface="宋体" panose="02010600030101010101" pitchFamily="2" charset="-122"/>
                </a:rPr>
                <a:t>R</a:t>
              </a:r>
              <a:r>
                <a:rPr lang="en-US" altLang="zh-CN" sz="2000" baseline="-16000" dirty="0">
                  <a:latin typeface="Tahoma" panose="020B0604030504040204" pitchFamily="34" charset="0"/>
                  <a:ea typeface="宋体" panose="02010600030101010101" pitchFamily="2" charset="-122"/>
                </a:rPr>
                <a:t>1</a:t>
              </a:r>
              <a:endParaRPr lang="en-US" altLang="zh-CN" sz="2000" baseline="-16000" dirty="0">
                <a:latin typeface="Tahoma" panose="020B0604030504040204" pitchFamily="34" charset="0"/>
                <a:ea typeface="宋体" panose="02010600030101010101" pitchFamily="2" charset="-122"/>
              </a:endParaRPr>
            </a:p>
          </p:txBody>
        </p:sp>
        <p:sp>
          <p:nvSpPr>
            <p:cNvPr id="112663" name="Oval 5"/>
            <p:cNvSpPr/>
            <p:nvPr/>
          </p:nvSpPr>
          <p:spPr>
            <a:xfrm>
              <a:off x="1065" y="2490"/>
              <a:ext cx="323" cy="298"/>
            </a:xfrm>
            <a:prstGeom prst="ellipse">
              <a:avLst/>
            </a:prstGeom>
            <a:noFill/>
            <a:ln w="12700" cap="flat" cmpd="sng">
              <a:solidFill>
                <a:schemeClr val="tx1"/>
              </a:solidFill>
              <a:prstDash val="solid"/>
              <a:headEnd type="none" w="med" len="med"/>
              <a:tailEnd type="none" w="med" len="med"/>
            </a:ln>
          </p:spPr>
          <p:txBody>
            <a:bodyPr wrap="none" lIns="54000" tIns="10800" rIns="54000" bIns="10800" anchor="ctr" anchorCtr="0">
              <a:spAutoFit/>
            </a:bodyPr>
            <a:p>
              <a:pPr algn="ctr"/>
              <a:r>
                <a:rPr lang="en-US" altLang="zh-CN" sz="2000" dirty="0">
                  <a:latin typeface="Tahoma" panose="020B0604030504040204" pitchFamily="34" charset="0"/>
                  <a:ea typeface="宋体" panose="02010600030101010101" pitchFamily="2" charset="-122"/>
                </a:rPr>
                <a:t>P</a:t>
              </a:r>
              <a:r>
                <a:rPr lang="en-US" altLang="zh-CN" sz="2000" baseline="-16000" dirty="0">
                  <a:latin typeface="Tahoma" panose="020B0604030504040204" pitchFamily="34" charset="0"/>
                  <a:ea typeface="宋体" panose="02010600030101010101" pitchFamily="2" charset="-122"/>
                </a:rPr>
                <a:t>1</a:t>
              </a:r>
              <a:endParaRPr lang="en-US" altLang="zh-CN" sz="2000" baseline="-16000" dirty="0">
                <a:latin typeface="Tahoma" panose="020B0604030504040204" pitchFamily="34" charset="0"/>
                <a:ea typeface="宋体" panose="02010600030101010101" pitchFamily="2" charset="-122"/>
              </a:endParaRPr>
            </a:p>
          </p:txBody>
        </p:sp>
        <p:sp>
          <p:nvSpPr>
            <p:cNvPr id="112664" name="Rectangle 6"/>
            <p:cNvSpPr/>
            <p:nvPr/>
          </p:nvSpPr>
          <p:spPr>
            <a:xfrm>
              <a:off x="1079" y="2976"/>
              <a:ext cx="258" cy="214"/>
            </a:xfrm>
            <a:prstGeom prst="rect">
              <a:avLst/>
            </a:prstGeom>
            <a:noFill/>
            <a:ln w="12700" cap="flat" cmpd="sng">
              <a:solidFill>
                <a:schemeClr val="tx1"/>
              </a:solidFill>
              <a:prstDash val="solid"/>
              <a:miter/>
              <a:headEnd type="none" w="med" len="med"/>
              <a:tailEnd type="none" w="med" len="med"/>
            </a:ln>
          </p:spPr>
          <p:txBody>
            <a:bodyPr wrap="none" lIns="54000" tIns="10800" rIns="54000" bIns="10800" anchor="ctr" anchorCtr="0">
              <a:spAutoFit/>
            </a:bodyPr>
            <a:p>
              <a:pPr algn="ctr"/>
              <a:r>
                <a:rPr lang="en-US" altLang="zh-CN" sz="2000" dirty="0">
                  <a:latin typeface="Tahoma" panose="020B0604030504040204" pitchFamily="34" charset="0"/>
                  <a:ea typeface="宋体" panose="02010600030101010101" pitchFamily="2" charset="-122"/>
                </a:rPr>
                <a:t>R</a:t>
              </a:r>
              <a:r>
                <a:rPr lang="en-US" altLang="zh-CN" sz="2000" baseline="-16000" dirty="0">
                  <a:latin typeface="Tahoma" panose="020B0604030504040204" pitchFamily="34" charset="0"/>
                  <a:ea typeface="宋体" panose="02010600030101010101" pitchFamily="2" charset="-122"/>
                </a:rPr>
                <a:t>2</a:t>
              </a:r>
              <a:endParaRPr lang="en-US" altLang="zh-CN" sz="2000" baseline="-16000" dirty="0">
                <a:latin typeface="Tahoma" panose="020B0604030504040204" pitchFamily="34" charset="0"/>
                <a:ea typeface="宋体" panose="02010600030101010101" pitchFamily="2" charset="-122"/>
              </a:endParaRPr>
            </a:p>
          </p:txBody>
        </p:sp>
        <p:sp>
          <p:nvSpPr>
            <p:cNvPr id="112665" name="Oval 7"/>
            <p:cNvSpPr/>
            <p:nvPr/>
          </p:nvSpPr>
          <p:spPr>
            <a:xfrm>
              <a:off x="2289" y="2500"/>
              <a:ext cx="323" cy="298"/>
            </a:xfrm>
            <a:prstGeom prst="ellipse">
              <a:avLst/>
            </a:prstGeom>
            <a:noFill/>
            <a:ln w="12700" cap="flat" cmpd="sng">
              <a:solidFill>
                <a:schemeClr val="tx1"/>
              </a:solidFill>
              <a:prstDash val="solid"/>
              <a:headEnd type="none" w="med" len="med"/>
              <a:tailEnd type="none" w="med" len="med"/>
            </a:ln>
          </p:spPr>
          <p:txBody>
            <a:bodyPr wrap="none" lIns="54000" tIns="10800" rIns="54000" bIns="10800" anchor="ctr" anchorCtr="0">
              <a:spAutoFit/>
            </a:bodyPr>
            <a:p>
              <a:pPr algn="ctr"/>
              <a:r>
                <a:rPr lang="en-US" altLang="zh-CN" sz="2000" dirty="0">
                  <a:latin typeface="Tahoma" panose="020B0604030504040204" pitchFamily="34" charset="0"/>
                  <a:ea typeface="宋体" panose="02010600030101010101" pitchFamily="2" charset="-122"/>
                </a:rPr>
                <a:t>P</a:t>
              </a:r>
              <a:r>
                <a:rPr lang="en-US" altLang="zh-CN" sz="2000" baseline="-16000" dirty="0">
                  <a:latin typeface="Tahoma" panose="020B0604030504040204" pitchFamily="34" charset="0"/>
                  <a:ea typeface="宋体" panose="02010600030101010101" pitchFamily="2" charset="-122"/>
                </a:rPr>
                <a:t>2</a:t>
              </a:r>
              <a:endParaRPr lang="en-US" altLang="zh-CN" sz="2000" baseline="-16000" dirty="0">
                <a:latin typeface="Tahoma" panose="020B0604030504040204" pitchFamily="34" charset="0"/>
                <a:ea typeface="宋体" panose="02010600030101010101" pitchFamily="2" charset="-122"/>
              </a:endParaRPr>
            </a:p>
          </p:txBody>
        </p:sp>
        <p:sp>
          <p:nvSpPr>
            <p:cNvPr id="112666" name="Oval 8"/>
            <p:cNvSpPr/>
            <p:nvPr/>
          </p:nvSpPr>
          <p:spPr>
            <a:xfrm>
              <a:off x="445" y="2942"/>
              <a:ext cx="323" cy="298"/>
            </a:xfrm>
            <a:prstGeom prst="ellipse">
              <a:avLst/>
            </a:prstGeom>
            <a:noFill/>
            <a:ln w="12700" cap="flat" cmpd="sng">
              <a:solidFill>
                <a:schemeClr val="tx1"/>
              </a:solidFill>
              <a:prstDash val="solid"/>
              <a:headEnd type="none" w="med" len="med"/>
              <a:tailEnd type="none" w="med" len="med"/>
            </a:ln>
          </p:spPr>
          <p:txBody>
            <a:bodyPr wrap="none" lIns="54000" tIns="10800" rIns="54000" bIns="10800" anchor="ctr" anchorCtr="0">
              <a:spAutoFit/>
            </a:bodyPr>
            <a:p>
              <a:pPr algn="ctr"/>
              <a:r>
                <a:rPr lang="en-US" altLang="zh-CN" sz="2000" dirty="0">
                  <a:latin typeface="Tahoma" panose="020B0604030504040204" pitchFamily="34" charset="0"/>
                  <a:ea typeface="宋体" panose="02010600030101010101" pitchFamily="2" charset="-122"/>
                </a:rPr>
                <a:t>P</a:t>
              </a:r>
              <a:r>
                <a:rPr lang="en-US" altLang="zh-CN" sz="2000" baseline="-16000" dirty="0">
                  <a:latin typeface="Tahoma" panose="020B0604030504040204" pitchFamily="34" charset="0"/>
                  <a:ea typeface="宋体" panose="02010600030101010101" pitchFamily="2" charset="-122"/>
                </a:rPr>
                <a:t>3</a:t>
              </a:r>
              <a:endParaRPr lang="en-US" altLang="zh-CN" sz="2000" baseline="-16000" dirty="0">
                <a:latin typeface="Tahoma" panose="020B0604030504040204" pitchFamily="34" charset="0"/>
                <a:ea typeface="宋体" panose="02010600030101010101" pitchFamily="2" charset="-122"/>
              </a:endParaRPr>
            </a:p>
          </p:txBody>
        </p:sp>
        <p:sp>
          <p:nvSpPr>
            <p:cNvPr id="112667" name="Oval 9"/>
            <p:cNvSpPr/>
            <p:nvPr/>
          </p:nvSpPr>
          <p:spPr>
            <a:xfrm>
              <a:off x="1658" y="2925"/>
              <a:ext cx="323" cy="298"/>
            </a:xfrm>
            <a:prstGeom prst="ellipse">
              <a:avLst/>
            </a:prstGeom>
            <a:noFill/>
            <a:ln w="12700" cap="flat" cmpd="sng">
              <a:solidFill>
                <a:schemeClr val="tx1"/>
              </a:solidFill>
              <a:prstDash val="solid"/>
              <a:headEnd type="none" w="med" len="med"/>
              <a:tailEnd type="none" w="med" len="med"/>
            </a:ln>
          </p:spPr>
          <p:txBody>
            <a:bodyPr wrap="none" lIns="54000" tIns="10800" rIns="54000" bIns="10800" anchor="ctr" anchorCtr="0">
              <a:spAutoFit/>
            </a:bodyPr>
            <a:p>
              <a:pPr algn="ctr"/>
              <a:r>
                <a:rPr lang="en-US" altLang="zh-CN" sz="2000" dirty="0">
                  <a:latin typeface="Tahoma" panose="020B0604030504040204" pitchFamily="34" charset="0"/>
                  <a:ea typeface="宋体" panose="02010600030101010101" pitchFamily="2" charset="-122"/>
                </a:rPr>
                <a:t>P</a:t>
              </a:r>
              <a:r>
                <a:rPr lang="en-US" altLang="zh-CN" sz="2000" baseline="-16000" dirty="0">
                  <a:latin typeface="Tahoma" panose="020B0604030504040204" pitchFamily="34" charset="0"/>
                  <a:ea typeface="宋体" panose="02010600030101010101" pitchFamily="2" charset="-122"/>
                </a:rPr>
                <a:t>4</a:t>
              </a:r>
              <a:endParaRPr lang="en-US" altLang="zh-CN" sz="2000" baseline="-16000" dirty="0">
                <a:latin typeface="Tahoma" panose="020B0604030504040204" pitchFamily="34" charset="0"/>
                <a:ea typeface="宋体" panose="02010600030101010101" pitchFamily="2" charset="-122"/>
              </a:endParaRPr>
            </a:p>
          </p:txBody>
        </p:sp>
        <p:sp>
          <p:nvSpPr>
            <p:cNvPr id="112668" name="Oval 10"/>
            <p:cNvSpPr/>
            <p:nvPr/>
          </p:nvSpPr>
          <p:spPr>
            <a:xfrm>
              <a:off x="2864" y="2942"/>
              <a:ext cx="323" cy="298"/>
            </a:xfrm>
            <a:prstGeom prst="ellipse">
              <a:avLst/>
            </a:prstGeom>
            <a:noFill/>
            <a:ln w="12700" cap="flat" cmpd="sng">
              <a:solidFill>
                <a:schemeClr val="tx1"/>
              </a:solidFill>
              <a:prstDash val="solid"/>
              <a:headEnd type="none" w="med" len="med"/>
              <a:tailEnd type="none" w="med" len="med"/>
            </a:ln>
          </p:spPr>
          <p:txBody>
            <a:bodyPr wrap="none" lIns="54000" tIns="10800" rIns="54000" bIns="10800" anchor="ctr" anchorCtr="0">
              <a:spAutoFit/>
            </a:bodyPr>
            <a:p>
              <a:pPr algn="ctr"/>
              <a:r>
                <a:rPr lang="en-US" altLang="zh-CN" sz="2000" dirty="0">
                  <a:latin typeface="Tahoma" panose="020B0604030504040204" pitchFamily="34" charset="0"/>
                  <a:ea typeface="宋体" panose="02010600030101010101" pitchFamily="2" charset="-122"/>
                </a:rPr>
                <a:t>P</a:t>
              </a:r>
              <a:r>
                <a:rPr lang="en-US" altLang="zh-CN" sz="2000" baseline="-16000" dirty="0">
                  <a:latin typeface="Tahoma" panose="020B0604030504040204" pitchFamily="34" charset="0"/>
                  <a:ea typeface="宋体" panose="02010600030101010101" pitchFamily="2" charset="-122"/>
                </a:rPr>
                <a:t>5</a:t>
              </a:r>
              <a:endParaRPr lang="en-US" altLang="zh-CN" sz="2000" baseline="-16000" dirty="0">
                <a:latin typeface="Tahoma" panose="020B0604030504040204" pitchFamily="34" charset="0"/>
                <a:ea typeface="宋体" panose="02010600030101010101" pitchFamily="2" charset="-122"/>
              </a:endParaRPr>
            </a:p>
          </p:txBody>
        </p:sp>
        <p:sp>
          <p:nvSpPr>
            <p:cNvPr id="112669" name="Oval 11"/>
            <p:cNvSpPr/>
            <p:nvPr/>
          </p:nvSpPr>
          <p:spPr>
            <a:xfrm>
              <a:off x="1035" y="3399"/>
              <a:ext cx="323" cy="298"/>
            </a:xfrm>
            <a:prstGeom prst="ellipse">
              <a:avLst/>
            </a:prstGeom>
            <a:noFill/>
            <a:ln w="12700" cap="flat" cmpd="sng">
              <a:solidFill>
                <a:schemeClr val="tx1"/>
              </a:solidFill>
              <a:prstDash val="solid"/>
              <a:headEnd type="none" w="med" len="med"/>
              <a:tailEnd type="none" w="med" len="med"/>
            </a:ln>
          </p:spPr>
          <p:txBody>
            <a:bodyPr wrap="none" lIns="54000" tIns="10800" rIns="54000" bIns="10800" anchor="ctr" anchorCtr="0">
              <a:spAutoFit/>
            </a:bodyPr>
            <a:p>
              <a:pPr algn="ctr"/>
              <a:r>
                <a:rPr lang="en-US" altLang="zh-CN" sz="2000" dirty="0">
                  <a:latin typeface="Tahoma" panose="020B0604030504040204" pitchFamily="34" charset="0"/>
                  <a:ea typeface="宋体" panose="02010600030101010101" pitchFamily="2" charset="-122"/>
                </a:rPr>
                <a:t>P</a:t>
              </a:r>
              <a:r>
                <a:rPr lang="en-US" altLang="zh-CN" sz="2000" baseline="-16000" dirty="0">
                  <a:latin typeface="Tahoma" panose="020B0604030504040204" pitchFamily="34" charset="0"/>
                  <a:ea typeface="宋体" panose="02010600030101010101" pitchFamily="2" charset="-122"/>
                </a:rPr>
                <a:t>6</a:t>
              </a:r>
              <a:endParaRPr lang="en-US" altLang="zh-CN" sz="2000" baseline="-16000" dirty="0">
                <a:latin typeface="Tahoma" panose="020B0604030504040204" pitchFamily="34" charset="0"/>
                <a:ea typeface="宋体" panose="02010600030101010101" pitchFamily="2" charset="-122"/>
              </a:endParaRPr>
            </a:p>
          </p:txBody>
        </p:sp>
        <p:sp>
          <p:nvSpPr>
            <p:cNvPr id="112670" name="Rectangle 12"/>
            <p:cNvSpPr/>
            <p:nvPr/>
          </p:nvSpPr>
          <p:spPr>
            <a:xfrm>
              <a:off x="2288" y="2969"/>
              <a:ext cx="258" cy="214"/>
            </a:xfrm>
            <a:prstGeom prst="rect">
              <a:avLst/>
            </a:prstGeom>
            <a:noFill/>
            <a:ln w="12700" cap="flat" cmpd="sng">
              <a:solidFill>
                <a:schemeClr val="tx1"/>
              </a:solidFill>
              <a:prstDash val="solid"/>
              <a:miter/>
              <a:headEnd type="none" w="med" len="med"/>
              <a:tailEnd type="none" w="med" len="med"/>
            </a:ln>
          </p:spPr>
          <p:txBody>
            <a:bodyPr wrap="none" lIns="54000" tIns="10800" rIns="54000" bIns="10800" anchor="ctr" anchorCtr="0">
              <a:spAutoFit/>
            </a:bodyPr>
            <a:p>
              <a:pPr algn="ctr"/>
              <a:r>
                <a:rPr lang="en-US" altLang="zh-CN" sz="2000" dirty="0">
                  <a:latin typeface="Tahoma" panose="020B0604030504040204" pitchFamily="34" charset="0"/>
                  <a:ea typeface="宋体" panose="02010600030101010101" pitchFamily="2" charset="-122"/>
                </a:rPr>
                <a:t>R</a:t>
              </a:r>
              <a:r>
                <a:rPr lang="en-US" altLang="zh-CN" sz="2000" baseline="-16000" dirty="0">
                  <a:latin typeface="Tahoma" panose="020B0604030504040204" pitchFamily="34" charset="0"/>
                  <a:ea typeface="宋体" panose="02010600030101010101" pitchFamily="2" charset="-122"/>
                </a:rPr>
                <a:t>3</a:t>
              </a:r>
              <a:endParaRPr lang="en-US" altLang="zh-CN" sz="2000" baseline="-16000" dirty="0">
                <a:latin typeface="Tahoma" panose="020B0604030504040204" pitchFamily="34" charset="0"/>
                <a:ea typeface="宋体" panose="02010600030101010101" pitchFamily="2" charset="-122"/>
              </a:endParaRPr>
            </a:p>
          </p:txBody>
        </p:sp>
        <p:sp>
          <p:nvSpPr>
            <p:cNvPr id="112671" name="Rectangle 13"/>
            <p:cNvSpPr/>
            <p:nvPr/>
          </p:nvSpPr>
          <p:spPr>
            <a:xfrm>
              <a:off x="1703" y="3419"/>
              <a:ext cx="258" cy="214"/>
            </a:xfrm>
            <a:prstGeom prst="rect">
              <a:avLst/>
            </a:prstGeom>
            <a:noFill/>
            <a:ln w="12700" cap="flat" cmpd="sng">
              <a:solidFill>
                <a:schemeClr val="tx1"/>
              </a:solidFill>
              <a:prstDash val="solid"/>
              <a:miter/>
              <a:headEnd type="none" w="med" len="med"/>
              <a:tailEnd type="none" w="med" len="med"/>
            </a:ln>
          </p:spPr>
          <p:txBody>
            <a:bodyPr wrap="none" lIns="54000" tIns="10800" rIns="54000" bIns="10800" anchor="ctr" anchorCtr="0">
              <a:spAutoFit/>
            </a:bodyPr>
            <a:p>
              <a:pPr algn="ctr"/>
              <a:r>
                <a:rPr lang="en-US" altLang="zh-CN" sz="2000" dirty="0">
                  <a:latin typeface="Tahoma" panose="020B0604030504040204" pitchFamily="34" charset="0"/>
                  <a:ea typeface="宋体" panose="02010600030101010101" pitchFamily="2" charset="-122"/>
                </a:rPr>
                <a:t>R</a:t>
              </a:r>
              <a:r>
                <a:rPr lang="en-US" altLang="zh-CN" sz="2000" baseline="-16000" dirty="0">
                  <a:latin typeface="Tahoma" panose="020B0604030504040204" pitchFamily="34" charset="0"/>
                  <a:ea typeface="宋体" panose="02010600030101010101" pitchFamily="2" charset="-122"/>
                </a:rPr>
                <a:t>4</a:t>
              </a:r>
              <a:endParaRPr lang="en-US" altLang="zh-CN" sz="2000" baseline="-16000" dirty="0">
                <a:latin typeface="Tahoma" panose="020B0604030504040204" pitchFamily="34" charset="0"/>
                <a:ea typeface="宋体" panose="02010600030101010101" pitchFamily="2" charset="-122"/>
              </a:endParaRPr>
            </a:p>
          </p:txBody>
        </p:sp>
        <p:sp>
          <p:nvSpPr>
            <p:cNvPr id="112672" name="Rectangle 14"/>
            <p:cNvSpPr/>
            <p:nvPr/>
          </p:nvSpPr>
          <p:spPr>
            <a:xfrm>
              <a:off x="2871" y="3442"/>
              <a:ext cx="258" cy="214"/>
            </a:xfrm>
            <a:prstGeom prst="rect">
              <a:avLst/>
            </a:prstGeom>
            <a:noFill/>
            <a:ln w="12700" cap="flat" cmpd="sng">
              <a:solidFill>
                <a:schemeClr val="tx1"/>
              </a:solidFill>
              <a:prstDash val="solid"/>
              <a:miter/>
              <a:headEnd type="none" w="med" len="med"/>
              <a:tailEnd type="none" w="med" len="med"/>
            </a:ln>
          </p:spPr>
          <p:txBody>
            <a:bodyPr wrap="none" lIns="54000" tIns="10800" rIns="54000" bIns="10800" anchor="ctr" anchorCtr="0">
              <a:spAutoFit/>
            </a:bodyPr>
            <a:p>
              <a:pPr algn="ctr"/>
              <a:r>
                <a:rPr lang="en-US" altLang="zh-CN" sz="2000" dirty="0">
                  <a:latin typeface="Tahoma" panose="020B0604030504040204" pitchFamily="34" charset="0"/>
                  <a:ea typeface="宋体" panose="02010600030101010101" pitchFamily="2" charset="-122"/>
                </a:rPr>
                <a:t>R</a:t>
              </a:r>
              <a:r>
                <a:rPr lang="en-US" altLang="zh-CN" sz="2000" baseline="-16000" dirty="0">
                  <a:latin typeface="Tahoma" panose="020B0604030504040204" pitchFamily="34" charset="0"/>
                  <a:ea typeface="宋体" panose="02010600030101010101" pitchFamily="2" charset="-122"/>
                </a:rPr>
                <a:t>5</a:t>
              </a:r>
              <a:endParaRPr lang="en-US" altLang="zh-CN" sz="2000" baseline="-16000" dirty="0">
                <a:latin typeface="Tahoma" panose="020B0604030504040204" pitchFamily="34" charset="0"/>
                <a:ea typeface="宋体" panose="02010600030101010101" pitchFamily="2" charset="-122"/>
              </a:endParaRPr>
            </a:p>
          </p:txBody>
        </p:sp>
        <p:sp>
          <p:nvSpPr>
            <p:cNvPr id="112673" name="Rectangle 15"/>
            <p:cNvSpPr/>
            <p:nvPr/>
          </p:nvSpPr>
          <p:spPr>
            <a:xfrm>
              <a:off x="1057" y="3916"/>
              <a:ext cx="258" cy="214"/>
            </a:xfrm>
            <a:prstGeom prst="rect">
              <a:avLst/>
            </a:prstGeom>
            <a:noFill/>
            <a:ln w="12700" cap="flat" cmpd="sng">
              <a:solidFill>
                <a:schemeClr val="tx1"/>
              </a:solidFill>
              <a:prstDash val="solid"/>
              <a:miter/>
              <a:headEnd type="none" w="med" len="med"/>
              <a:tailEnd type="none" w="med" len="med"/>
            </a:ln>
          </p:spPr>
          <p:txBody>
            <a:bodyPr wrap="none" lIns="54000" tIns="10800" rIns="54000" bIns="10800" anchor="ctr" anchorCtr="0">
              <a:spAutoFit/>
            </a:bodyPr>
            <a:p>
              <a:pPr algn="ctr"/>
              <a:r>
                <a:rPr lang="en-US" altLang="zh-CN" sz="2000" dirty="0">
                  <a:latin typeface="Tahoma" panose="020B0604030504040204" pitchFamily="34" charset="0"/>
                  <a:ea typeface="宋体" panose="02010600030101010101" pitchFamily="2" charset="-122"/>
                </a:rPr>
                <a:t>R</a:t>
              </a:r>
              <a:r>
                <a:rPr lang="en-US" altLang="zh-CN" sz="2000" baseline="-16000" dirty="0">
                  <a:latin typeface="Tahoma" panose="020B0604030504040204" pitchFamily="34" charset="0"/>
                  <a:ea typeface="宋体" panose="02010600030101010101" pitchFamily="2" charset="-122"/>
                </a:rPr>
                <a:t>6</a:t>
              </a:r>
              <a:endParaRPr lang="en-US" altLang="zh-CN" sz="2000" baseline="-16000" dirty="0">
                <a:latin typeface="Tahoma" panose="020B0604030504040204" pitchFamily="34" charset="0"/>
                <a:ea typeface="宋体" panose="02010600030101010101" pitchFamily="2" charset="-122"/>
              </a:endParaRPr>
            </a:p>
          </p:txBody>
        </p:sp>
        <p:sp>
          <p:nvSpPr>
            <p:cNvPr id="112674" name="Oval 16"/>
            <p:cNvSpPr/>
            <p:nvPr/>
          </p:nvSpPr>
          <p:spPr>
            <a:xfrm>
              <a:off x="1666" y="3832"/>
              <a:ext cx="323" cy="298"/>
            </a:xfrm>
            <a:prstGeom prst="ellipse">
              <a:avLst/>
            </a:prstGeom>
            <a:noFill/>
            <a:ln w="12700" cap="flat" cmpd="sng">
              <a:solidFill>
                <a:schemeClr val="tx1"/>
              </a:solidFill>
              <a:prstDash val="solid"/>
              <a:headEnd type="none" w="med" len="med"/>
              <a:tailEnd type="none" w="med" len="med"/>
            </a:ln>
          </p:spPr>
          <p:txBody>
            <a:bodyPr wrap="none" lIns="54000" tIns="10800" rIns="54000" bIns="10800" anchor="ctr" anchorCtr="0">
              <a:spAutoFit/>
            </a:bodyPr>
            <a:p>
              <a:pPr algn="ctr"/>
              <a:r>
                <a:rPr lang="en-US" altLang="zh-CN" sz="2000" dirty="0">
                  <a:latin typeface="Tahoma" panose="020B0604030504040204" pitchFamily="34" charset="0"/>
                  <a:ea typeface="宋体" panose="02010600030101010101" pitchFamily="2" charset="-122"/>
                </a:rPr>
                <a:t>P</a:t>
              </a:r>
              <a:r>
                <a:rPr lang="en-US" altLang="zh-CN" sz="2000" baseline="-16000" dirty="0">
                  <a:latin typeface="Tahoma" panose="020B0604030504040204" pitchFamily="34" charset="0"/>
                  <a:ea typeface="宋体" panose="02010600030101010101" pitchFamily="2" charset="-122"/>
                </a:rPr>
                <a:t>7</a:t>
              </a:r>
              <a:endParaRPr lang="en-US" altLang="zh-CN" sz="2000" baseline="-16000" dirty="0">
                <a:latin typeface="Tahoma" panose="020B0604030504040204" pitchFamily="34" charset="0"/>
                <a:ea typeface="宋体" panose="02010600030101010101" pitchFamily="2" charset="-122"/>
              </a:endParaRPr>
            </a:p>
          </p:txBody>
        </p:sp>
        <p:sp>
          <p:nvSpPr>
            <p:cNvPr id="112675" name="Line 17"/>
            <p:cNvSpPr/>
            <p:nvPr/>
          </p:nvSpPr>
          <p:spPr>
            <a:xfrm>
              <a:off x="757" y="2659"/>
              <a:ext cx="308" cy="0"/>
            </a:xfrm>
            <a:prstGeom prst="line">
              <a:avLst/>
            </a:prstGeom>
            <a:ln w="12700" cap="flat" cmpd="sng">
              <a:solidFill>
                <a:schemeClr val="tx1"/>
              </a:solidFill>
              <a:prstDash val="solid"/>
              <a:headEnd type="none" w="med" len="med"/>
              <a:tailEnd type="triangle" w="med" len="med"/>
            </a:ln>
          </p:spPr>
        </p:sp>
        <p:sp>
          <p:nvSpPr>
            <p:cNvPr id="112676" name="Line 18"/>
            <p:cNvSpPr/>
            <p:nvPr/>
          </p:nvSpPr>
          <p:spPr>
            <a:xfrm>
              <a:off x="1231" y="2793"/>
              <a:ext cx="0" cy="182"/>
            </a:xfrm>
            <a:prstGeom prst="line">
              <a:avLst/>
            </a:prstGeom>
            <a:ln w="12700" cap="flat" cmpd="sng">
              <a:solidFill>
                <a:schemeClr val="tx1"/>
              </a:solidFill>
              <a:prstDash val="solid"/>
              <a:headEnd type="none" w="med" len="med"/>
              <a:tailEnd type="triangle" w="med" len="med"/>
            </a:ln>
          </p:spPr>
        </p:sp>
        <p:sp>
          <p:nvSpPr>
            <p:cNvPr id="112677" name="Line 19"/>
            <p:cNvSpPr/>
            <p:nvPr/>
          </p:nvSpPr>
          <p:spPr>
            <a:xfrm>
              <a:off x="765" y="3085"/>
              <a:ext cx="308" cy="0"/>
            </a:xfrm>
            <a:prstGeom prst="line">
              <a:avLst/>
            </a:prstGeom>
            <a:ln w="12700" cap="flat" cmpd="sng">
              <a:solidFill>
                <a:schemeClr val="tx1"/>
              </a:solidFill>
              <a:prstDash val="solid"/>
              <a:headEnd type="none" w="med" len="med"/>
              <a:tailEnd type="triangle" w="med" len="med"/>
            </a:ln>
          </p:spPr>
        </p:sp>
        <p:sp>
          <p:nvSpPr>
            <p:cNvPr id="112678" name="Line 20"/>
            <p:cNvSpPr/>
            <p:nvPr/>
          </p:nvSpPr>
          <p:spPr>
            <a:xfrm flipV="1">
              <a:off x="1199" y="3196"/>
              <a:ext cx="0" cy="205"/>
            </a:xfrm>
            <a:prstGeom prst="line">
              <a:avLst/>
            </a:prstGeom>
            <a:ln w="12700" cap="flat" cmpd="sng">
              <a:solidFill>
                <a:schemeClr val="tx1"/>
              </a:solidFill>
              <a:prstDash val="solid"/>
              <a:headEnd type="none" w="med" len="med"/>
              <a:tailEnd type="triangle" w="med" len="med"/>
            </a:ln>
          </p:spPr>
        </p:sp>
        <p:sp>
          <p:nvSpPr>
            <p:cNvPr id="112679" name="Line 21"/>
            <p:cNvSpPr/>
            <p:nvPr/>
          </p:nvSpPr>
          <p:spPr>
            <a:xfrm flipH="1">
              <a:off x="1341" y="3069"/>
              <a:ext cx="324" cy="0"/>
            </a:xfrm>
            <a:prstGeom prst="line">
              <a:avLst/>
            </a:prstGeom>
            <a:ln w="12700" cap="flat" cmpd="sng">
              <a:solidFill>
                <a:schemeClr val="tx1"/>
              </a:solidFill>
              <a:prstDash val="solid"/>
              <a:headEnd type="none" w="med" len="med"/>
              <a:tailEnd type="triangle" w="med" len="med"/>
            </a:ln>
          </p:spPr>
        </p:sp>
        <p:sp>
          <p:nvSpPr>
            <p:cNvPr id="112680" name="Line 22"/>
            <p:cNvSpPr/>
            <p:nvPr/>
          </p:nvSpPr>
          <p:spPr>
            <a:xfrm flipV="1">
              <a:off x="1823" y="3227"/>
              <a:ext cx="0" cy="190"/>
            </a:xfrm>
            <a:prstGeom prst="line">
              <a:avLst/>
            </a:prstGeom>
            <a:ln w="12700" cap="flat" cmpd="sng">
              <a:solidFill>
                <a:schemeClr val="tx1"/>
              </a:solidFill>
              <a:prstDash val="solid"/>
              <a:headEnd type="none" w="med" len="med"/>
              <a:tailEnd type="triangle" w="med" len="med"/>
            </a:ln>
          </p:spPr>
        </p:sp>
        <p:sp>
          <p:nvSpPr>
            <p:cNvPr id="112681" name="Line 23"/>
            <p:cNvSpPr/>
            <p:nvPr/>
          </p:nvSpPr>
          <p:spPr>
            <a:xfrm>
              <a:off x="1973" y="3085"/>
              <a:ext cx="315" cy="0"/>
            </a:xfrm>
            <a:prstGeom prst="line">
              <a:avLst/>
            </a:prstGeom>
            <a:ln w="12700" cap="flat" cmpd="sng">
              <a:solidFill>
                <a:schemeClr val="tx1"/>
              </a:solidFill>
              <a:prstDash val="solid"/>
              <a:headEnd type="none" w="med" len="med"/>
              <a:tailEnd type="triangle" w="med" len="med"/>
            </a:ln>
          </p:spPr>
        </p:sp>
        <p:sp>
          <p:nvSpPr>
            <p:cNvPr id="112682" name="Line 24"/>
            <p:cNvSpPr/>
            <p:nvPr/>
          </p:nvSpPr>
          <p:spPr>
            <a:xfrm flipV="1">
              <a:off x="1184" y="3693"/>
              <a:ext cx="0" cy="221"/>
            </a:xfrm>
            <a:prstGeom prst="line">
              <a:avLst/>
            </a:prstGeom>
            <a:ln w="12700" cap="flat" cmpd="sng">
              <a:solidFill>
                <a:schemeClr val="tx1"/>
              </a:solidFill>
              <a:prstDash val="solid"/>
              <a:headEnd type="none" w="med" len="med"/>
              <a:tailEnd type="triangle" w="med" len="med"/>
            </a:ln>
          </p:spPr>
        </p:sp>
        <p:sp>
          <p:nvSpPr>
            <p:cNvPr id="112683" name="Line 25"/>
            <p:cNvSpPr/>
            <p:nvPr/>
          </p:nvSpPr>
          <p:spPr>
            <a:xfrm flipV="1">
              <a:off x="1831" y="3637"/>
              <a:ext cx="0" cy="190"/>
            </a:xfrm>
            <a:prstGeom prst="line">
              <a:avLst/>
            </a:prstGeom>
            <a:ln w="12700" cap="flat" cmpd="sng">
              <a:solidFill>
                <a:schemeClr val="tx1"/>
              </a:solidFill>
              <a:prstDash val="solid"/>
              <a:headEnd type="none" w="med" len="med"/>
              <a:tailEnd type="triangle" w="med" len="med"/>
            </a:ln>
          </p:spPr>
        </p:sp>
        <p:sp>
          <p:nvSpPr>
            <p:cNvPr id="112684" name="Line 26"/>
            <p:cNvSpPr/>
            <p:nvPr/>
          </p:nvSpPr>
          <p:spPr>
            <a:xfrm>
              <a:off x="2446" y="2801"/>
              <a:ext cx="0" cy="174"/>
            </a:xfrm>
            <a:prstGeom prst="line">
              <a:avLst/>
            </a:prstGeom>
            <a:ln w="12700" cap="flat" cmpd="sng">
              <a:solidFill>
                <a:schemeClr val="tx1"/>
              </a:solidFill>
              <a:prstDash val="solid"/>
              <a:headEnd type="none" w="med" len="med"/>
              <a:tailEnd type="triangle" w="med" len="med"/>
            </a:ln>
          </p:spPr>
        </p:sp>
        <p:sp>
          <p:nvSpPr>
            <p:cNvPr id="112685" name="Line 27"/>
            <p:cNvSpPr/>
            <p:nvPr/>
          </p:nvSpPr>
          <p:spPr>
            <a:xfrm>
              <a:off x="2549" y="3077"/>
              <a:ext cx="299" cy="0"/>
            </a:xfrm>
            <a:prstGeom prst="line">
              <a:avLst/>
            </a:prstGeom>
            <a:ln w="12700" cap="flat" cmpd="sng">
              <a:solidFill>
                <a:schemeClr val="tx1"/>
              </a:solidFill>
              <a:prstDash val="solid"/>
              <a:headEnd type="none" w="med" len="med"/>
              <a:tailEnd type="triangle" w="med" len="med"/>
            </a:ln>
          </p:spPr>
        </p:sp>
        <p:sp>
          <p:nvSpPr>
            <p:cNvPr id="112686" name="Line 28"/>
            <p:cNvSpPr/>
            <p:nvPr/>
          </p:nvSpPr>
          <p:spPr>
            <a:xfrm>
              <a:off x="3014" y="3243"/>
              <a:ext cx="0" cy="189"/>
            </a:xfrm>
            <a:prstGeom prst="line">
              <a:avLst/>
            </a:prstGeom>
            <a:ln w="12700" cap="flat" cmpd="sng">
              <a:solidFill>
                <a:schemeClr val="tx1"/>
              </a:solidFill>
              <a:prstDash val="solid"/>
              <a:headEnd type="none" w="med" len="med"/>
              <a:tailEnd type="triangle" w="med" len="med"/>
            </a:ln>
          </p:spPr>
        </p:sp>
        <p:cxnSp>
          <p:nvCxnSpPr>
            <p:cNvPr id="112687" name="AutoShape 29"/>
            <p:cNvCxnSpPr>
              <a:stCxn id="112672" idx="2"/>
              <a:endCxn id="112674" idx="6"/>
            </p:cNvCxnSpPr>
            <p:nvPr/>
          </p:nvCxnSpPr>
          <p:spPr>
            <a:xfrm rot="5400000">
              <a:off x="2330" y="3311"/>
              <a:ext cx="326" cy="1014"/>
            </a:xfrm>
            <a:prstGeom prst="curvedConnector2">
              <a:avLst/>
            </a:prstGeom>
            <a:ln w="12700" cap="flat" cmpd="sng">
              <a:solidFill>
                <a:schemeClr val="tx1"/>
              </a:solidFill>
              <a:prstDash val="solid"/>
              <a:headEnd type="none" w="med" len="med"/>
              <a:tailEnd type="triangle" w="med" len="med"/>
            </a:ln>
          </p:spPr>
        </p:cxnSp>
      </p:grpSp>
      <p:grpSp>
        <p:nvGrpSpPr>
          <p:cNvPr id="31" name="Group 30"/>
          <p:cNvGrpSpPr/>
          <p:nvPr/>
        </p:nvGrpSpPr>
        <p:grpSpPr>
          <a:xfrm>
            <a:off x="5881688" y="3622675"/>
            <a:ext cx="2427287" cy="1912938"/>
            <a:chOff x="4145" y="1842"/>
            <a:chExt cx="1529" cy="1205"/>
          </a:xfrm>
        </p:grpSpPr>
        <p:sp>
          <p:nvSpPr>
            <p:cNvPr id="112650" name="Oval 31"/>
            <p:cNvSpPr/>
            <p:nvPr/>
          </p:nvSpPr>
          <p:spPr>
            <a:xfrm>
              <a:off x="4145" y="1842"/>
              <a:ext cx="323" cy="298"/>
            </a:xfrm>
            <a:prstGeom prst="ellipse">
              <a:avLst/>
            </a:prstGeom>
            <a:noFill/>
            <a:ln w="12700" cap="flat" cmpd="sng">
              <a:solidFill>
                <a:schemeClr val="tx1"/>
              </a:solidFill>
              <a:prstDash val="solid"/>
              <a:headEnd type="none" w="med" len="med"/>
              <a:tailEnd type="none" w="med" len="med"/>
            </a:ln>
          </p:spPr>
          <p:txBody>
            <a:bodyPr wrap="none" lIns="54000" tIns="10800" rIns="54000" bIns="10800" anchor="ctr" anchorCtr="0">
              <a:spAutoFit/>
            </a:bodyPr>
            <a:p>
              <a:pPr algn="ctr"/>
              <a:r>
                <a:rPr lang="en-US" altLang="zh-CN" sz="2000" dirty="0">
                  <a:latin typeface="Tahoma" panose="020B0604030504040204" pitchFamily="34" charset="0"/>
                  <a:ea typeface="宋体" panose="02010600030101010101" pitchFamily="2" charset="-122"/>
                </a:rPr>
                <a:t>P</a:t>
              </a:r>
              <a:r>
                <a:rPr lang="en-US" altLang="zh-CN" sz="2000" baseline="-16000" dirty="0">
                  <a:latin typeface="Tahoma" panose="020B0604030504040204" pitchFamily="34" charset="0"/>
                  <a:ea typeface="宋体" panose="02010600030101010101" pitchFamily="2" charset="-122"/>
                </a:rPr>
                <a:t>4</a:t>
              </a:r>
              <a:endParaRPr lang="en-US" altLang="zh-CN" sz="2000" baseline="-16000" dirty="0">
                <a:latin typeface="Tahoma" panose="020B0604030504040204" pitchFamily="34" charset="0"/>
                <a:ea typeface="宋体" panose="02010600030101010101" pitchFamily="2" charset="-122"/>
              </a:endParaRPr>
            </a:p>
          </p:txBody>
        </p:sp>
        <p:sp>
          <p:nvSpPr>
            <p:cNvPr id="112651" name="Oval 32"/>
            <p:cNvSpPr/>
            <p:nvPr/>
          </p:nvSpPr>
          <p:spPr>
            <a:xfrm>
              <a:off x="5351" y="1859"/>
              <a:ext cx="323" cy="298"/>
            </a:xfrm>
            <a:prstGeom prst="ellipse">
              <a:avLst/>
            </a:prstGeom>
            <a:noFill/>
            <a:ln w="12700" cap="flat" cmpd="sng">
              <a:solidFill>
                <a:schemeClr val="tx1"/>
              </a:solidFill>
              <a:prstDash val="solid"/>
              <a:headEnd type="none" w="med" len="med"/>
              <a:tailEnd type="none" w="med" len="med"/>
            </a:ln>
          </p:spPr>
          <p:txBody>
            <a:bodyPr wrap="none" lIns="54000" tIns="10800" rIns="54000" bIns="10800" anchor="ctr" anchorCtr="0">
              <a:spAutoFit/>
            </a:bodyPr>
            <a:p>
              <a:pPr algn="ctr"/>
              <a:r>
                <a:rPr lang="en-US" altLang="zh-CN" sz="2000" dirty="0">
                  <a:latin typeface="Tahoma" panose="020B0604030504040204" pitchFamily="34" charset="0"/>
                  <a:ea typeface="宋体" panose="02010600030101010101" pitchFamily="2" charset="-122"/>
                </a:rPr>
                <a:t>P</a:t>
              </a:r>
              <a:r>
                <a:rPr lang="en-US" altLang="zh-CN" sz="2000" baseline="-16000" dirty="0">
                  <a:latin typeface="Tahoma" panose="020B0604030504040204" pitchFamily="34" charset="0"/>
                  <a:ea typeface="宋体" panose="02010600030101010101" pitchFamily="2" charset="-122"/>
                </a:rPr>
                <a:t>5</a:t>
              </a:r>
              <a:endParaRPr lang="en-US" altLang="zh-CN" sz="2000" baseline="-16000" dirty="0">
                <a:latin typeface="Tahoma" panose="020B0604030504040204" pitchFamily="34" charset="0"/>
                <a:ea typeface="宋体" panose="02010600030101010101" pitchFamily="2" charset="-122"/>
              </a:endParaRPr>
            </a:p>
          </p:txBody>
        </p:sp>
        <p:sp>
          <p:nvSpPr>
            <p:cNvPr id="112652" name="Rectangle 33"/>
            <p:cNvSpPr/>
            <p:nvPr/>
          </p:nvSpPr>
          <p:spPr>
            <a:xfrm>
              <a:off x="4775" y="1886"/>
              <a:ext cx="258" cy="214"/>
            </a:xfrm>
            <a:prstGeom prst="rect">
              <a:avLst/>
            </a:prstGeom>
            <a:noFill/>
            <a:ln w="12700" cap="flat" cmpd="sng">
              <a:solidFill>
                <a:schemeClr val="tx1"/>
              </a:solidFill>
              <a:prstDash val="solid"/>
              <a:miter/>
              <a:headEnd type="none" w="med" len="med"/>
              <a:tailEnd type="none" w="med" len="med"/>
            </a:ln>
          </p:spPr>
          <p:txBody>
            <a:bodyPr wrap="none" lIns="54000" tIns="10800" rIns="54000" bIns="10800" anchor="ctr" anchorCtr="0">
              <a:spAutoFit/>
            </a:bodyPr>
            <a:p>
              <a:pPr algn="ctr"/>
              <a:r>
                <a:rPr lang="en-US" altLang="zh-CN" sz="2000" dirty="0">
                  <a:latin typeface="Tahoma" panose="020B0604030504040204" pitchFamily="34" charset="0"/>
                  <a:ea typeface="宋体" panose="02010600030101010101" pitchFamily="2" charset="-122"/>
                </a:rPr>
                <a:t>R</a:t>
              </a:r>
              <a:r>
                <a:rPr lang="en-US" altLang="zh-CN" sz="2000" baseline="-16000" dirty="0">
                  <a:latin typeface="Tahoma" panose="020B0604030504040204" pitchFamily="34" charset="0"/>
                  <a:ea typeface="宋体" panose="02010600030101010101" pitchFamily="2" charset="-122"/>
                </a:rPr>
                <a:t>3</a:t>
              </a:r>
              <a:endParaRPr lang="en-US" altLang="zh-CN" sz="2000" baseline="-16000" dirty="0">
                <a:latin typeface="Tahoma" panose="020B0604030504040204" pitchFamily="34" charset="0"/>
                <a:ea typeface="宋体" panose="02010600030101010101" pitchFamily="2" charset="-122"/>
              </a:endParaRPr>
            </a:p>
          </p:txBody>
        </p:sp>
        <p:sp>
          <p:nvSpPr>
            <p:cNvPr id="112653" name="Rectangle 34"/>
            <p:cNvSpPr/>
            <p:nvPr/>
          </p:nvSpPr>
          <p:spPr>
            <a:xfrm>
              <a:off x="4190" y="2336"/>
              <a:ext cx="258" cy="214"/>
            </a:xfrm>
            <a:prstGeom prst="rect">
              <a:avLst/>
            </a:prstGeom>
            <a:noFill/>
            <a:ln w="12700" cap="flat" cmpd="sng">
              <a:solidFill>
                <a:schemeClr val="tx1"/>
              </a:solidFill>
              <a:prstDash val="solid"/>
              <a:miter/>
              <a:headEnd type="none" w="med" len="med"/>
              <a:tailEnd type="none" w="med" len="med"/>
            </a:ln>
          </p:spPr>
          <p:txBody>
            <a:bodyPr wrap="none" lIns="54000" tIns="10800" rIns="54000" bIns="10800" anchor="ctr" anchorCtr="0">
              <a:spAutoFit/>
            </a:bodyPr>
            <a:p>
              <a:pPr algn="ctr"/>
              <a:r>
                <a:rPr lang="en-US" altLang="zh-CN" sz="2000" dirty="0">
                  <a:latin typeface="Tahoma" panose="020B0604030504040204" pitchFamily="34" charset="0"/>
                  <a:ea typeface="宋体" panose="02010600030101010101" pitchFamily="2" charset="-122"/>
                </a:rPr>
                <a:t>R</a:t>
              </a:r>
              <a:r>
                <a:rPr lang="en-US" altLang="zh-CN" sz="2000" baseline="-16000" dirty="0">
                  <a:latin typeface="Tahoma" panose="020B0604030504040204" pitchFamily="34" charset="0"/>
                  <a:ea typeface="宋体" panose="02010600030101010101" pitchFamily="2" charset="-122"/>
                </a:rPr>
                <a:t>4</a:t>
              </a:r>
              <a:endParaRPr lang="en-US" altLang="zh-CN" sz="2000" baseline="-16000" dirty="0">
                <a:latin typeface="Tahoma" panose="020B0604030504040204" pitchFamily="34" charset="0"/>
                <a:ea typeface="宋体" panose="02010600030101010101" pitchFamily="2" charset="-122"/>
              </a:endParaRPr>
            </a:p>
          </p:txBody>
        </p:sp>
        <p:sp>
          <p:nvSpPr>
            <p:cNvPr id="112654" name="Rectangle 35"/>
            <p:cNvSpPr/>
            <p:nvPr/>
          </p:nvSpPr>
          <p:spPr>
            <a:xfrm>
              <a:off x="5358" y="2359"/>
              <a:ext cx="258" cy="214"/>
            </a:xfrm>
            <a:prstGeom prst="rect">
              <a:avLst/>
            </a:prstGeom>
            <a:noFill/>
            <a:ln w="12700" cap="flat" cmpd="sng">
              <a:solidFill>
                <a:schemeClr val="tx1"/>
              </a:solidFill>
              <a:prstDash val="solid"/>
              <a:miter/>
              <a:headEnd type="none" w="med" len="med"/>
              <a:tailEnd type="none" w="med" len="med"/>
            </a:ln>
          </p:spPr>
          <p:txBody>
            <a:bodyPr wrap="none" lIns="54000" tIns="10800" rIns="54000" bIns="10800" anchor="ctr" anchorCtr="0">
              <a:spAutoFit/>
            </a:bodyPr>
            <a:p>
              <a:pPr algn="ctr"/>
              <a:r>
                <a:rPr lang="en-US" altLang="zh-CN" sz="2000" dirty="0">
                  <a:latin typeface="Tahoma" panose="020B0604030504040204" pitchFamily="34" charset="0"/>
                  <a:ea typeface="宋体" panose="02010600030101010101" pitchFamily="2" charset="-122"/>
                </a:rPr>
                <a:t>R</a:t>
              </a:r>
              <a:r>
                <a:rPr lang="en-US" altLang="zh-CN" sz="2000" baseline="-16000" dirty="0">
                  <a:latin typeface="Tahoma" panose="020B0604030504040204" pitchFamily="34" charset="0"/>
                  <a:ea typeface="宋体" panose="02010600030101010101" pitchFamily="2" charset="-122"/>
                </a:rPr>
                <a:t>5</a:t>
              </a:r>
              <a:endParaRPr lang="en-US" altLang="zh-CN" sz="2000" baseline="-16000" dirty="0">
                <a:latin typeface="Tahoma" panose="020B0604030504040204" pitchFamily="34" charset="0"/>
                <a:ea typeface="宋体" panose="02010600030101010101" pitchFamily="2" charset="-122"/>
              </a:endParaRPr>
            </a:p>
          </p:txBody>
        </p:sp>
        <p:sp>
          <p:nvSpPr>
            <p:cNvPr id="112655" name="Oval 36"/>
            <p:cNvSpPr/>
            <p:nvPr/>
          </p:nvSpPr>
          <p:spPr>
            <a:xfrm>
              <a:off x="4153" y="2749"/>
              <a:ext cx="323" cy="298"/>
            </a:xfrm>
            <a:prstGeom prst="ellipse">
              <a:avLst/>
            </a:prstGeom>
            <a:noFill/>
            <a:ln w="12700" cap="flat" cmpd="sng">
              <a:solidFill>
                <a:schemeClr val="tx1"/>
              </a:solidFill>
              <a:prstDash val="solid"/>
              <a:headEnd type="none" w="med" len="med"/>
              <a:tailEnd type="none" w="med" len="med"/>
            </a:ln>
          </p:spPr>
          <p:txBody>
            <a:bodyPr wrap="none" lIns="54000" tIns="10800" rIns="54000" bIns="10800" anchor="ctr" anchorCtr="0">
              <a:spAutoFit/>
            </a:bodyPr>
            <a:p>
              <a:pPr algn="ctr"/>
              <a:r>
                <a:rPr lang="en-US" altLang="zh-CN" sz="2000" dirty="0">
                  <a:latin typeface="Tahoma" panose="020B0604030504040204" pitchFamily="34" charset="0"/>
                  <a:ea typeface="宋体" panose="02010600030101010101" pitchFamily="2" charset="-122"/>
                </a:rPr>
                <a:t>P</a:t>
              </a:r>
              <a:r>
                <a:rPr lang="en-US" altLang="zh-CN" sz="2000" baseline="-16000" dirty="0">
                  <a:latin typeface="Tahoma" panose="020B0604030504040204" pitchFamily="34" charset="0"/>
                  <a:ea typeface="宋体" panose="02010600030101010101" pitchFamily="2" charset="-122"/>
                </a:rPr>
                <a:t>7</a:t>
              </a:r>
              <a:endParaRPr lang="en-US" altLang="zh-CN" sz="2000" baseline="-16000" dirty="0">
                <a:latin typeface="Tahoma" panose="020B0604030504040204" pitchFamily="34" charset="0"/>
                <a:ea typeface="宋体" panose="02010600030101010101" pitchFamily="2" charset="-122"/>
              </a:endParaRPr>
            </a:p>
          </p:txBody>
        </p:sp>
        <p:sp>
          <p:nvSpPr>
            <p:cNvPr id="112656" name="Line 37"/>
            <p:cNvSpPr/>
            <p:nvPr/>
          </p:nvSpPr>
          <p:spPr>
            <a:xfrm flipV="1">
              <a:off x="4310" y="2144"/>
              <a:ext cx="0" cy="190"/>
            </a:xfrm>
            <a:prstGeom prst="line">
              <a:avLst/>
            </a:prstGeom>
            <a:ln w="12700" cap="flat" cmpd="sng">
              <a:solidFill>
                <a:schemeClr val="tx1"/>
              </a:solidFill>
              <a:prstDash val="solid"/>
              <a:headEnd type="none" w="med" len="med"/>
              <a:tailEnd type="triangle" w="med" len="med"/>
            </a:ln>
          </p:spPr>
        </p:sp>
        <p:sp>
          <p:nvSpPr>
            <p:cNvPr id="112657" name="Line 38"/>
            <p:cNvSpPr/>
            <p:nvPr/>
          </p:nvSpPr>
          <p:spPr>
            <a:xfrm>
              <a:off x="4460" y="2002"/>
              <a:ext cx="315" cy="0"/>
            </a:xfrm>
            <a:prstGeom prst="line">
              <a:avLst/>
            </a:prstGeom>
            <a:ln w="12700" cap="flat" cmpd="sng">
              <a:solidFill>
                <a:schemeClr val="tx1"/>
              </a:solidFill>
              <a:prstDash val="solid"/>
              <a:headEnd type="none" w="med" len="med"/>
              <a:tailEnd type="triangle" w="med" len="med"/>
            </a:ln>
          </p:spPr>
        </p:sp>
        <p:sp>
          <p:nvSpPr>
            <p:cNvPr id="112658" name="Line 39"/>
            <p:cNvSpPr/>
            <p:nvPr/>
          </p:nvSpPr>
          <p:spPr>
            <a:xfrm flipV="1">
              <a:off x="4318" y="2554"/>
              <a:ext cx="0" cy="190"/>
            </a:xfrm>
            <a:prstGeom prst="line">
              <a:avLst/>
            </a:prstGeom>
            <a:ln w="12700" cap="flat" cmpd="sng">
              <a:solidFill>
                <a:schemeClr val="tx1"/>
              </a:solidFill>
              <a:prstDash val="solid"/>
              <a:headEnd type="none" w="med" len="med"/>
              <a:tailEnd type="triangle" w="med" len="med"/>
            </a:ln>
          </p:spPr>
        </p:sp>
        <p:sp>
          <p:nvSpPr>
            <p:cNvPr id="112659" name="Line 40"/>
            <p:cNvSpPr/>
            <p:nvPr/>
          </p:nvSpPr>
          <p:spPr>
            <a:xfrm>
              <a:off x="5036" y="1994"/>
              <a:ext cx="299" cy="0"/>
            </a:xfrm>
            <a:prstGeom prst="line">
              <a:avLst/>
            </a:prstGeom>
            <a:ln w="12700" cap="flat" cmpd="sng">
              <a:solidFill>
                <a:schemeClr val="tx1"/>
              </a:solidFill>
              <a:prstDash val="solid"/>
              <a:headEnd type="none" w="med" len="med"/>
              <a:tailEnd type="triangle" w="med" len="med"/>
            </a:ln>
          </p:spPr>
        </p:sp>
        <p:sp>
          <p:nvSpPr>
            <p:cNvPr id="112660" name="Line 41"/>
            <p:cNvSpPr/>
            <p:nvPr/>
          </p:nvSpPr>
          <p:spPr>
            <a:xfrm>
              <a:off x="5501" y="2160"/>
              <a:ext cx="0" cy="189"/>
            </a:xfrm>
            <a:prstGeom prst="line">
              <a:avLst/>
            </a:prstGeom>
            <a:ln w="12700" cap="flat" cmpd="sng">
              <a:solidFill>
                <a:schemeClr val="tx1"/>
              </a:solidFill>
              <a:prstDash val="solid"/>
              <a:headEnd type="none" w="med" len="med"/>
              <a:tailEnd type="triangle" w="med" len="med"/>
            </a:ln>
          </p:spPr>
        </p:sp>
        <p:cxnSp>
          <p:nvCxnSpPr>
            <p:cNvPr id="112661" name="AutoShape 42"/>
            <p:cNvCxnSpPr>
              <a:stCxn id="112654" idx="2"/>
              <a:endCxn id="112655" idx="6"/>
            </p:cNvCxnSpPr>
            <p:nvPr/>
          </p:nvCxnSpPr>
          <p:spPr>
            <a:xfrm rot="5400000">
              <a:off x="4817" y="2228"/>
              <a:ext cx="326" cy="1014"/>
            </a:xfrm>
            <a:prstGeom prst="curvedConnector2">
              <a:avLst/>
            </a:prstGeom>
            <a:ln w="12700" cap="flat" cmpd="sng">
              <a:solidFill>
                <a:schemeClr val="tx1"/>
              </a:solidFill>
              <a:prstDash val="solid"/>
              <a:headEnd type="none" w="med" len="med"/>
              <a:tailEnd type="triangle" w="med" len="med"/>
            </a:ln>
          </p:spPr>
        </p:cxnSp>
      </p:grpSp>
      <p:sp>
        <p:nvSpPr>
          <p:cNvPr id="44" name="AutoShape 43"/>
          <p:cNvSpPr>
            <a:spLocks noChangeArrowheads="1"/>
          </p:cNvSpPr>
          <p:nvPr/>
        </p:nvSpPr>
        <p:spPr bwMode="auto">
          <a:xfrm>
            <a:off x="4697413" y="4181475"/>
            <a:ext cx="976313" cy="576263"/>
          </a:xfrm>
          <a:prstGeom prst="rightArrow">
            <a:avLst>
              <a:gd name="adj1" fmla="val 36639"/>
              <a:gd name="adj2" fmla="val 53823"/>
            </a:avLst>
          </a:prstGeom>
          <a:gradFill rotWithShape="0">
            <a:gsLst>
              <a:gs pos="0">
                <a:schemeClr val="accent1">
                  <a:gamma/>
                  <a:shade val="19216"/>
                  <a:invGamma/>
                </a:schemeClr>
              </a:gs>
              <a:gs pos="100000">
                <a:schemeClr val="accent1"/>
              </a:gs>
            </a:gsLst>
            <a:lin ang="0" scaled="1"/>
          </a:gradFill>
          <a:ln w="19050">
            <a:solidFill>
              <a:srgbClr val="00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endParaRPr>
          </a:p>
        </p:txBody>
      </p:sp>
      <p:sp>
        <p:nvSpPr>
          <p:cNvPr id="45" name="Text Box 44"/>
          <p:cNvSpPr txBox="1"/>
          <p:nvPr/>
        </p:nvSpPr>
        <p:spPr>
          <a:xfrm>
            <a:off x="4960938" y="6229350"/>
            <a:ext cx="3759200" cy="476250"/>
          </a:xfrm>
          <a:prstGeom prst="rect">
            <a:avLst/>
          </a:prstGeom>
          <a:solidFill>
            <a:srgbClr val="FFFFCC"/>
          </a:solidFill>
          <a:ln w="19050" cap="flat" cmpd="sng">
            <a:solidFill>
              <a:srgbClr val="0000FF"/>
            </a:solidFill>
            <a:prstDash val="solid"/>
            <a:miter/>
            <a:headEnd type="none" w="med" len="med"/>
            <a:tailEnd type="none" w="med" len="med"/>
          </a:ln>
        </p:spPr>
        <p:txBody>
          <a:bodyPr>
            <a:spAutoFit/>
          </a:bodyPr>
          <a:p>
            <a:pPr algn="ctr"/>
            <a:r>
              <a:rPr lang="en-US" altLang="zh-CN" dirty="0">
                <a:latin typeface="Tahoma" panose="020B0604030504040204" pitchFamily="34" charset="0"/>
                <a:ea typeface="宋体" panose="02010600030101010101" pitchFamily="2" charset="-122"/>
              </a:rPr>
              <a:t>P</a:t>
            </a:r>
            <a:r>
              <a:rPr lang="en-US" altLang="zh-CN" baseline="-16000" dirty="0">
                <a:latin typeface="Tahoma" panose="020B0604030504040204" pitchFamily="34" charset="0"/>
                <a:ea typeface="宋体" panose="02010600030101010101" pitchFamily="2" charset="-122"/>
              </a:rPr>
              <a:t>4 </a:t>
            </a:r>
            <a:r>
              <a:rPr lang="zh-CN" altLang="en-US" dirty="0">
                <a:latin typeface="Tahoma" panose="020B0604030504040204" pitchFamily="34" charset="0"/>
                <a:ea typeface="宋体" panose="02010600030101010101" pitchFamily="2" charset="-122"/>
              </a:rPr>
              <a:t>、</a:t>
            </a:r>
            <a:r>
              <a:rPr lang="en-US" altLang="zh-CN" dirty="0">
                <a:latin typeface="Tahoma" panose="020B0604030504040204" pitchFamily="34" charset="0"/>
                <a:ea typeface="宋体" panose="02010600030101010101" pitchFamily="2" charset="-122"/>
              </a:rPr>
              <a:t>P</a:t>
            </a:r>
            <a:r>
              <a:rPr lang="en-US" altLang="zh-CN" baseline="-16000" dirty="0">
                <a:latin typeface="Tahoma" panose="020B0604030504040204" pitchFamily="34" charset="0"/>
                <a:ea typeface="宋体" panose="02010600030101010101" pitchFamily="2" charset="-122"/>
              </a:rPr>
              <a:t>5 </a:t>
            </a:r>
            <a:r>
              <a:rPr lang="zh-CN" altLang="en-US" dirty="0">
                <a:latin typeface="Tahoma" panose="020B0604030504040204" pitchFamily="34" charset="0"/>
                <a:ea typeface="宋体" panose="02010600030101010101" pitchFamily="2" charset="-122"/>
              </a:rPr>
              <a:t>、</a:t>
            </a:r>
            <a:r>
              <a:rPr lang="en-US" altLang="zh-CN" dirty="0">
                <a:latin typeface="Tahoma" panose="020B0604030504040204" pitchFamily="34" charset="0"/>
                <a:ea typeface="宋体" panose="02010600030101010101" pitchFamily="2" charset="-122"/>
              </a:rPr>
              <a:t>P</a:t>
            </a:r>
            <a:r>
              <a:rPr lang="en-US" altLang="zh-CN" baseline="-16000" dirty="0">
                <a:latin typeface="Tahoma" panose="020B0604030504040204" pitchFamily="34" charset="0"/>
                <a:ea typeface="宋体" panose="02010600030101010101" pitchFamily="2" charset="-122"/>
              </a:rPr>
              <a:t>7</a:t>
            </a:r>
            <a:r>
              <a:rPr lang="zh-CN" altLang="en-US" dirty="0">
                <a:latin typeface="Tahoma" panose="020B0604030504040204" pitchFamily="34" charset="0"/>
                <a:ea typeface="宋体" panose="02010600030101010101" pitchFamily="2" charset="-122"/>
              </a:rPr>
              <a:t>为死锁进程</a:t>
            </a:r>
            <a:endParaRPr lang="zh-CN" altLang="en-US" dirty="0">
              <a:latin typeface="Tahoma" panose="020B0604030504040204" pitchFamily="34" charset="0"/>
              <a:ea typeface="宋体" panose="02010600030101010101" pitchFamily="2" charset="-122"/>
            </a:endParaRPr>
          </a:p>
        </p:txBody>
      </p:sp>
      <p:sp>
        <p:nvSpPr>
          <p:cNvPr id="112648" name="Text Box 46"/>
          <p:cNvSpPr txBox="1"/>
          <p:nvPr/>
        </p:nvSpPr>
        <p:spPr>
          <a:xfrm>
            <a:off x="163513" y="174625"/>
            <a:ext cx="8980487" cy="579438"/>
          </a:xfrm>
          <a:prstGeom prst="rect">
            <a:avLst/>
          </a:prstGeom>
          <a:noFill/>
          <a:ln w="9525">
            <a:noFill/>
          </a:ln>
        </p:spPr>
        <p:txBody>
          <a:bodyPr>
            <a:spAutoFit/>
          </a:bodyPr>
          <a:p>
            <a:r>
              <a:rPr lang="zh-CN" altLang="en-US" sz="3200" dirty="0">
                <a:solidFill>
                  <a:srgbClr val="000066"/>
                </a:solidFill>
                <a:latin typeface="Tahoma" panose="020B0604030504040204" pitchFamily="34" charset="0"/>
              </a:rPr>
              <a:t>可利用资源分配图来检测系统中是否存在死锁：</a:t>
            </a:r>
            <a:endParaRPr lang="zh-CN" altLang="en-US" sz="3200" dirty="0">
              <a:solidFill>
                <a:srgbClr val="000066"/>
              </a:solidFill>
              <a:latin typeface="Tahoma" panose="020B0604030504040204" pitchFamily="34" charset="0"/>
            </a:endParaRPr>
          </a:p>
        </p:txBody>
      </p:sp>
      <p:sp>
        <p:nvSpPr>
          <p:cNvPr id="47" name="AutoShape 47"/>
          <p:cNvSpPr>
            <a:spLocks noChangeArrowheads="1"/>
          </p:cNvSpPr>
          <p:nvPr/>
        </p:nvSpPr>
        <p:spPr bwMode="auto">
          <a:xfrm>
            <a:off x="6745288" y="5395913"/>
            <a:ext cx="673100" cy="777875"/>
          </a:xfrm>
          <a:prstGeom prst="downArrow">
            <a:avLst>
              <a:gd name="adj1" fmla="val 35380"/>
              <a:gd name="adj2" fmla="val 42690"/>
            </a:avLst>
          </a:prstGeom>
          <a:gradFill rotWithShape="0">
            <a:gsLst>
              <a:gs pos="0">
                <a:schemeClr val="accent1"/>
              </a:gs>
              <a:gs pos="100000">
                <a:schemeClr val="accent1">
                  <a:gamma/>
                  <a:shade val="28627"/>
                  <a:invGamma/>
                </a:schemeClr>
              </a:gs>
            </a:gsLst>
            <a:lin ang="5400000" scaled="1"/>
          </a:gradFill>
          <a:ln w="19050">
            <a:solidFill>
              <a:srgbClr val="00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zh-CN" sz="2400" b="1"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charRg st="0" end="26"/>
                                            </p:txEl>
                                          </p:spTgt>
                                        </p:tgtEl>
                                        <p:attrNameLst>
                                          <p:attrName>style.visibility</p:attrName>
                                        </p:attrNameLst>
                                      </p:cBhvr>
                                      <p:to>
                                        <p:strVal val="visible"/>
                                      </p:to>
                                    </p:set>
                                    <p:animEffect transition="in" filter="wipe(up)">
                                      <p:cBhvr>
                                        <p:cTn id="7" dur="500"/>
                                        <p:tgtEl>
                                          <p:spTgt spid="3">
                                            <p:txEl>
                                              <p:charRg st="0" end="2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charRg st="26" end="98"/>
                                            </p:txEl>
                                          </p:spTgt>
                                        </p:tgtEl>
                                        <p:attrNameLst>
                                          <p:attrName>style.visibility</p:attrName>
                                        </p:attrNameLst>
                                      </p:cBhvr>
                                      <p:to>
                                        <p:strVal val="visible"/>
                                      </p:to>
                                    </p:set>
                                    <p:animEffect transition="in" filter="wipe(up)">
                                      <p:cBhvr>
                                        <p:cTn id="12" dur="500"/>
                                        <p:tgtEl>
                                          <p:spTgt spid="3">
                                            <p:txEl>
                                              <p:charRg st="26" end="9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dissolve">
                                      <p:cBhvr>
                                        <p:cTn id="21" dur="500"/>
                                        <p:tgtEl>
                                          <p:spTgt spid="44"/>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wipe(left)">
                                      <p:cBhvr>
                                        <p:cTn id="25" dur="500"/>
                                        <p:tgtEl>
                                          <p:spTgt spid="3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47"/>
                                        </p:tgtEl>
                                        <p:attrNameLst>
                                          <p:attrName>style.visibility</p:attrName>
                                        </p:attrNameLst>
                                      </p:cBhvr>
                                      <p:to>
                                        <p:strVal val="visible"/>
                                      </p:to>
                                    </p:set>
                                    <p:animEffect transition="in" filter="wipe(up)">
                                      <p:cBhvr>
                                        <p:cTn id="30" dur="500"/>
                                        <p:tgtEl>
                                          <p:spTgt spid="47"/>
                                        </p:tgtEl>
                                      </p:cBhvr>
                                    </p:animEffect>
                                  </p:childTnLst>
                                </p:cTn>
                              </p:par>
                            </p:childTnLst>
                          </p:cTn>
                        </p:par>
                        <p:par>
                          <p:cTn id="31" fill="hold">
                            <p:stCondLst>
                              <p:cond delay="500"/>
                            </p:stCondLst>
                            <p:childTnLst>
                              <p:par>
                                <p:cTn id="32" presetID="9" presetClass="entr" presetSubtype="0" fill="hold" grpId="0" nodeType="after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dissolve">
                                      <p:cBhvr>
                                        <p:cTn id="34"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4" grpId="0" animBg="1"/>
      <p:bldP spid="45" grpId="0" animBg="1"/>
      <p:bldP spid="47" grpId="0" animBg="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灯片编号占位符 1"/>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buNone/>
            </a:pPr>
            <a:fld id="{9A0DB2DC-4C9A-4742-B13C-FB6460FD3503}" type="slidenum">
              <a:rPr lang="en-US" altLang="zh-CN" sz="1400" dirty="0">
                <a:ea typeface="宋体" panose="02010600030101010101" pitchFamily="2" charset="-122"/>
              </a:rPr>
            </a:fld>
            <a:endParaRPr lang="en-US" altLang="zh-CN" sz="1400" dirty="0">
              <a:ea typeface="宋体" panose="02010600030101010101" pitchFamily="2" charset="-122"/>
            </a:endParaRPr>
          </a:p>
        </p:txBody>
      </p:sp>
      <p:sp>
        <p:nvSpPr>
          <p:cNvPr id="3" name="Text Box 2"/>
          <p:cNvSpPr txBox="1"/>
          <p:nvPr/>
        </p:nvSpPr>
        <p:spPr>
          <a:xfrm>
            <a:off x="239713" y="517525"/>
            <a:ext cx="8680450" cy="1373188"/>
          </a:xfrm>
          <a:prstGeom prst="rect">
            <a:avLst/>
          </a:prstGeom>
          <a:noFill/>
          <a:ln w="9525">
            <a:noFill/>
          </a:ln>
        </p:spPr>
        <p:txBody>
          <a:bodyPr>
            <a:spAutoFit/>
          </a:bodyPr>
          <a:p>
            <a:r>
              <a:rPr lang="en-US" altLang="zh-CN" sz="2800" dirty="0">
                <a:latin typeface="Tahoma" panose="020B0604030504040204" pitchFamily="34" charset="0"/>
                <a:ea typeface="宋体" panose="02010600030101010101" pitchFamily="2" charset="-122"/>
              </a:rPr>
              <a:t>(3) </a:t>
            </a:r>
            <a:r>
              <a:rPr lang="zh-CN" altLang="en-US" sz="2800" dirty="0">
                <a:latin typeface="Tahoma" panose="020B0604030504040204" pitchFamily="34" charset="0"/>
                <a:ea typeface="宋体" panose="02010600030101010101" pitchFamily="2" charset="-122"/>
              </a:rPr>
              <a:t>如果资源分配图中有环路，且涉及的资源类中有多个资源，则环路的存在只是产生死锁的必要条件而不是充要条件，系统未必一定会发生死锁。</a:t>
            </a:r>
            <a:endParaRPr lang="zh-CN" altLang="en-US" sz="2800" dirty="0">
              <a:latin typeface="Tahoma" panose="020B0604030504040204" pitchFamily="34" charset="0"/>
              <a:ea typeface="宋体" panose="02010600030101010101" pitchFamily="2" charset="-122"/>
            </a:endParaRPr>
          </a:p>
        </p:txBody>
      </p:sp>
      <p:grpSp>
        <p:nvGrpSpPr>
          <p:cNvPr id="4" name="Group 3"/>
          <p:cNvGrpSpPr/>
          <p:nvPr/>
        </p:nvGrpSpPr>
        <p:grpSpPr>
          <a:xfrm>
            <a:off x="2205038" y="2276475"/>
            <a:ext cx="4270375" cy="3171825"/>
            <a:chOff x="1389" y="1434"/>
            <a:chExt cx="2690" cy="1998"/>
          </a:xfrm>
        </p:grpSpPr>
        <p:sp>
          <p:nvSpPr>
            <p:cNvPr id="113669" name="Text Box 4"/>
            <p:cNvSpPr txBox="1"/>
            <p:nvPr/>
          </p:nvSpPr>
          <p:spPr>
            <a:xfrm>
              <a:off x="1389" y="3163"/>
              <a:ext cx="2690" cy="269"/>
            </a:xfrm>
            <a:prstGeom prst="rect">
              <a:avLst/>
            </a:prstGeom>
            <a:noFill/>
            <a:ln w="9525">
              <a:noFill/>
            </a:ln>
          </p:spPr>
          <p:txBody>
            <a:bodyPr>
              <a:spAutoFit/>
            </a:bodyPr>
            <a:p>
              <a:pPr algn="ctr"/>
              <a:r>
                <a:rPr lang="zh-CN" altLang="en-US" sz="2200" dirty="0">
                  <a:latin typeface="Tahoma" panose="020B0604030504040204" pitchFamily="34" charset="0"/>
                  <a:ea typeface="黑体" panose="02010609060101010101" pitchFamily="49" charset="-122"/>
                </a:rPr>
                <a:t>有环路而无死锁的例子</a:t>
              </a:r>
              <a:endParaRPr lang="zh-CN" altLang="en-US" sz="2200" dirty="0">
                <a:latin typeface="Tahoma" panose="020B0604030504040204" pitchFamily="34" charset="0"/>
                <a:ea typeface="黑体" panose="02010609060101010101" pitchFamily="49" charset="-122"/>
              </a:endParaRPr>
            </a:p>
          </p:txBody>
        </p:sp>
        <p:sp>
          <p:nvSpPr>
            <p:cNvPr id="113670" name="Oval 5"/>
            <p:cNvSpPr/>
            <p:nvPr/>
          </p:nvSpPr>
          <p:spPr>
            <a:xfrm>
              <a:off x="2550" y="1434"/>
              <a:ext cx="372" cy="348"/>
            </a:xfrm>
            <a:prstGeom prst="ellipse">
              <a:avLst/>
            </a:prstGeom>
            <a:noFill/>
            <a:ln w="12700" cap="flat" cmpd="sng">
              <a:solidFill>
                <a:schemeClr val="tx1"/>
              </a:solidFill>
              <a:prstDash val="solid"/>
              <a:headEnd type="none" w="med" len="med"/>
              <a:tailEnd type="none" w="med" len="med"/>
            </a:ln>
          </p:spPr>
          <p:txBody>
            <a:bodyPr wrap="none" lIns="54000" tIns="10800" rIns="54000" bIns="10800" anchor="ctr" anchorCtr="0">
              <a:spAutoFit/>
            </a:bodyPr>
            <a:p>
              <a:pPr algn="ctr"/>
              <a:r>
                <a:rPr lang="en-US" altLang="zh-CN" dirty="0">
                  <a:latin typeface="Tahoma" panose="020B0604030504040204" pitchFamily="34" charset="0"/>
                  <a:ea typeface="宋体" panose="02010600030101010101" pitchFamily="2" charset="-122"/>
                </a:rPr>
                <a:t>P</a:t>
              </a:r>
              <a:r>
                <a:rPr lang="en-US" altLang="zh-CN" baseline="-16000" dirty="0">
                  <a:latin typeface="Tahoma" panose="020B0604030504040204" pitchFamily="34" charset="0"/>
                  <a:ea typeface="宋体" panose="02010600030101010101" pitchFamily="2" charset="-122"/>
                </a:rPr>
                <a:t>1</a:t>
              </a:r>
              <a:endParaRPr lang="en-US" altLang="zh-CN" baseline="-16000" dirty="0">
                <a:latin typeface="Tahoma" panose="020B0604030504040204" pitchFamily="34" charset="0"/>
                <a:ea typeface="宋体" panose="02010600030101010101" pitchFamily="2" charset="-122"/>
              </a:endParaRPr>
            </a:p>
          </p:txBody>
        </p:sp>
        <p:sp>
          <p:nvSpPr>
            <p:cNvPr id="113671" name="Rectangle 6"/>
            <p:cNvSpPr/>
            <p:nvPr/>
          </p:nvSpPr>
          <p:spPr>
            <a:xfrm>
              <a:off x="1942" y="1929"/>
              <a:ext cx="353" cy="214"/>
            </a:xfrm>
            <a:prstGeom prst="rect">
              <a:avLst/>
            </a:prstGeom>
            <a:noFill/>
            <a:ln w="12700" cap="flat" cmpd="sng">
              <a:solidFill>
                <a:schemeClr val="tx1"/>
              </a:solidFill>
              <a:prstDash val="solid"/>
              <a:miter/>
              <a:headEnd type="none" w="med" len="med"/>
              <a:tailEnd type="none" w="med" len="med"/>
            </a:ln>
          </p:spPr>
          <p:txBody>
            <a:bodyPr wrap="none" lIns="54000" tIns="10800" rIns="54000" bIns="10800" anchor="ctr" anchorCtr="0"/>
            <a:p>
              <a:pPr algn="ctr">
                <a:buNone/>
              </a:pPr>
              <a:r>
                <a:rPr lang="en-US" altLang="zh-CN" baseline="-16000" dirty="0">
                  <a:latin typeface="Tahoma" panose="020B0604030504040204" pitchFamily="34" charset="0"/>
                  <a:ea typeface="宋体" panose="02010600030101010101" pitchFamily="2" charset="-122"/>
                </a:rPr>
                <a:t>•  •</a:t>
              </a:r>
              <a:endParaRPr lang="en-US" altLang="zh-CN" baseline="-16000" dirty="0">
                <a:latin typeface="Tahoma" panose="020B0604030504040204" pitchFamily="34" charset="0"/>
                <a:ea typeface="宋体" panose="02010600030101010101" pitchFamily="2" charset="-122"/>
              </a:endParaRPr>
            </a:p>
          </p:txBody>
        </p:sp>
        <p:sp>
          <p:nvSpPr>
            <p:cNvPr id="113672" name="Text Box 7"/>
            <p:cNvSpPr txBox="1"/>
            <p:nvPr/>
          </p:nvSpPr>
          <p:spPr>
            <a:xfrm>
              <a:off x="1854" y="1654"/>
              <a:ext cx="505" cy="288"/>
            </a:xfrm>
            <a:prstGeom prst="rect">
              <a:avLst/>
            </a:prstGeom>
            <a:noFill/>
            <a:ln w="9525">
              <a:noFill/>
            </a:ln>
          </p:spPr>
          <p:txBody>
            <a:bodyPr>
              <a:spAutoFit/>
            </a:bodyPr>
            <a:p>
              <a:pPr algn="ctr"/>
              <a:r>
                <a:rPr lang="en-US" altLang="zh-CN" dirty="0">
                  <a:latin typeface="Tahoma" panose="020B0604030504040204" pitchFamily="34" charset="0"/>
                  <a:ea typeface="宋体" panose="02010600030101010101" pitchFamily="2" charset="-122"/>
                </a:rPr>
                <a:t>R</a:t>
              </a:r>
              <a:r>
                <a:rPr lang="en-US" altLang="zh-CN" baseline="-16000" dirty="0">
                  <a:latin typeface="Tahoma" panose="020B0604030504040204" pitchFamily="34" charset="0"/>
                  <a:ea typeface="宋体" panose="02010600030101010101" pitchFamily="2" charset="-122"/>
                </a:rPr>
                <a:t>1</a:t>
              </a:r>
              <a:endParaRPr lang="en-US" altLang="zh-CN" baseline="-16000" dirty="0">
                <a:latin typeface="Tahoma" panose="020B0604030504040204" pitchFamily="34" charset="0"/>
                <a:ea typeface="宋体" panose="02010600030101010101" pitchFamily="2" charset="-122"/>
              </a:endParaRPr>
            </a:p>
          </p:txBody>
        </p:sp>
        <p:sp>
          <p:nvSpPr>
            <p:cNvPr id="113673" name="Rectangle 8"/>
            <p:cNvSpPr/>
            <p:nvPr/>
          </p:nvSpPr>
          <p:spPr>
            <a:xfrm>
              <a:off x="3150" y="1937"/>
              <a:ext cx="353" cy="214"/>
            </a:xfrm>
            <a:prstGeom prst="rect">
              <a:avLst/>
            </a:prstGeom>
            <a:noFill/>
            <a:ln w="12700" cap="flat" cmpd="sng">
              <a:solidFill>
                <a:schemeClr val="tx1"/>
              </a:solidFill>
              <a:prstDash val="solid"/>
              <a:miter/>
              <a:headEnd type="none" w="med" len="med"/>
              <a:tailEnd type="none" w="med" len="med"/>
            </a:ln>
          </p:spPr>
          <p:txBody>
            <a:bodyPr wrap="none" lIns="54000" tIns="10800" rIns="54000" bIns="10800" anchor="ctr" anchorCtr="0"/>
            <a:p>
              <a:pPr algn="ctr">
                <a:buNone/>
              </a:pPr>
              <a:r>
                <a:rPr lang="en-US" altLang="zh-CN" baseline="-16000" dirty="0">
                  <a:latin typeface="Tahoma" panose="020B0604030504040204" pitchFamily="34" charset="0"/>
                  <a:ea typeface="宋体" panose="02010600030101010101" pitchFamily="2" charset="-122"/>
                </a:rPr>
                <a:t>•  •</a:t>
              </a:r>
              <a:endParaRPr lang="en-US" altLang="zh-CN" baseline="-16000" dirty="0">
                <a:latin typeface="Tahoma" panose="020B0604030504040204" pitchFamily="34" charset="0"/>
                <a:ea typeface="宋体" panose="02010600030101010101" pitchFamily="2" charset="-122"/>
              </a:endParaRPr>
            </a:p>
          </p:txBody>
        </p:sp>
        <p:sp>
          <p:nvSpPr>
            <p:cNvPr id="113674" name="Text Box 9"/>
            <p:cNvSpPr txBox="1"/>
            <p:nvPr/>
          </p:nvSpPr>
          <p:spPr>
            <a:xfrm>
              <a:off x="3062" y="1654"/>
              <a:ext cx="505" cy="288"/>
            </a:xfrm>
            <a:prstGeom prst="rect">
              <a:avLst/>
            </a:prstGeom>
            <a:noFill/>
            <a:ln w="9525">
              <a:noFill/>
            </a:ln>
          </p:spPr>
          <p:txBody>
            <a:bodyPr>
              <a:spAutoFit/>
            </a:bodyPr>
            <a:p>
              <a:pPr algn="ctr"/>
              <a:r>
                <a:rPr lang="en-US" altLang="zh-CN" dirty="0">
                  <a:latin typeface="Tahoma" panose="020B0604030504040204" pitchFamily="34" charset="0"/>
                  <a:ea typeface="宋体" panose="02010600030101010101" pitchFamily="2" charset="-122"/>
                </a:rPr>
                <a:t>R</a:t>
              </a:r>
              <a:r>
                <a:rPr lang="en-US" altLang="zh-CN" baseline="-16000" dirty="0">
                  <a:latin typeface="Tahoma" panose="020B0604030504040204" pitchFamily="34" charset="0"/>
                  <a:ea typeface="宋体" panose="02010600030101010101" pitchFamily="2" charset="-122"/>
                </a:rPr>
                <a:t>2</a:t>
              </a:r>
              <a:endParaRPr lang="en-US" altLang="zh-CN" baseline="-16000" dirty="0">
                <a:latin typeface="Tahoma" panose="020B0604030504040204" pitchFamily="34" charset="0"/>
                <a:ea typeface="宋体" panose="02010600030101010101" pitchFamily="2" charset="-122"/>
              </a:endParaRPr>
            </a:p>
          </p:txBody>
        </p:sp>
        <p:sp>
          <p:nvSpPr>
            <p:cNvPr id="113675" name="Oval 10"/>
            <p:cNvSpPr/>
            <p:nvPr/>
          </p:nvSpPr>
          <p:spPr>
            <a:xfrm>
              <a:off x="2543" y="2358"/>
              <a:ext cx="372" cy="348"/>
            </a:xfrm>
            <a:prstGeom prst="ellipse">
              <a:avLst/>
            </a:prstGeom>
            <a:noFill/>
            <a:ln w="12700" cap="flat" cmpd="sng">
              <a:solidFill>
                <a:schemeClr val="tx1"/>
              </a:solidFill>
              <a:prstDash val="solid"/>
              <a:headEnd type="none" w="med" len="med"/>
              <a:tailEnd type="none" w="med" len="med"/>
            </a:ln>
          </p:spPr>
          <p:txBody>
            <a:bodyPr wrap="none" lIns="54000" tIns="10800" rIns="54000" bIns="10800" anchor="ctr" anchorCtr="0">
              <a:spAutoFit/>
            </a:bodyPr>
            <a:p>
              <a:pPr algn="ctr"/>
              <a:r>
                <a:rPr lang="en-US" altLang="zh-CN" dirty="0">
                  <a:latin typeface="Tahoma" panose="020B0604030504040204" pitchFamily="34" charset="0"/>
                  <a:ea typeface="宋体" panose="02010600030101010101" pitchFamily="2" charset="-122"/>
                </a:rPr>
                <a:t>P</a:t>
              </a:r>
              <a:r>
                <a:rPr lang="en-US" altLang="zh-CN" baseline="-16000" dirty="0">
                  <a:latin typeface="Tahoma" panose="020B0604030504040204" pitchFamily="34" charset="0"/>
                  <a:ea typeface="宋体" panose="02010600030101010101" pitchFamily="2" charset="-122"/>
                </a:rPr>
                <a:t>2</a:t>
              </a:r>
              <a:endParaRPr lang="en-US" altLang="zh-CN" baseline="-16000" dirty="0">
                <a:latin typeface="Tahoma" panose="020B0604030504040204" pitchFamily="34" charset="0"/>
                <a:ea typeface="宋体" panose="02010600030101010101" pitchFamily="2" charset="-122"/>
              </a:endParaRPr>
            </a:p>
          </p:txBody>
        </p:sp>
        <p:sp>
          <p:nvSpPr>
            <p:cNvPr id="113676" name="Oval 11"/>
            <p:cNvSpPr/>
            <p:nvPr/>
          </p:nvSpPr>
          <p:spPr>
            <a:xfrm>
              <a:off x="1920" y="2342"/>
              <a:ext cx="372" cy="348"/>
            </a:xfrm>
            <a:prstGeom prst="ellipse">
              <a:avLst/>
            </a:prstGeom>
            <a:noFill/>
            <a:ln w="12700" cap="flat" cmpd="sng">
              <a:solidFill>
                <a:schemeClr val="tx1"/>
              </a:solidFill>
              <a:prstDash val="solid"/>
              <a:headEnd type="none" w="med" len="med"/>
              <a:tailEnd type="none" w="med" len="med"/>
            </a:ln>
          </p:spPr>
          <p:txBody>
            <a:bodyPr wrap="none" lIns="54000" tIns="10800" rIns="54000" bIns="10800" anchor="ctr" anchorCtr="0">
              <a:spAutoFit/>
            </a:bodyPr>
            <a:p>
              <a:pPr algn="ctr"/>
              <a:r>
                <a:rPr lang="en-US" altLang="zh-CN" dirty="0">
                  <a:latin typeface="Tahoma" panose="020B0604030504040204" pitchFamily="34" charset="0"/>
                  <a:ea typeface="宋体" panose="02010600030101010101" pitchFamily="2" charset="-122"/>
                </a:rPr>
                <a:t>P</a:t>
              </a:r>
              <a:r>
                <a:rPr lang="en-US" altLang="zh-CN" baseline="-16000" dirty="0">
                  <a:latin typeface="Tahoma" panose="020B0604030504040204" pitchFamily="34" charset="0"/>
                  <a:ea typeface="宋体" panose="02010600030101010101" pitchFamily="2" charset="-122"/>
                </a:rPr>
                <a:t>3</a:t>
              </a:r>
              <a:endParaRPr lang="en-US" altLang="zh-CN" baseline="-16000" dirty="0">
                <a:latin typeface="Tahoma" panose="020B0604030504040204" pitchFamily="34" charset="0"/>
                <a:ea typeface="宋体" panose="02010600030101010101" pitchFamily="2" charset="-122"/>
              </a:endParaRPr>
            </a:p>
          </p:txBody>
        </p:sp>
        <p:sp>
          <p:nvSpPr>
            <p:cNvPr id="113677" name="Line 12"/>
            <p:cNvSpPr/>
            <p:nvPr/>
          </p:nvSpPr>
          <p:spPr>
            <a:xfrm flipV="1">
              <a:off x="2247" y="1716"/>
              <a:ext cx="370" cy="221"/>
            </a:xfrm>
            <a:prstGeom prst="line">
              <a:avLst/>
            </a:prstGeom>
            <a:ln w="12700" cap="flat" cmpd="sng">
              <a:solidFill>
                <a:schemeClr val="tx1"/>
              </a:solidFill>
              <a:prstDash val="solid"/>
              <a:headEnd type="none" w="med" len="med"/>
              <a:tailEnd type="triangle" w="med" len="med"/>
            </a:ln>
          </p:spPr>
        </p:sp>
        <p:sp>
          <p:nvSpPr>
            <p:cNvPr id="113678" name="Line 13"/>
            <p:cNvSpPr/>
            <p:nvPr/>
          </p:nvSpPr>
          <p:spPr>
            <a:xfrm>
              <a:off x="2862" y="1708"/>
              <a:ext cx="284" cy="229"/>
            </a:xfrm>
            <a:prstGeom prst="line">
              <a:avLst/>
            </a:prstGeom>
            <a:ln w="12700" cap="flat" cmpd="sng">
              <a:solidFill>
                <a:schemeClr val="tx1"/>
              </a:solidFill>
              <a:prstDash val="solid"/>
              <a:headEnd type="none" w="med" len="med"/>
              <a:tailEnd type="triangle" w="med" len="med"/>
            </a:ln>
          </p:spPr>
        </p:sp>
        <p:sp>
          <p:nvSpPr>
            <p:cNvPr id="113679" name="Line 14"/>
            <p:cNvSpPr/>
            <p:nvPr/>
          </p:nvSpPr>
          <p:spPr>
            <a:xfrm>
              <a:off x="2105" y="2150"/>
              <a:ext cx="0" cy="213"/>
            </a:xfrm>
            <a:prstGeom prst="line">
              <a:avLst/>
            </a:prstGeom>
            <a:ln w="12700" cap="flat" cmpd="sng">
              <a:solidFill>
                <a:schemeClr val="tx1"/>
              </a:solidFill>
              <a:prstDash val="solid"/>
              <a:headEnd type="none" w="med" len="med"/>
              <a:tailEnd type="triangle" w="med" len="med"/>
            </a:ln>
          </p:spPr>
        </p:sp>
        <p:sp>
          <p:nvSpPr>
            <p:cNvPr id="113680" name="Line 15"/>
            <p:cNvSpPr/>
            <p:nvPr/>
          </p:nvSpPr>
          <p:spPr>
            <a:xfrm flipH="1" flipV="1">
              <a:off x="2294" y="2142"/>
              <a:ext cx="300" cy="300"/>
            </a:xfrm>
            <a:prstGeom prst="line">
              <a:avLst/>
            </a:prstGeom>
            <a:ln w="12700" cap="flat" cmpd="sng">
              <a:solidFill>
                <a:schemeClr val="tx1"/>
              </a:solidFill>
              <a:prstDash val="solid"/>
              <a:headEnd type="none" w="med" len="med"/>
              <a:tailEnd type="triangle" w="med" len="med"/>
            </a:ln>
          </p:spPr>
        </p:sp>
        <p:sp>
          <p:nvSpPr>
            <p:cNvPr id="113681" name="Line 16"/>
            <p:cNvSpPr/>
            <p:nvPr/>
          </p:nvSpPr>
          <p:spPr>
            <a:xfrm flipH="1">
              <a:off x="2904" y="2138"/>
              <a:ext cx="315" cy="315"/>
            </a:xfrm>
            <a:prstGeom prst="line">
              <a:avLst/>
            </a:prstGeom>
            <a:ln w="12700" cap="flat" cmpd="sng">
              <a:solidFill>
                <a:schemeClr val="tx1"/>
              </a:solidFill>
              <a:prstDash val="solid"/>
              <a:headEnd type="none" w="med" len="med"/>
              <a:tailEnd type="triangl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02" name="Text Box 2"/>
          <p:cNvSpPr txBox="1"/>
          <p:nvPr/>
        </p:nvSpPr>
        <p:spPr>
          <a:xfrm>
            <a:off x="304800" y="838200"/>
            <a:ext cx="8458200" cy="3232150"/>
          </a:xfrm>
          <a:prstGeom prst="rect">
            <a:avLst/>
          </a:prstGeom>
          <a:noFill/>
          <a:ln w="9525">
            <a:noFill/>
          </a:ln>
        </p:spPr>
        <p:txBody>
          <a:bodyPr>
            <a:spAutoFit/>
          </a:bodyPr>
          <a:p>
            <a:pPr eaLnBrk="1" hangingPunct="1">
              <a:spcBef>
                <a:spcPct val="50000"/>
              </a:spcBef>
              <a:buNone/>
            </a:pPr>
            <a:r>
              <a:rPr lang="en-US" altLang="zh-CN" sz="2800" dirty="0">
                <a:solidFill>
                  <a:srgbClr val="002060"/>
                </a:solidFill>
                <a:latin typeface="黑体" panose="02010609060101010101" pitchFamily="49" charset="-122"/>
                <a:ea typeface="黑体" panose="02010609060101010101" pitchFamily="49" charset="-122"/>
              </a:rPr>
              <a:t>2. </a:t>
            </a:r>
            <a:r>
              <a:rPr lang="zh-CN" altLang="en-US" sz="2800" dirty="0">
                <a:solidFill>
                  <a:srgbClr val="002060"/>
                </a:solidFill>
                <a:latin typeface="黑体" panose="02010609060101010101" pitchFamily="49" charset="-122"/>
                <a:ea typeface="黑体" panose="02010609060101010101" pitchFamily="49" charset="-122"/>
              </a:rPr>
              <a:t>死锁定理</a:t>
            </a:r>
            <a:endParaRPr lang="zh-CN" altLang="en-US" sz="2800" dirty="0">
              <a:solidFill>
                <a:srgbClr val="002060"/>
              </a:solidFill>
              <a:latin typeface="黑体" panose="02010609060101010101" pitchFamily="49" charset="-122"/>
              <a:ea typeface="黑体" panose="02010609060101010101" pitchFamily="49" charset="-122"/>
            </a:endParaRPr>
          </a:p>
          <a:p>
            <a:pPr eaLnBrk="1" hangingPunct="1">
              <a:spcBef>
                <a:spcPct val="50000"/>
              </a:spcBef>
              <a:buNone/>
            </a:pPr>
            <a:r>
              <a:rPr lang="zh-CN" altLang="en-US" sz="2800" dirty="0">
                <a:solidFill>
                  <a:schemeClr val="accent2"/>
                </a:solidFill>
                <a:latin typeface="黑体" panose="02010609060101010101" pitchFamily="49" charset="-122"/>
                <a:ea typeface="黑体" panose="02010609060101010101" pitchFamily="49" charset="-122"/>
              </a:rPr>
              <a:t>    </a:t>
            </a:r>
            <a:r>
              <a:rPr lang="en-US" altLang="zh-CN" sz="2800" dirty="0">
                <a:latin typeface="黑体" panose="02010609060101010101" pitchFamily="49" charset="-122"/>
                <a:ea typeface="黑体" panose="02010609060101010101" pitchFamily="49" charset="-122"/>
              </a:rPr>
              <a:t>S</a:t>
            </a:r>
            <a:r>
              <a:rPr lang="zh-CN" altLang="en-US" sz="2800" dirty="0">
                <a:latin typeface="黑体" panose="02010609060101010101" pitchFamily="49" charset="-122"/>
                <a:ea typeface="黑体" panose="02010609060101010101" pitchFamily="49" charset="-122"/>
              </a:rPr>
              <a:t>为死锁状态的充分条件是当且仅当</a:t>
            </a:r>
            <a:r>
              <a:rPr lang="en-US" altLang="zh-CN" sz="2800" dirty="0">
                <a:latin typeface="黑体" panose="02010609060101010101" pitchFamily="49" charset="-122"/>
                <a:ea typeface="黑体" panose="02010609060101010101" pitchFamily="49" charset="-122"/>
              </a:rPr>
              <a:t>S</a:t>
            </a:r>
            <a:r>
              <a:rPr lang="zh-CN" altLang="en-US" sz="2800" dirty="0">
                <a:latin typeface="黑体" panose="02010609060101010101" pitchFamily="49" charset="-122"/>
                <a:ea typeface="黑体" panose="02010609060101010101" pitchFamily="49" charset="-122"/>
              </a:rPr>
              <a:t>状态的资源分配图是不可完全简化。</a:t>
            </a:r>
            <a:endParaRPr lang="zh-CN" altLang="en-US" sz="2800" dirty="0">
              <a:latin typeface="黑体" panose="02010609060101010101" pitchFamily="49" charset="-122"/>
              <a:ea typeface="黑体" panose="02010609060101010101" pitchFamily="49" charset="-122"/>
            </a:endParaRPr>
          </a:p>
          <a:p>
            <a:pPr eaLnBrk="1" hangingPunct="1">
              <a:spcBef>
                <a:spcPct val="50000"/>
              </a:spcBef>
              <a:buClr>
                <a:srgbClr val="FF3300"/>
              </a:buClr>
              <a:buFont typeface="Wingdings" panose="05000000000000000000" pitchFamily="2" charset="2"/>
              <a:buChar char="Ø"/>
            </a:pPr>
            <a:r>
              <a:rPr lang="zh-CN" altLang="en-US" sz="2800" dirty="0">
                <a:latin typeface="黑体" panose="02010609060101010101" pitchFamily="49" charset="-122"/>
                <a:ea typeface="黑体" panose="02010609060101010101" pitchFamily="49" charset="-122"/>
              </a:rPr>
              <a:t>找出</a:t>
            </a:r>
            <a:r>
              <a:rPr lang="zh-CN" altLang="en-US" sz="2800" dirty="0">
                <a:solidFill>
                  <a:srgbClr val="FF3300"/>
                </a:solidFill>
                <a:latin typeface="黑体" panose="02010609060101010101" pitchFamily="49" charset="-122"/>
                <a:ea typeface="黑体" panose="02010609060101010101" pitchFamily="49" charset="-122"/>
              </a:rPr>
              <a:t>既不阻塞又非独立结点</a:t>
            </a:r>
            <a:r>
              <a:rPr lang="zh-CN" altLang="en-US" sz="2800" dirty="0">
                <a:latin typeface="黑体" panose="02010609060101010101" pitchFamily="49" charset="-122"/>
                <a:ea typeface="黑体" panose="02010609060101010101" pitchFamily="49" charset="-122"/>
              </a:rPr>
              <a:t>，去掉所有分配边和请求边；</a:t>
            </a:r>
            <a:endParaRPr lang="zh-CN" altLang="en-US" sz="2800" dirty="0">
              <a:latin typeface="黑体" panose="02010609060101010101" pitchFamily="49" charset="-122"/>
              <a:ea typeface="黑体" panose="02010609060101010101" pitchFamily="49" charset="-122"/>
            </a:endParaRPr>
          </a:p>
          <a:p>
            <a:pPr eaLnBrk="1" hangingPunct="1">
              <a:spcBef>
                <a:spcPct val="50000"/>
              </a:spcBef>
              <a:buClr>
                <a:srgbClr val="FF3300"/>
              </a:buClr>
              <a:buFont typeface="Wingdings" panose="05000000000000000000" pitchFamily="2" charset="2"/>
              <a:buNone/>
            </a:pPr>
            <a:endParaRPr lang="en-US" altLang="zh-CN" dirty="0">
              <a:latin typeface="楷体_GB2312" pitchFamily="49" charset="-122"/>
              <a:ea typeface="黑体" panose="02010609060101010101" pitchFamily="49" charset="-122"/>
            </a:endParaRPr>
          </a:p>
        </p:txBody>
      </p:sp>
      <p:sp>
        <p:nvSpPr>
          <p:cNvPr id="512003" name="Text Box 3"/>
          <p:cNvSpPr txBox="1"/>
          <p:nvPr/>
        </p:nvSpPr>
        <p:spPr>
          <a:xfrm>
            <a:off x="0" y="5410200"/>
            <a:ext cx="9144000" cy="830263"/>
          </a:xfrm>
          <a:prstGeom prst="rect">
            <a:avLst/>
          </a:prstGeom>
          <a:solidFill>
            <a:srgbClr val="FFCC99"/>
          </a:solidFill>
          <a:ln w="9525">
            <a:noFill/>
          </a:ln>
        </p:spPr>
        <p:txBody>
          <a:bodyPr>
            <a:spAutoFit/>
          </a:bodyPr>
          <a:p>
            <a:pPr eaLnBrk="1" hangingPunct="1">
              <a:spcBef>
                <a:spcPct val="50000"/>
              </a:spcBef>
              <a:buNone/>
            </a:pPr>
            <a:r>
              <a:rPr lang="zh-CN" altLang="en-US" dirty="0">
                <a:solidFill>
                  <a:srgbClr val="3609F7"/>
                </a:solidFill>
                <a:latin typeface="黑体" panose="02010609060101010101" pitchFamily="49" charset="-122"/>
                <a:ea typeface="黑体" panose="02010609060101010101" pitchFamily="49" charset="-122"/>
              </a:rPr>
              <a:t>既不阻塞又非独立的进程结点指从进程集合中找到一个有边与其连接，并且资源申请数量小于系统中已有空闲资源数。</a:t>
            </a:r>
            <a:endParaRPr lang="zh-CN" altLang="en-US" dirty="0">
              <a:solidFill>
                <a:srgbClr val="3609F7"/>
              </a:solidFill>
              <a:latin typeface="黑体" panose="02010609060101010101" pitchFamily="49" charset="-122"/>
              <a:ea typeface="黑体" panose="02010609060101010101" pitchFamily="49" charset="-122"/>
            </a:endParaRPr>
          </a:p>
        </p:txBody>
      </p:sp>
      <p:sp>
        <p:nvSpPr>
          <p:cNvPr id="512004" name="Text Box 4"/>
          <p:cNvSpPr txBox="1"/>
          <p:nvPr/>
        </p:nvSpPr>
        <p:spPr>
          <a:xfrm>
            <a:off x="304800" y="3741738"/>
            <a:ext cx="8458200" cy="946150"/>
          </a:xfrm>
          <a:prstGeom prst="rect">
            <a:avLst/>
          </a:prstGeom>
          <a:noFill/>
          <a:ln w="9525">
            <a:noFill/>
          </a:ln>
        </p:spPr>
        <p:txBody>
          <a:bodyPr>
            <a:spAutoFit/>
          </a:bodyPr>
          <a:p>
            <a:pPr eaLnBrk="1" hangingPunct="1">
              <a:spcBef>
                <a:spcPct val="50000"/>
              </a:spcBef>
              <a:buClr>
                <a:srgbClr val="FF3300"/>
              </a:buClr>
              <a:buFont typeface="Wingdings" panose="05000000000000000000" pitchFamily="2" charset="2"/>
              <a:buChar char="Ø"/>
            </a:pPr>
            <a:r>
              <a:rPr lang="zh-CN" altLang="en-US" sz="2800" dirty="0">
                <a:latin typeface="黑体" panose="02010609060101010101" pitchFamily="49" charset="-122"/>
                <a:ea typeface="黑体" panose="02010609060101010101" pitchFamily="49" charset="-122"/>
              </a:rPr>
              <a:t>继续化简，若能完全简化，则不会发生死锁，否则会死锁。</a:t>
            </a:r>
            <a:endParaRPr lang="zh-CN" altLang="en-US" sz="2800" dirty="0">
              <a:latin typeface="黑体" panose="02010609060101010101" pitchFamily="49" charset="-122"/>
              <a:ea typeface="黑体" panose="02010609060101010101"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2002">
                                            <p:txEl>
                                              <p:charRg st="0" end="8"/>
                                            </p:txEl>
                                          </p:spTgt>
                                        </p:tgtEl>
                                        <p:attrNameLst>
                                          <p:attrName>style.visibility</p:attrName>
                                        </p:attrNameLst>
                                      </p:cBhvr>
                                      <p:to>
                                        <p:strVal val="visible"/>
                                      </p:to>
                                    </p:set>
                                    <p:animEffect transition="in" filter="wipe(left)">
                                      <p:cBhvr>
                                        <p:cTn id="7" dur="500"/>
                                        <p:tgtEl>
                                          <p:spTgt spid="512002">
                                            <p:txEl>
                                              <p:charRg st="0"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2002">
                                            <p:txEl>
                                              <p:charRg st="8" end="46"/>
                                            </p:txEl>
                                          </p:spTgt>
                                        </p:tgtEl>
                                        <p:attrNameLst>
                                          <p:attrName>style.visibility</p:attrName>
                                        </p:attrNameLst>
                                      </p:cBhvr>
                                      <p:to>
                                        <p:strVal val="visible"/>
                                      </p:to>
                                    </p:set>
                                    <p:animEffect transition="in" filter="wipe(left)">
                                      <p:cBhvr>
                                        <p:cTn id="12" dur="500"/>
                                        <p:tgtEl>
                                          <p:spTgt spid="512002">
                                            <p:txEl>
                                              <p:charRg st="8" end="4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2002">
                                            <p:txEl>
                                              <p:charRg st="46" end="72"/>
                                            </p:txEl>
                                          </p:spTgt>
                                        </p:tgtEl>
                                        <p:attrNameLst>
                                          <p:attrName>style.visibility</p:attrName>
                                        </p:attrNameLst>
                                      </p:cBhvr>
                                      <p:to>
                                        <p:strVal val="visible"/>
                                      </p:to>
                                    </p:set>
                                    <p:animEffect transition="in" filter="wipe(left)">
                                      <p:cBhvr>
                                        <p:cTn id="17" dur="500"/>
                                        <p:tgtEl>
                                          <p:spTgt spid="512002">
                                            <p:txEl>
                                              <p:charRg st="46" end="7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512003"/>
                                        </p:tgtEl>
                                        <p:attrNameLst>
                                          <p:attrName>style.visibility</p:attrName>
                                        </p:attrNameLst>
                                      </p:cBhvr>
                                      <p:to>
                                        <p:strVal val="visible"/>
                                      </p:to>
                                    </p:set>
                                    <p:anim calcmode="lin" valueType="num">
                                      <p:cBhvr additive="base">
                                        <p:cTn id="22" dur="500" fill="hold"/>
                                        <p:tgtEl>
                                          <p:spTgt spid="512003"/>
                                        </p:tgtEl>
                                        <p:attrNameLst>
                                          <p:attrName>ppt_x</p:attrName>
                                        </p:attrNameLst>
                                      </p:cBhvr>
                                      <p:tavLst>
                                        <p:tav tm="0">
                                          <p:val>
                                            <p:strVal val="1+#ppt_w/2"/>
                                          </p:val>
                                        </p:tav>
                                        <p:tav tm="100000">
                                          <p:val>
                                            <p:strVal val="#ppt_x"/>
                                          </p:val>
                                        </p:tav>
                                      </p:tavLst>
                                    </p:anim>
                                    <p:anim calcmode="lin" valueType="num">
                                      <p:cBhvr additive="base">
                                        <p:cTn id="23" dur="500" fill="hold"/>
                                        <p:tgtEl>
                                          <p:spTgt spid="512003"/>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512004"/>
                                        </p:tgtEl>
                                        <p:attrNameLst>
                                          <p:attrName>style.visibility</p:attrName>
                                        </p:attrNameLst>
                                      </p:cBhvr>
                                      <p:to>
                                        <p:strVal val="visible"/>
                                      </p:to>
                                    </p:set>
                                    <p:animEffect transition="in" filter="wipe(left)">
                                      <p:cBhvr>
                                        <p:cTn id="28" dur="500"/>
                                        <p:tgtEl>
                                          <p:spTgt spid="5120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02" grpId="0" build="p"/>
      <p:bldP spid="512003" grpId="0" animBg="1"/>
      <p:bldP spid="512004"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Rectangle 2"/>
          <p:cNvSpPr/>
          <p:nvPr/>
        </p:nvSpPr>
        <p:spPr>
          <a:xfrm>
            <a:off x="1554163" y="4713288"/>
            <a:ext cx="136525" cy="274637"/>
          </a:xfrm>
          <a:prstGeom prst="rect">
            <a:avLst/>
          </a:prstGeom>
          <a:noFill/>
          <a:ln w="9525">
            <a:noFill/>
          </a:ln>
        </p:spPr>
        <p:txBody>
          <a:bodyPr wrap="none" lIns="0" tIns="0" rIns="0" bIns="0">
            <a:spAutoFit/>
          </a:bodyPr>
          <a:p>
            <a:pPr eaLnBrk="1" hangingPunct="1">
              <a:spcBef>
                <a:spcPct val="50000"/>
              </a:spcBef>
            </a:pPr>
            <a:r>
              <a:rPr lang="en-US" altLang="zh-CN" sz="1600" b="0" dirty="0">
                <a:solidFill>
                  <a:srgbClr val="000000"/>
                </a:solidFill>
                <a:latin typeface="Times" pitchFamily="18" charset="0"/>
              </a:rPr>
              <a:t>(</a:t>
            </a:r>
            <a:endParaRPr lang="en-US" altLang="zh-CN" dirty="0">
              <a:latin typeface="Times New Roman" panose="02020603050405020304" pitchFamily="18" charset="0"/>
            </a:endParaRPr>
          </a:p>
        </p:txBody>
      </p:sp>
      <p:sp>
        <p:nvSpPr>
          <p:cNvPr id="115715" name="Rectangle 3"/>
          <p:cNvSpPr/>
          <p:nvPr/>
        </p:nvSpPr>
        <p:spPr>
          <a:xfrm>
            <a:off x="1616075" y="4713288"/>
            <a:ext cx="182563" cy="274637"/>
          </a:xfrm>
          <a:prstGeom prst="rect">
            <a:avLst/>
          </a:prstGeom>
          <a:noFill/>
          <a:ln w="9525">
            <a:noFill/>
          </a:ln>
        </p:spPr>
        <p:txBody>
          <a:bodyPr wrap="none" lIns="0" tIns="0" rIns="0" bIns="0">
            <a:spAutoFit/>
          </a:bodyPr>
          <a:p>
            <a:pPr eaLnBrk="1" hangingPunct="1">
              <a:spcBef>
                <a:spcPct val="50000"/>
              </a:spcBef>
            </a:pPr>
            <a:r>
              <a:rPr lang="en-US" altLang="zh-CN" sz="1600" b="0" i="1" dirty="0">
                <a:solidFill>
                  <a:srgbClr val="000000"/>
                </a:solidFill>
                <a:latin typeface="Times" pitchFamily="18" charset="0"/>
              </a:rPr>
              <a:t>a</a:t>
            </a:r>
            <a:endParaRPr lang="en-US" altLang="zh-CN" dirty="0">
              <a:latin typeface="Times New Roman" panose="02020603050405020304" pitchFamily="18" charset="0"/>
            </a:endParaRPr>
          </a:p>
        </p:txBody>
      </p:sp>
      <p:sp>
        <p:nvSpPr>
          <p:cNvPr id="115716" name="Rectangle 4"/>
          <p:cNvSpPr/>
          <p:nvPr/>
        </p:nvSpPr>
        <p:spPr>
          <a:xfrm>
            <a:off x="1722438" y="4713288"/>
            <a:ext cx="136525" cy="274637"/>
          </a:xfrm>
          <a:prstGeom prst="rect">
            <a:avLst/>
          </a:prstGeom>
          <a:noFill/>
          <a:ln w="9525">
            <a:noFill/>
          </a:ln>
        </p:spPr>
        <p:txBody>
          <a:bodyPr wrap="none" lIns="0" tIns="0" rIns="0" bIns="0">
            <a:spAutoFit/>
          </a:bodyPr>
          <a:p>
            <a:pPr eaLnBrk="1" hangingPunct="1">
              <a:spcBef>
                <a:spcPct val="50000"/>
              </a:spcBef>
            </a:pPr>
            <a:r>
              <a:rPr lang="en-US" altLang="zh-CN" sz="1600" b="0" dirty="0">
                <a:solidFill>
                  <a:srgbClr val="000000"/>
                </a:solidFill>
                <a:latin typeface="Times" pitchFamily="18" charset="0"/>
              </a:rPr>
              <a:t>)</a:t>
            </a:r>
            <a:endParaRPr lang="en-US" altLang="zh-CN" dirty="0">
              <a:latin typeface="Times New Roman" panose="02020603050405020304" pitchFamily="18" charset="0"/>
            </a:endParaRPr>
          </a:p>
        </p:txBody>
      </p:sp>
      <p:sp>
        <p:nvSpPr>
          <p:cNvPr id="115717" name="Rectangle 5"/>
          <p:cNvSpPr/>
          <p:nvPr/>
        </p:nvSpPr>
        <p:spPr>
          <a:xfrm>
            <a:off x="4572000" y="4713288"/>
            <a:ext cx="136525" cy="274637"/>
          </a:xfrm>
          <a:prstGeom prst="rect">
            <a:avLst/>
          </a:prstGeom>
          <a:noFill/>
          <a:ln w="9525">
            <a:noFill/>
          </a:ln>
        </p:spPr>
        <p:txBody>
          <a:bodyPr wrap="none" lIns="0" tIns="0" rIns="0" bIns="0">
            <a:spAutoFit/>
          </a:bodyPr>
          <a:p>
            <a:pPr eaLnBrk="1" hangingPunct="1">
              <a:spcBef>
                <a:spcPct val="50000"/>
              </a:spcBef>
            </a:pPr>
            <a:r>
              <a:rPr lang="en-US" altLang="zh-CN" sz="1600" b="0" dirty="0">
                <a:solidFill>
                  <a:srgbClr val="000000"/>
                </a:solidFill>
                <a:latin typeface="Times" pitchFamily="18" charset="0"/>
              </a:rPr>
              <a:t>(</a:t>
            </a:r>
            <a:endParaRPr lang="en-US" altLang="zh-CN" dirty="0">
              <a:latin typeface="Times New Roman" panose="02020603050405020304" pitchFamily="18" charset="0"/>
            </a:endParaRPr>
          </a:p>
        </p:txBody>
      </p:sp>
      <p:sp>
        <p:nvSpPr>
          <p:cNvPr id="115718" name="Rectangle 6"/>
          <p:cNvSpPr/>
          <p:nvPr/>
        </p:nvSpPr>
        <p:spPr>
          <a:xfrm>
            <a:off x="4632325" y="4713288"/>
            <a:ext cx="182563" cy="274637"/>
          </a:xfrm>
          <a:prstGeom prst="rect">
            <a:avLst/>
          </a:prstGeom>
          <a:noFill/>
          <a:ln w="9525">
            <a:noFill/>
          </a:ln>
        </p:spPr>
        <p:txBody>
          <a:bodyPr wrap="none" lIns="0" tIns="0" rIns="0" bIns="0">
            <a:spAutoFit/>
          </a:bodyPr>
          <a:p>
            <a:pPr eaLnBrk="1" hangingPunct="1">
              <a:spcBef>
                <a:spcPct val="50000"/>
              </a:spcBef>
            </a:pPr>
            <a:r>
              <a:rPr lang="en-US" altLang="zh-CN" sz="1600" b="0" i="1" dirty="0">
                <a:solidFill>
                  <a:srgbClr val="000000"/>
                </a:solidFill>
                <a:latin typeface="Times" pitchFamily="18" charset="0"/>
              </a:rPr>
              <a:t>b</a:t>
            </a:r>
            <a:endParaRPr lang="en-US" altLang="zh-CN" dirty="0">
              <a:latin typeface="Times New Roman" panose="02020603050405020304" pitchFamily="18" charset="0"/>
            </a:endParaRPr>
          </a:p>
        </p:txBody>
      </p:sp>
      <p:sp>
        <p:nvSpPr>
          <p:cNvPr id="115719" name="Rectangle 7"/>
          <p:cNvSpPr/>
          <p:nvPr/>
        </p:nvSpPr>
        <p:spPr>
          <a:xfrm>
            <a:off x="4740275" y="4713288"/>
            <a:ext cx="136525" cy="274637"/>
          </a:xfrm>
          <a:prstGeom prst="rect">
            <a:avLst/>
          </a:prstGeom>
          <a:noFill/>
          <a:ln w="9525">
            <a:noFill/>
          </a:ln>
        </p:spPr>
        <p:txBody>
          <a:bodyPr wrap="none" lIns="0" tIns="0" rIns="0" bIns="0">
            <a:spAutoFit/>
          </a:bodyPr>
          <a:p>
            <a:pPr eaLnBrk="1" hangingPunct="1">
              <a:spcBef>
                <a:spcPct val="50000"/>
              </a:spcBef>
            </a:pPr>
            <a:r>
              <a:rPr lang="en-US" altLang="zh-CN" sz="1600" b="0" dirty="0">
                <a:solidFill>
                  <a:srgbClr val="000000"/>
                </a:solidFill>
                <a:latin typeface="Times" pitchFamily="18" charset="0"/>
              </a:rPr>
              <a:t>)</a:t>
            </a:r>
            <a:endParaRPr lang="en-US" altLang="zh-CN" dirty="0">
              <a:latin typeface="Times New Roman" panose="02020603050405020304" pitchFamily="18" charset="0"/>
            </a:endParaRPr>
          </a:p>
        </p:txBody>
      </p:sp>
      <p:sp>
        <p:nvSpPr>
          <p:cNvPr id="115720" name="Freeform 8"/>
          <p:cNvSpPr/>
          <p:nvPr/>
        </p:nvSpPr>
        <p:spPr>
          <a:xfrm>
            <a:off x="746125" y="2378075"/>
            <a:ext cx="777875" cy="731838"/>
          </a:xfrm>
          <a:custGeom>
            <a:avLst/>
            <a:gdLst>
              <a:gd name="txL" fmla="*/ 0 w 490"/>
              <a:gd name="txT" fmla="*/ 0 h 461"/>
              <a:gd name="txR" fmla="*/ 490 w 490"/>
              <a:gd name="txB" fmla="*/ 461 h 461"/>
            </a:gdLst>
            <a:ahLst/>
            <a:cxnLst>
              <a:cxn ang="0">
                <a:pos x="0" y="2147483647"/>
              </a:cxn>
              <a:cxn ang="0">
                <a:pos x="2147483647" y="2147483647"/>
              </a:cxn>
              <a:cxn ang="0">
                <a:pos x="2147483647" y="2147483647"/>
              </a:cxn>
              <a:cxn ang="0">
                <a:pos x="2147483647" y="2147483647"/>
              </a:cxn>
              <a:cxn ang="0">
                <a:pos x="2147483647" y="2147483647"/>
              </a:cxn>
              <a:cxn ang="0">
                <a:pos x="2147483647" y="0"/>
              </a:cxn>
            </a:cxnLst>
            <a:rect l="txL" t="txT" r="txR" b="txB"/>
            <a:pathLst>
              <a:path w="490" h="461">
                <a:moveTo>
                  <a:pt x="0" y="461"/>
                </a:moveTo>
                <a:lnTo>
                  <a:pt x="58" y="336"/>
                </a:lnTo>
                <a:lnTo>
                  <a:pt x="135" y="221"/>
                </a:lnTo>
                <a:lnTo>
                  <a:pt x="240" y="125"/>
                </a:lnTo>
                <a:lnTo>
                  <a:pt x="356" y="48"/>
                </a:lnTo>
                <a:lnTo>
                  <a:pt x="490" y="0"/>
                </a:lnTo>
              </a:path>
            </a:pathLst>
          </a:custGeom>
          <a:no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15721" name="Rectangle 9"/>
          <p:cNvSpPr/>
          <p:nvPr/>
        </p:nvSpPr>
        <p:spPr>
          <a:xfrm>
            <a:off x="304800" y="3109913"/>
            <a:ext cx="715963" cy="396875"/>
          </a:xfrm>
          <a:prstGeom prst="rect">
            <a:avLst/>
          </a:prstGeom>
          <a:solidFill>
            <a:srgbClr val="FFFFFF"/>
          </a:solidFill>
          <a:ln w="15875" cap="flat" cmpd="sng">
            <a:solidFill>
              <a:srgbClr val="000000"/>
            </a:solidFill>
            <a:prstDash val="solid"/>
            <a:miter/>
            <a:headEnd type="none" w="med" len="med"/>
            <a:tailEnd type="none" w="med" len="med"/>
          </a:ln>
        </p:spPr>
        <p:txBody>
          <a:bodyPr/>
          <a:p>
            <a:pPr eaLnBrk="1" hangingPunct="1">
              <a:spcBef>
                <a:spcPct val="50000"/>
              </a:spcBef>
            </a:pPr>
            <a:endParaRPr lang="zh-CN" altLang="en-US" dirty="0">
              <a:latin typeface="Times New Roman" panose="02020603050405020304" pitchFamily="18" charset="0"/>
            </a:endParaRPr>
          </a:p>
        </p:txBody>
      </p:sp>
      <p:sp>
        <p:nvSpPr>
          <p:cNvPr id="115722" name="Freeform 10"/>
          <p:cNvSpPr/>
          <p:nvPr/>
        </p:nvSpPr>
        <p:spPr>
          <a:xfrm>
            <a:off x="441325" y="3155950"/>
            <a:ext cx="138113" cy="138113"/>
          </a:xfrm>
          <a:custGeom>
            <a:avLst/>
            <a:gdLst>
              <a:gd name="txL" fmla="*/ 0 w 87"/>
              <a:gd name="txT" fmla="*/ 0 h 87"/>
              <a:gd name="txR" fmla="*/ 87 w 87"/>
              <a:gd name="txB" fmla="*/ 87 h 87"/>
            </a:gdLst>
            <a:ahLst/>
            <a:cxnLst>
              <a:cxn ang="0">
                <a:pos x="0"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0" y="2147483647"/>
              </a:cxn>
            </a:cxnLst>
            <a:rect l="txL" t="txT" r="txR" b="txB"/>
            <a:pathLst>
              <a:path w="87" h="87">
                <a:moveTo>
                  <a:pt x="0" y="48"/>
                </a:moveTo>
                <a:lnTo>
                  <a:pt x="10" y="10"/>
                </a:lnTo>
                <a:lnTo>
                  <a:pt x="48" y="0"/>
                </a:lnTo>
                <a:lnTo>
                  <a:pt x="77" y="10"/>
                </a:lnTo>
                <a:lnTo>
                  <a:pt x="87" y="48"/>
                </a:lnTo>
                <a:lnTo>
                  <a:pt x="77" y="77"/>
                </a:lnTo>
                <a:lnTo>
                  <a:pt x="48" y="87"/>
                </a:lnTo>
                <a:lnTo>
                  <a:pt x="10" y="77"/>
                </a:lnTo>
                <a:lnTo>
                  <a:pt x="0" y="48"/>
                </a:lnTo>
              </a:path>
            </a:pathLst>
          </a:custGeom>
          <a:no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15723" name="Freeform 11"/>
          <p:cNvSpPr/>
          <p:nvPr/>
        </p:nvSpPr>
        <p:spPr>
          <a:xfrm>
            <a:off x="731838" y="3155950"/>
            <a:ext cx="136525" cy="138113"/>
          </a:xfrm>
          <a:custGeom>
            <a:avLst/>
            <a:gdLst>
              <a:gd name="txL" fmla="*/ 0 w 86"/>
              <a:gd name="txT" fmla="*/ 0 h 87"/>
              <a:gd name="txR" fmla="*/ 86 w 86"/>
              <a:gd name="txB" fmla="*/ 87 h 87"/>
            </a:gdLst>
            <a:ahLst/>
            <a:cxnLst>
              <a:cxn ang="0">
                <a:pos x="0"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0" y="2147483647"/>
              </a:cxn>
            </a:cxnLst>
            <a:rect l="txL" t="txT" r="txR" b="txB"/>
            <a:pathLst>
              <a:path w="86" h="87">
                <a:moveTo>
                  <a:pt x="0" y="48"/>
                </a:moveTo>
                <a:lnTo>
                  <a:pt x="9" y="10"/>
                </a:lnTo>
                <a:lnTo>
                  <a:pt x="48" y="0"/>
                </a:lnTo>
                <a:lnTo>
                  <a:pt x="77" y="10"/>
                </a:lnTo>
                <a:lnTo>
                  <a:pt x="86" y="48"/>
                </a:lnTo>
                <a:lnTo>
                  <a:pt x="77" y="77"/>
                </a:lnTo>
                <a:lnTo>
                  <a:pt x="48" y="87"/>
                </a:lnTo>
                <a:lnTo>
                  <a:pt x="9" y="77"/>
                </a:lnTo>
                <a:lnTo>
                  <a:pt x="0" y="48"/>
                </a:lnTo>
              </a:path>
            </a:pathLst>
          </a:custGeom>
          <a:no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15724" name="Freeform 12"/>
          <p:cNvSpPr/>
          <p:nvPr/>
        </p:nvSpPr>
        <p:spPr>
          <a:xfrm>
            <a:off x="579438" y="3338513"/>
            <a:ext cx="152400" cy="138112"/>
          </a:xfrm>
          <a:custGeom>
            <a:avLst/>
            <a:gdLst>
              <a:gd name="txL" fmla="*/ 0 w 96"/>
              <a:gd name="txT" fmla="*/ 0 h 87"/>
              <a:gd name="txR" fmla="*/ 96 w 96"/>
              <a:gd name="txB" fmla="*/ 87 h 87"/>
            </a:gdLst>
            <a:ahLst/>
            <a:cxnLst>
              <a:cxn ang="0">
                <a:pos x="0"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0" y="2147483647"/>
              </a:cxn>
            </a:cxnLst>
            <a:rect l="txL" t="txT" r="txR" b="txB"/>
            <a:pathLst>
              <a:path w="96" h="87">
                <a:moveTo>
                  <a:pt x="0" y="39"/>
                </a:moveTo>
                <a:lnTo>
                  <a:pt x="19" y="10"/>
                </a:lnTo>
                <a:lnTo>
                  <a:pt x="48" y="0"/>
                </a:lnTo>
                <a:lnTo>
                  <a:pt x="86" y="10"/>
                </a:lnTo>
                <a:lnTo>
                  <a:pt x="96" y="39"/>
                </a:lnTo>
                <a:lnTo>
                  <a:pt x="86" y="77"/>
                </a:lnTo>
                <a:lnTo>
                  <a:pt x="48" y="87"/>
                </a:lnTo>
                <a:lnTo>
                  <a:pt x="19" y="77"/>
                </a:lnTo>
                <a:lnTo>
                  <a:pt x="0" y="39"/>
                </a:lnTo>
              </a:path>
            </a:pathLst>
          </a:custGeom>
          <a:no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15725" name="Rectangle 13"/>
          <p:cNvSpPr/>
          <p:nvPr/>
        </p:nvSpPr>
        <p:spPr>
          <a:xfrm>
            <a:off x="2316163" y="3109913"/>
            <a:ext cx="715962" cy="396875"/>
          </a:xfrm>
          <a:prstGeom prst="rect">
            <a:avLst/>
          </a:prstGeom>
          <a:solidFill>
            <a:srgbClr val="FFFFFF"/>
          </a:solidFill>
          <a:ln w="15875" cap="flat" cmpd="sng">
            <a:solidFill>
              <a:srgbClr val="000000"/>
            </a:solidFill>
            <a:prstDash val="solid"/>
            <a:miter/>
            <a:headEnd type="none" w="med" len="med"/>
            <a:tailEnd type="none" w="med" len="med"/>
          </a:ln>
        </p:spPr>
        <p:txBody>
          <a:bodyPr/>
          <a:p>
            <a:pPr eaLnBrk="1" hangingPunct="1">
              <a:spcBef>
                <a:spcPct val="50000"/>
              </a:spcBef>
            </a:pPr>
            <a:endParaRPr lang="zh-CN" altLang="en-US" dirty="0">
              <a:latin typeface="Times New Roman" panose="02020603050405020304" pitchFamily="18" charset="0"/>
            </a:endParaRPr>
          </a:p>
        </p:txBody>
      </p:sp>
      <p:sp>
        <p:nvSpPr>
          <p:cNvPr id="115726" name="Freeform 14"/>
          <p:cNvSpPr/>
          <p:nvPr/>
        </p:nvSpPr>
        <p:spPr>
          <a:xfrm>
            <a:off x="2454275" y="3248025"/>
            <a:ext cx="152400" cy="136525"/>
          </a:xfrm>
          <a:custGeom>
            <a:avLst/>
            <a:gdLst>
              <a:gd name="txL" fmla="*/ 0 w 96"/>
              <a:gd name="txT" fmla="*/ 0 h 86"/>
              <a:gd name="txR" fmla="*/ 96 w 96"/>
              <a:gd name="txB" fmla="*/ 86 h 86"/>
            </a:gdLst>
            <a:ahLst/>
            <a:cxnLst>
              <a:cxn ang="0">
                <a:pos x="0"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0" y="2147483647"/>
              </a:cxn>
            </a:cxnLst>
            <a:rect l="txL" t="txT" r="txR" b="txB"/>
            <a:pathLst>
              <a:path w="96" h="86">
                <a:moveTo>
                  <a:pt x="0" y="38"/>
                </a:moveTo>
                <a:lnTo>
                  <a:pt x="19" y="9"/>
                </a:lnTo>
                <a:lnTo>
                  <a:pt x="48" y="0"/>
                </a:lnTo>
                <a:lnTo>
                  <a:pt x="76" y="9"/>
                </a:lnTo>
                <a:lnTo>
                  <a:pt x="96" y="38"/>
                </a:lnTo>
                <a:lnTo>
                  <a:pt x="76" y="77"/>
                </a:lnTo>
                <a:lnTo>
                  <a:pt x="48" y="86"/>
                </a:lnTo>
                <a:lnTo>
                  <a:pt x="19" y="77"/>
                </a:lnTo>
                <a:lnTo>
                  <a:pt x="0" y="38"/>
                </a:lnTo>
              </a:path>
            </a:pathLst>
          </a:custGeom>
          <a:no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15727" name="Freeform 15"/>
          <p:cNvSpPr/>
          <p:nvPr/>
        </p:nvSpPr>
        <p:spPr>
          <a:xfrm>
            <a:off x="517525" y="3536950"/>
            <a:ext cx="854075" cy="900113"/>
          </a:xfrm>
          <a:custGeom>
            <a:avLst/>
            <a:gdLst>
              <a:gd name="txL" fmla="*/ 0 w 538"/>
              <a:gd name="txT" fmla="*/ 0 h 567"/>
              <a:gd name="txR" fmla="*/ 538 w 538"/>
              <a:gd name="txB" fmla="*/ 567 h 567"/>
            </a:gdLst>
            <a:ahLst/>
            <a:cxnLst>
              <a:cxn ang="0">
                <a:pos x="0" y="0"/>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538" h="567">
                <a:moveTo>
                  <a:pt x="0" y="0"/>
                </a:moveTo>
                <a:lnTo>
                  <a:pt x="20" y="135"/>
                </a:lnTo>
                <a:lnTo>
                  <a:pt x="77" y="269"/>
                </a:lnTo>
                <a:lnTo>
                  <a:pt x="164" y="385"/>
                </a:lnTo>
                <a:lnTo>
                  <a:pt x="279" y="471"/>
                </a:lnTo>
                <a:lnTo>
                  <a:pt x="404" y="538"/>
                </a:lnTo>
                <a:lnTo>
                  <a:pt x="538" y="567"/>
                </a:lnTo>
              </a:path>
            </a:pathLst>
          </a:custGeom>
          <a:no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15728" name="Freeform 16"/>
          <p:cNvSpPr/>
          <p:nvPr/>
        </p:nvSpPr>
        <p:spPr>
          <a:xfrm>
            <a:off x="549275" y="2165350"/>
            <a:ext cx="2270125" cy="944563"/>
          </a:xfrm>
          <a:custGeom>
            <a:avLst/>
            <a:gdLst>
              <a:gd name="txL" fmla="*/ 0 w 1430"/>
              <a:gd name="txT" fmla="*/ 0 h 595"/>
              <a:gd name="txR" fmla="*/ 1430 w 1430"/>
              <a:gd name="txB" fmla="*/ 595 h 595"/>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0"/>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430" h="595">
                <a:moveTo>
                  <a:pt x="0" y="595"/>
                </a:moveTo>
                <a:lnTo>
                  <a:pt x="38" y="451"/>
                </a:lnTo>
                <a:lnTo>
                  <a:pt x="115" y="307"/>
                </a:lnTo>
                <a:lnTo>
                  <a:pt x="220" y="192"/>
                </a:lnTo>
                <a:lnTo>
                  <a:pt x="345" y="96"/>
                </a:lnTo>
                <a:lnTo>
                  <a:pt x="480" y="38"/>
                </a:lnTo>
                <a:lnTo>
                  <a:pt x="633" y="0"/>
                </a:lnTo>
                <a:lnTo>
                  <a:pt x="787" y="0"/>
                </a:lnTo>
                <a:lnTo>
                  <a:pt x="940" y="38"/>
                </a:lnTo>
                <a:lnTo>
                  <a:pt x="1084" y="96"/>
                </a:lnTo>
                <a:lnTo>
                  <a:pt x="1209" y="192"/>
                </a:lnTo>
                <a:lnTo>
                  <a:pt x="1315" y="307"/>
                </a:lnTo>
                <a:lnTo>
                  <a:pt x="1382" y="451"/>
                </a:lnTo>
                <a:lnTo>
                  <a:pt x="1430" y="595"/>
                </a:lnTo>
              </a:path>
            </a:pathLst>
          </a:custGeom>
          <a:no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15729" name="Freeform 17"/>
          <p:cNvSpPr/>
          <p:nvPr/>
        </p:nvSpPr>
        <p:spPr>
          <a:xfrm>
            <a:off x="2727325" y="2911475"/>
            <a:ext cx="92075" cy="198438"/>
          </a:xfrm>
          <a:custGeom>
            <a:avLst/>
            <a:gdLst>
              <a:gd name="txL" fmla="*/ 0 w 58"/>
              <a:gd name="txT" fmla="*/ 0 h 125"/>
              <a:gd name="txR" fmla="*/ 58 w 58"/>
              <a:gd name="txB" fmla="*/ 125 h 125"/>
            </a:gdLst>
            <a:ahLst/>
            <a:cxnLst>
              <a:cxn ang="0">
                <a:pos x="2147483647" y="0"/>
              </a:cxn>
              <a:cxn ang="0">
                <a:pos x="2147483647" y="2147483647"/>
              </a:cxn>
              <a:cxn ang="0">
                <a:pos x="0" y="2147483647"/>
              </a:cxn>
              <a:cxn ang="0">
                <a:pos x="2147483647" y="2147483647"/>
              </a:cxn>
              <a:cxn ang="0">
                <a:pos x="2147483647" y="0"/>
              </a:cxn>
            </a:cxnLst>
            <a:rect l="txL" t="txT" r="txR" b="txB"/>
            <a:pathLst>
              <a:path w="58" h="125">
                <a:moveTo>
                  <a:pt x="48" y="0"/>
                </a:moveTo>
                <a:lnTo>
                  <a:pt x="29" y="29"/>
                </a:lnTo>
                <a:lnTo>
                  <a:pt x="0" y="20"/>
                </a:lnTo>
                <a:lnTo>
                  <a:pt x="58" y="125"/>
                </a:lnTo>
                <a:lnTo>
                  <a:pt x="48" y="0"/>
                </a:lnTo>
                <a:close/>
              </a:path>
            </a:pathLst>
          </a:custGeom>
          <a:solidFill>
            <a:srgbClr val="00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15730" name="Freeform 18"/>
          <p:cNvSpPr/>
          <p:nvPr/>
        </p:nvSpPr>
        <p:spPr>
          <a:xfrm>
            <a:off x="1341438" y="2378075"/>
            <a:ext cx="182562" cy="92075"/>
          </a:xfrm>
          <a:custGeom>
            <a:avLst/>
            <a:gdLst>
              <a:gd name="txL" fmla="*/ 0 w 115"/>
              <a:gd name="txT" fmla="*/ 0 h 58"/>
              <a:gd name="txR" fmla="*/ 115 w 115"/>
              <a:gd name="txB" fmla="*/ 58 h 58"/>
            </a:gdLst>
            <a:ahLst/>
            <a:cxnLst>
              <a:cxn ang="0">
                <a:pos x="0" y="2147483647"/>
              </a:cxn>
              <a:cxn ang="0">
                <a:pos x="2147483647" y="2147483647"/>
              </a:cxn>
              <a:cxn ang="0">
                <a:pos x="2147483647" y="2147483647"/>
              </a:cxn>
              <a:cxn ang="0">
                <a:pos x="2147483647" y="0"/>
              </a:cxn>
              <a:cxn ang="0">
                <a:pos x="0" y="2147483647"/>
              </a:cxn>
            </a:cxnLst>
            <a:rect l="txL" t="txT" r="txR" b="txB"/>
            <a:pathLst>
              <a:path w="115" h="58">
                <a:moveTo>
                  <a:pt x="0" y="10"/>
                </a:moveTo>
                <a:lnTo>
                  <a:pt x="19" y="29"/>
                </a:lnTo>
                <a:lnTo>
                  <a:pt x="9" y="58"/>
                </a:lnTo>
                <a:lnTo>
                  <a:pt x="115" y="0"/>
                </a:lnTo>
                <a:lnTo>
                  <a:pt x="0" y="10"/>
                </a:lnTo>
                <a:close/>
              </a:path>
            </a:pathLst>
          </a:custGeom>
          <a:solidFill>
            <a:srgbClr val="00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15731" name="Freeform 19"/>
          <p:cNvSpPr/>
          <p:nvPr/>
        </p:nvSpPr>
        <p:spPr>
          <a:xfrm>
            <a:off x="731838" y="3506788"/>
            <a:ext cx="90487" cy="198437"/>
          </a:xfrm>
          <a:custGeom>
            <a:avLst/>
            <a:gdLst>
              <a:gd name="txL" fmla="*/ 0 w 57"/>
              <a:gd name="txT" fmla="*/ 0 h 125"/>
              <a:gd name="txR" fmla="*/ 57 w 57"/>
              <a:gd name="txB" fmla="*/ 125 h 125"/>
            </a:gdLst>
            <a:ahLst/>
            <a:cxnLst>
              <a:cxn ang="0">
                <a:pos x="2147483647" y="2147483647"/>
              </a:cxn>
              <a:cxn ang="0">
                <a:pos x="2147483647" y="2147483647"/>
              </a:cxn>
              <a:cxn ang="0">
                <a:pos x="2147483647" y="2147483647"/>
              </a:cxn>
              <a:cxn ang="0">
                <a:pos x="0" y="0"/>
              </a:cxn>
              <a:cxn ang="0">
                <a:pos x="2147483647" y="2147483647"/>
              </a:cxn>
            </a:cxnLst>
            <a:rect l="txL" t="txT" r="txR" b="txB"/>
            <a:pathLst>
              <a:path w="57" h="125">
                <a:moveTo>
                  <a:pt x="19" y="125"/>
                </a:moveTo>
                <a:lnTo>
                  <a:pt x="29" y="96"/>
                </a:lnTo>
                <a:lnTo>
                  <a:pt x="57" y="106"/>
                </a:lnTo>
                <a:lnTo>
                  <a:pt x="0" y="0"/>
                </a:lnTo>
                <a:lnTo>
                  <a:pt x="19" y="125"/>
                </a:lnTo>
                <a:close/>
              </a:path>
            </a:pathLst>
          </a:custGeom>
          <a:solidFill>
            <a:srgbClr val="00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15732" name="Freeform 20"/>
          <p:cNvSpPr/>
          <p:nvPr/>
        </p:nvSpPr>
        <p:spPr>
          <a:xfrm>
            <a:off x="1325563" y="4391025"/>
            <a:ext cx="182562" cy="76200"/>
          </a:xfrm>
          <a:custGeom>
            <a:avLst/>
            <a:gdLst>
              <a:gd name="txL" fmla="*/ 0 w 115"/>
              <a:gd name="txT" fmla="*/ 0 h 48"/>
              <a:gd name="txR" fmla="*/ 115 w 115"/>
              <a:gd name="txB" fmla="*/ 48 h 48"/>
            </a:gdLst>
            <a:ahLst/>
            <a:cxnLst>
              <a:cxn ang="0">
                <a:pos x="2147483647" y="0"/>
              </a:cxn>
              <a:cxn ang="0">
                <a:pos x="2147483647" y="2147483647"/>
              </a:cxn>
              <a:cxn ang="0">
                <a:pos x="0" y="2147483647"/>
              </a:cxn>
              <a:cxn ang="0">
                <a:pos x="2147483647" y="2147483647"/>
              </a:cxn>
              <a:cxn ang="0">
                <a:pos x="2147483647" y="0"/>
              </a:cxn>
            </a:cxnLst>
            <a:rect l="txL" t="txT" r="txR" b="txB"/>
            <a:pathLst>
              <a:path w="115" h="48">
                <a:moveTo>
                  <a:pt x="10" y="0"/>
                </a:moveTo>
                <a:lnTo>
                  <a:pt x="29" y="29"/>
                </a:lnTo>
                <a:lnTo>
                  <a:pt x="0" y="48"/>
                </a:lnTo>
                <a:lnTo>
                  <a:pt x="115" y="39"/>
                </a:lnTo>
                <a:lnTo>
                  <a:pt x="10" y="0"/>
                </a:lnTo>
                <a:close/>
              </a:path>
            </a:pathLst>
          </a:custGeom>
          <a:solidFill>
            <a:srgbClr val="00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15733" name="Freeform 21"/>
          <p:cNvSpPr/>
          <p:nvPr/>
        </p:nvSpPr>
        <p:spPr>
          <a:xfrm>
            <a:off x="1812925" y="4162425"/>
            <a:ext cx="184150" cy="92075"/>
          </a:xfrm>
          <a:custGeom>
            <a:avLst/>
            <a:gdLst>
              <a:gd name="txL" fmla="*/ 0 w 116"/>
              <a:gd name="txT" fmla="*/ 0 h 58"/>
              <a:gd name="txR" fmla="*/ 116 w 116"/>
              <a:gd name="txB" fmla="*/ 58 h 58"/>
            </a:gdLst>
            <a:ahLst/>
            <a:cxnLst>
              <a:cxn ang="0">
                <a:pos x="2147483647" y="2147483647"/>
              </a:cxn>
              <a:cxn ang="0">
                <a:pos x="2147483647" y="2147483647"/>
              </a:cxn>
              <a:cxn ang="0">
                <a:pos x="2147483647" y="0"/>
              </a:cxn>
              <a:cxn ang="0">
                <a:pos x="0" y="2147483647"/>
              </a:cxn>
              <a:cxn ang="0">
                <a:pos x="2147483647" y="2147483647"/>
              </a:cxn>
            </a:cxnLst>
            <a:rect l="txL" t="txT" r="txR" b="txB"/>
            <a:pathLst>
              <a:path w="116" h="58">
                <a:moveTo>
                  <a:pt x="116" y="48"/>
                </a:moveTo>
                <a:lnTo>
                  <a:pt x="87" y="29"/>
                </a:lnTo>
                <a:lnTo>
                  <a:pt x="106" y="0"/>
                </a:lnTo>
                <a:lnTo>
                  <a:pt x="0" y="58"/>
                </a:lnTo>
                <a:lnTo>
                  <a:pt x="116" y="48"/>
                </a:lnTo>
                <a:close/>
              </a:path>
            </a:pathLst>
          </a:custGeom>
          <a:solidFill>
            <a:srgbClr val="00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15734" name="Freeform 22"/>
          <p:cNvSpPr/>
          <p:nvPr/>
        </p:nvSpPr>
        <p:spPr>
          <a:xfrm>
            <a:off x="4511675" y="2087563"/>
            <a:ext cx="365125" cy="366712"/>
          </a:xfrm>
          <a:custGeom>
            <a:avLst/>
            <a:gdLst>
              <a:gd name="txL" fmla="*/ 0 w 230"/>
              <a:gd name="txT" fmla="*/ 0 h 231"/>
              <a:gd name="txR" fmla="*/ 230 w 230"/>
              <a:gd name="txB" fmla="*/ 231 h 231"/>
            </a:gdLst>
            <a:ahLst/>
            <a:cxnLst>
              <a:cxn ang="0">
                <a:pos x="0"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Lst>
            <a:rect l="txL" t="txT" r="txR" b="txB"/>
            <a:pathLst>
              <a:path w="230" h="231">
                <a:moveTo>
                  <a:pt x="0" y="116"/>
                </a:moveTo>
                <a:lnTo>
                  <a:pt x="9" y="58"/>
                </a:lnTo>
                <a:lnTo>
                  <a:pt x="57" y="20"/>
                </a:lnTo>
                <a:lnTo>
                  <a:pt x="115" y="0"/>
                </a:lnTo>
                <a:lnTo>
                  <a:pt x="172" y="20"/>
                </a:lnTo>
                <a:lnTo>
                  <a:pt x="211" y="58"/>
                </a:lnTo>
                <a:lnTo>
                  <a:pt x="230" y="116"/>
                </a:lnTo>
                <a:lnTo>
                  <a:pt x="211" y="173"/>
                </a:lnTo>
                <a:lnTo>
                  <a:pt x="172" y="212"/>
                </a:lnTo>
                <a:lnTo>
                  <a:pt x="115" y="231"/>
                </a:lnTo>
                <a:lnTo>
                  <a:pt x="57" y="212"/>
                </a:lnTo>
                <a:lnTo>
                  <a:pt x="9" y="173"/>
                </a:lnTo>
                <a:lnTo>
                  <a:pt x="0" y="116"/>
                </a:lnTo>
                <a:close/>
              </a:path>
            </a:pathLst>
          </a:custGeom>
          <a:solidFill>
            <a:srgbClr val="FFFFFF">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15735" name="Rectangle 23"/>
          <p:cNvSpPr/>
          <p:nvPr/>
        </p:nvSpPr>
        <p:spPr>
          <a:xfrm>
            <a:off x="4602163" y="2149475"/>
            <a:ext cx="182562" cy="274638"/>
          </a:xfrm>
          <a:prstGeom prst="rect">
            <a:avLst/>
          </a:prstGeom>
          <a:noFill/>
          <a:ln w="9525">
            <a:noFill/>
          </a:ln>
        </p:spPr>
        <p:txBody>
          <a:bodyPr wrap="none" lIns="0" tIns="0" rIns="0" bIns="0">
            <a:spAutoFit/>
          </a:bodyPr>
          <a:p>
            <a:pPr eaLnBrk="1" hangingPunct="1">
              <a:spcBef>
                <a:spcPct val="50000"/>
              </a:spcBef>
            </a:pPr>
            <a:r>
              <a:rPr lang="en-US" altLang="zh-CN" sz="1600" b="0" dirty="0">
                <a:solidFill>
                  <a:srgbClr val="000000"/>
                </a:solidFill>
                <a:latin typeface="Times" pitchFamily="18" charset="0"/>
              </a:rPr>
              <a:t>P</a:t>
            </a:r>
            <a:endParaRPr lang="en-US" altLang="zh-CN" dirty="0">
              <a:latin typeface="Times New Roman" panose="02020603050405020304" pitchFamily="18" charset="0"/>
            </a:endParaRPr>
          </a:p>
        </p:txBody>
      </p:sp>
      <p:sp>
        <p:nvSpPr>
          <p:cNvPr id="115736" name="Rectangle 24"/>
          <p:cNvSpPr/>
          <p:nvPr/>
        </p:nvSpPr>
        <p:spPr>
          <a:xfrm>
            <a:off x="4708525" y="2241550"/>
            <a:ext cx="136525" cy="214313"/>
          </a:xfrm>
          <a:prstGeom prst="rect">
            <a:avLst/>
          </a:prstGeom>
          <a:noFill/>
          <a:ln w="9525">
            <a:noFill/>
          </a:ln>
        </p:spPr>
        <p:txBody>
          <a:bodyPr wrap="none" lIns="0" tIns="0" rIns="0" bIns="0">
            <a:spAutoFit/>
          </a:bodyPr>
          <a:p>
            <a:pPr eaLnBrk="1" hangingPunct="1">
              <a:spcBef>
                <a:spcPct val="50000"/>
              </a:spcBef>
            </a:pPr>
            <a:r>
              <a:rPr lang="en-US" altLang="zh-CN" sz="1100" b="0" dirty="0">
                <a:solidFill>
                  <a:srgbClr val="000000"/>
                </a:solidFill>
                <a:latin typeface="Times" pitchFamily="18" charset="0"/>
              </a:rPr>
              <a:t>1</a:t>
            </a:r>
            <a:endParaRPr lang="en-US" altLang="zh-CN" dirty="0">
              <a:latin typeface="Times New Roman" panose="02020603050405020304" pitchFamily="18" charset="0"/>
            </a:endParaRPr>
          </a:p>
        </p:txBody>
      </p:sp>
      <p:sp>
        <p:nvSpPr>
          <p:cNvPr id="115737" name="Rectangle 25"/>
          <p:cNvSpPr/>
          <p:nvPr/>
        </p:nvSpPr>
        <p:spPr>
          <a:xfrm>
            <a:off x="3322638" y="3109913"/>
            <a:ext cx="715962" cy="396875"/>
          </a:xfrm>
          <a:prstGeom prst="rect">
            <a:avLst/>
          </a:prstGeom>
          <a:solidFill>
            <a:srgbClr val="FFFFFF"/>
          </a:solidFill>
          <a:ln w="15875" cap="flat" cmpd="sng">
            <a:solidFill>
              <a:srgbClr val="000000"/>
            </a:solidFill>
            <a:prstDash val="solid"/>
            <a:miter/>
            <a:headEnd type="none" w="med" len="med"/>
            <a:tailEnd type="none" w="med" len="med"/>
          </a:ln>
        </p:spPr>
        <p:txBody>
          <a:bodyPr/>
          <a:p>
            <a:pPr eaLnBrk="1" hangingPunct="1">
              <a:spcBef>
                <a:spcPct val="50000"/>
              </a:spcBef>
            </a:pPr>
            <a:endParaRPr lang="zh-CN" altLang="en-US" dirty="0">
              <a:latin typeface="Times New Roman" panose="02020603050405020304" pitchFamily="18" charset="0"/>
            </a:endParaRPr>
          </a:p>
        </p:txBody>
      </p:sp>
      <p:sp>
        <p:nvSpPr>
          <p:cNvPr id="115738" name="Freeform 26"/>
          <p:cNvSpPr/>
          <p:nvPr/>
        </p:nvSpPr>
        <p:spPr>
          <a:xfrm>
            <a:off x="3459163" y="3155950"/>
            <a:ext cx="152400" cy="138113"/>
          </a:xfrm>
          <a:custGeom>
            <a:avLst/>
            <a:gdLst>
              <a:gd name="txL" fmla="*/ 0 w 96"/>
              <a:gd name="txT" fmla="*/ 0 h 87"/>
              <a:gd name="txR" fmla="*/ 96 w 96"/>
              <a:gd name="txB" fmla="*/ 87 h 87"/>
            </a:gdLst>
            <a:ahLst/>
            <a:cxnLst>
              <a:cxn ang="0">
                <a:pos x="0"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0" y="2147483647"/>
              </a:cxn>
            </a:cxnLst>
            <a:rect l="txL" t="txT" r="txR" b="txB"/>
            <a:pathLst>
              <a:path w="96" h="87">
                <a:moveTo>
                  <a:pt x="0" y="48"/>
                </a:moveTo>
                <a:lnTo>
                  <a:pt x="19" y="10"/>
                </a:lnTo>
                <a:lnTo>
                  <a:pt x="48" y="0"/>
                </a:lnTo>
                <a:lnTo>
                  <a:pt x="77" y="10"/>
                </a:lnTo>
                <a:lnTo>
                  <a:pt x="96" y="48"/>
                </a:lnTo>
                <a:lnTo>
                  <a:pt x="77" y="77"/>
                </a:lnTo>
                <a:lnTo>
                  <a:pt x="48" y="87"/>
                </a:lnTo>
                <a:lnTo>
                  <a:pt x="19" y="77"/>
                </a:lnTo>
                <a:lnTo>
                  <a:pt x="0" y="48"/>
                </a:lnTo>
              </a:path>
            </a:pathLst>
          </a:custGeom>
          <a:no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15739" name="Freeform 27"/>
          <p:cNvSpPr/>
          <p:nvPr/>
        </p:nvSpPr>
        <p:spPr>
          <a:xfrm>
            <a:off x="3749675" y="3155950"/>
            <a:ext cx="152400" cy="138113"/>
          </a:xfrm>
          <a:custGeom>
            <a:avLst/>
            <a:gdLst>
              <a:gd name="txL" fmla="*/ 0 w 96"/>
              <a:gd name="txT" fmla="*/ 0 h 87"/>
              <a:gd name="txR" fmla="*/ 96 w 96"/>
              <a:gd name="txB" fmla="*/ 87 h 87"/>
            </a:gdLst>
            <a:ahLst/>
            <a:cxnLst>
              <a:cxn ang="0">
                <a:pos x="0"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0" y="2147483647"/>
              </a:cxn>
            </a:cxnLst>
            <a:rect l="txL" t="txT" r="txR" b="txB"/>
            <a:pathLst>
              <a:path w="96" h="87">
                <a:moveTo>
                  <a:pt x="0" y="48"/>
                </a:moveTo>
                <a:lnTo>
                  <a:pt x="19" y="10"/>
                </a:lnTo>
                <a:lnTo>
                  <a:pt x="48" y="0"/>
                </a:lnTo>
                <a:lnTo>
                  <a:pt x="76" y="10"/>
                </a:lnTo>
                <a:lnTo>
                  <a:pt x="96" y="48"/>
                </a:lnTo>
                <a:lnTo>
                  <a:pt x="76" y="77"/>
                </a:lnTo>
                <a:lnTo>
                  <a:pt x="48" y="87"/>
                </a:lnTo>
                <a:lnTo>
                  <a:pt x="19" y="77"/>
                </a:lnTo>
                <a:lnTo>
                  <a:pt x="0" y="48"/>
                </a:lnTo>
              </a:path>
            </a:pathLst>
          </a:custGeom>
          <a:no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15740" name="Freeform 28"/>
          <p:cNvSpPr/>
          <p:nvPr/>
        </p:nvSpPr>
        <p:spPr>
          <a:xfrm>
            <a:off x="3611563" y="3338513"/>
            <a:ext cx="138112" cy="138112"/>
          </a:xfrm>
          <a:custGeom>
            <a:avLst/>
            <a:gdLst>
              <a:gd name="txL" fmla="*/ 0 w 87"/>
              <a:gd name="txT" fmla="*/ 0 h 87"/>
              <a:gd name="txR" fmla="*/ 87 w 87"/>
              <a:gd name="txB" fmla="*/ 87 h 87"/>
            </a:gdLst>
            <a:ahLst/>
            <a:cxnLst>
              <a:cxn ang="0">
                <a:pos x="0"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0" y="2147483647"/>
              </a:cxn>
            </a:cxnLst>
            <a:rect l="txL" t="txT" r="txR" b="txB"/>
            <a:pathLst>
              <a:path w="87" h="87">
                <a:moveTo>
                  <a:pt x="0" y="39"/>
                </a:moveTo>
                <a:lnTo>
                  <a:pt x="10" y="10"/>
                </a:lnTo>
                <a:lnTo>
                  <a:pt x="48" y="0"/>
                </a:lnTo>
                <a:lnTo>
                  <a:pt x="77" y="10"/>
                </a:lnTo>
                <a:lnTo>
                  <a:pt x="87" y="39"/>
                </a:lnTo>
                <a:lnTo>
                  <a:pt x="77" y="77"/>
                </a:lnTo>
                <a:lnTo>
                  <a:pt x="48" y="87"/>
                </a:lnTo>
                <a:lnTo>
                  <a:pt x="10" y="77"/>
                </a:lnTo>
                <a:lnTo>
                  <a:pt x="0" y="39"/>
                </a:lnTo>
              </a:path>
            </a:pathLst>
          </a:custGeom>
          <a:no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15741" name="Freeform 29"/>
          <p:cNvSpPr/>
          <p:nvPr/>
        </p:nvSpPr>
        <p:spPr>
          <a:xfrm>
            <a:off x="3551238" y="3522663"/>
            <a:ext cx="974725" cy="930275"/>
          </a:xfrm>
          <a:custGeom>
            <a:avLst/>
            <a:gdLst>
              <a:gd name="txL" fmla="*/ 0 w 614"/>
              <a:gd name="txT" fmla="*/ 0 h 586"/>
              <a:gd name="txR" fmla="*/ 614 w 614"/>
              <a:gd name="txB" fmla="*/ 586 h 586"/>
            </a:gdLst>
            <a:ahLst/>
            <a:cxnLst>
              <a:cxn ang="0">
                <a:pos x="0" y="0"/>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614" h="586">
                <a:moveTo>
                  <a:pt x="0" y="0"/>
                </a:moveTo>
                <a:lnTo>
                  <a:pt x="38" y="144"/>
                </a:lnTo>
                <a:lnTo>
                  <a:pt x="105" y="288"/>
                </a:lnTo>
                <a:lnTo>
                  <a:pt x="201" y="403"/>
                </a:lnTo>
                <a:lnTo>
                  <a:pt x="326" y="499"/>
                </a:lnTo>
                <a:lnTo>
                  <a:pt x="470" y="557"/>
                </a:lnTo>
                <a:lnTo>
                  <a:pt x="614" y="586"/>
                </a:lnTo>
              </a:path>
            </a:pathLst>
          </a:custGeom>
          <a:no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15742" name="Freeform 30"/>
          <p:cNvSpPr/>
          <p:nvPr/>
        </p:nvSpPr>
        <p:spPr>
          <a:xfrm>
            <a:off x="3763963" y="3522663"/>
            <a:ext cx="92075" cy="182562"/>
          </a:xfrm>
          <a:custGeom>
            <a:avLst/>
            <a:gdLst>
              <a:gd name="txL" fmla="*/ 0 w 58"/>
              <a:gd name="txT" fmla="*/ 0 h 115"/>
              <a:gd name="txR" fmla="*/ 58 w 58"/>
              <a:gd name="txB" fmla="*/ 115 h 115"/>
            </a:gdLst>
            <a:ahLst/>
            <a:cxnLst>
              <a:cxn ang="0">
                <a:pos x="2147483647" y="2147483647"/>
              </a:cxn>
              <a:cxn ang="0">
                <a:pos x="2147483647" y="2147483647"/>
              </a:cxn>
              <a:cxn ang="0">
                <a:pos x="2147483647" y="2147483647"/>
              </a:cxn>
              <a:cxn ang="0">
                <a:pos x="0" y="0"/>
              </a:cxn>
              <a:cxn ang="0">
                <a:pos x="2147483647" y="2147483647"/>
              </a:cxn>
            </a:cxnLst>
            <a:rect l="txL" t="txT" r="txR" b="txB"/>
            <a:pathLst>
              <a:path w="58" h="115">
                <a:moveTo>
                  <a:pt x="19" y="115"/>
                </a:moveTo>
                <a:lnTo>
                  <a:pt x="29" y="86"/>
                </a:lnTo>
                <a:lnTo>
                  <a:pt x="58" y="96"/>
                </a:lnTo>
                <a:lnTo>
                  <a:pt x="0" y="0"/>
                </a:lnTo>
                <a:lnTo>
                  <a:pt x="19" y="115"/>
                </a:lnTo>
                <a:close/>
              </a:path>
            </a:pathLst>
          </a:custGeom>
          <a:solidFill>
            <a:srgbClr val="00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15743" name="Freeform 31"/>
          <p:cNvSpPr/>
          <p:nvPr/>
        </p:nvSpPr>
        <p:spPr>
          <a:xfrm>
            <a:off x="4343400" y="4391025"/>
            <a:ext cx="198438" cy="76200"/>
          </a:xfrm>
          <a:custGeom>
            <a:avLst/>
            <a:gdLst>
              <a:gd name="txL" fmla="*/ 0 w 125"/>
              <a:gd name="txT" fmla="*/ 0 h 48"/>
              <a:gd name="txR" fmla="*/ 125 w 125"/>
              <a:gd name="txB" fmla="*/ 48 h 48"/>
            </a:gdLst>
            <a:ahLst/>
            <a:cxnLst>
              <a:cxn ang="0">
                <a:pos x="2147483647" y="0"/>
              </a:cxn>
              <a:cxn ang="0">
                <a:pos x="2147483647" y="2147483647"/>
              </a:cxn>
              <a:cxn ang="0">
                <a:pos x="0" y="2147483647"/>
              </a:cxn>
              <a:cxn ang="0">
                <a:pos x="2147483647" y="2147483647"/>
              </a:cxn>
              <a:cxn ang="0">
                <a:pos x="2147483647" y="0"/>
              </a:cxn>
            </a:cxnLst>
            <a:rect l="txL" t="txT" r="txR" b="txB"/>
            <a:pathLst>
              <a:path w="125" h="48">
                <a:moveTo>
                  <a:pt x="10" y="0"/>
                </a:moveTo>
                <a:lnTo>
                  <a:pt x="29" y="29"/>
                </a:lnTo>
                <a:lnTo>
                  <a:pt x="0" y="48"/>
                </a:lnTo>
                <a:lnTo>
                  <a:pt x="125" y="39"/>
                </a:lnTo>
                <a:lnTo>
                  <a:pt x="10" y="0"/>
                </a:lnTo>
                <a:close/>
              </a:path>
            </a:pathLst>
          </a:custGeom>
          <a:solidFill>
            <a:srgbClr val="00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15744" name="Freeform 32"/>
          <p:cNvSpPr/>
          <p:nvPr/>
        </p:nvSpPr>
        <p:spPr>
          <a:xfrm>
            <a:off x="4816475" y="4162425"/>
            <a:ext cx="196850" cy="92075"/>
          </a:xfrm>
          <a:custGeom>
            <a:avLst/>
            <a:gdLst>
              <a:gd name="txL" fmla="*/ 0 w 124"/>
              <a:gd name="txT" fmla="*/ 0 h 58"/>
              <a:gd name="txR" fmla="*/ 124 w 124"/>
              <a:gd name="txB" fmla="*/ 58 h 58"/>
            </a:gdLst>
            <a:ahLst/>
            <a:cxnLst>
              <a:cxn ang="0">
                <a:pos x="2147483647" y="2147483647"/>
              </a:cxn>
              <a:cxn ang="0">
                <a:pos x="2147483647" y="2147483647"/>
              </a:cxn>
              <a:cxn ang="0">
                <a:pos x="2147483647" y="0"/>
              </a:cxn>
              <a:cxn ang="0">
                <a:pos x="0" y="2147483647"/>
              </a:cxn>
              <a:cxn ang="0">
                <a:pos x="2147483647" y="2147483647"/>
              </a:cxn>
            </a:cxnLst>
            <a:rect l="txL" t="txT" r="txR" b="txB"/>
            <a:pathLst>
              <a:path w="124" h="58">
                <a:moveTo>
                  <a:pt x="124" y="48"/>
                </a:moveTo>
                <a:lnTo>
                  <a:pt x="96" y="29"/>
                </a:lnTo>
                <a:lnTo>
                  <a:pt x="105" y="0"/>
                </a:lnTo>
                <a:lnTo>
                  <a:pt x="0" y="58"/>
                </a:lnTo>
                <a:lnTo>
                  <a:pt x="124" y="48"/>
                </a:lnTo>
                <a:close/>
              </a:path>
            </a:pathLst>
          </a:custGeom>
          <a:solidFill>
            <a:srgbClr val="00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15745" name="Rectangle 33"/>
          <p:cNvSpPr/>
          <p:nvPr/>
        </p:nvSpPr>
        <p:spPr>
          <a:xfrm>
            <a:off x="7604125" y="4713288"/>
            <a:ext cx="136525" cy="274637"/>
          </a:xfrm>
          <a:prstGeom prst="rect">
            <a:avLst/>
          </a:prstGeom>
          <a:noFill/>
          <a:ln w="9525">
            <a:noFill/>
          </a:ln>
        </p:spPr>
        <p:txBody>
          <a:bodyPr wrap="none" lIns="0" tIns="0" rIns="0" bIns="0">
            <a:spAutoFit/>
          </a:bodyPr>
          <a:p>
            <a:pPr eaLnBrk="1" hangingPunct="1">
              <a:spcBef>
                <a:spcPct val="50000"/>
              </a:spcBef>
            </a:pPr>
            <a:r>
              <a:rPr lang="en-US" altLang="zh-CN" sz="1600" b="0" dirty="0">
                <a:solidFill>
                  <a:srgbClr val="000000"/>
                </a:solidFill>
                <a:latin typeface="Times" pitchFamily="18" charset="0"/>
              </a:rPr>
              <a:t>(</a:t>
            </a:r>
            <a:endParaRPr lang="en-US" altLang="zh-CN" dirty="0">
              <a:latin typeface="Times New Roman" panose="02020603050405020304" pitchFamily="18" charset="0"/>
            </a:endParaRPr>
          </a:p>
        </p:txBody>
      </p:sp>
      <p:sp>
        <p:nvSpPr>
          <p:cNvPr id="115746" name="Rectangle 34"/>
          <p:cNvSpPr/>
          <p:nvPr/>
        </p:nvSpPr>
        <p:spPr>
          <a:xfrm>
            <a:off x="7666038" y="4713288"/>
            <a:ext cx="168275" cy="274637"/>
          </a:xfrm>
          <a:prstGeom prst="rect">
            <a:avLst/>
          </a:prstGeom>
          <a:noFill/>
          <a:ln w="9525">
            <a:noFill/>
          </a:ln>
        </p:spPr>
        <p:txBody>
          <a:bodyPr wrap="none" lIns="0" tIns="0" rIns="0" bIns="0">
            <a:spAutoFit/>
          </a:bodyPr>
          <a:p>
            <a:pPr eaLnBrk="1" hangingPunct="1">
              <a:spcBef>
                <a:spcPct val="50000"/>
              </a:spcBef>
            </a:pPr>
            <a:r>
              <a:rPr lang="en-US" altLang="zh-CN" sz="1600" b="0" i="1" dirty="0">
                <a:solidFill>
                  <a:srgbClr val="000000"/>
                </a:solidFill>
                <a:latin typeface="Times" pitchFamily="18" charset="0"/>
              </a:rPr>
              <a:t>c</a:t>
            </a:r>
            <a:endParaRPr lang="en-US" altLang="zh-CN" dirty="0">
              <a:latin typeface="Times New Roman" panose="02020603050405020304" pitchFamily="18" charset="0"/>
            </a:endParaRPr>
          </a:p>
        </p:txBody>
      </p:sp>
      <p:sp>
        <p:nvSpPr>
          <p:cNvPr id="115747" name="Rectangle 35"/>
          <p:cNvSpPr/>
          <p:nvPr/>
        </p:nvSpPr>
        <p:spPr>
          <a:xfrm>
            <a:off x="7756525" y="4713288"/>
            <a:ext cx="136525" cy="274637"/>
          </a:xfrm>
          <a:prstGeom prst="rect">
            <a:avLst/>
          </a:prstGeom>
          <a:noFill/>
          <a:ln w="9525">
            <a:noFill/>
          </a:ln>
        </p:spPr>
        <p:txBody>
          <a:bodyPr wrap="none" lIns="0" tIns="0" rIns="0" bIns="0">
            <a:spAutoFit/>
          </a:bodyPr>
          <a:p>
            <a:pPr eaLnBrk="1" hangingPunct="1">
              <a:spcBef>
                <a:spcPct val="50000"/>
              </a:spcBef>
            </a:pPr>
            <a:r>
              <a:rPr lang="en-US" altLang="zh-CN" sz="1600" b="0" dirty="0">
                <a:solidFill>
                  <a:srgbClr val="000000"/>
                </a:solidFill>
                <a:latin typeface="Times" pitchFamily="18" charset="0"/>
              </a:rPr>
              <a:t>)</a:t>
            </a:r>
            <a:endParaRPr lang="en-US" altLang="zh-CN" dirty="0">
              <a:latin typeface="Times New Roman" panose="02020603050405020304" pitchFamily="18" charset="0"/>
            </a:endParaRPr>
          </a:p>
        </p:txBody>
      </p:sp>
      <p:sp>
        <p:nvSpPr>
          <p:cNvPr id="115748" name="Freeform 36"/>
          <p:cNvSpPr/>
          <p:nvPr/>
        </p:nvSpPr>
        <p:spPr>
          <a:xfrm>
            <a:off x="7527925" y="2087563"/>
            <a:ext cx="366713" cy="366712"/>
          </a:xfrm>
          <a:custGeom>
            <a:avLst/>
            <a:gdLst>
              <a:gd name="txL" fmla="*/ 0 w 231"/>
              <a:gd name="txT" fmla="*/ 0 h 231"/>
              <a:gd name="txR" fmla="*/ 231 w 231"/>
              <a:gd name="txB" fmla="*/ 231 h 231"/>
            </a:gdLst>
            <a:ahLst/>
            <a:cxnLst>
              <a:cxn ang="0">
                <a:pos x="0"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Lst>
            <a:rect l="txL" t="txT" r="txR" b="txB"/>
            <a:pathLst>
              <a:path w="231" h="231">
                <a:moveTo>
                  <a:pt x="0" y="116"/>
                </a:moveTo>
                <a:lnTo>
                  <a:pt x="20" y="58"/>
                </a:lnTo>
                <a:lnTo>
                  <a:pt x="58" y="20"/>
                </a:lnTo>
                <a:lnTo>
                  <a:pt x="116" y="0"/>
                </a:lnTo>
                <a:lnTo>
                  <a:pt x="173" y="20"/>
                </a:lnTo>
                <a:lnTo>
                  <a:pt x="212" y="58"/>
                </a:lnTo>
                <a:lnTo>
                  <a:pt x="231" y="116"/>
                </a:lnTo>
                <a:lnTo>
                  <a:pt x="212" y="173"/>
                </a:lnTo>
                <a:lnTo>
                  <a:pt x="173" y="212"/>
                </a:lnTo>
                <a:lnTo>
                  <a:pt x="116" y="231"/>
                </a:lnTo>
                <a:lnTo>
                  <a:pt x="58" y="212"/>
                </a:lnTo>
                <a:lnTo>
                  <a:pt x="20" y="173"/>
                </a:lnTo>
                <a:lnTo>
                  <a:pt x="0" y="116"/>
                </a:lnTo>
                <a:close/>
              </a:path>
            </a:pathLst>
          </a:custGeom>
          <a:solidFill>
            <a:srgbClr val="FFFFFF">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15749" name="Rectangle 37"/>
          <p:cNvSpPr/>
          <p:nvPr/>
        </p:nvSpPr>
        <p:spPr>
          <a:xfrm>
            <a:off x="7620000" y="2149475"/>
            <a:ext cx="182563" cy="274638"/>
          </a:xfrm>
          <a:prstGeom prst="rect">
            <a:avLst/>
          </a:prstGeom>
          <a:noFill/>
          <a:ln w="9525">
            <a:noFill/>
          </a:ln>
        </p:spPr>
        <p:txBody>
          <a:bodyPr wrap="none" lIns="0" tIns="0" rIns="0" bIns="0">
            <a:spAutoFit/>
          </a:bodyPr>
          <a:p>
            <a:pPr eaLnBrk="1" hangingPunct="1">
              <a:spcBef>
                <a:spcPct val="50000"/>
              </a:spcBef>
            </a:pPr>
            <a:r>
              <a:rPr lang="en-US" altLang="zh-CN" sz="1600" b="0" dirty="0">
                <a:solidFill>
                  <a:srgbClr val="000000"/>
                </a:solidFill>
                <a:latin typeface="Times" pitchFamily="18" charset="0"/>
              </a:rPr>
              <a:t>P</a:t>
            </a:r>
            <a:endParaRPr lang="en-US" altLang="zh-CN" dirty="0">
              <a:latin typeface="Times New Roman" panose="02020603050405020304" pitchFamily="18" charset="0"/>
            </a:endParaRPr>
          </a:p>
        </p:txBody>
      </p:sp>
      <p:sp>
        <p:nvSpPr>
          <p:cNvPr id="115750" name="Rectangle 38"/>
          <p:cNvSpPr/>
          <p:nvPr/>
        </p:nvSpPr>
        <p:spPr>
          <a:xfrm>
            <a:off x="7726363" y="2241550"/>
            <a:ext cx="136525" cy="214313"/>
          </a:xfrm>
          <a:prstGeom prst="rect">
            <a:avLst/>
          </a:prstGeom>
          <a:noFill/>
          <a:ln w="9525">
            <a:noFill/>
          </a:ln>
        </p:spPr>
        <p:txBody>
          <a:bodyPr wrap="none" lIns="0" tIns="0" rIns="0" bIns="0">
            <a:spAutoFit/>
          </a:bodyPr>
          <a:p>
            <a:pPr eaLnBrk="1" hangingPunct="1">
              <a:spcBef>
                <a:spcPct val="50000"/>
              </a:spcBef>
            </a:pPr>
            <a:r>
              <a:rPr lang="en-US" altLang="zh-CN" sz="1100" b="0" dirty="0">
                <a:solidFill>
                  <a:srgbClr val="000000"/>
                </a:solidFill>
                <a:latin typeface="Times" pitchFamily="18" charset="0"/>
              </a:rPr>
              <a:t>1</a:t>
            </a:r>
            <a:endParaRPr lang="en-US" altLang="zh-CN" dirty="0">
              <a:latin typeface="Times New Roman" panose="02020603050405020304" pitchFamily="18" charset="0"/>
            </a:endParaRPr>
          </a:p>
        </p:txBody>
      </p:sp>
      <p:sp>
        <p:nvSpPr>
          <p:cNvPr id="115751" name="Rectangle 39"/>
          <p:cNvSpPr/>
          <p:nvPr/>
        </p:nvSpPr>
        <p:spPr>
          <a:xfrm>
            <a:off x="6340475" y="3109913"/>
            <a:ext cx="730250" cy="396875"/>
          </a:xfrm>
          <a:prstGeom prst="rect">
            <a:avLst/>
          </a:prstGeom>
          <a:solidFill>
            <a:srgbClr val="FFFFFF"/>
          </a:solidFill>
          <a:ln w="15875" cap="flat" cmpd="sng">
            <a:solidFill>
              <a:srgbClr val="000000"/>
            </a:solidFill>
            <a:prstDash val="solid"/>
            <a:miter/>
            <a:headEnd type="none" w="med" len="med"/>
            <a:tailEnd type="none" w="med" len="med"/>
          </a:ln>
        </p:spPr>
        <p:txBody>
          <a:bodyPr/>
          <a:p>
            <a:pPr eaLnBrk="1" hangingPunct="1">
              <a:spcBef>
                <a:spcPct val="50000"/>
              </a:spcBef>
            </a:pPr>
            <a:endParaRPr lang="zh-CN" altLang="en-US" dirty="0">
              <a:latin typeface="Times New Roman" panose="02020603050405020304" pitchFamily="18" charset="0"/>
            </a:endParaRPr>
          </a:p>
        </p:txBody>
      </p:sp>
      <p:sp>
        <p:nvSpPr>
          <p:cNvPr id="115752" name="Freeform 40"/>
          <p:cNvSpPr/>
          <p:nvPr/>
        </p:nvSpPr>
        <p:spPr>
          <a:xfrm>
            <a:off x="6492875" y="3155950"/>
            <a:ext cx="136525" cy="138113"/>
          </a:xfrm>
          <a:custGeom>
            <a:avLst/>
            <a:gdLst>
              <a:gd name="txL" fmla="*/ 0 w 86"/>
              <a:gd name="txT" fmla="*/ 0 h 87"/>
              <a:gd name="txR" fmla="*/ 86 w 86"/>
              <a:gd name="txB" fmla="*/ 87 h 87"/>
            </a:gdLst>
            <a:ahLst/>
            <a:cxnLst>
              <a:cxn ang="0">
                <a:pos x="0"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0" y="2147483647"/>
              </a:cxn>
            </a:cxnLst>
            <a:rect l="txL" t="txT" r="txR" b="txB"/>
            <a:pathLst>
              <a:path w="86" h="87">
                <a:moveTo>
                  <a:pt x="0" y="48"/>
                </a:moveTo>
                <a:lnTo>
                  <a:pt x="9" y="10"/>
                </a:lnTo>
                <a:lnTo>
                  <a:pt x="48" y="0"/>
                </a:lnTo>
                <a:lnTo>
                  <a:pt x="76" y="10"/>
                </a:lnTo>
                <a:lnTo>
                  <a:pt x="86" y="48"/>
                </a:lnTo>
                <a:lnTo>
                  <a:pt x="76" y="77"/>
                </a:lnTo>
                <a:lnTo>
                  <a:pt x="48" y="87"/>
                </a:lnTo>
                <a:lnTo>
                  <a:pt x="9" y="77"/>
                </a:lnTo>
                <a:lnTo>
                  <a:pt x="0" y="48"/>
                </a:lnTo>
              </a:path>
            </a:pathLst>
          </a:custGeom>
          <a:no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15753" name="Freeform 41"/>
          <p:cNvSpPr/>
          <p:nvPr/>
        </p:nvSpPr>
        <p:spPr>
          <a:xfrm>
            <a:off x="6781800" y="3155950"/>
            <a:ext cx="136525" cy="138113"/>
          </a:xfrm>
          <a:custGeom>
            <a:avLst/>
            <a:gdLst>
              <a:gd name="txL" fmla="*/ 0 w 86"/>
              <a:gd name="txT" fmla="*/ 0 h 87"/>
              <a:gd name="txR" fmla="*/ 86 w 86"/>
              <a:gd name="txB" fmla="*/ 87 h 87"/>
            </a:gdLst>
            <a:ahLst/>
            <a:cxnLst>
              <a:cxn ang="0">
                <a:pos x="0"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0" y="2147483647"/>
              </a:cxn>
            </a:cxnLst>
            <a:rect l="txL" t="txT" r="txR" b="txB"/>
            <a:pathLst>
              <a:path w="86" h="87">
                <a:moveTo>
                  <a:pt x="0" y="48"/>
                </a:moveTo>
                <a:lnTo>
                  <a:pt x="10" y="10"/>
                </a:lnTo>
                <a:lnTo>
                  <a:pt x="38" y="0"/>
                </a:lnTo>
                <a:lnTo>
                  <a:pt x="77" y="10"/>
                </a:lnTo>
                <a:lnTo>
                  <a:pt x="86" y="48"/>
                </a:lnTo>
                <a:lnTo>
                  <a:pt x="77" y="77"/>
                </a:lnTo>
                <a:lnTo>
                  <a:pt x="38" y="87"/>
                </a:lnTo>
                <a:lnTo>
                  <a:pt x="10" y="77"/>
                </a:lnTo>
                <a:lnTo>
                  <a:pt x="0" y="48"/>
                </a:lnTo>
              </a:path>
            </a:pathLst>
          </a:custGeom>
          <a:no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15754" name="Freeform 42"/>
          <p:cNvSpPr/>
          <p:nvPr/>
        </p:nvSpPr>
        <p:spPr>
          <a:xfrm>
            <a:off x="6629400" y="3338513"/>
            <a:ext cx="152400" cy="138112"/>
          </a:xfrm>
          <a:custGeom>
            <a:avLst/>
            <a:gdLst>
              <a:gd name="txL" fmla="*/ 0 w 96"/>
              <a:gd name="txT" fmla="*/ 0 h 87"/>
              <a:gd name="txR" fmla="*/ 96 w 96"/>
              <a:gd name="txB" fmla="*/ 87 h 87"/>
            </a:gdLst>
            <a:ahLst/>
            <a:cxnLst>
              <a:cxn ang="0">
                <a:pos x="0"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0" y="2147483647"/>
              </a:cxn>
            </a:cxnLst>
            <a:rect l="txL" t="txT" r="txR" b="txB"/>
            <a:pathLst>
              <a:path w="96" h="87">
                <a:moveTo>
                  <a:pt x="0" y="39"/>
                </a:moveTo>
                <a:lnTo>
                  <a:pt x="19" y="10"/>
                </a:lnTo>
                <a:lnTo>
                  <a:pt x="48" y="0"/>
                </a:lnTo>
                <a:lnTo>
                  <a:pt x="77" y="10"/>
                </a:lnTo>
                <a:lnTo>
                  <a:pt x="96" y="39"/>
                </a:lnTo>
                <a:lnTo>
                  <a:pt x="77" y="77"/>
                </a:lnTo>
                <a:lnTo>
                  <a:pt x="48" y="87"/>
                </a:lnTo>
                <a:lnTo>
                  <a:pt x="19" y="77"/>
                </a:lnTo>
                <a:lnTo>
                  <a:pt x="0" y="39"/>
                </a:lnTo>
              </a:path>
            </a:pathLst>
          </a:custGeom>
          <a:no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15755" name="Rectangle 43"/>
          <p:cNvSpPr/>
          <p:nvPr/>
        </p:nvSpPr>
        <p:spPr>
          <a:xfrm>
            <a:off x="8366125" y="3109913"/>
            <a:ext cx="717550" cy="396875"/>
          </a:xfrm>
          <a:prstGeom prst="rect">
            <a:avLst/>
          </a:prstGeom>
          <a:solidFill>
            <a:srgbClr val="FFFFFF"/>
          </a:solidFill>
          <a:ln w="15875" cap="flat" cmpd="sng">
            <a:solidFill>
              <a:srgbClr val="000000"/>
            </a:solidFill>
            <a:prstDash val="solid"/>
            <a:miter/>
            <a:headEnd type="none" w="med" len="med"/>
            <a:tailEnd type="none" w="med" len="med"/>
          </a:ln>
        </p:spPr>
        <p:txBody>
          <a:bodyPr/>
          <a:p>
            <a:pPr eaLnBrk="1" hangingPunct="1">
              <a:spcBef>
                <a:spcPct val="50000"/>
              </a:spcBef>
            </a:pPr>
            <a:endParaRPr lang="zh-CN" altLang="en-US" dirty="0">
              <a:latin typeface="Times New Roman" panose="02020603050405020304" pitchFamily="18" charset="0"/>
            </a:endParaRPr>
          </a:p>
        </p:txBody>
      </p:sp>
      <p:sp>
        <p:nvSpPr>
          <p:cNvPr id="115756" name="Freeform 44"/>
          <p:cNvSpPr/>
          <p:nvPr/>
        </p:nvSpPr>
        <p:spPr>
          <a:xfrm>
            <a:off x="8504238" y="3248025"/>
            <a:ext cx="152400" cy="136525"/>
          </a:xfrm>
          <a:custGeom>
            <a:avLst/>
            <a:gdLst>
              <a:gd name="txL" fmla="*/ 0 w 96"/>
              <a:gd name="txT" fmla="*/ 0 h 86"/>
              <a:gd name="txR" fmla="*/ 96 w 96"/>
              <a:gd name="txB" fmla="*/ 86 h 86"/>
            </a:gdLst>
            <a:ahLst/>
            <a:cxnLst>
              <a:cxn ang="0">
                <a:pos x="0"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0" y="2147483647"/>
              </a:cxn>
            </a:cxnLst>
            <a:rect l="txL" t="txT" r="txR" b="txB"/>
            <a:pathLst>
              <a:path w="96" h="86">
                <a:moveTo>
                  <a:pt x="0" y="38"/>
                </a:moveTo>
                <a:lnTo>
                  <a:pt x="19" y="9"/>
                </a:lnTo>
                <a:lnTo>
                  <a:pt x="48" y="0"/>
                </a:lnTo>
                <a:lnTo>
                  <a:pt x="77" y="9"/>
                </a:lnTo>
                <a:lnTo>
                  <a:pt x="96" y="38"/>
                </a:lnTo>
                <a:lnTo>
                  <a:pt x="77" y="77"/>
                </a:lnTo>
                <a:lnTo>
                  <a:pt x="48" y="86"/>
                </a:lnTo>
                <a:lnTo>
                  <a:pt x="19" y="77"/>
                </a:lnTo>
                <a:lnTo>
                  <a:pt x="0" y="38"/>
                </a:lnTo>
              </a:path>
            </a:pathLst>
          </a:custGeom>
          <a:no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15757" name="Freeform 45"/>
          <p:cNvSpPr/>
          <p:nvPr/>
        </p:nvSpPr>
        <p:spPr>
          <a:xfrm>
            <a:off x="7527925" y="4178300"/>
            <a:ext cx="366713" cy="366713"/>
          </a:xfrm>
          <a:custGeom>
            <a:avLst/>
            <a:gdLst>
              <a:gd name="txL" fmla="*/ 0 w 231"/>
              <a:gd name="txT" fmla="*/ 0 h 231"/>
              <a:gd name="txR" fmla="*/ 231 w 231"/>
              <a:gd name="txB" fmla="*/ 231 h 231"/>
            </a:gdLst>
            <a:ahLst/>
            <a:cxnLst>
              <a:cxn ang="0">
                <a:pos x="0"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Lst>
            <a:rect l="txL" t="txT" r="txR" b="txB"/>
            <a:pathLst>
              <a:path w="231" h="231">
                <a:moveTo>
                  <a:pt x="0" y="115"/>
                </a:moveTo>
                <a:lnTo>
                  <a:pt x="20" y="58"/>
                </a:lnTo>
                <a:lnTo>
                  <a:pt x="58" y="19"/>
                </a:lnTo>
                <a:lnTo>
                  <a:pt x="116" y="0"/>
                </a:lnTo>
                <a:lnTo>
                  <a:pt x="173" y="19"/>
                </a:lnTo>
                <a:lnTo>
                  <a:pt x="212" y="58"/>
                </a:lnTo>
                <a:lnTo>
                  <a:pt x="231" y="115"/>
                </a:lnTo>
                <a:lnTo>
                  <a:pt x="212" y="173"/>
                </a:lnTo>
                <a:lnTo>
                  <a:pt x="173" y="211"/>
                </a:lnTo>
                <a:lnTo>
                  <a:pt x="116" y="231"/>
                </a:lnTo>
                <a:lnTo>
                  <a:pt x="58" y="211"/>
                </a:lnTo>
                <a:lnTo>
                  <a:pt x="20" y="173"/>
                </a:lnTo>
                <a:lnTo>
                  <a:pt x="0" y="115"/>
                </a:lnTo>
                <a:close/>
              </a:path>
            </a:pathLst>
          </a:custGeom>
          <a:solidFill>
            <a:srgbClr val="FFFFFF">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15758" name="Rectangle 46"/>
          <p:cNvSpPr/>
          <p:nvPr/>
        </p:nvSpPr>
        <p:spPr>
          <a:xfrm>
            <a:off x="7620000" y="4240213"/>
            <a:ext cx="182563" cy="274637"/>
          </a:xfrm>
          <a:prstGeom prst="rect">
            <a:avLst/>
          </a:prstGeom>
          <a:noFill/>
          <a:ln w="9525">
            <a:noFill/>
          </a:ln>
        </p:spPr>
        <p:txBody>
          <a:bodyPr wrap="none" lIns="0" tIns="0" rIns="0" bIns="0">
            <a:spAutoFit/>
          </a:bodyPr>
          <a:p>
            <a:pPr eaLnBrk="1" hangingPunct="1">
              <a:spcBef>
                <a:spcPct val="50000"/>
              </a:spcBef>
            </a:pPr>
            <a:r>
              <a:rPr lang="en-US" altLang="zh-CN" sz="1600" b="0" dirty="0">
                <a:solidFill>
                  <a:srgbClr val="000000"/>
                </a:solidFill>
                <a:latin typeface="Times" pitchFamily="18" charset="0"/>
              </a:rPr>
              <a:t>P</a:t>
            </a:r>
            <a:endParaRPr lang="en-US" altLang="zh-CN" dirty="0">
              <a:latin typeface="Times New Roman" panose="02020603050405020304" pitchFamily="18" charset="0"/>
            </a:endParaRPr>
          </a:p>
        </p:txBody>
      </p:sp>
      <p:sp>
        <p:nvSpPr>
          <p:cNvPr id="115759" name="Rectangle 47"/>
          <p:cNvSpPr/>
          <p:nvPr/>
        </p:nvSpPr>
        <p:spPr>
          <a:xfrm>
            <a:off x="7726363" y="4330700"/>
            <a:ext cx="136525" cy="214313"/>
          </a:xfrm>
          <a:prstGeom prst="rect">
            <a:avLst/>
          </a:prstGeom>
          <a:noFill/>
          <a:ln w="9525">
            <a:noFill/>
          </a:ln>
        </p:spPr>
        <p:txBody>
          <a:bodyPr wrap="none" lIns="0" tIns="0" rIns="0" bIns="0">
            <a:spAutoFit/>
          </a:bodyPr>
          <a:p>
            <a:pPr eaLnBrk="1" hangingPunct="1">
              <a:spcBef>
                <a:spcPct val="50000"/>
              </a:spcBef>
            </a:pPr>
            <a:r>
              <a:rPr lang="en-US" altLang="zh-CN" sz="1100" b="0" dirty="0">
                <a:solidFill>
                  <a:srgbClr val="000000"/>
                </a:solidFill>
                <a:latin typeface="Times" pitchFamily="18" charset="0"/>
              </a:rPr>
              <a:t>2</a:t>
            </a:r>
            <a:endParaRPr lang="en-US" altLang="zh-CN" dirty="0">
              <a:latin typeface="Times New Roman" panose="02020603050405020304" pitchFamily="18" charset="0"/>
            </a:endParaRPr>
          </a:p>
        </p:txBody>
      </p:sp>
      <p:sp>
        <p:nvSpPr>
          <p:cNvPr id="115760" name="Freeform 48"/>
          <p:cNvSpPr/>
          <p:nvPr/>
        </p:nvSpPr>
        <p:spPr>
          <a:xfrm>
            <a:off x="2743200" y="3248025"/>
            <a:ext cx="152400" cy="136525"/>
          </a:xfrm>
          <a:custGeom>
            <a:avLst/>
            <a:gdLst>
              <a:gd name="txL" fmla="*/ 0 w 96"/>
              <a:gd name="txT" fmla="*/ 0 h 86"/>
              <a:gd name="txR" fmla="*/ 96 w 96"/>
              <a:gd name="txB" fmla="*/ 86 h 86"/>
            </a:gdLst>
            <a:ahLst/>
            <a:cxnLst>
              <a:cxn ang="0">
                <a:pos x="0"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0" y="2147483647"/>
              </a:cxn>
            </a:cxnLst>
            <a:rect l="txL" t="txT" r="txR" b="txB"/>
            <a:pathLst>
              <a:path w="96" h="86">
                <a:moveTo>
                  <a:pt x="0" y="38"/>
                </a:moveTo>
                <a:lnTo>
                  <a:pt x="19" y="9"/>
                </a:lnTo>
                <a:lnTo>
                  <a:pt x="48" y="0"/>
                </a:lnTo>
                <a:lnTo>
                  <a:pt x="77" y="9"/>
                </a:lnTo>
                <a:lnTo>
                  <a:pt x="96" y="38"/>
                </a:lnTo>
                <a:lnTo>
                  <a:pt x="77" y="77"/>
                </a:lnTo>
                <a:lnTo>
                  <a:pt x="48" y="86"/>
                </a:lnTo>
                <a:lnTo>
                  <a:pt x="19" y="77"/>
                </a:lnTo>
                <a:lnTo>
                  <a:pt x="0" y="38"/>
                </a:lnTo>
              </a:path>
            </a:pathLst>
          </a:custGeom>
          <a:no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15761" name="Rectangle 49"/>
          <p:cNvSpPr/>
          <p:nvPr/>
        </p:nvSpPr>
        <p:spPr>
          <a:xfrm>
            <a:off x="5334000" y="3109913"/>
            <a:ext cx="715963" cy="396875"/>
          </a:xfrm>
          <a:prstGeom prst="rect">
            <a:avLst/>
          </a:prstGeom>
          <a:solidFill>
            <a:srgbClr val="FFFFFF"/>
          </a:solidFill>
          <a:ln w="15875" cap="flat" cmpd="sng">
            <a:solidFill>
              <a:srgbClr val="000000"/>
            </a:solidFill>
            <a:prstDash val="solid"/>
            <a:miter/>
            <a:headEnd type="none" w="med" len="med"/>
            <a:tailEnd type="none" w="med" len="med"/>
          </a:ln>
        </p:spPr>
        <p:txBody>
          <a:bodyPr/>
          <a:p>
            <a:pPr eaLnBrk="1" hangingPunct="1">
              <a:spcBef>
                <a:spcPct val="50000"/>
              </a:spcBef>
            </a:pPr>
            <a:endParaRPr lang="zh-CN" altLang="en-US" dirty="0">
              <a:latin typeface="Times New Roman" panose="02020603050405020304" pitchFamily="18" charset="0"/>
            </a:endParaRPr>
          </a:p>
        </p:txBody>
      </p:sp>
      <p:sp>
        <p:nvSpPr>
          <p:cNvPr id="115762" name="Freeform 50"/>
          <p:cNvSpPr/>
          <p:nvPr/>
        </p:nvSpPr>
        <p:spPr>
          <a:xfrm>
            <a:off x="5486400" y="3246438"/>
            <a:ext cx="136525" cy="138112"/>
          </a:xfrm>
          <a:custGeom>
            <a:avLst/>
            <a:gdLst>
              <a:gd name="txL" fmla="*/ 0 w 86"/>
              <a:gd name="txT" fmla="*/ 0 h 87"/>
              <a:gd name="txR" fmla="*/ 86 w 86"/>
              <a:gd name="txB" fmla="*/ 87 h 87"/>
            </a:gdLst>
            <a:ahLst/>
            <a:cxnLst>
              <a:cxn ang="0">
                <a:pos x="0"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0" y="2147483647"/>
              </a:cxn>
            </a:cxnLst>
            <a:rect l="txL" t="txT" r="txR" b="txB"/>
            <a:pathLst>
              <a:path w="86" h="87">
                <a:moveTo>
                  <a:pt x="0" y="48"/>
                </a:moveTo>
                <a:lnTo>
                  <a:pt x="10" y="10"/>
                </a:lnTo>
                <a:lnTo>
                  <a:pt x="38" y="0"/>
                </a:lnTo>
                <a:lnTo>
                  <a:pt x="77" y="10"/>
                </a:lnTo>
                <a:lnTo>
                  <a:pt x="86" y="48"/>
                </a:lnTo>
                <a:lnTo>
                  <a:pt x="77" y="77"/>
                </a:lnTo>
                <a:lnTo>
                  <a:pt x="38" y="87"/>
                </a:lnTo>
                <a:lnTo>
                  <a:pt x="10" y="77"/>
                </a:lnTo>
                <a:lnTo>
                  <a:pt x="0" y="48"/>
                </a:lnTo>
              </a:path>
            </a:pathLst>
          </a:custGeom>
          <a:no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15763" name="Freeform 51"/>
          <p:cNvSpPr/>
          <p:nvPr/>
        </p:nvSpPr>
        <p:spPr>
          <a:xfrm>
            <a:off x="5791200" y="3246438"/>
            <a:ext cx="138113" cy="138112"/>
          </a:xfrm>
          <a:custGeom>
            <a:avLst/>
            <a:gdLst>
              <a:gd name="txL" fmla="*/ 0 w 87"/>
              <a:gd name="txT" fmla="*/ 0 h 87"/>
              <a:gd name="txR" fmla="*/ 87 w 87"/>
              <a:gd name="txB" fmla="*/ 87 h 87"/>
            </a:gdLst>
            <a:ahLst/>
            <a:cxnLst>
              <a:cxn ang="0">
                <a:pos x="0"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0" y="2147483647"/>
              </a:cxn>
            </a:cxnLst>
            <a:rect l="txL" t="txT" r="txR" b="txB"/>
            <a:pathLst>
              <a:path w="87" h="87">
                <a:moveTo>
                  <a:pt x="0" y="48"/>
                </a:moveTo>
                <a:lnTo>
                  <a:pt x="10" y="10"/>
                </a:lnTo>
                <a:lnTo>
                  <a:pt x="39" y="0"/>
                </a:lnTo>
                <a:lnTo>
                  <a:pt x="77" y="10"/>
                </a:lnTo>
                <a:lnTo>
                  <a:pt x="87" y="48"/>
                </a:lnTo>
                <a:lnTo>
                  <a:pt x="77" y="77"/>
                </a:lnTo>
                <a:lnTo>
                  <a:pt x="39" y="87"/>
                </a:lnTo>
                <a:lnTo>
                  <a:pt x="10" y="77"/>
                </a:lnTo>
                <a:lnTo>
                  <a:pt x="0" y="48"/>
                </a:lnTo>
              </a:path>
            </a:pathLst>
          </a:custGeom>
          <a:no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15764" name="Freeform 52"/>
          <p:cNvSpPr/>
          <p:nvPr/>
        </p:nvSpPr>
        <p:spPr>
          <a:xfrm>
            <a:off x="8793163" y="3248025"/>
            <a:ext cx="138112" cy="136525"/>
          </a:xfrm>
          <a:custGeom>
            <a:avLst/>
            <a:gdLst>
              <a:gd name="txL" fmla="*/ 0 w 87"/>
              <a:gd name="txT" fmla="*/ 0 h 86"/>
              <a:gd name="txR" fmla="*/ 87 w 87"/>
              <a:gd name="txB" fmla="*/ 86 h 86"/>
            </a:gdLst>
            <a:ahLst/>
            <a:cxnLst>
              <a:cxn ang="0">
                <a:pos x="0"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0" y="2147483647"/>
              </a:cxn>
            </a:cxnLst>
            <a:rect l="txL" t="txT" r="txR" b="txB"/>
            <a:pathLst>
              <a:path w="87" h="86">
                <a:moveTo>
                  <a:pt x="0" y="38"/>
                </a:moveTo>
                <a:lnTo>
                  <a:pt x="10" y="9"/>
                </a:lnTo>
                <a:lnTo>
                  <a:pt x="48" y="0"/>
                </a:lnTo>
                <a:lnTo>
                  <a:pt x="77" y="9"/>
                </a:lnTo>
                <a:lnTo>
                  <a:pt x="87" y="38"/>
                </a:lnTo>
                <a:lnTo>
                  <a:pt x="77" y="77"/>
                </a:lnTo>
                <a:lnTo>
                  <a:pt x="48" y="86"/>
                </a:lnTo>
                <a:lnTo>
                  <a:pt x="10" y="77"/>
                </a:lnTo>
                <a:lnTo>
                  <a:pt x="0" y="38"/>
                </a:lnTo>
              </a:path>
            </a:pathLst>
          </a:custGeom>
          <a:no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15765" name="Freeform 53"/>
          <p:cNvSpPr/>
          <p:nvPr/>
        </p:nvSpPr>
        <p:spPr>
          <a:xfrm>
            <a:off x="1477963" y="2087563"/>
            <a:ext cx="366712" cy="366712"/>
          </a:xfrm>
          <a:custGeom>
            <a:avLst/>
            <a:gdLst>
              <a:gd name="txL" fmla="*/ 0 w 231"/>
              <a:gd name="txT" fmla="*/ 0 h 231"/>
              <a:gd name="txR" fmla="*/ 231 w 231"/>
              <a:gd name="txB" fmla="*/ 231 h 231"/>
            </a:gdLst>
            <a:ahLst/>
            <a:cxnLst>
              <a:cxn ang="0">
                <a:pos x="0"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Lst>
            <a:rect l="txL" t="txT" r="txR" b="txB"/>
            <a:pathLst>
              <a:path w="231" h="231">
                <a:moveTo>
                  <a:pt x="0" y="116"/>
                </a:moveTo>
                <a:lnTo>
                  <a:pt x="19" y="58"/>
                </a:lnTo>
                <a:lnTo>
                  <a:pt x="58" y="20"/>
                </a:lnTo>
                <a:lnTo>
                  <a:pt x="115" y="0"/>
                </a:lnTo>
                <a:lnTo>
                  <a:pt x="173" y="20"/>
                </a:lnTo>
                <a:lnTo>
                  <a:pt x="221" y="58"/>
                </a:lnTo>
                <a:lnTo>
                  <a:pt x="231" y="116"/>
                </a:lnTo>
                <a:lnTo>
                  <a:pt x="221" y="173"/>
                </a:lnTo>
                <a:lnTo>
                  <a:pt x="173" y="212"/>
                </a:lnTo>
                <a:lnTo>
                  <a:pt x="115" y="231"/>
                </a:lnTo>
                <a:lnTo>
                  <a:pt x="58" y="212"/>
                </a:lnTo>
                <a:lnTo>
                  <a:pt x="19" y="173"/>
                </a:lnTo>
                <a:lnTo>
                  <a:pt x="0" y="116"/>
                </a:lnTo>
                <a:close/>
              </a:path>
            </a:pathLst>
          </a:custGeom>
          <a:solidFill>
            <a:srgbClr val="FFFFFF">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15766" name="Rectangle 54"/>
          <p:cNvSpPr/>
          <p:nvPr/>
        </p:nvSpPr>
        <p:spPr>
          <a:xfrm>
            <a:off x="1570038" y="2149475"/>
            <a:ext cx="182562" cy="274638"/>
          </a:xfrm>
          <a:prstGeom prst="rect">
            <a:avLst/>
          </a:prstGeom>
          <a:noFill/>
          <a:ln w="9525">
            <a:noFill/>
          </a:ln>
        </p:spPr>
        <p:txBody>
          <a:bodyPr wrap="none" lIns="0" tIns="0" rIns="0" bIns="0">
            <a:spAutoFit/>
          </a:bodyPr>
          <a:p>
            <a:pPr eaLnBrk="1" hangingPunct="1">
              <a:spcBef>
                <a:spcPct val="50000"/>
              </a:spcBef>
            </a:pPr>
            <a:r>
              <a:rPr lang="en-US" altLang="zh-CN" sz="1600" b="0" dirty="0">
                <a:solidFill>
                  <a:srgbClr val="000000"/>
                </a:solidFill>
                <a:latin typeface="Times" pitchFamily="18" charset="0"/>
              </a:rPr>
              <a:t>P</a:t>
            </a:r>
            <a:endParaRPr lang="en-US" altLang="zh-CN" dirty="0">
              <a:latin typeface="Times New Roman" panose="02020603050405020304" pitchFamily="18" charset="0"/>
            </a:endParaRPr>
          </a:p>
        </p:txBody>
      </p:sp>
      <p:sp>
        <p:nvSpPr>
          <p:cNvPr id="115767" name="Rectangle 55"/>
          <p:cNvSpPr/>
          <p:nvPr/>
        </p:nvSpPr>
        <p:spPr>
          <a:xfrm>
            <a:off x="1676400" y="2241550"/>
            <a:ext cx="136525" cy="214313"/>
          </a:xfrm>
          <a:prstGeom prst="rect">
            <a:avLst/>
          </a:prstGeom>
          <a:noFill/>
          <a:ln w="9525">
            <a:noFill/>
          </a:ln>
        </p:spPr>
        <p:txBody>
          <a:bodyPr wrap="none" lIns="0" tIns="0" rIns="0" bIns="0">
            <a:spAutoFit/>
          </a:bodyPr>
          <a:p>
            <a:pPr eaLnBrk="1" hangingPunct="1">
              <a:spcBef>
                <a:spcPct val="50000"/>
              </a:spcBef>
            </a:pPr>
            <a:r>
              <a:rPr lang="en-US" altLang="zh-CN" sz="1100" b="0" dirty="0">
                <a:solidFill>
                  <a:srgbClr val="000000"/>
                </a:solidFill>
                <a:latin typeface="Times" pitchFamily="18" charset="0"/>
              </a:rPr>
              <a:t>1</a:t>
            </a:r>
            <a:endParaRPr lang="en-US" altLang="zh-CN" dirty="0">
              <a:latin typeface="Times New Roman" panose="02020603050405020304" pitchFamily="18" charset="0"/>
            </a:endParaRPr>
          </a:p>
        </p:txBody>
      </p:sp>
      <p:sp>
        <p:nvSpPr>
          <p:cNvPr id="115768" name="Freeform 56"/>
          <p:cNvSpPr/>
          <p:nvPr/>
        </p:nvSpPr>
        <p:spPr>
          <a:xfrm>
            <a:off x="746125" y="3522663"/>
            <a:ext cx="1814513" cy="731837"/>
          </a:xfrm>
          <a:custGeom>
            <a:avLst/>
            <a:gdLst>
              <a:gd name="txL" fmla="*/ 0 w 1143"/>
              <a:gd name="txT" fmla="*/ 0 h 461"/>
              <a:gd name="txR" fmla="*/ 1143 w 1143"/>
              <a:gd name="txB" fmla="*/ 461 h 461"/>
            </a:gdLst>
            <a:ahLst/>
            <a:cxnLst>
              <a:cxn ang="0">
                <a:pos x="0"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txL" t="txT" r="txR" b="txB"/>
            <a:pathLst>
              <a:path w="1143" h="461">
                <a:moveTo>
                  <a:pt x="0" y="0"/>
                </a:moveTo>
                <a:lnTo>
                  <a:pt x="48" y="134"/>
                </a:lnTo>
                <a:lnTo>
                  <a:pt x="125" y="259"/>
                </a:lnTo>
                <a:lnTo>
                  <a:pt x="231" y="355"/>
                </a:lnTo>
                <a:lnTo>
                  <a:pt x="356" y="423"/>
                </a:lnTo>
                <a:lnTo>
                  <a:pt x="500" y="461"/>
                </a:lnTo>
                <a:lnTo>
                  <a:pt x="644" y="461"/>
                </a:lnTo>
                <a:lnTo>
                  <a:pt x="788" y="423"/>
                </a:lnTo>
                <a:lnTo>
                  <a:pt x="912" y="355"/>
                </a:lnTo>
                <a:lnTo>
                  <a:pt x="1018" y="259"/>
                </a:lnTo>
                <a:lnTo>
                  <a:pt x="1095" y="134"/>
                </a:lnTo>
                <a:lnTo>
                  <a:pt x="1143" y="0"/>
                </a:lnTo>
              </a:path>
            </a:pathLst>
          </a:custGeom>
          <a:no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15769" name="Freeform 57"/>
          <p:cNvSpPr/>
          <p:nvPr/>
        </p:nvSpPr>
        <p:spPr>
          <a:xfrm>
            <a:off x="1477963" y="4178300"/>
            <a:ext cx="366712" cy="366713"/>
          </a:xfrm>
          <a:custGeom>
            <a:avLst/>
            <a:gdLst>
              <a:gd name="txL" fmla="*/ 0 w 231"/>
              <a:gd name="txT" fmla="*/ 0 h 231"/>
              <a:gd name="txR" fmla="*/ 231 w 231"/>
              <a:gd name="txB" fmla="*/ 231 h 231"/>
            </a:gdLst>
            <a:ahLst/>
            <a:cxnLst>
              <a:cxn ang="0">
                <a:pos x="0"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Lst>
            <a:rect l="txL" t="txT" r="txR" b="txB"/>
            <a:pathLst>
              <a:path w="231" h="231">
                <a:moveTo>
                  <a:pt x="0" y="115"/>
                </a:moveTo>
                <a:lnTo>
                  <a:pt x="19" y="58"/>
                </a:lnTo>
                <a:lnTo>
                  <a:pt x="58" y="19"/>
                </a:lnTo>
                <a:lnTo>
                  <a:pt x="115" y="0"/>
                </a:lnTo>
                <a:lnTo>
                  <a:pt x="173" y="19"/>
                </a:lnTo>
                <a:lnTo>
                  <a:pt x="221" y="58"/>
                </a:lnTo>
                <a:lnTo>
                  <a:pt x="231" y="115"/>
                </a:lnTo>
                <a:lnTo>
                  <a:pt x="221" y="173"/>
                </a:lnTo>
                <a:lnTo>
                  <a:pt x="173" y="211"/>
                </a:lnTo>
                <a:lnTo>
                  <a:pt x="115" y="231"/>
                </a:lnTo>
                <a:lnTo>
                  <a:pt x="58" y="211"/>
                </a:lnTo>
                <a:lnTo>
                  <a:pt x="19" y="173"/>
                </a:lnTo>
                <a:lnTo>
                  <a:pt x="0" y="115"/>
                </a:lnTo>
                <a:close/>
              </a:path>
            </a:pathLst>
          </a:custGeom>
          <a:solidFill>
            <a:srgbClr val="FFFFFF">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15770" name="Rectangle 58"/>
          <p:cNvSpPr/>
          <p:nvPr/>
        </p:nvSpPr>
        <p:spPr>
          <a:xfrm>
            <a:off x="1570038" y="4240213"/>
            <a:ext cx="182562" cy="274637"/>
          </a:xfrm>
          <a:prstGeom prst="rect">
            <a:avLst/>
          </a:prstGeom>
          <a:noFill/>
          <a:ln w="9525">
            <a:noFill/>
          </a:ln>
        </p:spPr>
        <p:txBody>
          <a:bodyPr wrap="none" lIns="0" tIns="0" rIns="0" bIns="0">
            <a:spAutoFit/>
          </a:bodyPr>
          <a:p>
            <a:pPr eaLnBrk="1" hangingPunct="1">
              <a:spcBef>
                <a:spcPct val="50000"/>
              </a:spcBef>
            </a:pPr>
            <a:r>
              <a:rPr lang="en-US" altLang="zh-CN" sz="1600" b="0" dirty="0">
                <a:solidFill>
                  <a:srgbClr val="000000"/>
                </a:solidFill>
                <a:latin typeface="Times" pitchFamily="18" charset="0"/>
              </a:rPr>
              <a:t>P</a:t>
            </a:r>
            <a:endParaRPr lang="en-US" altLang="zh-CN" dirty="0">
              <a:latin typeface="Times New Roman" panose="02020603050405020304" pitchFamily="18" charset="0"/>
            </a:endParaRPr>
          </a:p>
        </p:txBody>
      </p:sp>
      <p:sp>
        <p:nvSpPr>
          <p:cNvPr id="115771" name="Rectangle 59"/>
          <p:cNvSpPr/>
          <p:nvPr/>
        </p:nvSpPr>
        <p:spPr>
          <a:xfrm>
            <a:off x="1676400" y="4330700"/>
            <a:ext cx="136525" cy="214313"/>
          </a:xfrm>
          <a:prstGeom prst="rect">
            <a:avLst/>
          </a:prstGeom>
          <a:noFill/>
          <a:ln w="9525">
            <a:noFill/>
          </a:ln>
        </p:spPr>
        <p:txBody>
          <a:bodyPr wrap="none" lIns="0" tIns="0" rIns="0" bIns="0">
            <a:spAutoFit/>
          </a:bodyPr>
          <a:p>
            <a:pPr eaLnBrk="1" hangingPunct="1">
              <a:spcBef>
                <a:spcPct val="50000"/>
              </a:spcBef>
            </a:pPr>
            <a:r>
              <a:rPr lang="en-US" altLang="zh-CN" sz="1100" b="0" dirty="0">
                <a:solidFill>
                  <a:srgbClr val="000000"/>
                </a:solidFill>
                <a:latin typeface="Times" pitchFamily="18" charset="0"/>
              </a:rPr>
              <a:t>2</a:t>
            </a:r>
            <a:endParaRPr lang="en-US" altLang="zh-CN" dirty="0">
              <a:latin typeface="Times New Roman" panose="02020603050405020304" pitchFamily="18" charset="0"/>
            </a:endParaRPr>
          </a:p>
        </p:txBody>
      </p:sp>
      <p:sp>
        <p:nvSpPr>
          <p:cNvPr id="115772" name="Freeform 60"/>
          <p:cNvSpPr/>
          <p:nvPr/>
        </p:nvSpPr>
        <p:spPr>
          <a:xfrm>
            <a:off x="3763963" y="3506788"/>
            <a:ext cx="1858962" cy="731837"/>
          </a:xfrm>
          <a:custGeom>
            <a:avLst/>
            <a:gdLst>
              <a:gd name="txL" fmla="*/ 0 w 1171"/>
              <a:gd name="txT" fmla="*/ 0 h 461"/>
              <a:gd name="txR" fmla="*/ 1171 w 1171"/>
              <a:gd name="txB" fmla="*/ 461 h 461"/>
            </a:gdLst>
            <a:ahLst/>
            <a:cxnLst>
              <a:cxn ang="0">
                <a:pos x="0"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1171" h="461">
                <a:moveTo>
                  <a:pt x="0" y="0"/>
                </a:moveTo>
                <a:lnTo>
                  <a:pt x="48" y="144"/>
                </a:lnTo>
                <a:lnTo>
                  <a:pt x="135" y="260"/>
                </a:lnTo>
                <a:lnTo>
                  <a:pt x="240" y="356"/>
                </a:lnTo>
                <a:lnTo>
                  <a:pt x="375" y="433"/>
                </a:lnTo>
                <a:lnTo>
                  <a:pt x="509" y="461"/>
                </a:lnTo>
                <a:lnTo>
                  <a:pt x="663" y="461"/>
                </a:lnTo>
                <a:lnTo>
                  <a:pt x="797" y="433"/>
                </a:lnTo>
                <a:lnTo>
                  <a:pt x="931" y="365"/>
                </a:lnTo>
                <a:lnTo>
                  <a:pt x="1037" y="269"/>
                </a:lnTo>
                <a:lnTo>
                  <a:pt x="1123" y="144"/>
                </a:lnTo>
                <a:lnTo>
                  <a:pt x="1171" y="10"/>
                </a:lnTo>
              </a:path>
            </a:pathLst>
          </a:custGeom>
          <a:no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15773" name="Freeform 61"/>
          <p:cNvSpPr/>
          <p:nvPr/>
        </p:nvSpPr>
        <p:spPr>
          <a:xfrm>
            <a:off x="4511675" y="4178300"/>
            <a:ext cx="365125" cy="366713"/>
          </a:xfrm>
          <a:custGeom>
            <a:avLst/>
            <a:gdLst>
              <a:gd name="txL" fmla="*/ 0 w 230"/>
              <a:gd name="txT" fmla="*/ 0 h 231"/>
              <a:gd name="txR" fmla="*/ 230 w 230"/>
              <a:gd name="txB" fmla="*/ 231 h 231"/>
            </a:gdLst>
            <a:ahLst/>
            <a:cxnLst>
              <a:cxn ang="0">
                <a:pos x="0"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Lst>
            <a:rect l="txL" t="txT" r="txR" b="txB"/>
            <a:pathLst>
              <a:path w="230" h="231">
                <a:moveTo>
                  <a:pt x="0" y="115"/>
                </a:moveTo>
                <a:lnTo>
                  <a:pt x="9" y="58"/>
                </a:lnTo>
                <a:lnTo>
                  <a:pt x="57" y="19"/>
                </a:lnTo>
                <a:lnTo>
                  <a:pt x="115" y="0"/>
                </a:lnTo>
                <a:lnTo>
                  <a:pt x="172" y="19"/>
                </a:lnTo>
                <a:lnTo>
                  <a:pt x="211" y="58"/>
                </a:lnTo>
                <a:lnTo>
                  <a:pt x="230" y="115"/>
                </a:lnTo>
                <a:lnTo>
                  <a:pt x="211" y="173"/>
                </a:lnTo>
                <a:lnTo>
                  <a:pt x="172" y="211"/>
                </a:lnTo>
                <a:lnTo>
                  <a:pt x="115" y="231"/>
                </a:lnTo>
                <a:lnTo>
                  <a:pt x="57" y="211"/>
                </a:lnTo>
                <a:lnTo>
                  <a:pt x="9" y="173"/>
                </a:lnTo>
                <a:lnTo>
                  <a:pt x="0" y="115"/>
                </a:lnTo>
                <a:close/>
              </a:path>
            </a:pathLst>
          </a:custGeom>
          <a:solidFill>
            <a:srgbClr val="FFFFFF">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15774" name="Rectangle 62"/>
          <p:cNvSpPr/>
          <p:nvPr/>
        </p:nvSpPr>
        <p:spPr>
          <a:xfrm>
            <a:off x="4602163" y="4240213"/>
            <a:ext cx="182562" cy="274637"/>
          </a:xfrm>
          <a:prstGeom prst="rect">
            <a:avLst/>
          </a:prstGeom>
          <a:noFill/>
          <a:ln w="9525">
            <a:noFill/>
          </a:ln>
        </p:spPr>
        <p:txBody>
          <a:bodyPr wrap="none" lIns="0" tIns="0" rIns="0" bIns="0">
            <a:spAutoFit/>
          </a:bodyPr>
          <a:p>
            <a:pPr eaLnBrk="1" hangingPunct="1">
              <a:spcBef>
                <a:spcPct val="50000"/>
              </a:spcBef>
            </a:pPr>
            <a:r>
              <a:rPr lang="en-US" altLang="zh-CN" sz="1600" b="0" dirty="0">
                <a:solidFill>
                  <a:srgbClr val="000000"/>
                </a:solidFill>
                <a:latin typeface="Times" pitchFamily="18" charset="0"/>
              </a:rPr>
              <a:t>P</a:t>
            </a:r>
            <a:endParaRPr lang="en-US" altLang="zh-CN" dirty="0">
              <a:latin typeface="Times New Roman" panose="02020603050405020304" pitchFamily="18" charset="0"/>
            </a:endParaRPr>
          </a:p>
        </p:txBody>
      </p:sp>
      <p:sp>
        <p:nvSpPr>
          <p:cNvPr id="115775" name="Rectangle 63"/>
          <p:cNvSpPr/>
          <p:nvPr/>
        </p:nvSpPr>
        <p:spPr>
          <a:xfrm>
            <a:off x="4708525" y="4330700"/>
            <a:ext cx="136525" cy="214313"/>
          </a:xfrm>
          <a:prstGeom prst="rect">
            <a:avLst/>
          </a:prstGeom>
          <a:noFill/>
          <a:ln w="9525">
            <a:noFill/>
          </a:ln>
        </p:spPr>
        <p:txBody>
          <a:bodyPr wrap="none" lIns="0" tIns="0" rIns="0" bIns="0">
            <a:spAutoFit/>
          </a:bodyPr>
          <a:p>
            <a:pPr eaLnBrk="1" hangingPunct="1">
              <a:spcBef>
                <a:spcPct val="50000"/>
              </a:spcBef>
            </a:pPr>
            <a:r>
              <a:rPr lang="en-US" altLang="zh-CN" sz="1100" b="0" dirty="0">
                <a:solidFill>
                  <a:srgbClr val="000000"/>
                </a:solidFill>
                <a:latin typeface="Times" pitchFamily="18" charset="0"/>
              </a:rPr>
              <a:t>2</a:t>
            </a:r>
            <a:endParaRPr lang="en-US" altLang="zh-CN" dirty="0">
              <a:latin typeface="Times New Roman" panose="02020603050405020304" pitchFamily="18" charset="0"/>
            </a:endParaRPr>
          </a:p>
        </p:txBody>
      </p:sp>
      <p:sp>
        <p:nvSpPr>
          <p:cNvPr id="115776" name="Freeform 64"/>
          <p:cNvSpPr/>
          <p:nvPr/>
        </p:nvSpPr>
        <p:spPr>
          <a:xfrm>
            <a:off x="1325563" y="2165350"/>
            <a:ext cx="198437" cy="90488"/>
          </a:xfrm>
          <a:custGeom>
            <a:avLst/>
            <a:gdLst>
              <a:gd name="txL" fmla="*/ 0 w 125"/>
              <a:gd name="txT" fmla="*/ 0 h 57"/>
              <a:gd name="txR" fmla="*/ 125 w 125"/>
              <a:gd name="txB" fmla="*/ 57 h 57"/>
            </a:gdLst>
            <a:ahLst/>
            <a:cxnLst>
              <a:cxn ang="0">
                <a:pos x="0" y="2147483647"/>
              </a:cxn>
              <a:cxn ang="0">
                <a:pos x="2147483647" y="2147483647"/>
              </a:cxn>
              <a:cxn ang="0">
                <a:pos x="2147483647" y="2147483647"/>
              </a:cxn>
              <a:cxn ang="0">
                <a:pos x="2147483647" y="0"/>
              </a:cxn>
              <a:cxn ang="0">
                <a:pos x="0" y="2147483647"/>
              </a:cxn>
            </a:cxnLst>
            <a:rect l="txL" t="txT" r="txR" b="txB"/>
            <a:pathLst>
              <a:path w="125" h="57">
                <a:moveTo>
                  <a:pt x="0" y="9"/>
                </a:moveTo>
                <a:lnTo>
                  <a:pt x="29" y="28"/>
                </a:lnTo>
                <a:lnTo>
                  <a:pt x="10" y="57"/>
                </a:lnTo>
                <a:lnTo>
                  <a:pt x="125" y="0"/>
                </a:lnTo>
                <a:lnTo>
                  <a:pt x="0" y="9"/>
                </a:lnTo>
                <a:close/>
              </a:path>
            </a:pathLst>
          </a:custGeom>
          <a:solidFill>
            <a:srgbClr val="00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2" name="矩形 1"/>
          <p:cNvSpPr/>
          <p:nvPr/>
        </p:nvSpPr>
        <p:spPr>
          <a:xfrm>
            <a:off x="3203575" y="1196975"/>
            <a:ext cx="3136900" cy="708025"/>
          </a:xfrm>
          <a:prstGeom prst="rect">
            <a:avLst/>
          </a:prstGeom>
          <a:noFill/>
          <a:ln w="9525">
            <a:noFill/>
          </a:ln>
        </p:spPr>
        <p:txBody>
          <a:bodyPr>
            <a:spAutoFit/>
          </a:bodyPr>
          <a:p>
            <a:pPr algn="ctr" eaLnBrk="1" hangingPunct="1">
              <a:spcBef>
                <a:spcPct val="50000"/>
              </a:spcBef>
            </a:pPr>
            <a:r>
              <a:rPr lang="zh-CN" altLang="en-US" sz="2000" dirty="0">
                <a:latin typeface="Times New Roman" panose="02020603050405020304" pitchFamily="18" charset="0"/>
              </a:rPr>
              <a:t>将</a:t>
            </a:r>
            <a:r>
              <a:rPr lang="en-US" altLang="zh-CN" sz="2000" dirty="0">
                <a:latin typeface="Times New Roman" panose="02020603050405020304" pitchFamily="18" charset="0"/>
              </a:rPr>
              <a:t>P1</a:t>
            </a:r>
            <a:r>
              <a:rPr lang="zh-CN" altLang="en-US" sz="2000" dirty="0">
                <a:latin typeface="Times New Roman" panose="02020603050405020304" pitchFamily="18" charset="0"/>
              </a:rPr>
              <a:t>的两个分配边和一个请求边消去</a:t>
            </a:r>
            <a:endParaRPr lang="zh-CN" altLang="en-US" sz="2000" dirty="0">
              <a:latin typeface="Times New Roman" panose="02020603050405020304" pitchFamily="18" charset="0"/>
            </a:endParaRPr>
          </a:p>
        </p:txBody>
      </p:sp>
      <p:sp>
        <p:nvSpPr>
          <p:cNvPr id="67" name="矩形 66"/>
          <p:cNvSpPr/>
          <p:nvPr/>
        </p:nvSpPr>
        <p:spPr>
          <a:xfrm>
            <a:off x="3032125" y="5300663"/>
            <a:ext cx="3195638" cy="708025"/>
          </a:xfrm>
          <a:prstGeom prst="rect">
            <a:avLst/>
          </a:prstGeom>
          <a:noFill/>
          <a:ln w="9525">
            <a:noFill/>
          </a:ln>
        </p:spPr>
        <p:txBody>
          <a:bodyPr>
            <a:spAutoFit/>
          </a:bodyPr>
          <a:p>
            <a:pPr algn="ctr" eaLnBrk="1" hangingPunct="1">
              <a:spcBef>
                <a:spcPct val="50000"/>
              </a:spcBef>
            </a:pPr>
            <a:r>
              <a:rPr lang="en-US" altLang="zh-CN" sz="2000" dirty="0">
                <a:latin typeface="Times New Roman" panose="02020603050405020304" pitchFamily="18" charset="0"/>
              </a:rPr>
              <a:t>P1</a:t>
            </a:r>
            <a:r>
              <a:rPr lang="zh-CN" altLang="en-US" sz="2000" dirty="0">
                <a:latin typeface="Times New Roman" panose="02020603050405020304" pitchFamily="18" charset="0"/>
              </a:rPr>
              <a:t>释放资源后，便可使</a:t>
            </a:r>
            <a:r>
              <a:rPr lang="en-US" altLang="zh-CN" sz="2000" dirty="0">
                <a:latin typeface="Times New Roman" panose="02020603050405020304" pitchFamily="18" charset="0"/>
              </a:rPr>
              <a:t>P2</a:t>
            </a:r>
            <a:r>
              <a:rPr lang="zh-CN" altLang="en-US" sz="2000" dirty="0">
                <a:latin typeface="Times New Roman" panose="02020603050405020304" pitchFamily="18" charset="0"/>
              </a:rPr>
              <a:t>获得资源而继续运行</a:t>
            </a:r>
            <a:endParaRPr lang="zh-CN" altLang="en-US" sz="2000" dirty="0">
              <a:latin typeface="Times New Roman" panose="02020603050405020304" pitchFamily="18" charset="0"/>
            </a:endParaRPr>
          </a:p>
        </p:txBody>
      </p:sp>
      <p:sp>
        <p:nvSpPr>
          <p:cNvPr id="68" name="矩形 67"/>
          <p:cNvSpPr/>
          <p:nvPr/>
        </p:nvSpPr>
        <p:spPr>
          <a:xfrm>
            <a:off x="6629400" y="5300663"/>
            <a:ext cx="2514600" cy="708025"/>
          </a:xfrm>
          <a:prstGeom prst="rect">
            <a:avLst/>
          </a:prstGeom>
          <a:noFill/>
          <a:ln w="9525">
            <a:noFill/>
          </a:ln>
        </p:spPr>
        <p:txBody>
          <a:bodyPr>
            <a:spAutoFit/>
          </a:bodyPr>
          <a:p>
            <a:pPr algn="ctr" eaLnBrk="1" hangingPunct="1">
              <a:spcBef>
                <a:spcPct val="50000"/>
              </a:spcBef>
            </a:pPr>
            <a:r>
              <a:rPr lang="zh-CN" altLang="en-US" sz="2000" dirty="0">
                <a:latin typeface="Times New Roman" panose="02020603050405020304" pitchFamily="18" charset="0"/>
              </a:rPr>
              <a:t>将</a:t>
            </a:r>
            <a:r>
              <a:rPr lang="en-US" altLang="zh-CN" sz="2000" dirty="0">
                <a:latin typeface="Times New Roman" panose="02020603050405020304" pitchFamily="18" charset="0"/>
              </a:rPr>
              <a:t>P2</a:t>
            </a:r>
            <a:r>
              <a:rPr lang="zh-CN" altLang="en-US" sz="2000" dirty="0">
                <a:latin typeface="Times New Roman" panose="02020603050405020304" pitchFamily="18" charset="0"/>
              </a:rPr>
              <a:t>的两条请求边和一条分配边消去</a:t>
            </a:r>
            <a:endParaRPr lang="zh-CN" altLang="en-US" sz="2000" dirty="0">
              <a:latin typeface="Times New Roman" panose="02020603050405020304" pitchFamily="18" charset="0"/>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7" grpId="0"/>
      <p:bldP spid="68"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11505" y="1196975"/>
            <a:ext cx="7976870" cy="4556125"/>
          </a:xfrm>
          <a:prstGeom prst="rect">
            <a:avLst/>
          </a:prstGeom>
          <a:noFill/>
        </p:spPr>
        <p:txBody>
          <a:bodyPr wrap="square" rtlCol="0" anchor="t">
            <a:spAutoFit/>
          </a:bodyPr>
          <a:p>
            <a:pPr algn="l" eaLnBrk="1" hangingPunct="1">
              <a:lnSpc>
                <a:spcPct val="110000"/>
              </a:lnSpc>
            </a:pPr>
            <a:r>
              <a:rPr lang="zh-CN" altLang="en-US" dirty="0">
                <a:sym typeface="+mn-ea"/>
              </a:rPr>
              <a:t>死锁检测中的数据结构类似于银行家算法中的数据结构：</a:t>
            </a:r>
            <a:br>
              <a:rPr lang="zh-CN" altLang="en-US" dirty="0">
                <a:sym typeface="+mn-ea"/>
              </a:rPr>
            </a:br>
            <a:r>
              <a:rPr lang="en-US" altLang="zh-CN" dirty="0">
                <a:sym typeface="+mn-ea"/>
              </a:rPr>
              <a:t>(1) </a:t>
            </a:r>
            <a:r>
              <a:rPr lang="zh-CN" altLang="en-US" dirty="0">
                <a:sym typeface="+mn-ea"/>
              </a:rPr>
              <a:t>可利用资源向量</a:t>
            </a:r>
            <a:r>
              <a:rPr lang="en-US" altLang="zh-CN" dirty="0">
                <a:sym typeface="+mn-ea"/>
              </a:rPr>
              <a:t>Available</a:t>
            </a:r>
            <a:r>
              <a:rPr lang="zh-CN" altLang="en-US" dirty="0">
                <a:sym typeface="+mn-ea"/>
              </a:rPr>
              <a:t>，它表示了</a:t>
            </a:r>
            <a:r>
              <a:rPr lang="en-US" altLang="zh-CN" dirty="0">
                <a:sym typeface="+mn-ea"/>
              </a:rPr>
              <a:t>m</a:t>
            </a:r>
            <a:r>
              <a:rPr lang="zh-CN" altLang="en-US" dirty="0">
                <a:sym typeface="+mn-ea"/>
              </a:rPr>
              <a:t>类资源中每一类资源的可用数目。</a:t>
            </a:r>
            <a:br>
              <a:rPr lang="zh-CN" altLang="en-US" dirty="0">
                <a:sym typeface="+mn-ea"/>
              </a:rPr>
            </a:br>
            <a:r>
              <a:rPr lang="en-US" altLang="zh-CN" dirty="0">
                <a:sym typeface="+mn-ea"/>
              </a:rPr>
              <a:t>(2) </a:t>
            </a:r>
            <a:r>
              <a:rPr lang="zh-CN" altLang="en-US" dirty="0">
                <a:sym typeface="+mn-ea"/>
              </a:rPr>
              <a:t>把不占用资源的进程</a:t>
            </a:r>
            <a:r>
              <a:rPr lang="en-US" altLang="zh-CN" dirty="0">
                <a:sym typeface="+mn-ea"/>
              </a:rPr>
              <a:t>(</a:t>
            </a:r>
            <a:r>
              <a:rPr lang="zh-CN" altLang="en-US" dirty="0">
                <a:sym typeface="+mn-ea"/>
              </a:rPr>
              <a:t>向量</a:t>
            </a:r>
            <a:r>
              <a:rPr lang="en-US" altLang="zh-CN" dirty="0">
                <a:sym typeface="+mn-ea"/>
              </a:rPr>
              <a:t>Allocation=0)</a:t>
            </a:r>
            <a:r>
              <a:rPr lang="zh-CN" altLang="en-US" dirty="0">
                <a:sym typeface="+mn-ea"/>
              </a:rPr>
              <a:t>记入</a:t>
            </a:r>
            <a:r>
              <a:rPr lang="en-US" altLang="zh-CN" dirty="0">
                <a:sym typeface="+mn-ea"/>
              </a:rPr>
              <a:t>L</a:t>
            </a:r>
            <a:r>
              <a:rPr lang="zh-CN" altLang="en-US" dirty="0">
                <a:sym typeface="+mn-ea"/>
              </a:rPr>
              <a:t>表中，即</a:t>
            </a:r>
            <a:r>
              <a:rPr lang="en-US" altLang="zh-CN" dirty="0">
                <a:sym typeface="+mn-ea"/>
              </a:rPr>
              <a:t>L</a:t>
            </a:r>
            <a:r>
              <a:rPr lang="en-US" altLang="zh-CN" baseline="-25000" dirty="0">
                <a:sym typeface="+mn-ea"/>
              </a:rPr>
              <a:t>i</a:t>
            </a:r>
            <a:r>
              <a:rPr lang="en-US" altLang="zh-CN" dirty="0">
                <a:sym typeface="+mn-ea"/>
              </a:rPr>
              <a:t>∪L</a:t>
            </a:r>
            <a:r>
              <a:rPr lang="zh-CN" altLang="en-US" dirty="0">
                <a:sym typeface="+mn-ea"/>
              </a:rPr>
              <a:t>。</a:t>
            </a:r>
            <a:br>
              <a:rPr lang="zh-CN" altLang="en-US" dirty="0">
                <a:sym typeface="+mn-ea"/>
              </a:rPr>
            </a:br>
            <a:r>
              <a:rPr lang="en-US" altLang="zh-CN" dirty="0">
                <a:sym typeface="+mn-ea"/>
              </a:rPr>
              <a:t>(3) </a:t>
            </a:r>
            <a:r>
              <a:rPr lang="zh-CN" altLang="en-US" dirty="0">
                <a:sym typeface="+mn-ea"/>
              </a:rPr>
              <a:t>从进程集合中找到一个</a:t>
            </a:r>
            <a:r>
              <a:rPr lang="en-US" altLang="zh-CN" dirty="0">
                <a:sym typeface="+mn-ea"/>
              </a:rPr>
              <a:t>Requesti≤Work</a:t>
            </a:r>
            <a:r>
              <a:rPr lang="zh-CN" altLang="en-US" dirty="0">
                <a:sym typeface="+mn-ea"/>
              </a:rPr>
              <a:t>的进程，做如下处理：① 将其资源分配图简化，释放出资源，增加工作向量</a:t>
            </a:r>
            <a:r>
              <a:rPr lang="en-US" altLang="zh-CN" dirty="0">
                <a:sym typeface="+mn-ea"/>
              </a:rPr>
              <a:t>Work =Work + Allocation i</a:t>
            </a:r>
            <a:r>
              <a:rPr lang="zh-CN" altLang="en-US" dirty="0">
                <a:sym typeface="+mn-ea"/>
              </a:rPr>
              <a:t>。② 将它记入</a:t>
            </a:r>
            <a:r>
              <a:rPr lang="en-US" altLang="zh-CN" dirty="0">
                <a:sym typeface="+mn-ea"/>
              </a:rPr>
              <a:t>L</a:t>
            </a:r>
            <a:r>
              <a:rPr lang="zh-CN" altLang="en-US" dirty="0">
                <a:sym typeface="+mn-ea"/>
              </a:rPr>
              <a:t>表中。</a:t>
            </a:r>
            <a:br>
              <a:rPr lang="zh-CN" altLang="en-US" dirty="0">
                <a:sym typeface="+mn-ea"/>
              </a:rPr>
            </a:br>
            <a:r>
              <a:rPr lang="en-US" altLang="zh-CN" dirty="0">
                <a:sym typeface="+mn-ea"/>
              </a:rPr>
              <a:t>(4) </a:t>
            </a:r>
            <a:r>
              <a:rPr lang="zh-CN" altLang="en-US" dirty="0">
                <a:sym typeface="+mn-ea"/>
              </a:rPr>
              <a:t>若不能把所有进程都记入</a:t>
            </a:r>
            <a:r>
              <a:rPr lang="en-US" altLang="zh-CN" dirty="0">
                <a:sym typeface="+mn-ea"/>
              </a:rPr>
              <a:t>L</a:t>
            </a:r>
            <a:r>
              <a:rPr lang="zh-CN" altLang="en-US" dirty="0">
                <a:sym typeface="+mn-ea"/>
              </a:rPr>
              <a:t>表中，便表明系统状态</a:t>
            </a:r>
            <a:r>
              <a:rPr lang="en-US" altLang="zh-CN" dirty="0">
                <a:sym typeface="+mn-ea"/>
              </a:rPr>
              <a:t>S</a:t>
            </a:r>
            <a:r>
              <a:rPr lang="zh-CN" altLang="en-US" dirty="0">
                <a:sym typeface="+mn-ea"/>
              </a:rPr>
              <a:t>的资源分配图是不可完全简化的。因此，该系统状态将发生死锁。</a:t>
            </a:r>
            <a:endParaRPr lang="zh-CN" altLang="en-US" dirty="0">
              <a:sym typeface="+mn-ea"/>
            </a:endParaRPr>
          </a:p>
        </p:txBody>
      </p:sp>
      <p:sp>
        <p:nvSpPr>
          <p:cNvPr id="111631" name="Rectangle 2"/>
          <p:cNvSpPr txBox="1"/>
          <p:nvPr/>
        </p:nvSpPr>
        <p:spPr>
          <a:xfrm>
            <a:off x="323850" y="260668"/>
            <a:ext cx="8620125" cy="693737"/>
          </a:xfrm>
          <a:prstGeom prst="rect">
            <a:avLst/>
          </a:prstGeom>
          <a:noFill/>
          <a:ln w="9525">
            <a:noFill/>
          </a:ln>
        </p:spPr>
        <p:txBody>
          <a:bodyPr/>
          <a:p>
            <a:pPr eaLnBrk="1" hangingPunct="1">
              <a:buNone/>
            </a:pPr>
            <a:r>
              <a:rPr lang="en-US" altLang="zh-CN" sz="3600" dirty="0">
                <a:solidFill>
                  <a:srgbClr val="000066"/>
                </a:solidFill>
                <a:latin typeface="Tahoma" panose="020B0604030504040204" pitchFamily="34" charset="0"/>
                <a:ea typeface="黑体" panose="02010609060101010101" pitchFamily="49" charset="-122"/>
              </a:rPr>
              <a:t>3.</a:t>
            </a:r>
            <a:r>
              <a:rPr lang="en-US" altLang="zh-CN" sz="3600" dirty="0">
                <a:solidFill>
                  <a:srgbClr val="000066"/>
                </a:solidFill>
                <a:latin typeface="黑体" panose="02010609060101010101" pitchFamily="49" charset="-122"/>
                <a:ea typeface="黑体" panose="02010609060101010101" pitchFamily="49" charset="-122"/>
              </a:rPr>
              <a:t> </a:t>
            </a:r>
            <a:r>
              <a:rPr lang="zh-CN" altLang="en-US" sz="3600" dirty="0">
                <a:solidFill>
                  <a:srgbClr val="000066"/>
                </a:solidFill>
                <a:latin typeface="黑体" panose="02010609060101010101" pitchFamily="49" charset="-122"/>
                <a:ea typeface="黑体" panose="02010609060101010101" pitchFamily="49" charset="-122"/>
              </a:rPr>
              <a:t>死锁检测中的数据结构</a:t>
            </a:r>
            <a:endParaRPr lang="zh-CN" altLang="en-US" sz="3600" dirty="0">
              <a:solidFill>
                <a:srgbClr val="000066"/>
              </a:solidFill>
              <a:latin typeface="黑体" panose="02010609060101010101" pitchFamily="49" charset="-122"/>
              <a:ea typeface="黑体" panose="02010609060101010101" pitchFamily="49" charset="-122"/>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Text Box 2"/>
          <p:cNvSpPr txBox="1"/>
          <p:nvPr/>
        </p:nvSpPr>
        <p:spPr>
          <a:xfrm>
            <a:off x="179388" y="728663"/>
            <a:ext cx="8821737" cy="5940425"/>
          </a:xfrm>
          <a:prstGeom prst="rect">
            <a:avLst/>
          </a:prstGeom>
          <a:solidFill>
            <a:srgbClr val="FFFFFF"/>
          </a:solidFill>
          <a:ln w="9525" cap="flat" cmpd="sng">
            <a:solidFill>
              <a:srgbClr val="000000"/>
            </a:solidFill>
            <a:prstDash val="solid"/>
            <a:miter/>
            <a:headEnd type="none" w="med" len="med"/>
            <a:tailEnd type="none" w="med" len="med"/>
          </a:ln>
        </p:spPr>
        <p:txBody>
          <a:bodyPr/>
          <a:p>
            <a:pPr algn="just" eaLnBrk="1" hangingPunct="1">
              <a:spcBef>
                <a:spcPct val="50000"/>
              </a:spcBef>
            </a:pPr>
            <a:r>
              <a:rPr lang="en-US" altLang="zh-CN" dirty="0">
                <a:latin typeface="Times New Roman" panose="02020603050405020304" pitchFamily="18" charset="0"/>
              </a:rPr>
              <a:t>work= available</a:t>
            </a:r>
            <a:endParaRPr lang="en-US" altLang="zh-CN" dirty="0">
              <a:latin typeface="Times New Roman" panose="02020603050405020304" pitchFamily="18" charset="0"/>
            </a:endParaRPr>
          </a:p>
          <a:p>
            <a:pPr algn="just" eaLnBrk="1" hangingPunct="1">
              <a:spcBef>
                <a:spcPct val="50000"/>
              </a:spcBef>
            </a:pPr>
            <a:r>
              <a:rPr lang="en-US" altLang="zh-CN" dirty="0">
                <a:latin typeface="Times New Roman" panose="02020603050405020304" pitchFamily="18" charset="0"/>
              </a:rPr>
              <a:t>L:={Li| alloc</a:t>
            </a:r>
            <a:r>
              <a:rPr lang="en-US" altLang="zh-CN" baseline="-25000" dirty="0">
                <a:latin typeface="Times New Roman" panose="02020603050405020304" pitchFamily="18" charset="0"/>
              </a:rPr>
              <a:t>i</a:t>
            </a:r>
            <a:r>
              <a:rPr lang="en-US" altLang="zh-CN" dirty="0">
                <a:latin typeface="Times New Roman" panose="02020603050405020304" pitchFamily="18" charset="0"/>
              </a:rPr>
              <a:t>=0  req</a:t>
            </a:r>
            <a:r>
              <a:rPr lang="en-US" altLang="zh-CN" baseline="-25000" dirty="0">
                <a:latin typeface="Times New Roman" panose="02020603050405020304" pitchFamily="18" charset="0"/>
              </a:rPr>
              <a:t>i</a:t>
            </a:r>
            <a:r>
              <a:rPr lang="en-US" altLang="zh-CN" dirty="0">
                <a:latin typeface="Times New Roman" panose="02020603050405020304" pitchFamily="18" charset="0"/>
              </a:rPr>
              <a:t>=0}    </a:t>
            </a:r>
            <a:r>
              <a:rPr lang="zh-CN" altLang="en-US" sz="2000" dirty="0">
                <a:solidFill>
                  <a:srgbClr val="FF0000"/>
                </a:solidFill>
                <a:latin typeface="Times New Roman" panose="02020603050405020304" pitchFamily="18" charset="0"/>
              </a:rPr>
              <a:t>孤立进程点，不占用资源的进程记入</a:t>
            </a:r>
            <a:r>
              <a:rPr lang="en-US" altLang="zh-CN" sz="2000" dirty="0">
                <a:solidFill>
                  <a:srgbClr val="FF0000"/>
                </a:solidFill>
                <a:latin typeface="Times New Roman" panose="02020603050405020304" pitchFamily="18" charset="0"/>
              </a:rPr>
              <a:t>L</a:t>
            </a:r>
            <a:endParaRPr lang="en-US" altLang="zh-CN" sz="2000" dirty="0">
              <a:solidFill>
                <a:srgbClr val="FF0000"/>
              </a:solidFill>
              <a:latin typeface="Times New Roman" panose="02020603050405020304" pitchFamily="18" charset="0"/>
            </a:endParaRPr>
          </a:p>
          <a:p>
            <a:pPr algn="just" eaLnBrk="1" hangingPunct="1">
              <a:spcBef>
                <a:spcPct val="50000"/>
              </a:spcBef>
            </a:pPr>
            <a:r>
              <a:rPr lang="en-US" altLang="zh-CN" dirty="0">
                <a:latin typeface="Times New Roman" panose="02020603050405020304" pitchFamily="18" charset="0"/>
              </a:rPr>
              <a:t>For all  L</a:t>
            </a:r>
            <a:r>
              <a:rPr lang="en-US" altLang="zh-CN" baseline="-25000" dirty="0">
                <a:latin typeface="Times New Roman" panose="02020603050405020304" pitchFamily="18" charset="0"/>
              </a:rPr>
              <a:t>i</a:t>
            </a:r>
            <a:r>
              <a:rPr lang="en-US" altLang="zh-CN" dirty="0">
                <a:latin typeface="Times New Roman" panose="02020603050405020304" pitchFamily="18" charset="0"/>
              </a:rPr>
              <a:t>      L do</a:t>
            </a:r>
            <a:endParaRPr lang="en-US" altLang="zh-CN" dirty="0">
              <a:latin typeface="Times New Roman" panose="02020603050405020304" pitchFamily="18" charset="0"/>
            </a:endParaRPr>
          </a:p>
          <a:p>
            <a:pPr algn="just" eaLnBrk="1" hangingPunct="1">
              <a:spcBef>
                <a:spcPct val="50000"/>
              </a:spcBef>
            </a:pPr>
            <a:r>
              <a:rPr lang="en-US" altLang="zh-CN" dirty="0">
                <a:latin typeface="Times New Roman" panose="02020603050405020304" pitchFamily="18" charset="0"/>
              </a:rPr>
              <a:t>Begin</a:t>
            </a:r>
            <a:endParaRPr lang="en-US" altLang="zh-CN" dirty="0">
              <a:latin typeface="Times New Roman" panose="02020603050405020304" pitchFamily="18" charset="0"/>
            </a:endParaRPr>
          </a:p>
          <a:p>
            <a:pPr algn="just" eaLnBrk="1" hangingPunct="1">
              <a:spcBef>
                <a:spcPct val="50000"/>
              </a:spcBef>
            </a:pPr>
            <a:r>
              <a:rPr lang="en-US" altLang="zh-CN" dirty="0">
                <a:latin typeface="Times New Roman" panose="02020603050405020304" pitchFamily="18" charset="0"/>
              </a:rPr>
              <a:t>	For all req</a:t>
            </a:r>
            <a:r>
              <a:rPr lang="en-US" altLang="zh-CN" baseline="-25000" dirty="0">
                <a:latin typeface="Times New Roman" panose="02020603050405020304" pitchFamily="18" charset="0"/>
              </a:rPr>
              <a:t>i </a:t>
            </a:r>
            <a:r>
              <a:rPr lang="en-US" altLang="zh-CN" dirty="0">
                <a:latin typeface="Times New Roman" panose="02020603050405020304" pitchFamily="18" charset="0"/>
              </a:rPr>
              <a:t>&lt;=work do</a:t>
            </a:r>
            <a:endParaRPr lang="en-US" altLang="zh-CN" dirty="0">
              <a:latin typeface="Times New Roman" panose="02020603050405020304" pitchFamily="18" charset="0"/>
            </a:endParaRPr>
          </a:p>
          <a:p>
            <a:pPr algn="just" eaLnBrk="1" hangingPunct="1">
              <a:spcBef>
                <a:spcPct val="50000"/>
              </a:spcBef>
            </a:pPr>
            <a:r>
              <a:rPr lang="en-US" altLang="zh-CN" dirty="0">
                <a:latin typeface="Times New Roman" panose="02020603050405020304" pitchFamily="18" charset="0"/>
              </a:rPr>
              <a:t>	Begin</a:t>
            </a:r>
            <a:endParaRPr lang="en-US" altLang="zh-CN" dirty="0">
              <a:latin typeface="Times New Roman" panose="02020603050405020304" pitchFamily="18" charset="0"/>
            </a:endParaRPr>
          </a:p>
          <a:p>
            <a:pPr algn="just" eaLnBrk="1" hangingPunct="1">
              <a:spcBef>
                <a:spcPct val="50000"/>
              </a:spcBef>
            </a:pPr>
            <a:r>
              <a:rPr lang="en-US" altLang="zh-CN" dirty="0">
                <a:latin typeface="Times New Roman" panose="02020603050405020304" pitchFamily="18" charset="0"/>
              </a:rPr>
              <a:t>		work=work+alloc</a:t>
            </a:r>
            <a:r>
              <a:rPr lang="en-US" altLang="zh-CN" baseline="-25000" dirty="0">
                <a:latin typeface="Times New Roman" panose="02020603050405020304" pitchFamily="18" charset="0"/>
              </a:rPr>
              <a:t>i      </a:t>
            </a:r>
            <a:r>
              <a:rPr lang="zh-CN" altLang="en-US" sz="2000" dirty="0">
                <a:solidFill>
                  <a:srgbClr val="FF0000"/>
                </a:solidFill>
                <a:latin typeface="Times New Roman" panose="02020603050405020304" pitchFamily="18" charset="0"/>
              </a:rPr>
              <a:t>释放资源，化简资源分配图</a:t>
            </a:r>
            <a:endParaRPr lang="zh-CN" altLang="en-US" sz="2000" dirty="0">
              <a:solidFill>
                <a:srgbClr val="FF0000"/>
              </a:solidFill>
              <a:latin typeface="Times New Roman" panose="02020603050405020304" pitchFamily="18" charset="0"/>
            </a:endParaRPr>
          </a:p>
          <a:p>
            <a:pPr algn="just" eaLnBrk="1" hangingPunct="1">
              <a:spcBef>
                <a:spcPct val="50000"/>
              </a:spcBef>
            </a:pPr>
            <a:r>
              <a:rPr lang="en-US" altLang="zh-CN" dirty="0">
                <a:latin typeface="Times New Roman" panose="02020603050405020304" pitchFamily="18" charset="0"/>
              </a:rPr>
              <a:t>		L=L</a:t>
            </a:r>
            <a:r>
              <a:rPr lang="en-US" altLang="zh-CN" baseline="-25000" dirty="0">
                <a:latin typeface="Times New Roman" panose="02020603050405020304" pitchFamily="18" charset="0"/>
              </a:rPr>
              <a:t>i</a:t>
            </a:r>
            <a:r>
              <a:rPr lang="en-US" altLang="zh-CN" dirty="0">
                <a:latin typeface="宋体" panose="02010600030101010101" pitchFamily="2" charset="-122"/>
              </a:rPr>
              <a:t>∪</a:t>
            </a:r>
            <a:r>
              <a:rPr lang="en-US" altLang="zh-CN" dirty="0">
                <a:latin typeface="Times New Roman" panose="02020603050405020304" pitchFamily="18" charset="0"/>
              </a:rPr>
              <a:t>L</a:t>
            </a:r>
            <a:endParaRPr lang="en-US" altLang="zh-CN" dirty="0">
              <a:latin typeface="Times New Roman" panose="02020603050405020304" pitchFamily="18" charset="0"/>
            </a:endParaRPr>
          </a:p>
          <a:p>
            <a:pPr algn="just" eaLnBrk="1" hangingPunct="1">
              <a:spcBef>
                <a:spcPct val="50000"/>
              </a:spcBef>
            </a:pPr>
            <a:r>
              <a:rPr lang="en-US" altLang="zh-CN" dirty="0">
                <a:latin typeface="Times New Roman" panose="02020603050405020304" pitchFamily="18" charset="0"/>
              </a:rPr>
              <a:t>	end	</a:t>
            </a:r>
            <a:endParaRPr lang="en-US" altLang="zh-CN" dirty="0">
              <a:latin typeface="Times New Roman" panose="02020603050405020304" pitchFamily="18" charset="0"/>
            </a:endParaRPr>
          </a:p>
          <a:p>
            <a:pPr algn="just" eaLnBrk="1" hangingPunct="1">
              <a:spcBef>
                <a:spcPct val="50000"/>
              </a:spcBef>
            </a:pPr>
            <a:r>
              <a:rPr lang="en-US" altLang="zh-CN" dirty="0">
                <a:latin typeface="Times New Roman" panose="02020603050405020304" pitchFamily="18" charset="0"/>
              </a:rPr>
              <a:t>End</a:t>
            </a:r>
            <a:endParaRPr lang="en-US" altLang="zh-CN" dirty="0">
              <a:latin typeface="Times New Roman" panose="02020603050405020304" pitchFamily="18" charset="0"/>
            </a:endParaRPr>
          </a:p>
          <a:p>
            <a:pPr algn="just" eaLnBrk="1" hangingPunct="1">
              <a:spcBef>
                <a:spcPct val="50000"/>
              </a:spcBef>
            </a:pPr>
            <a:r>
              <a:rPr lang="en-US" altLang="zh-CN" dirty="0">
                <a:latin typeface="Times New Roman" panose="02020603050405020304" pitchFamily="18" charset="0"/>
              </a:rPr>
              <a:t>Deadlock= ~(L={p</a:t>
            </a:r>
            <a:r>
              <a:rPr lang="en-US" altLang="zh-CN" baseline="-25000" dirty="0">
                <a:latin typeface="Times New Roman" panose="02020603050405020304" pitchFamily="18" charset="0"/>
              </a:rPr>
              <a:t>1</a:t>
            </a:r>
            <a:r>
              <a:rPr lang="en-US" altLang="zh-CN" dirty="0">
                <a:latin typeface="Times New Roman" panose="02020603050405020304" pitchFamily="18" charset="0"/>
              </a:rPr>
              <a:t> … p</a:t>
            </a:r>
            <a:r>
              <a:rPr lang="en-US" altLang="zh-CN" baseline="-25000" dirty="0">
                <a:latin typeface="Times New Roman" panose="02020603050405020304" pitchFamily="18" charset="0"/>
              </a:rPr>
              <a:t>n</a:t>
            </a:r>
            <a:r>
              <a:rPr lang="en-US" altLang="zh-CN" dirty="0">
                <a:latin typeface="Times New Roman" panose="02020603050405020304" pitchFamily="18" charset="0"/>
              </a:rPr>
              <a:t>})   </a:t>
            </a:r>
            <a:r>
              <a:rPr lang="zh-CN" altLang="en-US" sz="2000" dirty="0">
                <a:solidFill>
                  <a:srgbClr val="FF0000"/>
                </a:solidFill>
                <a:latin typeface="Times New Roman" panose="02020603050405020304" pitchFamily="18" charset="0"/>
              </a:rPr>
              <a:t>能把所有进程都记入</a:t>
            </a:r>
            <a:r>
              <a:rPr lang="en-US" altLang="zh-CN" sz="2000" dirty="0">
                <a:solidFill>
                  <a:srgbClr val="FF0000"/>
                </a:solidFill>
                <a:latin typeface="Times New Roman" panose="02020603050405020304" pitchFamily="18" charset="0"/>
              </a:rPr>
              <a:t>L</a:t>
            </a:r>
            <a:r>
              <a:rPr lang="zh-CN" altLang="en-US" sz="2000" dirty="0">
                <a:solidFill>
                  <a:srgbClr val="FF0000"/>
                </a:solidFill>
                <a:latin typeface="Times New Roman" panose="02020603050405020304" pitchFamily="18" charset="0"/>
              </a:rPr>
              <a:t>了吗？能，不会死锁</a:t>
            </a:r>
            <a:endParaRPr lang="zh-CN" altLang="en-US" dirty="0">
              <a:solidFill>
                <a:srgbClr val="FF0000"/>
              </a:solidFill>
              <a:latin typeface="Times New Roman" panose="02020603050405020304" pitchFamily="18" charset="0"/>
            </a:endParaRPr>
          </a:p>
          <a:p>
            <a:pPr algn="just" eaLnBrk="1" hangingPunct="1">
              <a:spcBef>
                <a:spcPct val="50000"/>
              </a:spcBef>
            </a:pPr>
            <a:endParaRPr lang="en-US" altLang="zh-CN" dirty="0">
              <a:latin typeface="Tahoma" panose="020B0604030504040204" pitchFamily="34" charset="0"/>
            </a:endParaRPr>
          </a:p>
        </p:txBody>
      </p:sp>
      <p:graphicFrame>
        <p:nvGraphicFramePr>
          <p:cNvPr id="116739" name="Object 3"/>
          <p:cNvGraphicFramePr>
            <a:graphicFrameLocks noGrp="1" noChangeAspect="1"/>
          </p:cNvGraphicFramePr>
          <p:nvPr>
            <p:ph idx="1"/>
          </p:nvPr>
        </p:nvGraphicFramePr>
        <p:xfrm>
          <a:off x="1584325" y="1844675"/>
          <a:ext cx="373063" cy="447675"/>
        </p:xfrm>
        <a:graphic>
          <a:graphicData uri="http://schemas.openxmlformats.org/presentationml/2006/ole">
            <mc:AlternateContent xmlns:mc="http://schemas.openxmlformats.org/markup-compatibility/2006">
              <mc:Choice xmlns:v="urn:schemas-microsoft-com:vml" Requires="v">
                <p:oleObj spid="_x0000_s3079" name="" r:id="rId1" imgW="127000" imgH="152400" progId="Equation.3">
                  <p:embed/>
                </p:oleObj>
              </mc:Choice>
              <mc:Fallback>
                <p:oleObj name="" r:id="rId1" imgW="127000" imgH="152400" progId="Equation.3">
                  <p:embed/>
                  <p:pic>
                    <p:nvPicPr>
                      <p:cNvPr id="0" name="图片 3078"/>
                      <p:cNvPicPr/>
                      <p:nvPr/>
                    </p:nvPicPr>
                    <p:blipFill>
                      <a:blip r:embed="rId2"/>
                      <a:srcRect/>
                      <a:stretch>
                        <a:fillRect/>
                      </a:stretch>
                    </p:blipFill>
                    <p:spPr>
                      <a:xfrm>
                        <a:off x="1584325" y="1844675"/>
                        <a:ext cx="373063" cy="447675"/>
                      </a:xfrm>
                      <a:prstGeom prst="rect">
                        <a:avLst/>
                      </a:prstGeom>
                      <a:noFill/>
                      <a:ln w="38100">
                        <a:miter/>
                      </a:ln>
                    </p:spPr>
                  </p:pic>
                </p:oleObj>
              </mc:Fallback>
            </mc:AlternateContent>
          </a:graphicData>
        </a:graphic>
      </p:graphicFrame>
      <p:sp>
        <p:nvSpPr>
          <p:cNvPr id="116740" name="Text Box 4"/>
          <p:cNvSpPr txBox="1"/>
          <p:nvPr/>
        </p:nvSpPr>
        <p:spPr>
          <a:xfrm>
            <a:off x="304800" y="111125"/>
            <a:ext cx="5791200" cy="460375"/>
          </a:xfrm>
          <a:prstGeom prst="rect">
            <a:avLst/>
          </a:prstGeom>
          <a:noFill/>
          <a:ln w="9525">
            <a:noFill/>
          </a:ln>
        </p:spPr>
        <p:txBody>
          <a:bodyPr>
            <a:spAutoFit/>
          </a:bodyPr>
          <a:p>
            <a:pPr eaLnBrk="1" hangingPunct="1">
              <a:spcBef>
                <a:spcPct val="50000"/>
              </a:spcBef>
              <a:buNone/>
            </a:pPr>
            <a:r>
              <a:rPr lang="zh-CN" altLang="en-US" dirty="0">
                <a:latin typeface="黑体" panose="02010609060101010101" pitchFamily="49" charset="-122"/>
                <a:ea typeface="黑体" panose="02010609060101010101" pitchFamily="49" charset="-122"/>
              </a:rPr>
              <a:t>检测死锁的算法：</a:t>
            </a:r>
            <a:endParaRPr lang="zh-CN" altLang="en-US" dirty="0">
              <a:latin typeface="黑体" panose="02010609060101010101" pitchFamily="49" charset="-122"/>
              <a:ea typeface="黑体" panose="02010609060101010101" pitchFamily="49" charset="-122"/>
            </a:endParaRPr>
          </a:p>
        </p:txBody>
      </p:sp>
    </p:spTree>
  </p:cSld>
  <p:clrMapOvr>
    <a:masterClrMapping/>
  </p:clrMapOvr>
  <p:transition spd="slow"/>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7122" name="Text Box 2"/>
          <p:cNvSpPr txBox="1"/>
          <p:nvPr/>
        </p:nvSpPr>
        <p:spPr>
          <a:xfrm>
            <a:off x="533400" y="1600200"/>
            <a:ext cx="7620000" cy="822325"/>
          </a:xfrm>
          <a:prstGeom prst="rect">
            <a:avLst/>
          </a:prstGeom>
          <a:noFill/>
          <a:ln w="9525">
            <a:noFill/>
          </a:ln>
        </p:spPr>
        <p:txBody>
          <a:bodyPr>
            <a:spAutoFit/>
          </a:bodyPr>
          <a:p>
            <a:pPr algn="just">
              <a:spcBef>
                <a:spcPct val="50000"/>
              </a:spcBef>
            </a:pPr>
            <a:r>
              <a:rPr lang="en-US" altLang="zh-CN" b="0" dirty="0">
                <a:solidFill>
                  <a:srgbClr val="FF0066"/>
                </a:solidFill>
                <a:latin typeface="Times New Roman" panose="02020603050405020304" pitchFamily="18" charset="0"/>
              </a:rPr>
              <a:t>        </a:t>
            </a:r>
            <a:r>
              <a:rPr lang="zh-CN" altLang="en-US" dirty="0">
                <a:solidFill>
                  <a:srgbClr val="FF0066"/>
                </a:solidFill>
                <a:latin typeface="Times New Roman" panose="02020603050405020304" pitchFamily="18" charset="0"/>
              </a:rPr>
              <a:t>我们知道了如何去检测死锁，但问题是在于我们应该何时去检测死锁？</a:t>
            </a:r>
            <a:r>
              <a:rPr lang="zh-CN" altLang="en-US" b="0" dirty="0">
                <a:latin typeface="Times New Roman" panose="02020603050405020304" pitchFamily="18" charset="0"/>
              </a:rPr>
              <a:t>        </a:t>
            </a:r>
            <a:endParaRPr lang="zh-CN" altLang="en-US" b="0" dirty="0">
              <a:latin typeface="Times New Roman" panose="02020603050405020304" pitchFamily="18" charset="0"/>
            </a:endParaRPr>
          </a:p>
        </p:txBody>
      </p:sp>
      <p:sp>
        <p:nvSpPr>
          <p:cNvPr id="517123" name="Text Box 3"/>
          <p:cNvSpPr txBox="1"/>
          <p:nvPr/>
        </p:nvSpPr>
        <p:spPr>
          <a:xfrm>
            <a:off x="685800" y="2819400"/>
            <a:ext cx="7467600" cy="3046413"/>
          </a:xfrm>
          <a:prstGeom prst="rect">
            <a:avLst/>
          </a:prstGeom>
          <a:noFill/>
          <a:ln w="9525">
            <a:noFill/>
          </a:ln>
        </p:spPr>
        <p:txBody>
          <a:bodyPr>
            <a:spAutoFit/>
          </a:bodyPr>
          <a:p>
            <a:pPr algn="just">
              <a:spcBef>
                <a:spcPct val="50000"/>
              </a:spcBef>
              <a:buClr>
                <a:srgbClr val="FF3300"/>
              </a:buClr>
              <a:buFont typeface="Wingdings" panose="05000000000000000000" pitchFamily="2" charset="2"/>
              <a:buChar char="Ø"/>
            </a:pPr>
            <a:r>
              <a:rPr lang="en-US" altLang="zh-CN" b="0" dirty="0">
                <a:latin typeface="Times New Roman" panose="02020603050405020304" pitchFamily="18" charset="0"/>
              </a:rPr>
              <a:t> </a:t>
            </a:r>
            <a:r>
              <a:rPr lang="zh-CN" altLang="en-US" dirty="0">
                <a:latin typeface="楷体_GB2312" pitchFamily="49" charset="-122"/>
              </a:rPr>
              <a:t>一种方法是每当有资源请求时去检测，毫无疑问越早发现越好，但这种方法会占用昂贵的</a:t>
            </a:r>
            <a:r>
              <a:rPr lang="en-US" altLang="zh-CN" dirty="0">
                <a:latin typeface="楷体_GB2312" pitchFamily="49" charset="-122"/>
              </a:rPr>
              <a:t>CPU</a:t>
            </a:r>
            <a:r>
              <a:rPr lang="zh-CN" altLang="en-US" dirty="0">
                <a:latin typeface="楷体_GB2312" pitchFamily="49" charset="-122"/>
              </a:rPr>
              <a:t>时间；</a:t>
            </a:r>
            <a:endParaRPr lang="zh-CN" altLang="en-US" dirty="0">
              <a:latin typeface="楷体_GB2312" pitchFamily="49" charset="-122"/>
            </a:endParaRPr>
          </a:p>
          <a:p>
            <a:pPr algn="just">
              <a:spcBef>
                <a:spcPct val="50000"/>
              </a:spcBef>
              <a:buClr>
                <a:srgbClr val="FF3300"/>
              </a:buClr>
              <a:buFont typeface="Wingdings" panose="05000000000000000000" pitchFamily="2" charset="2"/>
              <a:buChar char="Ø"/>
            </a:pPr>
            <a:r>
              <a:rPr lang="zh-CN" altLang="en-US" dirty="0">
                <a:latin typeface="楷体_GB2312" pitchFamily="49" charset="-122"/>
              </a:rPr>
              <a:t>另一种方法是每隔</a:t>
            </a:r>
            <a:r>
              <a:rPr lang="en-US" altLang="zh-CN" dirty="0">
                <a:latin typeface="楷体_GB2312" pitchFamily="49" charset="-122"/>
              </a:rPr>
              <a:t>k</a:t>
            </a:r>
            <a:r>
              <a:rPr lang="zh-CN" altLang="en-US" dirty="0">
                <a:latin typeface="楷体_GB2312" pitchFamily="49" charset="-122"/>
              </a:rPr>
              <a:t>分钟去检测一次，或者当</a:t>
            </a:r>
            <a:r>
              <a:rPr lang="en-US" altLang="zh-CN" dirty="0">
                <a:latin typeface="楷体_GB2312" pitchFamily="49" charset="-122"/>
              </a:rPr>
              <a:t>CPU</a:t>
            </a:r>
            <a:r>
              <a:rPr lang="zh-CN" altLang="en-US" dirty="0">
                <a:latin typeface="楷体_GB2312" pitchFamily="49" charset="-122"/>
              </a:rPr>
              <a:t>的使用率降到某一限值时去检测；</a:t>
            </a:r>
            <a:endParaRPr lang="zh-CN" altLang="en-US" dirty="0">
              <a:latin typeface="楷体_GB2312" pitchFamily="49" charset="-122"/>
            </a:endParaRPr>
          </a:p>
          <a:p>
            <a:pPr algn="just">
              <a:spcBef>
                <a:spcPct val="50000"/>
              </a:spcBef>
              <a:buClr>
                <a:srgbClr val="FF3300"/>
              </a:buClr>
              <a:buFont typeface="Wingdings" panose="05000000000000000000" pitchFamily="2" charset="2"/>
              <a:buChar char="Ø"/>
            </a:pPr>
            <a:r>
              <a:rPr lang="zh-CN" altLang="en-US" dirty="0">
                <a:latin typeface="楷体_GB2312" pitchFamily="49" charset="-122"/>
              </a:rPr>
              <a:t>重视</a:t>
            </a:r>
            <a:r>
              <a:rPr lang="en-US" altLang="zh-CN" dirty="0">
                <a:latin typeface="楷体_GB2312" pitchFamily="49" charset="-122"/>
              </a:rPr>
              <a:t>CPU</a:t>
            </a:r>
            <a:r>
              <a:rPr lang="zh-CN" altLang="en-US" dirty="0">
                <a:latin typeface="楷体_GB2312" pitchFamily="49" charset="-122"/>
              </a:rPr>
              <a:t>使用率的原因在于如果死锁的进程数达到一定数量，就没有多少进程可以被执行，</a:t>
            </a:r>
            <a:r>
              <a:rPr lang="en-US" altLang="zh-CN" dirty="0">
                <a:latin typeface="楷体_GB2312" pitchFamily="49" charset="-122"/>
              </a:rPr>
              <a:t>CPU</a:t>
            </a:r>
            <a:r>
              <a:rPr lang="zh-CN" altLang="en-US" dirty="0">
                <a:latin typeface="楷体_GB2312" pitchFamily="49" charset="-122"/>
              </a:rPr>
              <a:t>会经常被限制。</a:t>
            </a:r>
            <a:endParaRPr lang="zh-CN" altLang="en-US" dirty="0">
              <a:latin typeface="楷体_GB2312" pitchFamily="49" charset="-122"/>
            </a:endParaRPr>
          </a:p>
        </p:txBody>
      </p:sp>
      <p:sp>
        <p:nvSpPr>
          <p:cNvPr id="517124" name="Text Box 4"/>
          <p:cNvSpPr txBox="1"/>
          <p:nvPr/>
        </p:nvSpPr>
        <p:spPr>
          <a:xfrm>
            <a:off x="2819400" y="838200"/>
            <a:ext cx="2971800" cy="466725"/>
          </a:xfrm>
          <a:prstGeom prst="rect">
            <a:avLst/>
          </a:prstGeom>
          <a:solidFill>
            <a:srgbClr val="FFCC99"/>
          </a:solidFill>
          <a:ln w="9525" cap="flat" cmpd="sng">
            <a:solidFill>
              <a:srgbClr val="FFCC99"/>
            </a:solidFill>
            <a:prstDash val="solid"/>
            <a:miter/>
            <a:headEnd type="none" w="med" len="med"/>
            <a:tailEnd type="none" w="med" len="med"/>
          </a:ln>
        </p:spPr>
        <p:txBody>
          <a:bodyPr>
            <a:spAutoFit/>
          </a:bodyPr>
          <a:p>
            <a:pPr eaLnBrk="1" hangingPunct="1">
              <a:spcBef>
                <a:spcPct val="50000"/>
              </a:spcBef>
              <a:buNone/>
            </a:pPr>
            <a:r>
              <a:rPr lang="zh-CN" altLang="en-US" dirty="0">
                <a:latin typeface="黑体" panose="02010609060101010101" pitchFamily="49" charset="-122"/>
                <a:ea typeface="黑体" panose="02010609060101010101" pitchFamily="49" charset="-122"/>
              </a:rPr>
              <a:t>讨论</a:t>
            </a:r>
            <a:endParaRPr lang="zh-CN" altLang="en-US" dirty="0">
              <a:latin typeface="黑体" panose="02010609060101010101" pitchFamily="49" charset="-122"/>
              <a:ea typeface="黑体" panose="02010609060101010101" pitchFamily="49" charset="-122"/>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ntr" presetSubtype="10" fill="hold" grpId="0" nodeType="afterEffect">
                                  <p:stCondLst>
                                    <p:cond delay="0"/>
                                  </p:stCondLst>
                                  <p:childTnLst>
                                    <p:set>
                                      <p:cBhvr>
                                        <p:cTn id="6" dur="1" fill="hold">
                                          <p:stCondLst>
                                            <p:cond delay="0"/>
                                          </p:stCondLst>
                                        </p:cTn>
                                        <p:tgtEl>
                                          <p:spTgt spid="517124"/>
                                        </p:tgtEl>
                                        <p:attrNameLst>
                                          <p:attrName>style.visibility</p:attrName>
                                        </p:attrNameLst>
                                      </p:cBhvr>
                                      <p:to>
                                        <p:strVal val="visible"/>
                                      </p:to>
                                    </p:set>
                                    <p:anim calcmode="lin" valueType="num">
                                      <p:cBhvr>
                                        <p:cTn id="7" dur="5000" fill="hold"/>
                                        <p:tgtEl>
                                          <p:spTgt spid="517124"/>
                                        </p:tgtEl>
                                        <p:attrNameLst>
                                          <p:attrName>ppt_w</p:attrName>
                                        </p:attrNameLst>
                                      </p:cBhvr>
                                      <p:tavLst>
                                        <p:tav tm="0" fmla="#ppt_w*sin(2.5*pi*$)">
                                          <p:val>
                                            <p:fltVal val="0.000000"/>
                                          </p:val>
                                        </p:tav>
                                        <p:tav tm="100000">
                                          <p:val>
                                            <p:fltVal val="1.000000"/>
                                          </p:val>
                                        </p:tav>
                                      </p:tavLst>
                                    </p:anim>
                                    <p:anim calcmode="lin" valueType="num">
                                      <p:cBhvr>
                                        <p:cTn id="8" dur="5000" fill="hold"/>
                                        <p:tgtEl>
                                          <p:spTgt spid="517124"/>
                                        </p:tgtEl>
                                        <p:attrNameLst>
                                          <p:attrName>ppt_h</p:attrName>
                                        </p:attrNameLst>
                                      </p:cBhvr>
                                      <p:tavLst>
                                        <p:tav tm="0">
                                          <p:val>
                                            <p:strVal val="#ppt_h"/>
                                          </p:val>
                                        </p:tav>
                                        <p:tav tm="100000">
                                          <p:val>
                                            <p:strVal val="#ppt_h"/>
                                          </p:val>
                                        </p:tav>
                                      </p:tavLst>
                                    </p:anim>
                                  </p:childTnLst>
                                </p:cTn>
                              </p:par>
                            </p:childTnLst>
                          </p:cTn>
                        </p:par>
                        <p:par>
                          <p:cTn id="9" fill="hold">
                            <p:stCondLst>
                              <p:cond delay="5000"/>
                            </p:stCondLst>
                            <p:childTnLst>
                              <p:par>
                                <p:cTn id="10" presetID="22" presetClass="entr" presetSubtype="8" fill="hold" grpId="0" nodeType="afterEffect">
                                  <p:stCondLst>
                                    <p:cond delay="0"/>
                                  </p:stCondLst>
                                  <p:childTnLst>
                                    <p:set>
                                      <p:cBhvr>
                                        <p:cTn id="11" dur="1" fill="hold">
                                          <p:stCondLst>
                                            <p:cond delay="0"/>
                                          </p:stCondLst>
                                        </p:cTn>
                                        <p:tgtEl>
                                          <p:spTgt spid="517122"/>
                                        </p:tgtEl>
                                        <p:attrNameLst>
                                          <p:attrName>style.visibility</p:attrName>
                                        </p:attrNameLst>
                                      </p:cBhvr>
                                      <p:to>
                                        <p:strVal val="visible"/>
                                      </p:to>
                                    </p:set>
                                    <p:animEffect transition="in" filter="wipe(left)">
                                      <p:cBhvr>
                                        <p:cTn id="12" dur="500"/>
                                        <p:tgtEl>
                                          <p:spTgt spid="5171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7123">
                                            <p:txEl>
                                              <p:charRg st="0" end="47"/>
                                            </p:txEl>
                                          </p:spTgt>
                                        </p:tgtEl>
                                        <p:attrNameLst>
                                          <p:attrName>style.visibility</p:attrName>
                                        </p:attrNameLst>
                                      </p:cBhvr>
                                      <p:to>
                                        <p:strVal val="visible"/>
                                      </p:to>
                                    </p:set>
                                    <p:animEffect transition="in" filter="wipe(left)">
                                      <p:cBhvr>
                                        <p:cTn id="17" dur="500"/>
                                        <p:tgtEl>
                                          <p:spTgt spid="517123">
                                            <p:txEl>
                                              <p:charRg st="0" end="4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17123">
                                            <p:txEl>
                                              <p:charRg st="47" end="86"/>
                                            </p:txEl>
                                          </p:spTgt>
                                        </p:tgtEl>
                                        <p:attrNameLst>
                                          <p:attrName>style.visibility</p:attrName>
                                        </p:attrNameLst>
                                      </p:cBhvr>
                                      <p:to>
                                        <p:strVal val="visible"/>
                                      </p:to>
                                    </p:set>
                                    <p:animEffect transition="in" filter="wipe(left)">
                                      <p:cBhvr>
                                        <p:cTn id="22" dur="500"/>
                                        <p:tgtEl>
                                          <p:spTgt spid="517123">
                                            <p:txEl>
                                              <p:charRg st="47" end="8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17123">
                                            <p:txEl>
                                              <p:charRg st="86" end="138"/>
                                            </p:txEl>
                                          </p:spTgt>
                                        </p:tgtEl>
                                        <p:attrNameLst>
                                          <p:attrName>style.visibility</p:attrName>
                                        </p:attrNameLst>
                                      </p:cBhvr>
                                      <p:to>
                                        <p:strVal val="visible"/>
                                      </p:to>
                                    </p:set>
                                    <p:animEffect transition="in" filter="wipe(left)">
                                      <p:cBhvr>
                                        <p:cTn id="27" dur="500"/>
                                        <p:tgtEl>
                                          <p:spTgt spid="517123">
                                            <p:txEl>
                                              <p:charRg st="86" end="13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22" grpId="0"/>
      <p:bldP spid="517123" grpId="0" build="p"/>
      <p:bldP spid="517124" grpId="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6" name="灯片编号占位符 1"/>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buNone/>
            </a:pPr>
            <a:fld id="{9A0DB2DC-4C9A-4742-B13C-FB6460FD3503}" type="slidenum">
              <a:rPr lang="en-US" altLang="zh-CN" sz="1400" dirty="0">
                <a:ea typeface="宋体" panose="02010600030101010101" pitchFamily="2" charset="-122"/>
              </a:rPr>
            </a:fld>
            <a:endParaRPr lang="en-US" altLang="zh-CN" sz="1400" dirty="0">
              <a:ea typeface="宋体" panose="02010600030101010101" pitchFamily="2" charset="-122"/>
            </a:endParaRPr>
          </a:p>
        </p:txBody>
      </p:sp>
      <p:sp>
        <p:nvSpPr>
          <p:cNvPr id="118787" name="Rectangle 2"/>
          <p:cNvSpPr txBox="1"/>
          <p:nvPr/>
        </p:nvSpPr>
        <p:spPr>
          <a:xfrm>
            <a:off x="323850" y="214313"/>
            <a:ext cx="3122613" cy="693737"/>
          </a:xfrm>
          <a:prstGeom prst="rect">
            <a:avLst/>
          </a:prstGeom>
          <a:noFill/>
          <a:ln w="9525">
            <a:noFill/>
          </a:ln>
        </p:spPr>
        <p:txBody>
          <a:bodyPr/>
          <a:p>
            <a:r>
              <a:rPr lang="zh-CN" altLang="en-US" sz="4400" dirty="0">
                <a:solidFill>
                  <a:srgbClr val="000066"/>
                </a:solidFill>
                <a:latin typeface="Tahoma" panose="020B0604030504040204" pitchFamily="34" charset="0"/>
                <a:ea typeface="黑体" panose="02010609060101010101" pitchFamily="49" charset="-122"/>
              </a:rPr>
              <a:t>鸵鸟算法</a:t>
            </a:r>
            <a:endParaRPr lang="zh-CN" altLang="en-US" sz="4400" dirty="0">
              <a:solidFill>
                <a:srgbClr val="000066"/>
              </a:solidFill>
              <a:latin typeface="Tahoma" panose="020B0604030504040204" pitchFamily="34" charset="0"/>
              <a:ea typeface="黑体" panose="02010609060101010101" pitchFamily="49" charset="-122"/>
            </a:endParaRPr>
          </a:p>
        </p:txBody>
      </p:sp>
      <p:sp>
        <p:nvSpPr>
          <p:cNvPr id="5" name="Rectangle 3"/>
          <p:cNvSpPr txBox="1"/>
          <p:nvPr/>
        </p:nvSpPr>
        <p:spPr>
          <a:xfrm>
            <a:off x="795338" y="1265238"/>
            <a:ext cx="7521575" cy="2605087"/>
          </a:xfrm>
          <a:prstGeom prst="rect">
            <a:avLst/>
          </a:prstGeom>
          <a:noFill/>
          <a:ln w="9525">
            <a:noFill/>
          </a:ln>
        </p:spPr>
        <p:txBody>
          <a:bodyPr/>
          <a:p>
            <a:pPr marL="342900" indent="-342900" algn="just">
              <a:buClr>
                <a:schemeClr val="folHlink"/>
              </a:buClr>
              <a:buSzPct val="60000"/>
              <a:buFont typeface="Wingdings" panose="05000000000000000000" pitchFamily="2" charset="2"/>
              <a:buChar char="n"/>
            </a:pPr>
            <a:r>
              <a:rPr lang="zh-CN" altLang="en-US" sz="2800" dirty="0">
                <a:latin typeface="Tahoma" panose="020B0604030504040204" pitchFamily="34" charset="0"/>
                <a:ea typeface="宋体" panose="02010600030101010101" pitchFamily="2" charset="-122"/>
              </a:rPr>
              <a:t>大多数操作系统处理死锁问题的方法是忽略它</a:t>
            </a:r>
            <a:r>
              <a:rPr lang="en-US" altLang="zh-CN" sz="2800" dirty="0">
                <a:latin typeface="Arial" panose="020B0604020202020204" pitchFamily="34" charset="0"/>
                <a:ea typeface="宋体" panose="02010600030101010101" pitchFamily="2" charset="-122"/>
              </a:rPr>
              <a:t>——</a:t>
            </a:r>
            <a:r>
              <a:rPr lang="zh-CN" altLang="en-US" sz="2800" dirty="0">
                <a:latin typeface="Tahoma" panose="020B0604030504040204" pitchFamily="34" charset="0"/>
                <a:ea typeface="宋体" panose="02010600030101010101" pitchFamily="2" charset="-122"/>
              </a:rPr>
              <a:t>鸵鸟政策。例如</a:t>
            </a:r>
            <a:r>
              <a:rPr lang="en-US" altLang="zh-CN" sz="2800" dirty="0">
                <a:latin typeface="Tahoma" panose="020B0604030504040204" pitchFamily="34" charset="0"/>
                <a:ea typeface="宋体" panose="02010600030101010101" pitchFamily="2" charset="-122"/>
              </a:rPr>
              <a:t>UNIX</a:t>
            </a:r>
            <a:r>
              <a:rPr lang="zh-CN" altLang="en-US" sz="2800" dirty="0">
                <a:latin typeface="Tahoma" panose="020B0604030504040204" pitchFamily="34" charset="0"/>
                <a:ea typeface="宋体" panose="02010600030101010101" pitchFamily="2" charset="-122"/>
              </a:rPr>
              <a:t>和</a:t>
            </a:r>
            <a:r>
              <a:rPr lang="en-US" altLang="zh-CN" sz="2800" dirty="0">
                <a:latin typeface="Tahoma" panose="020B0604030504040204" pitchFamily="34" charset="0"/>
                <a:ea typeface="宋体" panose="02010600030101010101" pitchFamily="2" charset="-122"/>
              </a:rPr>
              <a:t>Windows</a:t>
            </a:r>
            <a:r>
              <a:rPr lang="zh-CN" altLang="en-US" sz="2800" dirty="0">
                <a:latin typeface="Tahoma" panose="020B0604030504040204" pitchFamily="34" charset="0"/>
                <a:ea typeface="宋体" panose="02010600030101010101" pitchFamily="2" charset="-122"/>
              </a:rPr>
              <a:t>等对死锁就是采用鸵鸟政策。</a:t>
            </a:r>
            <a:r>
              <a:rPr lang="zh-CN" altLang="en-US" sz="2800" dirty="0">
                <a:solidFill>
                  <a:srgbClr val="0000FF"/>
                </a:solidFill>
                <a:latin typeface="Tahoma" panose="020B0604030504040204" pitchFamily="34" charset="0"/>
                <a:ea typeface="黑体" panose="02010609060101010101" pitchFamily="49" charset="-122"/>
              </a:rPr>
              <a:t>理由是：</a:t>
            </a:r>
            <a:endParaRPr lang="zh-CN" altLang="en-US" sz="2800" dirty="0">
              <a:solidFill>
                <a:srgbClr val="0000FF"/>
              </a:solidFill>
              <a:latin typeface="Tahoma" panose="020B0604030504040204" pitchFamily="34" charset="0"/>
              <a:ea typeface="黑体" panose="02010609060101010101" pitchFamily="49" charset="-122"/>
            </a:endParaRPr>
          </a:p>
          <a:p>
            <a:pPr marL="742950" lvl="1" indent="-285750" algn="just">
              <a:buClr>
                <a:schemeClr val="hlink"/>
              </a:buClr>
              <a:buSzPct val="55000"/>
              <a:buFont typeface="Wingdings" panose="05000000000000000000" pitchFamily="2" charset="2"/>
              <a:buChar char="n"/>
            </a:pPr>
            <a:r>
              <a:rPr lang="zh-CN" altLang="en-US" dirty="0">
                <a:solidFill>
                  <a:srgbClr val="000066"/>
                </a:solidFill>
                <a:latin typeface="Tahoma" panose="020B0604030504040204" pitchFamily="34" charset="0"/>
              </a:rPr>
              <a:t>死锁发生的概率很小；</a:t>
            </a:r>
            <a:endParaRPr lang="zh-CN" altLang="en-US" dirty="0">
              <a:solidFill>
                <a:srgbClr val="000066"/>
              </a:solidFill>
              <a:latin typeface="Tahoma" panose="020B0604030504040204" pitchFamily="34" charset="0"/>
            </a:endParaRPr>
          </a:p>
          <a:p>
            <a:pPr marL="742950" lvl="1" indent="-285750" algn="just">
              <a:buClr>
                <a:schemeClr val="hlink"/>
              </a:buClr>
              <a:buSzPct val="55000"/>
              <a:buFont typeface="Wingdings" panose="05000000000000000000" pitchFamily="2" charset="2"/>
              <a:buChar char="n"/>
            </a:pPr>
            <a:r>
              <a:rPr lang="zh-CN" altLang="en-US" dirty="0">
                <a:solidFill>
                  <a:srgbClr val="000066"/>
                </a:solidFill>
                <a:latin typeface="Tahoma" panose="020B0604030504040204" pitchFamily="34" charset="0"/>
              </a:rPr>
              <a:t>处理死锁开销太大；</a:t>
            </a:r>
            <a:endParaRPr lang="zh-CN" altLang="en-US" dirty="0">
              <a:solidFill>
                <a:srgbClr val="000066"/>
              </a:solidFill>
              <a:latin typeface="Tahoma" panose="020B0604030504040204" pitchFamily="34" charset="0"/>
            </a:endParaRPr>
          </a:p>
          <a:p>
            <a:pPr marL="742950" lvl="1" indent="-285750" algn="just">
              <a:buClr>
                <a:schemeClr val="hlink"/>
              </a:buClr>
              <a:buSzPct val="55000"/>
              <a:buFont typeface="Wingdings" panose="05000000000000000000" pitchFamily="2" charset="2"/>
              <a:buChar char="n"/>
            </a:pPr>
            <a:r>
              <a:rPr lang="zh-CN" altLang="en-US" dirty="0">
                <a:solidFill>
                  <a:srgbClr val="000066"/>
                </a:solidFill>
                <a:latin typeface="Tahoma" panose="020B0604030504040204" pitchFamily="34" charset="0"/>
              </a:rPr>
              <a:t>而且目前没有较完善的处理死锁的方法。</a:t>
            </a:r>
            <a:endParaRPr lang="zh-CN" altLang="en-US" dirty="0">
              <a:solidFill>
                <a:srgbClr val="000066"/>
              </a:solidFill>
              <a:latin typeface="Tahoma" panose="020B0604030504040204" pitchFamily="34" charset="0"/>
            </a:endParaRPr>
          </a:p>
        </p:txBody>
      </p:sp>
      <p:sp>
        <p:nvSpPr>
          <p:cNvPr id="6" name="Text Box 4"/>
          <p:cNvSpPr txBox="1"/>
          <p:nvPr/>
        </p:nvSpPr>
        <p:spPr>
          <a:xfrm>
            <a:off x="3255963" y="227013"/>
            <a:ext cx="5475287" cy="893762"/>
          </a:xfrm>
          <a:prstGeom prst="rect">
            <a:avLst/>
          </a:prstGeom>
          <a:solidFill>
            <a:srgbClr val="FFFFCC"/>
          </a:solidFill>
          <a:ln w="9525" cap="flat" cmpd="sng">
            <a:solidFill>
              <a:schemeClr val="hlink"/>
            </a:solidFill>
            <a:prstDash val="solid"/>
            <a:miter/>
            <a:headEnd type="none" w="med" len="med"/>
            <a:tailEnd type="none" w="med" len="med"/>
          </a:ln>
        </p:spPr>
        <p:txBody>
          <a:bodyPr>
            <a:spAutoFit/>
          </a:bodyPr>
          <a:p>
            <a:r>
              <a:rPr lang="en-US" altLang="zh-CN" dirty="0">
                <a:latin typeface="Tahoma" panose="020B0604030504040204" pitchFamily="34" charset="0"/>
                <a:ea typeface="宋体" panose="02010600030101010101" pitchFamily="2" charset="-122"/>
              </a:rPr>
              <a:t>[</a:t>
            </a:r>
            <a:r>
              <a:rPr lang="zh-CN" altLang="en-US" dirty="0">
                <a:latin typeface="Tahoma" panose="020B0604030504040204" pitchFamily="34" charset="0"/>
                <a:ea typeface="宋体" panose="02010600030101010101" pitchFamily="2" charset="-122"/>
              </a:rPr>
              <a:t>荷兰</a:t>
            </a:r>
            <a:r>
              <a:rPr lang="en-US" altLang="zh-CN" dirty="0">
                <a:latin typeface="Tahoma" panose="020B0604030504040204" pitchFamily="34" charset="0"/>
                <a:ea typeface="宋体" panose="02010600030101010101" pitchFamily="2" charset="-122"/>
              </a:rPr>
              <a:t>]Andrew S.Tanenbaum</a:t>
            </a:r>
            <a:r>
              <a:rPr lang="zh-CN" altLang="en-US" dirty="0">
                <a:latin typeface="Tahoma" panose="020B0604030504040204" pitchFamily="34" charset="0"/>
                <a:ea typeface="宋体" panose="02010600030101010101" pitchFamily="2" charset="-122"/>
              </a:rPr>
              <a:t>著</a:t>
            </a:r>
            <a:r>
              <a:rPr lang="en-US" altLang="zh-CN" dirty="0">
                <a:latin typeface="Tahoma" panose="020B0604030504040204" pitchFamily="34" charset="0"/>
                <a:ea typeface="宋体" panose="02010600030101010101" pitchFamily="2" charset="-122"/>
              </a:rPr>
              <a:t>:</a:t>
            </a:r>
            <a:endParaRPr lang="en-US" altLang="zh-CN" dirty="0">
              <a:latin typeface="Tahoma" panose="020B0604030504040204" pitchFamily="34" charset="0"/>
              <a:ea typeface="宋体" panose="02010600030101010101" pitchFamily="2" charset="-122"/>
            </a:endParaRPr>
          </a:p>
          <a:p>
            <a:r>
              <a:rPr lang="zh-CN" altLang="en-US" sz="2800" dirty="0">
                <a:solidFill>
                  <a:srgbClr val="000066"/>
                </a:solidFill>
                <a:latin typeface="Times New Roman" panose="02020603050405020304" pitchFamily="18" charset="0"/>
                <a:ea typeface="黑体" panose="02010609060101010101" pitchFamily="49" charset="-122"/>
              </a:rPr>
              <a:t>现代操作系统</a:t>
            </a:r>
            <a:r>
              <a:rPr lang="en-US" altLang="zh-CN" sz="2800" dirty="0">
                <a:solidFill>
                  <a:srgbClr val="000066"/>
                </a:solidFill>
                <a:latin typeface="Times New Roman" panose="02020603050405020304" pitchFamily="18" charset="0"/>
                <a:ea typeface="黑体" panose="02010609060101010101" pitchFamily="49" charset="-122"/>
              </a:rPr>
              <a:t>(</a:t>
            </a:r>
            <a:r>
              <a:rPr lang="zh-CN" altLang="en-US" sz="2800" dirty="0">
                <a:solidFill>
                  <a:srgbClr val="000066"/>
                </a:solidFill>
                <a:latin typeface="Times New Roman" panose="02020603050405020304" pitchFamily="18" charset="0"/>
                <a:ea typeface="黑体" panose="02010609060101010101" pitchFamily="49" charset="-122"/>
              </a:rPr>
              <a:t>第</a:t>
            </a:r>
            <a:r>
              <a:rPr lang="en-US" altLang="zh-CN" sz="2800" dirty="0">
                <a:solidFill>
                  <a:srgbClr val="000066"/>
                </a:solidFill>
                <a:latin typeface="Times New Roman" panose="02020603050405020304" pitchFamily="18" charset="0"/>
                <a:ea typeface="黑体" panose="02010609060101010101" pitchFamily="49" charset="-122"/>
              </a:rPr>
              <a:t>2</a:t>
            </a:r>
            <a:r>
              <a:rPr lang="zh-CN" altLang="en-US" sz="2800" dirty="0">
                <a:solidFill>
                  <a:srgbClr val="000066"/>
                </a:solidFill>
                <a:latin typeface="Times New Roman" panose="02020603050405020304" pitchFamily="18" charset="0"/>
                <a:ea typeface="黑体" panose="02010609060101010101" pitchFamily="49" charset="-122"/>
              </a:rPr>
              <a:t>版</a:t>
            </a:r>
            <a:r>
              <a:rPr lang="en-US" altLang="zh-CN" sz="2800" dirty="0">
                <a:solidFill>
                  <a:srgbClr val="000066"/>
                </a:solidFill>
                <a:latin typeface="Times New Roman" panose="02020603050405020304" pitchFamily="18" charset="0"/>
                <a:ea typeface="黑体" panose="02010609060101010101" pitchFamily="49" charset="-122"/>
              </a:rPr>
              <a:t>)</a:t>
            </a:r>
            <a:endParaRPr lang="en-US" altLang="zh-CN" sz="2800" dirty="0">
              <a:solidFill>
                <a:srgbClr val="000066"/>
              </a:solidFill>
              <a:latin typeface="Times New Roman" panose="02020603050405020304" pitchFamily="18" charset="0"/>
              <a:ea typeface="黑体" panose="02010609060101010101" pitchFamily="49" charset="-122"/>
            </a:endParaRPr>
          </a:p>
        </p:txBody>
      </p:sp>
      <p:sp>
        <p:nvSpPr>
          <p:cNvPr id="7" name="Text Box 5"/>
          <p:cNvSpPr txBox="1"/>
          <p:nvPr/>
        </p:nvSpPr>
        <p:spPr>
          <a:xfrm>
            <a:off x="488950" y="3863975"/>
            <a:ext cx="8367713" cy="2682875"/>
          </a:xfrm>
          <a:prstGeom prst="rect">
            <a:avLst/>
          </a:prstGeom>
          <a:gradFill rotWithShape="0">
            <a:gsLst>
              <a:gs pos="0">
                <a:schemeClr val="hlink"/>
              </a:gs>
              <a:gs pos="100000">
                <a:srgbClr val="9933FF"/>
              </a:gs>
            </a:gsLst>
            <a:lin ang="5400000" scaled="1"/>
            <a:tileRect/>
          </a:gradFill>
          <a:ln w="28575" cap="flat" cmpd="sng">
            <a:solidFill>
              <a:schemeClr val="folHlink"/>
            </a:solidFill>
            <a:prstDash val="solid"/>
            <a:miter/>
            <a:headEnd type="none" w="med" len="med"/>
            <a:tailEnd type="none" w="med" len="med"/>
          </a:ln>
        </p:spPr>
        <p:txBody>
          <a:bodyPr>
            <a:spAutoFit/>
          </a:bodyPr>
          <a:p>
            <a:r>
              <a:rPr lang="zh-CN" altLang="en-US" sz="2800" dirty="0">
                <a:solidFill>
                  <a:srgbClr val="FFFF00"/>
                </a:solidFill>
                <a:latin typeface="楷体_GB2312" pitchFamily="49" charset="-122"/>
              </a:rPr>
              <a:t>死锁在操作系统发展的早期就作为一个课题被详细地研究过。死锁检测的所有相关算法都经过了反复修改，但每次修改总是得到更古怪、更不现实的算法。本质上说，这些算法最终几乎都被淘汰了。当操作系统希望能检测和避免死锁时，可以使用本章讨论的方法，但很少有</a:t>
            </a:r>
            <a:r>
              <a:rPr lang="en-US" altLang="zh-CN" sz="2800" dirty="0">
                <a:solidFill>
                  <a:srgbClr val="FFFF00"/>
                </a:solidFill>
                <a:latin typeface="楷体_GB2312" pitchFamily="49" charset="-122"/>
              </a:rPr>
              <a:t>OS</a:t>
            </a:r>
            <a:r>
              <a:rPr lang="zh-CN" altLang="en-US" sz="2800" dirty="0">
                <a:solidFill>
                  <a:srgbClr val="FFFF00"/>
                </a:solidFill>
                <a:latin typeface="楷体_GB2312" pitchFamily="49" charset="-122"/>
              </a:rPr>
              <a:t>会这样做。</a:t>
            </a:r>
            <a:endParaRPr lang="zh-CN" altLang="en-US" sz="2800" dirty="0">
              <a:solidFill>
                <a:srgbClr val="FFFF00"/>
              </a:solidFill>
              <a:latin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xEl>
                                              <p:charRg st="0" end="59"/>
                                            </p:txEl>
                                          </p:spTgt>
                                        </p:tgtEl>
                                        <p:attrNameLst>
                                          <p:attrName>style.visibility</p:attrName>
                                        </p:attrNameLst>
                                      </p:cBhvr>
                                      <p:to>
                                        <p:strVal val="visible"/>
                                      </p:to>
                                    </p:set>
                                    <p:animEffect transition="in" filter="wipe(up)">
                                      <p:cBhvr>
                                        <p:cTn id="12" dur="500"/>
                                        <p:tgtEl>
                                          <p:spTgt spid="5">
                                            <p:txEl>
                                              <p:charRg st="0" end="5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xEl>
                                              <p:charRg st="59" end="70"/>
                                            </p:txEl>
                                          </p:spTgt>
                                        </p:tgtEl>
                                        <p:attrNameLst>
                                          <p:attrName>style.visibility</p:attrName>
                                        </p:attrNameLst>
                                      </p:cBhvr>
                                      <p:to>
                                        <p:strVal val="visible"/>
                                      </p:to>
                                    </p:set>
                                    <p:animEffect transition="in" filter="wipe(up)">
                                      <p:cBhvr>
                                        <p:cTn id="17" dur="500"/>
                                        <p:tgtEl>
                                          <p:spTgt spid="5">
                                            <p:txEl>
                                              <p:charRg st="59" end="7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
                                            <p:txEl>
                                              <p:charRg st="70" end="80"/>
                                            </p:txEl>
                                          </p:spTgt>
                                        </p:tgtEl>
                                        <p:attrNameLst>
                                          <p:attrName>style.visibility</p:attrName>
                                        </p:attrNameLst>
                                      </p:cBhvr>
                                      <p:to>
                                        <p:strVal val="visible"/>
                                      </p:to>
                                    </p:set>
                                    <p:animEffect transition="in" filter="wipe(up)">
                                      <p:cBhvr>
                                        <p:cTn id="22" dur="500"/>
                                        <p:tgtEl>
                                          <p:spTgt spid="5">
                                            <p:txEl>
                                              <p:charRg st="70" end="8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
                                            <p:txEl>
                                              <p:charRg st="80" end="99"/>
                                            </p:txEl>
                                          </p:spTgt>
                                        </p:tgtEl>
                                        <p:attrNameLst>
                                          <p:attrName>style.visibility</p:attrName>
                                        </p:attrNameLst>
                                      </p:cBhvr>
                                      <p:to>
                                        <p:strVal val="visible"/>
                                      </p:to>
                                    </p:set>
                                    <p:animEffect transition="in" filter="wipe(up)">
                                      <p:cBhvr>
                                        <p:cTn id="27" dur="500"/>
                                        <p:tgtEl>
                                          <p:spTgt spid="5">
                                            <p:txEl>
                                              <p:charRg st="80" end="9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arn(outVertical)">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2" build="p"/>
      <p:bldP spid="6" grpId="0" animBg="1"/>
      <p:bldP spid="7" grpId="0" animBg="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0" name="Text Box 2"/>
          <p:cNvSpPr txBox="1"/>
          <p:nvPr/>
        </p:nvSpPr>
        <p:spPr>
          <a:xfrm>
            <a:off x="563563" y="1538288"/>
            <a:ext cx="7970837" cy="4278312"/>
          </a:xfrm>
          <a:prstGeom prst="rect">
            <a:avLst/>
          </a:prstGeom>
          <a:noFill/>
          <a:ln w="9525">
            <a:noFill/>
          </a:ln>
        </p:spPr>
        <p:txBody>
          <a:bodyPr>
            <a:spAutoFit/>
          </a:bodyPr>
          <a:p>
            <a:pPr>
              <a:spcBef>
                <a:spcPct val="50000"/>
              </a:spcBef>
              <a:buNone/>
            </a:pPr>
            <a:r>
              <a:rPr lang="en-US" altLang="zh-CN" sz="2800" dirty="0">
                <a:latin typeface="楷体_GB2312" pitchFamily="49" charset="-122"/>
              </a:rPr>
              <a:t>    </a:t>
            </a:r>
            <a:r>
              <a:rPr lang="zh-CN" altLang="en-US" sz="2800" dirty="0">
                <a:latin typeface="黑体" panose="02010609060101010101" pitchFamily="49" charset="-122"/>
                <a:ea typeface="黑体" panose="02010609060101010101" pitchFamily="49" charset="-122"/>
              </a:rPr>
              <a:t>系统中若出现死锁现象，将有大量的系统资源被占用、被浪费，甚至可能导致系统的崩溃。因此，一旦检测出死锁的存在，就应该尽快地采取措施，解除死锁，恢复系统的运行。</a:t>
            </a:r>
            <a:endParaRPr lang="zh-CN" altLang="en-US" sz="2800" dirty="0">
              <a:latin typeface="黑体" panose="02010609060101010101" pitchFamily="49" charset="-122"/>
              <a:ea typeface="黑体" panose="02010609060101010101" pitchFamily="49" charset="-122"/>
            </a:endParaRPr>
          </a:p>
          <a:p>
            <a:pPr>
              <a:spcBef>
                <a:spcPct val="70000"/>
              </a:spcBef>
              <a:spcAft>
                <a:spcPct val="20000"/>
              </a:spcAft>
              <a:buNone/>
            </a:pPr>
            <a:r>
              <a:rPr lang="zh-CN" altLang="en-US" sz="2800" dirty="0">
                <a:latin typeface="黑体" panose="02010609060101010101" pitchFamily="49" charset="-122"/>
                <a:ea typeface="黑体" panose="02010609060101010101" pitchFamily="49" charset="-122"/>
              </a:rPr>
              <a:t>主要有三种办法：</a:t>
            </a:r>
            <a:endParaRPr lang="zh-CN" altLang="en-US" sz="2800" dirty="0">
              <a:latin typeface="黑体" panose="02010609060101010101" pitchFamily="49" charset="-122"/>
              <a:ea typeface="黑体" panose="02010609060101010101" pitchFamily="49" charset="-122"/>
            </a:endParaRPr>
          </a:p>
          <a:p>
            <a:pPr lvl="3">
              <a:spcBef>
                <a:spcPct val="30000"/>
              </a:spcBef>
              <a:buFont typeface="Wingdings" panose="05000000000000000000" pitchFamily="2" charset="2"/>
              <a:buChar char="þ"/>
            </a:pPr>
            <a:r>
              <a:rPr lang="zh-CN" altLang="en-US" sz="2800" dirty="0">
                <a:latin typeface="黑体" panose="02010609060101010101" pitchFamily="49" charset="-122"/>
                <a:ea typeface="黑体" panose="02010609060101010101" pitchFamily="49" charset="-122"/>
              </a:rPr>
              <a:t>  </a:t>
            </a:r>
            <a:r>
              <a:rPr lang="zh-CN" altLang="en-US" sz="2800" dirty="0">
                <a:latin typeface="黑体" panose="02010609060101010101" pitchFamily="49" charset="-122"/>
                <a:ea typeface="黑体" panose="02010609060101010101" pitchFamily="49" charset="-122"/>
                <a:hlinkClick r:id="" action="ppaction://hlinkshowjump?jump=nextslide"/>
              </a:rPr>
              <a:t>剥夺资源</a:t>
            </a:r>
            <a:endParaRPr lang="zh-CN" altLang="en-US" sz="2800" dirty="0">
              <a:latin typeface="黑体" panose="02010609060101010101" pitchFamily="49" charset="-122"/>
              <a:ea typeface="黑体" panose="02010609060101010101" pitchFamily="49" charset="-122"/>
            </a:endParaRPr>
          </a:p>
          <a:p>
            <a:pPr lvl="3">
              <a:spcBef>
                <a:spcPct val="30000"/>
              </a:spcBef>
              <a:buFont typeface="Wingdings" panose="05000000000000000000" pitchFamily="2" charset="2"/>
              <a:buChar char="þ"/>
            </a:pPr>
            <a:r>
              <a:rPr lang="zh-CN" altLang="en-US" sz="2800" dirty="0">
                <a:latin typeface="黑体" panose="02010609060101010101" pitchFamily="49" charset="-122"/>
                <a:ea typeface="黑体" panose="02010609060101010101" pitchFamily="49" charset="-122"/>
              </a:rPr>
              <a:t>  </a:t>
            </a:r>
            <a:r>
              <a:rPr lang="zh-CN" altLang="en-US" sz="2800" dirty="0">
                <a:latin typeface="黑体" panose="02010609060101010101" pitchFamily="49" charset="-122"/>
                <a:ea typeface="黑体" panose="02010609060101010101" pitchFamily="49" charset="-122"/>
                <a:hlinkClick r:id="" action="ppaction://noaction"/>
              </a:rPr>
              <a:t>进程回退</a:t>
            </a:r>
            <a:endParaRPr lang="zh-CN" altLang="en-US" sz="2800" dirty="0">
              <a:latin typeface="黑体" panose="02010609060101010101" pitchFamily="49" charset="-122"/>
              <a:ea typeface="黑体" panose="02010609060101010101" pitchFamily="49" charset="-122"/>
            </a:endParaRPr>
          </a:p>
          <a:p>
            <a:pPr lvl="3">
              <a:spcBef>
                <a:spcPct val="30000"/>
              </a:spcBef>
              <a:buFont typeface="Wingdings" panose="05000000000000000000" pitchFamily="2" charset="2"/>
              <a:buChar char="þ"/>
            </a:pPr>
            <a:r>
              <a:rPr lang="zh-CN" altLang="en-US" sz="2800" dirty="0">
                <a:latin typeface="黑体" panose="02010609060101010101" pitchFamily="49" charset="-122"/>
                <a:ea typeface="黑体" panose="02010609060101010101" pitchFamily="49" charset="-122"/>
              </a:rPr>
              <a:t>  </a:t>
            </a:r>
            <a:r>
              <a:rPr lang="zh-CN" altLang="en-US" sz="2800" dirty="0">
                <a:latin typeface="黑体" panose="02010609060101010101" pitchFamily="49" charset="-122"/>
                <a:ea typeface="黑体" panose="02010609060101010101" pitchFamily="49" charset="-122"/>
                <a:hlinkClick r:id="" action="ppaction://noaction"/>
              </a:rPr>
              <a:t>撤消进程</a:t>
            </a:r>
            <a:endParaRPr lang="zh-CN" altLang="en-US" sz="2800" dirty="0">
              <a:latin typeface="黑体" panose="02010609060101010101" pitchFamily="49" charset="-122"/>
              <a:ea typeface="黑体" panose="02010609060101010101" pitchFamily="49" charset="-122"/>
            </a:endParaRPr>
          </a:p>
        </p:txBody>
      </p:sp>
      <p:sp>
        <p:nvSpPr>
          <p:cNvPr id="119811" name="Rectangle 3"/>
          <p:cNvSpPr/>
          <p:nvPr/>
        </p:nvSpPr>
        <p:spPr>
          <a:xfrm>
            <a:off x="611188" y="549275"/>
            <a:ext cx="7772400" cy="533400"/>
          </a:xfrm>
          <a:prstGeom prst="rect">
            <a:avLst/>
          </a:prstGeom>
          <a:noFill/>
          <a:ln w="9525">
            <a:noFill/>
          </a:ln>
        </p:spPr>
        <p:txBody>
          <a:bodyPr anchor="ctr" anchorCtr="0"/>
          <a:p>
            <a:pPr eaLnBrk="1" hangingPunct="1">
              <a:spcBef>
                <a:spcPct val="50000"/>
              </a:spcBef>
              <a:buNone/>
            </a:pPr>
            <a:r>
              <a:rPr lang="en-US" altLang="zh-CN" sz="3200" dirty="0">
                <a:solidFill>
                  <a:srgbClr val="002060"/>
                </a:solidFill>
                <a:latin typeface="黑体" panose="02010609060101010101" pitchFamily="49" charset="-122"/>
                <a:ea typeface="黑体" panose="02010609060101010101" pitchFamily="49" charset="-122"/>
              </a:rPr>
              <a:t>3.8.2 </a:t>
            </a:r>
            <a:r>
              <a:rPr lang="zh-CN" altLang="en-US" sz="3200" dirty="0">
                <a:solidFill>
                  <a:srgbClr val="002060"/>
                </a:solidFill>
                <a:latin typeface="黑体" panose="02010609060101010101" pitchFamily="49" charset="-122"/>
                <a:ea typeface="黑体" panose="02010609060101010101" pitchFamily="49" charset="-122"/>
              </a:rPr>
              <a:t>死锁的解除</a:t>
            </a:r>
            <a:endParaRPr lang="zh-CN" altLang="en-US" sz="3200" dirty="0">
              <a:solidFill>
                <a:srgbClr val="002060"/>
              </a:solidFill>
              <a:latin typeface="黑体" panose="02010609060101010101" pitchFamily="49" charset="-122"/>
              <a:ea typeface="黑体" panose="02010609060101010101" pitchFamily="49" charset="-122"/>
            </a:endParaRP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3600"/>
              <a:t>处理机调度算法的共同目标</a:t>
            </a:r>
            <a:endParaRPr lang="zh-CN" altLang="en-US" sz="3600"/>
          </a:p>
        </p:txBody>
      </p:sp>
      <p:sp>
        <p:nvSpPr>
          <p:cNvPr id="3" name="内容占位符 2"/>
          <p:cNvSpPr>
            <a:spLocks noGrp="1"/>
          </p:cNvSpPr>
          <p:nvPr>
            <p:ph idx="1"/>
          </p:nvPr>
        </p:nvSpPr>
        <p:spPr/>
        <p:txBody>
          <a:bodyPr/>
          <a:p>
            <a:r>
              <a:rPr lang="zh-CN" altLang="en-US" dirty="0">
                <a:sym typeface="+mn-ea"/>
              </a:rPr>
              <a:t>资源利用率</a:t>
            </a:r>
            <a:endParaRPr lang="zh-CN" altLang="en-US" dirty="0">
              <a:sym typeface="+mn-ea"/>
            </a:endParaRPr>
          </a:p>
          <a:p>
            <a:pPr lvl="1"/>
            <a:r>
              <a:rPr lang="zh-CN" altLang="en-US" sz="2450" dirty="0">
                <a:sym typeface="+mn-ea"/>
              </a:rPr>
              <a:t>为提高系统的资源利用率，应使系统中的处理机和其它所有资源都尽可能地保持忙碌状态，其中最重要的处理机利用率可用以下方法计算：</a:t>
            </a:r>
            <a:endParaRPr lang="zh-CN" altLang="en-US" sz="2450" dirty="0">
              <a:sym typeface="+mn-ea"/>
            </a:endParaRPr>
          </a:p>
          <a:p>
            <a:endParaRPr lang="zh-CN" altLang="en-US" sz="2800" dirty="0">
              <a:sym typeface="+mn-ea"/>
            </a:endParaRPr>
          </a:p>
          <a:p>
            <a:endParaRPr lang="zh-CN" altLang="en-US" sz="2800" dirty="0">
              <a:sym typeface="+mn-ea"/>
            </a:endParaRPr>
          </a:p>
          <a:p>
            <a:r>
              <a:rPr lang="zh-CN" altLang="en-US" dirty="0">
                <a:sym typeface="+mn-ea"/>
              </a:rPr>
              <a:t>公平性</a:t>
            </a:r>
            <a:endParaRPr lang="zh-CN" altLang="en-US" dirty="0">
              <a:sym typeface="+mn-ea"/>
            </a:endParaRPr>
          </a:p>
          <a:p>
            <a:pPr lvl="1"/>
            <a:r>
              <a:rPr lang="zh-CN" altLang="en-US" sz="2400" dirty="0">
                <a:sym typeface="+mn-ea"/>
              </a:rPr>
              <a:t>指应使诸进程都获得合理的</a:t>
            </a:r>
            <a:r>
              <a:rPr lang="en-US" altLang="zh-CN" sz="2400" dirty="0">
                <a:sym typeface="+mn-ea"/>
              </a:rPr>
              <a:t>CPU </a:t>
            </a:r>
            <a:r>
              <a:rPr lang="zh-CN" altLang="en-US" sz="2400" dirty="0">
                <a:sym typeface="+mn-ea"/>
              </a:rPr>
              <a:t>时间，不会发生进程饥饿现象。公平性是相对的，对相同类型的进程应获得相同的服务；但对于不同类型的进程，由于其紧急程度或重要性的不同，则应提供不同的服务</a:t>
            </a:r>
            <a:endParaRPr lang="zh-CN" altLang="en-US" sz="2400" dirty="0"/>
          </a:p>
          <a:p>
            <a:endParaRPr lang="zh-CN" altLang="en-US" sz="2400" dirty="0"/>
          </a:p>
        </p:txBody>
      </p:sp>
      <p:pic>
        <p:nvPicPr>
          <p:cNvPr id="6148" name="Picture 4"/>
          <p:cNvPicPr>
            <a:picLocks noChangeAspect="1"/>
          </p:cNvPicPr>
          <p:nvPr/>
        </p:nvPicPr>
        <p:blipFill>
          <a:blip r:embed="rId1"/>
          <a:srcRect l="17108" t="-18819" r="17667" b="-23616"/>
          <a:stretch>
            <a:fillRect/>
          </a:stretch>
        </p:blipFill>
        <p:spPr>
          <a:xfrm>
            <a:off x="1475423" y="2853055"/>
            <a:ext cx="6624637" cy="1093788"/>
          </a:xfrm>
          <a:prstGeom prst="rect">
            <a:avLst/>
          </a:prstGeom>
          <a:noFill/>
          <a:ln w="9525">
            <a:noFill/>
          </a:ln>
        </p:spPr>
      </p:pic>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4" name="Text Box 2"/>
          <p:cNvSpPr txBox="1"/>
          <p:nvPr/>
        </p:nvSpPr>
        <p:spPr>
          <a:xfrm>
            <a:off x="3195638" y="538163"/>
            <a:ext cx="2139950" cy="519112"/>
          </a:xfrm>
          <a:prstGeom prst="rect">
            <a:avLst/>
          </a:prstGeom>
          <a:noFill/>
          <a:ln w="9525">
            <a:noFill/>
          </a:ln>
        </p:spPr>
        <p:txBody>
          <a:bodyPr wrap="none">
            <a:spAutoFit/>
          </a:bodyPr>
          <a:p>
            <a:pPr>
              <a:spcBef>
                <a:spcPct val="50000"/>
              </a:spcBef>
              <a:buNone/>
            </a:pPr>
            <a:r>
              <a:rPr lang="en-US" altLang="zh-CN" sz="2800" b="0" dirty="0">
                <a:latin typeface="黑体" panose="02010609060101010101" pitchFamily="49" charset="-122"/>
                <a:ea typeface="黑体" panose="02010609060101010101" pitchFamily="49" charset="-122"/>
              </a:rPr>
              <a:t>A. </a:t>
            </a:r>
            <a:r>
              <a:rPr lang="zh-CN" altLang="en-US" sz="2800" b="0" dirty="0">
                <a:latin typeface="黑体" panose="02010609060101010101" pitchFamily="49" charset="-122"/>
                <a:ea typeface="黑体" panose="02010609060101010101" pitchFamily="49" charset="-122"/>
              </a:rPr>
              <a:t>剥夺资源</a:t>
            </a:r>
            <a:endParaRPr lang="zh-CN" altLang="en-US" sz="2800" b="0" dirty="0">
              <a:latin typeface="黑体" panose="02010609060101010101" pitchFamily="49" charset="-122"/>
              <a:ea typeface="黑体" panose="02010609060101010101" pitchFamily="49" charset="-122"/>
            </a:endParaRPr>
          </a:p>
        </p:txBody>
      </p:sp>
      <p:sp>
        <p:nvSpPr>
          <p:cNvPr id="120835" name="Text Box 3"/>
          <p:cNvSpPr txBox="1"/>
          <p:nvPr/>
        </p:nvSpPr>
        <p:spPr>
          <a:xfrm>
            <a:off x="450850" y="1468438"/>
            <a:ext cx="8128000" cy="4578350"/>
          </a:xfrm>
          <a:prstGeom prst="rect">
            <a:avLst/>
          </a:prstGeom>
          <a:noFill/>
          <a:ln w="9525">
            <a:noFill/>
          </a:ln>
        </p:spPr>
        <p:txBody>
          <a:bodyPr wrap="none">
            <a:spAutoFit/>
          </a:bodyPr>
          <a:p>
            <a:pPr marL="476250" indent="-476250" defTabSz="476250">
              <a:spcBef>
                <a:spcPct val="50000"/>
              </a:spcBef>
              <a:buFont typeface="Wingdings" panose="05000000000000000000" pitchFamily="2" charset="2"/>
              <a:buChar char="("/>
            </a:pPr>
            <a:r>
              <a:rPr lang="zh-CN" altLang="en-US" sz="2800" b="0" dirty="0">
                <a:latin typeface="黑体" panose="02010609060101010101" pitchFamily="49" charset="-122"/>
                <a:ea typeface="黑体" panose="02010609060101010101" pitchFamily="49" charset="-122"/>
              </a:rPr>
              <a:t>把一个资源从一个进程手中抢过来，交给另一个</a:t>
            </a:r>
            <a:br>
              <a:rPr lang="zh-CN" altLang="en-US" sz="2800" b="0" dirty="0">
                <a:latin typeface="黑体" panose="02010609060101010101" pitchFamily="49" charset="-122"/>
                <a:ea typeface="黑体" panose="02010609060101010101" pitchFamily="49" charset="-122"/>
              </a:rPr>
            </a:br>
            <a:r>
              <a:rPr lang="zh-CN" altLang="en-US" sz="2800" b="0" dirty="0">
                <a:latin typeface="黑体" panose="02010609060101010101" pitchFamily="49" charset="-122"/>
                <a:ea typeface="黑体" panose="02010609060101010101" pitchFamily="49" charset="-122"/>
              </a:rPr>
              <a:t>进程使用，等它用完之后，再还给原来的进程。</a:t>
            </a:r>
            <a:endParaRPr lang="zh-CN" altLang="en-US" sz="2800" b="0" dirty="0">
              <a:latin typeface="黑体" panose="02010609060101010101" pitchFamily="49" charset="-122"/>
              <a:ea typeface="黑体" panose="02010609060101010101" pitchFamily="49" charset="-122"/>
            </a:endParaRPr>
          </a:p>
          <a:p>
            <a:pPr marL="476250" indent="-476250" defTabSz="476250">
              <a:spcBef>
                <a:spcPct val="50000"/>
              </a:spcBef>
              <a:buFont typeface="Wingdings" panose="05000000000000000000" pitchFamily="2" charset="2"/>
              <a:buChar char="("/>
            </a:pPr>
            <a:r>
              <a:rPr lang="zh-CN" altLang="en-US" sz="2800" b="0" dirty="0">
                <a:latin typeface="黑体" panose="02010609060101010101" pitchFamily="49" charset="-122"/>
                <a:ea typeface="黑体" panose="02010609060101010101" pitchFamily="49" charset="-122"/>
              </a:rPr>
              <a:t>在资源剥夺过程中所造成的不良影响的大小，完</a:t>
            </a:r>
            <a:br>
              <a:rPr lang="zh-CN" altLang="en-US" sz="2800" b="0" dirty="0">
                <a:latin typeface="黑体" panose="02010609060101010101" pitchFamily="49" charset="-122"/>
                <a:ea typeface="黑体" panose="02010609060101010101" pitchFamily="49" charset="-122"/>
              </a:rPr>
            </a:br>
            <a:r>
              <a:rPr lang="zh-CN" altLang="en-US" sz="2800" b="0" dirty="0">
                <a:latin typeface="黑体" panose="02010609060101010101" pitchFamily="49" charset="-122"/>
                <a:ea typeface="黑体" panose="02010609060101010101" pitchFamily="49" charset="-122"/>
              </a:rPr>
              <a:t>全取决于该资源自身的性质。实际上，死锁问题</a:t>
            </a:r>
            <a:br>
              <a:rPr lang="zh-CN" altLang="en-US" sz="2800" b="0" dirty="0">
                <a:latin typeface="黑体" panose="02010609060101010101" pitchFamily="49" charset="-122"/>
                <a:ea typeface="黑体" panose="02010609060101010101" pitchFamily="49" charset="-122"/>
              </a:rPr>
            </a:br>
            <a:r>
              <a:rPr lang="zh-CN" altLang="en-US" sz="2800" b="0" dirty="0">
                <a:latin typeface="黑体" panose="02010609060101010101" pitchFamily="49" charset="-122"/>
                <a:ea typeface="黑体" panose="02010609060101010101" pitchFamily="49" charset="-122"/>
              </a:rPr>
              <a:t>正是由不可抢占资源所引起的，所以强行剥夺资</a:t>
            </a:r>
            <a:br>
              <a:rPr lang="zh-CN" altLang="en-US" sz="2800" b="0" dirty="0">
                <a:latin typeface="黑体" panose="02010609060101010101" pitchFamily="49" charset="-122"/>
                <a:ea typeface="黑体" panose="02010609060101010101" pitchFamily="49" charset="-122"/>
              </a:rPr>
            </a:br>
            <a:r>
              <a:rPr lang="zh-CN" altLang="en-US" sz="2800" b="0" dirty="0">
                <a:latin typeface="黑体" panose="02010609060101010101" pitchFamily="49" charset="-122"/>
                <a:ea typeface="黑体" panose="02010609060101010101" pitchFamily="49" charset="-122"/>
              </a:rPr>
              <a:t>源必然会影响进程的正常运行。</a:t>
            </a:r>
            <a:endParaRPr lang="zh-CN" altLang="en-US" sz="2800" b="0" dirty="0">
              <a:latin typeface="黑体" panose="02010609060101010101" pitchFamily="49" charset="-122"/>
              <a:ea typeface="黑体" panose="02010609060101010101" pitchFamily="49" charset="-122"/>
            </a:endParaRPr>
          </a:p>
          <a:p>
            <a:pPr marL="476250" indent="-476250" defTabSz="476250">
              <a:spcBef>
                <a:spcPct val="50000"/>
              </a:spcBef>
              <a:buFont typeface="Wingdings" panose="05000000000000000000" pitchFamily="2" charset="2"/>
              <a:buChar char="("/>
            </a:pPr>
            <a:r>
              <a:rPr lang="zh-CN" altLang="en-US" sz="2800" b="0" dirty="0">
                <a:latin typeface="黑体" panose="02010609060101010101" pitchFamily="49" charset="-122"/>
                <a:ea typeface="黑体" panose="02010609060101010101" pitchFamily="49" charset="-122"/>
              </a:rPr>
              <a:t>这种方法实现起来有点困难，甚至是不可能的。</a:t>
            </a:r>
            <a:br>
              <a:rPr lang="zh-CN" altLang="en-US" sz="2800" b="0" dirty="0">
                <a:latin typeface="黑体" panose="02010609060101010101" pitchFamily="49" charset="-122"/>
                <a:ea typeface="黑体" panose="02010609060101010101" pitchFamily="49" charset="-122"/>
              </a:rPr>
            </a:br>
            <a:r>
              <a:rPr lang="zh-CN" altLang="en-US" sz="2800" b="0" dirty="0">
                <a:latin typeface="黑体" panose="02010609060101010101" pitchFamily="49" charset="-122"/>
                <a:ea typeface="黑体" panose="02010609060101010101" pitchFamily="49" charset="-122"/>
              </a:rPr>
              <a:t>因此只能选择那些相对而言容易剥夺的资源。</a:t>
            </a:r>
            <a:endParaRPr lang="zh-CN" altLang="en-US" sz="2800" b="0" dirty="0">
              <a:latin typeface="黑体" panose="02010609060101010101" pitchFamily="49" charset="-122"/>
              <a:ea typeface="黑体" panose="02010609060101010101" pitchFamily="49" charset="-122"/>
            </a:endParaRPr>
          </a:p>
          <a:p>
            <a:pPr marL="476250" indent="-476250" defTabSz="476250">
              <a:spcBef>
                <a:spcPct val="50000"/>
              </a:spcBef>
              <a:buFont typeface="Wingdings" panose="05000000000000000000" pitchFamily="2" charset="2"/>
              <a:buChar char="("/>
            </a:pPr>
            <a:r>
              <a:rPr lang="zh-CN" altLang="en-US" sz="2800" b="0" dirty="0">
                <a:latin typeface="黑体" panose="02010609060101010101" pitchFamily="49" charset="-122"/>
                <a:ea typeface="黑体" panose="02010609060101010101" pitchFamily="49" charset="-122"/>
              </a:rPr>
              <a:t>野蛮程度：★★★</a:t>
            </a:r>
            <a:endParaRPr lang="zh-CN" altLang="en-US" sz="2800" b="0" dirty="0">
              <a:latin typeface="黑体" panose="02010609060101010101" pitchFamily="49" charset="-122"/>
              <a:ea typeface="黑体" panose="02010609060101010101" pitchFamily="49" charset="-122"/>
            </a:endParaRPr>
          </a:p>
        </p:txBody>
      </p:sp>
      <p:sp>
        <p:nvSpPr>
          <p:cNvPr id="120836" name="AutoShape 4">
            <a:hlinkClick r:id="" action="ppaction://hlinkshowjump?jump=previousslide"/>
          </p:cNvPr>
          <p:cNvSpPr/>
          <p:nvPr/>
        </p:nvSpPr>
        <p:spPr>
          <a:xfrm>
            <a:off x="8382000" y="6400800"/>
            <a:ext cx="762000" cy="457200"/>
          </a:xfrm>
          <a:prstGeom prst="actionButtonBackPrevious">
            <a:avLst/>
          </a:prstGeom>
          <a:solidFill>
            <a:schemeClr val="accent1"/>
          </a:solidFill>
          <a:ln w="9525" cap="flat" cmpd="sng">
            <a:solidFill>
              <a:schemeClr val="tx1"/>
            </a:solidFill>
            <a:prstDash val="solid"/>
            <a:miter/>
            <a:headEnd type="none" w="med" len="med"/>
            <a:tailEnd type="none" w="med" len="med"/>
          </a:ln>
        </p:spPr>
        <p:txBody>
          <a:bodyPr wrap="none" anchor="ctr" anchorCtr="0"/>
          <a:p>
            <a:pPr eaLnBrk="1" hangingPunct="1">
              <a:spcBef>
                <a:spcPct val="50000"/>
              </a:spcBef>
            </a:pPr>
            <a:endParaRPr lang="zh-CN" altLang="en-US" dirty="0">
              <a:latin typeface="Times New Roman" panose="02020603050405020304" pitchFamily="18" charset="0"/>
            </a:endParaRPr>
          </a:p>
        </p:txBody>
      </p:sp>
    </p:spTree>
  </p:cSld>
  <p:clrMapOvr>
    <a:masterClrMapping/>
  </p:clrMapOvr>
  <p:transition spd="slow"/>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8" name="Text Box 2"/>
          <p:cNvSpPr txBox="1"/>
          <p:nvPr/>
        </p:nvSpPr>
        <p:spPr>
          <a:xfrm>
            <a:off x="3195638" y="538163"/>
            <a:ext cx="2419350" cy="579437"/>
          </a:xfrm>
          <a:prstGeom prst="rect">
            <a:avLst/>
          </a:prstGeom>
          <a:noFill/>
          <a:ln w="9525">
            <a:noFill/>
          </a:ln>
        </p:spPr>
        <p:txBody>
          <a:bodyPr wrap="none">
            <a:spAutoFit/>
          </a:bodyPr>
          <a:p>
            <a:pPr>
              <a:spcBef>
                <a:spcPct val="50000"/>
              </a:spcBef>
              <a:buNone/>
            </a:pPr>
            <a:r>
              <a:rPr lang="en-US" altLang="zh-CN" sz="3200" b="0" dirty="0">
                <a:latin typeface="黑体" panose="02010609060101010101" pitchFamily="49" charset="-122"/>
                <a:ea typeface="黑体" panose="02010609060101010101" pitchFamily="49" charset="-122"/>
              </a:rPr>
              <a:t>B. </a:t>
            </a:r>
            <a:r>
              <a:rPr lang="zh-CN" altLang="en-US" sz="3200" b="0" dirty="0">
                <a:latin typeface="黑体" panose="02010609060101010101" pitchFamily="49" charset="-122"/>
                <a:ea typeface="黑体" panose="02010609060101010101" pitchFamily="49" charset="-122"/>
              </a:rPr>
              <a:t>进程回退</a:t>
            </a:r>
            <a:endParaRPr lang="zh-CN" altLang="en-US" sz="3200" b="0" dirty="0">
              <a:latin typeface="黑体" panose="02010609060101010101" pitchFamily="49" charset="-122"/>
              <a:ea typeface="黑体" panose="02010609060101010101" pitchFamily="49" charset="-122"/>
            </a:endParaRPr>
          </a:p>
        </p:txBody>
      </p:sp>
      <p:sp>
        <p:nvSpPr>
          <p:cNvPr id="121859" name="Text Box 3"/>
          <p:cNvSpPr txBox="1"/>
          <p:nvPr/>
        </p:nvSpPr>
        <p:spPr>
          <a:xfrm>
            <a:off x="450850" y="1368425"/>
            <a:ext cx="8128000" cy="4876800"/>
          </a:xfrm>
          <a:prstGeom prst="rect">
            <a:avLst/>
          </a:prstGeom>
          <a:noFill/>
          <a:ln w="9525">
            <a:noFill/>
          </a:ln>
        </p:spPr>
        <p:txBody>
          <a:bodyPr wrap="none">
            <a:spAutoFit/>
          </a:bodyPr>
          <a:p>
            <a:pPr marL="476250" indent="-476250" defTabSz="476250">
              <a:spcBef>
                <a:spcPct val="40000"/>
              </a:spcBef>
              <a:buFont typeface="Wingdings" panose="05000000000000000000" pitchFamily="2" charset="2"/>
              <a:buChar char="("/>
            </a:pPr>
            <a:r>
              <a:rPr lang="zh-CN" altLang="en-US" sz="2800" b="0" dirty="0">
                <a:latin typeface="黑体" panose="02010609060101010101" pitchFamily="49" charset="-122"/>
                <a:ea typeface="黑体" panose="02010609060101010101" pitchFamily="49" charset="-122"/>
              </a:rPr>
              <a:t>定期地把每个进程的状态信息保存在文件当中，</a:t>
            </a:r>
            <a:br>
              <a:rPr lang="zh-CN" altLang="en-US" sz="2800" b="0" dirty="0">
                <a:latin typeface="黑体" panose="02010609060101010101" pitchFamily="49" charset="-122"/>
                <a:ea typeface="黑体" panose="02010609060101010101" pitchFamily="49" charset="-122"/>
              </a:rPr>
            </a:br>
            <a:r>
              <a:rPr lang="zh-CN" altLang="en-US" sz="2800" b="0" dirty="0">
                <a:latin typeface="黑体" panose="02010609060101010101" pitchFamily="49" charset="-122"/>
                <a:ea typeface="黑体" panose="02010609060101010101" pitchFamily="49" charset="-122"/>
              </a:rPr>
              <a:t>这样就得到一个文件序列，每个文件分别记载了</a:t>
            </a:r>
            <a:br>
              <a:rPr lang="zh-CN" altLang="en-US" sz="2800" b="0" dirty="0">
                <a:latin typeface="黑体" panose="02010609060101010101" pitchFamily="49" charset="-122"/>
                <a:ea typeface="黑体" panose="02010609060101010101" pitchFamily="49" charset="-122"/>
              </a:rPr>
            </a:br>
            <a:r>
              <a:rPr lang="zh-CN" altLang="en-US" sz="2800" b="0" dirty="0">
                <a:latin typeface="黑体" panose="02010609060101010101" pitchFamily="49" charset="-122"/>
                <a:ea typeface="黑体" panose="02010609060101010101" pitchFamily="49" charset="-122"/>
              </a:rPr>
              <a:t>该进程在不同时刻的状态。</a:t>
            </a:r>
            <a:endParaRPr lang="zh-CN" altLang="en-US" sz="2800" b="0" dirty="0">
              <a:latin typeface="黑体" panose="02010609060101010101" pitchFamily="49" charset="-122"/>
              <a:ea typeface="黑体" panose="02010609060101010101" pitchFamily="49" charset="-122"/>
            </a:endParaRPr>
          </a:p>
          <a:p>
            <a:pPr marL="476250" indent="-476250" defTabSz="476250">
              <a:spcBef>
                <a:spcPct val="40000"/>
              </a:spcBef>
              <a:buFont typeface="Wingdings" panose="05000000000000000000" pitchFamily="2" charset="2"/>
              <a:buChar char="("/>
            </a:pPr>
            <a:r>
              <a:rPr lang="zh-CN" altLang="en-US" sz="2800" b="0" dirty="0">
                <a:latin typeface="黑体" panose="02010609060101010101" pitchFamily="49" charset="-122"/>
                <a:ea typeface="黑体" panose="02010609060101010101" pitchFamily="49" charset="-122"/>
              </a:rPr>
              <a:t>进程的状态信息包括它的内存映象和它所占用的</a:t>
            </a:r>
            <a:br>
              <a:rPr lang="zh-CN" altLang="en-US" sz="2800" b="0" dirty="0">
                <a:latin typeface="黑体" panose="02010609060101010101" pitchFamily="49" charset="-122"/>
                <a:ea typeface="黑体" panose="02010609060101010101" pitchFamily="49" charset="-122"/>
              </a:rPr>
            </a:br>
            <a:r>
              <a:rPr lang="zh-CN" altLang="en-US" sz="2800" b="0" dirty="0">
                <a:latin typeface="黑体" panose="02010609060101010101" pitchFamily="49" charset="-122"/>
                <a:ea typeface="黑体" panose="02010609060101010101" pitchFamily="49" charset="-122"/>
              </a:rPr>
              <a:t>资源的状态。</a:t>
            </a:r>
            <a:endParaRPr lang="zh-CN" altLang="en-US" sz="2800" b="0" dirty="0">
              <a:latin typeface="黑体" panose="02010609060101010101" pitchFamily="49" charset="-122"/>
              <a:ea typeface="黑体" panose="02010609060101010101" pitchFamily="49" charset="-122"/>
            </a:endParaRPr>
          </a:p>
          <a:p>
            <a:pPr marL="476250" indent="-476250" defTabSz="476250">
              <a:spcBef>
                <a:spcPct val="40000"/>
              </a:spcBef>
              <a:buFont typeface="Wingdings" panose="05000000000000000000" pitchFamily="2" charset="2"/>
              <a:buChar char="("/>
            </a:pPr>
            <a:r>
              <a:rPr lang="zh-CN" altLang="en-US" sz="2800" b="0" dirty="0">
                <a:latin typeface="黑体" panose="02010609060101010101" pitchFamily="49" charset="-122"/>
                <a:ea typeface="黑体" panose="02010609060101010101" pitchFamily="49" charset="-122"/>
              </a:rPr>
              <a:t>当系统检测到死锁时，先查明有哪些资源涉及，</a:t>
            </a:r>
            <a:br>
              <a:rPr lang="zh-CN" altLang="en-US" sz="2800" b="0" dirty="0">
                <a:latin typeface="黑体" panose="02010609060101010101" pitchFamily="49" charset="-122"/>
                <a:ea typeface="黑体" panose="02010609060101010101" pitchFamily="49" charset="-122"/>
              </a:rPr>
            </a:br>
            <a:r>
              <a:rPr lang="zh-CN" altLang="en-US" sz="2800" b="0" dirty="0">
                <a:latin typeface="黑体" panose="02010609060101010101" pitchFamily="49" charset="-122"/>
                <a:ea typeface="黑体" panose="02010609060101010101" pitchFamily="49" charset="-122"/>
              </a:rPr>
              <a:t>然后把其中一个资源的拥有者（进程）回退到以</a:t>
            </a:r>
            <a:br>
              <a:rPr lang="zh-CN" altLang="en-US" sz="2800" b="0" dirty="0">
                <a:latin typeface="黑体" panose="02010609060101010101" pitchFamily="49" charset="-122"/>
                <a:ea typeface="黑体" panose="02010609060101010101" pitchFamily="49" charset="-122"/>
              </a:rPr>
            </a:br>
            <a:r>
              <a:rPr lang="zh-CN" altLang="en-US" sz="2800" b="0" dirty="0">
                <a:latin typeface="黑体" panose="02010609060101010101" pitchFamily="49" charset="-122"/>
                <a:ea typeface="黑体" panose="02010609060101010101" pitchFamily="49" charset="-122"/>
              </a:rPr>
              <a:t>前的某个时刻（尚未拥有该资源），从而打破死</a:t>
            </a:r>
            <a:br>
              <a:rPr lang="zh-CN" altLang="en-US" sz="2800" b="0" dirty="0">
                <a:latin typeface="黑体" panose="02010609060101010101" pitchFamily="49" charset="-122"/>
                <a:ea typeface="黑体" panose="02010609060101010101" pitchFamily="49" charset="-122"/>
              </a:rPr>
            </a:br>
            <a:r>
              <a:rPr lang="zh-CN" altLang="en-US" sz="2800" b="0" dirty="0">
                <a:latin typeface="黑体" panose="02010609060101010101" pitchFamily="49" charset="-122"/>
                <a:ea typeface="黑体" panose="02010609060101010101" pitchFamily="49" charset="-122"/>
              </a:rPr>
              <a:t>锁。但该进程从那时刻开始的所有工作都丢失了</a:t>
            </a:r>
            <a:endParaRPr lang="zh-CN" altLang="en-US" sz="2800" b="0" dirty="0">
              <a:latin typeface="黑体" panose="02010609060101010101" pitchFamily="49" charset="-122"/>
              <a:ea typeface="黑体" panose="02010609060101010101" pitchFamily="49" charset="-122"/>
            </a:endParaRPr>
          </a:p>
          <a:p>
            <a:pPr marL="476250" indent="-476250" defTabSz="476250">
              <a:spcBef>
                <a:spcPct val="40000"/>
              </a:spcBef>
              <a:buFont typeface="Wingdings" panose="05000000000000000000" pitchFamily="2" charset="2"/>
              <a:buChar char="("/>
            </a:pPr>
            <a:r>
              <a:rPr lang="zh-CN" altLang="en-US" sz="2800" b="0" dirty="0">
                <a:latin typeface="黑体" panose="02010609060101010101" pitchFamily="49" charset="-122"/>
                <a:ea typeface="黑体" panose="02010609060101010101" pitchFamily="49" charset="-122"/>
              </a:rPr>
              <a:t>野蛮程度：★。但代价高昂。</a:t>
            </a:r>
            <a:endParaRPr lang="zh-CN" altLang="en-US" sz="2800" b="0" dirty="0">
              <a:latin typeface="黑体" panose="02010609060101010101" pitchFamily="49" charset="-122"/>
              <a:ea typeface="黑体" panose="02010609060101010101" pitchFamily="49" charset="-122"/>
            </a:endParaRPr>
          </a:p>
        </p:txBody>
      </p:sp>
      <p:sp>
        <p:nvSpPr>
          <p:cNvPr id="121860" name="AutoShape 4">
            <a:hlinkClick r:id="" action="ppaction://noaction"/>
          </p:cNvPr>
          <p:cNvSpPr/>
          <p:nvPr/>
        </p:nvSpPr>
        <p:spPr>
          <a:xfrm>
            <a:off x="8382000" y="6400800"/>
            <a:ext cx="762000" cy="457200"/>
          </a:xfrm>
          <a:prstGeom prst="actionButtonBackPrevious">
            <a:avLst/>
          </a:prstGeom>
          <a:solidFill>
            <a:schemeClr val="accent1"/>
          </a:solidFill>
          <a:ln w="9525" cap="flat" cmpd="sng">
            <a:solidFill>
              <a:schemeClr val="tx1"/>
            </a:solidFill>
            <a:prstDash val="solid"/>
            <a:miter/>
            <a:headEnd type="none" w="med" len="med"/>
            <a:tailEnd type="none" w="med" len="med"/>
          </a:ln>
        </p:spPr>
        <p:txBody>
          <a:bodyPr wrap="none" anchor="ctr" anchorCtr="0"/>
          <a:p>
            <a:pPr eaLnBrk="1" hangingPunct="1">
              <a:spcBef>
                <a:spcPct val="50000"/>
              </a:spcBef>
            </a:pPr>
            <a:endParaRPr lang="zh-CN" altLang="en-US" dirty="0">
              <a:latin typeface="Times New Roman" panose="02020603050405020304" pitchFamily="18" charset="0"/>
            </a:endParaRPr>
          </a:p>
        </p:txBody>
      </p:sp>
    </p:spTree>
  </p:cSld>
  <p:clrMapOvr>
    <a:masterClrMapping/>
  </p:clrMapOvr>
  <p:transition spd="slow"/>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2" name="Text Box 2"/>
          <p:cNvSpPr txBox="1"/>
          <p:nvPr/>
        </p:nvSpPr>
        <p:spPr>
          <a:xfrm>
            <a:off x="3195638" y="538163"/>
            <a:ext cx="2419350" cy="579437"/>
          </a:xfrm>
          <a:prstGeom prst="rect">
            <a:avLst/>
          </a:prstGeom>
          <a:noFill/>
          <a:ln w="9525">
            <a:noFill/>
          </a:ln>
        </p:spPr>
        <p:txBody>
          <a:bodyPr wrap="none">
            <a:spAutoFit/>
          </a:bodyPr>
          <a:p>
            <a:pPr>
              <a:spcBef>
                <a:spcPct val="50000"/>
              </a:spcBef>
              <a:buNone/>
            </a:pPr>
            <a:r>
              <a:rPr lang="en-US" altLang="zh-CN" sz="3200" b="0" dirty="0">
                <a:latin typeface="黑体" panose="02010609060101010101" pitchFamily="49" charset="-122"/>
                <a:ea typeface="黑体" panose="02010609060101010101" pitchFamily="49" charset="-122"/>
              </a:rPr>
              <a:t>C. </a:t>
            </a:r>
            <a:r>
              <a:rPr lang="zh-CN" altLang="en-US" sz="3200" b="0" dirty="0">
                <a:latin typeface="黑体" panose="02010609060101010101" pitchFamily="49" charset="-122"/>
                <a:ea typeface="黑体" panose="02010609060101010101" pitchFamily="49" charset="-122"/>
              </a:rPr>
              <a:t>撤消进程</a:t>
            </a:r>
            <a:endParaRPr lang="zh-CN" altLang="en-US" sz="3200" b="0" dirty="0">
              <a:latin typeface="黑体" panose="02010609060101010101" pitchFamily="49" charset="-122"/>
              <a:ea typeface="黑体" panose="02010609060101010101" pitchFamily="49" charset="-122"/>
            </a:endParaRPr>
          </a:p>
        </p:txBody>
      </p:sp>
      <p:sp>
        <p:nvSpPr>
          <p:cNvPr id="122883" name="Text Box 3"/>
          <p:cNvSpPr txBox="1"/>
          <p:nvPr/>
        </p:nvSpPr>
        <p:spPr>
          <a:xfrm>
            <a:off x="450850" y="1368425"/>
            <a:ext cx="8128000" cy="4578350"/>
          </a:xfrm>
          <a:prstGeom prst="rect">
            <a:avLst/>
          </a:prstGeom>
          <a:noFill/>
          <a:ln w="9525">
            <a:noFill/>
          </a:ln>
        </p:spPr>
        <p:txBody>
          <a:bodyPr wrap="none">
            <a:spAutoFit/>
          </a:bodyPr>
          <a:p>
            <a:pPr marL="476250" indent="-476250" defTabSz="476250">
              <a:spcBef>
                <a:spcPct val="50000"/>
              </a:spcBef>
              <a:buFont typeface="Wingdings" panose="05000000000000000000" pitchFamily="2" charset="2"/>
              <a:buChar char="("/>
            </a:pPr>
            <a:r>
              <a:rPr lang="zh-CN" altLang="en-US" sz="2800" b="0" dirty="0">
                <a:latin typeface="黑体" panose="02010609060101010101" pitchFamily="49" charset="-122"/>
                <a:ea typeface="黑体" panose="02010609060101010101" pitchFamily="49" charset="-122"/>
              </a:rPr>
              <a:t>撤消一个或多个处于死锁状态的进程。</a:t>
            </a:r>
            <a:endParaRPr lang="zh-CN" altLang="en-US" sz="2800" b="0" dirty="0">
              <a:latin typeface="黑体" panose="02010609060101010101" pitchFamily="49" charset="-122"/>
              <a:ea typeface="黑体" panose="02010609060101010101" pitchFamily="49" charset="-122"/>
            </a:endParaRPr>
          </a:p>
          <a:p>
            <a:pPr marL="476250" indent="-476250" defTabSz="476250">
              <a:spcBef>
                <a:spcPct val="50000"/>
              </a:spcBef>
              <a:buFont typeface="Wingdings" panose="05000000000000000000" pitchFamily="2" charset="2"/>
              <a:buChar char="("/>
            </a:pPr>
            <a:r>
              <a:rPr lang="zh-CN" altLang="en-US" sz="2800" b="0" dirty="0">
                <a:latin typeface="黑体" panose="02010609060101010101" pitchFamily="49" charset="-122"/>
                <a:ea typeface="黑体" panose="02010609060101010101" pitchFamily="49" charset="-122"/>
              </a:rPr>
              <a:t>先撤消一个死锁进程（或未死锁但占用了资源的</a:t>
            </a:r>
            <a:br>
              <a:rPr lang="zh-CN" altLang="en-US" sz="2800" b="0" dirty="0">
                <a:latin typeface="黑体" panose="02010609060101010101" pitchFamily="49" charset="-122"/>
                <a:ea typeface="黑体" panose="02010609060101010101" pitchFamily="49" charset="-122"/>
              </a:rPr>
            </a:br>
            <a:r>
              <a:rPr lang="zh-CN" altLang="en-US" sz="2800" b="0" dirty="0">
                <a:latin typeface="黑体" panose="02010609060101010101" pitchFamily="49" charset="-122"/>
                <a:ea typeface="黑体" panose="02010609060101010101" pitchFamily="49" charset="-122"/>
              </a:rPr>
              <a:t>进程），若其他死锁进程能够运行起来，则说明</a:t>
            </a:r>
            <a:br>
              <a:rPr lang="zh-CN" altLang="en-US" sz="2800" b="0" dirty="0">
                <a:latin typeface="黑体" panose="02010609060101010101" pitchFamily="49" charset="-122"/>
                <a:ea typeface="黑体" panose="02010609060101010101" pitchFamily="49" charset="-122"/>
              </a:rPr>
            </a:br>
            <a:r>
              <a:rPr lang="zh-CN" altLang="en-US" sz="2800" b="0" dirty="0">
                <a:latin typeface="黑体" panose="02010609060101010101" pitchFamily="49" charset="-122"/>
                <a:ea typeface="黑体" panose="02010609060101010101" pitchFamily="49" charset="-122"/>
              </a:rPr>
              <a:t>有效；否则继续撤消进程，直到死锁解除。</a:t>
            </a:r>
            <a:endParaRPr lang="zh-CN" altLang="en-US" sz="2800" b="0" dirty="0">
              <a:latin typeface="黑体" panose="02010609060101010101" pitchFamily="49" charset="-122"/>
              <a:ea typeface="黑体" panose="02010609060101010101" pitchFamily="49" charset="-122"/>
            </a:endParaRPr>
          </a:p>
          <a:p>
            <a:pPr marL="476250" indent="-476250" defTabSz="476250">
              <a:spcBef>
                <a:spcPct val="50000"/>
              </a:spcBef>
              <a:buFont typeface="Wingdings" panose="05000000000000000000" pitchFamily="2" charset="2"/>
              <a:buChar char="("/>
            </a:pPr>
            <a:r>
              <a:rPr lang="zh-CN" altLang="en-US" sz="2800" b="0" dirty="0">
                <a:latin typeface="黑体" panose="02010609060101010101" pitchFamily="49" charset="-122"/>
                <a:ea typeface="黑体" panose="02010609060101010101" pitchFamily="49" charset="-122"/>
              </a:rPr>
              <a:t>为了减少伤害程度，应尽可能地选择那些能安全</a:t>
            </a:r>
            <a:br>
              <a:rPr lang="zh-CN" altLang="en-US" sz="2800" b="0" dirty="0">
                <a:latin typeface="黑体" panose="02010609060101010101" pitchFamily="49" charset="-122"/>
                <a:ea typeface="黑体" panose="02010609060101010101" pitchFamily="49" charset="-122"/>
              </a:rPr>
            </a:br>
            <a:r>
              <a:rPr lang="zh-CN" altLang="en-US" sz="2800" b="0" dirty="0">
                <a:latin typeface="黑体" panose="02010609060101010101" pitchFamily="49" charset="-122"/>
                <a:ea typeface="黑体" panose="02010609060101010101" pitchFamily="49" charset="-122"/>
              </a:rPr>
              <a:t>地重新运行的进程，如编译进程；而不要去选择</a:t>
            </a:r>
            <a:br>
              <a:rPr lang="zh-CN" altLang="en-US" sz="2800" b="0" dirty="0">
                <a:latin typeface="黑体" panose="02010609060101010101" pitchFamily="49" charset="-122"/>
                <a:ea typeface="黑体" panose="02010609060101010101" pitchFamily="49" charset="-122"/>
              </a:rPr>
            </a:br>
            <a:r>
              <a:rPr lang="zh-CN" altLang="en-US" sz="2800" b="0" dirty="0">
                <a:latin typeface="黑体" panose="02010609060101010101" pitchFamily="49" charset="-122"/>
                <a:ea typeface="黑体" panose="02010609060101010101" pitchFamily="49" charset="-122"/>
              </a:rPr>
              <a:t>那些无法安全地重新运行的进程，如对数据库的</a:t>
            </a:r>
            <a:br>
              <a:rPr lang="zh-CN" altLang="en-US" sz="2800" b="0" dirty="0">
                <a:latin typeface="黑体" panose="02010609060101010101" pitchFamily="49" charset="-122"/>
                <a:ea typeface="黑体" panose="02010609060101010101" pitchFamily="49" charset="-122"/>
              </a:rPr>
            </a:br>
            <a:r>
              <a:rPr lang="zh-CN" altLang="en-US" sz="2800" b="0" dirty="0">
                <a:latin typeface="黑体" panose="02010609060101010101" pitchFamily="49" charset="-122"/>
                <a:ea typeface="黑体" panose="02010609060101010101" pitchFamily="49" charset="-122"/>
              </a:rPr>
              <a:t>更新。</a:t>
            </a:r>
            <a:endParaRPr lang="zh-CN" altLang="en-US" sz="2800" b="0" dirty="0">
              <a:latin typeface="黑体" panose="02010609060101010101" pitchFamily="49" charset="-122"/>
              <a:ea typeface="黑体" panose="02010609060101010101" pitchFamily="49" charset="-122"/>
            </a:endParaRPr>
          </a:p>
          <a:p>
            <a:pPr marL="476250" indent="-476250" defTabSz="476250">
              <a:spcBef>
                <a:spcPct val="50000"/>
              </a:spcBef>
              <a:buFont typeface="Wingdings" panose="05000000000000000000" pitchFamily="2" charset="2"/>
              <a:buChar char="("/>
            </a:pPr>
            <a:r>
              <a:rPr lang="zh-CN" altLang="en-US" sz="2800" b="0" dirty="0">
                <a:latin typeface="黑体" panose="02010609060101010101" pitchFamily="49" charset="-122"/>
                <a:ea typeface="黑体" panose="02010609060101010101" pitchFamily="49" charset="-122"/>
              </a:rPr>
              <a:t>野蛮程度：★★★★★</a:t>
            </a:r>
            <a:endParaRPr lang="zh-CN" altLang="en-US" sz="2800" b="0" dirty="0">
              <a:latin typeface="黑体" panose="02010609060101010101" pitchFamily="49" charset="-122"/>
              <a:ea typeface="黑体" panose="02010609060101010101" pitchFamily="49" charset="-122"/>
            </a:endParaRPr>
          </a:p>
        </p:txBody>
      </p:sp>
      <p:sp>
        <p:nvSpPr>
          <p:cNvPr id="122884" name="AutoShape 4">
            <a:hlinkClick r:id="" action="ppaction://noaction"/>
          </p:cNvPr>
          <p:cNvSpPr/>
          <p:nvPr/>
        </p:nvSpPr>
        <p:spPr>
          <a:xfrm>
            <a:off x="8382000" y="6400800"/>
            <a:ext cx="762000" cy="457200"/>
          </a:xfrm>
          <a:prstGeom prst="actionButtonBackPrevious">
            <a:avLst/>
          </a:prstGeom>
          <a:solidFill>
            <a:schemeClr val="accent1"/>
          </a:solidFill>
          <a:ln w="9525" cap="flat" cmpd="sng">
            <a:solidFill>
              <a:schemeClr val="tx1"/>
            </a:solidFill>
            <a:prstDash val="solid"/>
            <a:miter/>
            <a:headEnd type="none" w="med" len="med"/>
            <a:tailEnd type="none" w="med" len="med"/>
          </a:ln>
        </p:spPr>
        <p:txBody>
          <a:bodyPr wrap="none" anchor="ctr" anchorCtr="0"/>
          <a:p>
            <a:pPr eaLnBrk="1" hangingPunct="1">
              <a:spcBef>
                <a:spcPct val="50000"/>
              </a:spcBef>
            </a:pPr>
            <a:endParaRPr lang="zh-CN" altLang="en-US" dirty="0">
              <a:latin typeface="Times New Roman" panose="02020603050405020304" pitchFamily="18" charset="0"/>
            </a:endParaRPr>
          </a:p>
        </p:txBody>
      </p:sp>
    </p:spTree>
  </p:cSld>
  <p:clrMapOvr>
    <a:masterClrMapping/>
  </p:clrMapOvr>
  <p:transition spd="slow"/>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6" name="Text Box 2"/>
          <p:cNvSpPr txBox="1"/>
          <p:nvPr/>
        </p:nvSpPr>
        <p:spPr>
          <a:xfrm>
            <a:off x="2438400" y="609600"/>
            <a:ext cx="4267200" cy="457200"/>
          </a:xfrm>
          <a:prstGeom prst="rect">
            <a:avLst/>
          </a:prstGeom>
          <a:solidFill>
            <a:srgbClr val="FFCC99"/>
          </a:solidFill>
          <a:ln w="9525">
            <a:noFill/>
          </a:ln>
        </p:spPr>
        <p:txBody>
          <a:bodyPr>
            <a:spAutoFit/>
          </a:bodyPr>
          <a:p>
            <a:pPr eaLnBrk="1" hangingPunct="1">
              <a:spcBef>
                <a:spcPct val="50000"/>
              </a:spcBef>
            </a:pPr>
            <a:r>
              <a:rPr lang="zh-CN" altLang="en-US" dirty="0">
                <a:latin typeface="Tahoma" panose="020B0604030504040204" pitchFamily="34" charset="0"/>
              </a:rPr>
              <a:t>典型问题分析</a:t>
            </a:r>
            <a:endParaRPr lang="zh-CN" altLang="en-US" dirty="0">
              <a:latin typeface="Tahoma" panose="020B0604030504040204" pitchFamily="34" charset="0"/>
            </a:endParaRPr>
          </a:p>
        </p:txBody>
      </p:sp>
      <p:sp>
        <p:nvSpPr>
          <p:cNvPr id="123907" name="Text Box 3"/>
          <p:cNvSpPr txBox="1"/>
          <p:nvPr/>
        </p:nvSpPr>
        <p:spPr>
          <a:xfrm>
            <a:off x="381000" y="1219200"/>
            <a:ext cx="8305800" cy="4419600"/>
          </a:xfrm>
          <a:prstGeom prst="rect">
            <a:avLst/>
          </a:prstGeom>
          <a:noFill/>
          <a:ln w="9525">
            <a:noFill/>
          </a:ln>
        </p:spPr>
        <p:txBody>
          <a:bodyPr>
            <a:spAutoFit/>
          </a:bodyPr>
          <a:p>
            <a:pPr eaLnBrk="1" hangingPunct="1">
              <a:spcBef>
                <a:spcPct val="50000"/>
              </a:spcBef>
            </a:pPr>
            <a:r>
              <a:rPr lang="zh-CN" altLang="en-US" u="sng" dirty="0">
                <a:solidFill>
                  <a:srgbClr val="3609F7"/>
                </a:solidFill>
                <a:latin typeface="Tahoma" panose="020B0604030504040204" pitchFamily="34" charset="0"/>
              </a:rPr>
              <a:t>问题一：</a:t>
            </a:r>
            <a:r>
              <a:rPr lang="zh-CN" altLang="en-US" sz="2000" dirty="0">
                <a:latin typeface="Times New Roman" panose="02020603050405020304" pitchFamily="18" charset="0"/>
              </a:rPr>
              <a:t>假设一个系统包括</a:t>
            </a:r>
            <a:r>
              <a:rPr lang="en-US" altLang="zh-CN" sz="2000" dirty="0">
                <a:latin typeface="Times New Roman" panose="02020603050405020304" pitchFamily="18" charset="0"/>
              </a:rPr>
              <a:t>A-G</a:t>
            </a:r>
            <a:r>
              <a:rPr lang="zh-CN" altLang="en-US" sz="2000" dirty="0">
                <a:latin typeface="Times New Roman" panose="02020603050405020304" pitchFamily="18" charset="0"/>
              </a:rPr>
              <a:t>七个进程，</a:t>
            </a:r>
            <a:r>
              <a:rPr lang="en-US" altLang="zh-CN" sz="2000" dirty="0">
                <a:latin typeface="Times New Roman" panose="02020603050405020304" pitchFamily="18" charset="0"/>
              </a:rPr>
              <a:t>R-W</a:t>
            </a:r>
            <a:r>
              <a:rPr lang="zh-CN" altLang="en-US" sz="2000" dirty="0">
                <a:latin typeface="Times New Roman" panose="02020603050405020304" pitchFamily="18" charset="0"/>
              </a:rPr>
              <a:t>六种资源（各</a:t>
            </a:r>
            <a:r>
              <a:rPr lang="en-US" altLang="zh-CN" sz="2000" dirty="0">
                <a:latin typeface="Times New Roman" panose="02020603050405020304" pitchFamily="18" charset="0"/>
              </a:rPr>
              <a:t>1</a:t>
            </a:r>
            <a:r>
              <a:rPr lang="zh-CN" altLang="en-US" sz="2000" dirty="0">
                <a:latin typeface="Times New Roman" panose="02020603050405020304" pitchFamily="18" charset="0"/>
              </a:rPr>
              <a:t>个）。资源的所有权关系如下所示：</a:t>
            </a:r>
            <a:endParaRPr lang="zh-CN" altLang="en-US" sz="2000" dirty="0">
              <a:latin typeface="Times New Roman" panose="02020603050405020304" pitchFamily="18" charset="0"/>
            </a:endParaRPr>
          </a:p>
          <a:p>
            <a:pPr lvl="1" algn="just">
              <a:spcBef>
                <a:spcPct val="50000"/>
              </a:spcBef>
              <a:buChar char="•"/>
            </a:pPr>
            <a:r>
              <a:rPr lang="zh-CN" altLang="en-US" sz="2000" dirty="0">
                <a:latin typeface="Times New Roman" panose="02020603050405020304" pitchFamily="18" charset="0"/>
              </a:rPr>
              <a:t>  </a:t>
            </a:r>
            <a:r>
              <a:rPr lang="en-US" altLang="zh-CN" sz="2000" dirty="0">
                <a:latin typeface="Times New Roman" panose="02020603050405020304" pitchFamily="18" charset="0"/>
              </a:rPr>
              <a:t>A</a:t>
            </a:r>
            <a:r>
              <a:rPr lang="zh-CN" altLang="en-US" sz="2000" dirty="0">
                <a:latin typeface="Times New Roman" panose="02020603050405020304" pitchFamily="18" charset="0"/>
              </a:rPr>
              <a:t>进程持有</a:t>
            </a:r>
            <a:r>
              <a:rPr lang="en-US" altLang="zh-CN" sz="2000" dirty="0">
                <a:latin typeface="Times New Roman" panose="02020603050405020304" pitchFamily="18" charset="0"/>
              </a:rPr>
              <a:t>R</a:t>
            </a:r>
            <a:r>
              <a:rPr lang="zh-CN" altLang="en-US" sz="2000" dirty="0">
                <a:latin typeface="Times New Roman" panose="02020603050405020304" pitchFamily="18" charset="0"/>
              </a:rPr>
              <a:t>资源，申请</a:t>
            </a:r>
            <a:r>
              <a:rPr lang="en-US" altLang="zh-CN" sz="2000" dirty="0">
                <a:latin typeface="Times New Roman" panose="02020603050405020304" pitchFamily="18" charset="0"/>
              </a:rPr>
              <a:t>S</a:t>
            </a:r>
            <a:r>
              <a:rPr lang="zh-CN" altLang="en-US" sz="2000" dirty="0">
                <a:latin typeface="Times New Roman" panose="02020603050405020304" pitchFamily="18" charset="0"/>
              </a:rPr>
              <a:t>资源。</a:t>
            </a:r>
            <a:endParaRPr lang="zh-CN" altLang="en-US" sz="2000" dirty="0">
              <a:latin typeface="Times New Roman" panose="02020603050405020304" pitchFamily="18" charset="0"/>
            </a:endParaRPr>
          </a:p>
          <a:p>
            <a:pPr lvl="1" algn="just">
              <a:spcBef>
                <a:spcPct val="50000"/>
              </a:spcBef>
              <a:buChar char="•"/>
            </a:pPr>
            <a:r>
              <a:rPr lang="zh-CN" altLang="en-US" sz="2000" dirty="0">
                <a:latin typeface="Times New Roman" panose="02020603050405020304" pitchFamily="18" charset="0"/>
              </a:rPr>
              <a:t>  </a:t>
            </a:r>
            <a:r>
              <a:rPr lang="en-US" altLang="zh-CN" sz="2000" dirty="0">
                <a:latin typeface="Times New Roman" panose="02020603050405020304" pitchFamily="18" charset="0"/>
              </a:rPr>
              <a:t>B</a:t>
            </a:r>
            <a:r>
              <a:rPr lang="zh-CN" altLang="en-US" sz="2000" dirty="0">
                <a:latin typeface="Times New Roman" panose="02020603050405020304" pitchFamily="18" charset="0"/>
              </a:rPr>
              <a:t>进程不持有资源，申请</a:t>
            </a:r>
            <a:r>
              <a:rPr lang="en-US" altLang="zh-CN" sz="2000" dirty="0">
                <a:latin typeface="Times New Roman" panose="02020603050405020304" pitchFamily="18" charset="0"/>
              </a:rPr>
              <a:t>T</a:t>
            </a:r>
            <a:r>
              <a:rPr lang="zh-CN" altLang="en-US" sz="2000" dirty="0">
                <a:latin typeface="Times New Roman" panose="02020603050405020304" pitchFamily="18" charset="0"/>
              </a:rPr>
              <a:t>资源。</a:t>
            </a:r>
            <a:endParaRPr lang="zh-CN" altLang="en-US" sz="2000" dirty="0">
              <a:latin typeface="Times New Roman" panose="02020603050405020304" pitchFamily="18" charset="0"/>
            </a:endParaRPr>
          </a:p>
          <a:p>
            <a:pPr lvl="1" algn="just">
              <a:spcBef>
                <a:spcPct val="50000"/>
              </a:spcBef>
              <a:buChar char="•"/>
            </a:pPr>
            <a:r>
              <a:rPr lang="zh-CN" altLang="en-US" sz="2000" dirty="0">
                <a:latin typeface="Times New Roman" panose="02020603050405020304" pitchFamily="18" charset="0"/>
              </a:rPr>
              <a:t>  </a:t>
            </a:r>
            <a:r>
              <a:rPr lang="en-US" altLang="zh-CN" sz="2000" dirty="0">
                <a:latin typeface="Times New Roman" panose="02020603050405020304" pitchFamily="18" charset="0"/>
              </a:rPr>
              <a:t>C</a:t>
            </a:r>
            <a:r>
              <a:rPr lang="zh-CN" altLang="en-US" sz="2000" dirty="0">
                <a:latin typeface="Times New Roman" panose="02020603050405020304" pitchFamily="18" charset="0"/>
              </a:rPr>
              <a:t>进程不持有资源，申请</a:t>
            </a:r>
            <a:r>
              <a:rPr lang="en-US" altLang="zh-CN" sz="2000" dirty="0">
                <a:latin typeface="Times New Roman" panose="02020603050405020304" pitchFamily="18" charset="0"/>
              </a:rPr>
              <a:t>S</a:t>
            </a:r>
            <a:r>
              <a:rPr lang="zh-CN" altLang="en-US" sz="2000" dirty="0">
                <a:latin typeface="Times New Roman" panose="02020603050405020304" pitchFamily="18" charset="0"/>
              </a:rPr>
              <a:t>资源。</a:t>
            </a:r>
            <a:endParaRPr lang="zh-CN" altLang="en-US" sz="2000" dirty="0">
              <a:latin typeface="Times New Roman" panose="02020603050405020304" pitchFamily="18" charset="0"/>
            </a:endParaRPr>
          </a:p>
          <a:p>
            <a:pPr lvl="1" algn="just">
              <a:spcBef>
                <a:spcPct val="50000"/>
              </a:spcBef>
              <a:buChar char="•"/>
            </a:pPr>
            <a:r>
              <a:rPr lang="zh-CN" altLang="en-US" sz="2000" dirty="0">
                <a:latin typeface="Times New Roman" panose="02020603050405020304" pitchFamily="18" charset="0"/>
              </a:rPr>
              <a:t>  </a:t>
            </a:r>
            <a:r>
              <a:rPr lang="en-US" altLang="zh-CN" sz="2000" dirty="0">
                <a:latin typeface="Times New Roman" panose="02020603050405020304" pitchFamily="18" charset="0"/>
              </a:rPr>
              <a:t>D</a:t>
            </a:r>
            <a:r>
              <a:rPr lang="zh-CN" altLang="en-US" sz="2000" dirty="0">
                <a:latin typeface="Times New Roman" panose="02020603050405020304" pitchFamily="18" charset="0"/>
              </a:rPr>
              <a:t>进程持有</a:t>
            </a:r>
            <a:r>
              <a:rPr lang="en-US" altLang="zh-CN" sz="2000" dirty="0">
                <a:latin typeface="Times New Roman" panose="02020603050405020304" pitchFamily="18" charset="0"/>
              </a:rPr>
              <a:t>U</a:t>
            </a:r>
            <a:r>
              <a:rPr lang="zh-CN" altLang="en-US" sz="2000" dirty="0">
                <a:latin typeface="Times New Roman" panose="02020603050405020304" pitchFamily="18" charset="0"/>
              </a:rPr>
              <a:t>资源，申请</a:t>
            </a:r>
            <a:r>
              <a:rPr lang="en-US" altLang="zh-CN" sz="2000" dirty="0">
                <a:latin typeface="Times New Roman" panose="02020603050405020304" pitchFamily="18" charset="0"/>
              </a:rPr>
              <a:t>S</a:t>
            </a:r>
            <a:r>
              <a:rPr lang="zh-CN" altLang="en-US" sz="2000" dirty="0">
                <a:latin typeface="Times New Roman" panose="02020603050405020304" pitchFamily="18" charset="0"/>
              </a:rPr>
              <a:t>、</a:t>
            </a:r>
            <a:r>
              <a:rPr lang="en-US" altLang="zh-CN" sz="2000" dirty="0">
                <a:latin typeface="Times New Roman" panose="02020603050405020304" pitchFamily="18" charset="0"/>
              </a:rPr>
              <a:t>T</a:t>
            </a:r>
            <a:r>
              <a:rPr lang="zh-CN" altLang="en-US" sz="2000" dirty="0">
                <a:latin typeface="Times New Roman" panose="02020603050405020304" pitchFamily="18" charset="0"/>
              </a:rPr>
              <a:t>资源。</a:t>
            </a:r>
            <a:endParaRPr lang="zh-CN" altLang="en-US" sz="2000" dirty="0">
              <a:latin typeface="Times New Roman" panose="02020603050405020304" pitchFamily="18" charset="0"/>
            </a:endParaRPr>
          </a:p>
          <a:p>
            <a:pPr lvl="1" algn="just">
              <a:spcBef>
                <a:spcPct val="50000"/>
              </a:spcBef>
              <a:buChar char="•"/>
            </a:pPr>
            <a:r>
              <a:rPr lang="zh-CN" altLang="en-US" sz="2000" dirty="0">
                <a:latin typeface="Times New Roman" panose="02020603050405020304" pitchFamily="18" charset="0"/>
              </a:rPr>
              <a:t>  </a:t>
            </a:r>
            <a:r>
              <a:rPr lang="en-US" altLang="zh-CN" sz="2000" dirty="0">
                <a:latin typeface="Times New Roman" panose="02020603050405020304" pitchFamily="18" charset="0"/>
              </a:rPr>
              <a:t>E</a:t>
            </a:r>
            <a:r>
              <a:rPr lang="zh-CN" altLang="en-US" sz="2000" dirty="0">
                <a:latin typeface="Times New Roman" panose="02020603050405020304" pitchFamily="18" charset="0"/>
              </a:rPr>
              <a:t>进程持有</a:t>
            </a:r>
            <a:r>
              <a:rPr lang="en-US" altLang="zh-CN" sz="2000" dirty="0">
                <a:latin typeface="Times New Roman" panose="02020603050405020304" pitchFamily="18" charset="0"/>
              </a:rPr>
              <a:t>T</a:t>
            </a:r>
            <a:r>
              <a:rPr lang="zh-CN" altLang="en-US" sz="2000" dirty="0">
                <a:latin typeface="Times New Roman" panose="02020603050405020304" pitchFamily="18" charset="0"/>
              </a:rPr>
              <a:t>资源，申请</a:t>
            </a:r>
            <a:r>
              <a:rPr lang="en-US" altLang="zh-CN" sz="2000" dirty="0">
                <a:latin typeface="Times New Roman" panose="02020603050405020304" pitchFamily="18" charset="0"/>
              </a:rPr>
              <a:t>V</a:t>
            </a:r>
            <a:r>
              <a:rPr lang="zh-CN" altLang="en-US" sz="2000" dirty="0">
                <a:latin typeface="Times New Roman" panose="02020603050405020304" pitchFamily="18" charset="0"/>
              </a:rPr>
              <a:t>资源。</a:t>
            </a:r>
            <a:endParaRPr lang="zh-CN" altLang="en-US" sz="2000" dirty="0">
              <a:latin typeface="Times New Roman" panose="02020603050405020304" pitchFamily="18" charset="0"/>
            </a:endParaRPr>
          </a:p>
          <a:p>
            <a:pPr lvl="1" algn="just">
              <a:spcBef>
                <a:spcPct val="50000"/>
              </a:spcBef>
              <a:buChar char="•"/>
            </a:pPr>
            <a:r>
              <a:rPr lang="zh-CN" altLang="en-US" sz="2000" dirty="0">
                <a:latin typeface="Times New Roman" panose="02020603050405020304" pitchFamily="18" charset="0"/>
              </a:rPr>
              <a:t>  </a:t>
            </a:r>
            <a:r>
              <a:rPr lang="en-US" altLang="zh-CN" sz="2000" dirty="0">
                <a:latin typeface="Times New Roman" panose="02020603050405020304" pitchFamily="18" charset="0"/>
              </a:rPr>
              <a:t>F</a:t>
            </a:r>
            <a:r>
              <a:rPr lang="zh-CN" altLang="en-US" sz="2000" dirty="0">
                <a:latin typeface="Times New Roman" panose="02020603050405020304" pitchFamily="18" charset="0"/>
              </a:rPr>
              <a:t>进程持有</a:t>
            </a:r>
            <a:r>
              <a:rPr lang="en-US" altLang="zh-CN" sz="2000" dirty="0">
                <a:latin typeface="Times New Roman" panose="02020603050405020304" pitchFamily="18" charset="0"/>
              </a:rPr>
              <a:t>W</a:t>
            </a:r>
            <a:r>
              <a:rPr lang="zh-CN" altLang="en-US" sz="2000" dirty="0">
                <a:latin typeface="Times New Roman" panose="02020603050405020304" pitchFamily="18" charset="0"/>
              </a:rPr>
              <a:t>资源，申请</a:t>
            </a:r>
            <a:r>
              <a:rPr lang="en-US" altLang="zh-CN" sz="2000" dirty="0">
                <a:latin typeface="Times New Roman" panose="02020603050405020304" pitchFamily="18" charset="0"/>
              </a:rPr>
              <a:t>S</a:t>
            </a:r>
            <a:r>
              <a:rPr lang="zh-CN" altLang="en-US" sz="2000" dirty="0">
                <a:latin typeface="Times New Roman" panose="02020603050405020304" pitchFamily="18" charset="0"/>
              </a:rPr>
              <a:t>资源。</a:t>
            </a:r>
            <a:endParaRPr lang="zh-CN" altLang="en-US" sz="2000" dirty="0">
              <a:latin typeface="Times New Roman" panose="02020603050405020304" pitchFamily="18" charset="0"/>
            </a:endParaRPr>
          </a:p>
          <a:p>
            <a:pPr lvl="1" algn="just">
              <a:spcBef>
                <a:spcPct val="50000"/>
              </a:spcBef>
              <a:buChar char="•"/>
            </a:pPr>
            <a:r>
              <a:rPr lang="zh-CN" altLang="en-US" sz="2000" dirty="0">
                <a:latin typeface="Times New Roman" panose="02020603050405020304" pitchFamily="18" charset="0"/>
              </a:rPr>
              <a:t>  </a:t>
            </a:r>
            <a:r>
              <a:rPr lang="en-US" altLang="zh-CN" sz="2000" dirty="0">
                <a:latin typeface="Times New Roman" panose="02020603050405020304" pitchFamily="18" charset="0"/>
              </a:rPr>
              <a:t>G</a:t>
            </a:r>
            <a:r>
              <a:rPr lang="zh-CN" altLang="en-US" sz="2000" dirty="0">
                <a:latin typeface="Times New Roman" panose="02020603050405020304" pitchFamily="18" charset="0"/>
              </a:rPr>
              <a:t>进程持有</a:t>
            </a:r>
            <a:r>
              <a:rPr lang="en-US" altLang="zh-CN" sz="2000" dirty="0">
                <a:latin typeface="Times New Roman" panose="02020603050405020304" pitchFamily="18" charset="0"/>
              </a:rPr>
              <a:t>V</a:t>
            </a:r>
            <a:r>
              <a:rPr lang="zh-CN" altLang="en-US" sz="2000" dirty="0">
                <a:latin typeface="Times New Roman" panose="02020603050405020304" pitchFamily="18" charset="0"/>
              </a:rPr>
              <a:t>资源，申请</a:t>
            </a:r>
            <a:r>
              <a:rPr lang="en-US" altLang="zh-CN" sz="2000" dirty="0">
                <a:latin typeface="Times New Roman" panose="02020603050405020304" pitchFamily="18" charset="0"/>
              </a:rPr>
              <a:t>U</a:t>
            </a:r>
            <a:r>
              <a:rPr lang="zh-CN" altLang="en-US" sz="2000" dirty="0">
                <a:latin typeface="Times New Roman" panose="02020603050405020304" pitchFamily="18" charset="0"/>
              </a:rPr>
              <a:t>资源。</a:t>
            </a:r>
            <a:endParaRPr lang="zh-CN" altLang="en-US" sz="2000" dirty="0">
              <a:latin typeface="Times New Roman" panose="02020603050405020304" pitchFamily="18" charset="0"/>
            </a:endParaRPr>
          </a:p>
          <a:p>
            <a:pPr algn="just">
              <a:spcBef>
                <a:spcPct val="50000"/>
              </a:spcBef>
            </a:pPr>
            <a:r>
              <a:rPr lang="zh-CN" altLang="en-US" sz="2000" dirty="0">
                <a:solidFill>
                  <a:srgbClr val="FF0066"/>
                </a:solidFill>
                <a:latin typeface="Times New Roman" panose="02020603050405020304" pitchFamily="18" charset="0"/>
              </a:rPr>
              <a:t>问：系统是否存在死锁？如果存在的话，死锁包含哪些进程？</a:t>
            </a:r>
            <a:endParaRPr lang="zh-CN" altLang="en-US" dirty="0">
              <a:latin typeface="Tahoma" panose="020B0604030504040204" pitchFamily="34" charset="0"/>
            </a:endParaRPr>
          </a:p>
        </p:txBody>
      </p:sp>
      <p:sp>
        <p:nvSpPr>
          <p:cNvPr id="123908" name="Text Box 4"/>
          <p:cNvSpPr txBox="1"/>
          <p:nvPr/>
        </p:nvSpPr>
        <p:spPr>
          <a:xfrm>
            <a:off x="381000" y="5791200"/>
            <a:ext cx="8153400" cy="701675"/>
          </a:xfrm>
          <a:prstGeom prst="rect">
            <a:avLst/>
          </a:prstGeom>
          <a:noFill/>
          <a:ln w="9525">
            <a:noFill/>
          </a:ln>
        </p:spPr>
        <p:txBody>
          <a:bodyPr>
            <a:spAutoFit/>
          </a:bodyPr>
          <a:p>
            <a:pPr eaLnBrk="1" hangingPunct="1">
              <a:spcBef>
                <a:spcPct val="50000"/>
              </a:spcBef>
            </a:pPr>
            <a:r>
              <a:rPr lang="zh-CN" altLang="en-US" sz="2000" dirty="0">
                <a:solidFill>
                  <a:srgbClr val="FF0066"/>
                </a:solidFill>
                <a:latin typeface="Times New Roman" panose="02020603050405020304" pitchFamily="18" charset="0"/>
              </a:rPr>
              <a:t>分析：由于每种资源都只有</a:t>
            </a:r>
            <a:r>
              <a:rPr lang="en-US" altLang="zh-CN" sz="2000" dirty="0">
                <a:solidFill>
                  <a:srgbClr val="FF0066"/>
                </a:solidFill>
                <a:latin typeface="Times New Roman" panose="02020603050405020304" pitchFamily="18" charset="0"/>
              </a:rPr>
              <a:t>1</a:t>
            </a:r>
            <a:r>
              <a:rPr lang="zh-CN" altLang="en-US" sz="2000" dirty="0">
                <a:solidFill>
                  <a:srgbClr val="FF0066"/>
                </a:solidFill>
                <a:latin typeface="Times New Roman" panose="02020603050405020304" pitchFamily="18" charset="0"/>
              </a:rPr>
              <a:t>个，因此，根据资源所有权关系画出资源分配图，看是否存在环？有则存在死锁，否则不存在死锁。</a:t>
            </a:r>
            <a:endParaRPr lang="zh-CN" altLang="en-US" sz="2000" dirty="0">
              <a:solidFill>
                <a:srgbClr val="FF0066"/>
              </a:solidFill>
              <a:latin typeface="Times New Roman" panose="02020603050405020304" pitchFamily="18" charset="0"/>
            </a:endParaRPr>
          </a:p>
        </p:txBody>
      </p:sp>
      <p:pic>
        <p:nvPicPr>
          <p:cNvPr id="123909" name="图片 2"/>
          <p:cNvPicPr>
            <a:picLocks noChangeAspect="1"/>
          </p:cNvPicPr>
          <p:nvPr/>
        </p:nvPicPr>
        <p:blipFill>
          <a:blip r:embed="rId1"/>
          <a:stretch>
            <a:fillRect/>
          </a:stretch>
        </p:blipFill>
        <p:spPr>
          <a:xfrm>
            <a:off x="5184775" y="2600325"/>
            <a:ext cx="3697288" cy="1908175"/>
          </a:xfrm>
          <a:prstGeom prst="rect">
            <a:avLst/>
          </a:prstGeom>
          <a:noFill/>
          <a:ln w="9525">
            <a:noFill/>
          </a:ln>
        </p:spPr>
      </p:pic>
    </p:spTree>
  </p:cSld>
  <p:clrMapOvr>
    <a:masterClrMapping/>
  </p:clrMapOvr>
  <p:transition spd="slow"/>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30" name="Text Box 2"/>
          <p:cNvSpPr txBox="1"/>
          <p:nvPr/>
        </p:nvSpPr>
        <p:spPr>
          <a:xfrm>
            <a:off x="228600" y="234950"/>
            <a:ext cx="8610600" cy="2438400"/>
          </a:xfrm>
          <a:prstGeom prst="rect">
            <a:avLst/>
          </a:prstGeom>
          <a:noFill/>
          <a:ln w="9525">
            <a:noFill/>
          </a:ln>
        </p:spPr>
        <p:txBody>
          <a:bodyPr>
            <a:spAutoFit/>
          </a:bodyPr>
          <a:p>
            <a:pPr eaLnBrk="1" hangingPunct="1">
              <a:spcBef>
                <a:spcPct val="50000"/>
              </a:spcBef>
            </a:pPr>
            <a:r>
              <a:rPr lang="zh-CN" altLang="en-US" u="sng" dirty="0">
                <a:solidFill>
                  <a:srgbClr val="3609F7"/>
                </a:solidFill>
                <a:latin typeface="Tahoma" panose="020B0604030504040204" pitchFamily="34" charset="0"/>
                <a:hlinkClick r:id="" action="ppaction://hlinkshowjump?jump=nextslide"/>
              </a:rPr>
              <a:t>问题二：</a:t>
            </a:r>
            <a:r>
              <a:rPr lang="zh-CN" altLang="en-US" sz="2000" dirty="0">
                <a:latin typeface="Times New Roman" panose="02020603050405020304" pitchFamily="18" charset="0"/>
              </a:rPr>
              <a:t>假定某计算机系统有</a:t>
            </a:r>
            <a:r>
              <a:rPr lang="en-US" altLang="zh-CN" sz="2000" dirty="0">
                <a:latin typeface="Times New Roman" panose="02020603050405020304" pitchFamily="18" charset="0"/>
              </a:rPr>
              <a:t>R1</a:t>
            </a:r>
            <a:r>
              <a:rPr lang="zh-CN" altLang="en-US" sz="2000" dirty="0">
                <a:latin typeface="Times New Roman" panose="02020603050405020304" pitchFamily="18" charset="0"/>
              </a:rPr>
              <a:t>和</a:t>
            </a:r>
            <a:r>
              <a:rPr lang="en-US" altLang="zh-CN" sz="2000" dirty="0">
                <a:latin typeface="Times New Roman" panose="02020603050405020304" pitchFamily="18" charset="0"/>
              </a:rPr>
              <a:t>R2</a:t>
            </a:r>
            <a:r>
              <a:rPr lang="zh-CN" altLang="en-US" sz="2000" dirty="0">
                <a:latin typeface="Times New Roman" panose="02020603050405020304" pitchFamily="18" charset="0"/>
              </a:rPr>
              <a:t>两类可使用资源（其中</a:t>
            </a:r>
            <a:r>
              <a:rPr lang="en-US" altLang="zh-CN" sz="2000" dirty="0">
                <a:latin typeface="Times New Roman" panose="02020603050405020304" pitchFamily="18" charset="0"/>
              </a:rPr>
              <a:t>R1</a:t>
            </a:r>
            <a:r>
              <a:rPr lang="zh-CN" altLang="en-US" sz="2000" dirty="0">
                <a:latin typeface="Times New Roman" panose="02020603050405020304" pitchFamily="18" charset="0"/>
              </a:rPr>
              <a:t>有两个单位，</a:t>
            </a:r>
            <a:r>
              <a:rPr lang="en-US" altLang="zh-CN" sz="2000" dirty="0">
                <a:latin typeface="Times New Roman" panose="02020603050405020304" pitchFamily="18" charset="0"/>
              </a:rPr>
              <a:t>R2</a:t>
            </a:r>
            <a:r>
              <a:rPr lang="zh-CN" altLang="en-US" sz="2000" dirty="0">
                <a:latin typeface="Times New Roman" panose="02020603050405020304" pitchFamily="18" charset="0"/>
              </a:rPr>
              <a:t>有一个单位），他们被进程</a:t>
            </a:r>
            <a:r>
              <a:rPr lang="en-US" altLang="zh-CN" sz="2000" dirty="0">
                <a:latin typeface="Times New Roman" panose="02020603050405020304" pitchFamily="18" charset="0"/>
              </a:rPr>
              <a:t>P1</a:t>
            </a:r>
            <a:r>
              <a:rPr lang="zh-CN" altLang="en-US" sz="2000" dirty="0">
                <a:latin typeface="Times New Roman" panose="02020603050405020304" pitchFamily="18" charset="0"/>
              </a:rPr>
              <a:t>和</a:t>
            </a:r>
            <a:r>
              <a:rPr lang="en-US" altLang="zh-CN" sz="2000" dirty="0">
                <a:latin typeface="Times New Roman" panose="02020603050405020304" pitchFamily="18" charset="0"/>
              </a:rPr>
              <a:t>P2</a:t>
            </a:r>
            <a:r>
              <a:rPr lang="zh-CN" altLang="en-US" sz="2000" dirty="0">
                <a:latin typeface="Times New Roman" panose="02020603050405020304" pitchFamily="18" charset="0"/>
              </a:rPr>
              <a:t>共享，且已知两进程均以下列顺序使用资源：</a:t>
            </a:r>
            <a:endParaRPr lang="zh-CN" altLang="en-US" sz="2000" dirty="0">
              <a:latin typeface="Times New Roman" panose="02020603050405020304" pitchFamily="18" charset="0"/>
            </a:endParaRPr>
          </a:p>
          <a:p>
            <a:pPr eaLnBrk="1" hangingPunct="1">
              <a:spcBef>
                <a:spcPct val="50000"/>
              </a:spcBef>
            </a:pPr>
            <a:r>
              <a:rPr lang="zh-CN" altLang="en-US" sz="2000" dirty="0">
                <a:latin typeface="Times New Roman" panose="02020603050405020304" pitchFamily="18" charset="0"/>
              </a:rPr>
              <a:t>  申请</a:t>
            </a:r>
            <a:r>
              <a:rPr lang="en-US" altLang="zh-CN" sz="2000" dirty="0">
                <a:latin typeface="Times New Roman" panose="02020603050405020304" pitchFamily="18" charset="0"/>
              </a:rPr>
              <a:t>R1     </a:t>
            </a:r>
            <a:r>
              <a:rPr lang="zh-CN" altLang="en-US" sz="2000" dirty="0">
                <a:latin typeface="Times New Roman" panose="02020603050405020304" pitchFamily="18" charset="0"/>
              </a:rPr>
              <a:t>申请</a:t>
            </a:r>
            <a:r>
              <a:rPr lang="en-US" altLang="zh-CN" sz="2000" dirty="0">
                <a:latin typeface="Times New Roman" panose="02020603050405020304" pitchFamily="18" charset="0"/>
              </a:rPr>
              <a:t>R2      </a:t>
            </a:r>
            <a:r>
              <a:rPr lang="zh-CN" altLang="en-US" sz="2000" dirty="0">
                <a:latin typeface="Times New Roman" panose="02020603050405020304" pitchFamily="18" charset="0"/>
              </a:rPr>
              <a:t>申请</a:t>
            </a:r>
            <a:r>
              <a:rPr lang="en-US" altLang="zh-CN" sz="2000" dirty="0">
                <a:latin typeface="Times New Roman" panose="02020603050405020304" pitchFamily="18" charset="0"/>
              </a:rPr>
              <a:t>R1     </a:t>
            </a:r>
            <a:r>
              <a:rPr lang="zh-CN" altLang="en-US" sz="2000" dirty="0">
                <a:latin typeface="Times New Roman" panose="02020603050405020304" pitchFamily="18" charset="0"/>
              </a:rPr>
              <a:t>释放</a:t>
            </a:r>
            <a:r>
              <a:rPr lang="en-US" altLang="zh-CN" sz="2000" dirty="0">
                <a:latin typeface="Times New Roman" panose="02020603050405020304" pitchFamily="18" charset="0"/>
              </a:rPr>
              <a:t>R1     </a:t>
            </a:r>
            <a:r>
              <a:rPr lang="zh-CN" altLang="en-US" sz="2000" dirty="0">
                <a:latin typeface="Times New Roman" panose="02020603050405020304" pitchFamily="18" charset="0"/>
              </a:rPr>
              <a:t>释放</a:t>
            </a:r>
            <a:r>
              <a:rPr lang="en-US" altLang="zh-CN" sz="2000" dirty="0">
                <a:latin typeface="Times New Roman" panose="02020603050405020304" pitchFamily="18" charset="0"/>
              </a:rPr>
              <a:t>R2       </a:t>
            </a:r>
            <a:r>
              <a:rPr lang="zh-CN" altLang="en-US" sz="2000" dirty="0">
                <a:latin typeface="Times New Roman" panose="02020603050405020304" pitchFamily="18" charset="0"/>
              </a:rPr>
              <a:t>释放</a:t>
            </a:r>
            <a:r>
              <a:rPr lang="en-US" altLang="zh-CN" sz="2000" dirty="0">
                <a:latin typeface="Times New Roman" panose="02020603050405020304" pitchFamily="18" charset="0"/>
              </a:rPr>
              <a:t>R1</a:t>
            </a:r>
            <a:endParaRPr lang="en-US" altLang="zh-CN" sz="2000" dirty="0">
              <a:latin typeface="Times New Roman" panose="02020603050405020304" pitchFamily="18" charset="0"/>
            </a:endParaRPr>
          </a:p>
          <a:p>
            <a:pPr eaLnBrk="1" hangingPunct="1">
              <a:spcBef>
                <a:spcPct val="50000"/>
              </a:spcBef>
            </a:pPr>
            <a:r>
              <a:rPr lang="zh-CN" altLang="en-US" sz="2000" dirty="0">
                <a:solidFill>
                  <a:srgbClr val="FF0066"/>
                </a:solidFill>
                <a:latin typeface="Times New Roman" panose="02020603050405020304" pitchFamily="18" charset="0"/>
              </a:rPr>
              <a:t>试求出系统运行过程中可能达到的死锁点，并画出死锁资源分配图。</a:t>
            </a:r>
            <a:endParaRPr lang="zh-CN" altLang="en-US" sz="2000" dirty="0">
              <a:solidFill>
                <a:srgbClr val="FF0066"/>
              </a:solidFill>
              <a:latin typeface="Times New Roman" panose="02020603050405020304" pitchFamily="18" charset="0"/>
            </a:endParaRPr>
          </a:p>
          <a:p>
            <a:pPr eaLnBrk="1" hangingPunct="1">
              <a:spcBef>
                <a:spcPct val="50000"/>
              </a:spcBef>
            </a:pPr>
            <a:endParaRPr lang="en-US" altLang="zh-CN" sz="2000" dirty="0">
              <a:solidFill>
                <a:srgbClr val="FF0066"/>
              </a:solidFill>
              <a:latin typeface="Times New Roman" panose="02020603050405020304" pitchFamily="18" charset="0"/>
            </a:endParaRPr>
          </a:p>
        </p:txBody>
      </p:sp>
      <p:sp>
        <p:nvSpPr>
          <p:cNvPr id="124931" name="AutoShape 3"/>
          <p:cNvSpPr/>
          <p:nvPr/>
        </p:nvSpPr>
        <p:spPr>
          <a:xfrm>
            <a:off x="1295400" y="1530350"/>
            <a:ext cx="228600" cy="76200"/>
          </a:xfrm>
          <a:prstGeom prst="rightArrow">
            <a:avLst>
              <a:gd name="adj1" fmla="val 50000"/>
              <a:gd name="adj2" fmla="val 75000"/>
            </a:avLst>
          </a:prstGeom>
          <a:solidFill>
            <a:schemeClr val="accent1"/>
          </a:solidFill>
          <a:ln w="9525" cap="flat" cmpd="sng">
            <a:solidFill>
              <a:schemeClr val="tx1"/>
            </a:solidFill>
            <a:prstDash val="solid"/>
            <a:miter/>
            <a:headEnd type="none" w="med" len="med"/>
            <a:tailEnd type="none" w="med" len="med"/>
          </a:ln>
        </p:spPr>
        <p:txBody>
          <a:bodyPr wrap="none" anchor="ctr" anchorCtr="0"/>
          <a:p>
            <a:pPr eaLnBrk="1" hangingPunct="1">
              <a:spcBef>
                <a:spcPct val="50000"/>
              </a:spcBef>
            </a:pPr>
            <a:endParaRPr lang="zh-CN" altLang="en-US" dirty="0">
              <a:latin typeface="Times New Roman" panose="02020603050405020304" pitchFamily="18" charset="0"/>
            </a:endParaRPr>
          </a:p>
        </p:txBody>
      </p:sp>
      <p:sp>
        <p:nvSpPr>
          <p:cNvPr id="124932" name="AutoShape 4"/>
          <p:cNvSpPr/>
          <p:nvPr/>
        </p:nvSpPr>
        <p:spPr>
          <a:xfrm>
            <a:off x="2438400" y="1530350"/>
            <a:ext cx="228600" cy="76200"/>
          </a:xfrm>
          <a:prstGeom prst="rightArrow">
            <a:avLst>
              <a:gd name="adj1" fmla="val 50000"/>
              <a:gd name="adj2" fmla="val 75000"/>
            </a:avLst>
          </a:prstGeom>
          <a:solidFill>
            <a:schemeClr val="accent1"/>
          </a:solidFill>
          <a:ln w="9525" cap="flat" cmpd="sng">
            <a:solidFill>
              <a:schemeClr val="tx1"/>
            </a:solidFill>
            <a:prstDash val="solid"/>
            <a:miter/>
            <a:headEnd type="none" w="med" len="med"/>
            <a:tailEnd type="none" w="med" len="med"/>
          </a:ln>
        </p:spPr>
        <p:txBody>
          <a:bodyPr wrap="none" anchor="ctr" anchorCtr="0"/>
          <a:p>
            <a:pPr eaLnBrk="1" hangingPunct="1">
              <a:spcBef>
                <a:spcPct val="50000"/>
              </a:spcBef>
            </a:pPr>
            <a:endParaRPr lang="zh-CN" altLang="en-US" dirty="0">
              <a:latin typeface="Times New Roman" panose="02020603050405020304" pitchFamily="18" charset="0"/>
            </a:endParaRPr>
          </a:p>
        </p:txBody>
      </p:sp>
      <p:sp>
        <p:nvSpPr>
          <p:cNvPr id="124933" name="AutoShape 5"/>
          <p:cNvSpPr/>
          <p:nvPr/>
        </p:nvSpPr>
        <p:spPr>
          <a:xfrm>
            <a:off x="3581400" y="1530350"/>
            <a:ext cx="228600" cy="76200"/>
          </a:xfrm>
          <a:prstGeom prst="rightArrow">
            <a:avLst>
              <a:gd name="adj1" fmla="val 50000"/>
              <a:gd name="adj2" fmla="val 75000"/>
            </a:avLst>
          </a:prstGeom>
          <a:solidFill>
            <a:schemeClr val="accent1"/>
          </a:solidFill>
          <a:ln w="9525" cap="flat" cmpd="sng">
            <a:solidFill>
              <a:schemeClr val="tx1"/>
            </a:solidFill>
            <a:prstDash val="solid"/>
            <a:miter/>
            <a:headEnd type="none" w="med" len="med"/>
            <a:tailEnd type="none" w="med" len="med"/>
          </a:ln>
        </p:spPr>
        <p:txBody>
          <a:bodyPr wrap="none" anchor="ctr" anchorCtr="0"/>
          <a:p>
            <a:pPr eaLnBrk="1" hangingPunct="1">
              <a:spcBef>
                <a:spcPct val="50000"/>
              </a:spcBef>
            </a:pPr>
            <a:endParaRPr lang="zh-CN" altLang="en-US" dirty="0">
              <a:latin typeface="Times New Roman" panose="02020603050405020304" pitchFamily="18" charset="0"/>
            </a:endParaRPr>
          </a:p>
        </p:txBody>
      </p:sp>
      <p:sp>
        <p:nvSpPr>
          <p:cNvPr id="124934" name="AutoShape 6"/>
          <p:cNvSpPr/>
          <p:nvPr/>
        </p:nvSpPr>
        <p:spPr>
          <a:xfrm>
            <a:off x="4724400" y="1530350"/>
            <a:ext cx="228600" cy="76200"/>
          </a:xfrm>
          <a:prstGeom prst="rightArrow">
            <a:avLst>
              <a:gd name="adj1" fmla="val 50000"/>
              <a:gd name="adj2" fmla="val 75000"/>
            </a:avLst>
          </a:prstGeom>
          <a:solidFill>
            <a:schemeClr val="accent1"/>
          </a:solidFill>
          <a:ln w="9525" cap="flat" cmpd="sng">
            <a:solidFill>
              <a:schemeClr val="tx1"/>
            </a:solidFill>
            <a:prstDash val="solid"/>
            <a:miter/>
            <a:headEnd type="none" w="med" len="med"/>
            <a:tailEnd type="none" w="med" len="med"/>
          </a:ln>
        </p:spPr>
        <p:txBody>
          <a:bodyPr wrap="none" anchor="ctr" anchorCtr="0"/>
          <a:p>
            <a:pPr eaLnBrk="1" hangingPunct="1">
              <a:spcBef>
                <a:spcPct val="50000"/>
              </a:spcBef>
            </a:pPr>
            <a:endParaRPr lang="zh-CN" altLang="en-US" dirty="0">
              <a:latin typeface="Times New Roman" panose="02020603050405020304" pitchFamily="18" charset="0"/>
            </a:endParaRPr>
          </a:p>
        </p:txBody>
      </p:sp>
      <p:sp>
        <p:nvSpPr>
          <p:cNvPr id="124935" name="AutoShape 8"/>
          <p:cNvSpPr/>
          <p:nvPr/>
        </p:nvSpPr>
        <p:spPr>
          <a:xfrm>
            <a:off x="5943600" y="1530350"/>
            <a:ext cx="228600" cy="76200"/>
          </a:xfrm>
          <a:prstGeom prst="rightArrow">
            <a:avLst>
              <a:gd name="adj1" fmla="val 50000"/>
              <a:gd name="adj2" fmla="val 75000"/>
            </a:avLst>
          </a:prstGeom>
          <a:solidFill>
            <a:schemeClr val="accent1"/>
          </a:solidFill>
          <a:ln w="9525" cap="flat" cmpd="sng">
            <a:solidFill>
              <a:schemeClr val="tx1"/>
            </a:solidFill>
            <a:prstDash val="solid"/>
            <a:miter/>
            <a:headEnd type="none" w="med" len="med"/>
            <a:tailEnd type="none" w="med" len="med"/>
          </a:ln>
        </p:spPr>
        <p:txBody>
          <a:bodyPr wrap="none" anchor="ctr" anchorCtr="0"/>
          <a:p>
            <a:pPr eaLnBrk="1" hangingPunct="1">
              <a:spcBef>
                <a:spcPct val="50000"/>
              </a:spcBef>
            </a:pPr>
            <a:endParaRPr lang="zh-CN" altLang="en-US" dirty="0">
              <a:latin typeface="Times New Roman" panose="02020603050405020304" pitchFamily="18" charset="0"/>
            </a:endParaRPr>
          </a:p>
        </p:txBody>
      </p:sp>
      <p:sp>
        <p:nvSpPr>
          <p:cNvPr id="124936" name="Text Box 2"/>
          <p:cNvSpPr txBox="1"/>
          <p:nvPr/>
        </p:nvSpPr>
        <p:spPr>
          <a:xfrm>
            <a:off x="366713" y="2492375"/>
            <a:ext cx="8382000" cy="1631950"/>
          </a:xfrm>
          <a:prstGeom prst="rect">
            <a:avLst/>
          </a:prstGeom>
          <a:noFill/>
          <a:ln w="9525">
            <a:noFill/>
          </a:ln>
        </p:spPr>
        <p:txBody>
          <a:bodyPr>
            <a:spAutoFit/>
          </a:bodyPr>
          <a:p>
            <a:pPr eaLnBrk="1" hangingPunct="1">
              <a:spcBef>
                <a:spcPct val="50000"/>
              </a:spcBef>
            </a:pPr>
            <a:r>
              <a:rPr lang="zh-CN" altLang="en-US" sz="2000" dirty="0">
                <a:solidFill>
                  <a:srgbClr val="0000FF"/>
                </a:solidFill>
                <a:latin typeface="Times New Roman" panose="02020603050405020304" pitchFamily="18" charset="0"/>
              </a:rPr>
              <a:t>当两个进程都执行完第</a:t>
            </a:r>
            <a:r>
              <a:rPr lang="en-US" altLang="zh-CN" sz="2000" dirty="0">
                <a:solidFill>
                  <a:srgbClr val="0000FF"/>
                </a:solidFill>
                <a:latin typeface="Times New Roman" panose="02020603050405020304" pitchFamily="18" charset="0"/>
              </a:rPr>
              <a:t>1</a:t>
            </a:r>
            <a:r>
              <a:rPr lang="zh-CN" altLang="en-US" sz="2000" dirty="0">
                <a:solidFill>
                  <a:srgbClr val="0000FF"/>
                </a:solidFill>
                <a:latin typeface="Times New Roman" panose="02020603050405020304" pitchFamily="18" charset="0"/>
              </a:rPr>
              <a:t>步后，即进程</a:t>
            </a:r>
            <a:r>
              <a:rPr lang="en-US" altLang="zh-CN" sz="2000" dirty="0">
                <a:solidFill>
                  <a:srgbClr val="0000FF"/>
                </a:solidFill>
                <a:latin typeface="Times New Roman" panose="02020603050405020304" pitchFamily="18" charset="0"/>
              </a:rPr>
              <a:t>p1</a:t>
            </a:r>
            <a:r>
              <a:rPr lang="zh-CN" altLang="en-US" sz="2000" dirty="0">
                <a:solidFill>
                  <a:srgbClr val="0000FF"/>
                </a:solidFill>
                <a:latin typeface="Times New Roman" panose="02020603050405020304" pitchFamily="18" charset="0"/>
              </a:rPr>
              <a:t>和</a:t>
            </a:r>
            <a:r>
              <a:rPr lang="en-US" altLang="zh-CN" sz="2000" dirty="0">
                <a:solidFill>
                  <a:srgbClr val="0000FF"/>
                </a:solidFill>
                <a:latin typeface="Times New Roman" panose="02020603050405020304" pitchFamily="18" charset="0"/>
              </a:rPr>
              <a:t>p2</a:t>
            </a:r>
            <a:r>
              <a:rPr lang="zh-CN" altLang="en-US" sz="2000" dirty="0">
                <a:solidFill>
                  <a:srgbClr val="0000FF"/>
                </a:solidFill>
                <a:latin typeface="Times New Roman" panose="02020603050405020304" pitchFamily="18" charset="0"/>
              </a:rPr>
              <a:t>都申请到一个</a:t>
            </a:r>
            <a:r>
              <a:rPr lang="en-US" altLang="zh-CN" sz="2000" dirty="0">
                <a:solidFill>
                  <a:srgbClr val="0000FF"/>
                </a:solidFill>
                <a:latin typeface="Times New Roman" panose="02020603050405020304" pitchFamily="18" charset="0"/>
              </a:rPr>
              <a:t>r1</a:t>
            </a:r>
            <a:r>
              <a:rPr lang="zh-CN" altLang="en-US" sz="2000" dirty="0">
                <a:solidFill>
                  <a:srgbClr val="0000FF"/>
                </a:solidFill>
                <a:latin typeface="Times New Roman" panose="02020603050405020304" pitchFamily="18" charset="0"/>
              </a:rPr>
              <a:t>资源时，系统进入不安全状态。随着进程的推进，无论哪个进程执行完第</a:t>
            </a:r>
            <a:r>
              <a:rPr lang="en-US" altLang="zh-CN" sz="2000" dirty="0">
                <a:solidFill>
                  <a:srgbClr val="0000FF"/>
                </a:solidFill>
                <a:latin typeface="Times New Roman" panose="02020603050405020304" pitchFamily="18" charset="0"/>
              </a:rPr>
              <a:t>2</a:t>
            </a:r>
            <a:r>
              <a:rPr lang="zh-CN" altLang="en-US" sz="2000" dirty="0">
                <a:solidFill>
                  <a:srgbClr val="0000FF"/>
                </a:solidFill>
                <a:latin typeface="Times New Roman" panose="02020603050405020304" pitchFamily="18" charset="0"/>
              </a:rPr>
              <a:t>步，系统都将进入死锁状态。可能达到的死锁点是：</a:t>
            </a:r>
            <a:r>
              <a:rPr lang="en-US" altLang="zh-CN" sz="2000" dirty="0">
                <a:solidFill>
                  <a:srgbClr val="0000FF"/>
                </a:solidFill>
                <a:latin typeface="Times New Roman" panose="02020603050405020304" pitchFamily="18" charset="0"/>
              </a:rPr>
              <a:t>p1</a:t>
            </a:r>
            <a:r>
              <a:rPr lang="zh-CN" altLang="en-US" sz="2000" dirty="0">
                <a:solidFill>
                  <a:srgbClr val="0000FF"/>
                </a:solidFill>
                <a:latin typeface="Times New Roman" panose="02020603050405020304" pitchFamily="18" charset="0"/>
              </a:rPr>
              <a:t>、</a:t>
            </a:r>
            <a:r>
              <a:rPr lang="en-US" altLang="zh-CN" sz="2000" dirty="0">
                <a:solidFill>
                  <a:srgbClr val="0000FF"/>
                </a:solidFill>
                <a:latin typeface="Times New Roman" panose="02020603050405020304" pitchFamily="18" charset="0"/>
              </a:rPr>
              <a:t>p2</a:t>
            </a:r>
            <a:r>
              <a:rPr lang="zh-CN" altLang="en-US" sz="2000" dirty="0">
                <a:solidFill>
                  <a:srgbClr val="0000FF"/>
                </a:solidFill>
                <a:latin typeface="Times New Roman" panose="02020603050405020304" pitchFamily="18" charset="0"/>
              </a:rPr>
              <a:t>个占有一个</a:t>
            </a:r>
            <a:r>
              <a:rPr lang="en-US" altLang="zh-CN" sz="2000" dirty="0">
                <a:solidFill>
                  <a:srgbClr val="0000FF"/>
                </a:solidFill>
                <a:latin typeface="Times New Roman" panose="02020603050405020304" pitchFamily="18" charset="0"/>
              </a:rPr>
              <a:t>r1</a:t>
            </a:r>
            <a:r>
              <a:rPr lang="zh-CN" altLang="en-US" sz="2000" dirty="0">
                <a:solidFill>
                  <a:srgbClr val="0000FF"/>
                </a:solidFill>
                <a:latin typeface="Times New Roman" panose="02020603050405020304" pitchFamily="18" charset="0"/>
              </a:rPr>
              <a:t>，</a:t>
            </a:r>
            <a:r>
              <a:rPr lang="en-US" altLang="zh-CN" sz="2000" dirty="0">
                <a:solidFill>
                  <a:srgbClr val="0000FF"/>
                </a:solidFill>
                <a:latin typeface="Times New Roman" panose="02020603050405020304" pitchFamily="18" charset="0"/>
              </a:rPr>
              <a:t>p1</a:t>
            </a:r>
            <a:r>
              <a:rPr lang="zh-CN" altLang="en-US" sz="2000" dirty="0">
                <a:solidFill>
                  <a:srgbClr val="0000FF"/>
                </a:solidFill>
                <a:latin typeface="Times New Roman" panose="02020603050405020304" pitchFamily="18" charset="0"/>
              </a:rPr>
              <a:t>占有一个</a:t>
            </a:r>
            <a:r>
              <a:rPr lang="en-US" altLang="zh-CN" sz="2000" dirty="0">
                <a:solidFill>
                  <a:srgbClr val="0000FF"/>
                </a:solidFill>
                <a:latin typeface="Times New Roman" panose="02020603050405020304" pitchFamily="18" charset="0"/>
              </a:rPr>
              <a:t>r2</a:t>
            </a:r>
            <a:r>
              <a:rPr lang="zh-CN" altLang="en-US" sz="2000" dirty="0">
                <a:solidFill>
                  <a:srgbClr val="0000FF"/>
                </a:solidFill>
                <a:latin typeface="Times New Roman" panose="02020603050405020304" pitchFamily="18" charset="0"/>
              </a:rPr>
              <a:t>时会出现死锁；或者， </a:t>
            </a:r>
            <a:r>
              <a:rPr lang="en-US" altLang="zh-CN" sz="2000" dirty="0">
                <a:solidFill>
                  <a:srgbClr val="0000FF"/>
                </a:solidFill>
                <a:latin typeface="Times New Roman" panose="02020603050405020304" pitchFamily="18" charset="0"/>
              </a:rPr>
              <a:t>p1</a:t>
            </a:r>
            <a:r>
              <a:rPr lang="zh-CN" altLang="en-US" sz="2000" dirty="0">
                <a:solidFill>
                  <a:srgbClr val="0000FF"/>
                </a:solidFill>
                <a:latin typeface="Times New Roman" panose="02020603050405020304" pitchFamily="18" charset="0"/>
              </a:rPr>
              <a:t>、</a:t>
            </a:r>
            <a:r>
              <a:rPr lang="en-US" altLang="zh-CN" sz="2000" dirty="0">
                <a:solidFill>
                  <a:srgbClr val="0000FF"/>
                </a:solidFill>
                <a:latin typeface="Times New Roman" panose="02020603050405020304" pitchFamily="18" charset="0"/>
              </a:rPr>
              <a:t>p2</a:t>
            </a:r>
            <a:r>
              <a:rPr lang="zh-CN" altLang="en-US" sz="2000" dirty="0">
                <a:solidFill>
                  <a:srgbClr val="0000FF"/>
                </a:solidFill>
                <a:latin typeface="Times New Roman" panose="02020603050405020304" pitchFamily="18" charset="0"/>
              </a:rPr>
              <a:t>个占有一个</a:t>
            </a:r>
            <a:r>
              <a:rPr lang="en-US" altLang="zh-CN" sz="2000" dirty="0">
                <a:solidFill>
                  <a:srgbClr val="0000FF"/>
                </a:solidFill>
                <a:latin typeface="Times New Roman" panose="02020603050405020304" pitchFamily="18" charset="0"/>
              </a:rPr>
              <a:t>r1</a:t>
            </a:r>
            <a:r>
              <a:rPr lang="zh-CN" altLang="en-US" sz="2000" dirty="0">
                <a:solidFill>
                  <a:srgbClr val="0000FF"/>
                </a:solidFill>
                <a:latin typeface="Times New Roman" panose="02020603050405020304" pitchFamily="18" charset="0"/>
              </a:rPr>
              <a:t>，</a:t>
            </a:r>
            <a:r>
              <a:rPr lang="en-US" altLang="zh-CN" sz="2000" dirty="0">
                <a:solidFill>
                  <a:srgbClr val="0000FF"/>
                </a:solidFill>
                <a:latin typeface="Times New Roman" panose="02020603050405020304" pitchFamily="18" charset="0"/>
              </a:rPr>
              <a:t>p2</a:t>
            </a:r>
            <a:r>
              <a:rPr lang="zh-CN" altLang="en-US" sz="2000" dirty="0">
                <a:solidFill>
                  <a:srgbClr val="0000FF"/>
                </a:solidFill>
                <a:latin typeface="Times New Roman" panose="02020603050405020304" pitchFamily="18" charset="0"/>
              </a:rPr>
              <a:t>占有一个</a:t>
            </a:r>
            <a:r>
              <a:rPr lang="en-US" altLang="zh-CN" sz="2000" dirty="0">
                <a:solidFill>
                  <a:srgbClr val="0000FF"/>
                </a:solidFill>
                <a:latin typeface="Times New Roman" panose="02020603050405020304" pitchFamily="18" charset="0"/>
              </a:rPr>
              <a:t>r2</a:t>
            </a:r>
            <a:r>
              <a:rPr lang="zh-CN" altLang="en-US" sz="2000" dirty="0">
                <a:solidFill>
                  <a:srgbClr val="0000FF"/>
                </a:solidFill>
                <a:latin typeface="Times New Roman" panose="02020603050405020304" pitchFamily="18" charset="0"/>
              </a:rPr>
              <a:t>时会出现死锁。</a:t>
            </a:r>
            <a:endParaRPr lang="zh-CN" altLang="en-US" sz="2000" dirty="0">
              <a:solidFill>
                <a:srgbClr val="0000FF"/>
              </a:solidFill>
              <a:latin typeface="Times New Roman" panose="02020603050405020304" pitchFamily="18" charset="0"/>
            </a:endParaRPr>
          </a:p>
        </p:txBody>
      </p:sp>
      <p:grpSp>
        <p:nvGrpSpPr>
          <p:cNvPr id="124937" name="Group 4"/>
          <p:cNvGrpSpPr/>
          <p:nvPr/>
        </p:nvGrpSpPr>
        <p:grpSpPr>
          <a:xfrm>
            <a:off x="990600" y="4137025"/>
            <a:ext cx="2727325" cy="2454275"/>
            <a:chOff x="192" y="950"/>
            <a:chExt cx="1718" cy="1548"/>
          </a:xfrm>
        </p:grpSpPr>
        <p:grpSp>
          <p:nvGrpSpPr>
            <p:cNvPr id="124963" name="Group 5"/>
            <p:cNvGrpSpPr/>
            <p:nvPr/>
          </p:nvGrpSpPr>
          <p:grpSpPr>
            <a:xfrm>
              <a:off x="326" y="1844"/>
              <a:ext cx="1287" cy="654"/>
              <a:chOff x="326" y="1844"/>
              <a:chExt cx="1287" cy="654"/>
            </a:xfrm>
          </p:grpSpPr>
          <p:sp>
            <p:nvSpPr>
              <p:cNvPr id="124979" name="Freeform 6"/>
              <p:cNvSpPr/>
              <p:nvPr/>
            </p:nvSpPr>
            <p:spPr>
              <a:xfrm>
                <a:off x="326" y="1863"/>
                <a:ext cx="538" cy="567"/>
              </a:xfrm>
              <a:custGeom>
                <a:avLst/>
                <a:gdLst>
                  <a:gd name="txL" fmla="*/ 0 w 538"/>
                  <a:gd name="txT" fmla="*/ 0 h 567"/>
                  <a:gd name="txR" fmla="*/ 538 w 538"/>
                  <a:gd name="txB" fmla="*/ 567 h 567"/>
                </a:gdLst>
                <a:ahLst/>
                <a:cxnLst>
                  <a:cxn ang="0">
                    <a:pos x="0" y="0"/>
                  </a:cxn>
                  <a:cxn ang="0">
                    <a:pos x="20" y="135"/>
                  </a:cxn>
                  <a:cxn ang="0">
                    <a:pos x="77" y="269"/>
                  </a:cxn>
                  <a:cxn ang="0">
                    <a:pos x="164" y="385"/>
                  </a:cxn>
                  <a:cxn ang="0">
                    <a:pos x="279" y="471"/>
                  </a:cxn>
                  <a:cxn ang="0">
                    <a:pos x="404" y="538"/>
                  </a:cxn>
                  <a:cxn ang="0">
                    <a:pos x="538" y="567"/>
                  </a:cxn>
                </a:cxnLst>
                <a:rect l="txL" t="txT" r="txR" b="txB"/>
                <a:pathLst>
                  <a:path w="538" h="567">
                    <a:moveTo>
                      <a:pt x="0" y="0"/>
                    </a:moveTo>
                    <a:lnTo>
                      <a:pt x="20" y="135"/>
                    </a:lnTo>
                    <a:lnTo>
                      <a:pt x="77" y="269"/>
                    </a:lnTo>
                    <a:lnTo>
                      <a:pt x="164" y="385"/>
                    </a:lnTo>
                    <a:lnTo>
                      <a:pt x="279" y="471"/>
                    </a:lnTo>
                    <a:lnTo>
                      <a:pt x="404" y="538"/>
                    </a:lnTo>
                    <a:lnTo>
                      <a:pt x="538" y="567"/>
                    </a:lnTo>
                  </a:path>
                </a:pathLst>
              </a:custGeom>
              <a:no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24980" name="Freeform 7"/>
              <p:cNvSpPr/>
              <p:nvPr/>
            </p:nvSpPr>
            <p:spPr>
              <a:xfrm>
                <a:off x="461" y="1844"/>
                <a:ext cx="57" cy="125"/>
              </a:xfrm>
              <a:custGeom>
                <a:avLst/>
                <a:gdLst>
                  <a:gd name="txL" fmla="*/ 0 w 57"/>
                  <a:gd name="txT" fmla="*/ 0 h 125"/>
                  <a:gd name="txR" fmla="*/ 57 w 57"/>
                  <a:gd name="txB" fmla="*/ 125 h 125"/>
                </a:gdLst>
                <a:ahLst/>
                <a:cxnLst>
                  <a:cxn ang="0">
                    <a:pos x="19" y="125"/>
                  </a:cxn>
                  <a:cxn ang="0">
                    <a:pos x="29" y="96"/>
                  </a:cxn>
                  <a:cxn ang="0">
                    <a:pos x="57" y="106"/>
                  </a:cxn>
                  <a:cxn ang="0">
                    <a:pos x="0" y="0"/>
                  </a:cxn>
                  <a:cxn ang="0">
                    <a:pos x="19" y="125"/>
                  </a:cxn>
                </a:cxnLst>
                <a:rect l="txL" t="txT" r="txR" b="txB"/>
                <a:pathLst>
                  <a:path w="57" h="125">
                    <a:moveTo>
                      <a:pt x="19" y="125"/>
                    </a:moveTo>
                    <a:lnTo>
                      <a:pt x="29" y="96"/>
                    </a:lnTo>
                    <a:lnTo>
                      <a:pt x="57" y="106"/>
                    </a:lnTo>
                    <a:lnTo>
                      <a:pt x="0" y="0"/>
                    </a:lnTo>
                    <a:lnTo>
                      <a:pt x="19" y="125"/>
                    </a:lnTo>
                    <a:close/>
                  </a:path>
                </a:pathLst>
              </a:custGeom>
              <a:solidFill>
                <a:srgbClr val="00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24981" name="Freeform 8"/>
              <p:cNvSpPr/>
              <p:nvPr/>
            </p:nvSpPr>
            <p:spPr>
              <a:xfrm>
                <a:off x="835" y="2401"/>
                <a:ext cx="115" cy="48"/>
              </a:xfrm>
              <a:custGeom>
                <a:avLst/>
                <a:gdLst>
                  <a:gd name="txL" fmla="*/ 0 w 115"/>
                  <a:gd name="txT" fmla="*/ 0 h 48"/>
                  <a:gd name="txR" fmla="*/ 115 w 115"/>
                  <a:gd name="txB" fmla="*/ 48 h 48"/>
                </a:gdLst>
                <a:ahLst/>
                <a:cxnLst>
                  <a:cxn ang="0">
                    <a:pos x="10" y="0"/>
                  </a:cxn>
                  <a:cxn ang="0">
                    <a:pos x="29" y="29"/>
                  </a:cxn>
                  <a:cxn ang="0">
                    <a:pos x="0" y="48"/>
                  </a:cxn>
                  <a:cxn ang="0">
                    <a:pos x="115" y="39"/>
                  </a:cxn>
                  <a:cxn ang="0">
                    <a:pos x="10" y="0"/>
                  </a:cxn>
                </a:cxnLst>
                <a:rect l="txL" t="txT" r="txR" b="txB"/>
                <a:pathLst>
                  <a:path w="115" h="48">
                    <a:moveTo>
                      <a:pt x="10" y="0"/>
                    </a:moveTo>
                    <a:lnTo>
                      <a:pt x="29" y="29"/>
                    </a:lnTo>
                    <a:lnTo>
                      <a:pt x="0" y="48"/>
                    </a:lnTo>
                    <a:lnTo>
                      <a:pt x="115" y="39"/>
                    </a:lnTo>
                    <a:lnTo>
                      <a:pt x="10" y="0"/>
                    </a:lnTo>
                    <a:close/>
                  </a:path>
                </a:pathLst>
              </a:custGeom>
              <a:solidFill>
                <a:srgbClr val="00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24982" name="Freeform 9"/>
              <p:cNvSpPr/>
              <p:nvPr/>
            </p:nvSpPr>
            <p:spPr>
              <a:xfrm>
                <a:off x="1142" y="2257"/>
                <a:ext cx="116" cy="58"/>
              </a:xfrm>
              <a:custGeom>
                <a:avLst/>
                <a:gdLst>
                  <a:gd name="txL" fmla="*/ 0 w 116"/>
                  <a:gd name="txT" fmla="*/ 0 h 58"/>
                  <a:gd name="txR" fmla="*/ 116 w 116"/>
                  <a:gd name="txB" fmla="*/ 58 h 58"/>
                </a:gdLst>
                <a:ahLst/>
                <a:cxnLst>
                  <a:cxn ang="0">
                    <a:pos x="116" y="48"/>
                  </a:cxn>
                  <a:cxn ang="0">
                    <a:pos x="87" y="29"/>
                  </a:cxn>
                  <a:cxn ang="0">
                    <a:pos x="106" y="0"/>
                  </a:cxn>
                  <a:cxn ang="0">
                    <a:pos x="0" y="58"/>
                  </a:cxn>
                  <a:cxn ang="0">
                    <a:pos x="116" y="48"/>
                  </a:cxn>
                </a:cxnLst>
                <a:rect l="txL" t="txT" r="txR" b="txB"/>
                <a:pathLst>
                  <a:path w="116" h="58">
                    <a:moveTo>
                      <a:pt x="116" y="48"/>
                    </a:moveTo>
                    <a:lnTo>
                      <a:pt x="87" y="29"/>
                    </a:lnTo>
                    <a:lnTo>
                      <a:pt x="106" y="0"/>
                    </a:lnTo>
                    <a:lnTo>
                      <a:pt x="0" y="58"/>
                    </a:lnTo>
                    <a:lnTo>
                      <a:pt x="116" y="48"/>
                    </a:lnTo>
                    <a:close/>
                  </a:path>
                </a:pathLst>
              </a:custGeom>
              <a:solidFill>
                <a:srgbClr val="00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24983" name="Freeform 10"/>
              <p:cNvSpPr/>
              <p:nvPr/>
            </p:nvSpPr>
            <p:spPr>
              <a:xfrm>
                <a:off x="470" y="1854"/>
                <a:ext cx="1143" cy="461"/>
              </a:xfrm>
              <a:custGeom>
                <a:avLst/>
                <a:gdLst>
                  <a:gd name="txL" fmla="*/ 0 w 1143"/>
                  <a:gd name="txT" fmla="*/ 0 h 461"/>
                  <a:gd name="txR" fmla="*/ 1143 w 1143"/>
                  <a:gd name="txB" fmla="*/ 461 h 461"/>
                </a:gdLst>
                <a:ahLst/>
                <a:cxnLst>
                  <a:cxn ang="0">
                    <a:pos x="0" y="0"/>
                  </a:cxn>
                  <a:cxn ang="0">
                    <a:pos x="48" y="134"/>
                  </a:cxn>
                  <a:cxn ang="0">
                    <a:pos x="125" y="259"/>
                  </a:cxn>
                  <a:cxn ang="0">
                    <a:pos x="231" y="355"/>
                  </a:cxn>
                  <a:cxn ang="0">
                    <a:pos x="356" y="423"/>
                  </a:cxn>
                  <a:cxn ang="0">
                    <a:pos x="500" y="461"/>
                  </a:cxn>
                  <a:cxn ang="0">
                    <a:pos x="644" y="461"/>
                  </a:cxn>
                  <a:cxn ang="0">
                    <a:pos x="788" y="423"/>
                  </a:cxn>
                  <a:cxn ang="0">
                    <a:pos x="912" y="355"/>
                  </a:cxn>
                  <a:cxn ang="0">
                    <a:pos x="1018" y="259"/>
                  </a:cxn>
                  <a:cxn ang="0">
                    <a:pos x="1095" y="134"/>
                  </a:cxn>
                  <a:cxn ang="0">
                    <a:pos x="1143" y="0"/>
                  </a:cxn>
                </a:cxnLst>
                <a:rect l="txL" t="txT" r="txR" b="txB"/>
                <a:pathLst>
                  <a:path w="1143" h="461">
                    <a:moveTo>
                      <a:pt x="0" y="0"/>
                    </a:moveTo>
                    <a:lnTo>
                      <a:pt x="48" y="134"/>
                    </a:lnTo>
                    <a:lnTo>
                      <a:pt x="125" y="259"/>
                    </a:lnTo>
                    <a:lnTo>
                      <a:pt x="231" y="355"/>
                    </a:lnTo>
                    <a:lnTo>
                      <a:pt x="356" y="423"/>
                    </a:lnTo>
                    <a:lnTo>
                      <a:pt x="500" y="461"/>
                    </a:lnTo>
                    <a:lnTo>
                      <a:pt x="644" y="461"/>
                    </a:lnTo>
                    <a:lnTo>
                      <a:pt x="788" y="423"/>
                    </a:lnTo>
                    <a:lnTo>
                      <a:pt x="912" y="355"/>
                    </a:lnTo>
                    <a:lnTo>
                      <a:pt x="1018" y="259"/>
                    </a:lnTo>
                    <a:lnTo>
                      <a:pt x="1095" y="134"/>
                    </a:lnTo>
                    <a:lnTo>
                      <a:pt x="1143" y="0"/>
                    </a:lnTo>
                  </a:path>
                </a:pathLst>
              </a:custGeom>
              <a:no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24984" name="Freeform 11"/>
              <p:cNvSpPr/>
              <p:nvPr/>
            </p:nvSpPr>
            <p:spPr>
              <a:xfrm>
                <a:off x="931" y="2267"/>
                <a:ext cx="231" cy="231"/>
              </a:xfrm>
              <a:custGeom>
                <a:avLst/>
                <a:gdLst>
                  <a:gd name="txL" fmla="*/ 0 w 231"/>
                  <a:gd name="txT" fmla="*/ 0 h 231"/>
                  <a:gd name="txR" fmla="*/ 231 w 231"/>
                  <a:gd name="txB" fmla="*/ 231 h 231"/>
                </a:gdLst>
                <a:ahLst/>
                <a:cxnLst>
                  <a:cxn ang="0">
                    <a:pos x="0" y="115"/>
                  </a:cxn>
                  <a:cxn ang="0">
                    <a:pos x="19" y="58"/>
                  </a:cxn>
                  <a:cxn ang="0">
                    <a:pos x="58" y="19"/>
                  </a:cxn>
                  <a:cxn ang="0">
                    <a:pos x="115" y="0"/>
                  </a:cxn>
                  <a:cxn ang="0">
                    <a:pos x="173" y="19"/>
                  </a:cxn>
                  <a:cxn ang="0">
                    <a:pos x="221" y="58"/>
                  </a:cxn>
                  <a:cxn ang="0">
                    <a:pos x="231" y="115"/>
                  </a:cxn>
                  <a:cxn ang="0">
                    <a:pos x="221" y="173"/>
                  </a:cxn>
                  <a:cxn ang="0">
                    <a:pos x="173" y="211"/>
                  </a:cxn>
                  <a:cxn ang="0">
                    <a:pos x="115" y="231"/>
                  </a:cxn>
                  <a:cxn ang="0">
                    <a:pos x="58" y="211"/>
                  </a:cxn>
                  <a:cxn ang="0">
                    <a:pos x="19" y="173"/>
                  </a:cxn>
                  <a:cxn ang="0">
                    <a:pos x="0" y="115"/>
                  </a:cxn>
                </a:cxnLst>
                <a:rect l="txL" t="txT" r="txR" b="txB"/>
                <a:pathLst>
                  <a:path w="231" h="231">
                    <a:moveTo>
                      <a:pt x="0" y="115"/>
                    </a:moveTo>
                    <a:lnTo>
                      <a:pt x="19" y="58"/>
                    </a:lnTo>
                    <a:lnTo>
                      <a:pt x="58" y="19"/>
                    </a:lnTo>
                    <a:lnTo>
                      <a:pt x="115" y="0"/>
                    </a:lnTo>
                    <a:lnTo>
                      <a:pt x="173" y="19"/>
                    </a:lnTo>
                    <a:lnTo>
                      <a:pt x="221" y="58"/>
                    </a:lnTo>
                    <a:lnTo>
                      <a:pt x="231" y="115"/>
                    </a:lnTo>
                    <a:lnTo>
                      <a:pt x="221" y="173"/>
                    </a:lnTo>
                    <a:lnTo>
                      <a:pt x="173" y="211"/>
                    </a:lnTo>
                    <a:lnTo>
                      <a:pt x="115" y="231"/>
                    </a:lnTo>
                    <a:lnTo>
                      <a:pt x="58" y="211"/>
                    </a:lnTo>
                    <a:lnTo>
                      <a:pt x="19" y="173"/>
                    </a:lnTo>
                    <a:lnTo>
                      <a:pt x="0" y="115"/>
                    </a:lnTo>
                    <a:close/>
                  </a:path>
                </a:pathLst>
              </a:custGeom>
              <a:solidFill>
                <a:srgbClr val="FFFFFF">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24985" name="Rectangle 12"/>
              <p:cNvSpPr/>
              <p:nvPr/>
            </p:nvSpPr>
            <p:spPr>
              <a:xfrm>
                <a:off x="1011" y="2306"/>
                <a:ext cx="71" cy="154"/>
              </a:xfrm>
              <a:prstGeom prst="rect">
                <a:avLst/>
              </a:prstGeom>
              <a:noFill/>
              <a:ln w="9525">
                <a:noFill/>
              </a:ln>
            </p:spPr>
            <p:txBody>
              <a:bodyPr wrap="none" lIns="0" tIns="0" rIns="0" bIns="0">
                <a:spAutoFit/>
              </a:bodyPr>
              <a:p>
                <a:pPr eaLnBrk="1" hangingPunct="1">
                  <a:spcBef>
                    <a:spcPct val="50000"/>
                  </a:spcBef>
                </a:pPr>
                <a:r>
                  <a:rPr lang="en-US" altLang="zh-CN" sz="1600" b="0" dirty="0">
                    <a:solidFill>
                      <a:srgbClr val="000000"/>
                    </a:solidFill>
                    <a:latin typeface="Times" pitchFamily="18" charset="0"/>
                  </a:rPr>
                  <a:t>P</a:t>
                </a:r>
                <a:endParaRPr lang="en-US" altLang="zh-CN" dirty="0">
                  <a:latin typeface="Times New Roman" panose="02020603050405020304" pitchFamily="18" charset="0"/>
                </a:endParaRPr>
              </a:p>
            </p:txBody>
          </p:sp>
          <p:sp>
            <p:nvSpPr>
              <p:cNvPr id="124986" name="Rectangle 13"/>
              <p:cNvSpPr/>
              <p:nvPr/>
            </p:nvSpPr>
            <p:spPr>
              <a:xfrm>
                <a:off x="1073" y="2363"/>
                <a:ext cx="51" cy="96"/>
              </a:xfrm>
              <a:prstGeom prst="rect">
                <a:avLst/>
              </a:prstGeom>
              <a:noFill/>
              <a:ln w="9525">
                <a:noFill/>
              </a:ln>
            </p:spPr>
            <p:txBody>
              <a:bodyPr wrap="none" lIns="0" tIns="0" rIns="0" bIns="0">
                <a:spAutoFit/>
              </a:bodyPr>
              <a:p>
                <a:pPr eaLnBrk="1" hangingPunct="1">
                  <a:spcBef>
                    <a:spcPct val="50000"/>
                  </a:spcBef>
                </a:pPr>
                <a:r>
                  <a:rPr lang="en-US" altLang="zh-CN" sz="1000" dirty="0">
                    <a:latin typeface="Times New Roman" panose="02020603050405020304" pitchFamily="18" charset="0"/>
                  </a:rPr>
                  <a:t>1</a:t>
                </a:r>
                <a:endParaRPr lang="en-US" altLang="zh-CN" sz="1000" dirty="0">
                  <a:latin typeface="Times New Roman" panose="02020603050405020304" pitchFamily="18" charset="0"/>
                </a:endParaRPr>
              </a:p>
            </p:txBody>
          </p:sp>
        </p:grpSp>
        <p:grpSp>
          <p:nvGrpSpPr>
            <p:cNvPr id="124964" name="Group 14"/>
            <p:cNvGrpSpPr/>
            <p:nvPr/>
          </p:nvGrpSpPr>
          <p:grpSpPr>
            <a:xfrm>
              <a:off x="346" y="950"/>
              <a:ext cx="1430" cy="644"/>
              <a:chOff x="346" y="950"/>
              <a:chExt cx="1430" cy="644"/>
            </a:xfrm>
          </p:grpSpPr>
          <p:sp>
            <p:nvSpPr>
              <p:cNvPr id="124973" name="Freeform 15"/>
              <p:cNvSpPr/>
              <p:nvPr/>
            </p:nvSpPr>
            <p:spPr>
              <a:xfrm>
                <a:off x="346" y="999"/>
                <a:ext cx="1430" cy="595"/>
              </a:xfrm>
              <a:custGeom>
                <a:avLst/>
                <a:gdLst>
                  <a:gd name="txL" fmla="*/ 0 w 1430"/>
                  <a:gd name="txT" fmla="*/ 0 h 595"/>
                  <a:gd name="txR" fmla="*/ 1430 w 1430"/>
                  <a:gd name="txB" fmla="*/ 595 h 595"/>
                </a:gdLst>
                <a:ahLst/>
                <a:cxnLst>
                  <a:cxn ang="0">
                    <a:pos x="0" y="595"/>
                  </a:cxn>
                  <a:cxn ang="0">
                    <a:pos x="38" y="451"/>
                  </a:cxn>
                  <a:cxn ang="0">
                    <a:pos x="115" y="307"/>
                  </a:cxn>
                  <a:cxn ang="0">
                    <a:pos x="220" y="192"/>
                  </a:cxn>
                  <a:cxn ang="0">
                    <a:pos x="345" y="96"/>
                  </a:cxn>
                  <a:cxn ang="0">
                    <a:pos x="480" y="38"/>
                  </a:cxn>
                  <a:cxn ang="0">
                    <a:pos x="633" y="0"/>
                  </a:cxn>
                  <a:cxn ang="0">
                    <a:pos x="787" y="0"/>
                  </a:cxn>
                  <a:cxn ang="0">
                    <a:pos x="940" y="38"/>
                  </a:cxn>
                  <a:cxn ang="0">
                    <a:pos x="1084" y="96"/>
                  </a:cxn>
                  <a:cxn ang="0">
                    <a:pos x="1209" y="192"/>
                  </a:cxn>
                  <a:cxn ang="0">
                    <a:pos x="1315" y="307"/>
                  </a:cxn>
                  <a:cxn ang="0">
                    <a:pos x="1382" y="451"/>
                  </a:cxn>
                  <a:cxn ang="0">
                    <a:pos x="1430" y="595"/>
                  </a:cxn>
                </a:cxnLst>
                <a:rect l="txL" t="txT" r="txR" b="txB"/>
                <a:pathLst>
                  <a:path w="1430" h="595">
                    <a:moveTo>
                      <a:pt x="0" y="595"/>
                    </a:moveTo>
                    <a:lnTo>
                      <a:pt x="38" y="451"/>
                    </a:lnTo>
                    <a:lnTo>
                      <a:pt x="115" y="307"/>
                    </a:lnTo>
                    <a:lnTo>
                      <a:pt x="220" y="192"/>
                    </a:lnTo>
                    <a:lnTo>
                      <a:pt x="345" y="96"/>
                    </a:lnTo>
                    <a:lnTo>
                      <a:pt x="480" y="38"/>
                    </a:lnTo>
                    <a:lnTo>
                      <a:pt x="633" y="0"/>
                    </a:lnTo>
                    <a:lnTo>
                      <a:pt x="787" y="0"/>
                    </a:lnTo>
                    <a:lnTo>
                      <a:pt x="940" y="38"/>
                    </a:lnTo>
                    <a:lnTo>
                      <a:pt x="1084" y="96"/>
                    </a:lnTo>
                    <a:lnTo>
                      <a:pt x="1209" y="192"/>
                    </a:lnTo>
                    <a:lnTo>
                      <a:pt x="1315" y="307"/>
                    </a:lnTo>
                    <a:lnTo>
                      <a:pt x="1382" y="451"/>
                    </a:lnTo>
                    <a:lnTo>
                      <a:pt x="1430" y="595"/>
                    </a:lnTo>
                  </a:path>
                </a:pathLst>
              </a:custGeom>
              <a:no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24974" name="Freeform 16"/>
              <p:cNvSpPr/>
              <p:nvPr/>
            </p:nvSpPr>
            <p:spPr>
              <a:xfrm>
                <a:off x="1718" y="1469"/>
                <a:ext cx="58" cy="125"/>
              </a:xfrm>
              <a:custGeom>
                <a:avLst/>
                <a:gdLst>
                  <a:gd name="txL" fmla="*/ 0 w 58"/>
                  <a:gd name="txT" fmla="*/ 0 h 125"/>
                  <a:gd name="txR" fmla="*/ 58 w 58"/>
                  <a:gd name="txB" fmla="*/ 125 h 125"/>
                </a:gdLst>
                <a:ahLst/>
                <a:cxnLst>
                  <a:cxn ang="0">
                    <a:pos x="48" y="0"/>
                  </a:cxn>
                  <a:cxn ang="0">
                    <a:pos x="29" y="29"/>
                  </a:cxn>
                  <a:cxn ang="0">
                    <a:pos x="0" y="20"/>
                  </a:cxn>
                  <a:cxn ang="0">
                    <a:pos x="58" y="125"/>
                  </a:cxn>
                  <a:cxn ang="0">
                    <a:pos x="48" y="0"/>
                  </a:cxn>
                </a:cxnLst>
                <a:rect l="txL" t="txT" r="txR" b="txB"/>
                <a:pathLst>
                  <a:path w="58" h="125">
                    <a:moveTo>
                      <a:pt x="48" y="0"/>
                    </a:moveTo>
                    <a:lnTo>
                      <a:pt x="29" y="29"/>
                    </a:lnTo>
                    <a:lnTo>
                      <a:pt x="0" y="20"/>
                    </a:lnTo>
                    <a:lnTo>
                      <a:pt x="58" y="125"/>
                    </a:lnTo>
                    <a:lnTo>
                      <a:pt x="48" y="0"/>
                    </a:lnTo>
                    <a:close/>
                  </a:path>
                </a:pathLst>
              </a:custGeom>
              <a:solidFill>
                <a:srgbClr val="00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24975" name="Freeform 17"/>
              <p:cNvSpPr/>
              <p:nvPr/>
            </p:nvSpPr>
            <p:spPr>
              <a:xfrm>
                <a:off x="914" y="950"/>
                <a:ext cx="231" cy="231"/>
              </a:xfrm>
              <a:custGeom>
                <a:avLst/>
                <a:gdLst>
                  <a:gd name="txL" fmla="*/ 0 w 231"/>
                  <a:gd name="txT" fmla="*/ 0 h 231"/>
                  <a:gd name="txR" fmla="*/ 231 w 231"/>
                  <a:gd name="txB" fmla="*/ 231 h 231"/>
                </a:gdLst>
                <a:ahLst/>
                <a:cxnLst>
                  <a:cxn ang="0">
                    <a:pos x="0" y="116"/>
                  </a:cxn>
                  <a:cxn ang="0">
                    <a:pos x="19" y="58"/>
                  </a:cxn>
                  <a:cxn ang="0">
                    <a:pos x="58" y="20"/>
                  </a:cxn>
                  <a:cxn ang="0">
                    <a:pos x="115" y="0"/>
                  </a:cxn>
                  <a:cxn ang="0">
                    <a:pos x="173" y="20"/>
                  </a:cxn>
                  <a:cxn ang="0">
                    <a:pos x="221" y="58"/>
                  </a:cxn>
                  <a:cxn ang="0">
                    <a:pos x="231" y="116"/>
                  </a:cxn>
                  <a:cxn ang="0">
                    <a:pos x="221" y="173"/>
                  </a:cxn>
                  <a:cxn ang="0">
                    <a:pos x="173" y="212"/>
                  </a:cxn>
                  <a:cxn ang="0">
                    <a:pos x="115" y="231"/>
                  </a:cxn>
                  <a:cxn ang="0">
                    <a:pos x="58" y="212"/>
                  </a:cxn>
                  <a:cxn ang="0">
                    <a:pos x="19" y="173"/>
                  </a:cxn>
                  <a:cxn ang="0">
                    <a:pos x="0" y="116"/>
                  </a:cxn>
                </a:cxnLst>
                <a:rect l="txL" t="txT" r="txR" b="txB"/>
                <a:pathLst>
                  <a:path w="231" h="231">
                    <a:moveTo>
                      <a:pt x="0" y="116"/>
                    </a:moveTo>
                    <a:lnTo>
                      <a:pt x="19" y="58"/>
                    </a:lnTo>
                    <a:lnTo>
                      <a:pt x="58" y="20"/>
                    </a:lnTo>
                    <a:lnTo>
                      <a:pt x="115" y="0"/>
                    </a:lnTo>
                    <a:lnTo>
                      <a:pt x="173" y="20"/>
                    </a:lnTo>
                    <a:lnTo>
                      <a:pt x="221" y="58"/>
                    </a:lnTo>
                    <a:lnTo>
                      <a:pt x="231" y="116"/>
                    </a:lnTo>
                    <a:lnTo>
                      <a:pt x="221" y="173"/>
                    </a:lnTo>
                    <a:lnTo>
                      <a:pt x="173" y="212"/>
                    </a:lnTo>
                    <a:lnTo>
                      <a:pt x="115" y="231"/>
                    </a:lnTo>
                    <a:lnTo>
                      <a:pt x="58" y="212"/>
                    </a:lnTo>
                    <a:lnTo>
                      <a:pt x="19" y="173"/>
                    </a:lnTo>
                    <a:lnTo>
                      <a:pt x="0" y="116"/>
                    </a:lnTo>
                    <a:close/>
                  </a:path>
                </a:pathLst>
              </a:custGeom>
              <a:solidFill>
                <a:srgbClr val="FFFFFF">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24976" name="Rectangle 18"/>
              <p:cNvSpPr/>
              <p:nvPr/>
            </p:nvSpPr>
            <p:spPr>
              <a:xfrm>
                <a:off x="994" y="989"/>
                <a:ext cx="71" cy="154"/>
              </a:xfrm>
              <a:prstGeom prst="rect">
                <a:avLst/>
              </a:prstGeom>
              <a:noFill/>
              <a:ln w="9525">
                <a:noFill/>
              </a:ln>
            </p:spPr>
            <p:txBody>
              <a:bodyPr wrap="none" lIns="0" tIns="0" rIns="0" bIns="0">
                <a:spAutoFit/>
              </a:bodyPr>
              <a:p>
                <a:pPr eaLnBrk="1" hangingPunct="1">
                  <a:spcBef>
                    <a:spcPct val="50000"/>
                  </a:spcBef>
                </a:pPr>
                <a:r>
                  <a:rPr lang="en-US" altLang="zh-CN" sz="1600" b="0" dirty="0">
                    <a:solidFill>
                      <a:srgbClr val="000000"/>
                    </a:solidFill>
                    <a:latin typeface="Times" pitchFamily="18" charset="0"/>
                  </a:rPr>
                  <a:t>P</a:t>
                </a:r>
                <a:endParaRPr lang="en-US" altLang="zh-CN" dirty="0">
                  <a:latin typeface="Times New Roman" panose="02020603050405020304" pitchFamily="18" charset="0"/>
                </a:endParaRPr>
              </a:p>
            </p:txBody>
          </p:sp>
          <p:sp>
            <p:nvSpPr>
              <p:cNvPr id="124977" name="Rectangle 19"/>
              <p:cNvSpPr/>
              <p:nvPr/>
            </p:nvSpPr>
            <p:spPr>
              <a:xfrm>
                <a:off x="1056" y="1056"/>
                <a:ext cx="51" cy="96"/>
              </a:xfrm>
              <a:prstGeom prst="rect">
                <a:avLst/>
              </a:prstGeom>
              <a:noFill/>
              <a:ln w="9525">
                <a:noFill/>
              </a:ln>
            </p:spPr>
            <p:txBody>
              <a:bodyPr wrap="none" lIns="0" tIns="0" rIns="0" bIns="0">
                <a:spAutoFit/>
              </a:bodyPr>
              <a:p>
                <a:pPr eaLnBrk="1" hangingPunct="1">
                  <a:spcBef>
                    <a:spcPct val="50000"/>
                  </a:spcBef>
                </a:pPr>
                <a:r>
                  <a:rPr lang="en-US" altLang="zh-CN" sz="1000" dirty="0">
                    <a:latin typeface="Times New Roman" panose="02020603050405020304" pitchFamily="18" charset="0"/>
                  </a:rPr>
                  <a:t>2</a:t>
                </a:r>
                <a:endParaRPr lang="en-US" altLang="zh-CN" sz="1000" dirty="0">
                  <a:latin typeface="Times New Roman" panose="02020603050405020304" pitchFamily="18" charset="0"/>
                </a:endParaRPr>
              </a:p>
            </p:txBody>
          </p:sp>
          <p:sp>
            <p:nvSpPr>
              <p:cNvPr id="124978" name="Freeform 20"/>
              <p:cNvSpPr/>
              <p:nvPr/>
            </p:nvSpPr>
            <p:spPr>
              <a:xfrm>
                <a:off x="818" y="999"/>
                <a:ext cx="125" cy="57"/>
              </a:xfrm>
              <a:custGeom>
                <a:avLst/>
                <a:gdLst>
                  <a:gd name="txL" fmla="*/ 0 w 125"/>
                  <a:gd name="txT" fmla="*/ 0 h 57"/>
                  <a:gd name="txR" fmla="*/ 125 w 125"/>
                  <a:gd name="txB" fmla="*/ 57 h 57"/>
                </a:gdLst>
                <a:ahLst/>
                <a:cxnLst>
                  <a:cxn ang="0">
                    <a:pos x="0" y="9"/>
                  </a:cxn>
                  <a:cxn ang="0">
                    <a:pos x="29" y="28"/>
                  </a:cxn>
                  <a:cxn ang="0">
                    <a:pos x="10" y="57"/>
                  </a:cxn>
                  <a:cxn ang="0">
                    <a:pos x="125" y="0"/>
                  </a:cxn>
                  <a:cxn ang="0">
                    <a:pos x="0" y="9"/>
                  </a:cxn>
                </a:cxnLst>
                <a:rect l="txL" t="txT" r="txR" b="txB"/>
                <a:pathLst>
                  <a:path w="125" h="57">
                    <a:moveTo>
                      <a:pt x="0" y="9"/>
                    </a:moveTo>
                    <a:lnTo>
                      <a:pt x="29" y="28"/>
                    </a:lnTo>
                    <a:lnTo>
                      <a:pt x="10" y="57"/>
                    </a:lnTo>
                    <a:lnTo>
                      <a:pt x="125" y="0"/>
                    </a:lnTo>
                    <a:lnTo>
                      <a:pt x="0" y="9"/>
                    </a:lnTo>
                    <a:close/>
                  </a:path>
                </a:pathLst>
              </a:custGeom>
              <a:solidFill>
                <a:srgbClr val="00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grpSp>
        <p:grpSp>
          <p:nvGrpSpPr>
            <p:cNvPr id="124965" name="Group 21"/>
            <p:cNvGrpSpPr/>
            <p:nvPr/>
          </p:nvGrpSpPr>
          <p:grpSpPr>
            <a:xfrm>
              <a:off x="192" y="1584"/>
              <a:ext cx="1718" cy="260"/>
              <a:chOff x="192" y="1584"/>
              <a:chExt cx="1718" cy="260"/>
            </a:xfrm>
          </p:grpSpPr>
          <p:sp>
            <p:nvSpPr>
              <p:cNvPr id="124966" name="Rectangle 22"/>
              <p:cNvSpPr/>
              <p:nvPr/>
            </p:nvSpPr>
            <p:spPr>
              <a:xfrm>
                <a:off x="192" y="1584"/>
                <a:ext cx="451" cy="250"/>
              </a:xfrm>
              <a:prstGeom prst="rect">
                <a:avLst/>
              </a:prstGeom>
              <a:solidFill>
                <a:srgbClr val="FFFFFF"/>
              </a:solidFill>
              <a:ln w="15875" cap="flat" cmpd="sng">
                <a:solidFill>
                  <a:srgbClr val="000000"/>
                </a:solidFill>
                <a:prstDash val="solid"/>
                <a:miter/>
                <a:headEnd type="none" w="med" len="med"/>
                <a:tailEnd type="none" w="med" len="med"/>
              </a:ln>
            </p:spPr>
            <p:txBody>
              <a:bodyPr/>
              <a:p>
                <a:pPr eaLnBrk="1" hangingPunct="1">
                  <a:spcBef>
                    <a:spcPct val="50000"/>
                  </a:spcBef>
                </a:pPr>
                <a:endParaRPr lang="zh-CN" altLang="en-US" dirty="0">
                  <a:latin typeface="Times New Roman" panose="02020603050405020304" pitchFamily="18" charset="0"/>
                </a:endParaRPr>
              </a:p>
            </p:txBody>
          </p:sp>
          <p:sp>
            <p:nvSpPr>
              <p:cNvPr id="124967" name="Freeform 23"/>
              <p:cNvSpPr/>
              <p:nvPr/>
            </p:nvSpPr>
            <p:spPr>
              <a:xfrm>
                <a:off x="288" y="1680"/>
                <a:ext cx="87" cy="87"/>
              </a:xfrm>
              <a:custGeom>
                <a:avLst/>
                <a:gdLst>
                  <a:gd name="txL" fmla="*/ 0 w 87"/>
                  <a:gd name="txT" fmla="*/ 0 h 87"/>
                  <a:gd name="txR" fmla="*/ 87 w 87"/>
                  <a:gd name="txB" fmla="*/ 87 h 87"/>
                </a:gdLst>
                <a:ahLst/>
                <a:cxnLst>
                  <a:cxn ang="0">
                    <a:pos x="0" y="48"/>
                  </a:cxn>
                  <a:cxn ang="0">
                    <a:pos x="10" y="10"/>
                  </a:cxn>
                  <a:cxn ang="0">
                    <a:pos x="48" y="0"/>
                  </a:cxn>
                  <a:cxn ang="0">
                    <a:pos x="77" y="10"/>
                  </a:cxn>
                  <a:cxn ang="0">
                    <a:pos x="87" y="48"/>
                  </a:cxn>
                  <a:cxn ang="0">
                    <a:pos x="77" y="77"/>
                  </a:cxn>
                  <a:cxn ang="0">
                    <a:pos x="48" y="87"/>
                  </a:cxn>
                  <a:cxn ang="0">
                    <a:pos x="10" y="77"/>
                  </a:cxn>
                  <a:cxn ang="0">
                    <a:pos x="0" y="48"/>
                  </a:cxn>
                </a:cxnLst>
                <a:rect l="txL" t="txT" r="txR" b="txB"/>
                <a:pathLst>
                  <a:path w="87" h="87">
                    <a:moveTo>
                      <a:pt x="0" y="48"/>
                    </a:moveTo>
                    <a:lnTo>
                      <a:pt x="10" y="10"/>
                    </a:lnTo>
                    <a:lnTo>
                      <a:pt x="48" y="0"/>
                    </a:lnTo>
                    <a:lnTo>
                      <a:pt x="77" y="10"/>
                    </a:lnTo>
                    <a:lnTo>
                      <a:pt x="87" y="48"/>
                    </a:lnTo>
                    <a:lnTo>
                      <a:pt x="77" y="77"/>
                    </a:lnTo>
                    <a:lnTo>
                      <a:pt x="48" y="87"/>
                    </a:lnTo>
                    <a:lnTo>
                      <a:pt x="10" y="77"/>
                    </a:lnTo>
                    <a:lnTo>
                      <a:pt x="0" y="48"/>
                    </a:lnTo>
                  </a:path>
                </a:pathLst>
              </a:custGeom>
              <a:no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24968" name="Freeform 24"/>
              <p:cNvSpPr/>
              <p:nvPr/>
            </p:nvSpPr>
            <p:spPr>
              <a:xfrm>
                <a:off x="480" y="1680"/>
                <a:ext cx="86" cy="96"/>
              </a:xfrm>
              <a:custGeom>
                <a:avLst/>
                <a:gdLst>
                  <a:gd name="txL" fmla="*/ 0 w 86"/>
                  <a:gd name="txT" fmla="*/ 0 h 87"/>
                  <a:gd name="txR" fmla="*/ 86 w 86"/>
                  <a:gd name="txB" fmla="*/ 87 h 87"/>
                </a:gdLst>
                <a:ahLst/>
                <a:cxnLst>
                  <a:cxn ang="0">
                    <a:pos x="0" y="460"/>
                  </a:cxn>
                  <a:cxn ang="0">
                    <a:pos x="9" y="92"/>
                  </a:cxn>
                  <a:cxn ang="0">
                    <a:pos x="48" y="0"/>
                  </a:cxn>
                  <a:cxn ang="0">
                    <a:pos x="77" y="92"/>
                  </a:cxn>
                  <a:cxn ang="0">
                    <a:pos x="86" y="460"/>
                  </a:cxn>
                  <a:cxn ang="0">
                    <a:pos x="77" y="745"/>
                  </a:cxn>
                  <a:cxn ang="0">
                    <a:pos x="48" y="835"/>
                  </a:cxn>
                  <a:cxn ang="0">
                    <a:pos x="9" y="745"/>
                  </a:cxn>
                  <a:cxn ang="0">
                    <a:pos x="0" y="460"/>
                  </a:cxn>
                </a:cxnLst>
                <a:rect l="txL" t="txT" r="txR" b="txB"/>
                <a:pathLst>
                  <a:path w="86" h="87">
                    <a:moveTo>
                      <a:pt x="0" y="48"/>
                    </a:moveTo>
                    <a:lnTo>
                      <a:pt x="9" y="10"/>
                    </a:lnTo>
                    <a:lnTo>
                      <a:pt x="48" y="0"/>
                    </a:lnTo>
                    <a:lnTo>
                      <a:pt x="77" y="10"/>
                    </a:lnTo>
                    <a:lnTo>
                      <a:pt x="86" y="48"/>
                    </a:lnTo>
                    <a:lnTo>
                      <a:pt x="77" y="77"/>
                    </a:lnTo>
                    <a:lnTo>
                      <a:pt x="48" y="87"/>
                    </a:lnTo>
                    <a:lnTo>
                      <a:pt x="9" y="77"/>
                    </a:lnTo>
                    <a:lnTo>
                      <a:pt x="0" y="48"/>
                    </a:lnTo>
                  </a:path>
                </a:pathLst>
              </a:custGeom>
              <a:no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24969" name="Rectangle 25"/>
              <p:cNvSpPr/>
              <p:nvPr/>
            </p:nvSpPr>
            <p:spPr>
              <a:xfrm>
                <a:off x="1459" y="1594"/>
                <a:ext cx="451" cy="250"/>
              </a:xfrm>
              <a:prstGeom prst="rect">
                <a:avLst/>
              </a:prstGeom>
              <a:solidFill>
                <a:srgbClr val="FFFFFF"/>
              </a:solidFill>
              <a:ln w="15875" cap="flat" cmpd="sng">
                <a:solidFill>
                  <a:srgbClr val="000000"/>
                </a:solidFill>
                <a:prstDash val="solid"/>
                <a:miter/>
                <a:headEnd type="none" w="med" len="med"/>
                <a:tailEnd type="none" w="med" len="med"/>
              </a:ln>
            </p:spPr>
            <p:txBody>
              <a:bodyPr/>
              <a:p>
                <a:pPr eaLnBrk="1" hangingPunct="1">
                  <a:spcBef>
                    <a:spcPct val="50000"/>
                  </a:spcBef>
                </a:pPr>
                <a:endParaRPr lang="zh-CN" altLang="en-US" dirty="0">
                  <a:latin typeface="Times New Roman" panose="02020603050405020304" pitchFamily="18" charset="0"/>
                </a:endParaRPr>
              </a:p>
            </p:txBody>
          </p:sp>
          <p:sp>
            <p:nvSpPr>
              <p:cNvPr id="124970" name="Freeform 26"/>
              <p:cNvSpPr/>
              <p:nvPr/>
            </p:nvSpPr>
            <p:spPr>
              <a:xfrm>
                <a:off x="1680" y="1680"/>
                <a:ext cx="96" cy="86"/>
              </a:xfrm>
              <a:custGeom>
                <a:avLst/>
                <a:gdLst>
                  <a:gd name="txL" fmla="*/ 0 w 96"/>
                  <a:gd name="txT" fmla="*/ 0 h 86"/>
                  <a:gd name="txR" fmla="*/ 96 w 96"/>
                  <a:gd name="txB" fmla="*/ 86 h 86"/>
                </a:gdLst>
                <a:ahLst/>
                <a:cxnLst>
                  <a:cxn ang="0">
                    <a:pos x="0" y="38"/>
                  </a:cxn>
                  <a:cxn ang="0">
                    <a:pos x="19" y="9"/>
                  </a:cxn>
                  <a:cxn ang="0">
                    <a:pos x="48" y="0"/>
                  </a:cxn>
                  <a:cxn ang="0">
                    <a:pos x="76" y="9"/>
                  </a:cxn>
                  <a:cxn ang="0">
                    <a:pos x="96" y="38"/>
                  </a:cxn>
                  <a:cxn ang="0">
                    <a:pos x="76" y="77"/>
                  </a:cxn>
                  <a:cxn ang="0">
                    <a:pos x="48" y="86"/>
                  </a:cxn>
                  <a:cxn ang="0">
                    <a:pos x="19" y="77"/>
                  </a:cxn>
                  <a:cxn ang="0">
                    <a:pos x="0" y="38"/>
                  </a:cxn>
                </a:cxnLst>
                <a:rect l="txL" t="txT" r="txR" b="txB"/>
                <a:pathLst>
                  <a:path w="96" h="86">
                    <a:moveTo>
                      <a:pt x="0" y="38"/>
                    </a:moveTo>
                    <a:lnTo>
                      <a:pt x="19" y="9"/>
                    </a:lnTo>
                    <a:lnTo>
                      <a:pt x="48" y="0"/>
                    </a:lnTo>
                    <a:lnTo>
                      <a:pt x="76" y="9"/>
                    </a:lnTo>
                    <a:lnTo>
                      <a:pt x="96" y="38"/>
                    </a:lnTo>
                    <a:lnTo>
                      <a:pt x="76" y="77"/>
                    </a:lnTo>
                    <a:lnTo>
                      <a:pt x="48" y="86"/>
                    </a:lnTo>
                    <a:lnTo>
                      <a:pt x="19" y="77"/>
                    </a:lnTo>
                    <a:lnTo>
                      <a:pt x="0" y="38"/>
                    </a:lnTo>
                  </a:path>
                </a:pathLst>
              </a:custGeom>
              <a:no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24971" name="Text Box 27"/>
              <p:cNvSpPr txBox="1"/>
              <p:nvPr/>
            </p:nvSpPr>
            <p:spPr>
              <a:xfrm>
                <a:off x="624" y="1632"/>
                <a:ext cx="288" cy="154"/>
              </a:xfrm>
              <a:prstGeom prst="rect">
                <a:avLst/>
              </a:prstGeom>
              <a:noFill/>
              <a:ln w="9525">
                <a:noFill/>
              </a:ln>
            </p:spPr>
            <p:txBody>
              <a:bodyPr>
                <a:spAutoFit/>
              </a:bodyPr>
              <a:p>
                <a:pPr eaLnBrk="1" hangingPunct="1">
                  <a:spcBef>
                    <a:spcPct val="50000"/>
                  </a:spcBef>
                </a:pPr>
                <a:r>
                  <a:rPr lang="en-US" altLang="zh-CN" sz="1000" dirty="0">
                    <a:latin typeface="Times New Roman" panose="02020603050405020304" pitchFamily="18" charset="0"/>
                  </a:rPr>
                  <a:t>R1</a:t>
                </a:r>
                <a:endParaRPr lang="en-US" altLang="zh-CN" sz="1000" dirty="0">
                  <a:latin typeface="Times New Roman" panose="02020603050405020304" pitchFamily="18" charset="0"/>
                </a:endParaRPr>
              </a:p>
            </p:txBody>
          </p:sp>
          <p:sp>
            <p:nvSpPr>
              <p:cNvPr id="124972" name="Text Box 28"/>
              <p:cNvSpPr txBox="1"/>
              <p:nvPr/>
            </p:nvSpPr>
            <p:spPr>
              <a:xfrm>
                <a:off x="1248" y="1632"/>
                <a:ext cx="288" cy="154"/>
              </a:xfrm>
              <a:prstGeom prst="rect">
                <a:avLst/>
              </a:prstGeom>
              <a:noFill/>
              <a:ln w="9525">
                <a:noFill/>
              </a:ln>
            </p:spPr>
            <p:txBody>
              <a:bodyPr>
                <a:spAutoFit/>
              </a:bodyPr>
              <a:p>
                <a:pPr eaLnBrk="1" hangingPunct="1">
                  <a:spcBef>
                    <a:spcPct val="50000"/>
                  </a:spcBef>
                </a:pPr>
                <a:r>
                  <a:rPr lang="en-US" altLang="zh-CN" sz="1000" dirty="0">
                    <a:latin typeface="Times New Roman" panose="02020603050405020304" pitchFamily="18" charset="0"/>
                  </a:rPr>
                  <a:t>R2</a:t>
                </a:r>
                <a:endParaRPr lang="en-US" altLang="zh-CN" sz="1000" dirty="0">
                  <a:latin typeface="Times New Roman" panose="02020603050405020304" pitchFamily="18" charset="0"/>
                </a:endParaRPr>
              </a:p>
            </p:txBody>
          </p:sp>
        </p:grpSp>
      </p:grpSp>
      <p:grpSp>
        <p:nvGrpSpPr>
          <p:cNvPr id="124938" name="Group 29"/>
          <p:cNvGrpSpPr/>
          <p:nvPr/>
        </p:nvGrpSpPr>
        <p:grpSpPr>
          <a:xfrm>
            <a:off x="4816475" y="4194175"/>
            <a:ext cx="2727325" cy="2457450"/>
            <a:chOff x="192" y="950"/>
            <a:chExt cx="1718" cy="1548"/>
          </a:xfrm>
        </p:grpSpPr>
        <p:grpSp>
          <p:nvGrpSpPr>
            <p:cNvPr id="124939" name="Group 30"/>
            <p:cNvGrpSpPr/>
            <p:nvPr/>
          </p:nvGrpSpPr>
          <p:grpSpPr>
            <a:xfrm>
              <a:off x="326" y="1844"/>
              <a:ext cx="1287" cy="654"/>
              <a:chOff x="326" y="1844"/>
              <a:chExt cx="1287" cy="654"/>
            </a:xfrm>
          </p:grpSpPr>
          <p:sp>
            <p:nvSpPr>
              <p:cNvPr id="124955" name="Freeform 31"/>
              <p:cNvSpPr/>
              <p:nvPr/>
            </p:nvSpPr>
            <p:spPr>
              <a:xfrm>
                <a:off x="326" y="1863"/>
                <a:ext cx="538" cy="567"/>
              </a:xfrm>
              <a:custGeom>
                <a:avLst/>
                <a:gdLst>
                  <a:gd name="txL" fmla="*/ 0 w 538"/>
                  <a:gd name="txT" fmla="*/ 0 h 567"/>
                  <a:gd name="txR" fmla="*/ 538 w 538"/>
                  <a:gd name="txB" fmla="*/ 567 h 567"/>
                </a:gdLst>
                <a:ahLst/>
                <a:cxnLst>
                  <a:cxn ang="0">
                    <a:pos x="0" y="0"/>
                  </a:cxn>
                  <a:cxn ang="0">
                    <a:pos x="20" y="135"/>
                  </a:cxn>
                  <a:cxn ang="0">
                    <a:pos x="77" y="269"/>
                  </a:cxn>
                  <a:cxn ang="0">
                    <a:pos x="164" y="385"/>
                  </a:cxn>
                  <a:cxn ang="0">
                    <a:pos x="279" y="471"/>
                  </a:cxn>
                  <a:cxn ang="0">
                    <a:pos x="404" y="538"/>
                  </a:cxn>
                  <a:cxn ang="0">
                    <a:pos x="538" y="567"/>
                  </a:cxn>
                </a:cxnLst>
                <a:rect l="txL" t="txT" r="txR" b="txB"/>
                <a:pathLst>
                  <a:path w="538" h="567">
                    <a:moveTo>
                      <a:pt x="0" y="0"/>
                    </a:moveTo>
                    <a:lnTo>
                      <a:pt x="20" y="135"/>
                    </a:lnTo>
                    <a:lnTo>
                      <a:pt x="77" y="269"/>
                    </a:lnTo>
                    <a:lnTo>
                      <a:pt x="164" y="385"/>
                    </a:lnTo>
                    <a:lnTo>
                      <a:pt x="279" y="471"/>
                    </a:lnTo>
                    <a:lnTo>
                      <a:pt x="404" y="538"/>
                    </a:lnTo>
                    <a:lnTo>
                      <a:pt x="538" y="567"/>
                    </a:lnTo>
                  </a:path>
                </a:pathLst>
              </a:custGeom>
              <a:no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24956" name="Freeform 32"/>
              <p:cNvSpPr/>
              <p:nvPr/>
            </p:nvSpPr>
            <p:spPr>
              <a:xfrm>
                <a:off x="461" y="1844"/>
                <a:ext cx="57" cy="125"/>
              </a:xfrm>
              <a:custGeom>
                <a:avLst/>
                <a:gdLst>
                  <a:gd name="txL" fmla="*/ 0 w 57"/>
                  <a:gd name="txT" fmla="*/ 0 h 125"/>
                  <a:gd name="txR" fmla="*/ 57 w 57"/>
                  <a:gd name="txB" fmla="*/ 125 h 125"/>
                </a:gdLst>
                <a:ahLst/>
                <a:cxnLst>
                  <a:cxn ang="0">
                    <a:pos x="19" y="125"/>
                  </a:cxn>
                  <a:cxn ang="0">
                    <a:pos x="29" y="96"/>
                  </a:cxn>
                  <a:cxn ang="0">
                    <a:pos x="57" y="106"/>
                  </a:cxn>
                  <a:cxn ang="0">
                    <a:pos x="0" y="0"/>
                  </a:cxn>
                  <a:cxn ang="0">
                    <a:pos x="19" y="125"/>
                  </a:cxn>
                </a:cxnLst>
                <a:rect l="txL" t="txT" r="txR" b="txB"/>
                <a:pathLst>
                  <a:path w="57" h="125">
                    <a:moveTo>
                      <a:pt x="19" y="125"/>
                    </a:moveTo>
                    <a:lnTo>
                      <a:pt x="29" y="96"/>
                    </a:lnTo>
                    <a:lnTo>
                      <a:pt x="57" y="106"/>
                    </a:lnTo>
                    <a:lnTo>
                      <a:pt x="0" y="0"/>
                    </a:lnTo>
                    <a:lnTo>
                      <a:pt x="19" y="125"/>
                    </a:lnTo>
                    <a:close/>
                  </a:path>
                </a:pathLst>
              </a:custGeom>
              <a:solidFill>
                <a:srgbClr val="00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24957" name="Freeform 33"/>
              <p:cNvSpPr/>
              <p:nvPr/>
            </p:nvSpPr>
            <p:spPr>
              <a:xfrm>
                <a:off x="835" y="2401"/>
                <a:ext cx="115" cy="48"/>
              </a:xfrm>
              <a:custGeom>
                <a:avLst/>
                <a:gdLst>
                  <a:gd name="txL" fmla="*/ 0 w 115"/>
                  <a:gd name="txT" fmla="*/ 0 h 48"/>
                  <a:gd name="txR" fmla="*/ 115 w 115"/>
                  <a:gd name="txB" fmla="*/ 48 h 48"/>
                </a:gdLst>
                <a:ahLst/>
                <a:cxnLst>
                  <a:cxn ang="0">
                    <a:pos x="10" y="0"/>
                  </a:cxn>
                  <a:cxn ang="0">
                    <a:pos x="29" y="29"/>
                  </a:cxn>
                  <a:cxn ang="0">
                    <a:pos x="0" y="48"/>
                  </a:cxn>
                  <a:cxn ang="0">
                    <a:pos x="115" y="39"/>
                  </a:cxn>
                  <a:cxn ang="0">
                    <a:pos x="10" y="0"/>
                  </a:cxn>
                </a:cxnLst>
                <a:rect l="txL" t="txT" r="txR" b="txB"/>
                <a:pathLst>
                  <a:path w="115" h="48">
                    <a:moveTo>
                      <a:pt x="10" y="0"/>
                    </a:moveTo>
                    <a:lnTo>
                      <a:pt x="29" y="29"/>
                    </a:lnTo>
                    <a:lnTo>
                      <a:pt x="0" y="48"/>
                    </a:lnTo>
                    <a:lnTo>
                      <a:pt x="115" y="39"/>
                    </a:lnTo>
                    <a:lnTo>
                      <a:pt x="10" y="0"/>
                    </a:lnTo>
                    <a:close/>
                  </a:path>
                </a:pathLst>
              </a:custGeom>
              <a:solidFill>
                <a:srgbClr val="00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24958" name="Freeform 34"/>
              <p:cNvSpPr/>
              <p:nvPr/>
            </p:nvSpPr>
            <p:spPr>
              <a:xfrm>
                <a:off x="1142" y="2257"/>
                <a:ext cx="116" cy="58"/>
              </a:xfrm>
              <a:custGeom>
                <a:avLst/>
                <a:gdLst>
                  <a:gd name="txL" fmla="*/ 0 w 116"/>
                  <a:gd name="txT" fmla="*/ 0 h 58"/>
                  <a:gd name="txR" fmla="*/ 116 w 116"/>
                  <a:gd name="txB" fmla="*/ 58 h 58"/>
                </a:gdLst>
                <a:ahLst/>
                <a:cxnLst>
                  <a:cxn ang="0">
                    <a:pos x="116" y="48"/>
                  </a:cxn>
                  <a:cxn ang="0">
                    <a:pos x="87" y="29"/>
                  </a:cxn>
                  <a:cxn ang="0">
                    <a:pos x="106" y="0"/>
                  </a:cxn>
                  <a:cxn ang="0">
                    <a:pos x="0" y="58"/>
                  </a:cxn>
                  <a:cxn ang="0">
                    <a:pos x="116" y="48"/>
                  </a:cxn>
                </a:cxnLst>
                <a:rect l="txL" t="txT" r="txR" b="txB"/>
                <a:pathLst>
                  <a:path w="116" h="58">
                    <a:moveTo>
                      <a:pt x="116" y="48"/>
                    </a:moveTo>
                    <a:lnTo>
                      <a:pt x="87" y="29"/>
                    </a:lnTo>
                    <a:lnTo>
                      <a:pt x="106" y="0"/>
                    </a:lnTo>
                    <a:lnTo>
                      <a:pt x="0" y="58"/>
                    </a:lnTo>
                    <a:lnTo>
                      <a:pt x="116" y="48"/>
                    </a:lnTo>
                    <a:close/>
                  </a:path>
                </a:pathLst>
              </a:custGeom>
              <a:solidFill>
                <a:srgbClr val="00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24959" name="Freeform 35"/>
              <p:cNvSpPr/>
              <p:nvPr/>
            </p:nvSpPr>
            <p:spPr>
              <a:xfrm>
                <a:off x="470" y="1854"/>
                <a:ext cx="1143" cy="461"/>
              </a:xfrm>
              <a:custGeom>
                <a:avLst/>
                <a:gdLst>
                  <a:gd name="txL" fmla="*/ 0 w 1143"/>
                  <a:gd name="txT" fmla="*/ 0 h 461"/>
                  <a:gd name="txR" fmla="*/ 1143 w 1143"/>
                  <a:gd name="txB" fmla="*/ 461 h 461"/>
                </a:gdLst>
                <a:ahLst/>
                <a:cxnLst>
                  <a:cxn ang="0">
                    <a:pos x="0" y="0"/>
                  </a:cxn>
                  <a:cxn ang="0">
                    <a:pos x="48" y="134"/>
                  </a:cxn>
                  <a:cxn ang="0">
                    <a:pos x="125" y="259"/>
                  </a:cxn>
                  <a:cxn ang="0">
                    <a:pos x="231" y="355"/>
                  </a:cxn>
                  <a:cxn ang="0">
                    <a:pos x="356" y="423"/>
                  </a:cxn>
                  <a:cxn ang="0">
                    <a:pos x="500" y="461"/>
                  </a:cxn>
                  <a:cxn ang="0">
                    <a:pos x="644" y="461"/>
                  </a:cxn>
                  <a:cxn ang="0">
                    <a:pos x="788" y="423"/>
                  </a:cxn>
                  <a:cxn ang="0">
                    <a:pos x="912" y="355"/>
                  </a:cxn>
                  <a:cxn ang="0">
                    <a:pos x="1018" y="259"/>
                  </a:cxn>
                  <a:cxn ang="0">
                    <a:pos x="1095" y="134"/>
                  </a:cxn>
                  <a:cxn ang="0">
                    <a:pos x="1143" y="0"/>
                  </a:cxn>
                </a:cxnLst>
                <a:rect l="txL" t="txT" r="txR" b="txB"/>
                <a:pathLst>
                  <a:path w="1143" h="461">
                    <a:moveTo>
                      <a:pt x="0" y="0"/>
                    </a:moveTo>
                    <a:lnTo>
                      <a:pt x="48" y="134"/>
                    </a:lnTo>
                    <a:lnTo>
                      <a:pt x="125" y="259"/>
                    </a:lnTo>
                    <a:lnTo>
                      <a:pt x="231" y="355"/>
                    </a:lnTo>
                    <a:lnTo>
                      <a:pt x="356" y="423"/>
                    </a:lnTo>
                    <a:lnTo>
                      <a:pt x="500" y="461"/>
                    </a:lnTo>
                    <a:lnTo>
                      <a:pt x="644" y="461"/>
                    </a:lnTo>
                    <a:lnTo>
                      <a:pt x="788" y="423"/>
                    </a:lnTo>
                    <a:lnTo>
                      <a:pt x="912" y="355"/>
                    </a:lnTo>
                    <a:lnTo>
                      <a:pt x="1018" y="259"/>
                    </a:lnTo>
                    <a:lnTo>
                      <a:pt x="1095" y="134"/>
                    </a:lnTo>
                    <a:lnTo>
                      <a:pt x="1143" y="0"/>
                    </a:lnTo>
                  </a:path>
                </a:pathLst>
              </a:custGeom>
              <a:no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24960" name="Freeform 36"/>
              <p:cNvSpPr/>
              <p:nvPr/>
            </p:nvSpPr>
            <p:spPr>
              <a:xfrm>
                <a:off x="931" y="2267"/>
                <a:ext cx="231" cy="231"/>
              </a:xfrm>
              <a:custGeom>
                <a:avLst/>
                <a:gdLst>
                  <a:gd name="txL" fmla="*/ 0 w 231"/>
                  <a:gd name="txT" fmla="*/ 0 h 231"/>
                  <a:gd name="txR" fmla="*/ 231 w 231"/>
                  <a:gd name="txB" fmla="*/ 231 h 231"/>
                </a:gdLst>
                <a:ahLst/>
                <a:cxnLst>
                  <a:cxn ang="0">
                    <a:pos x="0" y="115"/>
                  </a:cxn>
                  <a:cxn ang="0">
                    <a:pos x="19" y="58"/>
                  </a:cxn>
                  <a:cxn ang="0">
                    <a:pos x="58" y="19"/>
                  </a:cxn>
                  <a:cxn ang="0">
                    <a:pos x="115" y="0"/>
                  </a:cxn>
                  <a:cxn ang="0">
                    <a:pos x="173" y="19"/>
                  </a:cxn>
                  <a:cxn ang="0">
                    <a:pos x="221" y="58"/>
                  </a:cxn>
                  <a:cxn ang="0">
                    <a:pos x="231" y="115"/>
                  </a:cxn>
                  <a:cxn ang="0">
                    <a:pos x="221" y="173"/>
                  </a:cxn>
                  <a:cxn ang="0">
                    <a:pos x="173" y="211"/>
                  </a:cxn>
                  <a:cxn ang="0">
                    <a:pos x="115" y="231"/>
                  </a:cxn>
                  <a:cxn ang="0">
                    <a:pos x="58" y="211"/>
                  </a:cxn>
                  <a:cxn ang="0">
                    <a:pos x="19" y="173"/>
                  </a:cxn>
                  <a:cxn ang="0">
                    <a:pos x="0" y="115"/>
                  </a:cxn>
                </a:cxnLst>
                <a:rect l="txL" t="txT" r="txR" b="txB"/>
                <a:pathLst>
                  <a:path w="231" h="231">
                    <a:moveTo>
                      <a:pt x="0" y="115"/>
                    </a:moveTo>
                    <a:lnTo>
                      <a:pt x="19" y="58"/>
                    </a:lnTo>
                    <a:lnTo>
                      <a:pt x="58" y="19"/>
                    </a:lnTo>
                    <a:lnTo>
                      <a:pt x="115" y="0"/>
                    </a:lnTo>
                    <a:lnTo>
                      <a:pt x="173" y="19"/>
                    </a:lnTo>
                    <a:lnTo>
                      <a:pt x="221" y="58"/>
                    </a:lnTo>
                    <a:lnTo>
                      <a:pt x="231" y="115"/>
                    </a:lnTo>
                    <a:lnTo>
                      <a:pt x="221" y="173"/>
                    </a:lnTo>
                    <a:lnTo>
                      <a:pt x="173" y="211"/>
                    </a:lnTo>
                    <a:lnTo>
                      <a:pt x="115" y="231"/>
                    </a:lnTo>
                    <a:lnTo>
                      <a:pt x="58" y="211"/>
                    </a:lnTo>
                    <a:lnTo>
                      <a:pt x="19" y="173"/>
                    </a:lnTo>
                    <a:lnTo>
                      <a:pt x="0" y="115"/>
                    </a:lnTo>
                    <a:close/>
                  </a:path>
                </a:pathLst>
              </a:custGeom>
              <a:solidFill>
                <a:srgbClr val="FFFFFF">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24961" name="Rectangle 37"/>
              <p:cNvSpPr/>
              <p:nvPr/>
            </p:nvSpPr>
            <p:spPr>
              <a:xfrm>
                <a:off x="1011" y="2306"/>
                <a:ext cx="71" cy="154"/>
              </a:xfrm>
              <a:prstGeom prst="rect">
                <a:avLst/>
              </a:prstGeom>
              <a:noFill/>
              <a:ln w="9525">
                <a:noFill/>
              </a:ln>
            </p:spPr>
            <p:txBody>
              <a:bodyPr wrap="none" lIns="0" tIns="0" rIns="0" bIns="0">
                <a:spAutoFit/>
              </a:bodyPr>
              <a:p>
                <a:pPr eaLnBrk="1" hangingPunct="1">
                  <a:spcBef>
                    <a:spcPct val="50000"/>
                  </a:spcBef>
                </a:pPr>
                <a:r>
                  <a:rPr lang="en-US" altLang="zh-CN" sz="1600" b="0" dirty="0">
                    <a:solidFill>
                      <a:srgbClr val="000000"/>
                    </a:solidFill>
                    <a:latin typeface="Times" pitchFamily="18" charset="0"/>
                  </a:rPr>
                  <a:t>P</a:t>
                </a:r>
                <a:endParaRPr lang="en-US" altLang="zh-CN" dirty="0">
                  <a:latin typeface="Times New Roman" panose="02020603050405020304" pitchFamily="18" charset="0"/>
                </a:endParaRPr>
              </a:p>
            </p:txBody>
          </p:sp>
          <p:sp>
            <p:nvSpPr>
              <p:cNvPr id="124962" name="Rectangle 38"/>
              <p:cNvSpPr/>
              <p:nvPr/>
            </p:nvSpPr>
            <p:spPr>
              <a:xfrm>
                <a:off x="1073" y="2363"/>
                <a:ext cx="51" cy="96"/>
              </a:xfrm>
              <a:prstGeom prst="rect">
                <a:avLst/>
              </a:prstGeom>
              <a:noFill/>
              <a:ln w="9525">
                <a:noFill/>
              </a:ln>
            </p:spPr>
            <p:txBody>
              <a:bodyPr wrap="none" lIns="0" tIns="0" rIns="0" bIns="0">
                <a:spAutoFit/>
              </a:bodyPr>
              <a:p>
                <a:pPr eaLnBrk="1" hangingPunct="1">
                  <a:spcBef>
                    <a:spcPct val="50000"/>
                  </a:spcBef>
                </a:pPr>
                <a:r>
                  <a:rPr lang="en-US" altLang="zh-CN" sz="1000" dirty="0">
                    <a:latin typeface="Times New Roman" panose="02020603050405020304" pitchFamily="18" charset="0"/>
                  </a:rPr>
                  <a:t>2</a:t>
                </a:r>
                <a:endParaRPr lang="en-US" altLang="zh-CN" sz="1000" dirty="0">
                  <a:latin typeface="Times New Roman" panose="02020603050405020304" pitchFamily="18" charset="0"/>
                </a:endParaRPr>
              </a:p>
            </p:txBody>
          </p:sp>
        </p:grpSp>
        <p:grpSp>
          <p:nvGrpSpPr>
            <p:cNvPr id="124940" name="Group 39"/>
            <p:cNvGrpSpPr/>
            <p:nvPr/>
          </p:nvGrpSpPr>
          <p:grpSpPr>
            <a:xfrm>
              <a:off x="346" y="950"/>
              <a:ext cx="1430" cy="644"/>
              <a:chOff x="346" y="950"/>
              <a:chExt cx="1430" cy="644"/>
            </a:xfrm>
          </p:grpSpPr>
          <p:sp>
            <p:nvSpPr>
              <p:cNvPr id="124949" name="Freeform 40"/>
              <p:cNvSpPr/>
              <p:nvPr/>
            </p:nvSpPr>
            <p:spPr>
              <a:xfrm>
                <a:off x="346" y="999"/>
                <a:ext cx="1430" cy="595"/>
              </a:xfrm>
              <a:custGeom>
                <a:avLst/>
                <a:gdLst>
                  <a:gd name="txL" fmla="*/ 0 w 1430"/>
                  <a:gd name="txT" fmla="*/ 0 h 595"/>
                  <a:gd name="txR" fmla="*/ 1430 w 1430"/>
                  <a:gd name="txB" fmla="*/ 595 h 595"/>
                </a:gdLst>
                <a:ahLst/>
                <a:cxnLst>
                  <a:cxn ang="0">
                    <a:pos x="0" y="595"/>
                  </a:cxn>
                  <a:cxn ang="0">
                    <a:pos x="38" y="451"/>
                  </a:cxn>
                  <a:cxn ang="0">
                    <a:pos x="115" y="307"/>
                  </a:cxn>
                  <a:cxn ang="0">
                    <a:pos x="220" y="192"/>
                  </a:cxn>
                  <a:cxn ang="0">
                    <a:pos x="345" y="96"/>
                  </a:cxn>
                  <a:cxn ang="0">
                    <a:pos x="480" y="38"/>
                  </a:cxn>
                  <a:cxn ang="0">
                    <a:pos x="633" y="0"/>
                  </a:cxn>
                  <a:cxn ang="0">
                    <a:pos x="787" y="0"/>
                  </a:cxn>
                  <a:cxn ang="0">
                    <a:pos x="940" y="38"/>
                  </a:cxn>
                  <a:cxn ang="0">
                    <a:pos x="1084" y="96"/>
                  </a:cxn>
                  <a:cxn ang="0">
                    <a:pos x="1209" y="192"/>
                  </a:cxn>
                  <a:cxn ang="0">
                    <a:pos x="1315" y="307"/>
                  </a:cxn>
                  <a:cxn ang="0">
                    <a:pos x="1382" y="451"/>
                  </a:cxn>
                  <a:cxn ang="0">
                    <a:pos x="1430" y="595"/>
                  </a:cxn>
                </a:cxnLst>
                <a:rect l="txL" t="txT" r="txR" b="txB"/>
                <a:pathLst>
                  <a:path w="1430" h="595">
                    <a:moveTo>
                      <a:pt x="0" y="595"/>
                    </a:moveTo>
                    <a:lnTo>
                      <a:pt x="38" y="451"/>
                    </a:lnTo>
                    <a:lnTo>
                      <a:pt x="115" y="307"/>
                    </a:lnTo>
                    <a:lnTo>
                      <a:pt x="220" y="192"/>
                    </a:lnTo>
                    <a:lnTo>
                      <a:pt x="345" y="96"/>
                    </a:lnTo>
                    <a:lnTo>
                      <a:pt x="480" y="38"/>
                    </a:lnTo>
                    <a:lnTo>
                      <a:pt x="633" y="0"/>
                    </a:lnTo>
                    <a:lnTo>
                      <a:pt x="787" y="0"/>
                    </a:lnTo>
                    <a:lnTo>
                      <a:pt x="940" y="38"/>
                    </a:lnTo>
                    <a:lnTo>
                      <a:pt x="1084" y="96"/>
                    </a:lnTo>
                    <a:lnTo>
                      <a:pt x="1209" y="192"/>
                    </a:lnTo>
                    <a:lnTo>
                      <a:pt x="1315" y="307"/>
                    </a:lnTo>
                    <a:lnTo>
                      <a:pt x="1382" y="451"/>
                    </a:lnTo>
                    <a:lnTo>
                      <a:pt x="1430" y="595"/>
                    </a:lnTo>
                  </a:path>
                </a:pathLst>
              </a:custGeom>
              <a:no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24950" name="Freeform 41"/>
              <p:cNvSpPr/>
              <p:nvPr/>
            </p:nvSpPr>
            <p:spPr>
              <a:xfrm>
                <a:off x="1718" y="1469"/>
                <a:ext cx="58" cy="125"/>
              </a:xfrm>
              <a:custGeom>
                <a:avLst/>
                <a:gdLst>
                  <a:gd name="txL" fmla="*/ 0 w 58"/>
                  <a:gd name="txT" fmla="*/ 0 h 125"/>
                  <a:gd name="txR" fmla="*/ 58 w 58"/>
                  <a:gd name="txB" fmla="*/ 125 h 125"/>
                </a:gdLst>
                <a:ahLst/>
                <a:cxnLst>
                  <a:cxn ang="0">
                    <a:pos x="48" y="0"/>
                  </a:cxn>
                  <a:cxn ang="0">
                    <a:pos x="29" y="29"/>
                  </a:cxn>
                  <a:cxn ang="0">
                    <a:pos x="0" y="20"/>
                  </a:cxn>
                  <a:cxn ang="0">
                    <a:pos x="58" y="125"/>
                  </a:cxn>
                  <a:cxn ang="0">
                    <a:pos x="48" y="0"/>
                  </a:cxn>
                </a:cxnLst>
                <a:rect l="txL" t="txT" r="txR" b="txB"/>
                <a:pathLst>
                  <a:path w="58" h="125">
                    <a:moveTo>
                      <a:pt x="48" y="0"/>
                    </a:moveTo>
                    <a:lnTo>
                      <a:pt x="29" y="29"/>
                    </a:lnTo>
                    <a:lnTo>
                      <a:pt x="0" y="20"/>
                    </a:lnTo>
                    <a:lnTo>
                      <a:pt x="58" y="125"/>
                    </a:lnTo>
                    <a:lnTo>
                      <a:pt x="48" y="0"/>
                    </a:lnTo>
                    <a:close/>
                  </a:path>
                </a:pathLst>
              </a:custGeom>
              <a:solidFill>
                <a:srgbClr val="00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24951" name="Freeform 42"/>
              <p:cNvSpPr/>
              <p:nvPr/>
            </p:nvSpPr>
            <p:spPr>
              <a:xfrm>
                <a:off x="914" y="950"/>
                <a:ext cx="231" cy="231"/>
              </a:xfrm>
              <a:custGeom>
                <a:avLst/>
                <a:gdLst>
                  <a:gd name="txL" fmla="*/ 0 w 231"/>
                  <a:gd name="txT" fmla="*/ 0 h 231"/>
                  <a:gd name="txR" fmla="*/ 231 w 231"/>
                  <a:gd name="txB" fmla="*/ 231 h 231"/>
                </a:gdLst>
                <a:ahLst/>
                <a:cxnLst>
                  <a:cxn ang="0">
                    <a:pos x="0" y="116"/>
                  </a:cxn>
                  <a:cxn ang="0">
                    <a:pos x="19" y="58"/>
                  </a:cxn>
                  <a:cxn ang="0">
                    <a:pos x="58" y="20"/>
                  </a:cxn>
                  <a:cxn ang="0">
                    <a:pos x="115" y="0"/>
                  </a:cxn>
                  <a:cxn ang="0">
                    <a:pos x="173" y="20"/>
                  </a:cxn>
                  <a:cxn ang="0">
                    <a:pos x="221" y="58"/>
                  </a:cxn>
                  <a:cxn ang="0">
                    <a:pos x="231" y="116"/>
                  </a:cxn>
                  <a:cxn ang="0">
                    <a:pos x="221" y="173"/>
                  </a:cxn>
                  <a:cxn ang="0">
                    <a:pos x="173" y="212"/>
                  </a:cxn>
                  <a:cxn ang="0">
                    <a:pos x="115" y="231"/>
                  </a:cxn>
                  <a:cxn ang="0">
                    <a:pos x="58" y="212"/>
                  </a:cxn>
                  <a:cxn ang="0">
                    <a:pos x="19" y="173"/>
                  </a:cxn>
                  <a:cxn ang="0">
                    <a:pos x="0" y="116"/>
                  </a:cxn>
                </a:cxnLst>
                <a:rect l="txL" t="txT" r="txR" b="txB"/>
                <a:pathLst>
                  <a:path w="231" h="231">
                    <a:moveTo>
                      <a:pt x="0" y="116"/>
                    </a:moveTo>
                    <a:lnTo>
                      <a:pt x="19" y="58"/>
                    </a:lnTo>
                    <a:lnTo>
                      <a:pt x="58" y="20"/>
                    </a:lnTo>
                    <a:lnTo>
                      <a:pt x="115" y="0"/>
                    </a:lnTo>
                    <a:lnTo>
                      <a:pt x="173" y="20"/>
                    </a:lnTo>
                    <a:lnTo>
                      <a:pt x="221" y="58"/>
                    </a:lnTo>
                    <a:lnTo>
                      <a:pt x="231" y="116"/>
                    </a:lnTo>
                    <a:lnTo>
                      <a:pt x="221" y="173"/>
                    </a:lnTo>
                    <a:lnTo>
                      <a:pt x="173" y="212"/>
                    </a:lnTo>
                    <a:lnTo>
                      <a:pt x="115" y="231"/>
                    </a:lnTo>
                    <a:lnTo>
                      <a:pt x="58" y="212"/>
                    </a:lnTo>
                    <a:lnTo>
                      <a:pt x="19" y="173"/>
                    </a:lnTo>
                    <a:lnTo>
                      <a:pt x="0" y="116"/>
                    </a:lnTo>
                    <a:close/>
                  </a:path>
                </a:pathLst>
              </a:custGeom>
              <a:solidFill>
                <a:srgbClr val="FFFFFF">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24952" name="Rectangle 43"/>
              <p:cNvSpPr/>
              <p:nvPr/>
            </p:nvSpPr>
            <p:spPr>
              <a:xfrm>
                <a:off x="994" y="989"/>
                <a:ext cx="71" cy="154"/>
              </a:xfrm>
              <a:prstGeom prst="rect">
                <a:avLst/>
              </a:prstGeom>
              <a:noFill/>
              <a:ln w="9525">
                <a:noFill/>
              </a:ln>
            </p:spPr>
            <p:txBody>
              <a:bodyPr wrap="none" lIns="0" tIns="0" rIns="0" bIns="0">
                <a:spAutoFit/>
              </a:bodyPr>
              <a:p>
                <a:pPr eaLnBrk="1" hangingPunct="1">
                  <a:spcBef>
                    <a:spcPct val="50000"/>
                  </a:spcBef>
                </a:pPr>
                <a:r>
                  <a:rPr lang="en-US" altLang="zh-CN" sz="1600" b="0" dirty="0">
                    <a:solidFill>
                      <a:srgbClr val="000000"/>
                    </a:solidFill>
                    <a:latin typeface="Times" pitchFamily="18" charset="0"/>
                  </a:rPr>
                  <a:t>P</a:t>
                </a:r>
                <a:endParaRPr lang="en-US" altLang="zh-CN" dirty="0">
                  <a:latin typeface="Times New Roman" panose="02020603050405020304" pitchFamily="18" charset="0"/>
                </a:endParaRPr>
              </a:p>
            </p:txBody>
          </p:sp>
          <p:sp>
            <p:nvSpPr>
              <p:cNvPr id="124953" name="Rectangle 44"/>
              <p:cNvSpPr/>
              <p:nvPr/>
            </p:nvSpPr>
            <p:spPr>
              <a:xfrm>
                <a:off x="1056" y="1056"/>
                <a:ext cx="51" cy="96"/>
              </a:xfrm>
              <a:prstGeom prst="rect">
                <a:avLst/>
              </a:prstGeom>
              <a:noFill/>
              <a:ln w="9525">
                <a:noFill/>
              </a:ln>
            </p:spPr>
            <p:txBody>
              <a:bodyPr wrap="none" lIns="0" tIns="0" rIns="0" bIns="0">
                <a:spAutoFit/>
              </a:bodyPr>
              <a:p>
                <a:pPr eaLnBrk="1" hangingPunct="1">
                  <a:spcBef>
                    <a:spcPct val="50000"/>
                  </a:spcBef>
                </a:pPr>
                <a:r>
                  <a:rPr lang="en-US" altLang="zh-CN" sz="1000" dirty="0">
                    <a:latin typeface="Times New Roman" panose="02020603050405020304" pitchFamily="18" charset="0"/>
                  </a:rPr>
                  <a:t>1</a:t>
                </a:r>
                <a:endParaRPr lang="en-US" altLang="zh-CN" sz="1000" dirty="0">
                  <a:latin typeface="Times New Roman" panose="02020603050405020304" pitchFamily="18" charset="0"/>
                </a:endParaRPr>
              </a:p>
            </p:txBody>
          </p:sp>
          <p:sp>
            <p:nvSpPr>
              <p:cNvPr id="124954" name="Freeform 45"/>
              <p:cNvSpPr/>
              <p:nvPr/>
            </p:nvSpPr>
            <p:spPr>
              <a:xfrm>
                <a:off x="818" y="999"/>
                <a:ext cx="125" cy="57"/>
              </a:xfrm>
              <a:custGeom>
                <a:avLst/>
                <a:gdLst>
                  <a:gd name="txL" fmla="*/ 0 w 125"/>
                  <a:gd name="txT" fmla="*/ 0 h 57"/>
                  <a:gd name="txR" fmla="*/ 125 w 125"/>
                  <a:gd name="txB" fmla="*/ 57 h 57"/>
                </a:gdLst>
                <a:ahLst/>
                <a:cxnLst>
                  <a:cxn ang="0">
                    <a:pos x="0" y="9"/>
                  </a:cxn>
                  <a:cxn ang="0">
                    <a:pos x="29" y="28"/>
                  </a:cxn>
                  <a:cxn ang="0">
                    <a:pos x="10" y="57"/>
                  </a:cxn>
                  <a:cxn ang="0">
                    <a:pos x="125" y="0"/>
                  </a:cxn>
                  <a:cxn ang="0">
                    <a:pos x="0" y="9"/>
                  </a:cxn>
                </a:cxnLst>
                <a:rect l="txL" t="txT" r="txR" b="txB"/>
                <a:pathLst>
                  <a:path w="125" h="57">
                    <a:moveTo>
                      <a:pt x="0" y="9"/>
                    </a:moveTo>
                    <a:lnTo>
                      <a:pt x="29" y="28"/>
                    </a:lnTo>
                    <a:lnTo>
                      <a:pt x="10" y="57"/>
                    </a:lnTo>
                    <a:lnTo>
                      <a:pt x="125" y="0"/>
                    </a:lnTo>
                    <a:lnTo>
                      <a:pt x="0" y="9"/>
                    </a:lnTo>
                    <a:close/>
                  </a:path>
                </a:pathLst>
              </a:custGeom>
              <a:solidFill>
                <a:srgbClr val="000000">
                  <a:alpha val="100000"/>
                </a:srgbClr>
              </a:solidFill>
              <a:ln w="15875" cap="flat" cmpd="sng">
                <a:solidFill>
                  <a:srgbClr val="000000">
                    <a:alpha val="100000"/>
                  </a:srgbClr>
                </a:solidFill>
                <a:prstDash val="solid"/>
                <a:round/>
                <a:headEnd type="none" w="med" len="med"/>
                <a:tailEnd type="none" w="med" len="med"/>
              </a:ln>
            </p:spPr>
            <p:txBody>
              <a:bodyPr/>
              <a:p>
                <a:endParaRPr lang="zh-CN" altLang="en-US"/>
              </a:p>
            </p:txBody>
          </p:sp>
        </p:grpSp>
        <p:grpSp>
          <p:nvGrpSpPr>
            <p:cNvPr id="124941" name="Group 46"/>
            <p:cNvGrpSpPr/>
            <p:nvPr/>
          </p:nvGrpSpPr>
          <p:grpSpPr>
            <a:xfrm>
              <a:off x="192" y="1584"/>
              <a:ext cx="1718" cy="260"/>
              <a:chOff x="192" y="1584"/>
              <a:chExt cx="1718" cy="260"/>
            </a:xfrm>
          </p:grpSpPr>
          <p:sp>
            <p:nvSpPr>
              <p:cNvPr id="124942" name="Rectangle 47"/>
              <p:cNvSpPr/>
              <p:nvPr/>
            </p:nvSpPr>
            <p:spPr>
              <a:xfrm>
                <a:off x="192" y="1584"/>
                <a:ext cx="451" cy="250"/>
              </a:xfrm>
              <a:prstGeom prst="rect">
                <a:avLst/>
              </a:prstGeom>
              <a:solidFill>
                <a:srgbClr val="FFFFFF"/>
              </a:solidFill>
              <a:ln w="15875" cap="flat" cmpd="sng">
                <a:solidFill>
                  <a:srgbClr val="000000"/>
                </a:solidFill>
                <a:prstDash val="solid"/>
                <a:miter/>
                <a:headEnd type="none" w="med" len="med"/>
                <a:tailEnd type="none" w="med" len="med"/>
              </a:ln>
            </p:spPr>
            <p:txBody>
              <a:bodyPr/>
              <a:p>
                <a:pPr eaLnBrk="1" hangingPunct="1">
                  <a:spcBef>
                    <a:spcPct val="50000"/>
                  </a:spcBef>
                </a:pPr>
                <a:endParaRPr lang="zh-CN" altLang="en-US" dirty="0">
                  <a:latin typeface="Times New Roman" panose="02020603050405020304" pitchFamily="18" charset="0"/>
                </a:endParaRPr>
              </a:p>
            </p:txBody>
          </p:sp>
          <p:sp>
            <p:nvSpPr>
              <p:cNvPr id="124943" name="Freeform 48"/>
              <p:cNvSpPr/>
              <p:nvPr/>
            </p:nvSpPr>
            <p:spPr>
              <a:xfrm>
                <a:off x="288" y="1680"/>
                <a:ext cx="87" cy="87"/>
              </a:xfrm>
              <a:custGeom>
                <a:avLst/>
                <a:gdLst>
                  <a:gd name="txL" fmla="*/ 0 w 87"/>
                  <a:gd name="txT" fmla="*/ 0 h 87"/>
                  <a:gd name="txR" fmla="*/ 87 w 87"/>
                  <a:gd name="txB" fmla="*/ 87 h 87"/>
                </a:gdLst>
                <a:ahLst/>
                <a:cxnLst>
                  <a:cxn ang="0">
                    <a:pos x="0" y="48"/>
                  </a:cxn>
                  <a:cxn ang="0">
                    <a:pos x="10" y="10"/>
                  </a:cxn>
                  <a:cxn ang="0">
                    <a:pos x="48" y="0"/>
                  </a:cxn>
                  <a:cxn ang="0">
                    <a:pos x="77" y="10"/>
                  </a:cxn>
                  <a:cxn ang="0">
                    <a:pos x="87" y="48"/>
                  </a:cxn>
                  <a:cxn ang="0">
                    <a:pos x="77" y="77"/>
                  </a:cxn>
                  <a:cxn ang="0">
                    <a:pos x="48" y="87"/>
                  </a:cxn>
                  <a:cxn ang="0">
                    <a:pos x="10" y="77"/>
                  </a:cxn>
                  <a:cxn ang="0">
                    <a:pos x="0" y="48"/>
                  </a:cxn>
                </a:cxnLst>
                <a:rect l="txL" t="txT" r="txR" b="txB"/>
                <a:pathLst>
                  <a:path w="87" h="87">
                    <a:moveTo>
                      <a:pt x="0" y="48"/>
                    </a:moveTo>
                    <a:lnTo>
                      <a:pt x="10" y="10"/>
                    </a:lnTo>
                    <a:lnTo>
                      <a:pt x="48" y="0"/>
                    </a:lnTo>
                    <a:lnTo>
                      <a:pt x="77" y="10"/>
                    </a:lnTo>
                    <a:lnTo>
                      <a:pt x="87" y="48"/>
                    </a:lnTo>
                    <a:lnTo>
                      <a:pt x="77" y="77"/>
                    </a:lnTo>
                    <a:lnTo>
                      <a:pt x="48" y="87"/>
                    </a:lnTo>
                    <a:lnTo>
                      <a:pt x="10" y="77"/>
                    </a:lnTo>
                    <a:lnTo>
                      <a:pt x="0" y="48"/>
                    </a:lnTo>
                  </a:path>
                </a:pathLst>
              </a:custGeom>
              <a:no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24944" name="Freeform 49"/>
              <p:cNvSpPr/>
              <p:nvPr/>
            </p:nvSpPr>
            <p:spPr>
              <a:xfrm>
                <a:off x="480" y="1680"/>
                <a:ext cx="86" cy="96"/>
              </a:xfrm>
              <a:custGeom>
                <a:avLst/>
                <a:gdLst>
                  <a:gd name="txL" fmla="*/ 0 w 86"/>
                  <a:gd name="txT" fmla="*/ 0 h 87"/>
                  <a:gd name="txR" fmla="*/ 86 w 86"/>
                  <a:gd name="txB" fmla="*/ 87 h 87"/>
                </a:gdLst>
                <a:ahLst/>
                <a:cxnLst>
                  <a:cxn ang="0">
                    <a:pos x="0" y="460"/>
                  </a:cxn>
                  <a:cxn ang="0">
                    <a:pos x="9" y="92"/>
                  </a:cxn>
                  <a:cxn ang="0">
                    <a:pos x="48" y="0"/>
                  </a:cxn>
                  <a:cxn ang="0">
                    <a:pos x="77" y="92"/>
                  </a:cxn>
                  <a:cxn ang="0">
                    <a:pos x="86" y="460"/>
                  </a:cxn>
                  <a:cxn ang="0">
                    <a:pos x="77" y="745"/>
                  </a:cxn>
                  <a:cxn ang="0">
                    <a:pos x="48" y="835"/>
                  </a:cxn>
                  <a:cxn ang="0">
                    <a:pos x="9" y="745"/>
                  </a:cxn>
                  <a:cxn ang="0">
                    <a:pos x="0" y="460"/>
                  </a:cxn>
                </a:cxnLst>
                <a:rect l="txL" t="txT" r="txR" b="txB"/>
                <a:pathLst>
                  <a:path w="86" h="87">
                    <a:moveTo>
                      <a:pt x="0" y="48"/>
                    </a:moveTo>
                    <a:lnTo>
                      <a:pt x="9" y="10"/>
                    </a:lnTo>
                    <a:lnTo>
                      <a:pt x="48" y="0"/>
                    </a:lnTo>
                    <a:lnTo>
                      <a:pt x="77" y="10"/>
                    </a:lnTo>
                    <a:lnTo>
                      <a:pt x="86" y="48"/>
                    </a:lnTo>
                    <a:lnTo>
                      <a:pt x="77" y="77"/>
                    </a:lnTo>
                    <a:lnTo>
                      <a:pt x="48" y="87"/>
                    </a:lnTo>
                    <a:lnTo>
                      <a:pt x="9" y="77"/>
                    </a:lnTo>
                    <a:lnTo>
                      <a:pt x="0" y="48"/>
                    </a:lnTo>
                  </a:path>
                </a:pathLst>
              </a:custGeom>
              <a:no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24945" name="Rectangle 50"/>
              <p:cNvSpPr/>
              <p:nvPr/>
            </p:nvSpPr>
            <p:spPr>
              <a:xfrm>
                <a:off x="1459" y="1594"/>
                <a:ext cx="451" cy="250"/>
              </a:xfrm>
              <a:prstGeom prst="rect">
                <a:avLst/>
              </a:prstGeom>
              <a:solidFill>
                <a:srgbClr val="FFFFFF"/>
              </a:solidFill>
              <a:ln w="15875" cap="flat" cmpd="sng">
                <a:solidFill>
                  <a:srgbClr val="000000"/>
                </a:solidFill>
                <a:prstDash val="solid"/>
                <a:miter/>
                <a:headEnd type="none" w="med" len="med"/>
                <a:tailEnd type="none" w="med" len="med"/>
              </a:ln>
            </p:spPr>
            <p:txBody>
              <a:bodyPr/>
              <a:p>
                <a:pPr eaLnBrk="1" hangingPunct="1">
                  <a:spcBef>
                    <a:spcPct val="50000"/>
                  </a:spcBef>
                </a:pPr>
                <a:endParaRPr lang="zh-CN" altLang="en-US" dirty="0">
                  <a:latin typeface="Times New Roman" panose="02020603050405020304" pitchFamily="18" charset="0"/>
                </a:endParaRPr>
              </a:p>
            </p:txBody>
          </p:sp>
          <p:sp>
            <p:nvSpPr>
              <p:cNvPr id="124946" name="Freeform 51"/>
              <p:cNvSpPr/>
              <p:nvPr/>
            </p:nvSpPr>
            <p:spPr>
              <a:xfrm>
                <a:off x="1680" y="1680"/>
                <a:ext cx="96" cy="86"/>
              </a:xfrm>
              <a:custGeom>
                <a:avLst/>
                <a:gdLst>
                  <a:gd name="txL" fmla="*/ 0 w 96"/>
                  <a:gd name="txT" fmla="*/ 0 h 86"/>
                  <a:gd name="txR" fmla="*/ 96 w 96"/>
                  <a:gd name="txB" fmla="*/ 86 h 86"/>
                </a:gdLst>
                <a:ahLst/>
                <a:cxnLst>
                  <a:cxn ang="0">
                    <a:pos x="0" y="38"/>
                  </a:cxn>
                  <a:cxn ang="0">
                    <a:pos x="19" y="9"/>
                  </a:cxn>
                  <a:cxn ang="0">
                    <a:pos x="48" y="0"/>
                  </a:cxn>
                  <a:cxn ang="0">
                    <a:pos x="76" y="9"/>
                  </a:cxn>
                  <a:cxn ang="0">
                    <a:pos x="96" y="38"/>
                  </a:cxn>
                  <a:cxn ang="0">
                    <a:pos x="76" y="77"/>
                  </a:cxn>
                  <a:cxn ang="0">
                    <a:pos x="48" y="86"/>
                  </a:cxn>
                  <a:cxn ang="0">
                    <a:pos x="19" y="77"/>
                  </a:cxn>
                  <a:cxn ang="0">
                    <a:pos x="0" y="38"/>
                  </a:cxn>
                </a:cxnLst>
                <a:rect l="txL" t="txT" r="txR" b="txB"/>
                <a:pathLst>
                  <a:path w="96" h="86">
                    <a:moveTo>
                      <a:pt x="0" y="38"/>
                    </a:moveTo>
                    <a:lnTo>
                      <a:pt x="19" y="9"/>
                    </a:lnTo>
                    <a:lnTo>
                      <a:pt x="48" y="0"/>
                    </a:lnTo>
                    <a:lnTo>
                      <a:pt x="76" y="9"/>
                    </a:lnTo>
                    <a:lnTo>
                      <a:pt x="96" y="38"/>
                    </a:lnTo>
                    <a:lnTo>
                      <a:pt x="76" y="77"/>
                    </a:lnTo>
                    <a:lnTo>
                      <a:pt x="48" y="86"/>
                    </a:lnTo>
                    <a:lnTo>
                      <a:pt x="19" y="77"/>
                    </a:lnTo>
                    <a:lnTo>
                      <a:pt x="0" y="38"/>
                    </a:lnTo>
                  </a:path>
                </a:pathLst>
              </a:custGeom>
              <a:noFill/>
              <a:ln w="15875" cap="flat" cmpd="sng">
                <a:solidFill>
                  <a:srgbClr val="000000">
                    <a:alpha val="100000"/>
                  </a:srgbClr>
                </a:solidFill>
                <a:prstDash val="solid"/>
                <a:round/>
                <a:headEnd type="none" w="med" len="med"/>
                <a:tailEnd type="none" w="med" len="med"/>
              </a:ln>
            </p:spPr>
            <p:txBody>
              <a:bodyPr/>
              <a:p>
                <a:endParaRPr lang="zh-CN" altLang="en-US"/>
              </a:p>
            </p:txBody>
          </p:sp>
          <p:sp>
            <p:nvSpPr>
              <p:cNvPr id="124947" name="Text Box 52"/>
              <p:cNvSpPr txBox="1"/>
              <p:nvPr/>
            </p:nvSpPr>
            <p:spPr>
              <a:xfrm>
                <a:off x="624" y="1632"/>
                <a:ext cx="288" cy="154"/>
              </a:xfrm>
              <a:prstGeom prst="rect">
                <a:avLst/>
              </a:prstGeom>
              <a:noFill/>
              <a:ln w="9525">
                <a:noFill/>
              </a:ln>
            </p:spPr>
            <p:txBody>
              <a:bodyPr>
                <a:spAutoFit/>
              </a:bodyPr>
              <a:p>
                <a:pPr eaLnBrk="1" hangingPunct="1">
                  <a:spcBef>
                    <a:spcPct val="50000"/>
                  </a:spcBef>
                </a:pPr>
                <a:r>
                  <a:rPr lang="en-US" altLang="zh-CN" sz="1000" dirty="0">
                    <a:latin typeface="Times New Roman" panose="02020603050405020304" pitchFamily="18" charset="0"/>
                  </a:rPr>
                  <a:t>R1</a:t>
                </a:r>
                <a:endParaRPr lang="en-US" altLang="zh-CN" sz="1000" dirty="0">
                  <a:latin typeface="Times New Roman" panose="02020603050405020304" pitchFamily="18" charset="0"/>
                </a:endParaRPr>
              </a:p>
            </p:txBody>
          </p:sp>
          <p:sp>
            <p:nvSpPr>
              <p:cNvPr id="124948" name="Text Box 53"/>
              <p:cNvSpPr txBox="1"/>
              <p:nvPr/>
            </p:nvSpPr>
            <p:spPr>
              <a:xfrm>
                <a:off x="1248" y="1632"/>
                <a:ext cx="288" cy="154"/>
              </a:xfrm>
              <a:prstGeom prst="rect">
                <a:avLst/>
              </a:prstGeom>
              <a:noFill/>
              <a:ln w="9525">
                <a:noFill/>
              </a:ln>
            </p:spPr>
            <p:txBody>
              <a:bodyPr>
                <a:spAutoFit/>
              </a:bodyPr>
              <a:p>
                <a:pPr eaLnBrk="1" hangingPunct="1">
                  <a:spcBef>
                    <a:spcPct val="50000"/>
                  </a:spcBef>
                </a:pPr>
                <a:r>
                  <a:rPr lang="en-US" altLang="zh-CN" sz="1000" dirty="0">
                    <a:latin typeface="Times New Roman" panose="02020603050405020304" pitchFamily="18" charset="0"/>
                  </a:rPr>
                  <a:t>R2</a:t>
                </a:r>
                <a:endParaRPr lang="en-US" altLang="zh-CN" sz="1000" dirty="0">
                  <a:latin typeface="Times New Roman" panose="02020603050405020304" pitchFamily="18" charset="0"/>
                </a:endParaRPr>
              </a:p>
            </p:txBody>
          </p:sp>
        </p:grpSp>
      </p:grpSp>
    </p:spTree>
  </p:cSld>
  <p:clrMapOvr>
    <a:masterClrMapping/>
  </p:clrMapOvr>
  <p:transition spd="slow"/>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4" name="Text Box 9"/>
          <p:cNvSpPr txBox="1"/>
          <p:nvPr/>
        </p:nvSpPr>
        <p:spPr>
          <a:xfrm>
            <a:off x="250825" y="328613"/>
            <a:ext cx="8610600" cy="3748087"/>
          </a:xfrm>
          <a:prstGeom prst="rect">
            <a:avLst/>
          </a:prstGeom>
          <a:noFill/>
          <a:ln w="9525">
            <a:noFill/>
          </a:ln>
        </p:spPr>
        <p:txBody>
          <a:bodyPr>
            <a:spAutoFit/>
          </a:bodyPr>
          <a:p>
            <a:pPr eaLnBrk="1" hangingPunct="1">
              <a:spcBef>
                <a:spcPct val="50000"/>
              </a:spcBef>
              <a:buNone/>
            </a:pPr>
            <a:r>
              <a:rPr lang="zh-CN" altLang="en-US" u="sng" dirty="0">
                <a:solidFill>
                  <a:srgbClr val="3609F7"/>
                </a:solidFill>
                <a:latin typeface="Tahoma" panose="020B0604030504040204" pitchFamily="34" charset="0"/>
                <a:hlinkClick r:id="" action="ppaction://noaction"/>
              </a:rPr>
              <a:t>问题三：</a:t>
            </a:r>
            <a:endParaRPr lang="zh-CN" altLang="en-US" u="sng" dirty="0">
              <a:solidFill>
                <a:srgbClr val="3609F7"/>
              </a:solidFill>
              <a:latin typeface="Tahoma" panose="020B0604030504040204" pitchFamily="34" charset="0"/>
            </a:endParaRPr>
          </a:p>
          <a:p>
            <a:pPr eaLnBrk="1" hangingPunct="1">
              <a:spcBef>
                <a:spcPct val="50000"/>
              </a:spcBef>
              <a:buNone/>
            </a:pPr>
            <a:r>
              <a:rPr lang="zh-CN" altLang="en-US" sz="2000" dirty="0">
                <a:latin typeface="Times New Roman" panose="02020603050405020304" pitchFamily="18" charset="0"/>
              </a:rPr>
              <a:t>（</a:t>
            </a:r>
            <a:r>
              <a:rPr lang="en-US" altLang="zh-CN" sz="2000" dirty="0">
                <a:latin typeface="Times New Roman" panose="02020603050405020304" pitchFamily="18" charset="0"/>
              </a:rPr>
              <a:t>1</a:t>
            </a:r>
            <a:r>
              <a:rPr lang="zh-CN" altLang="en-US" sz="2000" dirty="0">
                <a:latin typeface="Times New Roman" panose="02020603050405020304" pitchFamily="18" charset="0"/>
              </a:rPr>
              <a:t>）</a:t>
            </a:r>
            <a:r>
              <a:rPr lang="en-US" altLang="zh-CN" sz="2000" dirty="0">
                <a:latin typeface="Times New Roman" panose="02020603050405020304" pitchFamily="18" charset="0"/>
              </a:rPr>
              <a:t>3</a:t>
            </a:r>
            <a:r>
              <a:rPr lang="zh-CN" altLang="en-US" sz="2000" dirty="0">
                <a:latin typeface="Times New Roman" panose="02020603050405020304" pitchFamily="18" charset="0"/>
              </a:rPr>
              <a:t>个进程共享</a:t>
            </a:r>
            <a:r>
              <a:rPr lang="en-US" altLang="zh-CN" sz="2000" dirty="0">
                <a:latin typeface="Times New Roman" panose="02020603050405020304" pitchFamily="18" charset="0"/>
              </a:rPr>
              <a:t>4</a:t>
            </a:r>
            <a:r>
              <a:rPr lang="zh-CN" altLang="en-US" sz="2000" dirty="0">
                <a:latin typeface="Times New Roman" panose="02020603050405020304" pitchFamily="18" charset="0"/>
              </a:rPr>
              <a:t>个同类型资源，每个进程最大需要</a:t>
            </a:r>
            <a:r>
              <a:rPr lang="en-US" altLang="zh-CN" sz="2000" dirty="0">
                <a:latin typeface="Times New Roman" panose="02020603050405020304" pitchFamily="18" charset="0"/>
              </a:rPr>
              <a:t>2</a:t>
            </a:r>
            <a:r>
              <a:rPr lang="zh-CN" altLang="en-US" sz="2000" dirty="0">
                <a:latin typeface="Times New Roman" panose="02020603050405020304" pitchFamily="18" charset="0"/>
              </a:rPr>
              <a:t>个资源，请问该系统是否会因为竞争该资源而死锁？</a:t>
            </a:r>
            <a:endParaRPr lang="zh-CN" altLang="en-US" sz="2000" dirty="0">
              <a:latin typeface="Times New Roman" panose="02020603050405020304" pitchFamily="18" charset="0"/>
            </a:endParaRPr>
          </a:p>
          <a:p>
            <a:pPr eaLnBrk="1" hangingPunct="1">
              <a:spcBef>
                <a:spcPct val="50000"/>
              </a:spcBef>
              <a:buNone/>
            </a:pPr>
            <a:r>
              <a:rPr lang="zh-CN" altLang="en-US" sz="2000" dirty="0">
                <a:latin typeface="Times New Roman" panose="02020603050405020304" pitchFamily="18" charset="0"/>
              </a:rPr>
              <a:t>（</a:t>
            </a:r>
            <a:r>
              <a:rPr lang="en-US" altLang="zh-CN" sz="2000" dirty="0">
                <a:latin typeface="Times New Roman" panose="02020603050405020304" pitchFamily="18" charset="0"/>
              </a:rPr>
              <a:t>2</a:t>
            </a:r>
            <a:r>
              <a:rPr lang="zh-CN" altLang="en-US" sz="2000" dirty="0">
                <a:latin typeface="Times New Roman" panose="02020603050405020304" pitchFamily="18" charset="0"/>
              </a:rPr>
              <a:t>）</a:t>
            </a:r>
            <a:r>
              <a:rPr lang="en-US" altLang="zh-CN" sz="2000" dirty="0">
                <a:latin typeface="Times New Roman" panose="02020603050405020304" pitchFamily="18" charset="0"/>
              </a:rPr>
              <a:t>n</a:t>
            </a:r>
            <a:r>
              <a:rPr lang="zh-CN" altLang="en-US" sz="2000" dirty="0">
                <a:latin typeface="Times New Roman" panose="02020603050405020304" pitchFamily="18" charset="0"/>
              </a:rPr>
              <a:t>个进程共享</a:t>
            </a:r>
            <a:r>
              <a:rPr lang="en-US" altLang="zh-CN" sz="2000" dirty="0">
                <a:latin typeface="Times New Roman" panose="02020603050405020304" pitchFamily="18" charset="0"/>
              </a:rPr>
              <a:t>m</a:t>
            </a:r>
            <a:r>
              <a:rPr lang="zh-CN" altLang="en-US" sz="2000" dirty="0">
                <a:latin typeface="Times New Roman" panose="02020603050405020304" pitchFamily="18" charset="0"/>
              </a:rPr>
              <a:t>个同类资源，若每个进程都需要用该类资源，且各进程最大需求量之和小于</a:t>
            </a:r>
            <a:r>
              <a:rPr lang="en-US" altLang="zh-CN" sz="2000" dirty="0">
                <a:latin typeface="Times New Roman" panose="02020603050405020304" pitchFamily="18" charset="0"/>
              </a:rPr>
              <a:t>m+n</a:t>
            </a:r>
            <a:r>
              <a:rPr lang="zh-CN" altLang="en-US" sz="2000" dirty="0">
                <a:latin typeface="Times New Roman" panose="02020603050405020304" pitchFamily="18" charset="0"/>
              </a:rPr>
              <a:t>，试证明这个系统不会因为竞争该资源而发生死锁。</a:t>
            </a:r>
            <a:endParaRPr lang="zh-CN" altLang="en-US" sz="2000" dirty="0">
              <a:latin typeface="Times New Roman" panose="02020603050405020304" pitchFamily="18" charset="0"/>
            </a:endParaRPr>
          </a:p>
          <a:p>
            <a:pPr eaLnBrk="1" hangingPunct="1">
              <a:spcBef>
                <a:spcPct val="50000"/>
              </a:spcBef>
              <a:buNone/>
            </a:pPr>
            <a:r>
              <a:rPr lang="zh-CN" altLang="en-US" sz="2000" dirty="0">
                <a:solidFill>
                  <a:srgbClr val="FF0066"/>
                </a:solidFill>
                <a:latin typeface="Times New Roman" panose="02020603050405020304" pitchFamily="18" charset="0"/>
              </a:rPr>
              <a:t>提示：</a:t>
            </a:r>
            <a:r>
              <a:rPr lang="en-US" altLang="zh-CN" sz="2000" dirty="0">
                <a:solidFill>
                  <a:srgbClr val="FF0066"/>
                </a:solidFill>
                <a:latin typeface="Times New Roman" panose="02020603050405020304" pitchFamily="18" charset="0"/>
              </a:rPr>
              <a:t>max(1)+</a:t>
            </a:r>
            <a:r>
              <a:rPr lang="en-US" altLang="zh-CN" sz="2000" dirty="0">
                <a:solidFill>
                  <a:srgbClr val="FF0066"/>
                </a:solidFill>
                <a:latin typeface="Times New Roman" panose="02020603050405020304" pitchFamily="18" charset="0"/>
                <a:ea typeface="宋体" panose="02010600030101010101" pitchFamily="2" charset="-122"/>
              </a:rPr>
              <a:t>…+max(n)=need(1)+…+need(n)+alloc(1)+…alloc(n)&lt;m+n</a:t>
            </a:r>
            <a:endParaRPr lang="en-US" altLang="zh-CN" sz="2000" dirty="0">
              <a:solidFill>
                <a:srgbClr val="FF0066"/>
              </a:solidFill>
              <a:latin typeface="Times New Roman" panose="02020603050405020304" pitchFamily="18" charset="0"/>
              <a:ea typeface="宋体" panose="02010600030101010101" pitchFamily="2" charset="-122"/>
            </a:endParaRPr>
          </a:p>
          <a:p>
            <a:pPr eaLnBrk="1" hangingPunct="1">
              <a:spcBef>
                <a:spcPct val="50000"/>
              </a:spcBef>
              <a:buNone/>
            </a:pPr>
            <a:r>
              <a:rPr lang="zh-CN" altLang="en-US" sz="2000" dirty="0">
                <a:latin typeface="Times New Roman" panose="02020603050405020304" pitchFamily="18" charset="0"/>
              </a:rPr>
              <a:t>（</a:t>
            </a:r>
            <a:r>
              <a:rPr lang="en-US" altLang="zh-CN" sz="2000" dirty="0">
                <a:latin typeface="Times New Roman" panose="02020603050405020304" pitchFamily="18" charset="0"/>
              </a:rPr>
              <a:t>3</a:t>
            </a:r>
            <a:r>
              <a:rPr lang="zh-CN" altLang="en-US" sz="2000" dirty="0">
                <a:latin typeface="Times New Roman" panose="02020603050405020304" pitchFamily="18" charset="0"/>
              </a:rPr>
              <a:t>）在（</a:t>
            </a:r>
            <a:r>
              <a:rPr lang="en-US" altLang="zh-CN" sz="2000" dirty="0">
                <a:latin typeface="Times New Roman" panose="02020603050405020304" pitchFamily="18" charset="0"/>
              </a:rPr>
              <a:t>2</a:t>
            </a:r>
            <a:r>
              <a:rPr lang="zh-CN" altLang="en-US" sz="2000" dirty="0">
                <a:latin typeface="Times New Roman" panose="02020603050405020304" pitchFamily="18" charset="0"/>
              </a:rPr>
              <a:t>）中，如果没有“每个进程都需要用该类资源”的限制，情况又会如何？</a:t>
            </a:r>
            <a:endParaRPr lang="zh-CN" altLang="en-US" dirty="0">
              <a:latin typeface="Tahoma" panose="020B0604030504040204" pitchFamily="34" charset="0"/>
            </a:endParaRPr>
          </a:p>
          <a:p>
            <a:pPr eaLnBrk="1" hangingPunct="1">
              <a:spcBef>
                <a:spcPct val="50000"/>
              </a:spcBef>
              <a:buNone/>
            </a:pPr>
            <a:endParaRPr lang="en-US" altLang="zh-CN" dirty="0">
              <a:latin typeface="Tahoma" panose="020B0604030504040204" pitchFamily="34" charset="0"/>
            </a:endParaRPr>
          </a:p>
        </p:txBody>
      </p:sp>
    </p:spTree>
  </p:cSld>
  <p:clrMapOvr>
    <a:masterClrMapping/>
  </p:clrMapOvr>
  <p:transition spd="slow"/>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8" name="Text Box 3"/>
          <p:cNvSpPr txBox="1"/>
          <p:nvPr/>
        </p:nvSpPr>
        <p:spPr>
          <a:xfrm>
            <a:off x="228600" y="609600"/>
            <a:ext cx="8610600" cy="6094413"/>
          </a:xfrm>
          <a:prstGeom prst="rect">
            <a:avLst/>
          </a:prstGeom>
          <a:noFill/>
          <a:ln w="9525">
            <a:noFill/>
          </a:ln>
        </p:spPr>
        <p:txBody>
          <a:bodyPr>
            <a:spAutoFit/>
          </a:bodyPr>
          <a:p>
            <a:pPr eaLnBrk="1" hangingPunct="1">
              <a:spcBef>
                <a:spcPct val="50000"/>
              </a:spcBef>
            </a:pPr>
            <a:r>
              <a:rPr lang="zh-CN" altLang="en-US" sz="2000" dirty="0">
                <a:solidFill>
                  <a:srgbClr val="0000FF"/>
                </a:solidFill>
                <a:latin typeface="Times New Roman" panose="02020603050405020304" pitchFamily="18" charset="0"/>
                <a:sym typeface="Wingdings" panose="05000000000000000000" pitchFamily="2" charset="2"/>
              </a:rPr>
              <a:t>（</a:t>
            </a:r>
            <a:r>
              <a:rPr lang="en-US" altLang="zh-CN" sz="2000" dirty="0">
                <a:solidFill>
                  <a:srgbClr val="0000FF"/>
                </a:solidFill>
                <a:latin typeface="Times New Roman" panose="02020603050405020304" pitchFamily="18" charset="0"/>
              </a:rPr>
              <a:t>1</a:t>
            </a:r>
            <a:r>
              <a:rPr lang="zh-CN" altLang="en-US" sz="2000" dirty="0">
                <a:solidFill>
                  <a:srgbClr val="0000FF"/>
                </a:solidFill>
                <a:latin typeface="Times New Roman" panose="02020603050405020304" pitchFamily="18" charset="0"/>
              </a:rPr>
              <a:t>）该系统不会因为竞争该资源而死锁。因为必有一个进程获得</a:t>
            </a:r>
            <a:r>
              <a:rPr lang="en-US" altLang="zh-CN" sz="2000" dirty="0">
                <a:solidFill>
                  <a:srgbClr val="0000FF"/>
                </a:solidFill>
                <a:latin typeface="Times New Roman" panose="02020603050405020304" pitchFamily="18" charset="0"/>
              </a:rPr>
              <a:t>2</a:t>
            </a:r>
            <a:r>
              <a:rPr lang="zh-CN" altLang="en-US" sz="2000" dirty="0">
                <a:solidFill>
                  <a:srgbClr val="0000FF"/>
                </a:solidFill>
                <a:latin typeface="Times New Roman" panose="02020603050405020304" pitchFamily="18" charset="0"/>
              </a:rPr>
              <a:t>个资源，故能顺利完成，并释放给其他进程使用，使它们也顺利完成。</a:t>
            </a:r>
            <a:endParaRPr lang="en-US" altLang="zh-CN" sz="2000" dirty="0">
              <a:solidFill>
                <a:srgbClr val="0000FF"/>
              </a:solidFill>
              <a:latin typeface="Times New Roman" panose="02020603050405020304" pitchFamily="18" charset="0"/>
            </a:endParaRPr>
          </a:p>
          <a:p>
            <a:pPr eaLnBrk="1" hangingPunct="1">
              <a:spcBef>
                <a:spcPct val="50000"/>
              </a:spcBef>
            </a:pPr>
            <a:endParaRPr lang="zh-CN" altLang="en-US" sz="2000" dirty="0">
              <a:solidFill>
                <a:srgbClr val="0000FF"/>
              </a:solidFill>
              <a:latin typeface="Times New Roman" panose="02020603050405020304" pitchFamily="18" charset="0"/>
            </a:endParaRPr>
          </a:p>
          <a:p>
            <a:pPr eaLnBrk="1" hangingPunct="1">
              <a:spcBef>
                <a:spcPct val="50000"/>
              </a:spcBef>
            </a:pPr>
            <a:r>
              <a:rPr lang="zh-CN" altLang="en-US" sz="2000" dirty="0">
                <a:solidFill>
                  <a:srgbClr val="0000FF"/>
                </a:solidFill>
                <a:latin typeface="Times New Roman" panose="02020603050405020304" pitchFamily="18" charset="0"/>
              </a:rPr>
              <a:t>（</a:t>
            </a:r>
            <a:r>
              <a:rPr lang="en-US" altLang="zh-CN" sz="2000" dirty="0">
                <a:solidFill>
                  <a:srgbClr val="0000FF"/>
                </a:solidFill>
                <a:latin typeface="Times New Roman" panose="02020603050405020304" pitchFamily="18" charset="0"/>
              </a:rPr>
              <a:t>2</a:t>
            </a:r>
            <a:r>
              <a:rPr lang="zh-CN" altLang="en-US" sz="2000" dirty="0">
                <a:solidFill>
                  <a:srgbClr val="0000FF"/>
                </a:solidFill>
                <a:latin typeface="Times New Roman" panose="02020603050405020304" pitchFamily="18" charset="0"/>
              </a:rPr>
              <a:t>）根据题意，有  </a:t>
            </a:r>
            <a:r>
              <a:rPr lang="en-US" altLang="zh-CN" sz="2000" dirty="0">
                <a:solidFill>
                  <a:srgbClr val="0000FF"/>
                </a:solidFill>
                <a:latin typeface="Times New Roman" panose="02020603050405020304" pitchFamily="18" charset="0"/>
              </a:rPr>
              <a:t>1&lt;=max(i)&lt;=m;   Σmax&lt;m+n</a:t>
            </a:r>
            <a:endParaRPr lang="en-US" altLang="zh-CN" sz="2000" dirty="0">
              <a:solidFill>
                <a:srgbClr val="0000FF"/>
              </a:solidFill>
              <a:latin typeface="Times New Roman" panose="02020603050405020304" pitchFamily="18" charset="0"/>
            </a:endParaRPr>
          </a:p>
          <a:p>
            <a:pPr eaLnBrk="1" hangingPunct="1">
              <a:spcBef>
                <a:spcPct val="50000"/>
              </a:spcBef>
            </a:pPr>
            <a:r>
              <a:rPr lang="en-US" altLang="zh-CN" sz="2000" dirty="0">
                <a:solidFill>
                  <a:srgbClr val="0000FF"/>
                </a:solidFill>
                <a:latin typeface="Times New Roman" panose="02020603050405020304" pitchFamily="18" charset="0"/>
              </a:rPr>
              <a:t>             </a:t>
            </a:r>
            <a:r>
              <a:rPr lang="zh-CN" altLang="en-US" sz="2000" dirty="0">
                <a:solidFill>
                  <a:srgbClr val="0000FF"/>
                </a:solidFill>
                <a:latin typeface="Times New Roman" panose="02020603050405020304" pitchFamily="18" charset="0"/>
              </a:rPr>
              <a:t>反设系统处于死锁状态，则有</a:t>
            </a:r>
            <a:endParaRPr lang="zh-CN" altLang="en-US" sz="2000" dirty="0">
              <a:solidFill>
                <a:srgbClr val="0000FF"/>
              </a:solidFill>
              <a:latin typeface="Times New Roman" panose="02020603050405020304" pitchFamily="18" charset="0"/>
            </a:endParaRPr>
          </a:p>
          <a:p>
            <a:pPr algn="just">
              <a:spcBef>
                <a:spcPct val="50000"/>
              </a:spcBef>
            </a:pPr>
            <a:r>
              <a:rPr lang="zh-CN" altLang="en-US" sz="2000" dirty="0">
                <a:solidFill>
                  <a:srgbClr val="0000FF"/>
                </a:solidFill>
                <a:latin typeface="Times New Roman" panose="02020603050405020304" pitchFamily="18" charset="0"/>
              </a:rPr>
              <a:t>                         </a:t>
            </a:r>
            <a:r>
              <a:rPr lang="en-US" altLang="zh-CN" sz="2000" dirty="0">
                <a:solidFill>
                  <a:srgbClr val="0000FF"/>
                </a:solidFill>
                <a:latin typeface="Times New Roman" panose="02020603050405020304" pitchFamily="18" charset="0"/>
              </a:rPr>
              <a:t>Σalloc=m</a:t>
            </a:r>
            <a:endParaRPr lang="en-US" altLang="zh-CN" sz="2000" dirty="0">
              <a:solidFill>
                <a:srgbClr val="0000FF"/>
              </a:solidFill>
              <a:latin typeface="Times New Roman" panose="02020603050405020304" pitchFamily="18" charset="0"/>
            </a:endParaRPr>
          </a:p>
          <a:p>
            <a:pPr algn="just">
              <a:spcBef>
                <a:spcPct val="50000"/>
              </a:spcBef>
            </a:pPr>
            <a:r>
              <a:rPr lang="en-US" altLang="zh-CN" sz="2000" dirty="0">
                <a:solidFill>
                  <a:srgbClr val="0000FF"/>
                </a:solidFill>
                <a:latin typeface="Times New Roman" panose="02020603050405020304" pitchFamily="18" charset="0"/>
              </a:rPr>
              <a:t>            </a:t>
            </a:r>
            <a:r>
              <a:rPr lang="zh-CN" altLang="en-US" sz="2000" dirty="0">
                <a:solidFill>
                  <a:srgbClr val="0000FF"/>
                </a:solidFill>
                <a:latin typeface="Times New Roman" panose="02020603050405020304" pitchFamily="18" charset="0"/>
              </a:rPr>
              <a:t>因此， </a:t>
            </a:r>
            <a:r>
              <a:rPr lang="en-US" altLang="zh-CN" sz="2000" dirty="0">
                <a:solidFill>
                  <a:srgbClr val="0000FF"/>
                </a:solidFill>
                <a:latin typeface="Times New Roman" panose="02020603050405020304" pitchFamily="18" charset="0"/>
              </a:rPr>
              <a:t>Σneed= Σmax- Σalloc&lt;m+n-m=n</a:t>
            </a:r>
            <a:endParaRPr lang="en-US" altLang="zh-CN" sz="2000" dirty="0">
              <a:solidFill>
                <a:srgbClr val="0000FF"/>
              </a:solidFill>
              <a:latin typeface="Times New Roman" panose="02020603050405020304" pitchFamily="18" charset="0"/>
            </a:endParaRPr>
          </a:p>
          <a:p>
            <a:pPr algn="just">
              <a:spcBef>
                <a:spcPct val="50000"/>
              </a:spcBef>
            </a:pPr>
            <a:r>
              <a:rPr lang="en-US" altLang="zh-CN" sz="2000" dirty="0">
                <a:solidFill>
                  <a:srgbClr val="0000FF"/>
                </a:solidFill>
                <a:latin typeface="Times New Roman" panose="02020603050405020304" pitchFamily="18" charset="0"/>
              </a:rPr>
              <a:t>            </a:t>
            </a:r>
            <a:r>
              <a:rPr lang="zh-CN" altLang="en-US" sz="2000" dirty="0">
                <a:solidFill>
                  <a:srgbClr val="0000FF"/>
                </a:solidFill>
                <a:latin typeface="Times New Roman" panose="02020603050405020304" pitchFamily="18" charset="0"/>
              </a:rPr>
              <a:t>这样，至少存在一个进程，其</a:t>
            </a:r>
            <a:r>
              <a:rPr lang="en-US" altLang="zh-CN" sz="2000" dirty="0">
                <a:solidFill>
                  <a:srgbClr val="0000FF"/>
                </a:solidFill>
                <a:latin typeface="Times New Roman" panose="02020603050405020304" pitchFamily="18" charset="0"/>
              </a:rPr>
              <a:t>need(i) =0</a:t>
            </a:r>
            <a:r>
              <a:rPr lang="zh-CN" altLang="en-US" sz="2000" dirty="0">
                <a:solidFill>
                  <a:srgbClr val="0000FF"/>
                </a:solidFill>
                <a:latin typeface="Times New Roman" panose="02020603050405020304" pitchFamily="18" charset="0"/>
              </a:rPr>
              <a:t>，这显然与题意不符，假设   不成立，所以该系统不可能因竞争该类资源而进入死锁状态。</a:t>
            </a:r>
            <a:endParaRPr lang="zh-CN" altLang="en-US" sz="2000" dirty="0">
              <a:solidFill>
                <a:srgbClr val="0000FF"/>
              </a:solidFill>
              <a:latin typeface="Times New Roman" panose="02020603050405020304" pitchFamily="18" charset="0"/>
            </a:endParaRPr>
          </a:p>
          <a:p>
            <a:pPr algn="just">
              <a:spcBef>
                <a:spcPct val="50000"/>
              </a:spcBef>
            </a:pPr>
            <a:endParaRPr lang="zh-CN" altLang="en-US" sz="2000" dirty="0">
              <a:solidFill>
                <a:srgbClr val="0000FF"/>
              </a:solidFill>
              <a:latin typeface="Times New Roman" panose="02020603050405020304" pitchFamily="18" charset="0"/>
            </a:endParaRPr>
          </a:p>
          <a:p>
            <a:pPr algn="just">
              <a:spcBef>
                <a:spcPct val="50000"/>
              </a:spcBef>
            </a:pPr>
            <a:r>
              <a:rPr lang="zh-CN" altLang="en-US" sz="2000" dirty="0">
                <a:solidFill>
                  <a:srgbClr val="0000FF"/>
                </a:solidFill>
                <a:latin typeface="Times New Roman" panose="02020603050405020304" pitchFamily="18" charset="0"/>
              </a:rPr>
              <a:t>（</a:t>
            </a:r>
            <a:r>
              <a:rPr lang="en-US" altLang="zh-CN" sz="2000" dirty="0">
                <a:solidFill>
                  <a:srgbClr val="0000FF"/>
                </a:solidFill>
                <a:latin typeface="Times New Roman" panose="02020603050405020304" pitchFamily="18" charset="0"/>
              </a:rPr>
              <a:t>3</a:t>
            </a:r>
            <a:r>
              <a:rPr lang="zh-CN" altLang="en-US" sz="2000" dirty="0">
                <a:solidFill>
                  <a:srgbClr val="0000FF"/>
                </a:solidFill>
                <a:latin typeface="Times New Roman" panose="02020603050405020304" pitchFamily="18" charset="0"/>
              </a:rPr>
              <a:t>）此时系统可能发生死锁，如</a:t>
            </a:r>
            <a:r>
              <a:rPr lang="en-US" altLang="zh-CN" sz="2000" dirty="0">
                <a:solidFill>
                  <a:srgbClr val="0000FF"/>
                </a:solidFill>
                <a:latin typeface="Times New Roman" panose="02020603050405020304" pitchFamily="18" charset="0"/>
              </a:rPr>
              <a:t>n=4,m=3</a:t>
            </a:r>
            <a:r>
              <a:rPr lang="zh-CN" altLang="en-US" sz="2000" dirty="0">
                <a:solidFill>
                  <a:srgbClr val="0000FF"/>
                </a:solidFill>
                <a:latin typeface="Times New Roman" panose="02020603050405020304" pitchFamily="18" charset="0"/>
              </a:rPr>
              <a:t>时，若</a:t>
            </a:r>
            <a:r>
              <a:rPr lang="en-US" altLang="zh-CN" sz="2000" dirty="0">
                <a:solidFill>
                  <a:srgbClr val="0000FF"/>
                </a:solidFill>
                <a:latin typeface="Times New Roman" panose="02020603050405020304" pitchFamily="18" charset="0"/>
              </a:rPr>
              <a:t>p1</a:t>
            </a:r>
            <a:r>
              <a:rPr lang="zh-CN" altLang="en-US" sz="2000" dirty="0">
                <a:solidFill>
                  <a:srgbClr val="0000FF"/>
                </a:solidFill>
                <a:latin typeface="Times New Roman" panose="02020603050405020304" pitchFamily="18" charset="0"/>
              </a:rPr>
              <a:t>的</a:t>
            </a:r>
            <a:r>
              <a:rPr lang="en-US" altLang="zh-CN" sz="2000" dirty="0">
                <a:solidFill>
                  <a:srgbClr val="0000FF"/>
                </a:solidFill>
                <a:latin typeface="Times New Roman" panose="02020603050405020304" pitchFamily="18" charset="0"/>
              </a:rPr>
              <a:t>max</a:t>
            </a:r>
            <a:r>
              <a:rPr lang="zh-CN" altLang="en-US" sz="2000" dirty="0">
                <a:solidFill>
                  <a:srgbClr val="0000FF"/>
                </a:solidFill>
                <a:latin typeface="Times New Roman" panose="02020603050405020304" pitchFamily="18" charset="0"/>
              </a:rPr>
              <a:t>为</a:t>
            </a:r>
            <a:r>
              <a:rPr lang="en-US" altLang="zh-CN" sz="2000" dirty="0">
                <a:solidFill>
                  <a:srgbClr val="0000FF"/>
                </a:solidFill>
                <a:latin typeface="Times New Roman" panose="02020603050405020304" pitchFamily="18" charset="0"/>
              </a:rPr>
              <a:t>0</a:t>
            </a:r>
            <a:r>
              <a:rPr lang="zh-CN" altLang="en-US" sz="2000" dirty="0">
                <a:solidFill>
                  <a:srgbClr val="0000FF"/>
                </a:solidFill>
                <a:latin typeface="Times New Roman" panose="02020603050405020304" pitchFamily="18" charset="0"/>
              </a:rPr>
              <a:t>，而其余三个进程的都为</a:t>
            </a:r>
            <a:r>
              <a:rPr lang="en-US" altLang="zh-CN" sz="2000" dirty="0">
                <a:solidFill>
                  <a:srgbClr val="0000FF"/>
                </a:solidFill>
                <a:latin typeface="Times New Roman" panose="02020603050405020304" pitchFamily="18" charset="0"/>
              </a:rPr>
              <a:t>2</a:t>
            </a:r>
            <a:r>
              <a:rPr lang="zh-CN" altLang="en-US" sz="2000" dirty="0">
                <a:solidFill>
                  <a:srgbClr val="0000FF"/>
                </a:solidFill>
                <a:latin typeface="Times New Roman" panose="02020603050405020304" pitchFamily="18" charset="0"/>
              </a:rPr>
              <a:t>，则仍然满足最大需求量之和（即</a:t>
            </a:r>
            <a:r>
              <a:rPr lang="en-US" altLang="zh-CN" sz="2000" dirty="0">
                <a:solidFill>
                  <a:srgbClr val="0000FF"/>
                </a:solidFill>
                <a:latin typeface="Times New Roman" panose="02020603050405020304" pitchFamily="18" charset="0"/>
              </a:rPr>
              <a:t>6</a:t>
            </a:r>
            <a:r>
              <a:rPr lang="zh-CN" altLang="en-US" sz="2000" dirty="0">
                <a:solidFill>
                  <a:srgbClr val="0000FF"/>
                </a:solidFill>
                <a:latin typeface="Times New Roman" panose="02020603050405020304" pitchFamily="18" charset="0"/>
              </a:rPr>
              <a:t>）小于</a:t>
            </a:r>
            <a:r>
              <a:rPr lang="en-US" altLang="zh-CN" sz="2000" dirty="0">
                <a:solidFill>
                  <a:srgbClr val="0000FF"/>
                </a:solidFill>
                <a:latin typeface="Times New Roman" panose="02020603050405020304" pitchFamily="18" charset="0"/>
              </a:rPr>
              <a:t>m+n</a:t>
            </a:r>
            <a:r>
              <a:rPr lang="zh-CN" altLang="en-US" sz="2000" dirty="0">
                <a:solidFill>
                  <a:srgbClr val="0000FF"/>
                </a:solidFill>
                <a:latin typeface="Times New Roman" panose="02020603050405020304" pitchFamily="18" charset="0"/>
              </a:rPr>
              <a:t>（即</a:t>
            </a:r>
            <a:r>
              <a:rPr lang="en-US" altLang="zh-CN" sz="2000" dirty="0">
                <a:solidFill>
                  <a:srgbClr val="0000FF"/>
                </a:solidFill>
                <a:latin typeface="Times New Roman" panose="02020603050405020304" pitchFamily="18" charset="0"/>
              </a:rPr>
              <a:t>7</a:t>
            </a:r>
            <a:r>
              <a:rPr lang="zh-CN" altLang="en-US" sz="2000" dirty="0">
                <a:solidFill>
                  <a:srgbClr val="0000FF"/>
                </a:solidFill>
                <a:latin typeface="Times New Roman" panose="02020603050405020304" pitchFamily="18" charset="0"/>
              </a:rPr>
              <a:t>）的要求，但当除</a:t>
            </a:r>
            <a:r>
              <a:rPr lang="en-US" altLang="zh-CN" sz="2000" dirty="0">
                <a:solidFill>
                  <a:srgbClr val="0000FF"/>
                </a:solidFill>
                <a:latin typeface="Times New Roman" panose="02020603050405020304" pitchFamily="18" charset="0"/>
              </a:rPr>
              <a:t>p1</a:t>
            </a:r>
            <a:r>
              <a:rPr lang="zh-CN" altLang="en-US" sz="2000" dirty="0">
                <a:solidFill>
                  <a:srgbClr val="0000FF"/>
                </a:solidFill>
                <a:latin typeface="Times New Roman" panose="02020603050405020304" pitchFamily="18" charset="0"/>
              </a:rPr>
              <a:t>以外的其余三个进程各得到一个资源时，这三个进程将进入死锁状态。</a:t>
            </a:r>
            <a:endParaRPr lang="zh-CN" altLang="en-US" sz="2000" dirty="0">
              <a:solidFill>
                <a:srgbClr val="0000FF"/>
              </a:solidFill>
              <a:latin typeface="Times New Roman" panose="02020603050405020304" pitchFamily="18" charset="0"/>
            </a:endParaRPr>
          </a:p>
          <a:p>
            <a:pPr algn="just">
              <a:spcBef>
                <a:spcPct val="50000"/>
              </a:spcBef>
            </a:pPr>
            <a:endParaRPr lang="en-US" altLang="zh-CN" sz="2000" dirty="0">
              <a:solidFill>
                <a:srgbClr val="0000FF"/>
              </a:solidFill>
              <a:latin typeface="Times New Roman" panose="02020603050405020304" pitchFamily="18" charset="0"/>
            </a:endParaRPr>
          </a:p>
        </p:txBody>
      </p:sp>
    </p:spTree>
  </p:cSld>
  <p:clrMapOvr>
    <a:masterClrMapping/>
  </p:clrMapOvr>
  <p:transition spd="slow"/>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2" name="Rectangle 2"/>
          <p:cNvSpPr>
            <a:spLocks noGrp="1"/>
          </p:cNvSpPr>
          <p:nvPr>
            <p:ph type="title"/>
          </p:nvPr>
        </p:nvSpPr>
        <p:spPr>
          <a:xfrm>
            <a:off x="609600" y="762000"/>
            <a:ext cx="7772400" cy="685800"/>
          </a:xfrm>
          <a:ln/>
        </p:spPr>
        <p:txBody>
          <a:bodyPr vert="horz" wrap="square" lIns="91440" tIns="45720" rIns="91440" bIns="45720" anchor="t" anchorCtr="0"/>
          <a:p>
            <a:pPr eaLnBrk="1" hangingPunct="1"/>
            <a:r>
              <a:rPr lang="zh-CN" altLang="en-US" sz="3600" dirty="0"/>
              <a:t>小结：处理死锁的</a:t>
            </a:r>
            <a:r>
              <a:rPr lang="en-US" altLang="zh-CN" sz="3600" dirty="0"/>
              <a:t>3</a:t>
            </a:r>
            <a:r>
              <a:rPr lang="zh-CN" altLang="en-US" sz="3600" dirty="0"/>
              <a:t>种基本方法</a:t>
            </a:r>
            <a:endParaRPr lang="zh-CN" altLang="en-US" sz="3600" dirty="0"/>
          </a:p>
        </p:txBody>
      </p:sp>
      <p:graphicFrame>
        <p:nvGraphicFramePr>
          <p:cNvPr id="128003" name="Object 4"/>
          <p:cNvGraphicFramePr>
            <a:graphicFrameLocks noChangeAspect="1"/>
          </p:cNvGraphicFramePr>
          <p:nvPr/>
        </p:nvGraphicFramePr>
        <p:xfrm>
          <a:off x="228600" y="1524000"/>
          <a:ext cx="8915400" cy="4124325"/>
        </p:xfrm>
        <a:graphic>
          <a:graphicData uri="http://schemas.openxmlformats.org/presentationml/2006/ole">
            <mc:AlternateContent xmlns:mc="http://schemas.openxmlformats.org/markup-compatibility/2006">
              <mc:Choice xmlns:v="urn:schemas-microsoft-com:vml" Requires="v">
                <p:oleObj spid="_x0000_s3080" name="" r:id="rId1" imgW="6620510" imgH="3260090" progId="Word.Document.8">
                  <p:embed/>
                </p:oleObj>
              </mc:Choice>
              <mc:Fallback>
                <p:oleObj name="" r:id="rId1" imgW="6620510" imgH="3260090" progId="Word.Document.8">
                  <p:embed/>
                  <p:pic>
                    <p:nvPicPr>
                      <p:cNvPr id="0" name="图片 3079"/>
                      <p:cNvPicPr/>
                      <p:nvPr/>
                    </p:nvPicPr>
                    <p:blipFill>
                      <a:blip r:embed="rId2"/>
                      <a:stretch>
                        <a:fillRect/>
                      </a:stretch>
                    </p:blipFill>
                    <p:spPr>
                      <a:xfrm>
                        <a:off x="228600" y="1524000"/>
                        <a:ext cx="8915400" cy="4124325"/>
                      </a:xfrm>
                      <a:prstGeom prst="rect">
                        <a:avLst/>
                      </a:prstGeom>
                      <a:noFill/>
                      <a:ln w="38100">
                        <a:noFill/>
                        <a:miter/>
                      </a:ln>
                    </p:spPr>
                  </p:pic>
                </p:oleObj>
              </mc:Fallback>
            </mc:AlternateContent>
          </a:graphicData>
        </a:graphic>
      </p:graphicFrame>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6" name="标题 1"/>
          <p:cNvSpPr>
            <a:spLocks noGrp="1"/>
          </p:cNvSpPr>
          <p:nvPr>
            <p:ph type="title"/>
          </p:nvPr>
        </p:nvSpPr>
        <p:spPr>
          <a:ln/>
        </p:spPr>
        <p:txBody>
          <a:bodyPr vert="horz" wrap="square" lIns="91440" tIns="45720" rIns="91440" bIns="45720" anchor="b" anchorCtr="0"/>
          <a:p>
            <a:r>
              <a:rPr lang="zh-CN" altLang="en-US" dirty="0"/>
              <a:t>作业</a:t>
            </a:r>
            <a:endParaRPr lang="zh-CN" altLang="en-US" dirty="0"/>
          </a:p>
        </p:txBody>
      </p:sp>
      <p:sp>
        <p:nvSpPr>
          <p:cNvPr id="129027" name="内容占位符 2"/>
          <p:cNvSpPr>
            <a:spLocks noGrp="1"/>
          </p:cNvSpPr>
          <p:nvPr>
            <p:ph idx="1"/>
          </p:nvPr>
        </p:nvSpPr>
        <p:spPr>
          <a:ln/>
        </p:spPr>
        <p:txBody>
          <a:bodyPr vert="horz" wrap="square" lIns="91440" tIns="45720" rIns="91440" bIns="45720" anchor="t" anchorCtr="0"/>
          <a:p>
            <a:r>
              <a:rPr lang="en-US" altLang="zh-CN" sz="2800" dirty="0"/>
              <a:t>1. </a:t>
            </a:r>
            <a:r>
              <a:rPr lang="zh-CN" altLang="en-US" sz="2800" dirty="0"/>
              <a:t>高级调度与低级调度的主要任务是什么</a:t>
            </a:r>
            <a:r>
              <a:rPr lang="en-US" altLang="zh-CN" sz="2800" dirty="0"/>
              <a:t>? </a:t>
            </a:r>
            <a:r>
              <a:rPr lang="zh-CN" altLang="en-US" sz="2800" dirty="0"/>
              <a:t>为什么要引入中级调度</a:t>
            </a:r>
            <a:r>
              <a:rPr lang="en-US" altLang="zh-CN" sz="2800" dirty="0"/>
              <a:t>? </a:t>
            </a:r>
            <a:endParaRPr lang="en-US" altLang="zh-CN" sz="2800" dirty="0"/>
          </a:p>
          <a:p>
            <a:r>
              <a:rPr lang="en-US" altLang="zh-CN" sz="2800" dirty="0"/>
              <a:t>8. </a:t>
            </a:r>
            <a:r>
              <a:rPr lang="zh-CN" altLang="en-US" sz="2800" dirty="0"/>
              <a:t>在抢占调度方式中，抢占的原则是什么</a:t>
            </a:r>
            <a:r>
              <a:rPr lang="en-US" altLang="zh-CN" sz="2800" dirty="0"/>
              <a:t>?</a:t>
            </a:r>
            <a:endParaRPr lang="en-US" altLang="zh-CN" sz="2800" dirty="0"/>
          </a:p>
          <a:p>
            <a:r>
              <a:rPr lang="en-US" altLang="zh-CN" sz="2800" dirty="0"/>
              <a:t>29. </a:t>
            </a:r>
            <a:r>
              <a:rPr lang="zh-CN" altLang="en-US" sz="2800" dirty="0"/>
              <a:t>请详细说明可通过哪些途径预防死锁。 </a:t>
            </a:r>
            <a:endParaRPr lang="zh-CN" altLang="en-US" sz="2800" dirty="0"/>
          </a:p>
        </p:txBody>
      </p:sp>
      <p:sp>
        <p:nvSpPr>
          <p:cNvPr id="129028" name="灯片编号占位符 3"/>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ea typeface="楷体_GB2312" pitchFamily="49" charset="-122"/>
              </a:rPr>
            </a:fld>
            <a:endParaRPr lang="en-US" altLang="zh-CN" sz="1400" dirty="0">
              <a:ea typeface="楷体_GB2312" pitchFamily="49" charset="-122"/>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50" name="标题 1"/>
          <p:cNvSpPr>
            <a:spLocks noGrp="1"/>
          </p:cNvSpPr>
          <p:nvPr>
            <p:ph type="title"/>
          </p:nvPr>
        </p:nvSpPr>
        <p:spPr>
          <a:ln/>
        </p:spPr>
        <p:txBody>
          <a:bodyPr vert="horz" wrap="square" lIns="91440" tIns="45720" rIns="91440" bIns="45720" anchor="b" anchorCtr="0"/>
          <a:p>
            <a:endParaRPr lang="zh-CN" altLang="en-US" dirty="0"/>
          </a:p>
        </p:txBody>
      </p:sp>
      <p:sp>
        <p:nvSpPr>
          <p:cNvPr id="130051" name="内容占位符 2"/>
          <p:cNvSpPr>
            <a:spLocks noGrp="1"/>
          </p:cNvSpPr>
          <p:nvPr>
            <p:ph idx="1"/>
          </p:nvPr>
        </p:nvSpPr>
        <p:spPr>
          <a:ln/>
        </p:spPr>
        <p:txBody>
          <a:bodyPr vert="horz" wrap="square" lIns="91440" tIns="45720" rIns="91440" bIns="45720" anchor="t" anchorCtr="0"/>
          <a:p>
            <a:r>
              <a:rPr lang="en-US" altLang="zh-CN" sz="2400" dirty="0"/>
              <a:t>31. </a:t>
            </a:r>
            <a:r>
              <a:rPr lang="zh-CN" altLang="en-US" sz="2400" dirty="0"/>
              <a:t>在银行家算法中，若出现下述资源分配情况，试问：</a:t>
            </a:r>
            <a:br>
              <a:rPr lang="zh-CN" altLang="en-US" sz="2400" dirty="0"/>
            </a:br>
            <a:br>
              <a:rPr lang="zh-CN" altLang="en-US" sz="2400" dirty="0"/>
            </a:br>
            <a:br>
              <a:rPr lang="zh-CN" altLang="en-US" sz="2400" dirty="0"/>
            </a:br>
            <a:br>
              <a:rPr lang="zh-CN" altLang="en-US" sz="2400" dirty="0"/>
            </a:br>
            <a:br>
              <a:rPr lang="zh-CN" altLang="en-US" sz="2400" dirty="0"/>
            </a:br>
            <a:br>
              <a:rPr lang="zh-CN" altLang="en-US" sz="2400" dirty="0"/>
            </a:br>
            <a:endParaRPr lang="en-US" altLang="zh-CN" sz="2400" dirty="0"/>
          </a:p>
          <a:p>
            <a:endParaRPr lang="en-US" altLang="zh-CN" sz="2400" dirty="0"/>
          </a:p>
          <a:p>
            <a:r>
              <a:rPr lang="en-US" altLang="zh-CN" sz="2400" dirty="0"/>
              <a:t>(1) </a:t>
            </a:r>
            <a:r>
              <a:rPr lang="zh-CN" altLang="en-US" sz="2400" dirty="0"/>
              <a:t>该状态是否安全</a:t>
            </a:r>
            <a:r>
              <a:rPr lang="en-US" altLang="zh-CN" sz="2400" dirty="0"/>
              <a:t>? </a:t>
            </a:r>
            <a:br>
              <a:rPr lang="en-US" altLang="zh-CN" sz="2400" dirty="0"/>
            </a:br>
            <a:r>
              <a:rPr lang="en-US" altLang="zh-CN" sz="2400" dirty="0"/>
              <a:t>(2) </a:t>
            </a:r>
            <a:r>
              <a:rPr lang="zh-CN" altLang="en-US" sz="2400" dirty="0"/>
              <a:t>若进程</a:t>
            </a:r>
            <a:r>
              <a:rPr lang="en-US" altLang="zh-CN" sz="2400" dirty="0"/>
              <a:t>P2</a:t>
            </a:r>
            <a:r>
              <a:rPr lang="zh-CN" altLang="en-US" sz="2400" dirty="0"/>
              <a:t>提出请求</a:t>
            </a:r>
            <a:r>
              <a:rPr lang="en-US" altLang="zh-CN" sz="2400" dirty="0"/>
              <a:t>Request(1, 2, 2, 2)</a:t>
            </a:r>
            <a:r>
              <a:rPr lang="zh-CN" altLang="en-US" sz="2400" dirty="0"/>
              <a:t>后，系统能否将资源分配给它</a:t>
            </a:r>
            <a:r>
              <a:rPr lang="en-US" altLang="zh-CN" sz="2400" dirty="0"/>
              <a:t>? </a:t>
            </a:r>
            <a:endParaRPr lang="zh-CN" altLang="en-US" sz="2400" dirty="0"/>
          </a:p>
        </p:txBody>
      </p:sp>
      <p:sp>
        <p:nvSpPr>
          <p:cNvPr id="130052" name="灯片编号占位符 3"/>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ea typeface="楷体_GB2312" pitchFamily="49" charset="-122"/>
              </a:rPr>
            </a:fld>
            <a:endParaRPr lang="en-US" altLang="zh-CN" sz="1400" dirty="0">
              <a:ea typeface="楷体_GB2312" pitchFamily="49" charset="-122"/>
            </a:endParaRPr>
          </a:p>
        </p:txBody>
      </p:sp>
      <p:pic>
        <p:nvPicPr>
          <p:cNvPr id="130053" name="Picture 4"/>
          <p:cNvPicPr>
            <a:picLocks noChangeAspect="1"/>
          </p:cNvPicPr>
          <p:nvPr/>
        </p:nvPicPr>
        <p:blipFill>
          <a:blip r:embed="rId1"/>
          <a:stretch>
            <a:fillRect/>
          </a:stretch>
        </p:blipFill>
        <p:spPr>
          <a:xfrm>
            <a:off x="1150938" y="1952625"/>
            <a:ext cx="7272337" cy="2016125"/>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dirty="0">
                <a:sym typeface="+mn-ea"/>
              </a:rPr>
              <a:t>平衡性</a:t>
            </a:r>
            <a:endParaRPr lang="zh-CN" altLang="en-US" dirty="0">
              <a:sym typeface="+mn-ea"/>
            </a:endParaRPr>
          </a:p>
          <a:p>
            <a:pPr lvl="1"/>
            <a:r>
              <a:rPr lang="zh-CN" altLang="en-US" sz="2400" dirty="0">
                <a:sym typeface="+mn-ea"/>
              </a:rPr>
              <a:t>由于在系统中可能具有多种类型的进程，有的属于计算型作业，有的属于</a:t>
            </a:r>
            <a:r>
              <a:rPr lang="en-US" altLang="zh-CN" sz="2400" dirty="0">
                <a:sym typeface="+mn-ea"/>
              </a:rPr>
              <a:t>I/O</a:t>
            </a:r>
            <a:r>
              <a:rPr lang="zh-CN" altLang="en-US" sz="2400" dirty="0">
                <a:sym typeface="+mn-ea"/>
              </a:rPr>
              <a:t>型。为使系统中的</a:t>
            </a:r>
            <a:r>
              <a:rPr lang="en-US" altLang="zh-CN" sz="2400" dirty="0">
                <a:sym typeface="+mn-ea"/>
              </a:rPr>
              <a:t>CPU</a:t>
            </a:r>
            <a:r>
              <a:rPr lang="zh-CN" altLang="en-US" sz="2400" dirty="0">
                <a:sym typeface="+mn-ea"/>
              </a:rPr>
              <a:t>和各种外部设备都能经常处于忙碌状态，调度算法应尽可能保持系统资源使用的平衡性。</a:t>
            </a:r>
            <a:endParaRPr lang="zh-CN" altLang="en-US" sz="2400" dirty="0">
              <a:sym typeface="+mn-ea"/>
            </a:endParaRPr>
          </a:p>
          <a:p>
            <a:pPr marL="342900" lvl="0" indent="-342900">
              <a:buFont typeface="Wingdings" panose="05000000000000000000" charset="0"/>
              <a:buChar char="n"/>
            </a:pPr>
            <a:r>
              <a:rPr lang="zh-CN" altLang="en-US" dirty="0">
                <a:sym typeface="+mn-ea"/>
              </a:rPr>
              <a:t>策略强制执行</a:t>
            </a:r>
            <a:endParaRPr lang="zh-CN" altLang="en-US" dirty="0">
              <a:sym typeface="+mn-ea"/>
            </a:endParaRPr>
          </a:p>
          <a:p>
            <a:pPr marL="800100" lvl="1" indent="-342900">
              <a:buFont typeface="Wingdings" panose="05000000000000000000" charset="0"/>
              <a:buChar char="n"/>
            </a:pPr>
            <a:r>
              <a:rPr lang="zh-CN" altLang="en-US" sz="2400" dirty="0">
                <a:sym typeface="+mn-ea"/>
              </a:rPr>
              <a:t>对所制订的策略其中包括安全策略，只要需要，就必须予以准确地执行，即使会造成某些工作的延迟也要执行</a:t>
            </a:r>
            <a:endParaRPr lang="zh-CN" altLang="en-US" sz="2400" dirty="0">
              <a:solidFill>
                <a:schemeClr val="tx1"/>
              </a:solidFill>
              <a:sym typeface="+mn-ea"/>
            </a:endParaRPr>
          </a:p>
        </p:txBody>
      </p:sp>
      <p:sp>
        <p:nvSpPr>
          <p:cNvPr id="5" name="标题 4"/>
          <p:cNvSpPr>
            <a:spLocks noGrp="1"/>
          </p:cNvSpPr>
          <p:nvPr>
            <p:ph type="title"/>
          </p:nvPr>
        </p:nvSpPr>
        <p:spPr/>
        <p:txBody>
          <a:bodyPr/>
          <a:p>
            <a:r>
              <a:rPr lang="zh-CN" altLang="en-US" sz="3600"/>
              <a:t>处理机调度算法的共同目标</a:t>
            </a:r>
            <a:endParaRPr lang="zh-CN" altLang="en-US" sz="360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4" name="标题 1"/>
          <p:cNvSpPr>
            <a:spLocks noGrp="1"/>
          </p:cNvSpPr>
          <p:nvPr>
            <p:ph type="title"/>
          </p:nvPr>
        </p:nvSpPr>
        <p:spPr>
          <a:ln/>
        </p:spPr>
        <p:txBody>
          <a:bodyPr vert="horz" wrap="square" lIns="91440" tIns="45720" rIns="91440" bIns="45720" anchor="b" anchorCtr="0"/>
          <a:p>
            <a:endParaRPr lang="zh-CN" altLang="en-US" dirty="0"/>
          </a:p>
        </p:txBody>
      </p:sp>
      <p:sp>
        <p:nvSpPr>
          <p:cNvPr id="131075" name="内容占位符 2"/>
          <p:cNvSpPr>
            <a:spLocks noGrp="1"/>
          </p:cNvSpPr>
          <p:nvPr>
            <p:ph idx="1"/>
          </p:nvPr>
        </p:nvSpPr>
        <p:spPr>
          <a:ln/>
        </p:spPr>
        <p:txBody>
          <a:bodyPr vert="horz" wrap="square" lIns="91440" tIns="45720" rIns="91440" bIns="45720" anchor="t" anchorCtr="0"/>
          <a:p>
            <a:r>
              <a:rPr lang="en-US" altLang="zh-CN" sz="2000" dirty="0"/>
              <a:t>A. </a:t>
            </a:r>
            <a:r>
              <a:rPr lang="zh-CN" altLang="zh-CN" sz="2000" dirty="0"/>
              <a:t>假设单道抢占式系统中有以下几个进程，每个进程的执行时间</a:t>
            </a:r>
            <a:r>
              <a:rPr lang="en-US" altLang="zh-CN" sz="2000" dirty="0"/>
              <a:t>(</a:t>
            </a:r>
            <a:r>
              <a:rPr lang="zh-CN" altLang="zh-CN" sz="2000" dirty="0"/>
              <a:t>单位：</a:t>
            </a:r>
            <a:r>
              <a:rPr lang="en-US" altLang="zh-CN" sz="2000" dirty="0"/>
              <a:t>ms)</a:t>
            </a:r>
            <a:r>
              <a:rPr lang="zh-CN" altLang="zh-CN" sz="2000" dirty="0"/>
              <a:t>和优先数如下</a:t>
            </a:r>
            <a:r>
              <a:rPr lang="en-US" altLang="zh-CN" sz="2000" dirty="0"/>
              <a:t>(</a:t>
            </a:r>
            <a:r>
              <a:rPr lang="zh-CN" altLang="zh-CN" sz="2000" dirty="0"/>
              <a:t>优先数越小，其优先级越高</a:t>
            </a:r>
            <a:r>
              <a:rPr lang="en-US" altLang="zh-CN" sz="2000" dirty="0"/>
              <a:t>)</a:t>
            </a:r>
            <a:r>
              <a:rPr lang="zh-CN" altLang="en-US" sz="2000" dirty="0"/>
              <a:t>：</a:t>
            </a:r>
            <a:r>
              <a:rPr lang="zh-CN" altLang="zh-CN" sz="2000" dirty="0"/>
              <a:t>如果在</a:t>
            </a:r>
            <a:r>
              <a:rPr lang="en-US" altLang="zh-CN" sz="2000" dirty="0"/>
              <a:t>0</a:t>
            </a:r>
            <a:r>
              <a:rPr lang="zh-CN" altLang="zh-CN" sz="2000" dirty="0"/>
              <a:t>时刻，各进程按</a:t>
            </a:r>
            <a:r>
              <a:rPr lang="en-US" altLang="zh-CN" sz="2000" dirty="0"/>
              <a:t>P1</a:t>
            </a:r>
            <a:r>
              <a:rPr lang="zh-CN" altLang="zh-CN" sz="2000" dirty="0"/>
              <a:t>、</a:t>
            </a:r>
            <a:r>
              <a:rPr lang="en-US" altLang="zh-CN" sz="2000" dirty="0"/>
              <a:t>P2</a:t>
            </a:r>
            <a:r>
              <a:rPr lang="zh-CN" altLang="zh-CN" sz="2000" dirty="0"/>
              <a:t>、</a:t>
            </a:r>
            <a:r>
              <a:rPr lang="en-US" altLang="zh-CN" sz="2000" dirty="0"/>
              <a:t>P3</a:t>
            </a:r>
            <a:r>
              <a:rPr lang="zh-CN" altLang="zh-CN" sz="2000" dirty="0"/>
              <a:t>、</a:t>
            </a:r>
            <a:r>
              <a:rPr lang="en-US" altLang="zh-CN" sz="2000" dirty="0"/>
              <a:t>P4</a:t>
            </a:r>
            <a:r>
              <a:rPr lang="zh-CN" altLang="zh-CN" sz="2000" dirty="0"/>
              <a:t>、</a:t>
            </a:r>
            <a:r>
              <a:rPr lang="en-US" altLang="zh-CN" sz="2000" dirty="0"/>
              <a:t>P5 </a:t>
            </a:r>
            <a:r>
              <a:rPr lang="zh-CN" altLang="zh-CN" sz="2000" dirty="0"/>
              <a:t>的顺序同时到达，忽略进程调度切换等辅助时间，试回答下列问题：当系统分别采用</a:t>
            </a:r>
            <a:br>
              <a:rPr lang="zh-CN" altLang="zh-CN" sz="2000" dirty="0"/>
            </a:br>
            <a:r>
              <a:rPr lang="en-US" altLang="zh-CN" sz="2000" dirty="0"/>
              <a:t>(1)</a:t>
            </a:r>
            <a:r>
              <a:rPr lang="zh-CN" altLang="zh-CN" sz="2000" dirty="0"/>
              <a:t>先来先服务调度算法；</a:t>
            </a:r>
            <a:br>
              <a:rPr lang="zh-CN" altLang="zh-CN" sz="2000" dirty="0"/>
            </a:br>
            <a:r>
              <a:rPr lang="en-US" altLang="zh-CN" sz="2000" dirty="0"/>
              <a:t>(2)</a:t>
            </a:r>
            <a:r>
              <a:rPr lang="zh-CN" altLang="zh-CN" sz="2000" dirty="0"/>
              <a:t>抢占式优先级调度算法；</a:t>
            </a:r>
            <a:br>
              <a:rPr lang="zh-CN" altLang="zh-CN" sz="2000" dirty="0"/>
            </a:br>
            <a:r>
              <a:rPr lang="en-US" altLang="zh-CN" sz="2000" dirty="0"/>
              <a:t>(3)</a:t>
            </a:r>
            <a:r>
              <a:rPr lang="zh-CN" altLang="zh-CN" sz="2000" dirty="0"/>
              <a:t>时间片轮转算法</a:t>
            </a:r>
            <a:r>
              <a:rPr lang="en-US" altLang="zh-CN" sz="2000" dirty="0"/>
              <a:t>(</a:t>
            </a:r>
            <a:r>
              <a:rPr lang="zh-CN" altLang="zh-CN" sz="2000" dirty="0"/>
              <a:t>时间片为</a:t>
            </a:r>
            <a:r>
              <a:rPr lang="en-US" altLang="zh-CN" sz="2000" dirty="0"/>
              <a:t>1ms)</a:t>
            </a:r>
            <a:r>
              <a:rPr lang="zh-CN" altLang="zh-CN" sz="2000" dirty="0"/>
              <a:t>。</a:t>
            </a:r>
            <a:br>
              <a:rPr lang="zh-CN" altLang="zh-CN" sz="2000" dirty="0"/>
            </a:br>
            <a:r>
              <a:rPr lang="zh-CN" altLang="zh-CN" sz="2000" dirty="0"/>
              <a:t>在使用以上各种算法的情况下，分别求各进程的开始运行时间、完成时间、平均周转时间以及平均带权周转时间</a:t>
            </a:r>
            <a:br>
              <a:rPr lang="en-US" altLang="zh-CN" sz="2000" dirty="0"/>
            </a:br>
            <a:br>
              <a:rPr lang="zh-CN" altLang="zh-CN" sz="2000" dirty="0"/>
            </a:br>
            <a:br>
              <a:rPr lang="zh-CN" altLang="zh-CN" sz="2000" dirty="0"/>
            </a:br>
            <a:endParaRPr lang="zh-CN" altLang="en-US" sz="2000" dirty="0"/>
          </a:p>
        </p:txBody>
      </p:sp>
      <p:sp>
        <p:nvSpPr>
          <p:cNvPr id="131076" name="灯片编号占位符 3"/>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ea typeface="楷体_GB2312" pitchFamily="49" charset="-122"/>
              </a:rPr>
            </a:fld>
            <a:endParaRPr lang="en-US" altLang="zh-CN" sz="1400" dirty="0">
              <a:ea typeface="楷体_GB2312" pitchFamily="49" charset="-122"/>
            </a:endParaRPr>
          </a:p>
        </p:txBody>
      </p:sp>
      <p:pic>
        <p:nvPicPr>
          <p:cNvPr id="5" name="Picture 2"/>
          <p:cNvPicPr>
            <a:picLocks noChangeAspect="1" noChangeArrowheads="1"/>
          </p:cNvPicPr>
          <p:nvPr/>
        </p:nvPicPr>
        <p:blipFill>
          <a:blip r:embed="rId1"/>
          <a:srcRect/>
          <a:stretch>
            <a:fillRect/>
          </a:stretch>
        </p:blipFill>
        <p:spPr bwMode="auto">
          <a:xfrm>
            <a:off x="5692775" y="4257675"/>
            <a:ext cx="2698750" cy="1773238"/>
          </a:xfrm>
          <a:prstGeom prst="rect">
            <a:avLst/>
          </a:prstGeom>
          <a:noFill/>
          <a:ln w="9525" cap="flat" cmpd="sng" algn="ctr">
            <a:noFill/>
            <a:prstDash val="solid"/>
            <a:miter lim="800000"/>
            <a:headEnd type="none" w="med" len="med"/>
            <a:tailEnd type="none" w="med" len="med"/>
          </a:ln>
          <a:effectLst>
            <a:prstShdw prst="shdw17" dist="17961" dir="2700000">
              <a:schemeClr val="accent1">
                <a:gamma/>
                <a:shade val="60000"/>
                <a:invGamma/>
              </a:schemeClr>
            </a:prstShdw>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灯片编号占位符 5"/>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ea typeface="楷体_GB2312" pitchFamily="49" charset="-122"/>
              </a:rPr>
            </a:fld>
            <a:endParaRPr lang="en-US" altLang="zh-CN" sz="1400" dirty="0">
              <a:ea typeface="楷体_GB2312" pitchFamily="49" charset="-122"/>
            </a:endParaRPr>
          </a:p>
        </p:txBody>
      </p:sp>
      <p:sp>
        <p:nvSpPr>
          <p:cNvPr id="14339" name="Rectangle 2"/>
          <p:cNvSpPr>
            <a:spLocks noGrp="1"/>
          </p:cNvSpPr>
          <p:nvPr>
            <p:ph type="title"/>
          </p:nvPr>
        </p:nvSpPr>
        <p:spPr>
          <a:xfrm>
            <a:off x="0" y="228600"/>
            <a:ext cx="9144000" cy="693738"/>
          </a:xfrm>
          <a:ln/>
        </p:spPr>
        <p:txBody>
          <a:bodyPr vert="horz" wrap="square" lIns="91440" tIns="45720" rIns="91440" bIns="45720" anchor="b" anchorCtr="0"/>
          <a:p>
            <a:pPr eaLnBrk="1" hangingPunct="1"/>
            <a:r>
              <a:rPr lang="en-US" altLang="zh-CN" sz="3200" dirty="0">
                <a:solidFill>
                  <a:schemeClr val="tx1"/>
                </a:solidFill>
              </a:rPr>
              <a:t>3.1.3 </a:t>
            </a:r>
            <a:r>
              <a:rPr lang="zh-CN" altLang="en-US" sz="3200" dirty="0">
                <a:solidFill>
                  <a:schemeClr val="tx1"/>
                </a:solidFill>
                <a:latin typeface="Times New Roman" panose="02020603050405020304" pitchFamily="18" charset="0"/>
              </a:rPr>
              <a:t>选择调度方式和调度算法的若干准则</a:t>
            </a:r>
            <a:endParaRPr lang="zh-CN" altLang="en-US" sz="3200" dirty="0">
              <a:solidFill>
                <a:schemeClr val="tx1"/>
              </a:solidFill>
              <a:latin typeface="Times New Roman" panose="02020603050405020304" pitchFamily="18" charset="0"/>
            </a:endParaRPr>
          </a:p>
        </p:txBody>
      </p:sp>
      <p:sp>
        <p:nvSpPr>
          <p:cNvPr id="14340" name="Text Box 3"/>
          <p:cNvSpPr txBox="1"/>
          <p:nvPr/>
        </p:nvSpPr>
        <p:spPr>
          <a:xfrm>
            <a:off x="381000" y="1104900"/>
            <a:ext cx="5270500" cy="579438"/>
          </a:xfrm>
          <a:prstGeom prst="rect">
            <a:avLst/>
          </a:prstGeom>
          <a:noFill/>
          <a:ln w="9525">
            <a:noFill/>
          </a:ln>
        </p:spPr>
        <p:txBody>
          <a:bodyPr>
            <a:spAutoFit/>
          </a:bodyPr>
          <a:p>
            <a:pPr eaLnBrk="1" hangingPunct="1">
              <a:spcBef>
                <a:spcPct val="50000"/>
              </a:spcBef>
            </a:pPr>
            <a:r>
              <a:rPr lang="en-US" altLang="zh-CN" sz="3200" dirty="0">
                <a:solidFill>
                  <a:srgbClr val="000066"/>
                </a:solidFill>
                <a:latin typeface="Tahoma" panose="020B0604030504040204" pitchFamily="34" charset="0"/>
              </a:rPr>
              <a:t>1</a:t>
            </a:r>
            <a:r>
              <a:rPr lang="zh-CN" altLang="en-US" sz="3200" dirty="0">
                <a:solidFill>
                  <a:srgbClr val="000066"/>
                </a:solidFill>
                <a:latin typeface="Times New Roman" panose="02020603050405020304" pitchFamily="18" charset="0"/>
              </a:rPr>
              <a:t>．面向用户的准则</a:t>
            </a:r>
            <a:r>
              <a:rPr lang="zh-CN" altLang="en-US" sz="3200" dirty="0">
                <a:solidFill>
                  <a:srgbClr val="000066"/>
                </a:solidFill>
                <a:latin typeface="Tahoma" panose="020B0604030504040204" pitchFamily="34" charset="0"/>
              </a:rPr>
              <a:t> </a:t>
            </a:r>
            <a:endParaRPr lang="zh-CN" altLang="en-US" sz="3200" dirty="0">
              <a:solidFill>
                <a:srgbClr val="000066"/>
              </a:solidFill>
              <a:latin typeface="Tahoma" panose="020B0604030504040204" pitchFamily="34" charset="0"/>
            </a:endParaRPr>
          </a:p>
        </p:txBody>
      </p:sp>
      <p:sp>
        <p:nvSpPr>
          <p:cNvPr id="14341" name="Text Box 4"/>
          <p:cNvSpPr txBox="1"/>
          <p:nvPr/>
        </p:nvSpPr>
        <p:spPr>
          <a:xfrm>
            <a:off x="533400" y="1981200"/>
            <a:ext cx="3352800" cy="457200"/>
          </a:xfrm>
          <a:prstGeom prst="rect">
            <a:avLst/>
          </a:prstGeom>
          <a:noFill/>
          <a:ln w="9525">
            <a:noFill/>
          </a:ln>
        </p:spPr>
        <p:txBody>
          <a:bodyPr>
            <a:spAutoFit/>
          </a:bodyPr>
          <a:p>
            <a:pPr eaLnBrk="1" hangingPunct="1">
              <a:spcBef>
                <a:spcPct val="50000"/>
              </a:spcBef>
            </a:pPr>
            <a:r>
              <a:rPr lang="zh-CN" altLang="en-US" dirty="0">
                <a:latin typeface="Times New Roman" panose="02020603050405020304" pitchFamily="18" charset="0"/>
              </a:rPr>
              <a:t>（</a:t>
            </a:r>
            <a:r>
              <a:rPr lang="en-US" altLang="zh-CN" dirty="0">
                <a:latin typeface="Tahoma" panose="020B0604030504040204" pitchFamily="34" charset="0"/>
              </a:rPr>
              <a:t>1</a:t>
            </a:r>
            <a:r>
              <a:rPr lang="zh-CN" altLang="en-US" dirty="0">
                <a:latin typeface="Times New Roman" panose="02020603050405020304" pitchFamily="18" charset="0"/>
              </a:rPr>
              <a:t>）周转时间短。</a:t>
            </a:r>
            <a:r>
              <a:rPr lang="zh-CN" altLang="en-US" dirty="0">
                <a:latin typeface="Tahoma" panose="020B0604030504040204" pitchFamily="34" charset="0"/>
              </a:rPr>
              <a:t> </a:t>
            </a:r>
            <a:endParaRPr lang="zh-CN" altLang="en-US" dirty="0">
              <a:latin typeface="Tahoma" panose="020B0604030504040204" pitchFamily="34" charset="0"/>
            </a:endParaRPr>
          </a:p>
        </p:txBody>
      </p:sp>
      <p:sp>
        <p:nvSpPr>
          <p:cNvPr id="14342" name="AutoShape 5"/>
          <p:cNvSpPr/>
          <p:nvPr/>
        </p:nvSpPr>
        <p:spPr>
          <a:xfrm>
            <a:off x="4292600" y="1930400"/>
            <a:ext cx="4038600" cy="533400"/>
          </a:xfrm>
          <a:prstGeom prst="wedgeRectCallout">
            <a:avLst>
              <a:gd name="adj1" fmla="val -77398"/>
              <a:gd name="adj2" fmla="val 18454"/>
            </a:avLst>
          </a:prstGeom>
          <a:solidFill>
            <a:schemeClr val="accent1"/>
          </a:solidFill>
          <a:ln w="9525" cap="flat" cmpd="sng">
            <a:solidFill>
              <a:schemeClr val="tx1"/>
            </a:solidFill>
            <a:prstDash val="solid"/>
            <a:miter/>
            <a:headEnd type="none" w="med" len="med"/>
            <a:tailEnd type="none" w="med" len="med"/>
          </a:ln>
        </p:spPr>
        <p:txBody>
          <a:bodyPr/>
          <a:p>
            <a:pPr eaLnBrk="1" hangingPunct="1">
              <a:buNone/>
            </a:pPr>
            <a:r>
              <a:rPr lang="zh-CN" altLang="en-US" dirty="0">
                <a:latin typeface="宋体" panose="02010600030101010101" pitchFamily="2" charset="-122"/>
              </a:rPr>
              <a:t>评价</a:t>
            </a:r>
            <a:r>
              <a:rPr lang="zh-CN" altLang="en-US" dirty="0">
                <a:solidFill>
                  <a:schemeClr val="hlink"/>
                </a:solidFill>
                <a:latin typeface="黑体" panose="02010609060101010101" pitchFamily="49" charset="-122"/>
                <a:ea typeface="黑体" panose="02010609060101010101" pitchFamily="49" charset="-122"/>
              </a:rPr>
              <a:t>批处理系统</a:t>
            </a:r>
            <a:r>
              <a:rPr lang="zh-CN" altLang="en-US" dirty="0">
                <a:latin typeface="宋体" panose="02010600030101010101" pitchFamily="2" charset="-122"/>
              </a:rPr>
              <a:t>的准则之一</a:t>
            </a:r>
            <a:endParaRPr lang="zh-CN" altLang="en-US" dirty="0">
              <a:latin typeface="宋体" panose="02010600030101010101" pitchFamily="2" charset="-122"/>
            </a:endParaRPr>
          </a:p>
        </p:txBody>
      </p:sp>
      <p:sp>
        <p:nvSpPr>
          <p:cNvPr id="14343" name="Text Box 6"/>
          <p:cNvSpPr txBox="1"/>
          <p:nvPr/>
        </p:nvSpPr>
        <p:spPr>
          <a:xfrm>
            <a:off x="457200" y="2552700"/>
            <a:ext cx="2298700" cy="457200"/>
          </a:xfrm>
          <a:prstGeom prst="rect">
            <a:avLst/>
          </a:prstGeom>
          <a:noFill/>
          <a:ln w="9525">
            <a:noFill/>
          </a:ln>
        </p:spPr>
        <p:txBody>
          <a:bodyPr>
            <a:spAutoFit/>
          </a:bodyPr>
          <a:p>
            <a:pPr eaLnBrk="1" hangingPunct="1">
              <a:spcBef>
                <a:spcPct val="50000"/>
              </a:spcBef>
            </a:pPr>
            <a:r>
              <a:rPr lang="zh-CN" altLang="en-US" dirty="0">
                <a:latin typeface="宋体" panose="02010600030101010101" pitchFamily="2" charset="-122"/>
              </a:rPr>
              <a:t>周转时间</a:t>
            </a:r>
            <a:r>
              <a:rPr lang="en-US" altLang="zh-CN" dirty="0">
                <a:latin typeface="Times New Roman" panose="02020603050405020304" pitchFamily="18" charset="0"/>
              </a:rPr>
              <a:t>——</a:t>
            </a:r>
            <a:endParaRPr lang="en-US" altLang="zh-CN" dirty="0">
              <a:latin typeface="Tahoma" panose="020B0604030504040204" pitchFamily="34" charset="0"/>
            </a:endParaRPr>
          </a:p>
        </p:txBody>
      </p:sp>
      <p:sp>
        <p:nvSpPr>
          <p:cNvPr id="14344" name="Text Box 7"/>
          <p:cNvSpPr txBox="1"/>
          <p:nvPr/>
        </p:nvSpPr>
        <p:spPr>
          <a:xfrm>
            <a:off x="2438400" y="2540000"/>
            <a:ext cx="5943600" cy="822325"/>
          </a:xfrm>
          <a:prstGeom prst="rect">
            <a:avLst/>
          </a:prstGeom>
          <a:noFill/>
          <a:ln w="9525">
            <a:noFill/>
          </a:ln>
        </p:spPr>
        <p:txBody>
          <a:bodyPr>
            <a:spAutoFit/>
          </a:bodyPr>
          <a:p>
            <a:pPr eaLnBrk="1" hangingPunct="1">
              <a:spcBef>
                <a:spcPct val="50000"/>
              </a:spcBef>
            </a:pPr>
            <a:r>
              <a:rPr lang="zh-CN" altLang="en-US" dirty="0">
                <a:latin typeface="宋体" panose="02010600030101010101" pitchFamily="2" charset="-122"/>
              </a:rPr>
              <a:t>是指从作业被提交给系统开始，到作业完成这段时间间隔。</a:t>
            </a:r>
            <a:endParaRPr lang="zh-CN" altLang="en-US" b="0" dirty="0">
              <a:latin typeface="Tahoma" panose="020B0604030504040204" pitchFamily="34" charset="0"/>
            </a:endParaRPr>
          </a:p>
        </p:txBody>
      </p:sp>
      <p:sp>
        <p:nvSpPr>
          <p:cNvPr id="14345" name="Text Box 8"/>
          <p:cNvSpPr txBox="1"/>
          <p:nvPr/>
        </p:nvSpPr>
        <p:spPr>
          <a:xfrm>
            <a:off x="673100" y="3670300"/>
            <a:ext cx="2057400" cy="485775"/>
          </a:xfrm>
          <a:prstGeom prst="rect">
            <a:avLst/>
          </a:prstGeom>
          <a:solidFill>
            <a:srgbClr val="9933FF"/>
          </a:solidFill>
          <a:ln w="28575" cap="flat" cmpd="sng">
            <a:solidFill>
              <a:schemeClr val="hlink"/>
            </a:solidFill>
            <a:prstDash val="solid"/>
            <a:miter/>
            <a:headEnd type="none" w="med" len="med"/>
            <a:tailEnd type="none" w="med" len="med"/>
          </a:ln>
        </p:spPr>
        <p:txBody>
          <a:bodyPr>
            <a:spAutoFit/>
          </a:bodyPr>
          <a:p>
            <a:pPr eaLnBrk="1" hangingPunct="1">
              <a:spcBef>
                <a:spcPct val="50000"/>
              </a:spcBef>
            </a:pPr>
            <a:r>
              <a:rPr lang="zh-CN" altLang="en-US" dirty="0">
                <a:solidFill>
                  <a:srgbClr val="FFFF00"/>
                </a:solidFill>
                <a:latin typeface="宋体" panose="02010600030101010101" pitchFamily="2" charset="-122"/>
              </a:rPr>
              <a:t>平均周转时间</a:t>
            </a:r>
            <a:r>
              <a:rPr lang="zh-CN" altLang="en-US" b="0" dirty="0">
                <a:solidFill>
                  <a:srgbClr val="FFFF00"/>
                </a:solidFill>
                <a:latin typeface="Tahoma" panose="020B0604030504040204" pitchFamily="34" charset="0"/>
              </a:rPr>
              <a:t> </a:t>
            </a:r>
            <a:endParaRPr lang="zh-CN" altLang="en-US" b="0" dirty="0">
              <a:solidFill>
                <a:srgbClr val="FFFF00"/>
              </a:solidFill>
              <a:latin typeface="Tahoma" panose="020B0604030504040204" pitchFamily="34" charset="0"/>
            </a:endParaRPr>
          </a:p>
        </p:txBody>
      </p:sp>
      <p:sp>
        <p:nvSpPr>
          <p:cNvPr id="251914" name="Text Box 10"/>
          <p:cNvSpPr txBox="1"/>
          <p:nvPr/>
        </p:nvSpPr>
        <p:spPr>
          <a:xfrm>
            <a:off x="622300" y="4711700"/>
            <a:ext cx="2667000" cy="457200"/>
          </a:xfrm>
          <a:prstGeom prst="rect">
            <a:avLst/>
          </a:prstGeom>
          <a:noFill/>
          <a:ln w="9525">
            <a:noFill/>
          </a:ln>
        </p:spPr>
        <p:txBody>
          <a:bodyPr>
            <a:spAutoFit/>
          </a:bodyPr>
          <a:p>
            <a:pPr eaLnBrk="1" hangingPunct="1">
              <a:spcBef>
                <a:spcPct val="50000"/>
              </a:spcBef>
            </a:pPr>
            <a:r>
              <a:rPr lang="zh-CN" altLang="en-US" dirty="0">
                <a:latin typeface="宋体" panose="02010600030101010101" pitchFamily="2" charset="-122"/>
              </a:rPr>
              <a:t>（</a:t>
            </a:r>
            <a:r>
              <a:rPr lang="en-US" altLang="zh-CN" dirty="0">
                <a:latin typeface="Tahoma" panose="020B0604030504040204" pitchFamily="34" charset="0"/>
              </a:rPr>
              <a:t>2</a:t>
            </a:r>
            <a:r>
              <a:rPr lang="zh-CN" altLang="en-US" dirty="0">
                <a:latin typeface="宋体" panose="02010600030101010101" pitchFamily="2" charset="-122"/>
              </a:rPr>
              <a:t>）响应时间快</a:t>
            </a:r>
            <a:r>
              <a:rPr lang="zh-CN" altLang="en-US" dirty="0">
                <a:latin typeface="Tahoma" panose="020B0604030504040204" pitchFamily="34" charset="0"/>
              </a:rPr>
              <a:t> </a:t>
            </a:r>
            <a:endParaRPr lang="zh-CN" altLang="en-US" dirty="0">
              <a:latin typeface="Tahoma" panose="020B0604030504040204" pitchFamily="34" charset="0"/>
            </a:endParaRPr>
          </a:p>
        </p:txBody>
      </p:sp>
      <p:sp>
        <p:nvSpPr>
          <p:cNvPr id="251915" name="AutoShape 11"/>
          <p:cNvSpPr/>
          <p:nvPr/>
        </p:nvSpPr>
        <p:spPr>
          <a:xfrm>
            <a:off x="4521200" y="4800600"/>
            <a:ext cx="3733800" cy="457200"/>
          </a:xfrm>
          <a:prstGeom prst="wedgeRectCallout">
            <a:avLst>
              <a:gd name="adj1" fmla="val -89074"/>
              <a:gd name="adj2" fmla="val -4167"/>
            </a:avLst>
          </a:prstGeom>
          <a:solidFill>
            <a:schemeClr val="accent1"/>
          </a:solidFill>
          <a:ln w="9525" cap="flat" cmpd="sng">
            <a:solidFill>
              <a:schemeClr val="tx1"/>
            </a:solidFill>
            <a:prstDash val="solid"/>
            <a:miter/>
            <a:headEnd type="none" w="med" len="med"/>
            <a:tailEnd type="none" w="med" len="med"/>
          </a:ln>
        </p:spPr>
        <p:txBody>
          <a:bodyPr/>
          <a:p>
            <a:pPr eaLnBrk="1" hangingPunct="1">
              <a:buNone/>
            </a:pPr>
            <a:r>
              <a:rPr lang="zh-CN" altLang="en-US" dirty="0">
                <a:latin typeface="宋体" panose="02010600030101010101" pitchFamily="2" charset="-122"/>
              </a:rPr>
              <a:t>评价</a:t>
            </a:r>
            <a:r>
              <a:rPr lang="zh-CN" altLang="en-US" dirty="0">
                <a:solidFill>
                  <a:schemeClr val="hlink"/>
                </a:solidFill>
                <a:latin typeface="黑体" panose="02010609060101010101" pitchFamily="49" charset="-122"/>
                <a:ea typeface="黑体" panose="02010609060101010101" pitchFamily="49" charset="-122"/>
              </a:rPr>
              <a:t>分时系统</a:t>
            </a:r>
            <a:r>
              <a:rPr lang="zh-CN" altLang="en-US" dirty="0">
                <a:latin typeface="宋体" panose="02010600030101010101" pitchFamily="2" charset="-122"/>
              </a:rPr>
              <a:t>的准则之一</a:t>
            </a:r>
            <a:endParaRPr lang="zh-CN" altLang="en-US" dirty="0">
              <a:latin typeface="Tahoma" panose="020B0604030504040204" pitchFamily="34" charset="0"/>
            </a:endParaRPr>
          </a:p>
        </p:txBody>
      </p:sp>
      <p:sp>
        <p:nvSpPr>
          <p:cNvPr id="251916" name="Text Box 12"/>
          <p:cNvSpPr txBox="1"/>
          <p:nvPr/>
        </p:nvSpPr>
        <p:spPr>
          <a:xfrm>
            <a:off x="660400" y="5511800"/>
            <a:ext cx="2298700" cy="457200"/>
          </a:xfrm>
          <a:prstGeom prst="rect">
            <a:avLst/>
          </a:prstGeom>
          <a:solidFill>
            <a:schemeClr val="bg1"/>
          </a:solidFill>
          <a:ln w="9525">
            <a:noFill/>
          </a:ln>
        </p:spPr>
        <p:txBody>
          <a:bodyPr>
            <a:spAutoFit/>
          </a:bodyPr>
          <a:p>
            <a:pPr eaLnBrk="1" hangingPunct="1">
              <a:spcBef>
                <a:spcPct val="50000"/>
              </a:spcBef>
            </a:pPr>
            <a:r>
              <a:rPr lang="zh-CN" altLang="en-US" dirty="0">
                <a:latin typeface="宋体" panose="02010600030101010101" pitchFamily="2" charset="-122"/>
              </a:rPr>
              <a:t>响应时间</a:t>
            </a:r>
            <a:r>
              <a:rPr lang="en-US" altLang="zh-CN" dirty="0">
                <a:latin typeface="Times New Roman" panose="02020603050405020304" pitchFamily="18" charset="0"/>
              </a:rPr>
              <a:t>——</a:t>
            </a:r>
            <a:endParaRPr lang="en-US" altLang="zh-CN" dirty="0">
              <a:latin typeface="Tahoma" panose="020B0604030504040204" pitchFamily="34" charset="0"/>
            </a:endParaRPr>
          </a:p>
        </p:txBody>
      </p:sp>
      <p:sp>
        <p:nvSpPr>
          <p:cNvPr id="251917" name="Text Box 13"/>
          <p:cNvSpPr txBox="1"/>
          <p:nvPr/>
        </p:nvSpPr>
        <p:spPr>
          <a:xfrm>
            <a:off x="2641600" y="5527675"/>
            <a:ext cx="5791200" cy="822325"/>
          </a:xfrm>
          <a:prstGeom prst="rect">
            <a:avLst/>
          </a:prstGeom>
          <a:solidFill>
            <a:schemeClr val="bg1"/>
          </a:solidFill>
          <a:ln w="9525">
            <a:noFill/>
          </a:ln>
        </p:spPr>
        <p:txBody>
          <a:bodyPr>
            <a:spAutoFit/>
          </a:bodyPr>
          <a:p>
            <a:pPr eaLnBrk="1" hangingPunct="1">
              <a:spcBef>
                <a:spcPct val="50000"/>
              </a:spcBef>
            </a:pPr>
            <a:r>
              <a:rPr lang="zh-CN" altLang="en-US" dirty="0">
                <a:latin typeface="宋体" panose="02010600030101010101" pitchFamily="2" charset="-122"/>
              </a:rPr>
              <a:t>是从用户通过键盘提交一个请求开始，到系统首次产生响应为止的时间。</a:t>
            </a:r>
            <a:r>
              <a:rPr lang="zh-CN" altLang="en-US" dirty="0">
                <a:latin typeface="Tahoma" panose="020B0604030504040204" pitchFamily="34" charset="0"/>
              </a:rPr>
              <a:t> </a:t>
            </a:r>
            <a:endParaRPr lang="zh-CN" altLang="en-US" dirty="0">
              <a:latin typeface="Tahoma" panose="020B0604030504040204" pitchFamily="34" charset="0"/>
            </a:endParaRPr>
          </a:p>
        </p:txBody>
      </p:sp>
      <p:pic>
        <p:nvPicPr>
          <p:cNvPr id="14350" name="Picture 15"/>
          <p:cNvPicPr>
            <a:picLocks noChangeAspect="1"/>
          </p:cNvPicPr>
          <p:nvPr/>
        </p:nvPicPr>
        <p:blipFill>
          <a:blip r:embed="rId1"/>
          <a:stretch>
            <a:fillRect/>
          </a:stretch>
        </p:blipFill>
        <p:spPr>
          <a:xfrm>
            <a:off x="3121025" y="3544888"/>
            <a:ext cx="1390650" cy="736600"/>
          </a:xfrm>
          <a:prstGeom prst="rect">
            <a:avLst/>
          </a:prstGeom>
          <a:noFill/>
          <a:ln w="19050">
            <a:noFill/>
          </a:ln>
        </p:spPr>
      </p:pic>
      <p:pic>
        <p:nvPicPr>
          <p:cNvPr id="14351" name="Picture 16"/>
          <p:cNvPicPr>
            <a:picLocks noChangeAspect="1"/>
          </p:cNvPicPr>
          <p:nvPr/>
        </p:nvPicPr>
        <p:blipFill>
          <a:blip r:embed="rId2"/>
          <a:stretch>
            <a:fillRect/>
          </a:stretch>
        </p:blipFill>
        <p:spPr>
          <a:xfrm>
            <a:off x="6681788" y="3556000"/>
            <a:ext cx="1631950" cy="622300"/>
          </a:xfrm>
          <a:prstGeom prst="rect">
            <a:avLst/>
          </a:prstGeom>
          <a:noFill/>
          <a:ln w="19050">
            <a:noFill/>
          </a:ln>
        </p:spPr>
      </p:pic>
      <p:sp>
        <p:nvSpPr>
          <p:cNvPr id="14352" name="Text Box 8"/>
          <p:cNvSpPr txBox="1"/>
          <p:nvPr/>
        </p:nvSpPr>
        <p:spPr>
          <a:xfrm>
            <a:off x="4943475" y="3670300"/>
            <a:ext cx="1444625" cy="461963"/>
          </a:xfrm>
          <a:prstGeom prst="rect">
            <a:avLst/>
          </a:prstGeom>
          <a:solidFill>
            <a:srgbClr val="9933FF"/>
          </a:solidFill>
          <a:ln w="28575" cap="flat" cmpd="sng">
            <a:solidFill>
              <a:schemeClr val="hlink"/>
            </a:solidFill>
            <a:prstDash val="solid"/>
            <a:miter/>
            <a:headEnd type="none" w="med" len="med"/>
            <a:tailEnd type="none" w="med" len="med"/>
          </a:ln>
        </p:spPr>
        <p:txBody>
          <a:bodyPr>
            <a:spAutoFit/>
          </a:bodyPr>
          <a:p>
            <a:pPr eaLnBrk="1" hangingPunct="1">
              <a:spcBef>
                <a:spcPct val="50000"/>
              </a:spcBef>
            </a:pPr>
            <a:r>
              <a:rPr lang="zh-CN" altLang="en-US" dirty="0">
                <a:solidFill>
                  <a:srgbClr val="FFFF00"/>
                </a:solidFill>
                <a:latin typeface="宋体" panose="02010600030101010101" pitchFamily="2" charset="-122"/>
              </a:rPr>
              <a:t>平均带权</a:t>
            </a:r>
            <a:endParaRPr lang="zh-CN" altLang="en-US" b="0" dirty="0">
              <a:solidFill>
                <a:srgbClr val="FFFF00"/>
              </a:solidFill>
              <a:latin typeface="Tahoma" panose="020B0604030504040204" pitchFamily="34" charset="0"/>
            </a:endParaRPr>
          </a:p>
        </p:txBody>
      </p:sp>
      <p:sp>
        <p:nvSpPr>
          <p:cNvPr id="14353" name="Text Box 1037"/>
          <p:cNvSpPr txBox="1"/>
          <p:nvPr/>
        </p:nvSpPr>
        <p:spPr>
          <a:xfrm>
            <a:off x="4608513" y="4329113"/>
            <a:ext cx="4456112" cy="369887"/>
          </a:xfrm>
          <a:prstGeom prst="rect">
            <a:avLst/>
          </a:prstGeom>
          <a:noFill/>
          <a:ln w="9525">
            <a:noFill/>
          </a:ln>
        </p:spPr>
        <p:txBody>
          <a:bodyPr>
            <a:spAutoFit/>
          </a:bodyPr>
          <a:p>
            <a:pPr algn="ctr" eaLnBrk="1" hangingPunct="1">
              <a:spcBef>
                <a:spcPct val="50000"/>
              </a:spcBef>
            </a:pPr>
            <a:r>
              <a:rPr lang="zh-CN" altLang="en-US" sz="1800" dirty="0">
                <a:solidFill>
                  <a:srgbClr val="0000FF"/>
                </a:solidFill>
                <a:latin typeface="楷体_GB2312" pitchFamily="49" charset="-122"/>
              </a:rPr>
              <a:t>可见带权</a:t>
            </a:r>
            <a:r>
              <a:rPr lang="en-US" altLang="zh-CN" sz="1800" dirty="0">
                <a:solidFill>
                  <a:srgbClr val="0000FF"/>
                </a:solidFill>
                <a:latin typeface="楷体_GB2312" pitchFamily="49" charset="-122"/>
              </a:rPr>
              <a:t>w</a:t>
            </a:r>
            <a:r>
              <a:rPr lang="zh-CN" altLang="en-US" sz="1800" dirty="0">
                <a:solidFill>
                  <a:srgbClr val="0000FF"/>
                </a:solidFill>
                <a:latin typeface="楷体_GB2312" pitchFamily="49" charset="-122"/>
              </a:rPr>
              <a:t>越小越好</a:t>
            </a:r>
            <a:r>
              <a:rPr lang="en-US" altLang="zh-CN" sz="1800" dirty="0">
                <a:solidFill>
                  <a:srgbClr val="0000FF"/>
                </a:solidFill>
                <a:latin typeface="楷体_GB2312" pitchFamily="49" charset="-122"/>
              </a:rPr>
              <a:t>,Ts</a:t>
            </a:r>
            <a:r>
              <a:rPr lang="zh-CN" altLang="en-US" sz="1800" dirty="0">
                <a:solidFill>
                  <a:srgbClr val="0000FF"/>
                </a:solidFill>
                <a:latin typeface="楷体_GB2312" pitchFamily="49" charset="-122"/>
              </a:rPr>
              <a:t>为实际服务时间</a:t>
            </a:r>
            <a:endParaRPr lang="zh-CN" altLang="en-US" sz="1800" dirty="0">
              <a:solidFill>
                <a:srgbClr val="0000FF"/>
              </a:solidFill>
              <a:latin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1914"/>
                                        </p:tgtEl>
                                        <p:attrNameLst>
                                          <p:attrName>style.visibility</p:attrName>
                                        </p:attrNameLst>
                                      </p:cBhvr>
                                      <p:to>
                                        <p:strVal val="visible"/>
                                      </p:to>
                                    </p:set>
                                    <p:anim calcmode="lin" valueType="num">
                                      <p:cBhvr additive="base">
                                        <p:cTn id="7" dur="500" fill="hold"/>
                                        <p:tgtEl>
                                          <p:spTgt spid="251914"/>
                                        </p:tgtEl>
                                        <p:attrNameLst>
                                          <p:attrName>ppt_x</p:attrName>
                                        </p:attrNameLst>
                                      </p:cBhvr>
                                      <p:tavLst>
                                        <p:tav tm="0">
                                          <p:val>
                                            <p:strVal val="0-#ppt_w/2"/>
                                          </p:val>
                                        </p:tav>
                                        <p:tav tm="100000">
                                          <p:val>
                                            <p:strVal val="#ppt_x"/>
                                          </p:val>
                                        </p:tav>
                                      </p:tavLst>
                                    </p:anim>
                                    <p:anim calcmode="lin" valueType="num">
                                      <p:cBhvr additive="base">
                                        <p:cTn id="8" dur="500" fill="hold"/>
                                        <p:tgtEl>
                                          <p:spTgt spid="25191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251915"/>
                                        </p:tgtEl>
                                        <p:attrNameLst>
                                          <p:attrName>style.visibility</p:attrName>
                                        </p:attrNameLst>
                                      </p:cBhvr>
                                      <p:to>
                                        <p:strVal val="visible"/>
                                      </p:to>
                                    </p:set>
                                    <p:anim calcmode="lin" valueType="num">
                                      <p:cBhvr additive="base">
                                        <p:cTn id="12" dur="500" fill="hold"/>
                                        <p:tgtEl>
                                          <p:spTgt spid="251915"/>
                                        </p:tgtEl>
                                        <p:attrNameLst>
                                          <p:attrName>ppt_x</p:attrName>
                                        </p:attrNameLst>
                                      </p:cBhvr>
                                      <p:tavLst>
                                        <p:tav tm="0">
                                          <p:val>
                                            <p:strVal val="1+#ppt_w/2"/>
                                          </p:val>
                                        </p:tav>
                                        <p:tav tm="100000">
                                          <p:val>
                                            <p:strVal val="#ppt_x"/>
                                          </p:val>
                                        </p:tav>
                                      </p:tavLst>
                                    </p:anim>
                                    <p:anim calcmode="lin" valueType="num">
                                      <p:cBhvr additive="base">
                                        <p:cTn id="13" dur="500" fill="hold"/>
                                        <p:tgtEl>
                                          <p:spTgt spid="25191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251916"/>
                                        </p:tgtEl>
                                        <p:attrNameLst>
                                          <p:attrName>style.visibility</p:attrName>
                                        </p:attrNameLst>
                                      </p:cBhvr>
                                      <p:to>
                                        <p:strVal val="visible"/>
                                      </p:to>
                                    </p:set>
                                    <p:animEffect transition="in" filter="wipe(left)">
                                      <p:cBhvr>
                                        <p:cTn id="17" dur="500"/>
                                        <p:tgtEl>
                                          <p:spTgt spid="251916"/>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251917"/>
                                        </p:tgtEl>
                                        <p:attrNameLst>
                                          <p:attrName>style.visibility</p:attrName>
                                        </p:attrNameLst>
                                      </p:cBhvr>
                                      <p:to>
                                        <p:strVal val="visible"/>
                                      </p:to>
                                    </p:set>
                                    <p:animEffect transition="in" filter="wipe(left)">
                                      <p:cBhvr>
                                        <p:cTn id="21" dur="500"/>
                                        <p:tgtEl>
                                          <p:spTgt spid="251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14" grpId="0"/>
      <p:bldP spid="251915" grpId="0" animBg="1"/>
      <p:bldP spid="251916" grpId="0" animBg="1"/>
      <p:bldP spid="2519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灯片编号占位符 3"/>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ea typeface="楷体_GB2312" pitchFamily="49" charset="-122"/>
              </a:rPr>
            </a:fld>
            <a:endParaRPr lang="en-US" altLang="zh-CN" sz="1400" dirty="0">
              <a:ea typeface="楷体_GB2312" pitchFamily="49" charset="-122"/>
            </a:endParaRPr>
          </a:p>
        </p:txBody>
      </p:sp>
      <p:sp>
        <p:nvSpPr>
          <p:cNvPr id="252930" name="AutoShape 2"/>
          <p:cNvSpPr/>
          <p:nvPr/>
        </p:nvSpPr>
        <p:spPr>
          <a:xfrm>
            <a:off x="3365500" y="3365500"/>
            <a:ext cx="5486400" cy="1905000"/>
          </a:xfrm>
          <a:prstGeom prst="wedgeRectCallout">
            <a:avLst>
              <a:gd name="adj1" fmla="val -34866"/>
              <a:gd name="adj2" fmla="val 48750"/>
            </a:avLst>
          </a:prstGeom>
          <a:solidFill>
            <a:schemeClr val="accent1"/>
          </a:solidFill>
          <a:ln w="9525" cap="flat" cmpd="sng">
            <a:solidFill>
              <a:schemeClr val="tx1"/>
            </a:solidFill>
            <a:prstDash val="solid"/>
            <a:miter/>
            <a:headEnd type="none" w="med" len="med"/>
            <a:tailEnd type="none" w="med" len="med"/>
          </a:ln>
        </p:spPr>
        <p:txBody>
          <a:bodyPr/>
          <a:p>
            <a:pPr eaLnBrk="1" hangingPunct="1"/>
            <a:r>
              <a:rPr lang="zh-CN" altLang="en-US" dirty="0">
                <a:latin typeface="宋体" panose="02010600030101010101" pitchFamily="2" charset="-122"/>
              </a:rPr>
              <a:t>在批处理、分时和实时系统中选择调度算法时，都可以遵循优先权准则，以便让某些紧急的作业能得到及时处理。在要求严格的场合，往往还须选择抢占式调度方式</a:t>
            </a:r>
            <a:r>
              <a:rPr lang="zh-CN" altLang="en-US" dirty="0">
                <a:latin typeface="Tahoma" panose="020B0604030504040204" pitchFamily="34" charset="0"/>
              </a:rPr>
              <a:t> </a:t>
            </a:r>
            <a:endParaRPr lang="zh-CN" altLang="en-US" dirty="0">
              <a:latin typeface="Tahoma" panose="020B0604030504040204" pitchFamily="34" charset="0"/>
            </a:endParaRPr>
          </a:p>
        </p:txBody>
      </p:sp>
      <p:sp>
        <p:nvSpPr>
          <p:cNvPr id="252931" name="Text Box 3"/>
          <p:cNvSpPr txBox="1"/>
          <p:nvPr/>
        </p:nvSpPr>
        <p:spPr>
          <a:xfrm>
            <a:off x="762000" y="3289300"/>
            <a:ext cx="2667000" cy="457200"/>
          </a:xfrm>
          <a:prstGeom prst="rect">
            <a:avLst/>
          </a:prstGeom>
          <a:noFill/>
          <a:ln w="9525">
            <a:noFill/>
          </a:ln>
        </p:spPr>
        <p:txBody>
          <a:bodyPr>
            <a:spAutoFit/>
          </a:bodyPr>
          <a:p>
            <a:pPr eaLnBrk="1" hangingPunct="1">
              <a:spcBef>
                <a:spcPct val="50000"/>
              </a:spcBef>
            </a:pPr>
            <a:r>
              <a:rPr lang="zh-CN" altLang="en-US" dirty="0">
                <a:latin typeface="宋体" panose="02010600030101010101" pitchFamily="2" charset="-122"/>
              </a:rPr>
              <a:t>（</a:t>
            </a:r>
            <a:r>
              <a:rPr lang="en-US" altLang="zh-CN" dirty="0">
                <a:latin typeface="Tahoma" panose="020B0604030504040204" pitchFamily="34" charset="0"/>
              </a:rPr>
              <a:t>4</a:t>
            </a:r>
            <a:r>
              <a:rPr lang="zh-CN" altLang="en-US" dirty="0">
                <a:latin typeface="宋体" panose="02010600030101010101" pitchFamily="2" charset="-122"/>
              </a:rPr>
              <a:t>）优先权准则</a:t>
            </a:r>
            <a:r>
              <a:rPr lang="zh-CN" altLang="en-US" dirty="0">
                <a:latin typeface="Tahoma" panose="020B0604030504040204" pitchFamily="34" charset="0"/>
              </a:rPr>
              <a:t> </a:t>
            </a:r>
            <a:endParaRPr lang="zh-CN" altLang="en-US" dirty="0">
              <a:latin typeface="Tahoma" panose="020B0604030504040204" pitchFamily="34" charset="0"/>
            </a:endParaRPr>
          </a:p>
        </p:txBody>
      </p:sp>
      <p:sp>
        <p:nvSpPr>
          <p:cNvPr id="15365" name="Text Box 4"/>
          <p:cNvSpPr txBox="1"/>
          <p:nvPr/>
        </p:nvSpPr>
        <p:spPr>
          <a:xfrm>
            <a:off x="863600" y="1752600"/>
            <a:ext cx="2133600" cy="457200"/>
          </a:xfrm>
          <a:prstGeom prst="rect">
            <a:avLst/>
          </a:prstGeom>
          <a:noFill/>
          <a:ln w="9525">
            <a:noFill/>
          </a:ln>
        </p:spPr>
        <p:txBody>
          <a:bodyPr>
            <a:spAutoFit/>
          </a:bodyPr>
          <a:p>
            <a:pPr eaLnBrk="1" hangingPunct="1">
              <a:spcBef>
                <a:spcPct val="50000"/>
              </a:spcBef>
            </a:pPr>
            <a:r>
              <a:rPr lang="zh-CN" altLang="en-US" dirty="0">
                <a:latin typeface="宋体" panose="02010600030101010101" pitchFamily="2" charset="-122"/>
              </a:rPr>
              <a:t>截止时间</a:t>
            </a:r>
            <a:r>
              <a:rPr lang="en-US" altLang="zh-CN" dirty="0">
                <a:latin typeface="Times New Roman" panose="02020603050405020304" pitchFamily="18" charset="0"/>
              </a:rPr>
              <a:t>——</a:t>
            </a:r>
            <a:r>
              <a:rPr lang="en-US" altLang="zh-CN" dirty="0">
                <a:latin typeface="Tahoma" panose="020B0604030504040204" pitchFamily="34" charset="0"/>
              </a:rPr>
              <a:t> </a:t>
            </a:r>
            <a:endParaRPr lang="en-US" altLang="zh-CN" dirty="0">
              <a:latin typeface="Tahoma" panose="020B0604030504040204" pitchFamily="34" charset="0"/>
            </a:endParaRPr>
          </a:p>
        </p:txBody>
      </p:sp>
      <p:sp>
        <p:nvSpPr>
          <p:cNvPr id="15366" name="Text Box 5"/>
          <p:cNvSpPr txBox="1"/>
          <p:nvPr/>
        </p:nvSpPr>
        <p:spPr>
          <a:xfrm>
            <a:off x="2921000" y="1752600"/>
            <a:ext cx="5410200" cy="822325"/>
          </a:xfrm>
          <a:prstGeom prst="rect">
            <a:avLst/>
          </a:prstGeom>
          <a:noFill/>
          <a:ln w="9525">
            <a:noFill/>
          </a:ln>
        </p:spPr>
        <p:txBody>
          <a:bodyPr>
            <a:spAutoFit/>
          </a:bodyPr>
          <a:p>
            <a:pPr eaLnBrk="1" hangingPunct="1">
              <a:spcBef>
                <a:spcPct val="50000"/>
              </a:spcBef>
            </a:pPr>
            <a:r>
              <a:rPr lang="zh-CN" altLang="en-US" dirty="0">
                <a:latin typeface="宋体" panose="02010600030101010101" pitchFamily="2" charset="-122"/>
              </a:rPr>
              <a:t>是指某任务必须开始执行的最迟时间，或必须完成的最迟时间。</a:t>
            </a:r>
            <a:r>
              <a:rPr lang="zh-CN" altLang="en-US" dirty="0">
                <a:latin typeface="Tahoma" panose="020B0604030504040204" pitchFamily="34" charset="0"/>
              </a:rPr>
              <a:t> </a:t>
            </a:r>
            <a:endParaRPr lang="zh-CN" altLang="en-US" dirty="0">
              <a:latin typeface="Tahoma" panose="020B0604030504040204" pitchFamily="34" charset="0"/>
            </a:endParaRPr>
          </a:p>
        </p:txBody>
      </p:sp>
      <p:sp>
        <p:nvSpPr>
          <p:cNvPr id="15367" name="Text Box 6"/>
          <p:cNvSpPr txBox="1"/>
          <p:nvPr/>
        </p:nvSpPr>
        <p:spPr>
          <a:xfrm>
            <a:off x="609600" y="736600"/>
            <a:ext cx="3530600" cy="457200"/>
          </a:xfrm>
          <a:prstGeom prst="rect">
            <a:avLst/>
          </a:prstGeom>
          <a:solidFill>
            <a:schemeClr val="bg1"/>
          </a:solidFill>
          <a:ln w="9525">
            <a:noFill/>
          </a:ln>
        </p:spPr>
        <p:txBody>
          <a:bodyPr>
            <a:spAutoFit/>
          </a:bodyPr>
          <a:p>
            <a:pPr eaLnBrk="1" hangingPunct="1">
              <a:spcBef>
                <a:spcPct val="50000"/>
              </a:spcBef>
            </a:pPr>
            <a:r>
              <a:rPr lang="zh-CN" altLang="en-US" dirty="0">
                <a:latin typeface="宋体" panose="02010600030101010101" pitchFamily="2" charset="-122"/>
              </a:rPr>
              <a:t>（</a:t>
            </a:r>
            <a:r>
              <a:rPr lang="en-US" altLang="zh-CN" dirty="0">
                <a:latin typeface="Tahoma" panose="020B0604030504040204" pitchFamily="34" charset="0"/>
              </a:rPr>
              <a:t>3</a:t>
            </a:r>
            <a:r>
              <a:rPr lang="zh-CN" altLang="en-US" dirty="0">
                <a:latin typeface="宋体" panose="02010600030101010101" pitchFamily="2" charset="-122"/>
              </a:rPr>
              <a:t>）截止时间的保证</a:t>
            </a:r>
            <a:r>
              <a:rPr lang="zh-CN" altLang="en-US" dirty="0">
                <a:latin typeface="Tahoma" panose="020B0604030504040204" pitchFamily="34" charset="0"/>
              </a:rPr>
              <a:t> </a:t>
            </a:r>
            <a:endParaRPr lang="zh-CN" altLang="en-US" dirty="0">
              <a:latin typeface="Tahoma" panose="020B0604030504040204" pitchFamily="34" charset="0"/>
            </a:endParaRPr>
          </a:p>
        </p:txBody>
      </p:sp>
      <p:sp>
        <p:nvSpPr>
          <p:cNvPr id="15368" name="AutoShape 7"/>
          <p:cNvSpPr/>
          <p:nvPr/>
        </p:nvSpPr>
        <p:spPr>
          <a:xfrm>
            <a:off x="4394200" y="723900"/>
            <a:ext cx="3733800" cy="457200"/>
          </a:xfrm>
          <a:prstGeom prst="wedgeRectCallout">
            <a:avLst>
              <a:gd name="adj1" fmla="val -69134"/>
              <a:gd name="adj2" fmla="val 10069"/>
            </a:avLst>
          </a:prstGeom>
          <a:solidFill>
            <a:schemeClr val="accent1"/>
          </a:solidFill>
          <a:ln w="9525" cap="flat" cmpd="sng">
            <a:solidFill>
              <a:schemeClr val="tx1"/>
            </a:solidFill>
            <a:prstDash val="solid"/>
            <a:miter/>
            <a:headEnd type="none" w="med" len="med"/>
            <a:tailEnd type="none" w="med" len="med"/>
          </a:ln>
        </p:spPr>
        <p:txBody>
          <a:bodyPr/>
          <a:p>
            <a:pPr eaLnBrk="1" hangingPunct="1"/>
            <a:r>
              <a:rPr lang="zh-CN" altLang="en-US" dirty="0">
                <a:latin typeface="宋体" panose="02010600030101010101" pitchFamily="2" charset="-122"/>
              </a:rPr>
              <a:t>评价</a:t>
            </a:r>
            <a:r>
              <a:rPr lang="zh-CN" altLang="en-US" dirty="0">
                <a:solidFill>
                  <a:schemeClr val="hlink"/>
                </a:solidFill>
                <a:latin typeface="宋体" panose="02010600030101010101" pitchFamily="2" charset="-122"/>
              </a:rPr>
              <a:t>实时系统</a:t>
            </a:r>
            <a:r>
              <a:rPr lang="zh-CN" altLang="en-US" dirty="0">
                <a:latin typeface="宋体" panose="02010600030101010101" pitchFamily="2" charset="-122"/>
              </a:rPr>
              <a:t>的准则之一</a:t>
            </a:r>
            <a:endParaRPr lang="zh-CN" altLang="en-US"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2931"/>
                                        </p:tgtEl>
                                        <p:attrNameLst>
                                          <p:attrName>style.visibility</p:attrName>
                                        </p:attrNameLst>
                                      </p:cBhvr>
                                      <p:to>
                                        <p:strVal val="visible"/>
                                      </p:to>
                                    </p:set>
                                    <p:anim calcmode="lin" valueType="num">
                                      <p:cBhvr additive="base">
                                        <p:cTn id="7" dur="500" fill="hold"/>
                                        <p:tgtEl>
                                          <p:spTgt spid="252931"/>
                                        </p:tgtEl>
                                        <p:attrNameLst>
                                          <p:attrName>ppt_x</p:attrName>
                                        </p:attrNameLst>
                                      </p:cBhvr>
                                      <p:tavLst>
                                        <p:tav tm="0">
                                          <p:val>
                                            <p:strVal val="0-#ppt_w/2"/>
                                          </p:val>
                                        </p:tav>
                                        <p:tav tm="100000">
                                          <p:val>
                                            <p:strVal val="#ppt_x"/>
                                          </p:val>
                                        </p:tav>
                                      </p:tavLst>
                                    </p:anim>
                                    <p:anim calcmode="lin" valueType="num">
                                      <p:cBhvr additive="base">
                                        <p:cTn id="8" dur="500" fill="hold"/>
                                        <p:tgtEl>
                                          <p:spTgt spid="25293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252930"/>
                                        </p:tgtEl>
                                        <p:attrNameLst>
                                          <p:attrName>style.visibility</p:attrName>
                                        </p:attrNameLst>
                                      </p:cBhvr>
                                      <p:to>
                                        <p:strVal val="visible"/>
                                      </p:to>
                                    </p:set>
                                    <p:anim calcmode="lin" valueType="num">
                                      <p:cBhvr additive="base">
                                        <p:cTn id="12" dur="500" fill="hold"/>
                                        <p:tgtEl>
                                          <p:spTgt spid="252930"/>
                                        </p:tgtEl>
                                        <p:attrNameLst>
                                          <p:attrName>ppt_x</p:attrName>
                                        </p:attrNameLst>
                                      </p:cBhvr>
                                      <p:tavLst>
                                        <p:tav tm="0">
                                          <p:val>
                                            <p:strVal val="1+#ppt_w/2"/>
                                          </p:val>
                                        </p:tav>
                                        <p:tav tm="100000">
                                          <p:val>
                                            <p:strVal val="#ppt_x"/>
                                          </p:val>
                                        </p:tav>
                                      </p:tavLst>
                                    </p:anim>
                                    <p:anim calcmode="lin" valueType="num">
                                      <p:cBhvr additive="base">
                                        <p:cTn id="13" dur="500" fill="hold"/>
                                        <p:tgtEl>
                                          <p:spTgt spid="2529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0" grpId="0" animBg="1"/>
      <p:bldP spid="25293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灯片编号占位符 5"/>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ea typeface="楷体_GB2312" pitchFamily="49" charset="-122"/>
              </a:rPr>
            </a:fld>
            <a:endParaRPr lang="en-US" altLang="zh-CN" sz="1400" dirty="0">
              <a:ea typeface="楷体_GB2312" pitchFamily="49" charset="-122"/>
            </a:endParaRPr>
          </a:p>
        </p:txBody>
      </p:sp>
      <p:sp>
        <p:nvSpPr>
          <p:cNvPr id="16387" name="Rectangle 2"/>
          <p:cNvSpPr>
            <a:spLocks noGrp="1"/>
          </p:cNvSpPr>
          <p:nvPr>
            <p:ph type="title"/>
          </p:nvPr>
        </p:nvSpPr>
        <p:spPr>
          <a:xfrm>
            <a:off x="0" y="228600"/>
            <a:ext cx="9144000" cy="693738"/>
          </a:xfrm>
          <a:ln/>
        </p:spPr>
        <p:txBody>
          <a:bodyPr vert="horz" wrap="square" lIns="91440" tIns="45720" rIns="91440" bIns="45720" anchor="b" anchorCtr="0"/>
          <a:p>
            <a:pPr eaLnBrk="1" hangingPunct="1"/>
            <a:r>
              <a:rPr lang="en-US" altLang="zh-CN" sz="3200" dirty="0">
                <a:solidFill>
                  <a:schemeClr val="tx1"/>
                </a:solidFill>
              </a:rPr>
              <a:t>3.1.3 </a:t>
            </a:r>
            <a:r>
              <a:rPr lang="zh-CN" altLang="en-US" sz="3200" dirty="0">
                <a:solidFill>
                  <a:schemeClr val="tx1"/>
                </a:solidFill>
                <a:latin typeface="Times New Roman" panose="02020603050405020304" pitchFamily="18" charset="0"/>
              </a:rPr>
              <a:t>选择调度方式和调度算法的若干准则</a:t>
            </a:r>
            <a:endParaRPr lang="zh-CN" altLang="en-US" sz="3200" dirty="0">
              <a:solidFill>
                <a:schemeClr val="tx1"/>
              </a:solidFill>
              <a:latin typeface="Times New Roman" panose="02020603050405020304" pitchFamily="18" charset="0"/>
            </a:endParaRPr>
          </a:p>
        </p:txBody>
      </p:sp>
      <p:sp>
        <p:nvSpPr>
          <p:cNvPr id="16388" name="Text Box 3"/>
          <p:cNvSpPr txBox="1"/>
          <p:nvPr/>
        </p:nvSpPr>
        <p:spPr>
          <a:xfrm>
            <a:off x="317500" y="1377950"/>
            <a:ext cx="5029200" cy="579438"/>
          </a:xfrm>
          <a:prstGeom prst="rect">
            <a:avLst/>
          </a:prstGeom>
          <a:noFill/>
          <a:ln w="9525">
            <a:noFill/>
          </a:ln>
        </p:spPr>
        <p:txBody>
          <a:bodyPr>
            <a:spAutoFit/>
          </a:bodyPr>
          <a:p>
            <a:pPr eaLnBrk="1" hangingPunct="1">
              <a:spcBef>
                <a:spcPct val="50000"/>
              </a:spcBef>
            </a:pPr>
            <a:r>
              <a:rPr lang="en-US" altLang="zh-CN" sz="3200" dirty="0">
                <a:solidFill>
                  <a:srgbClr val="000066"/>
                </a:solidFill>
                <a:latin typeface="Tahoma" panose="020B0604030504040204" pitchFamily="34" charset="0"/>
              </a:rPr>
              <a:t>2.  </a:t>
            </a:r>
            <a:r>
              <a:rPr lang="zh-CN" altLang="en-US" sz="3200" dirty="0">
                <a:solidFill>
                  <a:srgbClr val="000066"/>
                </a:solidFill>
                <a:latin typeface="楷体_GB2312" pitchFamily="49" charset="-122"/>
              </a:rPr>
              <a:t>面向系统的准则</a:t>
            </a:r>
            <a:r>
              <a:rPr lang="zh-CN" altLang="en-US" sz="3200" dirty="0">
                <a:solidFill>
                  <a:srgbClr val="000066"/>
                </a:solidFill>
                <a:latin typeface="Tahoma" panose="020B0604030504040204" pitchFamily="34" charset="0"/>
              </a:rPr>
              <a:t> </a:t>
            </a:r>
            <a:endParaRPr lang="zh-CN" altLang="en-US" sz="3200" dirty="0">
              <a:solidFill>
                <a:srgbClr val="000066"/>
              </a:solidFill>
              <a:latin typeface="Tahoma" panose="020B0604030504040204" pitchFamily="34" charset="0"/>
            </a:endParaRPr>
          </a:p>
        </p:txBody>
      </p:sp>
      <p:sp>
        <p:nvSpPr>
          <p:cNvPr id="16389" name="Text Box 4"/>
          <p:cNvSpPr txBox="1"/>
          <p:nvPr/>
        </p:nvSpPr>
        <p:spPr>
          <a:xfrm>
            <a:off x="228600" y="2438400"/>
            <a:ext cx="4495800" cy="1801813"/>
          </a:xfrm>
          <a:prstGeom prst="rect">
            <a:avLst/>
          </a:prstGeom>
          <a:noFill/>
          <a:ln w="9525">
            <a:noFill/>
          </a:ln>
        </p:spPr>
        <p:txBody>
          <a:bodyPr>
            <a:spAutoFit/>
          </a:bodyPr>
          <a:p>
            <a:pPr eaLnBrk="1" hangingPunct="1">
              <a:spcBef>
                <a:spcPct val="50000"/>
              </a:spcBef>
            </a:pPr>
            <a:r>
              <a:rPr lang="zh-CN" altLang="en-US" sz="2800" dirty="0">
                <a:latin typeface="宋体" panose="02010600030101010101" pitchFamily="2" charset="-122"/>
              </a:rPr>
              <a:t>（</a:t>
            </a:r>
            <a:r>
              <a:rPr lang="en-US" altLang="zh-CN" sz="2800" dirty="0">
                <a:latin typeface="Tahoma" panose="020B0604030504040204" pitchFamily="34" charset="0"/>
              </a:rPr>
              <a:t>1</a:t>
            </a:r>
            <a:r>
              <a:rPr lang="zh-CN" altLang="en-US" sz="2800" dirty="0">
                <a:latin typeface="宋体" panose="02010600030101010101" pitchFamily="2" charset="-122"/>
              </a:rPr>
              <a:t>）系统吞吐量高</a:t>
            </a:r>
            <a:endParaRPr lang="zh-CN" altLang="en-US" sz="2800" dirty="0">
              <a:latin typeface="宋体" panose="02010600030101010101" pitchFamily="2" charset="-122"/>
            </a:endParaRPr>
          </a:p>
          <a:p>
            <a:pPr eaLnBrk="1" hangingPunct="1">
              <a:spcBef>
                <a:spcPct val="50000"/>
              </a:spcBef>
            </a:pPr>
            <a:r>
              <a:rPr lang="zh-CN" altLang="en-US" sz="2800" dirty="0">
                <a:latin typeface="宋体" panose="02010600030101010101" pitchFamily="2" charset="-122"/>
              </a:rPr>
              <a:t>（</a:t>
            </a:r>
            <a:r>
              <a:rPr lang="en-US" altLang="zh-CN" sz="2800" dirty="0">
                <a:latin typeface="Tahoma" panose="020B0604030504040204" pitchFamily="34" charset="0"/>
              </a:rPr>
              <a:t>2</a:t>
            </a:r>
            <a:r>
              <a:rPr lang="zh-CN" altLang="en-US" sz="2800" dirty="0">
                <a:latin typeface="宋体" panose="02010600030101010101" pitchFamily="2" charset="-122"/>
              </a:rPr>
              <a:t>）处理机利用率好 </a:t>
            </a:r>
            <a:endParaRPr lang="zh-CN" altLang="en-US" sz="2800" dirty="0">
              <a:latin typeface="宋体" panose="02010600030101010101" pitchFamily="2" charset="-122"/>
            </a:endParaRPr>
          </a:p>
          <a:p>
            <a:pPr eaLnBrk="1" hangingPunct="1">
              <a:spcBef>
                <a:spcPct val="50000"/>
              </a:spcBef>
            </a:pPr>
            <a:r>
              <a:rPr lang="zh-CN" altLang="en-US" sz="2800" dirty="0">
                <a:latin typeface="宋体" panose="02010600030101010101" pitchFamily="2" charset="-122"/>
              </a:rPr>
              <a:t>（</a:t>
            </a:r>
            <a:r>
              <a:rPr lang="en-US" altLang="zh-CN" sz="2800" dirty="0">
                <a:latin typeface="Tahoma" panose="020B0604030504040204" pitchFamily="34" charset="0"/>
              </a:rPr>
              <a:t>3</a:t>
            </a:r>
            <a:r>
              <a:rPr lang="zh-CN" altLang="en-US" sz="2800" dirty="0">
                <a:latin typeface="宋体" panose="02010600030101010101" pitchFamily="2" charset="-122"/>
              </a:rPr>
              <a:t>）各类资源的均衡利用</a:t>
            </a:r>
            <a:r>
              <a:rPr lang="zh-CN" altLang="en-US" dirty="0">
                <a:latin typeface="宋体" panose="02010600030101010101" pitchFamily="2" charset="-122"/>
              </a:rPr>
              <a:t> </a:t>
            </a:r>
            <a:r>
              <a:rPr lang="zh-CN" altLang="en-US" dirty="0">
                <a:latin typeface="Tahoma" panose="020B0604030504040204" pitchFamily="34" charset="0"/>
              </a:rPr>
              <a:t> </a:t>
            </a:r>
            <a:endParaRPr lang="zh-CN" altLang="en-US" dirty="0">
              <a:latin typeface="Tahoma" panose="020B0604030504040204" pitchFamily="34" charset="0"/>
            </a:endParaRPr>
          </a:p>
        </p:txBody>
      </p:sp>
      <p:sp>
        <p:nvSpPr>
          <p:cNvPr id="16390" name="Text Box 5"/>
          <p:cNvSpPr txBox="1"/>
          <p:nvPr/>
        </p:nvSpPr>
        <p:spPr>
          <a:xfrm>
            <a:off x="4038600" y="2438400"/>
            <a:ext cx="2159000" cy="457200"/>
          </a:xfrm>
          <a:prstGeom prst="rect">
            <a:avLst/>
          </a:prstGeom>
          <a:noFill/>
          <a:ln w="9525">
            <a:noFill/>
          </a:ln>
        </p:spPr>
        <p:txBody>
          <a:bodyPr>
            <a:spAutoFit/>
          </a:bodyPr>
          <a:p>
            <a:pPr eaLnBrk="1" hangingPunct="1">
              <a:spcBef>
                <a:spcPct val="50000"/>
              </a:spcBef>
            </a:pPr>
            <a:r>
              <a:rPr lang="zh-CN" altLang="en-US" dirty="0">
                <a:latin typeface="宋体" panose="02010600030101010101" pitchFamily="2" charset="-122"/>
              </a:rPr>
              <a:t>吞吐量</a:t>
            </a:r>
            <a:r>
              <a:rPr lang="en-US" altLang="zh-CN" dirty="0">
                <a:latin typeface="Times New Roman" panose="02020603050405020304" pitchFamily="18" charset="0"/>
              </a:rPr>
              <a:t>——</a:t>
            </a:r>
            <a:endParaRPr lang="en-US" altLang="zh-CN" dirty="0">
              <a:latin typeface="Tahoma" panose="020B0604030504040204" pitchFamily="34" charset="0"/>
            </a:endParaRPr>
          </a:p>
        </p:txBody>
      </p:sp>
      <p:sp>
        <p:nvSpPr>
          <p:cNvPr id="16391" name="Text Box 6"/>
          <p:cNvSpPr txBox="1"/>
          <p:nvPr/>
        </p:nvSpPr>
        <p:spPr>
          <a:xfrm>
            <a:off x="5715000" y="2438400"/>
            <a:ext cx="2362200" cy="822325"/>
          </a:xfrm>
          <a:prstGeom prst="rect">
            <a:avLst/>
          </a:prstGeom>
          <a:noFill/>
          <a:ln w="9525">
            <a:noFill/>
          </a:ln>
        </p:spPr>
        <p:txBody>
          <a:bodyPr>
            <a:spAutoFit/>
          </a:bodyPr>
          <a:p>
            <a:pPr eaLnBrk="1" hangingPunct="1">
              <a:spcBef>
                <a:spcPct val="50000"/>
              </a:spcBef>
            </a:pPr>
            <a:r>
              <a:rPr lang="zh-CN" altLang="en-US" dirty="0">
                <a:latin typeface="宋体" panose="02010600030101010101" pitchFamily="2" charset="-122"/>
              </a:rPr>
              <a:t>单位时间内系统所完成的作业数</a:t>
            </a:r>
            <a:r>
              <a:rPr lang="zh-CN" altLang="en-US" dirty="0">
                <a:latin typeface="Tahoma" panose="020B0604030504040204" pitchFamily="34" charset="0"/>
              </a:rPr>
              <a:t> </a:t>
            </a:r>
            <a:endParaRPr lang="zh-CN" altLang="en-US" dirty="0">
              <a:latin typeface="Tahoma" panose="020B0604030504040204" pitchFamily="34" charset="0"/>
            </a:endParaRPr>
          </a:p>
        </p:txBody>
      </p:sp>
      <p:sp>
        <p:nvSpPr>
          <p:cNvPr id="253959" name="AutoShape 7"/>
          <p:cNvSpPr/>
          <p:nvPr/>
        </p:nvSpPr>
        <p:spPr>
          <a:xfrm>
            <a:off x="4762500" y="3429000"/>
            <a:ext cx="4114800" cy="914400"/>
          </a:xfrm>
          <a:prstGeom prst="wedgeRectCallout">
            <a:avLst>
              <a:gd name="adj1" fmla="val -72106"/>
              <a:gd name="adj2" fmla="val -59204"/>
            </a:avLst>
          </a:prstGeom>
          <a:solidFill>
            <a:schemeClr val="accent1"/>
          </a:solidFill>
          <a:ln w="9525" cap="flat" cmpd="sng">
            <a:solidFill>
              <a:schemeClr val="tx1"/>
            </a:solidFill>
            <a:prstDash val="solid"/>
            <a:miter/>
            <a:headEnd type="none" w="med" len="med"/>
            <a:tailEnd type="none" w="med" len="med"/>
          </a:ln>
        </p:spPr>
        <p:txBody>
          <a:bodyPr/>
          <a:p>
            <a:pPr eaLnBrk="1" hangingPunct="1"/>
            <a:r>
              <a:rPr lang="zh-CN" altLang="en-US" dirty="0">
                <a:latin typeface="宋体" panose="02010600030101010101" pitchFamily="2" charset="-122"/>
              </a:rPr>
              <a:t>调度方式和算法对处理机的利用率起着十分重要的作用</a:t>
            </a:r>
            <a:r>
              <a:rPr lang="zh-CN" altLang="en-US" dirty="0">
                <a:latin typeface="Tahoma" panose="020B0604030504040204" pitchFamily="34" charset="0"/>
              </a:rPr>
              <a:t> </a:t>
            </a:r>
            <a:endParaRPr lang="zh-CN" altLang="en-US" dirty="0">
              <a:latin typeface="Tahoma" panose="020B0604030504040204" pitchFamily="34" charset="0"/>
            </a:endParaRPr>
          </a:p>
        </p:txBody>
      </p:sp>
      <p:sp>
        <p:nvSpPr>
          <p:cNvPr id="253960" name="AutoShape 8"/>
          <p:cNvSpPr/>
          <p:nvPr/>
        </p:nvSpPr>
        <p:spPr>
          <a:xfrm>
            <a:off x="4445000" y="5054600"/>
            <a:ext cx="3733800" cy="914400"/>
          </a:xfrm>
          <a:prstGeom prst="wedgeRectCallout">
            <a:avLst>
              <a:gd name="adj1" fmla="val -79806"/>
              <a:gd name="adj2" fmla="val -139236"/>
            </a:avLst>
          </a:prstGeom>
          <a:solidFill>
            <a:schemeClr val="accent1"/>
          </a:solidFill>
          <a:ln w="9525" cap="flat" cmpd="sng">
            <a:solidFill>
              <a:schemeClr val="tx1"/>
            </a:solidFill>
            <a:prstDash val="solid"/>
            <a:miter/>
            <a:headEnd type="none" w="med" len="med"/>
            <a:tailEnd type="none" w="med" len="med"/>
          </a:ln>
        </p:spPr>
        <p:txBody>
          <a:bodyPr/>
          <a:p>
            <a:pPr eaLnBrk="1" hangingPunct="1"/>
            <a:r>
              <a:rPr lang="zh-CN" altLang="en-US" dirty="0">
                <a:latin typeface="宋体" panose="02010600030101010101" pitchFamily="2" charset="-122"/>
              </a:rPr>
              <a:t>对于单用户微机或某些实时系统，该准则并不重要</a:t>
            </a:r>
            <a:r>
              <a:rPr lang="zh-CN" altLang="en-US" dirty="0">
                <a:latin typeface="Tahoma" panose="020B0604030504040204" pitchFamily="34" charset="0"/>
              </a:rPr>
              <a:t> </a:t>
            </a:r>
            <a:endParaRPr lang="zh-CN" altLang="en-US" dirty="0">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53959"/>
                                        </p:tgtEl>
                                        <p:attrNameLst>
                                          <p:attrName>style.visibility</p:attrName>
                                        </p:attrNameLst>
                                      </p:cBhvr>
                                      <p:to>
                                        <p:strVal val="visible"/>
                                      </p:to>
                                    </p:set>
                                    <p:anim calcmode="lin" valueType="num">
                                      <p:cBhvr additive="base">
                                        <p:cTn id="7" dur="500" fill="hold"/>
                                        <p:tgtEl>
                                          <p:spTgt spid="253959"/>
                                        </p:tgtEl>
                                        <p:attrNameLst>
                                          <p:attrName>ppt_x</p:attrName>
                                        </p:attrNameLst>
                                      </p:cBhvr>
                                      <p:tavLst>
                                        <p:tav tm="0">
                                          <p:val>
                                            <p:strVal val="1+#ppt_w/2"/>
                                          </p:val>
                                        </p:tav>
                                        <p:tav tm="100000">
                                          <p:val>
                                            <p:strVal val="#ppt_x"/>
                                          </p:val>
                                        </p:tav>
                                      </p:tavLst>
                                    </p:anim>
                                    <p:anim calcmode="lin" valueType="num">
                                      <p:cBhvr additive="base">
                                        <p:cTn id="8" dur="500" fill="hold"/>
                                        <p:tgtEl>
                                          <p:spTgt spid="25395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3960"/>
                                        </p:tgtEl>
                                        <p:attrNameLst>
                                          <p:attrName>style.visibility</p:attrName>
                                        </p:attrNameLst>
                                      </p:cBhvr>
                                      <p:to>
                                        <p:strVal val="visible"/>
                                      </p:to>
                                    </p:set>
                                    <p:anim calcmode="lin" valueType="num">
                                      <p:cBhvr additive="base">
                                        <p:cTn id="13" dur="500" fill="hold"/>
                                        <p:tgtEl>
                                          <p:spTgt spid="253960"/>
                                        </p:tgtEl>
                                        <p:attrNameLst>
                                          <p:attrName>ppt_x</p:attrName>
                                        </p:attrNameLst>
                                      </p:cBhvr>
                                      <p:tavLst>
                                        <p:tav tm="0">
                                          <p:val>
                                            <p:strVal val="#ppt_x"/>
                                          </p:val>
                                        </p:tav>
                                        <p:tav tm="100000">
                                          <p:val>
                                            <p:strVal val="#ppt_x"/>
                                          </p:val>
                                        </p:tav>
                                      </p:tavLst>
                                    </p:anim>
                                    <p:anim calcmode="lin" valueType="num">
                                      <p:cBhvr additive="base">
                                        <p:cTn id="14" dur="500" fill="hold"/>
                                        <p:tgtEl>
                                          <p:spTgt spid="2539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9" grpId="0" animBg="1"/>
      <p:bldP spid="25396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各类系统的</a:t>
            </a:r>
            <a:r>
              <a:rPr lang="zh-CN" altLang="en-US"/>
              <a:t>目标</a:t>
            </a:r>
            <a:endParaRPr lang="zh-CN" altLang="en-US"/>
          </a:p>
        </p:txBody>
      </p:sp>
      <p:sp>
        <p:nvSpPr>
          <p:cNvPr id="3" name="内容占位符 2"/>
          <p:cNvSpPr>
            <a:spLocks noGrp="1"/>
          </p:cNvSpPr>
          <p:nvPr>
            <p:ph idx="1"/>
          </p:nvPr>
        </p:nvSpPr>
        <p:spPr/>
        <p:txBody>
          <a:bodyPr/>
          <a:p>
            <a:r>
              <a:rPr lang="zh-CN" altLang="en-US"/>
              <a:t>批处理系统的目标</a:t>
            </a:r>
            <a:endParaRPr lang="zh-CN" altLang="en-US"/>
          </a:p>
          <a:p>
            <a:pPr lvl="1"/>
            <a:r>
              <a:rPr lang="zh-CN" altLang="en-US" sz="2400"/>
              <a:t>平均周转时间短</a:t>
            </a:r>
            <a:endParaRPr lang="zh-CN" altLang="en-US" sz="2400"/>
          </a:p>
          <a:p>
            <a:pPr lvl="1"/>
            <a:r>
              <a:rPr lang="zh-CN" altLang="en-US" sz="2400"/>
              <a:t>系统吞吐量高</a:t>
            </a:r>
            <a:endParaRPr lang="zh-CN" altLang="en-US" sz="2400"/>
          </a:p>
          <a:p>
            <a:pPr lvl="1"/>
            <a:r>
              <a:rPr lang="zh-CN" altLang="en-US" sz="2400"/>
              <a:t>处理机利用率高</a:t>
            </a:r>
            <a:endParaRPr lang="zh-CN" altLang="en-US" sz="2400"/>
          </a:p>
          <a:p>
            <a:pPr marL="342900" lvl="0" indent="-342900">
              <a:buFont typeface="Wingdings" panose="05000000000000000000" charset="0"/>
              <a:buChar char="n"/>
            </a:pPr>
            <a:r>
              <a:rPr lang="zh-CN" altLang="en-US">
                <a:solidFill>
                  <a:schemeClr val="tx1"/>
                </a:solidFill>
                <a:sym typeface="+mn-ea"/>
              </a:rPr>
              <a:t>分</a:t>
            </a:r>
            <a:r>
              <a:rPr lang="zh-CN" altLang="en-US">
                <a:solidFill>
                  <a:schemeClr val="tx1"/>
                </a:solidFill>
                <a:sym typeface="+mn-ea"/>
              </a:rPr>
              <a:t>时系统的目标</a:t>
            </a:r>
            <a:endParaRPr lang="zh-CN" altLang="en-US"/>
          </a:p>
          <a:p>
            <a:pPr lvl="1"/>
            <a:r>
              <a:rPr lang="zh-CN" altLang="en-US" sz="2400">
                <a:sym typeface="+mn-ea"/>
              </a:rPr>
              <a:t>响应时间</a:t>
            </a:r>
            <a:endParaRPr lang="zh-CN" altLang="en-US" sz="2400">
              <a:sym typeface="+mn-ea"/>
            </a:endParaRPr>
          </a:p>
          <a:p>
            <a:pPr lvl="1"/>
            <a:r>
              <a:rPr lang="zh-CN" altLang="en-US" sz="2400">
                <a:sym typeface="+mn-ea"/>
              </a:rPr>
              <a:t>均衡性</a:t>
            </a:r>
            <a:endParaRPr lang="zh-CN" altLang="en-US" sz="2400">
              <a:sym typeface="+mn-ea"/>
            </a:endParaRPr>
          </a:p>
          <a:p>
            <a:pPr marL="342900" lvl="0" indent="-342900" algn="l">
              <a:buFont typeface="Wingdings" panose="05000000000000000000" charset="0"/>
              <a:buChar char="n"/>
            </a:pPr>
            <a:r>
              <a:rPr lang="zh-CN" altLang="en-US">
                <a:solidFill>
                  <a:schemeClr val="tx1"/>
                </a:solidFill>
                <a:sym typeface="+mn-ea"/>
              </a:rPr>
              <a:t>实时系统的目标</a:t>
            </a:r>
            <a:endParaRPr lang="zh-CN" altLang="en-US">
              <a:solidFill>
                <a:schemeClr val="tx1"/>
              </a:solidFill>
              <a:sym typeface="+mn-ea"/>
            </a:endParaRPr>
          </a:p>
          <a:p>
            <a:pPr lvl="1"/>
            <a:r>
              <a:rPr lang="zh-CN" altLang="en-US" sz="2400">
                <a:sym typeface="+mn-ea"/>
              </a:rPr>
              <a:t>截止时间的保证</a:t>
            </a:r>
            <a:endParaRPr lang="zh-CN" altLang="en-US" sz="2400">
              <a:sym typeface="+mn-ea"/>
            </a:endParaRPr>
          </a:p>
          <a:p>
            <a:pPr lvl="1"/>
            <a:r>
              <a:rPr lang="zh-CN" altLang="en-US" sz="2400">
                <a:sym typeface="+mn-ea"/>
              </a:rPr>
              <a:t>可预测性</a:t>
            </a:r>
            <a:endParaRPr lang="zh-CN" altLang="en-US" sz="2400">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灯片编号占位符 5"/>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ea typeface="楷体_GB2312" pitchFamily="49" charset="-122"/>
              </a:rPr>
            </a:fld>
            <a:endParaRPr lang="en-US" altLang="zh-CN" sz="1400" dirty="0">
              <a:ea typeface="楷体_GB2312" pitchFamily="49" charset="-122"/>
            </a:endParaRPr>
          </a:p>
        </p:txBody>
      </p:sp>
      <p:sp>
        <p:nvSpPr>
          <p:cNvPr id="17411" name="Rectangle 2"/>
          <p:cNvSpPr>
            <a:spLocks noGrp="1"/>
          </p:cNvSpPr>
          <p:nvPr>
            <p:ph type="title"/>
          </p:nvPr>
        </p:nvSpPr>
        <p:spPr>
          <a:xfrm>
            <a:off x="228600" y="228600"/>
            <a:ext cx="8458200" cy="606425"/>
          </a:xfrm>
          <a:ln/>
        </p:spPr>
        <p:txBody>
          <a:bodyPr vert="horz" wrap="square" lIns="91440" tIns="45720" rIns="91440" bIns="45720" anchor="b" anchorCtr="0"/>
          <a:p>
            <a:pPr eaLnBrk="1" hangingPunct="1"/>
            <a:r>
              <a:rPr lang="en-US" altLang="zh-CN" sz="3600" dirty="0"/>
              <a:t>3.2  </a:t>
            </a:r>
            <a:r>
              <a:rPr lang="zh-CN" altLang="en-US" sz="3600" dirty="0">
                <a:latin typeface="宋体" panose="02010600030101010101" pitchFamily="2" charset="-122"/>
              </a:rPr>
              <a:t>调度算法</a:t>
            </a:r>
            <a:endParaRPr lang="zh-CN" altLang="en-US" sz="3600" dirty="0">
              <a:latin typeface="宋体" panose="02010600030101010101" pitchFamily="2" charset="-122"/>
            </a:endParaRPr>
          </a:p>
        </p:txBody>
      </p:sp>
      <p:sp>
        <p:nvSpPr>
          <p:cNvPr id="17412" name="Text Box 3"/>
          <p:cNvSpPr txBox="1"/>
          <p:nvPr/>
        </p:nvSpPr>
        <p:spPr>
          <a:xfrm>
            <a:off x="1042988" y="1268413"/>
            <a:ext cx="7345362" cy="3506787"/>
          </a:xfrm>
          <a:prstGeom prst="rect">
            <a:avLst/>
          </a:prstGeom>
          <a:noFill/>
          <a:ln w="9525">
            <a:noFill/>
          </a:ln>
        </p:spPr>
        <p:txBody>
          <a:bodyPr>
            <a:spAutoFit/>
          </a:bodyPr>
          <a:p>
            <a:pPr eaLnBrk="1" hangingPunct="1">
              <a:spcBef>
                <a:spcPct val="50000"/>
              </a:spcBef>
            </a:pPr>
            <a:r>
              <a:rPr lang="en-US" altLang="zh-CN" sz="3200" dirty="0">
                <a:latin typeface="Times New Roman" panose="02020603050405020304" pitchFamily="18" charset="0"/>
                <a:hlinkClick r:id="rId1" action="ppaction://hlinksldjump"/>
              </a:rPr>
              <a:t>3.2.1  </a:t>
            </a:r>
            <a:r>
              <a:rPr lang="zh-CN" altLang="en-US" sz="3200" dirty="0">
                <a:latin typeface="Times New Roman" panose="02020603050405020304" pitchFamily="18" charset="0"/>
                <a:hlinkClick r:id="rId1" action="ppaction://hlinksldjump"/>
              </a:rPr>
              <a:t>先来先服务调度算法</a:t>
            </a:r>
            <a:endParaRPr lang="zh-CN" altLang="en-US" sz="3200" dirty="0">
              <a:latin typeface="Times New Roman" panose="02020603050405020304" pitchFamily="18" charset="0"/>
            </a:endParaRPr>
          </a:p>
          <a:p>
            <a:pPr eaLnBrk="1" hangingPunct="1">
              <a:spcBef>
                <a:spcPct val="50000"/>
              </a:spcBef>
            </a:pPr>
            <a:r>
              <a:rPr lang="en-US" altLang="zh-CN" sz="3200" dirty="0">
                <a:latin typeface="Times New Roman" panose="02020603050405020304" pitchFamily="18" charset="0"/>
                <a:hlinkClick r:id="rId2" action="ppaction://hlinksldjump"/>
              </a:rPr>
              <a:t>3.2.2  </a:t>
            </a:r>
            <a:r>
              <a:rPr lang="zh-CN" altLang="en-US" sz="3200" dirty="0">
                <a:latin typeface="Times New Roman" panose="02020603050405020304" pitchFamily="18" charset="0"/>
                <a:hlinkClick r:id="rId2" action="ppaction://hlinksldjump"/>
              </a:rPr>
              <a:t>短作业</a:t>
            </a:r>
            <a:r>
              <a:rPr lang="en-US" altLang="zh-CN" sz="3200" dirty="0">
                <a:latin typeface="Times New Roman" panose="02020603050405020304" pitchFamily="18" charset="0"/>
                <a:hlinkClick r:id="rId2" action="ppaction://hlinksldjump"/>
              </a:rPr>
              <a:t>(</a:t>
            </a:r>
            <a:r>
              <a:rPr lang="zh-CN" altLang="en-US" sz="3200" dirty="0">
                <a:latin typeface="Times New Roman" panose="02020603050405020304" pitchFamily="18" charset="0"/>
                <a:hlinkClick r:id="rId2" action="ppaction://hlinksldjump"/>
              </a:rPr>
              <a:t>进程</a:t>
            </a:r>
            <a:r>
              <a:rPr lang="en-US" altLang="zh-CN" sz="3200" dirty="0">
                <a:latin typeface="Times New Roman" panose="02020603050405020304" pitchFamily="18" charset="0"/>
                <a:hlinkClick r:id="rId2" action="ppaction://hlinksldjump"/>
              </a:rPr>
              <a:t>)</a:t>
            </a:r>
            <a:r>
              <a:rPr lang="zh-CN" altLang="en-US" sz="3200" dirty="0">
                <a:latin typeface="Times New Roman" panose="02020603050405020304" pitchFamily="18" charset="0"/>
                <a:hlinkClick r:id="rId2" action="ppaction://hlinksldjump"/>
              </a:rPr>
              <a:t>优先调度算法</a:t>
            </a:r>
            <a:endParaRPr lang="zh-CN" altLang="en-US" sz="3200" dirty="0">
              <a:latin typeface="Times New Roman" panose="02020603050405020304" pitchFamily="18" charset="0"/>
            </a:endParaRPr>
          </a:p>
          <a:p>
            <a:pPr eaLnBrk="1" hangingPunct="1">
              <a:spcBef>
                <a:spcPct val="50000"/>
              </a:spcBef>
            </a:pPr>
            <a:r>
              <a:rPr lang="en-US" altLang="zh-CN" sz="3200" dirty="0">
                <a:latin typeface="Times New Roman" panose="02020603050405020304" pitchFamily="18" charset="0"/>
                <a:hlinkClick r:id="rId3" action="ppaction://hlinksldjump"/>
              </a:rPr>
              <a:t>3.2.3  </a:t>
            </a:r>
            <a:r>
              <a:rPr lang="zh-CN" altLang="en-US" sz="3200" dirty="0">
                <a:latin typeface="Times New Roman" panose="02020603050405020304" pitchFamily="18" charset="0"/>
                <a:hlinkClick r:id="rId3" action="ppaction://hlinksldjump"/>
              </a:rPr>
              <a:t>高优先权优先调度算法 </a:t>
            </a:r>
            <a:endParaRPr lang="zh-CN" altLang="en-US" sz="3200" dirty="0">
              <a:latin typeface="Times New Roman" panose="02020603050405020304" pitchFamily="18" charset="0"/>
            </a:endParaRPr>
          </a:p>
          <a:p>
            <a:pPr eaLnBrk="1" hangingPunct="1">
              <a:spcBef>
                <a:spcPct val="50000"/>
              </a:spcBef>
            </a:pPr>
            <a:r>
              <a:rPr lang="en-US" altLang="zh-CN" sz="3200" dirty="0">
                <a:latin typeface="Times New Roman" panose="02020603050405020304" pitchFamily="18" charset="0"/>
                <a:hlinkClick r:id="rId4" action="ppaction://hlinksldjump"/>
              </a:rPr>
              <a:t>3.2.4  </a:t>
            </a:r>
            <a:r>
              <a:rPr lang="zh-CN" altLang="en-US" sz="3200" dirty="0">
                <a:latin typeface="Times New Roman" panose="02020603050405020304" pitchFamily="18" charset="0"/>
                <a:hlinkClick r:id="rId4" action="ppaction://hlinksldjump"/>
              </a:rPr>
              <a:t>高响应比优先调度算法</a:t>
            </a:r>
            <a:endParaRPr lang="zh-CN" altLang="en-US" sz="3200" dirty="0">
              <a:latin typeface="Times New Roman" panose="02020603050405020304" pitchFamily="18" charset="0"/>
            </a:endParaRPr>
          </a:p>
          <a:p>
            <a:pPr eaLnBrk="1" hangingPunct="1">
              <a:spcBef>
                <a:spcPct val="50000"/>
              </a:spcBef>
            </a:pPr>
            <a:r>
              <a:rPr lang="en-US" altLang="zh-CN" sz="3200" dirty="0">
                <a:latin typeface="Times New Roman" panose="02020603050405020304" pitchFamily="18" charset="0"/>
                <a:hlinkClick r:id="rId5" action="ppaction://hlinksldjump"/>
              </a:rPr>
              <a:t>3.2.5  </a:t>
            </a:r>
            <a:r>
              <a:rPr lang="zh-CN" altLang="en-US" sz="3200" dirty="0">
                <a:latin typeface="Times New Roman" panose="02020603050405020304" pitchFamily="18" charset="0"/>
                <a:hlinkClick r:id="rId5" action="ppaction://hlinksldjump"/>
              </a:rPr>
              <a:t>基于时间片的轮转调度算法  </a:t>
            </a:r>
            <a:endParaRPr lang="zh-CN" altLang="en-US" sz="3200" dirty="0">
              <a:latin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灯片编号占位符 5"/>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ea typeface="楷体_GB2312" pitchFamily="49" charset="-122"/>
              </a:rPr>
            </a:fld>
            <a:endParaRPr lang="en-US" altLang="zh-CN" sz="1400" dirty="0">
              <a:ea typeface="楷体_GB2312" pitchFamily="49" charset="-122"/>
            </a:endParaRPr>
          </a:p>
        </p:txBody>
      </p:sp>
      <p:sp>
        <p:nvSpPr>
          <p:cNvPr id="7171" name="Rectangle 2"/>
          <p:cNvSpPr>
            <a:spLocks noGrp="1"/>
          </p:cNvSpPr>
          <p:nvPr>
            <p:ph type="title"/>
          </p:nvPr>
        </p:nvSpPr>
        <p:spPr>
          <a:xfrm>
            <a:off x="457200" y="282575"/>
            <a:ext cx="8382000" cy="860425"/>
          </a:xfrm>
          <a:ln/>
        </p:spPr>
        <p:txBody>
          <a:bodyPr vert="horz" wrap="square" lIns="91440" tIns="45720" rIns="91440" bIns="45720" anchor="b" anchorCtr="0"/>
          <a:p>
            <a:pPr eaLnBrk="1" hangingPunct="1"/>
            <a:r>
              <a:rPr lang="zh-CN" altLang="en-US" dirty="0">
                <a:latin typeface="黑体" panose="02010609060101010101" pitchFamily="49" charset="-122"/>
              </a:rPr>
              <a:t>第</a:t>
            </a:r>
            <a:r>
              <a:rPr lang="en-US" altLang="zh-CN" dirty="0">
                <a:latin typeface="黑体" panose="02010609060101010101" pitchFamily="49" charset="-122"/>
              </a:rPr>
              <a:t>3</a:t>
            </a:r>
            <a:r>
              <a:rPr lang="zh-CN" altLang="en-US" dirty="0">
                <a:latin typeface="黑体" panose="02010609060101010101" pitchFamily="49" charset="-122"/>
              </a:rPr>
              <a:t>章  处理机调度与死锁</a:t>
            </a:r>
            <a:endParaRPr lang="zh-CN" altLang="en-US" dirty="0">
              <a:latin typeface="黑体" panose="02010609060101010101" pitchFamily="49" charset="-122"/>
            </a:endParaRPr>
          </a:p>
        </p:txBody>
      </p:sp>
      <p:sp>
        <p:nvSpPr>
          <p:cNvPr id="244739" name="Rectangle 3"/>
          <p:cNvSpPr>
            <a:spLocks noGrp="1"/>
          </p:cNvSpPr>
          <p:nvPr>
            <p:ph idx="1"/>
          </p:nvPr>
        </p:nvSpPr>
        <p:spPr>
          <a:xfrm>
            <a:off x="917575" y="1319213"/>
            <a:ext cx="7527925" cy="4378325"/>
          </a:xfrm>
          <a:ln/>
        </p:spPr>
        <p:txBody>
          <a:bodyPr vert="horz" wrap="square" lIns="91440" tIns="45720" rIns="91440" bIns="45720" anchor="t" anchorCtr="0"/>
          <a:p>
            <a:pPr eaLnBrk="1" hangingPunct="1">
              <a:lnSpc>
                <a:spcPct val="90000"/>
              </a:lnSpc>
              <a:buNone/>
            </a:pPr>
            <a:r>
              <a:rPr lang="en-US" altLang="zh-CN" sz="2800" dirty="0">
                <a:hlinkClick r:id="rId1" action="ppaction://hlinksldjump"/>
              </a:rPr>
              <a:t>3.1  </a:t>
            </a:r>
            <a:r>
              <a:rPr lang="zh-CN" altLang="en-US" sz="2800" dirty="0">
                <a:latin typeface="宋体" panose="02010600030101010101" pitchFamily="2" charset="-122"/>
                <a:hlinkClick r:id="rId1" action="ppaction://hlinksldjump"/>
              </a:rPr>
              <a:t>处理机调度的基本概念</a:t>
            </a:r>
            <a:endParaRPr lang="zh-CN" altLang="en-US" sz="2800" dirty="0">
              <a:latin typeface="宋体" panose="02010600030101010101" pitchFamily="2" charset="-122"/>
            </a:endParaRPr>
          </a:p>
          <a:p>
            <a:pPr eaLnBrk="1" hangingPunct="1">
              <a:lnSpc>
                <a:spcPct val="90000"/>
              </a:lnSpc>
              <a:buNone/>
            </a:pPr>
            <a:r>
              <a:rPr lang="en-US" altLang="zh-CN" sz="2800" dirty="0">
                <a:hlinkClick r:id="rId2" action="ppaction://hlinksldjump"/>
              </a:rPr>
              <a:t>3.2  </a:t>
            </a:r>
            <a:r>
              <a:rPr lang="zh-CN" altLang="en-US" sz="2800" dirty="0">
                <a:latin typeface="宋体" panose="02010600030101010101" pitchFamily="2" charset="-122"/>
                <a:hlinkClick r:id="rId2" action="ppaction://hlinksldjump"/>
              </a:rPr>
              <a:t>调度算法</a:t>
            </a:r>
            <a:endParaRPr lang="zh-CN" altLang="en-US" sz="2800" dirty="0">
              <a:latin typeface="宋体" panose="02010600030101010101" pitchFamily="2" charset="-122"/>
            </a:endParaRPr>
          </a:p>
          <a:p>
            <a:pPr eaLnBrk="1" hangingPunct="1">
              <a:lnSpc>
                <a:spcPct val="90000"/>
              </a:lnSpc>
              <a:buNone/>
            </a:pPr>
            <a:r>
              <a:rPr lang="en-US" altLang="zh-CN" sz="2800" dirty="0">
                <a:hlinkClick r:id="rId3" action="ppaction://hlinksldjump"/>
              </a:rPr>
              <a:t>3.3  </a:t>
            </a:r>
            <a:r>
              <a:rPr lang="zh-CN" altLang="en-US" sz="2800" dirty="0">
                <a:hlinkClick r:id="rId3" action="ppaction://hlinksldjump"/>
              </a:rPr>
              <a:t>实时调度</a:t>
            </a:r>
            <a:endParaRPr lang="en-US" altLang="zh-CN" sz="2800" dirty="0"/>
          </a:p>
          <a:p>
            <a:pPr eaLnBrk="1" hangingPunct="1">
              <a:lnSpc>
                <a:spcPct val="90000"/>
              </a:lnSpc>
              <a:buNone/>
            </a:pPr>
            <a:r>
              <a:rPr lang="en-US" altLang="zh-CN" sz="2800" u="sng" dirty="0">
                <a:solidFill>
                  <a:srgbClr val="0000FF"/>
                </a:solidFill>
              </a:rPr>
              <a:t>3.4 openEuler</a:t>
            </a:r>
            <a:r>
              <a:rPr lang="zh-CN" altLang="en-US" sz="2800" u="sng" dirty="0">
                <a:solidFill>
                  <a:srgbClr val="0000FF"/>
                </a:solidFill>
              </a:rPr>
              <a:t>调度技术</a:t>
            </a:r>
            <a:endParaRPr lang="en-US" altLang="zh-CN" sz="2800" u="sng" dirty="0">
              <a:solidFill>
                <a:srgbClr val="0000FF"/>
              </a:solidFill>
            </a:endParaRPr>
          </a:p>
          <a:p>
            <a:pPr eaLnBrk="1" hangingPunct="1">
              <a:lnSpc>
                <a:spcPct val="90000"/>
              </a:lnSpc>
              <a:buNone/>
            </a:pPr>
            <a:r>
              <a:rPr lang="en-US" altLang="zh-CN" sz="2800" u="sng" dirty="0">
                <a:solidFill>
                  <a:srgbClr val="0000FF"/>
                </a:solidFill>
              </a:rPr>
              <a:t>3.5</a:t>
            </a:r>
            <a:r>
              <a:rPr lang="en-US" altLang="zh-CN" sz="2800" u="sng" dirty="0">
                <a:solidFill>
                  <a:srgbClr val="0000FF"/>
                </a:solidFill>
                <a:latin typeface="黑体" panose="02010609060101010101" pitchFamily="49" charset="-122"/>
              </a:rPr>
              <a:t> </a:t>
            </a:r>
            <a:r>
              <a:rPr lang="zh-CN" altLang="en-US" sz="2800" u="sng" dirty="0">
                <a:solidFill>
                  <a:srgbClr val="0000FF"/>
                </a:solidFill>
                <a:latin typeface="黑体" panose="02010609060101010101" pitchFamily="49" charset="-122"/>
              </a:rPr>
              <a:t>死锁概述</a:t>
            </a:r>
            <a:endParaRPr lang="en-US" altLang="zh-CN" sz="2800" u="sng" dirty="0">
              <a:solidFill>
                <a:srgbClr val="0000FF"/>
              </a:solidFill>
              <a:latin typeface="黑体" panose="02010609060101010101" pitchFamily="49" charset="-122"/>
            </a:endParaRPr>
          </a:p>
          <a:p>
            <a:pPr eaLnBrk="1" hangingPunct="1">
              <a:lnSpc>
                <a:spcPct val="90000"/>
              </a:lnSpc>
              <a:buNone/>
            </a:pPr>
            <a:r>
              <a:rPr lang="en-US" altLang="zh-CN" sz="2800" dirty="0">
                <a:hlinkClick r:id="rId4" action="ppaction://hlinksldjump"/>
              </a:rPr>
              <a:t>3.6  </a:t>
            </a:r>
            <a:r>
              <a:rPr lang="zh-CN" altLang="en-US" sz="2800" dirty="0">
                <a:latin typeface="黑体" panose="02010609060101010101" pitchFamily="49" charset="-122"/>
                <a:hlinkClick r:id="rId4" action="ppaction://hlinksldjump"/>
              </a:rPr>
              <a:t>产生死锁的原因和必要条件</a:t>
            </a:r>
            <a:endParaRPr lang="zh-CN" altLang="en-US" sz="2800" dirty="0">
              <a:latin typeface="黑体" panose="02010609060101010101" pitchFamily="49" charset="-122"/>
            </a:endParaRPr>
          </a:p>
          <a:p>
            <a:pPr eaLnBrk="1" hangingPunct="1">
              <a:lnSpc>
                <a:spcPct val="90000"/>
              </a:lnSpc>
              <a:buNone/>
            </a:pPr>
            <a:r>
              <a:rPr lang="en-US" altLang="zh-CN" sz="2800" dirty="0">
                <a:hlinkClick r:id="" action="ppaction://noaction"/>
              </a:rPr>
              <a:t>3.7  </a:t>
            </a:r>
            <a:r>
              <a:rPr lang="zh-CN" altLang="en-US" sz="2800" dirty="0">
                <a:latin typeface="宋体" panose="02010600030101010101" pitchFamily="2" charset="-122"/>
                <a:hlinkClick r:id="" action="ppaction://noaction"/>
              </a:rPr>
              <a:t>预防和避免死锁的方法</a:t>
            </a:r>
            <a:endParaRPr lang="zh-CN" altLang="en-US" sz="2800" dirty="0">
              <a:latin typeface="宋体" panose="02010600030101010101" pitchFamily="2" charset="-122"/>
            </a:endParaRPr>
          </a:p>
          <a:p>
            <a:pPr eaLnBrk="1" hangingPunct="1">
              <a:lnSpc>
                <a:spcPct val="90000"/>
              </a:lnSpc>
              <a:buNone/>
            </a:pPr>
            <a:r>
              <a:rPr lang="en-US" altLang="zh-CN" sz="2800" dirty="0">
                <a:hlinkClick r:id="rId5" action="ppaction://hlinksldjump"/>
              </a:rPr>
              <a:t>3.8</a:t>
            </a:r>
            <a:r>
              <a:rPr lang="en-US" altLang="zh-CN" sz="2800" dirty="0">
                <a:latin typeface="黑体" panose="02010609060101010101" pitchFamily="49" charset="-122"/>
                <a:hlinkClick r:id="rId5" action="ppaction://hlinksldjump"/>
              </a:rPr>
              <a:t> </a:t>
            </a:r>
            <a:r>
              <a:rPr lang="zh-CN" altLang="en-US" sz="2800" dirty="0">
                <a:latin typeface="黑体" panose="02010609060101010101" pitchFamily="49" charset="-122"/>
                <a:hlinkClick r:id="rId5" action="ppaction://hlinksldjump"/>
              </a:rPr>
              <a:t>死锁的检测和解除</a:t>
            </a:r>
            <a:endParaRPr lang="zh-CN" altLang="en-US" sz="2800" dirty="0">
              <a:latin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44739"/>
                                        </p:tgtEl>
                                        <p:attrNameLst>
                                          <p:attrName>style.visibility</p:attrName>
                                        </p:attrNameLst>
                                      </p:cBhvr>
                                      <p:to>
                                        <p:strVal val="visible"/>
                                      </p:to>
                                    </p:set>
                                    <p:animEffect transition="in" filter="wipe(up)">
                                      <p:cBhvr>
                                        <p:cTn id="7" dur="500"/>
                                        <p:tgtEl>
                                          <p:spTgt spid="2447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3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灯片编号占位符 4"/>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ea typeface="楷体_GB2312" pitchFamily="49" charset="-122"/>
              </a:rPr>
            </a:fld>
            <a:endParaRPr lang="en-US" altLang="zh-CN" sz="1400" dirty="0">
              <a:ea typeface="楷体_GB2312" pitchFamily="49" charset="-122"/>
            </a:endParaRPr>
          </a:p>
        </p:txBody>
      </p:sp>
      <p:sp>
        <p:nvSpPr>
          <p:cNvPr id="18435" name="Rectangle 4"/>
          <p:cNvSpPr>
            <a:spLocks noGrp="1"/>
          </p:cNvSpPr>
          <p:nvPr>
            <p:ph type="title"/>
          </p:nvPr>
        </p:nvSpPr>
        <p:spPr>
          <a:ln/>
        </p:spPr>
        <p:txBody>
          <a:bodyPr vert="horz" wrap="square" lIns="91440" tIns="45720" rIns="91440" bIns="45720" anchor="b" anchorCtr="0"/>
          <a:p>
            <a:pPr eaLnBrk="1" hangingPunct="1"/>
            <a:r>
              <a:rPr lang="en-US" altLang="zh-CN" sz="3600" dirty="0"/>
              <a:t>3.2.1  </a:t>
            </a:r>
            <a:r>
              <a:rPr lang="zh-CN" altLang="en-US" sz="3600" dirty="0"/>
              <a:t>先来先服务调度算法 </a:t>
            </a:r>
            <a:endParaRPr lang="zh-CN" altLang="en-US" sz="3600" dirty="0"/>
          </a:p>
        </p:txBody>
      </p:sp>
      <p:sp>
        <p:nvSpPr>
          <p:cNvPr id="786437" name="Text Box 5"/>
          <p:cNvSpPr txBox="1"/>
          <p:nvPr/>
        </p:nvSpPr>
        <p:spPr>
          <a:xfrm>
            <a:off x="468313" y="1125538"/>
            <a:ext cx="8442325" cy="946150"/>
          </a:xfrm>
          <a:prstGeom prst="rect">
            <a:avLst/>
          </a:prstGeom>
          <a:noFill/>
          <a:ln w="9525">
            <a:noFill/>
          </a:ln>
        </p:spPr>
        <p:txBody>
          <a:bodyPr>
            <a:spAutoFit/>
          </a:bodyPr>
          <a:p>
            <a:pPr eaLnBrk="1" hangingPunct="1">
              <a:buNone/>
            </a:pPr>
            <a:r>
              <a:rPr lang="en-US" altLang="zh-CN" sz="2800" dirty="0">
                <a:latin typeface="Tahoma" panose="020B0604030504040204" pitchFamily="34" charset="0"/>
              </a:rPr>
              <a:t>FCFS</a:t>
            </a:r>
            <a:r>
              <a:rPr lang="zh-CN" altLang="en-US" sz="2800" dirty="0">
                <a:latin typeface="宋体" panose="02010600030101010101" pitchFamily="2" charset="-122"/>
              </a:rPr>
              <a:t>调度算法是一种最简单的调度算法。</a:t>
            </a:r>
            <a:endParaRPr lang="zh-CN" altLang="en-US" sz="2800" dirty="0">
              <a:latin typeface="宋体" panose="02010600030101010101" pitchFamily="2" charset="-122"/>
            </a:endParaRPr>
          </a:p>
          <a:p>
            <a:pPr eaLnBrk="1" hangingPunct="1">
              <a:buNone/>
            </a:pPr>
            <a:r>
              <a:rPr lang="zh-CN" altLang="en-US" sz="2800" dirty="0">
                <a:latin typeface="宋体" panose="02010600030101010101" pitchFamily="2" charset="-122"/>
              </a:rPr>
              <a:t>既可用于</a:t>
            </a:r>
            <a:r>
              <a:rPr lang="zh-CN" altLang="en-US" sz="2800" dirty="0">
                <a:solidFill>
                  <a:schemeClr val="hlink"/>
                </a:solidFill>
                <a:latin typeface="黑体" panose="02010609060101010101" pitchFamily="49" charset="-122"/>
                <a:ea typeface="黑体" panose="02010609060101010101" pitchFamily="49" charset="-122"/>
              </a:rPr>
              <a:t>作业调度</a:t>
            </a:r>
            <a:r>
              <a:rPr lang="zh-CN" altLang="en-US" sz="2800" dirty="0">
                <a:latin typeface="宋体" panose="02010600030101010101" pitchFamily="2" charset="-122"/>
              </a:rPr>
              <a:t>，也可用于</a:t>
            </a:r>
            <a:r>
              <a:rPr lang="zh-CN" altLang="en-US" sz="2800" dirty="0">
                <a:solidFill>
                  <a:schemeClr val="hlink"/>
                </a:solidFill>
                <a:latin typeface="黑体" panose="02010609060101010101" pitchFamily="49" charset="-122"/>
                <a:ea typeface="黑体" panose="02010609060101010101" pitchFamily="49" charset="-122"/>
              </a:rPr>
              <a:t>进程调度</a:t>
            </a:r>
            <a:r>
              <a:rPr lang="zh-CN" altLang="en-US" sz="2800" dirty="0">
                <a:latin typeface="宋体" panose="02010600030101010101" pitchFamily="2" charset="-122"/>
              </a:rPr>
              <a:t>。</a:t>
            </a:r>
            <a:endParaRPr lang="zh-CN" altLang="en-US" sz="2800" dirty="0">
              <a:latin typeface="宋体" panose="02010600030101010101" pitchFamily="2" charset="-122"/>
            </a:endParaRPr>
          </a:p>
        </p:txBody>
      </p:sp>
      <p:sp>
        <p:nvSpPr>
          <p:cNvPr id="786438" name="Text Box 6"/>
          <p:cNvSpPr txBox="1"/>
          <p:nvPr/>
        </p:nvSpPr>
        <p:spPr>
          <a:xfrm>
            <a:off x="525463" y="2759075"/>
            <a:ext cx="2028825" cy="1076325"/>
          </a:xfrm>
          <a:prstGeom prst="rect">
            <a:avLst/>
          </a:prstGeom>
          <a:solidFill>
            <a:srgbClr val="FFFFCC"/>
          </a:solidFill>
          <a:ln w="9525" cap="flat" cmpd="sng">
            <a:solidFill>
              <a:schemeClr val="hlink"/>
            </a:solidFill>
            <a:prstDash val="solid"/>
            <a:miter/>
            <a:headEnd type="none" w="med" len="med"/>
            <a:tailEnd type="none" w="med" len="med"/>
          </a:ln>
        </p:spPr>
        <p:txBody>
          <a:bodyPr>
            <a:spAutoFit/>
          </a:bodyPr>
          <a:p>
            <a:pPr algn="ctr" eaLnBrk="1" hangingPunct="1">
              <a:spcBef>
                <a:spcPct val="50000"/>
              </a:spcBef>
              <a:buNone/>
            </a:pPr>
            <a:r>
              <a:rPr lang="zh-CN" altLang="en-US" sz="3200" dirty="0">
                <a:latin typeface="黑体" panose="02010609060101010101" pitchFamily="49" charset="-122"/>
                <a:ea typeface="黑体" panose="02010609060101010101" pitchFamily="49" charset="-122"/>
              </a:rPr>
              <a:t>用于作业调度中： </a:t>
            </a:r>
            <a:endParaRPr lang="zh-CN" altLang="en-US" sz="3200" dirty="0">
              <a:latin typeface="黑体" panose="02010609060101010101" pitchFamily="49" charset="-122"/>
              <a:ea typeface="黑体" panose="02010609060101010101" pitchFamily="49" charset="-122"/>
            </a:endParaRPr>
          </a:p>
        </p:txBody>
      </p:sp>
      <p:sp>
        <p:nvSpPr>
          <p:cNvPr id="786439" name="Text Box 7"/>
          <p:cNvSpPr txBox="1"/>
          <p:nvPr/>
        </p:nvSpPr>
        <p:spPr>
          <a:xfrm>
            <a:off x="2944813" y="2554288"/>
            <a:ext cx="5786437" cy="1552575"/>
          </a:xfrm>
          <a:prstGeom prst="rect">
            <a:avLst/>
          </a:prstGeom>
          <a:noFill/>
          <a:ln w="9525">
            <a:noFill/>
          </a:ln>
        </p:spPr>
        <p:txBody>
          <a:bodyPr>
            <a:spAutoFit/>
          </a:bodyPr>
          <a:p>
            <a:pPr eaLnBrk="1" hangingPunct="1">
              <a:spcBef>
                <a:spcPct val="50000"/>
              </a:spcBef>
            </a:pPr>
            <a:r>
              <a:rPr lang="zh-CN" altLang="en-US" dirty="0">
                <a:latin typeface="楷体_GB2312" pitchFamily="49" charset="-122"/>
              </a:rPr>
              <a:t>从后备队列作业中，选择一个或几个最先进入该队列的作业，将它们调入内存，为它们分配资源、创建进程，然后放入进程就绪队列。 </a:t>
            </a:r>
            <a:endParaRPr lang="zh-CN" altLang="en-US" dirty="0">
              <a:latin typeface="楷体_GB2312" pitchFamily="49" charset="-122"/>
            </a:endParaRPr>
          </a:p>
        </p:txBody>
      </p:sp>
      <p:sp>
        <p:nvSpPr>
          <p:cNvPr id="786440" name="Text Box 8"/>
          <p:cNvSpPr txBox="1"/>
          <p:nvPr/>
        </p:nvSpPr>
        <p:spPr>
          <a:xfrm>
            <a:off x="498475" y="4624388"/>
            <a:ext cx="2066925" cy="1076325"/>
          </a:xfrm>
          <a:prstGeom prst="rect">
            <a:avLst/>
          </a:prstGeom>
          <a:solidFill>
            <a:srgbClr val="FFFFCC"/>
          </a:solidFill>
          <a:ln w="9525" cap="flat" cmpd="sng">
            <a:solidFill>
              <a:schemeClr val="hlink"/>
            </a:solidFill>
            <a:prstDash val="solid"/>
            <a:miter/>
            <a:headEnd type="none" w="med" len="med"/>
            <a:tailEnd type="none" w="med" len="med"/>
          </a:ln>
        </p:spPr>
        <p:txBody>
          <a:bodyPr>
            <a:spAutoFit/>
          </a:bodyPr>
          <a:p>
            <a:pPr algn="ctr" eaLnBrk="1" hangingPunct="1">
              <a:spcBef>
                <a:spcPct val="50000"/>
              </a:spcBef>
              <a:buNone/>
            </a:pPr>
            <a:r>
              <a:rPr lang="zh-CN" altLang="en-US" sz="3200" dirty="0">
                <a:latin typeface="黑体" panose="02010609060101010101" pitchFamily="49" charset="-122"/>
                <a:ea typeface="黑体" panose="02010609060101010101" pitchFamily="49" charset="-122"/>
              </a:rPr>
              <a:t>用于进程调度时： </a:t>
            </a:r>
            <a:endParaRPr lang="zh-CN" altLang="en-US" sz="3200" dirty="0">
              <a:latin typeface="黑体" panose="02010609060101010101" pitchFamily="49" charset="-122"/>
              <a:ea typeface="黑体" panose="02010609060101010101" pitchFamily="49" charset="-122"/>
            </a:endParaRPr>
          </a:p>
        </p:txBody>
      </p:sp>
      <p:sp>
        <p:nvSpPr>
          <p:cNvPr id="786441" name="Text Box 9"/>
          <p:cNvSpPr txBox="1"/>
          <p:nvPr/>
        </p:nvSpPr>
        <p:spPr>
          <a:xfrm>
            <a:off x="2955925" y="4419600"/>
            <a:ext cx="5899150" cy="1552575"/>
          </a:xfrm>
          <a:prstGeom prst="rect">
            <a:avLst/>
          </a:prstGeom>
          <a:noFill/>
          <a:ln w="9525">
            <a:noFill/>
          </a:ln>
        </p:spPr>
        <p:txBody>
          <a:bodyPr>
            <a:spAutoFit/>
          </a:bodyPr>
          <a:p>
            <a:pPr eaLnBrk="1" hangingPunct="1">
              <a:spcBef>
                <a:spcPct val="50000"/>
              </a:spcBef>
            </a:pPr>
            <a:r>
              <a:rPr lang="zh-CN" altLang="en-US" dirty="0">
                <a:latin typeface="楷体_GB2312" pitchFamily="49" charset="-122"/>
              </a:rPr>
              <a:t>从就绪队列中，选择一个最先进入该队列的进程，为之分配处理机，使之投入运行。该进程一直运行到完成或发生某事件而阻塞后，才放弃处理机。</a:t>
            </a:r>
            <a:r>
              <a:rPr lang="en-US" altLang="zh-CN" dirty="0">
                <a:latin typeface="Times New Roman" panose="02020603050405020304" pitchFamily="18" charset="0"/>
              </a:rPr>
              <a:t>——</a:t>
            </a:r>
            <a:r>
              <a:rPr lang="zh-CN" altLang="en-US" dirty="0">
                <a:latin typeface="楷体_GB2312" pitchFamily="49" charset="-122"/>
              </a:rPr>
              <a:t>非抢占式 </a:t>
            </a:r>
            <a:endParaRPr lang="zh-CN" altLang="en-US" dirty="0">
              <a:latin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86437">
                                            <p:txEl>
                                              <p:charRg st="0" end="21"/>
                                            </p:txEl>
                                          </p:spTgt>
                                        </p:tgtEl>
                                        <p:attrNameLst>
                                          <p:attrName>style.visibility</p:attrName>
                                        </p:attrNameLst>
                                      </p:cBhvr>
                                      <p:to>
                                        <p:strVal val="visible"/>
                                      </p:to>
                                    </p:set>
                                    <p:animEffect transition="in" filter="wipe(up)">
                                      <p:cBhvr>
                                        <p:cTn id="7" dur="500"/>
                                        <p:tgtEl>
                                          <p:spTgt spid="786437">
                                            <p:txEl>
                                              <p:charRg st="0" end="21"/>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786437">
                                            <p:txEl>
                                              <p:charRg st="21" end="40"/>
                                            </p:txEl>
                                          </p:spTgt>
                                        </p:tgtEl>
                                        <p:attrNameLst>
                                          <p:attrName>style.visibility</p:attrName>
                                        </p:attrNameLst>
                                      </p:cBhvr>
                                      <p:to>
                                        <p:strVal val="visible"/>
                                      </p:to>
                                    </p:set>
                                    <p:animEffect transition="in" filter="wipe(up)">
                                      <p:cBhvr>
                                        <p:cTn id="11" dur="500"/>
                                        <p:tgtEl>
                                          <p:spTgt spid="786437">
                                            <p:txEl>
                                              <p:charRg st="21" end="40"/>
                                            </p:txEl>
                                          </p:spTgt>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786438"/>
                                        </p:tgtEl>
                                        <p:attrNameLst>
                                          <p:attrName>style.visibility</p:attrName>
                                        </p:attrNameLst>
                                      </p:cBhvr>
                                      <p:to>
                                        <p:strVal val="visible"/>
                                      </p:to>
                                    </p:set>
                                    <p:anim calcmode="lin" valueType="num">
                                      <p:cBhvr additive="base">
                                        <p:cTn id="15" dur="500" fill="hold"/>
                                        <p:tgtEl>
                                          <p:spTgt spid="786438"/>
                                        </p:tgtEl>
                                        <p:attrNameLst>
                                          <p:attrName>ppt_x</p:attrName>
                                        </p:attrNameLst>
                                      </p:cBhvr>
                                      <p:tavLst>
                                        <p:tav tm="0">
                                          <p:val>
                                            <p:strVal val="0-#ppt_w/2"/>
                                          </p:val>
                                        </p:tav>
                                        <p:tav tm="100000">
                                          <p:val>
                                            <p:strVal val="#ppt_x"/>
                                          </p:val>
                                        </p:tav>
                                      </p:tavLst>
                                    </p:anim>
                                    <p:anim calcmode="lin" valueType="num">
                                      <p:cBhvr additive="base">
                                        <p:cTn id="16" dur="500" fill="hold"/>
                                        <p:tgtEl>
                                          <p:spTgt spid="786438"/>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 presetClass="entr" presetSubtype="2" fill="hold" grpId="0" nodeType="afterEffect">
                                  <p:stCondLst>
                                    <p:cond delay="0"/>
                                  </p:stCondLst>
                                  <p:childTnLst>
                                    <p:set>
                                      <p:cBhvr>
                                        <p:cTn id="19" dur="1" fill="hold">
                                          <p:stCondLst>
                                            <p:cond delay="0"/>
                                          </p:stCondLst>
                                        </p:cTn>
                                        <p:tgtEl>
                                          <p:spTgt spid="786439"/>
                                        </p:tgtEl>
                                        <p:attrNameLst>
                                          <p:attrName>style.visibility</p:attrName>
                                        </p:attrNameLst>
                                      </p:cBhvr>
                                      <p:to>
                                        <p:strVal val="visible"/>
                                      </p:to>
                                    </p:set>
                                    <p:anim calcmode="lin" valueType="num">
                                      <p:cBhvr additive="base">
                                        <p:cTn id="20" dur="500" fill="hold"/>
                                        <p:tgtEl>
                                          <p:spTgt spid="786439"/>
                                        </p:tgtEl>
                                        <p:attrNameLst>
                                          <p:attrName>ppt_x</p:attrName>
                                        </p:attrNameLst>
                                      </p:cBhvr>
                                      <p:tavLst>
                                        <p:tav tm="0">
                                          <p:val>
                                            <p:strVal val="1+#ppt_w/2"/>
                                          </p:val>
                                        </p:tav>
                                        <p:tav tm="100000">
                                          <p:val>
                                            <p:strVal val="#ppt_x"/>
                                          </p:val>
                                        </p:tav>
                                      </p:tavLst>
                                    </p:anim>
                                    <p:anim calcmode="lin" valueType="num">
                                      <p:cBhvr additive="base">
                                        <p:cTn id="21" dur="500" fill="hold"/>
                                        <p:tgtEl>
                                          <p:spTgt spid="786439"/>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2" presetClass="entr" presetSubtype="8" fill="hold" grpId="0" nodeType="afterEffect">
                                  <p:stCondLst>
                                    <p:cond delay="0"/>
                                  </p:stCondLst>
                                  <p:childTnLst>
                                    <p:set>
                                      <p:cBhvr>
                                        <p:cTn id="24" dur="1" fill="hold">
                                          <p:stCondLst>
                                            <p:cond delay="0"/>
                                          </p:stCondLst>
                                        </p:cTn>
                                        <p:tgtEl>
                                          <p:spTgt spid="786440"/>
                                        </p:tgtEl>
                                        <p:attrNameLst>
                                          <p:attrName>style.visibility</p:attrName>
                                        </p:attrNameLst>
                                      </p:cBhvr>
                                      <p:to>
                                        <p:strVal val="visible"/>
                                      </p:to>
                                    </p:set>
                                    <p:anim calcmode="lin" valueType="num">
                                      <p:cBhvr additive="base">
                                        <p:cTn id="25" dur="500" fill="hold"/>
                                        <p:tgtEl>
                                          <p:spTgt spid="786440"/>
                                        </p:tgtEl>
                                        <p:attrNameLst>
                                          <p:attrName>ppt_x</p:attrName>
                                        </p:attrNameLst>
                                      </p:cBhvr>
                                      <p:tavLst>
                                        <p:tav tm="0">
                                          <p:val>
                                            <p:strVal val="0-#ppt_w/2"/>
                                          </p:val>
                                        </p:tav>
                                        <p:tav tm="100000">
                                          <p:val>
                                            <p:strVal val="#ppt_x"/>
                                          </p:val>
                                        </p:tav>
                                      </p:tavLst>
                                    </p:anim>
                                    <p:anim calcmode="lin" valueType="num">
                                      <p:cBhvr additive="base">
                                        <p:cTn id="26" dur="500" fill="hold"/>
                                        <p:tgtEl>
                                          <p:spTgt spid="786440"/>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2" presetClass="entr" presetSubtype="2" fill="hold" grpId="0" nodeType="afterEffect">
                                  <p:stCondLst>
                                    <p:cond delay="0"/>
                                  </p:stCondLst>
                                  <p:childTnLst>
                                    <p:set>
                                      <p:cBhvr>
                                        <p:cTn id="29" dur="1" fill="hold">
                                          <p:stCondLst>
                                            <p:cond delay="0"/>
                                          </p:stCondLst>
                                        </p:cTn>
                                        <p:tgtEl>
                                          <p:spTgt spid="786441"/>
                                        </p:tgtEl>
                                        <p:attrNameLst>
                                          <p:attrName>style.visibility</p:attrName>
                                        </p:attrNameLst>
                                      </p:cBhvr>
                                      <p:to>
                                        <p:strVal val="visible"/>
                                      </p:to>
                                    </p:set>
                                    <p:anim calcmode="lin" valueType="num">
                                      <p:cBhvr additive="base">
                                        <p:cTn id="30" dur="500" fill="hold"/>
                                        <p:tgtEl>
                                          <p:spTgt spid="786441"/>
                                        </p:tgtEl>
                                        <p:attrNameLst>
                                          <p:attrName>ppt_x</p:attrName>
                                        </p:attrNameLst>
                                      </p:cBhvr>
                                      <p:tavLst>
                                        <p:tav tm="0">
                                          <p:val>
                                            <p:strVal val="1+#ppt_w/2"/>
                                          </p:val>
                                        </p:tav>
                                        <p:tav tm="100000">
                                          <p:val>
                                            <p:strVal val="#ppt_x"/>
                                          </p:val>
                                        </p:tav>
                                      </p:tavLst>
                                    </p:anim>
                                    <p:anim calcmode="lin" valueType="num">
                                      <p:cBhvr additive="base">
                                        <p:cTn id="31" dur="500" fill="hold"/>
                                        <p:tgtEl>
                                          <p:spTgt spid="7864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6437" grpId="0" build="p"/>
      <p:bldP spid="786438" grpId="0" animBg="1"/>
      <p:bldP spid="786439" grpId="0"/>
      <p:bldP spid="786440" grpId="0" animBg="1"/>
      <p:bldP spid="78644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灯片编号占位符 5"/>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ea typeface="楷体_GB2312" pitchFamily="49" charset="-122"/>
              </a:rPr>
            </a:fld>
            <a:endParaRPr lang="en-US" altLang="zh-CN" sz="1400" dirty="0">
              <a:ea typeface="楷体_GB2312" pitchFamily="49" charset="-122"/>
            </a:endParaRPr>
          </a:p>
        </p:txBody>
      </p:sp>
      <p:sp>
        <p:nvSpPr>
          <p:cNvPr id="19459" name="Text Box 2"/>
          <p:cNvSpPr txBox="1"/>
          <p:nvPr/>
        </p:nvSpPr>
        <p:spPr>
          <a:xfrm>
            <a:off x="381000" y="241300"/>
            <a:ext cx="1727200" cy="457200"/>
          </a:xfrm>
          <a:prstGeom prst="rect">
            <a:avLst/>
          </a:prstGeom>
          <a:noFill/>
          <a:ln w="9525">
            <a:noFill/>
          </a:ln>
        </p:spPr>
        <p:txBody>
          <a:bodyPr lIns="54000" rIns="18000">
            <a:spAutoFit/>
          </a:bodyPr>
          <a:p>
            <a:pPr eaLnBrk="1" hangingPunct="1">
              <a:spcBef>
                <a:spcPct val="50000"/>
              </a:spcBef>
            </a:pPr>
            <a:r>
              <a:rPr lang="en-US" altLang="zh-CN" dirty="0">
                <a:solidFill>
                  <a:srgbClr val="000066"/>
                </a:solidFill>
                <a:latin typeface="宋体" panose="02010600030101010101" pitchFamily="2" charset="-122"/>
              </a:rPr>
              <a:t>【</a:t>
            </a:r>
            <a:r>
              <a:rPr lang="zh-CN" altLang="en-US" dirty="0">
                <a:solidFill>
                  <a:srgbClr val="000066"/>
                </a:solidFill>
                <a:latin typeface="宋体" panose="02010600030101010101" pitchFamily="2" charset="-122"/>
              </a:rPr>
              <a:t>例</a:t>
            </a:r>
            <a:r>
              <a:rPr lang="en-US" altLang="zh-CN" dirty="0">
                <a:solidFill>
                  <a:srgbClr val="000066"/>
                </a:solidFill>
                <a:latin typeface="Tahoma" panose="020B0604030504040204" pitchFamily="34" charset="0"/>
              </a:rPr>
              <a:t>3-1</a:t>
            </a:r>
            <a:r>
              <a:rPr lang="en-US" altLang="zh-CN" dirty="0">
                <a:solidFill>
                  <a:srgbClr val="000066"/>
                </a:solidFill>
                <a:latin typeface="宋体" panose="02010600030101010101" pitchFamily="2" charset="-122"/>
              </a:rPr>
              <a:t>】</a:t>
            </a:r>
            <a:endParaRPr lang="en-US" altLang="zh-CN" dirty="0">
              <a:solidFill>
                <a:srgbClr val="000066"/>
              </a:solidFill>
              <a:latin typeface="Tahoma" panose="020B0604030504040204" pitchFamily="34" charset="0"/>
            </a:endParaRPr>
          </a:p>
        </p:txBody>
      </p:sp>
      <p:sp>
        <p:nvSpPr>
          <p:cNvPr id="19460" name="Text Box 3"/>
          <p:cNvSpPr txBox="1"/>
          <p:nvPr/>
        </p:nvSpPr>
        <p:spPr>
          <a:xfrm>
            <a:off x="2057400" y="241300"/>
            <a:ext cx="6781800" cy="822325"/>
          </a:xfrm>
          <a:prstGeom prst="rect">
            <a:avLst/>
          </a:prstGeom>
          <a:solidFill>
            <a:schemeClr val="bg1"/>
          </a:solidFill>
          <a:ln w="9525">
            <a:noFill/>
          </a:ln>
        </p:spPr>
        <p:txBody>
          <a:bodyPr>
            <a:spAutoFit/>
          </a:bodyPr>
          <a:p>
            <a:pPr eaLnBrk="1" hangingPunct="1">
              <a:spcBef>
                <a:spcPct val="50000"/>
              </a:spcBef>
            </a:pPr>
            <a:r>
              <a:rPr lang="zh-CN" altLang="en-US" dirty="0">
                <a:latin typeface="宋体" panose="02010600030101010101" pitchFamily="2" charset="-122"/>
              </a:rPr>
              <a:t>设在单道系统中用</a:t>
            </a:r>
            <a:r>
              <a:rPr lang="en-US" altLang="zh-CN" dirty="0">
                <a:latin typeface="宋体" panose="02010600030101010101" pitchFamily="2" charset="-122"/>
              </a:rPr>
              <a:t>FCFS</a:t>
            </a:r>
            <a:r>
              <a:rPr lang="zh-CN" altLang="en-US" dirty="0">
                <a:latin typeface="宋体" panose="02010600030101010101" pitchFamily="2" charset="-122"/>
              </a:rPr>
              <a:t>算法调度如下作业，请完成下表。</a:t>
            </a:r>
            <a:endParaRPr lang="zh-CN" altLang="en-US" dirty="0">
              <a:latin typeface="宋体" panose="02010600030101010101" pitchFamily="2" charset="-122"/>
            </a:endParaRPr>
          </a:p>
        </p:txBody>
      </p:sp>
      <p:graphicFrame>
        <p:nvGraphicFramePr>
          <p:cNvPr id="256004" name="Group 4"/>
          <p:cNvGraphicFramePr>
            <a:graphicFrameLocks noGrp="1"/>
          </p:cNvGraphicFramePr>
          <p:nvPr/>
        </p:nvGraphicFramePr>
        <p:xfrm>
          <a:off x="381000" y="1206500"/>
          <a:ext cx="8153400" cy="3852863"/>
        </p:xfrm>
        <a:graphic>
          <a:graphicData uri="http://schemas.openxmlformats.org/drawingml/2006/table">
            <a:tbl>
              <a:tblPr/>
              <a:tblGrid>
                <a:gridCol w="1165225"/>
                <a:gridCol w="1163638"/>
                <a:gridCol w="1166812"/>
                <a:gridCol w="1162050"/>
                <a:gridCol w="1166813"/>
                <a:gridCol w="1163637"/>
                <a:gridCol w="1165225"/>
              </a:tblGrid>
              <a:tr h="63979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进程名</a:t>
                      </a:r>
                      <a:r>
                        <a:rPr kumimoji="0" lang="zh-CN" altLang="en-US" sz="24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 </a:t>
                      </a:r>
                      <a:endParaRPr kumimoji="0" lang="zh-CN" altLang="en-US" sz="2400" b="1"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45722" marB="45722"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rPr>
                        <a:t>A</a:t>
                      </a:r>
                      <a:endParaRPr kumimoji="0" lang="en-US"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rPr>
                        <a:t>B</a:t>
                      </a:r>
                      <a:endParaRPr kumimoji="0" lang="en-US"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rPr>
                        <a:t>C</a:t>
                      </a:r>
                      <a:endParaRPr kumimoji="0" lang="en-US"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rPr>
                        <a:t>D</a:t>
                      </a:r>
                      <a:endParaRPr kumimoji="0" lang="en-US"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rPr>
                        <a:t>E</a:t>
                      </a:r>
                      <a:endParaRPr kumimoji="0" lang="en-US"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平</a:t>
                      </a:r>
                      <a:r>
                        <a:rPr kumimoji="0" lang="zh-CN" altLang="en-US"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  </a:t>
                      </a:r>
                      <a:r>
                        <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均</a:t>
                      </a:r>
                      <a:r>
                        <a:rPr kumimoji="0"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 </a:t>
                      </a:r>
                      <a:endParaRPr kumimoji="0"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3979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到达时间</a:t>
                      </a:r>
                      <a:r>
                        <a:rPr kumimoji="0" lang="zh-CN" altLang="en-US" sz="2800" b="1" i="0" u="none" strike="noStrike" cap="none" normalizeH="0" baseline="0">
                          <a:ln>
                            <a:noFill/>
                          </a:ln>
                          <a:solidFill>
                            <a:schemeClr val="tx1"/>
                          </a:solidFill>
                          <a:effectLst/>
                          <a:latin typeface="Tahoma" panose="020B0604030504040204" pitchFamily="34" charset="0"/>
                          <a:ea typeface="宋体" panose="02010600030101010101" pitchFamily="2" charset="-122"/>
                        </a:rPr>
                        <a:t> </a:t>
                      </a:r>
                      <a:endParaRPr kumimoji="0" lang="zh-CN" altLang="en-US" sz="2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22" marB="45722"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9:00</a:t>
                      </a:r>
                      <a:r>
                        <a:rPr kumimoji="0" lang="en-US"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rPr>
                        <a:t> </a:t>
                      </a:r>
                      <a:endParaRPr kumimoji="0" lang="en-US"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9:10</a:t>
                      </a:r>
                      <a:r>
                        <a:rPr kumimoji="0" lang="en-US"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rPr>
                        <a:t> </a:t>
                      </a:r>
                      <a:endParaRPr kumimoji="0" lang="en-US"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9:30</a:t>
                      </a:r>
                      <a:r>
                        <a:rPr kumimoji="0" lang="en-US"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rPr>
                        <a:t> </a:t>
                      </a:r>
                      <a:endParaRPr kumimoji="0" lang="en-US"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10:00</a:t>
                      </a:r>
                      <a:r>
                        <a:rPr kumimoji="0" lang="en-US"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rPr>
                        <a:t> </a:t>
                      </a:r>
                      <a:endParaRPr kumimoji="0" lang="en-US"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10:15</a:t>
                      </a:r>
                      <a:r>
                        <a:rPr kumimoji="0" lang="en-US"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rPr>
                        <a:t> </a:t>
                      </a:r>
                      <a:endParaRPr kumimoji="0" lang="en-US"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rowSpan="3">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4138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服务时间</a:t>
                      </a:r>
                      <a:r>
                        <a:rPr kumimoji="0" lang="zh-CN" altLang="en-US" sz="2800" b="1" i="0" u="none" strike="noStrike" cap="none" normalizeH="0" baseline="0">
                          <a:ln>
                            <a:noFill/>
                          </a:ln>
                          <a:solidFill>
                            <a:schemeClr val="tx1"/>
                          </a:solidFill>
                          <a:effectLst/>
                          <a:latin typeface="Tahoma" panose="020B0604030504040204" pitchFamily="34" charset="0"/>
                          <a:ea typeface="宋体" panose="02010600030101010101" pitchFamily="2" charset="-122"/>
                        </a:rPr>
                        <a:t> </a:t>
                      </a:r>
                      <a:endParaRPr kumimoji="0" lang="zh-CN" altLang="en-US" sz="2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22" marB="45722"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30</a:t>
                      </a:r>
                      <a:r>
                        <a:rPr kumimoji="0" lang="zh-CN" altLang="en-US"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分钟</a:t>
                      </a:r>
                      <a:r>
                        <a:rPr kumimoji="0"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 </a:t>
                      </a:r>
                      <a:endParaRPr kumimoji="0"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1</a:t>
                      </a: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小时</a:t>
                      </a:r>
                      <a:r>
                        <a:rPr kumimoji="0"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 </a:t>
                      </a:r>
                      <a:endParaRPr kumimoji="0"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10</a:t>
                      </a: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分钟</a:t>
                      </a:r>
                      <a:r>
                        <a:rPr kumimoji="0"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 </a:t>
                      </a:r>
                      <a:endParaRPr kumimoji="0"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50</a:t>
                      </a: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分钟</a:t>
                      </a:r>
                      <a:r>
                        <a:rPr kumimoji="0"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 </a:t>
                      </a:r>
                      <a:endParaRPr kumimoji="0"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20</a:t>
                      </a: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分钟</a:t>
                      </a:r>
                      <a:r>
                        <a:rPr kumimoji="0"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 </a:t>
                      </a:r>
                      <a:endParaRPr kumimoji="0"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vMerge="1">
                  <a:tcPr/>
                </a:tc>
              </a:tr>
              <a:tr h="63979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8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完成时间</a:t>
                      </a:r>
                      <a:r>
                        <a:rPr kumimoji="0" lang="zh-CN" altLang="en-US" sz="28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 </a:t>
                      </a:r>
                      <a:endParaRPr kumimoji="0" lang="zh-CN" altLang="en-US" sz="2800" b="1"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45722" marB="45722"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vMerge="1">
                  <a:tcPr/>
                </a:tc>
              </a:tr>
              <a:tr h="63979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周转时间</a:t>
                      </a:r>
                      <a:r>
                        <a:rPr kumimoji="0" lang="zh-CN" altLang="en-US" sz="2800" b="1" i="0" u="none" strike="noStrike" cap="none" normalizeH="0" baseline="0">
                          <a:ln>
                            <a:noFill/>
                          </a:ln>
                          <a:solidFill>
                            <a:schemeClr val="tx1"/>
                          </a:solidFill>
                          <a:effectLst/>
                          <a:latin typeface="Tahoma" panose="020B0604030504040204" pitchFamily="34" charset="0"/>
                          <a:ea typeface="宋体" panose="02010600030101010101" pitchFamily="2" charset="-122"/>
                        </a:rPr>
                        <a:t> </a:t>
                      </a:r>
                      <a:endParaRPr kumimoji="0" lang="zh-CN" altLang="en-US" sz="2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22" marB="45722"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52304">
                <a:tc>
                  <a:txBody>
                    <a:bodyPr/>
                    <a:lstStyle/>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anose="05000000000000000000" pitchFamily="2" charset="2"/>
                        <a:buNone/>
                      </a:pPr>
                      <a:r>
                        <a:rPr kumimoji="0" lang="zh-CN" altLang="en-US" sz="18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带权周</a:t>
                      </a:r>
                      <a:endParaRPr kumimoji="0" lang="zh-CN" altLang="en-US" sz="1800" b="1"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p>
                      <a:pPr marL="0" marR="0" lvl="0" indent="0" algn="ctr" defTabSz="914400" rtl="0" eaLnBrk="1" fontAlgn="base" latinLnBrk="0" hangingPunct="1">
                        <a:lnSpc>
                          <a:spcPct val="80000"/>
                        </a:lnSpc>
                        <a:spcBef>
                          <a:spcPct val="0"/>
                        </a:spcBef>
                        <a:spcAft>
                          <a:spcPct val="0"/>
                        </a:spcAft>
                        <a:buClr>
                          <a:schemeClr val="folHlink"/>
                        </a:buClr>
                        <a:buSzPct val="60000"/>
                        <a:buFont typeface="Wingdings" panose="05000000000000000000" pitchFamily="2" charset="2"/>
                        <a:buNone/>
                      </a:pPr>
                      <a:r>
                        <a:rPr kumimoji="0" lang="zh-CN" altLang="en-US" sz="18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转时间</a:t>
                      </a:r>
                      <a:r>
                        <a:rPr kumimoji="0" lang="zh-CN" altLang="en-US" sz="28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 </a:t>
                      </a:r>
                      <a:endParaRPr kumimoji="0" lang="zh-CN" altLang="en-US" sz="2800" b="1"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45722" marB="45722"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22" marB="45722"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256062" name="Text Box 62"/>
          <p:cNvSpPr txBox="1"/>
          <p:nvPr/>
        </p:nvSpPr>
        <p:spPr>
          <a:xfrm>
            <a:off x="2781300" y="3927475"/>
            <a:ext cx="990600" cy="327025"/>
          </a:xfrm>
          <a:prstGeom prst="rect">
            <a:avLst/>
          </a:prstGeom>
          <a:noFill/>
          <a:ln w="9525">
            <a:noFill/>
          </a:ln>
        </p:spPr>
        <p:txBody>
          <a:bodyPr lIns="18000" tIns="10800" rIns="18000" bIns="10800">
            <a:spAutoFit/>
          </a:bodyPr>
          <a:p>
            <a:pPr algn="ctr" eaLnBrk="1" hangingPunct="1">
              <a:spcBef>
                <a:spcPct val="50000"/>
              </a:spcBef>
            </a:pPr>
            <a:r>
              <a:rPr lang="en-US" altLang="zh-CN" sz="2000" dirty="0">
                <a:solidFill>
                  <a:srgbClr val="000066"/>
                </a:solidFill>
                <a:latin typeface="Tahoma" panose="020B0604030504040204" pitchFamily="34" charset="0"/>
              </a:rPr>
              <a:t>80</a:t>
            </a:r>
            <a:r>
              <a:rPr lang="zh-CN" altLang="en-US" sz="2000" dirty="0">
                <a:solidFill>
                  <a:srgbClr val="000066"/>
                </a:solidFill>
                <a:latin typeface="宋体" panose="02010600030101010101" pitchFamily="2" charset="-122"/>
              </a:rPr>
              <a:t>分钟</a:t>
            </a:r>
            <a:r>
              <a:rPr lang="zh-CN" altLang="en-US" sz="2000" dirty="0">
                <a:solidFill>
                  <a:srgbClr val="000066"/>
                </a:solidFill>
                <a:latin typeface="Tahoma" panose="020B0604030504040204" pitchFamily="34" charset="0"/>
              </a:rPr>
              <a:t> </a:t>
            </a:r>
            <a:endParaRPr lang="zh-CN" altLang="en-US" sz="2000" dirty="0">
              <a:solidFill>
                <a:srgbClr val="000066"/>
              </a:solidFill>
              <a:latin typeface="Tahoma" panose="020B0604030504040204" pitchFamily="34" charset="0"/>
            </a:endParaRPr>
          </a:p>
        </p:txBody>
      </p:sp>
      <p:sp>
        <p:nvSpPr>
          <p:cNvPr id="256063" name="Line 63"/>
          <p:cNvSpPr/>
          <p:nvPr/>
        </p:nvSpPr>
        <p:spPr>
          <a:xfrm flipH="1">
            <a:off x="7391400" y="1816100"/>
            <a:ext cx="1143000" cy="1981200"/>
          </a:xfrm>
          <a:prstGeom prst="line">
            <a:avLst/>
          </a:prstGeom>
          <a:ln w="9525" cap="flat" cmpd="sng">
            <a:solidFill>
              <a:schemeClr val="tx1"/>
            </a:solidFill>
            <a:prstDash val="solid"/>
            <a:miter/>
            <a:headEnd type="none" w="med" len="med"/>
            <a:tailEnd type="none" w="med" len="med"/>
          </a:ln>
        </p:spPr>
      </p:sp>
      <p:sp>
        <p:nvSpPr>
          <p:cNvPr id="256064" name="Line 64"/>
          <p:cNvSpPr/>
          <p:nvPr/>
        </p:nvSpPr>
        <p:spPr>
          <a:xfrm>
            <a:off x="7391400" y="1816100"/>
            <a:ext cx="1066800" cy="1981200"/>
          </a:xfrm>
          <a:prstGeom prst="line">
            <a:avLst/>
          </a:prstGeom>
          <a:ln w="9525" cap="flat" cmpd="sng">
            <a:solidFill>
              <a:schemeClr val="tx1"/>
            </a:solidFill>
            <a:prstDash val="solid"/>
            <a:miter/>
            <a:headEnd type="none" w="med" len="med"/>
            <a:tailEnd type="none" w="med" len="med"/>
          </a:ln>
        </p:spPr>
      </p:sp>
      <p:sp>
        <p:nvSpPr>
          <p:cNvPr id="256065" name="Text Box 65"/>
          <p:cNvSpPr txBox="1"/>
          <p:nvPr/>
        </p:nvSpPr>
        <p:spPr>
          <a:xfrm>
            <a:off x="1652588" y="3270250"/>
            <a:ext cx="974725" cy="387350"/>
          </a:xfrm>
          <a:prstGeom prst="rect">
            <a:avLst/>
          </a:prstGeom>
          <a:noFill/>
          <a:ln w="9525">
            <a:noFill/>
          </a:ln>
        </p:spPr>
        <p:txBody>
          <a:bodyPr lIns="18000" tIns="10800" rIns="18000" bIns="10800">
            <a:spAutoFit/>
          </a:bodyPr>
          <a:p>
            <a:pPr algn="ctr" eaLnBrk="1" hangingPunct="1">
              <a:spcBef>
                <a:spcPct val="50000"/>
              </a:spcBef>
            </a:pPr>
            <a:r>
              <a:rPr lang="en-US" altLang="zh-CN" dirty="0">
                <a:solidFill>
                  <a:srgbClr val="000066"/>
                </a:solidFill>
                <a:latin typeface="Tahoma" panose="020B0604030504040204" pitchFamily="34" charset="0"/>
              </a:rPr>
              <a:t>9:30</a:t>
            </a:r>
            <a:r>
              <a:rPr lang="en-US" altLang="zh-CN" b="0" dirty="0">
                <a:solidFill>
                  <a:schemeClr val="folHlink"/>
                </a:solidFill>
                <a:latin typeface="Tahoma" panose="020B0604030504040204" pitchFamily="34" charset="0"/>
              </a:rPr>
              <a:t> </a:t>
            </a:r>
            <a:endParaRPr lang="en-US" altLang="zh-CN" b="0" dirty="0">
              <a:solidFill>
                <a:schemeClr val="folHlink"/>
              </a:solidFill>
              <a:latin typeface="Tahoma" panose="020B0604030504040204" pitchFamily="34" charset="0"/>
            </a:endParaRPr>
          </a:p>
        </p:txBody>
      </p:sp>
      <p:sp>
        <p:nvSpPr>
          <p:cNvPr id="256066" name="Text Box 66"/>
          <p:cNvSpPr txBox="1"/>
          <p:nvPr/>
        </p:nvSpPr>
        <p:spPr>
          <a:xfrm>
            <a:off x="1614488" y="3957638"/>
            <a:ext cx="1025525" cy="327025"/>
          </a:xfrm>
          <a:prstGeom prst="rect">
            <a:avLst/>
          </a:prstGeom>
          <a:noFill/>
          <a:ln w="9525">
            <a:noFill/>
          </a:ln>
        </p:spPr>
        <p:txBody>
          <a:bodyPr lIns="18000" tIns="10800" rIns="18000" bIns="10800">
            <a:spAutoFit/>
          </a:bodyPr>
          <a:p>
            <a:pPr algn="ctr" eaLnBrk="1" hangingPunct="1">
              <a:spcBef>
                <a:spcPct val="50000"/>
              </a:spcBef>
            </a:pPr>
            <a:r>
              <a:rPr lang="en-US" altLang="zh-CN" sz="2000" dirty="0">
                <a:solidFill>
                  <a:srgbClr val="000066"/>
                </a:solidFill>
                <a:latin typeface="Tahoma" panose="020B0604030504040204" pitchFamily="34" charset="0"/>
              </a:rPr>
              <a:t>30</a:t>
            </a:r>
            <a:r>
              <a:rPr lang="zh-CN" altLang="en-US" sz="2000" dirty="0">
                <a:solidFill>
                  <a:srgbClr val="000066"/>
                </a:solidFill>
                <a:latin typeface="宋体" panose="02010600030101010101" pitchFamily="2" charset="-122"/>
              </a:rPr>
              <a:t>分钟</a:t>
            </a:r>
            <a:endParaRPr lang="zh-CN" altLang="en-US" sz="2000" dirty="0">
              <a:solidFill>
                <a:srgbClr val="000066"/>
              </a:solidFill>
              <a:latin typeface="宋体" panose="02010600030101010101" pitchFamily="2" charset="-122"/>
            </a:endParaRPr>
          </a:p>
        </p:txBody>
      </p:sp>
      <p:sp>
        <p:nvSpPr>
          <p:cNvPr id="256067" name="Text Box 67"/>
          <p:cNvSpPr txBox="1"/>
          <p:nvPr/>
        </p:nvSpPr>
        <p:spPr>
          <a:xfrm>
            <a:off x="2819400" y="3263900"/>
            <a:ext cx="990600" cy="387350"/>
          </a:xfrm>
          <a:prstGeom prst="rect">
            <a:avLst/>
          </a:prstGeom>
          <a:noFill/>
          <a:ln w="9525">
            <a:noFill/>
          </a:ln>
        </p:spPr>
        <p:txBody>
          <a:bodyPr lIns="18000" tIns="10800" rIns="18000" bIns="10800">
            <a:spAutoFit/>
          </a:bodyPr>
          <a:p>
            <a:pPr eaLnBrk="1" hangingPunct="1">
              <a:spcBef>
                <a:spcPct val="50000"/>
              </a:spcBef>
            </a:pPr>
            <a:r>
              <a:rPr lang="en-US" altLang="zh-CN" dirty="0">
                <a:solidFill>
                  <a:srgbClr val="000066"/>
                </a:solidFill>
                <a:latin typeface="Tahoma" panose="020B0604030504040204" pitchFamily="34" charset="0"/>
              </a:rPr>
              <a:t>10:30 </a:t>
            </a:r>
            <a:endParaRPr lang="en-US" altLang="zh-CN" dirty="0">
              <a:solidFill>
                <a:srgbClr val="000066"/>
              </a:solidFill>
              <a:latin typeface="Tahoma" panose="020B0604030504040204" pitchFamily="34" charset="0"/>
            </a:endParaRPr>
          </a:p>
        </p:txBody>
      </p:sp>
      <p:sp>
        <p:nvSpPr>
          <p:cNvPr id="256068" name="Text Box 68"/>
          <p:cNvSpPr txBox="1"/>
          <p:nvPr/>
        </p:nvSpPr>
        <p:spPr>
          <a:xfrm>
            <a:off x="3975100" y="3952875"/>
            <a:ext cx="990600" cy="327025"/>
          </a:xfrm>
          <a:prstGeom prst="rect">
            <a:avLst/>
          </a:prstGeom>
          <a:noFill/>
          <a:ln w="9525">
            <a:noFill/>
          </a:ln>
        </p:spPr>
        <p:txBody>
          <a:bodyPr lIns="18000" tIns="10800" rIns="18000" bIns="10800">
            <a:spAutoFit/>
          </a:bodyPr>
          <a:p>
            <a:pPr algn="ctr" eaLnBrk="1" hangingPunct="1">
              <a:spcBef>
                <a:spcPct val="50000"/>
              </a:spcBef>
            </a:pPr>
            <a:r>
              <a:rPr lang="en-US" altLang="zh-CN" sz="2000" dirty="0">
                <a:solidFill>
                  <a:srgbClr val="000066"/>
                </a:solidFill>
                <a:latin typeface="Tahoma" panose="020B0604030504040204" pitchFamily="34" charset="0"/>
              </a:rPr>
              <a:t>70</a:t>
            </a:r>
            <a:r>
              <a:rPr lang="zh-CN" altLang="en-US" sz="2000" dirty="0">
                <a:solidFill>
                  <a:srgbClr val="000066"/>
                </a:solidFill>
                <a:latin typeface="宋体" panose="02010600030101010101" pitchFamily="2" charset="-122"/>
              </a:rPr>
              <a:t>分钟</a:t>
            </a:r>
            <a:r>
              <a:rPr lang="zh-CN" altLang="en-US" sz="2000" dirty="0">
                <a:solidFill>
                  <a:srgbClr val="000066"/>
                </a:solidFill>
                <a:latin typeface="Tahoma" panose="020B0604030504040204" pitchFamily="34" charset="0"/>
              </a:rPr>
              <a:t> </a:t>
            </a:r>
            <a:endParaRPr lang="zh-CN" altLang="en-US" sz="2000" dirty="0">
              <a:solidFill>
                <a:srgbClr val="000066"/>
              </a:solidFill>
              <a:latin typeface="Tahoma" panose="020B0604030504040204" pitchFamily="34" charset="0"/>
            </a:endParaRPr>
          </a:p>
        </p:txBody>
      </p:sp>
      <p:sp>
        <p:nvSpPr>
          <p:cNvPr id="256069" name="Text Box 69"/>
          <p:cNvSpPr txBox="1"/>
          <p:nvPr/>
        </p:nvSpPr>
        <p:spPr>
          <a:xfrm>
            <a:off x="3949700" y="3263900"/>
            <a:ext cx="990600" cy="387350"/>
          </a:xfrm>
          <a:prstGeom prst="rect">
            <a:avLst/>
          </a:prstGeom>
          <a:noFill/>
          <a:ln w="9525">
            <a:noFill/>
          </a:ln>
        </p:spPr>
        <p:txBody>
          <a:bodyPr lIns="18000" tIns="10800" rIns="18000" bIns="10800">
            <a:spAutoFit/>
          </a:bodyPr>
          <a:p>
            <a:pPr eaLnBrk="1" hangingPunct="1">
              <a:spcBef>
                <a:spcPct val="50000"/>
              </a:spcBef>
            </a:pPr>
            <a:r>
              <a:rPr lang="en-US" altLang="zh-CN" dirty="0">
                <a:solidFill>
                  <a:srgbClr val="000066"/>
                </a:solidFill>
                <a:latin typeface="Tahoma" panose="020B0604030504040204" pitchFamily="34" charset="0"/>
              </a:rPr>
              <a:t>10:40 </a:t>
            </a:r>
            <a:endParaRPr lang="en-US" altLang="zh-CN" dirty="0">
              <a:solidFill>
                <a:srgbClr val="000066"/>
              </a:solidFill>
              <a:latin typeface="Tahoma" panose="020B0604030504040204" pitchFamily="34" charset="0"/>
            </a:endParaRPr>
          </a:p>
        </p:txBody>
      </p:sp>
      <p:sp>
        <p:nvSpPr>
          <p:cNvPr id="256070" name="Text Box 70"/>
          <p:cNvSpPr txBox="1"/>
          <p:nvPr/>
        </p:nvSpPr>
        <p:spPr>
          <a:xfrm>
            <a:off x="5130800" y="3263900"/>
            <a:ext cx="990600" cy="387350"/>
          </a:xfrm>
          <a:prstGeom prst="rect">
            <a:avLst/>
          </a:prstGeom>
          <a:noFill/>
          <a:ln w="9525">
            <a:noFill/>
          </a:ln>
        </p:spPr>
        <p:txBody>
          <a:bodyPr lIns="18000" tIns="10800" rIns="18000" bIns="10800">
            <a:spAutoFit/>
          </a:bodyPr>
          <a:p>
            <a:pPr eaLnBrk="1" hangingPunct="1">
              <a:spcBef>
                <a:spcPct val="50000"/>
              </a:spcBef>
            </a:pPr>
            <a:r>
              <a:rPr lang="en-US" altLang="zh-CN" dirty="0">
                <a:solidFill>
                  <a:srgbClr val="000066"/>
                </a:solidFill>
                <a:latin typeface="Tahoma" panose="020B0604030504040204" pitchFamily="34" charset="0"/>
              </a:rPr>
              <a:t>11:30 </a:t>
            </a:r>
            <a:endParaRPr lang="en-US" altLang="zh-CN" dirty="0">
              <a:solidFill>
                <a:srgbClr val="000066"/>
              </a:solidFill>
              <a:latin typeface="Tahoma" panose="020B0604030504040204" pitchFamily="34" charset="0"/>
            </a:endParaRPr>
          </a:p>
        </p:txBody>
      </p:sp>
      <p:sp>
        <p:nvSpPr>
          <p:cNvPr id="256071" name="Text Box 71"/>
          <p:cNvSpPr txBox="1"/>
          <p:nvPr/>
        </p:nvSpPr>
        <p:spPr>
          <a:xfrm>
            <a:off x="5143500" y="3965575"/>
            <a:ext cx="990600" cy="327025"/>
          </a:xfrm>
          <a:prstGeom prst="rect">
            <a:avLst/>
          </a:prstGeom>
          <a:noFill/>
          <a:ln w="9525">
            <a:noFill/>
          </a:ln>
        </p:spPr>
        <p:txBody>
          <a:bodyPr lIns="18000" tIns="10800" rIns="18000" bIns="10800">
            <a:spAutoFit/>
          </a:bodyPr>
          <a:p>
            <a:pPr algn="ctr" eaLnBrk="1" hangingPunct="1">
              <a:spcBef>
                <a:spcPct val="50000"/>
              </a:spcBef>
            </a:pPr>
            <a:r>
              <a:rPr lang="en-US" altLang="zh-CN" sz="2000" dirty="0">
                <a:solidFill>
                  <a:srgbClr val="000066"/>
                </a:solidFill>
                <a:latin typeface="Tahoma" panose="020B0604030504040204" pitchFamily="34" charset="0"/>
              </a:rPr>
              <a:t>90</a:t>
            </a:r>
            <a:r>
              <a:rPr lang="zh-CN" altLang="en-US" sz="2000" dirty="0">
                <a:solidFill>
                  <a:srgbClr val="000066"/>
                </a:solidFill>
                <a:latin typeface="宋体" panose="02010600030101010101" pitchFamily="2" charset="-122"/>
              </a:rPr>
              <a:t>分钟</a:t>
            </a:r>
            <a:r>
              <a:rPr lang="zh-CN" altLang="en-US" sz="2000" dirty="0">
                <a:solidFill>
                  <a:srgbClr val="000066"/>
                </a:solidFill>
                <a:latin typeface="Tahoma" panose="020B0604030504040204" pitchFamily="34" charset="0"/>
              </a:rPr>
              <a:t> </a:t>
            </a:r>
            <a:endParaRPr lang="zh-CN" altLang="en-US" sz="2000" dirty="0">
              <a:solidFill>
                <a:srgbClr val="000066"/>
              </a:solidFill>
              <a:latin typeface="Tahoma" panose="020B0604030504040204" pitchFamily="34" charset="0"/>
            </a:endParaRPr>
          </a:p>
        </p:txBody>
      </p:sp>
      <p:sp>
        <p:nvSpPr>
          <p:cNvPr id="256072" name="Text Box 72"/>
          <p:cNvSpPr txBox="1"/>
          <p:nvPr/>
        </p:nvSpPr>
        <p:spPr>
          <a:xfrm>
            <a:off x="6337300" y="3263900"/>
            <a:ext cx="990600" cy="387350"/>
          </a:xfrm>
          <a:prstGeom prst="rect">
            <a:avLst/>
          </a:prstGeom>
          <a:noFill/>
          <a:ln w="9525">
            <a:noFill/>
          </a:ln>
        </p:spPr>
        <p:txBody>
          <a:bodyPr lIns="18000" tIns="10800" rIns="18000" bIns="10800">
            <a:spAutoFit/>
          </a:bodyPr>
          <a:p>
            <a:pPr eaLnBrk="1" hangingPunct="1">
              <a:spcBef>
                <a:spcPct val="50000"/>
              </a:spcBef>
            </a:pPr>
            <a:r>
              <a:rPr lang="en-US" altLang="zh-CN" dirty="0">
                <a:solidFill>
                  <a:srgbClr val="000066"/>
                </a:solidFill>
                <a:latin typeface="Tahoma" panose="020B0604030504040204" pitchFamily="34" charset="0"/>
              </a:rPr>
              <a:t>11:50 </a:t>
            </a:r>
            <a:endParaRPr lang="en-US" altLang="zh-CN" dirty="0">
              <a:solidFill>
                <a:srgbClr val="000066"/>
              </a:solidFill>
              <a:latin typeface="Tahoma" panose="020B0604030504040204" pitchFamily="34" charset="0"/>
            </a:endParaRPr>
          </a:p>
        </p:txBody>
      </p:sp>
      <p:sp>
        <p:nvSpPr>
          <p:cNvPr id="256073" name="Text Box 73"/>
          <p:cNvSpPr txBox="1"/>
          <p:nvPr/>
        </p:nvSpPr>
        <p:spPr>
          <a:xfrm>
            <a:off x="6273800" y="3978275"/>
            <a:ext cx="990600" cy="327025"/>
          </a:xfrm>
          <a:prstGeom prst="rect">
            <a:avLst/>
          </a:prstGeom>
          <a:noFill/>
          <a:ln w="9525">
            <a:noFill/>
          </a:ln>
        </p:spPr>
        <p:txBody>
          <a:bodyPr lIns="18000" tIns="10800" rIns="18000" bIns="10800">
            <a:spAutoFit/>
          </a:bodyPr>
          <a:p>
            <a:pPr algn="ctr" eaLnBrk="1" hangingPunct="1">
              <a:spcBef>
                <a:spcPct val="50000"/>
              </a:spcBef>
            </a:pPr>
            <a:r>
              <a:rPr lang="en-US" altLang="zh-CN" sz="2000" dirty="0">
                <a:solidFill>
                  <a:srgbClr val="000066"/>
                </a:solidFill>
                <a:latin typeface="Tahoma" panose="020B0604030504040204" pitchFamily="34" charset="0"/>
              </a:rPr>
              <a:t>95</a:t>
            </a:r>
            <a:r>
              <a:rPr lang="zh-CN" altLang="en-US" sz="2000" dirty="0">
                <a:solidFill>
                  <a:srgbClr val="000066"/>
                </a:solidFill>
                <a:latin typeface="宋体" panose="02010600030101010101" pitchFamily="2" charset="-122"/>
              </a:rPr>
              <a:t>分钟</a:t>
            </a:r>
            <a:r>
              <a:rPr lang="zh-CN" altLang="en-US" sz="2000" dirty="0">
                <a:solidFill>
                  <a:srgbClr val="000066"/>
                </a:solidFill>
                <a:latin typeface="Tahoma" panose="020B0604030504040204" pitchFamily="34" charset="0"/>
              </a:rPr>
              <a:t> </a:t>
            </a:r>
            <a:endParaRPr lang="zh-CN" altLang="en-US" sz="2000" dirty="0">
              <a:solidFill>
                <a:srgbClr val="000066"/>
              </a:solidFill>
              <a:latin typeface="Tahoma" panose="020B0604030504040204" pitchFamily="34" charset="0"/>
            </a:endParaRPr>
          </a:p>
        </p:txBody>
      </p:sp>
      <p:sp>
        <p:nvSpPr>
          <p:cNvPr id="256074" name="Text Box 74"/>
          <p:cNvSpPr txBox="1"/>
          <p:nvPr/>
        </p:nvSpPr>
        <p:spPr>
          <a:xfrm>
            <a:off x="1716088" y="4497388"/>
            <a:ext cx="803275" cy="457200"/>
          </a:xfrm>
          <a:prstGeom prst="rect">
            <a:avLst/>
          </a:prstGeom>
          <a:noFill/>
          <a:ln w="9525">
            <a:noFill/>
          </a:ln>
        </p:spPr>
        <p:txBody>
          <a:bodyPr>
            <a:spAutoFit/>
          </a:bodyPr>
          <a:p>
            <a:pPr algn="ctr" eaLnBrk="1" hangingPunct="1">
              <a:spcBef>
                <a:spcPct val="50000"/>
              </a:spcBef>
            </a:pPr>
            <a:r>
              <a:rPr lang="en-US" altLang="zh-CN" dirty="0">
                <a:latin typeface="Tahoma" panose="020B0604030504040204" pitchFamily="34" charset="0"/>
              </a:rPr>
              <a:t>1</a:t>
            </a:r>
            <a:endParaRPr lang="en-US" altLang="zh-CN" dirty="0">
              <a:latin typeface="Tahoma" panose="020B0604030504040204" pitchFamily="34" charset="0"/>
            </a:endParaRPr>
          </a:p>
        </p:txBody>
      </p:sp>
      <p:sp>
        <p:nvSpPr>
          <p:cNvPr id="256075" name="Text Box 75"/>
          <p:cNvSpPr txBox="1"/>
          <p:nvPr/>
        </p:nvSpPr>
        <p:spPr>
          <a:xfrm>
            <a:off x="2781300" y="4498975"/>
            <a:ext cx="1041400" cy="457200"/>
          </a:xfrm>
          <a:prstGeom prst="rect">
            <a:avLst/>
          </a:prstGeom>
          <a:noFill/>
          <a:ln w="9525">
            <a:noFill/>
          </a:ln>
        </p:spPr>
        <p:txBody>
          <a:bodyPr>
            <a:spAutoFit/>
          </a:bodyPr>
          <a:p>
            <a:pPr algn="ctr" eaLnBrk="1" hangingPunct="1">
              <a:spcBef>
                <a:spcPct val="50000"/>
              </a:spcBef>
            </a:pPr>
            <a:r>
              <a:rPr lang="en-US" altLang="zh-CN" dirty="0">
                <a:latin typeface="Tahoma" panose="020B0604030504040204" pitchFamily="34" charset="0"/>
              </a:rPr>
              <a:t>1.33</a:t>
            </a:r>
            <a:endParaRPr lang="en-US" altLang="zh-CN" dirty="0">
              <a:latin typeface="Tahoma" panose="020B0604030504040204" pitchFamily="34" charset="0"/>
            </a:endParaRPr>
          </a:p>
        </p:txBody>
      </p:sp>
      <p:sp>
        <p:nvSpPr>
          <p:cNvPr id="256076" name="Text Box 76"/>
          <p:cNvSpPr txBox="1"/>
          <p:nvPr/>
        </p:nvSpPr>
        <p:spPr>
          <a:xfrm>
            <a:off x="4048125" y="4498975"/>
            <a:ext cx="803275" cy="457200"/>
          </a:xfrm>
          <a:prstGeom prst="rect">
            <a:avLst/>
          </a:prstGeom>
          <a:noFill/>
          <a:ln w="9525">
            <a:noFill/>
          </a:ln>
        </p:spPr>
        <p:txBody>
          <a:bodyPr>
            <a:spAutoFit/>
          </a:bodyPr>
          <a:p>
            <a:pPr algn="ctr" eaLnBrk="1" hangingPunct="1">
              <a:spcBef>
                <a:spcPct val="50000"/>
              </a:spcBef>
            </a:pPr>
            <a:r>
              <a:rPr lang="en-US" altLang="zh-CN" dirty="0">
                <a:latin typeface="Tahoma" panose="020B0604030504040204" pitchFamily="34" charset="0"/>
              </a:rPr>
              <a:t>7</a:t>
            </a:r>
            <a:endParaRPr lang="en-US" altLang="zh-CN" dirty="0">
              <a:latin typeface="Tahoma" panose="020B0604030504040204" pitchFamily="34" charset="0"/>
            </a:endParaRPr>
          </a:p>
        </p:txBody>
      </p:sp>
      <p:sp>
        <p:nvSpPr>
          <p:cNvPr id="256077" name="Text Box 77"/>
          <p:cNvSpPr txBox="1"/>
          <p:nvPr/>
        </p:nvSpPr>
        <p:spPr>
          <a:xfrm>
            <a:off x="5200650" y="4511675"/>
            <a:ext cx="803275" cy="457200"/>
          </a:xfrm>
          <a:prstGeom prst="rect">
            <a:avLst/>
          </a:prstGeom>
          <a:noFill/>
          <a:ln w="9525">
            <a:noFill/>
          </a:ln>
        </p:spPr>
        <p:txBody>
          <a:bodyPr>
            <a:spAutoFit/>
          </a:bodyPr>
          <a:p>
            <a:pPr algn="ctr" eaLnBrk="1" hangingPunct="1">
              <a:spcBef>
                <a:spcPct val="50000"/>
              </a:spcBef>
            </a:pPr>
            <a:r>
              <a:rPr lang="en-US" altLang="zh-CN" dirty="0">
                <a:latin typeface="Tahoma" panose="020B0604030504040204" pitchFamily="34" charset="0"/>
              </a:rPr>
              <a:t>1.8</a:t>
            </a:r>
            <a:endParaRPr lang="en-US" altLang="zh-CN" dirty="0">
              <a:latin typeface="Tahoma" panose="020B0604030504040204" pitchFamily="34" charset="0"/>
            </a:endParaRPr>
          </a:p>
        </p:txBody>
      </p:sp>
      <p:sp>
        <p:nvSpPr>
          <p:cNvPr id="256078" name="Text Box 78"/>
          <p:cNvSpPr txBox="1"/>
          <p:nvPr/>
        </p:nvSpPr>
        <p:spPr>
          <a:xfrm>
            <a:off x="6253163" y="4498975"/>
            <a:ext cx="1041400" cy="457200"/>
          </a:xfrm>
          <a:prstGeom prst="rect">
            <a:avLst/>
          </a:prstGeom>
          <a:noFill/>
          <a:ln w="9525">
            <a:noFill/>
          </a:ln>
        </p:spPr>
        <p:txBody>
          <a:bodyPr>
            <a:spAutoFit/>
          </a:bodyPr>
          <a:p>
            <a:pPr algn="ctr" eaLnBrk="1" hangingPunct="1">
              <a:spcBef>
                <a:spcPct val="50000"/>
              </a:spcBef>
            </a:pPr>
            <a:r>
              <a:rPr lang="en-US" altLang="zh-CN" dirty="0">
                <a:latin typeface="Tahoma" panose="020B0604030504040204" pitchFamily="34" charset="0"/>
              </a:rPr>
              <a:t>4.75</a:t>
            </a:r>
            <a:endParaRPr lang="en-US" altLang="zh-CN" dirty="0">
              <a:latin typeface="Tahoma" panose="020B0604030504040204" pitchFamily="34" charset="0"/>
            </a:endParaRPr>
          </a:p>
        </p:txBody>
      </p:sp>
      <p:sp>
        <p:nvSpPr>
          <p:cNvPr id="256079" name="Text Box 79"/>
          <p:cNvSpPr txBox="1"/>
          <p:nvPr/>
        </p:nvSpPr>
        <p:spPr>
          <a:xfrm>
            <a:off x="7442200" y="3952875"/>
            <a:ext cx="990600" cy="327025"/>
          </a:xfrm>
          <a:prstGeom prst="rect">
            <a:avLst/>
          </a:prstGeom>
          <a:noFill/>
          <a:ln w="9525">
            <a:noFill/>
          </a:ln>
        </p:spPr>
        <p:txBody>
          <a:bodyPr lIns="18000" tIns="10800" rIns="18000" bIns="10800">
            <a:spAutoFit/>
          </a:bodyPr>
          <a:p>
            <a:pPr algn="ctr" eaLnBrk="1" hangingPunct="1">
              <a:spcBef>
                <a:spcPct val="50000"/>
              </a:spcBef>
            </a:pPr>
            <a:r>
              <a:rPr lang="en-US" altLang="zh-CN" sz="2000" dirty="0">
                <a:solidFill>
                  <a:srgbClr val="000066"/>
                </a:solidFill>
                <a:latin typeface="Tahoma" panose="020B0604030504040204" pitchFamily="34" charset="0"/>
              </a:rPr>
              <a:t>73</a:t>
            </a:r>
            <a:r>
              <a:rPr lang="zh-CN" altLang="en-US" sz="2000" dirty="0">
                <a:solidFill>
                  <a:srgbClr val="000066"/>
                </a:solidFill>
                <a:latin typeface="宋体" panose="02010600030101010101" pitchFamily="2" charset="-122"/>
              </a:rPr>
              <a:t>分钟</a:t>
            </a:r>
            <a:r>
              <a:rPr lang="zh-CN" altLang="en-US" sz="2000" dirty="0">
                <a:solidFill>
                  <a:srgbClr val="000066"/>
                </a:solidFill>
                <a:latin typeface="Tahoma" panose="020B0604030504040204" pitchFamily="34" charset="0"/>
              </a:rPr>
              <a:t> </a:t>
            </a:r>
            <a:endParaRPr lang="zh-CN" altLang="en-US" sz="2000" dirty="0">
              <a:solidFill>
                <a:srgbClr val="000066"/>
              </a:solidFill>
              <a:latin typeface="Tahoma" panose="020B0604030504040204" pitchFamily="34" charset="0"/>
            </a:endParaRPr>
          </a:p>
        </p:txBody>
      </p:sp>
      <p:sp>
        <p:nvSpPr>
          <p:cNvPr id="256080" name="Text Box 80"/>
          <p:cNvSpPr txBox="1"/>
          <p:nvPr/>
        </p:nvSpPr>
        <p:spPr>
          <a:xfrm>
            <a:off x="7446963" y="4486275"/>
            <a:ext cx="1041400" cy="457200"/>
          </a:xfrm>
          <a:prstGeom prst="rect">
            <a:avLst/>
          </a:prstGeom>
          <a:noFill/>
          <a:ln w="9525">
            <a:noFill/>
          </a:ln>
        </p:spPr>
        <p:txBody>
          <a:bodyPr lIns="18000" rIns="18000">
            <a:spAutoFit/>
          </a:bodyPr>
          <a:p>
            <a:pPr algn="ctr" eaLnBrk="1" hangingPunct="1">
              <a:spcBef>
                <a:spcPct val="50000"/>
              </a:spcBef>
            </a:pPr>
            <a:r>
              <a:rPr lang="en-US" altLang="zh-CN" dirty="0">
                <a:latin typeface="Tahoma" panose="020B0604030504040204" pitchFamily="34" charset="0"/>
              </a:rPr>
              <a:t>3.176</a:t>
            </a:r>
            <a:endParaRPr lang="en-US" altLang="zh-CN" dirty="0">
              <a:latin typeface="Tahoma" panose="020B0604030504040204" pitchFamily="34" charset="0"/>
            </a:endParaRPr>
          </a:p>
        </p:txBody>
      </p:sp>
      <p:sp>
        <p:nvSpPr>
          <p:cNvPr id="256081" name="Text Box 81"/>
          <p:cNvSpPr txBox="1"/>
          <p:nvPr/>
        </p:nvSpPr>
        <p:spPr>
          <a:xfrm>
            <a:off x="376238" y="5326063"/>
            <a:ext cx="8266112" cy="1006475"/>
          </a:xfrm>
          <a:prstGeom prst="rect">
            <a:avLst/>
          </a:prstGeom>
          <a:noFill/>
          <a:ln w="9525">
            <a:noFill/>
          </a:ln>
        </p:spPr>
        <p:txBody>
          <a:bodyPr>
            <a:spAutoFit/>
          </a:bodyPr>
          <a:p>
            <a:pPr eaLnBrk="1" hangingPunct="1">
              <a:buNone/>
            </a:pPr>
            <a:r>
              <a:rPr lang="en-US" altLang="zh-CN" sz="2000" dirty="0">
                <a:latin typeface="Tahoma" panose="020B0604030504040204" pitchFamily="34" charset="0"/>
                <a:ea typeface="黑体" panose="02010609060101010101" pitchFamily="49" charset="-122"/>
              </a:rPr>
              <a:t>FCFS</a:t>
            </a:r>
            <a:r>
              <a:rPr lang="zh-CN" altLang="en-US" sz="2000" dirty="0">
                <a:latin typeface="Tahoma" panose="020B0604030504040204" pitchFamily="34" charset="0"/>
                <a:ea typeface="黑体" panose="02010609060101010101" pitchFamily="49" charset="-122"/>
              </a:rPr>
              <a:t>算法比较有利于长作业（进程），不利于短作业（进程）。</a:t>
            </a:r>
            <a:endParaRPr lang="zh-CN" altLang="en-US" sz="2000" dirty="0">
              <a:latin typeface="Tahoma" panose="020B0604030504040204" pitchFamily="34" charset="0"/>
              <a:ea typeface="黑体" panose="02010609060101010101" pitchFamily="49" charset="-122"/>
            </a:endParaRPr>
          </a:p>
          <a:p>
            <a:pPr eaLnBrk="1" hangingPunct="1">
              <a:buNone/>
            </a:pPr>
            <a:r>
              <a:rPr lang="zh-CN" altLang="en-US" sz="2000" dirty="0">
                <a:latin typeface="Tahoma" panose="020B0604030504040204" pitchFamily="34" charset="0"/>
                <a:ea typeface="黑体" panose="02010609060101010101" pitchFamily="49" charset="-122"/>
              </a:rPr>
              <a:t>有利于</a:t>
            </a:r>
            <a:r>
              <a:rPr lang="en-US" altLang="zh-CN" sz="2000" dirty="0">
                <a:latin typeface="Tahoma" panose="020B0604030504040204" pitchFamily="34" charset="0"/>
                <a:ea typeface="黑体" panose="02010609060101010101" pitchFamily="49" charset="-122"/>
              </a:rPr>
              <a:t>CPU</a:t>
            </a:r>
            <a:r>
              <a:rPr lang="zh-CN" altLang="en-US" sz="2000" dirty="0">
                <a:latin typeface="Tahoma" panose="020B0604030504040204" pitchFamily="34" charset="0"/>
                <a:ea typeface="黑体" panose="02010609060101010101" pitchFamily="49" charset="-122"/>
              </a:rPr>
              <a:t>繁忙型作业（进程），不利于</a:t>
            </a:r>
            <a:r>
              <a:rPr lang="en-US" altLang="zh-CN" sz="2000" dirty="0">
                <a:latin typeface="Tahoma" panose="020B0604030504040204" pitchFamily="34" charset="0"/>
                <a:ea typeface="黑体" panose="02010609060101010101" pitchFamily="49" charset="-122"/>
              </a:rPr>
              <a:t>I/O</a:t>
            </a:r>
            <a:r>
              <a:rPr lang="zh-CN" altLang="en-US" sz="2000" dirty="0">
                <a:latin typeface="Tahoma" panose="020B0604030504040204" pitchFamily="34" charset="0"/>
                <a:ea typeface="黑体" panose="02010609060101010101" pitchFamily="49" charset="-122"/>
              </a:rPr>
              <a:t>繁忙型作业（进程）</a:t>
            </a:r>
            <a:r>
              <a:rPr lang="en-US" altLang="zh-CN" sz="2000" dirty="0">
                <a:latin typeface="Tahoma" panose="020B0604030504040204" pitchFamily="34" charset="0"/>
                <a:ea typeface="黑体" panose="02010609060101010101" pitchFamily="49" charset="-122"/>
              </a:rPr>
              <a:t>——</a:t>
            </a:r>
            <a:r>
              <a:rPr lang="zh-CN" altLang="en-US" sz="2000" dirty="0">
                <a:latin typeface="Tahoma" panose="020B0604030504040204" pitchFamily="34" charset="0"/>
                <a:ea typeface="黑体" panose="02010609060101010101" pitchFamily="49" charset="-122"/>
              </a:rPr>
              <a:t>因非抢占式  </a:t>
            </a:r>
            <a:endParaRPr lang="zh-CN" altLang="en-US" sz="2000" dirty="0">
              <a:latin typeface="Tahoma" panose="020B0604030504040204" pitchFamily="34" charset="0"/>
              <a:ea typeface="黑体" panose="02010609060101010101" pitchFamily="49" charset="-122"/>
            </a:endParaRPr>
          </a:p>
        </p:txBody>
      </p:sp>
      <p:sp>
        <p:nvSpPr>
          <p:cNvPr id="256082" name="AutoShape 82"/>
          <p:cNvSpPr/>
          <p:nvPr/>
        </p:nvSpPr>
        <p:spPr>
          <a:xfrm>
            <a:off x="1511300" y="3019425"/>
            <a:ext cx="6678613" cy="2217738"/>
          </a:xfrm>
          <a:prstGeom prst="wedgeRectCallout">
            <a:avLst>
              <a:gd name="adj1" fmla="val -45676"/>
              <a:gd name="adj2" fmla="val 71616"/>
            </a:avLst>
          </a:prstGeom>
          <a:solidFill>
            <a:schemeClr val="accent1"/>
          </a:solidFill>
          <a:ln w="9525" cap="flat" cmpd="sng">
            <a:solidFill>
              <a:schemeClr val="tx1"/>
            </a:solidFill>
            <a:prstDash val="solid"/>
            <a:miter/>
            <a:headEnd type="none" w="med" len="med"/>
            <a:tailEnd type="none" w="med" len="med"/>
          </a:ln>
        </p:spPr>
        <p:txBody>
          <a:bodyPr anchor="ctr" anchorCtr="0"/>
          <a:p>
            <a:pPr eaLnBrk="1" hangingPunct="1">
              <a:spcBef>
                <a:spcPct val="50000"/>
              </a:spcBef>
            </a:pPr>
            <a:r>
              <a:rPr lang="en-US" altLang="zh-CN" dirty="0">
                <a:latin typeface="Tahoma" panose="020B0604030504040204" pitchFamily="34" charset="0"/>
              </a:rPr>
              <a:t>CPU</a:t>
            </a:r>
            <a:r>
              <a:rPr lang="zh-CN" altLang="en-US" dirty="0">
                <a:latin typeface="Tahoma" panose="020B0604030504040204" pitchFamily="34" charset="0"/>
              </a:rPr>
              <a:t>繁忙型作业</a:t>
            </a:r>
            <a:r>
              <a:rPr lang="en-US" altLang="zh-CN" dirty="0">
                <a:latin typeface="Tahoma" panose="020B0604030504040204" pitchFamily="34" charset="0"/>
              </a:rPr>
              <a:t>——</a:t>
            </a:r>
            <a:r>
              <a:rPr lang="zh-CN" altLang="en-US" dirty="0">
                <a:latin typeface="Tahoma" panose="020B0604030504040204" pitchFamily="34" charset="0"/>
              </a:rPr>
              <a:t>需要大量的</a:t>
            </a:r>
            <a:r>
              <a:rPr lang="en-US" altLang="zh-CN" dirty="0">
                <a:latin typeface="Tahoma" panose="020B0604030504040204" pitchFamily="34" charset="0"/>
              </a:rPr>
              <a:t>CPU</a:t>
            </a:r>
            <a:r>
              <a:rPr lang="zh-CN" altLang="en-US" dirty="0">
                <a:latin typeface="Tahoma" panose="020B0604030504040204" pitchFamily="34" charset="0"/>
              </a:rPr>
              <a:t>时间进行计算，而很少请求</a:t>
            </a:r>
            <a:r>
              <a:rPr lang="en-US" altLang="zh-CN" dirty="0">
                <a:latin typeface="Tahoma" panose="020B0604030504040204" pitchFamily="34" charset="0"/>
              </a:rPr>
              <a:t>I/O</a:t>
            </a:r>
            <a:r>
              <a:rPr lang="zh-CN" altLang="en-US" dirty="0">
                <a:latin typeface="Tahoma" panose="020B0604030504040204" pitchFamily="34" charset="0"/>
              </a:rPr>
              <a:t>。如，科学计算</a:t>
            </a:r>
            <a:endParaRPr lang="zh-CN" altLang="en-US" dirty="0">
              <a:latin typeface="Tahoma" panose="020B0604030504040204" pitchFamily="34" charset="0"/>
            </a:endParaRPr>
          </a:p>
          <a:p>
            <a:pPr eaLnBrk="1" hangingPunct="1">
              <a:spcBef>
                <a:spcPct val="50000"/>
              </a:spcBef>
            </a:pPr>
            <a:r>
              <a:rPr lang="en-US" altLang="zh-CN" dirty="0">
                <a:latin typeface="Tahoma" panose="020B0604030504040204" pitchFamily="34" charset="0"/>
              </a:rPr>
              <a:t>I/O</a:t>
            </a:r>
            <a:r>
              <a:rPr lang="zh-CN" altLang="en-US" dirty="0">
                <a:latin typeface="Tahoma" panose="020B0604030504040204" pitchFamily="34" charset="0"/>
              </a:rPr>
              <a:t>繁忙型作业</a:t>
            </a:r>
            <a:r>
              <a:rPr lang="en-US" altLang="zh-CN" dirty="0">
                <a:latin typeface="Tahoma" panose="020B0604030504040204" pitchFamily="34" charset="0"/>
              </a:rPr>
              <a:t>——</a:t>
            </a:r>
            <a:r>
              <a:rPr lang="zh-CN" altLang="en-US" dirty="0">
                <a:latin typeface="Tahoma" panose="020B0604030504040204" pitchFamily="34" charset="0"/>
              </a:rPr>
              <a:t>是指</a:t>
            </a:r>
            <a:r>
              <a:rPr lang="en-US" altLang="zh-CN" dirty="0">
                <a:latin typeface="Tahoma" panose="020B0604030504040204" pitchFamily="34" charset="0"/>
              </a:rPr>
              <a:t>CPU</a:t>
            </a:r>
            <a:r>
              <a:rPr lang="zh-CN" altLang="en-US" dirty="0">
                <a:latin typeface="Tahoma" panose="020B0604030504040204" pitchFamily="34" charset="0"/>
              </a:rPr>
              <a:t>进行处理时，需频繁地请求</a:t>
            </a:r>
            <a:r>
              <a:rPr lang="en-US" altLang="zh-CN" dirty="0">
                <a:latin typeface="Tahoma" panose="020B0604030504040204" pitchFamily="34" charset="0"/>
              </a:rPr>
              <a:t>I/O</a:t>
            </a:r>
            <a:r>
              <a:rPr lang="zh-CN" altLang="en-US" dirty="0">
                <a:latin typeface="Tahoma" panose="020B0604030504040204" pitchFamily="34" charset="0"/>
              </a:rPr>
              <a:t>。如，大多数事务处理  </a:t>
            </a:r>
            <a:endParaRPr lang="zh-CN" altLang="en-US" dirty="0">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56004"/>
                                        </p:tgtEl>
                                        <p:attrNameLst>
                                          <p:attrName>style.visibility</p:attrName>
                                        </p:attrNameLst>
                                      </p:cBhvr>
                                      <p:to>
                                        <p:strVal val="visible"/>
                                      </p:to>
                                    </p:set>
                                    <p:anim calcmode="lin" valueType="num">
                                      <p:cBhvr additive="base">
                                        <p:cTn id="7" dur="500" fill="hold"/>
                                        <p:tgtEl>
                                          <p:spTgt spid="256004"/>
                                        </p:tgtEl>
                                        <p:attrNameLst>
                                          <p:attrName>ppt_x</p:attrName>
                                        </p:attrNameLst>
                                      </p:cBhvr>
                                      <p:tavLst>
                                        <p:tav tm="0">
                                          <p:val>
                                            <p:strVal val="#ppt_x"/>
                                          </p:val>
                                        </p:tav>
                                        <p:tav tm="100000">
                                          <p:val>
                                            <p:strVal val="#ppt_x"/>
                                          </p:val>
                                        </p:tav>
                                      </p:tavLst>
                                    </p:anim>
                                    <p:anim calcmode="lin" valueType="num">
                                      <p:cBhvr additive="base">
                                        <p:cTn id="8" dur="500" fill="hold"/>
                                        <p:tgtEl>
                                          <p:spTgt spid="25600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 presetClass="entr" presetSubtype="0" fill="hold" nodeType="afterEffect">
                                  <p:stCondLst>
                                    <p:cond delay="0"/>
                                  </p:stCondLst>
                                  <p:childTnLst>
                                    <p:set>
                                      <p:cBhvr>
                                        <p:cTn id="11" dur="1" fill="hold">
                                          <p:stCondLst>
                                            <p:cond delay="499"/>
                                          </p:stCondLst>
                                        </p:cTn>
                                        <p:tgtEl>
                                          <p:spTgt spid="256063"/>
                                        </p:tgtEl>
                                        <p:attrNameLst>
                                          <p:attrName>style.visibility</p:attrName>
                                        </p:attrNameLst>
                                      </p:cBhvr>
                                      <p:to>
                                        <p:strVal val="visible"/>
                                      </p:to>
                                    </p:set>
                                  </p:childTnLst>
                                </p:cTn>
                              </p:par>
                            </p:childTnLst>
                          </p:cTn>
                        </p:par>
                        <p:par>
                          <p:cTn id="12" fill="hold">
                            <p:stCondLst>
                              <p:cond delay="1000"/>
                            </p:stCondLst>
                            <p:childTnLst>
                              <p:par>
                                <p:cTn id="13" presetID="1" presetClass="entr" presetSubtype="0" fill="hold" nodeType="afterEffect">
                                  <p:stCondLst>
                                    <p:cond delay="0"/>
                                  </p:stCondLst>
                                  <p:childTnLst>
                                    <p:set>
                                      <p:cBhvr>
                                        <p:cTn id="14" dur="1" fill="hold">
                                          <p:stCondLst>
                                            <p:cond delay="499"/>
                                          </p:stCondLst>
                                        </p:cTn>
                                        <p:tgtEl>
                                          <p:spTgt spid="25606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5606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5606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5606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5606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5606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5606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5607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25607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25607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25607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25607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25607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25607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25607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499"/>
                                          </p:stCondLst>
                                        </p:cTn>
                                        <p:tgtEl>
                                          <p:spTgt spid="25607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25607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499"/>
                                          </p:stCondLst>
                                        </p:cTn>
                                        <p:tgtEl>
                                          <p:spTgt spid="25608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256081"/>
                                        </p:tgtEl>
                                        <p:attrNameLst>
                                          <p:attrName>style.visibility</p:attrName>
                                        </p:attrNameLst>
                                      </p:cBhvr>
                                      <p:to>
                                        <p:strVal val="visible"/>
                                      </p:to>
                                    </p:set>
                                    <p:animEffect transition="in" filter="wipe(left)">
                                      <p:cBhvr>
                                        <p:cTn id="87" dur="500"/>
                                        <p:tgtEl>
                                          <p:spTgt spid="256081"/>
                                        </p:tgtEl>
                                      </p:cBhvr>
                                    </p:animEffect>
                                  </p:childTnLst>
                                </p:cTn>
                              </p:par>
                            </p:childTnLst>
                          </p:cTn>
                        </p:par>
                      </p:childTnLst>
                    </p:cTn>
                  </p:par>
                  <p:par>
                    <p:cTn id="88" fill="hold">
                      <p:stCondLst>
                        <p:cond delay="indefinite"/>
                      </p:stCondLst>
                      <p:childTnLst>
                        <p:par>
                          <p:cTn id="89" fill="hold">
                            <p:stCondLst>
                              <p:cond delay="0"/>
                            </p:stCondLst>
                            <p:childTnLst>
                              <p:par>
                                <p:cTn id="90" presetID="2" presetClass="entr" presetSubtype="1" fill="hold" grpId="0" nodeType="clickEffect">
                                  <p:stCondLst>
                                    <p:cond delay="0"/>
                                  </p:stCondLst>
                                  <p:childTnLst>
                                    <p:set>
                                      <p:cBhvr>
                                        <p:cTn id="91" dur="1" fill="hold">
                                          <p:stCondLst>
                                            <p:cond delay="0"/>
                                          </p:stCondLst>
                                        </p:cTn>
                                        <p:tgtEl>
                                          <p:spTgt spid="256082"/>
                                        </p:tgtEl>
                                        <p:attrNameLst>
                                          <p:attrName>style.visibility</p:attrName>
                                        </p:attrNameLst>
                                      </p:cBhvr>
                                      <p:to>
                                        <p:strVal val="visible"/>
                                      </p:to>
                                    </p:set>
                                    <p:anim calcmode="lin" valueType="num">
                                      <p:cBhvr additive="base">
                                        <p:cTn id="92" dur="500" fill="hold"/>
                                        <p:tgtEl>
                                          <p:spTgt spid="256082"/>
                                        </p:tgtEl>
                                        <p:attrNameLst>
                                          <p:attrName>ppt_x</p:attrName>
                                        </p:attrNameLst>
                                      </p:cBhvr>
                                      <p:tavLst>
                                        <p:tav tm="0">
                                          <p:val>
                                            <p:strVal val="#ppt_x"/>
                                          </p:val>
                                        </p:tav>
                                        <p:tav tm="100000">
                                          <p:val>
                                            <p:strVal val="#ppt_x"/>
                                          </p:val>
                                        </p:tav>
                                      </p:tavLst>
                                    </p:anim>
                                    <p:anim calcmode="lin" valueType="num">
                                      <p:cBhvr additive="base">
                                        <p:cTn id="93" dur="500" fill="hold"/>
                                        <p:tgtEl>
                                          <p:spTgt spid="25608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62" grpId="0"/>
      <p:bldP spid="256065" grpId="0"/>
      <p:bldP spid="256066" grpId="0"/>
      <p:bldP spid="256067" grpId="0"/>
      <p:bldP spid="256068" grpId="0"/>
      <p:bldP spid="256069" grpId="0"/>
      <p:bldP spid="256070" grpId="0"/>
      <p:bldP spid="256071" grpId="0"/>
      <p:bldP spid="256072" grpId="0"/>
      <p:bldP spid="256073" grpId="0"/>
      <p:bldP spid="256074" grpId="0"/>
      <p:bldP spid="256075" grpId="0"/>
      <p:bldP spid="256076" grpId="0"/>
      <p:bldP spid="256077" grpId="0"/>
      <p:bldP spid="256078" grpId="0"/>
      <p:bldP spid="256079" grpId="0"/>
      <p:bldP spid="256080" grpId="0"/>
      <p:bldP spid="256081" grpId="0"/>
      <p:bldP spid="25608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灯片编号占位符 5"/>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ea typeface="楷体_GB2312" pitchFamily="49" charset="-122"/>
              </a:rPr>
            </a:fld>
            <a:endParaRPr lang="en-US" altLang="zh-CN" sz="1400" dirty="0">
              <a:ea typeface="楷体_GB2312" pitchFamily="49" charset="-122"/>
            </a:endParaRPr>
          </a:p>
        </p:txBody>
      </p:sp>
      <p:sp>
        <p:nvSpPr>
          <p:cNvPr id="20483" name="Rectangle 2"/>
          <p:cNvSpPr>
            <a:spLocks noGrp="1"/>
          </p:cNvSpPr>
          <p:nvPr>
            <p:ph type="title"/>
          </p:nvPr>
        </p:nvSpPr>
        <p:spPr>
          <a:xfrm>
            <a:off x="434975" y="554038"/>
            <a:ext cx="8272463" cy="687387"/>
          </a:xfrm>
          <a:ln/>
        </p:spPr>
        <p:txBody>
          <a:bodyPr vert="horz" wrap="square" lIns="91440" tIns="45720" rIns="91440" bIns="45720" anchor="b" anchorCtr="0"/>
          <a:p>
            <a:pPr eaLnBrk="1" hangingPunct="1"/>
            <a:r>
              <a:rPr lang="en-US" altLang="zh-CN" sz="3600" dirty="0"/>
              <a:t>3.2.2   </a:t>
            </a:r>
            <a:r>
              <a:rPr lang="zh-CN" altLang="en-US" sz="3600" dirty="0">
                <a:latin typeface="楷体_GB2312" pitchFamily="49" charset="-122"/>
              </a:rPr>
              <a:t>短作业</a:t>
            </a:r>
            <a:r>
              <a:rPr lang="en-US" altLang="zh-CN" sz="3600" dirty="0">
                <a:latin typeface="楷体_GB2312" pitchFamily="49" charset="-122"/>
              </a:rPr>
              <a:t>(</a:t>
            </a:r>
            <a:r>
              <a:rPr lang="zh-CN" altLang="en-US" sz="3600" dirty="0">
                <a:latin typeface="楷体_GB2312" pitchFamily="49" charset="-122"/>
              </a:rPr>
              <a:t>进程</a:t>
            </a:r>
            <a:r>
              <a:rPr lang="en-US" altLang="zh-CN" sz="3600" dirty="0">
                <a:latin typeface="楷体_GB2312" pitchFamily="49" charset="-122"/>
              </a:rPr>
              <a:t>)</a:t>
            </a:r>
            <a:r>
              <a:rPr lang="zh-CN" altLang="en-US" sz="3600" dirty="0">
                <a:latin typeface="楷体_GB2312" pitchFamily="49" charset="-122"/>
              </a:rPr>
              <a:t>优先调度算法</a:t>
            </a:r>
            <a:r>
              <a:rPr lang="zh-CN" altLang="en-US" sz="3600" dirty="0"/>
              <a:t> </a:t>
            </a:r>
            <a:endParaRPr lang="zh-CN" altLang="en-US" sz="3600" dirty="0"/>
          </a:p>
        </p:txBody>
      </p:sp>
      <p:sp>
        <p:nvSpPr>
          <p:cNvPr id="257027" name="Text Box 3"/>
          <p:cNvSpPr txBox="1"/>
          <p:nvPr/>
        </p:nvSpPr>
        <p:spPr>
          <a:xfrm>
            <a:off x="425450" y="1752600"/>
            <a:ext cx="8140700" cy="4186238"/>
          </a:xfrm>
          <a:prstGeom prst="rect">
            <a:avLst/>
          </a:prstGeom>
          <a:noFill/>
          <a:ln w="9525">
            <a:noFill/>
          </a:ln>
        </p:spPr>
        <p:txBody>
          <a:bodyPr>
            <a:spAutoFit/>
          </a:bodyPr>
          <a:p>
            <a:pPr eaLnBrk="1" hangingPunct="1">
              <a:spcBef>
                <a:spcPct val="40000"/>
              </a:spcBef>
              <a:buNone/>
            </a:pPr>
            <a:r>
              <a:rPr lang="zh-CN" altLang="en-US" sz="3200" dirty="0">
                <a:solidFill>
                  <a:srgbClr val="000066"/>
                </a:solidFill>
                <a:latin typeface="黑体" panose="02010609060101010101" pitchFamily="49" charset="-122"/>
                <a:ea typeface="黑体" panose="02010609060101010101" pitchFamily="49" charset="-122"/>
              </a:rPr>
              <a:t>短作业优先（</a:t>
            </a:r>
            <a:r>
              <a:rPr lang="en-US" altLang="zh-CN" sz="3200" dirty="0">
                <a:solidFill>
                  <a:srgbClr val="000066"/>
                </a:solidFill>
                <a:latin typeface="Times New Roman" panose="02020603050405020304" pitchFamily="18" charset="0"/>
                <a:ea typeface="黑体" panose="02010609060101010101" pitchFamily="49" charset="-122"/>
              </a:rPr>
              <a:t>SJF</a:t>
            </a:r>
            <a:r>
              <a:rPr lang="zh-CN" altLang="en-US" sz="3200" dirty="0">
                <a:solidFill>
                  <a:srgbClr val="000066"/>
                </a:solidFill>
                <a:latin typeface="黑体" panose="02010609060101010101" pitchFamily="49" charset="-122"/>
                <a:ea typeface="黑体" panose="02010609060101010101" pitchFamily="49" charset="-122"/>
              </a:rPr>
              <a:t>）调度算法</a:t>
            </a:r>
            <a:r>
              <a:rPr lang="en-US" altLang="zh-CN" sz="3200" dirty="0">
                <a:latin typeface="Times New Roman" panose="02020603050405020304" pitchFamily="18" charset="0"/>
                <a:ea typeface="黑体" panose="02010609060101010101" pitchFamily="49" charset="-122"/>
              </a:rPr>
              <a:t>——</a:t>
            </a:r>
            <a:r>
              <a:rPr lang="en-US" altLang="zh-CN" sz="3200" dirty="0">
                <a:latin typeface="Tahoma" panose="020B0604030504040204" pitchFamily="34" charset="0"/>
                <a:ea typeface="黑体" panose="02010609060101010101" pitchFamily="49" charset="-122"/>
              </a:rPr>
              <a:t> </a:t>
            </a:r>
            <a:r>
              <a:rPr lang="zh-CN" altLang="en-US" sz="3200" dirty="0">
                <a:latin typeface="宋体" panose="02010600030101010101" pitchFamily="2" charset="-122"/>
                <a:ea typeface="黑体" panose="02010609060101010101" pitchFamily="49" charset="-122"/>
              </a:rPr>
              <a:t>从后备队列中选择一个或几个估计运行时间最短的作业，将它调入内存运行。</a:t>
            </a:r>
            <a:endParaRPr lang="zh-CN" altLang="en-US" sz="3200" dirty="0">
              <a:latin typeface="宋体" panose="02010600030101010101" pitchFamily="2" charset="-122"/>
              <a:ea typeface="黑体" panose="02010609060101010101" pitchFamily="49" charset="-122"/>
            </a:endParaRPr>
          </a:p>
          <a:p>
            <a:pPr eaLnBrk="1" hangingPunct="1">
              <a:spcBef>
                <a:spcPct val="40000"/>
              </a:spcBef>
              <a:buNone/>
            </a:pPr>
            <a:r>
              <a:rPr lang="zh-CN" altLang="en-US" sz="3200" dirty="0">
                <a:solidFill>
                  <a:srgbClr val="000066"/>
                </a:solidFill>
                <a:latin typeface="黑体" panose="02010609060101010101" pitchFamily="49" charset="-122"/>
                <a:ea typeface="黑体" panose="02010609060101010101" pitchFamily="49" charset="-122"/>
              </a:rPr>
              <a:t>短进程优先（</a:t>
            </a:r>
            <a:r>
              <a:rPr lang="en-US" altLang="zh-CN" sz="3200" dirty="0">
                <a:solidFill>
                  <a:srgbClr val="000066"/>
                </a:solidFill>
                <a:latin typeface="Times New Roman" panose="02020603050405020304" pitchFamily="18" charset="0"/>
                <a:ea typeface="黑体" panose="02010609060101010101" pitchFamily="49" charset="-122"/>
              </a:rPr>
              <a:t>SPF</a:t>
            </a:r>
            <a:r>
              <a:rPr lang="zh-CN" altLang="en-US" sz="3200" dirty="0">
                <a:solidFill>
                  <a:srgbClr val="000066"/>
                </a:solidFill>
                <a:latin typeface="黑体" panose="02010609060101010101" pitchFamily="49" charset="-122"/>
                <a:ea typeface="黑体" panose="02010609060101010101" pitchFamily="49" charset="-122"/>
              </a:rPr>
              <a:t>）调度算法</a:t>
            </a:r>
            <a:r>
              <a:rPr lang="en-US" altLang="zh-CN" sz="3200" dirty="0">
                <a:latin typeface="Times New Roman" panose="02020603050405020304" pitchFamily="18" charset="0"/>
                <a:ea typeface="黑体" panose="02010609060101010101" pitchFamily="49" charset="-122"/>
              </a:rPr>
              <a:t>——</a:t>
            </a:r>
            <a:r>
              <a:rPr lang="zh-CN" altLang="en-US" sz="3200" dirty="0">
                <a:latin typeface="宋体" panose="02010600030101010101" pitchFamily="2" charset="-122"/>
                <a:ea typeface="黑体" panose="02010609060101010101" pitchFamily="49" charset="-122"/>
              </a:rPr>
              <a:t>从就绪队列中选择一个估计运行时间最短的作业，将处理机分配给它，使它立即执行并一直到完成，或发生某事件而被阻塞放弃处理机时，再重新调度。</a:t>
            </a:r>
            <a:r>
              <a:rPr lang="en-US" altLang="zh-CN" sz="3200" dirty="0">
                <a:latin typeface="宋体" panose="02010600030101010101" pitchFamily="2" charset="-122"/>
                <a:ea typeface="黑体" panose="02010609060101010101" pitchFamily="49" charset="-122"/>
              </a:rPr>
              <a:t>(</a:t>
            </a:r>
            <a:r>
              <a:rPr lang="zh-CN" altLang="en-US" sz="3200" dirty="0">
                <a:latin typeface="宋体" panose="02010600030101010101" pitchFamily="2" charset="-122"/>
                <a:ea typeface="黑体" panose="02010609060101010101" pitchFamily="49" charset="-122"/>
              </a:rPr>
              <a:t>非抢占式</a:t>
            </a:r>
            <a:r>
              <a:rPr lang="en-US" altLang="zh-CN" sz="3200" dirty="0">
                <a:latin typeface="宋体" panose="02010600030101010101" pitchFamily="2" charset="-122"/>
                <a:ea typeface="黑体" panose="02010609060101010101" pitchFamily="49" charset="-122"/>
              </a:rPr>
              <a:t>) </a:t>
            </a:r>
            <a:endParaRPr lang="en-US" altLang="zh-CN" sz="3200" dirty="0">
              <a:latin typeface="Tahoma" panose="020B060403050404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57027">
                                            <p:txEl>
                                              <p:charRg st="0" end="52"/>
                                            </p:txEl>
                                          </p:spTgt>
                                        </p:tgtEl>
                                        <p:attrNameLst>
                                          <p:attrName>style.visibility</p:attrName>
                                        </p:attrNameLst>
                                      </p:cBhvr>
                                      <p:to>
                                        <p:strVal val="visible"/>
                                      </p:to>
                                    </p:set>
                                    <p:animEffect transition="in" filter="wipe(up)">
                                      <p:cBhvr>
                                        <p:cTn id="7" dur="500"/>
                                        <p:tgtEl>
                                          <p:spTgt spid="257027">
                                            <p:txEl>
                                              <p:charRg st="0" end="5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57027">
                                            <p:txEl>
                                              <p:charRg st="52" end="143"/>
                                            </p:txEl>
                                          </p:spTgt>
                                        </p:tgtEl>
                                        <p:attrNameLst>
                                          <p:attrName>style.visibility</p:attrName>
                                        </p:attrNameLst>
                                      </p:cBhvr>
                                      <p:to>
                                        <p:strVal val="visible"/>
                                      </p:to>
                                    </p:set>
                                    <p:animEffect transition="in" filter="wipe(up)">
                                      <p:cBhvr>
                                        <p:cTn id="12" dur="500"/>
                                        <p:tgtEl>
                                          <p:spTgt spid="257027">
                                            <p:txEl>
                                              <p:charRg st="52" end="14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灯片编号占位符 3"/>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ea typeface="楷体_GB2312" pitchFamily="49" charset="-122"/>
              </a:rPr>
            </a:fld>
            <a:endParaRPr lang="en-US" altLang="zh-CN" sz="1400" dirty="0">
              <a:ea typeface="楷体_GB2312" pitchFamily="49" charset="-122"/>
            </a:endParaRPr>
          </a:p>
        </p:txBody>
      </p:sp>
      <p:sp>
        <p:nvSpPr>
          <p:cNvPr id="21507" name="Text Box 2"/>
          <p:cNvSpPr txBox="1"/>
          <p:nvPr/>
        </p:nvSpPr>
        <p:spPr>
          <a:xfrm>
            <a:off x="428625" y="263525"/>
            <a:ext cx="1628775" cy="457200"/>
          </a:xfrm>
          <a:prstGeom prst="rect">
            <a:avLst/>
          </a:prstGeom>
          <a:noFill/>
          <a:ln w="9525">
            <a:noFill/>
          </a:ln>
        </p:spPr>
        <p:txBody>
          <a:bodyPr>
            <a:spAutoFit/>
          </a:bodyPr>
          <a:p>
            <a:pPr algn="ctr" eaLnBrk="1" hangingPunct="1">
              <a:spcBef>
                <a:spcPct val="50000"/>
              </a:spcBef>
              <a:buNone/>
            </a:pPr>
            <a:r>
              <a:rPr lang="en-US" altLang="zh-CN" dirty="0">
                <a:solidFill>
                  <a:srgbClr val="000066"/>
                </a:solidFill>
                <a:latin typeface="宋体" panose="02010600030101010101" pitchFamily="2" charset="-122"/>
              </a:rPr>
              <a:t>【</a:t>
            </a:r>
            <a:r>
              <a:rPr lang="zh-CN" altLang="en-US" dirty="0">
                <a:solidFill>
                  <a:srgbClr val="000066"/>
                </a:solidFill>
                <a:latin typeface="黑体" panose="02010609060101010101" pitchFamily="49" charset="-122"/>
                <a:ea typeface="黑体" panose="02010609060101010101" pitchFamily="49" charset="-122"/>
              </a:rPr>
              <a:t>例</a:t>
            </a:r>
            <a:r>
              <a:rPr lang="en-US" altLang="zh-CN" dirty="0">
                <a:solidFill>
                  <a:srgbClr val="000066"/>
                </a:solidFill>
                <a:latin typeface="Tahoma" panose="020B0604030504040204" pitchFamily="34" charset="0"/>
              </a:rPr>
              <a:t>3-2</a:t>
            </a:r>
            <a:r>
              <a:rPr lang="en-US" altLang="zh-CN" dirty="0">
                <a:solidFill>
                  <a:srgbClr val="000066"/>
                </a:solidFill>
                <a:latin typeface="宋体" panose="02010600030101010101" pitchFamily="2" charset="-122"/>
              </a:rPr>
              <a:t>】</a:t>
            </a:r>
            <a:endParaRPr lang="en-US" altLang="zh-CN" dirty="0">
              <a:solidFill>
                <a:srgbClr val="000066"/>
              </a:solidFill>
              <a:latin typeface="宋体" panose="02010600030101010101" pitchFamily="2" charset="-122"/>
            </a:endParaRPr>
          </a:p>
        </p:txBody>
      </p:sp>
      <p:sp>
        <p:nvSpPr>
          <p:cNvPr id="21508" name="Text Box 3"/>
          <p:cNvSpPr txBox="1"/>
          <p:nvPr/>
        </p:nvSpPr>
        <p:spPr>
          <a:xfrm>
            <a:off x="2057400" y="241300"/>
            <a:ext cx="6781800" cy="822325"/>
          </a:xfrm>
          <a:prstGeom prst="rect">
            <a:avLst/>
          </a:prstGeom>
          <a:solidFill>
            <a:schemeClr val="bg1"/>
          </a:solidFill>
          <a:ln w="9525">
            <a:noFill/>
          </a:ln>
        </p:spPr>
        <p:txBody>
          <a:bodyPr>
            <a:spAutoFit/>
          </a:bodyPr>
          <a:p>
            <a:pPr eaLnBrk="1" hangingPunct="1">
              <a:spcBef>
                <a:spcPct val="50000"/>
              </a:spcBef>
            </a:pPr>
            <a:r>
              <a:rPr lang="zh-CN" altLang="en-US" dirty="0">
                <a:latin typeface="宋体" panose="02010600030101010101" pitchFamily="2" charset="-122"/>
              </a:rPr>
              <a:t>设在单道系统中用</a:t>
            </a:r>
            <a:r>
              <a:rPr lang="en-US" altLang="zh-CN" dirty="0">
                <a:latin typeface="Tahoma" panose="020B0604030504040204" pitchFamily="34" charset="0"/>
              </a:rPr>
              <a:t>SJF</a:t>
            </a:r>
            <a:r>
              <a:rPr lang="zh-CN" altLang="en-US" dirty="0">
                <a:latin typeface="宋体" panose="02010600030101010101" pitchFamily="2" charset="-122"/>
              </a:rPr>
              <a:t>算法调度如下作业，请完成下表。</a:t>
            </a:r>
            <a:endParaRPr lang="zh-CN" altLang="en-US" dirty="0">
              <a:latin typeface="宋体" panose="02010600030101010101" pitchFamily="2" charset="-122"/>
            </a:endParaRPr>
          </a:p>
        </p:txBody>
      </p:sp>
      <p:graphicFrame>
        <p:nvGraphicFramePr>
          <p:cNvPr id="258052" name="Group 4"/>
          <p:cNvGraphicFramePr>
            <a:graphicFrameLocks noGrp="1"/>
          </p:cNvGraphicFramePr>
          <p:nvPr/>
        </p:nvGraphicFramePr>
        <p:xfrm>
          <a:off x="381000" y="1206500"/>
          <a:ext cx="8153400" cy="4024313"/>
        </p:xfrm>
        <a:graphic>
          <a:graphicData uri="http://schemas.openxmlformats.org/drawingml/2006/table">
            <a:tbl>
              <a:tblPr/>
              <a:tblGrid>
                <a:gridCol w="1165225"/>
                <a:gridCol w="1163638"/>
                <a:gridCol w="1166812"/>
                <a:gridCol w="1162050"/>
                <a:gridCol w="1166813"/>
                <a:gridCol w="1163637"/>
                <a:gridCol w="1165225"/>
              </a:tblGrid>
              <a:tr h="63986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进程名</a:t>
                      </a:r>
                      <a:r>
                        <a:rPr kumimoji="0" lang="zh-CN" altLang="en-US" sz="24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 </a:t>
                      </a:r>
                      <a:endParaRPr kumimoji="0" lang="zh-CN" altLang="en-US" sz="2400" b="1"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45727" marB="45727"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rPr>
                        <a:t>A</a:t>
                      </a:r>
                      <a:endParaRPr kumimoji="0" lang="en-US"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27" marB="45727"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rPr>
                        <a:t>B</a:t>
                      </a:r>
                      <a:endParaRPr kumimoji="0" lang="en-US"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27" marB="45727"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rPr>
                        <a:t>C</a:t>
                      </a:r>
                      <a:endParaRPr kumimoji="0" lang="en-US"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27" marB="45727"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rPr>
                        <a:t>D</a:t>
                      </a:r>
                      <a:endParaRPr kumimoji="0" lang="en-US"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27" marB="45727"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rPr>
                        <a:t>E</a:t>
                      </a:r>
                      <a:endParaRPr kumimoji="0" lang="en-US"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27" marB="45727"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平</a:t>
                      </a:r>
                      <a:r>
                        <a:rPr kumimoji="0" lang="zh-CN" altLang="en-US"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  </a:t>
                      </a:r>
                      <a:r>
                        <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rPr>
                        <a:t>均</a:t>
                      </a:r>
                      <a:r>
                        <a:rPr kumimoji="0"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 </a:t>
                      </a:r>
                      <a:endParaRPr kumimoji="0"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27" marB="45727"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3986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到达时间</a:t>
                      </a:r>
                      <a:r>
                        <a:rPr kumimoji="0" lang="zh-CN" altLang="en-US" sz="2800" b="1" i="0" u="none" strike="noStrike" cap="none" normalizeH="0" baseline="0">
                          <a:ln>
                            <a:noFill/>
                          </a:ln>
                          <a:solidFill>
                            <a:schemeClr val="tx1"/>
                          </a:solidFill>
                          <a:effectLst/>
                          <a:latin typeface="Tahoma" panose="020B0604030504040204" pitchFamily="34" charset="0"/>
                          <a:ea typeface="宋体" panose="02010600030101010101" pitchFamily="2" charset="-122"/>
                        </a:rPr>
                        <a:t> </a:t>
                      </a:r>
                      <a:endParaRPr kumimoji="0" lang="zh-CN" altLang="en-US" sz="2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27" marB="45727"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9:00</a:t>
                      </a:r>
                      <a:r>
                        <a:rPr kumimoji="0" lang="en-US" altLang="zh-CN" sz="28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 </a:t>
                      </a:r>
                      <a:endParaRPr kumimoji="0" lang="en-US" altLang="zh-CN" sz="2800" b="1"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45727" marB="45727"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9:10</a:t>
                      </a:r>
                      <a:r>
                        <a:rPr kumimoji="0" lang="en-US"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rPr>
                        <a:t> </a:t>
                      </a:r>
                      <a:endParaRPr kumimoji="0" lang="en-US"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27" marB="45727"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9:30</a:t>
                      </a:r>
                      <a:r>
                        <a:rPr kumimoji="0" lang="en-US"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rPr>
                        <a:t> </a:t>
                      </a:r>
                      <a:endParaRPr kumimoji="0" lang="en-US"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27" marB="45727"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10:00</a:t>
                      </a:r>
                      <a:r>
                        <a:rPr kumimoji="0" lang="en-US"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rPr>
                        <a:t> </a:t>
                      </a:r>
                      <a:endParaRPr kumimoji="0" lang="en-US"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27" marB="45727"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Tahoma" panose="020B0604030504040204" pitchFamily="34" charset="0"/>
                          <a:ea typeface="宋体" panose="02010600030101010101" pitchFamily="2" charset="-122"/>
                        </a:rPr>
                        <a:t>10:15</a:t>
                      </a:r>
                      <a:r>
                        <a:rPr kumimoji="0" lang="en-US"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rPr>
                        <a:t> </a:t>
                      </a:r>
                      <a:endParaRPr kumimoji="0" lang="en-US"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27" marB="45727"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rowSpan="3">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27" marB="45727"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64145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服务时间</a:t>
                      </a:r>
                      <a:r>
                        <a:rPr kumimoji="0" lang="zh-CN" altLang="en-US" sz="2800" b="1" i="0" u="none" strike="noStrike" cap="none" normalizeH="0" baseline="0">
                          <a:ln>
                            <a:noFill/>
                          </a:ln>
                          <a:solidFill>
                            <a:schemeClr val="tx1"/>
                          </a:solidFill>
                          <a:effectLst/>
                          <a:latin typeface="Tahoma" panose="020B0604030504040204" pitchFamily="34" charset="0"/>
                          <a:ea typeface="宋体" panose="02010600030101010101" pitchFamily="2" charset="-122"/>
                        </a:rPr>
                        <a:t> </a:t>
                      </a:r>
                      <a:endParaRPr kumimoji="0" lang="zh-CN" altLang="en-US" sz="2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27" marB="45727"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30</a:t>
                      </a:r>
                      <a:r>
                        <a:rPr kumimoji="0" lang="zh-CN" altLang="en-US"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分钟</a:t>
                      </a:r>
                      <a:r>
                        <a:rPr kumimoji="0"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 </a:t>
                      </a:r>
                      <a:endParaRPr kumimoji="0" lang="zh-CN" altLang="en-US" sz="1800" b="0"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45727" marB="45727"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1</a:t>
                      </a: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小时</a:t>
                      </a:r>
                      <a:r>
                        <a:rPr kumimoji="0"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 </a:t>
                      </a:r>
                      <a:endParaRPr kumimoji="0"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27" marB="45727"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10</a:t>
                      </a:r>
                      <a:r>
                        <a:rPr kumimoji="0" lang="zh-CN" altLang="en-US" sz="2000"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分钟</a:t>
                      </a:r>
                      <a:r>
                        <a:rPr kumimoji="0" lang="zh-CN" altLang="en-US"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 </a:t>
                      </a:r>
                      <a:endParaRPr kumimoji="0" lang="zh-CN" altLang="en-US"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45727" marB="45727"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50</a:t>
                      </a: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分钟</a:t>
                      </a:r>
                      <a:r>
                        <a:rPr kumimoji="0"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 </a:t>
                      </a:r>
                      <a:endParaRPr kumimoji="0"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27" marB="45727"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20</a:t>
                      </a:r>
                      <a:r>
                        <a:rPr kumimoji="0" lang="zh-CN" altLang="en-US" sz="2000" b="1" i="0" u="none" strike="noStrike" cap="none" normalizeH="0" baseline="0">
                          <a:ln>
                            <a:noFill/>
                          </a:ln>
                          <a:solidFill>
                            <a:schemeClr val="tx1"/>
                          </a:solidFill>
                          <a:effectLst/>
                          <a:latin typeface="宋体" panose="02010600030101010101" pitchFamily="2" charset="-122"/>
                          <a:ea typeface="宋体" panose="02010600030101010101" pitchFamily="2" charset="-122"/>
                        </a:rPr>
                        <a:t>分钟</a:t>
                      </a:r>
                      <a:r>
                        <a:rPr kumimoji="0"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rPr>
                        <a:t> </a:t>
                      </a:r>
                      <a:endParaRPr kumimoji="0" lang="zh-CN" altLang="en-US" sz="20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27" marB="45727"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vMerge="1">
                  <a:tcPr/>
                </a:tc>
              </a:tr>
              <a:tr h="639864">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完成时间</a:t>
                      </a:r>
                      <a:r>
                        <a:rPr kumimoji="0" lang="zh-CN" altLang="en-US" sz="2800" b="1" i="0" u="none" strike="noStrike" cap="none" normalizeH="0" baseline="0">
                          <a:ln>
                            <a:noFill/>
                          </a:ln>
                          <a:solidFill>
                            <a:schemeClr val="tx1"/>
                          </a:solidFill>
                          <a:effectLst/>
                          <a:latin typeface="Tahoma" panose="020B0604030504040204" pitchFamily="34" charset="0"/>
                          <a:ea typeface="宋体" panose="02010600030101010101" pitchFamily="2" charset="-122"/>
                        </a:rPr>
                        <a:t> </a:t>
                      </a:r>
                      <a:endParaRPr kumimoji="0" lang="zh-CN" altLang="en-US" sz="2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27" marB="45727"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400" b="1"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45727" marB="45727"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400" b="1"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endParaRPr>
                    </a:p>
                  </a:txBody>
                  <a:tcPr marT="45727" marB="45727"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400" b="1"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endParaRPr>
                    </a:p>
                  </a:txBody>
                  <a:tcPr marT="45727" marB="45727"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400" b="1"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endParaRPr>
                    </a:p>
                  </a:txBody>
                  <a:tcPr marT="45727" marB="45727"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400" b="1"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endParaRPr>
                    </a:p>
                  </a:txBody>
                  <a:tcPr marT="45727" marB="45727"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vMerge="1">
                  <a:tcPr/>
                </a:tc>
              </a:tr>
              <a:tr h="7011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周转时间</a:t>
                      </a:r>
                      <a:r>
                        <a:rPr kumimoji="0" lang="zh-CN" altLang="en-US" sz="2800" b="1" i="0" u="none" strike="noStrike" cap="none" normalizeH="0" baseline="0">
                          <a:ln>
                            <a:noFill/>
                          </a:ln>
                          <a:solidFill>
                            <a:schemeClr val="tx1"/>
                          </a:solidFill>
                          <a:effectLst/>
                          <a:latin typeface="Tahoma" panose="020B0604030504040204" pitchFamily="34" charset="0"/>
                          <a:ea typeface="宋体" panose="02010600030101010101" pitchFamily="2" charset="-122"/>
                        </a:rPr>
                        <a:t> </a:t>
                      </a:r>
                      <a:endParaRPr kumimoji="0" lang="zh-CN" altLang="en-US" sz="2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727" marB="45727"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45727" marB="45727"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000" b="1"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endParaRPr>
                    </a:p>
                  </a:txBody>
                  <a:tcPr marT="45727" marB="45727"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000" b="1"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endParaRPr>
                    </a:p>
                  </a:txBody>
                  <a:tcPr marT="45727" marB="45727"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000" b="1"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endParaRPr>
                    </a:p>
                  </a:txBody>
                  <a:tcPr marT="45727" marB="45727"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000" b="1"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endParaRPr>
                    </a:p>
                  </a:txBody>
                  <a:tcPr marT="45727" marB="45727"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zh-CN" sz="2000" b="1"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endParaRPr>
                    </a:p>
                  </a:txBody>
                  <a:tcPr marT="45727" marB="45727"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762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带权周</a:t>
                      </a:r>
                      <a:endParaRPr kumimoji="0" lang="zh-CN" altLang="en-US"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转时间 </a:t>
                      </a:r>
                      <a:endParaRPr kumimoji="0" lang="zh-CN" altLang="en-US"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45727" marB="45727"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000" b="1" i="0" u="none" strike="noStrike" cap="none" normalizeH="0" baseline="0" dirty="0">
                        <a:ln>
                          <a:noFill/>
                        </a:ln>
                        <a:solidFill>
                          <a:schemeClr val="tx1"/>
                        </a:solidFill>
                        <a:effectLst/>
                        <a:latin typeface="Tahoma" panose="020B0604030504040204" pitchFamily="34" charset="0"/>
                        <a:ea typeface="宋体" panose="02010600030101010101" pitchFamily="2" charset="-122"/>
                      </a:endParaRPr>
                    </a:p>
                  </a:txBody>
                  <a:tcPr marT="45727" marB="45727"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000" b="1"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endParaRPr>
                    </a:p>
                  </a:txBody>
                  <a:tcPr marT="45727" marB="45727"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000" b="1"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endParaRPr>
                    </a:p>
                  </a:txBody>
                  <a:tcPr marT="45727" marB="45727"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000" b="1"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endParaRPr>
                    </a:p>
                  </a:txBody>
                  <a:tcPr marT="45727" marB="45727"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000" b="1"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endParaRPr>
                    </a:p>
                  </a:txBody>
                  <a:tcPr marT="45727" marB="45727" anchor="ct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000" b="1" i="0" u="none" strike="noStrike" kern="1200" cap="none" normalizeH="0" baseline="0" dirty="0">
                        <a:ln>
                          <a:noFill/>
                        </a:ln>
                        <a:solidFill>
                          <a:schemeClr val="tx1"/>
                        </a:solidFill>
                        <a:effectLst/>
                        <a:latin typeface="Tahoma" panose="020B0604030504040204" pitchFamily="34" charset="0"/>
                        <a:ea typeface="宋体" panose="02010600030101010101" pitchFamily="2" charset="-122"/>
                        <a:cs typeface="+mn-cs"/>
                      </a:endParaRPr>
                    </a:p>
                  </a:txBody>
                  <a:tcPr marT="45727" marB="45727"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21565" name="Line 54"/>
          <p:cNvSpPr/>
          <p:nvPr/>
        </p:nvSpPr>
        <p:spPr>
          <a:xfrm flipH="1">
            <a:off x="7380288" y="1816100"/>
            <a:ext cx="1154112" cy="1973263"/>
          </a:xfrm>
          <a:prstGeom prst="line">
            <a:avLst/>
          </a:prstGeom>
          <a:ln w="9525" cap="flat" cmpd="sng">
            <a:solidFill>
              <a:schemeClr val="tx1"/>
            </a:solidFill>
            <a:prstDash val="solid"/>
            <a:miter/>
            <a:headEnd type="none" w="med" len="med"/>
            <a:tailEnd type="none" w="med" len="med"/>
          </a:ln>
        </p:spPr>
      </p:sp>
      <p:sp>
        <p:nvSpPr>
          <p:cNvPr id="21566" name="Line 55"/>
          <p:cNvSpPr/>
          <p:nvPr/>
        </p:nvSpPr>
        <p:spPr>
          <a:xfrm>
            <a:off x="7380288" y="1844675"/>
            <a:ext cx="1152525" cy="1944688"/>
          </a:xfrm>
          <a:prstGeom prst="line">
            <a:avLst/>
          </a:prstGeom>
          <a:ln w="9525" cap="flat" cmpd="sng">
            <a:solidFill>
              <a:schemeClr val="tx1"/>
            </a:solidFill>
            <a:prstDash val="solid"/>
            <a:miter/>
            <a:headEnd type="none" w="med" len="med"/>
            <a:tailEnd type="none" w="med" len="med"/>
          </a:ln>
        </p:spPr>
      </p:sp>
      <p:sp>
        <p:nvSpPr>
          <p:cNvPr id="2" name="矩形 1"/>
          <p:cNvSpPr/>
          <p:nvPr/>
        </p:nvSpPr>
        <p:spPr>
          <a:xfrm>
            <a:off x="1616075" y="3217863"/>
            <a:ext cx="882650" cy="460375"/>
          </a:xfrm>
          <a:prstGeom prst="rect">
            <a:avLst/>
          </a:prstGeom>
          <a:noFill/>
          <a:ln w="9525">
            <a:noFill/>
          </a:ln>
        </p:spPr>
        <p:txBody>
          <a:bodyPr wrap="none">
            <a:spAutoFit/>
          </a:bodyPr>
          <a:p>
            <a:pPr eaLnBrk="1" hangingPunct="1">
              <a:spcBef>
                <a:spcPct val="50000"/>
              </a:spcBef>
            </a:pPr>
            <a:r>
              <a:rPr lang="en-US" altLang="zh-CN" dirty="0">
                <a:latin typeface="Tahoma" panose="020B0604030504040204" pitchFamily="34" charset="0"/>
              </a:rPr>
              <a:t>9:30</a:t>
            </a:r>
            <a:endParaRPr lang="zh-CN" altLang="en-US" dirty="0">
              <a:latin typeface="Times New Roman" panose="02020603050405020304" pitchFamily="18" charset="0"/>
            </a:endParaRPr>
          </a:p>
        </p:txBody>
      </p:sp>
      <p:sp>
        <p:nvSpPr>
          <p:cNvPr id="3" name="矩形 2"/>
          <p:cNvSpPr/>
          <p:nvPr/>
        </p:nvSpPr>
        <p:spPr>
          <a:xfrm>
            <a:off x="2771775" y="3219450"/>
            <a:ext cx="1079500" cy="461963"/>
          </a:xfrm>
          <a:prstGeom prst="rect">
            <a:avLst/>
          </a:prstGeom>
          <a:noFill/>
          <a:ln w="9525">
            <a:noFill/>
          </a:ln>
        </p:spPr>
        <p:txBody>
          <a:bodyPr wrap="none">
            <a:spAutoFit/>
          </a:bodyPr>
          <a:p>
            <a:pPr>
              <a:spcBef>
                <a:spcPct val="30000"/>
              </a:spcBef>
            </a:pPr>
            <a:r>
              <a:rPr lang="en-US" altLang="zh-CN" dirty="0">
                <a:latin typeface="Tahoma" panose="020B0604030504040204" pitchFamily="34" charset="0"/>
              </a:rPr>
              <a:t>10:40</a:t>
            </a:r>
            <a:endParaRPr lang="zh-CN" altLang="zh-CN" dirty="0">
              <a:latin typeface="Tahoma" panose="020B0604030504040204" pitchFamily="34" charset="0"/>
            </a:endParaRPr>
          </a:p>
        </p:txBody>
      </p:sp>
      <p:sp>
        <p:nvSpPr>
          <p:cNvPr id="4" name="矩形 3"/>
          <p:cNvSpPr/>
          <p:nvPr/>
        </p:nvSpPr>
        <p:spPr>
          <a:xfrm>
            <a:off x="4032250" y="3219450"/>
            <a:ext cx="882650" cy="461963"/>
          </a:xfrm>
          <a:prstGeom prst="rect">
            <a:avLst/>
          </a:prstGeom>
          <a:noFill/>
          <a:ln w="9525">
            <a:noFill/>
          </a:ln>
        </p:spPr>
        <p:txBody>
          <a:bodyPr wrap="none">
            <a:spAutoFit/>
          </a:bodyPr>
          <a:p>
            <a:pPr>
              <a:spcBef>
                <a:spcPct val="30000"/>
              </a:spcBef>
            </a:pPr>
            <a:r>
              <a:rPr lang="en-US" altLang="zh-CN" dirty="0">
                <a:latin typeface="Tahoma" panose="020B0604030504040204" pitchFamily="34" charset="0"/>
              </a:rPr>
              <a:t>9:40</a:t>
            </a:r>
            <a:endParaRPr lang="zh-CN" altLang="zh-CN" dirty="0">
              <a:latin typeface="Tahoma" panose="020B0604030504040204" pitchFamily="34" charset="0"/>
            </a:endParaRPr>
          </a:p>
        </p:txBody>
      </p:sp>
      <p:sp>
        <p:nvSpPr>
          <p:cNvPr id="5" name="矩形 4"/>
          <p:cNvSpPr/>
          <p:nvPr/>
        </p:nvSpPr>
        <p:spPr>
          <a:xfrm>
            <a:off x="5103813" y="3214688"/>
            <a:ext cx="1079500" cy="461962"/>
          </a:xfrm>
          <a:prstGeom prst="rect">
            <a:avLst/>
          </a:prstGeom>
          <a:noFill/>
          <a:ln w="9525">
            <a:noFill/>
          </a:ln>
        </p:spPr>
        <p:txBody>
          <a:bodyPr wrap="none">
            <a:spAutoFit/>
          </a:bodyPr>
          <a:p>
            <a:pPr>
              <a:spcBef>
                <a:spcPct val="30000"/>
              </a:spcBef>
            </a:pPr>
            <a:r>
              <a:rPr lang="en-US" altLang="zh-CN" dirty="0">
                <a:latin typeface="Tahoma" panose="020B0604030504040204" pitchFamily="34" charset="0"/>
              </a:rPr>
              <a:t>11:50</a:t>
            </a:r>
            <a:endParaRPr lang="zh-CN" altLang="zh-CN" dirty="0">
              <a:latin typeface="Tahoma" panose="020B0604030504040204" pitchFamily="34" charset="0"/>
            </a:endParaRPr>
          </a:p>
        </p:txBody>
      </p:sp>
      <p:sp>
        <p:nvSpPr>
          <p:cNvPr id="6" name="矩形 5"/>
          <p:cNvSpPr/>
          <p:nvPr/>
        </p:nvSpPr>
        <p:spPr>
          <a:xfrm>
            <a:off x="6227763" y="3219450"/>
            <a:ext cx="1079500" cy="461963"/>
          </a:xfrm>
          <a:prstGeom prst="rect">
            <a:avLst/>
          </a:prstGeom>
          <a:noFill/>
          <a:ln w="9525">
            <a:noFill/>
          </a:ln>
        </p:spPr>
        <p:txBody>
          <a:bodyPr wrap="none">
            <a:spAutoFit/>
          </a:bodyPr>
          <a:p>
            <a:pPr>
              <a:spcBef>
                <a:spcPct val="30000"/>
              </a:spcBef>
            </a:pPr>
            <a:r>
              <a:rPr lang="en-US" altLang="zh-CN" dirty="0">
                <a:latin typeface="Tahoma" panose="020B0604030504040204" pitchFamily="34" charset="0"/>
              </a:rPr>
              <a:t>11:00</a:t>
            </a:r>
            <a:endParaRPr lang="zh-CN" altLang="zh-CN" dirty="0">
              <a:latin typeface="Tahoma" panose="020B0604030504040204" pitchFamily="34" charset="0"/>
            </a:endParaRPr>
          </a:p>
        </p:txBody>
      </p:sp>
      <p:sp>
        <p:nvSpPr>
          <p:cNvPr id="7" name="矩形 6"/>
          <p:cNvSpPr/>
          <p:nvPr/>
        </p:nvSpPr>
        <p:spPr>
          <a:xfrm>
            <a:off x="1592263" y="3929063"/>
            <a:ext cx="1108075" cy="400050"/>
          </a:xfrm>
          <a:prstGeom prst="rect">
            <a:avLst/>
          </a:prstGeom>
          <a:noFill/>
          <a:ln w="9525">
            <a:noFill/>
          </a:ln>
        </p:spPr>
        <p:txBody>
          <a:bodyPr wrap="none">
            <a:spAutoFit/>
          </a:bodyPr>
          <a:p>
            <a:pPr>
              <a:spcBef>
                <a:spcPct val="30000"/>
              </a:spcBef>
            </a:pPr>
            <a:r>
              <a:rPr lang="en-US" altLang="zh-CN" sz="2000" dirty="0">
                <a:latin typeface="Tahoma" panose="020B0604030504040204" pitchFamily="34" charset="0"/>
              </a:rPr>
              <a:t>30</a:t>
            </a:r>
            <a:r>
              <a:rPr lang="zh-CN" altLang="en-US" sz="2000" dirty="0">
                <a:latin typeface="宋体" panose="02010600030101010101" pitchFamily="2" charset="-122"/>
              </a:rPr>
              <a:t>分钟</a:t>
            </a:r>
            <a:r>
              <a:rPr lang="zh-CN" altLang="en-US" sz="1800" b="0" dirty="0">
                <a:latin typeface="Tahoma" panose="020B0604030504040204" pitchFamily="34" charset="0"/>
              </a:rPr>
              <a:t> </a:t>
            </a:r>
            <a:endParaRPr lang="zh-CN" altLang="zh-CN" sz="2000" dirty="0">
              <a:latin typeface="Tahoma" panose="020B0604030504040204" pitchFamily="34" charset="0"/>
            </a:endParaRPr>
          </a:p>
        </p:txBody>
      </p:sp>
      <p:sp>
        <p:nvSpPr>
          <p:cNvPr id="8" name="矩形 7"/>
          <p:cNvSpPr/>
          <p:nvPr/>
        </p:nvSpPr>
        <p:spPr>
          <a:xfrm>
            <a:off x="2752725" y="3927475"/>
            <a:ext cx="1027113" cy="400050"/>
          </a:xfrm>
          <a:prstGeom prst="rect">
            <a:avLst/>
          </a:prstGeom>
          <a:noFill/>
          <a:ln w="9525">
            <a:noFill/>
          </a:ln>
        </p:spPr>
        <p:txBody>
          <a:bodyPr wrap="none">
            <a:spAutoFit/>
          </a:bodyPr>
          <a:p>
            <a:pPr>
              <a:spcBef>
                <a:spcPct val="30000"/>
              </a:spcBef>
            </a:pPr>
            <a:r>
              <a:rPr lang="en-US" altLang="zh-CN" sz="2000" dirty="0">
                <a:latin typeface="Tahoma" panose="020B0604030504040204" pitchFamily="34" charset="0"/>
              </a:rPr>
              <a:t>90</a:t>
            </a:r>
            <a:r>
              <a:rPr lang="zh-CN" altLang="en-US" sz="2000" dirty="0">
                <a:latin typeface="Tahoma" panose="020B0604030504040204" pitchFamily="34" charset="0"/>
              </a:rPr>
              <a:t>分钟</a:t>
            </a:r>
            <a:endParaRPr lang="zh-CN" altLang="zh-CN" sz="2000" dirty="0">
              <a:latin typeface="Tahoma" panose="020B0604030504040204" pitchFamily="34" charset="0"/>
            </a:endParaRPr>
          </a:p>
        </p:txBody>
      </p:sp>
      <p:sp>
        <p:nvSpPr>
          <p:cNvPr id="9" name="矩形 8"/>
          <p:cNvSpPr/>
          <p:nvPr/>
        </p:nvSpPr>
        <p:spPr>
          <a:xfrm>
            <a:off x="3900488" y="3929063"/>
            <a:ext cx="1103312" cy="400050"/>
          </a:xfrm>
          <a:prstGeom prst="rect">
            <a:avLst/>
          </a:prstGeom>
          <a:noFill/>
          <a:ln w="9525">
            <a:noFill/>
          </a:ln>
        </p:spPr>
        <p:txBody>
          <a:bodyPr wrap="none">
            <a:spAutoFit/>
          </a:bodyPr>
          <a:p>
            <a:pPr>
              <a:spcBef>
                <a:spcPct val="30000"/>
              </a:spcBef>
            </a:pPr>
            <a:r>
              <a:rPr lang="en-US" altLang="zh-CN" sz="2000" dirty="0">
                <a:latin typeface="Tahoma" panose="020B0604030504040204" pitchFamily="34" charset="0"/>
              </a:rPr>
              <a:t>10</a:t>
            </a:r>
            <a:r>
              <a:rPr lang="zh-CN" altLang="en-US" sz="2000" dirty="0">
                <a:latin typeface="Tahoma" panose="020B0604030504040204" pitchFamily="34" charset="0"/>
              </a:rPr>
              <a:t>分钟 </a:t>
            </a:r>
            <a:endParaRPr lang="zh-CN" altLang="zh-CN" sz="2000" dirty="0">
              <a:latin typeface="Tahoma" panose="020B0604030504040204" pitchFamily="34" charset="0"/>
            </a:endParaRPr>
          </a:p>
        </p:txBody>
      </p:sp>
      <p:sp>
        <p:nvSpPr>
          <p:cNvPr id="10" name="矩形 9"/>
          <p:cNvSpPr/>
          <p:nvPr/>
        </p:nvSpPr>
        <p:spPr>
          <a:xfrm>
            <a:off x="5003800" y="3932238"/>
            <a:ext cx="1192213" cy="400050"/>
          </a:xfrm>
          <a:prstGeom prst="rect">
            <a:avLst/>
          </a:prstGeom>
          <a:noFill/>
          <a:ln w="9525">
            <a:noFill/>
          </a:ln>
        </p:spPr>
        <p:txBody>
          <a:bodyPr wrap="none">
            <a:spAutoFit/>
          </a:bodyPr>
          <a:p>
            <a:pPr>
              <a:spcBef>
                <a:spcPct val="30000"/>
              </a:spcBef>
            </a:pPr>
            <a:r>
              <a:rPr lang="en-US" altLang="zh-CN" sz="2000" dirty="0">
                <a:latin typeface="Tahoma" panose="020B0604030504040204" pitchFamily="34" charset="0"/>
              </a:rPr>
              <a:t>110</a:t>
            </a:r>
            <a:r>
              <a:rPr lang="zh-CN" altLang="en-US" sz="2000" dirty="0">
                <a:latin typeface="Tahoma" panose="020B0604030504040204" pitchFamily="34" charset="0"/>
              </a:rPr>
              <a:t>分钟</a:t>
            </a:r>
            <a:endParaRPr lang="zh-CN" altLang="zh-CN" sz="2000" dirty="0">
              <a:latin typeface="Tahoma" panose="020B0604030504040204" pitchFamily="34" charset="0"/>
            </a:endParaRPr>
          </a:p>
        </p:txBody>
      </p:sp>
      <p:sp>
        <p:nvSpPr>
          <p:cNvPr id="11" name="矩形 10"/>
          <p:cNvSpPr/>
          <p:nvPr/>
        </p:nvSpPr>
        <p:spPr>
          <a:xfrm>
            <a:off x="6208713" y="3929063"/>
            <a:ext cx="1027112" cy="400050"/>
          </a:xfrm>
          <a:prstGeom prst="rect">
            <a:avLst/>
          </a:prstGeom>
          <a:noFill/>
          <a:ln w="9525">
            <a:noFill/>
          </a:ln>
        </p:spPr>
        <p:txBody>
          <a:bodyPr wrap="none">
            <a:spAutoFit/>
          </a:bodyPr>
          <a:p>
            <a:pPr>
              <a:spcBef>
                <a:spcPct val="30000"/>
              </a:spcBef>
            </a:pPr>
            <a:r>
              <a:rPr lang="en-US" altLang="zh-CN" sz="2000" dirty="0">
                <a:latin typeface="Tahoma" panose="020B0604030504040204" pitchFamily="34" charset="0"/>
              </a:rPr>
              <a:t>45</a:t>
            </a:r>
            <a:r>
              <a:rPr lang="zh-CN" altLang="en-US" sz="2000" dirty="0">
                <a:latin typeface="Tahoma" panose="020B0604030504040204" pitchFamily="34" charset="0"/>
              </a:rPr>
              <a:t>分钟</a:t>
            </a:r>
            <a:endParaRPr lang="zh-CN" altLang="zh-CN" sz="2000" dirty="0">
              <a:latin typeface="Tahoma" panose="020B0604030504040204" pitchFamily="34" charset="0"/>
            </a:endParaRPr>
          </a:p>
        </p:txBody>
      </p:sp>
      <p:sp>
        <p:nvSpPr>
          <p:cNvPr id="12" name="矩形 11"/>
          <p:cNvSpPr/>
          <p:nvPr/>
        </p:nvSpPr>
        <p:spPr>
          <a:xfrm>
            <a:off x="7337425" y="3932238"/>
            <a:ext cx="1028700" cy="400050"/>
          </a:xfrm>
          <a:prstGeom prst="rect">
            <a:avLst/>
          </a:prstGeom>
          <a:noFill/>
          <a:ln w="9525">
            <a:noFill/>
          </a:ln>
        </p:spPr>
        <p:txBody>
          <a:bodyPr wrap="none">
            <a:spAutoFit/>
          </a:bodyPr>
          <a:p>
            <a:pPr>
              <a:spcBef>
                <a:spcPct val="30000"/>
              </a:spcBef>
            </a:pPr>
            <a:r>
              <a:rPr lang="en-US" altLang="zh-CN" sz="2000" dirty="0">
                <a:latin typeface="Tahoma" panose="020B0604030504040204" pitchFamily="34" charset="0"/>
              </a:rPr>
              <a:t>57</a:t>
            </a:r>
            <a:r>
              <a:rPr lang="zh-CN" altLang="en-US" sz="2000" dirty="0">
                <a:latin typeface="Tahoma" panose="020B0604030504040204" pitchFamily="34" charset="0"/>
              </a:rPr>
              <a:t>分钟</a:t>
            </a:r>
            <a:endParaRPr lang="zh-CN" altLang="zh-CN" sz="2000" dirty="0">
              <a:latin typeface="Tahoma" panose="020B0604030504040204" pitchFamily="34" charset="0"/>
            </a:endParaRPr>
          </a:p>
        </p:txBody>
      </p:sp>
      <p:sp>
        <p:nvSpPr>
          <p:cNvPr id="13" name="矩形 12"/>
          <p:cNvSpPr/>
          <p:nvPr/>
        </p:nvSpPr>
        <p:spPr>
          <a:xfrm>
            <a:off x="1765300" y="4616450"/>
            <a:ext cx="381000" cy="461963"/>
          </a:xfrm>
          <a:prstGeom prst="rect">
            <a:avLst/>
          </a:prstGeom>
          <a:noFill/>
          <a:ln w="9525">
            <a:noFill/>
          </a:ln>
        </p:spPr>
        <p:txBody>
          <a:bodyPr wrap="none">
            <a:spAutoFit/>
          </a:bodyPr>
          <a:p>
            <a:pPr>
              <a:spcBef>
                <a:spcPct val="30000"/>
              </a:spcBef>
            </a:pPr>
            <a:r>
              <a:rPr lang="en-US" altLang="zh-CN" dirty="0">
                <a:latin typeface="Tahoma" panose="020B0604030504040204" pitchFamily="34" charset="0"/>
              </a:rPr>
              <a:t>1</a:t>
            </a:r>
            <a:endParaRPr lang="zh-CN" altLang="zh-CN" dirty="0">
              <a:latin typeface="Tahoma" panose="020B0604030504040204" pitchFamily="34" charset="0"/>
            </a:endParaRPr>
          </a:p>
        </p:txBody>
      </p:sp>
      <p:sp>
        <p:nvSpPr>
          <p:cNvPr id="14" name="矩形 13"/>
          <p:cNvSpPr/>
          <p:nvPr/>
        </p:nvSpPr>
        <p:spPr>
          <a:xfrm>
            <a:off x="2930525" y="4614863"/>
            <a:ext cx="671513" cy="461962"/>
          </a:xfrm>
          <a:prstGeom prst="rect">
            <a:avLst/>
          </a:prstGeom>
          <a:noFill/>
          <a:ln w="9525">
            <a:noFill/>
          </a:ln>
        </p:spPr>
        <p:txBody>
          <a:bodyPr wrap="none">
            <a:spAutoFit/>
          </a:bodyPr>
          <a:p>
            <a:pPr>
              <a:spcBef>
                <a:spcPct val="30000"/>
              </a:spcBef>
            </a:pPr>
            <a:r>
              <a:rPr lang="en-US" altLang="zh-CN" dirty="0">
                <a:latin typeface="Tahoma" panose="020B0604030504040204" pitchFamily="34" charset="0"/>
              </a:rPr>
              <a:t>1.5</a:t>
            </a:r>
            <a:endParaRPr lang="zh-CN" altLang="zh-CN" dirty="0">
              <a:latin typeface="Tahoma" panose="020B0604030504040204" pitchFamily="34" charset="0"/>
            </a:endParaRPr>
          </a:p>
        </p:txBody>
      </p:sp>
      <p:sp>
        <p:nvSpPr>
          <p:cNvPr id="15" name="矩形 14"/>
          <p:cNvSpPr/>
          <p:nvPr/>
        </p:nvSpPr>
        <p:spPr>
          <a:xfrm>
            <a:off x="4283075" y="4614863"/>
            <a:ext cx="381000" cy="461962"/>
          </a:xfrm>
          <a:prstGeom prst="rect">
            <a:avLst/>
          </a:prstGeom>
          <a:noFill/>
          <a:ln w="9525">
            <a:noFill/>
          </a:ln>
        </p:spPr>
        <p:txBody>
          <a:bodyPr wrap="none">
            <a:spAutoFit/>
          </a:bodyPr>
          <a:p>
            <a:pPr>
              <a:spcBef>
                <a:spcPct val="30000"/>
              </a:spcBef>
            </a:pPr>
            <a:r>
              <a:rPr lang="en-US" altLang="zh-CN" dirty="0">
                <a:latin typeface="Tahoma" panose="020B0604030504040204" pitchFamily="34" charset="0"/>
              </a:rPr>
              <a:t>1</a:t>
            </a:r>
            <a:endParaRPr lang="zh-CN" altLang="zh-CN" dirty="0">
              <a:latin typeface="Tahoma" panose="020B0604030504040204" pitchFamily="34" charset="0"/>
            </a:endParaRPr>
          </a:p>
        </p:txBody>
      </p:sp>
      <p:sp>
        <p:nvSpPr>
          <p:cNvPr id="16" name="矩形 15"/>
          <p:cNvSpPr/>
          <p:nvPr/>
        </p:nvSpPr>
        <p:spPr>
          <a:xfrm>
            <a:off x="5264150" y="4614863"/>
            <a:ext cx="671513" cy="461962"/>
          </a:xfrm>
          <a:prstGeom prst="rect">
            <a:avLst/>
          </a:prstGeom>
          <a:noFill/>
          <a:ln w="9525">
            <a:noFill/>
          </a:ln>
        </p:spPr>
        <p:txBody>
          <a:bodyPr wrap="none">
            <a:spAutoFit/>
          </a:bodyPr>
          <a:p>
            <a:pPr>
              <a:spcBef>
                <a:spcPct val="30000"/>
              </a:spcBef>
            </a:pPr>
            <a:r>
              <a:rPr lang="en-US" altLang="zh-CN" dirty="0">
                <a:latin typeface="Tahoma" panose="020B0604030504040204" pitchFamily="34" charset="0"/>
              </a:rPr>
              <a:t>2.2</a:t>
            </a:r>
            <a:endParaRPr lang="zh-CN" altLang="zh-CN" dirty="0">
              <a:latin typeface="Tahoma" panose="020B0604030504040204" pitchFamily="34" charset="0"/>
            </a:endParaRPr>
          </a:p>
        </p:txBody>
      </p:sp>
      <p:sp>
        <p:nvSpPr>
          <p:cNvPr id="17" name="矩形 16"/>
          <p:cNvSpPr/>
          <p:nvPr/>
        </p:nvSpPr>
        <p:spPr>
          <a:xfrm>
            <a:off x="6334125" y="4613275"/>
            <a:ext cx="866775" cy="460375"/>
          </a:xfrm>
          <a:prstGeom prst="rect">
            <a:avLst/>
          </a:prstGeom>
          <a:noFill/>
          <a:ln w="9525">
            <a:noFill/>
          </a:ln>
        </p:spPr>
        <p:txBody>
          <a:bodyPr wrap="none">
            <a:spAutoFit/>
          </a:bodyPr>
          <a:p>
            <a:pPr>
              <a:spcBef>
                <a:spcPct val="30000"/>
              </a:spcBef>
            </a:pPr>
            <a:r>
              <a:rPr lang="en-US" altLang="zh-CN" dirty="0">
                <a:latin typeface="Tahoma" panose="020B0604030504040204" pitchFamily="34" charset="0"/>
              </a:rPr>
              <a:t>2.25</a:t>
            </a:r>
            <a:endParaRPr lang="zh-CN" altLang="zh-CN" dirty="0">
              <a:latin typeface="Tahoma" panose="020B0604030504040204" pitchFamily="34" charset="0"/>
            </a:endParaRPr>
          </a:p>
        </p:txBody>
      </p:sp>
      <p:sp>
        <p:nvSpPr>
          <p:cNvPr id="18" name="矩形 17"/>
          <p:cNvSpPr/>
          <p:nvPr/>
        </p:nvSpPr>
        <p:spPr>
          <a:xfrm>
            <a:off x="7437438" y="4610100"/>
            <a:ext cx="866775" cy="461963"/>
          </a:xfrm>
          <a:prstGeom prst="rect">
            <a:avLst/>
          </a:prstGeom>
          <a:noFill/>
          <a:ln w="9525">
            <a:noFill/>
          </a:ln>
        </p:spPr>
        <p:txBody>
          <a:bodyPr wrap="none">
            <a:spAutoFit/>
          </a:bodyPr>
          <a:p>
            <a:pPr>
              <a:spcBef>
                <a:spcPct val="30000"/>
              </a:spcBef>
            </a:pPr>
            <a:r>
              <a:rPr lang="en-US" altLang="zh-CN" dirty="0">
                <a:latin typeface="Tahoma" panose="020B0604030504040204" pitchFamily="34" charset="0"/>
              </a:rPr>
              <a:t>1.59</a:t>
            </a:r>
            <a:endParaRPr lang="zh-CN" altLang="zh-CN" dirty="0">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9" grpId="0"/>
      <p:bldP spid="10" grpId="0"/>
      <p:bldP spid="11" grpId="0"/>
      <p:bldP spid="12" grpId="0"/>
      <p:bldP spid="13" grpId="0"/>
      <p:bldP spid="14" grpId="0"/>
      <p:bldP spid="15" grpId="0"/>
      <p:bldP spid="16" grpId="0"/>
      <p:bldP spid="17" grpId="0"/>
      <p:bldP spid="1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灯片编号占位符 3"/>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ea typeface="楷体_GB2312" pitchFamily="49" charset="-122"/>
              </a:rPr>
            </a:fld>
            <a:endParaRPr lang="en-US" altLang="zh-CN" sz="1400" dirty="0">
              <a:ea typeface="楷体_GB2312" pitchFamily="49" charset="-122"/>
            </a:endParaRPr>
          </a:p>
        </p:txBody>
      </p:sp>
      <p:sp>
        <p:nvSpPr>
          <p:cNvPr id="22531" name="Text Box 2"/>
          <p:cNvSpPr txBox="1"/>
          <p:nvPr/>
        </p:nvSpPr>
        <p:spPr>
          <a:xfrm>
            <a:off x="452438" y="401638"/>
            <a:ext cx="5302250" cy="579437"/>
          </a:xfrm>
          <a:prstGeom prst="rect">
            <a:avLst/>
          </a:prstGeom>
          <a:noFill/>
          <a:ln w="9525">
            <a:noFill/>
          </a:ln>
        </p:spPr>
        <p:txBody>
          <a:bodyPr>
            <a:spAutoFit/>
          </a:bodyPr>
          <a:p>
            <a:pPr eaLnBrk="1" hangingPunct="1">
              <a:spcBef>
                <a:spcPct val="50000"/>
              </a:spcBef>
              <a:buNone/>
            </a:pPr>
            <a:r>
              <a:rPr lang="en-US" altLang="zh-CN" sz="3200" dirty="0">
                <a:solidFill>
                  <a:srgbClr val="000066"/>
                </a:solidFill>
                <a:latin typeface="Times New Roman" panose="02020603050405020304" pitchFamily="18" charset="0"/>
              </a:rPr>
              <a:t>SJF</a:t>
            </a:r>
            <a:r>
              <a:rPr lang="zh-CN" altLang="en-US" sz="3200" dirty="0">
                <a:solidFill>
                  <a:srgbClr val="000066"/>
                </a:solidFill>
                <a:latin typeface="Times New Roman" panose="02020603050405020304" pitchFamily="18" charset="0"/>
                <a:ea typeface="黑体" panose="02010609060101010101" pitchFamily="49" charset="-122"/>
              </a:rPr>
              <a:t>调度算法的优点</a:t>
            </a:r>
            <a:r>
              <a:rPr lang="zh-CN" altLang="en-US" sz="3200" dirty="0">
                <a:solidFill>
                  <a:srgbClr val="000066"/>
                </a:solidFill>
                <a:latin typeface="Times New Roman" panose="02020603050405020304" pitchFamily="18" charset="0"/>
              </a:rPr>
              <a:t>：</a:t>
            </a:r>
            <a:endParaRPr lang="zh-CN" altLang="en-US" sz="3200" dirty="0">
              <a:latin typeface="Times New Roman" panose="02020603050405020304" pitchFamily="18" charset="0"/>
            </a:endParaRPr>
          </a:p>
        </p:txBody>
      </p:sp>
      <p:sp>
        <p:nvSpPr>
          <p:cNvPr id="259075" name="Text Box 3"/>
          <p:cNvSpPr txBox="1"/>
          <p:nvPr/>
        </p:nvSpPr>
        <p:spPr>
          <a:xfrm>
            <a:off x="538163" y="2609850"/>
            <a:ext cx="5440362" cy="579438"/>
          </a:xfrm>
          <a:prstGeom prst="rect">
            <a:avLst/>
          </a:prstGeom>
          <a:noFill/>
          <a:ln w="9525">
            <a:noFill/>
          </a:ln>
        </p:spPr>
        <p:txBody>
          <a:bodyPr>
            <a:spAutoFit/>
          </a:bodyPr>
          <a:p>
            <a:pPr eaLnBrk="1" hangingPunct="1">
              <a:spcBef>
                <a:spcPct val="50000"/>
              </a:spcBef>
              <a:buNone/>
            </a:pPr>
            <a:r>
              <a:rPr lang="en-US" altLang="zh-CN" sz="3200" dirty="0">
                <a:solidFill>
                  <a:srgbClr val="000066"/>
                </a:solidFill>
                <a:latin typeface="Times New Roman" panose="02020603050405020304" pitchFamily="18" charset="0"/>
              </a:rPr>
              <a:t>SJF</a:t>
            </a:r>
            <a:r>
              <a:rPr lang="zh-CN" altLang="en-US" sz="3200" dirty="0">
                <a:solidFill>
                  <a:srgbClr val="000066"/>
                </a:solidFill>
                <a:latin typeface="Times New Roman" panose="02020603050405020304" pitchFamily="18" charset="0"/>
                <a:ea typeface="黑体" panose="02010609060101010101" pitchFamily="49" charset="-122"/>
              </a:rPr>
              <a:t>调度算法的缺点</a:t>
            </a:r>
            <a:r>
              <a:rPr lang="zh-CN" altLang="en-US" sz="3200" dirty="0">
                <a:solidFill>
                  <a:srgbClr val="000066"/>
                </a:solidFill>
                <a:latin typeface="Times New Roman" panose="02020603050405020304" pitchFamily="18" charset="0"/>
              </a:rPr>
              <a:t>： </a:t>
            </a:r>
            <a:endParaRPr lang="zh-CN" altLang="en-US" sz="3200" dirty="0">
              <a:solidFill>
                <a:srgbClr val="000066"/>
              </a:solidFill>
              <a:latin typeface="Times New Roman" panose="02020603050405020304" pitchFamily="18" charset="0"/>
            </a:endParaRPr>
          </a:p>
        </p:txBody>
      </p:sp>
      <p:sp>
        <p:nvSpPr>
          <p:cNvPr id="259076" name="Text Box 4"/>
          <p:cNvSpPr txBox="1"/>
          <p:nvPr/>
        </p:nvSpPr>
        <p:spPr>
          <a:xfrm>
            <a:off x="538163" y="3394075"/>
            <a:ext cx="8080375" cy="3081338"/>
          </a:xfrm>
          <a:prstGeom prst="rect">
            <a:avLst/>
          </a:prstGeom>
          <a:noFill/>
          <a:ln w="9525">
            <a:noFill/>
          </a:ln>
        </p:spPr>
        <p:txBody>
          <a:bodyPr>
            <a:spAutoFit/>
          </a:bodyPr>
          <a:p>
            <a:pPr marL="457200" indent="-457200" eaLnBrk="1" hangingPunct="1">
              <a:buClr>
                <a:srgbClr val="0000FF"/>
              </a:buClr>
              <a:buSzPct val="90000"/>
              <a:buFont typeface="Wingdings" panose="05000000000000000000" pitchFamily="2" charset="2"/>
              <a:buChar char="n"/>
            </a:pPr>
            <a:r>
              <a:rPr lang="zh-CN" altLang="en-US" sz="2800" dirty="0">
                <a:latin typeface="宋体" panose="02010600030101010101" pitchFamily="2" charset="-122"/>
              </a:rPr>
              <a:t>该算法对长作业不利</a:t>
            </a:r>
            <a:r>
              <a:rPr lang="en-US" altLang="zh-CN" sz="2800" dirty="0">
                <a:latin typeface="Times New Roman" panose="02020603050405020304" pitchFamily="18" charset="0"/>
              </a:rPr>
              <a:t>——</a:t>
            </a:r>
            <a:r>
              <a:rPr lang="zh-CN" altLang="en-US" sz="2800" dirty="0">
                <a:latin typeface="宋体" panose="02010600030101010101" pitchFamily="2" charset="-122"/>
              </a:rPr>
              <a:t>长作业可能长期不被调度，甚至</a:t>
            </a:r>
            <a:r>
              <a:rPr lang="zh-CN" altLang="en-US" sz="2800" dirty="0">
                <a:latin typeface="Times New Roman" panose="02020603050405020304" pitchFamily="18" charset="0"/>
              </a:rPr>
              <a:t>“</a:t>
            </a:r>
            <a:r>
              <a:rPr lang="zh-CN" altLang="en-US" sz="2800" dirty="0">
                <a:latin typeface="宋体" panose="02010600030101010101" pitchFamily="2" charset="-122"/>
              </a:rPr>
              <a:t>饿死</a:t>
            </a:r>
            <a:r>
              <a:rPr lang="zh-CN" altLang="en-US" sz="2800" dirty="0">
                <a:latin typeface="Times New Roman" panose="02020603050405020304" pitchFamily="18" charset="0"/>
              </a:rPr>
              <a:t>”</a:t>
            </a:r>
            <a:r>
              <a:rPr lang="zh-CN" altLang="en-US" sz="2800" dirty="0">
                <a:latin typeface="宋体" panose="02010600030101010101" pitchFamily="2" charset="-122"/>
              </a:rPr>
              <a:t>。</a:t>
            </a:r>
            <a:endParaRPr lang="zh-CN" altLang="en-US" sz="2800" dirty="0">
              <a:latin typeface="宋体" panose="02010600030101010101" pitchFamily="2" charset="-122"/>
            </a:endParaRPr>
          </a:p>
          <a:p>
            <a:pPr marL="457200" indent="-457200" eaLnBrk="1" hangingPunct="1">
              <a:buClr>
                <a:srgbClr val="0000FF"/>
              </a:buClr>
              <a:buSzPct val="90000"/>
              <a:buFont typeface="Wingdings" panose="05000000000000000000" pitchFamily="2" charset="2"/>
              <a:buChar char="n"/>
            </a:pPr>
            <a:r>
              <a:rPr lang="zh-CN" altLang="en-US" sz="2800" dirty="0">
                <a:latin typeface="宋体" panose="02010600030101010101" pitchFamily="2" charset="-122"/>
              </a:rPr>
              <a:t>未考虑作业的紧迫性，不能保证紧迫作业（进程）会被及时调度。 </a:t>
            </a:r>
            <a:endParaRPr lang="zh-CN" altLang="en-US" sz="2800" dirty="0">
              <a:latin typeface="宋体" panose="02010600030101010101" pitchFamily="2" charset="-122"/>
            </a:endParaRPr>
          </a:p>
          <a:p>
            <a:pPr marL="457200" indent="-457200" eaLnBrk="1" hangingPunct="1">
              <a:buClr>
                <a:srgbClr val="0000FF"/>
              </a:buClr>
              <a:buSzPct val="90000"/>
              <a:buFont typeface="Wingdings" panose="05000000000000000000" pitchFamily="2" charset="2"/>
              <a:buChar char="n"/>
            </a:pPr>
            <a:r>
              <a:rPr lang="zh-CN" altLang="en-US" sz="2800" dirty="0">
                <a:latin typeface="宋体" panose="02010600030101010101" pitchFamily="2" charset="-122"/>
              </a:rPr>
              <a:t>由于作业（进程）的长短只是根据用户所提供的估计时间而定的，致使该算法不一定能真正做到短作业优先调度。 </a:t>
            </a:r>
            <a:r>
              <a:rPr lang="zh-CN" altLang="en-US" sz="2800" dirty="0">
                <a:latin typeface="Tahoma" panose="020B0604030504040204" pitchFamily="34" charset="0"/>
              </a:rPr>
              <a:t> </a:t>
            </a:r>
            <a:endParaRPr lang="zh-CN" altLang="en-US" sz="2800" dirty="0">
              <a:latin typeface="Tahoma" panose="020B0604030504040204" pitchFamily="34" charset="0"/>
            </a:endParaRPr>
          </a:p>
        </p:txBody>
      </p:sp>
      <p:sp>
        <p:nvSpPr>
          <p:cNvPr id="259077" name="Text Box 5"/>
          <p:cNvSpPr txBox="1"/>
          <p:nvPr/>
        </p:nvSpPr>
        <p:spPr>
          <a:xfrm>
            <a:off x="566738" y="1158875"/>
            <a:ext cx="7948612" cy="946150"/>
          </a:xfrm>
          <a:prstGeom prst="rect">
            <a:avLst/>
          </a:prstGeom>
          <a:noFill/>
          <a:ln w="9525">
            <a:noFill/>
          </a:ln>
        </p:spPr>
        <p:txBody>
          <a:bodyPr>
            <a:spAutoFit/>
          </a:bodyPr>
          <a:p>
            <a:pPr eaLnBrk="1" hangingPunct="1">
              <a:spcBef>
                <a:spcPct val="50000"/>
              </a:spcBef>
            </a:pPr>
            <a:r>
              <a:rPr lang="zh-CN" altLang="en-US" sz="2800" dirty="0">
                <a:latin typeface="Times New Roman" panose="02020603050405020304" pitchFamily="18" charset="0"/>
              </a:rPr>
              <a:t>当多个作业同时到达时，</a:t>
            </a:r>
            <a:r>
              <a:rPr lang="en-US" altLang="zh-CN" sz="2800" dirty="0">
                <a:latin typeface="Times New Roman" panose="02020603050405020304" pitchFamily="18" charset="0"/>
              </a:rPr>
              <a:t>SJF</a:t>
            </a:r>
            <a:r>
              <a:rPr lang="zh-CN" altLang="en-US" sz="2800" dirty="0">
                <a:latin typeface="Times New Roman" panose="02020603050405020304" pitchFamily="18" charset="0"/>
              </a:rPr>
              <a:t>算法可使平均周转时间最短。</a:t>
            </a:r>
            <a:endParaRPr lang="zh-CN" altLang="en-US" sz="28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59077"/>
                                        </p:tgtEl>
                                        <p:attrNameLst>
                                          <p:attrName>style.visibility</p:attrName>
                                        </p:attrNameLst>
                                      </p:cBhvr>
                                      <p:to>
                                        <p:strVal val="visible"/>
                                      </p:to>
                                    </p:set>
                                    <p:animEffect transition="in" filter="dissolve">
                                      <p:cBhvr>
                                        <p:cTn id="7" dur="500"/>
                                        <p:tgtEl>
                                          <p:spTgt spid="259077"/>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259075"/>
                                        </p:tgtEl>
                                        <p:attrNameLst>
                                          <p:attrName>style.visibility</p:attrName>
                                        </p:attrNameLst>
                                      </p:cBhvr>
                                      <p:to>
                                        <p:strVal val="visible"/>
                                      </p:to>
                                    </p:set>
                                    <p:anim calcmode="lin" valueType="num">
                                      <p:cBhvr additive="base">
                                        <p:cTn id="11" dur="500" fill="hold"/>
                                        <p:tgtEl>
                                          <p:spTgt spid="259075"/>
                                        </p:tgtEl>
                                        <p:attrNameLst>
                                          <p:attrName>ppt_x</p:attrName>
                                        </p:attrNameLst>
                                      </p:cBhvr>
                                      <p:tavLst>
                                        <p:tav tm="0">
                                          <p:val>
                                            <p:strVal val="0-#ppt_w/2"/>
                                          </p:val>
                                        </p:tav>
                                        <p:tav tm="100000">
                                          <p:val>
                                            <p:strVal val="#ppt_x"/>
                                          </p:val>
                                        </p:tav>
                                      </p:tavLst>
                                    </p:anim>
                                    <p:anim calcmode="lin" valueType="num">
                                      <p:cBhvr additive="base">
                                        <p:cTn id="12" dur="500" fill="hold"/>
                                        <p:tgtEl>
                                          <p:spTgt spid="259075"/>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2" presetClass="entr" presetSubtype="1" fill="hold" grpId="0" nodeType="afterEffect">
                                  <p:stCondLst>
                                    <p:cond delay="0"/>
                                  </p:stCondLst>
                                  <p:childTnLst>
                                    <p:set>
                                      <p:cBhvr>
                                        <p:cTn id="15" dur="1" fill="hold">
                                          <p:stCondLst>
                                            <p:cond delay="0"/>
                                          </p:stCondLst>
                                        </p:cTn>
                                        <p:tgtEl>
                                          <p:spTgt spid="259076">
                                            <p:txEl>
                                              <p:charRg st="0" end="31"/>
                                            </p:txEl>
                                          </p:spTgt>
                                        </p:tgtEl>
                                        <p:attrNameLst>
                                          <p:attrName>style.visibility</p:attrName>
                                        </p:attrNameLst>
                                      </p:cBhvr>
                                      <p:to>
                                        <p:strVal val="visible"/>
                                      </p:to>
                                    </p:set>
                                    <p:animEffect transition="in" filter="wipe(up)">
                                      <p:cBhvr>
                                        <p:cTn id="16" dur="500"/>
                                        <p:tgtEl>
                                          <p:spTgt spid="259076">
                                            <p:txEl>
                                              <p:charRg st="0" end="31"/>
                                            </p:txEl>
                                          </p:spTgt>
                                        </p:tgtEl>
                                      </p:cBhvr>
                                    </p:animEffect>
                                  </p:childTnLst>
                                </p:cTn>
                              </p:par>
                            </p:childTnLst>
                          </p:cTn>
                        </p:par>
                        <p:par>
                          <p:cTn id="17" fill="hold">
                            <p:stCondLst>
                              <p:cond delay="1500"/>
                            </p:stCondLst>
                            <p:childTnLst>
                              <p:par>
                                <p:cTn id="18" presetID="22" presetClass="entr" presetSubtype="1" fill="hold" grpId="0" nodeType="afterEffect">
                                  <p:stCondLst>
                                    <p:cond delay="0"/>
                                  </p:stCondLst>
                                  <p:childTnLst>
                                    <p:set>
                                      <p:cBhvr>
                                        <p:cTn id="19" dur="1" fill="hold">
                                          <p:stCondLst>
                                            <p:cond delay="0"/>
                                          </p:stCondLst>
                                        </p:cTn>
                                        <p:tgtEl>
                                          <p:spTgt spid="259076">
                                            <p:txEl>
                                              <p:charRg st="31" end="62"/>
                                            </p:txEl>
                                          </p:spTgt>
                                        </p:tgtEl>
                                        <p:attrNameLst>
                                          <p:attrName>style.visibility</p:attrName>
                                        </p:attrNameLst>
                                      </p:cBhvr>
                                      <p:to>
                                        <p:strVal val="visible"/>
                                      </p:to>
                                    </p:set>
                                    <p:animEffect transition="in" filter="wipe(up)">
                                      <p:cBhvr>
                                        <p:cTn id="20" dur="500"/>
                                        <p:tgtEl>
                                          <p:spTgt spid="259076">
                                            <p:txEl>
                                              <p:charRg st="31" end="62"/>
                                            </p:txEl>
                                          </p:spTgt>
                                        </p:tgtEl>
                                      </p:cBhvr>
                                    </p:animEffect>
                                  </p:childTnLst>
                                </p:cTn>
                              </p:par>
                            </p:childTnLst>
                          </p:cTn>
                        </p:par>
                        <p:par>
                          <p:cTn id="21" fill="hold">
                            <p:stCondLst>
                              <p:cond delay="2000"/>
                            </p:stCondLst>
                            <p:childTnLst>
                              <p:par>
                                <p:cTn id="22" presetID="22" presetClass="entr" presetSubtype="1" fill="hold" grpId="0" nodeType="afterEffect">
                                  <p:stCondLst>
                                    <p:cond delay="0"/>
                                  </p:stCondLst>
                                  <p:childTnLst>
                                    <p:set>
                                      <p:cBhvr>
                                        <p:cTn id="23" dur="1" fill="hold">
                                          <p:stCondLst>
                                            <p:cond delay="0"/>
                                          </p:stCondLst>
                                        </p:cTn>
                                        <p:tgtEl>
                                          <p:spTgt spid="259076">
                                            <p:txEl>
                                              <p:charRg st="62" end="115"/>
                                            </p:txEl>
                                          </p:spTgt>
                                        </p:tgtEl>
                                        <p:attrNameLst>
                                          <p:attrName>style.visibility</p:attrName>
                                        </p:attrNameLst>
                                      </p:cBhvr>
                                      <p:to>
                                        <p:strVal val="visible"/>
                                      </p:to>
                                    </p:set>
                                    <p:animEffect transition="in" filter="wipe(up)">
                                      <p:cBhvr>
                                        <p:cTn id="24" dur="500"/>
                                        <p:tgtEl>
                                          <p:spTgt spid="259076">
                                            <p:txEl>
                                              <p:charRg st="62" end="1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5" grpId="0"/>
      <p:bldP spid="259076" grpId="0" build="p"/>
      <p:bldP spid="25907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灯片编号占位符 5"/>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ea typeface="楷体_GB2312" pitchFamily="49" charset="-122"/>
              </a:rPr>
            </a:fld>
            <a:endParaRPr lang="en-US" altLang="zh-CN" sz="1400" dirty="0">
              <a:ea typeface="楷体_GB2312" pitchFamily="49" charset="-122"/>
            </a:endParaRPr>
          </a:p>
        </p:txBody>
      </p:sp>
      <p:sp>
        <p:nvSpPr>
          <p:cNvPr id="23555" name="Rectangle 2"/>
          <p:cNvSpPr>
            <a:spLocks noGrp="1"/>
          </p:cNvSpPr>
          <p:nvPr>
            <p:ph type="title"/>
          </p:nvPr>
        </p:nvSpPr>
        <p:spPr>
          <a:xfrm>
            <a:off x="323850" y="214313"/>
            <a:ext cx="8620125" cy="544512"/>
          </a:xfrm>
          <a:ln/>
        </p:spPr>
        <p:txBody>
          <a:bodyPr vert="horz" wrap="square" lIns="91440" tIns="45720" rIns="91440" bIns="45720" anchor="b" anchorCtr="0"/>
          <a:p>
            <a:pPr eaLnBrk="1" hangingPunct="1"/>
            <a:r>
              <a:rPr lang="en-US" altLang="zh-CN" sz="3200" dirty="0">
                <a:solidFill>
                  <a:schemeClr val="tx1"/>
                </a:solidFill>
              </a:rPr>
              <a:t>3.2.3   </a:t>
            </a:r>
            <a:r>
              <a:rPr lang="zh-CN" altLang="en-US" sz="3200" dirty="0">
                <a:solidFill>
                  <a:schemeClr val="tx1"/>
                </a:solidFill>
                <a:latin typeface="楷体_GB2312" pitchFamily="49" charset="-122"/>
              </a:rPr>
              <a:t>高优先权优先调度算法</a:t>
            </a:r>
            <a:r>
              <a:rPr lang="zh-CN" altLang="en-US" sz="3200" dirty="0">
                <a:solidFill>
                  <a:schemeClr val="tx1"/>
                </a:solidFill>
              </a:rPr>
              <a:t> </a:t>
            </a:r>
            <a:endParaRPr lang="zh-CN" altLang="en-US" sz="3200" dirty="0">
              <a:solidFill>
                <a:schemeClr val="tx1"/>
              </a:solidFill>
            </a:endParaRPr>
          </a:p>
        </p:txBody>
      </p:sp>
      <p:sp>
        <p:nvSpPr>
          <p:cNvPr id="23556" name="Text Box 3"/>
          <p:cNvSpPr txBox="1"/>
          <p:nvPr/>
        </p:nvSpPr>
        <p:spPr>
          <a:xfrm>
            <a:off x="476250" y="977900"/>
            <a:ext cx="8278813" cy="884238"/>
          </a:xfrm>
          <a:prstGeom prst="rect">
            <a:avLst/>
          </a:prstGeom>
          <a:noFill/>
          <a:ln w="9525">
            <a:noFill/>
          </a:ln>
        </p:spPr>
        <p:txBody>
          <a:bodyPr>
            <a:spAutoFit/>
          </a:bodyPr>
          <a:p>
            <a:pPr eaLnBrk="1" hangingPunct="1">
              <a:buNone/>
            </a:pPr>
            <a:r>
              <a:rPr lang="zh-CN" altLang="en-US" sz="2800" dirty="0">
                <a:solidFill>
                  <a:srgbClr val="000066"/>
                </a:solidFill>
                <a:latin typeface="黑体" panose="02010609060101010101" pitchFamily="49" charset="-122"/>
                <a:ea typeface="黑体" panose="02010609060101010101" pitchFamily="49" charset="-122"/>
              </a:rPr>
              <a:t>引入的目的：</a:t>
            </a:r>
            <a:endParaRPr lang="zh-CN" altLang="en-US" sz="2800" dirty="0">
              <a:solidFill>
                <a:srgbClr val="000066"/>
              </a:solidFill>
              <a:latin typeface="黑体" panose="02010609060101010101" pitchFamily="49" charset="-122"/>
              <a:ea typeface="黑体" panose="02010609060101010101" pitchFamily="49" charset="-122"/>
            </a:endParaRPr>
          </a:p>
          <a:p>
            <a:pPr eaLnBrk="1" hangingPunct="1">
              <a:buNone/>
            </a:pPr>
            <a:r>
              <a:rPr lang="zh-CN" altLang="en-US" dirty="0">
                <a:latin typeface="宋体" panose="02010600030101010101" pitchFamily="2" charset="-122"/>
                <a:ea typeface="黑体" panose="02010609060101010101" pitchFamily="49" charset="-122"/>
              </a:rPr>
              <a:t>为了照顾紧迫型作业，使之在进入系统后便获得优先处理。 </a:t>
            </a:r>
            <a:endParaRPr lang="zh-CN" altLang="en-US" dirty="0">
              <a:latin typeface="宋体" panose="02010600030101010101" pitchFamily="2" charset="-122"/>
              <a:ea typeface="黑体" panose="02010609060101010101" pitchFamily="49" charset="-122"/>
            </a:endParaRPr>
          </a:p>
        </p:txBody>
      </p:sp>
      <p:sp>
        <p:nvSpPr>
          <p:cNvPr id="260100" name="Text Box 4"/>
          <p:cNvSpPr txBox="1"/>
          <p:nvPr/>
        </p:nvSpPr>
        <p:spPr>
          <a:xfrm>
            <a:off x="525463" y="4273550"/>
            <a:ext cx="2981325" cy="457200"/>
          </a:xfrm>
          <a:prstGeom prst="rect">
            <a:avLst/>
          </a:prstGeom>
          <a:noFill/>
          <a:ln w="9525">
            <a:noFill/>
          </a:ln>
        </p:spPr>
        <p:txBody>
          <a:bodyPr>
            <a:spAutoFit/>
          </a:bodyPr>
          <a:p>
            <a:pPr eaLnBrk="1" hangingPunct="1">
              <a:spcBef>
                <a:spcPct val="50000"/>
              </a:spcBef>
            </a:pPr>
            <a:r>
              <a:rPr lang="zh-CN" altLang="en-US" dirty="0">
                <a:latin typeface="宋体" panose="02010600030101010101" pitchFamily="2" charset="-122"/>
              </a:rPr>
              <a:t>优先权作业调度</a:t>
            </a:r>
            <a:r>
              <a:rPr lang="en-US" altLang="zh-CN" dirty="0">
                <a:latin typeface="Times New Roman" panose="02020603050405020304" pitchFamily="18" charset="0"/>
              </a:rPr>
              <a:t>——</a:t>
            </a:r>
            <a:r>
              <a:rPr lang="en-US" altLang="zh-CN" dirty="0">
                <a:latin typeface="Tahoma" panose="020B0604030504040204" pitchFamily="34" charset="0"/>
              </a:rPr>
              <a:t> </a:t>
            </a:r>
            <a:endParaRPr lang="en-US" altLang="zh-CN" dirty="0">
              <a:latin typeface="Tahoma" panose="020B0604030504040204" pitchFamily="34" charset="0"/>
            </a:endParaRPr>
          </a:p>
        </p:txBody>
      </p:sp>
      <p:sp>
        <p:nvSpPr>
          <p:cNvPr id="260101" name="Text Box 5"/>
          <p:cNvSpPr txBox="1"/>
          <p:nvPr/>
        </p:nvSpPr>
        <p:spPr>
          <a:xfrm>
            <a:off x="3419475" y="4284663"/>
            <a:ext cx="5022850" cy="822325"/>
          </a:xfrm>
          <a:prstGeom prst="rect">
            <a:avLst/>
          </a:prstGeom>
          <a:noFill/>
          <a:ln w="9525">
            <a:noFill/>
          </a:ln>
        </p:spPr>
        <p:txBody>
          <a:bodyPr lIns="54000" rIns="18000">
            <a:spAutoFit/>
          </a:bodyPr>
          <a:p>
            <a:pPr eaLnBrk="1" hangingPunct="1">
              <a:spcBef>
                <a:spcPct val="50000"/>
              </a:spcBef>
            </a:pPr>
            <a:r>
              <a:rPr lang="zh-CN" altLang="en-US" dirty="0">
                <a:latin typeface="宋体" panose="02010600030101010101" pitchFamily="2" charset="-122"/>
              </a:rPr>
              <a:t>系统从后备中选择一个或几个优先权最高的作业，将它调入内存运行。</a:t>
            </a:r>
            <a:r>
              <a:rPr lang="zh-CN" altLang="en-US" dirty="0">
                <a:latin typeface="Tahoma" panose="020B0604030504040204" pitchFamily="34" charset="0"/>
              </a:rPr>
              <a:t> </a:t>
            </a:r>
            <a:endParaRPr lang="zh-CN" altLang="en-US" dirty="0">
              <a:latin typeface="Tahoma" panose="020B0604030504040204" pitchFamily="34" charset="0"/>
            </a:endParaRPr>
          </a:p>
        </p:txBody>
      </p:sp>
      <p:sp>
        <p:nvSpPr>
          <p:cNvPr id="260102" name="Text Box 6"/>
          <p:cNvSpPr txBox="1"/>
          <p:nvPr/>
        </p:nvSpPr>
        <p:spPr>
          <a:xfrm>
            <a:off x="525463" y="5162550"/>
            <a:ext cx="2981325" cy="457200"/>
          </a:xfrm>
          <a:prstGeom prst="rect">
            <a:avLst/>
          </a:prstGeom>
          <a:noFill/>
          <a:ln w="9525">
            <a:noFill/>
          </a:ln>
        </p:spPr>
        <p:txBody>
          <a:bodyPr>
            <a:spAutoFit/>
          </a:bodyPr>
          <a:p>
            <a:pPr eaLnBrk="1" hangingPunct="1">
              <a:spcBef>
                <a:spcPct val="50000"/>
              </a:spcBef>
            </a:pPr>
            <a:r>
              <a:rPr lang="zh-CN" altLang="en-US" dirty="0">
                <a:latin typeface="宋体" panose="02010600030101010101" pitchFamily="2" charset="-122"/>
              </a:rPr>
              <a:t>优先权进程调度</a:t>
            </a:r>
            <a:r>
              <a:rPr lang="en-US" altLang="zh-CN" dirty="0">
                <a:latin typeface="Times New Roman" panose="02020603050405020304" pitchFamily="18" charset="0"/>
              </a:rPr>
              <a:t>——</a:t>
            </a:r>
            <a:r>
              <a:rPr lang="en-US" altLang="zh-CN" dirty="0">
                <a:latin typeface="Tahoma" panose="020B0604030504040204" pitchFamily="34" charset="0"/>
              </a:rPr>
              <a:t> </a:t>
            </a:r>
            <a:endParaRPr lang="en-US" altLang="zh-CN" dirty="0">
              <a:latin typeface="Tahoma" panose="020B0604030504040204" pitchFamily="34" charset="0"/>
            </a:endParaRPr>
          </a:p>
        </p:txBody>
      </p:sp>
      <p:sp>
        <p:nvSpPr>
          <p:cNvPr id="260103" name="Text Box 7"/>
          <p:cNvSpPr txBox="1"/>
          <p:nvPr/>
        </p:nvSpPr>
        <p:spPr>
          <a:xfrm>
            <a:off x="3381375" y="5187950"/>
            <a:ext cx="5222875" cy="822325"/>
          </a:xfrm>
          <a:prstGeom prst="rect">
            <a:avLst/>
          </a:prstGeom>
          <a:noFill/>
          <a:ln w="9525">
            <a:noFill/>
          </a:ln>
        </p:spPr>
        <p:txBody>
          <a:bodyPr>
            <a:spAutoFit/>
          </a:bodyPr>
          <a:p>
            <a:pPr eaLnBrk="1" hangingPunct="1">
              <a:spcBef>
                <a:spcPct val="50000"/>
              </a:spcBef>
            </a:pPr>
            <a:r>
              <a:rPr lang="zh-CN" altLang="en-US" dirty="0">
                <a:latin typeface="宋体" panose="02010600030101010101" pitchFamily="2" charset="-122"/>
              </a:rPr>
              <a:t>系统将处理机分配给就绪队列中一个优先权最高的进程。</a:t>
            </a:r>
            <a:r>
              <a:rPr lang="zh-CN" altLang="en-US" dirty="0">
                <a:latin typeface="Tahoma" panose="020B0604030504040204" pitchFamily="34" charset="0"/>
              </a:rPr>
              <a:t> </a:t>
            </a:r>
            <a:endParaRPr lang="zh-CN" altLang="en-US" dirty="0">
              <a:latin typeface="Tahoma" panose="020B0604030504040204" pitchFamily="34" charset="0"/>
            </a:endParaRPr>
          </a:p>
        </p:txBody>
      </p:sp>
      <p:sp>
        <p:nvSpPr>
          <p:cNvPr id="260104" name="Text Box 8"/>
          <p:cNvSpPr txBox="1"/>
          <p:nvPr/>
        </p:nvSpPr>
        <p:spPr>
          <a:xfrm>
            <a:off x="438150" y="2079625"/>
            <a:ext cx="8255000" cy="1614488"/>
          </a:xfrm>
          <a:prstGeom prst="rect">
            <a:avLst/>
          </a:prstGeom>
          <a:noFill/>
          <a:ln w="9525">
            <a:noFill/>
          </a:ln>
        </p:spPr>
        <p:txBody>
          <a:bodyPr>
            <a:spAutoFit/>
          </a:bodyPr>
          <a:p>
            <a:pPr eaLnBrk="1" hangingPunct="1">
              <a:buNone/>
            </a:pPr>
            <a:r>
              <a:rPr lang="zh-CN" altLang="en-US" sz="2800" dirty="0">
                <a:solidFill>
                  <a:srgbClr val="000066"/>
                </a:solidFill>
                <a:latin typeface="黑体" panose="02010609060101010101" pitchFamily="49" charset="-122"/>
                <a:ea typeface="黑体" panose="02010609060101010101" pitchFamily="49" charset="-122"/>
              </a:rPr>
              <a:t>适用范围：</a:t>
            </a:r>
            <a:r>
              <a:rPr lang="zh-CN" altLang="en-US" dirty="0">
                <a:latin typeface="Tahoma" panose="020B0604030504040204" pitchFamily="34" charset="0"/>
                <a:ea typeface="黑体" panose="02010609060101010101" pitchFamily="49" charset="-122"/>
              </a:rPr>
              <a:t> </a:t>
            </a:r>
            <a:endParaRPr lang="zh-CN" altLang="en-US" dirty="0">
              <a:latin typeface="Tahoma" panose="020B0604030504040204" pitchFamily="34" charset="0"/>
              <a:ea typeface="黑体" panose="02010609060101010101" pitchFamily="49" charset="-122"/>
            </a:endParaRPr>
          </a:p>
          <a:p>
            <a:pPr eaLnBrk="1" hangingPunct="1">
              <a:buClr>
                <a:srgbClr val="0000FF"/>
              </a:buClr>
              <a:buSzPct val="130000"/>
              <a:buFont typeface="Wingdings" panose="05000000000000000000" pitchFamily="2" charset="2"/>
              <a:buChar char="§"/>
            </a:pPr>
            <a:r>
              <a:rPr lang="zh-CN" altLang="en-US" dirty="0">
                <a:latin typeface="宋体" panose="02010600030101010101" pitchFamily="2" charset="-122"/>
                <a:ea typeface="黑体" panose="02010609060101010101" pitchFamily="49" charset="-122"/>
              </a:rPr>
              <a:t> 批处理系统的作业调度</a:t>
            </a:r>
            <a:r>
              <a:rPr lang="zh-CN" altLang="en-US" dirty="0">
                <a:latin typeface="Tahoma" panose="020B0604030504040204" pitchFamily="34" charset="0"/>
                <a:ea typeface="黑体" panose="02010609060101010101" pitchFamily="49" charset="-122"/>
              </a:rPr>
              <a:t> </a:t>
            </a:r>
            <a:endParaRPr lang="zh-CN" altLang="en-US" dirty="0">
              <a:latin typeface="Tahoma" panose="020B0604030504040204" pitchFamily="34" charset="0"/>
              <a:ea typeface="黑体" panose="02010609060101010101" pitchFamily="49" charset="-122"/>
            </a:endParaRPr>
          </a:p>
          <a:p>
            <a:pPr eaLnBrk="1" hangingPunct="1">
              <a:buClr>
                <a:srgbClr val="0000FF"/>
              </a:buClr>
              <a:buSzPct val="130000"/>
              <a:buFont typeface="Wingdings" panose="05000000000000000000" pitchFamily="2" charset="2"/>
              <a:buChar char="§"/>
            </a:pPr>
            <a:r>
              <a:rPr lang="zh-CN" altLang="en-US" dirty="0">
                <a:latin typeface="宋体" panose="02010600030101010101" pitchFamily="2" charset="-122"/>
                <a:ea typeface="黑体" panose="02010609060101010101" pitchFamily="49" charset="-122"/>
              </a:rPr>
              <a:t> 多种操作系统的进程调度</a:t>
            </a:r>
            <a:r>
              <a:rPr lang="zh-CN" altLang="en-US" dirty="0">
                <a:latin typeface="Tahoma" panose="020B0604030504040204" pitchFamily="34" charset="0"/>
                <a:ea typeface="黑体" panose="02010609060101010101" pitchFamily="49" charset="-122"/>
              </a:rPr>
              <a:t> </a:t>
            </a:r>
            <a:endParaRPr lang="zh-CN" altLang="en-US" dirty="0">
              <a:latin typeface="Tahoma" panose="020B0604030504040204" pitchFamily="34" charset="0"/>
              <a:ea typeface="黑体" panose="02010609060101010101" pitchFamily="49" charset="-122"/>
            </a:endParaRPr>
          </a:p>
          <a:p>
            <a:pPr eaLnBrk="1" hangingPunct="1">
              <a:buClr>
                <a:srgbClr val="0000FF"/>
              </a:buClr>
              <a:buSzPct val="130000"/>
              <a:buFont typeface="Wingdings" panose="05000000000000000000" pitchFamily="2" charset="2"/>
              <a:buChar char="§"/>
            </a:pPr>
            <a:r>
              <a:rPr lang="zh-CN" altLang="en-US" dirty="0">
                <a:latin typeface="宋体" panose="02010600030101010101" pitchFamily="2" charset="-122"/>
                <a:ea typeface="黑体" panose="02010609060101010101" pitchFamily="49" charset="-122"/>
              </a:rPr>
              <a:t> 还适用于实时系统</a:t>
            </a:r>
            <a:r>
              <a:rPr lang="zh-CN" altLang="en-US" dirty="0">
                <a:latin typeface="Tahoma" panose="020B0604030504040204" pitchFamily="34" charset="0"/>
                <a:ea typeface="黑体" panose="02010609060101010101" pitchFamily="49" charset="-122"/>
              </a:rPr>
              <a:t> </a:t>
            </a:r>
            <a:endParaRPr lang="zh-CN" altLang="en-US" dirty="0">
              <a:latin typeface="Tahoma" panose="020B060403050404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60104">
                                            <p:txEl>
                                              <p:charRg st="0" end="7"/>
                                            </p:txEl>
                                          </p:spTgt>
                                        </p:tgtEl>
                                        <p:attrNameLst>
                                          <p:attrName>style.visibility</p:attrName>
                                        </p:attrNameLst>
                                      </p:cBhvr>
                                      <p:to>
                                        <p:strVal val="visible"/>
                                      </p:to>
                                    </p:set>
                                    <p:animEffect transition="in" filter="wipe(up)">
                                      <p:cBhvr>
                                        <p:cTn id="7" dur="500"/>
                                        <p:tgtEl>
                                          <p:spTgt spid="260104">
                                            <p:txEl>
                                              <p:charRg st="0" end="7"/>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60104">
                                            <p:txEl>
                                              <p:charRg st="7" end="20"/>
                                            </p:txEl>
                                          </p:spTgt>
                                        </p:tgtEl>
                                        <p:attrNameLst>
                                          <p:attrName>style.visibility</p:attrName>
                                        </p:attrNameLst>
                                      </p:cBhvr>
                                      <p:to>
                                        <p:strVal val="visible"/>
                                      </p:to>
                                    </p:set>
                                    <p:animEffect transition="in" filter="wipe(up)">
                                      <p:cBhvr>
                                        <p:cTn id="11" dur="500"/>
                                        <p:tgtEl>
                                          <p:spTgt spid="260104">
                                            <p:txEl>
                                              <p:charRg st="7" end="20"/>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60104">
                                            <p:txEl>
                                              <p:charRg st="20" end="34"/>
                                            </p:txEl>
                                          </p:spTgt>
                                        </p:tgtEl>
                                        <p:attrNameLst>
                                          <p:attrName>style.visibility</p:attrName>
                                        </p:attrNameLst>
                                      </p:cBhvr>
                                      <p:to>
                                        <p:strVal val="visible"/>
                                      </p:to>
                                    </p:set>
                                    <p:animEffect transition="in" filter="wipe(up)">
                                      <p:cBhvr>
                                        <p:cTn id="15" dur="500"/>
                                        <p:tgtEl>
                                          <p:spTgt spid="260104">
                                            <p:txEl>
                                              <p:charRg st="20" end="34"/>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60104">
                                            <p:txEl>
                                              <p:charRg st="34" end="45"/>
                                            </p:txEl>
                                          </p:spTgt>
                                        </p:tgtEl>
                                        <p:attrNameLst>
                                          <p:attrName>style.visibility</p:attrName>
                                        </p:attrNameLst>
                                      </p:cBhvr>
                                      <p:to>
                                        <p:strVal val="visible"/>
                                      </p:to>
                                    </p:set>
                                    <p:animEffect transition="in" filter="wipe(up)">
                                      <p:cBhvr>
                                        <p:cTn id="19" dur="500"/>
                                        <p:tgtEl>
                                          <p:spTgt spid="260104">
                                            <p:txEl>
                                              <p:charRg st="34" end="4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260100"/>
                                        </p:tgtEl>
                                        <p:attrNameLst>
                                          <p:attrName>style.visibility</p:attrName>
                                        </p:attrNameLst>
                                      </p:cBhvr>
                                      <p:to>
                                        <p:strVal val="visible"/>
                                      </p:to>
                                    </p:set>
                                    <p:anim calcmode="lin" valueType="num">
                                      <p:cBhvr additive="base">
                                        <p:cTn id="24" dur="500" fill="hold"/>
                                        <p:tgtEl>
                                          <p:spTgt spid="260100"/>
                                        </p:tgtEl>
                                        <p:attrNameLst>
                                          <p:attrName>ppt_x</p:attrName>
                                        </p:attrNameLst>
                                      </p:cBhvr>
                                      <p:tavLst>
                                        <p:tav tm="0">
                                          <p:val>
                                            <p:strVal val="0-#ppt_w/2"/>
                                          </p:val>
                                        </p:tav>
                                        <p:tav tm="100000">
                                          <p:val>
                                            <p:strVal val="#ppt_x"/>
                                          </p:val>
                                        </p:tav>
                                      </p:tavLst>
                                    </p:anim>
                                    <p:anim calcmode="lin" valueType="num">
                                      <p:cBhvr additive="base">
                                        <p:cTn id="25" dur="500" fill="hold"/>
                                        <p:tgtEl>
                                          <p:spTgt spid="260100"/>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260101"/>
                                        </p:tgtEl>
                                        <p:attrNameLst>
                                          <p:attrName>style.visibility</p:attrName>
                                        </p:attrNameLst>
                                      </p:cBhvr>
                                      <p:to>
                                        <p:strVal val="visible"/>
                                      </p:to>
                                    </p:set>
                                    <p:animEffect transition="in" filter="dissolve">
                                      <p:cBhvr>
                                        <p:cTn id="29" dur="500"/>
                                        <p:tgtEl>
                                          <p:spTgt spid="260101"/>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260102"/>
                                        </p:tgtEl>
                                        <p:attrNameLst>
                                          <p:attrName>style.visibility</p:attrName>
                                        </p:attrNameLst>
                                      </p:cBhvr>
                                      <p:to>
                                        <p:strVal val="visible"/>
                                      </p:to>
                                    </p:set>
                                    <p:anim calcmode="lin" valueType="num">
                                      <p:cBhvr additive="base">
                                        <p:cTn id="34" dur="500" fill="hold"/>
                                        <p:tgtEl>
                                          <p:spTgt spid="260102"/>
                                        </p:tgtEl>
                                        <p:attrNameLst>
                                          <p:attrName>ppt_x</p:attrName>
                                        </p:attrNameLst>
                                      </p:cBhvr>
                                      <p:tavLst>
                                        <p:tav tm="0">
                                          <p:val>
                                            <p:strVal val="0-#ppt_w/2"/>
                                          </p:val>
                                        </p:tav>
                                        <p:tav tm="100000">
                                          <p:val>
                                            <p:strVal val="#ppt_x"/>
                                          </p:val>
                                        </p:tav>
                                      </p:tavLst>
                                    </p:anim>
                                    <p:anim calcmode="lin" valueType="num">
                                      <p:cBhvr additive="base">
                                        <p:cTn id="35" dur="500" fill="hold"/>
                                        <p:tgtEl>
                                          <p:spTgt spid="260102"/>
                                        </p:tgtEl>
                                        <p:attrNameLst>
                                          <p:attrName>ppt_y</p:attrName>
                                        </p:attrNameLst>
                                      </p:cBhvr>
                                      <p:tavLst>
                                        <p:tav tm="0">
                                          <p:val>
                                            <p:strVal val="#ppt_y"/>
                                          </p:val>
                                        </p:tav>
                                        <p:tav tm="100000">
                                          <p:val>
                                            <p:strVal val="#ppt_y"/>
                                          </p:val>
                                        </p:tav>
                                      </p:tavLst>
                                    </p:anim>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260103"/>
                                        </p:tgtEl>
                                        <p:attrNameLst>
                                          <p:attrName>style.visibility</p:attrName>
                                        </p:attrNameLst>
                                      </p:cBhvr>
                                      <p:to>
                                        <p:strVal val="visible"/>
                                      </p:to>
                                    </p:set>
                                    <p:animEffect transition="in" filter="wipe(left)">
                                      <p:cBhvr>
                                        <p:cTn id="39" dur="500"/>
                                        <p:tgtEl>
                                          <p:spTgt spid="260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100" grpId="0"/>
      <p:bldP spid="260101" grpId="0"/>
      <p:bldP spid="260102" grpId="0"/>
      <p:bldP spid="260103" grpId="0"/>
      <p:bldP spid="260104"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灯片编号占位符 5"/>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ea typeface="楷体_GB2312" pitchFamily="49" charset="-122"/>
              </a:rPr>
            </a:fld>
            <a:endParaRPr lang="en-US" altLang="zh-CN" sz="1400" dirty="0">
              <a:ea typeface="楷体_GB2312" pitchFamily="49" charset="-122"/>
            </a:endParaRPr>
          </a:p>
        </p:txBody>
      </p:sp>
      <p:sp>
        <p:nvSpPr>
          <p:cNvPr id="24579" name="Rectangle 2"/>
          <p:cNvSpPr>
            <a:spLocks noGrp="1"/>
          </p:cNvSpPr>
          <p:nvPr>
            <p:ph type="title"/>
          </p:nvPr>
        </p:nvSpPr>
        <p:spPr>
          <a:xfrm>
            <a:off x="323850" y="214313"/>
            <a:ext cx="8620125" cy="500062"/>
          </a:xfrm>
          <a:ln/>
        </p:spPr>
        <p:txBody>
          <a:bodyPr vert="horz" wrap="square" lIns="91440" tIns="45720" rIns="91440" bIns="45720" anchor="b" anchorCtr="0"/>
          <a:p>
            <a:pPr eaLnBrk="1" hangingPunct="1"/>
            <a:r>
              <a:rPr lang="en-US" altLang="zh-CN" sz="2800" dirty="0"/>
              <a:t>1</a:t>
            </a:r>
            <a:r>
              <a:rPr lang="zh-CN" altLang="en-US" sz="2800" dirty="0">
                <a:latin typeface="Times New Roman" panose="02020603050405020304" pitchFamily="18" charset="0"/>
              </a:rPr>
              <a:t>．优先权进程调度算法的类型</a:t>
            </a:r>
            <a:endParaRPr lang="zh-CN" altLang="en-US" sz="2800" dirty="0"/>
          </a:p>
        </p:txBody>
      </p:sp>
      <p:sp>
        <p:nvSpPr>
          <p:cNvPr id="261123" name="Text Box 3"/>
          <p:cNvSpPr txBox="1"/>
          <p:nvPr/>
        </p:nvSpPr>
        <p:spPr>
          <a:xfrm>
            <a:off x="614363" y="774700"/>
            <a:ext cx="7753350" cy="822325"/>
          </a:xfrm>
          <a:prstGeom prst="rect">
            <a:avLst/>
          </a:prstGeom>
          <a:noFill/>
          <a:ln w="9525">
            <a:noFill/>
          </a:ln>
        </p:spPr>
        <p:txBody>
          <a:bodyPr>
            <a:spAutoFit/>
          </a:bodyPr>
          <a:p>
            <a:pPr eaLnBrk="1" hangingPunct="1">
              <a:buClr>
                <a:srgbClr val="000066"/>
              </a:buClr>
              <a:buSzPct val="125000"/>
              <a:buFont typeface="Wingdings" panose="05000000000000000000" pitchFamily="2" charset="2"/>
              <a:buChar char="§"/>
            </a:pPr>
            <a:r>
              <a:rPr lang="en-US" altLang="zh-CN" dirty="0">
                <a:latin typeface="宋体" panose="02010600030101010101" pitchFamily="2" charset="-122"/>
              </a:rPr>
              <a:t> </a:t>
            </a:r>
            <a:r>
              <a:rPr lang="zh-CN" altLang="en-US" dirty="0">
                <a:latin typeface="宋体" panose="02010600030101010101" pitchFamily="2" charset="-122"/>
              </a:rPr>
              <a:t>非抢占式优先权算法</a:t>
            </a:r>
            <a:r>
              <a:rPr lang="zh-CN" altLang="en-US" dirty="0">
                <a:latin typeface="Tahoma" panose="020B0604030504040204" pitchFamily="34" charset="0"/>
              </a:rPr>
              <a:t> </a:t>
            </a:r>
            <a:endParaRPr lang="zh-CN" altLang="en-US" dirty="0">
              <a:latin typeface="Tahoma" panose="020B0604030504040204" pitchFamily="34" charset="0"/>
            </a:endParaRPr>
          </a:p>
          <a:p>
            <a:pPr eaLnBrk="1" hangingPunct="1">
              <a:buClr>
                <a:srgbClr val="000066"/>
              </a:buClr>
              <a:buSzPct val="125000"/>
              <a:buFont typeface="Wingdings" panose="05000000000000000000" pitchFamily="2" charset="2"/>
              <a:buChar char="§"/>
            </a:pPr>
            <a:r>
              <a:rPr lang="zh-CN" altLang="en-US" dirty="0">
                <a:latin typeface="宋体" panose="02010600030101010101" pitchFamily="2" charset="-122"/>
              </a:rPr>
              <a:t> 抢占式优先权算法</a:t>
            </a:r>
            <a:r>
              <a:rPr lang="zh-CN" altLang="en-US" dirty="0">
                <a:latin typeface="Tahoma" panose="020B0604030504040204" pitchFamily="34" charset="0"/>
              </a:rPr>
              <a:t> </a:t>
            </a:r>
            <a:endParaRPr lang="zh-CN" altLang="en-US" dirty="0">
              <a:latin typeface="Tahoma" panose="020B0604030504040204" pitchFamily="34" charset="0"/>
            </a:endParaRPr>
          </a:p>
        </p:txBody>
      </p:sp>
      <p:sp>
        <p:nvSpPr>
          <p:cNvPr id="261124" name="Text Box 4"/>
          <p:cNvSpPr txBox="1"/>
          <p:nvPr/>
        </p:nvSpPr>
        <p:spPr>
          <a:xfrm>
            <a:off x="550863" y="1651000"/>
            <a:ext cx="4246562" cy="457200"/>
          </a:xfrm>
          <a:prstGeom prst="rect">
            <a:avLst/>
          </a:prstGeom>
          <a:noFill/>
          <a:ln w="9525">
            <a:noFill/>
          </a:ln>
        </p:spPr>
        <p:txBody>
          <a:bodyPr>
            <a:spAutoFit/>
          </a:bodyPr>
          <a:p>
            <a:pPr eaLnBrk="1" hangingPunct="1">
              <a:spcBef>
                <a:spcPct val="50000"/>
              </a:spcBef>
            </a:pPr>
            <a:r>
              <a:rPr lang="zh-CN" altLang="en-US" dirty="0">
                <a:solidFill>
                  <a:srgbClr val="000066"/>
                </a:solidFill>
                <a:latin typeface="楷体_GB2312" pitchFamily="49" charset="-122"/>
              </a:rPr>
              <a:t>非抢占式优先权算法</a:t>
            </a:r>
            <a:r>
              <a:rPr lang="en-US" altLang="zh-CN" dirty="0">
                <a:solidFill>
                  <a:srgbClr val="000066"/>
                </a:solidFill>
                <a:latin typeface="Times New Roman" panose="02020603050405020304" pitchFamily="18" charset="0"/>
              </a:rPr>
              <a:t>——</a:t>
            </a:r>
            <a:r>
              <a:rPr lang="en-US" altLang="zh-CN" dirty="0">
                <a:solidFill>
                  <a:srgbClr val="000066"/>
                </a:solidFill>
                <a:latin typeface="楷体_GB2312" pitchFamily="49" charset="-122"/>
              </a:rPr>
              <a:t> </a:t>
            </a:r>
            <a:endParaRPr lang="en-US" altLang="zh-CN" dirty="0">
              <a:solidFill>
                <a:srgbClr val="000066"/>
              </a:solidFill>
              <a:latin typeface="楷体_GB2312" pitchFamily="49" charset="-122"/>
            </a:endParaRPr>
          </a:p>
        </p:txBody>
      </p:sp>
      <p:sp>
        <p:nvSpPr>
          <p:cNvPr id="261125" name="Text Box 5"/>
          <p:cNvSpPr txBox="1"/>
          <p:nvPr/>
        </p:nvSpPr>
        <p:spPr>
          <a:xfrm>
            <a:off x="701675" y="2035175"/>
            <a:ext cx="8154988" cy="1570038"/>
          </a:xfrm>
          <a:prstGeom prst="rect">
            <a:avLst/>
          </a:prstGeom>
          <a:noFill/>
          <a:ln w="9525">
            <a:noFill/>
          </a:ln>
        </p:spPr>
        <p:txBody>
          <a:bodyPr>
            <a:spAutoFit/>
          </a:bodyPr>
          <a:p>
            <a:pPr eaLnBrk="1" hangingPunct="1">
              <a:spcBef>
                <a:spcPct val="50000"/>
              </a:spcBef>
            </a:pPr>
            <a:r>
              <a:rPr lang="zh-CN" altLang="en-US" dirty="0">
                <a:latin typeface="宋体" panose="02010600030101010101" pitchFamily="2" charset="-122"/>
              </a:rPr>
              <a:t>系统一旦把处理机分配给就绪队列中优先权最高的进程后，该进程便</a:t>
            </a:r>
            <a:r>
              <a:rPr lang="zh-CN" altLang="en-US" dirty="0">
                <a:solidFill>
                  <a:srgbClr val="FF0000"/>
                </a:solidFill>
                <a:latin typeface="宋体" panose="02010600030101010101" pitchFamily="2" charset="-122"/>
              </a:rPr>
              <a:t>一直执行下去，直到完成</a:t>
            </a:r>
            <a:r>
              <a:rPr lang="zh-CN" altLang="en-US" dirty="0">
                <a:latin typeface="宋体" panose="02010600030101010101" pitchFamily="2" charset="-122"/>
              </a:rPr>
              <a:t>，或因发生某事件使该进程放弃处理机时，系统方可再将处理机重新分配给另一个优先权最高的进程。</a:t>
            </a:r>
            <a:r>
              <a:rPr lang="zh-CN" altLang="en-US" dirty="0">
                <a:latin typeface="Tahoma" panose="020B0604030504040204" pitchFamily="34" charset="0"/>
              </a:rPr>
              <a:t> </a:t>
            </a:r>
            <a:endParaRPr lang="zh-CN" altLang="en-US" dirty="0">
              <a:latin typeface="Tahoma" panose="020B0604030504040204" pitchFamily="34" charset="0"/>
            </a:endParaRPr>
          </a:p>
        </p:txBody>
      </p:sp>
      <p:sp>
        <p:nvSpPr>
          <p:cNvPr id="261126" name="Text Box 6"/>
          <p:cNvSpPr txBox="1"/>
          <p:nvPr/>
        </p:nvSpPr>
        <p:spPr>
          <a:xfrm>
            <a:off x="601663" y="3598863"/>
            <a:ext cx="3355975" cy="457200"/>
          </a:xfrm>
          <a:prstGeom prst="rect">
            <a:avLst/>
          </a:prstGeom>
          <a:noFill/>
          <a:ln w="9525">
            <a:noFill/>
          </a:ln>
        </p:spPr>
        <p:txBody>
          <a:bodyPr>
            <a:spAutoFit/>
          </a:bodyPr>
          <a:p>
            <a:pPr eaLnBrk="1" hangingPunct="1">
              <a:spcBef>
                <a:spcPct val="50000"/>
              </a:spcBef>
            </a:pPr>
            <a:r>
              <a:rPr lang="zh-CN" altLang="en-US" dirty="0">
                <a:solidFill>
                  <a:srgbClr val="000066"/>
                </a:solidFill>
                <a:latin typeface="楷体_GB2312" pitchFamily="49" charset="-122"/>
              </a:rPr>
              <a:t>抢占式优先权算法</a:t>
            </a:r>
            <a:r>
              <a:rPr lang="en-US" altLang="zh-CN" dirty="0">
                <a:solidFill>
                  <a:srgbClr val="000066"/>
                </a:solidFill>
                <a:latin typeface="Times New Roman" panose="02020603050405020304" pitchFamily="18" charset="0"/>
              </a:rPr>
              <a:t>——</a:t>
            </a:r>
            <a:r>
              <a:rPr lang="en-US" altLang="zh-CN" dirty="0">
                <a:solidFill>
                  <a:srgbClr val="000066"/>
                </a:solidFill>
                <a:latin typeface="楷体_GB2312" pitchFamily="49" charset="-122"/>
              </a:rPr>
              <a:t> </a:t>
            </a:r>
            <a:endParaRPr lang="en-US" altLang="zh-CN" dirty="0">
              <a:solidFill>
                <a:srgbClr val="000066"/>
              </a:solidFill>
              <a:latin typeface="楷体_GB2312" pitchFamily="49" charset="-122"/>
            </a:endParaRPr>
          </a:p>
        </p:txBody>
      </p:sp>
      <p:sp>
        <p:nvSpPr>
          <p:cNvPr id="261127" name="Text Box 7"/>
          <p:cNvSpPr txBox="1"/>
          <p:nvPr/>
        </p:nvSpPr>
        <p:spPr>
          <a:xfrm>
            <a:off x="701675" y="3941763"/>
            <a:ext cx="8291513" cy="1570037"/>
          </a:xfrm>
          <a:prstGeom prst="rect">
            <a:avLst/>
          </a:prstGeom>
          <a:noFill/>
          <a:ln w="9525">
            <a:noFill/>
          </a:ln>
        </p:spPr>
        <p:txBody>
          <a:bodyPr>
            <a:spAutoFit/>
          </a:bodyPr>
          <a:p>
            <a:pPr eaLnBrk="1" hangingPunct="1">
              <a:spcBef>
                <a:spcPct val="50000"/>
              </a:spcBef>
            </a:pPr>
            <a:r>
              <a:rPr lang="zh-CN" altLang="en-US" dirty="0">
                <a:latin typeface="宋体" panose="02010600030101010101" pitchFamily="2" charset="-122"/>
              </a:rPr>
              <a:t>系统把处理机分配给就绪队列中优先权最高的进程，使之执行，但在其执行期间，</a:t>
            </a:r>
            <a:r>
              <a:rPr lang="zh-CN" altLang="en-US" dirty="0">
                <a:solidFill>
                  <a:srgbClr val="FF0000"/>
                </a:solidFill>
                <a:latin typeface="宋体" panose="02010600030101010101" pitchFamily="2" charset="-122"/>
              </a:rPr>
              <a:t>只要出现了另一个优先权更高的进程，系统就立即停止当前进程的执行</a:t>
            </a:r>
            <a:r>
              <a:rPr lang="zh-CN" altLang="en-US" dirty="0">
                <a:latin typeface="宋体" panose="02010600030101010101" pitchFamily="2" charset="-122"/>
              </a:rPr>
              <a:t>，重新将处理机分配给新的优先权最高的进程。</a:t>
            </a:r>
            <a:r>
              <a:rPr lang="zh-CN" altLang="en-US" dirty="0">
                <a:latin typeface="Tahoma" panose="020B0604030504040204" pitchFamily="34" charset="0"/>
              </a:rPr>
              <a:t> </a:t>
            </a:r>
            <a:endParaRPr lang="zh-CN" altLang="en-US" dirty="0">
              <a:latin typeface="Tahoma" panose="020B0604030504040204" pitchFamily="34" charset="0"/>
            </a:endParaRPr>
          </a:p>
        </p:txBody>
      </p:sp>
      <p:sp>
        <p:nvSpPr>
          <p:cNvPr id="261128" name="Text Box 8"/>
          <p:cNvSpPr txBox="1"/>
          <p:nvPr/>
        </p:nvSpPr>
        <p:spPr>
          <a:xfrm>
            <a:off x="563563" y="5573713"/>
            <a:ext cx="8091487" cy="831850"/>
          </a:xfrm>
          <a:prstGeom prst="rect">
            <a:avLst/>
          </a:prstGeom>
          <a:solidFill>
            <a:srgbClr val="FFFFCC"/>
          </a:solidFill>
          <a:ln w="9525" cap="flat" cmpd="sng">
            <a:solidFill>
              <a:schemeClr val="hlink"/>
            </a:solidFill>
            <a:prstDash val="solid"/>
            <a:miter/>
            <a:headEnd type="none" w="med" len="med"/>
            <a:tailEnd type="none" w="med" len="med"/>
          </a:ln>
        </p:spPr>
        <p:txBody>
          <a:bodyPr>
            <a:spAutoFit/>
          </a:bodyPr>
          <a:p>
            <a:pPr eaLnBrk="1" hangingPunct="1"/>
            <a:r>
              <a:rPr lang="zh-CN" altLang="en-US" dirty="0">
                <a:latin typeface="宋体" panose="02010600030101010101" pitchFamily="2" charset="-122"/>
              </a:rPr>
              <a:t>它能更好地满足紧迫作业的要求。常用于实时系统中，以及对实时性能要求较高的批处理系统和分时系统中。 </a:t>
            </a:r>
            <a:r>
              <a:rPr lang="zh-CN" altLang="en-US" dirty="0">
                <a:latin typeface="Tahoma" panose="020B0604030504040204" pitchFamily="34" charset="0"/>
              </a:rPr>
              <a:t> </a:t>
            </a:r>
            <a:endParaRPr lang="zh-CN" altLang="en-US" dirty="0">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61123">
                                            <p:txEl>
                                              <p:charRg st="0" end="12"/>
                                            </p:txEl>
                                          </p:spTgt>
                                        </p:tgtEl>
                                        <p:attrNameLst>
                                          <p:attrName>style.visibility</p:attrName>
                                        </p:attrNameLst>
                                      </p:cBhvr>
                                      <p:to>
                                        <p:strVal val="visible"/>
                                      </p:to>
                                    </p:set>
                                    <p:animEffect transition="in" filter="wipe(up)">
                                      <p:cBhvr>
                                        <p:cTn id="7" dur="500"/>
                                        <p:tgtEl>
                                          <p:spTgt spid="261123">
                                            <p:txEl>
                                              <p:charRg st="0" end="12"/>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61123">
                                            <p:txEl>
                                              <p:charRg st="12" end="23"/>
                                            </p:txEl>
                                          </p:spTgt>
                                        </p:tgtEl>
                                        <p:attrNameLst>
                                          <p:attrName>style.visibility</p:attrName>
                                        </p:attrNameLst>
                                      </p:cBhvr>
                                      <p:to>
                                        <p:strVal val="visible"/>
                                      </p:to>
                                    </p:set>
                                    <p:animEffect transition="in" filter="wipe(up)">
                                      <p:cBhvr>
                                        <p:cTn id="11" dur="500"/>
                                        <p:tgtEl>
                                          <p:spTgt spid="261123">
                                            <p:txEl>
                                              <p:charRg st="12" end="23"/>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261124"/>
                                        </p:tgtEl>
                                        <p:attrNameLst>
                                          <p:attrName>style.visibility</p:attrName>
                                        </p:attrNameLst>
                                      </p:cBhvr>
                                      <p:to>
                                        <p:strVal val="visible"/>
                                      </p:to>
                                    </p:set>
                                    <p:anim calcmode="lin" valueType="num">
                                      <p:cBhvr additive="base">
                                        <p:cTn id="16" dur="500" fill="hold"/>
                                        <p:tgtEl>
                                          <p:spTgt spid="261124"/>
                                        </p:tgtEl>
                                        <p:attrNameLst>
                                          <p:attrName>ppt_x</p:attrName>
                                        </p:attrNameLst>
                                      </p:cBhvr>
                                      <p:tavLst>
                                        <p:tav tm="0">
                                          <p:val>
                                            <p:strVal val="0-#ppt_w/2"/>
                                          </p:val>
                                        </p:tav>
                                        <p:tav tm="100000">
                                          <p:val>
                                            <p:strVal val="#ppt_x"/>
                                          </p:val>
                                        </p:tav>
                                      </p:tavLst>
                                    </p:anim>
                                    <p:anim calcmode="lin" valueType="num">
                                      <p:cBhvr additive="base">
                                        <p:cTn id="17" dur="500" fill="hold"/>
                                        <p:tgtEl>
                                          <p:spTgt spid="261124"/>
                                        </p:tgtEl>
                                        <p:attrNameLst>
                                          <p:attrName>ppt_y</p:attrName>
                                        </p:attrNameLst>
                                      </p:cBhvr>
                                      <p:tavLst>
                                        <p:tav tm="0">
                                          <p:val>
                                            <p:strVal val="#ppt_y"/>
                                          </p:val>
                                        </p:tav>
                                        <p:tav tm="100000">
                                          <p:val>
                                            <p:strVal val="#ppt_y"/>
                                          </p:val>
                                        </p:tav>
                                      </p:tavLst>
                                    </p:anim>
                                  </p:childTnLst>
                                </p:cTn>
                              </p:par>
                            </p:childTnLst>
                          </p:cTn>
                        </p:par>
                        <p:par>
                          <p:cTn id="18" fill="hold">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261125"/>
                                        </p:tgtEl>
                                        <p:attrNameLst>
                                          <p:attrName>style.visibility</p:attrName>
                                        </p:attrNameLst>
                                      </p:cBhvr>
                                      <p:to>
                                        <p:strVal val="visible"/>
                                      </p:to>
                                    </p:set>
                                    <p:animEffect transition="in" filter="dissolve">
                                      <p:cBhvr>
                                        <p:cTn id="21" dur="500"/>
                                        <p:tgtEl>
                                          <p:spTgt spid="261125"/>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261126"/>
                                        </p:tgtEl>
                                        <p:attrNameLst>
                                          <p:attrName>style.visibility</p:attrName>
                                        </p:attrNameLst>
                                      </p:cBhvr>
                                      <p:to>
                                        <p:strVal val="visible"/>
                                      </p:to>
                                    </p:set>
                                    <p:anim calcmode="lin" valueType="num">
                                      <p:cBhvr additive="base">
                                        <p:cTn id="26" dur="500" fill="hold"/>
                                        <p:tgtEl>
                                          <p:spTgt spid="261126"/>
                                        </p:tgtEl>
                                        <p:attrNameLst>
                                          <p:attrName>ppt_x</p:attrName>
                                        </p:attrNameLst>
                                      </p:cBhvr>
                                      <p:tavLst>
                                        <p:tav tm="0">
                                          <p:val>
                                            <p:strVal val="0-#ppt_w/2"/>
                                          </p:val>
                                        </p:tav>
                                        <p:tav tm="100000">
                                          <p:val>
                                            <p:strVal val="#ppt_x"/>
                                          </p:val>
                                        </p:tav>
                                      </p:tavLst>
                                    </p:anim>
                                    <p:anim calcmode="lin" valueType="num">
                                      <p:cBhvr additive="base">
                                        <p:cTn id="27" dur="500" fill="hold"/>
                                        <p:tgtEl>
                                          <p:spTgt spid="261126"/>
                                        </p:tgtEl>
                                        <p:attrNameLst>
                                          <p:attrName>ppt_y</p:attrName>
                                        </p:attrNameLst>
                                      </p:cBhvr>
                                      <p:tavLst>
                                        <p:tav tm="0">
                                          <p:val>
                                            <p:strVal val="#ppt_y"/>
                                          </p:val>
                                        </p:tav>
                                        <p:tav tm="100000">
                                          <p:val>
                                            <p:strVal val="#ppt_y"/>
                                          </p:val>
                                        </p:tav>
                                      </p:tavLst>
                                    </p:anim>
                                  </p:childTnLst>
                                </p:cTn>
                              </p:par>
                            </p:childTnLst>
                          </p:cTn>
                        </p:par>
                        <p:par>
                          <p:cTn id="28" fill="hold">
                            <p:stCondLst>
                              <p:cond delay="500"/>
                            </p:stCondLst>
                            <p:childTnLst>
                              <p:par>
                                <p:cTn id="29" presetID="9" presetClass="entr" presetSubtype="0" fill="hold" grpId="0" nodeType="afterEffect">
                                  <p:stCondLst>
                                    <p:cond delay="0"/>
                                  </p:stCondLst>
                                  <p:childTnLst>
                                    <p:set>
                                      <p:cBhvr>
                                        <p:cTn id="30" dur="1" fill="hold">
                                          <p:stCondLst>
                                            <p:cond delay="0"/>
                                          </p:stCondLst>
                                        </p:cTn>
                                        <p:tgtEl>
                                          <p:spTgt spid="261127"/>
                                        </p:tgtEl>
                                        <p:attrNameLst>
                                          <p:attrName>style.visibility</p:attrName>
                                        </p:attrNameLst>
                                      </p:cBhvr>
                                      <p:to>
                                        <p:strVal val="visible"/>
                                      </p:to>
                                    </p:set>
                                    <p:animEffect transition="in" filter="dissolve">
                                      <p:cBhvr>
                                        <p:cTn id="31" dur="500"/>
                                        <p:tgtEl>
                                          <p:spTgt spid="261127"/>
                                        </p:tgtEl>
                                      </p:cBhvr>
                                    </p:animEffect>
                                  </p:childTnLst>
                                </p:cTn>
                              </p:par>
                            </p:childTnLst>
                          </p:cTn>
                        </p:par>
                        <p:par>
                          <p:cTn id="32" fill="hold">
                            <p:stCondLst>
                              <p:cond delay="1000"/>
                            </p:stCondLst>
                            <p:childTnLst>
                              <p:par>
                                <p:cTn id="33" presetID="22" presetClass="entr" presetSubtype="8" fill="hold" grpId="0" nodeType="afterEffect">
                                  <p:stCondLst>
                                    <p:cond delay="0"/>
                                  </p:stCondLst>
                                  <p:childTnLst>
                                    <p:set>
                                      <p:cBhvr>
                                        <p:cTn id="34" dur="1" fill="hold">
                                          <p:stCondLst>
                                            <p:cond delay="0"/>
                                          </p:stCondLst>
                                        </p:cTn>
                                        <p:tgtEl>
                                          <p:spTgt spid="261128"/>
                                        </p:tgtEl>
                                        <p:attrNameLst>
                                          <p:attrName>style.visibility</p:attrName>
                                        </p:attrNameLst>
                                      </p:cBhvr>
                                      <p:to>
                                        <p:strVal val="visible"/>
                                      </p:to>
                                    </p:set>
                                    <p:animEffect transition="in" filter="wipe(left)">
                                      <p:cBhvr>
                                        <p:cTn id="35" dur="500"/>
                                        <p:tgtEl>
                                          <p:spTgt spid="261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3" grpId="0" build="p"/>
      <p:bldP spid="261124" grpId="0"/>
      <p:bldP spid="261125" grpId="0"/>
      <p:bldP spid="261126" grpId="0"/>
      <p:bldP spid="261127" grpId="0"/>
      <p:bldP spid="26112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灯片编号占位符 5"/>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ea typeface="楷体_GB2312" pitchFamily="49" charset="-122"/>
              </a:rPr>
            </a:fld>
            <a:endParaRPr lang="en-US" altLang="zh-CN" sz="1400" dirty="0">
              <a:ea typeface="楷体_GB2312" pitchFamily="49" charset="-122"/>
            </a:endParaRPr>
          </a:p>
        </p:txBody>
      </p:sp>
      <p:sp>
        <p:nvSpPr>
          <p:cNvPr id="25603" name="Rectangle 2"/>
          <p:cNvSpPr>
            <a:spLocks noGrp="1"/>
          </p:cNvSpPr>
          <p:nvPr>
            <p:ph type="title"/>
          </p:nvPr>
        </p:nvSpPr>
        <p:spPr>
          <a:xfrm>
            <a:off x="323850" y="214313"/>
            <a:ext cx="8620125" cy="590550"/>
          </a:xfrm>
          <a:ln/>
        </p:spPr>
        <p:txBody>
          <a:bodyPr vert="horz" wrap="square" lIns="91440" tIns="45720" rIns="91440" bIns="45720" anchor="b" anchorCtr="0"/>
          <a:p>
            <a:pPr eaLnBrk="1" hangingPunct="1"/>
            <a:r>
              <a:rPr lang="en-US" altLang="zh-CN" sz="2800" dirty="0"/>
              <a:t>2</a:t>
            </a:r>
            <a:r>
              <a:rPr lang="zh-CN" altLang="en-US" sz="2800" dirty="0">
                <a:latin typeface="宋体" panose="02010600030101010101" pitchFamily="2" charset="-122"/>
              </a:rPr>
              <a:t>．</a:t>
            </a:r>
            <a:r>
              <a:rPr lang="zh-CN" altLang="en-US" sz="2800" dirty="0">
                <a:latin typeface="黑体" panose="02010609060101010101" pitchFamily="49" charset="-122"/>
              </a:rPr>
              <a:t>优先权的类型</a:t>
            </a:r>
            <a:r>
              <a:rPr lang="zh-CN" altLang="en-US" sz="2800" dirty="0"/>
              <a:t> </a:t>
            </a:r>
            <a:endParaRPr lang="zh-CN" altLang="en-US" sz="2800" dirty="0"/>
          </a:p>
        </p:txBody>
      </p:sp>
      <p:sp>
        <p:nvSpPr>
          <p:cNvPr id="262147" name="Text Box 3"/>
          <p:cNvSpPr txBox="1"/>
          <p:nvPr/>
        </p:nvSpPr>
        <p:spPr>
          <a:xfrm>
            <a:off x="550863" y="901700"/>
            <a:ext cx="7740650" cy="822325"/>
          </a:xfrm>
          <a:prstGeom prst="rect">
            <a:avLst/>
          </a:prstGeom>
          <a:noFill/>
          <a:ln w="9525">
            <a:noFill/>
          </a:ln>
        </p:spPr>
        <p:txBody>
          <a:bodyPr>
            <a:spAutoFit/>
          </a:bodyPr>
          <a:p>
            <a:pPr eaLnBrk="1" hangingPunct="1">
              <a:buClr>
                <a:srgbClr val="0000FF"/>
              </a:buClr>
              <a:buSzPct val="125000"/>
              <a:buFont typeface="Wingdings" panose="05000000000000000000" pitchFamily="2" charset="2"/>
              <a:buChar char="§"/>
            </a:pPr>
            <a:r>
              <a:rPr lang="en-US" altLang="zh-CN" dirty="0">
                <a:latin typeface="宋体" panose="02010600030101010101" pitchFamily="2" charset="-122"/>
              </a:rPr>
              <a:t> </a:t>
            </a:r>
            <a:r>
              <a:rPr lang="zh-CN" altLang="en-US" dirty="0">
                <a:latin typeface="宋体" panose="02010600030101010101" pitchFamily="2" charset="-122"/>
              </a:rPr>
              <a:t>静态优先权</a:t>
            </a:r>
            <a:endParaRPr lang="zh-CN" altLang="en-US" dirty="0">
              <a:latin typeface="宋体" panose="02010600030101010101" pitchFamily="2" charset="-122"/>
            </a:endParaRPr>
          </a:p>
          <a:p>
            <a:pPr eaLnBrk="1" hangingPunct="1">
              <a:buClr>
                <a:srgbClr val="0000FF"/>
              </a:buClr>
              <a:buSzPct val="125000"/>
              <a:buFont typeface="Wingdings" panose="05000000000000000000" pitchFamily="2" charset="2"/>
              <a:buChar char="§"/>
            </a:pPr>
            <a:r>
              <a:rPr lang="zh-CN" altLang="en-US" dirty="0">
                <a:latin typeface="宋体" panose="02010600030101010101" pitchFamily="2" charset="-122"/>
              </a:rPr>
              <a:t> 动态优先权 </a:t>
            </a:r>
            <a:r>
              <a:rPr lang="zh-CN" altLang="en-US" dirty="0">
                <a:latin typeface="Tahoma" panose="020B0604030504040204" pitchFamily="34" charset="0"/>
              </a:rPr>
              <a:t> </a:t>
            </a:r>
            <a:endParaRPr lang="zh-CN" altLang="en-US" dirty="0">
              <a:latin typeface="Tahoma" panose="020B0604030504040204" pitchFamily="34" charset="0"/>
            </a:endParaRPr>
          </a:p>
        </p:txBody>
      </p:sp>
      <p:sp>
        <p:nvSpPr>
          <p:cNvPr id="262148" name="Text Box 4"/>
          <p:cNvSpPr txBox="1"/>
          <p:nvPr/>
        </p:nvSpPr>
        <p:spPr>
          <a:xfrm>
            <a:off x="601663" y="1754188"/>
            <a:ext cx="8216900" cy="1187450"/>
          </a:xfrm>
          <a:prstGeom prst="rect">
            <a:avLst/>
          </a:prstGeom>
          <a:noFill/>
          <a:ln w="9525">
            <a:noFill/>
          </a:ln>
        </p:spPr>
        <p:txBody>
          <a:bodyPr>
            <a:spAutoFit/>
          </a:bodyPr>
          <a:p>
            <a:pPr eaLnBrk="1" hangingPunct="1"/>
            <a:r>
              <a:rPr lang="en-US" altLang="zh-CN" dirty="0">
                <a:latin typeface="Tahoma" panose="020B0604030504040204" pitchFamily="34" charset="0"/>
              </a:rPr>
              <a:t>1</a:t>
            </a:r>
            <a:r>
              <a:rPr lang="zh-CN" altLang="en-US" dirty="0">
                <a:latin typeface="宋体" panose="02010600030101010101" pitchFamily="2" charset="-122"/>
              </a:rPr>
              <a:t>）</a:t>
            </a:r>
            <a:r>
              <a:rPr lang="zh-CN" altLang="en-US" dirty="0">
                <a:latin typeface="楷体_GB2312" pitchFamily="49" charset="-122"/>
              </a:rPr>
              <a:t>静态优先权</a:t>
            </a:r>
            <a:r>
              <a:rPr lang="zh-CN" altLang="en-US" dirty="0">
                <a:latin typeface="Tahoma" panose="020B0604030504040204" pitchFamily="34" charset="0"/>
              </a:rPr>
              <a:t> </a:t>
            </a:r>
            <a:endParaRPr lang="zh-CN" altLang="en-US" dirty="0">
              <a:latin typeface="Tahoma" panose="020B0604030504040204" pitchFamily="34" charset="0"/>
            </a:endParaRPr>
          </a:p>
          <a:p>
            <a:pPr eaLnBrk="1" hangingPunct="1"/>
            <a:r>
              <a:rPr lang="zh-CN" altLang="en-US" dirty="0">
                <a:latin typeface="宋体" panose="02010600030101010101" pitchFamily="2" charset="-122"/>
              </a:rPr>
              <a:t>静态优先权</a:t>
            </a:r>
            <a:r>
              <a:rPr lang="en-US" altLang="zh-CN" dirty="0">
                <a:latin typeface="Times New Roman" panose="02020603050405020304" pitchFamily="18" charset="0"/>
              </a:rPr>
              <a:t>——</a:t>
            </a:r>
            <a:r>
              <a:rPr lang="zh-CN" altLang="en-US" dirty="0">
                <a:latin typeface="宋体" panose="02010600030101010101" pitchFamily="2" charset="-122"/>
              </a:rPr>
              <a:t>它是在创建进程时确定的，且在进程整个运行期间保持不变。</a:t>
            </a:r>
            <a:endParaRPr lang="zh-CN" altLang="en-US" dirty="0">
              <a:latin typeface="Tahoma" panose="020B0604030504040204" pitchFamily="34" charset="0"/>
            </a:endParaRPr>
          </a:p>
        </p:txBody>
      </p:sp>
      <p:sp>
        <p:nvSpPr>
          <p:cNvPr id="262149" name="Text Box 5"/>
          <p:cNvSpPr txBox="1"/>
          <p:nvPr/>
        </p:nvSpPr>
        <p:spPr>
          <a:xfrm>
            <a:off x="514350" y="2967038"/>
            <a:ext cx="8404225" cy="1187450"/>
          </a:xfrm>
          <a:prstGeom prst="rect">
            <a:avLst/>
          </a:prstGeom>
          <a:noFill/>
          <a:ln w="9525">
            <a:noFill/>
          </a:ln>
        </p:spPr>
        <p:txBody>
          <a:bodyPr>
            <a:spAutoFit/>
          </a:bodyPr>
          <a:p>
            <a:pPr algn="just" eaLnBrk="1" hangingPunct="1"/>
            <a:r>
              <a:rPr lang="zh-CN" altLang="en-US" dirty="0">
                <a:latin typeface="Times New Roman" panose="02020603050405020304" pitchFamily="18" charset="0"/>
              </a:rPr>
              <a:t>优先权一般用某一范围内的一个整数来表示。</a:t>
            </a:r>
            <a:endParaRPr lang="zh-CN" altLang="en-US" dirty="0">
              <a:latin typeface="Tahoma" panose="020B0604030504040204" pitchFamily="34" charset="0"/>
            </a:endParaRPr>
          </a:p>
          <a:p>
            <a:pPr eaLnBrk="1" hangingPunct="1"/>
            <a:r>
              <a:rPr lang="zh-CN" altLang="en-US" dirty="0">
                <a:latin typeface="宋体" panose="02010600030101010101" pitchFamily="2" charset="-122"/>
              </a:rPr>
              <a:t>有的系统用</a:t>
            </a:r>
            <a:r>
              <a:rPr lang="zh-CN" altLang="en-US" dirty="0">
                <a:latin typeface="Times New Roman" panose="02020603050405020304" pitchFamily="18" charset="0"/>
              </a:rPr>
              <a:t>“</a:t>
            </a:r>
            <a:r>
              <a:rPr lang="en-US" altLang="zh-CN" dirty="0">
                <a:latin typeface="Tahoma" panose="020B0604030504040204" pitchFamily="34" charset="0"/>
              </a:rPr>
              <a:t>0</a:t>
            </a:r>
            <a:r>
              <a:rPr lang="en-US" altLang="zh-CN" dirty="0">
                <a:latin typeface="Times New Roman" panose="02020603050405020304" pitchFamily="18" charset="0"/>
              </a:rPr>
              <a:t>”</a:t>
            </a:r>
            <a:r>
              <a:rPr lang="zh-CN" altLang="en-US" dirty="0">
                <a:latin typeface="宋体" panose="02010600030101010101" pitchFamily="2" charset="-122"/>
              </a:rPr>
              <a:t>表示最高优先权，数值越大，优先权越低；有的系统恰恰相反。</a:t>
            </a:r>
            <a:r>
              <a:rPr lang="zh-CN" altLang="en-US" dirty="0">
                <a:latin typeface="Tahoma" panose="020B0604030504040204" pitchFamily="34" charset="0"/>
              </a:rPr>
              <a:t> </a:t>
            </a:r>
            <a:endParaRPr lang="zh-CN" altLang="en-US" dirty="0">
              <a:latin typeface="Tahoma" panose="020B0604030504040204" pitchFamily="34" charset="0"/>
            </a:endParaRPr>
          </a:p>
        </p:txBody>
      </p:sp>
      <p:sp>
        <p:nvSpPr>
          <p:cNvPr id="262150" name="Text Box 6"/>
          <p:cNvSpPr txBox="1"/>
          <p:nvPr/>
        </p:nvSpPr>
        <p:spPr>
          <a:xfrm>
            <a:off x="512763" y="4232275"/>
            <a:ext cx="8053387" cy="2406650"/>
          </a:xfrm>
          <a:prstGeom prst="rect">
            <a:avLst/>
          </a:prstGeom>
          <a:noFill/>
          <a:ln w="9525">
            <a:noFill/>
          </a:ln>
        </p:spPr>
        <p:txBody>
          <a:bodyPr>
            <a:spAutoFit/>
          </a:bodyPr>
          <a:p>
            <a:pPr eaLnBrk="1" hangingPunct="1">
              <a:buNone/>
            </a:pPr>
            <a:r>
              <a:rPr lang="zh-CN" altLang="en-US" dirty="0">
                <a:solidFill>
                  <a:srgbClr val="000066"/>
                </a:solidFill>
                <a:latin typeface="楷体_GB2312" pitchFamily="49" charset="-122"/>
              </a:rPr>
              <a:t>确定优先权的依据</a:t>
            </a:r>
            <a:r>
              <a:rPr lang="zh-CN" altLang="en-US" dirty="0">
                <a:latin typeface="宋体" panose="02010600030101010101" pitchFamily="2" charset="-122"/>
              </a:rPr>
              <a:t>：</a:t>
            </a:r>
            <a:r>
              <a:rPr lang="en-US" altLang="zh-CN" dirty="0">
                <a:latin typeface="Times New Roman" panose="02020603050405020304" pitchFamily="18" charset="0"/>
              </a:rPr>
              <a:t>——</a:t>
            </a:r>
            <a:r>
              <a:rPr lang="zh-CN" altLang="en-US" dirty="0">
                <a:latin typeface="宋体" panose="02010600030101010101" pitchFamily="2" charset="-122"/>
              </a:rPr>
              <a:t>常有三方面</a:t>
            </a:r>
            <a:r>
              <a:rPr lang="zh-CN" altLang="en-US" dirty="0">
                <a:latin typeface="Tahoma" panose="020B0604030504040204" pitchFamily="34" charset="0"/>
              </a:rPr>
              <a:t> </a:t>
            </a:r>
            <a:endParaRPr lang="zh-CN" altLang="en-US" dirty="0">
              <a:latin typeface="Tahoma" panose="020B0604030504040204" pitchFamily="34" charset="0"/>
            </a:endParaRPr>
          </a:p>
          <a:p>
            <a:pPr eaLnBrk="1" hangingPunct="1">
              <a:buClr>
                <a:srgbClr val="0000FF"/>
              </a:buClr>
              <a:buSzPct val="130000"/>
              <a:buFont typeface="Wingdings" panose="05000000000000000000" pitchFamily="2" charset="2"/>
              <a:buChar char="§"/>
            </a:pPr>
            <a:r>
              <a:rPr lang="zh-CN" altLang="en-US" sz="2000" dirty="0">
                <a:latin typeface="黑体" panose="02010609060101010101" pitchFamily="49" charset="-122"/>
                <a:ea typeface="黑体" panose="02010609060101010101" pitchFamily="49" charset="-122"/>
              </a:rPr>
              <a:t>进程类型  系统进程（如接收进程、对换进程、磁盘</a:t>
            </a:r>
            <a:r>
              <a:rPr lang="en-US" altLang="zh-CN" sz="2000" dirty="0">
                <a:latin typeface="黑体" panose="02010609060101010101" pitchFamily="49" charset="-122"/>
                <a:ea typeface="黑体" panose="02010609060101010101" pitchFamily="49" charset="-122"/>
              </a:rPr>
              <a:t>I/O</a:t>
            </a:r>
            <a:r>
              <a:rPr lang="zh-CN" altLang="en-US" sz="2000" dirty="0">
                <a:latin typeface="黑体" panose="02010609060101010101" pitchFamily="49" charset="-122"/>
                <a:ea typeface="黑体" panose="02010609060101010101" pitchFamily="49" charset="-122"/>
              </a:rPr>
              <a:t>进程等）的优先权高于一般用户进程的优先权。</a:t>
            </a:r>
            <a:endParaRPr lang="zh-CN" altLang="en-US" sz="2000" dirty="0">
              <a:latin typeface="黑体" panose="02010609060101010101" pitchFamily="49" charset="-122"/>
              <a:ea typeface="黑体" panose="02010609060101010101" pitchFamily="49" charset="-122"/>
            </a:endParaRPr>
          </a:p>
          <a:p>
            <a:pPr eaLnBrk="1" hangingPunct="1">
              <a:buClr>
                <a:srgbClr val="0000FF"/>
              </a:buClr>
              <a:buSzPct val="130000"/>
              <a:buFont typeface="Wingdings" panose="05000000000000000000" pitchFamily="2" charset="2"/>
              <a:buChar char="§"/>
            </a:pPr>
            <a:r>
              <a:rPr lang="zh-CN" altLang="en-US" sz="2000" dirty="0">
                <a:latin typeface="黑体" panose="02010609060101010101" pitchFamily="49" charset="-122"/>
                <a:ea typeface="黑体" panose="02010609060101010101" pitchFamily="49" charset="-122"/>
              </a:rPr>
              <a:t>进程对资源的需求  如进程的估计执行时间及内存需求量的多少，对这些要求少的进程赋予较高的优先权。 </a:t>
            </a:r>
            <a:r>
              <a:rPr lang="zh-CN" altLang="en-US" dirty="0">
                <a:latin typeface="黑体" panose="02010609060101010101" pitchFamily="49" charset="-122"/>
                <a:ea typeface="黑体" panose="02010609060101010101" pitchFamily="49" charset="-122"/>
              </a:rPr>
              <a:t> </a:t>
            </a:r>
            <a:endParaRPr lang="zh-CN" altLang="en-US" dirty="0">
              <a:latin typeface="黑体" panose="02010609060101010101" pitchFamily="49" charset="-122"/>
              <a:ea typeface="黑体" panose="02010609060101010101" pitchFamily="49" charset="-122"/>
            </a:endParaRPr>
          </a:p>
          <a:p>
            <a:pPr eaLnBrk="1" hangingPunct="1">
              <a:buClr>
                <a:srgbClr val="0000FF"/>
              </a:buClr>
              <a:buSzPct val="130000"/>
              <a:buFont typeface="Wingdings" panose="05000000000000000000" pitchFamily="2" charset="2"/>
              <a:buChar char="§"/>
            </a:pPr>
            <a:r>
              <a:rPr lang="zh-CN" altLang="en-US" sz="2000" dirty="0">
                <a:latin typeface="黑体" panose="02010609060101010101" pitchFamily="49" charset="-122"/>
                <a:ea typeface="黑体" panose="02010609060101010101" pitchFamily="49" charset="-122"/>
              </a:rPr>
              <a:t>用户要求  这是由用户进程的紧迫程度和用户所付费用的多少来确定优先权的。</a:t>
            </a:r>
            <a:r>
              <a:rPr lang="zh-CN" altLang="en-US" dirty="0">
                <a:latin typeface="Tahoma" panose="020B0604030504040204" pitchFamily="34" charset="0"/>
              </a:rPr>
              <a:t> </a:t>
            </a:r>
            <a:endParaRPr lang="zh-CN" altLang="en-US" dirty="0">
              <a:latin typeface="Tahoma" panose="020B0604030504040204" pitchFamily="34" charset="0"/>
            </a:endParaRPr>
          </a:p>
        </p:txBody>
      </p:sp>
      <p:sp>
        <p:nvSpPr>
          <p:cNvPr id="262151" name="AutoShape 7"/>
          <p:cNvSpPr/>
          <p:nvPr/>
        </p:nvSpPr>
        <p:spPr>
          <a:xfrm>
            <a:off x="3832225" y="276225"/>
            <a:ext cx="5111750" cy="1727200"/>
          </a:xfrm>
          <a:prstGeom prst="wedgeRectCallout">
            <a:avLst>
              <a:gd name="adj1" fmla="val -69255"/>
              <a:gd name="adj2" fmla="val 50829"/>
            </a:avLst>
          </a:prstGeom>
          <a:solidFill>
            <a:srgbClr val="FFFFCC"/>
          </a:solidFill>
          <a:ln w="19050" cap="flat" cmpd="sng">
            <a:solidFill>
              <a:schemeClr val="hlink"/>
            </a:solidFill>
            <a:prstDash val="solid"/>
            <a:miter/>
            <a:headEnd type="none" w="med" len="med"/>
            <a:tailEnd type="none" w="med" len="med"/>
          </a:ln>
        </p:spPr>
        <p:txBody>
          <a:bodyPr anchor="ctr" anchorCtr="0"/>
          <a:p>
            <a:pPr eaLnBrk="1" hangingPunct="1">
              <a:buNone/>
            </a:pPr>
            <a:r>
              <a:rPr lang="zh-CN" altLang="en-US" dirty="0">
                <a:latin typeface="宋体" panose="02010600030101010101" pitchFamily="2" charset="-122"/>
              </a:rPr>
              <a:t>静态优先权的优缺点：</a:t>
            </a:r>
            <a:endParaRPr lang="zh-CN" altLang="en-US" dirty="0">
              <a:latin typeface="宋体" panose="02010600030101010101" pitchFamily="2" charset="-122"/>
            </a:endParaRPr>
          </a:p>
          <a:p>
            <a:pPr eaLnBrk="1" hangingPunct="1">
              <a:buNone/>
            </a:pPr>
            <a:r>
              <a:rPr lang="zh-CN" altLang="en-US" dirty="0">
                <a:solidFill>
                  <a:srgbClr val="000066"/>
                </a:solidFill>
                <a:latin typeface="黑体" panose="02010609060101010101" pitchFamily="49" charset="-122"/>
                <a:ea typeface="黑体" panose="02010609060101010101" pitchFamily="49" charset="-122"/>
              </a:rPr>
              <a:t>优点</a:t>
            </a:r>
            <a:r>
              <a:rPr lang="zh-CN" altLang="en-US" dirty="0">
                <a:latin typeface="宋体" panose="02010600030101010101" pitchFamily="2" charset="-122"/>
              </a:rPr>
              <a:t>：简单易行，系统开销小。</a:t>
            </a:r>
            <a:r>
              <a:rPr lang="zh-CN" altLang="en-US" dirty="0">
                <a:latin typeface="Tahoma" panose="020B0604030504040204" pitchFamily="34" charset="0"/>
              </a:rPr>
              <a:t> </a:t>
            </a:r>
            <a:endParaRPr lang="zh-CN" altLang="en-US" dirty="0">
              <a:latin typeface="Tahoma" panose="020B0604030504040204" pitchFamily="34" charset="0"/>
            </a:endParaRPr>
          </a:p>
          <a:p>
            <a:pPr eaLnBrk="1" hangingPunct="1">
              <a:buNone/>
            </a:pPr>
            <a:r>
              <a:rPr lang="zh-CN" altLang="en-US" dirty="0">
                <a:solidFill>
                  <a:srgbClr val="000066"/>
                </a:solidFill>
                <a:latin typeface="黑体" panose="02010609060101010101" pitchFamily="49" charset="-122"/>
                <a:ea typeface="黑体" panose="02010609060101010101" pitchFamily="49" charset="-122"/>
              </a:rPr>
              <a:t>缺点</a:t>
            </a:r>
            <a:r>
              <a:rPr lang="zh-CN" altLang="en-US" dirty="0">
                <a:latin typeface="宋体" panose="02010600030101010101" pitchFamily="2" charset="-122"/>
              </a:rPr>
              <a:t>：优先权低的作业（进程）可能长期得不到调度。</a:t>
            </a:r>
            <a:r>
              <a:rPr lang="zh-CN" altLang="en-US" dirty="0">
                <a:latin typeface="Tahoma" panose="020B0604030504040204" pitchFamily="34" charset="0"/>
              </a:rPr>
              <a:t> </a:t>
            </a:r>
            <a:endParaRPr lang="zh-CN" altLang="en-US" dirty="0">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62147">
                                            <p:txEl>
                                              <p:charRg st="0" end="7"/>
                                            </p:txEl>
                                          </p:spTgt>
                                        </p:tgtEl>
                                        <p:attrNameLst>
                                          <p:attrName>style.visibility</p:attrName>
                                        </p:attrNameLst>
                                      </p:cBhvr>
                                      <p:to>
                                        <p:strVal val="visible"/>
                                      </p:to>
                                    </p:set>
                                    <p:animEffect transition="in" filter="wipe(up)">
                                      <p:cBhvr>
                                        <p:cTn id="7" dur="500"/>
                                        <p:tgtEl>
                                          <p:spTgt spid="262147">
                                            <p:txEl>
                                              <p:charRg st="0" end="7"/>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62147">
                                            <p:txEl>
                                              <p:charRg st="7" end="16"/>
                                            </p:txEl>
                                          </p:spTgt>
                                        </p:tgtEl>
                                        <p:attrNameLst>
                                          <p:attrName>style.visibility</p:attrName>
                                        </p:attrNameLst>
                                      </p:cBhvr>
                                      <p:to>
                                        <p:strVal val="visible"/>
                                      </p:to>
                                    </p:set>
                                    <p:animEffect transition="in" filter="wipe(up)">
                                      <p:cBhvr>
                                        <p:cTn id="11" dur="500"/>
                                        <p:tgtEl>
                                          <p:spTgt spid="262147">
                                            <p:txEl>
                                              <p:charRg st="7" end="16"/>
                                            </p:txEl>
                                          </p:spTgt>
                                        </p:tgtEl>
                                      </p:cBhvr>
                                    </p:animEffect>
                                  </p:childTnLst>
                                </p:cTn>
                              </p:par>
                            </p:childTnLst>
                          </p:cTn>
                        </p:par>
                        <p:par>
                          <p:cTn id="12" fill="hold">
                            <p:stCondLst>
                              <p:cond delay="1000"/>
                            </p:stCondLst>
                            <p:childTnLst>
                              <p:par>
                                <p:cTn id="13" presetID="2" presetClass="entr" presetSubtype="8" fill="hold" grpId="0" nodeType="afterEffect">
                                  <p:stCondLst>
                                    <p:cond delay="0"/>
                                  </p:stCondLst>
                                  <p:childTnLst>
                                    <p:set>
                                      <p:cBhvr>
                                        <p:cTn id="14" dur="1" fill="hold">
                                          <p:stCondLst>
                                            <p:cond delay="0"/>
                                          </p:stCondLst>
                                        </p:cTn>
                                        <p:tgtEl>
                                          <p:spTgt spid="262148"/>
                                        </p:tgtEl>
                                        <p:attrNameLst>
                                          <p:attrName>style.visibility</p:attrName>
                                        </p:attrNameLst>
                                      </p:cBhvr>
                                      <p:to>
                                        <p:strVal val="visible"/>
                                      </p:to>
                                    </p:set>
                                    <p:anim calcmode="lin" valueType="num">
                                      <p:cBhvr additive="base">
                                        <p:cTn id="15" dur="500" fill="hold"/>
                                        <p:tgtEl>
                                          <p:spTgt spid="262148"/>
                                        </p:tgtEl>
                                        <p:attrNameLst>
                                          <p:attrName>ppt_x</p:attrName>
                                        </p:attrNameLst>
                                      </p:cBhvr>
                                      <p:tavLst>
                                        <p:tav tm="0">
                                          <p:val>
                                            <p:strVal val="0-#ppt_w/2"/>
                                          </p:val>
                                        </p:tav>
                                        <p:tav tm="100000">
                                          <p:val>
                                            <p:strVal val="#ppt_x"/>
                                          </p:val>
                                        </p:tav>
                                      </p:tavLst>
                                    </p:anim>
                                    <p:anim calcmode="lin" valueType="num">
                                      <p:cBhvr additive="base">
                                        <p:cTn id="16" dur="500" fill="hold"/>
                                        <p:tgtEl>
                                          <p:spTgt spid="262148"/>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9" presetClass="entr" presetSubtype="0" fill="hold" grpId="0" nodeType="afterEffect">
                                  <p:stCondLst>
                                    <p:cond delay="0"/>
                                  </p:stCondLst>
                                  <p:childTnLst>
                                    <p:set>
                                      <p:cBhvr>
                                        <p:cTn id="19" dur="1" fill="hold">
                                          <p:stCondLst>
                                            <p:cond delay="0"/>
                                          </p:stCondLst>
                                        </p:cTn>
                                        <p:tgtEl>
                                          <p:spTgt spid="262149"/>
                                        </p:tgtEl>
                                        <p:attrNameLst>
                                          <p:attrName>style.visibility</p:attrName>
                                        </p:attrNameLst>
                                      </p:cBhvr>
                                      <p:to>
                                        <p:strVal val="visible"/>
                                      </p:to>
                                    </p:set>
                                    <p:animEffect transition="in" filter="dissolve">
                                      <p:cBhvr>
                                        <p:cTn id="20" dur="500"/>
                                        <p:tgtEl>
                                          <p:spTgt spid="262149"/>
                                        </p:tgtEl>
                                      </p:cBhvr>
                                    </p:animEffect>
                                  </p:childTnLst>
                                </p:cTn>
                              </p:par>
                            </p:childTnLst>
                          </p:cTn>
                        </p:par>
                        <p:par>
                          <p:cTn id="21" fill="hold">
                            <p:stCondLst>
                              <p:cond delay="2000"/>
                            </p:stCondLst>
                            <p:childTnLst>
                              <p:par>
                                <p:cTn id="22" presetID="22" presetClass="entr" presetSubtype="1" fill="hold" grpId="0" nodeType="afterEffect">
                                  <p:stCondLst>
                                    <p:cond delay="0"/>
                                  </p:stCondLst>
                                  <p:childTnLst>
                                    <p:set>
                                      <p:cBhvr>
                                        <p:cTn id="23" dur="1" fill="hold">
                                          <p:stCondLst>
                                            <p:cond delay="0"/>
                                          </p:stCondLst>
                                        </p:cTn>
                                        <p:tgtEl>
                                          <p:spTgt spid="262150">
                                            <p:txEl>
                                              <p:charRg st="0" end="18"/>
                                            </p:txEl>
                                          </p:spTgt>
                                        </p:tgtEl>
                                        <p:attrNameLst>
                                          <p:attrName>style.visibility</p:attrName>
                                        </p:attrNameLst>
                                      </p:cBhvr>
                                      <p:to>
                                        <p:strVal val="visible"/>
                                      </p:to>
                                    </p:set>
                                    <p:animEffect transition="in" filter="wipe(up)">
                                      <p:cBhvr>
                                        <p:cTn id="24" dur="500"/>
                                        <p:tgtEl>
                                          <p:spTgt spid="262150">
                                            <p:txEl>
                                              <p:charRg st="0" end="18"/>
                                            </p:txEl>
                                          </p:spTgt>
                                        </p:tgtEl>
                                      </p:cBhvr>
                                    </p:animEffect>
                                  </p:childTnLst>
                                </p:cTn>
                              </p:par>
                            </p:childTnLst>
                          </p:cTn>
                        </p:par>
                        <p:par>
                          <p:cTn id="25" fill="hold">
                            <p:stCondLst>
                              <p:cond delay="2500"/>
                            </p:stCondLst>
                            <p:childTnLst>
                              <p:par>
                                <p:cTn id="26" presetID="22" presetClass="entr" presetSubtype="1" fill="hold" grpId="0" nodeType="afterEffect">
                                  <p:stCondLst>
                                    <p:cond delay="0"/>
                                  </p:stCondLst>
                                  <p:childTnLst>
                                    <p:set>
                                      <p:cBhvr>
                                        <p:cTn id="27" dur="1" fill="hold">
                                          <p:stCondLst>
                                            <p:cond delay="0"/>
                                          </p:stCondLst>
                                        </p:cTn>
                                        <p:tgtEl>
                                          <p:spTgt spid="262150">
                                            <p:txEl>
                                              <p:charRg st="18" end="67"/>
                                            </p:txEl>
                                          </p:spTgt>
                                        </p:tgtEl>
                                        <p:attrNameLst>
                                          <p:attrName>style.visibility</p:attrName>
                                        </p:attrNameLst>
                                      </p:cBhvr>
                                      <p:to>
                                        <p:strVal val="visible"/>
                                      </p:to>
                                    </p:set>
                                    <p:animEffect transition="in" filter="wipe(up)">
                                      <p:cBhvr>
                                        <p:cTn id="28" dur="500"/>
                                        <p:tgtEl>
                                          <p:spTgt spid="262150">
                                            <p:txEl>
                                              <p:charRg st="18" end="67"/>
                                            </p:txEl>
                                          </p:spTgt>
                                        </p:tgtEl>
                                      </p:cBhvr>
                                    </p:animEffect>
                                  </p:childTnLst>
                                </p:cTn>
                              </p:par>
                            </p:childTnLst>
                          </p:cTn>
                        </p:par>
                        <p:par>
                          <p:cTn id="29" fill="hold">
                            <p:stCondLst>
                              <p:cond delay="3000"/>
                            </p:stCondLst>
                            <p:childTnLst>
                              <p:par>
                                <p:cTn id="30" presetID="22" presetClass="entr" presetSubtype="1" fill="hold" grpId="0" nodeType="afterEffect">
                                  <p:stCondLst>
                                    <p:cond delay="0"/>
                                  </p:stCondLst>
                                  <p:childTnLst>
                                    <p:set>
                                      <p:cBhvr>
                                        <p:cTn id="31" dur="1" fill="hold">
                                          <p:stCondLst>
                                            <p:cond delay="0"/>
                                          </p:stCondLst>
                                        </p:cTn>
                                        <p:tgtEl>
                                          <p:spTgt spid="262150">
                                            <p:txEl>
                                              <p:charRg st="67" end="118"/>
                                            </p:txEl>
                                          </p:spTgt>
                                        </p:tgtEl>
                                        <p:attrNameLst>
                                          <p:attrName>style.visibility</p:attrName>
                                        </p:attrNameLst>
                                      </p:cBhvr>
                                      <p:to>
                                        <p:strVal val="visible"/>
                                      </p:to>
                                    </p:set>
                                    <p:animEffect transition="in" filter="wipe(up)">
                                      <p:cBhvr>
                                        <p:cTn id="32" dur="500"/>
                                        <p:tgtEl>
                                          <p:spTgt spid="262150">
                                            <p:txEl>
                                              <p:charRg st="67" end="118"/>
                                            </p:txEl>
                                          </p:spTgt>
                                        </p:tgtEl>
                                      </p:cBhvr>
                                    </p:animEffect>
                                  </p:childTnLst>
                                </p:cTn>
                              </p:par>
                            </p:childTnLst>
                          </p:cTn>
                        </p:par>
                        <p:par>
                          <p:cTn id="33" fill="hold">
                            <p:stCondLst>
                              <p:cond delay="3500"/>
                            </p:stCondLst>
                            <p:childTnLst>
                              <p:par>
                                <p:cTn id="34" presetID="22" presetClass="entr" presetSubtype="1" fill="hold" grpId="0" nodeType="afterEffect">
                                  <p:stCondLst>
                                    <p:cond delay="0"/>
                                  </p:stCondLst>
                                  <p:childTnLst>
                                    <p:set>
                                      <p:cBhvr>
                                        <p:cTn id="35" dur="1" fill="hold">
                                          <p:stCondLst>
                                            <p:cond delay="0"/>
                                          </p:stCondLst>
                                        </p:cTn>
                                        <p:tgtEl>
                                          <p:spTgt spid="262150">
                                            <p:txEl>
                                              <p:charRg st="118" end="156"/>
                                            </p:txEl>
                                          </p:spTgt>
                                        </p:tgtEl>
                                        <p:attrNameLst>
                                          <p:attrName>style.visibility</p:attrName>
                                        </p:attrNameLst>
                                      </p:cBhvr>
                                      <p:to>
                                        <p:strVal val="visible"/>
                                      </p:to>
                                    </p:set>
                                    <p:animEffect transition="in" filter="wipe(up)">
                                      <p:cBhvr>
                                        <p:cTn id="36" dur="500"/>
                                        <p:tgtEl>
                                          <p:spTgt spid="262150">
                                            <p:txEl>
                                              <p:charRg st="118" end="15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262151"/>
                                        </p:tgtEl>
                                        <p:attrNameLst>
                                          <p:attrName>style.visibility</p:attrName>
                                        </p:attrNameLst>
                                      </p:cBhvr>
                                      <p:to>
                                        <p:strVal val="visible"/>
                                      </p:to>
                                    </p:set>
                                    <p:anim calcmode="lin" valueType="num">
                                      <p:cBhvr additive="base">
                                        <p:cTn id="41" dur="500" fill="hold"/>
                                        <p:tgtEl>
                                          <p:spTgt spid="262151"/>
                                        </p:tgtEl>
                                        <p:attrNameLst>
                                          <p:attrName>ppt_x</p:attrName>
                                        </p:attrNameLst>
                                      </p:cBhvr>
                                      <p:tavLst>
                                        <p:tav tm="0">
                                          <p:val>
                                            <p:strVal val="1+#ppt_w/2"/>
                                          </p:val>
                                        </p:tav>
                                        <p:tav tm="100000">
                                          <p:val>
                                            <p:strVal val="#ppt_x"/>
                                          </p:val>
                                        </p:tav>
                                      </p:tavLst>
                                    </p:anim>
                                    <p:anim calcmode="lin" valueType="num">
                                      <p:cBhvr additive="base">
                                        <p:cTn id="42" dur="500" fill="hold"/>
                                        <p:tgtEl>
                                          <p:spTgt spid="2621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7" grpId="0" build="p"/>
      <p:bldP spid="262148" grpId="0"/>
      <p:bldP spid="262149" grpId="0"/>
      <p:bldP spid="262150" grpId="0" build="p"/>
      <p:bldP spid="26215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灯片编号占位符 5"/>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ea typeface="楷体_GB2312" pitchFamily="49" charset="-122"/>
              </a:rPr>
            </a:fld>
            <a:endParaRPr lang="en-US" altLang="zh-CN" sz="1400" dirty="0">
              <a:ea typeface="楷体_GB2312" pitchFamily="49" charset="-122"/>
            </a:endParaRPr>
          </a:p>
        </p:txBody>
      </p:sp>
      <p:sp>
        <p:nvSpPr>
          <p:cNvPr id="26627" name="Rectangle 2"/>
          <p:cNvSpPr>
            <a:spLocks noGrp="1"/>
          </p:cNvSpPr>
          <p:nvPr>
            <p:ph type="title"/>
          </p:nvPr>
        </p:nvSpPr>
        <p:spPr>
          <a:xfrm>
            <a:off x="323850" y="214313"/>
            <a:ext cx="8620125" cy="488950"/>
          </a:xfrm>
          <a:ln/>
        </p:spPr>
        <p:txBody>
          <a:bodyPr vert="horz" wrap="square" lIns="91440" tIns="45720" rIns="91440" bIns="45720" anchor="b" anchorCtr="0"/>
          <a:p>
            <a:pPr eaLnBrk="1" hangingPunct="1"/>
            <a:r>
              <a:rPr lang="en-US" altLang="zh-CN" sz="2800" dirty="0">
                <a:solidFill>
                  <a:schemeClr val="tx1"/>
                </a:solidFill>
              </a:rPr>
              <a:t>2</a:t>
            </a:r>
            <a:r>
              <a:rPr lang="zh-CN" altLang="en-US" sz="2800" dirty="0">
                <a:solidFill>
                  <a:schemeClr val="tx1"/>
                </a:solidFill>
                <a:latin typeface="宋体" panose="02010600030101010101" pitchFamily="2" charset="-122"/>
              </a:rPr>
              <a:t>）</a:t>
            </a:r>
            <a:r>
              <a:rPr lang="zh-CN" altLang="en-US" sz="2800" dirty="0">
                <a:solidFill>
                  <a:schemeClr val="tx1"/>
                </a:solidFill>
                <a:latin typeface="楷体_GB2312" pitchFamily="49" charset="-122"/>
              </a:rPr>
              <a:t>动态优先权</a:t>
            </a:r>
            <a:r>
              <a:rPr lang="zh-CN" altLang="en-US" sz="2800" dirty="0">
                <a:solidFill>
                  <a:schemeClr val="tx1"/>
                </a:solidFill>
              </a:rPr>
              <a:t> </a:t>
            </a:r>
            <a:endParaRPr lang="zh-CN" altLang="en-US" sz="2800" dirty="0">
              <a:solidFill>
                <a:schemeClr val="tx1"/>
              </a:solidFill>
            </a:endParaRPr>
          </a:p>
        </p:txBody>
      </p:sp>
      <p:sp>
        <p:nvSpPr>
          <p:cNvPr id="26628" name="Text Box 3"/>
          <p:cNvSpPr txBox="1"/>
          <p:nvPr/>
        </p:nvSpPr>
        <p:spPr>
          <a:xfrm>
            <a:off x="412750" y="979488"/>
            <a:ext cx="8229600" cy="1373187"/>
          </a:xfrm>
          <a:prstGeom prst="rect">
            <a:avLst/>
          </a:prstGeom>
          <a:noFill/>
          <a:ln w="9525">
            <a:noFill/>
          </a:ln>
        </p:spPr>
        <p:txBody>
          <a:bodyPr>
            <a:spAutoFit/>
          </a:bodyPr>
          <a:p>
            <a:pPr eaLnBrk="1" hangingPunct="1">
              <a:spcBef>
                <a:spcPct val="50000"/>
              </a:spcBef>
            </a:pPr>
            <a:r>
              <a:rPr lang="zh-CN" altLang="en-US" sz="2800" dirty="0">
                <a:latin typeface="宋体" panose="02010600030101010101" pitchFamily="2" charset="-122"/>
              </a:rPr>
              <a:t>动态优先权</a:t>
            </a:r>
            <a:r>
              <a:rPr lang="en-US" altLang="zh-CN" sz="2800" dirty="0">
                <a:latin typeface="Times New Roman" panose="02020603050405020304" pitchFamily="18" charset="0"/>
              </a:rPr>
              <a:t>——</a:t>
            </a:r>
            <a:r>
              <a:rPr lang="zh-CN" altLang="en-US" sz="2800" dirty="0">
                <a:latin typeface="宋体" panose="02010600030101010101" pitchFamily="2" charset="-122"/>
              </a:rPr>
              <a:t>在创建进程时所赋予的优先权，是可以随进程得推进，或随其等待时间的增加而改变的，以便获得更好的调度性。</a:t>
            </a:r>
            <a:r>
              <a:rPr lang="zh-CN" altLang="en-US" sz="2800" dirty="0">
                <a:latin typeface="Tahoma" panose="020B0604030504040204" pitchFamily="34" charset="0"/>
              </a:rPr>
              <a:t> </a:t>
            </a:r>
            <a:endParaRPr lang="zh-CN" altLang="en-US" sz="2800" dirty="0">
              <a:latin typeface="Tahoma" panose="020B0604030504040204" pitchFamily="34" charset="0"/>
            </a:endParaRPr>
          </a:p>
        </p:txBody>
      </p:sp>
      <p:sp>
        <p:nvSpPr>
          <p:cNvPr id="263172" name="Text Box 4"/>
          <p:cNvSpPr txBox="1"/>
          <p:nvPr/>
        </p:nvSpPr>
        <p:spPr>
          <a:xfrm>
            <a:off x="350838" y="2647950"/>
            <a:ext cx="8467725" cy="2740025"/>
          </a:xfrm>
          <a:prstGeom prst="rect">
            <a:avLst/>
          </a:prstGeom>
          <a:noFill/>
          <a:ln w="9525">
            <a:noFill/>
          </a:ln>
        </p:spPr>
        <p:txBody>
          <a:bodyPr>
            <a:spAutoFit/>
          </a:bodyPr>
          <a:p>
            <a:pPr marL="457200" indent="-457200" eaLnBrk="1" hangingPunct="1">
              <a:spcBef>
                <a:spcPct val="10000"/>
              </a:spcBef>
            </a:pPr>
            <a:r>
              <a:rPr lang="zh-CN" altLang="en-US" sz="2800" dirty="0">
                <a:latin typeface="宋体" panose="02010600030101010101" pitchFamily="2" charset="-122"/>
              </a:rPr>
              <a:t>例如：</a:t>
            </a:r>
            <a:r>
              <a:rPr lang="zh-CN" altLang="en-US" sz="2800" dirty="0">
                <a:latin typeface="Tahoma" panose="020B0604030504040204" pitchFamily="34" charset="0"/>
              </a:rPr>
              <a:t> </a:t>
            </a:r>
            <a:endParaRPr lang="zh-CN" altLang="en-US" sz="2800" dirty="0">
              <a:latin typeface="Tahoma" panose="020B0604030504040204" pitchFamily="34" charset="0"/>
            </a:endParaRPr>
          </a:p>
          <a:p>
            <a:pPr marL="457200" indent="-457200" eaLnBrk="1" hangingPunct="1">
              <a:spcBef>
                <a:spcPct val="10000"/>
              </a:spcBef>
              <a:buClr>
                <a:srgbClr val="0000FF"/>
              </a:buClr>
              <a:buSzPct val="80000"/>
              <a:buFont typeface="Wingdings" panose="05000000000000000000" pitchFamily="2" charset="2"/>
              <a:buChar char="n"/>
            </a:pPr>
            <a:r>
              <a:rPr lang="zh-CN" altLang="en-US" sz="2800" dirty="0">
                <a:latin typeface="宋体" panose="02010600030101010101" pitchFamily="2" charset="-122"/>
              </a:rPr>
              <a:t>在就绪队列中的进程，随其等待时间的增长，其优先权以速率</a:t>
            </a:r>
            <a:r>
              <a:rPr lang="en-US" altLang="zh-CN" sz="2800" dirty="0">
                <a:latin typeface="宋体" panose="02010600030101010101" pitchFamily="2" charset="-122"/>
              </a:rPr>
              <a:t>α</a:t>
            </a:r>
            <a:r>
              <a:rPr lang="zh-CN" altLang="en-US" sz="2800" dirty="0">
                <a:latin typeface="宋体" panose="02010600030101010101" pitchFamily="2" charset="-122"/>
              </a:rPr>
              <a:t>提高；</a:t>
            </a:r>
            <a:r>
              <a:rPr lang="zh-CN" altLang="en-US" sz="2800" dirty="0">
                <a:latin typeface="Tahoma" panose="020B0604030504040204" pitchFamily="34" charset="0"/>
              </a:rPr>
              <a:t> </a:t>
            </a:r>
            <a:endParaRPr lang="zh-CN" altLang="en-US" sz="2800" dirty="0">
              <a:latin typeface="Tahoma" panose="020B0604030504040204" pitchFamily="34" charset="0"/>
            </a:endParaRPr>
          </a:p>
          <a:p>
            <a:pPr marL="457200" indent="-457200" eaLnBrk="1" hangingPunct="1">
              <a:spcBef>
                <a:spcPct val="10000"/>
              </a:spcBef>
              <a:buClr>
                <a:srgbClr val="0000FF"/>
              </a:buClr>
              <a:buSzPct val="80000"/>
              <a:buFont typeface="Wingdings" panose="05000000000000000000" pitchFamily="2" charset="2"/>
              <a:buChar char="n"/>
            </a:pPr>
            <a:r>
              <a:rPr lang="zh-CN" altLang="en-US" sz="2800" dirty="0">
                <a:latin typeface="宋体" panose="02010600030101010101" pitchFamily="2" charset="-122"/>
              </a:rPr>
              <a:t>在采用抢占式优先权调度算法时，如果再规定当前执行进程以速率</a:t>
            </a:r>
            <a:r>
              <a:rPr lang="en-US" altLang="zh-CN" sz="2800" dirty="0">
                <a:latin typeface="宋体" panose="02010600030101010101" pitchFamily="2" charset="-122"/>
              </a:rPr>
              <a:t>β</a:t>
            </a:r>
            <a:r>
              <a:rPr lang="zh-CN" altLang="en-US" sz="2800" dirty="0">
                <a:latin typeface="宋体" panose="02010600030101010101" pitchFamily="2" charset="-122"/>
              </a:rPr>
              <a:t>下降，则可防止一个长作业长期垄断处理机。</a:t>
            </a:r>
            <a:r>
              <a:rPr lang="zh-CN" altLang="en-US" sz="2800" dirty="0">
                <a:latin typeface="Tahoma" panose="020B0604030504040204" pitchFamily="34" charset="0"/>
              </a:rPr>
              <a:t> </a:t>
            </a:r>
            <a:endParaRPr lang="zh-CN" altLang="en-US" sz="2800" dirty="0">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63172">
                                            <p:txEl>
                                              <p:charRg st="0" end="5"/>
                                            </p:txEl>
                                          </p:spTgt>
                                        </p:tgtEl>
                                        <p:attrNameLst>
                                          <p:attrName>style.visibility</p:attrName>
                                        </p:attrNameLst>
                                      </p:cBhvr>
                                      <p:to>
                                        <p:strVal val="visible"/>
                                      </p:to>
                                    </p:set>
                                    <p:animEffect transition="in" filter="wipe(up)">
                                      <p:cBhvr>
                                        <p:cTn id="7" dur="500"/>
                                        <p:tgtEl>
                                          <p:spTgt spid="263172">
                                            <p:txEl>
                                              <p:charRg st="0" end="5"/>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63172">
                                            <p:txEl>
                                              <p:charRg st="5" end="38"/>
                                            </p:txEl>
                                          </p:spTgt>
                                        </p:tgtEl>
                                        <p:attrNameLst>
                                          <p:attrName>style.visibility</p:attrName>
                                        </p:attrNameLst>
                                      </p:cBhvr>
                                      <p:to>
                                        <p:strVal val="visible"/>
                                      </p:to>
                                    </p:set>
                                    <p:animEffect transition="in" filter="wipe(up)">
                                      <p:cBhvr>
                                        <p:cTn id="11" dur="500"/>
                                        <p:tgtEl>
                                          <p:spTgt spid="263172">
                                            <p:txEl>
                                              <p:charRg st="5" end="38"/>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63172">
                                            <p:txEl>
                                              <p:charRg st="38" end="90"/>
                                            </p:txEl>
                                          </p:spTgt>
                                        </p:tgtEl>
                                        <p:attrNameLst>
                                          <p:attrName>style.visibility</p:attrName>
                                        </p:attrNameLst>
                                      </p:cBhvr>
                                      <p:to>
                                        <p:strVal val="visible"/>
                                      </p:to>
                                    </p:set>
                                    <p:animEffect transition="in" filter="wipe(up)">
                                      <p:cBhvr>
                                        <p:cTn id="15" dur="500"/>
                                        <p:tgtEl>
                                          <p:spTgt spid="263172">
                                            <p:txEl>
                                              <p:charRg st="38" end="9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2"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文本框 5"/>
          <p:cNvSpPr txBox="1"/>
          <p:nvPr/>
        </p:nvSpPr>
        <p:spPr>
          <a:xfrm>
            <a:off x="1116013" y="765175"/>
            <a:ext cx="7127875" cy="4032250"/>
          </a:xfrm>
          <a:prstGeom prst="rect">
            <a:avLst/>
          </a:prstGeom>
          <a:noFill/>
          <a:ln w="9525">
            <a:noFill/>
          </a:ln>
        </p:spPr>
        <p:txBody>
          <a:bodyPr>
            <a:spAutoFit/>
          </a:bodyPr>
          <a:p>
            <a:pPr eaLnBrk="1" hangingPunct="1">
              <a:spcBef>
                <a:spcPct val="50000"/>
              </a:spcBef>
              <a:buNone/>
            </a:pPr>
            <a:r>
              <a:rPr lang="zh-CN" altLang="en-US" sz="3200" dirty="0">
                <a:solidFill>
                  <a:srgbClr val="000000"/>
                </a:solidFill>
                <a:latin typeface="黑体" panose="02010609060101010101" pitchFamily="49" charset="-122"/>
                <a:ea typeface="黑体" panose="02010609060101010101" pitchFamily="49" charset="-122"/>
              </a:rPr>
              <a:t>下列选项中，降低进程优先级的合理时机是</a:t>
            </a:r>
            <a:r>
              <a:rPr lang="en-US" altLang="zh-CN" sz="3200" dirty="0">
                <a:solidFill>
                  <a:srgbClr val="000000"/>
                </a:solidFill>
                <a:latin typeface="黑体" panose="02010609060101010101" pitchFamily="49" charset="-122"/>
                <a:ea typeface="黑体" panose="02010609060101010101" pitchFamily="49" charset="-122"/>
              </a:rPr>
              <a:t>_______</a:t>
            </a:r>
            <a:r>
              <a:rPr lang="zh-CN" altLang="en-US" sz="3200" dirty="0">
                <a:solidFill>
                  <a:srgbClr val="000000"/>
                </a:solidFill>
                <a:latin typeface="黑体" panose="02010609060101010101" pitchFamily="49" charset="-122"/>
                <a:ea typeface="黑体" panose="02010609060101010101" pitchFamily="49" charset="-122"/>
              </a:rPr>
              <a:t>。</a:t>
            </a:r>
            <a:r>
              <a:rPr lang="zh-CN" altLang="en-US" sz="3200" dirty="0">
                <a:solidFill>
                  <a:srgbClr val="0000FF"/>
                </a:solidFill>
                <a:latin typeface="黑体" panose="02010609060101010101" pitchFamily="49" charset="-122"/>
                <a:ea typeface="黑体" panose="02010609060101010101" pitchFamily="49" charset="-122"/>
              </a:rPr>
              <a:t>（</a:t>
            </a:r>
            <a:r>
              <a:rPr lang="en-US" altLang="zh-CN" sz="3200" dirty="0">
                <a:solidFill>
                  <a:srgbClr val="0000FF"/>
                </a:solidFill>
                <a:latin typeface="黑体" panose="02010609060101010101" pitchFamily="49" charset="-122"/>
                <a:ea typeface="黑体" panose="02010609060101010101" pitchFamily="49" charset="-122"/>
              </a:rPr>
              <a:t>2010</a:t>
            </a:r>
            <a:r>
              <a:rPr lang="zh-CN" altLang="en-US" sz="3200" dirty="0">
                <a:solidFill>
                  <a:srgbClr val="0000FF"/>
                </a:solidFill>
                <a:latin typeface="黑体" panose="02010609060101010101" pitchFamily="49" charset="-122"/>
                <a:ea typeface="黑体" panose="02010609060101010101" pitchFamily="49" charset="-122"/>
              </a:rPr>
              <a:t>全国试题） </a:t>
            </a:r>
            <a:endParaRPr lang="zh-CN" altLang="en-US" sz="3200" dirty="0">
              <a:solidFill>
                <a:srgbClr val="0000FF"/>
              </a:solidFill>
              <a:latin typeface="Times New Roman" panose="02020603050405020304" pitchFamily="18" charset="0"/>
              <a:ea typeface="黑体" panose="02010609060101010101" pitchFamily="49" charset="-122"/>
            </a:endParaRPr>
          </a:p>
          <a:p>
            <a:pPr eaLnBrk="1" hangingPunct="1">
              <a:spcBef>
                <a:spcPct val="50000"/>
              </a:spcBef>
              <a:buNone/>
            </a:pPr>
            <a:r>
              <a:rPr lang="en-US" altLang="zh-CN" sz="3200" dirty="0">
                <a:solidFill>
                  <a:srgbClr val="000000"/>
                </a:solidFill>
                <a:latin typeface="黑体" panose="02010609060101010101" pitchFamily="49" charset="-122"/>
                <a:ea typeface="黑体" panose="02010609060101010101" pitchFamily="49" charset="-122"/>
              </a:rPr>
              <a:t>A</a:t>
            </a:r>
            <a:r>
              <a:rPr lang="zh-CN" altLang="en-US" sz="3200" dirty="0">
                <a:solidFill>
                  <a:srgbClr val="000000"/>
                </a:solidFill>
                <a:latin typeface="黑体" panose="02010609060101010101" pitchFamily="49" charset="-122"/>
                <a:ea typeface="黑体" panose="02010609060101010101" pitchFamily="49" charset="-122"/>
              </a:rPr>
              <a:t>．进程的时间片用完 </a:t>
            </a:r>
            <a:endParaRPr lang="zh-CN" altLang="en-US" sz="3200" dirty="0">
              <a:latin typeface="Times New Roman" panose="02020603050405020304" pitchFamily="18" charset="0"/>
              <a:ea typeface="黑体" panose="02010609060101010101" pitchFamily="49" charset="-122"/>
            </a:endParaRPr>
          </a:p>
          <a:p>
            <a:pPr eaLnBrk="1" hangingPunct="1">
              <a:spcBef>
                <a:spcPct val="50000"/>
              </a:spcBef>
              <a:buNone/>
            </a:pPr>
            <a:r>
              <a:rPr lang="en-US" altLang="zh-CN" sz="3200" dirty="0">
                <a:solidFill>
                  <a:srgbClr val="000000"/>
                </a:solidFill>
                <a:latin typeface="黑体" panose="02010609060101010101" pitchFamily="49" charset="-122"/>
                <a:ea typeface="黑体" panose="02010609060101010101" pitchFamily="49" charset="-122"/>
              </a:rPr>
              <a:t>B</a:t>
            </a:r>
            <a:r>
              <a:rPr lang="zh-CN" altLang="en-US" sz="3200" dirty="0">
                <a:solidFill>
                  <a:srgbClr val="000000"/>
                </a:solidFill>
                <a:latin typeface="黑体" panose="02010609060101010101" pitchFamily="49" charset="-122"/>
                <a:ea typeface="黑体" panose="02010609060101010101" pitchFamily="49" charset="-122"/>
              </a:rPr>
              <a:t>．进程刚完成</a:t>
            </a:r>
            <a:r>
              <a:rPr lang="en-US" altLang="zh-CN" sz="3200" dirty="0">
                <a:solidFill>
                  <a:srgbClr val="000000"/>
                </a:solidFill>
                <a:latin typeface="黑体" panose="02010609060101010101" pitchFamily="49" charset="-122"/>
                <a:ea typeface="黑体" panose="02010609060101010101" pitchFamily="49" charset="-122"/>
              </a:rPr>
              <a:t>I/O</a:t>
            </a:r>
            <a:r>
              <a:rPr lang="zh-CN" altLang="en-US" sz="3200" dirty="0">
                <a:solidFill>
                  <a:srgbClr val="000000"/>
                </a:solidFill>
                <a:latin typeface="黑体" panose="02010609060101010101" pitchFamily="49" charset="-122"/>
                <a:ea typeface="黑体" panose="02010609060101010101" pitchFamily="49" charset="-122"/>
              </a:rPr>
              <a:t>，进入就绪队列 </a:t>
            </a:r>
            <a:endParaRPr lang="zh-CN" altLang="en-US" sz="3200" dirty="0">
              <a:latin typeface="Times New Roman" panose="02020603050405020304" pitchFamily="18" charset="0"/>
              <a:ea typeface="黑体" panose="02010609060101010101" pitchFamily="49" charset="-122"/>
            </a:endParaRPr>
          </a:p>
          <a:p>
            <a:pPr eaLnBrk="1" hangingPunct="1">
              <a:spcBef>
                <a:spcPct val="50000"/>
              </a:spcBef>
              <a:buNone/>
            </a:pPr>
            <a:r>
              <a:rPr lang="en-US" altLang="zh-CN" sz="3200" dirty="0">
                <a:solidFill>
                  <a:srgbClr val="000000"/>
                </a:solidFill>
                <a:latin typeface="黑体" panose="02010609060101010101" pitchFamily="49" charset="-122"/>
                <a:ea typeface="黑体" panose="02010609060101010101" pitchFamily="49" charset="-122"/>
              </a:rPr>
              <a:t>C</a:t>
            </a:r>
            <a:r>
              <a:rPr lang="zh-CN" altLang="en-US" sz="3200" dirty="0">
                <a:solidFill>
                  <a:srgbClr val="000000"/>
                </a:solidFill>
                <a:latin typeface="黑体" panose="02010609060101010101" pitchFamily="49" charset="-122"/>
                <a:ea typeface="黑体" panose="02010609060101010101" pitchFamily="49" charset="-122"/>
              </a:rPr>
              <a:t>．进程长期处于就绪队列中 </a:t>
            </a:r>
            <a:endParaRPr lang="zh-CN" altLang="en-US" sz="3200" dirty="0">
              <a:latin typeface="Times New Roman" panose="02020603050405020304" pitchFamily="18" charset="0"/>
              <a:ea typeface="黑体" panose="02010609060101010101" pitchFamily="49" charset="-122"/>
            </a:endParaRPr>
          </a:p>
          <a:p>
            <a:pPr eaLnBrk="1" hangingPunct="1">
              <a:spcBef>
                <a:spcPct val="50000"/>
              </a:spcBef>
              <a:buNone/>
            </a:pPr>
            <a:r>
              <a:rPr lang="en-US" altLang="zh-CN" sz="3200" dirty="0">
                <a:solidFill>
                  <a:srgbClr val="000000"/>
                </a:solidFill>
                <a:latin typeface="黑体" panose="02010609060101010101" pitchFamily="49" charset="-122"/>
                <a:ea typeface="黑体" panose="02010609060101010101" pitchFamily="49" charset="-122"/>
              </a:rPr>
              <a:t>D</a:t>
            </a:r>
            <a:r>
              <a:rPr lang="zh-CN" altLang="en-US" sz="3200" dirty="0">
                <a:solidFill>
                  <a:srgbClr val="000000"/>
                </a:solidFill>
                <a:latin typeface="黑体" panose="02010609060101010101" pitchFamily="49" charset="-122"/>
                <a:ea typeface="黑体" panose="02010609060101010101" pitchFamily="49" charset="-122"/>
              </a:rPr>
              <a:t>．进程从就绪队列转为运行状态</a:t>
            </a:r>
            <a:endParaRPr lang="zh-CN" altLang="en-US" sz="3200" dirty="0">
              <a:latin typeface="Times New Roman" panose="02020603050405020304" pitchFamily="18" charset="0"/>
              <a:ea typeface="黑体" panose="02010609060101010101"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灯片编号占位符 5"/>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ea typeface="楷体_GB2312" pitchFamily="49" charset="-122"/>
              </a:rPr>
            </a:fld>
            <a:endParaRPr lang="en-US" altLang="zh-CN" sz="1400" dirty="0">
              <a:ea typeface="楷体_GB2312" pitchFamily="49" charset="-122"/>
            </a:endParaRPr>
          </a:p>
        </p:txBody>
      </p:sp>
      <p:sp>
        <p:nvSpPr>
          <p:cNvPr id="8195" name="Rectangle 2"/>
          <p:cNvSpPr>
            <a:spLocks noGrp="1"/>
          </p:cNvSpPr>
          <p:nvPr>
            <p:ph type="title"/>
          </p:nvPr>
        </p:nvSpPr>
        <p:spPr>
          <a:xfrm>
            <a:off x="304800" y="228600"/>
            <a:ext cx="8397875" cy="838200"/>
          </a:xfrm>
          <a:ln/>
        </p:spPr>
        <p:txBody>
          <a:bodyPr vert="horz" wrap="square" lIns="91440" tIns="45720" rIns="91440" bIns="45720" anchor="b" anchorCtr="0"/>
          <a:p>
            <a:pPr eaLnBrk="1" hangingPunct="1"/>
            <a:r>
              <a:rPr lang="en-US" altLang="zh-CN" sz="3600" dirty="0"/>
              <a:t>3.1  </a:t>
            </a:r>
            <a:r>
              <a:rPr lang="zh-CN" altLang="en-US" sz="3600" dirty="0">
                <a:latin typeface="宋体" panose="02010600030101010101" pitchFamily="2" charset="-122"/>
              </a:rPr>
              <a:t>处理机调度的基本概念</a:t>
            </a:r>
            <a:endParaRPr lang="zh-CN" altLang="en-US" sz="3600" dirty="0">
              <a:latin typeface="宋体" panose="02010600030101010101" pitchFamily="2" charset="-122"/>
            </a:endParaRPr>
          </a:p>
        </p:txBody>
      </p:sp>
      <p:sp>
        <p:nvSpPr>
          <p:cNvPr id="8196" name="Text Box 3"/>
          <p:cNvSpPr txBox="1"/>
          <p:nvPr/>
        </p:nvSpPr>
        <p:spPr>
          <a:xfrm>
            <a:off x="457200" y="1206500"/>
            <a:ext cx="7600950" cy="641350"/>
          </a:xfrm>
          <a:prstGeom prst="rect">
            <a:avLst/>
          </a:prstGeom>
          <a:noFill/>
          <a:ln w="9525">
            <a:noFill/>
          </a:ln>
        </p:spPr>
        <p:txBody>
          <a:bodyPr>
            <a:spAutoFit/>
          </a:bodyPr>
          <a:p>
            <a:pPr eaLnBrk="1" hangingPunct="1">
              <a:spcBef>
                <a:spcPct val="50000"/>
              </a:spcBef>
            </a:pPr>
            <a:r>
              <a:rPr lang="en-US" altLang="zh-CN" sz="3600" dirty="0">
                <a:latin typeface="Tahoma" panose="020B0604030504040204" pitchFamily="34" charset="0"/>
              </a:rPr>
              <a:t>3.1.1</a:t>
            </a:r>
            <a:r>
              <a:rPr lang="en-US" altLang="zh-CN" sz="3600" dirty="0">
                <a:latin typeface="宋体" panose="02010600030101010101" pitchFamily="2" charset="-122"/>
              </a:rPr>
              <a:t>  </a:t>
            </a:r>
            <a:r>
              <a:rPr lang="zh-CN" altLang="en-US" sz="3600" dirty="0">
                <a:latin typeface="宋体" panose="02010600030101010101" pitchFamily="2" charset="-122"/>
              </a:rPr>
              <a:t>高级、中级和低级调度</a:t>
            </a:r>
            <a:r>
              <a:rPr lang="zh-CN" altLang="en-US" sz="3600" dirty="0">
                <a:latin typeface="Tahoma" panose="020B0604030504040204" pitchFamily="34" charset="0"/>
              </a:rPr>
              <a:t> </a:t>
            </a:r>
            <a:endParaRPr lang="zh-CN" altLang="en-US" sz="3600" dirty="0">
              <a:latin typeface="Tahoma" panose="020B0604030504040204" pitchFamily="34" charset="0"/>
            </a:endParaRPr>
          </a:p>
        </p:txBody>
      </p:sp>
      <p:sp>
        <p:nvSpPr>
          <p:cNvPr id="8197" name="Text Box 4"/>
          <p:cNvSpPr txBox="1"/>
          <p:nvPr/>
        </p:nvSpPr>
        <p:spPr>
          <a:xfrm>
            <a:off x="457200" y="1993900"/>
            <a:ext cx="7700963" cy="519113"/>
          </a:xfrm>
          <a:prstGeom prst="rect">
            <a:avLst/>
          </a:prstGeom>
          <a:noFill/>
          <a:ln w="9525">
            <a:noFill/>
          </a:ln>
        </p:spPr>
        <p:txBody>
          <a:bodyPr>
            <a:spAutoFit/>
          </a:bodyPr>
          <a:p>
            <a:pPr eaLnBrk="1" hangingPunct="1">
              <a:spcBef>
                <a:spcPct val="50000"/>
              </a:spcBef>
            </a:pPr>
            <a:r>
              <a:rPr lang="en-US" altLang="zh-CN" sz="2800" dirty="0">
                <a:solidFill>
                  <a:srgbClr val="000066"/>
                </a:solidFill>
                <a:latin typeface="Tahoma" panose="020B0604030504040204" pitchFamily="34" charset="0"/>
              </a:rPr>
              <a:t>1</a:t>
            </a:r>
            <a:r>
              <a:rPr lang="zh-CN" altLang="en-US" sz="2800" dirty="0">
                <a:solidFill>
                  <a:srgbClr val="000066"/>
                </a:solidFill>
                <a:latin typeface="宋体" panose="02010600030101010101" pitchFamily="2" charset="-122"/>
              </a:rPr>
              <a:t>．</a:t>
            </a:r>
            <a:r>
              <a:rPr lang="zh-CN" altLang="en-US" sz="2800" dirty="0">
                <a:solidFill>
                  <a:srgbClr val="000066"/>
                </a:solidFill>
                <a:latin typeface="楷体_GB2312" pitchFamily="49" charset="-122"/>
              </a:rPr>
              <a:t>高级调度</a:t>
            </a:r>
            <a:r>
              <a:rPr lang="en-US" altLang="zh-CN" sz="2800" dirty="0">
                <a:solidFill>
                  <a:srgbClr val="000066"/>
                </a:solidFill>
                <a:latin typeface="Times New Roman" panose="02020603050405020304" pitchFamily="18" charset="0"/>
              </a:rPr>
              <a:t>——</a:t>
            </a:r>
            <a:r>
              <a:rPr lang="zh-CN" altLang="en-US" sz="2800" dirty="0">
                <a:solidFill>
                  <a:srgbClr val="000066"/>
                </a:solidFill>
                <a:latin typeface="楷体_GB2312" pitchFamily="49" charset="-122"/>
              </a:rPr>
              <a:t>又称作业调度或长调度</a:t>
            </a:r>
            <a:r>
              <a:rPr lang="zh-CN" altLang="en-US" sz="2800" dirty="0">
                <a:solidFill>
                  <a:srgbClr val="000066"/>
                </a:solidFill>
                <a:latin typeface="Tahoma" panose="020B0604030504040204" pitchFamily="34" charset="0"/>
              </a:rPr>
              <a:t> </a:t>
            </a:r>
            <a:endParaRPr lang="zh-CN" altLang="en-US" sz="2800" dirty="0">
              <a:solidFill>
                <a:srgbClr val="000066"/>
              </a:solidFill>
              <a:latin typeface="Tahoma" panose="020B0604030504040204" pitchFamily="34" charset="0"/>
            </a:endParaRPr>
          </a:p>
        </p:txBody>
      </p:sp>
      <p:sp>
        <p:nvSpPr>
          <p:cNvPr id="245765" name="Text Box 5"/>
          <p:cNvSpPr txBox="1"/>
          <p:nvPr/>
        </p:nvSpPr>
        <p:spPr>
          <a:xfrm>
            <a:off x="1143000" y="2527300"/>
            <a:ext cx="7467600" cy="1200150"/>
          </a:xfrm>
          <a:prstGeom prst="rect">
            <a:avLst/>
          </a:prstGeom>
          <a:noFill/>
          <a:ln w="9525">
            <a:noFill/>
          </a:ln>
        </p:spPr>
        <p:txBody>
          <a:bodyPr>
            <a:spAutoFit/>
          </a:bodyPr>
          <a:p>
            <a:pPr eaLnBrk="1" hangingPunct="1">
              <a:spcBef>
                <a:spcPct val="50000"/>
              </a:spcBef>
            </a:pPr>
            <a:r>
              <a:rPr lang="zh-CN" altLang="en-US" dirty="0">
                <a:latin typeface="Times New Roman" panose="02020603050405020304" pitchFamily="18" charset="0"/>
              </a:rPr>
              <a:t>用于决定</a:t>
            </a:r>
            <a:r>
              <a:rPr lang="zh-CN" altLang="en-US" dirty="0">
                <a:solidFill>
                  <a:srgbClr val="FF0000"/>
                </a:solidFill>
                <a:latin typeface="Times New Roman" panose="02020603050405020304" pitchFamily="18" charset="0"/>
              </a:rPr>
              <a:t>把外存上后备队列中哪些作业调入内存</a:t>
            </a:r>
            <a:r>
              <a:rPr lang="zh-CN" altLang="en-US" dirty="0">
                <a:latin typeface="Times New Roman" panose="02020603050405020304" pitchFamily="18" charset="0"/>
              </a:rPr>
              <a:t>，并为它们创建进程、分配必要的资源，然后将新创建的进程插入到就绪队列中，准备运行</a:t>
            </a:r>
            <a:r>
              <a:rPr lang="zh-CN" altLang="en-US" dirty="0">
                <a:latin typeface="Tahoma" panose="020B0604030504040204" pitchFamily="34" charset="0"/>
              </a:rPr>
              <a:t>。</a:t>
            </a:r>
            <a:endParaRPr lang="zh-CN" altLang="en-US" dirty="0">
              <a:latin typeface="Tahoma" panose="020B0604030504040204" pitchFamily="34" charset="0"/>
            </a:endParaRPr>
          </a:p>
        </p:txBody>
      </p:sp>
      <p:sp>
        <p:nvSpPr>
          <p:cNvPr id="8199" name="Text Box 6"/>
          <p:cNvSpPr txBox="1"/>
          <p:nvPr/>
        </p:nvSpPr>
        <p:spPr>
          <a:xfrm>
            <a:off x="428625" y="2667000"/>
            <a:ext cx="639763" cy="838200"/>
          </a:xfrm>
          <a:prstGeom prst="rect">
            <a:avLst/>
          </a:prstGeom>
          <a:solidFill>
            <a:schemeClr val="accent1"/>
          </a:solidFill>
          <a:ln w="28575" cap="flat" cmpd="sng">
            <a:solidFill>
              <a:schemeClr val="hlink"/>
            </a:solidFill>
            <a:prstDash val="solid"/>
            <a:miter/>
            <a:headEnd type="none" w="med" len="med"/>
            <a:tailEnd type="none" w="med" len="med"/>
          </a:ln>
        </p:spPr>
        <p:txBody>
          <a:bodyPr vert="eaVert">
            <a:spAutoFit/>
          </a:bodyPr>
          <a:p>
            <a:pPr eaLnBrk="1" hangingPunct="1">
              <a:spcBef>
                <a:spcPct val="50000"/>
              </a:spcBef>
            </a:pPr>
            <a:r>
              <a:rPr lang="zh-CN" altLang="en-US" sz="2800" dirty="0">
                <a:latin typeface="Tahoma" panose="020B0604030504040204" pitchFamily="34" charset="0"/>
              </a:rPr>
              <a:t>定义</a:t>
            </a:r>
            <a:endParaRPr lang="zh-CN" altLang="en-US" sz="2800" dirty="0">
              <a:latin typeface="Tahoma" panose="020B0604030504040204" pitchFamily="34" charset="0"/>
            </a:endParaRPr>
          </a:p>
        </p:txBody>
      </p:sp>
      <p:sp>
        <p:nvSpPr>
          <p:cNvPr id="2" name="文本框 1"/>
          <p:cNvSpPr txBox="1"/>
          <p:nvPr/>
        </p:nvSpPr>
        <p:spPr>
          <a:xfrm>
            <a:off x="539750" y="4041140"/>
            <a:ext cx="8053705" cy="2194560"/>
          </a:xfrm>
          <a:prstGeom prst="rect">
            <a:avLst/>
          </a:prstGeom>
          <a:noFill/>
        </p:spPr>
        <p:txBody>
          <a:bodyPr wrap="square" rtlCol="0" anchor="t">
            <a:spAutoFit/>
          </a:bodyPr>
          <a:p>
            <a:pPr marL="457200" indent="-457200" algn="l" eaLnBrk="1" hangingPunct="1">
              <a:lnSpc>
                <a:spcPct val="90000"/>
              </a:lnSpc>
              <a:buFont typeface="Arial" panose="020B0604020202020204" pitchFamily="34" charset="0"/>
              <a:buChar char="•"/>
            </a:pPr>
            <a:r>
              <a:rPr lang="zh-CN" altLang="en-US" sz="2800" dirty="0">
                <a:latin typeface="宋体" panose="02010600030101010101" pitchFamily="2" charset="-122"/>
                <a:sym typeface="+mn-ea"/>
              </a:rPr>
              <a:t>作业</a:t>
            </a:r>
            <a:endParaRPr lang="zh-CN" altLang="en-US" dirty="0">
              <a:latin typeface="宋体" panose="02010600030101010101" pitchFamily="2" charset="-122"/>
            </a:endParaRPr>
          </a:p>
          <a:p>
            <a:pPr algn="l" eaLnBrk="1" hangingPunct="1">
              <a:lnSpc>
                <a:spcPct val="90000"/>
              </a:lnSpc>
              <a:buNone/>
            </a:pPr>
            <a:r>
              <a:rPr lang="zh-CN" altLang="en-US" dirty="0">
                <a:latin typeface="宋体" panose="02010600030101010101" pitchFamily="2" charset="-122"/>
                <a:sym typeface="+mn-ea"/>
              </a:rPr>
              <a:t>  用户在一次计算过程中，或者一次事务处理过程中，要求计算机系统所做工作的总称</a:t>
            </a:r>
            <a:endParaRPr lang="zh-CN" altLang="en-US" dirty="0">
              <a:latin typeface="宋体" panose="02010600030101010101" pitchFamily="2" charset="-122"/>
            </a:endParaRPr>
          </a:p>
          <a:p>
            <a:pPr marL="457200" indent="-457200" algn="l" eaLnBrk="1" hangingPunct="1">
              <a:lnSpc>
                <a:spcPct val="90000"/>
              </a:lnSpc>
              <a:buFont typeface="Arial" panose="020B0604020202020204" pitchFamily="34" charset="0"/>
              <a:buChar char="•"/>
            </a:pPr>
            <a:r>
              <a:rPr lang="zh-CN" altLang="en-US" sz="2800" dirty="0">
                <a:latin typeface="宋体" panose="02010600030101010101" pitchFamily="2" charset="-122"/>
                <a:sym typeface="+mn-ea"/>
              </a:rPr>
              <a:t>作业步</a:t>
            </a:r>
            <a:endParaRPr lang="zh-CN" altLang="en-US" sz="2800" dirty="0">
              <a:latin typeface="宋体" panose="02010600030101010101" pitchFamily="2" charset="-122"/>
            </a:endParaRPr>
          </a:p>
          <a:p>
            <a:pPr algn="l" eaLnBrk="1" hangingPunct="1">
              <a:lnSpc>
                <a:spcPct val="90000"/>
              </a:lnSpc>
              <a:buNone/>
            </a:pPr>
            <a:r>
              <a:rPr lang="zh-CN" altLang="en-US" dirty="0">
                <a:latin typeface="宋体" panose="02010600030101010101" pitchFamily="2" charset="-122"/>
                <a:sym typeface="+mn-ea"/>
              </a:rPr>
              <a:t>  一个作业可划分成若干部分，称为一个作业步</a:t>
            </a:r>
            <a:endParaRPr lang="zh-CN" altLang="en-US" dirty="0">
              <a:latin typeface="宋体" panose="02010600030101010101" pitchFamily="2" charset="-122"/>
            </a:endParaRPr>
          </a:p>
          <a:p>
            <a:pPr algn="l" eaLnBrk="1" hangingPunct="1">
              <a:lnSpc>
                <a:spcPct val="90000"/>
              </a:lnSpc>
              <a:buNone/>
            </a:pPr>
            <a:r>
              <a:rPr lang="zh-CN" altLang="en-US" dirty="0">
                <a:latin typeface="宋体" panose="02010600030101010101" pitchFamily="2" charset="-122"/>
                <a:sym typeface="+mn-ea"/>
              </a:rPr>
              <a:t>典型的作业控制过程：</a:t>
            </a:r>
            <a:r>
              <a:rPr lang="zh-CN" altLang="en-US" dirty="0">
                <a:sym typeface="+mn-ea"/>
              </a:rPr>
              <a:t>“</a:t>
            </a:r>
            <a:r>
              <a:rPr lang="zh-CN" altLang="en-US" dirty="0">
                <a:latin typeface="宋体" panose="02010600030101010101" pitchFamily="2" charset="-122"/>
                <a:sym typeface="+mn-ea"/>
              </a:rPr>
              <a:t>编译</a:t>
            </a:r>
            <a:r>
              <a:rPr lang="zh-CN" altLang="en-US" dirty="0">
                <a:sym typeface="+mn-ea"/>
              </a:rPr>
              <a:t>”</a:t>
            </a:r>
            <a:r>
              <a:rPr lang="zh-CN" altLang="en-US" dirty="0">
                <a:latin typeface="宋体" panose="02010600030101010101" pitchFamily="2" charset="-122"/>
                <a:sym typeface="+mn-ea"/>
              </a:rPr>
              <a:t>、</a:t>
            </a:r>
            <a:r>
              <a:rPr lang="zh-CN" altLang="en-US" dirty="0">
                <a:sym typeface="+mn-ea"/>
              </a:rPr>
              <a:t>“</a:t>
            </a:r>
            <a:r>
              <a:rPr lang="zh-CN" altLang="en-US" dirty="0">
                <a:latin typeface="宋体" panose="02010600030101010101" pitchFamily="2" charset="-122"/>
                <a:sym typeface="+mn-ea"/>
              </a:rPr>
              <a:t>连接装配</a:t>
            </a:r>
            <a:r>
              <a:rPr lang="zh-CN" altLang="en-US" dirty="0">
                <a:sym typeface="+mn-ea"/>
              </a:rPr>
              <a:t>”</a:t>
            </a:r>
            <a:r>
              <a:rPr lang="zh-CN" altLang="en-US" dirty="0">
                <a:latin typeface="宋体" panose="02010600030101010101" pitchFamily="2" charset="-122"/>
                <a:sym typeface="+mn-ea"/>
              </a:rPr>
              <a:t>、</a:t>
            </a:r>
            <a:r>
              <a:rPr lang="zh-CN" altLang="en-US" dirty="0">
                <a:sym typeface="+mn-ea"/>
              </a:rPr>
              <a:t>“</a:t>
            </a:r>
            <a:r>
              <a:rPr lang="zh-CN" altLang="en-US" dirty="0">
                <a:latin typeface="宋体" panose="02010600030101010101" pitchFamily="2" charset="-122"/>
                <a:sym typeface="+mn-ea"/>
              </a:rPr>
              <a:t>运行</a:t>
            </a:r>
            <a:r>
              <a:rPr lang="zh-CN" altLang="en-US" dirty="0">
                <a:sym typeface="+mn-ea"/>
              </a:rPr>
              <a:t>”</a:t>
            </a:r>
            <a:endParaRPr lang="zh-CN" altLang="en-US" dirty="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45765"/>
                                        </p:tgtEl>
                                        <p:attrNameLst>
                                          <p:attrName>style.visibility</p:attrName>
                                        </p:attrNameLst>
                                      </p:cBhvr>
                                      <p:to>
                                        <p:strVal val="visible"/>
                                      </p:to>
                                    </p:set>
                                    <p:animEffect transition="in" filter="wipe(up)">
                                      <p:cBhvr>
                                        <p:cTn id="7" dur="500"/>
                                        <p:tgtEl>
                                          <p:spTgt spid="2457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灯片编号占位符 3"/>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ea typeface="楷体_GB2312" pitchFamily="49" charset="-122"/>
              </a:rPr>
            </a:fld>
            <a:endParaRPr lang="en-US" altLang="zh-CN" sz="1400" dirty="0">
              <a:ea typeface="楷体_GB2312" pitchFamily="49" charset="-122"/>
            </a:endParaRPr>
          </a:p>
        </p:txBody>
      </p:sp>
      <p:sp>
        <p:nvSpPr>
          <p:cNvPr id="28675" name="Text Box 2"/>
          <p:cNvSpPr txBox="1"/>
          <p:nvPr/>
        </p:nvSpPr>
        <p:spPr>
          <a:xfrm>
            <a:off x="762000" y="457200"/>
            <a:ext cx="8077200" cy="457200"/>
          </a:xfrm>
          <a:prstGeom prst="rect">
            <a:avLst/>
          </a:prstGeom>
          <a:noFill/>
          <a:ln w="9525">
            <a:noFill/>
          </a:ln>
        </p:spPr>
        <p:txBody>
          <a:bodyPr>
            <a:spAutoFit/>
          </a:bodyPr>
          <a:p>
            <a:pPr eaLnBrk="1" hangingPunct="1">
              <a:spcBef>
                <a:spcPct val="50000"/>
              </a:spcBef>
            </a:pPr>
            <a:endParaRPr lang="zh-CN" altLang="zh-CN" b="0" dirty="0">
              <a:latin typeface="Tahoma" panose="020B0604030504040204" pitchFamily="34" charset="0"/>
            </a:endParaRPr>
          </a:p>
        </p:txBody>
      </p:sp>
      <p:sp>
        <p:nvSpPr>
          <p:cNvPr id="28676" name="Text Box 3"/>
          <p:cNvSpPr txBox="1"/>
          <p:nvPr/>
        </p:nvSpPr>
        <p:spPr>
          <a:xfrm>
            <a:off x="460375" y="328613"/>
            <a:ext cx="8150225" cy="2076450"/>
          </a:xfrm>
          <a:prstGeom prst="rect">
            <a:avLst/>
          </a:prstGeom>
          <a:noFill/>
          <a:ln w="9525">
            <a:noFill/>
          </a:ln>
        </p:spPr>
        <p:txBody>
          <a:bodyPr>
            <a:spAutoFit/>
          </a:bodyPr>
          <a:p>
            <a:pPr eaLnBrk="1" hangingPunct="1">
              <a:spcBef>
                <a:spcPct val="50000"/>
              </a:spcBef>
              <a:buNone/>
            </a:pPr>
            <a:r>
              <a:rPr lang="en-US" altLang="zh-CN" sz="2600" dirty="0">
                <a:solidFill>
                  <a:srgbClr val="0000FF"/>
                </a:solidFill>
                <a:latin typeface="宋体" panose="02010600030101010101" pitchFamily="2" charset="-122"/>
              </a:rPr>
              <a:t>【</a:t>
            </a:r>
            <a:r>
              <a:rPr lang="zh-CN" altLang="en-US" sz="2600" dirty="0">
                <a:solidFill>
                  <a:srgbClr val="0000FF"/>
                </a:solidFill>
                <a:latin typeface="黑体" panose="02010609060101010101" pitchFamily="49" charset="-122"/>
                <a:ea typeface="黑体" panose="02010609060101010101" pitchFamily="49" charset="-122"/>
              </a:rPr>
              <a:t>例</a:t>
            </a:r>
            <a:r>
              <a:rPr lang="en-US" altLang="zh-CN" sz="2600" dirty="0">
                <a:solidFill>
                  <a:srgbClr val="0000FF"/>
                </a:solidFill>
                <a:latin typeface="Tahoma" panose="020B0604030504040204" pitchFamily="34" charset="0"/>
              </a:rPr>
              <a:t>3-3</a:t>
            </a:r>
            <a:r>
              <a:rPr lang="en-US" altLang="zh-CN" sz="2600" dirty="0">
                <a:solidFill>
                  <a:srgbClr val="0000FF"/>
                </a:solidFill>
                <a:latin typeface="宋体" panose="02010600030101010101" pitchFamily="2" charset="-122"/>
              </a:rPr>
              <a:t>】</a:t>
            </a:r>
            <a:r>
              <a:rPr lang="zh-CN" altLang="en-US" sz="2600" dirty="0">
                <a:latin typeface="宋体" panose="02010600030101010101" pitchFamily="2" charset="-122"/>
              </a:rPr>
              <a:t>设有一个最多可有两道作业同时装入内存执行的批处理系统，作业调度采用最短作业优先调度算法，进程调度采用抢占式静态优先权调度算法，今有如下纯计算型作业序列（表中所列进程优先数中，数值越小优先权越高）：</a:t>
            </a:r>
            <a:r>
              <a:rPr lang="zh-CN" altLang="en-US" sz="2600" dirty="0">
                <a:latin typeface="Tahoma" panose="020B0604030504040204" pitchFamily="34" charset="0"/>
              </a:rPr>
              <a:t> </a:t>
            </a:r>
            <a:endParaRPr lang="zh-CN" altLang="en-US" sz="2600" dirty="0">
              <a:latin typeface="Tahoma" panose="020B0604030504040204" pitchFamily="34" charset="0"/>
            </a:endParaRPr>
          </a:p>
        </p:txBody>
      </p:sp>
      <p:sp>
        <p:nvSpPr>
          <p:cNvPr id="28677" name="Text Box 4"/>
          <p:cNvSpPr txBox="1"/>
          <p:nvPr/>
        </p:nvSpPr>
        <p:spPr>
          <a:xfrm>
            <a:off x="423863" y="5503863"/>
            <a:ext cx="7467600" cy="925512"/>
          </a:xfrm>
          <a:prstGeom prst="rect">
            <a:avLst/>
          </a:prstGeom>
          <a:noFill/>
          <a:ln w="9525">
            <a:noFill/>
          </a:ln>
        </p:spPr>
        <p:txBody>
          <a:bodyPr>
            <a:spAutoFit/>
          </a:bodyPr>
          <a:p>
            <a:pPr eaLnBrk="1" hangingPunct="1">
              <a:spcBef>
                <a:spcPct val="10000"/>
              </a:spcBef>
            </a:pPr>
            <a:r>
              <a:rPr lang="en-US" altLang="zh-CN" sz="2600" dirty="0">
                <a:latin typeface="宋体" panose="02010600030101010101" pitchFamily="2" charset="-122"/>
              </a:rPr>
              <a:t>(1)</a:t>
            </a:r>
            <a:r>
              <a:rPr lang="zh-CN" altLang="en-US" sz="2600" dirty="0">
                <a:latin typeface="宋体" panose="02010600030101010101" pitchFamily="2" charset="-122"/>
              </a:rPr>
              <a:t>列出所有作业进入内存时间及结束时间。</a:t>
            </a:r>
            <a:r>
              <a:rPr lang="zh-CN" altLang="en-US" sz="2600" dirty="0">
                <a:latin typeface="Tahoma" panose="020B0604030504040204" pitchFamily="34" charset="0"/>
              </a:rPr>
              <a:t> </a:t>
            </a:r>
            <a:endParaRPr lang="zh-CN" altLang="en-US" sz="2600" dirty="0">
              <a:latin typeface="Tahoma" panose="020B0604030504040204" pitchFamily="34" charset="0"/>
            </a:endParaRPr>
          </a:p>
          <a:p>
            <a:pPr eaLnBrk="1" hangingPunct="1">
              <a:spcBef>
                <a:spcPct val="10000"/>
              </a:spcBef>
            </a:pPr>
            <a:r>
              <a:rPr lang="en-US" altLang="zh-CN" sz="2600" dirty="0">
                <a:latin typeface="宋体" panose="02010600030101010101" pitchFamily="2" charset="-122"/>
              </a:rPr>
              <a:t>(2)</a:t>
            </a:r>
            <a:r>
              <a:rPr lang="zh-CN" altLang="en-US" sz="2600" dirty="0">
                <a:latin typeface="宋体" panose="02010600030101010101" pitchFamily="2" charset="-122"/>
              </a:rPr>
              <a:t>计算平均周转时间。</a:t>
            </a:r>
            <a:r>
              <a:rPr lang="zh-CN" altLang="en-US" sz="2600" dirty="0">
                <a:latin typeface="Tahoma" panose="020B0604030504040204" pitchFamily="34" charset="0"/>
              </a:rPr>
              <a:t> </a:t>
            </a:r>
            <a:endParaRPr lang="zh-CN" altLang="en-US" sz="2600" dirty="0">
              <a:latin typeface="Tahoma" panose="020B0604030504040204" pitchFamily="34" charset="0"/>
            </a:endParaRPr>
          </a:p>
        </p:txBody>
      </p:sp>
      <p:graphicFrame>
        <p:nvGraphicFramePr>
          <p:cNvPr id="264197" name="Group 5"/>
          <p:cNvGraphicFramePr>
            <a:graphicFrameLocks noGrp="1"/>
          </p:cNvGraphicFramePr>
          <p:nvPr/>
        </p:nvGraphicFramePr>
        <p:xfrm>
          <a:off x="560388" y="2730500"/>
          <a:ext cx="8135938" cy="2590800"/>
        </p:xfrm>
        <a:graphic>
          <a:graphicData uri="http://schemas.openxmlformats.org/drawingml/2006/table">
            <a:tbl>
              <a:tblPr/>
              <a:tblGrid>
                <a:gridCol w="1355725"/>
                <a:gridCol w="1954212"/>
                <a:gridCol w="2530475"/>
                <a:gridCol w="2295525"/>
              </a:tblGrid>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800" b="1" i="0" u="none" strike="noStrike" cap="none" normalizeH="0" baseline="0">
                          <a:ln>
                            <a:noFill/>
                          </a:ln>
                          <a:solidFill>
                            <a:schemeClr val="tx1"/>
                          </a:solidFill>
                          <a:effectLst/>
                          <a:latin typeface="Tahoma" panose="020B0604030504040204" pitchFamily="34" charset="0"/>
                          <a:ea typeface="宋体" panose="02010600030101010101" pitchFamily="2" charset="-122"/>
                        </a:rPr>
                        <a:t>作业名</a:t>
                      </a:r>
                      <a:endParaRPr kumimoji="0" lang="zh-CN" altLang="en-US" sz="2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800" b="1" i="0" u="none" strike="noStrike" cap="none" normalizeH="0" baseline="0">
                          <a:ln>
                            <a:noFill/>
                          </a:ln>
                          <a:solidFill>
                            <a:schemeClr val="tx1"/>
                          </a:solidFill>
                          <a:effectLst/>
                          <a:latin typeface="Tahoma" panose="020B0604030504040204" pitchFamily="34" charset="0"/>
                          <a:ea typeface="宋体" panose="02010600030101010101" pitchFamily="2" charset="-122"/>
                        </a:rPr>
                        <a:t>到达时间</a:t>
                      </a:r>
                      <a:endParaRPr kumimoji="0" lang="zh-CN" altLang="en-US" sz="2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800" b="1" i="0" u="none" strike="noStrike" cap="none" normalizeH="0" baseline="0">
                          <a:ln>
                            <a:noFill/>
                          </a:ln>
                          <a:solidFill>
                            <a:schemeClr val="tx1"/>
                          </a:solidFill>
                          <a:effectLst/>
                          <a:latin typeface="Tahoma" panose="020B0604030504040204" pitchFamily="34" charset="0"/>
                          <a:ea typeface="宋体" panose="02010600030101010101" pitchFamily="2" charset="-122"/>
                        </a:rPr>
                        <a:t>估计运行时间</a:t>
                      </a:r>
                      <a:endParaRPr kumimoji="0" lang="zh-CN" altLang="en-US" sz="2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800" b="1" i="0" u="none" strike="noStrike" cap="none" normalizeH="0" baseline="0">
                          <a:ln>
                            <a:noFill/>
                          </a:ln>
                          <a:solidFill>
                            <a:schemeClr val="tx1"/>
                          </a:solidFill>
                          <a:effectLst/>
                          <a:latin typeface="Tahoma" panose="020B0604030504040204" pitchFamily="34" charset="0"/>
                          <a:ea typeface="宋体" panose="02010600030101010101" pitchFamily="2" charset="-122"/>
                        </a:rPr>
                        <a:t>进程优先数</a:t>
                      </a:r>
                      <a:endParaRPr kumimoji="0" lang="zh-CN" altLang="en-US" sz="2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rPr>
                        <a:t>J1</a:t>
                      </a:r>
                      <a:endParaRPr kumimoji="0" lang="en-US"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rPr>
                        <a:t>10:10</a:t>
                      </a:r>
                      <a:endParaRPr kumimoji="0" lang="en-US"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rPr>
                        <a:t>20</a:t>
                      </a:r>
                      <a:r>
                        <a:rPr kumimoji="0" lang="zh-CN" altLang="en-US" sz="2800" b="1" i="0" u="none" strike="noStrike" cap="none" normalizeH="0" baseline="0">
                          <a:ln>
                            <a:noFill/>
                          </a:ln>
                          <a:solidFill>
                            <a:schemeClr val="tx1"/>
                          </a:solidFill>
                          <a:effectLst/>
                          <a:latin typeface="Tahoma" panose="020B0604030504040204" pitchFamily="34" charset="0"/>
                          <a:ea typeface="宋体" panose="02010600030101010101" pitchFamily="2" charset="-122"/>
                        </a:rPr>
                        <a:t>分钟</a:t>
                      </a:r>
                      <a:endParaRPr kumimoji="0" lang="zh-CN" altLang="en-US" sz="2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rPr>
                        <a:t>5</a:t>
                      </a:r>
                      <a:endParaRPr kumimoji="0" lang="en-US"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32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rPr>
                        <a:t>J2</a:t>
                      </a:r>
                      <a:endParaRPr kumimoji="0" lang="en-US"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rPr>
                        <a:t>10:20</a:t>
                      </a:r>
                      <a:endParaRPr kumimoji="0" lang="en-US"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rPr>
                        <a:t>30</a:t>
                      </a:r>
                      <a:r>
                        <a:rPr kumimoji="0" lang="zh-CN" altLang="en-US" sz="2800" b="1" i="0" u="none" strike="noStrike" cap="none" normalizeH="0" baseline="0">
                          <a:ln>
                            <a:noFill/>
                          </a:ln>
                          <a:solidFill>
                            <a:schemeClr val="tx1"/>
                          </a:solidFill>
                          <a:effectLst/>
                          <a:latin typeface="Tahoma" panose="020B0604030504040204" pitchFamily="34" charset="0"/>
                          <a:ea typeface="宋体" panose="02010600030101010101" pitchFamily="2" charset="-122"/>
                        </a:rPr>
                        <a:t>分钟</a:t>
                      </a:r>
                      <a:endParaRPr kumimoji="0" lang="zh-CN" altLang="en-US" sz="2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rPr>
                        <a:t>3</a:t>
                      </a:r>
                      <a:endParaRPr kumimoji="0" lang="en-US"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rPr>
                        <a:t>J3</a:t>
                      </a:r>
                      <a:endParaRPr kumimoji="0" lang="en-US"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rPr>
                        <a:t>10:30</a:t>
                      </a:r>
                      <a:endParaRPr kumimoji="0" lang="en-US"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rPr>
                        <a:t>25</a:t>
                      </a:r>
                      <a:r>
                        <a:rPr kumimoji="0" lang="zh-CN" altLang="en-US" sz="2800" b="1" i="0" u="none" strike="noStrike" cap="none" normalizeH="0" baseline="0">
                          <a:ln>
                            <a:noFill/>
                          </a:ln>
                          <a:solidFill>
                            <a:schemeClr val="tx1"/>
                          </a:solidFill>
                          <a:effectLst/>
                          <a:latin typeface="Tahoma" panose="020B0604030504040204" pitchFamily="34" charset="0"/>
                          <a:ea typeface="宋体" panose="02010600030101010101" pitchFamily="2" charset="-122"/>
                        </a:rPr>
                        <a:t>分钟</a:t>
                      </a:r>
                      <a:endParaRPr kumimoji="0" lang="zh-CN" altLang="en-US" sz="2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rPr>
                        <a:t>4</a:t>
                      </a:r>
                      <a:endParaRPr kumimoji="0" lang="en-US"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rPr>
                        <a:t>J4</a:t>
                      </a:r>
                      <a:endParaRPr kumimoji="0" lang="en-US"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rPr>
                        <a:t>10:50</a:t>
                      </a:r>
                      <a:endParaRPr kumimoji="0" lang="en-US"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rPr>
                        <a:t>20</a:t>
                      </a:r>
                      <a:r>
                        <a:rPr kumimoji="0" lang="zh-CN" altLang="en-US" sz="2800" b="1" i="0" u="none" strike="noStrike" cap="none" normalizeH="0" baseline="0">
                          <a:ln>
                            <a:noFill/>
                          </a:ln>
                          <a:solidFill>
                            <a:schemeClr val="tx1"/>
                          </a:solidFill>
                          <a:effectLst/>
                          <a:latin typeface="Tahoma" panose="020B0604030504040204" pitchFamily="34" charset="0"/>
                          <a:ea typeface="宋体" panose="02010600030101010101" pitchFamily="2" charset="-122"/>
                        </a:rPr>
                        <a:t>分钟</a:t>
                      </a:r>
                      <a:endParaRPr kumimoji="0" lang="zh-CN" altLang="en-US" sz="2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rPr>
                        <a:t>6</a:t>
                      </a:r>
                      <a:endParaRPr kumimoji="0" lang="en-US" altLang="zh-CN" sz="2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灯片编号占位符 3"/>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ea typeface="楷体_GB2312" pitchFamily="49" charset="-122"/>
              </a:rPr>
            </a:fld>
            <a:endParaRPr lang="en-US" altLang="zh-CN" sz="1400" dirty="0">
              <a:ea typeface="楷体_GB2312" pitchFamily="49" charset="-122"/>
            </a:endParaRPr>
          </a:p>
        </p:txBody>
      </p:sp>
      <p:graphicFrame>
        <p:nvGraphicFramePr>
          <p:cNvPr id="693415" name="Group 167"/>
          <p:cNvGraphicFramePr>
            <a:graphicFrameLocks noGrp="1"/>
          </p:cNvGraphicFramePr>
          <p:nvPr/>
        </p:nvGraphicFramePr>
        <p:xfrm>
          <a:off x="522288" y="2019300"/>
          <a:ext cx="8370888" cy="2925763"/>
        </p:xfrm>
        <a:graphic>
          <a:graphicData uri="http://schemas.openxmlformats.org/drawingml/2006/table">
            <a:tbl>
              <a:tblPr/>
              <a:tblGrid>
                <a:gridCol w="1390650"/>
                <a:gridCol w="1746250"/>
                <a:gridCol w="1744662"/>
                <a:gridCol w="1743075"/>
                <a:gridCol w="1746250"/>
              </a:tblGrid>
              <a:tr h="62071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作业名</a:t>
                      </a:r>
                      <a:endParaRPr kumimoji="0" lang="zh-CN" altLang="en-US" sz="2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提交时间</a:t>
                      </a:r>
                      <a:endParaRPr kumimoji="0" lang="zh-CN" altLang="en-US" sz="2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进入时间</a:t>
                      </a:r>
                      <a:endParaRPr kumimoji="0" lang="zh-CN" altLang="en-US" sz="2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结束时间</a:t>
                      </a:r>
                      <a:endParaRPr kumimoji="0" lang="zh-CN" altLang="en-US" sz="2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周转时间</a:t>
                      </a:r>
                      <a:endParaRPr kumimoji="0" lang="zh-CN" altLang="en-US" sz="2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626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J1</a:t>
                      </a:r>
                      <a:endParaRPr kumimoji="0" lang="en-US" altLang="zh-CN" sz="2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a:t>
                      </a:r>
                      <a:r>
                        <a:rPr kumimoji="0"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a:t>
                      </a:r>
                      <a:endParaRPr kumimoji="0" lang="en-US" altLang="zh-CN" sz="2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a:t>
                      </a:r>
                      <a:r>
                        <a:rPr kumimoji="0"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a:t>
                      </a:r>
                      <a:endParaRPr kumimoji="0" lang="en-US" altLang="zh-CN" sz="2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a:t>
                      </a:r>
                      <a:r>
                        <a:rPr kumimoji="0"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a:t>
                      </a:r>
                      <a:endParaRPr kumimoji="0" lang="en-US" altLang="zh-CN" sz="2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50</a:t>
                      </a:r>
                      <a:r>
                        <a:rPr kumimoji="0"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分钟</a:t>
                      </a:r>
                      <a:endParaRPr kumimoji="0" lang="zh-CN" altLang="en-US" sz="2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626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J2</a:t>
                      </a:r>
                      <a:endParaRPr kumimoji="0" lang="en-US" altLang="zh-CN" sz="2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a:t>
                      </a:r>
                      <a:r>
                        <a:rPr kumimoji="0"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a:t>
                      </a:r>
                      <a:endParaRPr kumimoji="0" lang="en-US" altLang="zh-CN" sz="2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a:t>
                      </a:r>
                      <a:r>
                        <a:rPr kumimoji="0"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a:t>
                      </a:r>
                      <a:endParaRPr kumimoji="0" lang="en-US" altLang="zh-CN" sz="2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a:t>
                      </a:r>
                      <a:r>
                        <a:rPr kumimoji="0"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50</a:t>
                      </a:r>
                      <a:endParaRPr kumimoji="0" lang="en-US" altLang="zh-CN" sz="2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30</a:t>
                      </a:r>
                      <a:r>
                        <a:rPr kumimoji="0" lang="zh-CN" altLang="en-US" sz="2800" b="1" i="0" u="none" strike="noStrike" cap="none" normalizeH="0" baseline="0">
                          <a:ln>
                            <a:noFill/>
                          </a:ln>
                          <a:solidFill>
                            <a:schemeClr val="tx1"/>
                          </a:solidFill>
                          <a:effectLst/>
                          <a:latin typeface="Tahoma" panose="020B0604030504040204" pitchFamily="34" charset="0"/>
                          <a:ea typeface="宋体" panose="02010600030101010101" pitchFamily="2" charset="-122"/>
                        </a:rPr>
                        <a:t>分钟</a:t>
                      </a:r>
                      <a:endParaRPr kumimoji="0" lang="zh-CN" altLang="en-US" sz="2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626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J3</a:t>
                      </a:r>
                      <a:endParaRPr kumimoji="0" lang="en-US" altLang="zh-CN" sz="2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a:t>
                      </a:r>
                      <a:r>
                        <a:rPr kumimoji="0"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30</a:t>
                      </a:r>
                      <a:endParaRPr kumimoji="0" lang="en-US" altLang="zh-CN" sz="2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a:t>
                      </a:r>
                      <a:r>
                        <a:rPr kumimoji="0"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a:t>
                      </a:r>
                      <a:endParaRPr kumimoji="0" lang="en-US" altLang="zh-CN" sz="2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a:t>
                      </a:r>
                      <a:r>
                        <a:rPr kumimoji="0"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25</a:t>
                      </a:r>
                      <a:endParaRPr kumimoji="0" lang="en-US" altLang="zh-CN" sz="2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55</a:t>
                      </a:r>
                      <a:r>
                        <a:rPr kumimoji="0" lang="zh-CN" altLang="en-US" sz="2800" b="1" i="0" u="none" strike="noStrike" cap="none" normalizeH="0" baseline="0">
                          <a:ln>
                            <a:noFill/>
                          </a:ln>
                          <a:solidFill>
                            <a:schemeClr val="tx1"/>
                          </a:solidFill>
                          <a:effectLst/>
                          <a:latin typeface="Tahoma" panose="020B0604030504040204" pitchFamily="34" charset="0"/>
                          <a:ea typeface="宋体" panose="02010600030101010101" pitchFamily="2" charset="-122"/>
                        </a:rPr>
                        <a:t>分钟</a:t>
                      </a:r>
                      <a:endParaRPr kumimoji="0" lang="zh-CN" altLang="en-US" sz="2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6263">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J4</a:t>
                      </a:r>
                      <a:endParaRPr kumimoji="0" lang="en-US" altLang="zh-CN" sz="2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a:t>
                      </a:r>
                      <a:r>
                        <a:rPr kumimoji="0"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50</a:t>
                      </a:r>
                      <a:endParaRPr kumimoji="0" lang="en-US" altLang="zh-CN" sz="2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a:t>
                      </a:r>
                      <a:r>
                        <a:rPr kumimoji="0"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50</a:t>
                      </a:r>
                      <a:endParaRPr kumimoji="0" lang="en-US" altLang="zh-CN" sz="2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a:t>
                      </a:r>
                      <a:r>
                        <a:rPr kumimoji="0"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45</a:t>
                      </a:r>
                      <a:endParaRPr kumimoji="0" lang="en-US" altLang="zh-CN" sz="2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55</a:t>
                      </a:r>
                      <a:r>
                        <a:rPr kumimoji="0" lang="zh-CN" altLang="en-US" sz="2800" b="1" i="0" u="none" strike="noStrike" cap="none" normalizeH="0" baseline="0">
                          <a:ln>
                            <a:noFill/>
                          </a:ln>
                          <a:solidFill>
                            <a:schemeClr val="tx1"/>
                          </a:solidFill>
                          <a:effectLst/>
                          <a:latin typeface="Tahoma" panose="020B0604030504040204" pitchFamily="34" charset="0"/>
                          <a:ea typeface="宋体" panose="02010600030101010101" pitchFamily="2" charset="-122"/>
                        </a:rPr>
                        <a:t>分钟</a:t>
                      </a:r>
                      <a:endParaRPr kumimoji="0" lang="zh-CN" altLang="en-US" sz="2800" b="1"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9737" name="Text Box 168"/>
          <p:cNvSpPr txBox="1"/>
          <p:nvPr/>
        </p:nvSpPr>
        <p:spPr>
          <a:xfrm>
            <a:off x="566738" y="5754688"/>
            <a:ext cx="8010525" cy="519112"/>
          </a:xfrm>
          <a:prstGeom prst="rect">
            <a:avLst/>
          </a:prstGeom>
          <a:noFill/>
          <a:ln w="9525">
            <a:noFill/>
          </a:ln>
        </p:spPr>
        <p:txBody>
          <a:bodyPr>
            <a:spAutoFit/>
          </a:bodyPr>
          <a:p>
            <a:pPr eaLnBrk="1" hangingPunct="1">
              <a:spcBef>
                <a:spcPct val="50000"/>
              </a:spcBef>
            </a:pPr>
            <a:r>
              <a:rPr lang="zh-CN" altLang="en-US" sz="2800" dirty="0">
                <a:latin typeface="Times New Roman" panose="02020603050405020304" pitchFamily="18" charset="0"/>
              </a:rPr>
              <a:t>平均周转时间</a:t>
            </a:r>
            <a:r>
              <a:rPr lang="en-US" altLang="zh-CN" sz="2800" dirty="0">
                <a:latin typeface="Times New Roman" panose="02020603050405020304" pitchFamily="18" charset="0"/>
              </a:rPr>
              <a:t>=(50+30+55+55)/4=47.5(</a:t>
            </a:r>
            <a:r>
              <a:rPr lang="zh-CN" altLang="en-US" sz="2800" dirty="0">
                <a:latin typeface="Times New Roman" panose="02020603050405020304" pitchFamily="18" charset="0"/>
              </a:rPr>
              <a:t>分钟</a:t>
            </a:r>
            <a:r>
              <a:rPr lang="en-US" altLang="zh-CN" sz="2800" dirty="0">
                <a:latin typeface="Times New Roman" panose="02020603050405020304" pitchFamily="18" charset="0"/>
              </a:rPr>
              <a:t>)</a:t>
            </a:r>
            <a:endParaRPr lang="en-US" altLang="zh-CN" sz="2800" dirty="0">
              <a:latin typeface="Times New Roman" panose="02020603050405020304" pitchFamily="18" charset="0"/>
            </a:endParaRPr>
          </a:p>
        </p:txBody>
      </p:sp>
      <p:graphicFrame>
        <p:nvGraphicFramePr>
          <p:cNvPr id="5" name="Group 66"/>
          <p:cNvGraphicFramePr>
            <a:graphicFrameLocks noGrp="1"/>
          </p:cNvGraphicFramePr>
          <p:nvPr/>
        </p:nvGraphicFramePr>
        <p:xfrm>
          <a:off x="790575" y="414338"/>
          <a:ext cx="8056563" cy="517525"/>
        </p:xfrm>
        <a:graphic>
          <a:graphicData uri="http://schemas.openxmlformats.org/drawingml/2006/table">
            <a:tbl>
              <a:tblPr/>
              <a:tblGrid>
                <a:gridCol w="847725"/>
                <a:gridCol w="2544763"/>
                <a:gridCol w="892993"/>
                <a:gridCol w="2075632"/>
                <a:gridCol w="1695450"/>
              </a:tblGrid>
              <a:tr h="5175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J1</a:t>
                      </a:r>
                      <a:endParaRPr kumimoji="0"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405" marB="454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J2</a:t>
                      </a:r>
                      <a:endPar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405" marB="454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J1</a:t>
                      </a:r>
                      <a:endParaRPr kumimoji="0"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405" marB="454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J3</a:t>
                      </a:r>
                      <a:endParaRPr kumimoji="0"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405" marB="454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J4</a:t>
                      </a:r>
                      <a:endPar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405" marB="454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CC"/>
                    </a:solidFill>
                  </a:tcPr>
                </a:tc>
              </a:tr>
            </a:tbl>
          </a:graphicData>
        </a:graphic>
      </p:graphicFrame>
      <p:sp>
        <p:nvSpPr>
          <p:cNvPr id="29752" name="Text Box 48"/>
          <p:cNvSpPr txBox="1"/>
          <p:nvPr/>
        </p:nvSpPr>
        <p:spPr>
          <a:xfrm>
            <a:off x="88900" y="484188"/>
            <a:ext cx="720725" cy="387350"/>
          </a:xfrm>
          <a:prstGeom prst="rect">
            <a:avLst/>
          </a:prstGeom>
          <a:noFill/>
          <a:ln w="9525">
            <a:noFill/>
          </a:ln>
        </p:spPr>
        <p:txBody>
          <a:bodyPr lIns="18000" tIns="10800" rIns="18000" bIns="10800">
            <a:spAutoFit/>
          </a:bodyPr>
          <a:p>
            <a:pPr eaLnBrk="1" hangingPunct="1">
              <a:spcBef>
                <a:spcPct val="50000"/>
              </a:spcBef>
            </a:pPr>
            <a:r>
              <a:rPr lang="en-US" altLang="zh-CN" dirty="0">
                <a:latin typeface="Times New Roman" panose="02020603050405020304" pitchFamily="18" charset="0"/>
              </a:rPr>
              <a:t>CPU</a:t>
            </a:r>
            <a:endParaRPr lang="en-US" altLang="zh-CN" dirty="0">
              <a:latin typeface="Times New Roman" panose="02020603050405020304" pitchFamily="18" charset="0"/>
            </a:endParaRPr>
          </a:p>
        </p:txBody>
      </p:sp>
      <p:sp>
        <p:nvSpPr>
          <p:cNvPr id="29753" name="Text Box 49"/>
          <p:cNvSpPr txBox="1"/>
          <p:nvPr/>
        </p:nvSpPr>
        <p:spPr>
          <a:xfrm>
            <a:off x="561975" y="1006475"/>
            <a:ext cx="461963" cy="954088"/>
          </a:xfrm>
          <a:prstGeom prst="rect">
            <a:avLst/>
          </a:prstGeom>
          <a:noFill/>
          <a:ln w="9525">
            <a:noFill/>
          </a:ln>
        </p:spPr>
        <p:txBody>
          <a:bodyPr vert="eaVert" lIns="18000" tIns="10800" rIns="18000" bIns="10800">
            <a:spAutoFit/>
          </a:bodyPr>
          <a:p>
            <a:pPr eaLnBrk="1" hangingPunct="1">
              <a:spcBef>
                <a:spcPct val="50000"/>
              </a:spcBef>
            </a:pPr>
            <a:r>
              <a:rPr lang="en-US" altLang="zh-CN" sz="2800" dirty="0">
                <a:latin typeface="Times New Roman" panose="02020603050405020304" pitchFamily="18" charset="0"/>
              </a:rPr>
              <a:t>10:10</a:t>
            </a:r>
            <a:endParaRPr lang="en-US" altLang="zh-CN" sz="2800" dirty="0">
              <a:latin typeface="Times New Roman" panose="02020603050405020304" pitchFamily="18" charset="0"/>
            </a:endParaRPr>
          </a:p>
        </p:txBody>
      </p:sp>
      <p:sp>
        <p:nvSpPr>
          <p:cNvPr id="29754" name="Text Box 50"/>
          <p:cNvSpPr txBox="1"/>
          <p:nvPr/>
        </p:nvSpPr>
        <p:spPr>
          <a:xfrm>
            <a:off x="1349375" y="960438"/>
            <a:ext cx="611188" cy="1079500"/>
          </a:xfrm>
          <a:prstGeom prst="rect">
            <a:avLst/>
          </a:prstGeom>
          <a:noFill/>
          <a:ln w="9525">
            <a:noFill/>
          </a:ln>
        </p:spPr>
        <p:txBody>
          <a:bodyPr vert="eaVert">
            <a:spAutoFit/>
          </a:bodyPr>
          <a:p>
            <a:pPr eaLnBrk="1" hangingPunct="1">
              <a:spcBef>
                <a:spcPct val="50000"/>
              </a:spcBef>
            </a:pPr>
            <a:r>
              <a:rPr lang="en-US" altLang="zh-CN" sz="2800" dirty="0">
                <a:latin typeface="Times New Roman" panose="02020603050405020304" pitchFamily="18" charset="0"/>
              </a:rPr>
              <a:t>10:20</a:t>
            </a:r>
            <a:endParaRPr lang="en-US" altLang="zh-CN" sz="2800" dirty="0">
              <a:latin typeface="Times New Roman" panose="02020603050405020304" pitchFamily="18" charset="0"/>
            </a:endParaRPr>
          </a:p>
        </p:txBody>
      </p:sp>
      <p:sp>
        <p:nvSpPr>
          <p:cNvPr id="29755" name="Text Box 56"/>
          <p:cNvSpPr txBox="1"/>
          <p:nvPr/>
        </p:nvSpPr>
        <p:spPr>
          <a:xfrm>
            <a:off x="3870325" y="954088"/>
            <a:ext cx="611188" cy="1079500"/>
          </a:xfrm>
          <a:prstGeom prst="rect">
            <a:avLst/>
          </a:prstGeom>
          <a:noFill/>
          <a:ln w="9525">
            <a:noFill/>
          </a:ln>
        </p:spPr>
        <p:txBody>
          <a:bodyPr vert="eaVert">
            <a:spAutoFit/>
          </a:bodyPr>
          <a:p>
            <a:pPr eaLnBrk="1" hangingPunct="1">
              <a:spcBef>
                <a:spcPct val="50000"/>
              </a:spcBef>
            </a:pPr>
            <a:r>
              <a:rPr lang="en-US" altLang="zh-CN" sz="2800" dirty="0">
                <a:latin typeface="Times New Roman" panose="02020603050405020304" pitchFamily="18" charset="0"/>
              </a:rPr>
              <a:t>10:50</a:t>
            </a:r>
            <a:endParaRPr lang="en-US" altLang="zh-CN" sz="2800" dirty="0">
              <a:latin typeface="Times New Roman" panose="02020603050405020304" pitchFamily="18" charset="0"/>
            </a:endParaRPr>
          </a:p>
        </p:txBody>
      </p:sp>
      <p:sp>
        <p:nvSpPr>
          <p:cNvPr id="29756" name="Text Box 63"/>
          <p:cNvSpPr txBox="1"/>
          <p:nvPr/>
        </p:nvSpPr>
        <p:spPr>
          <a:xfrm>
            <a:off x="6865938" y="954088"/>
            <a:ext cx="611187" cy="1079500"/>
          </a:xfrm>
          <a:prstGeom prst="rect">
            <a:avLst/>
          </a:prstGeom>
          <a:noFill/>
          <a:ln w="9525">
            <a:noFill/>
          </a:ln>
        </p:spPr>
        <p:txBody>
          <a:bodyPr vert="eaVert">
            <a:spAutoFit/>
          </a:bodyPr>
          <a:p>
            <a:pPr eaLnBrk="1" hangingPunct="1">
              <a:spcBef>
                <a:spcPct val="50000"/>
              </a:spcBef>
            </a:pPr>
            <a:r>
              <a:rPr lang="en-US" altLang="zh-CN" sz="2800" dirty="0">
                <a:latin typeface="Times New Roman" panose="02020603050405020304" pitchFamily="18" charset="0"/>
              </a:rPr>
              <a:t>11:25</a:t>
            </a:r>
            <a:endParaRPr lang="en-US" altLang="zh-CN" sz="2800" dirty="0">
              <a:latin typeface="Times New Roman" panose="02020603050405020304" pitchFamily="18" charset="0"/>
            </a:endParaRPr>
          </a:p>
        </p:txBody>
      </p:sp>
      <p:sp>
        <p:nvSpPr>
          <p:cNvPr id="29757" name="Text Box 64"/>
          <p:cNvSpPr txBox="1"/>
          <p:nvPr/>
        </p:nvSpPr>
        <p:spPr>
          <a:xfrm>
            <a:off x="8577263" y="1000125"/>
            <a:ext cx="461962" cy="1079500"/>
          </a:xfrm>
          <a:prstGeom prst="rect">
            <a:avLst/>
          </a:prstGeom>
          <a:noFill/>
          <a:ln w="9525">
            <a:noFill/>
          </a:ln>
        </p:spPr>
        <p:txBody>
          <a:bodyPr vert="eaVert" lIns="18000" tIns="10800" rIns="18000" bIns="10800">
            <a:spAutoFit/>
          </a:bodyPr>
          <a:p>
            <a:pPr eaLnBrk="1" hangingPunct="1">
              <a:spcBef>
                <a:spcPct val="50000"/>
              </a:spcBef>
            </a:pPr>
            <a:r>
              <a:rPr lang="en-US" altLang="zh-CN" sz="2800" dirty="0">
                <a:latin typeface="Times New Roman" panose="02020603050405020304" pitchFamily="18" charset="0"/>
              </a:rPr>
              <a:t>11:45</a:t>
            </a:r>
            <a:endParaRPr lang="en-US" altLang="zh-CN" sz="2800" dirty="0">
              <a:latin typeface="Times New Roman" panose="02020603050405020304" pitchFamily="18" charset="0"/>
            </a:endParaRPr>
          </a:p>
        </p:txBody>
      </p:sp>
      <p:sp>
        <p:nvSpPr>
          <p:cNvPr id="29758" name="Text Box 62"/>
          <p:cNvSpPr txBox="1"/>
          <p:nvPr/>
        </p:nvSpPr>
        <p:spPr>
          <a:xfrm>
            <a:off x="4783138" y="944563"/>
            <a:ext cx="615950" cy="1079500"/>
          </a:xfrm>
          <a:prstGeom prst="rect">
            <a:avLst/>
          </a:prstGeom>
          <a:noFill/>
          <a:ln w="9525">
            <a:noFill/>
          </a:ln>
        </p:spPr>
        <p:txBody>
          <a:bodyPr vert="eaVert">
            <a:spAutoFit/>
          </a:bodyPr>
          <a:p>
            <a:pPr eaLnBrk="1" hangingPunct="1">
              <a:spcBef>
                <a:spcPct val="50000"/>
              </a:spcBef>
            </a:pPr>
            <a:r>
              <a:rPr lang="en-US" altLang="zh-CN" sz="2800" dirty="0">
                <a:latin typeface="Times New Roman" panose="02020603050405020304" pitchFamily="18" charset="0"/>
              </a:rPr>
              <a:t>11:00</a:t>
            </a:r>
            <a:endParaRPr lang="en-US" altLang="zh-CN" sz="2800" dirty="0">
              <a:latin typeface="Times New Roman" panose="02020603050405020304" pitchFamily="18" charset="0"/>
            </a:endParaRP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灯片编号占位符 5"/>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ea typeface="楷体_GB2312" pitchFamily="49" charset="-122"/>
              </a:rPr>
            </a:fld>
            <a:endParaRPr lang="en-US" altLang="zh-CN" sz="1400" dirty="0">
              <a:ea typeface="楷体_GB2312" pitchFamily="49" charset="-122"/>
            </a:endParaRPr>
          </a:p>
        </p:txBody>
      </p:sp>
      <p:sp>
        <p:nvSpPr>
          <p:cNvPr id="30723" name="Rectangle 2"/>
          <p:cNvSpPr>
            <a:spLocks noGrp="1"/>
          </p:cNvSpPr>
          <p:nvPr>
            <p:ph type="title"/>
          </p:nvPr>
        </p:nvSpPr>
        <p:spPr>
          <a:xfrm>
            <a:off x="323850" y="214313"/>
            <a:ext cx="8620125" cy="603250"/>
          </a:xfrm>
          <a:ln/>
        </p:spPr>
        <p:txBody>
          <a:bodyPr vert="horz" wrap="square" lIns="91440" tIns="45720" rIns="91440" bIns="45720" anchor="b" anchorCtr="0"/>
          <a:p>
            <a:pPr eaLnBrk="1" hangingPunct="1"/>
            <a:r>
              <a:rPr lang="en-US" altLang="zh-CN" sz="3200" dirty="0">
                <a:solidFill>
                  <a:schemeClr val="tx1"/>
                </a:solidFill>
              </a:rPr>
              <a:t>3.2.4   </a:t>
            </a:r>
            <a:r>
              <a:rPr lang="zh-CN" altLang="en-US" sz="3200" dirty="0">
                <a:solidFill>
                  <a:schemeClr val="tx1"/>
                </a:solidFill>
                <a:latin typeface="宋体" panose="02010600030101010101" pitchFamily="2" charset="-122"/>
              </a:rPr>
              <a:t>高响应比优先调度算法</a:t>
            </a:r>
            <a:r>
              <a:rPr lang="zh-CN" altLang="en-US" sz="3200" dirty="0">
                <a:solidFill>
                  <a:schemeClr val="tx1"/>
                </a:solidFill>
              </a:rPr>
              <a:t> </a:t>
            </a:r>
            <a:endParaRPr lang="zh-CN" altLang="en-US" sz="3200" dirty="0">
              <a:solidFill>
                <a:schemeClr val="tx1"/>
              </a:solidFill>
            </a:endParaRPr>
          </a:p>
        </p:txBody>
      </p:sp>
      <p:sp>
        <p:nvSpPr>
          <p:cNvPr id="265219" name="Text Box 3"/>
          <p:cNvSpPr txBox="1"/>
          <p:nvPr/>
        </p:nvSpPr>
        <p:spPr>
          <a:xfrm>
            <a:off x="488950" y="1577975"/>
            <a:ext cx="7997825" cy="457200"/>
          </a:xfrm>
          <a:prstGeom prst="rect">
            <a:avLst/>
          </a:prstGeom>
          <a:noFill/>
          <a:ln w="9525">
            <a:noFill/>
          </a:ln>
        </p:spPr>
        <p:txBody>
          <a:bodyPr>
            <a:spAutoFit/>
          </a:bodyPr>
          <a:p>
            <a:pPr eaLnBrk="1" hangingPunct="1">
              <a:spcBef>
                <a:spcPct val="50000"/>
              </a:spcBef>
            </a:pPr>
            <a:r>
              <a:rPr lang="zh-CN" altLang="en-US" dirty="0">
                <a:latin typeface="宋体" panose="02010600030101010101" pitchFamily="2" charset="-122"/>
              </a:rPr>
              <a:t>响应比＝</a:t>
            </a:r>
            <a:r>
              <a:rPr lang="en-US" altLang="zh-CN" dirty="0">
                <a:latin typeface="宋体" panose="02010600030101010101" pitchFamily="2" charset="-122"/>
              </a:rPr>
              <a:t>(</a:t>
            </a:r>
            <a:r>
              <a:rPr lang="zh-CN" altLang="en-US" dirty="0">
                <a:latin typeface="宋体" panose="02010600030101010101" pitchFamily="2" charset="-122"/>
              </a:rPr>
              <a:t>等待时间</a:t>
            </a:r>
            <a:r>
              <a:rPr lang="en-US" altLang="zh-CN" dirty="0">
                <a:latin typeface="宋体" panose="02010600030101010101" pitchFamily="2" charset="-122"/>
              </a:rPr>
              <a:t>+</a:t>
            </a:r>
            <a:r>
              <a:rPr lang="zh-CN" altLang="en-US" dirty="0">
                <a:latin typeface="宋体" panose="02010600030101010101" pitchFamily="2" charset="-122"/>
              </a:rPr>
              <a:t>要求服务时间</a:t>
            </a:r>
            <a:r>
              <a:rPr lang="en-US" altLang="zh-CN" dirty="0">
                <a:latin typeface="宋体" panose="02010600030101010101" pitchFamily="2" charset="-122"/>
              </a:rPr>
              <a:t>)/</a:t>
            </a:r>
            <a:r>
              <a:rPr lang="zh-CN" altLang="en-US" dirty="0">
                <a:latin typeface="Tahoma" panose="020B0604030504040204" pitchFamily="34" charset="0"/>
              </a:rPr>
              <a:t>要求服务时间</a:t>
            </a:r>
            <a:endParaRPr lang="zh-CN" altLang="en-US" dirty="0">
              <a:latin typeface="Tahoma" panose="020B0604030504040204" pitchFamily="34" charset="0"/>
            </a:endParaRPr>
          </a:p>
        </p:txBody>
      </p:sp>
      <p:sp>
        <p:nvSpPr>
          <p:cNvPr id="265221" name="Text Box 5"/>
          <p:cNvSpPr txBox="1"/>
          <p:nvPr/>
        </p:nvSpPr>
        <p:spPr>
          <a:xfrm>
            <a:off x="3402013" y="2124075"/>
            <a:ext cx="4648200" cy="457200"/>
          </a:xfrm>
          <a:prstGeom prst="rect">
            <a:avLst/>
          </a:prstGeom>
          <a:noFill/>
          <a:ln w="9525">
            <a:noFill/>
          </a:ln>
        </p:spPr>
        <p:txBody>
          <a:bodyPr>
            <a:spAutoFit/>
          </a:bodyPr>
          <a:p>
            <a:pPr algn="ctr" eaLnBrk="1" hangingPunct="1">
              <a:spcBef>
                <a:spcPct val="50000"/>
              </a:spcBef>
            </a:pPr>
            <a:r>
              <a:rPr lang="zh-CN" altLang="en-US" dirty="0">
                <a:solidFill>
                  <a:srgbClr val="0000FF"/>
                </a:solidFill>
                <a:latin typeface="宋体" panose="02010600030101010101" pitchFamily="2" charset="-122"/>
              </a:rPr>
              <a:t>（实际上响应比是动态优先权）</a:t>
            </a:r>
            <a:r>
              <a:rPr lang="zh-CN" altLang="en-US" dirty="0">
                <a:solidFill>
                  <a:srgbClr val="0000FF"/>
                </a:solidFill>
                <a:latin typeface="Tahoma" panose="020B0604030504040204" pitchFamily="34" charset="0"/>
              </a:rPr>
              <a:t> </a:t>
            </a:r>
            <a:endParaRPr lang="zh-CN" altLang="en-US" dirty="0">
              <a:solidFill>
                <a:srgbClr val="0000FF"/>
              </a:solidFill>
              <a:latin typeface="Tahoma" panose="020B0604030504040204" pitchFamily="34" charset="0"/>
            </a:endParaRPr>
          </a:p>
        </p:txBody>
      </p:sp>
      <p:sp>
        <p:nvSpPr>
          <p:cNvPr id="265222" name="Text Box 6"/>
          <p:cNvSpPr txBox="1"/>
          <p:nvPr/>
        </p:nvSpPr>
        <p:spPr>
          <a:xfrm>
            <a:off x="514350" y="2781300"/>
            <a:ext cx="4170363" cy="457200"/>
          </a:xfrm>
          <a:prstGeom prst="rect">
            <a:avLst/>
          </a:prstGeom>
          <a:noFill/>
          <a:ln w="9525">
            <a:noFill/>
          </a:ln>
        </p:spPr>
        <p:txBody>
          <a:bodyPr>
            <a:spAutoFit/>
          </a:bodyPr>
          <a:p>
            <a:pPr eaLnBrk="1" hangingPunct="1">
              <a:spcBef>
                <a:spcPct val="50000"/>
              </a:spcBef>
            </a:pPr>
            <a:r>
              <a:rPr lang="zh-CN" altLang="en-US" dirty="0">
                <a:latin typeface="宋体" panose="02010600030101010101" pitchFamily="2" charset="-122"/>
              </a:rPr>
              <a:t>高响应比优先调度算法</a:t>
            </a:r>
            <a:r>
              <a:rPr lang="en-US" altLang="zh-CN" dirty="0">
                <a:latin typeface="Times New Roman" panose="02020603050405020304" pitchFamily="18" charset="0"/>
              </a:rPr>
              <a:t>——</a:t>
            </a:r>
            <a:r>
              <a:rPr lang="en-US" altLang="zh-CN" dirty="0">
                <a:latin typeface="Tahoma" panose="020B0604030504040204" pitchFamily="34" charset="0"/>
              </a:rPr>
              <a:t> </a:t>
            </a:r>
            <a:endParaRPr lang="en-US" altLang="zh-CN" dirty="0">
              <a:latin typeface="Tahoma" panose="020B0604030504040204" pitchFamily="34" charset="0"/>
            </a:endParaRPr>
          </a:p>
        </p:txBody>
      </p:sp>
      <p:sp>
        <p:nvSpPr>
          <p:cNvPr id="265223" name="Text Box 7"/>
          <p:cNvSpPr txBox="1"/>
          <p:nvPr/>
        </p:nvSpPr>
        <p:spPr>
          <a:xfrm>
            <a:off x="4408488" y="2730500"/>
            <a:ext cx="4246562" cy="1917700"/>
          </a:xfrm>
          <a:prstGeom prst="rect">
            <a:avLst/>
          </a:prstGeom>
          <a:noFill/>
          <a:ln w="9525">
            <a:noFill/>
          </a:ln>
        </p:spPr>
        <p:txBody>
          <a:bodyPr>
            <a:spAutoFit/>
          </a:bodyPr>
          <a:p>
            <a:pPr eaLnBrk="1" hangingPunct="1">
              <a:spcBef>
                <a:spcPct val="50000"/>
              </a:spcBef>
            </a:pPr>
            <a:r>
              <a:rPr lang="zh-CN" altLang="en-US" dirty="0">
                <a:latin typeface="宋体" panose="02010600030101010101" pitchFamily="2" charset="-122"/>
              </a:rPr>
              <a:t>每次要进行作业调度时，系统首先计算后备队列中各作业的响应比，然后选择一个或若干个响应比最高的作业调入内存执行。</a:t>
            </a:r>
            <a:r>
              <a:rPr lang="zh-CN" altLang="en-US" dirty="0">
                <a:latin typeface="Tahoma" panose="020B0604030504040204" pitchFamily="34" charset="0"/>
              </a:rPr>
              <a:t> </a:t>
            </a:r>
            <a:endParaRPr lang="zh-CN" altLang="en-US" dirty="0">
              <a:latin typeface="Tahoma" panose="020B0604030504040204" pitchFamily="34" charset="0"/>
            </a:endParaRPr>
          </a:p>
        </p:txBody>
      </p:sp>
      <p:sp>
        <p:nvSpPr>
          <p:cNvPr id="265224" name="Text Box 8"/>
          <p:cNvSpPr txBox="1"/>
          <p:nvPr/>
        </p:nvSpPr>
        <p:spPr>
          <a:xfrm>
            <a:off x="525463" y="4756150"/>
            <a:ext cx="8267700" cy="1187450"/>
          </a:xfrm>
          <a:prstGeom prst="rect">
            <a:avLst/>
          </a:prstGeom>
          <a:noFill/>
          <a:ln w="9525">
            <a:noFill/>
          </a:ln>
        </p:spPr>
        <p:txBody>
          <a:bodyPr>
            <a:spAutoFit/>
          </a:bodyPr>
          <a:p>
            <a:pPr algn="just" eaLnBrk="1" hangingPunct="1">
              <a:spcBef>
                <a:spcPct val="50000"/>
              </a:spcBef>
              <a:buNone/>
            </a:pPr>
            <a:r>
              <a:rPr lang="zh-CN" altLang="en-US" dirty="0">
                <a:latin typeface="Times New Roman" panose="02020603050405020304" pitchFamily="18" charset="0"/>
              </a:rPr>
              <a:t>该算法综合了</a:t>
            </a:r>
            <a:r>
              <a:rPr lang="en-US" altLang="zh-CN" dirty="0">
                <a:latin typeface="Times New Roman" panose="02020603050405020304" pitchFamily="18" charset="0"/>
              </a:rPr>
              <a:t>FCFS</a:t>
            </a:r>
            <a:r>
              <a:rPr lang="zh-CN" altLang="en-US" dirty="0">
                <a:latin typeface="Times New Roman" panose="02020603050405020304" pitchFamily="18" charset="0"/>
              </a:rPr>
              <a:t>和</a:t>
            </a:r>
            <a:r>
              <a:rPr lang="en-US" altLang="zh-CN" dirty="0">
                <a:latin typeface="Times New Roman" panose="02020603050405020304" pitchFamily="18" charset="0"/>
              </a:rPr>
              <a:t>SJF</a:t>
            </a:r>
            <a:r>
              <a:rPr lang="zh-CN" altLang="en-US" dirty="0">
                <a:latin typeface="Times New Roman" panose="02020603050405020304" pitchFamily="18" charset="0"/>
              </a:rPr>
              <a:t>算法的</a:t>
            </a:r>
            <a:r>
              <a:rPr lang="zh-CN" altLang="en-US" dirty="0">
                <a:solidFill>
                  <a:srgbClr val="000066"/>
                </a:solidFill>
                <a:latin typeface="Times New Roman" panose="02020603050405020304" pitchFamily="18" charset="0"/>
                <a:ea typeface="黑体" panose="02010609060101010101" pitchFamily="49" charset="-122"/>
              </a:rPr>
              <a:t>优点</a:t>
            </a:r>
            <a:r>
              <a:rPr lang="en-US" altLang="zh-CN" dirty="0">
                <a:latin typeface="Times New Roman" panose="02020603050405020304" pitchFamily="18" charset="0"/>
              </a:rPr>
              <a:t>——</a:t>
            </a:r>
            <a:r>
              <a:rPr lang="zh-CN" altLang="en-US" dirty="0">
                <a:latin typeface="Times New Roman" panose="02020603050405020304" pitchFamily="18" charset="0"/>
              </a:rPr>
              <a:t>既考虑公平性，又考虑平均周转时间</a:t>
            </a:r>
            <a:endParaRPr lang="zh-CN" altLang="en-US" dirty="0">
              <a:latin typeface="Times New Roman" panose="02020603050405020304" pitchFamily="18" charset="0"/>
            </a:endParaRPr>
          </a:p>
          <a:p>
            <a:pPr eaLnBrk="1" hangingPunct="1">
              <a:buNone/>
            </a:pPr>
            <a:r>
              <a:rPr lang="zh-CN" altLang="en-US" dirty="0">
                <a:solidFill>
                  <a:srgbClr val="000066"/>
                </a:solidFill>
                <a:latin typeface="Times New Roman" panose="02020603050405020304" pitchFamily="18" charset="0"/>
                <a:ea typeface="黑体" panose="02010609060101010101" pitchFamily="49" charset="-122"/>
              </a:rPr>
              <a:t>缺点</a:t>
            </a:r>
            <a:r>
              <a:rPr lang="zh-CN" altLang="en-US" dirty="0">
                <a:latin typeface="Times New Roman" panose="02020603050405020304" pitchFamily="18" charset="0"/>
              </a:rPr>
              <a:t>是会增加系统开销</a:t>
            </a:r>
            <a:r>
              <a:rPr lang="en-US" altLang="zh-CN" dirty="0">
                <a:latin typeface="Times New Roman" panose="02020603050405020304" pitchFamily="18" charset="0"/>
              </a:rPr>
              <a:t>——</a:t>
            </a:r>
            <a:r>
              <a:rPr lang="zh-CN" altLang="en-US" dirty="0">
                <a:latin typeface="Times New Roman" panose="02020603050405020304" pitchFamily="18" charset="0"/>
              </a:rPr>
              <a:t>每次调度都要计算响应比。 </a:t>
            </a:r>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5219"/>
                                        </p:tgtEl>
                                        <p:attrNameLst>
                                          <p:attrName>style.visibility</p:attrName>
                                        </p:attrNameLst>
                                      </p:cBhvr>
                                      <p:to>
                                        <p:strVal val="visible"/>
                                      </p:to>
                                    </p:set>
                                  </p:childTnLst>
                                </p:cTn>
                              </p:par>
                            </p:childTnLst>
                          </p:cTn>
                        </p:par>
                        <p:par>
                          <p:cTn id="7" fill="hold">
                            <p:stCondLst>
                              <p:cond delay="500"/>
                            </p:stCondLst>
                            <p:childTnLst>
                              <p:par>
                                <p:cTn id="8" presetID="2" presetClass="entr" presetSubtype="2" fill="hold" grpId="0" nodeType="afterEffect">
                                  <p:stCondLst>
                                    <p:cond delay="0"/>
                                  </p:stCondLst>
                                  <p:childTnLst>
                                    <p:set>
                                      <p:cBhvr>
                                        <p:cTn id="9" dur="1" fill="hold">
                                          <p:stCondLst>
                                            <p:cond delay="0"/>
                                          </p:stCondLst>
                                        </p:cTn>
                                        <p:tgtEl>
                                          <p:spTgt spid="265221"/>
                                        </p:tgtEl>
                                        <p:attrNameLst>
                                          <p:attrName>style.visibility</p:attrName>
                                        </p:attrNameLst>
                                      </p:cBhvr>
                                      <p:to>
                                        <p:strVal val="visible"/>
                                      </p:to>
                                    </p:set>
                                    <p:anim calcmode="lin" valueType="num">
                                      <p:cBhvr additive="base">
                                        <p:cTn id="10" dur="500" fill="hold"/>
                                        <p:tgtEl>
                                          <p:spTgt spid="265221"/>
                                        </p:tgtEl>
                                        <p:attrNameLst>
                                          <p:attrName>ppt_x</p:attrName>
                                        </p:attrNameLst>
                                      </p:cBhvr>
                                      <p:tavLst>
                                        <p:tav tm="0">
                                          <p:val>
                                            <p:strVal val="1+#ppt_w/2"/>
                                          </p:val>
                                        </p:tav>
                                        <p:tav tm="100000">
                                          <p:val>
                                            <p:strVal val="#ppt_x"/>
                                          </p:val>
                                        </p:tav>
                                      </p:tavLst>
                                    </p:anim>
                                    <p:anim calcmode="lin" valueType="num">
                                      <p:cBhvr additive="base">
                                        <p:cTn id="11" dur="500" fill="hold"/>
                                        <p:tgtEl>
                                          <p:spTgt spid="265221"/>
                                        </p:tgtEl>
                                        <p:attrNameLst>
                                          <p:attrName>ppt_y</p:attrName>
                                        </p:attrNameLst>
                                      </p:cBhvr>
                                      <p:tavLst>
                                        <p:tav tm="0">
                                          <p:val>
                                            <p:strVal val="#ppt_y"/>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265222"/>
                                        </p:tgtEl>
                                        <p:attrNameLst>
                                          <p:attrName>style.visibility</p:attrName>
                                        </p:attrNameLst>
                                      </p:cBhvr>
                                      <p:to>
                                        <p:strVal val="visible"/>
                                      </p:to>
                                    </p:set>
                                    <p:anim calcmode="lin" valueType="num">
                                      <p:cBhvr additive="base">
                                        <p:cTn id="16" dur="500" fill="hold"/>
                                        <p:tgtEl>
                                          <p:spTgt spid="265222"/>
                                        </p:tgtEl>
                                        <p:attrNameLst>
                                          <p:attrName>ppt_x</p:attrName>
                                        </p:attrNameLst>
                                      </p:cBhvr>
                                      <p:tavLst>
                                        <p:tav tm="0">
                                          <p:val>
                                            <p:strVal val="0-#ppt_w/2"/>
                                          </p:val>
                                        </p:tav>
                                        <p:tav tm="100000">
                                          <p:val>
                                            <p:strVal val="#ppt_x"/>
                                          </p:val>
                                        </p:tav>
                                      </p:tavLst>
                                    </p:anim>
                                    <p:anim calcmode="lin" valueType="num">
                                      <p:cBhvr additive="base">
                                        <p:cTn id="17" dur="500" fill="hold"/>
                                        <p:tgtEl>
                                          <p:spTgt spid="265222"/>
                                        </p:tgtEl>
                                        <p:attrNameLst>
                                          <p:attrName>ppt_y</p:attrName>
                                        </p:attrNameLst>
                                      </p:cBhvr>
                                      <p:tavLst>
                                        <p:tav tm="0">
                                          <p:val>
                                            <p:strVal val="#ppt_y"/>
                                          </p:val>
                                        </p:tav>
                                        <p:tav tm="100000">
                                          <p:val>
                                            <p:strVal val="#ppt_y"/>
                                          </p:val>
                                        </p:tav>
                                      </p:tavLst>
                                    </p:anim>
                                  </p:childTnLst>
                                </p:cTn>
                              </p:par>
                            </p:childTnLst>
                          </p:cTn>
                        </p:par>
                        <p:par>
                          <p:cTn id="18" fill="hold">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265223"/>
                                        </p:tgtEl>
                                        <p:attrNameLst>
                                          <p:attrName>style.visibility</p:attrName>
                                        </p:attrNameLst>
                                      </p:cBhvr>
                                      <p:to>
                                        <p:strVal val="visible"/>
                                      </p:to>
                                    </p:set>
                                    <p:animEffect transition="in" filter="wipe(up)">
                                      <p:cBhvr>
                                        <p:cTn id="21" dur="500"/>
                                        <p:tgtEl>
                                          <p:spTgt spid="26522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265224">
                                            <p:txEl>
                                              <p:charRg st="0" end="38"/>
                                            </p:txEl>
                                          </p:spTgt>
                                        </p:tgtEl>
                                        <p:attrNameLst>
                                          <p:attrName>style.visibility</p:attrName>
                                        </p:attrNameLst>
                                      </p:cBhvr>
                                      <p:to>
                                        <p:strVal val="visible"/>
                                      </p:to>
                                    </p:set>
                                    <p:animEffect transition="in" filter="wipe(up)">
                                      <p:cBhvr>
                                        <p:cTn id="26" dur="500"/>
                                        <p:tgtEl>
                                          <p:spTgt spid="265224">
                                            <p:txEl>
                                              <p:charRg st="0" end="38"/>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265224">
                                            <p:txEl>
                                              <p:charRg st="38" end="64"/>
                                            </p:txEl>
                                          </p:spTgt>
                                        </p:tgtEl>
                                        <p:attrNameLst>
                                          <p:attrName>style.visibility</p:attrName>
                                        </p:attrNameLst>
                                      </p:cBhvr>
                                      <p:to>
                                        <p:strVal val="visible"/>
                                      </p:to>
                                    </p:set>
                                    <p:animEffect transition="in" filter="wipe(up)">
                                      <p:cBhvr>
                                        <p:cTn id="31" dur="500"/>
                                        <p:tgtEl>
                                          <p:spTgt spid="265224">
                                            <p:txEl>
                                              <p:charRg st="38" end="6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19" grpId="0"/>
      <p:bldP spid="265221" grpId="0"/>
      <p:bldP spid="265222" grpId="0"/>
      <p:bldP spid="265223" grpId="0"/>
      <p:bldP spid="265224"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灯片编号占位符 3"/>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ea typeface="楷体_GB2312" pitchFamily="49" charset="-122"/>
              </a:rPr>
            </a:fld>
            <a:endParaRPr lang="en-US" altLang="zh-CN" sz="1400" dirty="0">
              <a:ea typeface="楷体_GB2312" pitchFamily="49" charset="-122"/>
            </a:endParaRPr>
          </a:p>
        </p:txBody>
      </p:sp>
      <p:sp>
        <p:nvSpPr>
          <p:cNvPr id="31747" name="Text Box 2"/>
          <p:cNvSpPr txBox="1"/>
          <p:nvPr/>
        </p:nvSpPr>
        <p:spPr>
          <a:xfrm>
            <a:off x="460375" y="400050"/>
            <a:ext cx="8150225" cy="2076450"/>
          </a:xfrm>
          <a:prstGeom prst="rect">
            <a:avLst/>
          </a:prstGeom>
          <a:noFill/>
          <a:ln w="9525">
            <a:noFill/>
          </a:ln>
        </p:spPr>
        <p:txBody>
          <a:bodyPr>
            <a:spAutoFit/>
          </a:bodyPr>
          <a:p>
            <a:pPr eaLnBrk="1" hangingPunct="1">
              <a:spcBef>
                <a:spcPct val="50000"/>
              </a:spcBef>
              <a:buNone/>
            </a:pPr>
            <a:r>
              <a:rPr lang="en-US" altLang="zh-CN" sz="2600" dirty="0">
                <a:solidFill>
                  <a:srgbClr val="0000FF"/>
                </a:solidFill>
                <a:latin typeface="宋体" panose="02010600030101010101" pitchFamily="2" charset="-122"/>
              </a:rPr>
              <a:t>【</a:t>
            </a:r>
            <a:r>
              <a:rPr lang="zh-CN" altLang="en-US" sz="2600" dirty="0">
                <a:solidFill>
                  <a:srgbClr val="0000FF"/>
                </a:solidFill>
                <a:latin typeface="黑体" panose="02010609060101010101" pitchFamily="49" charset="-122"/>
                <a:ea typeface="黑体" panose="02010609060101010101" pitchFamily="49" charset="-122"/>
              </a:rPr>
              <a:t>例</a:t>
            </a:r>
            <a:r>
              <a:rPr lang="en-US" altLang="zh-CN" sz="2600" dirty="0">
                <a:solidFill>
                  <a:srgbClr val="0000FF"/>
                </a:solidFill>
                <a:latin typeface="Tahoma" panose="020B0604030504040204" pitchFamily="34" charset="0"/>
              </a:rPr>
              <a:t>3-4</a:t>
            </a:r>
            <a:r>
              <a:rPr lang="en-US" altLang="zh-CN" sz="2600" dirty="0">
                <a:solidFill>
                  <a:srgbClr val="0000FF"/>
                </a:solidFill>
                <a:latin typeface="宋体" panose="02010600030101010101" pitchFamily="2" charset="-122"/>
              </a:rPr>
              <a:t>】</a:t>
            </a:r>
            <a:r>
              <a:rPr lang="zh-CN" altLang="en-US" sz="2600" dirty="0">
                <a:latin typeface="宋体" panose="02010600030101010101" pitchFamily="2" charset="-122"/>
              </a:rPr>
              <a:t>设有一个最多可有两道作业同时装入内存执行的批处理系统，作业调度采用</a:t>
            </a:r>
            <a:r>
              <a:rPr lang="zh-CN" altLang="en-US" sz="2600" dirty="0">
                <a:latin typeface="Tahoma" panose="020B0604030504040204" pitchFamily="34" charset="0"/>
              </a:rPr>
              <a:t>高响应比优先</a:t>
            </a:r>
            <a:r>
              <a:rPr lang="zh-CN" altLang="en-US" sz="2600" dirty="0">
                <a:latin typeface="宋体" panose="02010600030101010101" pitchFamily="2" charset="-122"/>
              </a:rPr>
              <a:t>调度算法，进程调度采用抢占式静态优先权调度算法，今有如下纯计算型作业序列（假设表中所列进程优先数中，数值越小优先权越高）：</a:t>
            </a:r>
            <a:r>
              <a:rPr lang="zh-CN" altLang="en-US" sz="2600" dirty="0">
                <a:latin typeface="Tahoma" panose="020B0604030504040204" pitchFamily="34" charset="0"/>
              </a:rPr>
              <a:t> </a:t>
            </a:r>
            <a:endParaRPr lang="zh-CN" altLang="en-US" sz="2600" dirty="0">
              <a:latin typeface="Tahoma" panose="020B0604030504040204" pitchFamily="34" charset="0"/>
            </a:endParaRPr>
          </a:p>
        </p:txBody>
      </p:sp>
      <p:sp>
        <p:nvSpPr>
          <p:cNvPr id="31748" name="Text Box 3"/>
          <p:cNvSpPr txBox="1"/>
          <p:nvPr/>
        </p:nvSpPr>
        <p:spPr>
          <a:xfrm>
            <a:off x="423863" y="5532438"/>
            <a:ext cx="7467600" cy="925512"/>
          </a:xfrm>
          <a:prstGeom prst="rect">
            <a:avLst/>
          </a:prstGeom>
          <a:noFill/>
          <a:ln w="9525">
            <a:noFill/>
          </a:ln>
        </p:spPr>
        <p:txBody>
          <a:bodyPr>
            <a:spAutoFit/>
          </a:bodyPr>
          <a:p>
            <a:pPr eaLnBrk="1" hangingPunct="1">
              <a:spcBef>
                <a:spcPct val="10000"/>
              </a:spcBef>
            </a:pPr>
            <a:r>
              <a:rPr lang="en-US" altLang="zh-CN" sz="2600" dirty="0">
                <a:latin typeface="宋体" panose="02010600030101010101" pitchFamily="2" charset="-122"/>
              </a:rPr>
              <a:t>(1)</a:t>
            </a:r>
            <a:r>
              <a:rPr lang="zh-CN" altLang="en-US" sz="2600" dirty="0">
                <a:latin typeface="宋体" panose="02010600030101010101" pitchFamily="2" charset="-122"/>
              </a:rPr>
              <a:t>列出所有作业进入内存时间及结束时间。</a:t>
            </a:r>
            <a:r>
              <a:rPr lang="zh-CN" altLang="en-US" sz="2600" dirty="0">
                <a:latin typeface="Tahoma" panose="020B0604030504040204" pitchFamily="34" charset="0"/>
              </a:rPr>
              <a:t> </a:t>
            </a:r>
            <a:endParaRPr lang="zh-CN" altLang="en-US" sz="2600" dirty="0">
              <a:latin typeface="Tahoma" panose="020B0604030504040204" pitchFamily="34" charset="0"/>
            </a:endParaRPr>
          </a:p>
          <a:p>
            <a:pPr eaLnBrk="1" hangingPunct="1">
              <a:spcBef>
                <a:spcPct val="10000"/>
              </a:spcBef>
            </a:pPr>
            <a:r>
              <a:rPr lang="en-US" altLang="zh-CN" sz="2600" dirty="0">
                <a:latin typeface="宋体" panose="02010600030101010101" pitchFamily="2" charset="-122"/>
              </a:rPr>
              <a:t>(2)</a:t>
            </a:r>
            <a:r>
              <a:rPr lang="zh-CN" altLang="en-US" sz="2600" dirty="0">
                <a:latin typeface="宋体" panose="02010600030101010101" pitchFamily="2" charset="-122"/>
              </a:rPr>
              <a:t>计算平均周转时间。</a:t>
            </a:r>
            <a:r>
              <a:rPr lang="zh-CN" altLang="en-US" sz="2600" dirty="0">
                <a:latin typeface="Tahoma" panose="020B0604030504040204" pitchFamily="34" charset="0"/>
              </a:rPr>
              <a:t> </a:t>
            </a:r>
            <a:endParaRPr lang="zh-CN" altLang="en-US" sz="2600" dirty="0">
              <a:latin typeface="Tahoma" panose="020B0604030504040204" pitchFamily="34" charset="0"/>
            </a:endParaRPr>
          </a:p>
        </p:txBody>
      </p:sp>
      <p:graphicFrame>
        <p:nvGraphicFramePr>
          <p:cNvPr id="266244" name="Group 4"/>
          <p:cNvGraphicFramePr>
            <a:graphicFrameLocks noGrp="1"/>
          </p:cNvGraphicFramePr>
          <p:nvPr/>
        </p:nvGraphicFramePr>
        <p:xfrm>
          <a:off x="560388" y="2759075"/>
          <a:ext cx="8135938" cy="2590800"/>
        </p:xfrm>
        <a:graphic>
          <a:graphicData uri="http://schemas.openxmlformats.org/drawingml/2006/table">
            <a:tbl>
              <a:tblPr/>
              <a:tblGrid>
                <a:gridCol w="1355725"/>
                <a:gridCol w="1954212"/>
                <a:gridCol w="2530475"/>
                <a:gridCol w="2295525"/>
              </a:tblGrid>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作业名</a:t>
                      </a:r>
                      <a:endParaRPr kumimoji="0"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到达时间</a:t>
                      </a:r>
                      <a:endParaRPr kumimoji="0"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估计运行时间</a:t>
                      </a:r>
                      <a:endParaRPr kumimoji="0"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进程优先数</a:t>
                      </a:r>
                      <a:endParaRPr kumimoji="0"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J1</a:t>
                      </a:r>
                      <a:endPar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10:10</a:t>
                      </a:r>
                      <a:endPar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20</a:t>
                      </a:r>
                      <a:r>
                        <a:rPr kumimoji="0"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分钟</a:t>
                      </a:r>
                      <a:endParaRPr kumimoji="0"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endPar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32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J2</a:t>
                      </a:r>
                      <a:endPar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10:20</a:t>
                      </a:r>
                      <a:endPar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30</a:t>
                      </a:r>
                      <a:r>
                        <a:rPr kumimoji="0"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分钟</a:t>
                      </a:r>
                      <a:endParaRPr kumimoji="0"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J3</a:t>
                      </a:r>
                      <a:endPar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10:30</a:t>
                      </a:r>
                      <a:endPar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25</a:t>
                      </a:r>
                      <a:r>
                        <a:rPr kumimoji="0"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分钟</a:t>
                      </a:r>
                      <a:endParaRPr kumimoji="0"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16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J4</a:t>
                      </a:r>
                      <a:endPar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10:50</a:t>
                      </a:r>
                      <a:endPar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20</a:t>
                      </a:r>
                      <a:r>
                        <a:rPr kumimoji="0"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分钟</a:t>
                      </a:r>
                      <a:endParaRPr kumimoji="0"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endPar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灯片编号占位符 3"/>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ea typeface="楷体_GB2312" pitchFamily="49" charset="-122"/>
              </a:rPr>
            </a:fld>
            <a:endParaRPr lang="en-US" altLang="zh-CN" sz="1400" dirty="0">
              <a:ea typeface="楷体_GB2312" pitchFamily="49" charset="-122"/>
            </a:endParaRPr>
          </a:p>
        </p:txBody>
      </p:sp>
      <p:sp>
        <p:nvSpPr>
          <p:cNvPr id="32771" name="Line 4"/>
          <p:cNvSpPr/>
          <p:nvPr/>
        </p:nvSpPr>
        <p:spPr>
          <a:xfrm>
            <a:off x="684213" y="2924175"/>
            <a:ext cx="6137275" cy="0"/>
          </a:xfrm>
          <a:prstGeom prst="line">
            <a:avLst/>
          </a:prstGeom>
          <a:ln w="9525" cap="flat" cmpd="sng">
            <a:solidFill>
              <a:schemeClr val="tx1"/>
            </a:solidFill>
            <a:prstDash val="solid"/>
            <a:headEnd type="none" w="med" len="med"/>
            <a:tailEnd type="triangle" w="med" len="lg"/>
          </a:ln>
        </p:spPr>
      </p:sp>
      <p:sp>
        <p:nvSpPr>
          <p:cNvPr id="32772" name="Line 5"/>
          <p:cNvSpPr/>
          <p:nvPr/>
        </p:nvSpPr>
        <p:spPr>
          <a:xfrm flipV="1">
            <a:off x="684213" y="620713"/>
            <a:ext cx="0" cy="2303462"/>
          </a:xfrm>
          <a:prstGeom prst="line">
            <a:avLst/>
          </a:prstGeom>
          <a:ln w="9525" cap="flat" cmpd="sng">
            <a:solidFill>
              <a:schemeClr val="tx1"/>
            </a:solidFill>
            <a:prstDash val="solid"/>
            <a:headEnd type="none" w="med" len="med"/>
            <a:tailEnd type="none" w="med" len="med"/>
          </a:ln>
        </p:spPr>
      </p:sp>
      <p:sp>
        <p:nvSpPr>
          <p:cNvPr id="691206" name="Text Box 6"/>
          <p:cNvSpPr txBox="1"/>
          <p:nvPr/>
        </p:nvSpPr>
        <p:spPr>
          <a:xfrm>
            <a:off x="755650" y="1052513"/>
            <a:ext cx="504825" cy="457200"/>
          </a:xfrm>
          <a:prstGeom prst="rect">
            <a:avLst/>
          </a:prstGeom>
          <a:noFill/>
          <a:ln w="9525">
            <a:noFill/>
          </a:ln>
        </p:spPr>
        <p:txBody>
          <a:bodyPr>
            <a:spAutoFit/>
          </a:bodyPr>
          <a:p>
            <a:pPr eaLnBrk="1" hangingPunct="1">
              <a:spcBef>
                <a:spcPct val="50000"/>
              </a:spcBef>
            </a:pPr>
            <a:r>
              <a:rPr lang="en-US" altLang="zh-CN" dirty="0">
                <a:latin typeface="Times New Roman" panose="02020603050405020304" pitchFamily="18" charset="0"/>
              </a:rPr>
              <a:t>J1</a:t>
            </a:r>
            <a:endParaRPr lang="en-US" altLang="zh-CN" dirty="0">
              <a:latin typeface="Times New Roman" panose="02020603050405020304" pitchFamily="18" charset="0"/>
            </a:endParaRPr>
          </a:p>
        </p:txBody>
      </p:sp>
      <p:sp>
        <p:nvSpPr>
          <p:cNvPr id="32774" name="Text Box 7"/>
          <p:cNvSpPr txBox="1"/>
          <p:nvPr/>
        </p:nvSpPr>
        <p:spPr>
          <a:xfrm>
            <a:off x="0" y="1268413"/>
            <a:ext cx="720725" cy="387350"/>
          </a:xfrm>
          <a:prstGeom prst="rect">
            <a:avLst/>
          </a:prstGeom>
          <a:noFill/>
          <a:ln w="9525">
            <a:noFill/>
          </a:ln>
        </p:spPr>
        <p:txBody>
          <a:bodyPr lIns="18000" tIns="10800" rIns="18000" bIns="10800">
            <a:spAutoFit/>
          </a:bodyPr>
          <a:p>
            <a:pPr eaLnBrk="1" hangingPunct="1">
              <a:spcBef>
                <a:spcPct val="50000"/>
              </a:spcBef>
            </a:pPr>
            <a:r>
              <a:rPr lang="en-US" altLang="zh-CN" dirty="0">
                <a:latin typeface="Times New Roman" panose="02020603050405020304" pitchFamily="18" charset="0"/>
              </a:rPr>
              <a:t>CPU</a:t>
            </a:r>
            <a:endParaRPr lang="en-US" altLang="zh-CN" dirty="0">
              <a:latin typeface="Times New Roman" panose="02020603050405020304" pitchFamily="18" charset="0"/>
            </a:endParaRPr>
          </a:p>
        </p:txBody>
      </p:sp>
      <p:sp>
        <p:nvSpPr>
          <p:cNvPr id="691208" name="Line 8"/>
          <p:cNvSpPr/>
          <p:nvPr/>
        </p:nvSpPr>
        <p:spPr>
          <a:xfrm>
            <a:off x="684213" y="1484313"/>
            <a:ext cx="719137" cy="0"/>
          </a:xfrm>
          <a:prstGeom prst="line">
            <a:avLst/>
          </a:prstGeom>
          <a:ln w="28575" cap="flat" cmpd="sng">
            <a:solidFill>
              <a:srgbClr val="0000FF"/>
            </a:solidFill>
            <a:prstDash val="solid"/>
            <a:headEnd type="none" w="med" len="med"/>
            <a:tailEnd type="none" w="med" len="med"/>
          </a:ln>
        </p:spPr>
      </p:sp>
      <p:sp>
        <p:nvSpPr>
          <p:cNvPr id="32776" name="Text Box 9"/>
          <p:cNvSpPr txBox="1"/>
          <p:nvPr/>
        </p:nvSpPr>
        <p:spPr>
          <a:xfrm>
            <a:off x="473075" y="2924175"/>
            <a:ext cx="461963" cy="954088"/>
          </a:xfrm>
          <a:prstGeom prst="rect">
            <a:avLst/>
          </a:prstGeom>
          <a:noFill/>
          <a:ln w="9525">
            <a:noFill/>
          </a:ln>
        </p:spPr>
        <p:txBody>
          <a:bodyPr vert="eaVert" lIns="18000" tIns="10800" rIns="18000" bIns="10800">
            <a:spAutoFit/>
          </a:bodyPr>
          <a:p>
            <a:pPr eaLnBrk="1" hangingPunct="1">
              <a:spcBef>
                <a:spcPct val="50000"/>
              </a:spcBef>
            </a:pPr>
            <a:r>
              <a:rPr lang="en-US" altLang="zh-CN" sz="2800" dirty="0">
                <a:latin typeface="Times New Roman" panose="02020603050405020304" pitchFamily="18" charset="0"/>
              </a:rPr>
              <a:t>10:10</a:t>
            </a:r>
            <a:endParaRPr lang="en-US" altLang="zh-CN" sz="2800" dirty="0">
              <a:latin typeface="Times New Roman" panose="02020603050405020304" pitchFamily="18" charset="0"/>
            </a:endParaRPr>
          </a:p>
        </p:txBody>
      </p:sp>
      <p:sp>
        <p:nvSpPr>
          <p:cNvPr id="691210" name="Line 10"/>
          <p:cNvSpPr/>
          <p:nvPr/>
        </p:nvSpPr>
        <p:spPr>
          <a:xfrm>
            <a:off x="1403350" y="1484313"/>
            <a:ext cx="0" cy="1439862"/>
          </a:xfrm>
          <a:prstGeom prst="line">
            <a:avLst/>
          </a:prstGeom>
          <a:ln w="9525" cap="flat" cmpd="sng">
            <a:solidFill>
              <a:schemeClr val="tx1"/>
            </a:solidFill>
            <a:prstDash val="dash"/>
            <a:headEnd type="none" w="med" len="med"/>
            <a:tailEnd type="none" w="med" len="med"/>
          </a:ln>
        </p:spPr>
      </p:sp>
      <p:sp>
        <p:nvSpPr>
          <p:cNvPr id="691211" name="Text Box 11"/>
          <p:cNvSpPr txBox="1"/>
          <p:nvPr/>
        </p:nvSpPr>
        <p:spPr>
          <a:xfrm>
            <a:off x="1081088" y="2924175"/>
            <a:ext cx="611187" cy="1079500"/>
          </a:xfrm>
          <a:prstGeom prst="rect">
            <a:avLst/>
          </a:prstGeom>
          <a:noFill/>
          <a:ln w="9525">
            <a:noFill/>
          </a:ln>
        </p:spPr>
        <p:txBody>
          <a:bodyPr vert="eaVert">
            <a:spAutoFit/>
          </a:bodyPr>
          <a:p>
            <a:pPr eaLnBrk="1" hangingPunct="1">
              <a:spcBef>
                <a:spcPct val="50000"/>
              </a:spcBef>
            </a:pPr>
            <a:r>
              <a:rPr lang="en-US" altLang="zh-CN" sz="2800" dirty="0">
                <a:latin typeface="Times New Roman" panose="02020603050405020304" pitchFamily="18" charset="0"/>
              </a:rPr>
              <a:t>10:20</a:t>
            </a:r>
            <a:endParaRPr lang="en-US" altLang="zh-CN" sz="2800" dirty="0">
              <a:latin typeface="Times New Roman" panose="02020603050405020304" pitchFamily="18" charset="0"/>
            </a:endParaRPr>
          </a:p>
        </p:txBody>
      </p:sp>
      <p:sp>
        <p:nvSpPr>
          <p:cNvPr id="691212" name="Line 12"/>
          <p:cNvSpPr/>
          <p:nvPr/>
        </p:nvSpPr>
        <p:spPr>
          <a:xfrm>
            <a:off x="1403350" y="1484313"/>
            <a:ext cx="1296988" cy="0"/>
          </a:xfrm>
          <a:prstGeom prst="line">
            <a:avLst/>
          </a:prstGeom>
          <a:ln w="28575" cap="flat" cmpd="sng">
            <a:solidFill>
              <a:srgbClr val="CC3300"/>
            </a:solidFill>
            <a:prstDash val="solid"/>
            <a:headEnd type="none" w="med" len="med"/>
            <a:tailEnd type="none" w="med" len="med"/>
          </a:ln>
        </p:spPr>
      </p:sp>
      <p:sp>
        <p:nvSpPr>
          <p:cNvPr id="691213" name="Text Box 13"/>
          <p:cNvSpPr txBox="1"/>
          <p:nvPr/>
        </p:nvSpPr>
        <p:spPr>
          <a:xfrm>
            <a:off x="1692275" y="1081088"/>
            <a:ext cx="504825" cy="457200"/>
          </a:xfrm>
          <a:prstGeom prst="rect">
            <a:avLst/>
          </a:prstGeom>
          <a:noFill/>
          <a:ln w="9525">
            <a:noFill/>
          </a:ln>
        </p:spPr>
        <p:txBody>
          <a:bodyPr>
            <a:spAutoFit/>
          </a:bodyPr>
          <a:p>
            <a:pPr eaLnBrk="1" hangingPunct="1">
              <a:spcBef>
                <a:spcPct val="50000"/>
              </a:spcBef>
            </a:pPr>
            <a:r>
              <a:rPr lang="en-US" altLang="zh-CN" dirty="0">
                <a:latin typeface="Times New Roman" panose="02020603050405020304" pitchFamily="18" charset="0"/>
              </a:rPr>
              <a:t>J2</a:t>
            </a:r>
            <a:endParaRPr lang="en-US" altLang="zh-CN" dirty="0">
              <a:latin typeface="Times New Roman" panose="02020603050405020304" pitchFamily="18" charset="0"/>
            </a:endParaRPr>
          </a:p>
        </p:txBody>
      </p:sp>
      <p:sp>
        <p:nvSpPr>
          <p:cNvPr id="691214" name="Line 14"/>
          <p:cNvSpPr/>
          <p:nvPr/>
        </p:nvSpPr>
        <p:spPr>
          <a:xfrm>
            <a:off x="2681288" y="1493838"/>
            <a:ext cx="0" cy="1395412"/>
          </a:xfrm>
          <a:prstGeom prst="line">
            <a:avLst/>
          </a:prstGeom>
          <a:ln w="9525" cap="flat" cmpd="sng">
            <a:solidFill>
              <a:schemeClr val="tx1"/>
            </a:solidFill>
            <a:prstDash val="dash"/>
            <a:headEnd type="none" w="med" len="med"/>
            <a:tailEnd type="none" w="med" len="med"/>
          </a:ln>
        </p:spPr>
      </p:sp>
      <p:sp>
        <p:nvSpPr>
          <p:cNvPr id="691215" name="Text Box 15"/>
          <p:cNvSpPr txBox="1"/>
          <p:nvPr/>
        </p:nvSpPr>
        <p:spPr>
          <a:xfrm>
            <a:off x="2366963" y="2933700"/>
            <a:ext cx="611187" cy="1079500"/>
          </a:xfrm>
          <a:prstGeom prst="rect">
            <a:avLst/>
          </a:prstGeom>
          <a:noFill/>
          <a:ln w="9525">
            <a:noFill/>
          </a:ln>
        </p:spPr>
        <p:txBody>
          <a:bodyPr vert="eaVert">
            <a:spAutoFit/>
          </a:bodyPr>
          <a:p>
            <a:pPr eaLnBrk="1" hangingPunct="1">
              <a:spcBef>
                <a:spcPct val="50000"/>
              </a:spcBef>
            </a:pPr>
            <a:r>
              <a:rPr lang="en-US" altLang="zh-CN" sz="2800" dirty="0">
                <a:latin typeface="Times New Roman" panose="02020603050405020304" pitchFamily="18" charset="0"/>
              </a:rPr>
              <a:t>10:50</a:t>
            </a:r>
            <a:endParaRPr lang="en-US" altLang="zh-CN" sz="2800" dirty="0">
              <a:latin typeface="Times New Roman" panose="02020603050405020304" pitchFamily="18" charset="0"/>
            </a:endParaRPr>
          </a:p>
        </p:txBody>
      </p:sp>
      <p:sp>
        <p:nvSpPr>
          <p:cNvPr id="691216" name="Text Box 16"/>
          <p:cNvSpPr txBox="1"/>
          <p:nvPr/>
        </p:nvSpPr>
        <p:spPr>
          <a:xfrm>
            <a:off x="431800" y="5214938"/>
            <a:ext cx="7426325" cy="519112"/>
          </a:xfrm>
          <a:prstGeom prst="rect">
            <a:avLst/>
          </a:prstGeom>
          <a:noFill/>
          <a:ln w="9525">
            <a:noFill/>
          </a:ln>
        </p:spPr>
        <p:txBody>
          <a:bodyPr>
            <a:spAutoFit/>
          </a:bodyPr>
          <a:p>
            <a:pPr eaLnBrk="1" hangingPunct="1">
              <a:spcBef>
                <a:spcPct val="50000"/>
              </a:spcBef>
            </a:pPr>
            <a:r>
              <a:rPr lang="en-US" altLang="zh-CN" sz="2800" dirty="0">
                <a:latin typeface="Times New Roman" panose="02020603050405020304" pitchFamily="18" charset="0"/>
              </a:rPr>
              <a:t>10:50   J3</a:t>
            </a:r>
            <a:r>
              <a:rPr lang="zh-CN" altLang="en-US" sz="2800" dirty="0">
                <a:latin typeface="Times New Roman" panose="02020603050405020304" pitchFamily="18" charset="0"/>
              </a:rPr>
              <a:t>响应比高，</a:t>
            </a:r>
            <a:r>
              <a:rPr lang="en-US" altLang="zh-CN" sz="2800" dirty="0">
                <a:latin typeface="Times New Roman" panose="02020603050405020304" pitchFamily="18" charset="0"/>
              </a:rPr>
              <a:t>J3</a:t>
            </a:r>
            <a:r>
              <a:rPr lang="zh-CN" altLang="en-US" sz="2800" dirty="0">
                <a:latin typeface="Times New Roman" panose="02020603050405020304" pitchFamily="18" charset="0"/>
              </a:rPr>
              <a:t>调入内存并执行。</a:t>
            </a:r>
            <a:endParaRPr lang="zh-CN" altLang="en-US" sz="2800" dirty="0">
              <a:latin typeface="Times New Roman" panose="02020603050405020304" pitchFamily="18" charset="0"/>
            </a:endParaRPr>
          </a:p>
        </p:txBody>
      </p:sp>
      <p:sp>
        <p:nvSpPr>
          <p:cNvPr id="691217" name="Line 17"/>
          <p:cNvSpPr/>
          <p:nvPr/>
        </p:nvSpPr>
        <p:spPr>
          <a:xfrm>
            <a:off x="2681288" y="1493838"/>
            <a:ext cx="946150" cy="0"/>
          </a:xfrm>
          <a:prstGeom prst="line">
            <a:avLst/>
          </a:prstGeom>
          <a:ln w="28575" cap="flat" cmpd="sng">
            <a:solidFill>
              <a:srgbClr val="000066"/>
            </a:solidFill>
            <a:prstDash val="solid"/>
            <a:headEnd type="none" w="med" len="med"/>
            <a:tailEnd type="none" w="med" len="med"/>
          </a:ln>
        </p:spPr>
      </p:sp>
      <p:sp>
        <p:nvSpPr>
          <p:cNvPr id="691218" name="Text Box 18"/>
          <p:cNvSpPr txBox="1"/>
          <p:nvPr/>
        </p:nvSpPr>
        <p:spPr>
          <a:xfrm>
            <a:off x="3286125" y="2933700"/>
            <a:ext cx="611188" cy="1079500"/>
          </a:xfrm>
          <a:prstGeom prst="rect">
            <a:avLst/>
          </a:prstGeom>
          <a:noFill/>
          <a:ln w="9525">
            <a:noFill/>
          </a:ln>
        </p:spPr>
        <p:txBody>
          <a:bodyPr vert="eaVert">
            <a:spAutoFit/>
          </a:bodyPr>
          <a:p>
            <a:pPr eaLnBrk="1" hangingPunct="1">
              <a:spcBef>
                <a:spcPct val="50000"/>
              </a:spcBef>
            </a:pPr>
            <a:r>
              <a:rPr lang="en-US" altLang="zh-CN" sz="2800" dirty="0">
                <a:latin typeface="Times New Roman" panose="02020603050405020304" pitchFamily="18" charset="0"/>
              </a:rPr>
              <a:t>11:15</a:t>
            </a:r>
            <a:endParaRPr lang="en-US" altLang="zh-CN" sz="2800" dirty="0">
              <a:latin typeface="Times New Roman" panose="02020603050405020304" pitchFamily="18" charset="0"/>
            </a:endParaRPr>
          </a:p>
        </p:txBody>
      </p:sp>
      <p:sp>
        <p:nvSpPr>
          <p:cNvPr id="691219" name="Line 19"/>
          <p:cNvSpPr/>
          <p:nvPr/>
        </p:nvSpPr>
        <p:spPr>
          <a:xfrm>
            <a:off x="3627438" y="1493838"/>
            <a:ext cx="0" cy="1395412"/>
          </a:xfrm>
          <a:prstGeom prst="line">
            <a:avLst/>
          </a:prstGeom>
          <a:ln w="9525" cap="flat" cmpd="sng">
            <a:solidFill>
              <a:srgbClr val="000066"/>
            </a:solidFill>
            <a:prstDash val="dash"/>
            <a:headEnd type="none" w="med" len="med"/>
            <a:tailEnd type="none" w="med" len="med"/>
          </a:ln>
        </p:spPr>
      </p:sp>
      <p:sp>
        <p:nvSpPr>
          <p:cNvPr id="691220" name="Text Box 20"/>
          <p:cNvSpPr txBox="1"/>
          <p:nvPr/>
        </p:nvSpPr>
        <p:spPr>
          <a:xfrm>
            <a:off x="2906713" y="1081088"/>
            <a:ext cx="504825" cy="457200"/>
          </a:xfrm>
          <a:prstGeom prst="rect">
            <a:avLst/>
          </a:prstGeom>
          <a:noFill/>
          <a:ln w="9525">
            <a:noFill/>
          </a:ln>
        </p:spPr>
        <p:txBody>
          <a:bodyPr>
            <a:spAutoFit/>
          </a:bodyPr>
          <a:p>
            <a:pPr eaLnBrk="1" hangingPunct="1">
              <a:spcBef>
                <a:spcPct val="50000"/>
              </a:spcBef>
            </a:pPr>
            <a:r>
              <a:rPr lang="en-US" altLang="zh-CN" dirty="0">
                <a:latin typeface="Times New Roman" panose="02020603050405020304" pitchFamily="18" charset="0"/>
              </a:rPr>
              <a:t>J3</a:t>
            </a:r>
            <a:endParaRPr lang="en-US" altLang="zh-CN" dirty="0">
              <a:latin typeface="Times New Roman" panose="02020603050405020304" pitchFamily="18" charset="0"/>
            </a:endParaRPr>
          </a:p>
        </p:txBody>
      </p:sp>
      <p:sp>
        <p:nvSpPr>
          <p:cNvPr id="691221" name="Text Box 21"/>
          <p:cNvSpPr txBox="1"/>
          <p:nvPr/>
        </p:nvSpPr>
        <p:spPr>
          <a:xfrm>
            <a:off x="431800" y="5754688"/>
            <a:ext cx="8054975" cy="519112"/>
          </a:xfrm>
          <a:prstGeom prst="rect">
            <a:avLst/>
          </a:prstGeom>
          <a:noFill/>
          <a:ln w="9525">
            <a:noFill/>
          </a:ln>
        </p:spPr>
        <p:txBody>
          <a:bodyPr>
            <a:spAutoFit/>
          </a:bodyPr>
          <a:p>
            <a:pPr eaLnBrk="1" hangingPunct="1">
              <a:spcBef>
                <a:spcPct val="50000"/>
              </a:spcBef>
            </a:pPr>
            <a:r>
              <a:rPr lang="en-US" altLang="zh-CN" sz="2800" dirty="0">
                <a:latin typeface="Times New Roman" panose="02020603050405020304" pitchFamily="18" charset="0"/>
              </a:rPr>
              <a:t>11:15   J4</a:t>
            </a:r>
            <a:r>
              <a:rPr lang="zh-CN" altLang="en-US" sz="2800" dirty="0">
                <a:latin typeface="Times New Roman" panose="02020603050405020304" pitchFamily="18" charset="0"/>
              </a:rPr>
              <a:t>调入内存，</a:t>
            </a:r>
            <a:r>
              <a:rPr lang="en-US" altLang="zh-CN" sz="2800" dirty="0">
                <a:latin typeface="Times New Roman" panose="02020603050405020304" pitchFamily="18" charset="0"/>
              </a:rPr>
              <a:t>J1</a:t>
            </a:r>
            <a:r>
              <a:rPr lang="zh-CN" altLang="en-US" sz="2800" dirty="0">
                <a:latin typeface="Times New Roman" panose="02020603050405020304" pitchFamily="18" charset="0"/>
              </a:rPr>
              <a:t>恢复执行。</a:t>
            </a:r>
            <a:endParaRPr lang="zh-CN" altLang="en-US" sz="2800" dirty="0">
              <a:latin typeface="Times New Roman" panose="02020603050405020304" pitchFamily="18" charset="0"/>
            </a:endParaRPr>
          </a:p>
        </p:txBody>
      </p:sp>
      <p:sp>
        <p:nvSpPr>
          <p:cNvPr id="691222" name="Line 22"/>
          <p:cNvSpPr/>
          <p:nvPr/>
        </p:nvSpPr>
        <p:spPr>
          <a:xfrm>
            <a:off x="3627438" y="1493838"/>
            <a:ext cx="719137" cy="0"/>
          </a:xfrm>
          <a:prstGeom prst="line">
            <a:avLst/>
          </a:prstGeom>
          <a:ln w="28575" cap="flat" cmpd="sng">
            <a:solidFill>
              <a:srgbClr val="0000FF"/>
            </a:solidFill>
            <a:prstDash val="solid"/>
            <a:headEnd type="none" w="med" len="med"/>
            <a:tailEnd type="none" w="med" len="med"/>
          </a:ln>
        </p:spPr>
      </p:sp>
      <p:sp>
        <p:nvSpPr>
          <p:cNvPr id="691223" name="Text Box 23"/>
          <p:cNvSpPr txBox="1"/>
          <p:nvPr/>
        </p:nvSpPr>
        <p:spPr>
          <a:xfrm>
            <a:off x="3716338" y="1081088"/>
            <a:ext cx="504825" cy="457200"/>
          </a:xfrm>
          <a:prstGeom prst="rect">
            <a:avLst/>
          </a:prstGeom>
          <a:noFill/>
          <a:ln w="9525">
            <a:noFill/>
          </a:ln>
        </p:spPr>
        <p:txBody>
          <a:bodyPr>
            <a:spAutoFit/>
          </a:bodyPr>
          <a:p>
            <a:pPr eaLnBrk="1" hangingPunct="1">
              <a:spcBef>
                <a:spcPct val="50000"/>
              </a:spcBef>
            </a:pPr>
            <a:r>
              <a:rPr lang="en-US" altLang="zh-CN" dirty="0">
                <a:latin typeface="Times New Roman" panose="02020603050405020304" pitchFamily="18" charset="0"/>
              </a:rPr>
              <a:t>J1</a:t>
            </a:r>
            <a:endParaRPr lang="en-US" altLang="zh-CN" dirty="0">
              <a:latin typeface="Times New Roman" panose="02020603050405020304" pitchFamily="18" charset="0"/>
            </a:endParaRPr>
          </a:p>
        </p:txBody>
      </p:sp>
      <p:sp>
        <p:nvSpPr>
          <p:cNvPr id="691224" name="Line 24"/>
          <p:cNvSpPr/>
          <p:nvPr/>
        </p:nvSpPr>
        <p:spPr>
          <a:xfrm>
            <a:off x="4346575" y="1493838"/>
            <a:ext cx="0" cy="1439862"/>
          </a:xfrm>
          <a:prstGeom prst="line">
            <a:avLst/>
          </a:prstGeom>
          <a:ln w="9525" cap="flat" cmpd="sng">
            <a:solidFill>
              <a:schemeClr val="tx1"/>
            </a:solidFill>
            <a:prstDash val="dash"/>
            <a:headEnd type="none" w="med" len="med"/>
            <a:tailEnd type="none" w="med" len="med"/>
          </a:ln>
        </p:spPr>
      </p:sp>
      <p:sp>
        <p:nvSpPr>
          <p:cNvPr id="691225" name="Text Box 25"/>
          <p:cNvSpPr txBox="1"/>
          <p:nvPr/>
        </p:nvSpPr>
        <p:spPr>
          <a:xfrm>
            <a:off x="4051300" y="2933700"/>
            <a:ext cx="611188" cy="1079500"/>
          </a:xfrm>
          <a:prstGeom prst="rect">
            <a:avLst/>
          </a:prstGeom>
          <a:noFill/>
          <a:ln w="9525">
            <a:noFill/>
          </a:ln>
        </p:spPr>
        <p:txBody>
          <a:bodyPr vert="eaVert">
            <a:spAutoFit/>
          </a:bodyPr>
          <a:p>
            <a:pPr eaLnBrk="1" hangingPunct="1">
              <a:spcBef>
                <a:spcPct val="50000"/>
              </a:spcBef>
            </a:pPr>
            <a:r>
              <a:rPr lang="en-US" altLang="zh-CN" sz="2800" dirty="0">
                <a:latin typeface="Times New Roman" panose="02020603050405020304" pitchFamily="18" charset="0"/>
              </a:rPr>
              <a:t>11:25</a:t>
            </a:r>
            <a:endParaRPr lang="en-US" altLang="zh-CN" sz="2800" dirty="0">
              <a:latin typeface="Times New Roman" panose="02020603050405020304" pitchFamily="18" charset="0"/>
            </a:endParaRPr>
          </a:p>
        </p:txBody>
      </p:sp>
      <p:sp>
        <p:nvSpPr>
          <p:cNvPr id="691226" name="Line 26"/>
          <p:cNvSpPr/>
          <p:nvPr/>
        </p:nvSpPr>
        <p:spPr>
          <a:xfrm>
            <a:off x="4346575" y="1493838"/>
            <a:ext cx="946150" cy="0"/>
          </a:xfrm>
          <a:prstGeom prst="line">
            <a:avLst/>
          </a:prstGeom>
          <a:ln w="28575" cap="flat" cmpd="sng">
            <a:solidFill>
              <a:schemeClr val="tx1"/>
            </a:solidFill>
            <a:prstDash val="solid"/>
            <a:headEnd type="none" w="med" len="med"/>
            <a:tailEnd type="none" w="med" len="med"/>
          </a:ln>
        </p:spPr>
      </p:sp>
      <p:sp>
        <p:nvSpPr>
          <p:cNvPr id="691227" name="Line 27"/>
          <p:cNvSpPr/>
          <p:nvPr/>
        </p:nvSpPr>
        <p:spPr>
          <a:xfrm>
            <a:off x="5292725" y="1493838"/>
            <a:ext cx="0" cy="1439862"/>
          </a:xfrm>
          <a:prstGeom prst="line">
            <a:avLst/>
          </a:prstGeom>
          <a:ln w="9525" cap="flat" cmpd="sng">
            <a:solidFill>
              <a:schemeClr val="tx1"/>
            </a:solidFill>
            <a:prstDash val="dash"/>
            <a:headEnd type="none" w="med" len="med"/>
            <a:tailEnd type="none" w="med" len="med"/>
          </a:ln>
        </p:spPr>
      </p:sp>
      <p:sp>
        <p:nvSpPr>
          <p:cNvPr id="691228" name="Text Box 28"/>
          <p:cNvSpPr txBox="1"/>
          <p:nvPr/>
        </p:nvSpPr>
        <p:spPr>
          <a:xfrm>
            <a:off x="4616450" y="1089025"/>
            <a:ext cx="504825" cy="457200"/>
          </a:xfrm>
          <a:prstGeom prst="rect">
            <a:avLst/>
          </a:prstGeom>
          <a:noFill/>
          <a:ln w="9525">
            <a:noFill/>
          </a:ln>
        </p:spPr>
        <p:txBody>
          <a:bodyPr>
            <a:spAutoFit/>
          </a:bodyPr>
          <a:p>
            <a:pPr eaLnBrk="1" hangingPunct="1">
              <a:spcBef>
                <a:spcPct val="50000"/>
              </a:spcBef>
            </a:pPr>
            <a:r>
              <a:rPr lang="en-US" altLang="zh-CN" dirty="0">
                <a:latin typeface="Times New Roman" panose="02020603050405020304" pitchFamily="18" charset="0"/>
              </a:rPr>
              <a:t>J4</a:t>
            </a:r>
            <a:endParaRPr lang="en-US" altLang="zh-CN" dirty="0">
              <a:latin typeface="Times New Roman" panose="02020603050405020304" pitchFamily="18" charset="0"/>
            </a:endParaRPr>
          </a:p>
        </p:txBody>
      </p:sp>
      <p:sp>
        <p:nvSpPr>
          <p:cNvPr id="691229" name="Text Box 29"/>
          <p:cNvSpPr txBox="1"/>
          <p:nvPr/>
        </p:nvSpPr>
        <p:spPr>
          <a:xfrm>
            <a:off x="4976813" y="2933700"/>
            <a:ext cx="611187" cy="1079500"/>
          </a:xfrm>
          <a:prstGeom prst="rect">
            <a:avLst/>
          </a:prstGeom>
          <a:noFill/>
          <a:ln w="9525">
            <a:noFill/>
          </a:ln>
        </p:spPr>
        <p:txBody>
          <a:bodyPr vert="eaVert">
            <a:spAutoFit/>
          </a:bodyPr>
          <a:p>
            <a:pPr eaLnBrk="1" hangingPunct="1">
              <a:spcBef>
                <a:spcPct val="50000"/>
              </a:spcBef>
            </a:pPr>
            <a:r>
              <a:rPr lang="en-US" altLang="zh-CN" sz="2800" dirty="0">
                <a:latin typeface="Times New Roman" panose="02020603050405020304" pitchFamily="18" charset="0"/>
              </a:rPr>
              <a:t>11:45</a:t>
            </a:r>
            <a:endParaRPr lang="en-US" altLang="zh-CN" sz="2800" dirty="0">
              <a:latin typeface="Times New Roman" panose="02020603050405020304" pitchFamily="18" charset="0"/>
            </a:endParaRPr>
          </a:p>
        </p:txBody>
      </p:sp>
      <p:sp>
        <p:nvSpPr>
          <p:cNvPr id="32797" name="Text Box 30"/>
          <p:cNvSpPr txBox="1"/>
          <p:nvPr/>
        </p:nvSpPr>
        <p:spPr>
          <a:xfrm>
            <a:off x="395288" y="4076700"/>
            <a:ext cx="8316912" cy="519113"/>
          </a:xfrm>
          <a:prstGeom prst="rect">
            <a:avLst/>
          </a:prstGeom>
          <a:noFill/>
          <a:ln w="9525">
            <a:noFill/>
          </a:ln>
        </p:spPr>
        <p:txBody>
          <a:bodyPr>
            <a:spAutoFit/>
          </a:bodyPr>
          <a:p>
            <a:pPr eaLnBrk="1" hangingPunct="1">
              <a:spcBef>
                <a:spcPct val="50000"/>
              </a:spcBef>
            </a:pPr>
            <a:r>
              <a:rPr lang="en-US" altLang="zh-CN" sz="2800" dirty="0">
                <a:latin typeface="Times New Roman" panose="02020603050405020304" pitchFamily="18" charset="0"/>
              </a:rPr>
              <a:t>10:10   </a:t>
            </a:r>
            <a:r>
              <a:rPr lang="zh-CN" altLang="en-US" sz="2800" dirty="0">
                <a:latin typeface="Times New Roman" panose="02020603050405020304" pitchFamily="18" charset="0"/>
              </a:rPr>
              <a:t>只有</a:t>
            </a:r>
            <a:r>
              <a:rPr lang="en-US" altLang="zh-CN" sz="2800" dirty="0">
                <a:latin typeface="Times New Roman" panose="02020603050405020304" pitchFamily="18" charset="0"/>
              </a:rPr>
              <a:t>J1</a:t>
            </a:r>
            <a:r>
              <a:rPr lang="zh-CN" altLang="en-US" sz="2800" dirty="0">
                <a:latin typeface="Times New Roman" panose="02020603050405020304" pitchFamily="18" charset="0"/>
              </a:rPr>
              <a:t>一个作业，调入内存执行。</a:t>
            </a:r>
            <a:endParaRPr lang="zh-CN" altLang="en-US" sz="2800" dirty="0">
              <a:latin typeface="Times New Roman" panose="02020603050405020304" pitchFamily="18" charset="0"/>
            </a:endParaRPr>
          </a:p>
        </p:txBody>
      </p:sp>
      <p:sp>
        <p:nvSpPr>
          <p:cNvPr id="691231" name="Text Box 31"/>
          <p:cNvSpPr txBox="1"/>
          <p:nvPr/>
        </p:nvSpPr>
        <p:spPr>
          <a:xfrm>
            <a:off x="395288" y="4638675"/>
            <a:ext cx="8748712" cy="519113"/>
          </a:xfrm>
          <a:prstGeom prst="rect">
            <a:avLst/>
          </a:prstGeom>
          <a:noFill/>
          <a:ln w="9525">
            <a:noFill/>
          </a:ln>
        </p:spPr>
        <p:txBody>
          <a:bodyPr>
            <a:spAutoFit/>
          </a:bodyPr>
          <a:p>
            <a:pPr eaLnBrk="1" hangingPunct="1">
              <a:spcBef>
                <a:spcPct val="50000"/>
              </a:spcBef>
            </a:pPr>
            <a:r>
              <a:rPr lang="en-US" altLang="zh-CN" sz="2800" dirty="0">
                <a:latin typeface="Times New Roman" panose="02020603050405020304" pitchFamily="18" charset="0"/>
              </a:rPr>
              <a:t>10:20   J2</a:t>
            </a:r>
            <a:r>
              <a:rPr lang="zh-CN" altLang="en-US" sz="2800" dirty="0">
                <a:latin typeface="Times New Roman" panose="02020603050405020304" pitchFamily="18" charset="0"/>
              </a:rPr>
              <a:t>到达，调入内存，因其优先级高，</a:t>
            </a:r>
            <a:r>
              <a:rPr lang="en-US" altLang="zh-CN" sz="2800" dirty="0">
                <a:latin typeface="Times New Roman" panose="02020603050405020304" pitchFamily="18" charset="0"/>
              </a:rPr>
              <a:t>J2</a:t>
            </a:r>
            <a:r>
              <a:rPr lang="zh-CN" altLang="en-US" sz="2800" dirty="0">
                <a:latin typeface="Times New Roman" panose="02020603050405020304" pitchFamily="18" charset="0"/>
              </a:rPr>
              <a:t>执行。</a:t>
            </a:r>
            <a:endParaRPr lang="zh-CN" altLang="en-US" sz="2800" dirty="0">
              <a:latin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91206"/>
                                        </p:tgtEl>
                                        <p:attrNameLst>
                                          <p:attrName>style.visibility</p:attrName>
                                        </p:attrNameLst>
                                      </p:cBhvr>
                                      <p:to>
                                        <p:strVal val="visible"/>
                                      </p:to>
                                    </p:set>
                                    <p:anim calcmode="lin" valueType="num">
                                      <p:cBhvr additive="base">
                                        <p:cTn id="7" dur="500" fill="hold"/>
                                        <p:tgtEl>
                                          <p:spTgt spid="691206"/>
                                        </p:tgtEl>
                                        <p:attrNameLst>
                                          <p:attrName>ppt_x</p:attrName>
                                        </p:attrNameLst>
                                      </p:cBhvr>
                                      <p:tavLst>
                                        <p:tav tm="0">
                                          <p:val>
                                            <p:strVal val="#ppt_x"/>
                                          </p:val>
                                        </p:tav>
                                        <p:tav tm="100000">
                                          <p:val>
                                            <p:strVal val="#ppt_x"/>
                                          </p:val>
                                        </p:tav>
                                      </p:tavLst>
                                    </p:anim>
                                    <p:anim calcmode="lin" valueType="num">
                                      <p:cBhvr additive="base">
                                        <p:cTn id="8" dur="500" fill="hold"/>
                                        <p:tgtEl>
                                          <p:spTgt spid="69120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691208"/>
                                        </p:tgtEl>
                                        <p:attrNameLst>
                                          <p:attrName>style.visibility</p:attrName>
                                        </p:attrNameLst>
                                      </p:cBhvr>
                                      <p:to>
                                        <p:strVal val="visible"/>
                                      </p:to>
                                    </p:set>
                                    <p:animEffect transition="in" filter="wipe(left)">
                                      <p:cBhvr>
                                        <p:cTn id="12" dur="500"/>
                                        <p:tgtEl>
                                          <p:spTgt spid="691208"/>
                                        </p:tgtEl>
                                      </p:cBhvr>
                                    </p:animEffect>
                                  </p:childTnLst>
                                </p:cTn>
                              </p:par>
                            </p:childTnLst>
                          </p:cTn>
                        </p:par>
                        <p:par>
                          <p:cTn id="13" fill="hold">
                            <p:stCondLst>
                              <p:cond delay="1000"/>
                            </p:stCondLst>
                            <p:childTnLst>
                              <p:par>
                                <p:cTn id="14" presetID="22" presetClass="entr" presetSubtype="1" fill="hold" nodeType="afterEffect">
                                  <p:stCondLst>
                                    <p:cond delay="0"/>
                                  </p:stCondLst>
                                  <p:childTnLst>
                                    <p:set>
                                      <p:cBhvr>
                                        <p:cTn id="15" dur="1" fill="hold">
                                          <p:stCondLst>
                                            <p:cond delay="0"/>
                                          </p:stCondLst>
                                        </p:cTn>
                                        <p:tgtEl>
                                          <p:spTgt spid="691210"/>
                                        </p:tgtEl>
                                        <p:attrNameLst>
                                          <p:attrName>style.visibility</p:attrName>
                                        </p:attrNameLst>
                                      </p:cBhvr>
                                      <p:to>
                                        <p:strVal val="visible"/>
                                      </p:to>
                                    </p:set>
                                    <p:animEffect transition="in" filter="wipe(up)">
                                      <p:cBhvr>
                                        <p:cTn id="16" dur="500"/>
                                        <p:tgtEl>
                                          <p:spTgt spid="691210"/>
                                        </p:tgtEl>
                                      </p:cBhvr>
                                    </p:animEffect>
                                  </p:childTnLst>
                                </p:cTn>
                              </p:par>
                            </p:childTnLst>
                          </p:cTn>
                        </p:par>
                        <p:par>
                          <p:cTn id="17" fill="hold">
                            <p:stCondLst>
                              <p:cond delay="1500"/>
                            </p:stCondLst>
                            <p:childTnLst>
                              <p:par>
                                <p:cTn id="18" presetID="22" presetClass="entr" presetSubtype="1" fill="hold" grpId="0" nodeType="afterEffect">
                                  <p:stCondLst>
                                    <p:cond delay="0"/>
                                  </p:stCondLst>
                                  <p:childTnLst>
                                    <p:set>
                                      <p:cBhvr>
                                        <p:cTn id="19" dur="1" fill="hold">
                                          <p:stCondLst>
                                            <p:cond delay="0"/>
                                          </p:stCondLst>
                                        </p:cTn>
                                        <p:tgtEl>
                                          <p:spTgt spid="691211"/>
                                        </p:tgtEl>
                                        <p:attrNameLst>
                                          <p:attrName>style.visibility</p:attrName>
                                        </p:attrNameLst>
                                      </p:cBhvr>
                                      <p:to>
                                        <p:strVal val="visible"/>
                                      </p:to>
                                    </p:set>
                                    <p:animEffect transition="in" filter="wipe(up)">
                                      <p:cBhvr>
                                        <p:cTn id="20" dur="500"/>
                                        <p:tgtEl>
                                          <p:spTgt spid="691211"/>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91231"/>
                                        </p:tgtEl>
                                        <p:attrNameLst>
                                          <p:attrName>style.visibility</p:attrName>
                                        </p:attrNameLst>
                                      </p:cBhvr>
                                      <p:to>
                                        <p:strVal val="visible"/>
                                      </p:to>
                                    </p:set>
                                    <p:animEffect transition="in" filter="wipe(left)">
                                      <p:cBhvr>
                                        <p:cTn id="25" dur="500"/>
                                        <p:tgtEl>
                                          <p:spTgt spid="691231"/>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691213"/>
                                        </p:tgtEl>
                                        <p:attrNameLst>
                                          <p:attrName>style.visibility</p:attrName>
                                        </p:attrNameLst>
                                      </p:cBhvr>
                                      <p:to>
                                        <p:strVal val="visible"/>
                                      </p:to>
                                    </p:set>
                                    <p:anim calcmode="lin" valueType="num">
                                      <p:cBhvr additive="base">
                                        <p:cTn id="30" dur="500" fill="hold"/>
                                        <p:tgtEl>
                                          <p:spTgt spid="691213"/>
                                        </p:tgtEl>
                                        <p:attrNameLst>
                                          <p:attrName>ppt_x</p:attrName>
                                        </p:attrNameLst>
                                      </p:cBhvr>
                                      <p:tavLst>
                                        <p:tav tm="0">
                                          <p:val>
                                            <p:strVal val="#ppt_x"/>
                                          </p:val>
                                        </p:tav>
                                        <p:tav tm="100000">
                                          <p:val>
                                            <p:strVal val="#ppt_x"/>
                                          </p:val>
                                        </p:tav>
                                      </p:tavLst>
                                    </p:anim>
                                    <p:anim calcmode="lin" valueType="num">
                                      <p:cBhvr additive="base">
                                        <p:cTn id="31" dur="500" fill="hold"/>
                                        <p:tgtEl>
                                          <p:spTgt spid="691213"/>
                                        </p:tgtEl>
                                        <p:attrNameLst>
                                          <p:attrName>ppt_y</p:attrName>
                                        </p:attrNameLst>
                                      </p:cBhvr>
                                      <p:tavLst>
                                        <p:tav tm="0">
                                          <p:val>
                                            <p:strVal val="1+#ppt_h/2"/>
                                          </p:val>
                                        </p:tav>
                                        <p:tav tm="100000">
                                          <p:val>
                                            <p:strVal val="#ppt_y"/>
                                          </p:val>
                                        </p:tav>
                                      </p:tavLst>
                                    </p:anim>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691212"/>
                                        </p:tgtEl>
                                        <p:attrNameLst>
                                          <p:attrName>style.visibility</p:attrName>
                                        </p:attrNameLst>
                                      </p:cBhvr>
                                      <p:to>
                                        <p:strVal val="visible"/>
                                      </p:to>
                                    </p:set>
                                    <p:animEffect transition="in" filter="wipe(left)">
                                      <p:cBhvr>
                                        <p:cTn id="35" dur="500"/>
                                        <p:tgtEl>
                                          <p:spTgt spid="691212"/>
                                        </p:tgtEl>
                                      </p:cBhvr>
                                    </p:animEffect>
                                  </p:childTnLst>
                                </p:cTn>
                              </p:par>
                            </p:childTnLst>
                          </p:cTn>
                        </p:par>
                        <p:par>
                          <p:cTn id="36" fill="hold">
                            <p:stCondLst>
                              <p:cond delay="1000"/>
                            </p:stCondLst>
                            <p:childTnLst>
                              <p:par>
                                <p:cTn id="37" presetID="22" presetClass="entr" presetSubtype="1" fill="hold" nodeType="afterEffect">
                                  <p:stCondLst>
                                    <p:cond delay="0"/>
                                  </p:stCondLst>
                                  <p:childTnLst>
                                    <p:set>
                                      <p:cBhvr>
                                        <p:cTn id="38" dur="1" fill="hold">
                                          <p:stCondLst>
                                            <p:cond delay="0"/>
                                          </p:stCondLst>
                                        </p:cTn>
                                        <p:tgtEl>
                                          <p:spTgt spid="691214"/>
                                        </p:tgtEl>
                                        <p:attrNameLst>
                                          <p:attrName>style.visibility</p:attrName>
                                        </p:attrNameLst>
                                      </p:cBhvr>
                                      <p:to>
                                        <p:strVal val="visible"/>
                                      </p:to>
                                    </p:set>
                                    <p:animEffect transition="in" filter="wipe(up)">
                                      <p:cBhvr>
                                        <p:cTn id="39" dur="500"/>
                                        <p:tgtEl>
                                          <p:spTgt spid="691214"/>
                                        </p:tgtEl>
                                      </p:cBhvr>
                                    </p:animEffect>
                                  </p:childTnLst>
                                </p:cTn>
                              </p:par>
                            </p:childTnLst>
                          </p:cTn>
                        </p:par>
                        <p:par>
                          <p:cTn id="40" fill="hold">
                            <p:stCondLst>
                              <p:cond delay="1500"/>
                            </p:stCondLst>
                            <p:childTnLst>
                              <p:par>
                                <p:cTn id="41" presetID="22" presetClass="entr" presetSubtype="1" fill="hold" grpId="0" nodeType="afterEffect">
                                  <p:stCondLst>
                                    <p:cond delay="0"/>
                                  </p:stCondLst>
                                  <p:childTnLst>
                                    <p:set>
                                      <p:cBhvr>
                                        <p:cTn id="42" dur="1" fill="hold">
                                          <p:stCondLst>
                                            <p:cond delay="0"/>
                                          </p:stCondLst>
                                        </p:cTn>
                                        <p:tgtEl>
                                          <p:spTgt spid="691215"/>
                                        </p:tgtEl>
                                        <p:attrNameLst>
                                          <p:attrName>style.visibility</p:attrName>
                                        </p:attrNameLst>
                                      </p:cBhvr>
                                      <p:to>
                                        <p:strVal val="visible"/>
                                      </p:to>
                                    </p:set>
                                    <p:animEffect transition="in" filter="wipe(up)">
                                      <p:cBhvr>
                                        <p:cTn id="43" dur="500"/>
                                        <p:tgtEl>
                                          <p:spTgt spid="691215"/>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691216"/>
                                        </p:tgtEl>
                                        <p:attrNameLst>
                                          <p:attrName>style.visibility</p:attrName>
                                        </p:attrNameLst>
                                      </p:cBhvr>
                                      <p:to>
                                        <p:strVal val="visible"/>
                                      </p:to>
                                    </p:set>
                                    <p:animEffect transition="in" filter="wipe(left)">
                                      <p:cBhvr>
                                        <p:cTn id="48" dur="500"/>
                                        <p:tgtEl>
                                          <p:spTgt spid="691216"/>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1" fill="hold" grpId="0" nodeType="clickEffect">
                                  <p:stCondLst>
                                    <p:cond delay="0"/>
                                  </p:stCondLst>
                                  <p:childTnLst>
                                    <p:set>
                                      <p:cBhvr>
                                        <p:cTn id="52" dur="1" fill="hold">
                                          <p:stCondLst>
                                            <p:cond delay="0"/>
                                          </p:stCondLst>
                                        </p:cTn>
                                        <p:tgtEl>
                                          <p:spTgt spid="691220"/>
                                        </p:tgtEl>
                                        <p:attrNameLst>
                                          <p:attrName>style.visibility</p:attrName>
                                        </p:attrNameLst>
                                      </p:cBhvr>
                                      <p:to>
                                        <p:strVal val="visible"/>
                                      </p:to>
                                    </p:set>
                                    <p:anim calcmode="lin" valueType="num">
                                      <p:cBhvr additive="base">
                                        <p:cTn id="53" dur="500" fill="hold"/>
                                        <p:tgtEl>
                                          <p:spTgt spid="691220"/>
                                        </p:tgtEl>
                                        <p:attrNameLst>
                                          <p:attrName>ppt_x</p:attrName>
                                        </p:attrNameLst>
                                      </p:cBhvr>
                                      <p:tavLst>
                                        <p:tav tm="0">
                                          <p:val>
                                            <p:strVal val="#ppt_x"/>
                                          </p:val>
                                        </p:tav>
                                        <p:tav tm="100000">
                                          <p:val>
                                            <p:strVal val="#ppt_x"/>
                                          </p:val>
                                        </p:tav>
                                      </p:tavLst>
                                    </p:anim>
                                    <p:anim calcmode="lin" valueType="num">
                                      <p:cBhvr additive="base">
                                        <p:cTn id="54" dur="500" fill="hold"/>
                                        <p:tgtEl>
                                          <p:spTgt spid="691220"/>
                                        </p:tgtEl>
                                        <p:attrNameLst>
                                          <p:attrName>ppt_y</p:attrName>
                                        </p:attrNameLst>
                                      </p:cBhvr>
                                      <p:tavLst>
                                        <p:tav tm="0">
                                          <p:val>
                                            <p:strVal val="0-#ppt_h/2"/>
                                          </p:val>
                                        </p:tav>
                                        <p:tav tm="100000">
                                          <p:val>
                                            <p:strVal val="#ppt_y"/>
                                          </p:val>
                                        </p:tav>
                                      </p:tavLst>
                                    </p:anim>
                                  </p:childTnLst>
                                </p:cTn>
                              </p:par>
                            </p:childTnLst>
                          </p:cTn>
                        </p:par>
                        <p:par>
                          <p:cTn id="55" fill="hold">
                            <p:stCondLst>
                              <p:cond delay="500"/>
                            </p:stCondLst>
                            <p:childTnLst>
                              <p:par>
                                <p:cTn id="56" presetID="22" presetClass="entr" presetSubtype="8" fill="hold" nodeType="afterEffect">
                                  <p:stCondLst>
                                    <p:cond delay="0"/>
                                  </p:stCondLst>
                                  <p:childTnLst>
                                    <p:set>
                                      <p:cBhvr>
                                        <p:cTn id="57" dur="1" fill="hold">
                                          <p:stCondLst>
                                            <p:cond delay="0"/>
                                          </p:stCondLst>
                                        </p:cTn>
                                        <p:tgtEl>
                                          <p:spTgt spid="691217"/>
                                        </p:tgtEl>
                                        <p:attrNameLst>
                                          <p:attrName>style.visibility</p:attrName>
                                        </p:attrNameLst>
                                      </p:cBhvr>
                                      <p:to>
                                        <p:strVal val="visible"/>
                                      </p:to>
                                    </p:set>
                                    <p:animEffect transition="in" filter="wipe(left)">
                                      <p:cBhvr>
                                        <p:cTn id="58" dur="500"/>
                                        <p:tgtEl>
                                          <p:spTgt spid="691217"/>
                                        </p:tgtEl>
                                      </p:cBhvr>
                                    </p:animEffect>
                                  </p:childTnLst>
                                </p:cTn>
                              </p:par>
                            </p:childTnLst>
                          </p:cTn>
                        </p:par>
                        <p:par>
                          <p:cTn id="59" fill="hold">
                            <p:stCondLst>
                              <p:cond delay="1000"/>
                            </p:stCondLst>
                            <p:childTnLst>
                              <p:par>
                                <p:cTn id="60" presetID="22" presetClass="entr" presetSubtype="1" fill="hold" nodeType="afterEffect">
                                  <p:stCondLst>
                                    <p:cond delay="0"/>
                                  </p:stCondLst>
                                  <p:childTnLst>
                                    <p:set>
                                      <p:cBhvr>
                                        <p:cTn id="61" dur="1" fill="hold">
                                          <p:stCondLst>
                                            <p:cond delay="0"/>
                                          </p:stCondLst>
                                        </p:cTn>
                                        <p:tgtEl>
                                          <p:spTgt spid="691219"/>
                                        </p:tgtEl>
                                        <p:attrNameLst>
                                          <p:attrName>style.visibility</p:attrName>
                                        </p:attrNameLst>
                                      </p:cBhvr>
                                      <p:to>
                                        <p:strVal val="visible"/>
                                      </p:to>
                                    </p:set>
                                    <p:animEffect transition="in" filter="wipe(up)">
                                      <p:cBhvr>
                                        <p:cTn id="62" dur="500"/>
                                        <p:tgtEl>
                                          <p:spTgt spid="691219"/>
                                        </p:tgtEl>
                                      </p:cBhvr>
                                    </p:animEffect>
                                  </p:childTnLst>
                                </p:cTn>
                              </p:par>
                            </p:childTnLst>
                          </p:cTn>
                        </p:par>
                        <p:par>
                          <p:cTn id="63" fill="hold">
                            <p:stCondLst>
                              <p:cond delay="1500"/>
                            </p:stCondLst>
                            <p:childTnLst>
                              <p:par>
                                <p:cTn id="64" presetID="22" presetClass="entr" presetSubtype="1" fill="hold" grpId="0" nodeType="afterEffect">
                                  <p:stCondLst>
                                    <p:cond delay="0"/>
                                  </p:stCondLst>
                                  <p:childTnLst>
                                    <p:set>
                                      <p:cBhvr>
                                        <p:cTn id="65" dur="1" fill="hold">
                                          <p:stCondLst>
                                            <p:cond delay="0"/>
                                          </p:stCondLst>
                                        </p:cTn>
                                        <p:tgtEl>
                                          <p:spTgt spid="691218"/>
                                        </p:tgtEl>
                                        <p:attrNameLst>
                                          <p:attrName>style.visibility</p:attrName>
                                        </p:attrNameLst>
                                      </p:cBhvr>
                                      <p:to>
                                        <p:strVal val="visible"/>
                                      </p:to>
                                    </p:set>
                                    <p:animEffect transition="in" filter="wipe(up)">
                                      <p:cBhvr>
                                        <p:cTn id="66" dur="500"/>
                                        <p:tgtEl>
                                          <p:spTgt spid="691218"/>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691221"/>
                                        </p:tgtEl>
                                        <p:attrNameLst>
                                          <p:attrName>style.visibility</p:attrName>
                                        </p:attrNameLst>
                                      </p:cBhvr>
                                      <p:to>
                                        <p:strVal val="visible"/>
                                      </p:to>
                                    </p:set>
                                    <p:animEffect transition="in" filter="wipe(down)">
                                      <p:cBhvr>
                                        <p:cTn id="71" dur="500"/>
                                        <p:tgtEl>
                                          <p:spTgt spid="691221"/>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691223"/>
                                        </p:tgtEl>
                                        <p:attrNameLst>
                                          <p:attrName>style.visibility</p:attrName>
                                        </p:attrNameLst>
                                      </p:cBhvr>
                                      <p:to>
                                        <p:strVal val="visible"/>
                                      </p:to>
                                    </p:set>
                                  </p:childTnLst>
                                </p:cTn>
                              </p:par>
                            </p:childTnLst>
                          </p:cTn>
                        </p:par>
                        <p:par>
                          <p:cTn id="76" fill="hold">
                            <p:stCondLst>
                              <p:cond delay="0"/>
                            </p:stCondLst>
                            <p:childTnLst>
                              <p:par>
                                <p:cTn id="77" presetID="22" presetClass="entr" presetSubtype="8" fill="hold" nodeType="afterEffect">
                                  <p:stCondLst>
                                    <p:cond delay="0"/>
                                  </p:stCondLst>
                                  <p:childTnLst>
                                    <p:set>
                                      <p:cBhvr>
                                        <p:cTn id="78" dur="1" fill="hold">
                                          <p:stCondLst>
                                            <p:cond delay="0"/>
                                          </p:stCondLst>
                                        </p:cTn>
                                        <p:tgtEl>
                                          <p:spTgt spid="691222"/>
                                        </p:tgtEl>
                                        <p:attrNameLst>
                                          <p:attrName>style.visibility</p:attrName>
                                        </p:attrNameLst>
                                      </p:cBhvr>
                                      <p:to>
                                        <p:strVal val="visible"/>
                                      </p:to>
                                    </p:set>
                                    <p:animEffect transition="in" filter="wipe(left)">
                                      <p:cBhvr>
                                        <p:cTn id="79" dur="500"/>
                                        <p:tgtEl>
                                          <p:spTgt spid="691222"/>
                                        </p:tgtEl>
                                      </p:cBhvr>
                                    </p:animEffect>
                                  </p:childTnLst>
                                </p:cTn>
                              </p:par>
                            </p:childTnLst>
                          </p:cTn>
                        </p:par>
                        <p:par>
                          <p:cTn id="80" fill="hold">
                            <p:stCondLst>
                              <p:cond delay="500"/>
                            </p:stCondLst>
                            <p:childTnLst>
                              <p:par>
                                <p:cTn id="81" presetID="22" presetClass="entr" presetSubtype="1" fill="hold" nodeType="afterEffect">
                                  <p:stCondLst>
                                    <p:cond delay="0"/>
                                  </p:stCondLst>
                                  <p:childTnLst>
                                    <p:set>
                                      <p:cBhvr>
                                        <p:cTn id="82" dur="1" fill="hold">
                                          <p:stCondLst>
                                            <p:cond delay="0"/>
                                          </p:stCondLst>
                                        </p:cTn>
                                        <p:tgtEl>
                                          <p:spTgt spid="691224"/>
                                        </p:tgtEl>
                                        <p:attrNameLst>
                                          <p:attrName>style.visibility</p:attrName>
                                        </p:attrNameLst>
                                      </p:cBhvr>
                                      <p:to>
                                        <p:strVal val="visible"/>
                                      </p:to>
                                    </p:set>
                                    <p:animEffect transition="in" filter="wipe(up)">
                                      <p:cBhvr>
                                        <p:cTn id="83" dur="500"/>
                                        <p:tgtEl>
                                          <p:spTgt spid="691224"/>
                                        </p:tgtEl>
                                      </p:cBhvr>
                                    </p:animEffect>
                                  </p:childTnLst>
                                </p:cTn>
                              </p:par>
                            </p:childTnLst>
                          </p:cTn>
                        </p:par>
                        <p:par>
                          <p:cTn id="84" fill="hold">
                            <p:stCondLst>
                              <p:cond delay="1000"/>
                            </p:stCondLst>
                            <p:childTnLst>
                              <p:par>
                                <p:cTn id="85" presetID="22" presetClass="entr" presetSubtype="1" fill="hold" grpId="0" nodeType="afterEffect">
                                  <p:stCondLst>
                                    <p:cond delay="0"/>
                                  </p:stCondLst>
                                  <p:childTnLst>
                                    <p:set>
                                      <p:cBhvr>
                                        <p:cTn id="86" dur="1" fill="hold">
                                          <p:stCondLst>
                                            <p:cond delay="0"/>
                                          </p:stCondLst>
                                        </p:cTn>
                                        <p:tgtEl>
                                          <p:spTgt spid="691225"/>
                                        </p:tgtEl>
                                        <p:attrNameLst>
                                          <p:attrName>style.visibility</p:attrName>
                                        </p:attrNameLst>
                                      </p:cBhvr>
                                      <p:to>
                                        <p:strVal val="visible"/>
                                      </p:to>
                                    </p:set>
                                    <p:animEffect transition="in" filter="wipe(up)">
                                      <p:cBhvr>
                                        <p:cTn id="87" dur="500"/>
                                        <p:tgtEl>
                                          <p:spTgt spid="691225"/>
                                        </p:tgtEl>
                                      </p:cBhvr>
                                    </p:animEffect>
                                  </p:childTnLst>
                                </p:cTn>
                              </p:par>
                            </p:childTnLst>
                          </p:cTn>
                        </p:par>
                      </p:childTnLst>
                    </p:cTn>
                  </p:par>
                  <p:par>
                    <p:cTn id="88" fill="hold">
                      <p:stCondLst>
                        <p:cond delay="indefinite"/>
                      </p:stCondLst>
                      <p:childTnLst>
                        <p:par>
                          <p:cTn id="89" fill="hold">
                            <p:stCondLst>
                              <p:cond delay="0"/>
                            </p:stCondLst>
                            <p:childTnLst>
                              <p:par>
                                <p:cTn id="90" presetID="2" presetClass="entr" presetSubtype="1" fill="hold" grpId="0" nodeType="clickEffect">
                                  <p:stCondLst>
                                    <p:cond delay="0"/>
                                  </p:stCondLst>
                                  <p:childTnLst>
                                    <p:set>
                                      <p:cBhvr>
                                        <p:cTn id="91" dur="1" fill="hold">
                                          <p:stCondLst>
                                            <p:cond delay="0"/>
                                          </p:stCondLst>
                                        </p:cTn>
                                        <p:tgtEl>
                                          <p:spTgt spid="691228"/>
                                        </p:tgtEl>
                                        <p:attrNameLst>
                                          <p:attrName>style.visibility</p:attrName>
                                        </p:attrNameLst>
                                      </p:cBhvr>
                                      <p:to>
                                        <p:strVal val="visible"/>
                                      </p:to>
                                    </p:set>
                                    <p:anim calcmode="lin" valueType="num">
                                      <p:cBhvr additive="base">
                                        <p:cTn id="92" dur="500" fill="hold"/>
                                        <p:tgtEl>
                                          <p:spTgt spid="691228"/>
                                        </p:tgtEl>
                                        <p:attrNameLst>
                                          <p:attrName>ppt_x</p:attrName>
                                        </p:attrNameLst>
                                      </p:cBhvr>
                                      <p:tavLst>
                                        <p:tav tm="0">
                                          <p:val>
                                            <p:strVal val="#ppt_x"/>
                                          </p:val>
                                        </p:tav>
                                        <p:tav tm="100000">
                                          <p:val>
                                            <p:strVal val="#ppt_x"/>
                                          </p:val>
                                        </p:tav>
                                      </p:tavLst>
                                    </p:anim>
                                    <p:anim calcmode="lin" valueType="num">
                                      <p:cBhvr additive="base">
                                        <p:cTn id="93" dur="500" fill="hold"/>
                                        <p:tgtEl>
                                          <p:spTgt spid="691228"/>
                                        </p:tgtEl>
                                        <p:attrNameLst>
                                          <p:attrName>ppt_y</p:attrName>
                                        </p:attrNameLst>
                                      </p:cBhvr>
                                      <p:tavLst>
                                        <p:tav tm="0">
                                          <p:val>
                                            <p:strVal val="0-#ppt_h/2"/>
                                          </p:val>
                                        </p:tav>
                                        <p:tav tm="100000">
                                          <p:val>
                                            <p:strVal val="#ppt_y"/>
                                          </p:val>
                                        </p:tav>
                                      </p:tavLst>
                                    </p:anim>
                                  </p:childTnLst>
                                </p:cTn>
                              </p:par>
                            </p:childTnLst>
                          </p:cTn>
                        </p:par>
                        <p:par>
                          <p:cTn id="94" fill="hold">
                            <p:stCondLst>
                              <p:cond delay="500"/>
                            </p:stCondLst>
                            <p:childTnLst>
                              <p:par>
                                <p:cTn id="95" presetID="22" presetClass="entr" presetSubtype="8" fill="hold" nodeType="afterEffect">
                                  <p:stCondLst>
                                    <p:cond delay="0"/>
                                  </p:stCondLst>
                                  <p:childTnLst>
                                    <p:set>
                                      <p:cBhvr>
                                        <p:cTn id="96" dur="1" fill="hold">
                                          <p:stCondLst>
                                            <p:cond delay="0"/>
                                          </p:stCondLst>
                                        </p:cTn>
                                        <p:tgtEl>
                                          <p:spTgt spid="691226"/>
                                        </p:tgtEl>
                                        <p:attrNameLst>
                                          <p:attrName>style.visibility</p:attrName>
                                        </p:attrNameLst>
                                      </p:cBhvr>
                                      <p:to>
                                        <p:strVal val="visible"/>
                                      </p:to>
                                    </p:set>
                                    <p:animEffect transition="in" filter="wipe(left)">
                                      <p:cBhvr>
                                        <p:cTn id="97" dur="500"/>
                                        <p:tgtEl>
                                          <p:spTgt spid="691226"/>
                                        </p:tgtEl>
                                      </p:cBhvr>
                                    </p:animEffect>
                                  </p:childTnLst>
                                </p:cTn>
                              </p:par>
                            </p:childTnLst>
                          </p:cTn>
                        </p:par>
                        <p:par>
                          <p:cTn id="98" fill="hold">
                            <p:stCondLst>
                              <p:cond delay="1000"/>
                            </p:stCondLst>
                            <p:childTnLst>
                              <p:par>
                                <p:cTn id="99" presetID="22" presetClass="entr" presetSubtype="1" fill="hold" nodeType="afterEffect">
                                  <p:stCondLst>
                                    <p:cond delay="0"/>
                                  </p:stCondLst>
                                  <p:childTnLst>
                                    <p:set>
                                      <p:cBhvr>
                                        <p:cTn id="100" dur="1" fill="hold">
                                          <p:stCondLst>
                                            <p:cond delay="0"/>
                                          </p:stCondLst>
                                        </p:cTn>
                                        <p:tgtEl>
                                          <p:spTgt spid="691227"/>
                                        </p:tgtEl>
                                        <p:attrNameLst>
                                          <p:attrName>style.visibility</p:attrName>
                                        </p:attrNameLst>
                                      </p:cBhvr>
                                      <p:to>
                                        <p:strVal val="visible"/>
                                      </p:to>
                                    </p:set>
                                    <p:animEffect transition="in" filter="wipe(up)">
                                      <p:cBhvr>
                                        <p:cTn id="101" dur="500"/>
                                        <p:tgtEl>
                                          <p:spTgt spid="691227"/>
                                        </p:tgtEl>
                                      </p:cBhvr>
                                    </p:animEffect>
                                  </p:childTnLst>
                                </p:cTn>
                              </p:par>
                            </p:childTnLst>
                          </p:cTn>
                        </p:par>
                        <p:par>
                          <p:cTn id="102" fill="hold">
                            <p:stCondLst>
                              <p:cond delay="1500"/>
                            </p:stCondLst>
                            <p:childTnLst>
                              <p:par>
                                <p:cTn id="103" presetID="22" presetClass="entr" presetSubtype="1" fill="hold" grpId="0" nodeType="afterEffect">
                                  <p:stCondLst>
                                    <p:cond delay="0"/>
                                  </p:stCondLst>
                                  <p:childTnLst>
                                    <p:set>
                                      <p:cBhvr>
                                        <p:cTn id="104" dur="1" fill="hold">
                                          <p:stCondLst>
                                            <p:cond delay="0"/>
                                          </p:stCondLst>
                                        </p:cTn>
                                        <p:tgtEl>
                                          <p:spTgt spid="691229"/>
                                        </p:tgtEl>
                                        <p:attrNameLst>
                                          <p:attrName>style.visibility</p:attrName>
                                        </p:attrNameLst>
                                      </p:cBhvr>
                                      <p:to>
                                        <p:strVal val="visible"/>
                                      </p:to>
                                    </p:set>
                                    <p:animEffect transition="in" filter="wipe(up)">
                                      <p:cBhvr>
                                        <p:cTn id="105" dur="500"/>
                                        <p:tgtEl>
                                          <p:spTgt spid="691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1206" grpId="0"/>
      <p:bldP spid="691211" grpId="0"/>
      <p:bldP spid="691213" grpId="0"/>
      <p:bldP spid="691215" grpId="0"/>
      <p:bldP spid="691216" grpId="0"/>
      <p:bldP spid="691218" grpId="0"/>
      <p:bldP spid="691220" grpId="0"/>
      <p:bldP spid="691221" grpId="0"/>
      <p:bldP spid="691223" grpId="0"/>
      <p:bldP spid="691225" grpId="0"/>
      <p:bldP spid="691228" grpId="0"/>
      <p:bldP spid="691229" grpId="0"/>
      <p:bldP spid="69123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灯片编号占位符 3"/>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ea typeface="楷体_GB2312" pitchFamily="49" charset="-122"/>
              </a:rPr>
            </a:fld>
            <a:endParaRPr lang="en-US" altLang="zh-CN" sz="1400" dirty="0">
              <a:ea typeface="楷体_GB2312" pitchFamily="49" charset="-122"/>
            </a:endParaRPr>
          </a:p>
        </p:txBody>
      </p:sp>
      <p:graphicFrame>
        <p:nvGraphicFramePr>
          <p:cNvPr id="692290" name="Group 66"/>
          <p:cNvGraphicFramePr>
            <a:graphicFrameLocks noGrp="1"/>
          </p:cNvGraphicFramePr>
          <p:nvPr/>
        </p:nvGraphicFramePr>
        <p:xfrm>
          <a:off x="790575" y="414338"/>
          <a:ext cx="8056563" cy="517525"/>
        </p:xfrm>
        <a:graphic>
          <a:graphicData uri="http://schemas.openxmlformats.org/drawingml/2006/table">
            <a:tbl>
              <a:tblPr/>
              <a:tblGrid>
                <a:gridCol w="847725"/>
                <a:gridCol w="2544763"/>
                <a:gridCol w="2119312"/>
                <a:gridCol w="849313"/>
                <a:gridCol w="1695450"/>
              </a:tblGrid>
              <a:tr h="5175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J1</a:t>
                      </a:r>
                      <a:endPar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405" marB="454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J2</a:t>
                      </a:r>
                      <a:endPar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405" marB="454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J3</a:t>
                      </a:r>
                      <a:endPar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405" marB="454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J1</a:t>
                      </a:r>
                      <a:endPar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405" marB="454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J4</a:t>
                      </a:r>
                      <a:endPar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405" marB="454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CC"/>
                    </a:solidFill>
                  </a:tcPr>
                </a:tc>
              </a:tr>
            </a:tbl>
          </a:graphicData>
        </a:graphic>
      </p:graphicFrame>
      <p:sp>
        <p:nvSpPr>
          <p:cNvPr id="33809" name="Text Box 48"/>
          <p:cNvSpPr txBox="1"/>
          <p:nvPr/>
        </p:nvSpPr>
        <p:spPr>
          <a:xfrm>
            <a:off x="88900" y="484188"/>
            <a:ext cx="720725" cy="387350"/>
          </a:xfrm>
          <a:prstGeom prst="rect">
            <a:avLst/>
          </a:prstGeom>
          <a:noFill/>
          <a:ln w="9525">
            <a:noFill/>
          </a:ln>
        </p:spPr>
        <p:txBody>
          <a:bodyPr lIns="18000" tIns="10800" rIns="18000" bIns="10800">
            <a:spAutoFit/>
          </a:bodyPr>
          <a:p>
            <a:pPr eaLnBrk="1" hangingPunct="1">
              <a:spcBef>
                <a:spcPct val="50000"/>
              </a:spcBef>
            </a:pPr>
            <a:r>
              <a:rPr lang="en-US" altLang="zh-CN" dirty="0">
                <a:latin typeface="Times New Roman" panose="02020603050405020304" pitchFamily="18" charset="0"/>
              </a:rPr>
              <a:t>CPU</a:t>
            </a:r>
            <a:endParaRPr lang="en-US" altLang="zh-CN" dirty="0">
              <a:latin typeface="Times New Roman" panose="02020603050405020304" pitchFamily="18" charset="0"/>
            </a:endParaRPr>
          </a:p>
        </p:txBody>
      </p:sp>
      <p:sp>
        <p:nvSpPr>
          <p:cNvPr id="33810" name="Text Box 49"/>
          <p:cNvSpPr txBox="1"/>
          <p:nvPr/>
        </p:nvSpPr>
        <p:spPr>
          <a:xfrm>
            <a:off x="561975" y="1006475"/>
            <a:ext cx="461963" cy="954088"/>
          </a:xfrm>
          <a:prstGeom prst="rect">
            <a:avLst/>
          </a:prstGeom>
          <a:noFill/>
          <a:ln w="9525">
            <a:noFill/>
          </a:ln>
        </p:spPr>
        <p:txBody>
          <a:bodyPr vert="eaVert" lIns="18000" tIns="10800" rIns="18000" bIns="10800">
            <a:spAutoFit/>
          </a:bodyPr>
          <a:p>
            <a:pPr eaLnBrk="1" hangingPunct="1">
              <a:spcBef>
                <a:spcPct val="50000"/>
              </a:spcBef>
            </a:pPr>
            <a:r>
              <a:rPr lang="en-US" altLang="zh-CN" sz="2800" dirty="0">
                <a:latin typeface="Times New Roman" panose="02020603050405020304" pitchFamily="18" charset="0"/>
              </a:rPr>
              <a:t>10:10</a:t>
            </a:r>
            <a:endParaRPr lang="en-US" altLang="zh-CN" sz="2800" dirty="0">
              <a:latin typeface="Times New Roman" panose="02020603050405020304" pitchFamily="18" charset="0"/>
            </a:endParaRPr>
          </a:p>
        </p:txBody>
      </p:sp>
      <p:sp>
        <p:nvSpPr>
          <p:cNvPr id="33811" name="Text Box 50"/>
          <p:cNvSpPr txBox="1"/>
          <p:nvPr/>
        </p:nvSpPr>
        <p:spPr>
          <a:xfrm>
            <a:off x="1349375" y="960438"/>
            <a:ext cx="611188" cy="1079500"/>
          </a:xfrm>
          <a:prstGeom prst="rect">
            <a:avLst/>
          </a:prstGeom>
          <a:noFill/>
          <a:ln w="9525">
            <a:noFill/>
          </a:ln>
        </p:spPr>
        <p:txBody>
          <a:bodyPr vert="eaVert">
            <a:spAutoFit/>
          </a:bodyPr>
          <a:p>
            <a:pPr eaLnBrk="1" hangingPunct="1">
              <a:spcBef>
                <a:spcPct val="50000"/>
              </a:spcBef>
            </a:pPr>
            <a:r>
              <a:rPr lang="en-US" altLang="zh-CN" sz="2800" dirty="0">
                <a:latin typeface="Times New Roman" panose="02020603050405020304" pitchFamily="18" charset="0"/>
              </a:rPr>
              <a:t>10:20</a:t>
            </a:r>
            <a:endParaRPr lang="en-US" altLang="zh-CN" sz="2800" dirty="0">
              <a:latin typeface="Times New Roman" panose="02020603050405020304" pitchFamily="18" charset="0"/>
            </a:endParaRPr>
          </a:p>
        </p:txBody>
      </p:sp>
      <p:sp>
        <p:nvSpPr>
          <p:cNvPr id="33812" name="Text Box 56"/>
          <p:cNvSpPr txBox="1"/>
          <p:nvPr/>
        </p:nvSpPr>
        <p:spPr>
          <a:xfrm>
            <a:off x="3870325" y="954088"/>
            <a:ext cx="611188" cy="1079500"/>
          </a:xfrm>
          <a:prstGeom prst="rect">
            <a:avLst/>
          </a:prstGeom>
          <a:noFill/>
          <a:ln w="9525">
            <a:noFill/>
          </a:ln>
        </p:spPr>
        <p:txBody>
          <a:bodyPr vert="eaVert">
            <a:spAutoFit/>
          </a:bodyPr>
          <a:p>
            <a:pPr eaLnBrk="1" hangingPunct="1">
              <a:spcBef>
                <a:spcPct val="50000"/>
              </a:spcBef>
            </a:pPr>
            <a:r>
              <a:rPr lang="en-US" altLang="zh-CN" sz="2800" dirty="0">
                <a:latin typeface="Times New Roman" panose="02020603050405020304" pitchFamily="18" charset="0"/>
              </a:rPr>
              <a:t>10:50</a:t>
            </a:r>
            <a:endParaRPr lang="en-US" altLang="zh-CN" sz="2800" dirty="0">
              <a:latin typeface="Times New Roman" panose="02020603050405020304" pitchFamily="18" charset="0"/>
            </a:endParaRPr>
          </a:p>
        </p:txBody>
      </p:sp>
      <p:sp>
        <p:nvSpPr>
          <p:cNvPr id="33813" name="Text Box 62"/>
          <p:cNvSpPr txBox="1"/>
          <p:nvPr/>
        </p:nvSpPr>
        <p:spPr>
          <a:xfrm>
            <a:off x="5965825" y="954088"/>
            <a:ext cx="611188" cy="1079500"/>
          </a:xfrm>
          <a:prstGeom prst="rect">
            <a:avLst/>
          </a:prstGeom>
          <a:noFill/>
          <a:ln w="9525">
            <a:noFill/>
          </a:ln>
        </p:spPr>
        <p:txBody>
          <a:bodyPr vert="eaVert">
            <a:spAutoFit/>
          </a:bodyPr>
          <a:p>
            <a:pPr eaLnBrk="1" hangingPunct="1">
              <a:spcBef>
                <a:spcPct val="50000"/>
              </a:spcBef>
            </a:pPr>
            <a:r>
              <a:rPr lang="en-US" altLang="zh-CN" sz="2800" dirty="0">
                <a:latin typeface="Times New Roman" panose="02020603050405020304" pitchFamily="18" charset="0"/>
              </a:rPr>
              <a:t>11:15</a:t>
            </a:r>
            <a:endParaRPr lang="en-US" altLang="zh-CN" sz="2800" dirty="0">
              <a:latin typeface="Times New Roman" panose="02020603050405020304" pitchFamily="18" charset="0"/>
            </a:endParaRPr>
          </a:p>
        </p:txBody>
      </p:sp>
      <p:sp>
        <p:nvSpPr>
          <p:cNvPr id="33814" name="Text Box 63"/>
          <p:cNvSpPr txBox="1"/>
          <p:nvPr/>
        </p:nvSpPr>
        <p:spPr>
          <a:xfrm>
            <a:off x="6865938" y="954088"/>
            <a:ext cx="611187" cy="1079500"/>
          </a:xfrm>
          <a:prstGeom prst="rect">
            <a:avLst/>
          </a:prstGeom>
          <a:noFill/>
          <a:ln w="9525">
            <a:noFill/>
          </a:ln>
        </p:spPr>
        <p:txBody>
          <a:bodyPr vert="eaVert">
            <a:spAutoFit/>
          </a:bodyPr>
          <a:p>
            <a:pPr eaLnBrk="1" hangingPunct="1">
              <a:spcBef>
                <a:spcPct val="50000"/>
              </a:spcBef>
            </a:pPr>
            <a:r>
              <a:rPr lang="en-US" altLang="zh-CN" sz="2800" dirty="0">
                <a:latin typeface="Times New Roman" panose="02020603050405020304" pitchFamily="18" charset="0"/>
              </a:rPr>
              <a:t>11:25</a:t>
            </a:r>
            <a:endParaRPr lang="en-US" altLang="zh-CN" sz="2800" dirty="0">
              <a:latin typeface="Times New Roman" panose="02020603050405020304" pitchFamily="18" charset="0"/>
            </a:endParaRPr>
          </a:p>
        </p:txBody>
      </p:sp>
      <p:sp>
        <p:nvSpPr>
          <p:cNvPr id="33815" name="Text Box 64"/>
          <p:cNvSpPr txBox="1"/>
          <p:nvPr/>
        </p:nvSpPr>
        <p:spPr>
          <a:xfrm>
            <a:off x="8577263" y="1000125"/>
            <a:ext cx="461962" cy="1079500"/>
          </a:xfrm>
          <a:prstGeom prst="rect">
            <a:avLst/>
          </a:prstGeom>
          <a:noFill/>
          <a:ln w="9525">
            <a:noFill/>
          </a:ln>
        </p:spPr>
        <p:txBody>
          <a:bodyPr vert="eaVert" lIns="18000" tIns="10800" rIns="18000" bIns="10800">
            <a:spAutoFit/>
          </a:bodyPr>
          <a:p>
            <a:pPr eaLnBrk="1" hangingPunct="1">
              <a:spcBef>
                <a:spcPct val="50000"/>
              </a:spcBef>
            </a:pPr>
            <a:r>
              <a:rPr lang="en-US" altLang="zh-CN" sz="2800" dirty="0">
                <a:latin typeface="Times New Roman" panose="02020603050405020304" pitchFamily="18" charset="0"/>
              </a:rPr>
              <a:t>11:45</a:t>
            </a:r>
            <a:endParaRPr lang="en-US" altLang="zh-CN" sz="2800" dirty="0">
              <a:latin typeface="Times New Roman" panose="02020603050405020304" pitchFamily="18" charset="0"/>
            </a:endParaRPr>
          </a:p>
        </p:txBody>
      </p:sp>
      <p:graphicFrame>
        <p:nvGraphicFramePr>
          <p:cNvPr id="692353" name="Group 129"/>
          <p:cNvGraphicFramePr>
            <a:graphicFrameLocks noGrp="1"/>
          </p:cNvGraphicFramePr>
          <p:nvPr/>
        </p:nvGraphicFramePr>
        <p:xfrm>
          <a:off x="373063" y="2124075"/>
          <a:ext cx="8385175" cy="2590800"/>
        </p:xfrm>
        <a:graphic>
          <a:graphicData uri="http://schemas.openxmlformats.org/drawingml/2006/table">
            <a:tbl>
              <a:tblPr/>
              <a:tblGrid>
                <a:gridCol w="1363662"/>
                <a:gridCol w="1665288"/>
                <a:gridCol w="1755775"/>
                <a:gridCol w="1709737"/>
                <a:gridCol w="1890713"/>
              </a:tblGrid>
              <a:tr h="4238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作业名</a:t>
                      </a:r>
                      <a:endParaRPr kumimoji="0"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到达时间</a:t>
                      </a:r>
                      <a:endParaRPr kumimoji="0"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调入时间</a:t>
                      </a:r>
                      <a:endParaRPr kumimoji="0"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结束时间</a:t>
                      </a:r>
                      <a:endParaRPr kumimoji="0"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周转时间</a:t>
                      </a:r>
                      <a:endParaRPr kumimoji="0"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22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J1</a:t>
                      </a:r>
                      <a:endPar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10:10</a:t>
                      </a:r>
                      <a:endPar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10:10</a:t>
                      </a:r>
                      <a:endPar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11:25</a:t>
                      </a:r>
                      <a:endPar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75</a:t>
                      </a:r>
                      <a:r>
                        <a:rPr kumimoji="0"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分钟</a:t>
                      </a:r>
                      <a:endParaRPr kumimoji="0"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38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J2</a:t>
                      </a:r>
                      <a:endPar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10:20</a:t>
                      </a:r>
                      <a:endPar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10:20</a:t>
                      </a:r>
                      <a:endPar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10:50</a:t>
                      </a:r>
                      <a:endPar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30</a:t>
                      </a:r>
                      <a:r>
                        <a:rPr kumimoji="0"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分钟</a:t>
                      </a:r>
                      <a:endParaRPr kumimoji="0"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22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J3</a:t>
                      </a:r>
                      <a:endPar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10:30</a:t>
                      </a:r>
                      <a:endPar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10:50</a:t>
                      </a:r>
                      <a:endPar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11:15</a:t>
                      </a:r>
                      <a:endPar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45</a:t>
                      </a:r>
                      <a:r>
                        <a:rPr kumimoji="0"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分钟</a:t>
                      </a:r>
                      <a:endParaRPr kumimoji="0"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38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J4</a:t>
                      </a:r>
                      <a:endPar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10:50</a:t>
                      </a:r>
                      <a:endPar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11:15</a:t>
                      </a:r>
                      <a:endPar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11:45</a:t>
                      </a:r>
                      <a:endPar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55</a:t>
                      </a:r>
                      <a:r>
                        <a:rPr kumimoji="0"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分钟</a:t>
                      </a:r>
                      <a:endParaRPr kumimoji="0"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3854" name="Text Box 130"/>
          <p:cNvSpPr txBox="1"/>
          <p:nvPr/>
        </p:nvSpPr>
        <p:spPr>
          <a:xfrm>
            <a:off x="341313" y="5273675"/>
            <a:ext cx="8370887" cy="519113"/>
          </a:xfrm>
          <a:prstGeom prst="rect">
            <a:avLst/>
          </a:prstGeom>
          <a:noFill/>
          <a:ln w="9525">
            <a:noFill/>
          </a:ln>
        </p:spPr>
        <p:txBody>
          <a:bodyPr>
            <a:spAutoFit/>
          </a:bodyPr>
          <a:p>
            <a:pPr eaLnBrk="1" hangingPunct="1">
              <a:spcBef>
                <a:spcPct val="50000"/>
              </a:spcBef>
            </a:pPr>
            <a:r>
              <a:rPr lang="zh-CN" altLang="en-US" sz="2800" dirty="0">
                <a:latin typeface="Times New Roman" panose="02020603050405020304" pitchFamily="18" charset="0"/>
              </a:rPr>
              <a:t>平均周转时间</a:t>
            </a:r>
            <a:r>
              <a:rPr lang="en-US" altLang="zh-CN" sz="2800" dirty="0">
                <a:latin typeface="Times New Roman" panose="02020603050405020304" pitchFamily="18" charset="0"/>
              </a:rPr>
              <a:t>=(75+30+45+55)/4=51.25(</a:t>
            </a:r>
            <a:r>
              <a:rPr lang="zh-CN" altLang="en-US" sz="2800" dirty="0">
                <a:latin typeface="Times New Roman" panose="02020603050405020304" pitchFamily="18" charset="0"/>
              </a:rPr>
              <a:t>分钟</a:t>
            </a:r>
            <a:r>
              <a:rPr lang="en-US" altLang="zh-CN" sz="2800" dirty="0">
                <a:latin typeface="Times New Roman" panose="02020603050405020304" pitchFamily="18" charset="0"/>
              </a:rPr>
              <a:t>)</a:t>
            </a:r>
            <a:endParaRPr lang="en-US" altLang="zh-CN" sz="2800" dirty="0">
              <a:latin typeface="Times New Roman" panose="02020603050405020304" pitchFamily="18" charset="0"/>
            </a:endParaRPr>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灯片编号占位符 5"/>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ea typeface="楷体_GB2312" pitchFamily="49" charset="-122"/>
              </a:rPr>
            </a:fld>
            <a:endParaRPr lang="en-US" altLang="zh-CN" sz="1400" dirty="0">
              <a:ea typeface="楷体_GB2312" pitchFamily="49" charset="-122"/>
            </a:endParaRPr>
          </a:p>
        </p:txBody>
      </p:sp>
      <p:sp>
        <p:nvSpPr>
          <p:cNvPr id="34819" name="Rectangle 2"/>
          <p:cNvSpPr>
            <a:spLocks noGrp="1"/>
          </p:cNvSpPr>
          <p:nvPr>
            <p:ph type="title"/>
          </p:nvPr>
        </p:nvSpPr>
        <p:spPr>
          <a:xfrm>
            <a:off x="323850" y="214313"/>
            <a:ext cx="8620125" cy="614362"/>
          </a:xfrm>
          <a:ln/>
        </p:spPr>
        <p:txBody>
          <a:bodyPr vert="horz" wrap="square" lIns="91440" tIns="45720" rIns="91440" bIns="45720" anchor="b" anchorCtr="0"/>
          <a:p>
            <a:pPr eaLnBrk="1" hangingPunct="1"/>
            <a:r>
              <a:rPr lang="en-US" altLang="zh-CN" sz="3200" dirty="0">
                <a:solidFill>
                  <a:schemeClr val="tx1"/>
                </a:solidFill>
              </a:rPr>
              <a:t>3.2.5   </a:t>
            </a:r>
            <a:r>
              <a:rPr lang="zh-CN" altLang="en-US" sz="3200" dirty="0">
                <a:solidFill>
                  <a:schemeClr val="tx1"/>
                </a:solidFill>
                <a:latin typeface="宋体" panose="02010600030101010101" pitchFamily="2" charset="-122"/>
              </a:rPr>
              <a:t>基于时间片的轮转调度算法</a:t>
            </a:r>
            <a:r>
              <a:rPr lang="zh-CN" altLang="en-US" sz="3200" dirty="0">
                <a:solidFill>
                  <a:schemeClr val="tx1"/>
                </a:solidFill>
              </a:rPr>
              <a:t> </a:t>
            </a:r>
            <a:endParaRPr lang="zh-CN" altLang="en-US" sz="3200" dirty="0">
              <a:solidFill>
                <a:schemeClr val="tx1"/>
              </a:solidFill>
            </a:endParaRPr>
          </a:p>
        </p:txBody>
      </p:sp>
      <p:sp>
        <p:nvSpPr>
          <p:cNvPr id="267267" name="Text Box 3"/>
          <p:cNvSpPr txBox="1"/>
          <p:nvPr/>
        </p:nvSpPr>
        <p:spPr>
          <a:xfrm>
            <a:off x="388938" y="1119188"/>
            <a:ext cx="8153400" cy="1282700"/>
          </a:xfrm>
          <a:prstGeom prst="rect">
            <a:avLst/>
          </a:prstGeom>
          <a:noFill/>
          <a:ln w="9525">
            <a:noFill/>
          </a:ln>
        </p:spPr>
        <p:txBody>
          <a:bodyPr>
            <a:spAutoFit/>
          </a:bodyPr>
          <a:p>
            <a:pPr eaLnBrk="1" hangingPunct="1"/>
            <a:r>
              <a:rPr lang="zh-CN" altLang="en-US" sz="2600" dirty="0">
                <a:latin typeface="宋体" panose="02010600030101010101" pitchFamily="2" charset="-122"/>
              </a:rPr>
              <a:t>用于进程调度。</a:t>
            </a:r>
            <a:endParaRPr lang="zh-CN" altLang="en-US" sz="2600" dirty="0">
              <a:latin typeface="宋体" panose="02010600030101010101" pitchFamily="2" charset="-122"/>
            </a:endParaRPr>
          </a:p>
          <a:p>
            <a:pPr eaLnBrk="1" hangingPunct="1"/>
            <a:r>
              <a:rPr lang="zh-CN" altLang="en-US" sz="2600" dirty="0">
                <a:latin typeface="宋体" panose="02010600030101010101" pitchFamily="2" charset="-122"/>
              </a:rPr>
              <a:t>早期，分时系统采用的是</a:t>
            </a:r>
            <a:r>
              <a:rPr lang="zh-CN" altLang="en-US" sz="2600" dirty="0">
                <a:solidFill>
                  <a:srgbClr val="000066"/>
                </a:solidFill>
                <a:latin typeface="楷体_GB2312" pitchFamily="49" charset="-122"/>
              </a:rPr>
              <a:t>简单的时间片轮转法</a:t>
            </a:r>
            <a:r>
              <a:rPr lang="zh-CN" altLang="en-US" sz="2600" dirty="0">
                <a:latin typeface="宋体" panose="02010600030101010101" pitchFamily="2" charset="-122"/>
              </a:rPr>
              <a:t>； </a:t>
            </a:r>
            <a:endParaRPr lang="zh-CN" altLang="en-US" sz="2600" dirty="0">
              <a:latin typeface="宋体" panose="02010600030101010101" pitchFamily="2" charset="-122"/>
            </a:endParaRPr>
          </a:p>
          <a:p>
            <a:pPr eaLnBrk="1" hangingPunct="1"/>
            <a:r>
              <a:rPr lang="en-US" altLang="zh-CN" sz="2600" dirty="0">
                <a:latin typeface="宋体" panose="02010600030101010101" pitchFamily="2" charset="-122"/>
              </a:rPr>
              <a:t>90</a:t>
            </a:r>
            <a:r>
              <a:rPr lang="zh-CN" altLang="en-US" sz="2600" dirty="0">
                <a:latin typeface="宋体" panose="02010600030101010101" pitchFamily="2" charset="-122"/>
              </a:rPr>
              <a:t>年代后，广泛采用</a:t>
            </a:r>
            <a:r>
              <a:rPr lang="zh-CN" altLang="en-US" sz="2600" dirty="0">
                <a:solidFill>
                  <a:srgbClr val="000066"/>
                </a:solidFill>
                <a:latin typeface="楷体_GB2312" pitchFamily="49" charset="-122"/>
              </a:rPr>
              <a:t>多级反馈队列调度算法</a:t>
            </a:r>
            <a:r>
              <a:rPr lang="zh-CN" altLang="en-US" sz="2600" dirty="0">
                <a:latin typeface="宋体" panose="02010600030101010101" pitchFamily="2" charset="-122"/>
              </a:rPr>
              <a:t>。 </a:t>
            </a:r>
            <a:r>
              <a:rPr lang="zh-CN" altLang="en-US" sz="2600" dirty="0">
                <a:latin typeface="Tahoma" panose="020B0604030504040204" pitchFamily="34" charset="0"/>
              </a:rPr>
              <a:t> </a:t>
            </a:r>
            <a:endParaRPr lang="zh-CN" altLang="en-US" sz="2600" dirty="0">
              <a:latin typeface="Tahoma" panose="020B0604030504040204" pitchFamily="34" charset="0"/>
            </a:endParaRPr>
          </a:p>
        </p:txBody>
      </p:sp>
      <p:sp>
        <p:nvSpPr>
          <p:cNvPr id="267268" name="Text Box 4"/>
          <p:cNvSpPr txBox="1"/>
          <p:nvPr/>
        </p:nvSpPr>
        <p:spPr>
          <a:xfrm>
            <a:off x="450850" y="2417763"/>
            <a:ext cx="5022850" cy="519112"/>
          </a:xfrm>
          <a:prstGeom prst="rect">
            <a:avLst/>
          </a:prstGeom>
          <a:noFill/>
          <a:ln w="9525">
            <a:noFill/>
          </a:ln>
        </p:spPr>
        <p:txBody>
          <a:bodyPr>
            <a:spAutoFit/>
          </a:bodyPr>
          <a:p>
            <a:pPr eaLnBrk="1" hangingPunct="1">
              <a:spcBef>
                <a:spcPct val="50000"/>
              </a:spcBef>
            </a:pPr>
            <a:r>
              <a:rPr lang="en-US" altLang="zh-CN" sz="2800" dirty="0">
                <a:solidFill>
                  <a:srgbClr val="000066"/>
                </a:solidFill>
                <a:latin typeface="Tahoma" panose="020B0604030504040204" pitchFamily="34" charset="0"/>
              </a:rPr>
              <a:t>1</a:t>
            </a:r>
            <a:r>
              <a:rPr lang="zh-CN" altLang="en-US" sz="2800" dirty="0">
                <a:solidFill>
                  <a:srgbClr val="000066"/>
                </a:solidFill>
                <a:latin typeface="宋体" panose="02010600030101010101" pitchFamily="2" charset="-122"/>
              </a:rPr>
              <a:t>．</a:t>
            </a:r>
            <a:r>
              <a:rPr lang="zh-CN" altLang="en-US" sz="2800" dirty="0">
                <a:solidFill>
                  <a:srgbClr val="000066"/>
                </a:solidFill>
                <a:latin typeface="楷体_GB2312" pitchFamily="49" charset="-122"/>
              </a:rPr>
              <a:t>时间片轮转法</a:t>
            </a:r>
            <a:r>
              <a:rPr lang="zh-CN" altLang="en-US" sz="2800" dirty="0">
                <a:solidFill>
                  <a:srgbClr val="000066"/>
                </a:solidFill>
                <a:latin typeface="Tahoma" panose="020B0604030504040204" pitchFamily="34" charset="0"/>
              </a:rPr>
              <a:t> </a:t>
            </a:r>
            <a:endParaRPr lang="zh-CN" altLang="en-US" sz="2800" dirty="0">
              <a:solidFill>
                <a:srgbClr val="000066"/>
              </a:solidFill>
              <a:latin typeface="Tahoma" panose="020B0604030504040204" pitchFamily="34" charset="0"/>
            </a:endParaRPr>
          </a:p>
        </p:txBody>
      </p:sp>
      <p:sp>
        <p:nvSpPr>
          <p:cNvPr id="267269" name="Text Box 5"/>
          <p:cNvSpPr txBox="1"/>
          <p:nvPr/>
        </p:nvSpPr>
        <p:spPr>
          <a:xfrm>
            <a:off x="576263" y="2924175"/>
            <a:ext cx="7853362" cy="2870200"/>
          </a:xfrm>
          <a:prstGeom prst="rect">
            <a:avLst/>
          </a:prstGeom>
          <a:noFill/>
          <a:ln w="9525">
            <a:noFill/>
          </a:ln>
        </p:spPr>
        <p:txBody>
          <a:bodyPr>
            <a:spAutoFit/>
          </a:bodyPr>
          <a:p>
            <a:pPr marL="457200" indent="-457200" eaLnBrk="1" hangingPunct="1">
              <a:buClr>
                <a:srgbClr val="0000FF"/>
              </a:buClr>
              <a:buSzPct val="90000"/>
              <a:buFont typeface="Wingdings" panose="05000000000000000000" pitchFamily="2" charset="2"/>
              <a:buChar char="n"/>
            </a:pPr>
            <a:r>
              <a:rPr lang="zh-CN" altLang="en-US" sz="2600" dirty="0">
                <a:latin typeface="宋体" panose="02010600030101010101" pitchFamily="2" charset="-122"/>
              </a:rPr>
              <a:t>系统把就绪队列中的所有进程，按先来先服务的原则，排成一个队列；</a:t>
            </a:r>
            <a:r>
              <a:rPr lang="zh-CN" altLang="en-US" sz="2600" dirty="0">
                <a:latin typeface="Tahoma" panose="020B0604030504040204" pitchFamily="34" charset="0"/>
              </a:rPr>
              <a:t> </a:t>
            </a:r>
            <a:endParaRPr lang="zh-CN" altLang="en-US" sz="2600" dirty="0">
              <a:latin typeface="Tahoma" panose="020B0604030504040204" pitchFamily="34" charset="0"/>
            </a:endParaRPr>
          </a:p>
          <a:p>
            <a:pPr marL="457200" indent="-457200" eaLnBrk="1" hangingPunct="1">
              <a:buClr>
                <a:srgbClr val="0000FF"/>
              </a:buClr>
              <a:buSzPct val="90000"/>
              <a:buFont typeface="Wingdings" panose="05000000000000000000" pitchFamily="2" charset="2"/>
              <a:buChar char="n"/>
            </a:pPr>
            <a:r>
              <a:rPr lang="zh-CN" altLang="en-US" sz="2600" dirty="0">
                <a:latin typeface="宋体" panose="02010600030101010101" pitchFamily="2" charset="-122"/>
              </a:rPr>
              <a:t>每次调度时，把</a:t>
            </a:r>
            <a:r>
              <a:rPr lang="en-US" altLang="zh-CN" sz="2600" dirty="0">
                <a:latin typeface="Tahoma" panose="020B0604030504040204" pitchFamily="34" charset="0"/>
              </a:rPr>
              <a:t>CPU</a:t>
            </a:r>
            <a:r>
              <a:rPr lang="zh-CN" altLang="en-US" sz="2600" dirty="0">
                <a:latin typeface="宋体" panose="02010600030101010101" pitchFamily="2" charset="-122"/>
              </a:rPr>
              <a:t>分配给队首进程，并让它执行一个时间片；</a:t>
            </a:r>
            <a:r>
              <a:rPr lang="zh-CN" altLang="en-US" sz="2600" dirty="0">
                <a:latin typeface="Tahoma" panose="020B0604030504040204" pitchFamily="34" charset="0"/>
              </a:rPr>
              <a:t> </a:t>
            </a:r>
            <a:endParaRPr lang="zh-CN" altLang="en-US" sz="2600" dirty="0">
              <a:latin typeface="Tahoma" panose="020B0604030504040204" pitchFamily="34" charset="0"/>
            </a:endParaRPr>
          </a:p>
          <a:p>
            <a:pPr marL="457200" indent="-457200" eaLnBrk="1" hangingPunct="1">
              <a:buClr>
                <a:srgbClr val="0000FF"/>
              </a:buClr>
              <a:buSzPct val="90000"/>
              <a:buFont typeface="Wingdings" panose="05000000000000000000" pitchFamily="2" charset="2"/>
              <a:buChar char="n"/>
            </a:pPr>
            <a:r>
              <a:rPr lang="zh-CN" altLang="en-US" sz="2600" dirty="0">
                <a:latin typeface="宋体" panose="02010600030101010101" pitchFamily="2" charset="-122"/>
              </a:rPr>
              <a:t>每当执行的时间片用完，调度程序便停止该进程的执行，将其送入就绪队列尾部；然后进行下一次进程调度。</a:t>
            </a:r>
            <a:r>
              <a:rPr lang="zh-CN" altLang="en-US" sz="2600" dirty="0">
                <a:latin typeface="Tahoma" panose="020B0604030504040204" pitchFamily="34" charset="0"/>
              </a:rPr>
              <a:t> </a:t>
            </a:r>
            <a:endParaRPr lang="zh-CN" altLang="en-US" sz="2600" dirty="0">
              <a:latin typeface="Tahoma" panose="020B0604030504040204" pitchFamily="34" charset="0"/>
            </a:endParaRPr>
          </a:p>
        </p:txBody>
      </p:sp>
      <p:sp>
        <p:nvSpPr>
          <p:cNvPr id="267270" name="Text Box 6"/>
          <p:cNvSpPr txBox="1"/>
          <p:nvPr/>
        </p:nvSpPr>
        <p:spPr>
          <a:xfrm>
            <a:off x="1639888" y="5781675"/>
            <a:ext cx="7504112" cy="457200"/>
          </a:xfrm>
          <a:prstGeom prst="rect">
            <a:avLst/>
          </a:prstGeom>
          <a:noFill/>
          <a:ln w="9525">
            <a:noFill/>
          </a:ln>
        </p:spPr>
        <p:txBody>
          <a:bodyPr>
            <a:spAutoFit/>
          </a:bodyPr>
          <a:p>
            <a:pPr eaLnBrk="1" hangingPunct="1">
              <a:spcBef>
                <a:spcPct val="50000"/>
              </a:spcBef>
            </a:pPr>
            <a:r>
              <a:rPr lang="zh-CN" altLang="en-US" dirty="0">
                <a:latin typeface="宋体" panose="02010600030101010101" pitchFamily="2" charset="-122"/>
              </a:rPr>
              <a:t>时间片的大小：几</a:t>
            </a:r>
            <a:r>
              <a:rPr lang="en-US" altLang="zh-CN" dirty="0">
                <a:latin typeface="Tahoma" panose="020B0604030504040204" pitchFamily="34" charset="0"/>
              </a:rPr>
              <a:t>ms</a:t>
            </a:r>
            <a:r>
              <a:rPr lang="zh-CN" altLang="en-US" dirty="0">
                <a:latin typeface="宋体" panose="02010600030101010101" pitchFamily="2" charset="-122"/>
              </a:rPr>
              <a:t>～几百</a:t>
            </a:r>
            <a:r>
              <a:rPr lang="en-US" altLang="zh-CN" dirty="0">
                <a:latin typeface="Tahoma" panose="020B0604030504040204" pitchFamily="34" charset="0"/>
              </a:rPr>
              <a:t>ms</a:t>
            </a:r>
            <a:r>
              <a:rPr lang="zh-CN" altLang="en-US" dirty="0">
                <a:latin typeface="宋体" panose="02010600030101010101" pitchFamily="2" charset="-122"/>
              </a:rPr>
              <a:t>。</a:t>
            </a:r>
            <a:r>
              <a:rPr lang="zh-CN" altLang="en-US" dirty="0">
                <a:latin typeface="Tahoma" panose="020B0604030504040204" pitchFamily="34" charset="0"/>
              </a:rPr>
              <a:t> </a:t>
            </a:r>
            <a:endParaRPr lang="zh-CN" altLang="en-US" dirty="0">
              <a:latin typeface="Tahoma" panose="020B0604030504040204" pitchFamily="34" charset="0"/>
            </a:endParaRPr>
          </a:p>
        </p:txBody>
      </p:sp>
      <p:sp>
        <p:nvSpPr>
          <p:cNvPr id="34824" name="矩形 1"/>
          <p:cNvSpPr/>
          <p:nvPr/>
        </p:nvSpPr>
        <p:spPr>
          <a:xfrm>
            <a:off x="250825" y="6238875"/>
            <a:ext cx="7273925" cy="461963"/>
          </a:xfrm>
          <a:prstGeom prst="rect">
            <a:avLst/>
          </a:prstGeom>
          <a:noFill/>
          <a:ln w="9525">
            <a:noFill/>
          </a:ln>
        </p:spPr>
        <p:txBody>
          <a:bodyPr>
            <a:spAutoFit/>
          </a:bodyPr>
          <a:p>
            <a:pPr marL="1143000" lvl="2" indent="-228600">
              <a:spcBef>
                <a:spcPct val="50000"/>
              </a:spcBef>
            </a:pPr>
            <a:r>
              <a:rPr lang="zh-CN" altLang="en-US" dirty="0">
                <a:solidFill>
                  <a:srgbClr val="FF0000"/>
                </a:solidFill>
                <a:latin typeface="Times New Roman" panose="02020603050405020304" pitchFamily="18" charset="0"/>
              </a:rPr>
              <a:t>太大：退化为</a:t>
            </a:r>
            <a:r>
              <a:rPr lang="en-US" altLang="zh-CN" dirty="0">
                <a:solidFill>
                  <a:srgbClr val="FF0000"/>
                </a:solidFill>
                <a:latin typeface="Times New Roman" panose="02020603050405020304" pitchFamily="18" charset="0"/>
              </a:rPr>
              <a:t>FCFS</a:t>
            </a:r>
            <a:r>
              <a:rPr lang="zh-CN" altLang="en-US" dirty="0">
                <a:solidFill>
                  <a:srgbClr val="FF0000"/>
                </a:solidFill>
                <a:latin typeface="Times New Roman" panose="02020603050405020304" pitchFamily="18" charset="0"/>
              </a:rPr>
              <a:t>；太小：系统开销过大</a:t>
            </a:r>
            <a:endParaRPr lang="zh-CN" altLang="en-US" dirty="0">
              <a:solidFill>
                <a:srgbClr val="FF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67267">
                                            <p:txEl>
                                              <p:charRg st="0" end="8"/>
                                            </p:txEl>
                                          </p:spTgt>
                                        </p:tgtEl>
                                        <p:attrNameLst>
                                          <p:attrName>style.visibility</p:attrName>
                                        </p:attrNameLst>
                                      </p:cBhvr>
                                      <p:to>
                                        <p:strVal val="visible"/>
                                      </p:to>
                                    </p:set>
                                    <p:animEffect transition="in" filter="wipe(up)">
                                      <p:cBhvr>
                                        <p:cTn id="7" dur="500"/>
                                        <p:tgtEl>
                                          <p:spTgt spid="267267">
                                            <p:txEl>
                                              <p:charRg st="0" end="8"/>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67267">
                                            <p:txEl>
                                              <p:charRg st="8" end="31"/>
                                            </p:txEl>
                                          </p:spTgt>
                                        </p:tgtEl>
                                        <p:attrNameLst>
                                          <p:attrName>style.visibility</p:attrName>
                                        </p:attrNameLst>
                                      </p:cBhvr>
                                      <p:to>
                                        <p:strVal val="visible"/>
                                      </p:to>
                                    </p:set>
                                    <p:animEffect transition="in" filter="wipe(up)">
                                      <p:cBhvr>
                                        <p:cTn id="11" dur="500"/>
                                        <p:tgtEl>
                                          <p:spTgt spid="267267">
                                            <p:txEl>
                                              <p:charRg st="8" end="3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67267">
                                            <p:txEl>
                                              <p:charRg st="31" end="55"/>
                                            </p:txEl>
                                          </p:spTgt>
                                        </p:tgtEl>
                                        <p:attrNameLst>
                                          <p:attrName>style.visibility</p:attrName>
                                        </p:attrNameLst>
                                      </p:cBhvr>
                                      <p:to>
                                        <p:strVal val="visible"/>
                                      </p:to>
                                    </p:set>
                                    <p:animEffect transition="in" filter="wipe(up)">
                                      <p:cBhvr>
                                        <p:cTn id="15" dur="500"/>
                                        <p:tgtEl>
                                          <p:spTgt spid="267267">
                                            <p:txEl>
                                              <p:charRg st="31" end="5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grpId="0" nodeType="clickEffect">
                                  <p:stCondLst>
                                    <p:cond delay="0"/>
                                  </p:stCondLst>
                                  <p:childTnLst>
                                    <p:set>
                                      <p:cBhvr>
                                        <p:cTn id="19" dur="1" fill="hold">
                                          <p:stCondLst>
                                            <p:cond delay="0"/>
                                          </p:stCondLst>
                                        </p:cTn>
                                        <p:tgtEl>
                                          <p:spTgt spid="267268"/>
                                        </p:tgtEl>
                                        <p:attrNameLst>
                                          <p:attrName>style.visibility</p:attrName>
                                        </p:attrNameLst>
                                      </p:cBhvr>
                                      <p:to>
                                        <p:strVal val="visible"/>
                                      </p:to>
                                    </p:set>
                                    <p:anim calcmode="lin" valueType="num">
                                      <p:cBhvr additive="base">
                                        <p:cTn id="20" dur="500" fill="hold"/>
                                        <p:tgtEl>
                                          <p:spTgt spid="267268"/>
                                        </p:tgtEl>
                                        <p:attrNameLst>
                                          <p:attrName>ppt_x</p:attrName>
                                        </p:attrNameLst>
                                      </p:cBhvr>
                                      <p:tavLst>
                                        <p:tav tm="0">
                                          <p:val>
                                            <p:strVal val="0-#ppt_w/2"/>
                                          </p:val>
                                        </p:tav>
                                        <p:tav tm="100000">
                                          <p:val>
                                            <p:strVal val="#ppt_x"/>
                                          </p:val>
                                        </p:tav>
                                      </p:tavLst>
                                    </p:anim>
                                    <p:anim calcmode="lin" valueType="num">
                                      <p:cBhvr additive="base">
                                        <p:cTn id="21" dur="500" fill="hold"/>
                                        <p:tgtEl>
                                          <p:spTgt spid="267268"/>
                                        </p:tgtEl>
                                        <p:attrNameLst>
                                          <p:attrName>ppt_y</p:attrName>
                                        </p:attrNameLst>
                                      </p:cBhvr>
                                      <p:tavLst>
                                        <p:tav tm="0">
                                          <p:val>
                                            <p:strVal val="#ppt_y"/>
                                          </p:val>
                                        </p:tav>
                                        <p:tav tm="100000">
                                          <p:val>
                                            <p:strVal val="#ppt_y"/>
                                          </p:val>
                                        </p:tav>
                                      </p:tavLst>
                                    </p:anim>
                                  </p:childTnLst>
                                </p:cTn>
                              </p:par>
                            </p:childTnLst>
                          </p:cTn>
                        </p:par>
                        <p:par>
                          <p:cTn id="22" fill="hold">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267269">
                                            <p:txEl>
                                              <p:charRg st="0" end="33"/>
                                            </p:txEl>
                                          </p:spTgt>
                                        </p:tgtEl>
                                        <p:attrNameLst>
                                          <p:attrName>style.visibility</p:attrName>
                                        </p:attrNameLst>
                                      </p:cBhvr>
                                      <p:to>
                                        <p:strVal val="visible"/>
                                      </p:to>
                                    </p:set>
                                    <p:animEffect transition="in" filter="wipe(up)">
                                      <p:cBhvr>
                                        <p:cTn id="25" dur="500"/>
                                        <p:tgtEl>
                                          <p:spTgt spid="267269">
                                            <p:txEl>
                                              <p:charRg st="0" end="33"/>
                                            </p:txEl>
                                          </p:spTgt>
                                        </p:tgtEl>
                                      </p:cBhvr>
                                    </p:animEffect>
                                  </p:childTnLst>
                                </p:cTn>
                              </p:par>
                            </p:childTnLst>
                          </p:cTn>
                        </p:par>
                        <p:par>
                          <p:cTn id="26" fill="hold">
                            <p:stCondLst>
                              <p:cond delay="1000"/>
                            </p:stCondLst>
                            <p:childTnLst>
                              <p:par>
                                <p:cTn id="27" presetID="22" presetClass="entr" presetSubtype="1" fill="hold" grpId="0" nodeType="afterEffect">
                                  <p:stCondLst>
                                    <p:cond delay="0"/>
                                  </p:stCondLst>
                                  <p:childTnLst>
                                    <p:set>
                                      <p:cBhvr>
                                        <p:cTn id="28" dur="1" fill="hold">
                                          <p:stCondLst>
                                            <p:cond delay="0"/>
                                          </p:stCondLst>
                                        </p:cTn>
                                        <p:tgtEl>
                                          <p:spTgt spid="267269">
                                            <p:txEl>
                                              <p:charRg st="33" end="64"/>
                                            </p:txEl>
                                          </p:spTgt>
                                        </p:tgtEl>
                                        <p:attrNameLst>
                                          <p:attrName>style.visibility</p:attrName>
                                        </p:attrNameLst>
                                      </p:cBhvr>
                                      <p:to>
                                        <p:strVal val="visible"/>
                                      </p:to>
                                    </p:set>
                                    <p:animEffect transition="in" filter="wipe(up)">
                                      <p:cBhvr>
                                        <p:cTn id="29" dur="500"/>
                                        <p:tgtEl>
                                          <p:spTgt spid="267269">
                                            <p:txEl>
                                              <p:charRg st="33" end="64"/>
                                            </p:txEl>
                                          </p:spTgt>
                                        </p:tgtEl>
                                      </p:cBhvr>
                                    </p:animEffect>
                                  </p:childTnLst>
                                </p:cTn>
                              </p:par>
                            </p:childTnLst>
                          </p:cTn>
                        </p:par>
                        <p:par>
                          <p:cTn id="30" fill="hold">
                            <p:stCondLst>
                              <p:cond delay="1500"/>
                            </p:stCondLst>
                            <p:childTnLst>
                              <p:par>
                                <p:cTn id="31" presetID="22" presetClass="entr" presetSubtype="1" fill="hold" grpId="0" nodeType="afterEffect">
                                  <p:stCondLst>
                                    <p:cond delay="0"/>
                                  </p:stCondLst>
                                  <p:childTnLst>
                                    <p:set>
                                      <p:cBhvr>
                                        <p:cTn id="32" dur="1" fill="hold">
                                          <p:stCondLst>
                                            <p:cond delay="0"/>
                                          </p:stCondLst>
                                        </p:cTn>
                                        <p:tgtEl>
                                          <p:spTgt spid="267269">
                                            <p:txEl>
                                              <p:charRg st="64" end="114"/>
                                            </p:txEl>
                                          </p:spTgt>
                                        </p:tgtEl>
                                        <p:attrNameLst>
                                          <p:attrName>style.visibility</p:attrName>
                                        </p:attrNameLst>
                                      </p:cBhvr>
                                      <p:to>
                                        <p:strVal val="visible"/>
                                      </p:to>
                                    </p:set>
                                    <p:animEffect transition="in" filter="wipe(up)">
                                      <p:cBhvr>
                                        <p:cTn id="33" dur="500"/>
                                        <p:tgtEl>
                                          <p:spTgt spid="267269">
                                            <p:txEl>
                                              <p:charRg st="64" end="114"/>
                                            </p:txEl>
                                          </p:spTgt>
                                        </p:tgtEl>
                                      </p:cBhvr>
                                    </p:animEffect>
                                  </p:childTnLst>
                                </p:cTn>
                              </p:par>
                            </p:childTnLst>
                          </p:cTn>
                        </p:par>
                        <p:par>
                          <p:cTn id="34" fill="hold">
                            <p:stCondLst>
                              <p:cond delay="2000"/>
                            </p:stCondLst>
                            <p:childTnLst>
                              <p:par>
                                <p:cTn id="35" presetID="2" presetClass="entr" presetSubtype="8" fill="hold" grpId="0" nodeType="afterEffect">
                                  <p:stCondLst>
                                    <p:cond delay="0"/>
                                  </p:stCondLst>
                                  <p:childTnLst>
                                    <p:set>
                                      <p:cBhvr>
                                        <p:cTn id="36" dur="1" fill="hold">
                                          <p:stCondLst>
                                            <p:cond delay="0"/>
                                          </p:stCondLst>
                                        </p:cTn>
                                        <p:tgtEl>
                                          <p:spTgt spid="267270"/>
                                        </p:tgtEl>
                                        <p:attrNameLst>
                                          <p:attrName>style.visibility</p:attrName>
                                        </p:attrNameLst>
                                      </p:cBhvr>
                                      <p:to>
                                        <p:strVal val="visible"/>
                                      </p:to>
                                    </p:set>
                                    <p:anim calcmode="lin" valueType="num">
                                      <p:cBhvr additive="base">
                                        <p:cTn id="37" dur="500" fill="hold"/>
                                        <p:tgtEl>
                                          <p:spTgt spid="267270"/>
                                        </p:tgtEl>
                                        <p:attrNameLst>
                                          <p:attrName>ppt_x</p:attrName>
                                        </p:attrNameLst>
                                      </p:cBhvr>
                                      <p:tavLst>
                                        <p:tav tm="0">
                                          <p:val>
                                            <p:strVal val="0-#ppt_w/2"/>
                                          </p:val>
                                        </p:tav>
                                        <p:tav tm="100000">
                                          <p:val>
                                            <p:strVal val="#ppt_x"/>
                                          </p:val>
                                        </p:tav>
                                      </p:tavLst>
                                    </p:anim>
                                    <p:anim calcmode="lin" valueType="num">
                                      <p:cBhvr additive="base">
                                        <p:cTn id="38" dur="500" fill="hold"/>
                                        <p:tgtEl>
                                          <p:spTgt spid="2672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7" grpId="0" build="p"/>
      <p:bldP spid="267268" grpId="0"/>
      <p:bldP spid="267269" grpId="0" build="p"/>
      <p:bldP spid="26727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时间片的</a:t>
            </a:r>
            <a:r>
              <a:rPr lang="zh-CN" altLang="en-US"/>
              <a:t>影响</a:t>
            </a:r>
            <a:endParaRPr lang="zh-CN" altLang="en-US"/>
          </a:p>
        </p:txBody>
      </p:sp>
      <p:pic>
        <p:nvPicPr>
          <p:cNvPr id="53252" name="Picture 4" descr="3-2"/>
          <p:cNvPicPr>
            <a:picLocks noChangeAspect="1"/>
          </p:cNvPicPr>
          <p:nvPr/>
        </p:nvPicPr>
        <p:blipFill>
          <a:blip r:embed="rId1"/>
          <a:stretch>
            <a:fillRect/>
          </a:stretch>
        </p:blipFill>
        <p:spPr>
          <a:xfrm>
            <a:off x="1476375" y="1268413"/>
            <a:ext cx="6264275" cy="3967162"/>
          </a:xfrm>
          <a:prstGeom prst="rect">
            <a:avLst/>
          </a:prstGeom>
          <a:noFill/>
          <a:ln w="9525">
            <a:noFill/>
          </a:ln>
        </p:spPr>
      </p:pic>
      <p:sp>
        <p:nvSpPr>
          <p:cNvPr id="5" name="文本框 4"/>
          <p:cNvSpPr txBox="1"/>
          <p:nvPr/>
        </p:nvSpPr>
        <p:spPr>
          <a:xfrm>
            <a:off x="2123440" y="5480685"/>
            <a:ext cx="5295265" cy="460375"/>
          </a:xfrm>
          <a:prstGeom prst="rect">
            <a:avLst/>
          </a:prstGeom>
          <a:noFill/>
        </p:spPr>
        <p:txBody>
          <a:bodyPr wrap="square" rtlCol="0" anchor="t">
            <a:spAutoFit/>
          </a:bodyPr>
          <a:p>
            <a:pPr eaLnBrk="1" hangingPunct="1">
              <a:buNone/>
            </a:pPr>
            <a:r>
              <a:rPr lang="zh-CN" altLang="en-US" dirty="0">
                <a:sym typeface="+mn-ea"/>
              </a:rPr>
              <a:t>图</a:t>
            </a:r>
            <a:r>
              <a:rPr lang="en-US" altLang="zh-CN" dirty="0">
                <a:sym typeface="+mn-ea"/>
              </a:rPr>
              <a:t>3-2  </a:t>
            </a:r>
            <a:r>
              <a:rPr lang="zh-CN" altLang="en-US" dirty="0">
                <a:sym typeface="+mn-ea"/>
              </a:rPr>
              <a:t>时间片大小对响应时间的影响</a:t>
            </a:r>
            <a:endParaRPr lang="zh-CN" altLang="en-US" dirty="0">
              <a:sym typeface="+mn-ea"/>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时间片的</a:t>
            </a:r>
            <a:r>
              <a:rPr lang="zh-CN" altLang="en-US"/>
              <a:t>影响</a:t>
            </a:r>
            <a:endParaRPr lang="zh-CN" altLang="en-US"/>
          </a:p>
        </p:txBody>
      </p:sp>
      <p:sp>
        <p:nvSpPr>
          <p:cNvPr id="55298" name="Rectangle 3"/>
          <p:cNvSpPr>
            <a:spLocks noGrp="1"/>
          </p:cNvSpPr>
          <p:nvPr>
            <p:ph idx="1"/>
          </p:nvPr>
        </p:nvSpPr>
        <p:spPr>
          <a:xfrm>
            <a:off x="1907540" y="958215"/>
            <a:ext cx="5660390" cy="476250"/>
          </a:xfrm>
        </p:spPr>
        <p:txBody>
          <a:bodyPr vert="horz" wrap="square" lIns="91440" tIns="45720" rIns="91440" bIns="45720" anchor="t" anchorCtr="0"/>
          <a:p>
            <a:pPr eaLnBrk="1" hangingPunct="1">
              <a:buNone/>
            </a:pPr>
            <a:r>
              <a:rPr lang="zh-CN" altLang="en-US" sz="2400" dirty="0"/>
              <a:t>图</a:t>
            </a:r>
            <a:r>
              <a:rPr lang="en-US" altLang="zh-CN" sz="2400" dirty="0"/>
              <a:t>3-3  q = 1</a:t>
            </a:r>
            <a:r>
              <a:rPr lang="zh-CN" altLang="en-US" sz="2400" dirty="0"/>
              <a:t>和</a:t>
            </a:r>
            <a:r>
              <a:rPr lang="en-US" altLang="zh-CN" sz="2400" dirty="0"/>
              <a:t>q = 4</a:t>
            </a:r>
            <a:r>
              <a:rPr lang="zh-CN" altLang="en-US" sz="2400" dirty="0"/>
              <a:t>时进程的周转时间</a:t>
            </a:r>
            <a:endParaRPr lang="zh-CN" altLang="en-US" sz="2400" dirty="0"/>
          </a:p>
        </p:txBody>
      </p:sp>
      <p:pic>
        <p:nvPicPr>
          <p:cNvPr id="55299" name="Picture 4"/>
          <p:cNvPicPr>
            <a:picLocks noChangeAspect="1"/>
          </p:cNvPicPr>
          <p:nvPr/>
        </p:nvPicPr>
        <p:blipFill>
          <a:blip r:embed="rId1"/>
          <a:srcRect/>
          <a:stretch>
            <a:fillRect/>
          </a:stretch>
        </p:blipFill>
        <p:spPr>
          <a:xfrm>
            <a:off x="287338" y="1484630"/>
            <a:ext cx="8353425" cy="2768600"/>
          </a:xfrm>
          <a:prstGeom prst="rect">
            <a:avLst/>
          </a:prstGeom>
          <a:noFill/>
          <a:ln w="9525">
            <a:noFill/>
          </a:ln>
        </p:spPr>
      </p:pic>
      <p:sp>
        <p:nvSpPr>
          <p:cNvPr id="3" name="文本框 2"/>
          <p:cNvSpPr txBox="1"/>
          <p:nvPr/>
        </p:nvSpPr>
        <p:spPr>
          <a:xfrm>
            <a:off x="539750" y="4472940"/>
            <a:ext cx="753745" cy="460375"/>
          </a:xfrm>
          <a:prstGeom prst="rect">
            <a:avLst/>
          </a:prstGeom>
          <a:noFill/>
        </p:spPr>
        <p:txBody>
          <a:bodyPr wrap="square" rtlCol="0" anchor="t">
            <a:spAutoFit/>
          </a:bodyPr>
          <a:p>
            <a:pPr eaLnBrk="1" hangingPunct="1">
              <a:buNone/>
            </a:pPr>
            <a:r>
              <a:rPr lang="en-US" altLang="zh-CN">
                <a:sym typeface="+mn-ea"/>
              </a:rPr>
              <a:t>q=1</a:t>
            </a:r>
            <a:endParaRPr lang="en-US" altLang="zh-CN">
              <a:sym typeface="+mn-ea"/>
            </a:endParaRPr>
          </a:p>
        </p:txBody>
      </p:sp>
      <p:cxnSp>
        <p:nvCxnSpPr>
          <p:cNvPr id="4" name="直接连接符 3"/>
          <p:cNvCxnSpPr/>
          <p:nvPr/>
        </p:nvCxnSpPr>
        <p:spPr>
          <a:xfrm>
            <a:off x="1778000" y="4664710"/>
            <a:ext cx="6993255" cy="24130"/>
          </a:xfrm>
          <a:prstGeom prst="line">
            <a:avLst/>
          </a:prstGeom>
          <a:noFill/>
          <a:ln>
            <a:solidFill>
              <a:schemeClr val="accent1"/>
            </a:solidFill>
          </a:ln>
        </p:spPr>
      </p:cxnSp>
      <p:sp>
        <p:nvSpPr>
          <p:cNvPr id="6" name="文本框 5"/>
          <p:cNvSpPr txBox="1"/>
          <p:nvPr/>
        </p:nvSpPr>
        <p:spPr>
          <a:xfrm>
            <a:off x="1655445" y="4653280"/>
            <a:ext cx="7115810" cy="829945"/>
          </a:xfrm>
          <a:prstGeom prst="rect">
            <a:avLst/>
          </a:prstGeom>
          <a:noFill/>
        </p:spPr>
        <p:txBody>
          <a:bodyPr wrap="square" rtlCol="0" anchor="t">
            <a:spAutoFit/>
          </a:bodyPr>
          <a:p>
            <a:pPr eaLnBrk="1" hangingPunct="1">
              <a:buNone/>
            </a:pPr>
            <a:r>
              <a:rPr lang="en-US" altLang="zh-CN">
                <a:sym typeface="+mn-ea"/>
              </a:rPr>
              <a:t>0  1  2  3  4  5  6  7  8  9  10 11 12 13 14 15 16 17</a:t>
            </a:r>
            <a:endParaRPr lang="en-US" altLang="zh-CN">
              <a:sym typeface="+mn-ea"/>
            </a:endParaRPr>
          </a:p>
          <a:p>
            <a:pPr eaLnBrk="1" hangingPunct="1">
              <a:buNone/>
            </a:pPr>
            <a:r>
              <a:rPr lang="en-US" altLang="zh-CN">
                <a:sym typeface="+mn-ea"/>
              </a:rPr>
              <a:t>    A B C D  E A  B C </a:t>
            </a:r>
            <a:r>
              <a:rPr lang="en-US" altLang="zh-CN">
                <a:solidFill>
                  <a:srgbClr val="FF0000"/>
                </a:solidFill>
                <a:sym typeface="+mn-ea"/>
              </a:rPr>
              <a:t>D</a:t>
            </a:r>
            <a:r>
              <a:rPr lang="en-US" altLang="zh-CN">
                <a:sym typeface="+mn-ea"/>
              </a:rPr>
              <a:t>  E  A   </a:t>
            </a:r>
            <a:r>
              <a:rPr lang="en-US" altLang="zh-CN">
                <a:solidFill>
                  <a:srgbClr val="FF0000"/>
                </a:solidFill>
                <a:sym typeface="+mn-ea"/>
              </a:rPr>
              <a:t>B</a:t>
            </a:r>
            <a:r>
              <a:rPr lang="en-US" altLang="zh-CN">
                <a:sym typeface="+mn-ea"/>
              </a:rPr>
              <a:t>  C  E   </a:t>
            </a:r>
            <a:r>
              <a:rPr lang="en-US" altLang="zh-CN">
                <a:solidFill>
                  <a:srgbClr val="FF0000"/>
                </a:solidFill>
                <a:sym typeface="+mn-ea"/>
              </a:rPr>
              <a:t>A</a:t>
            </a:r>
            <a:r>
              <a:rPr lang="en-US" altLang="zh-CN">
                <a:sym typeface="+mn-ea"/>
              </a:rPr>
              <a:t>  </a:t>
            </a:r>
            <a:r>
              <a:rPr lang="en-US" altLang="zh-CN">
                <a:solidFill>
                  <a:srgbClr val="FF0000"/>
                </a:solidFill>
                <a:sym typeface="+mn-ea"/>
              </a:rPr>
              <a:t>C</a:t>
            </a:r>
            <a:r>
              <a:rPr lang="en-US" altLang="zh-CN">
                <a:sym typeface="+mn-ea"/>
              </a:rPr>
              <a:t>  </a:t>
            </a:r>
            <a:r>
              <a:rPr lang="en-US" altLang="zh-CN">
                <a:solidFill>
                  <a:srgbClr val="FF0000"/>
                </a:solidFill>
                <a:sym typeface="+mn-ea"/>
              </a:rPr>
              <a:t>E</a:t>
            </a:r>
            <a:endParaRPr lang="en-US" altLang="zh-CN">
              <a:solidFill>
                <a:srgbClr val="FF0000"/>
              </a:solidFill>
              <a:sym typeface="+mn-ea"/>
            </a:endParaRPr>
          </a:p>
        </p:txBody>
      </p:sp>
      <p:sp>
        <p:nvSpPr>
          <p:cNvPr id="7" name="文本框 6"/>
          <p:cNvSpPr txBox="1"/>
          <p:nvPr/>
        </p:nvSpPr>
        <p:spPr>
          <a:xfrm>
            <a:off x="504190" y="5483225"/>
            <a:ext cx="753745" cy="460375"/>
          </a:xfrm>
          <a:prstGeom prst="rect">
            <a:avLst/>
          </a:prstGeom>
          <a:noFill/>
        </p:spPr>
        <p:txBody>
          <a:bodyPr wrap="square" rtlCol="0" anchor="t">
            <a:spAutoFit/>
          </a:bodyPr>
          <a:p>
            <a:pPr eaLnBrk="1" hangingPunct="1">
              <a:buNone/>
            </a:pPr>
            <a:r>
              <a:rPr lang="en-US" altLang="zh-CN">
                <a:sym typeface="+mn-ea"/>
              </a:rPr>
              <a:t>q=4</a:t>
            </a:r>
            <a:endParaRPr lang="en-US" altLang="zh-CN">
              <a:sym typeface="+mn-ea"/>
            </a:endParaRPr>
          </a:p>
        </p:txBody>
      </p:sp>
      <p:cxnSp>
        <p:nvCxnSpPr>
          <p:cNvPr id="8" name="直接连接符 7"/>
          <p:cNvCxnSpPr/>
          <p:nvPr/>
        </p:nvCxnSpPr>
        <p:spPr>
          <a:xfrm>
            <a:off x="1742440" y="5674995"/>
            <a:ext cx="6993255" cy="24130"/>
          </a:xfrm>
          <a:prstGeom prst="line">
            <a:avLst/>
          </a:prstGeom>
          <a:noFill/>
          <a:ln>
            <a:solidFill>
              <a:schemeClr val="accent1"/>
            </a:solidFill>
          </a:ln>
        </p:spPr>
      </p:cxnSp>
      <p:sp>
        <p:nvSpPr>
          <p:cNvPr id="9" name="文本框 8"/>
          <p:cNvSpPr txBox="1"/>
          <p:nvPr/>
        </p:nvSpPr>
        <p:spPr>
          <a:xfrm>
            <a:off x="1619885" y="5663565"/>
            <a:ext cx="7115810" cy="829945"/>
          </a:xfrm>
          <a:prstGeom prst="rect">
            <a:avLst/>
          </a:prstGeom>
          <a:noFill/>
        </p:spPr>
        <p:txBody>
          <a:bodyPr wrap="square" rtlCol="0" anchor="t">
            <a:spAutoFit/>
          </a:bodyPr>
          <a:p>
            <a:pPr eaLnBrk="1" hangingPunct="1">
              <a:buNone/>
            </a:pPr>
            <a:r>
              <a:rPr lang="en-US" altLang="zh-CN">
                <a:sym typeface="+mn-ea"/>
              </a:rPr>
              <a:t>0  1  2  3  4  5  6  7  8  9  10 11 12 13 14 15 16 17</a:t>
            </a:r>
            <a:endParaRPr lang="en-US" altLang="zh-CN">
              <a:sym typeface="+mn-ea"/>
            </a:endParaRPr>
          </a:p>
          <a:p>
            <a:pPr eaLnBrk="1" hangingPunct="1">
              <a:buNone/>
            </a:pPr>
            <a:r>
              <a:rPr lang="en-US" altLang="zh-CN">
                <a:sym typeface="+mn-ea"/>
              </a:rPr>
              <a:t>    A A A  </a:t>
            </a:r>
            <a:r>
              <a:rPr lang="en-US" altLang="zh-CN">
                <a:solidFill>
                  <a:srgbClr val="FF0000"/>
                </a:solidFill>
                <a:sym typeface="+mn-ea"/>
              </a:rPr>
              <a:t>A</a:t>
            </a:r>
            <a:r>
              <a:rPr lang="en-US" altLang="zh-CN">
                <a:sym typeface="+mn-ea"/>
              </a:rPr>
              <a:t>  B B  </a:t>
            </a:r>
            <a:r>
              <a:rPr lang="en-US" altLang="zh-CN">
                <a:solidFill>
                  <a:srgbClr val="FF0000"/>
                </a:solidFill>
                <a:sym typeface="+mn-ea"/>
              </a:rPr>
              <a:t>B</a:t>
            </a:r>
            <a:r>
              <a:rPr lang="en-US" altLang="zh-CN">
                <a:sym typeface="+mn-ea"/>
              </a:rPr>
              <a:t> C </a:t>
            </a:r>
            <a:r>
              <a:rPr lang="en-US" altLang="zh-CN">
                <a:solidFill>
                  <a:schemeClr val="tx1"/>
                </a:solidFill>
                <a:sym typeface="+mn-ea"/>
              </a:rPr>
              <a:t>C</a:t>
            </a:r>
            <a:r>
              <a:rPr lang="en-US" altLang="zh-CN">
                <a:sym typeface="+mn-ea"/>
              </a:rPr>
              <a:t>  C  </a:t>
            </a:r>
            <a:r>
              <a:rPr lang="en-US" altLang="zh-CN">
                <a:solidFill>
                  <a:srgbClr val="FF0000"/>
                </a:solidFill>
                <a:sym typeface="+mn-ea"/>
              </a:rPr>
              <a:t>C</a:t>
            </a:r>
            <a:r>
              <a:rPr lang="en-US" altLang="zh-CN">
                <a:sym typeface="+mn-ea"/>
              </a:rPr>
              <a:t>  </a:t>
            </a:r>
            <a:r>
              <a:rPr lang="en-US" altLang="zh-CN">
                <a:solidFill>
                  <a:schemeClr val="tx1"/>
                </a:solidFill>
                <a:sym typeface="+mn-ea"/>
              </a:rPr>
              <a:t>D</a:t>
            </a:r>
            <a:r>
              <a:rPr lang="en-US" altLang="zh-CN">
                <a:sym typeface="+mn-ea"/>
              </a:rPr>
              <a:t>  </a:t>
            </a:r>
            <a:r>
              <a:rPr lang="en-US" altLang="zh-CN">
                <a:solidFill>
                  <a:srgbClr val="FF0000"/>
                </a:solidFill>
                <a:sym typeface="+mn-ea"/>
              </a:rPr>
              <a:t>D</a:t>
            </a:r>
            <a:r>
              <a:rPr lang="en-US" altLang="zh-CN">
                <a:sym typeface="+mn-ea"/>
              </a:rPr>
              <a:t>  E   </a:t>
            </a:r>
            <a:r>
              <a:rPr lang="en-US" altLang="zh-CN">
                <a:solidFill>
                  <a:schemeClr val="tx1"/>
                </a:solidFill>
                <a:sym typeface="+mn-ea"/>
              </a:rPr>
              <a:t>E  E</a:t>
            </a:r>
            <a:r>
              <a:rPr lang="en-US" altLang="zh-CN">
                <a:sym typeface="+mn-ea"/>
              </a:rPr>
              <a:t>  </a:t>
            </a:r>
            <a:r>
              <a:rPr lang="en-US" altLang="zh-CN">
                <a:solidFill>
                  <a:srgbClr val="FF0000"/>
                </a:solidFill>
                <a:sym typeface="+mn-ea"/>
              </a:rPr>
              <a:t>E</a:t>
            </a:r>
            <a:endParaRPr lang="en-US" altLang="zh-CN">
              <a:solidFill>
                <a:srgbClr val="FF0000"/>
              </a:solidFill>
              <a:sym typeface="+mn-e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灯片编号占位符 5"/>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ea typeface="楷体_GB2312" pitchFamily="49" charset="-122"/>
              </a:rPr>
            </a:fld>
            <a:endParaRPr lang="en-US" altLang="zh-CN" sz="1400" dirty="0">
              <a:ea typeface="楷体_GB2312" pitchFamily="49" charset="-122"/>
            </a:endParaRPr>
          </a:p>
        </p:txBody>
      </p:sp>
      <p:sp>
        <p:nvSpPr>
          <p:cNvPr id="35843" name="Rectangle 2"/>
          <p:cNvSpPr>
            <a:spLocks noGrp="1"/>
          </p:cNvSpPr>
          <p:nvPr>
            <p:ph type="title"/>
          </p:nvPr>
        </p:nvSpPr>
        <p:spPr>
          <a:xfrm>
            <a:off x="381000" y="177800"/>
            <a:ext cx="8562975" cy="574675"/>
          </a:xfrm>
          <a:ln/>
        </p:spPr>
        <p:txBody>
          <a:bodyPr vert="horz" wrap="square" lIns="91440" tIns="45720" rIns="91440" bIns="45720" anchor="b" anchorCtr="0"/>
          <a:p>
            <a:pPr eaLnBrk="1" hangingPunct="1"/>
            <a:r>
              <a:rPr lang="en-US" altLang="zh-CN" sz="2800" dirty="0"/>
              <a:t>2</a:t>
            </a:r>
            <a:r>
              <a:rPr lang="zh-CN" altLang="en-US" sz="2800" dirty="0">
                <a:latin typeface="宋体" panose="02010600030101010101" pitchFamily="2" charset="-122"/>
              </a:rPr>
              <a:t>．</a:t>
            </a:r>
            <a:r>
              <a:rPr lang="zh-CN" altLang="en-US" sz="2800" dirty="0">
                <a:latin typeface="楷体_GB2312" pitchFamily="49" charset="-122"/>
              </a:rPr>
              <a:t>多级反馈队列调度算法</a:t>
            </a:r>
            <a:r>
              <a:rPr lang="zh-CN" altLang="en-US" sz="2800" dirty="0"/>
              <a:t> </a:t>
            </a:r>
            <a:endParaRPr lang="zh-CN" altLang="en-US" sz="2800" dirty="0"/>
          </a:p>
        </p:txBody>
      </p:sp>
      <p:sp>
        <p:nvSpPr>
          <p:cNvPr id="268291" name="Text Box 3"/>
          <p:cNvSpPr txBox="1"/>
          <p:nvPr/>
        </p:nvSpPr>
        <p:spPr>
          <a:xfrm>
            <a:off x="503238" y="1470025"/>
            <a:ext cx="2279650" cy="2282825"/>
          </a:xfrm>
          <a:prstGeom prst="rect">
            <a:avLst/>
          </a:prstGeom>
          <a:noFill/>
          <a:ln w="9525">
            <a:noFill/>
          </a:ln>
        </p:spPr>
        <p:txBody>
          <a:bodyPr>
            <a:spAutoFit/>
          </a:bodyPr>
          <a:p>
            <a:pPr algn="just" eaLnBrk="1" hangingPunct="1"/>
            <a:r>
              <a:rPr lang="zh-CN" altLang="en-US" dirty="0">
                <a:latin typeface="楷体_GB2312" pitchFamily="49" charset="-122"/>
              </a:rPr>
              <a:t>不必事先知道各进程所需的执行时间，而且还可以满足各种类型进程的需要。  </a:t>
            </a:r>
            <a:endParaRPr lang="zh-CN" altLang="en-US" dirty="0">
              <a:latin typeface="楷体_GB2312" pitchFamily="49" charset="-122"/>
            </a:endParaRPr>
          </a:p>
        </p:txBody>
      </p:sp>
      <p:sp>
        <p:nvSpPr>
          <p:cNvPr id="268292" name="Text Box 4"/>
          <p:cNvSpPr txBox="1"/>
          <p:nvPr/>
        </p:nvSpPr>
        <p:spPr>
          <a:xfrm>
            <a:off x="468313" y="4041775"/>
            <a:ext cx="2447925" cy="1187450"/>
          </a:xfrm>
          <a:prstGeom prst="rect">
            <a:avLst/>
          </a:prstGeom>
          <a:noFill/>
          <a:ln w="9525">
            <a:noFill/>
          </a:ln>
        </p:spPr>
        <p:txBody>
          <a:bodyPr>
            <a:spAutoFit/>
          </a:bodyPr>
          <a:p>
            <a:pPr eaLnBrk="1" hangingPunct="1">
              <a:spcBef>
                <a:spcPct val="50000"/>
              </a:spcBef>
            </a:pPr>
            <a:r>
              <a:rPr lang="zh-CN" altLang="en-US" dirty="0">
                <a:latin typeface="仿宋_GB2312" pitchFamily="49" charset="-122"/>
                <a:ea typeface="仿宋_GB2312" pitchFamily="49" charset="-122"/>
              </a:rPr>
              <a:t>目前被公认的一种较好的进程调度算法。 </a:t>
            </a:r>
            <a:endParaRPr lang="zh-CN" altLang="en-US" dirty="0">
              <a:latin typeface="仿宋_GB2312" pitchFamily="49" charset="-122"/>
              <a:ea typeface="仿宋_GB2312" pitchFamily="49" charset="-122"/>
            </a:endParaRPr>
          </a:p>
        </p:txBody>
      </p:sp>
      <p:grpSp>
        <p:nvGrpSpPr>
          <p:cNvPr id="268352" name="Group 64"/>
          <p:cNvGrpSpPr/>
          <p:nvPr/>
        </p:nvGrpSpPr>
        <p:grpSpPr>
          <a:xfrm>
            <a:off x="3132138" y="412750"/>
            <a:ext cx="5616575" cy="6003925"/>
            <a:chOff x="1973" y="260"/>
            <a:chExt cx="3538" cy="3782"/>
          </a:xfrm>
        </p:grpSpPr>
        <p:sp>
          <p:nvSpPr>
            <p:cNvPr id="35847" name="Oval 8"/>
            <p:cNvSpPr/>
            <p:nvPr/>
          </p:nvSpPr>
          <p:spPr>
            <a:xfrm>
              <a:off x="4503" y="567"/>
              <a:ext cx="473" cy="411"/>
            </a:xfrm>
            <a:prstGeom prst="ellipse">
              <a:avLst/>
            </a:prstGeom>
            <a:noFill/>
            <a:ln w="9525" cap="flat" cmpd="sng">
              <a:solidFill>
                <a:schemeClr val="tx1"/>
              </a:solidFill>
              <a:prstDash val="solid"/>
              <a:headEnd type="none" w="med" len="med"/>
              <a:tailEnd type="none" w="med" len="lg"/>
            </a:ln>
          </p:spPr>
          <p:txBody>
            <a:bodyPr lIns="0" tIns="46800" rIns="0" bIns="46800" anchor="ctr" anchorCtr="0"/>
            <a:p>
              <a:pPr algn="ctr" eaLnBrk="1" hangingPunct="1">
                <a:spcBef>
                  <a:spcPct val="50000"/>
                </a:spcBef>
              </a:pPr>
              <a:r>
                <a:rPr lang="en-US" altLang="zh-CN" sz="2000" dirty="0">
                  <a:latin typeface="Times New Roman" panose="02020603050405020304" pitchFamily="18" charset="0"/>
                </a:rPr>
                <a:t>CPU</a:t>
              </a:r>
              <a:endParaRPr lang="en-US" altLang="zh-CN" sz="2000" dirty="0">
                <a:latin typeface="Times New Roman" panose="02020603050405020304" pitchFamily="18" charset="0"/>
              </a:endParaRPr>
            </a:p>
          </p:txBody>
        </p:sp>
        <p:sp>
          <p:nvSpPr>
            <p:cNvPr id="35848" name="Line 9"/>
            <p:cNvSpPr/>
            <p:nvPr/>
          </p:nvSpPr>
          <p:spPr>
            <a:xfrm>
              <a:off x="4967" y="771"/>
              <a:ext cx="544" cy="0"/>
            </a:xfrm>
            <a:prstGeom prst="line">
              <a:avLst/>
            </a:prstGeom>
            <a:ln w="9525" cap="flat" cmpd="sng">
              <a:solidFill>
                <a:schemeClr val="tx1"/>
              </a:solidFill>
              <a:prstDash val="solid"/>
              <a:headEnd type="none" w="med" len="med"/>
              <a:tailEnd type="triangle" w="med" len="lg"/>
            </a:ln>
          </p:spPr>
        </p:sp>
        <p:sp>
          <p:nvSpPr>
            <p:cNvPr id="35849" name="Line 10"/>
            <p:cNvSpPr/>
            <p:nvPr/>
          </p:nvSpPr>
          <p:spPr>
            <a:xfrm>
              <a:off x="4105" y="771"/>
              <a:ext cx="409" cy="0"/>
            </a:xfrm>
            <a:prstGeom prst="line">
              <a:avLst/>
            </a:prstGeom>
            <a:ln w="9525" cap="flat" cmpd="sng">
              <a:solidFill>
                <a:schemeClr val="tx1"/>
              </a:solidFill>
              <a:prstDash val="solid"/>
              <a:headEnd type="none" w="med" len="med"/>
              <a:tailEnd type="triangle" w="med" len="lg"/>
            </a:ln>
          </p:spPr>
        </p:sp>
        <p:sp>
          <p:nvSpPr>
            <p:cNvPr id="35850" name="Line 11"/>
            <p:cNvSpPr/>
            <p:nvPr/>
          </p:nvSpPr>
          <p:spPr>
            <a:xfrm>
              <a:off x="4740" y="975"/>
              <a:ext cx="0" cy="182"/>
            </a:xfrm>
            <a:prstGeom prst="line">
              <a:avLst/>
            </a:prstGeom>
            <a:ln w="9525" cap="flat" cmpd="sng">
              <a:solidFill>
                <a:schemeClr val="tx1"/>
              </a:solidFill>
              <a:prstDash val="solid"/>
              <a:headEnd type="none" w="med" len="med"/>
              <a:tailEnd type="none" w="med" len="lg"/>
            </a:ln>
          </p:spPr>
        </p:sp>
        <p:sp>
          <p:nvSpPr>
            <p:cNvPr id="35851" name="Text Box 12"/>
            <p:cNvSpPr txBox="1"/>
            <p:nvPr/>
          </p:nvSpPr>
          <p:spPr>
            <a:xfrm>
              <a:off x="4944" y="504"/>
              <a:ext cx="499" cy="244"/>
            </a:xfrm>
            <a:prstGeom prst="rect">
              <a:avLst/>
            </a:prstGeom>
            <a:noFill/>
            <a:ln w="9525">
              <a:noFill/>
            </a:ln>
          </p:spPr>
          <p:txBody>
            <a:bodyPr lIns="0" tIns="10800" rIns="0" bIns="10800">
              <a:spAutoFit/>
            </a:bodyPr>
            <a:p>
              <a:pPr algn="ctr" eaLnBrk="1" hangingPunct="1">
                <a:spcBef>
                  <a:spcPct val="50000"/>
                </a:spcBef>
              </a:pPr>
              <a:r>
                <a:rPr lang="zh-CN" altLang="en-US" dirty="0">
                  <a:latin typeface="Tahoma" panose="020B0604030504040204" pitchFamily="34" charset="0"/>
                </a:rPr>
                <a:t>完成</a:t>
              </a:r>
              <a:endParaRPr lang="zh-CN" altLang="en-US" dirty="0">
                <a:latin typeface="Tahoma" panose="020B0604030504040204" pitchFamily="34" charset="0"/>
              </a:endParaRPr>
            </a:p>
          </p:txBody>
        </p:sp>
        <p:sp>
          <p:nvSpPr>
            <p:cNvPr id="35852" name="Text Box 13"/>
            <p:cNvSpPr txBox="1"/>
            <p:nvPr/>
          </p:nvSpPr>
          <p:spPr>
            <a:xfrm>
              <a:off x="3083" y="613"/>
              <a:ext cx="1044" cy="294"/>
            </a:xfrm>
            <a:prstGeom prst="rect">
              <a:avLst/>
            </a:prstGeom>
            <a:noFill/>
            <a:ln w="9525" cap="flat" cmpd="sng">
              <a:solidFill>
                <a:schemeClr val="tx1"/>
              </a:solidFill>
              <a:prstDash val="solid"/>
              <a:miter/>
              <a:headEnd type="none" w="med" len="med"/>
              <a:tailEnd type="none" w="med" len="lg"/>
            </a:ln>
          </p:spPr>
          <p:txBody>
            <a:bodyPr lIns="0" rIns="0">
              <a:spAutoFit/>
            </a:bodyPr>
            <a:p>
              <a:pPr algn="ctr" eaLnBrk="1" hangingPunct="1">
                <a:spcBef>
                  <a:spcPct val="50000"/>
                </a:spcBef>
              </a:pPr>
              <a:r>
                <a:rPr lang="zh-CN" altLang="en-US" dirty="0">
                  <a:latin typeface="Times New Roman" panose="02020603050405020304" pitchFamily="18" charset="0"/>
                </a:rPr>
                <a:t>就绪队列</a:t>
              </a:r>
              <a:r>
                <a:rPr lang="en-US" altLang="zh-CN" dirty="0">
                  <a:latin typeface="Times New Roman" panose="02020603050405020304" pitchFamily="18" charset="0"/>
                </a:rPr>
                <a:t>1</a:t>
              </a:r>
              <a:endParaRPr lang="en-US" altLang="zh-CN" dirty="0">
                <a:latin typeface="Times New Roman" panose="02020603050405020304" pitchFamily="18" charset="0"/>
              </a:endParaRPr>
            </a:p>
          </p:txBody>
        </p:sp>
        <p:sp>
          <p:nvSpPr>
            <p:cNvPr id="35853" name="Text Box 14"/>
            <p:cNvSpPr txBox="1"/>
            <p:nvPr/>
          </p:nvSpPr>
          <p:spPr>
            <a:xfrm>
              <a:off x="4173" y="544"/>
              <a:ext cx="295" cy="244"/>
            </a:xfrm>
            <a:prstGeom prst="rect">
              <a:avLst/>
            </a:prstGeom>
            <a:noFill/>
            <a:ln w="9525">
              <a:noFill/>
            </a:ln>
          </p:spPr>
          <p:txBody>
            <a:bodyPr lIns="0" tIns="10800" rIns="0" bIns="10800">
              <a:spAutoFit/>
            </a:bodyPr>
            <a:p>
              <a:pPr algn="ctr" eaLnBrk="1" hangingPunct="1">
                <a:spcBef>
                  <a:spcPct val="50000"/>
                </a:spcBef>
              </a:pPr>
              <a:r>
                <a:rPr lang="en-US" altLang="zh-CN" dirty="0">
                  <a:latin typeface="Times New Roman" panose="02020603050405020304" pitchFamily="18" charset="0"/>
                </a:rPr>
                <a:t>S1</a:t>
              </a:r>
              <a:endParaRPr lang="en-US" altLang="zh-CN" dirty="0">
                <a:latin typeface="Times New Roman" panose="02020603050405020304" pitchFamily="18" charset="0"/>
              </a:endParaRPr>
            </a:p>
          </p:txBody>
        </p:sp>
        <p:sp>
          <p:nvSpPr>
            <p:cNvPr id="35854" name="Line 15"/>
            <p:cNvSpPr/>
            <p:nvPr/>
          </p:nvSpPr>
          <p:spPr>
            <a:xfrm flipH="1">
              <a:off x="2721" y="1162"/>
              <a:ext cx="2019" cy="0"/>
            </a:xfrm>
            <a:prstGeom prst="line">
              <a:avLst/>
            </a:prstGeom>
            <a:ln w="9525" cap="flat" cmpd="sng">
              <a:solidFill>
                <a:schemeClr val="tx1"/>
              </a:solidFill>
              <a:prstDash val="solid"/>
              <a:headEnd type="none" w="med" len="med"/>
              <a:tailEnd type="none" w="med" len="lg"/>
            </a:ln>
          </p:spPr>
        </p:sp>
        <p:sp>
          <p:nvSpPr>
            <p:cNvPr id="35855" name="Line 16"/>
            <p:cNvSpPr/>
            <p:nvPr/>
          </p:nvSpPr>
          <p:spPr>
            <a:xfrm>
              <a:off x="2721" y="1162"/>
              <a:ext cx="0" cy="317"/>
            </a:xfrm>
            <a:prstGeom prst="line">
              <a:avLst/>
            </a:prstGeom>
            <a:ln w="9525" cap="flat" cmpd="sng">
              <a:solidFill>
                <a:schemeClr val="tx1"/>
              </a:solidFill>
              <a:prstDash val="solid"/>
              <a:headEnd type="none" w="med" len="med"/>
              <a:tailEnd type="none" w="med" len="lg"/>
            </a:ln>
          </p:spPr>
        </p:sp>
        <p:sp>
          <p:nvSpPr>
            <p:cNvPr id="35856" name="Line 17"/>
            <p:cNvSpPr/>
            <p:nvPr/>
          </p:nvSpPr>
          <p:spPr>
            <a:xfrm>
              <a:off x="2721" y="1479"/>
              <a:ext cx="340" cy="0"/>
            </a:xfrm>
            <a:prstGeom prst="line">
              <a:avLst/>
            </a:prstGeom>
            <a:ln w="9525" cap="flat" cmpd="sng">
              <a:solidFill>
                <a:schemeClr val="tx1"/>
              </a:solidFill>
              <a:prstDash val="solid"/>
              <a:headEnd type="none" w="med" len="med"/>
              <a:tailEnd type="triangle" w="med" len="lg"/>
            </a:ln>
          </p:spPr>
        </p:sp>
        <p:sp>
          <p:nvSpPr>
            <p:cNvPr id="35857" name="Text Box 18"/>
            <p:cNvSpPr txBox="1"/>
            <p:nvPr/>
          </p:nvSpPr>
          <p:spPr>
            <a:xfrm>
              <a:off x="3356" y="935"/>
              <a:ext cx="862" cy="250"/>
            </a:xfrm>
            <a:prstGeom prst="rect">
              <a:avLst/>
            </a:prstGeom>
            <a:noFill/>
            <a:ln w="9525">
              <a:noFill/>
            </a:ln>
          </p:spPr>
          <p:txBody>
            <a:bodyPr lIns="0" rIns="0">
              <a:spAutoFit/>
            </a:bodyPr>
            <a:p>
              <a:pPr algn="ctr" eaLnBrk="1" hangingPunct="1">
                <a:spcBef>
                  <a:spcPct val="50000"/>
                </a:spcBef>
              </a:pPr>
              <a:r>
                <a:rPr lang="zh-CN" altLang="en-US" sz="2000" dirty="0">
                  <a:solidFill>
                    <a:srgbClr val="0000FF"/>
                  </a:solidFill>
                  <a:latin typeface="Tahoma" panose="020B0604030504040204" pitchFamily="34" charset="0"/>
                </a:rPr>
                <a:t>时间片用完</a:t>
              </a:r>
              <a:endParaRPr lang="zh-CN" altLang="en-US" sz="2000" dirty="0">
                <a:solidFill>
                  <a:srgbClr val="0000FF"/>
                </a:solidFill>
                <a:latin typeface="Tahoma" panose="020B0604030504040204" pitchFamily="34" charset="0"/>
              </a:endParaRPr>
            </a:p>
          </p:txBody>
        </p:sp>
        <p:sp>
          <p:nvSpPr>
            <p:cNvPr id="35858" name="Oval 19"/>
            <p:cNvSpPr/>
            <p:nvPr/>
          </p:nvSpPr>
          <p:spPr>
            <a:xfrm>
              <a:off x="4503" y="1270"/>
              <a:ext cx="473" cy="411"/>
            </a:xfrm>
            <a:prstGeom prst="ellipse">
              <a:avLst/>
            </a:prstGeom>
            <a:noFill/>
            <a:ln w="9525" cap="flat" cmpd="sng">
              <a:solidFill>
                <a:schemeClr val="tx1"/>
              </a:solidFill>
              <a:prstDash val="solid"/>
              <a:headEnd type="none" w="med" len="med"/>
              <a:tailEnd type="none" w="med" len="lg"/>
            </a:ln>
          </p:spPr>
          <p:txBody>
            <a:bodyPr lIns="0" tIns="46800" rIns="0" bIns="46800" anchor="ctr" anchorCtr="0"/>
            <a:p>
              <a:pPr algn="ctr" eaLnBrk="1" hangingPunct="1">
                <a:spcBef>
                  <a:spcPct val="50000"/>
                </a:spcBef>
              </a:pPr>
              <a:r>
                <a:rPr lang="en-US" altLang="zh-CN" sz="2000" dirty="0">
                  <a:latin typeface="Times New Roman" panose="02020603050405020304" pitchFamily="18" charset="0"/>
                </a:rPr>
                <a:t>CPU</a:t>
              </a:r>
              <a:endParaRPr lang="en-US" altLang="zh-CN" sz="2000" dirty="0">
                <a:latin typeface="Times New Roman" panose="02020603050405020304" pitchFamily="18" charset="0"/>
              </a:endParaRPr>
            </a:p>
          </p:txBody>
        </p:sp>
        <p:sp>
          <p:nvSpPr>
            <p:cNvPr id="35859" name="Line 20"/>
            <p:cNvSpPr/>
            <p:nvPr/>
          </p:nvSpPr>
          <p:spPr>
            <a:xfrm>
              <a:off x="4967" y="1474"/>
              <a:ext cx="544" cy="0"/>
            </a:xfrm>
            <a:prstGeom prst="line">
              <a:avLst/>
            </a:prstGeom>
            <a:ln w="9525" cap="flat" cmpd="sng">
              <a:solidFill>
                <a:schemeClr val="tx1"/>
              </a:solidFill>
              <a:prstDash val="solid"/>
              <a:headEnd type="none" w="med" len="med"/>
              <a:tailEnd type="triangle" w="med" len="lg"/>
            </a:ln>
          </p:spPr>
        </p:sp>
        <p:sp>
          <p:nvSpPr>
            <p:cNvPr id="35860" name="Line 21"/>
            <p:cNvSpPr/>
            <p:nvPr/>
          </p:nvSpPr>
          <p:spPr>
            <a:xfrm>
              <a:off x="4105" y="1474"/>
              <a:ext cx="409" cy="0"/>
            </a:xfrm>
            <a:prstGeom prst="line">
              <a:avLst/>
            </a:prstGeom>
            <a:ln w="9525" cap="flat" cmpd="sng">
              <a:solidFill>
                <a:schemeClr val="tx1"/>
              </a:solidFill>
              <a:prstDash val="solid"/>
              <a:headEnd type="none" w="med" len="med"/>
              <a:tailEnd type="triangle" w="med" len="lg"/>
            </a:ln>
          </p:spPr>
        </p:sp>
        <p:sp>
          <p:nvSpPr>
            <p:cNvPr id="35861" name="Line 22"/>
            <p:cNvSpPr/>
            <p:nvPr/>
          </p:nvSpPr>
          <p:spPr>
            <a:xfrm>
              <a:off x="4740" y="1678"/>
              <a:ext cx="0" cy="182"/>
            </a:xfrm>
            <a:prstGeom prst="line">
              <a:avLst/>
            </a:prstGeom>
            <a:ln w="9525" cap="flat" cmpd="sng">
              <a:solidFill>
                <a:schemeClr val="tx1"/>
              </a:solidFill>
              <a:prstDash val="solid"/>
              <a:headEnd type="none" w="med" len="med"/>
              <a:tailEnd type="none" w="med" len="lg"/>
            </a:ln>
          </p:spPr>
        </p:sp>
        <p:sp>
          <p:nvSpPr>
            <p:cNvPr id="35862" name="Text Box 23"/>
            <p:cNvSpPr txBox="1"/>
            <p:nvPr/>
          </p:nvSpPr>
          <p:spPr>
            <a:xfrm>
              <a:off x="4944" y="1207"/>
              <a:ext cx="499" cy="244"/>
            </a:xfrm>
            <a:prstGeom prst="rect">
              <a:avLst/>
            </a:prstGeom>
            <a:noFill/>
            <a:ln w="9525">
              <a:noFill/>
            </a:ln>
          </p:spPr>
          <p:txBody>
            <a:bodyPr lIns="0" tIns="10800" rIns="0" bIns="10800">
              <a:spAutoFit/>
            </a:bodyPr>
            <a:p>
              <a:pPr algn="ctr" eaLnBrk="1" hangingPunct="1">
                <a:spcBef>
                  <a:spcPct val="50000"/>
                </a:spcBef>
              </a:pPr>
              <a:r>
                <a:rPr lang="zh-CN" altLang="en-US" dirty="0">
                  <a:latin typeface="Tahoma" panose="020B0604030504040204" pitchFamily="34" charset="0"/>
                </a:rPr>
                <a:t>完成</a:t>
              </a:r>
              <a:endParaRPr lang="zh-CN" altLang="en-US" dirty="0">
                <a:latin typeface="Tahoma" panose="020B0604030504040204" pitchFamily="34" charset="0"/>
              </a:endParaRPr>
            </a:p>
          </p:txBody>
        </p:sp>
        <p:sp>
          <p:nvSpPr>
            <p:cNvPr id="35863" name="Text Box 24"/>
            <p:cNvSpPr txBox="1"/>
            <p:nvPr/>
          </p:nvSpPr>
          <p:spPr>
            <a:xfrm>
              <a:off x="3083" y="1316"/>
              <a:ext cx="1044" cy="294"/>
            </a:xfrm>
            <a:prstGeom prst="rect">
              <a:avLst/>
            </a:prstGeom>
            <a:noFill/>
            <a:ln w="9525" cap="flat" cmpd="sng">
              <a:solidFill>
                <a:schemeClr val="tx1"/>
              </a:solidFill>
              <a:prstDash val="solid"/>
              <a:miter/>
              <a:headEnd type="none" w="med" len="med"/>
              <a:tailEnd type="none" w="med" len="lg"/>
            </a:ln>
          </p:spPr>
          <p:txBody>
            <a:bodyPr lIns="0" rIns="0">
              <a:spAutoFit/>
            </a:bodyPr>
            <a:p>
              <a:pPr algn="ctr" eaLnBrk="1" hangingPunct="1">
                <a:spcBef>
                  <a:spcPct val="50000"/>
                </a:spcBef>
              </a:pPr>
              <a:r>
                <a:rPr lang="zh-CN" altLang="en-US" dirty="0">
                  <a:latin typeface="Times New Roman" panose="02020603050405020304" pitchFamily="18" charset="0"/>
                </a:rPr>
                <a:t>就绪队列</a:t>
              </a:r>
              <a:r>
                <a:rPr lang="en-US" altLang="zh-CN" dirty="0">
                  <a:latin typeface="Times New Roman" panose="02020603050405020304" pitchFamily="18" charset="0"/>
                </a:rPr>
                <a:t>2</a:t>
              </a:r>
              <a:endParaRPr lang="en-US" altLang="zh-CN" dirty="0">
                <a:latin typeface="Times New Roman" panose="02020603050405020304" pitchFamily="18" charset="0"/>
              </a:endParaRPr>
            </a:p>
          </p:txBody>
        </p:sp>
        <p:sp>
          <p:nvSpPr>
            <p:cNvPr id="35864" name="Text Box 25"/>
            <p:cNvSpPr txBox="1"/>
            <p:nvPr/>
          </p:nvSpPr>
          <p:spPr>
            <a:xfrm>
              <a:off x="4173" y="1247"/>
              <a:ext cx="295" cy="244"/>
            </a:xfrm>
            <a:prstGeom prst="rect">
              <a:avLst/>
            </a:prstGeom>
            <a:noFill/>
            <a:ln w="9525">
              <a:noFill/>
            </a:ln>
          </p:spPr>
          <p:txBody>
            <a:bodyPr lIns="0" tIns="10800" rIns="0" bIns="10800">
              <a:spAutoFit/>
            </a:bodyPr>
            <a:p>
              <a:pPr algn="ctr" eaLnBrk="1" hangingPunct="1">
                <a:spcBef>
                  <a:spcPct val="50000"/>
                </a:spcBef>
              </a:pPr>
              <a:r>
                <a:rPr lang="en-US" altLang="zh-CN" dirty="0">
                  <a:latin typeface="Times New Roman" panose="02020603050405020304" pitchFamily="18" charset="0"/>
                </a:rPr>
                <a:t>S2</a:t>
              </a:r>
              <a:endParaRPr lang="en-US" altLang="zh-CN" dirty="0">
                <a:latin typeface="Times New Roman" panose="02020603050405020304" pitchFamily="18" charset="0"/>
              </a:endParaRPr>
            </a:p>
          </p:txBody>
        </p:sp>
        <p:sp>
          <p:nvSpPr>
            <p:cNvPr id="35865" name="Line 26"/>
            <p:cNvSpPr/>
            <p:nvPr/>
          </p:nvSpPr>
          <p:spPr>
            <a:xfrm flipH="1">
              <a:off x="2721" y="1865"/>
              <a:ext cx="2019" cy="0"/>
            </a:xfrm>
            <a:prstGeom prst="line">
              <a:avLst/>
            </a:prstGeom>
            <a:ln w="9525" cap="flat" cmpd="sng">
              <a:solidFill>
                <a:schemeClr val="tx1"/>
              </a:solidFill>
              <a:prstDash val="solid"/>
              <a:headEnd type="none" w="med" len="med"/>
              <a:tailEnd type="none" w="med" len="lg"/>
            </a:ln>
          </p:spPr>
        </p:sp>
        <p:sp>
          <p:nvSpPr>
            <p:cNvPr id="35866" name="Line 27"/>
            <p:cNvSpPr/>
            <p:nvPr/>
          </p:nvSpPr>
          <p:spPr>
            <a:xfrm>
              <a:off x="2721" y="1865"/>
              <a:ext cx="0" cy="317"/>
            </a:xfrm>
            <a:prstGeom prst="line">
              <a:avLst/>
            </a:prstGeom>
            <a:ln w="9525" cap="flat" cmpd="sng">
              <a:solidFill>
                <a:schemeClr val="tx1"/>
              </a:solidFill>
              <a:prstDash val="solid"/>
              <a:headEnd type="none" w="med" len="med"/>
              <a:tailEnd type="none" w="med" len="lg"/>
            </a:ln>
          </p:spPr>
        </p:sp>
        <p:sp>
          <p:nvSpPr>
            <p:cNvPr id="35867" name="Line 28"/>
            <p:cNvSpPr/>
            <p:nvPr/>
          </p:nvSpPr>
          <p:spPr>
            <a:xfrm>
              <a:off x="2721" y="2182"/>
              <a:ext cx="363" cy="0"/>
            </a:xfrm>
            <a:prstGeom prst="line">
              <a:avLst/>
            </a:prstGeom>
            <a:ln w="9525" cap="flat" cmpd="sng">
              <a:solidFill>
                <a:schemeClr val="tx1"/>
              </a:solidFill>
              <a:prstDash val="solid"/>
              <a:headEnd type="none" w="med" len="med"/>
              <a:tailEnd type="triangle" w="med" len="lg"/>
            </a:ln>
          </p:spPr>
        </p:sp>
        <p:sp>
          <p:nvSpPr>
            <p:cNvPr id="35868" name="Text Box 29"/>
            <p:cNvSpPr txBox="1"/>
            <p:nvPr/>
          </p:nvSpPr>
          <p:spPr>
            <a:xfrm>
              <a:off x="3356" y="1638"/>
              <a:ext cx="862" cy="250"/>
            </a:xfrm>
            <a:prstGeom prst="rect">
              <a:avLst/>
            </a:prstGeom>
            <a:noFill/>
            <a:ln w="9525">
              <a:noFill/>
            </a:ln>
          </p:spPr>
          <p:txBody>
            <a:bodyPr lIns="0" rIns="0">
              <a:spAutoFit/>
            </a:bodyPr>
            <a:p>
              <a:pPr algn="ctr" eaLnBrk="1" hangingPunct="1">
                <a:spcBef>
                  <a:spcPct val="50000"/>
                </a:spcBef>
              </a:pPr>
              <a:r>
                <a:rPr lang="zh-CN" altLang="en-US" sz="2000" dirty="0">
                  <a:solidFill>
                    <a:srgbClr val="0000FF"/>
                  </a:solidFill>
                  <a:latin typeface="Tahoma" panose="020B0604030504040204" pitchFamily="34" charset="0"/>
                </a:rPr>
                <a:t>时间片用完</a:t>
              </a:r>
              <a:endParaRPr lang="zh-CN" altLang="en-US" sz="2000" dirty="0">
                <a:solidFill>
                  <a:srgbClr val="0000FF"/>
                </a:solidFill>
                <a:latin typeface="Tahoma" panose="020B0604030504040204" pitchFamily="34" charset="0"/>
              </a:endParaRPr>
            </a:p>
          </p:txBody>
        </p:sp>
        <p:sp>
          <p:nvSpPr>
            <p:cNvPr id="35869" name="Oval 30"/>
            <p:cNvSpPr/>
            <p:nvPr/>
          </p:nvSpPr>
          <p:spPr>
            <a:xfrm>
              <a:off x="4503" y="1996"/>
              <a:ext cx="473" cy="411"/>
            </a:xfrm>
            <a:prstGeom prst="ellipse">
              <a:avLst/>
            </a:prstGeom>
            <a:noFill/>
            <a:ln w="9525" cap="flat" cmpd="sng">
              <a:solidFill>
                <a:schemeClr val="tx1"/>
              </a:solidFill>
              <a:prstDash val="solid"/>
              <a:headEnd type="none" w="med" len="med"/>
              <a:tailEnd type="none" w="med" len="lg"/>
            </a:ln>
          </p:spPr>
          <p:txBody>
            <a:bodyPr lIns="0" tIns="46800" rIns="0" bIns="46800" anchor="ctr" anchorCtr="0"/>
            <a:p>
              <a:pPr algn="ctr" eaLnBrk="1" hangingPunct="1">
                <a:spcBef>
                  <a:spcPct val="50000"/>
                </a:spcBef>
              </a:pPr>
              <a:r>
                <a:rPr lang="en-US" altLang="zh-CN" sz="2000" dirty="0">
                  <a:latin typeface="Times New Roman" panose="02020603050405020304" pitchFamily="18" charset="0"/>
                </a:rPr>
                <a:t>CPU</a:t>
              </a:r>
              <a:endParaRPr lang="en-US" altLang="zh-CN" sz="2000" dirty="0">
                <a:latin typeface="Times New Roman" panose="02020603050405020304" pitchFamily="18" charset="0"/>
              </a:endParaRPr>
            </a:p>
          </p:txBody>
        </p:sp>
        <p:sp>
          <p:nvSpPr>
            <p:cNvPr id="35870" name="Line 31"/>
            <p:cNvSpPr/>
            <p:nvPr/>
          </p:nvSpPr>
          <p:spPr>
            <a:xfrm>
              <a:off x="4967" y="2200"/>
              <a:ext cx="544" cy="0"/>
            </a:xfrm>
            <a:prstGeom prst="line">
              <a:avLst/>
            </a:prstGeom>
            <a:ln w="9525" cap="flat" cmpd="sng">
              <a:solidFill>
                <a:schemeClr val="tx1"/>
              </a:solidFill>
              <a:prstDash val="solid"/>
              <a:headEnd type="none" w="med" len="med"/>
              <a:tailEnd type="triangle" w="med" len="lg"/>
            </a:ln>
          </p:spPr>
        </p:sp>
        <p:sp>
          <p:nvSpPr>
            <p:cNvPr id="35871" name="Line 32"/>
            <p:cNvSpPr/>
            <p:nvPr/>
          </p:nvSpPr>
          <p:spPr>
            <a:xfrm>
              <a:off x="4105" y="2200"/>
              <a:ext cx="409" cy="0"/>
            </a:xfrm>
            <a:prstGeom prst="line">
              <a:avLst/>
            </a:prstGeom>
            <a:ln w="9525" cap="flat" cmpd="sng">
              <a:solidFill>
                <a:schemeClr val="tx1"/>
              </a:solidFill>
              <a:prstDash val="solid"/>
              <a:headEnd type="none" w="med" len="med"/>
              <a:tailEnd type="triangle" w="med" len="lg"/>
            </a:ln>
          </p:spPr>
        </p:sp>
        <p:sp>
          <p:nvSpPr>
            <p:cNvPr id="35872" name="Line 33"/>
            <p:cNvSpPr/>
            <p:nvPr/>
          </p:nvSpPr>
          <p:spPr>
            <a:xfrm>
              <a:off x="4740" y="2404"/>
              <a:ext cx="0" cy="182"/>
            </a:xfrm>
            <a:prstGeom prst="line">
              <a:avLst/>
            </a:prstGeom>
            <a:ln w="9525" cap="flat" cmpd="sng">
              <a:solidFill>
                <a:schemeClr val="tx1"/>
              </a:solidFill>
              <a:prstDash val="dash"/>
              <a:headEnd type="none" w="med" len="med"/>
              <a:tailEnd type="none" w="med" len="lg"/>
            </a:ln>
          </p:spPr>
        </p:sp>
        <p:sp>
          <p:nvSpPr>
            <p:cNvPr id="35873" name="Text Box 34"/>
            <p:cNvSpPr txBox="1"/>
            <p:nvPr/>
          </p:nvSpPr>
          <p:spPr>
            <a:xfrm>
              <a:off x="4944" y="1933"/>
              <a:ext cx="499" cy="244"/>
            </a:xfrm>
            <a:prstGeom prst="rect">
              <a:avLst/>
            </a:prstGeom>
            <a:noFill/>
            <a:ln w="9525">
              <a:noFill/>
            </a:ln>
          </p:spPr>
          <p:txBody>
            <a:bodyPr lIns="0" tIns="10800" rIns="0" bIns="10800">
              <a:spAutoFit/>
            </a:bodyPr>
            <a:p>
              <a:pPr algn="ctr" eaLnBrk="1" hangingPunct="1">
                <a:spcBef>
                  <a:spcPct val="50000"/>
                </a:spcBef>
              </a:pPr>
              <a:r>
                <a:rPr lang="zh-CN" altLang="en-US" dirty="0">
                  <a:latin typeface="Tahoma" panose="020B0604030504040204" pitchFamily="34" charset="0"/>
                </a:rPr>
                <a:t>完成</a:t>
              </a:r>
              <a:endParaRPr lang="zh-CN" altLang="en-US" dirty="0">
                <a:latin typeface="Tahoma" panose="020B0604030504040204" pitchFamily="34" charset="0"/>
              </a:endParaRPr>
            </a:p>
          </p:txBody>
        </p:sp>
        <p:sp>
          <p:nvSpPr>
            <p:cNvPr id="35874" name="Text Box 35"/>
            <p:cNvSpPr txBox="1"/>
            <p:nvPr/>
          </p:nvSpPr>
          <p:spPr>
            <a:xfrm>
              <a:off x="3083" y="2042"/>
              <a:ext cx="1044" cy="294"/>
            </a:xfrm>
            <a:prstGeom prst="rect">
              <a:avLst/>
            </a:prstGeom>
            <a:noFill/>
            <a:ln w="9525" cap="flat" cmpd="sng">
              <a:solidFill>
                <a:schemeClr val="tx1"/>
              </a:solidFill>
              <a:prstDash val="solid"/>
              <a:miter/>
              <a:headEnd type="none" w="med" len="med"/>
              <a:tailEnd type="none" w="med" len="lg"/>
            </a:ln>
          </p:spPr>
          <p:txBody>
            <a:bodyPr lIns="0" rIns="0">
              <a:spAutoFit/>
            </a:bodyPr>
            <a:p>
              <a:pPr algn="ctr" eaLnBrk="1" hangingPunct="1">
                <a:spcBef>
                  <a:spcPct val="50000"/>
                </a:spcBef>
              </a:pPr>
              <a:r>
                <a:rPr lang="zh-CN" altLang="en-US" dirty="0">
                  <a:latin typeface="Times New Roman" panose="02020603050405020304" pitchFamily="18" charset="0"/>
                </a:rPr>
                <a:t>就绪队列</a:t>
              </a:r>
              <a:r>
                <a:rPr lang="en-US" altLang="zh-CN" dirty="0">
                  <a:latin typeface="Times New Roman" panose="02020603050405020304" pitchFamily="18" charset="0"/>
                </a:rPr>
                <a:t>3</a:t>
              </a:r>
              <a:endParaRPr lang="en-US" altLang="zh-CN" dirty="0">
                <a:latin typeface="Times New Roman" panose="02020603050405020304" pitchFamily="18" charset="0"/>
              </a:endParaRPr>
            </a:p>
          </p:txBody>
        </p:sp>
        <p:sp>
          <p:nvSpPr>
            <p:cNvPr id="35875" name="Text Box 36"/>
            <p:cNvSpPr txBox="1"/>
            <p:nvPr/>
          </p:nvSpPr>
          <p:spPr>
            <a:xfrm>
              <a:off x="4173" y="1973"/>
              <a:ext cx="295" cy="244"/>
            </a:xfrm>
            <a:prstGeom prst="rect">
              <a:avLst/>
            </a:prstGeom>
            <a:noFill/>
            <a:ln w="9525">
              <a:noFill/>
            </a:ln>
          </p:spPr>
          <p:txBody>
            <a:bodyPr lIns="0" tIns="10800" rIns="0" bIns="10800">
              <a:spAutoFit/>
            </a:bodyPr>
            <a:p>
              <a:pPr algn="ctr" eaLnBrk="1" hangingPunct="1">
                <a:spcBef>
                  <a:spcPct val="50000"/>
                </a:spcBef>
              </a:pPr>
              <a:r>
                <a:rPr lang="en-US" altLang="zh-CN" dirty="0">
                  <a:latin typeface="Times New Roman" panose="02020603050405020304" pitchFamily="18" charset="0"/>
                </a:rPr>
                <a:t>S3</a:t>
              </a:r>
              <a:endParaRPr lang="en-US" altLang="zh-CN" dirty="0">
                <a:latin typeface="Times New Roman" panose="02020603050405020304" pitchFamily="18" charset="0"/>
              </a:endParaRPr>
            </a:p>
          </p:txBody>
        </p:sp>
        <p:sp>
          <p:nvSpPr>
            <p:cNvPr id="35876" name="Line 37"/>
            <p:cNvSpPr/>
            <p:nvPr/>
          </p:nvSpPr>
          <p:spPr>
            <a:xfrm flipH="1">
              <a:off x="2721" y="2591"/>
              <a:ext cx="2019" cy="0"/>
            </a:xfrm>
            <a:prstGeom prst="line">
              <a:avLst/>
            </a:prstGeom>
            <a:ln w="9525" cap="flat" cmpd="sng">
              <a:solidFill>
                <a:schemeClr val="tx1"/>
              </a:solidFill>
              <a:prstDash val="dash"/>
              <a:headEnd type="none" w="med" len="med"/>
              <a:tailEnd type="none" w="med" len="lg"/>
            </a:ln>
          </p:spPr>
        </p:sp>
        <p:sp>
          <p:nvSpPr>
            <p:cNvPr id="35877" name="Line 38"/>
            <p:cNvSpPr/>
            <p:nvPr/>
          </p:nvSpPr>
          <p:spPr>
            <a:xfrm>
              <a:off x="2721" y="2591"/>
              <a:ext cx="0" cy="317"/>
            </a:xfrm>
            <a:prstGeom prst="line">
              <a:avLst/>
            </a:prstGeom>
            <a:ln w="9525" cap="flat" cmpd="sng">
              <a:solidFill>
                <a:schemeClr val="tx1"/>
              </a:solidFill>
              <a:prstDash val="dash"/>
              <a:headEnd type="none" w="med" len="med"/>
              <a:tailEnd type="none" w="med" len="lg"/>
            </a:ln>
          </p:spPr>
        </p:sp>
        <p:sp>
          <p:nvSpPr>
            <p:cNvPr id="35878" name="Line 39"/>
            <p:cNvSpPr/>
            <p:nvPr/>
          </p:nvSpPr>
          <p:spPr>
            <a:xfrm>
              <a:off x="2721" y="2908"/>
              <a:ext cx="340" cy="0"/>
            </a:xfrm>
            <a:prstGeom prst="line">
              <a:avLst/>
            </a:prstGeom>
            <a:ln w="9525" cap="flat" cmpd="sng">
              <a:solidFill>
                <a:schemeClr val="tx1"/>
              </a:solidFill>
              <a:prstDash val="dash"/>
              <a:headEnd type="none" w="med" len="med"/>
              <a:tailEnd type="triangle" w="med" len="lg"/>
            </a:ln>
          </p:spPr>
        </p:sp>
        <p:sp>
          <p:nvSpPr>
            <p:cNvPr id="35879" name="Text Box 40"/>
            <p:cNvSpPr txBox="1"/>
            <p:nvPr/>
          </p:nvSpPr>
          <p:spPr>
            <a:xfrm>
              <a:off x="3356" y="2364"/>
              <a:ext cx="862" cy="250"/>
            </a:xfrm>
            <a:prstGeom prst="rect">
              <a:avLst/>
            </a:prstGeom>
            <a:noFill/>
            <a:ln w="9525">
              <a:noFill/>
            </a:ln>
          </p:spPr>
          <p:txBody>
            <a:bodyPr lIns="0" rIns="0">
              <a:spAutoFit/>
            </a:bodyPr>
            <a:p>
              <a:pPr algn="ctr" eaLnBrk="1" hangingPunct="1">
                <a:spcBef>
                  <a:spcPct val="50000"/>
                </a:spcBef>
              </a:pPr>
              <a:r>
                <a:rPr lang="zh-CN" altLang="en-US" sz="2000" dirty="0">
                  <a:solidFill>
                    <a:srgbClr val="0000FF"/>
                  </a:solidFill>
                  <a:latin typeface="Tahoma" panose="020B0604030504040204" pitchFamily="34" charset="0"/>
                </a:rPr>
                <a:t>时间片用完</a:t>
              </a:r>
              <a:endParaRPr lang="zh-CN" altLang="en-US" sz="2000" dirty="0">
                <a:solidFill>
                  <a:srgbClr val="0000FF"/>
                </a:solidFill>
                <a:latin typeface="Tahoma" panose="020B0604030504040204" pitchFamily="34" charset="0"/>
              </a:endParaRPr>
            </a:p>
          </p:txBody>
        </p:sp>
        <p:sp>
          <p:nvSpPr>
            <p:cNvPr id="35880" name="Oval 41"/>
            <p:cNvSpPr/>
            <p:nvPr/>
          </p:nvSpPr>
          <p:spPr>
            <a:xfrm>
              <a:off x="4503" y="2767"/>
              <a:ext cx="473" cy="411"/>
            </a:xfrm>
            <a:prstGeom prst="ellipse">
              <a:avLst/>
            </a:prstGeom>
            <a:noFill/>
            <a:ln w="9525" cap="flat" cmpd="sng">
              <a:solidFill>
                <a:schemeClr val="tx1"/>
              </a:solidFill>
              <a:prstDash val="solid"/>
              <a:headEnd type="none" w="med" len="med"/>
              <a:tailEnd type="none" w="med" len="lg"/>
            </a:ln>
          </p:spPr>
          <p:txBody>
            <a:bodyPr lIns="0" tIns="46800" rIns="0" bIns="46800" anchor="ctr" anchorCtr="0"/>
            <a:p>
              <a:pPr algn="ctr" eaLnBrk="1" hangingPunct="1">
                <a:spcBef>
                  <a:spcPct val="50000"/>
                </a:spcBef>
              </a:pPr>
              <a:r>
                <a:rPr lang="en-US" altLang="zh-CN" sz="2000" dirty="0">
                  <a:latin typeface="Times New Roman" panose="02020603050405020304" pitchFamily="18" charset="0"/>
                </a:rPr>
                <a:t>CPU</a:t>
              </a:r>
              <a:endParaRPr lang="en-US" altLang="zh-CN" sz="2000" dirty="0">
                <a:latin typeface="Times New Roman" panose="02020603050405020304" pitchFamily="18" charset="0"/>
              </a:endParaRPr>
            </a:p>
          </p:txBody>
        </p:sp>
        <p:sp>
          <p:nvSpPr>
            <p:cNvPr id="35881" name="Line 42"/>
            <p:cNvSpPr/>
            <p:nvPr/>
          </p:nvSpPr>
          <p:spPr>
            <a:xfrm>
              <a:off x="4967" y="2971"/>
              <a:ext cx="544" cy="0"/>
            </a:xfrm>
            <a:prstGeom prst="line">
              <a:avLst/>
            </a:prstGeom>
            <a:ln w="9525" cap="flat" cmpd="sng">
              <a:solidFill>
                <a:schemeClr val="tx1"/>
              </a:solidFill>
              <a:prstDash val="solid"/>
              <a:headEnd type="none" w="med" len="med"/>
              <a:tailEnd type="triangle" w="med" len="lg"/>
            </a:ln>
          </p:spPr>
        </p:sp>
        <p:sp>
          <p:nvSpPr>
            <p:cNvPr id="35882" name="Line 43"/>
            <p:cNvSpPr/>
            <p:nvPr/>
          </p:nvSpPr>
          <p:spPr>
            <a:xfrm>
              <a:off x="4105" y="2971"/>
              <a:ext cx="409" cy="0"/>
            </a:xfrm>
            <a:prstGeom prst="line">
              <a:avLst/>
            </a:prstGeom>
            <a:ln w="9525" cap="flat" cmpd="sng">
              <a:solidFill>
                <a:schemeClr val="tx1"/>
              </a:solidFill>
              <a:prstDash val="solid"/>
              <a:headEnd type="none" w="med" len="med"/>
              <a:tailEnd type="triangle" w="med" len="lg"/>
            </a:ln>
          </p:spPr>
        </p:sp>
        <p:sp>
          <p:nvSpPr>
            <p:cNvPr id="35883" name="Line 44"/>
            <p:cNvSpPr/>
            <p:nvPr/>
          </p:nvSpPr>
          <p:spPr>
            <a:xfrm>
              <a:off x="4740" y="3175"/>
              <a:ext cx="0" cy="182"/>
            </a:xfrm>
            <a:prstGeom prst="line">
              <a:avLst/>
            </a:prstGeom>
            <a:ln w="9525" cap="flat" cmpd="sng">
              <a:solidFill>
                <a:schemeClr val="tx1"/>
              </a:solidFill>
              <a:prstDash val="solid"/>
              <a:headEnd type="none" w="med" len="med"/>
              <a:tailEnd type="none" w="med" len="lg"/>
            </a:ln>
          </p:spPr>
        </p:sp>
        <p:sp>
          <p:nvSpPr>
            <p:cNvPr id="35884" name="Text Box 45"/>
            <p:cNvSpPr txBox="1"/>
            <p:nvPr/>
          </p:nvSpPr>
          <p:spPr>
            <a:xfrm>
              <a:off x="4944" y="2704"/>
              <a:ext cx="499" cy="244"/>
            </a:xfrm>
            <a:prstGeom prst="rect">
              <a:avLst/>
            </a:prstGeom>
            <a:noFill/>
            <a:ln w="9525">
              <a:noFill/>
            </a:ln>
          </p:spPr>
          <p:txBody>
            <a:bodyPr lIns="0" tIns="10800" rIns="0" bIns="10800">
              <a:spAutoFit/>
            </a:bodyPr>
            <a:p>
              <a:pPr algn="ctr" eaLnBrk="1" hangingPunct="1">
                <a:spcBef>
                  <a:spcPct val="50000"/>
                </a:spcBef>
              </a:pPr>
              <a:r>
                <a:rPr lang="zh-CN" altLang="en-US" dirty="0">
                  <a:latin typeface="Tahoma" panose="020B0604030504040204" pitchFamily="34" charset="0"/>
                </a:rPr>
                <a:t>完成</a:t>
              </a:r>
              <a:endParaRPr lang="zh-CN" altLang="en-US" dirty="0">
                <a:latin typeface="Tahoma" panose="020B0604030504040204" pitchFamily="34" charset="0"/>
              </a:endParaRPr>
            </a:p>
          </p:txBody>
        </p:sp>
        <p:sp>
          <p:nvSpPr>
            <p:cNvPr id="35885" name="Text Box 46"/>
            <p:cNvSpPr txBox="1"/>
            <p:nvPr/>
          </p:nvSpPr>
          <p:spPr>
            <a:xfrm>
              <a:off x="3083" y="2813"/>
              <a:ext cx="1044" cy="294"/>
            </a:xfrm>
            <a:prstGeom prst="rect">
              <a:avLst/>
            </a:prstGeom>
            <a:noFill/>
            <a:ln w="9525" cap="flat" cmpd="sng">
              <a:solidFill>
                <a:schemeClr val="tx1"/>
              </a:solidFill>
              <a:prstDash val="solid"/>
              <a:miter/>
              <a:headEnd type="none" w="med" len="med"/>
              <a:tailEnd type="none" w="med" len="lg"/>
            </a:ln>
          </p:spPr>
          <p:txBody>
            <a:bodyPr lIns="0" rIns="0">
              <a:spAutoFit/>
            </a:bodyPr>
            <a:p>
              <a:pPr algn="ctr" eaLnBrk="1" hangingPunct="1">
                <a:spcBef>
                  <a:spcPct val="50000"/>
                </a:spcBef>
              </a:pPr>
              <a:r>
                <a:rPr lang="zh-CN" altLang="en-US" dirty="0">
                  <a:latin typeface="Times New Roman" panose="02020603050405020304" pitchFamily="18" charset="0"/>
                </a:rPr>
                <a:t>就绪队列</a:t>
              </a:r>
              <a:r>
                <a:rPr lang="en-US" altLang="zh-CN" dirty="0">
                  <a:latin typeface="Times New Roman" panose="02020603050405020304" pitchFamily="18" charset="0"/>
                </a:rPr>
                <a:t>n</a:t>
              </a:r>
              <a:endParaRPr lang="en-US" altLang="zh-CN" dirty="0">
                <a:latin typeface="Times New Roman" panose="02020603050405020304" pitchFamily="18" charset="0"/>
              </a:endParaRPr>
            </a:p>
          </p:txBody>
        </p:sp>
        <p:sp>
          <p:nvSpPr>
            <p:cNvPr id="35886" name="Text Box 47"/>
            <p:cNvSpPr txBox="1"/>
            <p:nvPr/>
          </p:nvSpPr>
          <p:spPr>
            <a:xfrm>
              <a:off x="4173" y="2744"/>
              <a:ext cx="295" cy="244"/>
            </a:xfrm>
            <a:prstGeom prst="rect">
              <a:avLst/>
            </a:prstGeom>
            <a:noFill/>
            <a:ln w="9525">
              <a:noFill/>
            </a:ln>
          </p:spPr>
          <p:txBody>
            <a:bodyPr lIns="0" tIns="10800" rIns="0" bIns="10800">
              <a:spAutoFit/>
            </a:bodyPr>
            <a:p>
              <a:pPr algn="ctr" eaLnBrk="1" hangingPunct="1">
                <a:spcBef>
                  <a:spcPct val="50000"/>
                </a:spcBef>
              </a:pPr>
              <a:r>
                <a:rPr lang="en-US" altLang="zh-CN" dirty="0">
                  <a:latin typeface="Times New Roman" panose="02020603050405020304" pitchFamily="18" charset="0"/>
                </a:rPr>
                <a:t>Sn</a:t>
              </a:r>
              <a:endParaRPr lang="en-US" altLang="zh-CN" dirty="0">
                <a:latin typeface="Times New Roman" panose="02020603050405020304" pitchFamily="18" charset="0"/>
              </a:endParaRPr>
            </a:p>
          </p:txBody>
        </p:sp>
        <p:sp>
          <p:nvSpPr>
            <p:cNvPr id="35887" name="Line 48"/>
            <p:cNvSpPr/>
            <p:nvPr/>
          </p:nvSpPr>
          <p:spPr>
            <a:xfrm flipH="1">
              <a:off x="2721" y="3362"/>
              <a:ext cx="2019" cy="0"/>
            </a:xfrm>
            <a:prstGeom prst="line">
              <a:avLst/>
            </a:prstGeom>
            <a:ln w="9525" cap="flat" cmpd="sng">
              <a:solidFill>
                <a:schemeClr val="tx1"/>
              </a:solidFill>
              <a:prstDash val="solid"/>
              <a:headEnd type="none" w="med" len="med"/>
              <a:tailEnd type="none" w="med" len="lg"/>
            </a:ln>
          </p:spPr>
        </p:sp>
        <p:sp>
          <p:nvSpPr>
            <p:cNvPr id="35888" name="Line 49"/>
            <p:cNvSpPr/>
            <p:nvPr/>
          </p:nvSpPr>
          <p:spPr>
            <a:xfrm>
              <a:off x="2721" y="3021"/>
              <a:ext cx="0" cy="341"/>
            </a:xfrm>
            <a:prstGeom prst="line">
              <a:avLst/>
            </a:prstGeom>
            <a:ln w="9525" cap="flat" cmpd="sng">
              <a:solidFill>
                <a:schemeClr val="tx1"/>
              </a:solidFill>
              <a:prstDash val="solid"/>
              <a:headEnd type="none" w="med" len="med"/>
              <a:tailEnd type="none" w="med" len="lg"/>
            </a:ln>
          </p:spPr>
        </p:sp>
        <p:sp>
          <p:nvSpPr>
            <p:cNvPr id="35889" name="Line 50"/>
            <p:cNvSpPr/>
            <p:nvPr/>
          </p:nvSpPr>
          <p:spPr>
            <a:xfrm>
              <a:off x="2721" y="3021"/>
              <a:ext cx="340" cy="0"/>
            </a:xfrm>
            <a:prstGeom prst="line">
              <a:avLst/>
            </a:prstGeom>
            <a:ln w="9525" cap="flat" cmpd="sng">
              <a:solidFill>
                <a:schemeClr val="tx1"/>
              </a:solidFill>
              <a:prstDash val="solid"/>
              <a:headEnd type="none" w="med" len="med"/>
              <a:tailEnd type="triangle" w="med" len="lg"/>
            </a:ln>
          </p:spPr>
        </p:sp>
        <p:sp>
          <p:nvSpPr>
            <p:cNvPr id="35890" name="Text Box 51"/>
            <p:cNvSpPr txBox="1"/>
            <p:nvPr/>
          </p:nvSpPr>
          <p:spPr>
            <a:xfrm>
              <a:off x="3356" y="3135"/>
              <a:ext cx="862" cy="250"/>
            </a:xfrm>
            <a:prstGeom prst="rect">
              <a:avLst/>
            </a:prstGeom>
            <a:noFill/>
            <a:ln w="9525">
              <a:noFill/>
            </a:ln>
          </p:spPr>
          <p:txBody>
            <a:bodyPr lIns="0" rIns="0">
              <a:spAutoFit/>
            </a:bodyPr>
            <a:p>
              <a:pPr algn="ctr" eaLnBrk="1" hangingPunct="1">
                <a:spcBef>
                  <a:spcPct val="50000"/>
                </a:spcBef>
              </a:pPr>
              <a:r>
                <a:rPr lang="zh-CN" altLang="en-US" sz="2000" dirty="0">
                  <a:solidFill>
                    <a:srgbClr val="0000FF"/>
                  </a:solidFill>
                  <a:latin typeface="Tahoma" panose="020B0604030504040204" pitchFamily="34" charset="0"/>
                </a:rPr>
                <a:t>时间片用完</a:t>
              </a:r>
              <a:endParaRPr lang="zh-CN" altLang="en-US" sz="2000" dirty="0">
                <a:solidFill>
                  <a:srgbClr val="0000FF"/>
                </a:solidFill>
                <a:latin typeface="Tahoma" panose="020B0604030504040204" pitchFamily="34" charset="0"/>
              </a:endParaRPr>
            </a:p>
          </p:txBody>
        </p:sp>
        <p:sp>
          <p:nvSpPr>
            <p:cNvPr id="35891" name="Line 52"/>
            <p:cNvSpPr/>
            <p:nvPr/>
          </p:nvSpPr>
          <p:spPr>
            <a:xfrm>
              <a:off x="2087" y="776"/>
              <a:ext cx="997" cy="0"/>
            </a:xfrm>
            <a:prstGeom prst="line">
              <a:avLst/>
            </a:prstGeom>
            <a:ln w="9525" cap="flat" cmpd="sng">
              <a:solidFill>
                <a:schemeClr val="tx1"/>
              </a:solidFill>
              <a:prstDash val="solid"/>
              <a:headEnd type="none" w="med" len="med"/>
              <a:tailEnd type="triangle" w="med" len="lg"/>
            </a:ln>
          </p:spPr>
        </p:sp>
        <p:sp>
          <p:nvSpPr>
            <p:cNvPr id="35892" name="Text Box 53"/>
            <p:cNvSpPr txBox="1"/>
            <p:nvPr/>
          </p:nvSpPr>
          <p:spPr>
            <a:xfrm>
              <a:off x="1973" y="504"/>
              <a:ext cx="1066" cy="244"/>
            </a:xfrm>
            <a:prstGeom prst="rect">
              <a:avLst/>
            </a:prstGeom>
            <a:noFill/>
            <a:ln w="9525">
              <a:noFill/>
            </a:ln>
          </p:spPr>
          <p:txBody>
            <a:bodyPr lIns="0" tIns="10800" rIns="0" bIns="10800">
              <a:spAutoFit/>
            </a:bodyPr>
            <a:p>
              <a:pPr algn="ctr" eaLnBrk="1" hangingPunct="1">
                <a:spcBef>
                  <a:spcPct val="50000"/>
                </a:spcBef>
              </a:pPr>
              <a:r>
                <a:rPr lang="zh-CN" altLang="en-US" dirty="0">
                  <a:latin typeface="Tahoma" panose="020B0604030504040204" pitchFamily="34" charset="0"/>
                </a:rPr>
                <a:t>新进程就绪</a:t>
              </a:r>
              <a:endParaRPr lang="zh-CN" altLang="en-US" dirty="0">
                <a:latin typeface="Tahoma" panose="020B0604030504040204" pitchFamily="34" charset="0"/>
              </a:endParaRPr>
            </a:p>
          </p:txBody>
        </p:sp>
        <p:sp>
          <p:nvSpPr>
            <p:cNvPr id="35893" name="Text Box 54"/>
            <p:cNvSpPr txBox="1"/>
            <p:nvPr/>
          </p:nvSpPr>
          <p:spPr>
            <a:xfrm>
              <a:off x="2903" y="3452"/>
              <a:ext cx="2426" cy="244"/>
            </a:xfrm>
            <a:prstGeom prst="rect">
              <a:avLst/>
            </a:prstGeom>
            <a:noFill/>
            <a:ln w="9525">
              <a:noFill/>
            </a:ln>
          </p:spPr>
          <p:txBody>
            <a:bodyPr lIns="0" tIns="10800" rIns="0" bIns="10800">
              <a:spAutoFit/>
            </a:bodyPr>
            <a:p>
              <a:pPr algn="ctr" eaLnBrk="1" hangingPunct="1">
                <a:spcBef>
                  <a:spcPct val="50000"/>
                </a:spcBef>
              </a:pPr>
              <a:r>
                <a:rPr lang="en-US" altLang="zh-CN" dirty="0">
                  <a:latin typeface="Times New Roman" panose="02020603050405020304" pitchFamily="18" charset="0"/>
                </a:rPr>
                <a:t>(</a:t>
              </a:r>
              <a:r>
                <a:rPr lang="zh-CN" altLang="en-US" dirty="0">
                  <a:latin typeface="Times New Roman" panose="02020603050405020304" pitchFamily="18" charset="0"/>
                </a:rPr>
                <a:t>时间片：</a:t>
              </a:r>
              <a:r>
                <a:rPr lang="en-US" altLang="zh-CN" dirty="0">
                  <a:latin typeface="Times New Roman" panose="02020603050405020304" pitchFamily="18" charset="0"/>
                </a:rPr>
                <a:t>S1&lt;S2&lt;S3&lt;…&lt;Sn)</a:t>
              </a:r>
              <a:endParaRPr lang="en-US" altLang="zh-CN" dirty="0">
                <a:latin typeface="Times New Roman" panose="02020603050405020304" pitchFamily="18" charset="0"/>
              </a:endParaRPr>
            </a:p>
          </p:txBody>
        </p:sp>
        <p:sp>
          <p:nvSpPr>
            <p:cNvPr id="35894" name="Text Box 55"/>
            <p:cNvSpPr txBox="1"/>
            <p:nvPr/>
          </p:nvSpPr>
          <p:spPr>
            <a:xfrm>
              <a:off x="2789" y="3798"/>
              <a:ext cx="2722" cy="244"/>
            </a:xfrm>
            <a:prstGeom prst="rect">
              <a:avLst/>
            </a:prstGeom>
            <a:noFill/>
            <a:ln w="9525">
              <a:noFill/>
            </a:ln>
          </p:spPr>
          <p:txBody>
            <a:bodyPr lIns="0" tIns="10800" rIns="0" bIns="10800">
              <a:spAutoFit/>
            </a:bodyPr>
            <a:p>
              <a:pPr algn="ctr" eaLnBrk="1" hangingPunct="1">
                <a:spcBef>
                  <a:spcPct val="50000"/>
                </a:spcBef>
              </a:pPr>
              <a:r>
                <a:rPr lang="zh-CN" altLang="en-US" dirty="0">
                  <a:solidFill>
                    <a:srgbClr val="000066"/>
                  </a:solidFill>
                  <a:latin typeface="仿宋_GB2312" pitchFamily="49" charset="-122"/>
                  <a:ea typeface="仿宋_GB2312" pitchFamily="49" charset="-122"/>
                </a:rPr>
                <a:t>图</a:t>
              </a:r>
              <a:r>
                <a:rPr lang="en-US" altLang="zh-CN" dirty="0">
                  <a:solidFill>
                    <a:srgbClr val="000066"/>
                  </a:solidFill>
                  <a:latin typeface="仿宋_GB2312" pitchFamily="49" charset="-122"/>
                  <a:ea typeface="仿宋_GB2312" pitchFamily="49" charset="-122"/>
                </a:rPr>
                <a:t>3-4 </a:t>
              </a:r>
              <a:r>
                <a:rPr lang="zh-CN" altLang="en-US" dirty="0">
                  <a:solidFill>
                    <a:srgbClr val="000066"/>
                  </a:solidFill>
                  <a:latin typeface="仿宋_GB2312" pitchFamily="49" charset="-122"/>
                  <a:ea typeface="仿宋_GB2312" pitchFamily="49" charset="-122"/>
                </a:rPr>
                <a:t>多级反馈队列调度算法　</a:t>
              </a:r>
              <a:endParaRPr lang="zh-CN" altLang="en-US" dirty="0">
                <a:solidFill>
                  <a:srgbClr val="000066"/>
                </a:solidFill>
                <a:latin typeface="仿宋_GB2312" pitchFamily="49" charset="-122"/>
                <a:ea typeface="仿宋_GB2312" pitchFamily="49" charset="-122"/>
              </a:endParaRPr>
            </a:p>
          </p:txBody>
        </p:sp>
        <p:sp>
          <p:nvSpPr>
            <p:cNvPr id="35895" name="Text Box 56"/>
            <p:cNvSpPr txBox="1"/>
            <p:nvPr/>
          </p:nvSpPr>
          <p:spPr>
            <a:xfrm>
              <a:off x="2282" y="2160"/>
              <a:ext cx="258" cy="930"/>
            </a:xfrm>
            <a:prstGeom prst="rect">
              <a:avLst/>
            </a:prstGeom>
            <a:noFill/>
            <a:ln w="9525" cap="flat" cmpd="sng">
              <a:solidFill>
                <a:schemeClr val="tx1"/>
              </a:solidFill>
              <a:prstDash val="solid"/>
              <a:miter/>
              <a:headEnd type="none" w="med" len="med"/>
              <a:tailEnd type="none" w="med" len="lg"/>
            </a:ln>
          </p:spPr>
          <p:txBody>
            <a:bodyPr vert="eaVert" lIns="18000" tIns="10800" rIns="18000" bIns="10800">
              <a:spAutoFit/>
            </a:bodyPr>
            <a:p>
              <a:pPr algn="ctr" eaLnBrk="1" hangingPunct="1">
                <a:spcBef>
                  <a:spcPct val="50000"/>
                </a:spcBef>
              </a:pPr>
              <a:r>
                <a:rPr lang="zh-CN" altLang="en-US" dirty="0">
                  <a:latin typeface="Tahoma" panose="020B0604030504040204" pitchFamily="34" charset="0"/>
                </a:rPr>
                <a:t>阻塞进程</a:t>
              </a:r>
              <a:endParaRPr lang="zh-CN" altLang="en-US" dirty="0">
                <a:latin typeface="Tahoma" panose="020B0604030504040204" pitchFamily="34" charset="0"/>
              </a:endParaRPr>
            </a:p>
          </p:txBody>
        </p:sp>
        <p:sp>
          <p:nvSpPr>
            <p:cNvPr id="35896" name="Line 57"/>
            <p:cNvSpPr/>
            <p:nvPr/>
          </p:nvSpPr>
          <p:spPr>
            <a:xfrm flipV="1">
              <a:off x="2404" y="845"/>
              <a:ext cx="0" cy="1315"/>
            </a:xfrm>
            <a:prstGeom prst="line">
              <a:avLst/>
            </a:prstGeom>
            <a:ln w="9525" cap="flat" cmpd="sng">
              <a:solidFill>
                <a:schemeClr val="tx1"/>
              </a:solidFill>
              <a:prstDash val="solid"/>
              <a:headEnd type="none" w="med" len="med"/>
              <a:tailEnd type="none" w="med" len="lg"/>
            </a:ln>
          </p:spPr>
        </p:sp>
        <p:sp>
          <p:nvSpPr>
            <p:cNvPr id="35897" name="Line 58"/>
            <p:cNvSpPr/>
            <p:nvPr/>
          </p:nvSpPr>
          <p:spPr>
            <a:xfrm>
              <a:off x="2404" y="845"/>
              <a:ext cx="680" cy="0"/>
            </a:xfrm>
            <a:prstGeom prst="line">
              <a:avLst/>
            </a:prstGeom>
            <a:ln w="9525" cap="flat" cmpd="sng">
              <a:solidFill>
                <a:schemeClr val="tx1"/>
              </a:solidFill>
              <a:prstDash val="solid"/>
              <a:headEnd type="none" w="med" len="med"/>
              <a:tailEnd type="triangle" w="med" len="lg"/>
            </a:ln>
          </p:spPr>
        </p:sp>
        <p:sp>
          <p:nvSpPr>
            <p:cNvPr id="35898" name="Text Box 59"/>
            <p:cNvSpPr txBox="1"/>
            <p:nvPr/>
          </p:nvSpPr>
          <p:spPr>
            <a:xfrm>
              <a:off x="2200" y="935"/>
              <a:ext cx="406" cy="1134"/>
            </a:xfrm>
            <a:prstGeom prst="rect">
              <a:avLst/>
            </a:prstGeom>
            <a:noFill/>
            <a:ln w="9525">
              <a:noFill/>
            </a:ln>
          </p:spPr>
          <p:txBody>
            <a:bodyPr vert="eaVert" lIns="18000" tIns="10800" rIns="18000" bIns="10800">
              <a:spAutoFit/>
            </a:bodyPr>
            <a:p>
              <a:pPr algn="ctr" eaLnBrk="1" hangingPunct="1"/>
              <a:r>
                <a:rPr lang="en-US" altLang="zh-CN" sz="2000" dirty="0">
                  <a:solidFill>
                    <a:srgbClr val="0000FF"/>
                  </a:solidFill>
                  <a:latin typeface="Times New Roman" panose="02020603050405020304" pitchFamily="18" charset="0"/>
                </a:rPr>
                <a:t>I/O</a:t>
              </a:r>
              <a:r>
                <a:rPr lang="zh-CN" altLang="en-US" sz="2000" dirty="0">
                  <a:solidFill>
                    <a:srgbClr val="0000FF"/>
                  </a:solidFill>
                  <a:latin typeface="Times New Roman" panose="02020603050405020304" pitchFamily="18" charset="0"/>
                </a:rPr>
                <a:t>完成  或</a:t>
              </a:r>
              <a:endParaRPr lang="zh-CN" altLang="en-US" sz="2000" dirty="0">
                <a:solidFill>
                  <a:srgbClr val="0000FF"/>
                </a:solidFill>
                <a:latin typeface="Times New Roman" panose="02020603050405020304" pitchFamily="18" charset="0"/>
              </a:endParaRPr>
            </a:p>
            <a:p>
              <a:pPr algn="ctr" eaLnBrk="1" hangingPunct="1"/>
              <a:r>
                <a:rPr lang="zh-CN" altLang="en-US" sz="2000" dirty="0">
                  <a:solidFill>
                    <a:srgbClr val="0000FF"/>
                  </a:solidFill>
                  <a:latin typeface="Times New Roman" panose="02020603050405020304" pitchFamily="18" charset="0"/>
                </a:rPr>
                <a:t>等待的事件发生</a:t>
              </a:r>
              <a:endParaRPr lang="zh-CN" altLang="en-US" sz="2000" dirty="0">
                <a:solidFill>
                  <a:srgbClr val="0000FF"/>
                </a:solidFill>
                <a:latin typeface="Times New Roman" panose="02020603050405020304" pitchFamily="18" charset="0"/>
              </a:endParaRPr>
            </a:p>
          </p:txBody>
        </p:sp>
        <p:sp>
          <p:nvSpPr>
            <p:cNvPr id="35899" name="Oval 61"/>
            <p:cNvSpPr/>
            <p:nvPr/>
          </p:nvSpPr>
          <p:spPr>
            <a:xfrm>
              <a:off x="2200" y="3430"/>
              <a:ext cx="473" cy="411"/>
            </a:xfrm>
            <a:prstGeom prst="ellipse">
              <a:avLst/>
            </a:prstGeom>
            <a:noFill/>
            <a:ln w="9525" cap="flat" cmpd="sng">
              <a:solidFill>
                <a:schemeClr val="tx1"/>
              </a:solidFill>
              <a:prstDash val="solid"/>
              <a:headEnd type="none" w="med" len="med"/>
              <a:tailEnd type="none" w="med" len="lg"/>
            </a:ln>
          </p:spPr>
          <p:txBody>
            <a:bodyPr lIns="0" tIns="46800" rIns="0" bIns="46800" anchor="ctr" anchorCtr="0"/>
            <a:p>
              <a:pPr algn="ctr" eaLnBrk="1" hangingPunct="1">
                <a:spcBef>
                  <a:spcPct val="50000"/>
                </a:spcBef>
              </a:pPr>
              <a:r>
                <a:rPr lang="en-US" altLang="zh-CN" sz="2000" dirty="0">
                  <a:latin typeface="Times New Roman" panose="02020603050405020304" pitchFamily="18" charset="0"/>
                </a:rPr>
                <a:t>CPU</a:t>
              </a:r>
              <a:endParaRPr lang="en-US" altLang="zh-CN" sz="2000" dirty="0">
                <a:latin typeface="Times New Roman" panose="02020603050405020304" pitchFamily="18" charset="0"/>
              </a:endParaRPr>
            </a:p>
          </p:txBody>
        </p:sp>
        <p:sp>
          <p:nvSpPr>
            <p:cNvPr id="35900" name="Line 62"/>
            <p:cNvSpPr/>
            <p:nvPr/>
          </p:nvSpPr>
          <p:spPr>
            <a:xfrm flipV="1">
              <a:off x="2426" y="3090"/>
              <a:ext cx="0" cy="340"/>
            </a:xfrm>
            <a:prstGeom prst="line">
              <a:avLst/>
            </a:prstGeom>
            <a:ln w="9525" cap="flat" cmpd="sng">
              <a:solidFill>
                <a:schemeClr val="tx1"/>
              </a:solidFill>
              <a:prstDash val="solid"/>
              <a:headEnd type="none" w="med" len="med"/>
              <a:tailEnd type="triangle" w="med" len="lg"/>
            </a:ln>
          </p:spPr>
        </p:sp>
        <p:sp>
          <p:nvSpPr>
            <p:cNvPr id="35901" name="Text Box 63"/>
            <p:cNvSpPr txBox="1"/>
            <p:nvPr/>
          </p:nvSpPr>
          <p:spPr>
            <a:xfrm>
              <a:off x="4376" y="260"/>
              <a:ext cx="681" cy="244"/>
            </a:xfrm>
            <a:prstGeom prst="rect">
              <a:avLst/>
            </a:prstGeom>
            <a:noFill/>
            <a:ln w="9525">
              <a:noFill/>
            </a:ln>
          </p:spPr>
          <p:txBody>
            <a:bodyPr lIns="0" tIns="10800" rIns="0" bIns="10800">
              <a:spAutoFit/>
            </a:bodyPr>
            <a:p>
              <a:pPr algn="ctr" eaLnBrk="1" hangingPunct="1">
                <a:spcBef>
                  <a:spcPct val="50000"/>
                </a:spcBef>
              </a:pPr>
              <a:r>
                <a:rPr lang="zh-CN" altLang="en-US" dirty="0">
                  <a:solidFill>
                    <a:srgbClr val="0000FF"/>
                  </a:solidFill>
                  <a:latin typeface="Tahoma" panose="020B0604030504040204" pitchFamily="34" charset="0"/>
                  <a:ea typeface="仿宋_GB2312" pitchFamily="49" charset="-122"/>
                </a:rPr>
                <a:t>运行态</a:t>
              </a:r>
              <a:endParaRPr lang="zh-CN" altLang="en-US" dirty="0">
                <a:solidFill>
                  <a:srgbClr val="0000FF"/>
                </a:solidFill>
                <a:latin typeface="Tahoma" panose="020B0604030504040204" pitchFamily="34" charset="0"/>
                <a:ea typeface="仿宋_GB2312"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68291">
                                            <p:txEl>
                                              <p:charRg st="0" end="37"/>
                                            </p:txEl>
                                          </p:spTgt>
                                        </p:tgtEl>
                                        <p:attrNameLst>
                                          <p:attrName>style.visibility</p:attrName>
                                        </p:attrNameLst>
                                      </p:cBhvr>
                                      <p:to>
                                        <p:strVal val="visible"/>
                                      </p:to>
                                    </p:set>
                                    <p:animEffect transition="in" filter="wipe(up)">
                                      <p:cBhvr>
                                        <p:cTn id="7" dur="500"/>
                                        <p:tgtEl>
                                          <p:spTgt spid="268291">
                                            <p:txEl>
                                              <p:charRg st="0" end="37"/>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68292"/>
                                        </p:tgtEl>
                                        <p:attrNameLst>
                                          <p:attrName>style.visibility</p:attrName>
                                        </p:attrNameLst>
                                      </p:cBhvr>
                                      <p:to>
                                        <p:strVal val="visible"/>
                                      </p:to>
                                    </p:set>
                                    <p:animEffect transition="in" filter="wipe(up)">
                                      <p:cBhvr>
                                        <p:cTn id="11" dur="500"/>
                                        <p:tgtEl>
                                          <p:spTgt spid="268292"/>
                                        </p:tgtEl>
                                      </p:cBhvr>
                                    </p:animEffect>
                                  </p:childTnLst>
                                </p:cTn>
                              </p:par>
                            </p:childTnLst>
                          </p:cTn>
                        </p:par>
                        <p:par>
                          <p:cTn id="12" fill="hold">
                            <p:stCondLst>
                              <p:cond delay="1000"/>
                            </p:stCondLst>
                            <p:childTnLst>
                              <p:par>
                                <p:cTn id="13" presetID="2" presetClass="entr" presetSubtype="2" fill="hold" nodeType="afterEffect">
                                  <p:stCondLst>
                                    <p:cond delay="0"/>
                                  </p:stCondLst>
                                  <p:childTnLst>
                                    <p:set>
                                      <p:cBhvr>
                                        <p:cTn id="14" dur="1" fill="hold">
                                          <p:stCondLst>
                                            <p:cond delay="0"/>
                                          </p:stCondLst>
                                        </p:cTn>
                                        <p:tgtEl>
                                          <p:spTgt spid="268352"/>
                                        </p:tgtEl>
                                        <p:attrNameLst>
                                          <p:attrName>style.visibility</p:attrName>
                                        </p:attrNameLst>
                                      </p:cBhvr>
                                      <p:to>
                                        <p:strVal val="visible"/>
                                      </p:to>
                                    </p:set>
                                    <p:anim calcmode="lin" valueType="num">
                                      <p:cBhvr additive="base">
                                        <p:cTn id="15" dur="500" fill="hold"/>
                                        <p:tgtEl>
                                          <p:spTgt spid="268352"/>
                                        </p:tgtEl>
                                        <p:attrNameLst>
                                          <p:attrName>ppt_x</p:attrName>
                                        </p:attrNameLst>
                                      </p:cBhvr>
                                      <p:tavLst>
                                        <p:tav tm="0">
                                          <p:val>
                                            <p:strVal val="1+#ppt_w/2"/>
                                          </p:val>
                                        </p:tav>
                                        <p:tav tm="100000">
                                          <p:val>
                                            <p:strVal val="#ppt_x"/>
                                          </p:val>
                                        </p:tav>
                                      </p:tavLst>
                                    </p:anim>
                                    <p:anim calcmode="lin" valueType="num">
                                      <p:cBhvr additive="base">
                                        <p:cTn id="16" dur="500" fill="hold"/>
                                        <p:tgtEl>
                                          <p:spTgt spid="2683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1" grpId="0" build="p"/>
      <p:bldP spid="26829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高级调度（作业调度）</a:t>
            </a:r>
            <a:endParaRPr lang="zh-CN" altLang="en-US"/>
          </a:p>
        </p:txBody>
      </p:sp>
      <p:sp>
        <p:nvSpPr>
          <p:cNvPr id="245767" name="Text Box 7"/>
          <p:cNvSpPr txBox="1"/>
          <p:nvPr/>
        </p:nvSpPr>
        <p:spPr>
          <a:xfrm>
            <a:off x="330200" y="3867150"/>
            <a:ext cx="5638800" cy="457200"/>
          </a:xfrm>
          <a:prstGeom prst="rect">
            <a:avLst/>
          </a:prstGeom>
          <a:noFill/>
          <a:ln w="9525">
            <a:noFill/>
          </a:ln>
        </p:spPr>
        <p:txBody>
          <a:bodyPr>
            <a:spAutoFit/>
          </a:bodyPr>
          <a:p>
            <a:pPr eaLnBrk="1" hangingPunct="1">
              <a:spcBef>
                <a:spcPct val="50000"/>
              </a:spcBef>
              <a:buNone/>
            </a:pPr>
            <a:r>
              <a:rPr lang="zh-CN" altLang="en-US" dirty="0">
                <a:solidFill>
                  <a:srgbClr val="000066"/>
                </a:solidFill>
                <a:latin typeface="黑体" panose="02010609060101010101" pitchFamily="49" charset="-122"/>
                <a:ea typeface="黑体" panose="02010609060101010101" pitchFamily="49" charset="-122"/>
              </a:rPr>
              <a:t>每次作业调度，都需做以下两个决定： </a:t>
            </a:r>
            <a:endParaRPr lang="zh-CN" altLang="en-US" dirty="0">
              <a:solidFill>
                <a:srgbClr val="000066"/>
              </a:solidFill>
              <a:latin typeface="黑体" panose="02010609060101010101" pitchFamily="49" charset="-122"/>
              <a:ea typeface="黑体" panose="02010609060101010101" pitchFamily="49" charset="-122"/>
            </a:endParaRPr>
          </a:p>
        </p:txBody>
      </p:sp>
      <p:sp>
        <p:nvSpPr>
          <p:cNvPr id="245768" name="Text Box 8"/>
          <p:cNvSpPr txBox="1"/>
          <p:nvPr/>
        </p:nvSpPr>
        <p:spPr>
          <a:xfrm>
            <a:off x="228600" y="4456113"/>
            <a:ext cx="5791200" cy="457200"/>
          </a:xfrm>
          <a:prstGeom prst="rect">
            <a:avLst/>
          </a:prstGeom>
          <a:noFill/>
          <a:ln w="9525">
            <a:noFill/>
          </a:ln>
        </p:spPr>
        <p:txBody>
          <a:bodyPr>
            <a:spAutoFit/>
          </a:bodyPr>
          <a:p>
            <a:pPr eaLnBrk="1" hangingPunct="1">
              <a:spcBef>
                <a:spcPct val="15000"/>
              </a:spcBef>
            </a:pPr>
            <a:r>
              <a:rPr lang="en-US" altLang="zh-CN" dirty="0">
                <a:solidFill>
                  <a:schemeClr val="hlink"/>
                </a:solidFill>
                <a:latin typeface="Times New Roman" panose="02020603050405020304" pitchFamily="18" charset="0"/>
                <a:ea typeface="仿宋_GB2312" pitchFamily="49" charset="-122"/>
              </a:rPr>
              <a:t>●</a:t>
            </a:r>
            <a:r>
              <a:rPr lang="zh-CN" altLang="en-US" dirty="0">
                <a:latin typeface="仿宋_GB2312" pitchFamily="49" charset="-122"/>
                <a:ea typeface="仿宋_GB2312" pitchFamily="49" charset="-122"/>
              </a:rPr>
              <a:t>接纳多少个作业</a:t>
            </a:r>
            <a:r>
              <a:rPr lang="en-US" altLang="zh-CN" dirty="0">
                <a:latin typeface="Times New Roman" panose="02020603050405020304" pitchFamily="18" charset="0"/>
                <a:ea typeface="仿宋_GB2312" pitchFamily="49" charset="-122"/>
              </a:rPr>
              <a:t>——</a:t>
            </a:r>
            <a:r>
              <a:rPr lang="zh-CN" altLang="en-US" dirty="0">
                <a:latin typeface="仿宋_GB2312" pitchFamily="49" charset="-122"/>
                <a:ea typeface="仿宋_GB2312" pitchFamily="49" charset="-122"/>
              </a:rPr>
              <a:t>取决于多道程序度</a:t>
            </a:r>
            <a:endParaRPr lang="zh-CN" altLang="en-US" dirty="0">
              <a:latin typeface="Tahoma" panose="020B0604030504040204" pitchFamily="34" charset="0"/>
            </a:endParaRPr>
          </a:p>
        </p:txBody>
      </p:sp>
      <p:sp>
        <p:nvSpPr>
          <p:cNvPr id="245769" name="AutoShape 9"/>
          <p:cNvSpPr/>
          <p:nvPr/>
        </p:nvSpPr>
        <p:spPr>
          <a:xfrm>
            <a:off x="6172200" y="4038600"/>
            <a:ext cx="2590800" cy="2514600"/>
          </a:xfrm>
          <a:prstGeom prst="wedgeRectCallout">
            <a:avLst>
              <a:gd name="adj1" fmla="val -63787"/>
              <a:gd name="adj2" fmla="val -21593"/>
            </a:avLst>
          </a:prstGeom>
          <a:solidFill>
            <a:schemeClr val="accent1"/>
          </a:solidFill>
          <a:ln w="9525" cap="flat" cmpd="sng">
            <a:solidFill>
              <a:schemeClr val="tx1"/>
            </a:solidFill>
            <a:prstDash val="solid"/>
            <a:miter/>
            <a:headEnd type="none" w="med" len="med"/>
            <a:tailEnd type="none" w="med" len="med"/>
          </a:ln>
        </p:spPr>
        <p:txBody>
          <a:bodyPr/>
          <a:p>
            <a:pPr eaLnBrk="1" hangingPunct="1"/>
            <a:r>
              <a:rPr lang="en-US" altLang="zh-CN" sz="2000" dirty="0">
                <a:solidFill>
                  <a:schemeClr val="folHlink"/>
                </a:solidFill>
                <a:latin typeface="Times New Roman" panose="02020603050405020304" pitchFamily="18" charset="0"/>
              </a:rPr>
              <a:t>▲</a:t>
            </a:r>
            <a:r>
              <a:rPr lang="zh-CN" altLang="en-US" sz="2000" dirty="0">
                <a:latin typeface="Times New Roman" panose="02020603050405020304" pitchFamily="18" charset="0"/>
              </a:rPr>
              <a:t>内存中同时运行的作业数目太多，会影响系统的服务质量。如，周转时间长。</a:t>
            </a:r>
            <a:endParaRPr lang="zh-CN" altLang="en-US" sz="2000" dirty="0">
              <a:latin typeface="Times New Roman" panose="02020603050405020304" pitchFamily="18" charset="0"/>
            </a:endParaRPr>
          </a:p>
          <a:p>
            <a:pPr eaLnBrk="1" hangingPunct="1"/>
            <a:r>
              <a:rPr lang="zh-CN" altLang="en-US" sz="2000" dirty="0">
                <a:solidFill>
                  <a:schemeClr val="folHlink"/>
                </a:solidFill>
                <a:latin typeface="宋体" panose="02010600030101010101" pitchFamily="2" charset="-122"/>
              </a:rPr>
              <a:t>▲</a:t>
            </a:r>
            <a:r>
              <a:rPr lang="zh-CN" altLang="en-US" sz="2000" dirty="0">
                <a:latin typeface="宋体" panose="02010600030101010101" pitchFamily="2" charset="-122"/>
              </a:rPr>
              <a:t>内存中同时运行的作业数目太少，会导致系统资源利用率和系统吞吐量低。</a:t>
            </a:r>
            <a:r>
              <a:rPr lang="zh-CN" altLang="en-US" sz="2000" dirty="0">
                <a:latin typeface="Times New Roman" panose="02020603050405020304" pitchFamily="18" charset="0"/>
              </a:rPr>
              <a:t> </a:t>
            </a:r>
            <a:r>
              <a:rPr lang="zh-CN" altLang="en-US" sz="2000" dirty="0">
                <a:latin typeface="Tahoma" panose="020B0604030504040204" pitchFamily="34" charset="0"/>
              </a:rPr>
              <a:t> </a:t>
            </a:r>
            <a:endParaRPr lang="zh-CN" altLang="en-US" sz="2000" dirty="0">
              <a:latin typeface="Tahoma" panose="020B0604030504040204" pitchFamily="34" charset="0"/>
            </a:endParaRPr>
          </a:p>
        </p:txBody>
      </p:sp>
      <p:sp>
        <p:nvSpPr>
          <p:cNvPr id="245770" name="Text Box 10"/>
          <p:cNvSpPr txBox="1"/>
          <p:nvPr/>
        </p:nvSpPr>
        <p:spPr>
          <a:xfrm>
            <a:off x="228600" y="5029200"/>
            <a:ext cx="5391150" cy="457200"/>
          </a:xfrm>
          <a:prstGeom prst="rect">
            <a:avLst/>
          </a:prstGeom>
          <a:noFill/>
          <a:ln w="9525">
            <a:noFill/>
          </a:ln>
        </p:spPr>
        <p:txBody>
          <a:bodyPr>
            <a:spAutoFit/>
          </a:bodyPr>
          <a:p>
            <a:pPr eaLnBrk="1" hangingPunct="1">
              <a:spcBef>
                <a:spcPct val="50000"/>
              </a:spcBef>
            </a:pPr>
            <a:r>
              <a:rPr lang="en-US" altLang="zh-CN" dirty="0">
                <a:solidFill>
                  <a:schemeClr val="hlink"/>
                </a:solidFill>
                <a:latin typeface="仿宋_GB2312" pitchFamily="49" charset="-122"/>
                <a:ea typeface="仿宋_GB2312" pitchFamily="49" charset="-122"/>
              </a:rPr>
              <a:t>●</a:t>
            </a:r>
            <a:r>
              <a:rPr lang="zh-CN" altLang="en-US" dirty="0">
                <a:latin typeface="仿宋_GB2312" pitchFamily="49" charset="-122"/>
                <a:ea typeface="仿宋_GB2312" pitchFamily="49" charset="-122"/>
              </a:rPr>
              <a:t>接纳哪些作业</a:t>
            </a:r>
            <a:r>
              <a:rPr lang="en-US" altLang="zh-CN" dirty="0">
                <a:latin typeface="Times New Roman" panose="02020603050405020304" pitchFamily="18" charset="0"/>
                <a:ea typeface="仿宋_GB2312" pitchFamily="49" charset="-122"/>
              </a:rPr>
              <a:t>——</a:t>
            </a:r>
            <a:r>
              <a:rPr lang="zh-CN" altLang="en-US" dirty="0">
                <a:latin typeface="仿宋_GB2312" pitchFamily="49" charset="-122"/>
                <a:ea typeface="仿宋_GB2312" pitchFamily="49" charset="-122"/>
              </a:rPr>
              <a:t>取决于调度算法</a:t>
            </a:r>
            <a:endParaRPr lang="zh-CN" altLang="en-US" dirty="0">
              <a:latin typeface="仿宋_GB2312" pitchFamily="49" charset="-122"/>
              <a:ea typeface="仿宋_GB2312" pitchFamily="49" charset="-122"/>
            </a:endParaRPr>
          </a:p>
        </p:txBody>
      </p:sp>
      <p:sp>
        <p:nvSpPr>
          <p:cNvPr id="12" name="Text Box 10"/>
          <p:cNvSpPr txBox="1"/>
          <p:nvPr/>
        </p:nvSpPr>
        <p:spPr>
          <a:xfrm>
            <a:off x="381000" y="5697538"/>
            <a:ext cx="5391150" cy="830262"/>
          </a:xfrm>
          <a:prstGeom prst="rect">
            <a:avLst/>
          </a:prstGeom>
          <a:noFill/>
          <a:ln w="9525">
            <a:noFill/>
          </a:ln>
        </p:spPr>
        <p:txBody>
          <a:bodyPr>
            <a:spAutoFit/>
          </a:bodyPr>
          <a:p>
            <a:pPr eaLnBrk="1" hangingPunct="1">
              <a:spcBef>
                <a:spcPct val="50000"/>
              </a:spcBef>
            </a:pPr>
            <a:r>
              <a:rPr lang="zh-CN" altLang="en-US" dirty="0">
                <a:latin typeface="仿宋_GB2312" pitchFamily="49" charset="-122"/>
                <a:ea typeface="仿宋_GB2312" pitchFamily="49" charset="-122"/>
              </a:rPr>
              <a:t>主要用于多道批处理系统中。分时和实时系统不需要</a:t>
            </a:r>
            <a:endParaRPr lang="zh-CN" altLang="en-US" dirty="0">
              <a:latin typeface="仿宋_GB2312" pitchFamily="49" charset="-122"/>
              <a:ea typeface="仿宋_GB2312" pitchFamily="49" charset="-122"/>
            </a:endParaRPr>
          </a:p>
        </p:txBody>
      </p:sp>
      <p:sp>
        <p:nvSpPr>
          <p:cNvPr id="4" name="文本框 3"/>
          <p:cNvSpPr txBox="1"/>
          <p:nvPr/>
        </p:nvSpPr>
        <p:spPr>
          <a:xfrm>
            <a:off x="323850" y="995680"/>
            <a:ext cx="8493760" cy="2676525"/>
          </a:xfrm>
          <a:prstGeom prst="rect">
            <a:avLst/>
          </a:prstGeom>
          <a:noFill/>
        </p:spPr>
        <p:txBody>
          <a:bodyPr wrap="square" rtlCol="0" anchor="t">
            <a:spAutoFit/>
          </a:bodyPr>
          <a:p>
            <a:r>
              <a:rPr lang="zh-CN" altLang="en-US" dirty="0">
                <a:latin typeface="黑体" panose="02010609060101010101" pitchFamily="49" charset="-122"/>
                <a:ea typeface="黑体" panose="02010609060101010101" pitchFamily="49" charset="-122"/>
                <a:sym typeface="+mn-ea"/>
              </a:rPr>
              <a:t>作业控制块</a:t>
            </a:r>
            <a:r>
              <a:rPr lang="en-US" altLang="zh-CN" dirty="0">
                <a:latin typeface="黑体" panose="02010609060101010101" pitchFamily="49" charset="-122"/>
                <a:ea typeface="黑体" panose="02010609060101010101" pitchFamily="49" charset="-122"/>
                <a:sym typeface="+mn-ea"/>
              </a:rPr>
              <a:t>(Job Control Block</a:t>
            </a:r>
            <a:r>
              <a:rPr lang="zh-CN" altLang="en-US" dirty="0">
                <a:latin typeface="黑体" panose="02010609060101010101" pitchFamily="49" charset="-122"/>
                <a:ea typeface="黑体" panose="02010609060101010101" pitchFamily="49" charset="-122"/>
                <a:sym typeface="+mn-ea"/>
              </a:rPr>
              <a:t>，</a:t>
            </a:r>
            <a:r>
              <a:rPr lang="en-US" altLang="zh-CN" dirty="0">
                <a:latin typeface="黑体" panose="02010609060101010101" pitchFamily="49" charset="-122"/>
                <a:ea typeface="黑体" panose="02010609060101010101" pitchFamily="49" charset="-122"/>
                <a:sym typeface="+mn-ea"/>
              </a:rPr>
              <a:t>JCB)</a:t>
            </a:r>
            <a:br>
              <a:rPr lang="en-US" altLang="zh-CN" dirty="0">
                <a:latin typeface="黑体" panose="02010609060101010101" pitchFamily="49" charset="-122"/>
                <a:ea typeface="黑体" panose="02010609060101010101" pitchFamily="49" charset="-122"/>
                <a:sym typeface="+mn-ea"/>
              </a:rPr>
            </a:br>
            <a:r>
              <a:rPr lang="zh-CN" altLang="en-US" dirty="0">
                <a:latin typeface="黑体" panose="02010609060101010101" pitchFamily="49" charset="-122"/>
                <a:ea typeface="黑体" panose="02010609060101010101" pitchFamily="49" charset="-122"/>
                <a:sym typeface="+mn-ea"/>
              </a:rPr>
              <a:t>　　</a:t>
            </a:r>
            <a:r>
              <a:rPr lang="zh-CN" altLang="en-US" dirty="0">
                <a:sym typeface="+mn-ea"/>
              </a:rPr>
              <a:t>为每个作业设置了一个作业控制块</a:t>
            </a:r>
            <a:r>
              <a:rPr lang="en-US" altLang="zh-CN" dirty="0">
                <a:sym typeface="+mn-ea"/>
              </a:rPr>
              <a:t>JCB</a:t>
            </a:r>
            <a:r>
              <a:rPr lang="zh-CN" altLang="en-US" dirty="0">
                <a:sym typeface="+mn-ea"/>
              </a:rPr>
              <a:t>，它是作业在系统中存在的标志，其中保存了系统对作业进行管理和调度所需的全部信息。通常在</a:t>
            </a:r>
            <a:r>
              <a:rPr lang="en-US" altLang="zh-CN" dirty="0">
                <a:sym typeface="+mn-ea"/>
              </a:rPr>
              <a:t>JCB</a:t>
            </a:r>
            <a:r>
              <a:rPr lang="zh-CN" altLang="en-US" dirty="0">
                <a:sym typeface="+mn-ea"/>
              </a:rPr>
              <a:t>中包含的内容有：作业标识、用户名称、用户账号、作业类型</a:t>
            </a:r>
            <a:r>
              <a:rPr lang="en-US" altLang="zh-CN" dirty="0">
                <a:sym typeface="+mn-ea"/>
              </a:rPr>
              <a:t>(CPU </a:t>
            </a:r>
            <a:r>
              <a:rPr lang="zh-CN" altLang="en-US" dirty="0">
                <a:sym typeface="+mn-ea"/>
              </a:rPr>
              <a:t>繁忙型、</a:t>
            </a:r>
            <a:r>
              <a:rPr lang="en-US" altLang="zh-CN" dirty="0">
                <a:sym typeface="+mn-ea"/>
              </a:rPr>
              <a:t>I/O </a:t>
            </a:r>
            <a:r>
              <a:rPr lang="zh-CN" altLang="en-US" dirty="0">
                <a:sym typeface="+mn-ea"/>
              </a:rPr>
              <a:t>繁忙型、批量型、终端型</a:t>
            </a:r>
            <a:r>
              <a:rPr lang="en-US" altLang="zh-CN" dirty="0">
                <a:sym typeface="+mn-ea"/>
              </a:rPr>
              <a:t>)</a:t>
            </a:r>
            <a:r>
              <a:rPr lang="zh-CN" altLang="en-US" dirty="0">
                <a:sym typeface="+mn-ea"/>
              </a:rPr>
              <a:t>、作业状态、调度信息</a:t>
            </a:r>
            <a:r>
              <a:rPr lang="en-US" altLang="zh-CN" dirty="0">
                <a:sym typeface="+mn-ea"/>
              </a:rPr>
              <a:t>(</a:t>
            </a:r>
            <a:r>
              <a:rPr lang="zh-CN" altLang="en-US" dirty="0">
                <a:sym typeface="+mn-ea"/>
              </a:rPr>
              <a:t>优先级、作业运行时间</a:t>
            </a:r>
            <a:r>
              <a:rPr lang="en-US" altLang="zh-CN" dirty="0">
                <a:sym typeface="+mn-ea"/>
              </a:rPr>
              <a:t>)</a:t>
            </a:r>
            <a:r>
              <a:rPr lang="zh-CN" altLang="en-US" dirty="0">
                <a:sym typeface="+mn-ea"/>
              </a:rPr>
              <a:t>、资源需求</a:t>
            </a:r>
            <a:r>
              <a:rPr lang="en-US" altLang="zh-CN" dirty="0">
                <a:sym typeface="+mn-ea"/>
              </a:rPr>
              <a:t>(</a:t>
            </a:r>
            <a:r>
              <a:rPr lang="zh-CN" altLang="en-US" dirty="0">
                <a:sym typeface="+mn-ea"/>
              </a:rPr>
              <a:t>预计运行时间、要求内存大小等</a:t>
            </a:r>
            <a:r>
              <a:rPr lang="en-US" altLang="zh-CN" dirty="0">
                <a:sym typeface="+mn-ea"/>
              </a:rPr>
              <a:t>)</a:t>
            </a:r>
            <a:r>
              <a:rPr lang="zh-CN" altLang="en-US" dirty="0">
                <a:sym typeface="+mn-ea"/>
              </a:rPr>
              <a:t>、资源使用情况等。</a:t>
            </a:r>
            <a:endParaRPr lang="zh-CN" altLang="en-US" dirty="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245767"/>
                                        </p:tgtEl>
                                        <p:attrNameLst>
                                          <p:attrName>style.visibility</p:attrName>
                                        </p:attrNameLst>
                                      </p:cBhvr>
                                      <p:to>
                                        <p:strVal val="visible"/>
                                      </p:to>
                                    </p:set>
                                    <p:anim calcmode="lin" valueType="num">
                                      <p:cBhvr>
                                        <p:cTn id="7" dur="500" fill="hold"/>
                                        <p:tgtEl>
                                          <p:spTgt spid="245767"/>
                                        </p:tgtEl>
                                        <p:attrNameLst>
                                          <p:attrName>ppt_x</p:attrName>
                                        </p:attrNameLst>
                                      </p:cBhvr>
                                      <p:tavLst>
                                        <p:tav tm="0">
                                          <p:val>
                                            <p:strVal val="#ppt_x-#ppt_w/2"/>
                                          </p:val>
                                        </p:tav>
                                        <p:tav tm="100000">
                                          <p:val>
                                            <p:strVal val="#ppt_x"/>
                                          </p:val>
                                        </p:tav>
                                      </p:tavLst>
                                    </p:anim>
                                    <p:anim calcmode="lin" valueType="num">
                                      <p:cBhvr>
                                        <p:cTn id="8" dur="500" fill="hold"/>
                                        <p:tgtEl>
                                          <p:spTgt spid="245767"/>
                                        </p:tgtEl>
                                        <p:attrNameLst>
                                          <p:attrName>ppt_y</p:attrName>
                                        </p:attrNameLst>
                                      </p:cBhvr>
                                      <p:tavLst>
                                        <p:tav tm="0">
                                          <p:val>
                                            <p:strVal val="#ppt_y"/>
                                          </p:val>
                                        </p:tav>
                                        <p:tav tm="100000">
                                          <p:val>
                                            <p:strVal val="#ppt_y"/>
                                          </p:val>
                                        </p:tav>
                                      </p:tavLst>
                                    </p:anim>
                                    <p:anim calcmode="lin" valueType="num">
                                      <p:cBhvr>
                                        <p:cTn id="9" dur="500" fill="hold"/>
                                        <p:tgtEl>
                                          <p:spTgt spid="245767"/>
                                        </p:tgtEl>
                                        <p:attrNameLst>
                                          <p:attrName>ppt_w</p:attrName>
                                        </p:attrNameLst>
                                      </p:cBhvr>
                                      <p:tavLst>
                                        <p:tav tm="0">
                                          <p:val>
                                            <p:fltVal val="0.000000"/>
                                          </p:val>
                                        </p:tav>
                                        <p:tav tm="100000">
                                          <p:val>
                                            <p:strVal val="#ppt_w"/>
                                          </p:val>
                                        </p:tav>
                                      </p:tavLst>
                                    </p:anim>
                                    <p:anim calcmode="lin" valueType="num">
                                      <p:cBhvr>
                                        <p:cTn id="10" dur="500" fill="hold"/>
                                        <p:tgtEl>
                                          <p:spTgt spid="245767"/>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245768">
                                            <p:txEl>
                                              <p:charRg st="0" end="19"/>
                                            </p:txEl>
                                          </p:spTgt>
                                        </p:tgtEl>
                                        <p:attrNameLst>
                                          <p:attrName>style.visibility</p:attrName>
                                        </p:attrNameLst>
                                      </p:cBhvr>
                                      <p:to>
                                        <p:strVal val="visible"/>
                                      </p:to>
                                    </p:set>
                                    <p:animEffect transition="in" filter="wipe(up)">
                                      <p:cBhvr>
                                        <p:cTn id="14" dur="500"/>
                                        <p:tgtEl>
                                          <p:spTgt spid="245768">
                                            <p:txEl>
                                              <p:charRg st="0" end="19"/>
                                            </p:txEl>
                                          </p:spTgt>
                                        </p:tgtEl>
                                      </p:cBhvr>
                                    </p:animEffect>
                                  </p:childTnLst>
                                </p:cTn>
                              </p:par>
                            </p:childTnLst>
                          </p:cTn>
                        </p:par>
                        <p:par>
                          <p:cTn id="15" fill="hold">
                            <p:stCondLst>
                              <p:cond delay="1000"/>
                            </p:stCondLst>
                            <p:childTnLst>
                              <p:par>
                                <p:cTn id="16" presetID="2" presetClass="entr" presetSubtype="2" fill="hold" grpId="0" nodeType="afterEffect">
                                  <p:stCondLst>
                                    <p:cond delay="0"/>
                                  </p:stCondLst>
                                  <p:childTnLst>
                                    <p:set>
                                      <p:cBhvr>
                                        <p:cTn id="17" dur="1" fill="hold">
                                          <p:stCondLst>
                                            <p:cond delay="0"/>
                                          </p:stCondLst>
                                        </p:cTn>
                                        <p:tgtEl>
                                          <p:spTgt spid="245769"/>
                                        </p:tgtEl>
                                        <p:attrNameLst>
                                          <p:attrName>style.visibility</p:attrName>
                                        </p:attrNameLst>
                                      </p:cBhvr>
                                      <p:to>
                                        <p:strVal val="visible"/>
                                      </p:to>
                                    </p:set>
                                    <p:anim calcmode="lin" valueType="num">
                                      <p:cBhvr additive="base">
                                        <p:cTn id="18" dur="500" fill="hold"/>
                                        <p:tgtEl>
                                          <p:spTgt spid="245769"/>
                                        </p:tgtEl>
                                        <p:attrNameLst>
                                          <p:attrName>ppt_x</p:attrName>
                                        </p:attrNameLst>
                                      </p:cBhvr>
                                      <p:tavLst>
                                        <p:tav tm="0">
                                          <p:val>
                                            <p:strVal val="1+#ppt_w/2"/>
                                          </p:val>
                                        </p:tav>
                                        <p:tav tm="100000">
                                          <p:val>
                                            <p:strVal val="#ppt_x"/>
                                          </p:val>
                                        </p:tav>
                                      </p:tavLst>
                                    </p:anim>
                                    <p:anim calcmode="lin" valueType="num">
                                      <p:cBhvr additive="base">
                                        <p:cTn id="19" dur="500" fill="hold"/>
                                        <p:tgtEl>
                                          <p:spTgt spid="245769"/>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245770"/>
                                        </p:tgtEl>
                                        <p:attrNameLst>
                                          <p:attrName>style.visibility</p:attrName>
                                        </p:attrNameLst>
                                      </p:cBhvr>
                                      <p:to>
                                        <p:strVal val="visible"/>
                                      </p:to>
                                    </p:set>
                                    <p:animEffect transition="in" filter="wipe(up)">
                                      <p:cBhvr>
                                        <p:cTn id="24" dur="500"/>
                                        <p:tgtEl>
                                          <p:spTgt spid="24577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up)">
                                      <p:cBhvr>
                                        <p:cTn id="2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7" grpId="0"/>
      <p:bldP spid="245768" grpId="0" build="p"/>
      <p:bldP spid="245769" grpId="0" bldLvl="0" animBg="1"/>
      <p:bldP spid="245770" grpId="0"/>
      <p:bldP spid="1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进程调度的时机</a:t>
            </a:r>
            <a:endParaRPr lang="zh-CN" altLang="en-US"/>
          </a:p>
        </p:txBody>
      </p:sp>
      <p:sp>
        <p:nvSpPr>
          <p:cNvPr id="3" name="内容占位符 2"/>
          <p:cNvSpPr>
            <a:spLocks noGrp="1"/>
          </p:cNvSpPr>
          <p:nvPr>
            <p:ph idx="1"/>
          </p:nvPr>
        </p:nvSpPr>
        <p:spPr/>
        <p:txBody>
          <a:bodyPr/>
          <a:p>
            <a:r>
              <a:rPr lang="zh-CN" altLang="en-US" sz="2800"/>
              <a:t>当一个进程运行完毕，或由于某种错误而终止运行</a:t>
            </a:r>
            <a:endParaRPr lang="zh-CN" altLang="en-US" sz="2800"/>
          </a:p>
          <a:p>
            <a:r>
              <a:rPr lang="zh-CN" altLang="en-US" sz="2800"/>
              <a:t>当一个进程在运行中处于等待状态（等待I/O）</a:t>
            </a:r>
            <a:endParaRPr lang="zh-CN" altLang="en-US" sz="2800"/>
          </a:p>
          <a:p>
            <a:r>
              <a:rPr lang="zh-CN" altLang="en-US" sz="2800"/>
              <a:t>分时系统中时间片到</a:t>
            </a:r>
            <a:endParaRPr lang="zh-CN" altLang="en-US" sz="2800"/>
          </a:p>
          <a:p>
            <a:r>
              <a:rPr lang="zh-CN" altLang="en-US" sz="2800"/>
              <a:t>当有一个优先级更高的进程就绪（可抢占式）</a:t>
            </a:r>
            <a:endParaRPr lang="zh-CN" altLang="en-US" sz="2800"/>
          </a:p>
          <a:p>
            <a:r>
              <a:rPr lang="zh-CN" altLang="en-US" sz="2800"/>
              <a:t>  例如：新创建一个进程，一个等待进程变成就绪</a:t>
            </a:r>
            <a:endParaRPr lang="zh-CN" altLang="en-US" sz="2800"/>
          </a:p>
          <a:p>
            <a:r>
              <a:rPr lang="zh-CN" altLang="en-US" sz="2800"/>
              <a:t>在进程通信中，执行中的进程执行了某种原语操作（P操作，阻塞原语，唤醒原语）</a:t>
            </a:r>
            <a:endParaRPr lang="zh-CN" altLang="en-US" sz="28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何时切换进程</a:t>
            </a:r>
            <a:endParaRPr lang="zh-CN" altLang="en-US"/>
          </a:p>
        </p:txBody>
      </p:sp>
      <p:sp>
        <p:nvSpPr>
          <p:cNvPr id="3" name="内容占位符 2"/>
          <p:cNvSpPr>
            <a:spLocks noGrp="1"/>
          </p:cNvSpPr>
          <p:nvPr>
            <p:ph idx="1"/>
          </p:nvPr>
        </p:nvSpPr>
        <p:spPr/>
        <p:txBody>
          <a:bodyPr/>
          <a:p>
            <a:r>
              <a:rPr lang="zh-CN" altLang="en-US"/>
              <a:t>只要OS取得对CPU的控制，进程切换就可能发生，如:</a:t>
            </a:r>
            <a:endParaRPr lang="zh-CN" altLang="en-US"/>
          </a:p>
          <a:p>
            <a:pPr lvl="1"/>
            <a:r>
              <a:rPr lang="zh-CN" altLang="en-US"/>
              <a:t>超级用户调用：来自程序的显式请求 (如打开文件)，该进程通常会被阻塞</a:t>
            </a:r>
            <a:endParaRPr lang="zh-CN" altLang="en-US"/>
          </a:p>
          <a:p>
            <a:pPr lvl="1"/>
            <a:r>
              <a:rPr lang="zh-CN" altLang="en-US"/>
              <a:t>陷阱：最末一条指令导致出错，会引起进程移至退出状态</a:t>
            </a:r>
            <a:endParaRPr lang="zh-CN" altLang="en-US"/>
          </a:p>
          <a:p>
            <a:pPr lvl="1"/>
            <a:r>
              <a:rPr lang="zh-CN" altLang="en-US"/>
              <a:t>中断：外部因素影响当前指令的执行，控制被转移至中断处理程序</a:t>
            </a:r>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引起进程调度的原因</a:t>
            </a:r>
            <a:endParaRPr lang="zh-CN" altLang="en-US"/>
          </a:p>
        </p:txBody>
      </p:sp>
      <p:sp>
        <p:nvSpPr>
          <p:cNvPr id="3" name="内容占位符 2"/>
          <p:cNvSpPr>
            <a:spLocks noGrp="1"/>
          </p:cNvSpPr>
          <p:nvPr>
            <p:ph idx="1"/>
          </p:nvPr>
        </p:nvSpPr>
        <p:spPr/>
        <p:txBody>
          <a:bodyPr/>
          <a:p>
            <a:r>
              <a:rPr lang="zh-CN" altLang="en-US" sz="2800"/>
              <a:t>正在执行的进程执行完毕或因发生某事件而不能再继续执行；</a:t>
            </a:r>
            <a:endParaRPr lang="zh-CN" altLang="en-US" sz="2800"/>
          </a:p>
          <a:p>
            <a:r>
              <a:rPr lang="zh-CN" altLang="en-US" sz="2800"/>
              <a:t>执行中的进程因提出I/O请求而暂停执行；</a:t>
            </a:r>
            <a:endParaRPr lang="zh-CN" altLang="en-US" sz="2800"/>
          </a:p>
          <a:p>
            <a:r>
              <a:rPr lang="zh-CN" altLang="en-US" sz="2800"/>
              <a:t>在进程通信或同步过程中执行了某种原语操作如P操作、阻塞、挂起原语等；</a:t>
            </a:r>
            <a:endParaRPr lang="zh-CN" altLang="en-US" sz="2800"/>
          </a:p>
          <a:p>
            <a:r>
              <a:rPr lang="zh-CN" altLang="en-US" sz="2800"/>
              <a:t>在可剥夺式调度中，有比当前进程优先权更高的进程进入就绪队列；</a:t>
            </a:r>
            <a:endParaRPr lang="zh-CN" altLang="en-US" sz="2800"/>
          </a:p>
          <a:p>
            <a:r>
              <a:rPr lang="zh-CN" altLang="en-US" sz="2800"/>
              <a:t>在时间片轮转法中，时间片完。</a:t>
            </a:r>
            <a:endParaRPr lang="zh-CN" altLang="en-US" sz="2800"/>
          </a:p>
          <a:p>
            <a:r>
              <a:rPr lang="zh-CN" altLang="en-US" sz="2800"/>
              <a:t>通常系统是按先来先服务或优先权形式来组织调度队列。</a:t>
            </a:r>
            <a:endParaRPr lang="zh-CN" altLang="en-US" sz="28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灯片编号占位符 4"/>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ea typeface="楷体_GB2312" pitchFamily="49" charset="-122"/>
              </a:rPr>
            </a:fld>
            <a:endParaRPr lang="en-US" altLang="zh-CN" sz="1400" dirty="0">
              <a:ea typeface="楷体_GB2312" pitchFamily="49" charset="-122"/>
            </a:endParaRPr>
          </a:p>
        </p:txBody>
      </p:sp>
      <p:sp>
        <p:nvSpPr>
          <p:cNvPr id="36867" name="Rectangle 4"/>
          <p:cNvSpPr>
            <a:spLocks noGrp="1"/>
          </p:cNvSpPr>
          <p:nvPr>
            <p:ph type="title"/>
          </p:nvPr>
        </p:nvSpPr>
        <p:spPr>
          <a:xfrm>
            <a:off x="323850" y="214313"/>
            <a:ext cx="8620125" cy="514350"/>
          </a:xfrm>
          <a:ln/>
        </p:spPr>
        <p:txBody>
          <a:bodyPr vert="horz" wrap="square" lIns="91440" tIns="45720" rIns="91440" bIns="45720" anchor="b" anchorCtr="0"/>
          <a:p>
            <a:pPr eaLnBrk="1" hangingPunct="1"/>
            <a:r>
              <a:rPr lang="en-US" altLang="zh-CN" sz="2800" dirty="0"/>
              <a:t>3.  </a:t>
            </a:r>
            <a:r>
              <a:rPr lang="zh-CN" altLang="en-US" sz="2800" dirty="0"/>
              <a:t>多级反馈队列调度算法的性能</a:t>
            </a:r>
            <a:endParaRPr lang="zh-CN" altLang="en-US" sz="2800" dirty="0"/>
          </a:p>
        </p:txBody>
      </p:sp>
      <p:sp>
        <p:nvSpPr>
          <p:cNvPr id="36868" name="Text Box 5"/>
          <p:cNvSpPr txBox="1"/>
          <p:nvPr/>
        </p:nvSpPr>
        <p:spPr>
          <a:xfrm>
            <a:off x="395288" y="800100"/>
            <a:ext cx="8353425" cy="946150"/>
          </a:xfrm>
          <a:prstGeom prst="rect">
            <a:avLst/>
          </a:prstGeom>
          <a:noFill/>
          <a:ln w="9525">
            <a:noFill/>
          </a:ln>
        </p:spPr>
        <p:txBody>
          <a:bodyPr>
            <a:spAutoFit/>
          </a:bodyPr>
          <a:p>
            <a:pPr eaLnBrk="1" hangingPunct="1">
              <a:spcBef>
                <a:spcPct val="50000"/>
              </a:spcBef>
            </a:pPr>
            <a:r>
              <a:rPr lang="zh-CN" altLang="en-US" sz="2800" dirty="0">
                <a:latin typeface="Tahoma" panose="020B0604030504040204" pitchFamily="34" charset="0"/>
              </a:rPr>
              <a:t>多级反馈队列调度算法具有较好的性能，能很好地满足各种类型用户的需要。</a:t>
            </a:r>
            <a:endParaRPr lang="zh-CN" altLang="en-US" sz="2800" dirty="0">
              <a:latin typeface="Tahoma" panose="020B0604030504040204" pitchFamily="34" charset="0"/>
            </a:endParaRPr>
          </a:p>
        </p:txBody>
      </p:sp>
      <p:sp>
        <p:nvSpPr>
          <p:cNvPr id="36869" name="Rectangle 1027"/>
          <p:cNvSpPr>
            <a:spLocks noGrp="1"/>
          </p:cNvSpPr>
          <p:nvPr/>
        </p:nvSpPr>
        <p:spPr>
          <a:xfrm>
            <a:off x="576263" y="1936750"/>
            <a:ext cx="7772400" cy="2971800"/>
          </a:xfrm>
          <a:prstGeom prst="rect">
            <a:avLst/>
          </a:prstGeom>
          <a:noFill/>
          <a:ln w="9525">
            <a:noFill/>
          </a:ln>
        </p:spPr>
        <p:txBody>
          <a:bodyPr/>
          <a:p>
            <a:pPr marL="342900" indent="-342900" eaLnBrk="1" hangingPunct="1">
              <a:spcBef>
                <a:spcPct val="20000"/>
              </a:spcBef>
              <a:buClr>
                <a:srgbClr val="1F05E3"/>
              </a:buClr>
              <a:buFont typeface="Wingdings" panose="05000000000000000000" pitchFamily="2" charset="2"/>
              <a:buNone/>
            </a:pPr>
            <a:endParaRPr lang="en-US" altLang="zh-CN" sz="2800" dirty="0">
              <a:latin typeface="楷体_GB2312" pitchFamily="49" charset="-122"/>
            </a:endParaRPr>
          </a:p>
          <a:p>
            <a:pPr marL="742950" lvl="1" indent="-285750" eaLnBrk="1" hangingPunct="1">
              <a:spcBef>
                <a:spcPct val="20000"/>
              </a:spcBef>
              <a:buClr>
                <a:srgbClr val="0066FF"/>
              </a:buClr>
              <a:buFont typeface="Times New Roman" panose="02020603050405020304" pitchFamily="18" charset="0"/>
              <a:buChar char="٭"/>
            </a:pPr>
            <a:r>
              <a:rPr lang="zh-CN" altLang="en-US" sz="2800" dirty="0">
                <a:latin typeface="黑体" panose="02010609060101010101" pitchFamily="49" charset="-122"/>
                <a:ea typeface="黑体" panose="02010609060101010101" pitchFamily="49" charset="-122"/>
              </a:rPr>
              <a:t>特点：长、短作业兼顾，有较好的响应时间</a:t>
            </a:r>
            <a:endParaRPr lang="zh-CN" altLang="en-US" sz="2800" dirty="0">
              <a:latin typeface="黑体" panose="02010609060101010101" pitchFamily="49" charset="-122"/>
              <a:ea typeface="黑体" panose="02010609060101010101" pitchFamily="49" charset="-122"/>
            </a:endParaRPr>
          </a:p>
          <a:p>
            <a:pPr marL="1143000" lvl="2" indent="-228600" eaLnBrk="1" hangingPunct="1">
              <a:spcBef>
                <a:spcPct val="20000"/>
              </a:spcBef>
              <a:buClr>
                <a:srgbClr val="1F05E3"/>
              </a:buClr>
              <a:buFont typeface="Times New Roman" panose="02020603050405020304" pitchFamily="18" charset="0"/>
              <a:buChar char="▪"/>
            </a:pPr>
            <a:r>
              <a:rPr lang="zh-CN" altLang="en-US" sz="2800" dirty="0">
                <a:latin typeface="黑体" panose="02010609060101010101" pitchFamily="49" charset="-122"/>
                <a:ea typeface="黑体" panose="02010609060101010101" pitchFamily="49" charset="-122"/>
              </a:rPr>
              <a:t>短作业一次完成；</a:t>
            </a:r>
            <a:endParaRPr lang="zh-CN" altLang="en-US" sz="2800" dirty="0">
              <a:latin typeface="黑体" panose="02010609060101010101" pitchFamily="49" charset="-122"/>
              <a:ea typeface="黑体" panose="02010609060101010101" pitchFamily="49" charset="-122"/>
            </a:endParaRPr>
          </a:p>
          <a:p>
            <a:pPr marL="1143000" lvl="2" indent="-228600" eaLnBrk="1" hangingPunct="1">
              <a:spcBef>
                <a:spcPct val="20000"/>
              </a:spcBef>
              <a:buClr>
                <a:srgbClr val="1F05E3"/>
              </a:buClr>
              <a:buFont typeface="Times New Roman" panose="02020603050405020304" pitchFamily="18" charset="0"/>
              <a:buChar char="▪"/>
            </a:pPr>
            <a:r>
              <a:rPr lang="zh-CN" altLang="en-US" sz="2800" dirty="0">
                <a:latin typeface="黑体" panose="02010609060101010101" pitchFamily="49" charset="-122"/>
                <a:ea typeface="黑体" panose="02010609060101010101" pitchFamily="49" charset="-122"/>
              </a:rPr>
              <a:t>中型作业周转时间不长；</a:t>
            </a:r>
            <a:endParaRPr lang="zh-CN" altLang="en-US" sz="2800" dirty="0">
              <a:latin typeface="黑体" panose="02010609060101010101" pitchFamily="49" charset="-122"/>
              <a:ea typeface="黑体" panose="02010609060101010101" pitchFamily="49" charset="-122"/>
            </a:endParaRPr>
          </a:p>
          <a:p>
            <a:pPr marL="1143000" lvl="2" indent="-228600" eaLnBrk="1" hangingPunct="1">
              <a:spcBef>
                <a:spcPct val="20000"/>
              </a:spcBef>
              <a:buClr>
                <a:srgbClr val="1F05E3"/>
              </a:buClr>
              <a:buFont typeface="Times New Roman" panose="02020603050405020304" pitchFamily="18" charset="0"/>
              <a:buChar char="▪"/>
            </a:pPr>
            <a:r>
              <a:rPr lang="zh-CN" altLang="en-US" sz="2800" dirty="0">
                <a:latin typeface="黑体" panose="02010609060101010101" pitchFamily="49" charset="-122"/>
                <a:ea typeface="黑体" panose="02010609060101010101" pitchFamily="49" charset="-122"/>
              </a:rPr>
              <a:t>大型作业不会长期不处理。</a:t>
            </a:r>
            <a:endParaRPr lang="zh-CN" altLang="en-US" sz="2800" dirty="0">
              <a:latin typeface="黑体" panose="02010609060101010101" pitchFamily="49" charset="-122"/>
              <a:ea typeface="黑体" panose="02010609060101010101" pitchFamily="49"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灯片编号占位符 3"/>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ea typeface="楷体_GB2312" pitchFamily="49" charset="-122"/>
              </a:rPr>
            </a:fld>
            <a:endParaRPr lang="en-US" altLang="zh-CN" sz="1400" dirty="0">
              <a:ea typeface="楷体_GB2312" pitchFamily="49" charset="-122"/>
            </a:endParaRPr>
          </a:p>
        </p:txBody>
      </p:sp>
      <p:sp>
        <p:nvSpPr>
          <p:cNvPr id="37891" name="Text Box 4"/>
          <p:cNvSpPr txBox="1"/>
          <p:nvPr/>
        </p:nvSpPr>
        <p:spPr>
          <a:xfrm>
            <a:off x="539750" y="476250"/>
            <a:ext cx="8208963" cy="4130675"/>
          </a:xfrm>
          <a:prstGeom prst="rect">
            <a:avLst/>
          </a:prstGeom>
          <a:noFill/>
          <a:ln w="9525">
            <a:noFill/>
          </a:ln>
        </p:spPr>
        <p:txBody>
          <a:bodyPr>
            <a:spAutoFit/>
          </a:bodyPr>
          <a:p>
            <a:pPr eaLnBrk="1" hangingPunct="1">
              <a:spcBef>
                <a:spcPct val="30000"/>
              </a:spcBef>
            </a:pPr>
            <a:r>
              <a:rPr lang="zh-CN" altLang="en-US" sz="3200" dirty="0">
                <a:latin typeface="Tahoma" panose="020B0604030504040204" pitchFamily="34" charset="0"/>
              </a:rPr>
              <a:t>下列进程调度算法中，综合考虑进程等待时间和执行时间的是</a:t>
            </a:r>
            <a:r>
              <a:rPr lang="en-US" altLang="zh-CN" sz="3200" dirty="0">
                <a:latin typeface="Tahoma" panose="020B0604030504040204" pitchFamily="34" charset="0"/>
              </a:rPr>
              <a:t>_____</a:t>
            </a:r>
            <a:r>
              <a:rPr lang="zh-CN" altLang="en-US" sz="3200" dirty="0">
                <a:latin typeface="Tahoma" panose="020B0604030504040204" pitchFamily="34" charset="0"/>
              </a:rPr>
              <a:t>。</a:t>
            </a:r>
            <a:r>
              <a:rPr lang="en-US" altLang="zh-CN" sz="3200" dirty="0">
                <a:solidFill>
                  <a:srgbClr val="0000FF"/>
                </a:solidFill>
                <a:latin typeface="楷体_GB2312" pitchFamily="49" charset="-122"/>
              </a:rPr>
              <a:t>(2009</a:t>
            </a:r>
            <a:r>
              <a:rPr lang="zh-CN" altLang="en-US" sz="3200" dirty="0">
                <a:solidFill>
                  <a:srgbClr val="0000FF"/>
                </a:solidFill>
                <a:latin typeface="楷体_GB2312" pitchFamily="49" charset="-122"/>
              </a:rPr>
              <a:t>全国考研第</a:t>
            </a:r>
            <a:r>
              <a:rPr lang="en-US" altLang="zh-CN" sz="3200" dirty="0">
                <a:solidFill>
                  <a:srgbClr val="0000FF"/>
                </a:solidFill>
                <a:latin typeface="楷体_GB2312" pitchFamily="49" charset="-122"/>
              </a:rPr>
              <a:t>24</a:t>
            </a:r>
            <a:r>
              <a:rPr lang="zh-CN" altLang="en-US" sz="3200" dirty="0">
                <a:solidFill>
                  <a:srgbClr val="0000FF"/>
                </a:solidFill>
                <a:latin typeface="楷体_GB2312" pitchFamily="49" charset="-122"/>
              </a:rPr>
              <a:t>题</a:t>
            </a:r>
            <a:r>
              <a:rPr lang="en-US" altLang="zh-CN" sz="3200" dirty="0">
                <a:solidFill>
                  <a:srgbClr val="0000FF"/>
                </a:solidFill>
                <a:latin typeface="楷体_GB2312" pitchFamily="49" charset="-122"/>
              </a:rPr>
              <a:t>)</a:t>
            </a:r>
            <a:endParaRPr lang="en-US" altLang="zh-CN" sz="3200" dirty="0">
              <a:solidFill>
                <a:srgbClr val="0000FF"/>
              </a:solidFill>
              <a:latin typeface="楷体_GB2312" pitchFamily="49" charset="-122"/>
            </a:endParaRPr>
          </a:p>
          <a:p>
            <a:pPr eaLnBrk="1" hangingPunct="1">
              <a:spcBef>
                <a:spcPct val="30000"/>
              </a:spcBef>
            </a:pPr>
            <a:r>
              <a:rPr lang="en-US" altLang="zh-CN" sz="3200" dirty="0">
                <a:latin typeface="Tahoma" panose="020B0604030504040204" pitchFamily="34" charset="0"/>
              </a:rPr>
              <a:t>A</a:t>
            </a:r>
            <a:r>
              <a:rPr lang="zh-CN" altLang="en-US" sz="3200" dirty="0">
                <a:latin typeface="Tahoma" panose="020B0604030504040204" pitchFamily="34" charset="0"/>
              </a:rPr>
              <a:t>．时间片轮转调度算法</a:t>
            </a:r>
            <a:endParaRPr lang="zh-CN" altLang="en-US" sz="3200" dirty="0">
              <a:latin typeface="Tahoma" panose="020B0604030504040204" pitchFamily="34" charset="0"/>
            </a:endParaRPr>
          </a:p>
          <a:p>
            <a:pPr eaLnBrk="1" hangingPunct="1">
              <a:spcBef>
                <a:spcPct val="30000"/>
              </a:spcBef>
            </a:pPr>
            <a:r>
              <a:rPr lang="en-US" altLang="zh-CN" sz="3200" dirty="0">
                <a:latin typeface="Tahoma" panose="020B0604030504040204" pitchFamily="34" charset="0"/>
              </a:rPr>
              <a:t>B</a:t>
            </a:r>
            <a:r>
              <a:rPr lang="zh-CN" altLang="en-US" sz="3200" dirty="0">
                <a:latin typeface="Tahoma" panose="020B0604030504040204" pitchFamily="34" charset="0"/>
              </a:rPr>
              <a:t>．短进程优先调度算法		</a:t>
            </a:r>
            <a:endParaRPr lang="zh-CN" altLang="en-US" sz="3200" dirty="0">
              <a:latin typeface="Tahoma" panose="020B0604030504040204" pitchFamily="34" charset="0"/>
            </a:endParaRPr>
          </a:p>
          <a:p>
            <a:pPr eaLnBrk="1" hangingPunct="1">
              <a:spcBef>
                <a:spcPct val="30000"/>
              </a:spcBef>
            </a:pPr>
            <a:r>
              <a:rPr lang="en-US" altLang="zh-CN" sz="3200" dirty="0">
                <a:latin typeface="Tahoma" panose="020B0604030504040204" pitchFamily="34" charset="0"/>
              </a:rPr>
              <a:t>C</a:t>
            </a:r>
            <a:r>
              <a:rPr lang="zh-CN" altLang="en-US" sz="3200" dirty="0">
                <a:latin typeface="Tahoma" panose="020B0604030504040204" pitchFamily="34" charset="0"/>
              </a:rPr>
              <a:t>．先来先服务调度算法</a:t>
            </a:r>
            <a:endParaRPr lang="zh-CN" altLang="en-US" sz="3200" dirty="0">
              <a:latin typeface="Tahoma" panose="020B0604030504040204" pitchFamily="34" charset="0"/>
            </a:endParaRPr>
          </a:p>
          <a:p>
            <a:pPr eaLnBrk="1" hangingPunct="1">
              <a:spcBef>
                <a:spcPct val="30000"/>
              </a:spcBef>
            </a:pPr>
            <a:r>
              <a:rPr lang="en-US" altLang="zh-CN" sz="3200" dirty="0">
                <a:latin typeface="Tahoma" panose="020B0604030504040204" pitchFamily="34" charset="0"/>
              </a:rPr>
              <a:t>D</a:t>
            </a:r>
            <a:r>
              <a:rPr lang="zh-CN" altLang="en-US" sz="3200" dirty="0">
                <a:latin typeface="Tahoma" panose="020B0604030504040204" pitchFamily="34" charset="0"/>
              </a:rPr>
              <a:t>．高响应比优先调度算法</a:t>
            </a:r>
            <a:endParaRPr lang="zh-CN" altLang="en-US" sz="3200" dirty="0">
              <a:latin typeface="Tahoma" panose="020B060403050404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灯片编号占位符 1"/>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ea typeface="楷体_GB2312" pitchFamily="49" charset="-122"/>
              </a:rPr>
            </a:fld>
            <a:endParaRPr lang="en-US" altLang="zh-CN" sz="1400" dirty="0">
              <a:ea typeface="楷体_GB2312" pitchFamily="49" charset="-122"/>
            </a:endParaRPr>
          </a:p>
        </p:txBody>
      </p:sp>
      <p:sp>
        <p:nvSpPr>
          <p:cNvPr id="38915" name="文本框 3"/>
          <p:cNvSpPr txBox="1"/>
          <p:nvPr/>
        </p:nvSpPr>
        <p:spPr>
          <a:xfrm>
            <a:off x="468313" y="908050"/>
            <a:ext cx="8207375" cy="4130675"/>
          </a:xfrm>
          <a:prstGeom prst="rect">
            <a:avLst/>
          </a:prstGeom>
          <a:noFill/>
          <a:ln w="9525">
            <a:noFill/>
          </a:ln>
        </p:spPr>
        <p:txBody>
          <a:bodyPr>
            <a:spAutoFit/>
          </a:bodyPr>
          <a:p>
            <a:pPr eaLnBrk="1" hangingPunct="1">
              <a:spcBef>
                <a:spcPct val="30000"/>
              </a:spcBef>
            </a:pPr>
            <a:r>
              <a:rPr lang="zh-CN" altLang="en-US" sz="3200" dirty="0">
                <a:latin typeface="Tahoma" panose="020B0604030504040204" pitchFamily="34" charset="0"/>
              </a:rPr>
              <a:t>下列选项中，满足短任务优先且不会发生饥饿现象的调度算法是</a:t>
            </a:r>
            <a:r>
              <a:rPr lang="en-US" altLang="zh-CN" sz="3200" dirty="0">
                <a:latin typeface="Tahoma" panose="020B0604030504040204" pitchFamily="34" charset="0"/>
              </a:rPr>
              <a:t>_________</a:t>
            </a:r>
            <a:r>
              <a:rPr lang="zh-CN" altLang="en-US" sz="3200" dirty="0">
                <a:latin typeface="Tahoma" panose="020B0604030504040204" pitchFamily="34" charset="0"/>
              </a:rPr>
              <a:t>。</a:t>
            </a:r>
            <a:r>
              <a:rPr lang="zh-CN" altLang="en-US" sz="3200" dirty="0">
                <a:solidFill>
                  <a:srgbClr val="0000FF"/>
                </a:solidFill>
                <a:latin typeface="楷体_GB2312" pitchFamily="49" charset="-122"/>
              </a:rPr>
              <a:t>（</a:t>
            </a:r>
            <a:r>
              <a:rPr lang="en-US" altLang="zh-CN" sz="3200" dirty="0">
                <a:solidFill>
                  <a:srgbClr val="0000FF"/>
                </a:solidFill>
                <a:latin typeface="楷体_GB2312" pitchFamily="49" charset="-122"/>
              </a:rPr>
              <a:t>2011</a:t>
            </a:r>
            <a:r>
              <a:rPr lang="zh-CN" altLang="en-US" sz="3200" dirty="0">
                <a:solidFill>
                  <a:srgbClr val="0000FF"/>
                </a:solidFill>
                <a:latin typeface="楷体_GB2312" pitchFamily="49" charset="-122"/>
              </a:rPr>
              <a:t>全国试题） </a:t>
            </a:r>
            <a:endParaRPr lang="zh-CN" altLang="en-US" sz="3200" dirty="0">
              <a:solidFill>
                <a:srgbClr val="0000FF"/>
              </a:solidFill>
              <a:latin typeface="楷体_GB2312" pitchFamily="49" charset="-122"/>
            </a:endParaRPr>
          </a:p>
          <a:p>
            <a:pPr eaLnBrk="1" hangingPunct="1">
              <a:spcBef>
                <a:spcPct val="30000"/>
              </a:spcBef>
            </a:pPr>
            <a:r>
              <a:rPr lang="en-US" altLang="zh-CN" sz="3200" dirty="0">
                <a:latin typeface="Tahoma" panose="020B0604030504040204" pitchFamily="34" charset="0"/>
              </a:rPr>
              <a:t>A</a:t>
            </a:r>
            <a:r>
              <a:rPr lang="zh-CN" altLang="en-US" sz="3200" dirty="0">
                <a:latin typeface="Tahoma" panose="020B0604030504040204" pitchFamily="34" charset="0"/>
              </a:rPr>
              <a:t>．先来先服务 </a:t>
            </a:r>
            <a:endParaRPr lang="zh-CN" altLang="en-US" sz="3200" dirty="0">
              <a:latin typeface="Tahoma" panose="020B0604030504040204" pitchFamily="34" charset="0"/>
            </a:endParaRPr>
          </a:p>
          <a:p>
            <a:pPr eaLnBrk="1" hangingPunct="1">
              <a:spcBef>
                <a:spcPct val="30000"/>
              </a:spcBef>
            </a:pPr>
            <a:r>
              <a:rPr lang="en-US" altLang="zh-CN" sz="3200" dirty="0">
                <a:latin typeface="Tahoma" panose="020B0604030504040204" pitchFamily="34" charset="0"/>
              </a:rPr>
              <a:t>B</a:t>
            </a:r>
            <a:r>
              <a:rPr lang="zh-CN" altLang="en-US" sz="3200" dirty="0">
                <a:latin typeface="Tahoma" panose="020B0604030504040204" pitchFamily="34" charset="0"/>
              </a:rPr>
              <a:t>．高响应比优先 </a:t>
            </a:r>
            <a:endParaRPr lang="zh-CN" altLang="en-US" sz="3200" dirty="0">
              <a:latin typeface="Tahoma" panose="020B0604030504040204" pitchFamily="34" charset="0"/>
            </a:endParaRPr>
          </a:p>
          <a:p>
            <a:pPr eaLnBrk="1" hangingPunct="1">
              <a:spcBef>
                <a:spcPct val="30000"/>
              </a:spcBef>
            </a:pPr>
            <a:r>
              <a:rPr lang="en-US" altLang="zh-CN" sz="3200" dirty="0">
                <a:latin typeface="Tahoma" panose="020B0604030504040204" pitchFamily="34" charset="0"/>
              </a:rPr>
              <a:t>C</a:t>
            </a:r>
            <a:r>
              <a:rPr lang="zh-CN" altLang="en-US" sz="3200" dirty="0">
                <a:latin typeface="Tahoma" panose="020B0604030504040204" pitchFamily="34" charset="0"/>
              </a:rPr>
              <a:t>．时间片轮转 </a:t>
            </a:r>
            <a:endParaRPr lang="zh-CN" altLang="en-US" sz="3200" dirty="0">
              <a:latin typeface="Tahoma" panose="020B0604030504040204" pitchFamily="34" charset="0"/>
            </a:endParaRPr>
          </a:p>
          <a:p>
            <a:pPr eaLnBrk="1" hangingPunct="1">
              <a:spcBef>
                <a:spcPct val="30000"/>
              </a:spcBef>
            </a:pPr>
            <a:r>
              <a:rPr lang="en-US" altLang="zh-CN" sz="3200" dirty="0">
                <a:latin typeface="Tahoma" panose="020B0604030504040204" pitchFamily="34" charset="0"/>
              </a:rPr>
              <a:t>D</a:t>
            </a:r>
            <a:r>
              <a:rPr lang="zh-CN" altLang="en-US" sz="3200" dirty="0">
                <a:latin typeface="Tahoma" panose="020B0604030504040204" pitchFamily="34" charset="0"/>
              </a:rPr>
              <a:t>．非抢占式短任务优先</a:t>
            </a:r>
            <a:endParaRPr lang="zh-CN" altLang="en-US" sz="3200" dirty="0">
              <a:latin typeface="Tahoma" panose="020B060403050404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灯片编号占位符 1"/>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buNone/>
            </a:pPr>
            <a:fld id="{9A0DB2DC-4C9A-4742-B13C-FB6460FD3503}" type="slidenum">
              <a:rPr lang="en-US" altLang="zh-CN" sz="1400" dirty="0">
                <a:ea typeface="宋体" panose="02010600030101010101" pitchFamily="2" charset="-122"/>
              </a:rPr>
            </a:fld>
            <a:endParaRPr lang="en-US" altLang="zh-CN" sz="1400" dirty="0">
              <a:ea typeface="宋体" panose="02010600030101010101" pitchFamily="2" charset="-122"/>
            </a:endParaRPr>
          </a:p>
        </p:txBody>
      </p:sp>
      <p:sp>
        <p:nvSpPr>
          <p:cNvPr id="39939" name="矩形 2"/>
          <p:cNvSpPr/>
          <p:nvPr/>
        </p:nvSpPr>
        <p:spPr>
          <a:xfrm>
            <a:off x="719138" y="728663"/>
            <a:ext cx="7165975" cy="3638550"/>
          </a:xfrm>
          <a:prstGeom prst="rect">
            <a:avLst/>
          </a:prstGeom>
          <a:noFill/>
          <a:ln w="9525">
            <a:noFill/>
          </a:ln>
        </p:spPr>
        <p:txBody>
          <a:bodyPr>
            <a:spAutoFit/>
          </a:bodyPr>
          <a:p>
            <a:pPr eaLnBrk="1" hangingPunct="1">
              <a:spcBef>
                <a:spcPct val="30000"/>
              </a:spcBef>
            </a:pPr>
            <a:r>
              <a:rPr lang="zh-CN" altLang="en-US" sz="3200" dirty="0">
                <a:latin typeface="Tahoma" panose="020B0604030504040204" pitchFamily="34" charset="0"/>
              </a:rPr>
              <a:t>采用时间片轮转调度算法主要是为了</a:t>
            </a:r>
            <a:r>
              <a:rPr lang="en-US" altLang="zh-CN" sz="3200" dirty="0">
                <a:latin typeface="Tahoma" panose="020B0604030504040204" pitchFamily="34" charset="0"/>
              </a:rPr>
              <a:t>_______</a:t>
            </a:r>
            <a:r>
              <a:rPr lang="zh-CN" altLang="en-US" sz="3200" dirty="0">
                <a:latin typeface="Tahoma" panose="020B0604030504040204" pitchFamily="34" charset="0"/>
              </a:rPr>
              <a:t>。</a:t>
            </a:r>
            <a:endParaRPr lang="zh-CN" altLang="en-US" sz="3200" dirty="0">
              <a:latin typeface="Tahoma" panose="020B0604030504040204" pitchFamily="34" charset="0"/>
            </a:endParaRPr>
          </a:p>
          <a:p>
            <a:pPr eaLnBrk="1" hangingPunct="1">
              <a:spcBef>
                <a:spcPct val="30000"/>
              </a:spcBef>
            </a:pPr>
            <a:r>
              <a:rPr lang="en-US" altLang="zh-CN" sz="3200" dirty="0">
                <a:latin typeface="Tahoma" panose="020B0604030504040204" pitchFamily="34" charset="0"/>
              </a:rPr>
              <a:t>A. </a:t>
            </a:r>
            <a:r>
              <a:rPr lang="zh-CN" altLang="en-US" sz="3200" dirty="0">
                <a:latin typeface="Tahoma" panose="020B0604030504040204" pitchFamily="34" charset="0"/>
              </a:rPr>
              <a:t>多个终端都能得到系统的及时响应</a:t>
            </a:r>
            <a:endParaRPr lang="zh-CN" altLang="en-US" sz="3200" dirty="0">
              <a:latin typeface="Tahoma" panose="020B0604030504040204" pitchFamily="34" charset="0"/>
            </a:endParaRPr>
          </a:p>
          <a:p>
            <a:pPr eaLnBrk="1" hangingPunct="1">
              <a:spcBef>
                <a:spcPct val="30000"/>
              </a:spcBef>
            </a:pPr>
            <a:r>
              <a:rPr lang="en-US" altLang="zh-CN" sz="3200" dirty="0">
                <a:latin typeface="Tahoma" panose="020B0604030504040204" pitchFamily="34" charset="0"/>
              </a:rPr>
              <a:t>B. </a:t>
            </a:r>
            <a:r>
              <a:rPr lang="zh-CN" altLang="en-US" sz="3200" dirty="0">
                <a:latin typeface="Tahoma" panose="020B0604030504040204" pitchFamily="34" charset="0"/>
              </a:rPr>
              <a:t>先来先服务</a:t>
            </a:r>
            <a:endParaRPr lang="zh-CN" altLang="en-US" sz="3200" dirty="0">
              <a:latin typeface="Tahoma" panose="020B0604030504040204" pitchFamily="34" charset="0"/>
            </a:endParaRPr>
          </a:p>
          <a:p>
            <a:pPr eaLnBrk="1" hangingPunct="1">
              <a:spcBef>
                <a:spcPct val="30000"/>
              </a:spcBef>
            </a:pPr>
            <a:r>
              <a:rPr lang="en-US" altLang="zh-CN" sz="3200" dirty="0">
                <a:latin typeface="Tahoma" panose="020B0604030504040204" pitchFamily="34" charset="0"/>
              </a:rPr>
              <a:t>C. </a:t>
            </a:r>
            <a:r>
              <a:rPr lang="zh-CN" altLang="en-US" sz="3200" dirty="0">
                <a:latin typeface="Tahoma" panose="020B0604030504040204" pitchFamily="34" charset="0"/>
              </a:rPr>
              <a:t>优先权高的进程及时得到调度</a:t>
            </a:r>
            <a:endParaRPr lang="zh-CN" altLang="en-US" sz="3200" dirty="0">
              <a:latin typeface="Tahoma" panose="020B0604030504040204" pitchFamily="34" charset="0"/>
            </a:endParaRPr>
          </a:p>
          <a:p>
            <a:pPr eaLnBrk="1" hangingPunct="1">
              <a:spcBef>
                <a:spcPct val="30000"/>
              </a:spcBef>
            </a:pPr>
            <a:r>
              <a:rPr lang="en-US" altLang="zh-CN" sz="3200" dirty="0">
                <a:latin typeface="Tahoma" panose="020B0604030504040204" pitchFamily="34" charset="0"/>
              </a:rPr>
              <a:t>D. </a:t>
            </a:r>
            <a:r>
              <a:rPr lang="zh-CN" altLang="en-US" sz="3200" dirty="0">
                <a:latin typeface="Tahoma" panose="020B0604030504040204" pitchFamily="34" charset="0"/>
              </a:rPr>
              <a:t>需要</a:t>
            </a:r>
            <a:r>
              <a:rPr lang="en-US" altLang="zh-CN" sz="3200" dirty="0">
                <a:latin typeface="Tahoma" panose="020B0604030504040204" pitchFamily="34" charset="0"/>
              </a:rPr>
              <a:t>CPU</a:t>
            </a:r>
            <a:r>
              <a:rPr lang="zh-CN" altLang="en-US" sz="3200" dirty="0">
                <a:latin typeface="Tahoma" panose="020B0604030504040204" pitchFamily="34" charset="0"/>
              </a:rPr>
              <a:t>时间最短的进程先做</a:t>
            </a:r>
            <a:endParaRPr lang="zh-CN" altLang="en-US" sz="3200" dirty="0">
              <a:latin typeface="Tahoma" panose="020B060403050404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灯片编号占位符 1"/>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buNone/>
            </a:pPr>
            <a:fld id="{9A0DB2DC-4C9A-4742-B13C-FB6460FD3503}" type="slidenum">
              <a:rPr lang="en-US" altLang="zh-CN" sz="1400" dirty="0">
                <a:ea typeface="宋体" panose="02010600030101010101" pitchFamily="2" charset="-122"/>
              </a:rPr>
            </a:fld>
            <a:endParaRPr lang="en-US" altLang="zh-CN" sz="1400" dirty="0">
              <a:ea typeface="宋体" panose="02010600030101010101" pitchFamily="2" charset="-122"/>
            </a:endParaRPr>
          </a:p>
        </p:txBody>
      </p:sp>
      <p:sp>
        <p:nvSpPr>
          <p:cNvPr id="40963" name="矩形 2"/>
          <p:cNvSpPr/>
          <p:nvPr/>
        </p:nvSpPr>
        <p:spPr>
          <a:xfrm>
            <a:off x="792163" y="873125"/>
            <a:ext cx="7812087" cy="3046413"/>
          </a:xfrm>
          <a:prstGeom prst="rect">
            <a:avLst/>
          </a:prstGeom>
          <a:noFill/>
          <a:ln w="9525">
            <a:noFill/>
          </a:ln>
        </p:spPr>
        <p:txBody>
          <a:bodyPr>
            <a:spAutoFit/>
          </a:bodyPr>
          <a:p>
            <a:pPr eaLnBrk="1" hangingPunct="1">
              <a:spcBef>
                <a:spcPct val="30000"/>
              </a:spcBef>
            </a:pPr>
            <a:r>
              <a:rPr lang="zh-CN" altLang="en-US" sz="3200" dirty="0">
                <a:latin typeface="Tahoma" panose="020B0604030504040204" pitchFamily="34" charset="0"/>
              </a:rPr>
              <a:t>下列调度算法中，</a:t>
            </a:r>
            <a:r>
              <a:rPr lang="en-US" altLang="zh-CN" sz="3200" dirty="0">
                <a:latin typeface="Tahoma" panose="020B0604030504040204" pitchFamily="34" charset="0"/>
              </a:rPr>
              <a:t>_____</a:t>
            </a:r>
            <a:r>
              <a:rPr lang="zh-CN" altLang="en-US" sz="3200" dirty="0">
                <a:latin typeface="Tahoma" panose="020B0604030504040204" pitchFamily="34" charset="0"/>
              </a:rPr>
              <a:t>调度算法是绝对可抢占的。</a:t>
            </a:r>
            <a:br>
              <a:rPr lang="zh-CN" altLang="en-US" sz="3200" dirty="0">
                <a:latin typeface="Tahoma" panose="020B0604030504040204" pitchFamily="34" charset="0"/>
              </a:rPr>
            </a:br>
            <a:r>
              <a:rPr lang="en-US" altLang="zh-CN" sz="3200" dirty="0">
                <a:latin typeface="Tahoma" panose="020B0604030504040204" pitchFamily="34" charset="0"/>
              </a:rPr>
              <a:t>A. </a:t>
            </a:r>
            <a:r>
              <a:rPr lang="zh-CN" altLang="en-US" sz="3200" dirty="0">
                <a:latin typeface="Tahoma" panose="020B0604030504040204" pitchFamily="34" charset="0"/>
              </a:rPr>
              <a:t>优先级</a:t>
            </a:r>
            <a:br>
              <a:rPr lang="zh-CN" altLang="en-US" sz="3200" dirty="0">
                <a:latin typeface="Tahoma" panose="020B0604030504040204" pitchFamily="34" charset="0"/>
              </a:rPr>
            </a:br>
            <a:r>
              <a:rPr lang="en-US" altLang="zh-CN" sz="3200" dirty="0">
                <a:latin typeface="Tahoma" panose="020B0604030504040204" pitchFamily="34" charset="0"/>
              </a:rPr>
              <a:t>B. </a:t>
            </a:r>
            <a:r>
              <a:rPr lang="zh-CN" altLang="en-US" sz="3200" dirty="0">
                <a:latin typeface="Tahoma" panose="020B0604030504040204" pitchFamily="34" charset="0"/>
              </a:rPr>
              <a:t>时间片轮转</a:t>
            </a:r>
            <a:br>
              <a:rPr lang="zh-CN" altLang="en-US" sz="3200" dirty="0">
                <a:latin typeface="Tahoma" panose="020B0604030504040204" pitchFamily="34" charset="0"/>
              </a:rPr>
            </a:br>
            <a:r>
              <a:rPr lang="en-US" altLang="zh-CN" sz="3200" dirty="0">
                <a:latin typeface="Tahoma" panose="020B0604030504040204" pitchFamily="34" charset="0"/>
              </a:rPr>
              <a:t>C. </a:t>
            </a:r>
            <a:r>
              <a:rPr lang="zh-CN" altLang="en-US" sz="3200" dirty="0">
                <a:latin typeface="Tahoma" panose="020B0604030504040204" pitchFamily="34" charset="0"/>
              </a:rPr>
              <a:t>短进程优先</a:t>
            </a:r>
            <a:br>
              <a:rPr lang="zh-CN" altLang="en-US" sz="3200" dirty="0">
                <a:latin typeface="Tahoma" panose="020B0604030504040204" pitchFamily="34" charset="0"/>
              </a:rPr>
            </a:br>
            <a:r>
              <a:rPr lang="en-US" altLang="zh-CN" sz="3200" dirty="0">
                <a:latin typeface="Tahoma" panose="020B0604030504040204" pitchFamily="34" charset="0"/>
              </a:rPr>
              <a:t>D. </a:t>
            </a:r>
            <a:r>
              <a:rPr lang="zh-CN" altLang="en-US" sz="3200" dirty="0">
                <a:latin typeface="Tahoma" panose="020B0604030504040204" pitchFamily="34" charset="0"/>
              </a:rPr>
              <a:t>先来先服务</a:t>
            </a:r>
            <a:endParaRPr lang="zh-CN" altLang="en-US" sz="3200" dirty="0">
              <a:latin typeface="Tahoma" panose="020B060403050404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灯片编号占位符 5"/>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ea typeface="楷体_GB2312" pitchFamily="49" charset="-122"/>
              </a:rPr>
            </a:fld>
            <a:endParaRPr lang="en-US" altLang="zh-CN" sz="1400" dirty="0">
              <a:ea typeface="楷体_GB2312" pitchFamily="49" charset="-122"/>
            </a:endParaRPr>
          </a:p>
        </p:txBody>
      </p:sp>
      <p:sp>
        <p:nvSpPr>
          <p:cNvPr id="41987" name="Rectangle 2"/>
          <p:cNvSpPr>
            <a:spLocks noGrp="1"/>
          </p:cNvSpPr>
          <p:nvPr>
            <p:ph type="title"/>
          </p:nvPr>
        </p:nvSpPr>
        <p:spPr>
          <a:xfrm>
            <a:off x="381000" y="584200"/>
            <a:ext cx="8562975" cy="762000"/>
          </a:xfrm>
          <a:ln/>
        </p:spPr>
        <p:txBody>
          <a:bodyPr vert="horz" wrap="square" lIns="91440" tIns="45720" rIns="91440" bIns="45720" anchor="b" anchorCtr="0"/>
          <a:p>
            <a:pPr eaLnBrk="1" hangingPunct="1"/>
            <a:r>
              <a:rPr lang="en-US" altLang="zh-CN" sz="3600" dirty="0"/>
              <a:t>3.3  </a:t>
            </a:r>
            <a:r>
              <a:rPr lang="zh-CN" altLang="en-US" sz="3600" dirty="0"/>
              <a:t>实时调度</a:t>
            </a:r>
            <a:endParaRPr lang="zh-CN" altLang="en-US" sz="3600" dirty="0"/>
          </a:p>
        </p:txBody>
      </p:sp>
      <p:sp>
        <p:nvSpPr>
          <p:cNvPr id="41988" name="Text Box 3"/>
          <p:cNvSpPr txBox="1"/>
          <p:nvPr/>
        </p:nvSpPr>
        <p:spPr>
          <a:xfrm>
            <a:off x="482600" y="1587500"/>
            <a:ext cx="8318500" cy="4181475"/>
          </a:xfrm>
          <a:prstGeom prst="rect">
            <a:avLst/>
          </a:prstGeom>
          <a:noFill/>
          <a:ln w="9525">
            <a:noFill/>
          </a:ln>
        </p:spPr>
        <p:txBody>
          <a:bodyPr>
            <a:spAutoFit/>
          </a:bodyPr>
          <a:p>
            <a:pPr eaLnBrk="1" hangingPunct="1">
              <a:lnSpc>
                <a:spcPct val="120000"/>
              </a:lnSpc>
              <a:spcBef>
                <a:spcPct val="50000"/>
              </a:spcBef>
              <a:buNone/>
            </a:pPr>
            <a:r>
              <a:rPr lang="en-US" altLang="zh-CN" sz="3200" dirty="0">
                <a:latin typeface="Tahoma" panose="020B0604030504040204" pitchFamily="34" charset="0"/>
              </a:rPr>
              <a:t>       </a:t>
            </a:r>
            <a:r>
              <a:rPr lang="zh-CN" altLang="en-US" sz="3200" dirty="0">
                <a:latin typeface="Tahoma" panose="020B0604030504040204" pitchFamily="34" charset="0"/>
              </a:rPr>
              <a:t>由于在实时系统中都存在着若干个实时进程或任务，它们用来反应或控制某个</a:t>
            </a:r>
            <a:r>
              <a:rPr lang="en-US" altLang="zh-CN" sz="3200" dirty="0">
                <a:latin typeface="宋体" panose="02010600030101010101" pitchFamily="2" charset="-122"/>
              </a:rPr>
              <a:t>(</a:t>
            </a:r>
            <a:r>
              <a:rPr lang="zh-CN" altLang="en-US" sz="3200" dirty="0">
                <a:latin typeface="宋体" panose="02010600030101010101" pitchFamily="2" charset="-122"/>
              </a:rPr>
              <a:t>些</a:t>
            </a:r>
            <a:r>
              <a:rPr lang="en-US" altLang="zh-CN" sz="3200" dirty="0">
                <a:latin typeface="宋体" panose="02010600030101010101" pitchFamily="2" charset="-122"/>
              </a:rPr>
              <a:t>)</a:t>
            </a:r>
            <a:r>
              <a:rPr lang="zh-CN" altLang="en-US" sz="3200" dirty="0">
                <a:latin typeface="Tahoma" panose="020B0604030504040204" pitchFamily="34" charset="0"/>
              </a:rPr>
              <a:t>外部事件，往往带有某种程度的紧迫性，因而对实时系统的调度提出了某些特殊要求，前面介绍的多种调度算法，并不能满足实时系统对调度的要求，为此需引入一种新的调度，即</a:t>
            </a:r>
            <a:r>
              <a:rPr lang="zh-CN" altLang="en-US" sz="3200" dirty="0">
                <a:solidFill>
                  <a:srgbClr val="0000FF"/>
                </a:solidFill>
                <a:latin typeface="Tahoma" panose="020B0604030504040204" pitchFamily="34" charset="0"/>
                <a:ea typeface="黑体" panose="02010609060101010101" pitchFamily="49" charset="-122"/>
              </a:rPr>
              <a:t>实时调度</a:t>
            </a:r>
            <a:r>
              <a:rPr lang="zh-CN" altLang="en-US" sz="3200" dirty="0">
                <a:latin typeface="Tahoma" panose="020B0604030504040204" pitchFamily="34" charset="0"/>
              </a:rPr>
              <a:t>。</a:t>
            </a:r>
            <a:endParaRPr lang="zh-CN" altLang="en-US" sz="3200" dirty="0">
              <a:latin typeface="Tahoma" panose="020B060403050404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灯片编号占位符 5"/>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ea typeface="楷体_GB2312" pitchFamily="49" charset="-122"/>
              </a:rPr>
            </a:fld>
            <a:endParaRPr lang="en-US" altLang="zh-CN" sz="1400" dirty="0">
              <a:ea typeface="楷体_GB2312" pitchFamily="49" charset="-122"/>
            </a:endParaRPr>
          </a:p>
        </p:txBody>
      </p:sp>
      <p:sp>
        <p:nvSpPr>
          <p:cNvPr id="43011" name="Rectangle 2"/>
          <p:cNvSpPr>
            <a:spLocks noGrp="1"/>
          </p:cNvSpPr>
          <p:nvPr>
            <p:ph type="title"/>
          </p:nvPr>
        </p:nvSpPr>
        <p:spPr>
          <a:xfrm>
            <a:off x="381000" y="88900"/>
            <a:ext cx="8562975" cy="660400"/>
          </a:xfrm>
          <a:ln/>
        </p:spPr>
        <p:txBody>
          <a:bodyPr vert="horz" wrap="square" lIns="91440" tIns="45720" rIns="91440" bIns="45720" anchor="b" anchorCtr="0"/>
          <a:p>
            <a:pPr eaLnBrk="1" hangingPunct="1"/>
            <a:r>
              <a:rPr lang="en-US" altLang="zh-CN" sz="3200" dirty="0"/>
              <a:t>3.3.1  </a:t>
            </a:r>
            <a:r>
              <a:rPr lang="zh-CN" altLang="en-US" sz="3200" dirty="0"/>
              <a:t>实现实时调度的基本条件</a:t>
            </a:r>
            <a:endParaRPr lang="zh-CN" altLang="en-US" sz="3200" dirty="0"/>
          </a:p>
        </p:txBody>
      </p:sp>
      <p:sp>
        <p:nvSpPr>
          <p:cNvPr id="43012" name="Text Box 3"/>
          <p:cNvSpPr txBox="1"/>
          <p:nvPr/>
        </p:nvSpPr>
        <p:spPr>
          <a:xfrm>
            <a:off x="482600" y="774700"/>
            <a:ext cx="8077200" cy="5865813"/>
          </a:xfrm>
          <a:prstGeom prst="rect">
            <a:avLst/>
          </a:prstGeom>
          <a:noFill/>
          <a:ln w="9525">
            <a:noFill/>
          </a:ln>
        </p:spPr>
        <p:txBody>
          <a:bodyPr>
            <a:spAutoFit/>
          </a:bodyPr>
          <a:p>
            <a:pPr algn="just" eaLnBrk="1" hangingPunct="1">
              <a:spcBef>
                <a:spcPct val="10000"/>
              </a:spcBef>
            </a:pPr>
            <a:r>
              <a:rPr lang="en-US" altLang="zh-CN" dirty="0">
                <a:latin typeface="Tahoma" panose="020B0604030504040204" pitchFamily="34" charset="0"/>
              </a:rPr>
              <a:t>     </a:t>
            </a:r>
            <a:r>
              <a:rPr lang="zh-CN" altLang="en-US" sz="2200" dirty="0">
                <a:latin typeface="Tahoma" panose="020B0604030504040204" pitchFamily="34" charset="0"/>
              </a:rPr>
              <a:t>在实时系统中，硬实时任务</a:t>
            </a:r>
            <a:r>
              <a:rPr lang="en-US" altLang="zh-CN" sz="2200" dirty="0">
                <a:latin typeface="Tahoma" panose="020B0604030504040204" pitchFamily="34" charset="0"/>
              </a:rPr>
              <a:t>(</a:t>
            </a:r>
            <a:r>
              <a:rPr lang="zh-CN" altLang="en-US" sz="2200" dirty="0">
                <a:latin typeface="Tahoma" panose="020B0604030504040204" pitchFamily="34" charset="0"/>
              </a:rPr>
              <a:t>存在着必须满足的时间限制</a:t>
            </a:r>
            <a:r>
              <a:rPr lang="en-US" altLang="zh-CN" sz="2200" dirty="0">
                <a:latin typeface="Tahoma" panose="020B0604030504040204" pitchFamily="34" charset="0"/>
              </a:rPr>
              <a:t>)</a:t>
            </a:r>
            <a:r>
              <a:rPr lang="zh-CN" altLang="en-US" sz="2200" dirty="0">
                <a:latin typeface="Tahoma" panose="020B0604030504040204" pitchFamily="34" charset="0"/>
              </a:rPr>
              <a:t>和软实时任务</a:t>
            </a:r>
            <a:r>
              <a:rPr lang="en-US" altLang="zh-CN" sz="2200" dirty="0">
                <a:latin typeface="Tahoma" panose="020B0604030504040204" pitchFamily="34" charset="0"/>
              </a:rPr>
              <a:t>(</a:t>
            </a:r>
            <a:r>
              <a:rPr lang="zh-CN" altLang="en-US" sz="2200" dirty="0">
                <a:latin typeface="Tahoma" panose="020B0604030504040204" pitchFamily="34" charset="0"/>
              </a:rPr>
              <a:t>偶尔超过时间限制是可以容忍的</a:t>
            </a:r>
            <a:r>
              <a:rPr lang="en-US" altLang="zh-CN" sz="2200" dirty="0">
                <a:latin typeface="Tahoma" panose="020B0604030504040204" pitchFamily="34" charset="0"/>
              </a:rPr>
              <a:t>)</a:t>
            </a:r>
            <a:r>
              <a:rPr lang="zh-CN" altLang="en-US" sz="2200" dirty="0">
                <a:latin typeface="Tahoma" panose="020B0604030504040204" pitchFamily="34" charset="0"/>
              </a:rPr>
              <a:t>都联系着一个截止时间。为了保证系统能正常工作，实时调度必须满足实时任务对截止时间的要求，为此，实现实时调度应具备下述几个条件：</a:t>
            </a:r>
            <a:endParaRPr lang="zh-CN" altLang="en-US" sz="2200" dirty="0">
              <a:latin typeface="Tahoma" panose="020B0604030504040204" pitchFamily="34" charset="0"/>
            </a:endParaRPr>
          </a:p>
          <a:p>
            <a:pPr algn="just" eaLnBrk="1" hangingPunct="1">
              <a:spcBef>
                <a:spcPct val="10000"/>
              </a:spcBef>
            </a:pPr>
            <a:r>
              <a:rPr lang="en-US" altLang="zh-CN" sz="2800" dirty="0">
                <a:solidFill>
                  <a:srgbClr val="CC3300"/>
                </a:solidFill>
                <a:latin typeface="Tahoma" panose="020B0604030504040204" pitchFamily="34" charset="0"/>
              </a:rPr>
              <a:t>1</a:t>
            </a:r>
            <a:r>
              <a:rPr lang="zh-CN" altLang="en-US" sz="2800" dirty="0">
                <a:solidFill>
                  <a:srgbClr val="CC3300"/>
                </a:solidFill>
                <a:latin typeface="Tahoma" panose="020B0604030504040204" pitchFamily="34" charset="0"/>
              </a:rPr>
              <a:t>．提供必要的信息</a:t>
            </a:r>
            <a:endParaRPr lang="zh-CN" altLang="en-US" sz="2800" dirty="0">
              <a:solidFill>
                <a:srgbClr val="CC3300"/>
              </a:solidFill>
              <a:latin typeface="Tahoma" panose="020B0604030504040204" pitchFamily="34" charset="0"/>
            </a:endParaRPr>
          </a:p>
          <a:p>
            <a:pPr algn="just" eaLnBrk="1" hangingPunct="1">
              <a:spcBef>
                <a:spcPct val="10000"/>
              </a:spcBef>
            </a:pPr>
            <a:r>
              <a:rPr lang="zh-CN" altLang="en-US" dirty="0">
                <a:latin typeface="Tahoma" panose="020B0604030504040204" pitchFamily="34" charset="0"/>
              </a:rPr>
              <a:t>系统应向调度程序提供有关任务的下述信息：</a:t>
            </a:r>
            <a:endParaRPr lang="zh-CN" altLang="en-US" dirty="0">
              <a:latin typeface="Tahoma" panose="020B0604030504040204" pitchFamily="34" charset="0"/>
            </a:endParaRPr>
          </a:p>
          <a:p>
            <a:pPr algn="just" eaLnBrk="1" hangingPunct="1">
              <a:spcBef>
                <a:spcPct val="10000"/>
              </a:spcBef>
            </a:pPr>
            <a:r>
              <a:rPr lang="en-US" altLang="zh-CN" dirty="0">
                <a:solidFill>
                  <a:srgbClr val="0000FF"/>
                </a:solidFill>
                <a:latin typeface="仿宋_GB2312" pitchFamily="49" charset="-122"/>
                <a:ea typeface="仿宋_GB2312" pitchFamily="49" charset="-122"/>
              </a:rPr>
              <a:t>(1)</a:t>
            </a:r>
            <a:r>
              <a:rPr lang="zh-CN" altLang="en-US" dirty="0">
                <a:solidFill>
                  <a:srgbClr val="0000FF"/>
                </a:solidFill>
                <a:latin typeface="仿宋_GB2312" pitchFamily="49" charset="-122"/>
                <a:ea typeface="仿宋_GB2312" pitchFamily="49" charset="-122"/>
              </a:rPr>
              <a:t>就绪时间</a:t>
            </a:r>
            <a:r>
              <a:rPr lang="zh-CN" altLang="en-US" dirty="0">
                <a:latin typeface="Tahoma" panose="020B0604030504040204" pitchFamily="34" charset="0"/>
              </a:rPr>
              <a:t>。这是该任务成为就绪状态的起始时间</a:t>
            </a:r>
            <a:endParaRPr lang="zh-CN" altLang="en-US" dirty="0">
              <a:latin typeface="Tahoma" panose="020B0604030504040204" pitchFamily="34" charset="0"/>
            </a:endParaRPr>
          </a:p>
          <a:p>
            <a:pPr algn="just" eaLnBrk="1" hangingPunct="1">
              <a:spcBef>
                <a:spcPct val="10000"/>
              </a:spcBef>
            </a:pPr>
            <a:r>
              <a:rPr lang="en-US" altLang="zh-CN" dirty="0">
                <a:solidFill>
                  <a:srgbClr val="0000FF"/>
                </a:solidFill>
                <a:latin typeface="仿宋_GB2312" pitchFamily="49" charset="-122"/>
                <a:ea typeface="仿宋_GB2312" pitchFamily="49" charset="-122"/>
              </a:rPr>
              <a:t>(2)</a:t>
            </a:r>
            <a:r>
              <a:rPr lang="zh-CN" altLang="en-US" dirty="0">
                <a:solidFill>
                  <a:srgbClr val="0000FF"/>
                </a:solidFill>
                <a:latin typeface="仿宋_GB2312" pitchFamily="49" charset="-122"/>
                <a:ea typeface="仿宋_GB2312" pitchFamily="49" charset="-122"/>
              </a:rPr>
              <a:t>开始截止时间和完成截止时间</a:t>
            </a:r>
            <a:r>
              <a:rPr lang="zh-CN" altLang="en-US" dirty="0">
                <a:latin typeface="Tahoma" panose="020B0604030504040204" pitchFamily="34" charset="0"/>
              </a:rPr>
              <a:t>。对于典型的实时应用，只需知道开始截止时间，或者知道完成截止时间。</a:t>
            </a:r>
            <a:endParaRPr lang="zh-CN" altLang="en-US" dirty="0">
              <a:latin typeface="Tahoma" panose="020B0604030504040204" pitchFamily="34" charset="0"/>
            </a:endParaRPr>
          </a:p>
          <a:p>
            <a:pPr algn="just" eaLnBrk="1" hangingPunct="1">
              <a:spcBef>
                <a:spcPct val="10000"/>
              </a:spcBef>
            </a:pPr>
            <a:r>
              <a:rPr lang="en-US" altLang="zh-CN" dirty="0">
                <a:solidFill>
                  <a:srgbClr val="0000FF"/>
                </a:solidFill>
                <a:latin typeface="仿宋_GB2312" pitchFamily="49" charset="-122"/>
                <a:ea typeface="仿宋_GB2312" pitchFamily="49" charset="-122"/>
              </a:rPr>
              <a:t>(3)</a:t>
            </a:r>
            <a:r>
              <a:rPr lang="zh-CN" altLang="en-US" dirty="0">
                <a:solidFill>
                  <a:srgbClr val="0000FF"/>
                </a:solidFill>
                <a:latin typeface="仿宋_GB2312" pitchFamily="49" charset="-122"/>
                <a:ea typeface="仿宋_GB2312" pitchFamily="49" charset="-122"/>
              </a:rPr>
              <a:t>处理时间</a:t>
            </a:r>
            <a:r>
              <a:rPr lang="zh-CN" altLang="en-US" dirty="0">
                <a:latin typeface="Tahoma" panose="020B0604030504040204" pitchFamily="34" charset="0"/>
              </a:rPr>
              <a:t>。一个任务从开始执行直至完成所需的时间。在某些情况下，该时间也是系统提供的。</a:t>
            </a:r>
            <a:endParaRPr lang="zh-CN" altLang="en-US" dirty="0">
              <a:latin typeface="Tahoma" panose="020B0604030504040204" pitchFamily="34" charset="0"/>
            </a:endParaRPr>
          </a:p>
          <a:p>
            <a:pPr algn="just" eaLnBrk="1" hangingPunct="1">
              <a:spcBef>
                <a:spcPct val="10000"/>
              </a:spcBef>
            </a:pPr>
            <a:r>
              <a:rPr lang="en-US" altLang="zh-CN" dirty="0">
                <a:solidFill>
                  <a:srgbClr val="0000FF"/>
                </a:solidFill>
                <a:latin typeface="仿宋_GB2312" pitchFamily="49" charset="-122"/>
                <a:ea typeface="仿宋_GB2312" pitchFamily="49" charset="-122"/>
              </a:rPr>
              <a:t>(4)</a:t>
            </a:r>
            <a:r>
              <a:rPr lang="zh-CN" altLang="en-US" dirty="0">
                <a:solidFill>
                  <a:srgbClr val="0000FF"/>
                </a:solidFill>
                <a:latin typeface="仿宋_GB2312" pitchFamily="49" charset="-122"/>
                <a:ea typeface="仿宋_GB2312" pitchFamily="49" charset="-122"/>
              </a:rPr>
              <a:t>资源要求</a:t>
            </a:r>
            <a:r>
              <a:rPr lang="zh-CN" altLang="en-US" dirty="0">
                <a:latin typeface="Tahoma" panose="020B0604030504040204" pitchFamily="34" charset="0"/>
              </a:rPr>
              <a:t>。</a:t>
            </a:r>
            <a:endParaRPr lang="zh-CN" altLang="en-US" dirty="0">
              <a:latin typeface="Tahoma" panose="020B0604030504040204" pitchFamily="34" charset="0"/>
            </a:endParaRPr>
          </a:p>
          <a:p>
            <a:pPr algn="just" eaLnBrk="1" hangingPunct="1">
              <a:spcBef>
                <a:spcPct val="10000"/>
              </a:spcBef>
            </a:pPr>
            <a:r>
              <a:rPr lang="en-US" altLang="zh-CN" dirty="0">
                <a:solidFill>
                  <a:srgbClr val="0000FF"/>
                </a:solidFill>
                <a:latin typeface="仿宋_GB2312" pitchFamily="49" charset="-122"/>
                <a:ea typeface="仿宋_GB2312" pitchFamily="49" charset="-122"/>
              </a:rPr>
              <a:t>(5)</a:t>
            </a:r>
            <a:r>
              <a:rPr lang="zh-CN" altLang="en-US" dirty="0">
                <a:solidFill>
                  <a:srgbClr val="0000FF"/>
                </a:solidFill>
                <a:latin typeface="仿宋_GB2312" pitchFamily="49" charset="-122"/>
                <a:ea typeface="仿宋_GB2312" pitchFamily="49" charset="-122"/>
              </a:rPr>
              <a:t>优先级</a:t>
            </a:r>
            <a:r>
              <a:rPr lang="zh-CN" altLang="en-US" dirty="0">
                <a:latin typeface="Tahoma" panose="020B0604030504040204" pitchFamily="34" charset="0"/>
              </a:rPr>
              <a:t>。若某任务的开始截止时间已经错过，就会引起故障，则应赋予该任务</a:t>
            </a:r>
            <a:r>
              <a:rPr lang="zh-CN" altLang="en-US" dirty="0">
                <a:latin typeface="Times New Roman" panose="02020603050405020304" pitchFamily="18" charset="0"/>
              </a:rPr>
              <a:t>“</a:t>
            </a:r>
            <a:r>
              <a:rPr lang="zh-CN" altLang="en-US" dirty="0">
                <a:latin typeface="Tahoma" panose="020B0604030504040204" pitchFamily="34" charset="0"/>
              </a:rPr>
              <a:t>绝对</a:t>
            </a:r>
            <a:r>
              <a:rPr lang="zh-CN" altLang="en-US" dirty="0">
                <a:latin typeface="Times New Roman" panose="02020603050405020304" pitchFamily="18" charset="0"/>
              </a:rPr>
              <a:t>”</a:t>
            </a:r>
            <a:r>
              <a:rPr lang="zh-CN" altLang="en-US" dirty="0">
                <a:latin typeface="Tahoma" panose="020B0604030504040204" pitchFamily="34" charset="0"/>
              </a:rPr>
              <a:t>优先级；如果对系统的继续运行无重大影响，则可赋予</a:t>
            </a:r>
            <a:r>
              <a:rPr lang="zh-CN" altLang="en-US" dirty="0">
                <a:latin typeface="Times New Roman" panose="02020603050405020304" pitchFamily="18" charset="0"/>
              </a:rPr>
              <a:t>“</a:t>
            </a:r>
            <a:r>
              <a:rPr lang="zh-CN" altLang="en-US" dirty="0">
                <a:latin typeface="Tahoma" panose="020B0604030504040204" pitchFamily="34" charset="0"/>
              </a:rPr>
              <a:t>相对</a:t>
            </a:r>
            <a:r>
              <a:rPr lang="zh-CN" altLang="en-US" dirty="0">
                <a:latin typeface="Times New Roman" panose="02020603050405020304" pitchFamily="18" charset="0"/>
              </a:rPr>
              <a:t>”</a:t>
            </a:r>
            <a:r>
              <a:rPr lang="zh-CN" altLang="en-US" dirty="0">
                <a:latin typeface="Tahoma" panose="020B0604030504040204" pitchFamily="34" charset="0"/>
              </a:rPr>
              <a:t>优先级</a:t>
            </a:r>
            <a:endParaRPr lang="zh-CN" altLang="en-US" dirty="0">
              <a:latin typeface="Tahoma" panose="020B060403050404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高级调度（作业调度）</a:t>
            </a:r>
            <a:endParaRPr lang="en-US" altLang="zh-CN"/>
          </a:p>
        </p:txBody>
      </p:sp>
      <p:grpSp>
        <p:nvGrpSpPr>
          <p:cNvPr id="4" name="Group 3"/>
          <p:cNvGrpSpPr/>
          <p:nvPr/>
        </p:nvGrpSpPr>
        <p:grpSpPr>
          <a:xfrm>
            <a:off x="443230" y="2383155"/>
            <a:ext cx="8382000" cy="4033838"/>
            <a:chOff x="240" y="771"/>
            <a:chExt cx="5280" cy="2541"/>
          </a:xfrm>
        </p:grpSpPr>
        <p:sp>
          <p:nvSpPr>
            <p:cNvPr id="18436" name="Rectangle 4"/>
            <p:cNvSpPr/>
            <p:nvPr/>
          </p:nvSpPr>
          <p:spPr>
            <a:xfrm>
              <a:off x="810" y="1116"/>
              <a:ext cx="528" cy="384"/>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ctr" rtl="0" eaLnBrk="0" fontAlgn="base" hangingPunct="0">
                <a:spcBef>
                  <a:spcPct val="0"/>
                </a:spcBef>
                <a:spcAft>
                  <a:spcPct val="0"/>
                </a:spcAft>
                <a:buChar char="•"/>
                <a:defRPr sz="2200">
                  <a:solidFill>
                    <a:schemeClr val="tx1"/>
                  </a:solidFill>
                  <a:latin typeface="+mn-lt"/>
                  <a:ea typeface="+mn-ea"/>
                  <a:cs typeface="+mn-cs"/>
                </a:defRPr>
              </a:lvl1pPr>
              <a:lvl2pPr marL="742950" indent="-285750" algn="ctr" rtl="0" eaLnBrk="0" fontAlgn="base" hangingPunct="0">
                <a:spcBef>
                  <a:spcPct val="0"/>
                </a:spcBef>
                <a:spcAft>
                  <a:spcPct val="0"/>
                </a:spcAft>
                <a:buChar char="–"/>
                <a:defRPr sz="2200">
                  <a:solidFill>
                    <a:schemeClr val="tx1"/>
                  </a:solidFill>
                  <a:latin typeface="+mn-lt"/>
                  <a:ea typeface="+mn-ea"/>
                </a:defRPr>
              </a:lvl2pPr>
              <a:lvl3pPr marL="1143000" indent="-228600" algn="ctr" rtl="0" eaLnBrk="0" fontAlgn="base" hangingPunct="0">
                <a:spcBef>
                  <a:spcPct val="0"/>
                </a:spcBef>
                <a:spcAft>
                  <a:spcPct val="0"/>
                </a:spcAft>
                <a:buChar char="•"/>
                <a:defRPr sz="2200">
                  <a:solidFill>
                    <a:schemeClr val="tx1"/>
                  </a:solidFill>
                  <a:latin typeface="+mn-lt"/>
                  <a:ea typeface="+mn-ea"/>
                </a:defRPr>
              </a:lvl3pPr>
              <a:lvl4pPr marL="1600200" indent="-228600" algn="ctr" rtl="0" eaLnBrk="0" fontAlgn="base" hangingPunct="0">
                <a:spcBef>
                  <a:spcPct val="0"/>
                </a:spcBef>
                <a:spcAft>
                  <a:spcPct val="0"/>
                </a:spcAft>
                <a:buChar char="–"/>
                <a:defRPr sz="2200">
                  <a:solidFill>
                    <a:schemeClr val="tx1"/>
                  </a:solidFill>
                  <a:latin typeface="+mn-lt"/>
                  <a:ea typeface="+mn-ea"/>
                </a:defRPr>
              </a:lvl4pPr>
              <a:lvl5pPr marL="2057400" indent="-228600" algn="ctr" rtl="0" eaLnBrk="0" fontAlgn="base" hangingPunct="0">
                <a:spcBef>
                  <a:spcPct val="0"/>
                </a:spcBef>
                <a:spcAft>
                  <a:spcPct val="0"/>
                </a:spcAft>
                <a:buChar char="»"/>
                <a:defRPr sz="2200">
                  <a:solidFill>
                    <a:schemeClr val="tx1"/>
                  </a:solidFill>
                  <a:latin typeface="+mn-lt"/>
                  <a:ea typeface="+mn-ea"/>
                </a:defRPr>
              </a:lvl5pPr>
            </a:lstStyle>
            <a:p>
              <a:pPr marL="0" lvl="0" indent="0">
                <a:buNone/>
              </a:pPr>
              <a:r>
                <a:rPr lang="zh-CN" altLang="en-US" sz="1600" b="1" dirty="0">
                  <a:solidFill>
                    <a:schemeClr val="tx2"/>
                  </a:solidFill>
                </a:rPr>
                <a:t>数据</a:t>
              </a:r>
              <a:endParaRPr lang="zh-CN" altLang="en-US" sz="1600" b="1" dirty="0">
                <a:solidFill>
                  <a:schemeClr val="tx2"/>
                </a:solidFill>
              </a:endParaRPr>
            </a:p>
          </p:txBody>
        </p:sp>
        <p:grpSp>
          <p:nvGrpSpPr>
            <p:cNvPr id="18437" name="Group 5"/>
            <p:cNvGrpSpPr/>
            <p:nvPr/>
          </p:nvGrpSpPr>
          <p:grpSpPr>
            <a:xfrm>
              <a:off x="981" y="771"/>
              <a:ext cx="4128" cy="240"/>
              <a:chOff x="480" y="528"/>
              <a:chExt cx="4656" cy="288"/>
            </a:xfrm>
          </p:grpSpPr>
          <p:sp>
            <p:nvSpPr>
              <p:cNvPr id="18466" name="Rectangle 6"/>
              <p:cNvSpPr/>
              <p:nvPr/>
            </p:nvSpPr>
            <p:spPr>
              <a:xfrm>
                <a:off x="480" y="528"/>
                <a:ext cx="864" cy="288"/>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ctr" rtl="0" eaLnBrk="0" fontAlgn="base" hangingPunct="0">
                  <a:spcBef>
                    <a:spcPct val="0"/>
                  </a:spcBef>
                  <a:spcAft>
                    <a:spcPct val="0"/>
                  </a:spcAft>
                  <a:buChar char="•"/>
                  <a:defRPr sz="2200">
                    <a:solidFill>
                      <a:schemeClr val="tx1"/>
                    </a:solidFill>
                    <a:latin typeface="+mn-lt"/>
                    <a:ea typeface="+mn-ea"/>
                    <a:cs typeface="+mn-cs"/>
                  </a:defRPr>
                </a:lvl1pPr>
                <a:lvl2pPr marL="742950" indent="-285750" algn="ctr" rtl="0" eaLnBrk="0" fontAlgn="base" hangingPunct="0">
                  <a:spcBef>
                    <a:spcPct val="0"/>
                  </a:spcBef>
                  <a:spcAft>
                    <a:spcPct val="0"/>
                  </a:spcAft>
                  <a:buChar char="–"/>
                  <a:defRPr sz="2200">
                    <a:solidFill>
                      <a:schemeClr val="tx1"/>
                    </a:solidFill>
                    <a:latin typeface="+mn-lt"/>
                    <a:ea typeface="+mn-ea"/>
                  </a:defRPr>
                </a:lvl2pPr>
                <a:lvl3pPr marL="1143000" indent="-228600" algn="ctr" rtl="0" eaLnBrk="0" fontAlgn="base" hangingPunct="0">
                  <a:spcBef>
                    <a:spcPct val="0"/>
                  </a:spcBef>
                  <a:spcAft>
                    <a:spcPct val="0"/>
                  </a:spcAft>
                  <a:buChar char="•"/>
                  <a:defRPr sz="2200">
                    <a:solidFill>
                      <a:schemeClr val="tx1"/>
                    </a:solidFill>
                    <a:latin typeface="+mn-lt"/>
                    <a:ea typeface="+mn-ea"/>
                  </a:defRPr>
                </a:lvl3pPr>
                <a:lvl4pPr marL="1600200" indent="-228600" algn="ctr" rtl="0" eaLnBrk="0" fontAlgn="base" hangingPunct="0">
                  <a:spcBef>
                    <a:spcPct val="0"/>
                  </a:spcBef>
                  <a:spcAft>
                    <a:spcPct val="0"/>
                  </a:spcAft>
                  <a:buChar char="–"/>
                  <a:defRPr sz="2200">
                    <a:solidFill>
                      <a:schemeClr val="tx1"/>
                    </a:solidFill>
                    <a:latin typeface="+mn-lt"/>
                    <a:ea typeface="+mn-ea"/>
                  </a:defRPr>
                </a:lvl4pPr>
                <a:lvl5pPr marL="2057400" indent="-228600" algn="ctr" rtl="0" eaLnBrk="0" fontAlgn="base" hangingPunct="0">
                  <a:spcBef>
                    <a:spcPct val="0"/>
                  </a:spcBef>
                  <a:spcAft>
                    <a:spcPct val="0"/>
                  </a:spcAft>
                  <a:buChar char="»"/>
                  <a:defRPr sz="2200">
                    <a:solidFill>
                      <a:schemeClr val="tx1"/>
                    </a:solidFill>
                    <a:latin typeface="+mn-lt"/>
                    <a:ea typeface="+mn-ea"/>
                  </a:defRPr>
                </a:lvl5pPr>
              </a:lstStyle>
              <a:p>
                <a:pPr marL="0" lvl="0" indent="0">
                  <a:buNone/>
                </a:pPr>
                <a:r>
                  <a:rPr lang="zh-CN" altLang="en-US" sz="2000" b="1" dirty="0">
                    <a:solidFill>
                      <a:schemeClr val="tx2"/>
                    </a:solidFill>
                  </a:rPr>
                  <a:t>进入状态</a:t>
                </a:r>
                <a:endParaRPr lang="zh-CN" altLang="en-US" sz="2000" b="1" dirty="0">
                  <a:solidFill>
                    <a:schemeClr val="tx2"/>
                  </a:solidFill>
                </a:endParaRPr>
              </a:p>
            </p:txBody>
          </p:sp>
          <p:sp>
            <p:nvSpPr>
              <p:cNvPr id="18467" name="Rectangle 7"/>
              <p:cNvSpPr/>
              <p:nvPr/>
            </p:nvSpPr>
            <p:spPr>
              <a:xfrm>
                <a:off x="4272" y="528"/>
                <a:ext cx="864" cy="288"/>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ctr" rtl="0" eaLnBrk="0" fontAlgn="base" hangingPunct="0">
                  <a:spcBef>
                    <a:spcPct val="0"/>
                  </a:spcBef>
                  <a:spcAft>
                    <a:spcPct val="0"/>
                  </a:spcAft>
                  <a:buChar char="•"/>
                  <a:defRPr sz="2200">
                    <a:solidFill>
                      <a:schemeClr val="tx1"/>
                    </a:solidFill>
                    <a:latin typeface="+mn-lt"/>
                    <a:ea typeface="+mn-ea"/>
                    <a:cs typeface="+mn-cs"/>
                  </a:defRPr>
                </a:lvl1pPr>
                <a:lvl2pPr marL="742950" indent="-285750" algn="ctr" rtl="0" eaLnBrk="0" fontAlgn="base" hangingPunct="0">
                  <a:spcBef>
                    <a:spcPct val="0"/>
                  </a:spcBef>
                  <a:spcAft>
                    <a:spcPct val="0"/>
                  </a:spcAft>
                  <a:buChar char="–"/>
                  <a:defRPr sz="2200">
                    <a:solidFill>
                      <a:schemeClr val="tx1"/>
                    </a:solidFill>
                    <a:latin typeface="+mn-lt"/>
                    <a:ea typeface="+mn-ea"/>
                  </a:defRPr>
                </a:lvl2pPr>
                <a:lvl3pPr marL="1143000" indent="-228600" algn="ctr" rtl="0" eaLnBrk="0" fontAlgn="base" hangingPunct="0">
                  <a:spcBef>
                    <a:spcPct val="0"/>
                  </a:spcBef>
                  <a:spcAft>
                    <a:spcPct val="0"/>
                  </a:spcAft>
                  <a:buChar char="•"/>
                  <a:defRPr sz="2200">
                    <a:solidFill>
                      <a:schemeClr val="tx1"/>
                    </a:solidFill>
                    <a:latin typeface="+mn-lt"/>
                    <a:ea typeface="+mn-ea"/>
                  </a:defRPr>
                </a:lvl3pPr>
                <a:lvl4pPr marL="1600200" indent="-228600" algn="ctr" rtl="0" eaLnBrk="0" fontAlgn="base" hangingPunct="0">
                  <a:spcBef>
                    <a:spcPct val="0"/>
                  </a:spcBef>
                  <a:spcAft>
                    <a:spcPct val="0"/>
                  </a:spcAft>
                  <a:buChar char="–"/>
                  <a:defRPr sz="2200">
                    <a:solidFill>
                      <a:schemeClr val="tx1"/>
                    </a:solidFill>
                    <a:latin typeface="+mn-lt"/>
                    <a:ea typeface="+mn-ea"/>
                  </a:defRPr>
                </a:lvl4pPr>
                <a:lvl5pPr marL="2057400" indent="-228600" algn="ctr" rtl="0" eaLnBrk="0" fontAlgn="base" hangingPunct="0">
                  <a:spcBef>
                    <a:spcPct val="0"/>
                  </a:spcBef>
                  <a:spcAft>
                    <a:spcPct val="0"/>
                  </a:spcAft>
                  <a:buChar char="»"/>
                  <a:defRPr sz="2200">
                    <a:solidFill>
                      <a:schemeClr val="tx1"/>
                    </a:solidFill>
                    <a:latin typeface="+mn-lt"/>
                    <a:ea typeface="+mn-ea"/>
                  </a:defRPr>
                </a:lvl5pPr>
              </a:lstStyle>
              <a:p>
                <a:pPr marL="0" lvl="0" indent="0">
                  <a:buNone/>
                </a:pPr>
                <a:r>
                  <a:rPr lang="zh-CN" altLang="en-US" sz="2000" b="1" dirty="0">
                    <a:solidFill>
                      <a:schemeClr val="tx2"/>
                    </a:solidFill>
                  </a:rPr>
                  <a:t>退出状态</a:t>
                </a:r>
                <a:endParaRPr lang="zh-CN" altLang="en-US" sz="2000" b="1" dirty="0">
                  <a:solidFill>
                    <a:schemeClr val="tx2"/>
                  </a:solidFill>
                </a:endParaRPr>
              </a:p>
            </p:txBody>
          </p:sp>
          <p:sp>
            <p:nvSpPr>
              <p:cNvPr id="18468" name="Rectangle 8"/>
              <p:cNvSpPr/>
              <p:nvPr/>
            </p:nvSpPr>
            <p:spPr>
              <a:xfrm>
                <a:off x="1776" y="528"/>
                <a:ext cx="864" cy="288"/>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ctr" rtl="0" eaLnBrk="0" fontAlgn="base" hangingPunct="0">
                  <a:spcBef>
                    <a:spcPct val="0"/>
                  </a:spcBef>
                  <a:spcAft>
                    <a:spcPct val="0"/>
                  </a:spcAft>
                  <a:buChar char="•"/>
                  <a:defRPr sz="2200">
                    <a:solidFill>
                      <a:schemeClr val="tx1"/>
                    </a:solidFill>
                    <a:latin typeface="+mn-lt"/>
                    <a:ea typeface="+mn-ea"/>
                    <a:cs typeface="+mn-cs"/>
                  </a:defRPr>
                </a:lvl1pPr>
                <a:lvl2pPr marL="742950" indent="-285750" algn="ctr" rtl="0" eaLnBrk="0" fontAlgn="base" hangingPunct="0">
                  <a:spcBef>
                    <a:spcPct val="0"/>
                  </a:spcBef>
                  <a:spcAft>
                    <a:spcPct val="0"/>
                  </a:spcAft>
                  <a:buChar char="–"/>
                  <a:defRPr sz="2200">
                    <a:solidFill>
                      <a:schemeClr val="tx1"/>
                    </a:solidFill>
                    <a:latin typeface="+mn-lt"/>
                    <a:ea typeface="+mn-ea"/>
                  </a:defRPr>
                </a:lvl2pPr>
                <a:lvl3pPr marL="1143000" indent="-228600" algn="ctr" rtl="0" eaLnBrk="0" fontAlgn="base" hangingPunct="0">
                  <a:spcBef>
                    <a:spcPct val="0"/>
                  </a:spcBef>
                  <a:spcAft>
                    <a:spcPct val="0"/>
                  </a:spcAft>
                  <a:buChar char="•"/>
                  <a:defRPr sz="2200">
                    <a:solidFill>
                      <a:schemeClr val="tx1"/>
                    </a:solidFill>
                    <a:latin typeface="+mn-lt"/>
                    <a:ea typeface="+mn-ea"/>
                  </a:defRPr>
                </a:lvl3pPr>
                <a:lvl4pPr marL="1600200" indent="-228600" algn="ctr" rtl="0" eaLnBrk="0" fontAlgn="base" hangingPunct="0">
                  <a:spcBef>
                    <a:spcPct val="0"/>
                  </a:spcBef>
                  <a:spcAft>
                    <a:spcPct val="0"/>
                  </a:spcAft>
                  <a:buChar char="–"/>
                  <a:defRPr sz="2200">
                    <a:solidFill>
                      <a:schemeClr val="tx1"/>
                    </a:solidFill>
                    <a:latin typeface="+mn-lt"/>
                    <a:ea typeface="+mn-ea"/>
                  </a:defRPr>
                </a:lvl4pPr>
                <a:lvl5pPr marL="2057400" indent="-228600" algn="ctr" rtl="0" eaLnBrk="0" fontAlgn="base" hangingPunct="0">
                  <a:spcBef>
                    <a:spcPct val="0"/>
                  </a:spcBef>
                  <a:spcAft>
                    <a:spcPct val="0"/>
                  </a:spcAft>
                  <a:buChar char="»"/>
                  <a:defRPr sz="2200">
                    <a:solidFill>
                      <a:schemeClr val="tx1"/>
                    </a:solidFill>
                    <a:latin typeface="+mn-lt"/>
                    <a:ea typeface="+mn-ea"/>
                  </a:defRPr>
                </a:lvl5pPr>
              </a:lstStyle>
              <a:p>
                <a:pPr marL="0" lvl="0" indent="0">
                  <a:buNone/>
                </a:pPr>
                <a:r>
                  <a:rPr lang="zh-CN" altLang="en-US" sz="2000" b="1" dirty="0">
                    <a:solidFill>
                      <a:schemeClr val="tx2"/>
                    </a:solidFill>
                  </a:rPr>
                  <a:t>后备状态</a:t>
                </a:r>
                <a:endParaRPr lang="zh-CN" altLang="en-US" sz="2000" b="1" dirty="0">
                  <a:solidFill>
                    <a:schemeClr val="tx2"/>
                  </a:solidFill>
                </a:endParaRPr>
              </a:p>
            </p:txBody>
          </p:sp>
          <p:sp>
            <p:nvSpPr>
              <p:cNvPr id="18469" name="Rectangle 9"/>
              <p:cNvSpPr/>
              <p:nvPr/>
            </p:nvSpPr>
            <p:spPr>
              <a:xfrm>
                <a:off x="3024" y="528"/>
                <a:ext cx="864" cy="288"/>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ctr" rtl="0" eaLnBrk="0" fontAlgn="base" hangingPunct="0">
                  <a:spcBef>
                    <a:spcPct val="0"/>
                  </a:spcBef>
                  <a:spcAft>
                    <a:spcPct val="0"/>
                  </a:spcAft>
                  <a:buChar char="•"/>
                  <a:defRPr sz="2200">
                    <a:solidFill>
                      <a:schemeClr val="tx1"/>
                    </a:solidFill>
                    <a:latin typeface="+mn-lt"/>
                    <a:ea typeface="+mn-ea"/>
                    <a:cs typeface="+mn-cs"/>
                  </a:defRPr>
                </a:lvl1pPr>
                <a:lvl2pPr marL="742950" indent="-285750" algn="ctr" rtl="0" eaLnBrk="0" fontAlgn="base" hangingPunct="0">
                  <a:spcBef>
                    <a:spcPct val="0"/>
                  </a:spcBef>
                  <a:spcAft>
                    <a:spcPct val="0"/>
                  </a:spcAft>
                  <a:buChar char="–"/>
                  <a:defRPr sz="2200">
                    <a:solidFill>
                      <a:schemeClr val="tx1"/>
                    </a:solidFill>
                    <a:latin typeface="+mn-lt"/>
                    <a:ea typeface="+mn-ea"/>
                  </a:defRPr>
                </a:lvl2pPr>
                <a:lvl3pPr marL="1143000" indent="-228600" algn="ctr" rtl="0" eaLnBrk="0" fontAlgn="base" hangingPunct="0">
                  <a:spcBef>
                    <a:spcPct val="0"/>
                  </a:spcBef>
                  <a:spcAft>
                    <a:spcPct val="0"/>
                  </a:spcAft>
                  <a:buChar char="•"/>
                  <a:defRPr sz="2200">
                    <a:solidFill>
                      <a:schemeClr val="tx1"/>
                    </a:solidFill>
                    <a:latin typeface="+mn-lt"/>
                    <a:ea typeface="+mn-ea"/>
                  </a:defRPr>
                </a:lvl3pPr>
                <a:lvl4pPr marL="1600200" indent="-228600" algn="ctr" rtl="0" eaLnBrk="0" fontAlgn="base" hangingPunct="0">
                  <a:spcBef>
                    <a:spcPct val="0"/>
                  </a:spcBef>
                  <a:spcAft>
                    <a:spcPct val="0"/>
                  </a:spcAft>
                  <a:buChar char="–"/>
                  <a:defRPr sz="2200">
                    <a:solidFill>
                      <a:schemeClr val="tx1"/>
                    </a:solidFill>
                    <a:latin typeface="+mn-lt"/>
                    <a:ea typeface="+mn-ea"/>
                  </a:defRPr>
                </a:lvl4pPr>
                <a:lvl5pPr marL="2057400" indent="-228600" algn="ctr" rtl="0" eaLnBrk="0" fontAlgn="base" hangingPunct="0">
                  <a:spcBef>
                    <a:spcPct val="0"/>
                  </a:spcBef>
                  <a:spcAft>
                    <a:spcPct val="0"/>
                  </a:spcAft>
                  <a:buChar char="»"/>
                  <a:defRPr sz="2200">
                    <a:solidFill>
                      <a:schemeClr val="tx1"/>
                    </a:solidFill>
                    <a:latin typeface="+mn-lt"/>
                    <a:ea typeface="+mn-ea"/>
                  </a:defRPr>
                </a:lvl5pPr>
              </a:lstStyle>
              <a:p>
                <a:pPr marL="0" lvl="0" indent="0">
                  <a:buNone/>
                </a:pPr>
                <a:r>
                  <a:rPr lang="zh-CN" altLang="en-US" sz="2000" b="1" dirty="0">
                    <a:solidFill>
                      <a:schemeClr val="tx2"/>
                    </a:solidFill>
                  </a:rPr>
                  <a:t>运行状态</a:t>
                </a:r>
                <a:endParaRPr lang="zh-CN" altLang="en-US" sz="2000" b="1" dirty="0">
                  <a:solidFill>
                    <a:schemeClr val="tx2"/>
                  </a:solidFill>
                </a:endParaRPr>
              </a:p>
            </p:txBody>
          </p:sp>
          <p:sp>
            <p:nvSpPr>
              <p:cNvPr id="18470" name="Line 10"/>
              <p:cNvSpPr/>
              <p:nvPr/>
            </p:nvSpPr>
            <p:spPr>
              <a:xfrm>
                <a:off x="1344" y="672"/>
                <a:ext cx="432" cy="0"/>
              </a:xfrm>
              <a:prstGeom prst="line">
                <a:avLst/>
              </a:prstGeom>
              <a:ln w="9525" cap="flat" cmpd="sng">
                <a:solidFill>
                  <a:schemeClr val="tx1"/>
                </a:solidFill>
                <a:prstDash val="solid"/>
                <a:headEnd type="none" w="med" len="med"/>
                <a:tailEnd type="triangle" w="med" len="med"/>
              </a:ln>
            </p:spPr>
          </p:sp>
          <p:sp>
            <p:nvSpPr>
              <p:cNvPr id="18471" name="Line 11"/>
              <p:cNvSpPr/>
              <p:nvPr/>
            </p:nvSpPr>
            <p:spPr>
              <a:xfrm>
                <a:off x="2664" y="672"/>
                <a:ext cx="360" cy="0"/>
              </a:xfrm>
              <a:prstGeom prst="line">
                <a:avLst/>
              </a:prstGeom>
              <a:ln w="9525" cap="flat" cmpd="sng">
                <a:solidFill>
                  <a:schemeClr val="tx1"/>
                </a:solidFill>
                <a:prstDash val="solid"/>
                <a:headEnd type="none" w="med" len="med"/>
                <a:tailEnd type="triangle" w="med" len="med"/>
              </a:ln>
            </p:spPr>
          </p:sp>
          <p:sp>
            <p:nvSpPr>
              <p:cNvPr id="18472" name="Line 12"/>
              <p:cNvSpPr/>
              <p:nvPr/>
            </p:nvSpPr>
            <p:spPr>
              <a:xfrm>
                <a:off x="3888" y="672"/>
                <a:ext cx="384" cy="0"/>
              </a:xfrm>
              <a:prstGeom prst="line">
                <a:avLst/>
              </a:prstGeom>
              <a:ln w="9525" cap="flat" cmpd="sng">
                <a:solidFill>
                  <a:schemeClr val="tx1"/>
                </a:solidFill>
                <a:prstDash val="solid"/>
                <a:headEnd type="none" w="med" len="med"/>
                <a:tailEnd type="triangle" w="med" len="med"/>
              </a:ln>
            </p:spPr>
          </p:sp>
        </p:grpSp>
        <p:sp>
          <p:nvSpPr>
            <p:cNvPr id="18438" name="Rectangle 13"/>
            <p:cNvSpPr/>
            <p:nvPr/>
          </p:nvSpPr>
          <p:spPr>
            <a:xfrm>
              <a:off x="2880" y="2034"/>
              <a:ext cx="936" cy="192"/>
            </a:xfrm>
            <a:prstGeom prst="rect">
              <a:avLst/>
            </a:prstGeom>
            <a:solidFill>
              <a:schemeClr val="bg1"/>
            </a:solidFill>
            <a:ln w="9525" cap="flat" cmpd="sng">
              <a:solidFill>
                <a:schemeClr val="bg1"/>
              </a:solidFill>
              <a:prstDash val="solid"/>
              <a:miter/>
              <a:headEnd type="none" w="med" len="med"/>
              <a:tailEnd type="none" w="med" len="med"/>
            </a:ln>
          </p:spPr>
          <p:txBody>
            <a:bodyPr wrap="none" anchor="ctr" anchorCtr="0"/>
            <a:lstStyle>
              <a:lvl1pPr marL="342900" indent="-342900" algn="ctr" rtl="0" eaLnBrk="0" fontAlgn="base" hangingPunct="0">
                <a:spcBef>
                  <a:spcPct val="0"/>
                </a:spcBef>
                <a:spcAft>
                  <a:spcPct val="0"/>
                </a:spcAft>
                <a:buChar char="•"/>
                <a:defRPr sz="2200">
                  <a:solidFill>
                    <a:schemeClr val="tx1"/>
                  </a:solidFill>
                  <a:latin typeface="+mn-lt"/>
                  <a:ea typeface="+mn-ea"/>
                  <a:cs typeface="+mn-cs"/>
                </a:defRPr>
              </a:lvl1pPr>
              <a:lvl2pPr marL="742950" indent="-285750" algn="ctr" rtl="0" eaLnBrk="0" fontAlgn="base" hangingPunct="0">
                <a:spcBef>
                  <a:spcPct val="0"/>
                </a:spcBef>
                <a:spcAft>
                  <a:spcPct val="0"/>
                </a:spcAft>
                <a:buChar char="–"/>
                <a:defRPr sz="2200">
                  <a:solidFill>
                    <a:schemeClr val="tx1"/>
                  </a:solidFill>
                  <a:latin typeface="+mn-lt"/>
                  <a:ea typeface="+mn-ea"/>
                </a:defRPr>
              </a:lvl2pPr>
              <a:lvl3pPr marL="1143000" indent="-228600" algn="ctr" rtl="0" eaLnBrk="0" fontAlgn="base" hangingPunct="0">
                <a:spcBef>
                  <a:spcPct val="0"/>
                </a:spcBef>
                <a:spcAft>
                  <a:spcPct val="0"/>
                </a:spcAft>
                <a:buChar char="•"/>
                <a:defRPr sz="2200">
                  <a:solidFill>
                    <a:schemeClr val="tx1"/>
                  </a:solidFill>
                  <a:latin typeface="+mn-lt"/>
                  <a:ea typeface="+mn-ea"/>
                </a:defRPr>
              </a:lvl3pPr>
              <a:lvl4pPr marL="1600200" indent="-228600" algn="ctr" rtl="0" eaLnBrk="0" fontAlgn="base" hangingPunct="0">
                <a:spcBef>
                  <a:spcPct val="0"/>
                </a:spcBef>
                <a:spcAft>
                  <a:spcPct val="0"/>
                </a:spcAft>
                <a:buChar char="–"/>
                <a:defRPr sz="2200">
                  <a:solidFill>
                    <a:schemeClr val="tx1"/>
                  </a:solidFill>
                  <a:latin typeface="+mn-lt"/>
                  <a:ea typeface="+mn-ea"/>
                </a:defRPr>
              </a:lvl4pPr>
              <a:lvl5pPr marL="2057400" indent="-228600" algn="ctr" rtl="0" eaLnBrk="0" fontAlgn="base" hangingPunct="0">
                <a:spcBef>
                  <a:spcPct val="0"/>
                </a:spcBef>
                <a:spcAft>
                  <a:spcPct val="0"/>
                </a:spcAft>
                <a:buChar char="»"/>
                <a:defRPr sz="2200">
                  <a:solidFill>
                    <a:schemeClr val="tx1"/>
                  </a:solidFill>
                  <a:latin typeface="+mn-lt"/>
                  <a:ea typeface="+mn-ea"/>
                </a:defRPr>
              </a:lvl5pPr>
            </a:lstStyle>
            <a:p>
              <a:pPr marL="0" lvl="0" indent="0">
                <a:buNone/>
              </a:pPr>
              <a:r>
                <a:rPr lang="zh-CN" altLang="en-US" sz="1600" b="1" dirty="0">
                  <a:solidFill>
                    <a:schemeClr val="tx2"/>
                  </a:solidFill>
                </a:rPr>
                <a:t>作业控制进程</a:t>
              </a:r>
              <a:endParaRPr lang="zh-CN" altLang="en-US" sz="1600" b="1" dirty="0">
                <a:solidFill>
                  <a:schemeClr val="tx2"/>
                </a:solidFill>
              </a:endParaRPr>
            </a:p>
          </p:txBody>
        </p:sp>
        <p:sp>
          <p:nvSpPr>
            <p:cNvPr id="18439" name="Rectangle 14"/>
            <p:cNvSpPr/>
            <p:nvPr/>
          </p:nvSpPr>
          <p:spPr>
            <a:xfrm>
              <a:off x="2736" y="2256"/>
              <a:ext cx="1200" cy="105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ctr" rtl="0" eaLnBrk="0" fontAlgn="base" hangingPunct="0">
                <a:spcBef>
                  <a:spcPct val="0"/>
                </a:spcBef>
                <a:spcAft>
                  <a:spcPct val="0"/>
                </a:spcAft>
                <a:buChar char="•"/>
                <a:defRPr sz="2200">
                  <a:solidFill>
                    <a:schemeClr val="tx1"/>
                  </a:solidFill>
                  <a:latin typeface="+mn-lt"/>
                  <a:ea typeface="+mn-ea"/>
                  <a:cs typeface="+mn-cs"/>
                </a:defRPr>
              </a:lvl1pPr>
              <a:lvl2pPr marL="742950" indent="-285750" algn="ctr" rtl="0" eaLnBrk="0" fontAlgn="base" hangingPunct="0">
                <a:spcBef>
                  <a:spcPct val="0"/>
                </a:spcBef>
                <a:spcAft>
                  <a:spcPct val="0"/>
                </a:spcAft>
                <a:buChar char="–"/>
                <a:defRPr sz="2200">
                  <a:solidFill>
                    <a:schemeClr val="tx1"/>
                  </a:solidFill>
                  <a:latin typeface="+mn-lt"/>
                  <a:ea typeface="+mn-ea"/>
                </a:defRPr>
              </a:lvl2pPr>
              <a:lvl3pPr marL="1143000" indent="-228600" algn="ctr" rtl="0" eaLnBrk="0" fontAlgn="base" hangingPunct="0">
                <a:spcBef>
                  <a:spcPct val="0"/>
                </a:spcBef>
                <a:spcAft>
                  <a:spcPct val="0"/>
                </a:spcAft>
                <a:buChar char="•"/>
                <a:defRPr sz="2200">
                  <a:solidFill>
                    <a:schemeClr val="tx1"/>
                  </a:solidFill>
                  <a:latin typeface="+mn-lt"/>
                  <a:ea typeface="+mn-ea"/>
                </a:defRPr>
              </a:lvl3pPr>
              <a:lvl4pPr marL="1600200" indent="-228600" algn="ctr" rtl="0" eaLnBrk="0" fontAlgn="base" hangingPunct="0">
                <a:spcBef>
                  <a:spcPct val="0"/>
                </a:spcBef>
                <a:spcAft>
                  <a:spcPct val="0"/>
                </a:spcAft>
                <a:buChar char="–"/>
                <a:defRPr sz="2200">
                  <a:solidFill>
                    <a:schemeClr val="tx1"/>
                  </a:solidFill>
                  <a:latin typeface="+mn-lt"/>
                  <a:ea typeface="+mn-ea"/>
                </a:defRPr>
              </a:lvl4pPr>
              <a:lvl5pPr marL="2057400" indent="-228600" algn="ctr" rtl="0" eaLnBrk="0" fontAlgn="base" hangingPunct="0">
                <a:spcBef>
                  <a:spcPct val="0"/>
                </a:spcBef>
                <a:spcAft>
                  <a:spcPct val="0"/>
                </a:spcAft>
                <a:buChar char="»"/>
                <a:defRPr sz="2200">
                  <a:solidFill>
                    <a:schemeClr val="tx1"/>
                  </a:solidFill>
                  <a:latin typeface="+mn-lt"/>
                  <a:ea typeface="+mn-ea"/>
                </a:defRPr>
              </a:lvl5pPr>
            </a:lstStyle>
            <a:p>
              <a:pPr marL="0" lvl="0" indent="0" eaLnBrk="1" hangingPunct="1">
                <a:buNone/>
              </a:pPr>
              <a:endParaRPr lang="zh-CN" altLang="en-US" sz="3600" dirty="0">
                <a:solidFill>
                  <a:schemeClr val="tx2"/>
                </a:solidFill>
              </a:endParaRPr>
            </a:p>
          </p:txBody>
        </p:sp>
        <p:sp>
          <p:nvSpPr>
            <p:cNvPr id="18440" name="Rectangle 15"/>
            <p:cNvSpPr/>
            <p:nvPr/>
          </p:nvSpPr>
          <p:spPr>
            <a:xfrm>
              <a:off x="480" y="1968"/>
              <a:ext cx="528" cy="33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ctr" rtl="0" eaLnBrk="0" fontAlgn="base" hangingPunct="0">
                <a:spcBef>
                  <a:spcPct val="0"/>
                </a:spcBef>
                <a:spcAft>
                  <a:spcPct val="0"/>
                </a:spcAft>
                <a:buChar char="•"/>
                <a:defRPr sz="2200">
                  <a:solidFill>
                    <a:schemeClr val="tx1"/>
                  </a:solidFill>
                  <a:latin typeface="+mn-lt"/>
                  <a:ea typeface="+mn-ea"/>
                  <a:cs typeface="+mn-cs"/>
                </a:defRPr>
              </a:lvl1pPr>
              <a:lvl2pPr marL="742950" indent="-285750" algn="ctr" rtl="0" eaLnBrk="0" fontAlgn="base" hangingPunct="0">
                <a:spcBef>
                  <a:spcPct val="0"/>
                </a:spcBef>
                <a:spcAft>
                  <a:spcPct val="0"/>
                </a:spcAft>
                <a:buChar char="–"/>
                <a:defRPr sz="2200">
                  <a:solidFill>
                    <a:schemeClr val="tx1"/>
                  </a:solidFill>
                  <a:latin typeface="+mn-lt"/>
                  <a:ea typeface="+mn-ea"/>
                </a:defRPr>
              </a:lvl2pPr>
              <a:lvl3pPr marL="1143000" indent="-228600" algn="ctr" rtl="0" eaLnBrk="0" fontAlgn="base" hangingPunct="0">
                <a:spcBef>
                  <a:spcPct val="0"/>
                </a:spcBef>
                <a:spcAft>
                  <a:spcPct val="0"/>
                </a:spcAft>
                <a:buChar char="•"/>
                <a:defRPr sz="2200">
                  <a:solidFill>
                    <a:schemeClr val="tx1"/>
                  </a:solidFill>
                  <a:latin typeface="+mn-lt"/>
                  <a:ea typeface="+mn-ea"/>
                </a:defRPr>
              </a:lvl3pPr>
              <a:lvl4pPr marL="1600200" indent="-228600" algn="ctr" rtl="0" eaLnBrk="0" fontAlgn="base" hangingPunct="0">
                <a:spcBef>
                  <a:spcPct val="0"/>
                </a:spcBef>
                <a:spcAft>
                  <a:spcPct val="0"/>
                </a:spcAft>
                <a:buChar char="–"/>
                <a:defRPr sz="2200">
                  <a:solidFill>
                    <a:schemeClr val="tx1"/>
                  </a:solidFill>
                  <a:latin typeface="+mn-lt"/>
                  <a:ea typeface="+mn-ea"/>
                </a:defRPr>
              </a:lvl4pPr>
              <a:lvl5pPr marL="2057400" indent="-228600" algn="ctr" rtl="0" eaLnBrk="0" fontAlgn="base" hangingPunct="0">
                <a:spcBef>
                  <a:spcPct val="0"/>
                </a:spcBef>
                <a:spcAft>
                  <a:spcPct val="0"/>
                </a:spcAft>
                <a:buChar char="»"/>
                <a:defRPr sz="2200">
                  <a:solidFill>
                    <a:schemeClr val="tx1"/>
                  </a:solidFill>
                  <a:latin typeface="+mn-lt"/>
                  <a:ea typeface="+mn-ea"/>
                </a:defRPr>
              </a:lvl5pPr>
            </a:lstStyle>
            <a:p>
              <a:pPr marL="0" lvl="0" indent="0">
                <a:buNone/>
              </a:pPr>
              <a:endParaRPr lang="zh-CN" altLang="zh-CN" sz="3600" b="1" dirty="0">
                <a:solidFill>
                  <a:schemeClr val="tx2"/>
                </a:solidFill>
              </a:endParaRPr>
            </a:p>
          </p:txBody>
        </p:sp>
        <p:sp>
          <p:nvSpPr>
            <p:cNvPr id="18441" name="Rectangle 16"/>
            <p:cNvSpPr/>
            <p:nvPr/>
          </p:nvSpPr>
          <p:spPr>
            <a:xfrm>
              <a:off x="432" y="1680"/>
              <a:ext cx="672" cy="192"/>
            </a:xfrm>
            <a:prstGeom prst="rect">
              <a:avLst/>
            </a:prstGeom>
            <a:solidFill>
              <a:schemeClr val="bg1"/>
            </a:solidFill>
            <a:ln w="9525" cap="flat" cmpd="sng">
              <a:solidFill>
                <a:schemeClr val="bg1"/>
              </a:solidFill>
              <a:prstDash val="solid"/>
              <a:miter/>
              <a:headEnd type="none" w="med" len="med"/>
              <a:tailEnd type="none" w="med" len="med"/>
            </a:ln>
          </p:spPr>
          <p:txBody>
            <a:bodyPr wrap="none" anchor="ctr" anchorCtr="0"/>
            <a:lstStyle>
              <a:lvl1pPr marL="342900" indent="-342900" algn="ctr" rtl="0" eaLnBrk="0" fontAlgn="base" hangingPunct="0">
                <a:spcBef>
                  <a:spcPct val="0"/>
                </a:spcBef>
                <a:spcAft>
                  <a:spcPct val="0"/>
                </a:spcAft>
                <a:buChar char="•"/>
                <a:defRPr sz="2200">
                  <a:solidFill>
                    <a:schemeClr val="tx1"/>
                  </a:solidFill>
                  <a:latin typeface="+mn-lt"/>
                  <a:ea typeface="+mn-ea"/>
                  <a:cs typeface="+mn-cs"/>
                </a:defRPr>
              </a:lvl1pPr>
              <a:lvl2pPr marL="742950" indent="-285750" algn="ctr" rtl="0" eaLnBrk="0" fontAlgn="base" hangingPunct="0">
                <a:spcBef>
                  <a:spcPct val="0"/>
                </a:spcBef>
                <a:spcAft>
                  <a:spcPct val="0"/>
                </a:spcAft>
                <a:buChar char="–"/>
                <a:defRPr sz="2200">
                  <a:solidFill>
                    <a:schemeClr val="tx1"/>
                  </a:solidFill>
                  <a:latin typeface="+mn-lt"/>
                  <a:ea typeface="+mn-ea"/>
                </a:defRPr>
              </a:lvl2pPr>
              <a:lvl3pPr marL="1143000" indent="-228600" algn="ctr" rtl="0" eaLnBrk="0" fontAlgn="base" hangingPunct="0">
                <a:spcBef>
                  <a:spcPct val="0"/>
                </a:spcBef>
                <a:spcAft>
                  <a:spcPct val="0"/>
                </a:spcAft>
                <a:buChar char="•"/>
                <a:defRPr sz="2200">
                  <a:solidFill>
                    <a:schemeClr val="tx1"/>
                  </a:solidFill>
                  <a:latin typeface="+mn-lt"/>
                  <a:ea typeface="+mn-ea"/>
                </a:defRPr>
              </a:lvl3pPr>
              <a:lvl4pPr marL="1600200" indent="-228600" algn="ctr" rtl="0" eaLnBrk="0" fontAlgn="base" hangingPunct="0">
                <a:spcBef>
                  <a:spcPct val="0"/>
                </a:spcBef>
                <a:spcAft>
                  <a:spcPct val="0"/>
                </a:spcAft>
                <a:buChar char="–"/>
                <a:defRPr sz="2200">
                  <a:solidFill>
                    <a:schemeClr val="tx1"/>
                  </a:solidFill>
                  <a:latin typeface="+mn-lt"/>
                  <a:ea typeface="+mn-ea"/>
                </a:defRPr>
              </a:lvl4pPr>
              <a:lvl5pPr marL="2057400" indent="-228600" algn="ctr" rtl="0" eaLnBrk="0" fontAlgn="base" hangingPunct="0">
                <a:spcBef>
                  <a:spcPct val="0"/>
                </a:spcBef>
                <a:spcAft>
                  <a:spcPct val="0"/>
                </a:spcAft>
                <a:buChar char="»"/>
                <a:defRPr sz="2200">
                  <a:solidFill>
                    <a:schemeClr val="tx1"/>
                  </a:solidFill>
                  <a:latin typeface="+mn-lt"/>
                  <a:ea typeface="+mn-ea"/>
                </a:defRPr>
              </a:lvl5pPr>
            </a:lstStyle>
            <a:p>
              <a:pPr marL="0" lvl="0" indent="0">
                <a:buNone/>
              </a:pPr>
              <a:r>
                <a:rPr lang="en-US" altLang="zh-CN" sz="3600" b="1" dirty="0">
                  <a:solidFill>
                    <a:schemeClr val="tx2"/>
                  </a:solidFill>
                </a:rPr>
                <a:t>… </a:t>
              </a:r>
              <a:endParaRPr lang="en-US" altLang="zh-CN" sz="3600" b="1" dirty="0">
                <a:solidFill>
                  <a:schemeClr val="tx2"/>
                </a:solidFill>
              </a:endParaRPr>
            </a:p>
          </p:txBody>
        </p:sp>
        <p:sp>
          <p:nvSpPr>
            <p:cNvPr id="18442" name="Rectangle 17"/>
            <p:cNvSpPr/>
            <p:nvPr/>
          </p:nvSpPr>
          <p:spPr>
            <a:xfrm>
              <a:off x="1008" y="2688"/>
              <a:ext cx="624" cy="33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ctr" rtl="0" eaLnBrk="0" fontAlgn="base" hangingPunct="0">
                <a:spcBef>
                  <a:spcPct val="0"/>
                </a:spcBef>
                <a:spcAft>
                  <a:spcPct val="0"/>
                </a:spcAft>
                <a:buChar char="•"/>
                <a:defRPr sz="2200">
                  <a:solidFill>
                    <a:schemeClr val="tx1"/>
                  </a:solidFill>
                  <a:latin typeface="+mn-lt"/>
                  <a:ea typeface="+mn-ea"/>
                  <a:cs typeface="+mn-cs"/>
                </a:defRPr>
              </a:lvl1pPr>
              <a:lvl2pPr marL="742950" indent="-285750" algn="ctr" rtl="0" eaLnBrk="0" fontAlgn="base" hangingPunct="0">
                <a:spcBef>
                  <a:spcPct val="0"/>
                </a:spcBef>
                <a:spcAft>
                  <a:spcPct val="0"/>
                </a:spcAft>
                <a:buChar char="–"/>
                <a:defRPr sz="2200">
                  <a:solidFill>
                    <a:schemeClr val="tx1"/>
                  </a:solidFill>
                  <a:latin typeface="+mn-lt"/>
                  <a:ea typeface="+mn-ea"/>
                </a:defRPr>
              </a:lvl2pPr>
              <a:lvl3pPr marL="1143000" indent="-228600" algn="ctr" rtl="0" eaLnBrk="0" fontAlgn="base" hangingPunct="0">
                <a:spcBef>
                  <a:spcPct val="0"/>
                </a:spcBef>
                <a:spcAft>
                  <a:spcPct val="0"/>
                </a:spcAft>
                <a:buChar char="•"/>
                <a:defRPr sz="2200">
                  <a:solidFill>
                    <a:schemeClr val="tx1"/>
                  </a:solidFill>
                  <a:latin typeface="+mn-lt"/>
                  <a:ea typeface="+mn-ea"/>
                </a:defRPr>
              </a:lvl3pPr>
              <a:lvl4pPr marL="1600200" indent="-228600" algn="ctr" rtl="0" eaLnBrk="0" fontAlgn="base" hangingPunct="0">
                <a:spcBef>
                  <a:spcPct val="0"/>
                </a:spcBef>
                <a:spcAft>
                  <a:spcPct val="0"/>
                </a:spcAft>
                <a:buChar char="–"/>
                <a:defRPr sz="2200">
                  <a:solidFill>
                    <a:schemeClr val="tx1"/>
                  </a:solidFill>
                  <a:latin typeface="+mn-lt"/>
                  <a:ea typeface="+mn-ea"/>
                </a:defRPr>
              </a:lvl4pPr>
              <a:lvl5pPr marL="2057400" indent="-228600" algn="ctr" rtl="0" eaLnBrk="0" fontAlgn="base" hangingPunct="0">
                <a:spcBef>
                  <a:spcPct val="0"/>
                </a:spcBef>
                <a:spcAft>
                  <a:spcPct val="0"/>
                </a:spcAft>
                <a:buChar char="»"/>
                <a:defRPr sz="2200">
                  <a:solidFill>
                    <a:schemeClr val="tx1"/>
                  </a:solidFill>
                  <a:latin typeface="+mn-lt"/>
                  <a:ea typeface="+mn-ea"/>
                </a:defRPr>
              </a:lvl5pPr>
            </a:lstStyle>
            <a:p>
              <a:pPr marL="0" lvl="0" indent="0">
                <a:buNone/>
              </a:pPr>
              <a:r>
                <a:rPr lang="zh-CN" altLang="en-US" sz="1800" b="1" dirty="0">
                  <a:solidFill>
                    <a:schemeClr val="tx2"/>
                  </a:solidFill>
                </a:rPr>
                <a:t>输入设备</a:t>
              </a:r>
              <a:endParaRPr lang="zh-CN" altLang="en-US" sz="1800" b="1" dirty="0">
                <a:solidFill>
                  <a:schemeClr val="tx2"/>
                </a:solidFill>
              </a:endParaRPr>
            </a:p>
          </p:txBody>
        </p:sp>
        <p:sp>
          <p:nvSpPr>
            <p:cNvPr id="18443" name="Rectangle 18"/>
            <p:cNvSpPr/>
            <p:nvPr/>
          </p:nvSpPr>
          <p:spPr>
            <a:xfrm>
              <a:off x="672" y="1392"/>
              <a:ext cx="528" cy="384"/>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ctr" rtl="0" eaLnBrk="0" fontAlgn="base" hangingPunct="0">
                <a:spcBef>
                  <a:spcPct val="0"/>
                </a:spcBef>
                <a:spcAft>
                  <a:spcPct val="0"/>
                </a:spcAft>
                <a:buChar char="•"/>
                <a:defRPr sz="2200">
                  <a:solidFill>
                    <a:schemeClr val="tx1"/>
                  </a:solidFill>
                  <a:latin typeface="+mn-lt"/>
                  <a:ea typeface="+mn-ea"/>
                  <a:cs typeface="+mn-cs"/>
                </a:defRPr>
              </a:lvl1pPr>
              <a:lvl2pPr marL="742950" indent="-285750" algn="ctr" rtl="0" eaLnBrk="0" fontAlgn="base" hangingPunct="0">
                <a:spcBef>
                  <a:spcPct val="0"/>
                </a:spcBef>
                <a:spcAft>
                  <a:spcPct val="0"/>
                </a:spcAft>
                <a:buChar char="–"/>
                <a:defRPr sz="2200">
                  <a:solidFill>
                    <a:schemeClr val="tx1"/>
                  </a:solidFill>
                  <a:latin typeface="+mn-lt"/>
                  <a:ea typeface="+mn-ea"/>
                </a:defRPr>
              </a:lvl2pPr>
              <a:lvl3pPr marL="1143000" indent="-228600" algn="ctr" rtl="0" eaLnBrk="0" fontAlgn="base" hangingPunct="0">
                <a:spcBef>
                  <a:spcPct val="0"/>
                </a:spcBef>
                <a:spcAft>
                  <a:spcPct val="0"/>
                </a:spcAft>
                <a:buChar char="•"/>
                <a:defRPr sz="2200">
                  <a:solidFill>
                    <a:schemeClr val="tx1"/>
                  </a:solidFill>
                  <a:latin typeface="+mn-lt"/>
                  <a:ea typeface="+mn-ea"/>
                </a:defRPr>
              </a:lvl3pPr>
              <a:lvl4pPr marL="1600200" indent="-228600" algn="ctr" rtl="0" eaLnBrk="0" fontAlgn="base" hangingPunct="0">
                <a:spcBef>
                  <a:spcPct val="0"/>
                </a:spcBef>
                <a:spcAft>
                  <a:spcPct val="0"/>
                </a:spcAft>
                <a:buChar char="–"/>
                <a:defRPr sz="2200">
                  <a:solidFill>
                    <a:schemeClr val="tx1"/>
                  </a:solidFill>
                  <a:latin typeface="+mn-lt"/>
                  <a:ea typeface="+mn-ea"/>
                </a:defRPr>
              </a:lvl4pPr>
              <a:lvl5pPr marL="2057400" indent="-228600" algn="ctr" rtl="0" eaLnBrk="0" fontAlgn="base" hangingPunct="0">
                <a:spcBef>
                  <a:spcPct val="0"/>
                </a:spcBef>
                <a:spcAft>
                  <a:spcPct val="0"/>
                </a:spcAft>
                <a:buChar char="»"/>
                <a:defRPr sz="2200">
                  <a:solidFill>
                    <a:schemeClr val="tx1"/>
                  </a:solidFill>
                  <a:latin typeface="+mn-lt"/>
                  <a:ea typeface="+mn-ea"/>
                </a:defRPr>
              </a:lvl5pPr>
            </a:lstStyle>
            <a:p>
              <a:pPr marL="0" lvl="0" indent="0">
                <a:buNone/>
              </a:pPr>
              <a:r>
                <a:rPr lang="zh-CN" altLang="en-US" sz="1800" b="1" dirty="0">
                  <a:solidFill>
                    <a:schemeClr val="tx2"/>
                  </a:solidFill>
                </a:rPr>
                <a:t>数据</a:t>
              </a:r>
              <a:endParaRPr lang="zh-CN" altLang="en-US" sz="1800" b="1" dirty="0">
                <a:solidFill>
                  <a:schemeClr val="tx2"/>
                </a:solidFill>
              </a:endParaRPr>
            </a:p>
          </p:txBody>
        </p:sp>
        <p:sp>
          <p:nvSpPr>
            <p:cNvPr id="18444" name="Rectangle 19"/>
            <p:cNvSpPr/>
            <p:nvPr/>
          </p:nvSpPr>
          <p:spPr>
            <a:xfrm>
              <a:off x="336" y="2064"/>
              <a:ext cx="528" cy="384"/>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ctr" rtl="0" eaLnBrk="0" fontAlgn="base" hangingPunct="0">
                <a:spcBef>
                  <a:spcPct val="0"/>
                </a:spcBef>
                <a:spcAft>
                  <a:spcPct val="0"/>
                </a:spcAft>
                <a:buChar char="•"/>
                <a:defRPr sz="2200">
                  <a:solidFill>
                    <a:schemeClr val="tx1"/>
                  </a:solidFill>
                  <a:latin typeface="+mn-lt"/>
                  <a:ea typeface="+mn-ea"/>
                  <a:cs typeface="+mn-cs"/>
                </a:defRPr>
              </a:lvl1pPr>
              <a:lvl2pPr marL="742950" indent="-285750" algn="ctr" rtl="0" eaLnBrk="0" fontAlgn="base" hangingPunct="0">
                <a:spcBef>
                  <a:spcPct val="0"/>
                </a:spcBef>
                <a:spcAft>
                  <a:spcPct val="0"/>
                </a:spcAft>
                <a:buChar char="–"/>
                <a:defRPr sz="2200">
                  <a:solidFill>
                    <a:schemeClr val="tx1"/>
                  </a:solidFill>
                  <a:latin typeface="+mn-lt"/>
                  <a:ea typeface="+mn-ea"/>
                </a:defRPr>
              </a:lvl2pPr>
              <a:lvl3pPr marL="1143000" indent="-228600" algn="ctr" rtl="0" eaLnBrk="0" fontAlgn="base" hangingPunct="0">
                <a:spcBef>
                  <a:spcPct val="0"/>
                </a:spcBef>
                <a:spcAft>
                  <a:spcPct val="0"/>
                </a:spcAft>
                <a:buChar char="•"/>
                <a:defRPr sz="2200">
                  <a:solidFill>
                    <a:schemeClr val="tx1"/>
                  </a:solidFill>
                  <a:latin typeface="+mn-lt"/>
                  <a:ea typeface="+mn-ea"/>
                </a:defRPr>
              </a:lvl3pPr>
              <a:lvl4pPr marL="1600200" indent="-228600" algn="ctr" rtl="0" eaLnBrk="0" fontAlgn="base" hangingPunct="0">
                <a:spcBef>
                  <a:spcPct val="0"/>
                </a:spcBef>
                <a:spcAft>
                  <a:spcPct val="0"/>
                </a:spcAft>
                <a:buChar char="–"/>
                <a:defRPr sz="2200">
                  <a:solidFill>
                    <a:schemeClr val="tx1"/>
                  </a:solidFill>
                  <a:latin typeface="+mn-lt"/>
                  <a:ea typeface="+mn-ea"/>
                </a:defRPr>
              </a:lvl4pPr>
              <a:lvl5pPr marL="2057400" indent="-228600" algn="ctr" rtl="0" eaLnBrk="0" fontAlgn="base" hangingPunct="0">
                <a:spcBef>
                  <a:spcPct val="0"/>
                </a:spcBef>
                <a:spcAft>
                  <a:spcPct val="0"/>
                </a:spcAft>
                <a:buChar char="»"/>
                <a:defRPr sz="2200">
                  <a:solidFill>
                    <a:schemeClr val="tx1"/>
                  </a:solidFill>
                  <a:latin typeface="+mn-lt"/>
                  <a:ea typeface="+mn-ea"/>
                </a:defRPr>
              </a:lvl5pPr>
            </a:lstStyle>
            <a:p>
              <a:pPr marL="0" lvl="0" indent="0">
                <a:buNone/>
              </a:pPr>
              <a:r>
                <a:rPr lang="zh-CN" altLang="en-US" sz="1800" b="1" dirty="0">
                  <a:solidFill>
                    <a:schemeClr val="tx2"/>
                  </a:solidFill>
                </a:rPr>
                <a:t>源程序</a:t>
              </a:r>
              <a:endParaRPr lang="zh-CN" altLang="en-US" sz="1800" b="1" dirty="0">
                <a:solidFill>
                  <a:schemeClr val="tx2"/>
                </a:solidFill>
              </a:endParaRPr>
            </a:p>
            <a:p>
              <a:pPr marL="0" lvl="0" indent="0">
                <a:buNone/>
              </a:pPr>
              <a:endParaRPr lang="en-US" altLang="zh-CN" sz="2000" b="1" dirty="0">
                <a:solidFill>
                  <a:schemeClr val="tx2"/>
                </a:solidFill>
              </a:endParaRPr>
            </a:p>
          </p:txBody>
        </p:sp>
        <p:sp>
          <p:nvSpPr>
            <p:cNvPr id="18445" name="Rectangle 20"/>
            <p:cNvSpPr/>
            <p:nvPr/>
          </p:nvSpPr>
          <p:spPr>
            <a:xfrm>
              <a:off x="4896" y="2688"/>
              <a:ext cx="624" cy="336"/>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ctr" rtl="0" eaLnBrk="0" fontAlgn="base" hangingPunct="0">
                <a:spcBef>
                  <a:spcPct val="0"/>
                </a:spcBef>
                <a:spcAft>
                  <a:spcPct val="0"/>
                </a:spcAft>
                <a:buChar char="•"/>
                <a:defRPr sz="2200">
                  <a:solidFill>
                    <a:schemeClr val="tx1"/>
                  </a:solidFill>
                  <a:latin typeface="+mn-lt"/>
                  <a:ea typeface="+mn-ea"/>
                  <a:cs typeface="+mn-cs"/>
                </a:defRPr>
              </a:lvl1pPr>
              <a:lvl2pPr marL="742950" indent="-285750" algn="ctr" rtl="0" eaLnBrk="0" fontAlgn="base" hangingPunct="0">
                <a:spcBef>
                  <a:spcPct val="0"/>
                </a:spcBef>
                <a:spcAft>
                  <a:spcPct val="0"/>
                </a:spcAft>
                <a:buChar char="–"/>
                <a:defRPr sz="2200">
                  <a:solidFill>
                    <a:schemeClr val="tx1"/>
                  </a:solidFill>
                  <a:latin typeface="+mn-lt"/>
                  <a:ea typeface="+mn-ea"/>
                </a:defRPr>
              </a:lvl2pPr>
              <a:lvl3pPr marL="1143000" indent="-228600" algn="ctr" rtl="0" eaLnBrk="0" fontAlgn="base" hangingPunct="0">
                <a:spcBef>
                  <a:spcPct val="0"/>
                </a:spcBef>
                <a:spcAft>
                  <a:spcPct val="0"/>
                </a:spcAft>
                <a:buChar char="•"/>
                <a:defRPr sz="2200">
                  <a:solidFill>
                    <a:schemeClr val="tx1"/>
                  </a:solidFill>
                  <a:latin typeface="+mn-lt"/>
                  <a:ea typeface="+mn-ea"/>
                </a:defRPr>
              </a:lvl3pPr>
              <a:lvl4pPr marL="1600200" indent="-228600" algn="ctr" rtl="0" eaLnBrk="0" fontAlgn="base" hangingPunct="0">
                <a:spcBef>
                  <a:spcPct val="0"/>
                </a:spcBef>
                <a:spcAft>
                  <a:spcPct val="0"/>
                </a:spcAft>
                <a:buChar char="–"/>
                <a:defRPr sz="2200">
                  <a:solidFill>
                    <a:schemeClr val="tx1"/>
                  </a:solidFill>
                  <a:latin typeface="+mn-lt"/>
                  <a:ea typeface="+mn-ea"/>
                </a:defRPr>
              </a:lvl4pPr>
              <a:lvl5pPr marL="2057400" indent="-228600" algn="ctr" rtl="0" eaLnBrk="0" fontAlgn="base" hangingPunct="0">
                <a:spcBef>
                  <a:spcPct val="0"/>
                </a:spcBef>
                <a:spcAft>
                  <a:spcPct val="0"/>
                </a:spcAft>
                <a:buChar char="»"/>
                <a:defRPr sz="2200">
                  <a:solidFill>
                    <a:schemeClr val="tx1"/>
                  </a:solidFill>
                  <a:latin typeface="+mn-lt"/>
                  <a:ea typeface="+mn-ea"/>
                </a:defRPr>
              </a:lvl5pPr>
            </a:lstStyle>
            <a:p>
              <a:pPr marL="0" lvl="0" indent="0">
                <a:buNone/>
              </a:pPr>
              <a:r>
                <a:rPr lang="zh-CN" altLang="en-US" sz="1800" b="1" dirty="0">
                  <a:solidFill>
                    <a:schemeClr val="tx2"/>
                  </a:solidFill>
                </a:rPr>
                <a:t>输出设备</a:t>
              </a:r>
              <a:endParaRPr lang="zh-CN" altLang="en-US" sz="1800" b="1" dirty="0">
                <a:solidFill>
                  <a:schemeClr val="tx2"/>
                </a:solidFill>
              </a:endParaRPr>
            </a:p>
          </p:txBody>
        </p:sp>
        <p:sp>
          <p:nvSpPr>
            <p:cNvPr id="18446" name="Rectangle 21"/>
            <p:cNvSpPr/>
            <p:nvPr/>
          </p:nvSpPr>
          <p:spPr>
            <a:xfrm>
              <a:off x="240" y="2304"/>
              <a:ext cx="528" cy="384"/>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lstStyle>
              <a:lvl1pPr marL="342900" indent="-342900" algn="ctr" rtl="0" eaLnBrk="0" fontAlgn="base" hangingPunct="0">
                <a:spcBef>
                  <a:spcPct val="0"/>
                </a:spcBef>
                <a:spcAft>
                  <a:spcPct val="0"/>
                </a:spcAft>
                <a:buChar char="•"/>
                <a:defRPr sz="2200">
                  <a:solidFill>
                    <a:schemeClr val="tx1"/>
                  </a:solidFill>
                  <a:latin typeface="+mn-lt"/>
                  <a:ea typeface="+mn-ea"/>
                  <a:cs typeface="+mn-cs"/>
                </a:defRPr>
              </a:lvl1pPr>
              <a:lvl2pPr marL="742950" indent="-285750" algn="ctr" rtl="0" eaLnBrk="0" fontAlgn="base" hangingPunct="0">
                <a:spcBef>
                  <a:spcPct val="0"/>
                </a:spcBef>
                <a:spcAft>
                  <a:spcPct val="0"/>
                </a:spcAft>
                <a:buChar char="–"/>
                <a:defRPr sz="2200">
                  <a:solidFill>
                    <a:schemeClr val="tx1"/>
                  </a:solidFill>
                  <a:latin typeface="+mn-lt"/>
                  <a:ea typeface="+mn-ea"/>
                </a:defRPr>
              </a:lvl2pPr>
              <a:lvl3pPr marL="1143000" indent="-228600" algn="ctr" rtl="0" eaLnBrk="0" fontAlgn="base" hangingPunct="0">
                <a:spcBef>
                  <a:spcPct val="0"/>
                </a:spcBef>
                <a:spcAft>
                  <a:spcPct val="0"/>
                </a:spcAft>
                <a:buChar char="•"/>
                <a:defRPr sz="2200">
                  <a:solidFill>
                    <a:schemeClr val="tx1"/>
                  </a:solidFill>
                  <a:latin typeface="+mn-lt"/>
                  <a:ea typeface="+mn-ea"/>
                </a:defRPr>
              </a:lvl3pPr>
              <a:lvl4pPr marL="1600200" indent="-228600" algn="ctr" rtl="0" eaLnBrk="0" fontAlgn="base" hangingPunct="0">
                <a:spcBef>
                  <a:spcPct val="0"/>
                </a:spcBef>
                <a:spcAft>
                  <a:spcPct val="0"/>
                </a:spcAft>
                <a:buChar char="–"/>
                <a:defRPr sz="2200">
                  <a:solidFill>
                    <a:schemeClr val="tx1"/>
                  </a:solidFill>
                  <a:latin typeface="+mn-lt"/>
                  <a:ea typeface="+mn-ea"/>
                </a:defRPr>
              </a:lvl4pPr>
              <a:lvl5pPr marL="2057400" indent="-228600" algn="ctr" rtl="0" eaLnBrk="0" fontAlgn="base" hangingPunct="0">
                <a:spcBef>
                  <a:spcPct val="0"/>
                </a:spcBef>
                <a:spcAft>
                  <a:spcPct val="0"/>
                </a:spcAft>
                <a:buChar char="»"/>
                <a:defRPr sz="2200">
                  <a:solidFill>
                    <a:schemeClr val="tx1"/>
                  </a:solidFill>
                  <a:latin typeface="+mn-lt"/>
                  <a:ea typeface="+mn-ea"/>
                </a:defRPr>
              </a:lvl5pPr>
            </a:lstStyle>
            <a:p>
              <a:pPr marL="0" lvl="0" indent="0">
                <a:buNone/>
              </a:pPr>
              <a:r>
                <a:rPr lang="zh-CN" altLang="en-US" sz="1800" b="1" dirty="0">
                  <a:solidFill>
                    <a:schemeClr val="tx2"/>
                  </a:solidFill>
                </a:rPr>
                <a:t>作业说</a:t>
              </a:r>
              <a:endParaRPr lang="zh-CN" altLang="en-US" sz="1800" b="1" dirty="0">
                <a:solidFill>
                  <a:schemeClr val="tx2"/>
                </a:solidFill>
              </a:endParaRPr>
            </a:p>
            <a:p>
              <a:pPr marL="0" lvl="0" indent="0">
                <a:buNone/>
              </a:pPr>
              <a:r>
                <a:rPr lang="zh-CN" altLang="en-US" sz="1800" b="1" dirty="0">
                  <a:solidFill>
                    <a:schemeClr val="tx2"/>
                  </a:solidFill>
                </a:rPr>
                <a:t>明书</a:t>
              </a:r>
              <a:endParaRPr lang="zh-CN" altLang="en-US" sz="1800" b="1" dirty="0">
                <a:solidFill>
                  <a:schemeClr val="tx2"/>
                </a:solidFill>
              </a:endParaRPr>
            </a:p>
          </p:txBody>
        </p:sp>
        <p:sp>
          <p:nvSpPr>
            <p:cNvPr id="18447" name="AutoShape 22"/>
            <p:cNvSpPr/>
            <p:nvPr/>
          </p:nvSpPr>
          <p:spPr>
            <a:xfrm>
              <a:off x="1968" y="2304"/>
              <a:ext cx="384" cy="1008"/>
            </a:xfrm>
            <a:prstGeom prst="flowChartMagneticDisk">
              <a:avLst/>
            </a:prstGeom>
            <a:solidFill>
              <a:schemeClr val="bg1"/>
            </a:solidFill>
            <a:ln w="9525" cap="flat" cmpd="sng">
              <a:solidFill>
                <a:schemeClr val="tx1"/>
              </a:solidFill>
              <a:prstDash val="solid"/>
              <a:headEnd type="none" w="med" len="med"/>
              <a:tailEnd type="none" w="med" len="med"/>
            </a:ln>
          </p:spPr>
          <p:txBody>
            <a:bodyPr wrap="none" anchor="ctr" anchorCtr="0"/>
            <a:lstStyle>
              <a:lvl1pPr marL="342900" indent="-342900" algn="ctr" rtl="0" eaLnBrk="0" fontAlgn="base" hangingPunct="0">
                <a:spcBef>
                  <a:spcPct val="0"/>
                </a:spcBef>
                <a:spcAft>
                  <a:spcPct val="0"/>
                </a:spcAft>
                <a:buChar char="•"/>
                <a:defRPr sz="2200">
                  <a:solidFill>
                    <a:schemeClr val="tx1"/>
                  </a:solidFill>
                  <a:latin typeface="+mn-lt"/>
                  <a:ea typeface="+mn-ea"/>
                  <a:cs typeface="+mn-cs"/>
                </a:defRPr>
              </a:lvl1pPr>
              <a:lvl2pPr marL="742950" indent="-285750" algn="ctr" rtl="0" eaLnBrk="0" fontAlgn="base" hangingPunct="0">
                <a:spcBef>
                  <a:spcPct val="0"/>
                </a:spcBef>
                <a:spcAft>
                  <a:spcPct val="0"/>
                </a:spcAft>
                <a:buChar char="–"/>
                <a:defRPr sz="2200">
                  <a:solidFill>
                    <a:schemeClr val="tx1"/>
                  </a:solidFill>
                  <a:latin typeface="+mn-lt"/>
                  <a:ea typeface="+mn-ea"/>
                </a:defRPr>
              </a:lvl2pPr>
              <a:lvl3pPr marL="1143000" indent="-228600" algn="ctr" rtl="0" eaLnBrk="0" fontAlgn="base" hangingPunct="0">
                <a:spcBef>
                  <a:spcPct val="0"/>
                </a:spcBef>
                <a:spcAft>
                  <a:spcPct val="0"/>
                </a:spcAft>
                <a:buChar char="•"/>
                <a:defRPr sz="2200">
                  <a:solidFill>
                    <a:schemeClr val="tx1"/>
                  </a:solidFill>
                  <a:latin typeface="+mn-lt"/>
                  <a:ea typeface="+mn-ea"/>
                </a:defRPr>
              </a:lvl3pPr>
              <a:lvl4pPr marL="1600200" indent="-228600" algn="ctr" rtl="0" eaLnBrk="0" fontAlgn="base" hangingPunct="0">
                <a:spcBef>
                  <a:spcPct val="0"/>
                </a:spcBef>
                <a:spcAft>
                  <a:spcPct val="0"/>
                </a:spcAft>
                <a:buChar char="–"/>
                <a:defRPr sz="2200">
                  <a:solidFill>
                    <a:schemeClr val="tx1"/>
                  </a:solidFill>
                  <a:latin typeface="+mn-lt"/>
                  <a:ea typeface="+mn-ea"/>
                </a:defRPr>
              </a:lvl4pPr>
              <a:lvl5pPr marL="2057400" indent="-228600" algn="ctr" rtl="0" eaLnBrk="0" fontAlgn="base" hangingPunct="0">
                <a:spcBef>
                  <a:spcPct val="0"/>
                </a:spcBef>
                <a:spcAft>
                  <a:spcPct val="0"/>
                </a:spcAft>
                <a:buChar char="»"/>
                <a:defRPr sz="2200">
                  <a:solidFill>
                    <a:schemeClr val="tx1"/>
                  </a:solidFill>
                  <a:latin typeface="+mn-lt"/>
                  <a:ea typeface="+mn-ea"/>
                </a:defRPr>
              </a:lvl5pPr>
            </a:lstStyle>
            <a:p>
              <a:pPr marL="0" lvl="0" indent="0">
                <a:buNone/>
              </a:pPr>
              <a:r>
                <a:rPr lang="zh-CN" altLang="en-US" sz="1800" b="1" dirty="0">
                  <a:solidFill>
                    <a:schemeClr val="tx2"/>
                  </a:solidFill>
                </a:rPr>
                <a:t>输</a:t>
              </a:r>
              <a:endParaRPr lang="zh-CN" altLang="en-US" sz="1800" b="1" dirty="0">
                <a:solidFill>
                  <a:schemeClr val="tx2"/>
                </a:solidFill>
              </a:endParaRPr>
            </a:p>
            <a:p>
              <a:pPr marL="0" lvl="0" indent="0">
                <a:buNone/>
              </a:pPr>
              <a:r>
                <a:rPr lang="zh-CN" altLang="en-US" sz="1800" b="1" dirty="0">
                  <a:solidFill>
                    <a:schemeClr val="tx2"/>
                  </a:solidFill>
                </a:rPr>
                <a:t>入</a:t>
              </a:r>
              <a:endParaRPr lang="zh-CN" altLang="en-US" sz="1800" b="1" dirty="0">
                <a:solidFill>
                  <a:schemeClr val="tx2"/>
                </a:solidFill>
              </a:endParaRPr>
            </a:p>
            <a:p>
              <a:pPr marL="0" lvl="0" indent="0">
                <a:buNone/>
              </a:pPr>
              <a:r>
                <a:rPr lang="zh-CN" altLang="en-US" sz="1800" b="1" dirty="0">
                  <a:solidFill>
                    <a:schemeClr val="tx2"/>
                  </a:solidFill>
                </a:rPr>
                <a:t>井</a:t>
              </a:r>
              <a:endParaRPr lang="zh-CN" altLang="en-US" sz="1800" b="1" dirty="0">
                <a:solidFill>
                  <a:schemeClr val="tx2"/>
                </a:solidFill>
              </a:endParaRPr>
            </a:p>
          </p:txBody>
        </p:sp>
        <p:sp>
          <p:nvSpPr>
            <p:cNvPr id="18448" name="Oval 23"/>
            <p:cNvSpPr/>
            <p:nvPr/>
          </p:nvSpPr>
          <p:spPr>
            <a:xfrm>
              <a:off x="3120" y="2400"/>
              <a:ext cx="432" cy="192"/>
            </a:xfrm>
            <a:prstGeom prst="ellipse">
              <a:avLst/>
            </a:prstGeom>
            <a:solidFill>
              <a:schemeClr val="bg1"/>
            </a:solidFill>
            <a:ln w="9525" cap="flat" cmpd="sng">
              <a:solidFill>
                <a:schemeClr val="tx1"/>
              </a:solidFill>
              <a:prstDash val="solid"/>
              <a:headEnd type="none" w="med" len="med"/>
              <a:tailEnd type="none" w="med" len="med"/>
            </a:ln>
          </p:spPr>
          <p:txBody>
            <a:bodyPr wrap="none" anchor="ctr" anchorCtr="0"/>
            <a:lstStyle>
              <a:lvl1pPr marL="342900" indent="-342900" algn="ctr" rtl="0" eaLnBrk="0" fontAlgn="base" hangingPunct="0">
                <a:spcBef>
                  <a:spcPct val="0"/>
                </a:spcBef>
                <a:spcAft>
                  <a:spcPct val="0"/>
                </a:spcAft>
                <a:buChar char="•"/>
                <a:defRPr sz="2200">
                  <a:solidFill>
                    <a:schemeClr val="tx1"/>
                  </a:solidFill>
                  <a:latin typeface="+mn-lt"/>
                  <a:ea typeface="+mn-ea"/>
                  <a:cs typeface="+mn-cs"/>
                </a:defRPr>
              </a:lvl1pPr>
              <a:lvl2pPr marL="742950" indent="-285750" algn="ctr" rtl="0" eaLnBrk="0" fontAlgn="base" hangingPunct="0">
                <a:spcBef>
                  <a:spcPct val="0"/>
                </a:spcBef>
                <a:spcAft>
                  <a:spcPct val="0"/>
                </a:spcAft>
                <a:buChar char="–"/>
                <a:defRPr sz="2200">
                  <a:solidFill>
                    <a:schemeClr val="tx1"/>
                  </a:solidFill>
                  <a:latin typeface="+mn-lt"/>
                  <a:ea typeface="+mn-ea"/>
                </a:defRPr>
              </a:lvl2pPr>
              <a:lvl3pPr marL="1143000" indent="-228600" algn="ctr" rtl="0" eaLnBrk="0" fontAlgn="base" hangingPunct="0">
                <a:spcBef>
                  <a:spcPct val="0"/>
                </a:spcBef>
                <a:spcAft>
                  <a:spcPct val="0"/>
                </a:spcAft>
                <a:buChar char="•"/>
                <a:defRPr sz="2200">
                  <a:solidFill>
                    <a:schemeClr val="tx1"/>
                  </a:solidFill>
                  <a:latin typeface="+mn-lt"/>
                  <a:ea typeface="+mn-ea"/>
                </a:defRPr>
              </a:lvl3pPr>
              <a:lvl4pPr marL="1600200" indent="-228600" algn="ctr" rtl="0" eaLnBrk="0" fontAlgn="base" hangingPunct="0">
                <a:spcBef>
                  <a:spcPct val="0"/>
                </a:spcBef>
                <a:spcAft>
                  <a:spcPct val="0"/>
                </a:spcAft>
                <a:buChar char="–"/>
                <a:defRPr sz="2200">
                  <a:solidFill>
                    <a:schemeClr val="tx1"/>
                  </a:solidFill>
                  <a:latin typeface="+mn-lt"/>
                  <a:ea typeface="+mn-ea"/>
                </a:defRPr>
              </a:lvl4pPr>
              <a:lvl5pPr marL="2057400" indent="-228600" algn="ctr" rtl="0" eaLnBrk="0" fontAlgn="base" hangingPunct="0">
                <a:spcBef>
                  <a:spcPct val="0"/>
                </a:spcBef>
                <a:spcAft>
                  <a:spcPct val="0"/>
                </a:spcAft>
                <a:buChar char="»"/>
                <a:defRPr sz="2200">
                  <a:solidFill>
                    <a:schemeClr val="tx1"/>
                  </a:solidFill>
                  <a:latin typeface="+mn-lt"/>
                  <a:ea typeface="+mn-ea"/>
                </a:defRPr>
              </a:lvl5pPr>
            </a:lstStyle>
            <a:p>
              <a:pPr marL="0" lvl="0" indent="0">
                <a:buNone/>
              </a:pPr>
              <a:r>
                <a:rPr lang="zh-CN" altLang="en-US" sz="1600" b="1" dirty="0">
                  <a:solidFill>
                    <a:schemeClr val="tx2"/>
                  </a:solidFill>
                </a:rPr>
                <a:t>运行</a:t>
              </a:r>
              <a:endParaRPr lang="zh-CN" altLang="en-US" sz="1600" b="1" dirty="0">
                <a:solidFill>
                  <a:schemeClr val="tx2"/>
                </a:solidFill>
              </a:endParaRPr>
            </a:p>
          </p:txBody>
        </p:sp>
        <p:sp>
          <p:nvSpPr>
            <p:cNvPr id="18449" name="Oval 24"/>
            <p:cNvSpPr/>
            <p:nvPr/>
          </p:nvSpPr>
          <p:spPr>
            <a:xfrm>
              <a:off x="3456" y="3024"/>
              <a:ext cx="432" cy="192"/>
            </a:xfrm>
            <a:prstGeom prst="ellipse">
              <a:avLst/>
            </a:prstGeom>
            <a:solidFill>
              <a:schemeClr val="bg1"/>
            </a:solidFill>
            <a:ln w="9525" cap="flat" cmpd="sng">
              <a:solidFill>
                <a:schemeClr val="tx1"/>
              </a:solidFill>
              <a:prstDash val="solid"/>
              <a:headEnd type="none" w="med" len="med"/>
              <a:tailEnd type="none" w="med" len="med"/>
            </a:ln>
          </p:spPr>
          <p:txBody>
            <a:bodyPr wrap="none" anchor="ctr" anchorCtr="0"/>
            <a:lstStyle>
              <a:lvl1pPr marL="342900" indent="-342900" algn="ctr" rtl="0" eaLnBrk="0" fontAlgn="base" hangingPunct="0">
                <a:spcBef>
                  <a:spcPct val="0"/>
                </a:spcBef>
                <a:spcAft>
                  <a:spcPct val="0"/>
                </a:spcAft>
                <a:buChar char="•"/>
                <a:defRPr sz="2200">
                  <a:solidFill>
                    <a:schemeClr val="tx1"/>
                  </a:solidFill>
                  <a:latin typeface="+mn-lt"/>
                  <a:ea typeface="+mn-ea"/>
                  <a:cs typeface="+mn-cs"/>
                </a:defRPr>
              </a:lvl1pPr>
              <a:lvl2pPr marL="742950" indent="-285750" algn="ctr" rtl="0" eaLnBrk="0" fontAlgn="base" hangingPunct="0">
                <a:spcBef>
                  <a:spcPct val="0"/>
                </a:spcBef>
                <a:spcAft>
                  <a:spcPct val="0"/>
                </a:spcAft>
                <a:buChar char="–"/>
                <a:defRPr sz="2200">
                  <a:solidFill>
                    <a:schemeClr val="tx1"/>
                  </a:solidFill>
                  <a:latin typeface="+mn-lt"/>
                  <a:ea typeface="+mn-ea"/>
                </a:defRPr>
              </a:lvl2pPr>
              <a:lvl3pPr marL="1143000" indent="-228600" algn="ctr" rtl="0" eaLnBrk="0" fontAlgn="base" hangingPunct="0">
                <a:spcBef>
                  <a:spcPct val="0"/>
                </a:spcBef>
                <a:spcAft>
                  <a:spcPct val="0"/>
                </a:spcAft>
                <a:buChar char="•"/>
                <a:defRPr sz="2200">
                  <a:solidFill>
                    <a:schemeClr val="tx1"/>
                  </a:solidFill>
                  <a:latin typeface="+mn-lt"/>
                  <a:ea typeface="+mn-ea"/>
                </a:defRPr>
              </a:lvl3pPr>
              <a:lvl4pPr marL="1600200" indent="-228600" algn="ctr" rtl="0" eaLnBrk="0" fontAlgn="base" hangingPunct="0">
                <a:spcBef>
                  <a:spcPct val="0"/>
                </a:spcBef>
                <a:spcAft>
                  <a:spcPct val="0"/>
                </a:spcAft>
                <a:buChar char="–"/>
                <a:defRPr sz="2200">
                  <a:solidFill>
                    <a:schemeClr val="tx1"/>
                  </a:solidFill>
                  <a:latin typeface="+mn-lt"/>
                  <a:ea typeface="+mn-ea"/>
                </a:defRPr>
              </a:lvl4pPr>
              <a:lvl5pPr marL="2057400" indent="-228600" algn="ctr" rtl="0" eaLnBrk="0" fontAlgn="base" hangingPunct="0">
                <a:spcBef>
                  <a:spcPct val="0"/>
                </a:spcBef>
                <a:spcAft>
                  <a:spcPct val="0"/>
                </a:spcAft>
                <a:buChar char="»"/>
                <a:defRPr sz="2200">
                  <a:solidFill>
                    <a:schemeClr val="tx1"/>
                  </a:solidFill>
                  <a:latin typeface="+mn-lt"/>
                  <a:ea typeface="+mn-ea"/>
                </a:defRPr>
              </a:lvl5pPr>
            </a:lstStyle>
            <a:p>
              <a:pPr marL="0" lvl="0" indent="0">
                <a:buNone/>
              </a:pPr>
              <a:r>
                <a:rPr lang="zh-CN" altLang="en-US" sz="1600" b="1" dirty="0">
                  <a:solidFill>
                    <a:schemeClr val="tx2"/>
                  </a:solidFill>
                </a:rPr>
                <a:t>等待</a:t>
              </a:r>
              <a:endParaRPr lang="zh-CN" altLang="en-US" sz="1600" b="1" dirty="0">
                <a:solidFill>
                  <a:schemeClr val="tx2"/>
                </a:solidFill>
              </a:endParaRPr>
            </a:p>
          </p:txBody>
        </p:sp>
        <p:sp>
          <p:nvSpPr>
            <p:cNvPr id="18450" name="Oval 25"/>
            <p:cNvSpPr/>
            <p:nvPr/>
          </p:nvSpPr>
          <p:spPr>
            <a:xfrm>
              <a:off x="2760" y="3024"/>
              <a:ext cx="432" cy="192"/>
            </a:xfrm>
            <a:prstGeom prst="ellipse">
              <a:avLst/>
            </a:prstGeom>
            <a:solidFill>
              <a:schemeClr val="bg1"/>
            </a:solidFill>
            <a:ln w="9525" cap="flat" cmpd="sng">
              <a:solidFill>
                <a:schemeClr val="tx1"/>
              </a:solidFill>
              <a:prstDash val="solid"/>
              <a:headEnd type="none" w="med" len="med"/>
              <a:tailEnd type="none" w="med" len="med"/>
            </a:ln>
          </p:spPr>
          <p:txBody>
            <a:bodyPr wrap="none" anchor="ctr" anchorCtr="0"/>
            <a:lstStyle>
              <a:lvl1pPr marL="342900" indent="-342900" algn="ctr" rtl="0" eaLnBrk="0" fontAlgn="base" hangingPunct="0">
                <a:spcBef>
                  <a:spcPct val="0"/>
                </a:spcBef>
                <a:spcAft>
                  <a:spcPct val="0"/>
                </a:spcAft>
                <a:buChar char="•"/>
                <a:defRPr sz="2200">
                  <a:solidFill>
                    <a:schemeClr val="tx1"/>
                  </a:solidFill>
                  <a:latin typeface="+mn-lt"/>
                  <a:ea typeface="+mn-ea"/>
                  <a:cs typeface="+mn-cs"/>
                </a:defRPr>
              </a:lvl1pPr>
              <a:lvl2pPr marL="742950" indent="-285750" algn="ctr" rtl="0" eaLnBrk="0" fontAlgn="base" hangingPunct="0">
                <a:spcBef>
                  <a:spcPct val="0"/>
                </a:spcBef>
                <a:spcAft>
                  <a:spcPct val="0"/>
                </a:spcAft>
                <a:buChar char="–"/>
                <a:defRPr sz="2200">
                  <a:solidFill>
                    <a:schemeClr val="tx1"/>
                  </a:solidFill>
                  <a:latin typeface="+mn-lt"/>
                  <a:ea typeface="+mn-ea"/>
                </a:defRPr>
              </a:lvl2pPr>
              <a:lvl3pPr marL="1143000" indent="-228600" algn="ctr" rtl="0" eaLnBrk="0" fontAlgn="base" hangingPunct="0">
                <a:spcBef>
                  <a:spcPct val="0"/>
                </a:spcBef>
                <a:spcAft>
                  <a:spcPct val="0"/>
                </a:spcAft>
                <a:buChar char="•"/>
                <a:defRPr sz="2200">
                  <a:solidFill>
                    <a:schemeClr val="tx1"/>
                  </a:solidFill>
                  <a:latin typeface="+mn-lt"/>
                  <a:ea typeface="+mn-ea"/>
                </a:defRPr>
              </a:lvl3pPr>
              <a:lvl4pPr marL="1600200" indent="-228600" algn="ctr" rtl="0" eaLnBrk="0" fontAlgn="base" hangingPunct="0">
                <a:spcBef>
                  <a:spcPct val="0"/>
                </a:spcBef>
                <a:spcAft>
                  <a:spcPct val="0"/>
                </a:spcAft>
                <a:buChar char="–"/>
                <a:defRPr sz="2200">
                  <a:solidFill>
                    <a:schemeClr val="tx1"/>
                  </a:solidFill>
                  <a:latin typeface="+mn-lt"/>
                  <a:ea typeface="+mn-ea"/>
                </a:defRPr>
              </a:lvl4pPr>
              <a:lvl5pPr marL="2057400" indent="-228600" algn="ctr" rtl="0" eaLnBrk="0" fontAlgn="base" hangingPunct="0">
                <a:spcBef>
                  <a:spcPct val="0"/>
                </a:spcBef>
                <a:spcAft>
                  <a:spcPct val="0"/>
                </a:spcAft>
                <a:buChar char="»"/>
                <a:defRPr sz="2200">
                  <a:solidFill>
                    <a:schemeClr val="tx1"/>
                  </a:solidFill>
                  <a:latin typeface="+mn-lt"/>
                  <a:ea typeface="+mn-ea"/>
                </a:defRPr>
              </a:lvl5pPr>
            </a:lstStyle>
            <a:p>
              <a:pPr marL="0" lvl="0" indent="0">
                <a:buNone/>
              </a:pPr>
              <a:r>
                <a:rPr lang="zh-CN" altLang="en-US" sz="1600" b="1" dirty="0">
                  <a:solidFill>
                    <a:schemeClr val="tx2"/>
                  </a:solidFill>
                </a:rPr>
                <a:t>就绪</a:t>
              </a:r>
              <a:endParaRPr lang="zh-CN" altLang="en-US" sz="1600" b="1" dirty="0">
                <a:solidFill>
                  <a:schemeClr val="tx2"/>
                </a:solidFill>
              </a:endParaRPr>
            </a:p>
          </p:txBody>
        </p:sp>
        <p:sp>
          <p:nvSpPr>
            <p:cNvPr id="18451" name="Line 26"/>
            <p:cNvSpPr/>
            <p:nvPr/>
          </p:nvSpPr>
          <p:spPr>
            <a:xfrm>
              <a:off x="480" y="2688"/>
              <a:ext cx="0" cy="192"/>
            </a:xfrm>
            <a:prstGeom prst="line">
              <a:avLst/>
            </a:prstGeom>
            <a:ln w="9525" cap="flat" cmpd="sng">
              <a:solidFill>
                <a:schemeClr val="tx1"/>
              </a:solidFill>
              <a:prstDash val="solid"/>
              <a:headEnd type="none" w="med" len="med"/>
              <a:tailEnd type="none" w="med" len="med"/>
            </a:ln>
          </p:spPr>
        </p:sp>
        <p:sp>
          <p:nvSpPr>
            <p:cNvPr id="18452" name="Line 27"/>
            <p:cNvSpPr/>
            <p:nvPr/>
          </p:nvSpPr>
          <p:spPr>
            <a:xfrm>
              <a:off x="480" y="2880"/>
              <a:ext cx="528" cy="0"/>
            </a:xfrm>
            <a:prstGeom prst="line">
              <a:avLst/>
            </a:prstGeom>
            <a:ln w="9525" cap="flat" cmpd="sng">
              <a:solidFill>
                <a:schemeClr val="tx1"/>
              </a:solidFill>
              <a:prstDash val="solid"/>
              <a:headEnd type="none" w="med" len="med"/>
              <a:tailEnd type="triangle" w="med" len="med"/>
            </a:ln>
          </p:spPr>
        </p:sp>
        <p:sp>
          <p:nvSpPr>
            <p:cNvPr id="18453" name="AutoShape 28"/>
            <p:cNvSpPr/>
            <p:nvPr/>
          </p:nvSpPr>
          <p:spPr>
            <a:xfrm>
              <a:off x="4224" y="2304"/>
              <a:ext cx="384" cy="1008"/>
            </a:xfrm>
            <a:prstGeom prst="flowChartMagneticDisk">
              <a:avLst/>
            </a:prstGeom>
            <a:solidFill>
              <a:schemeClr val="bg1"/>
            </a:solidFill>
            <a:ln w="9525" cap="flat" cmpd="sng">
              <a:solidFill>
                <a:schemeClr val="tx1"/>
              </a:solidFill>
              <a:prstDash val="solid"/>
              <a:headEnd type="none" w="med" len="med"/>
              <a:tailEnd type="none" w="med" len="med"/>
            </a:ln>
          </p:spPr>
          <p:txBody>
            <a:bodyPr wrap="none" anchor="ctr" anchorCtr="0"/>
            <a:lstStyle>
              <a:lvl1pPr marL="342900" indent="-342900" algn="ctr" rtl="0" eaLnBrk="0" fontAlgn="base" hangingPunct="0">
                <a:spcBef>
                  <a:spcPct val="0"/>
                </a:spcBef>
                <a:spcAft>
                  <a:spcPct val="0"/>
                </a:spcAft>
                <a:buChar char="•"/>
                <a:defRPr sz="2200">
                  <a:solidFill>
                    <a:schemeClr val="tx1"/>
                  </a:solidFill>
                  <a:latin typeface="+mn-lt"/>
                  <a:ea typeface="+mn-ea"/>
                  <a:cs typeface="+mn-cs"/>
                </a:defRPr>
              </a:lvl1pPr>
              <a:lvl2pPr marL="742950" indent="-285750" algn="ctr" rtl="0" eaLnBrk="0" fontAlgn="base" hangingPunct="0">
                <a:spcBef>
                  <a:spcPct val="0"/>
                </a:spcBef>
                <a:spcAft>
                  <a:spcPct val="0"/>
                </a:spcAft>
                <a:buChar char="–"/>
                <a:defRPr sz="2200">
                  <a:solidFill>
                    <a:schemeClr val="tx1"/>
                  </a:solidFill>
                  <a:latin typeface="+mn-lt"/>
                  <a:ea typeface="+mn-ea"/>
                </a:defRPr>
              </a:lvl2pPr>
              <a:lvl3pPr marL="1143000" indent="-228600" algn="ctr" rtl="0" eaLnBrk="0" fontAlgn="base" hangingPunct="0">
                <a:spcBef>
                  <a:spcPct val="0"/>
                </a:spcBef>
                <a:spcAft>
                  <a:spcPct val="0"/>
                </a:spcAft>
                <a:buChar char="•"/>
                <a:defRPr sz="2200">
                  <a:solidFill>
                    <a:schemeClr val="tx1"/>
                  </a:solidFill>
                  <a:latin typeface="+mn-lt"/>
                  <a:ea typeface="+mn-ea"/>
                </a:defRPr>
              </a:lvl3pPr>
              <a:lvl4pPr marL="1600200" indent="-228600" algn="ctr" rtl="0" eaLnBrk="0" fontAlgn="base" hangingPunct="0">
                <a:spcBef>
                  <a:spcPct val="0"/>
                </a:spcBef>
                <a:spcAft>
                  <a:spcPct val="0"/>
                </a:spcAft>
                <a:buChar char="–"/>
                <a:defRPr sz="2200">
                  <a:solidFill>
                    <a:schemeClr val="tx1"/>
                  </a:solidFill>
                  <a:latin typeface="+mn-lt"/>
                  <a:ea typeface="+mn-ea"/>
                </a:defRPr>
              </a:lvl4pPr>
              <a:lvl5pPr marL="2057400" indent="-228600" algn="ctr" rtl="0" eaLnBrk="0" fontAlgn="base" hangingPunct="0">
                <a:spcBef>
                  <a:spcPct val="0"/>
                </a:spcBef>
                <a:spcAft>
                  <a:spcPct val="0"/>
                </a:spcAft>
                <a:buChar char="»"/>
                <a:defRPr sz="2200">
                  <a:solidFill>
                    <a:schemeClr val="tx1"/>
                  </a:solidFill>
                  <a:latin typeface="+mn-lt"/>
                  <a:ea typeface="+mn-ea"/>
                </a:defRPr>
              </a:lvl5pPr>
            </a:lstStyle>
            <a:p>
              <a:pPr marL="0" lvl="0" indent="0">
                <a:buNone/>
              </a:pPr>
              <a:r>
                <a:rPr lang="zh-CN" altLang="en-US" sz="1800" b="1" dirty="0">
                  <a:solidFill>
                    <a:schemeClr val="tx2"/>
                  </a:solidFill>
                </a:rPr>
                <a:t>输</a:t>
              </a:r>
              <a:endParaRPr lang="zh-CN" altLang="en-US" sz="1800" b="1" dirty="0">
                <a:solidFill>
                  <a:schemeClr val="tx2"/>
                </a:solidFill>
              </a:endParaRPr>
            </a:p>
            <a:p>
              <a:pPr marL="0" lvl="0" indent="0">
                <a:buNone/>
              </a:pPr>
              <a:r>
                <a:rPr lang="zh-CN" altLang="en-US" sz="1800" b="1" dirty="0">
                  <a:solidFill>
                    <a:schemeClr val="tx2"/>
                  </a:solidFill>
                </a:rPr>
                <a:t>出</a:t>
              </a:r>
              <a:endParaRPr lang="zh-CN" altLang="en-US" sz="1800" b="1" dirty="0">
                <a:solidFill>
                  <a:schemeClr val="tx2"/>
                </a:solidFill>
              </a:endParaRPr>
            </a:p>
            <a:p>
              <a:pPr marL="0" lvl="0" indent="0">
                <a:buNone/>
              </a:pPr>
              <a:r>
                <a:rPr lang="zh-CN" altLang="en-US" sz="1800" b="1" dirty="0">
                  <a:solidFill>
                    <a:schemeClr val="tx2"/>
                  </a:solidFill>
                </a:rPr>
                <a:t>井</a:t>
              </a:r>
              <a:endParaRPr lang="zh-CN" altLang="en-US" sz="1800" b="1" dirty="0">
                <a:solidFill>
                  <a:schemeClr val="tx2"/>
                </a:solidFill>
              </a:endParaRPr>
            </a:p>
          </p:txBody>
        </p:sp>
        <p:sp>
          <p:nvSpPr>
            <p:cNvPr id="18454" name="Line 29"/>
            <p:cNvSpPr/>
            <p:nvPr/>
          </p:nvSpPr>
          <p:spPr>
            <a:xfrm>
              <a:off x="3456" y="2592"/>
              <a:ext cx="192" cy="432"/>
            </a:xfrm>
            <a:prstGeom prst="line">
              <a:avLst/>
            </a:prstGeom>
            <a:ln w="9525" cap="flat" cmpd="sng">
              <a:solidFill>
                <a:schemeClr val="tx1"/>
              </a:solidFill>
              <a:prstDash val="solid"/>
              <a:headEnd type="none" w="med" len="med"/>
              <a:tailEnd type="triangle" w="med" len="med"/>
            </a:ln>
          </p:spPr>
        </p:sp>
        <p:sp>
          <p:nvSpPr>
            <p:cNvPr id="18455" name="Line 30"/>
            <p:cNvSpPr/>
            <p:nvPr/>
          </p:nvSpPr>
          <p:spPr>
            <a:xfrm flipH="1">
              <a:off x="3168" y="3120"/>
              <a:ext cx="288" cy="0"/>
            </a:xfrm>
            <a:prstGeom prst="line">
              <a:avLst/>
            </a:prstGeom>
            <a:ln w="9525" cap="flat" cmpd="sng">
              <a:solidFill>
                <a:schemeClr val="tx1"/>
              </a:solidFill>
              <a:prstDash val="solid"/>
              <a:headEnd type="none" w="med" len="med"/>
              <a:tailEnd type="triangle" w="med" len="med"/>
            </a:ln>
          </p:spPr>
        </p:sp>
        <p:sp>
          <p:nvSpPr>
            <p:cNvPr id="18456" name="Line 31"/>
            <p:cNvSpPr/>
            <p:nvPr/>
          </p:nvSpPr>
          <p:spPr>
            <a:xfrm>
              <a:off x="1632" y="2880"/>
              <a:ext cx="336" cy="0"/>
            </a:xfrm>
            <a:prstGeom prst="line">
              <a:avLst/>
            </a:prstGeom>
            <a:ln w="9525" cap="flat" cmpd="sng">
              <a:solidFill>
                <a:schemeClr val="tx1"/>
              </a:solidFill>
              <a:prstDash val="solid"/>
              <a:headEnd type="none" w="med" len="med"/>
              <a:tailEnd type="triangle" w="med" len="med"/>
            </a:ln>
          </p:spPr>
        </p:sp>
        <p:sp>
          <p:nvSpPr>
            <p:cNvPr id="18457" name="Line 32"/>
            <p:cNvSpPr/>
            <p:nvPr/>
          </p:nvSpPr>
          <p:spPr>
            <a:xfrm>
              <a:off x="2370" y="2880"/>
              <a:ext cx="336" cy="0"/>
            </a:xfrm>
            <a:prstGeom prst="line">
              <a:avLst/>
            </a:prstGeom>
            <a:ln w="9525" cap="flat" cmpd="sng">
              <a:solidFill>
                <a:schemeClr val="tx1"/>
              </a:solidFill>
              <a:prstDash val="solid"/>
              <a:headEnd type="none" w="med" len="med"/>
              <a:tailEnd type="triangle" w="med" len="med"/>
            </a:ln>
          </p:spPr>
        </p:sp>
        <p:sp>
          <p:nvSpPr>
            <p:cNvPr id="18458" name="Line 33"/>
            <p:cNvSpPr/>
            <p:nvPr/>
          </p:nvSpPr>
          <p:spPr>
            <a:xfrm>
              <a:off x="3936" y="2880"/>
              <a:ext cx="288" cy="0"/>
            </a:xfrm>
            <a:prstGeom prst="line">
              <a:avLst/>
            </a:prstGeom>
            <a:ln w="9525" cap="flat" cmpd="sng">
              <a:solidFill>
                <a:schemeClr val="tx1"/>
              </a:solidFill>
              <a:prstDash val="solid"/>
              <a:headEnd type="none" w="med" len="med"/>
              <a:tailEnd type="triangle" w="med" len="med"/>
            </a:ln>
          </p:spPr>
        </p:sp>
        <p:sp>
          <p:nvSpPr>
            <p:cNvPr id="18459" name="Line 34"/>
            <p:cNvSpPr/>
            <p:nvPr/>
          </p:nvSpPr>
          <p:spPr>
            <a:xfrm>
              <a:off x="4608" y="2880"/>
              <a:ext cx="288" cy="0"/>
            </a:xfrm>
            <a:prstGeom prst="line">
              <a:avLst/>
            </a:prstGeom>
            <a:ln w="9525" cap="flat" cmpd="sng">
              <a:solidFill>
                <a:schemeClr val="tx1"/>
              </a:solidFill>
              <a:prstDash val="solid"/>
              <a:headEnd type="none" w="med" len="med"/>
              <a:tailEnd type="triangle" w="med" len="med"/>
            </a:ln>
          </p:spPr>
        </p:sp>
        <p:sp>
          <p:nvSpPr>
            <p:cNvPr id="18460" name="Rectangle 35"/>
            <p:cNvSpPr/>
            <p:nvPr/>
          </p:nvSpPr>
          <p:spPr>
            <a:xfrm>
              <a:off x="1728" y="1815"/>
              <a:ext cx="192" cy="864"/>
            </a:xfrm>
            <a:prstGeom prst="rect">
              <a:avLst/>
            </a:prstGeom>
            <a:solidFill>
              <a:schemeClr val="bg1"/>
            </a:solidFill>
            <a:ln w="9525" cap="flat" cmpd="sng">
              <a:solidFill>
                <a:schemeClr val="bg1"/>
              </a:solidFill>
              <a:prstDash val="solid"/>
              <a:miter/>
              <a:headEnd type="none" w="med" len="med"/>
              <a:tailEnd type="none" w="med" len="med"/>
            </a:ln>
          </p:spPr>
          <p:txBody>
            <a:bodyPr wrap="none" anchor="ctr" anchorCtr="0"/>
            <a:lstStyle>
              <a:lvl1pPr marL="342900" indent="-342900" algn="ctr" rtl="0" eaLnBrk="0" fontAlgn="base" hangingPunct="0">
                <a:spcBef>
                  <a:spcPct val="0"/>
                </a:spcBef>
                <a:spcAft>
                  <a:spcPct val="0"/>
                </a:spcAft>
                <a:buChar char="•"/>
                <a:defRPr sz="2200">
                  <a:solidFill>
                    <a:schemeClr val="tx1"/>
                  </a:solidFill>
                  <a:latin typeface="+mn-lt"/>
                  <a:ea typeface="+mn-ea"/>
                  <a:cs typeface="+mn-cs"/>
                </a:defRPr>
              </a:lvl1pPr>
              <a:lvl2pPr marL="742950" indent="-285750" algn="ctr" rtl="0" eaLnBrk="0" fontAlgn="base" hangingPunct="0">
                <a:spcBef>
                  <a:spcPct val="0"/>
                </a:spcBef>
                <a:spcAft>
                  <a:spcPct val="0"/>
                </a:spcAft>
                <a:buChar char="–"/>
                <a:defRPr sz="2200">
                  <a:solidFill>
                    <a:schemeClr val="tx1"/>
                  </a:solidFill>
                  <a:latin typeface="+mn-lt"/>
                  <a:ea typeface="+mn-ea"/>
                </a:defRPr>
              </a:lvl2pPr>
              <a:lvl3pPr marL="1143000" indent="-228600" algn="ctr" rtl="0" eaLnBrk="0" fontAlgn="base" hangingPunct="0">
                <a:spcBef>
                  <a:spcPct val="0"/>
                </a:spcBef>
                <a:spcAft>
                  <a:spcPct val="0"/>
                </a:spcAft>
                <a:buChar char="•"/>
                <a:defRPr sz="2200">
                  <a:solidFill>
                    <a:schemeClr val="tx1"/>
                  </a:solidFill>
                  <a:latin typeface="+mn-lt"/>
                  <a:ea typeface="+mn-ea"/>
                </a:defRPr>
              </a:lvl3pPr>
              <a:lvl4pPr marL="1600200" indent="-228600" algn="ctr" rtl="0" eaLnBrk="0" fontAlgn="base" hangingPunct="0">
                <a:spcBef>
                  <a:spcPct val="0"/>
                </a:spcBef>
                <a:spcAft>
                  <a:spcPct val="0"/>
                </a:spcAft>
                <a:buChar char="–"/>
                <a:defRPr sz="2200">
                  <a:solidFill>
                    <a:schemeClr val="tx1"/>
                  </a:solidFill>
                  <a:latin typeface="+mn-lt"/>
                  <a:ea typeface="+mn-ea"/>
                </a:defRPr>
              </a:lvl4pPr>
              <a:lvl5pPr marL="2057400" indent="-228600" algn="ctr" rtl="0" eaLnBrk="0" fontAlgn="base" hangingPunct="0">
                <a:spcBef>
                  <a:spcPct val="0"/>
                </a:spcBef>
                <a:spcAft>
                  <a:spcPct val="0"/>
                </a:spcAft>
                <a:buChar char="»"/>
                <a:defRPr sz="2200">
                  <a:solidFill>
                    <a:schemeClr val="tx1"/>
                  </a:solidFill>
                  <a:latin typeface="+mn-lt"/>
                  <a:ea typeface="+mn-ea"/>
                </a:defRPr>
              </a:lvl5pPr>
            </a:lstStyle>
            <a:p>
              <a:pPr marL="0" lvl="0" indent="0">
                <a:buNone/>
              </a:pPr>
              <a:r>
                <a:rPr lang="zh-CN" altLang="en-US" sz="1600" b="1" dirty="0">
                  <a:solidFill>
                    <a:schemeClr val="tx2"/>
                  </a:solidFill>
                </a:rPr>
                <a:t>输</a:t>
              </a:r>
              <a:endParaRPr lang="zh-CN" altLang="en-US" sz="1600" b="1" dirty="0">
                <a:solidFill>
                  <a:schemeClr val="tx2"/>
                </a:solidFill>
              </a:endParaRPr>
            </a:p>
            <a:p>
              <a:pPr marL="0" lvl="0" indent="0">
                <a:buNone/>
              </a:pPr>
              <a:r>
                <a:rPr lang="zh-CN" altLang="en-US" sz="1600" b="1" dirty="0">
                  <a:solidFill>
                    <a:schemeClr val="tx2"/>
                  </a:solidFill>
                </a:rPr>
                <a:t>入</a:t>
              </a:r>
              <a:endParaRPr lang="zh-CN" altLang="en-US" sz="1600" b="1" dirty="0">
                <a:solidFill>
                  <a:schemeClr val="tx2"/>
                </a:solidFill>
              </a:endParaRPr>
            </a:p>
            <a:p>
              <a:pPr marL="0" lvl="0" indent="0">
                <a:buNone/>
              </a:pPr>
              <a:r>
                <a:rPr lang="zh-CN" altLang="en-US" sz="1600" b="1" dirty="0">
                  <a:solidFill>
                    <a:schemeClr val="tx2"/>
                  </a:solidFill>
                </a:rPr>
                <a:t>程</a:t>
              </a:r>
              <a:endParaRPr lang="zh-CN" altLang="en-US" sz="1600" b="1" dirty="0">
                <a:solidFill>
                  <a:schemeClr val="tx2"/>
                </a:solidFill>
              </a:endParaRPr>
            </a:p>
            <a:p>
              <a:pPr marL="0" lvl="0" indent="0">
                <a:buNone/>
              </a:pPr>
              <a:r>
                <a:rPr lang="zh-CN" altLang="en-US" sz="1600" b="1" dirty="0">
                  <a:solidFill>
                    <a:schemeClr val="tx2"/>
                  </a:solidFill>
                </a:rPr>
                <a:t>序</a:t>
              </a:r>
              <a:endParaRPr lang="zh-CN" altLang="en-US" sz="1600" b="1" dirty="0">
                <a:solidFill>
                  <a:schemeClr val="tx2"/>
                </a:solidFill>
              </a:endParaRPr>
            </a:p>
          </p:txBody>
        </p:sp>
        <p:sp>
          <p:nvSpPr>
            <p:cNvPr id="18461" name="Rectangle 36"/>
            <p:cNvSpPr/>
            <p:nvPr/>
          </p:nvSpPr>
          <p:spPr>
            <a:xfrm>
              <a:off x="4656" y="1860"/>
              <a:ext cx="192" cy="864"/>
            </a:xfrm>
            <a:prstGeom prst="rect">
              <a:avLst/>
            </a:prstGeom>
            <a:solidFill>
              <a:schemeClr val="bg1"/>
            </a:solidFill>
            <a:ln w="9525" cap="flat" cmpd="sng">
              <a:solidFill>
                <a:schemeClr val="bg1"/>
              </a:solidFill>
              <a:prstDash val="solid"/>
              <a:miter/>
              <a:headEnd type="none" w="med" len="med"/>
              <a:tailEnd type="none" w="med" len="med"/>
            </a:ln>
          </p:spPr>
          <p:txBody>
            <a:bodyPr wrap="none" anchor="ctr" anchorCtr="0"/>
            <a:lstStyle>
              <a:lvl1pPr marL="342900" indent="-342900" algn="ctr" rtl="0" eaLnBrk="0" fontAlgn="base" hangingPunct="0">
                <a:spcBef>
                  <a:spcPct val="0"/>
                </a:spcBef>
                <a:spcAft>
                  <a:spcPct val="0"/>
                </a:spcAft>
                <a:buChar char="•"/>
                <a:defRPr sz="2200">
                  <a:solidFill>
                    <a:schemeClr val="tx1"/>
                  </a:solidFill>
                  <a:latin typeface="+mn-lt"/>
                  <a:ea typeface="+mn-ea"/>
                  <a:cs typeface="+mn-cs"/>
                </a:defRPr>
              </a:lvl1pPr>
              <a:lvl2pPr marL="742950" indent="-285750" algn="ctr" rtl="0" eaLnBrk="0" fontAlgn="base" hangingPunct="0">
                <a:spcBef>
                  <a:spcPct val="0"/>
                </a:spcBef>
                <a:spcAft>
                  <a:spcPct val="0"/>
                </a:spcAft>
                <a:buChar char="–"/>
                <a:defRPr sz="2200">
                  <a:solidFill>
                    <a:schemeClr val="tx1"/>
                  </a:solidFill>
                  <a:latin typeface="+mn-lt"/>
                  <a:ea typeface="+mn-ea"/>
                </a:defRPr>
              </a:lvl2pPr>
              <a:lvl3pPr marL="1143000" indent="-228600" algn="ctr" rtl="0" eaLnBrk="0" fontAlgn="base" hangingPunct="0">
                <a:spcBef>
                  <a:spcPct val="0"/>
                </a:spcBef>
                <a:spcAft>
                  <a:spcPct val="0"/>
                </a:spcAft>
                <a:buChar char="•"/>
                <a:defRPr sz="2200">
                  <a:solidFill>
                    <a:schemeClr val="tx1"/>
                  </a:solidFill>
                  <a:latin typeface="+mn-lt"/>
                  <a:ea typeface="+mn-ea"/>
                </a:defRPr>
              </a:lvl3pPr>
              <a:lvl4pPr marL="1600200" indent="-228600" algn="ctr" rtl="0" eaLnBrk="0" fontAlgn="base" hangingPunct="0">
                <a:spcBef>
                  <a:spcPct val="0"/>
                </a:spcBef>
                <a:spcAft>
                  <a:spcPct val="0"/>
                </a:spcAft>
                <a:buChar char="–"/>
                <a:defRPr sz="2200">
                  <a:solidFill>
                    <a:schemeClr val="tx1"/>
                  </a:solidFill>
                  <a:latin typeface="+mn-lt"/>
                  <a:ea typeface="+mn-ea"/>
                </a:defRPr>
              </a:lvl4pPr>
              <a:lvl5pPr marL="2057400" indent="-228600" algn="ctr" rtl="0" eaLnBrk="0" fontAlgn="base" hangingPunct="0">
                <a:spcBef>
                  <a:spcPct val="0"/>
                </a:spcBef>
                <a:spcAft>
                  <a:spcPct val="0"/>
                </a:spcAft>
                <a:buChar char="»"/>
                <a:defRPr sz="2200">
                  <a:solidFill>
                    <a:schemeClr val="tx1"/>
                  </a:solidFill>
                  <a:latin typeface="+mn-lt"/>
                  <a:ea typeface="+mn-ea"/>
                </a:defRPr>
              </a:lvl5pPr>
            </a:lstStyle>
            <a:p>
              <a:pPr marL="0" lvl="0" indent="0">
                <a:buNone/>
              </a:pPr>
              <a:r>
                <a:rPr lang="zh-CN" altLang="en-US" sz="1600" b="1" dirty="0">
                  <a:solidFill>
                    <a:schemeClr val="tx2"/>
                  </a:solidFill>
                </a:rPr>
                <a:t>输</a:t>
              </a:r>
              <a:endParaRPr lang="zh-CN" altLang="en-US" sz="1600" b="1" dirty="0">
                <a:solidFill>
                  <a:schemeClr val="tx2"/>
                </a:solidFill>
              </a:endParaRPr>
            </a:p>
            <a:p>
              <a:pPr marL="0" lvl="0" indent="0">
                <a:buNone/>
              </a:pPr>
              <a:r>
                <a:rPr lang="zh-CN" altLang="en-US" sz="1600" b="1" dirty="0">
                  <a:solidFill>
                    <a:schemeClr val="tx2"/>
                  </a:solidFill>
                </a:rPr>
                <a:t>出</a:t>
              </a:r>
              <a:endParaRPr lang="zh-CN" altLang="en-US" sz="1600" b="1" dirty="0">
                <a:solidFill>
                  <a:schemeClr val="tx2"/>
                </a:solidFill>
              </a:endParaRPr>
            </a:p>
            <a:p>
              <a:pPr marL="0" lvl="0" indent="0">
                <a:buNone/>
              </a:pPr>
              <a:r>
                <a:rPr lang="zh-CN" altLang="en-US" sz="1600" b="1" dirty="0">
                  <a:solidFill>
                    <a:schemeClr val="tx2"/>
                  </a:solidFill>
                </a:rPr>
                <a:t>程</a:t>
              </a:r>
              <a:endParaRPr lang="zh-CN" altLang="en-US" sz="1600" b="1" dirty="0">
                <a:solidFill>
                  <a:schemeClr val="tx2"/>
                </a:solidFill>
              </a:endParaRPr>
            </a:p>
            <a:p>
              <a:pPr marL="0" lvl="0" indent="0">
                <a:buNone/>
              </a:pPr>
              <a:r>
                <a:rPr lang="zh-CN" altLang="en-US" sz="1600" b="1" dirty="0">
                  <a:solidFill>
                    <a:schemeClr val="tx2"/>
                  </a:solidFill>
                </a:rPr>
                <a:t>序</a:t>
              </a:r>
              <a:endParaRPr lang="zh-CN" altLang="en-US" sz="1600" b="1" dirty="0">
                <a:solidFill>
                  <a:schemeClr val="tx2"/>
                </a:solidFill>
              </a:endParaRPr>
            </a:p>
          </p:txBody>
        </p:sp>
        <p:sp>
          <p:nvSpPr>
            <p:cNvPr id="18462" name="Rectangle 37"/>
            <p:cNvSpPr/>
            <p:nvPr/>
          </p:nvSpPr>
          <p:spPr>
            <a:xfrm>
              <a:off x="2400" y="1902"/>
              <a:ext cx="192" cy="864"/>
            </a:xfrm>
            <a:prstGeom prst="rect">
              <a:avLst/>
            </a:prstGeom>
            <a:solidFill>
              <a:schemeClr val="bg1"/>
            </a:solidFill>
            <a:ln w="9525" cap="flat" cmpd="sng">
              <a:solidFill>
                <a:schemeClr val="bg1"/>
              </a:solidFill>
              <a:prstDash val="solid"/>
              <a:miter/>
              <a:headEnd type="none" w="med" len="med"/>
              <a:tailEnd type="none" w="med" len="med"/>
            </a:ln>
          </p:spPr>
          <p:txBody>
            <a:bodyPr wrap="none" anchor="ctr" anchorCtr="0"/>
            <a:lstStyle>
              <a:lvl1pPr marL="342900" indent="-342900" algn="ctr" rtl="0" eaLnBrk="0" fontAlgn="base" hangingPunct="0">
                <a:spcBef>
                  <a:spcPct val="0"/>
                </a:spcBef>
                <a:spcAft>
                  <a:spcPct val="0"/>
                </a:spcAft>
                <a:buChar char="•"/>
                <a:defRPr sz="2200">
                  <a:solidFill>
                    <a:schemeClr val="tx1"/>
                  </a:solidFill>
                  <a:latin typeface="+mn-lt"/>
                  <a:ea typeface="+mn-ea"/>
                  <a:cs typeface="+mn-cs"/>
                </a:defRPr>
              </a:lvl1pPr>
              <a:lvl2pPr marL="742950" indent="-285750" algn="ctr" rtl="0" eaLnBrk="0" fontAlgn="base" hangingPunct="0">
                <a:spcBef>
                  <a:spcPct val="0"/>
                </a:spcBef>
                <a:spcAft>
                  <a:spcPct val="0"/>
                </a:spcAft>
                <a:buChar char="–"/>
                <a:defRPr sz="2200">
                  <a:solidFill>
                    <a:schemeClr val="tx1"/>
                  </a:solidFill>
                  <a:latin typeface="+mn-lt"/>
                  <a:ea typeface="+mn-ea"/>
                </a:defRPr>
              </a:lvl2pPr>
              <a:lvl3pPr marL="1143000" indent="-228600" algn="ctr" rtl="0" eaLnBrk="0" fontAlgn="base" hangingPunct="0">
                <a:spcBef>
                  <a:spcPct val="0"/>
                </a:spcBef>
                <a:spcAft>
                  <a:spcPct val="0"/>
                </a:spcAft>
                <a:buChar char="•"/>
                <a:defRPr sz="2200">
                  <a:solidFill>
                    <a:schemeClr val="tx1"/>
                  </a:solidFill>
                  <a:latin typeface="+mn-lt"/>
                  <a:ea typeface="+mn-ea"/>
                </a:defRPr>
              </a:lvl3pPr>
              <a:lvl4pPr marL="1600200" indent="-228600" algn="ctr" rtl="0" eaLnBrk="0" fontAlgn="base" hangingPunct="0">
                <a:spcBef>
                  <a:spcPct val="0"/>
                </a:spcBef>
                <a:spcAft>
                  <a:spcPct val="0"/>
                </a:spcAft>
                <a:buChar char="–"/>
                <a:defRPr sz="2200">
                  <a:solidFill>
                    <a:schemeClr val="tx1"/>
                  </a:solidFill>
                  <a:latin typeface="+mn-lt"/>
                  <a:ea typeface="+mn-ea"/>
                </a:defRPr>
              </a:lvl4pPr>
              <a:lvl5pPr marL="2057400" indent="-228600" algn="ctr" rtl="0" eaLnBrk="0" fontAlgn="base" hangingPunct="0">
                <a:spcBef>
                  <a:spcPct val="0"/>
                </a:spcBef>
                <a:spcAft>
                  <a:spcPct val="0"/>
                </a:spcAft>
                <a:buChar char="»"/>
                <a:defRPr sz="2200">
                  <a:solidFill>
                    <a:schemeClr val="tx1"/>
                  </a:solidFill>
                  <a:latin typeface="+mn-lt"/>
                  <a:ea typeface="+mn-ea"/>
                </a:defRPr>
              </a:lvl5pPr>
            </a:lstStyle>
            <a:p>
              <a:pPr marL="0" lvl="0" indent="0">
                <a:buNone/>
              </a:pPr>
              <a:r>
                <a:rPr lang="zh-CN" altLang="en-US" sz="1600" b="1" dirty="0">
                  <a:solidFill>
                    <a:schemeClr val="tx2"/>
                  </a:solidFill>
                </a:rPr>
                <a:t>作</a:t>
              </a:r>
              <a:endParaRPr lang="zh-CN" altLang="en-US" sz="1600" b="1" dirty="0">
                <a:solidFill>
                  <a:schemeClr val="tx2"/>
                </a:solidFill>
              </a:endParaRPr>
            </a:p>
            <a:p>
              <a:pPr marL="0" lvl="0" indent="0">
                <a:buNone/>
              </a:pPr>
              <a:r>
                <a:rPr lang="zh-CN" altLang="en-US" sz="1600" b="1" dirty="0">
                  <a:solidFill>
                    <a:schemeClr val="tx2"/>
                  </a:solidFill>
                </a:rPr>
                <a:t>业</a:t>
              </a:r>
              <a:endParaRPr lang="zh-CN" altLang="en-US" sz="1600" b="1" dirty="0">
                <a:solidFill>
                  <a:schemeClr val="tx2"/>
                </a:solidFill>
              </a:endParaRPr>
            </a:p>
            <a:p>
              <a:pPr marL="0" lvl="0" indent="0">
                <a:buNone/>
              </a:pPr>
              <a:r>
                <a:rPr lang="zh-CN" altLang="en-US" sz="1600" b="1" dirty="0">
                  <a:solidFill>
                    <a:schemeClr val="tx2"/>
                  </a:solidFill>
                </a:rPr>
                <a:t>调</a:t>
              </a:r>
              <a:endParaRPr lang="zh-CN" altLang="en-US" sz="1600" b="1" dirty="0">
                <a:solidFill>
                  <a:schemeClr val="tx2"/>
                </a:solidFill>
              </a:endParaRPr>
            </a:p>
            <a:p>
              <a:pPr marL="0" lvl="0" indent="0">
                <a:buNone/>
              </a:pPr>
              <a:r>
                <a:rPr lang="zh-CN" altLang="en-US" sz="1600" b="1" dirty="0">
                  <a:solidFill>
                    <a:schemeClr val="tx2"/>
                  </a:solidFill>
                </a:rPr>
                <a:t>度</a:t>
              </a:r>
              <a:endParaRPr lang="zh-CN" altLang="en-US" sz="1600" b="1" dirty="0">
                <a:solidFill>
                  <a:schemeClr val="tx2"/>
                </a:solidFill>
              </a:endParaRPr>
            </a:p>
            <a:p>
              <a:pPr marL="0" lvl="0" indent="0">
                <a:buNone/>
              </a:pPr>
              <a:endParaRPr lang="en-US" altLang="zh-CN" sz="1600" b="1" dirty="0">
                <a:solidFill>
                  <a:schemeClr val="tx2"/>
                </a:solidFill>
              </a:endParaRPr>
            </a:p>
          </p:txBody>
        </p:sp>
        <p:sp>
          <p:nvSpPr>
            <p:cNvPr id="18463" name="Rectangle 38"/>
            <p:cNvSpPr/>
            <p:nvPr/>
          </p:nvSpPr>
          <p:spPr>
            <a:xfrm>
              <a:off x="3216" y="2640"/>
              <a:ext cx="192" cy="384"/>
            </a:xfrm>
            <a:prstGeom prst="rect">
              <a:avLst/>
            </a:prstGeom>
            <a:solidFill>
              <a:schemeClr val="bg1"/>
            </a:solidFill>
            <a:ln w="9525" cap="flat" cmpd="sng">
              <a:solidFill>
                <a:schemeClr val="bg1"/>
              </a:solidFill>
              <a:prstDash val="solid"/>
              <a:miter/>
              <a:headEnd type="none" w="med" len="med"/>
              <a:tailEnd type="none" w="med" len="med"/>
            </a:ln>
          </p:spPr>
          <p:txBody>
            <a:bodyPr wrap="none" anchor="ctr" anchorCtr="0"/>
            <a:lstStyle>
              <a:lvl1pPr marL="342900" indent="-342900" algn="ctr" rtl="0" eaLnBrk="0" fontAlgn="base" hangingPunct="0">
                <a:spcBef>
                  <a:spcPct val="0"/>
                </a:spcBef>
                <a:spcAft>
                  <a:spcPct val="0"/>
                </a:spcAft>
                <a:buChar char="•"/>
                <a:defRPr sz="2200">
                  <a:solidFill>
                    <a:schemeClr val="tx1"/>
                  </a:solidFill>
                  <a:latin typeface="+mn-lt"/>
                  <a:ea typeface="+mn-ea"/>
                  <a:cs typeface="+mn-cs"/>
                </a:defRPr>
              </a:lvl1pPr>
              <a:lvl2pPr marL="742950" indent="-285750" algn="ctr" rtl="0" eaLnBrk="0" fontAlgn="base" hangingPunct="0">
                <a:spcBef>
                  <a:spcPct val="0"/>
                </a:spcBef>
                <a:spcAft>
                  <a:spcPct val="0"/>
                </a:spcAft>
                <a:buChar char="–"/>
                <a:defRPr sz="2200">
                  <a:solidFill>
                    <a:schemeClr val="tx1"/>
                  </a:solidFill>
                  <a:latin typeface="+mn-lt"/>
                  <a:ea typeface="+mn-ea"/>
                </a:defRPr>
              </a:lvl2pPr>
              <a:lvl3pPr marL="1143000" indent="-228600" algn="ctr" rtl="0" eaLnBrk="0" fontAlgn="base" hangingPunct="0">
                <a:spcBef>
                  <a:spcPct val="0"/>
                </a:spcBef>
                <a:spcAft>
                  <a:spcPct val="0"/>
                </a:spcAft>
                <a:buChar char="•"/>
                <a:defRPr sz="2200">
                  <a:solidFill>
                    <a:schemeClr val="tx1"/>
                  </a:solidFill>
                  <a:latin typeface="+mn-lt"/>
                  <a:ea typeface="+mn-ea"/>
                </a:defRPr>
              </a:lvl3pPr>
              <a:lvl4pPr marL="1600200" indent="-228600" algn="ctr" rtl="0" eaLnBrk="0" fontAlgn="base" hangingPunct="0">
                <a:spcBef>
                  <a:spcPct val="0"/>
                </a:spcBef>
                <a:spcAft>
                  <a:spcPct val="0"/>
                </a:spcAft>
                <a:buChar char="–"/>
                <a:defRPr sz="2200">
                  <a:solidFill>
                    <a:schemeClr val="tx1"/>
                  </a:solidFill>
                  <a:latin typeface="+mn-lt"/>
                  <a:ea typeface="+mn-ea"/>
                </a:defRPr>
              </a:lvl4pPr>
              <a:lvl5pPr marL="2057400" indent="-228600" algn="ctr" rtl="0" eaLnBrk="0" fontAlgn="base" hangingPunct="0">
                <a:spcBef>
                  <a:spcPct val="0"/>
                </a:spcBef>
                <a:spcAft>
                  <a:spcPct val="0"/>
                </a:spcAft>
                <a:buChar char="»"/>
                <a:defRPr sz="2200">
                  <a:solidFill>
                    <a:schemeClr val="tx1"/>
                  </a:solidFill>
                  <a:latin typeface="+mn-lt"/>
                  <a:ea typeface="+mn-ea"/>
                </a:defRPr>
              </a:lvl5pPr>
            </a:lstStyle>
            <a:p>
              <a:pPr marL="0" lvl="0" indent="0">
                <a:buNone/>
              </a:pPr>
              <a:r>
                <a:rPr lang="zh-CN" altLang="en-US" sz="1200" b="1" dirty="0">
                  <a:solidFill>
                    <a:schemeClr val="tx2"/>
                  </a:solidFill>
                </a:rPr>
                <a:t>进程</a:t>
              </a:r>
              <a:endParaRPr lang="zh-CN" altLang="en-US" sz="1200" b="1" dirty="0">
                <a:solidFill>
                  <a:schemeClr val="tx2"/>
                </a:solidFill>
              </a:endParaRPr>
            </a:p>
            <a:p>
              <a:pPr marL="0" lvl="0" indent="0">
                <a:buNone/>
              </a:pPr>
              <a:r>
                <a:rPr lang="zh-CN" altLang="en-US" sz="1200" b="1" dirty="0">
                  <a:solidFill>
                    <a:schemeClr val="tx2"/>
                  </a:solidFill>
                </a:rPr>
                <a:t>调度</a:t>
              </a:r>
              <a:endParaRPr lang="zh-CN" altLang="en-US" sz="1200" b="1" dirty="0">
                <a:solidFill>
                  <a:schemeClr val="tx2"/>
                </a:solidFill>
              </a:endParaRPr>
            </a:p>
          </p:txBody>
        </p:sp>
        <p:sp>
          <p:nvSpPr>
            <p:cNvPr id="18464" name="Line 39"/>
            <p:cNvSpPr/>
            <p:nvPr/>
          </p:nvSpPr>
          <p:spPr>
            <a:xfrm flipH="1">
              <a:off x="2826" y="2526"/>
              <a:ext cx="300" cy="528"/>
            </a:xfrm>
            <a:prstGeom prst="line">
              <a:avLst/>
            </a:prstGeom>
            <a:ln w="9525" cap="flat" cmpd="sng">
              <a:solidFill>
                <a:schemeClr val="tx1"/>
              </a:solidFill>
              <a:prstDash val="solid"/>
              <a:headEnd type="none" w="med" len="med"/>
              <a:tailEnd type="triangle" w="med" len="med"/>
            </a:ln>
          </p:spPr>
        </p:sp>
        <p:sp>
          <p:nvSpPr>
            <p:cNvPr id="18465" name="Line 40"/>
            <p:cNvSpPr/>
            <p:nvPr/>
          </p:nvSpPr>
          <p:spPr>
            <a:xfrm flipV="1">
              <a:off x="2976" y="2586"/>
              <a:ext cx="258" cy="444"/>
            </a:xfrm>
            <a:prstGeom prst="line">
              <a:avLst/>
            </a:prstGeom>
            <a:ln w="9525" cap="flat" cmpd="sng">
              <a:solidFill>
                <a:schemeClr val="tx1"/>
              </a:solidFill>
              <a:prstDash val="solid"/>
              <a:headEnd type="none" w="med" len="med"/>
              <a:tailEnd type="triangle" w="med" len="med"/>
            </a:ln>
          </p:spPr>
        </p:sp>
      </p:grpSp>
      <p:sp>
        <p:nvSpPr>
          <p:cNvPr id="5" name="文本框 4"/>
          <p:cNvSpPr txBox="1"/>
          <p:nvPr/>
        </p:nvSpPr>
        <p:spPr>
          <a:xfrm>
            <a:off x="443230" y="1052195"/>
            <a:ext cx="8485505" cy="1198880"/>
          </a:xfrm>
          <a:prstGeom prst="rect">
            <a:avLst/>
          </a:prstGeom>
          <a:noFill/>
        </p:spPr>
        <p:txBody>
          <a:bodyPr wrap="square" rtlCol="0" anchor="t">
            <a:spAutoFit/>
          </a:bodyPr>
          <a:p>
            <a:r>
              <a:rPr lang="zh-CN" altLang="en-US" dirty="0">
                <a:sym typeface="+mn-ea"/>
              </a:rPr>
              <a:t>作业从进入系统到运行结束，通常需要经历收容、运行和完成三个阶段。相应的作业也就有“后备状态”、“运行状态”和“完成状态”</a:t>
            </a:r>
            <a:endParaRPr lang="zh-CN" altLang="en-US" dirty="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灯片编号占位符 3"/>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ea typeface="楷体_GB2312" pitchFamily="49" charset="-122"/>
              </a:rPr>
            </a:fld>
            <a:endParaRPr lang="en-US" altLang="zh-CN" sz="1400" dirty="0">
              <a:ea typeface="楷体_GB2312" pitchFamily="49" charset="-122"/>
            </a:endParaRPr>
          </a:p>
        </p:txBody>
      </p:sp>
      <p:sp>
        <p:nvSpPr>
          <p:cNvPr id="44035" name="Text Box 2"/>
          <p:cNvSpPr txBox="1"/>
          <p:nvPr/>
        </p:nvSpPr>
        <p:spPr>
          <a:xfrm>
            <a:off x="355600" y="469900"/>
            <a:ext cx="8521700" cy="3313113"/>
          </a:xfrm>
          <a:prstGeom prst="rect">
            <a:avLst/>
          </a:prstGeom>
          <a:noFill/>
          <a:ln w="9525">
            <a:noFill/>
          </a:ln>
        </p:spPr>
        <p:txBody>
          <a:bodyPr>
            <a:spAutoFit/>
          </a:bodyPr>
          <a:p>
            <a:pPr eaLnBrk="1" hangingPunct="1">
              <a:spcBef>
                <a:spcPct val="20000"/>
              </a:spcBef>
            </a:pPr>
            <a:r>
              <a:rPr lang="en-US" altLang="zh-CN" sz="3200" dirty="0">
                <a:solidFill>
                  <a:srgbClr val="CC3300"/>
                </a:solidFill>
                <a:latin typeface="Tahoma" panose="020B0604030504040204" pitchFamily="34" charset="0"/>
              </a:rPr>
              <a:t>2</a:t>
            </a:r>
            <a:r>
              <a:rPr lang="zh-CN" altLang="en-US" sz="3200" dirty="0">
                <a:solidFill>
                  <a:srgbClr val="CC3300"/>
                </a:solidFill>
                <a:latin typeface="Tahoma" panose="020B0604030504040204" pitchFamily="34" charset="0"/>
              </a:rPr>
              <a:t>．系统处理能力强</a:t>
            </a:r>
            <a:endParaRPr lang="zh-CN" altLang="en-US" sz="3200" dirty="0">
              <a:solidFill>
                <a:srgbClr val="CC3300"/>
              </a:solidFill>
              <a:latin typeface="Tahoma" panose="020B0604030504040204" pitchFamily="34" charset="0"/>
            </a:endParaRPr>
          </a:p>
          <a:p>
            <a:pPr eaLnBrk="1" hangingPunct="1">
              <a:spcBef>
                <a:spcPct val="20000"/>
              </a:spcBef>
            </a:pPr>
            <a:r>
              <a:rPr lang="zh-CN" altLang="en-US" dirty="0">
                <a:latin typeface="Tahoma" panose="020B0604030504040204" pitchFamily="34" charset="0"/>
              </a:rPr>
              <a:t>       </a:t>
            </a:r>
            <a:r>
              <a:rPr lang="zh-CN" altLang="en-US" sz="2800" dirty="0">
                <a:latin typeface="Tahoma" panose="020B0604030504040204" pitchFamily="34" charset="0"/>
              </a:rPr>
              <a:t>若处理机的处理能力不强，则有可能因处理机忙不过来而使某些实时任务不能得到及时处理，从而导致发生难于预料的后果。</a:t>
            </a:r>
            <a:endParaRPr lang="zh-CN" altLang="en-US" sz="2800" dirty="0">
              <a:latin typeface="Tahoma" panose="020B0604030504040204" pitchFamily="34" charset="0"/>
            </a:endParaRPr>
          </a:p>
          <a:p>
            <a:pPr eaLnBrk="1" hangingPunct="1">
              <a:spcBef>
                <a:spcPct val="20000"/>
              </a:spcBef>
            </a:pPr>
            <a:r>
              <a:rPr lang="zh-CN" altLang="en-US" sz="2800" dirty="0">
                <a:latin typeface="Tahoma" panose="020B0604030504040204" pitchFamily="34" charset="0"/>
              </a:rPr>
              <a:t>       假定系统中有</a:t>
            </a:r>
            <a:r>
              <a:rPr lang="en-US" altLang="zh-CN" sz="2800" dirty="0">
                <a:latin typeface="Tahoma" panose="020B0604030504040204" pitchFamily="34" charset="0"/>
              </a:rPr>
              <a:t>m</a:t>
            </a:r>
            <a:r>
              <a:rPr lang="zh-CN" altLang="en-US" sz="2800" dirty="0">
                <a:latin typeface="Tahoma" panose="020B0604030504040204" pitchFamily="34" charset="0"/>
              </a:rPr>
              <a:t>个周期性硬实时任务，它们的处理时间为</a:t>
            </a:r>
            <a:r>
              <a:rPr lang="en-US" altLang="zh-CN" sz="2800" dirty="0">
                <a:latin typeface="Tahoma" panose="020B0604030504040204" pitchFamily="34" charset="0"/>
              </a:rPr>
              <a:t>C</a:t>
            </a:r>
            <a:r>
              <a:rPr lang="en-US" altLang="zh-CN" sz="2800" baseline="-10000" dirty="0">
                <a:latin typeface="Tahoma" panose="020B0604030504040204" pitchFamily="34" charset="0"/>
              </a:rPr>
              <a:t>i</a:t>
            </a:r>
            <a:r>
              <a:rPr lang="zh-CN" altLang="en-US" sz="2800" dirty="0">
                <a:latin typeface="Tahoma" panose="020B0604030504040204" pitchFamily="34" charset="0"/>
              </a:rPr>
              <a:t>，周期时间为</a:t>
            </a:r>
            <a:r>
              <a:rPr lang="en-US" altLang="zh-CN" sz="2800" dirty="0">
                <a:latin typeface="Tahoma" panose="020B0604030504040204" pitchFamily="34" charset="0"/>
              </a:rPr>
              <a:t>P</a:t>
            </a:r>
            <a:r>
              <a:rPr lang="en-US" altLang="zh-CN" sz="2800" baseline="-10000" dirty="0">
                <a:latin typeface="Tahoma" panose="020B0604030504040204" pitchFamily="34" charset="0"/>
              </a:rPr>
              <a:t>i</a:t>
            </a:r>
            <a:r>
              <a:rPr lang="zh-CN" altLang="en-US" sz="2800" dirty="0">
                <a:latin typeface="Tahoma" panose="020B0604030504040204" pitchFamily="34" charset="0"/>
              </a:rPr>
              <a:t>，则在单处理机情况下，必须满足下面的限制条件：</a:t>
            </a:r>
            <a:endParaRPr lang="zh-CN" altLang="en-US" sz="2800" dirty="0">
              <a:latin typeface="Tahoma" panose="020B0604030504040204" pitchFamily="34" charset="0"/>
            </a:endParaRPr>
          </a:p>
        </p:txBody>
      </p:sp>
      <p:graphicFrame>
        <p:nvGraphicFramePr>
          <p:cNvPr id="44036" name="Object 3"/>
          <p:cNvGraphicFramePr>
            <a:graphicFrameLocks noChangeAspect="1"/>
          </p:cNvGraphicFramePr>
          <p:nvPr/>
        </p:nvGraphicFramePr>
        <p:xfrm>
          <a:off x="2622550" y="4032250"/>
          <a:ext cx="4541838" cy="1112838"/>
        </p:xfrm>
        <a:graphic>
          <a:graphicData uri="http://schemas.openxmlformats.org/presentationml/2006/ole">
            <mc:AlternateContent xmlns:mc="http://schemas.openxmlformats.org/markup-compatibility/2006">
              <mc:Choice xmlns:v="urn:schemas-microsoft-com:vml" Requires="v">
                <p:oleObj spid="_x0000_s3076" name="" r:id="rId1" imgW="1815465" imgH="444500" progId="Equation.3">
                  <p:embed/>
                </p:oleObj>
              </mc:Choice>
              <mc:Fallback>
                <p:oleObj name="" r:id="rId1" imgW="1815465" imgH="444500" progId="Equation.3">
                  <p:embed/>
                  <p:pic>
                    <p:nvPicPr>
                      <p:cNvPr id="0" name="图片 3075"/>
                      <p:cNvPicPr/>
                      <p:nvPr/>
                    </p:nvPicPr>
                    <p:blipFill>
                      <a:blip r:embed="rId2"/>
                      <a:stretch>
                        <a:fillRect/>
                      </a:stretch>
                    </p:blipFill>
                    <p:spPr>
                      <a:xfrm>
                        <a:off x="2622550" y="4032250"/>
                        <a:ext cx="4541838" cy="1112838"/>
                      </a:xfrm>
                      <a:prstGeom prst="rect">
                        <a:avLst/>
                      </a:prstGeom>
                      <a:noFill/>
                      <a:ln w="38100">
                        <a:noFill/>
                        <a:miter/>
                      </a:ln>
                    </p:spPr>
                  </p:pic>
                </p:oleObj>
              </mc:Fallback>
            </mc:AlternateContent>
          </a:graphicData>
        </a:graphic>
      </p:graphicFrame>
      <p:sp>
        <p:nvSpPr>
          <p:cNvPr id="44037" name="Text Box 4"/>
          <p:cNvSpPr txBox="1"/>
          <p:nvPr/>
        </p:nvSpPr>
        <p:spPr>
          <a:xfrm>
            <a:off x="406400" y="5499100"/>
            <a:ext cx="8343900" cy="519113"/>
          </a:xfrm>
          <a:prstGeom prst="rect">
            <a:avLst/>
          </a:prstGeom>
          <a:noFill/>
          <a:ln w="9525">
            <a:noFill/>
          </a:ln>
        </p:spPr>
        <p:txBody>
          <a:bodyPr>
            <a:spAutoFit/>
          </a:bodyPr>
          <a:p>
            <a:pPr eaLnBrk="1" hangingPunct="1">
              <a:spcBef>
                <a:spcPct val="10000"/>
              </a:spcBef>
            </a:pPr>
            <a:r>
              <a:rPr lang="zh-CN" altLang="en-US" sz="2800" dirty="0">
                <a:latin typeface="Tahoma" panose="020B0604030504040204" pitchFamily="34" charset="0"/>
              </a:rPr>
              <a:t>系统才是可调度的。</a:t>
            </a:r>
            <a:endParaRPr lang="zh-CN" altLang="en-US" sz="2800" dirty="0">
              <a:latin typeface="Tahoma" panose="020B0604030504040204" pitchFamily="34" charset="0"/>
              <a:sym typeface="Symbol" panose="05050102010706020507" pitchFamily="18" charset="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灯片编号占位符 3"/>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ea typeface="楷体_GB2312" pitchFamily="49" charset="-122"/>
              </a:rPr>
            </a:fld>
            <a:endParaRPr lang="en-US" altLang="zh-CN" sz="1400" dirty="0">
              <a:ea typeface="楷体_GB2312" pitchFamily="49" charset="-122"/>
            </a:endParaRPr>
          </a:p>
        </p:txBody>
      </p:sp>
      <p:sp>
        <p:nvSpPr>
          <p:cNvPr id="45059" name="Text Box 2"/>
          <p:cNvSpPr txBox="1"/>
          <p:nvPr/>
        </p:nvSpPr>
        <p:spPr>
          <a:xfrm>
            <a:off x="279400" y="190500"/>
            <a:ext cx="8509000" cy="6499225"/>
          </a:xfrm>
          <a:prstGeom prst="rect">
            <a:avLst/>
          </a:prstGeom>
          <a:noFill/>
          <a:ln w="9525">
            <a:noFill/>
          </a:ln>
        </p:spPr>
        <p:txBody>
          <a:bodyPr>
            <a:spAutoFit/>
          </a:bodyPr>
          <a:p>
            <a:pPr algn="just" eaLnBrk="1" hangingPunct="1">
              <a:spcBef>
                <a:spcPct val="10000"/>
              </a:spcBef>
            </a:pPr>
            <a:r>
              <a:rPr lang="zh-CN" altLang="en-US" sz="2800" dirty="0">
                <a:solidFill>
                  <a:srgbClr val="0000FF"/>
                </a:solidFill>
                <a:latin typeface="Tahoma" panose="020B0604030504040204" pitchFamily="34" charset="0"/>
              </a:rPr>
              <a:t>例如</a:t>
            </a:r>
            <a:endParaRPr lang="zh-CN" altLang="en-US" sz="2800" dirty="0">
              <a:solidFill>
                <a:srgbClr val="0000FF"/>
              </a:solidFill>
              <a:latin typeface="Tahoma" panose="020B0604030504040204" pitchFamily="34" charset="0"/>
            </a:endParaRPr>
          </a:p>
          <a:p>
            <a:pPr algn="just" eaLnBrk="1" hangingPunct="1">
              <a:spcBef>
                <a:spcPct val="10000"/>
              </a:spcBef>
            </a:pPr>
            <a:r>
              <a:rPr lang="zh-CN" altLang="en-US" sz="2800" dirty="0">
                <a:latin typeface="Tahoma" panose="020B0604030504040204" pitchFamily="34" charset="0"/>
              </a:rPr>
              <a:t>    设系统中有</a:t>
            </a:r>
            <a:r>
              <a:rPr lang="en-US" altLang="zh-CN" sz="2800" dirty="0">
                <a:latin typeface="Tahoma" panose="020B0604030504040204" pitchFamily="34" charset="0"/>
              </a:rPr>
              <a:t>6</a:t>
            </a:r>
            <a:r>
              <a:rPr lang="zh-CN" altLang="en-US" sz="2800" dirty="0">
                <a:latin typeface="Tahoma" panose="020B0604030504040204" pitchFamily="34" charset="0"/>
              </a:rPr>
              <a:t>个硬实时任务，它们的周期都是</a:t>
            </a:r>
            <a:r>
              <a:rPr lang="en-US" altLang="zh-CN" sz="2800" dirty="0">
                <a:latin typeface="Tahoma" panose="020B0604030504040204" pitchFamily="34" charset="0"/>
              </a:rPr>
              <a:t>50ms</a:t>
            </a:r>
            <a:r>
              <a:rPr lang="zh-CN" altLang="en-US" sz="2800" dirty="0">
                <a:latin typeface="Tahoma" panose="020B0604030504040204" pitchFamily="34" charset="0"/>
              </a:rPr>
              <a:t>，而每次的处理时间都是</a:t>
            </a:r>
            <a:r>
              <a:rPr lang="en-US" altLang="zh-CN" sz="2800" dirty="0">
                <a:latin typeface="Tahoma" panose="020B0604030504040204" pitchFamily="34" charset="0"/>
              </a:rPr>
              <a:t>10ms</a:t>
            </a:r>
            <a:r>
              <a:rPr lang="zh-CN" altLang="en-US" sz="2800" dirty="0">
                <a:latin typeface="Tahoma" panose="020B0604030504040204" pitchFamily="34" charset="0"/>
              </a:rPr>
              <a:t>，此时不能满足上式，因而系统是不可调度的。</a:t>
            </a:r>
            <a:endParaRPr lang="zh-CN" altLang="en-US" sz="2800" dirty="0">
              <a:latin typeface="Tahoma" panose="020B0604030504040204" pitchFamily="34" charset="0"/>
            </a:endParaRPr>
          </a:p>
          <a:p>
            <a:pPr algn="just" eaLnBrk="1" hangingPunct="1">
              <a:spcBef>
                <a:spcPct val="50000"/>
              </a:spcBef>
            </a:pPr>
            <a:r>
              <a:rPr lang="zh-CN" altLang="en-US" sz="2800" dirty="0">
                <a:solidFill>
                  <a:srgbClr val="0000FF"/>
                </a:solidFill>
                <a:latin typeface="Tahoma" panose="020B0604030504040204" pitchFamily="34" charset="0"/>
              </a:rPr>
              <a:t>又例如</a:t>
            </a:r>
            <a:endParaRPr lang="zh-CN" altLang="en-US" sz="2800" dirty="0">
              <a:solidFill>
                <a:srgbClr val="0000FF"/>
              </a:solidFill>
              <a:latin typeface="Tahoma" panose="020B0604030504040204" pitchFamily="34" charset="0"/>
            </a:endParaRPr>
          </a:p>
          <a:p>
            <a:pPr algn="just" eaLnBrk="1" hangingPunct="1">
              <a:spcBef>
                <a:spcPct val="10000"/>
              </a:spcBef>
            </a:pPr>
            <a:r>
              <a:rPr lang="zh-CN" altLang="en-US" sz="2800" dirty="0">
                <a:latin typeface="Tahoma" panose="020B0604030504040204" pitchFamily="34" charset="0"/>
              </a:rPr>
              <a:t>      一个实时系统中有</a:t>
            </a:r>
            <a:r>
              <a:rPr lang="en-US" altLang="zh-CN" sz="2800" dirty="0">
                <a:latin typeface="Tahoma" panose="020B0604030504040204" pitchFamily="34" charset="0"/>
              </a:rPr>
              <a:t>3</a:t>
            </a:r>
            <a:r>
              <a:rPr lang="zh-CN" altLang="en-US" sz="2800" dirty="0">
                <a:latin typeface="Tahoma" panose="020B0604030504040204" pitchFamily="34" charset="0"/>
              </a:rPr>
              <a:t>个实时事件流，其周期分别为</a:t>
            </a:r>
            <a:r>
              <a:rPr lang="en-US" altLang="zh-CN" sz="2800" dirty="0">
                <a:latin typeface="Tahoma" panose="020B0604030504040204" pitchFamily="34" charset="0"/>
              </a:rPr>
              <a:t>100ms</a:t>
            </a:r>
            <a:r>
              <a:rPr lang="zh-CN" altLang="en-US" sz="2800" dirty="0">
                <a:latin typeface="Tahoma" panose="020B0604030504040204" pitchFamily="34" charset="0"/>
              </a:rPr>
              <a:t>、</a:t>
            </a:r>
            <a:r>
              <a:rPr lang="en-US" altLang="zh-CN" sz="2800" dirty="0">
                <a:latin typeface="Tahoma" panose="020B0604030504040204" pitchFamily="34" charset="0"/>
              </a:rPr>
              <a:t>200ms</a:t>
            </a:r>
            <a:r>
              <a:rPr lang="zh-CN" altLang="en-US" sz="2800" dirty="0">
                <a:latin typeface="Tahoma" panose="020B0604030504040204" pitchFamily="34" charset="0"/>
              </a:rPr>
              <a:t>和</a:t>
            </a:r>
            <a:r>
              <a:rPr lang="en-US" altLang="zh-CN" sz="2800" dirty="0">
                <a:latin typeface="Tahoma" panose="020B0604030504040204" pitchFamily="34" charset="0"/>
              </a:rPr>
              <a:t>500ms</a:t>
            </a:r>
            <a:r>
              <a:rPr lang="zh-CN" altLang="en-US" sz="2800" dirty="0">
                <a:latin typeface="Tahoma" panose="020B0604030504040204" pitchFamily="34" charset="0"/>
              </a:rPr>
              <a:t>，每次的处理时间分别为</a:t>
            </a:r>
            <a:r>
              <a:rPr lang="en-US" altLang="zh-CN" sz="2800" dirty="0">
                <a:latin typeface="Tahoma" panose="020B0604030504040204" pitchFamily="34" charset="0"/>
              </a:rPr>
              <a:t>50ms</a:t>
            </a:r>
            <a:r>
              <a:rPr lang="zh-CN" altLang="en-US" sz="2800" dirty="0">
                <a:latin typeface="Tahoma" panose="020B0604030504040204" pitchFamily="34" charset="0"/>
              </a:rPr>
              <a:t>、</a:t>
            </a:r>
            <a:r>
              <a:rPr lang="en-US" altLang="zh-CN" sz="2800" dirty="0">
                <a:latin typeface="Tahoma" panose="020B0604030504040204" pitchFamily="34" charset="0"/>
              </a:rPr>
              <a:t>30ms</a:t>
            </a:r>
            <a:r>
              <a:rPr lang="zh-CN" altLang="en-US" sz="2800" dirty="0">
                <a:latin typeface="Tahoma" panose="020B0604030504040204" pitchFamily="34" charset="0"/>
              </a:rPr>
              <a:t>和</a:t>
            </a:r>
            <a:r>
              <a:rPr lang="en-US" altLang="zh-CN" sz="2800" dirty="0">
                <a:latin typeface="Tahoma" panose="020B0604030504040204" pitchFamily="34" charset="0"/>
              </a:rPr>
              <a:t>100ms</a:t>
            </a:r>
            <a:r>
              <a:rPr lang="zh-CN" altLang="en-US" sz="2800" dirty="0">
                <a:latin typeface="Tahoma" panose="020B0604030504040204" pitchFamily="34" charset="0"/>
              </a:rPr>
              <a:t>，则因为</a:t>
            </a:r>
            <a:endParaRPr lang="zh-CN" altLang="en-US" sz="2800" dirty="0">
              <a:latin typeface="Tahoma" panose="020B0604030504040204" pitchFamily="34" charset="0"/>
            </a:endParaRPr>
          </a:p>
          <a:p>
            <a:pPr algn="just" eaLnBrk="1" hangingPunct="1">
              <a:spcBef>
                <a:spcPct val="10000"/>
              </a:spcBef>
            </a:pPr>
            <a:r>
              <a:rPr lang="zh-CN" altLang="en-US" sz="2800" dirty="0">
                <a:latin typeface="Tahoma" panose="020B0604030504040204" pitchFamily="34" charset="0"/>
              </a:rPr>
              <a:t>			</a:t>
            </a:r>
            <a:r>
              <a:rPr lang="en-US" altLang="zh-CN" sz="2800" dirty="0">
                <a:latin typeface="Tahoma" panose="020B0604030504040204" pitchFamily="34" charset="0"/>
              </a:rPr>
              <a:t>0.5+0.15+0.2≤1</a:t>
            </a:r>
            <a:endParaRPr lang="en-US" altLang="zh-CN" sz="2800" dirty="0">
              <a:latin typeface="Tahoma" panose="020B0604030504040204" pitchFamily="34" charset="0"/>
            </a:endParaRPr>
          </a:p>
          <a:p>
            <a:pPr algn="just" eaLnBrk="1" hangingPunct="1">
              <a:spcBef>
                <a:spcPct val="10000"/>
              </a:spcBef>
            </a:pPr>
            <a:r>
              <a:rPr lang="zh-CN" altLang="en-US" sz="2800" dirty="0">
                <a:latin typeface="Tahoma" panose="020B0604030504040204" pitchFamily="34" charset="0"/>
              </a:rPr>
              <a:t>故系统是可调度的。如果加入周期为</a:t>
            </a:r>
            <a:r>
              <a:rPr lang="en-US" altLang="zh-CN" sz="2800" dirty="0">
                <a:latin typeface="Tahoma" panose="020B0604030504040204" pitchFamily="34" charset="0"/>
              </a:rPr>
              <a:t>1</a:t>
            </a:r>
            <a:r>
              <a:rPr lang="zh-CN" altLang="en-US" sz="2800" dirty="0">
                <a:latin typeface="Tahoma" panose="020B0604030504040204" pitchFamily="34" charset="0"/>
              </a:rPr>
              <a:t>秒的第</a:t>
            </a:r>
            <a:r>
              <a:rPr lang="en-US" altLang="zh-CN" sz="2800" dirty="0">
                <a:latin typeface="Tahoma" panose="020B0604030504040204" pitchFamily="34" charset="0"/>
              </a:rPr>
              <a:t>4</a:t>
            </a:r>
            <a:r>
              <a:rPr lang="zh-CN" altLang="en-US" sz="2800" dirty="0">
                <a:latin typeface="Tahoma" panose="020B0604030504040204" pitchFamily="34" charset="0"/>
              </a:rPr>
              <a:t>个任务，则只要其处理时间不超过</a:t>
            </a:r>
            <a:r>
              <a:rPr lang="en-US" altLang="zh-CN" sz="2800" dirty="0">
                <a:latin typeface="Tahoma" panose="020B0604030504040204" pitchFamily="34" charset="0"/>
              </a:rPr>
              <a:t>150ms</a:t>
            </a:r>
            <a:r>
              <a:rPr lang="zh-CN" altLang="en-US" sz="2800" dirty="0">
                <a:latin typeface="Tahoma" panose="020B0604030504040204" pitchFamily="34" charset="0"/>
              </a:rPr>
              <a:t>，系统仍是可调度的。</a:t>
            </a:r>
            <a:endParaRPr lang="zh-CN" altLang="en-US" sz="2800" dirty="0">
              <a:latin typeface="Tahoma" panose="020B0604030504040204" pitchFamily="34" charset="0"/>
            </a:endParaRPr>
          </a:p>
          <a:p>
            <a:pPr algn="just" eaLnBrk="1" hangingPunct="1">
              <a:spcBef>
                <a:spcPct val="10000"/>
              </a:spcBef>
            </a:pPr>
            <a:r>
              <a:rPr lang="zh-CN" altLang="en-US" sz="2800" dirty="0">
                <a:latin typeface="Tahoma" panose="020B0604030504040204" pitchFamily="34" charset="0"/>
              </a:rPr>
              <a:t>       当然，上述运算的隐含条件是进行切换的时间足够小，可以忽略。</a:t>
            </a:r>
            <a:endParaRPr lang="zh-CN" altLang="en-US" sz="2800" dirty="0">
              <a:latin typeface="Tahoma" panose="020B060403050404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灯片编号占位符 3"/>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ea typeface="楷体_GB2312" pitchFamily="49" charset="-122"/>
              </a:rPr>
            </a:fld>
            <a:endParaRPr lang="en-US" altLang="zh-CN" sz="1400" dirty="0">
              <a:ea typeface="楷体_GB2312" pitchFamily="49" charset="-122"/>
            </a:endParaRPr>
          </a:p>
        </p:txBody>
      </p:sp>
      <p:sp>
        <p:nvSpPr>
          <p:cNvPr id="46083" name="Text Box 2"/>
          <p:cNvSpPr txBox="1"/>
          <p:nvPr/>
        </p:nvSpPr>
        <p:spPr>
          <a:xfrm>
            <a:off x="444500" y="431800"/>
            <a:ext cx="8280400" cy="946150"/>
          </a:xfrm>
          <a:prstGeom prst="rect">
            <a:avLst/>
          </a:prstGeom>
          <a:noFill/>
          <a:ln w="9525">
            <a:noFill/>
          </a:ln>
        </p:spPr>
        <p:txBody>
          <a:bodyPr>
            <a:spAutoFit/>
          </a:bodyPr>
          <a:p>
            <a:pPr algn="just" eaLnBrk="1" hangingPunct="1">
              <a:spcBef>
                <a:spcPct val="20000"/>
              </a:spcBef>
            </a:pPr>
            <a:r>
              <a:rPr lang="zh-CN" altLang="en-US" sz="2800" dirty="0">
                <a:latin typeface="Tahoma" panose="020B0604030504040204" pitchFamily="34" charset="0"/>
              </a:rPr>
              <a:t>提高系统的可调度性的解决方法是提高系统的处理能力，其途径有二：</a:t>
            </a:r>
            <a:endParaRPr lang="zh-CN" altLang="en-US" sz="2800" dirty="0">
              <a:latin typeface="Tahoma" panose="020B0604030504040204" pitchFamily="34" charset="0"/>
            </a:endParaRPr>
          </a:p>
        </p:txBody>
      </p:sp>
      <p:graphicFrame>
        <p:nvGraphicFramePr>
          <p:cNvPr id="46084" name="Object 3"/>
          <p:cNvGraphicFramePr>
            <a:graphicFrameLocks noChangeAspect="1"/>
          </p:cNvGraphicFramePr>
          <p:nvPr/>
        </p:nvGraphicFramePr>
        <p:xfrm>
          <a:off x="3562350" y="3422650"/>
          <a:ext cx="1684338" cy="1111250"/>
        </p:xfrm>
        <a:graphic>
          <a:graphicData uri="http://schemas.openxmlformats.org/presentationml/2006/ole">
            <mc:AlternateContent xmlns:mc="http://schemas.openxmlformats.org/markup-compatibility/2006">
              <mc:Choice xmlns:v="urn:schemas-microsoft-com:vml" Requires="v">
                <p:oleObj spid="_x0000_s3077" name="" r:id="rId1" imgW="673100" imgH="444500" progId="Equation.3">
                  <p:embed/>
                </p:oleObj>
              </mc:Choice>
              <mc:Fallback>
                <p:oleObj name="" r:id="rId1" imgW="673100" imgH="444500" progId="Equation.3">
                  <p:embed/>
                  <p:pic>
                    <p:nvPicPr>
                      <p:cNvPr id="0" name="图片 3076"/>
                      <p:cNvPicPr/>
                      <p:nvPr/>
                    </p:nvPicPr>
                    <p:blipFill>
                      <a:blip r:embed="rId2"/>
                      <a:stretch>
                        <a:fillRect/>
                      </a:stretch>
                    </p:blipFill>
                    <p:spPr>
                      <a:xfrm>
                        <a:off x="3562350" y="3422650"/>
                        <a:ext cx="1684338" cy="1111250"/>
                      </a:xfrm>
                      <a:prstGeom prst="rect">
                        <a:avLst/>
                      </a:prstGeom>
                      <a:noFill/>
                      <a:ln w="38100">
                        <a:noFill/>
                        <a:miter/>
                      </a:ln>
                    </p:spPr>
                  </p:pic>
                </p:oleObj>
              </mc:Fallback>
            </mc:AlternateContent>
          </a:graphicData>
        </a:graphic>
      </p:graphicFrame>
      <p:sp>
        <p:nvSpPr>
          <p:cNvPr id="46085" name="Text Box 4"/>
          <p:cNvSpPr txBox="1"/>
          <p:nvPr/>
        </p:nvSpPr>
        <p:spPr>
          <a:xfrm>
            <a:off x="431800" y="4648200"/>
            <a:ext cx="8407400" cy="1800225"/>
          </a:xfrm>
          <a:prstGeom prst="rect">
            <a:avLst/>
          </a:prstGeom>
          <a:noFill/>
          <a:ln w="9525">
            <a:noFill/>
          </a:ln>
        </p:spPr>
        <p:txBody>
          <a:bodyPr>
            <a:spAutoFit/>
          </a:bodyPr>
          <a:p>
            <a:pPr algn="just" eaLnBrk="1" hangingPunct="1">
              <a:spcBef>
                <a:spcPct val="50000"/>
              </a:spcBef>
            </a:pPr>
            <a:r>
              <a:rPr lang="en-US" altLang="zh-CN" sz="2800" dirty="0">
                <a:latin typeface="Tahoma" panose="020B0604030504040204" pitchFamily="34" charset="0"/>
              </a:rPr>
              <a:t>       </a:t>
            </a:r>
            <a:r>
              <a:rPr lang="zh-CN" altLang="en-US" sz="2800" dirty="0">
                <a:latin typeface="Tahoma" panose="020B0604030504040204" pitchFamily="34" charset="0"/>
              </a:rPr>
              <a:t>上述限制条件并未考虑任务的切换时间，包括执行调度算法和进程任务切换，以及消息的传递时间等开销，因此，当利用上述限制条件来确定系统是否可调度时，还应适当地留有余地。</a:t>
            </a:r>
            <a:endParaRPr lang="zh-CN" altLang="en-US" sz="2800" dirty="0">
              <a:latin typeface="Tahoma" panose="020B0604030504040204" pitchFamily="34" charset="0"/>
            </a:endParaRPr>
          </a:p>
        </p:txBody>
      </p:sp>
      <p:sp>
        <p:nvSpPr>
          <p:cNvPr id="46086" name="Text Box 5"/>
          <p:cNvSpPr txBox="1"/>
          <p:nvPr/>
        </p:nvSpPr>
        <p:spPr>
          <a:xfrm>
            <a:off x="457200" y="1538288"/>
            <a:ext cx="8253413" cy="1800225"/>
          </a:xfrm>
          <a:prstGeom prst="rect">
            <a:avLst/>
          </a:prstGeom>
          <a:noFill/>
          <a:ln w="9525">
            <a:noFill/>
          </a:ln>
        </p:spPr>
        <p:txBody>
          <a:bodyPr>
            <a:spAutoFit/>
          </a:bodyPr>
          <a:p>
            <a:pPr marL="457200" indent="-457200" algn="just" eaLnBrk="1" hangingPunct="1">
              <a:buClr>
                <a:srgbClr val="0000FF"/>
              </a:buClr>
              <a:buFont typeface="Wingdings" panose="05000000000000000000" pitchFamily="2" charset="2"/>
              <a:buChar char="n"/>
            </a:pPr>
            <a:r>
              <a:rPr lang="zh-CN" altLang="en-US" sz="2800" dirty="0">
                <a:latin typeface="Tahoma" panose="020B0604030504040204" pitchFamily="34" charset="0"/>
              </a:rPr>
              <a:t>仍采用单处理机系统，但需提高其处理能力，以显著减少对每一个任务的处理时间；</a:t>
            </a:r>
            <a:endParaRPr lang="zh-CN" altLang="en-US" sz="2800" dirty="0">
              <a:latin typeface="Tahoma" panose="020B0604030504040204" pitchFamily="34" charset="0"/>
            </a:endParaRPr>
          </a:p>
          <a:p>
            <a:pPr marL="457200" indent="-457200" algn="just" eaLnBrk="1" hangingPunct="1">
              <a:buClr>
                <a:srgbClr val="0000FF"/>
              </a:buClr>
              <a:buFont typeface="Wingdings" panose="05000000000000000000" pitchFamily="2" charset="2"/>
              <a:buChar char="n"/>
            </a:pPr>
            <a:r>
              <a:rPr lang="zh-CN" altLang="en-US" sz="2800" dirty="0">
                <a:latin typeface="Tahoma" panose="020B0604030504040204" pitchFamily="34" charset="0"/>
              </a:rPr>
              <a:t>采用多处理机系统，假设系统中处理机数为</a:t>
            </a:r>
            <a:r>
              <a:rPr lang="en-US" altLang="zh-CN" sz="2800" dirty="0">
                <a:latin typeface="Tahoma" panose="020B0604030504040204" pitchFamily="34" charset="0"/>
              </a:rPr>
              <a:t>N</a:t>
            </a:r>
            <a:r>
              <a:rPr lang="zh-CN" altLang="en-US" sz="2800" dirty="0">
                <a:latin typeface="Tahoma" panose="020B0604030504040204" pitchFamily="34" charset="0"/>
              </a:rPr>
              <a:t>，则应将上述限制条件改为：</a:t>
            </a:r>
            <a:endParaRPr lang="zh-CN" altLang="en-US" sz="2800" dirty="0">
              <a:latin typeface="Tahoma" panose="020B0604030504040204"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灯片编号占位符 3"/>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ea typeface="楷体_GB2312" pitchFamily="49" charset="-122"/>
              </a:rPr>
            </a:fld>
            <a:endParaRPr lang="en-US" altLang="zh-CN" sz="1400" dirty="0">
              <a:ea typeface="楷体_GB2312" pitchFamily="49" charset="-122"/>
            </a:endParaRPr>
          </a:p>
        </p:txBody>
      </p:sp>
      <p:sp>
        <p:nvSpPr>
          <p:cNvPr id="47107" name="Text Box 2"/>
          <p:cNvSpPr txBox="1"/>
          <p:nvPr/>
        </p:nvSpPr>
        <p:spPr>
          <a:xfrm>
            <a:off x="355600" y="469900"/>
            <a:ext cx="8521700" cy="5021263"/>
          </a:xfrm>
          <a:prstGeom prst="rect">
            <a:avLst/>
          </a:prstGeom>
          <a:noFill/>
          <a:ln w="9525">
            <a:noFill/>
          </a:ln>
        </p:spPr>
        <p:txBody>
          <a:bodyPr>
            <a:spAutoFit/>
          </a:bodyPr>
          <a:p>
            <a:pPr eaLnBrk="1" hangingPunct="1">
              <a:spcBef>
                <a:spcPct val="20000"/>
              </a:spcBef>
            </a:pPr>
            <a:r>
              <a:rPr lang="en-US" altLang="zh-CN" sz="3200" dirty="0">
                <a:solidFill>
                  <a:srgbClr val="CC3300"/>
                </a:solidFill>
                <a:latin typeface="Tahoma" panose="020B0604030504040204" pitchFamily="34" charset="0"/>
              </a:rPr>
              <a:t>3</a:t>
            </a:r>
            <a:r>
              <a:rPr lang="zh-CN" altLang="en-US" sz="3200" dirty="0">
                <a:solidFill>
                  <a:srgbClr val="CC3300"/>
                </a:solidFill>
                <a:latin typeface="Tahoma" panose="020B0604030504040204" pitchFamily="34" charset="0"/>
              </a:rPr>
              <a:t>．采用抢占式调度机制</a:t>
            </a:r>
            <a:endParaRPr lang="zh-CN" altLang="en-US" sz="3200" dirty="0">
              <a:solidFill>
                <a:srgbClr val="CC3300"/>
              </a:solidFill>
              <a:latin typeface="Tahoma" panose="020B0604030504040204" pitchFamily="34" charset="0"/>
            </a:endParaRPr>
          </a:p>
          <a:p>
            <a:pPr eaLnBrk="1" hangingPunct="1">
              <a:spcBef>
                <a:spcPct val="20000"/>
              </a:spcBef>
            </a:pPr>
            <a:r>
              <a:rPr lang="zh-CN" altLang="en-US" dirty="0">
                <a:latin typeface="Tahoma" panose="020B0604030504040204" pitchFamily="34" charset="0"/>
              </a:rPr>
              <a:t>       </a:t>
            </a:r>
            <a:r>
              <a:rPr lang="zh-CN" altLang="en-US" sz="2800" dirty="0">
                <a:latin typeface="Tahoma" panose="020B0604030504040204" pitchFamily="34" charset="0"/>
              </a:rPr>
              <a:t>含有硬实时任务的实时系统中，广泛采用抢占机制。这样可满足硬实时任务对截止时间的要求，但这种调度机制比较复杂。</a:t>
            </a:r>
            <a:endParaRPr lang="zh-CN" altLang="en-US" sz="2800" dirty="0">
              <a:latin typeface="Tahoma" panose="020B0604030504040204" pitchFamily="34" charset="0"/>
            </a:endParaRPr>
          </a:p>
          <a:p>
            <a:pPr eaLnBrk="1" hangingPunct="1">
              <a:spcBef>
                <a:spcPct val="20000"/>
              </a:spcBef>
            </a:pPr>
            <a:r>
              <a:rPr lang="zh-CN" altLang="en-US" sz="2800" dirty="0">
                <a:latin typeface="Tahoma" panose="020B0604030504040204" pitchFamily="34" charset="0"/>
              </a:rPr>
              <a:t>       对于一些小的实时系统，如果能预知任务的开始截止时间，则对实时任务的调度可采用非抢占调度机制以简化调度程序和对任务调度所花费的系统开销。但在设计这种调度机制时，应使所有的实时任务都比较小，并在执行完关键性程序和临界区后，能及时地把自己阻塞起来，以便释放处理机，供调度程序去调度那种开始截止时间即将到达的任务。</a:t>
            </a:r>
            <a:endParaRPr lang="zh-CN" altLang="en-US" sz="2800" dirty="0">
              <a:latin typeface="Tahoma" panose="020B0604030504040204"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灯片编号占位符 3"/>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ea typeface="楷体_GB2312" pitchFamily="49" charset="-122"/>
              </a:rPr>
            </a:fld>
            <a:endParaRPr lang="en-US" altLang="zh-CN" sz="1400" dirty="0">
              <a:ea typeface="楷体_GB2312" pitchFamily="49" charset="-122"/>
            </a:endParaRPr>
          </a:p>
        </p:txBody>
      </p:sp>
      <p:sp>
        <p:nvSpPr>
          <p:cNvPr id="48131" name="Text Box 2"/>
          <p:cNvSpPr txBox="1"/>
          <p:nvPr/>
        </p:nvSpPr>
        <p:spPr>
          <a:xfrm>
            <a:off x="495300" y="469900"/>
            <a:ext cx="8178800" cy="2373313"/>
          </a:xfrm>
          <a:prstGeom prst="rect">
            <a:avLst/>
          </a:prstGeom>
          <a:noFill/>
          <a:ln w="9525">
            <a:noFill/>
          </a:ln>
        </p:spPr>
        <p:txBody>
          <a:bodyPr>
            <a:spAutoFit/>
          </a:bodyPr>
          <a:p>
            <a:pPr algn="just" eaLnBrk="1" hangingPunct="1">
              <a:spcBef>
                <a:spcPct val="20000"/>
              </a:spcBef>
            </a:pPr>
            <a:r>
              <a:rPr lang="en-US" altLang="zh-CN" sz="3200" dirty="0">
                <a:solidFill>
                  <a:srgbClr val="CC3300"/>
                </a:solidFill>
                <a:latin typeface="Tahoma" panose="020B0604030504040204" pitchFamily="34" charset="0"/>
              </a:rPr>
              <a:t>4</a:t>
            </a:r>
            <a:r>
              <a:rPr lang="zh-CN" altLang="en-US" sz="3200" dirty="0">
                <a:solidFill>
                  <a:srgbClr val="CC3300"/>
                </a:solidFill>
                <a:latin typeface="Tahoma" panose="020B0604030504040204" pitchFamily="34" charset="0"/>
              </a:rPr>
              <a:t>．具有快速切换机制</a:t>
            </a:r>
            <a:endParaRPr lang="zh-CN" altLang="en-US" sz="3200" dirty="0">
              <a:solidFill>
                <a:srgbClr val="CC3300"/>
              </a:solidFill>
              <a:latin typeface="Tahoma" panose="020B0604030504040204" pitchFamily="34" charset="0"/>
            </a:endParaRPr>
          </a:p>
          <a:p>
            <a:pPr algn="just" eaLnBrk="1" hangingPunct="1">
              <a:spcBef>
                <a:spcPct val="20000"/>
              </a:spcBef>
            </a:pPr>
            <a:r>
              <a:rPr lang="zh-CN" altLang="en-US" dirty="0">
                <a:latin typeface="Tahoma" panose="020B0604030504040204" pitchFamily="34" charset="0"/>
              </a:rPr>
              <a:t>       </a:t>
            </a:r>
            <a:r>
              <a:rPr lang="zh-CN" altLang="en-US" sz="2800" dirty="0">
                <a:latin typeface="Tahoma" panose="020B0604030504040204" pitchFamily="34" charset="0"/>
              </a:rPr>
              <a:t>为了保证要求较高的硬实时任务能及时运行，在实时系统中还应具有快速切换机制，以保证能进行任务的快速切换。该机制应具有下述两方面的能力：</a:t>
            </a:r>
            <a:endParaRPr lang="zh-CN" altLang="en-US" sz="2800" dirty="0">
              <a:latin typeface="Tahoma" panose="020B0604030504040204" pitchFamily="34" charset="0"/>
            </a:endParaRPr>
          </a:p>
        </p:txBody>
      </p:sp>
      <p:sp>
        <p:nvSpPr>
          <p:cNvPr id="48132" name="Text Box 3"/>
          <p:cNvSpPr txBox="1"/>
          <p:nvPr/>
        </p:nvSpPr>
        <p:spPr>
          <a:xfrm>
            <a:off x="563563" y="2867025"/>
            <a:ext cx="8042275" cy="3209925"/>
          </a:xfrm>
          <a:prstGeom prst="rect">
            <a:avLst/>
          </a:prstGeom>
          <a:noFill/>
          <a:ln w="9525">
            <a:noFill/>
          </a:ln>
        </p:spPr>
        <p:txBody>
          <a:bodyPr>
            <a:spAutoFit/>
          </a:bodyPr>
          <a:p>
            <a:pPr marL="457200" indent="-457200" eaLnBrk="1" hangingPunct="1">
              <a:spcBef>
                <a:spcPct val="30000"/>
              </a:spcBef>
              <a:buClr>
                <a:srgbClr val="0000FF"/>
              </a:buClr>
              <a:buSzPct val="80000"/>
              <a:buFont typeface="Wingdings" panose="05000000000000000000" pitchFamily="2" charset="2"/>
              <a:buChar char="n"/>
            </a:pPr>
            <a:r>
              <a:rPr lang="zh-CN" altLang="en-US" sz="2800" dirty="0">
                <a:latin typeface="楷体_GB2312" pitchFamily="49" charset="-122"/>
              </a:rPr>
              <a:t>对外部中断的快速响应能力。要求系统具有快速硬件中断机构，还应使禁止中断的时间间隔尽量短，以免耽误其它紧迫任务。</a:t>
            </a:r>
            <a:endParaRPr lang="zh-CN" altLang="en-US" sz="2800" dirty="0">
              <a:latin typeface="楷体_GB2312" pitchFamily="49" charset="-122"/>
            </a:endParaRPr>
          </a:p>
          <a:p>
            <a:pPr marL="457200" indent="-457200" eaLnBrk="1" hangingPunct="1">
              <a:spcBef>
                <a:spcPct val="30000"/>
              </a:spcBef>
              <a:buClr>
                <a:srgbClr val="0000FF"/>
              </a:buClr>
              <a:buSzPct val="80000"/>
              <a:buFont typeface="Wingdings" panose="05000000000000000000" pitchFamily="2" charset="2"/>
              <a:buChar char="n"/>
            </a:pPr>
            <a:r>
              <a:rPr lang="zh-CN" altLang="en-US" sz="2800" dirty="0">
                <a:latin typeface="楷体_GB2312" pitchFamily="49" charset="-122"/>
              </a:rPr>
              <a:t>快速的任务分派能力。在完成任务调度后，便应进行任务切换。为了提高分派程序进行任务切换时的速度，应使系统中的每个运行功能单位适当的小，以减少任务切换的时间开销。</a:t>
            </a:r>
            <a:endParaRPr lang="zh-CN" altLang="en-US" sz="2800" dirty="0">
              <a:latin typeface="楷体_GB2312" pitchFamily="49"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灯片编号占位符 3"/>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ea typeface="楷体_GB2312" pitchFamily="49" charset="-122"/>
              </a:rPr>
            </a:fld>
            <a:endParaRPr lang="en-US" altLang="zh-CN" sz="1400" dirty="0">
              <a:ea typeface="楷体_GB2312" pitchFamily="49" charset="-122"/>
            </a:endParaRPr>
          </a:p>
        </p:txBody>
      </p:sp>
      <p:sp>
        <p:nvSpPr>
          <p:cNvPr id="49155" name="Text Box 2"/>
          <p:cNvSpPr txBox="1"/>
          <p:nvPr/>
        </p:nvSpPr>
        <p:spPr>
          <a:xfrm>
            <a:off x="330200" y="266700"/>
            <a:ext cx="8331200" cy="2838450"/>
          </a:xfrm>
          <a:prstGeom prst="rect">
            <a:avLst/>
          </a:prstGeom>
          <a:noFill/>
          <a:ln w="9525">
            <a:noFill/>
          </a:ln>
        </p:spPr>
        <p:txBody>
          <a:bodyPr>
            <a:spAutoFit/>
          </a:bodyPr>
          <a:p>
            <a:pPr eaLnBrk="1" hangingPunct="1">
              <a:spcBef>
                <a:spcPct val="50000"/>
              </a:spcBef>
            </a:pPr>
            <a:r>
              <a:rPr lang="zh-CN" altLang="en-US" sz="2800" dirty="0">
                <a:latin typeface="Tahoma" panose="020B0604030504040204" pitchFamily="34" charset="0"/>
              </a:rPr>
              <a:t>下面讨论按调度方式的不同对调度算法进行分类：</a:t>
            </a:r>
            <a:endParaRPr lang="zh-CN" altLang="en-US" sz="2800" dirty="0">
              <a:latin typeface="Tahoma" panose="020B0604030504040204" pitchFamily="34" charset="0"/>
            </a:endParaRPr>
          </a:p>
          <a:p>
            <a:pPr eaLnBrk="1" hangingPunct="1">
              <a:spcBef>
                <a:spcPct val="50000"/>
              </a:spcBef>
            </a:pPr>
            <a:r>
              <a:rPr lang="en-US" altLang="zh-CN" sz="3600" dirty="0">
                <a:solidFill>
                  <a:srgbClr val="CC3300"/>
                </a:solidFill>
                <a:latin typeface="Tahoma" panose="020B0604030504040204" pitchFamily="34" charset="0"/>
              </a:rPr>
              <a:t>1</a:t>
            </a:r>
            <a:r>
              <a:rPr lang="zh-CN" altLang="en-US" sz="3600" dirty="0">
                <a:solidFill>
                  <a:srgbClr val="CC3300"/>
                </a:solidFill>
                <a:latin typeface="Tahoma" panose="020B0604030504040204" pitchFamily="34" charset="0"/>
              </a:rPr>
              <a:t>．非抢占式调度算法</a:t>
            </a:r>
            <a:endParaRPr lang="zh-CN" altLang="en-US" sz="3600" dirty="0">
              <a:solidFill>
                <a:srgbClr val="CC3300"/>
              </a:solidFill>
              <a:latin typeface="Tahoma" panose="020B0604030504040204" pitchFamily="34" charset="0"/>
            </a:endParaRPr>
          </a:p>
          <a:p>
            <a:pPr eaLnBrk="1" hangingPunct="1">
              <a:spcBef>
                <a:spcPct val="50000"/>
              </a:spcBef>
            </a:pPr>
            <a:r>
              <a:rPr lang="zh-CN" altLang="en-US" sz="2800" dirty="0">
                <a:latin typeface="Tahoma" panose="020B0604030504040204" pitchFamily="34" charset="0"/>
              </a:rPr>
              <a:t>       算法比较简单，易于实现，故在一些小型实时系统或要求不太严格的实时控制系统中，经常采用之。又可分成两种：</a:t>
            </a:r>
            <a:endParaRPr lang="zh-CN" altLang="en-US" sz="2800" dirty="0">
              <a:latin typeface="Tahoma" panose="020B0604030504040204" pitchFamily="34" charset="0"/>
            </a:endParaRPr>
          </a:p>
        </p:txBody>
      </p:sp>
      <p:sp>
        <p:nvSpPr>
          <p:cNvPr id="49156" name="Text Box 3"/>
          <p:cNvSpPr txBox="1"/>
          <p:nvPr/>
        </p:nvSpPr>
        <p:spPr>
          <a:xfrm>
            <a:off x="482600" y="3149600"/>
            <a:ext cx="8280400" cy="2270125"/>
          </a:xfrm>
          <a:prstGeom prst="rect">
            <a:avLst/>
          </a:prstGeom>
          <a:noFill/>
          <a:ln w="9525">
            <a:noFill/>
          </a:ln>
        </p:spPr>
        <p:txBody>
          <a:bodyPr>
            <a:spAutoFit/>
          </a:bodyPr>
          <a:p>
            <a:pPr marL="457200" indent="-457200" eaLnBrk="1" hangingPunct="1">
              <a:spcBef>
                <a:spcPct val="10000"/>
              </a:spcBef>
              <a:buAutoNum type="circleNumDbPlain"/>
            </a:pPr>
            <a:r>
              <a:rPr lang="zh-CN" altLang="en-US" sz="2800" dirty="0">
                <a:solidFill>
                  <a:srgbClr val="0000FF"/>
                </a:solidFill>
                <a:latin typeface="Tahoma" panose="020B0604030504040204" pitchFamily="34" charset="0"/>
                <a:ea typeface="仿宋_GB2312" pitchFamily="49" charset="-122"/>
              </a:rPr>
              <a:t>非抢占式轮转调度算法</a:t>
            </a:r>
            <a:r>
              <a:rPr lang="zh-CN" altLang="en-US" sz="2800" dirty="0">
                <a:latin typeface="Tahoma" panose="020B0604030504040204" pitchFamily="34" charset="0"/>
              </a:rPr>
              <a:t>。常用于工业生产的群控系统中</a:t>
            </a:r>
            <a:r>
              <a:rPr lang="en-US" altLang="zh-CN" sz="2800" dirty="0">
                <a:latin typeface="Times New Roman" panose="02020603050405020304" pitchFamily="18" charset="0"/>
              </a:rPr>
              <a:t>,</a:t>
            </a:r>
            <a:r>
              <a:rPr lang="zh-CN" altLang="en-US" sz="2800" dirty="0">
                <a:latin typeface="Tahoma" panose="020B0604030504040204" pitchFamily="34" charset="0"/>
              </a:rPr>
              <a:t>可用于要求不太严格的实时控制系统中。</a:t>
            </a:r>
            <a:endParaRPr lang="zh-CN" altLang="en-US" sz="2800" dirty="0">
              <a:latin typeface="Tahoma" panose="020B0604030504040204" pitchFamily="34" charset="0"/>
            </a:endParaRPr>
          </a:p>
          <a:p>
            <a:pPr marL="457200" indent="-457200" eaLnBrk="1" hangingPunct="1">
              <a:spcBef>
                <a:spcPct val="10000"/>
              </a:spcBef>
              <a:buAutoNum type="circleNumDbPlain"/>
            </a:pPr>
            <a:r>
              <a:rPr lang="zh-CN" altLang="en-US" sz="2800" dirty="0">
                <a:solidFill>
                  <a:srgbClr val="0000FF"/>
                </a:solidFill>
                <a:latin typeface="Tahoma" panose="020B0604030504040204" pitchFamily="34" charset="0"/>
                <a:ea typeface="仿宋_GB2312" pitchFamily="49" charset="-122"/>
              </a:rPr>
              <a:t>非抢占式优先调度算法</a:t>
            </a:r>
            <a:r>
              <a:rPr lang="zh-CN" altLang="en-US" sz="2800" dirty="0">
                <a:latin typeface="Tahoma" panose="020B0604030504040204" pitchFamily="34" charset="0"/>
              </a:rPr>
              <a:t>。如果系统中存在要求较为严格的任务</a:t>
            </a:r>
            <a:r>
              <a:rPr lang="en-US" altLang="zh-CN" sz="2800" dirty="0">
                <a:latin typeface="宋体" panose="02010600030101010101" pitchFamily="2" charset="-122"/>
              </a:rPr>
              <a:t>(</a:t>
            </a:r>
            <a:r>
              <a:rPr lang="zh-CN" altLang="en-US" sz="2800" dirty="0">
                <a:latin typeface="宋体" panose="02010600030101010101" pitchFamily="2" charset="-122"/>
              </a:rPr>
              <a:t>响应时间为数百毫秒</a:t>
            </a:r>
            <a:r>
              <a:rPr lang="en-US" altLang="zh-CN" sz="2800" dirty="0">
                <a:latin typeface="宋体" panose="02010600030101010101" pitchFamily="2" charset="-122"/>
              </a:rPr>
              <a:t>)</a:t>
            </a:r>
            <a:r>
              <a:rPr lang="zh-CN" altLang="en-US" sz="2800" dirty="0">
                <a:latin typeface="宋体" panose="02010600030101010101" pitchFamily="2" charset="-122"/>
              </a:rPr>
              <a:t>，可采用此算法。可用于有一定要求的实时控制系统中。</a:t>
            </a:r>
            <a:endParaRPr lang="zh-CN" altLang="en-US" sz="2800" dirty="0">
              <a:latin typeface="宋体" panose="0201060003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灯片编号占位符 3"/>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ea typeface="楷体_GB2312" pitchFamily="49" charset="-122"/>
              </a:rPr>
            </a:fld>
            <a:endParaRPr lang="en-US" altLang="zh-CN" sz="1400" dirty="0">
              <a:ea typeface="楷体_GB2312" pitchFamily="49" charset="-122"/>
            </a:endParaRPr>
          </a:p>
        </p:txBody>
      </p:sp>
      <p:grpSp>
        <p:nvGrpSpPr>
          <p:cNvPr id="50179" name="Group 2"/>
          <p:cNvGrpSpPr/>
          <p:nvPr/>
        </p:nvGrpSpPr>
        <p:grpSpPr>
          <a:xfrm>
            <a:off x="1130300" y="139700"/>
            <a:ext cx="6540500" cy="2679700"/>
            <a:chOff x="400" y="312"/>
            <a:chExt cx="4120" cy="1688"/>
          </a:xfrm>
        </p:grpSpPr>
        <p:sp>
          <p:nvSpPr>
            <p:cNvPr id="50196" name="Line 3"/>
            <p:cNvSpPr/>
            <p:nvPr/>
          </p:nvSpPr>
          <p:spPr>
            <a:xfrm flipH="1">
              <a:off x="984" y="832"/>
              <a:ext cx="3157" cy="1"/>
            </a:xfrm>
            <a:prstGeom prst="line">
              <a:avLst/>
            </a:prstGeom>
            <a:ln w="28575" cap="flat" cmpd="sng">
              <a:solidFill>
                <a:schemeClr val="tx1"/>
              </a:solidFill>
              <a:prstDash val="solid"/>
              <a:headEnd type="none" w="med" len="med"/>
              <a:tailEnd type="none" w="med" len="med"/>
            </a:ln>
          </p:spPr>
        </p:sp>
        <p:sp>
          <p:nvSpPr>
            <p:cNvPr id="50197" name="Line 4"/>
            <p:cNvSpPr/>
            <p:nvPr/>
          </p:nvSpPr>
          <p:spPr>
            <a:xfrm>
              <a:off x="984" y="840"/>
              <a:ext cx="0" cy="400"/>
            </a:xfrm>
            <a:prstGeom prst="line">
              <a:avLst/>
            </a:prstGeom>
            <a:ln w="28575" cap="flat" cmpd="sng">
              <a:solidFill>
                <a:schemeClr val="tx1"/>
              </a:solidFill>
              <a:prstDash val="solid"/>
              <a:headEnd type="none" w="med" len="med"/>
              <a:tailEnd type="none" w="med" len="med"/>
            </a:ln>
          </p:spPr>
        </p:sp>
        <p:sp>
          <p:nvSpPr>
            <p:cNvPr id="50198" name="Line 5"/>
            <p:cNvSpPr/>
            <p:nvPr/>
          </p:nvSpPr>
          <p:spPr>
            <a:xfrm>
              <a:off x="984" y="1248"/>
              <a:ext cx="3165" cy="1"/>
            </a:xfrm>
            <a:prstGeom prst="line">
              <a:avLst/>
            </a:prstGeom>
            <a:ln w="28575" cap="flat" cmpd="sng">
              <a:solidFill>
                <a:schemeClr val="tx1"/>
              </a:solidFill>
              <a:prstDash val="solid"/>
              <a:headEnd type="none" w="med" len="med"/>
              <a:tailEnd type="none" w="med" len="med"/>
            </a:ln>
          </p:spPr>
        </p:sp>
        <p:sp>
          <p:nvSpPr>
            <p:cNvPr id="50199" name="Text Box 6"/>
            <p:cNvSpPr txBox="1"/>
            <p:nvPr/>
          </p:nvSpPr>
          <p:spPr>
            <a:xfrm>
              <a:off x="1016" y="896"/>
              <a:ext cx="3504" cy="288"/>
            </a:xfrm>
            <a:prstGeom prst="rect">
              <a:avLst/>
            </a:prstGeom>
            <a:noFill/>
            <a:ln w="9525">
              <a:noFill/>
            </a:ln>
          </p:spPr>
          <p:txBody>
            <a:bodyPr>
              <a:spAutoFit/>
            </a:bodyPr>
            <a:p>
              <a:pPr eaLnBrk="1" hangingPunct="1">
                <a:spcBef>
                  <a:spcPct val="50000"/>
                </a:spcBef>
              </a:pPr>
              <a:r>
                <a:rPr lang="zh-CN" altLang="en-US" dirty="0">
                  <a:latin typeface="Tahoma" panose="020B0604030504040204" pitchFamily="34" charset="0"/>
                </a:rPr>
                <a:t>进程</a:t>
              </a:r>
              <a:r>
                <a:rPr lang="en-US" altLang="zh-CN" dirty="0">
                  <a:latin typeface="Tahoma" panose="020B0604030504040204" pitchFamily="34" charset="0"/>
                </a:rPr>
                <a:t>1    </a:t>
              </a:r>
              <a:r>
                <a:rPr lang="zh-CN" altLang="en-US" dirty="0">
                  <a:latin typeface="Tahoma" panose="020B0604030504040204" pitchFamily="34" charset="0"/>
                </a:rPr>
                <a:t>进程</a:t>
              </a:r>
              <a:r>
                <a:rPr lang="en-US" altLang="zh-CN" dirty="0">
                  <a:latin typeface="Tahoma" panose="020B0604030504040204" pitchFamily="34" charset="0"/>
                </a:rPr>
                <a:t>2   </a:t>
              </a:r>
              <a:r>
                <a:rPr lang="en-US" altLang="zh-CN" dirty="0">
                  <a:latin typeface="Times New Roman" panose="02020603050405020304" pitchFamily="18" charset="0"/>
                </a:rPr>
                <a:t>…</a:t>
              </a:r>
              <a:r>
                <a:rPr lang="en-US" altLang="zh-CN" dirty="0">
                  <a:latin typeface="Tahoma" panose="020B0604030504040204" pitchFamily="34" charset="0"/>
                </a:rPr>
                <a:t>   </a:t>
              </a:r>
              <a:r>
                <a:rPr lang="zh-CN" altLang="en-US" dirty="0">
                  <a:latin typeface="Tahoma" panose="020B0604030504040204" pitchFamily="34" charset="0"/>
                </a:rPr>
                <a:t>进程</a:t>
              </a:r>
              <a:r>
                <a:rPr lang="en-US" altLang="zh-CN" dirty="0">
                  <a:latin typeface="Tahoma" panose="020B0604030504040204" pitchFamily="34" charset="0"/>
                </a:rPr>
                <a:t>n    </a:t>
              </a:r>
              <a:r>
                <a:rPr lang="zh-CN" altLang="en-US" dirty="0">
                  <a:latin typeface="Tahoma" panose="020B0604030504040204" pitchFamily="34" charset="0"/>
                </a:rPr>
                <a:t>实时进程</a:t>
              </a:r>
              <a:endParaRPr lang="zh-CN" altLang="en-US" dirty="0">
                <a:latin typeface="Tahoma" panose="020B0604030504040204" pitchFamily="34" charset="0"/>
              </a:endParaRPr>
            </a:p>
          </p:txBody>
        </p:sp>
        <p:sp>
          <p:nvSpPr>
            <p:cNvPr id="50200" name="Line 7"/>
            <p:cNvSpPr/>
            <p:nvPr/>
          </p:nvSpPr>
          <p:spPr>
            <a:xfrm>
              <a:off x="1704" y="824"/>
              <a:ext cx="0" cy="416"/>
            </a:xfrm>
            <a:prstGeom prst="line">
              <a:avLst/>
            </a:prstGeom>
            <a:ln w="28575" cap="flat" cmpd="sng">
              <a:solidFill>
                <a:schemeClr val="tx1"/>
              </a:solidFill>
              <a:prstDash val="solid"/>
              <a:headEnd type="none" w="med" len="med"/>
              <a:tailEnd type="none" w="med" len="med"/>
            </a:ln>
          </p:spPr>
        </p:sp>
        <p:sp>
          <p:nvSpPr>
            <p:cNvPr id="50201" name="Line 8"/>
            <p:cNvSpPr/>
            <p:nvPr/>
          </p:nvSpPr>
          <p:spPr>
            <a:xfrm>
              <a:off x="2433" y="833"/>
              <a:ext cx="0" cy="416"/>
            </a:xfrm>
            <a:prstGeom prst="line">
              <a:avLst/>
            </a:prstGeom>
            <a:ln w="28575" cap="flat" cmpd="sng">
              <a:solidFill>
                <a:schemeClr val="tx1"/>
              </a:solidFill>
              <a:prstDash val="solid"/>
              <a:headEnd type="none" w="med" len="med"/>
              <a:tailEnd type="none" w="med" len="med"/>
            </a:ln>
          </p:spPr>
        </p:sp>
        <p:sp>
          <p:nvSpPr>
            <p:cNvPr id="50202" name="Line 9"/>
            <p:cNvSpPr/>
            <p:nvPr/>
          </p:nvSpPr>
          <p:spPr>
            <a:xfrm>
              <a:off x="2753" y="833"/>
              <a:ext cx="0" cy="416"/>
            </a:xfrm>
            <a:prstGeom prst="line">
              <a:avLst/>
            </a:prstGeom>
            <a:ln w="28575" cap="flat" cmpd="sng">
              <a:solidFill>
                <a:schemeClr val="tx1"/>
              </a:solidFill>
              <a:prstDash val="solid"/>
              <a:headEnd type="none" w="med" len="med"/>
              <a:tailEnd type="none" w="med" len="med"/>
            </a:ln>
          </p:spPr>
        </p:sp>
        <p:sp>
          <p:nvSpPr>
            <p:cNvPr id="50203" name="Line 10"/>
            <p:cNvSpPr/>
            <p:nvPr/>
          </p:nvSpPr>
          <p:spPr>
            <a:xfrm>
              <a:off x="3482" y="842"/>
              <a:ext cx="0" cy="416"/>
            </a:xfrm>
            <a:prstGeom prst="line">
              <a:avLst/>
            </a:prstGeom>
            <a:ln w="28575" cap="flat" cmpd="sng">
              <a:solidFill>
                <a:schemeClr val="tx1"/>
              </a:solidFill>
              <a:prstDash val="solid"/>
              <a:headEnd type="none" w="med" len="med"/>
              <a:tailEnd type="none" w="med" len="med"/>
            </a:ln>
          </p:spPr>
        </p:sp>
        <p:sp>
          <p:nvSpPr>
            <p:cNvPr id="50204" name="Text Box 11"/>
            <p:cNvSpPr txBox="1"/>
            <p:nvPr/>
          </p:nvSpPr>
          <p:spPr>
            <a:xfrm>
              <a:off x="400" y="312"/>
              <a:ext cx="1888" cy="288"/>
            </a:xfrm>
            <a:prstGeom prst="rect">
              <a:avLst/>
            </a:prstGeom>
            <a:noFill/>
            <a:ln w="9525">
              <a:noFill/>
            </a:ln>
          </p:spPr>
          <p:txBody>
            <a:bodyPr>
              <a:spAutoFit/>
            </a:bodyPr>
            <a:p>
              <a:pPr algn="ctr" eaLnBrk="1" hangingPunct="1">
                <a:spcBef>
                  <a:spcPct val="50000"/>
                </a:spcBef>
              </a:pPr>
              <a:r>
                <a:rPr lang="zh-CN" altLang="en-US" dirty="0">
                  <a:latin typeface="Tahoma" panose="020B0604030504040204" pitchFamily="34" charset="0"/>
                </a:rPr>
                <a:t>实时进程请求调度</a:t>
              </a:r>
              <a:endParaRPr lang="zh-CN" altLang="en-US" dirty="0">
                <a:latin typeface="Tahoma" panose="020B0604030504040204" pitchFamily="34" charset="0"/>
              </a:endParaRPr>
            </a:p>
          </p:txBody>
        </p:sp>
        <p:sp>
          <p:nvSpPr>
            <p:cNvPr id="50205" name="Line 12"/>
            <p:cNvSpPr/>
            <p:nvPr/>
          </p:nvSpPr>
          <p:spPr>
            <a:xfrm>
              <a:off x="1280" y="600"/>
              <a:ext cx="0" cy="232"/>
            </a:xfrm>
            <a:prstGeom prst="line">
              <a:avLst/>
            </a:prstGeom>
            <a:ln w="28575" cap="flat" cmpd="sng">
              <a:solidFill>
                <a:schemeClr val="tx1"/>
              </a:solidFill>
              <a:prstDash val="sysDot"/>
              <a:headEnd type="none" w="med" len="med"/>
              <a:tailEnd type="triangle" w="lg" len="lg"/>
            </a:ln>
          </p:spPr>
        </p:sp>
        <p:sp>
          <p:nvSpPr>
            <p:cNvPr id="50206" name="Text Box 13"/>
            <p:cNvSpPr txBox="1"/>
            <p:nvPr/>
          </p:nvSpPr>
          <p:spPr>
            <a:xfrm>
              <a:off x="2545" y="321"/>
              <a:ext cx="1888" cy="288"/>
            </a:xfrm>
            <a:prstGeom prst="rect">
              <a:avLst/>
            </a:prstGeom>
            <a:noFill/>
            <a:ln w="9525">
              <a:noFill/>
            </a:ln>
          </p:spPr>
          <p:txBody>
            <a:bodyPr>
              <a:spAutoFit/>
            </a:bodyPr>
            <a:p>
              <a:pPr algn="ctr" eaLnBrk="1" hangingPunct="1">
                <a:spcBef>
                  <a:spcPct val="50000"/>
                </a:spcBef>
              </a:pPr>
              <a:r>
                <a:rPr lang="zh-CN" altLang="en-US" dirty="0">
                  <a:latin typeface="Tahoma" panose="020B0604030504040204" pitchFamily="34" charset="0"/>
                </a:rPr>
                <a:t>调度实时进程运行</a:t>
              </a:r>
              <a:endParaRPr lang="zh-CN" altLang="en-US" dirty="0">
                <a:latin typeface="Tahoma" panose="020B0604030504040204" pitchFamily="34" charset="0"/>
              </a:endParaRPr>
            </a:p>
          </p:txBody>
        </p:sp>
        <p:sp>
          <p:nvSpPr>
            <p:cNvPr id="50207" name="Line 14"/>
            <p:cNvSpPr/>
            <p:nvPr/>
          </p:nvSpPr>
          <p:spPr>
            <a:xfrm>
              <a:off x="3481" y="617"/>
              <a:ext cx="0" cy="192"/>
            </a:xfrm>
            <a:prstGeom prst="line">
              <a:avLst/>
            </a:prstGeom>
            <a:ln w="28575" cap="flat" cmpd="sng">
              <a:solidFill>
                <a:schemeClr val="tx1"/>
              </a:solidFill>
              <a:prstDash val="sysDot"/>
              <a:headEnd type="none" w="med" len="med"/>
              <a:tailEnd type="triangle" w="lg" len="lg"/>
            </a:ln>
          </p:spPr>
        </p:sp>
        <p:sp>
          <p:nvSpPr>
            <p:cNvPr id="50208" name="Line 15"/>
            <p:cNvSpPr/>
            <p:nvPr/>
          </p:nvSpPr>
          <p:spPr>
            <a:xfrm>
              <a:off x="1264" y="1256"/>
              <a:ext cx="0" cy="296"/>
            </a:xfrm>
            <a:prstGeom prst="line">
              <a:avLst/>
            </a:prstGeom>
            <a:ln w="9525" cap="flat" cmpd="sng">
              <a:solidFill>
                <a:schemeClr val="tx1"/>
              </a:solidFill>
              <a:prstDash val="solid"/>
              <a:headEnd type="none" w="med" len="med"/>
              <a:tailEnd type="none" w="med" len="med"/>
            </a:ln>
          </p:spPr>
        </p:sp>
        <p:sp>
          <p:nvSpPr>
            <p:cNvPr id="50209" name="Line 16"/>
            <p:cNvSpPr/>
            <p:nvPr/>
          </p:nvSpPr>
          <p:spPr>
            <a:xfrm>
              <a:off x="3480" y="1248"/>
              <a:ext cx="0" cy="344"/>
            </a:xfrm>
            <a:prstGeom prst="line">
              <a:avLst/>
            </a:prstGeom>
            <a:ln w="9525" cap="flat" cmpd="sng">
              <a:solidFill>
                <a:schemeClr val="tx1"/>
              </a:solidFill>
              <a:prstDash val="solid"/>
              <a:headEnd type="none" w="med" len="med"/>
              <a:tailEnd type="none" w="med" len="med"/>
            </a:ln>
          </p:spPr>
        </p:sp>
        <p:sp>
          <p:nvSpPr>
            <p:cNvPr id="50210" name="Line 17"/>
            <p:cNvSpPr/>
            <p:nvPr/>
          </p:nvSpPr>
          <p:spPr>
            <a:xfrm>
              <a:off x="1264" y="1496"/>
              <a:ext cx="2216" cy="0"/>
            </a:xfrm>
            <a:prstGeom prst="line">
              <a:avLst/>
            </a:prstGeom>
            <a:ln w="28575" cap="flat" cmpd="sng">
              <a:solidFill>
                <a:schemeClr val="tx1"/>
              </a:solidFill>
              <a:prstDash val="solid"/>
              <a:headEnd type="triangle" w="lg" len="lg"/>
              <a:tailEnd type="triangle" w="lg" len="lg"/>
            </a:ln>
          </p:spPr>
        </p:sp>
        <p:sp>
          <p:nvSpPr>
            <p:cNvPr id="50211" name="Text Box 18"/>
            <p:cNvSpPr txBox="1"/>
            <p:nvPr/>
          </p:nvSpPr>
          <p:spPr>
            <a:xfrm>
              <a:off x="1874" y="1330"/>
              <a:ext cx="928" cy="288"/>
            </a:xfrm>
            <a:prstGeom prst="rect">
              <a:avLst/>
            </a:prstGeom>
            <a:solidFill>
              <a:schemeClr val="bg1"/>
            </a:solidFill>
            <a:ln w="9525">
              <a:noFill/>
            </a:ln>
          </p:spPr>
          <p:txBody>
            <a:bodyPr lIns="18000" rIns="18000">
              <a:spAutoFit/>
            </a:bodyPr>
            <a:p>
              <a:pPr algn="ctr" eaLnBrk="1" hangingPunct="1">
                <a:spcBef>
                  <a:spcPct val="50000"/>
                </a:spcBef>
              </a:pPr>
              <a:r>
                <a:rPr lang="zh-CN" altLang="en-US" dirty="0">
                  <a:latin typeface="Tahoma" panose="020B0604030504040204" pitchFamily="34" charset="0"/>
                </a:rPr>
                <a:t>调度时间</a:t>
              </a:r>
              <a:endParaRPr lang="zh-CN" altLang="en-US" dirty="0">
                <a:latin typeface="Tahoma" panose="020B0604030504040204" pitchFamily="34" charset="0"/>
              </a:endParaRPr>
            </a:p>
          </p:txBody>
        </p:sp>
        <p:sp>
          <p:nvSpPr>
            <p:cNvPr id="50212" name="Text Box 19"/>
            <p:cNvSpPr txBox="1"/>
            <p:nvPr/>
          </p:nvSpPr>
          <p:spPr>
            <a:xfrm>
              <a:off x="1336" y="1712"/>
              <a:ext cx="2096" cy="288"/>
            </a:xfrm>
            <a:prstGeom prst="rect">
              <a:avLst/>
            </a:prstGeom>
            <a:noFill/>
            <a:ln w="9525">
              <a:noFill/>
            </a:ln>
          </p:spPr>
          <p:txBody>
            <a:bodyPr>
              <a:spAutoFit/>
            </a:bodyPr>
            <a:p>
              <a:pPr algn="ctr" eaLnBrk="1" hangingPunct="1">
                <a:spcBef>
                  <a:spcPct val="50000"/>
                </a:spcBef>
              </a:pPr>
              <a:r>
                <a:rPr lang="en-US" altLang="zh-CN" dirty="0">
                  <a:solidFill>
                    <a:srgbClr val="0000FF"/>
                  </a:solidFill>
                  <a:latin typeface="Times New Roman" panose="02020603050405020304" pitchFamily="18" charset="0"/>
                </a:rPr>
                <a:t>(a) </a:t>
              </a:r>
              <a:r>
                <a:rPr lang="zh-CN" altLang="en-US" dirty="0">
                  <a:solidFill>
                    <a:srgbClr val="0000FF"/>
                  </a:solidFill>
                  <a:latin typeface="Times New Roman" panose="02020603050405020304" pitchFamily="18" charset="0"/>
                </a:rPr>
                <a:t>非抢占轮转调度</a:t>
              </a:r>
              <a:endParaRPr lang="zh-CN" altLang="en-US" dirty="0">
                <a:solidFill>
                  <a:srgbClr val="0000FF"/>
                </a:solidFill>
                <a:latin typeface="Times New Roman" panose="02020603050405020304" pitchFamily="18" charset="0"/>
              </a:endParaRPr>
            </a:p>
          </p:txBody>
        </p:sp>
      </p:grpSp>
      <p:grpSp>
        <p:nvGrpSpPr>
          <p:cNvPr id="50180" name="Group 20"/>
          <p:cNvGrpSpPr/>
          <p:nvPr/>
        </p:nvGrpSpPr>
        <p:grpSpPr>
          <a:xfrm>
            <a:off x="1347788" y="2847975"/>
            <a:ext cx="6540500" cy="2982913"/>
            <a:chOff x="649" y="2186"/>
            <a:chExt cx="4120" cy="1879"/>
          </a:xfrm>
        </p:grpSpPr>
        <p:sp>
          <p:nvSpPr>
            <p:cNvPr id="50182" name="Line 21"/>
            <p:cNvSpPr/>
            <p:nvPr/>
          </p:nvSpPr>
          <p:spPr>
            <a:xfrm flipH="1">
              <a:off x="1233" y="2897"/>
              <a:ext cx="3157" cy="1"/>
            </a:xfrm>
            <a:prstGeom prst="line">
              <a:avLst/>
            </a:prstGeom>
            <a:ln w="28575" cap="flat" cmpd="sng">
              <a:solidFill>
                <a:schemeClr val="tx1"/>
              </a:solidFill>
              <a:prstDash val="solid"/>
              <a:headEnd type="none" w="med" len="med"/>
              <a:tailEnd type="none" w="med" len="med"/>
            </a:ln>
          </p:spPr>
        </p:sp>
        <p:sp>
          <p:nvSpPr>
            <p:cNvPr id="50183" name="Line 22"/>
            <p:cNvSpPr/>
            <p:nvPr/>
          </p:nvSpPr>
          <p:spPr>
            <a:xfrm>
              <a:off x="1233" y="2905"/>
              <a:ext cx="0" cy="400"/>
            </a:xfrm>
            <a:prstGeom prst="line">
              <a:avLst/>
            </a:prstGeom>
            <a:ln w="28575" cap="flat" cmpd="sng">
              <a:solidFill>
                <a:schemeClr val="tx1"/>
              </a:solidFill>
              <a:prstDash val="solid"/>
              <a:headEnd type="none" w="med" len="med"/>
              <a:tailEnd type="none" w="med" len="med"/>
            </a:ln>
          </p:spPr>
        </p:sp>
        <p:sp>
          <p:nvSpPr>
            <p:cNvPr id="50184" name="Line 23"/>
            <p:cNvSpPr/>
            <p:nvPr/>
          </p:nvSpPr>
          <p:spPr>
            <a:xfrm>
              <a:off x="1233" y="3313"/>
              <a:ext cx="3165" cy="1"/>
            </a:xfrm>
            <a:prstGeom prst="line">
              <a:avLst/>
            </a:prstGeom>
            <a:ln w="28575" cap="flat" cmpd="sng">
              <a:solidFill>
                <a:schemeClr val="tx1"/>
              </a:solidFill>
              <a:prstDash val="solid"/>
              <a:headEnd type="none" w="med" len="med"/>
              <a:tailEnd type="none" w="med" len="med"/>
            </a:ln>
          </p:spPr>
        </p:sp>
        <p:sp>
          <p:nvSpPr>
            <p:cNvPr id="50185" name="Text Box 24"/>
            <p:cNvSpPr txBox="1"/>
            <p:nvPr/>
          </p:nvSpPr>
          <p:spPr>
            <a:xfrm>
              <a:off x="1265" y="2961"/>
              <a:ext cx="3504" cy="288"/>
            </a:xfrm>
            <a:prstGeom prst="rect">
              <a:avLst/>
            </a:prstGeom>
            <a:noFill/>
            <a:ln w="9525">
              <a:noFill/>
            </a:ln>
          </p:spPr>
          <p:txBody>
            <a:bodyPr>
              <a:spAutoFit/>
            </a:bodyPr>
            <a:p>
              <a:pPr eaLnBrk="1" hangingPunct="1">
                <a:spcBef>
                  <a:spcPct val="50000"/>
                </a:spcBef>
              </a:pPr>
              <a:r>
                <a:rPr lang="en-US" altLang="zh-CN" dirty="0">
                  <a:latin typeface="Tahoma" panose="020B0604030504040204" pitchFamily="34" charset="0"/>
                </a:rPr>
                <a:t>         </a:t>
              </a:r>
              <a:r>
                <a:rPr lang="zh-CN" altLang="en-US" dirty="0">
                  <a:latin typeface="Tahoma" panose="020B0604030504040204" pitchFamily="34" charset="0"/>
                </a:rPr>
                <a:t>当前进程              实时进程</a:t>
              </a:r>
              <a:endParaRPr lang="zh-CN" altLang="en-US" dirty="0">
                <a:latin typeface="Tahoma" panose="020B0604030504040204" pitchFamily="34" charset="0"/>
              </a:endParaRPr>
            </a:p>
          </p:txBody>
        </p:sp>
        <p:sp>
          <p:nvSpPr>
            <p:cNvPr id="50186" name="Line 25"/>
            <p:cNvSpPr/>
            <p:nvPr/>
          </p:nvSpPr>
          <p:spPr>
            <a:xfrm>
              <a:off x="3114" y="2898"/>
              <a:ext cx="0" cy="416"/>
            </a:xfrm>
            <a:prstGeom prst="line">
              <a:avLst/>
            </a:prstGeom>
            <a:ln w="28575" cap="flat" cmpd="sng">
              <a:solidFill>
                <a:schemeClr val="tx1"/>
              </a:solidFill>
              <a:prstDash val="solid"/>
              <a:headEnd type="none" w="med" len="med"/>
              <a:tailEnd type="none" w="med" len="med"/>
            </a:ln>
          </p:spPr>
        </p:sp>
        <p:sp>
          <p:nvSpPr>
            <p:cNvPr id="50187" name="Text Box 26"/>
            <p:cNvSpPr txBox="1"/>
            <p:nvPr/>
          </p:nvSpPr>
          <p:spPr>
            <a:xfrm>
              <a:off x="649" y="2305"/>
              <a:ext cx="1888" cy="288"/>
            </a:xfrm>
            <a:prstGeom prst="rect">
              <a:avLst/>
            </a:prstGeom>
            <a:noFill/>
            <a:ln w="9525">
              <a:noFill/>
            </a:ln>
          </p:spPr>
          <p:txBody>
            <a:bodyPr>
              <a:spAutoFit/>
            </a:bodyPr>
            <a:p>
              <a:pPr algn="ctr" eaLnBrk="1" hangingPunct="1">
                <a:spcBef>
                  <a:spcPct val="50000"/>
                </a:spcBef>
              </a:pPr>
              <a:r>
                <a:rPr lang="zh-CN" altLang="en-US" dirty="0">
                  <a:latin typeface="Tahoma" panose="020B0604030504040204" pitchFamily="34" charset="0"/>
                </a:rPr>
                <a:t>实时进程请求调度</a:t>
              </a:r>
              <a:endParaRPr lang="zh-CN" altLang="en-US" dirty="0">
                <a:latin typeface="Tahoma" panose="020B0604030504040204" pitchFamily="34" charset="0"/>
              </a:endParaRPr>
            </a:p>
          </p:txBody>
        </p:sp>
        <p:sp>
          <p:nvSpPr>
            <p:cNvPr id="50188" name="Line 27"/>
            <p:cNvSpPr/>
            <p:nvPr/>
          </p:nvSpPr>
          <p:spPr>
            <a:xfrm>
              <a:off x="1529" y="2577"/>
              <a:ext cx="0" cy="320"/>
            </a:xfrm>
            <a:prstGeom prst="line">
              <a:avLst/>
            </a:prstGeom>
            <a:ln w="28575" cap="flat" cmpd="sng">
              <a:solidFill>
                <a:schemeClr val="tx1"/>
              </a:solidFill>
              <a:prstDash val="sysDot"/>
              <a:headEnd type="none" w="med" len="med"/>
              <a:tailEnd type="triangle" w="lg" len="lg"/>
            </a:ln>
          </p:spPr>
        </p:sp>
        <p:sp>
          <p:nvSpPr>
            <p:cNvPr id="50189" name="Text Box 28"/>
            <p:cNvSpPr txBox="1"/>
            <p:nvPr/>
          </p:nvSpPr>
          <p:spPr>
            <a:xfrm>
              <a:off x="2498" y="2186"/>
              <a:ext cx="1328" cy="518"/>
            </a:xfrm>
            <a:prstGeom prst="rect">
              <a:avLst/>
            </a:prstGeom>
            <a:noFill/>
            <a:ln w="9525">
              <a:noFill/>
            </a:ln>
          </p:spPr>
          <p:txBody>
            <a:bodyPr>
              <a:spAutoFit/>
            </a:bodyPr>
            <a:p>
              <a:pPr algn="ctr" eaLnBrk="1" hangingPunct="1">
                <a:spcBef>
                  <a:spcPct val="50000"/>
                </a:spcBef>
              </a:pPr>
              <a:r>
                <a:rPr lang="zh-CN" altLang="en-US" dirty="0">
                  <a:latin typeface="Tahoma" panose="020B0604030504040204" pitchFamily="34" charset="0"/>
                </a:rPr>
                <a:t>当前进程运行完成或阻塞</a:t>
              </a:r>
              <a:endParaRPr lang="zh-CN" altLang="en-US" dirty="0">
                <a:latin typeface="Tahoma" panose="020B0604030504040204" pitchFamily="34" charset="0"/>
              </a:endParaRPr>
            </a:p>
          </p:txBody>
        </p:sp>
        <p:sp>
          <p:nvSpPr>
            <p:cNvPr id="50190" name="Line 29"/>
            <p:cNvSpPr/>
            <p:nvPr/>
          </p:nvSpPr>
          <p:spPr>
            <a:xfrm>
              <a:off x="3114" y="2682"/>
              <a:ext cx="0" cy="208"/>
            </a:xfrm>
            <a:prstGeom prst="line">
              <a:avLst/>
            </a:prstGeom>
            <a:ln w="28575" cap="flat" cmpd="sng">
              <a:solidFill>
                <a:schemeClr val="tx1"/>
              </a:solidFill>
              <a:prstDash val="sysDot"/>
              <a:headEnd type="none" w="med" len="med"/>
              <a:tailEnd type="triangle" w="lg" len="lg"/>
            </a:ln>
          </p:spPr>
        </p:sp>
        <p:sp>
          <p:nvSpPr>
            <p:cNvPr id="50191" name="Line 30"/>
            <p:cNvSpPr/>
            <p:nvPr/>
          </p:nvSpPr>
          <p:spPr>
            <a:xfrm>
              <a:off x="1513" y="3321"/>
              <a:ext cx="0" cy="296"/>
            </a:xfrm>
            <a:prstGeom prst="line">
              <a:avLst/>
            </a:prstGeom>
            <a:ln w="9525" cap="flat" cmpd="sng">
              <a:solidFill>
                <a:schemeClr val="tx1"/>
              </a:solidFill>
              <a:prstDash val="solid"/>
              <a:headEnd type="none" w="med" len="med"/>
              <a:tailEnd type="none" w="med" len="med"/>
            </a:ln>
          </p:spPr>
        </p:sp>
        <p:sp>
          <p:nvSpPr>
            <p:cNvPr id="50192" name="Line 31"/>
            <p:cNvSpPr/>
            <p:nvPr/>
          </p:nvSpPr>
          <p:spPr>
            <a:xfrm>
              <a:off x="3113" y="3313"/>
              <a:ext cx="0" cy="344"/>
            </a:xfrm>
            <a:prstGeom prst="line">
              <a:avLst/>
            </a:prstGeom>
            <a:ln w="9525" cap="flat" cmpd="sng">
              <a:solidFill>
                <a:schemeClr val="tx1"/>
              </a:solidFill>
              <a:prstDash val="solid"/>
              <a:headEnd type="none" w="med" len="med"/>
              <a:tailEnd type="none" w="med" len="med"/>
            </a:ln>
          </p:spPr>
        </p:sp>
        <p:sp>
          <p:nvSpPr>
            <p:cNvPr id="50193" name="Line 32"/>
            <p:cNvSpPr/>
            <p:nvPr/>
          </p:nvSpPr>
          <p:spPr>
            <a:xfrm>
              <a:off x="1513" y="3561"/>
              <a:ext cx="1592" cy="0"/>
            </a:xfrm>
            <a:prstGeom prst="line">
              <a:avLst/>
            </a:prstGeom>
            <a:ln w="28575" cap="flat" cmpd="sng">
              <a:solidFill>
                <a:schemeClr val="tx1"/>
              </a:solidFill>
              <a:prstDash val="solid"/>
              <a:headEnd type="triangle" w="lg" len="lg"/>
              <a:tailEnd type="triangle" w="lg" len="lg"/>
            </a:ln>
          </p:spPr>
        </p:sp>
        <p:sp>
          <p:nvSpPr>
            <p:cNvPr id="50194" name="Text Box 33"/>
            <p:cNvSpPr txBox="1"/>
            <p:nvPr/>
          </p:nvSpPr>
          <p:spPr>
            <a:xfrm>
              <a:off x="1803" y="3395"/>
              <a:ext cx="928" cy="288"/>
            </a:xfrm>
            <a:prstGeom prst="rect">
              <a:avLst/>
            </a:prstGeom>
            <a:solidFill>
              <a:schemeClr val="bg1"/>
            </a:solidFill>
            <a:ln w="9525">
              <a:noFill/>
            </a:ln>
          </p:spPr>
          <p:txBody>
            <a:bodyPr lIns="18000" rIns="18000">
              <a:spAutoFit/>
            </a:bodyPr>
            <a:p>
              <a:pPr algn="ctr" eaLnBrk="1" hangingPunct="1">
                <a:spcBef>
                  <a:spcPct val="50000"/>
                </a:spcBef>
              </a:pPr>
              <a:r>
                <a:rPr lang="zh-CN" altLang="en-US" dirty="0">
                  <a:latin typeface="Tahoma" panose="020B0604030504040204" pitchFamily="34" charset="0"/>
                </a:rPr>
                <a:t>调度时间</a:t>
              </a:r>
              <a:endParaRPr lang="zh-CN" altLang="en-US" dirty="0">
                <a:latin typeface="Tahoma" panose="020B0604030504040204" pitchFamily="34" charset="0"/>
              </a:endParaRPr>
            </a:p>
          </p:txBody>
        </p:sp>
        <p:sp>
          <p:nvSpPr>
            <p:cNvPr id="50195" name="Text Box 34"/>
            <p:cNvSpPr txBox="1"/>
            <p:nvPr/>
          </p:nvSpPr>
          <p:spPr>
            <a:xfrm>
              <a:off x="1585" y="3777"/>
              <a:ext cx="2096" cy="288"/>
            </a:xfrm>
            <a:prstGeom prst="rect">
              <a:avLst/>
            </a:prstGeom>
            <a:noFill/>
            <a:ln w="9525">
              <a:noFill/>
            </a:ln>
          </p:spPr>
          <p:txBody>
            <a:bodyPr>
              <a:spAutoFit/>
            </a:bodyPr>
            <a:p>
              <a:pPr algn="ctr" eaLnBrk="1" hangingPunct="1">
                <a:spcBef>
                  <a:spcPct val="50000"/>
                </a:spcBef>
              </a:pPr>
              <a:r>
                <a:rPr lang="en-US" altLang="zh-CN" dirty="0">
                  <a:solidFill>
                    <a:srgbClr val="0000FF"/>
                  </a:solidFill>
                  <a:latin typeface="Times New Roman" panose="02020603050405020304" pitchFamily="18" charset="0"/>
                </a:rPr>
                <a:t>(b) </a:t>
              </a:r>
              <a:r>
                <a:rPr lang="zh-CN" altLang="en-US" dirty="0">
                  <a:solidFill>
                    <a:srgbClr val="0000FF"/>
                  </a:solidFill>
                  <a:latin typeface="Times New Roman" panose="02020603050405020304" pitchFamily="18" charset="0"/>
                </a:rPr>
                <a:t>非抢占优先权调度</a:t>
              </a:r>
              <a:endParaRPr lang="zh-CN" altLang="en-US" dirty="0">
                <a:solidFill>
                  <a:srgbClr val="0000FF"/>
                </a:solidFill>
                <a:latin typeface="Times New Roman" panose="02020603050405020304" pitchFamily="18" charset="0"/>
              </a:endParaRPr>
            </a:p>
          </p:txBody>
        </p:sp>
      </p:grpSp>
      <p:sp>
        <p:nvSpPr>
          <p:cNvPr id="50181" name="Text Box 35"/>
          <p:cNvSpPr txBox="1"/>
          <p:nvPr/>
        </p:nvSpPr>
        <p:spPr>
          <a:xfrm>
            <a:off x="1854200" y="6083300"/>
            <a:ext cx="5638800" cy="519113"/>
          </a:xfrm>
          <a:prstGeom prst="rect">
            <a:avLst/>
          </a:prstGeom>
          <a:noFill/>
          <a:ln w="9525">
            <a:noFill/>
          </a:ln>
        </p:spPr>
        <p:txBody>
          <a:bodyPr>
            <a:spAutoFit/>
          </a:bodyPr>
          <a:p>
            <a:pPr algn="ctr" eaLnBrk="1" hangingPunct="1">
              <a:spcBef>
                <a:spcPct val="50000"/>
              </a:spcBef>
            </a:pPr>
            <a:r>
              <a:rPr lang="zh-CN" altLang="en-US" sz="2800" dirty="0">
                <a:latin typeface="Tahoma" panose="020B0604030504040204" pitchFamily="34" charset="0"/>
              </a:rPr>
              <a:t>图</a:t>
            </a:r>
            <a:r>
              <a:rPr lang="en-US" altLang="zh-CN" sz="2800" dirty="0">
                <a:latin typeface="Tahoma" panose="020B0604030504040204" pitchFamily="34" charset="0"/>
              </a:rPr>
              <a:t>3-6  </a:t>
            </a:r>
            <a:r>
              <a:rPr lang="zh-CN" altLang="en-US" sz="2800" dirty="0">
                <a:latin typeface="Tahoma" panose="020B0604030504040204" pitchFamily="34" charset="0"/>
              </a:rPr>
              <a:t>实时进程调度</a:t>
            </a:r>
            <a:r>
              <a:rPr lang="en-US" altLang="zh-CN" sz="2800" dirty="0">
                <a:latin typeface="楷体_GB2312" pitchFamily="49" charset="-122"/>
              </a:rPr>
              <a:t>(</a:t>
            </a:r>
            <a:r>
              <a:rPr lang="zh-CN" altLang="en-US" sz="2800" dirty="0">
                <a:latin typeface="楷体_GB2312" pitchFamily="49" charset="-122"/>
              </a:rPr>
              <a:t>非抢占式</a:t>
            </a:r>
            <a:r>
              <a:rPr lang="en-US" altLang="zh-CN" sz="2800" dirty="0">
                <a:latin typeface="楷体_GB2312" pitchFamily="49" charset="-122"/>
              </a:rPr>
              <a:t>)</a:t>
            </a:r>
            <a:endParaRPr lang="en-US" altLang="zh-CN" sz="2800" dirty="0">
              <a:latin typeface="楷体_GB2312" pitchFamily="49"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灯片编号占位符 3"/>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ea typeface="楷体_GB2312" pitchFamily="49" charset="-122"/>
              </a:rPr>
            </a:fld>
            <a:endParaRPr lang="en-US" altLang="zh-CN" sz="1400" dirty="0">
              <a:ea typeface="楷体_GB2312" pitchFamily="49" charset="-122"/>
            </a:endParaRPr>
          </a:p>
        </p:txBody>
      </p:sp>
      <p:sp>
        <p:nvSpPr>
          <p:cNvPr id="51203" name="Text Box 2"/>
          <p:cNvSpPr txBox="1"/>
          <p:nvPr/>
        </p:nvSpPr>
        <p:spPr>
          <a:xfrm>
            <a:off x="330200" y="266700"/>
            <a:ext cx="8331200" cy="2136775"/>
          </a:xfrm>
          <a:prstGeom prst="rect">
            <a:avLst/>
          </a:prstGeom>
          <a:noFill/>
          <a:ln w="9525">
            <a:noFill/>
          </a:ln>
        </p:spPr>
        <p:txBody>
          <a:bodyPr>
            <a:spAutoFit/>
          </a:bodyPr>
          <a:p>
            <a:pPr eaLnBrk="1" hangingPunct="1">
              <a:spcBef>
                <a:spcPct val="50000"/>
              </a:spcBef>
            </a:pPr>
            <a:r>
              <a:rPr lang="en-US" altLang="zh-CN" sz="3600" dirty="0">
                <a:solidFill>
                  <a:srgbClr val="CC3300"/>
                </a:solidFill>
                <a:latin typeface="Tahoma" panose="020B0604030504040204" pitchFamily="34" charset="0"/>
              </a:rPr>
              <a:t>2</a:t>
            </a:r>
            <a:r>
              <a:rPr lang="zh-CN" altLang="en-US" sz="3600" dirty="0">
                <a:solidFill>
                  <a:srgbClr val="CC3300"/>
                </a:solidFill>
                <a:latin typeface="Tahoma" panose="020B0604030504040204" pitchFamily="34" charset="0"/>
              </a:rPr>
              <a:t>．抢占式调度算法</a:t>
            </a:r>
            <a:endParaRPr lang="zh-CN" altLang="en-US" sz="3600" dirty="0">
              <a:solidFill>
                <a:srgbClr val="CC3300"/>
              </a:solidFill>
              <a:latin typeface="Tahoma" panose="020B0604030504040204" pitchFamily="34" charset="0"/>
            </a:endParaRPr>
          </a:p>
          <a:p>
            <a:pPr eaLnBrk="1" hangingPunct="1">
              <a:spcBef>
                <a:spcPct val="50000"/>
              </a:spcBef>
            </a:pPr>
            <a:r>
              <a:rPr lang="zh-CN" altLang="en-US" sz="2800" dirty="0">
                <a:latin typeface="Tahoma" panose="020B0604030504040204" pitchFamily="34" charset="0"/>
              </a:rPr>
              <a:t>       在要求较严格</a:t>
            </a:r>
            <a:r>
              <a:rPr lang="en-US" altLang="zh-CN" sz="2800" dirty="0">
                <a:latin typeface="宋体" panose="02010600030101010101" pitchFamily="2" charset="-122"/>
              </a:rPr>
              <a:t>(</a:t>
            </a:r>
            <a:r>
              <a:rPr lang="zh-CN" altLang="en-US" sz="2800" dirty="0">
                <a:latin typeface="宋体" panose="02010600030101010101" pitchFamily="2" charset="-122"/>
              </a:rPr>
              <a:t>响应时间为数十毫秒以下</a:t>
            </a:r>
            <a:r>
              <a:rPr lang="en-US" altLang="zh-CN" sz="2800" dirty="0">
                <a:latin typeface="宋体" panose="02010600030101010101" pitchFamily="2" charset="-122"/>
              </a:rPr>
              <a:t>)</a:t>
            </a:r>
            <a:r>
              <a:rPr lang="zh-CN" altLang="en-US" sz="2800" dirty="0">
                <a:latin typeface="宋体" panose="02010600030101010101" pitchFamily="2" charset="-122"/>
              </a:rPr>
              <a:t>的实时系统中采用，可根据抢占发生时间的不同进而分成以下两种算法：</a:t>
            </a:r>
            <a:endParaRPr lang="zh-CN" altLang="en-US" sz="2800" dirty="0">
              <a:latin typeface="Tahoma" panose="020B0604030504040204" pitchFamily="34" charset="0"/>
            </a:endParaRPr>
          </a:p>
        </p:txBody>
      </p:sp>
      <p:sp>
        <p:nvSpPr>
          <p:cNvPr id="51204" name="Text Box 3"/>
          <p:cNvSpPr txBox="1"/>
          <p:nvPr/>
        </p:nvSpPr>
        <p:spPr>
          <a:xfrm>
            <a:off x="381000" y="2501900"/>
            <a:ext cx="8051800" cy="3508375"/>
          </a:xfrm>
          <a:prstGeom prst="rect">
            <a:avLst/>
          </a:prstGeom>
          <a:noFill/>
          <a:ln w="9525">
            <a:noFill/>
          </a:ln>
        </p:spPr>
        <p:txBody>
          <a:bodyPr>
            <a:spAutoFit/>
          </a:bodyPr>
          <a:p>
            <a:pPr marL="457200" indent="-457200" eaLnBrk="1" hangingPunct="1">
              <a:spcBef>
                <a:spcPct val="10000"/>
              </a:spcBef>
              <a:buAutoNum type="circleNumDbPlain"/>
            </a:pPr>
            <a:r>
              <a:rPr lang="zh-CN" altLang="en-US" sz="2800" dirty="0">
                <a:solidFill>
                  <a:srgbClr val="0000FF"/>
                </a:solidFill>
                <a:latin typeface="Tahoma" panose="020B0604030504040204" pitchFamily="34" charset="0"/>
                <a:ea typeface="仿宋_GB2312" pitchFamily="49" charset="-122"/>
              </a:rPr>
              <a:t>基于时钟中断的抢占式优先权调度算法</a:t>
            </a:r>
            <a:r>
              <a:rPr lang="zh-CN" altLang="en-US" sz="2800" dirty="0">
                <a:latin typeface="Tahoma" panose="020B0604030504040204" pitchFamily="34" charset="0"/>
              </a:rPr>
              <a:t>。在某实时任务到达后，如果任务的优先级高于当前任务的优先级，这时并不立即抢占当前任务的处理机，而是等到时钟中断到来时，调度程序才剥夺当前任务执行，将处理机分配给新到的高优先权任务。这种调度算法能获得较好的响应效果，其调度延时可降到几十毫秒到几毫秒。因此，此算法可用于大多数的实时系统。</a:t>
            </a:r>
            <a:endParaRPr lang="zh-CN" altLang="en-US" sz="2800" dirty="0">
              <a:latin typeface="Tahoma" panose="020B0604030504040204" pitchFamily="34"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灯片编号占位符 3"/>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ea typeface="楷体_GB2312" pitchFamily="49" charset="-122"/>
              </a:rPr>
            </a:fld>
            <a:endParaRPr lang="en-US" altLang="zh-CN" sz="1400" dirty="0">
              <a:ea typeface="楷体_GB2312" pitchFamily="49" charset="-122"/>
            </a:endParaRPr>
          </a:p>
        </p:txBody>
      </p:sp>
      <p:sp>
        <p:nvSpPr>
          <p:cNvPr id="52227" name="Text Box 2"/>
          <p:cNvSpPr txBox="1"/>
          <p:nvPr/>
        </p:nvSpPr>
        <p:spPr>
          <a:xfrm>
            <a:off x="393700" y="1206500"/>
            <a:ext cx="8369300" cy="3990975"/>
          </a:xfrm>
          <a:prstGeom prst="rect">
            <a:avLst/>
          </a:prstGeom>
          <a:noFill/>
          <a:ln w="9525">
            <a:noFill/>
          </a:ln>
        </p:spPr>
        <p:txBody>
          <a:bodyPr>
            <a:spAutoFit/>
          </a:bodyPr>
          <a:p>
            <a:pPr marL="457200" indent="-457200" eaLnBrk="1" hangingPunct="1">
              <a:spcBef>
                <a:spcPct val="10000"/>
              </a:spcBef>
              <a:buAutoNum type="circleNumDbPlain" startAt="2"/>
            </a:pPr>
            <a:r>
              <a:rPr lang="zh-CN" altLang="en-US" sz="3200" dirty="0">
                <a:latin typeface="Tahoma" panose="020B0604030504040204" pitchFamily="34" charset="0"/>
              </a:rPr>
              <a:t>立即抢占的优先权调度算法。这种调度策略要求操作系统具有快速响应外部中断事件的能力。一旦出现外部中断，只要当前任务未处于临界区，便可立即剥夺当前任务的执行，把处理机分配给请求中断的紧迫任务。这种算法能获得非常快的响应，可把调度延迟时间降低到几毫秒至</a:t>
            </a:r>
            <a:r>
              <a:rPr lang="en-US" altLang="zh-CN" sz="3200" dirty="0">
                <a:latin typeface="Tahoma" panose="020B0604030504040204" pitchFamily="34" charset="0"/>
              </a:rPr>
              <a:t>100</a:t>
            </a:r>
            <a:r>
              <a:rPr lang="zh-CN" altLang="en-US" sz="3200" dirty="0">
                <a:latin typeface="Tahoma" panose="020B0604030504040204" pitchFamily="34" charset="0"/>
              </a:rPr>
              <a:t>微秒，甚至更低。</a:t>
            </a:r>
            <a:endParaRPr lang="zh-CN" altLang="en-US" sz="3200" dirty="0">
              <a:latin typeface="Tahoma" panose="020B0604030504040204"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灯片编号占位符 3"/>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ea typeface="楷体_GB2312" pitchFamily="49" charset="-122"/>
              </a:rPr>
            </a:fld>
            <a:endParaRPr lang="en-US" altLang="zh-CN" sz="1400" dirty="0">
              <a:ea typeface="楷体_GB2312" pitchFamily="49" charset="-122"/>
            </a:endParaRPr>
          </a:p>
        </p:txBody>
      </p:sp>
      <p:grpSp>
        <p:nvGrpSpPr>
          <p:cNvPr id="53251" name="Group 2"/>
          <p:cNvGrpSpPr/>
          <p:nvPr/>
        </p:nvGrpSpPr>
        <p:grpSpPr>
          <a:xfrm>
            <a:off x="1195388" y="319088"/>
            <a:ext cx="6692900" cy="2794000"/>
            <a:chOff x="753" y="409"/>
            <a:chExt cx="4216" cy="1760"/>
          </a:xfrm>
        </p:grpSpPr>
        <p:sp>
          <p:nvSpPr>
            <p:cNvPr id="53268" name="Line 3"/>
            <p:cNvSpPr/>
            <p:nvPr/>
          </p:nvSpPr>
          <p:spPr>
            <a:xfrm flipH="1">
              <a:off x="1433" y="1001"/>
              <a:ext cx="3157" cy="1"/>
            </a:xfrm>
            <a:prstGeom prst="line">
              <a:avLst/>
            </a:prstGeom>
            <a:ln w="28575" cap="flat" cmpd="sng">
              <a:solidFill>
                <a:schemeClr val="tx1"/>
              </a:solidFill>
              <a:prstDash val="solid"/>
              <a:headEnd type="none" w="med" len="med"/>
              <a:tailEnd type="none" w="med" len="med"/>
            </a:ln>
          </p:spPr>
        </p:sp>
        <p:sp>
          <p:nvSpPr>
            <p:cNvPr id="53269" name="Line 4"/>
            <p:cNvSpPr/>
            <p:nvPr/>
          </p:nvSpPr>
          <p:spPr>
            <a:xfrm>
              <a:off x="1433" y="1009"/>
              <a:ext cx="0" cy="400"/>
            </a:xfrm>
            <a:prstGeom prst="line">
              <a:avLst/>
            </a:prstGeom>
            <a:ln w="28575" cap="flat" cmpd="sng">
              <a:solidFill>
                <a:schemeClr val="tx1"/>
              </a:solidFill>
              <a:prstDash val="solid"/>
              <a:headEnd type="none" w="med" len="med"/>
              <a:tailEnd type="none" w="med" len="med"/>
            </a:ln>
          </p:spPr>
        </p:sp>
        <p:sp>
          <p:nvSpPr>
            <p:cNvPr id="53270" name="Line 5"/>
            <p:cNvSpPr/>
            <p:nvPr/>
          </p:nvSpPr>
          <p:spPr>
            <a:xfrm>
              <a:off x="1433" y="1417"/>
              <a:ext cx="3165" cy="1"/>
            </a:xfrm>
            <a:prstGeom prst="line">
              <a:avLst/>
            </a:prstGeom>
            <a:ln w="28575" cap="flat" cmpd="sng">
              <a:solidFill>
                <a:schemeClr val="tx1"/>
              </a:solidFill>
              <a:prstDash val="solid"/>
              <a:headEnd type="none" w="med" len="med"/>
              <a:tailEnd type="none" w="med" len="med"/>
            </a:ln>
          </p:spPr>
        </p:sp>
        <p:sp>
          <p:nvSpPr>
            <p:cNvPr id="53271" name="Text Box 6"/>
            <p:cNvSpPr txBox="1"/>
            <p:nvPr/>
          </p:nvSpPr>
          <p:spPr>
            <a:xfrm>
              <a:off x="1465" y="1065"/>
              <a:ext cx="3504" cy="288"/>
            </a:xfrm>
            <a:prstGeom prst="rect">
              <a:avLst/>
            </a:prstGeom>
            <a:noFill/>
            <a:ln w="9525">
              <a:noFill/>
            </a:ln>
          </p:spPr>
          <p:txBody>
            <a:bodyPr>
              <a:spAutoFit/>
            </a:bodyPr>
            <a:p>
              <a:pPr eaLnBrk="1" hangingPunct="1">
                <a:spcBef>
                  <a:spcPct val="50000"/>
                </a:spcBef>
              </a:pPr>
              <a:r>
                <a:rPr lang="en-US" altLang="zh-CN" dirty="0">
                  <a:latin typeface="Tahoma" panose="020B0604030504040204" pitchFamily="34" charset="0"/>
                </a:rPr>
                <a:t>         </a:t>
              </a:r>
              <a:r>
                <a:rPr lang="zh-CN" altLang="en-US" dirty="0">
                  <a:latin typeface="Tahoma" panose="020B0604030504040204" pitchFamily="34" charset="0"/>
                </a:rPr>
                <a:t>当前进程              实时进程</a:t>
              </a:r>
              <a:endParaRPr lang="zh-CN" altLang="en-US" dirty="0">
                <a:latin typeface="Tahoma" panose="020B0604030504040204" pitchFamily="34" charset="0"/>
              </a:endParaRPr>
            </a:p>
          </p:txBody>
        </p:sp>
        <p:sp>
          <p:nvSpPr>
            <p:cNvPr id="53272" name="Line 7"/>
            <p:cNvSpPr/>
            <p:nvPr/>
          </p:nvSpPr>
          <p:spPr>
            <a:xfrm>
              <a:off x="3314" y="1002"/>
              <a:ext cx="0" cy="416"/>
            </a:xfrm>
            <a:prstGeom prst="line">
              <a:avLst/>
            </a:prstGeom>
            <a:ln w="28575" cap="flat" cmpd="sng">
              <a:solidFill>
                <a:schemeClr val="tx1"/>
              </a:solidFill>
              <a:prstDash val="solid"/>
              <a:headEnd type="none" w="med" len="med"/>
              <a:tailEnd type="none" w="med" len="med"/>
            </a:ln>
          </p:spPr>
        </p:sp>
        <p:sp>
          <p:nvSpPr>
            <p:cNvPr id="53273" name="Text Box 8"/>
            <p:cNvSpPr txBox="1"/>
            <p:nvPr/>
          </p:nvSpPr>
          <p:spPr>
            <a:xfrm>
              <a:off x="753" y="409"/>
              <a:ext cx="1888" cy="288"/>
            </a:xfrm>
            <a:prstGeom prst="rect">
              <a:avLst/>
            </a:prstGeom>
            <a:noFill/>
            <a:ln w="9525">
              <a:noFill/>
            </a:ln>
          </p:spPr>
          <p:txBody>
            <a:bodyPr>
              <a:spAutoFit/>
            </a:bodyPr>
            <a:p>
              <a:pPr algn="ctr" eaLnBrk="1" hangingPunct="1">
                <a:spcBef>
                  <a:spcPct val="50000"/>
                </a:spcBef>
              </a:pPr>
              <a:r>
                <a:rPr lang="zh-CN" altLang="en-US" dirty="0">
                  <a:latin typeface="Tahoma" panose="020B0604030504040204" pitchFamily="34" charset="0"/>
                </a:rPr>
                <a:t>实时进程请求调度</a:t>
              </a:r>
              <a:endParaRPr lang="zh-CN" altLang="en-US" dirty="0">
                <a:latin typeface="Tahoma" panose="020B0604030504040204" pitchFamily="34" charset="0"/>
              </a:endParaRPr>
            </a:p>
          </p:txBody>
        </p:sp>
        <p:sp>
          <p:nvSpPr>
            <p:cNvPr id="53274" name="Line 9"/>
            <p:cNvSpPr/>
            <p:nvPr/>
          </p:nvSpPr>
          <p:spPr>
            <a:xfrm>
              <a:off x="1729" y="681"/>
              <a:ext cx="0" cy="320"/>
            </a:xfrm>
            <a:prstGeom prst="line">
              <a:avLst/>
            </a:prstGeom>
            <a:ln w="28575" cap="flat" cmpd="sng">
              <a:solidFill>
                <a:schemeClr val="tx1"/>
              </a:solidFill>
              <a:prstDash val="sysDot"/>
              <a:headEnd type="none" w="med" len="med"/>
              <a:tailEnd type="triangle" w="lg" len="lg"/>
            </a:ln>
          </p:spPr>
        </p:sp>
        <p:sp>
          <p:nvSpPr>
            <p:cNvPr id="53275" name="Text Box 10"/>
            <p:cNvSpPr txBox="1"/>
            <p:nvPr/>
          </p:nvSpPr>
          <p:spPr>
            <a:xfrm>
              <a:off x="2546" y="418"/>
              <a:ext cx="1576" cy="288"/>
            </a:xfrm>
            <a:prstGeom prst="rect">
              <a:avLst/>
            </a:prstGeom>
            <a:noFill/>
            <a:ln w="9525">
              <a:noFill/>
            </a:ln>
          </p:spPr>
          <p:txBody>
            <a:bodyPr>
              <a:spAutoFit/>
            </a:bodyPr>
            <a:p>
              <a:pPr algn="ctr" eaLnBrk="1" hangingPunct="1">
                <a:spcBef>
                  <a:spcPct val="50000"/>
                </a:spcBef>
              </a:pPr>
              <a:r>
                <a:rPr lang="zh-CN" altLang="en-US" dirty="0">
                  <a:latin typeface="Tahoma" panose="020B0604030504040204" pitchFamily="34" charset="0"/>
                </a:rPr>
                <a:t>时钟中断到来时</a:t>
              </a:r>
              <a:endParaRPr lang="zh-CN" altLang="en-US" dirty="0">
                <a:latin typeface="Tahoma" panose="020B0604030504040204" pitchFamily="34" charset="0"/>
              </a:endParaRPr>
            </a:p>
          </p:txBody>
        </p:sp>
        <p:sp>
          <p:nvSpPr>
            <p:cNvPr id="53276" name="Line 11"/>
            <p:cNvSpPr/>
            <p:nvPr/>
          </p:nvSpPr>
          <p:spPr>
            <a:xfrm>
              <a:off x="3314" y="786"/>
              <a:ext cx="0" cy="208"/>
            </a:xfrm>
            <a:prstGeom prst="line">
              <a:avLst/>
            </a:prstGeom>
            <a:ln w="28575" cap="flat" cmpd="sng">
              <a:solidFill>
                <a:schemeClr val="tx1"/>
              </a:solidFill>
              <a:prstDash val="sysDot"/>
              <a:headEnd type="none" w="med" len="med"/>
              <a:tailEnd type="triangle" w="lg" len="lg"/>
            </a:ln>
          </p:spPr>
        </p:sp>
        <p:sp>
          <p:nvSpPr>
            <p:cNvPr id="53277" name="Line 12"/>
            <p:cNvSpPr/>
            <p:nvPr/>
          </p:nvSpPr>
          <p:spPr>
            <a:xfrm>
              <a:off x="1713" y="1425"/>
              <a:ext cx="0" cy="296"/>
            </a:xfrm>
            <a:prstGeom prst="line">
              <a:avLst/>
            </a:prstGeom>
            <a:ln w="9525" cap="flat" cmpd="sng">
              <a:solidFill>
                <a:schemeClr val="tx1"/>
              </a:solidFill>
              <a:prstDash val="solid"/>
              <a:headEnd type="none" w="med" len="med"/>
              <a:tailEnd type="none" w="med" len="med"/>
            </a:ln>
          </p:spPr>
        </p:sp>
        <p:sp>
          <p:nvSpPr>
            <p:cNvPr id="53278" name="Line 13"/>
            <p:cNvSpPr/>
            <p:nvPr/>
          </p:nvSpPr>
          <p:spPr>
            <a:xfrm>
              <a:off x="3313" y="1417"/>
              <a:ext cx="0" cy="344"/>
            </a:xfrm>
            <a:prstGeom prst="line">
              <a:avLst/>
            </a:prstGeom>
            <a:ln w="9525" cap="flat" cmpd="sng">
              <a:solidFill>
                <a:schemeClr val="tx1"/>
              </a:solidFill>
              <a:prstDash val="solid"/>
              <a:headEnd type="none" w="med" len="med"/>
              <a:tailEnd type="none" w="med" len="med"/>
            </a:ln>
          </p:spPr>
        </p:sp>
        <p:sp>
          <p:nvSpPr>
            <p:cNvPr id="53279" name="Line 14"/>
            <p:cNvSpPr/>
            <p:nvPr/>
          </p:nvSpPr>
          <p:spPr>
            <a:xfrm>
              <a:off x="1713" y="1665"/>
              <a:ext cx="1592" cy="0"/>
            </a:xfrm>
            <a:prstGeom prst="line">
              <a:avLst/>
            </a:prstGeom>
            <a:ln w="28575" cap="flat" cmpd="sng">
              <a:solidFill>
                <a:schemeClr val="tx1"/>
              </a:solidFill>
              <a:prstDash val="solid"/>
              <a:headEnd type="triangle" w="lg" len="lg"/>
              <a:tailEnd type="triangle" w="lg" len="lg"/>
            </a:ln>
          </p:spPr>
        </p:sp>
        <p:sp>
          <p:nvSpPr>
            <p:cNvPr id="53280" name="Text Box 15"/>
            <p:cNvSpPr txBox="1"/>
            <p:nvPr/>
          </p:nvSpPr>
          <p:spPr>
            <a:xfrm>
              <a:off x="2003" y="1499"/>
              <a:ext cx="928" cy="288"/>
            </a:xfrm>
            <a:prstGeom prst="rect">
              <a:avLst/>
            </a:prstGeom>
            <a:solidFill>
              <a:schemeClr val="bg1"/>
            </a:solidFill>
            <a:ln w="9525">
              <a:noFill/>
            </a:ln>
          </p:spPr>
          <p:txBody>
            <a:bodyPr lIns="18000" rIns="18000">
              <a:spAutoFit/>
            </a:bodyPr>
            <a:p>
              <a:pPr algn="ctr" eaLnBrk="1" hangingPunct="1">
                <a:spcBef>
                  <a:spcPct val="50000"/>
                </a:spcBef>
              </a:pPr>
              <a:r>
                <a:rPr lang="zh-CN" altLang="en-US" dirty="0">
                  <a:latin typeface="Tahoma" panose="020B0604030504040204" pitchFamily="34" charset="0"/>
                </a:rPr>
                <a:t>调度时间</a:t>
              </a:r>
              <a:endParaRPr lang="zh-CN" altLang="en-US" dirty="0">
                <a:latin typeface="Tahoma" panose="020B0604030504040204" pitchFamily="34" charset="0"/>
              </a:endParaRPr>
            </a:p>
          </p:txBody>
        </p:sp>
        <p:sp>
          <p:nvSpPr>
            <p:cNvPr id="53281" name="Text Box 16"/>
            <p:cNvSpPr txBox="1"/>
            <p:nvPr/>
          </p:nvSpPr>
          <p:spPr>
            <a:xfrm>
              <a:off x="1025" y="1881"/>
              <a:ext cx="3744" cy="288"/>
            </a:xfrm>
            <a:prstGeom prst="rect">
              <a:avLst/>
            </a:prstGeom>
            <a:noFill/>
            <a:ln w="9525">
              <a:noFill/>
            </a:ln>
          </p:spPr>
          <p:txBody>
            <a:bodyPr>
              <a:spAutoFit/>
            </a:bodyPr>
            <a:p>
              <a:pPr algn="ctr" eaLnBrk="1" hangingPunct="1">
                <a:spcBef>
                  <a:spcPct val="50000"/>
                </a:spcBef>
              </a:pPr>
              <a:r>
                <a:rPr lang="en-US" altLang="zh-CN" dirty="0">
                  <a:solidFill>
                    <a:srgbClr val="0000FF"/>
                  </a:solidFill>
                  <a:latin typeface="Times New Roman" panose="02020603050405020304" pitchFamily="18" charset="0"/>
                </a:rPr>
                <a:t>(c) </a:t>
              </a:r>
              <a:r>
                <a:rPr lang="zh-CN" altLang="en-US" dirty="0">
                  <a:solidFill>
                    <a:srgbClr val="0000FF"/>
                  </a:solidFill>
                  <a:latin typeface="Times New Roman" panose="02020603050405020304" pitchFamily="18" charset="0"/>
                </a:rPr>
                <a:t>基于时钟中断抢占的优先权调度</a:t>
              </a:r>
              <a:endParaRPr lang="zh-CN" altLang="en-US" dirty="0">
                <a:solidFill>
                  <a:srgbClr val="0000FF"/>
                </a:solidFill>
                <a:latin typeface="Times New Roman" panose="02020603050405020304" pitchFamily="18" charset="0"/>
              </a:endParaRPr>
            </a:p>
          </p:txBody>
        </p:sp>
      </p:grpSp>
      <p:grpSp>
        <p:nvGrpSpPr>
          <p:cNvPr id="53252" name="Group 17"/>
          <p:cNvGrpSpPr/>
          <p:nvPr/>
        </p:nvGrpSpPr>
        <p:grpSpPr>
          <a:xfrm>
            <a:off x="1006475" y="3228975"/>
            <a:ext cx="6745288" cy="2794000"/>
            <a:chOff x="866" y="2386"/>
            <a:chExt cx="4249" cy="1760"/>
          </a:xfrm>
        </p:grpSpPr>
        <p:sp>
          <p:nvSpPr>
            <p:cNvPr id="53254" name="Line 18"/>
            <p:cNvSpPr/>
            <p:nvPr/>
          </p:nvSpPr>
          <p:spPr>
            <a:xfrm flipH="1">
              <a:off x="1546" y="2978"/>
              <a:ext cx="3157" cy="1"/>
            </a:xfrm>
            <a:prstGeom prst="line">
              <a:avLst/>
            </a:prstGeom>
            <a:ln w="28575" cap="flat" cmpd="sng">
              <a:solidFill>
                <a:schemeClr val="tx1"/>
              </a:solidFill>
              <a:prstDash val="solid"/>
              <a:headEnd type="none" w="med" len="med"/>
              <a:tailEnd type="none" w="med" len="med"/>
            </a:ln>
          </p:spPr>
        </p:sp>
        <p:sp>
          <p:nvSpPr>
            <p:cNvPr id="53255" name="Line 19"/>
            <p:cNvSpPr/>
            <p:nvPr/>
          </p:nvSpPr>
          <p:spPr>
            <a:xfrm>
              <a:off x="1546" y="2986"/>
              <a:ext cx="0" cy="400"/>
            </a:xfrm>
            <a:prstGeom prst="line">
              <a:avLst/>
            </a:prstGeom>
            <a:ln w="28575" cap="flat" cmpd="sng">
              <a:solidFill>
                <a:schemeClr val="tx1"/>
              </a:solidFill>
              <a:prstDash val="solid"/>
              <a:headEnd type="none" w="med" len="med"/>
              <a:tailEnd type="none" w="med" len="med"/>
            </a:ln>
          </p:spPr>
        </p:sp>
        <p:sp>
          <p:nvSpPr>
            <p:cNvPr id="53256" name="Line 20"/>
            <p:cNvSpPr/>
            <p:nvPr/>
          </p:nvSpPr>
          <p:spPr>
            <a:xfrm>
              <a:off x="1546" y="3394"/>
              <a:ext cx="3165" cy="1"/>
            </a:xfrm>
            <a:prstGeom prst="line">
              <a:avLst/>
            </a:prstGeom>
            <a:ln w="28575" cap="flat" cmpd="sng">
              <a:solidFill>
                <a:schemeClr val="tx1"/>
              </a:solidFill>
              <a:prstDash val="solid"/>
              <a:headEnd type="none" w="med" len="med"/>
              <a:tailEnd type="none" w="med" len="med"/>
            </a:ln>
          </p:spPr>
        </p:sp>
        <p:sp>
          <p:nvSpPr>
            <p:cNvPr id="53257" name="Text Box 21"/>
            <p:cNvSpPr txBox="1"/>
            <p:nvPr/>
          </p:nvSpPr>
          <p:spPr>
            <a:xfrm>
              <a:off x="1578" y="3042"/>
              <a:ext cx="3504" cy="288"/>
            </a:xfrm>
            <a:prstGeom prst="rect">
              <a:avLst/>
            </a:prstGeom>
            <a:noFill/>
            <a:ln w="9525">
              <a:noFill/>
            </a:ln>
          </p:spPr>
          <p:txBody>
            <a:bodyPr>
              <a:spAutoFit/>
            </a:bodyPr>
            <a:p>
              <a:pPr eaLnBrk="1" hangingPunct="1">
                <a:spcBef>
                  <a:spcPct val="50000"/>
                </a:spcBef>
              </a:pPr>
              <a:r>
                <a:rPr lang="en-US" altLang="zh-CN" dirty="0">
                  <a:latin typeface="Tahoma" panose="020B0604030504040204" pitchFamily="34" charset="0"/>
                </a:rPr>
                <a:t>         </a:t>
              </a:r>
              <a:r>
                <a:rPr lang="zh-CN" altLang="en-US" dirty="0">
                  <a:latin typeface="Tahoma" panose="020B0604030504040204" pitchFamily="34" charset="0"/>
                </a:rPr>
                <a:t>当前进程              实时进程</a:t>
              </a:r>
              <a:endParaRPr lang="zh-CN" altLang="en-US" dirty="0">
                <a:latin typeface="Tahoma" panose="020B0604030504040204" pitchFamily="34" charset="0"/>
              </a:endParaRPr>
            </a:p>
          </p:txBody>
        </p:sp>
        <p:sp>
          <p:nvSpPr>
            <p:cNvPr id="53258" name="Line 22"/>
            <p:cNvSpPr/>
            <p:nvPr/>
          </p:nvSpPr>
          <p:spPr>
            <a:xfrm>
              <a:off x="3427" y="2979"/>
              <a:ext cx="0" cy="416"/>
            </a:xfrm>
            <a:prstGeom prst="line">
              <a:avLst/>
            </a:prstGeom>
            <a:ln w="28575" cap="flat" cmpd="sng">
              <a:solidFill>
                <a:schemeClr val="tx1"/>
              </a:solidFill>
              <a:prstDash val="solid"/>
              <a:headEnd type="none" w="med" len="med"/>
              <a:tailEnd type="none" w="med" len="med"/>
            </a:ln>
          </p:spPr>
        </p:sp>
        <p:sp>
          <p:nvSpPr>
            <p:cNvPr id="53259" name="Text Box 23"/>
            <p:cNvSpPr txBox="1"/>
            <p:nvPr/>
          </p:nvSpPr>
          <p:spPr>
            <a:xfrm>
              <a:off x="866" y="2386"/>
              <a:ext cx="1888" cy="288"/>
            </a:xfrm>
            <a:prstGeom prst="rect">
              <a:avLst/>
            </a:prstGeom>
            <a:noFill/>
            <a:ln w="9525">
              <a:noFill/>
            </a:ln>
          </p:spPr>
          <p:txBody>
            <a:bodyPr>
              <a:spAutoFit/>
            </a:bodyPr>
            <a:p>
              <a:pPr algn="ctr" eaLnBrk="1" hangingPunct="1">
                <a:spcBef>
                  <a:spcPct val="50000"/>
                </a:spcBef>
              </a:pPr>
              <a:r>
                <a:rPr lang="zh-CN" altLang="en-US" dirty="0">
                  <a:latin typeface="Tahoma" panose="020B0604030504040204" pitchFamily="34" charset="0"/>
                </a:rPr>
                <a:t>实时进程请求调度</a:t>
              </a:r>
              <a:endParaRPr lang="zh-CN" altLang="en-US" dirty="0">
                <a:latin typeface="Tahoma" panose="020B0604030504040204" pitchFamily="34" charset="0"/>
              </a:endParaRPr>
            </a:p>
          </p:txBody>
        </p:sp>
        <p:sp>
          <p:nvSpPr>
            <p:cNvPr id="53260" name="Line 24"/>
            <p:cNvSpPr/>
            <p:nvPr/>
          </p:nvSpPr>
          <p:spPr>
            <a:xfrm>
              <a:off x="1842" y="2658"/>
              <a:ext cx="0" cy="320"/>
            </a:xfrm>
            <a:prstGeom prst="line">
              <a:avLst/>
            </a:prstGeom>
            <a:ln w="28575" cap="flat" cmpd="sng">
              <a:solidFill>
                <a:schemeClr val="tx1"/>
              </a:solidFill>
              <a:prstDash val="sysDot"/>
              <a:headEnd type="none" w="med" len="med"/>
              <a:tailEnd type="triangle" w="lg" len="lg"/>
            </a:ln>
          </p:spPr>
        </p:sp>
        <p:sp>
          <p:nvSpPr>
            <p:cNvPr id="53261" name="Text Box 25"/>
            <p:cNvSpPr txBox="1"/>
            <p:nvPr/>
          </p:nvSpPr>
          <p:spPr>
            <a:xfrm>
              <a:off x="3395" y="2387"/>
              <a:ext cx="1720" cy="518"/>
            </a:xfrm>
            <a:prstGeom prst="rect">
              <a:avLst/>
            </a:prstGeom>
            <a:noFill/>
            <a:ln w="9525">
              <a:noFill/>
            </a:ln>
          </p:spPr>
          <p:txBody>
            <a:bodyPr>
              <a:spAutoFit/>
            </a:bodyPr>
            <a:p>
              <a:pPr algn="ctr" eaLnBrk="1" hangingPunct="1">
                <a:spcBef>
                  <a:spcPct val="50000"/>
                </a:spcBef>
              </a:pPr>
              <a:r>
                <a:rPr lang="zh-CN" altLang="en-US" dirty="0">
                  <a:latin typeface="Tahoma" panose="020B0604030504040204" pitchFamily="34" charset="0"/>
                </a:rPr>
                <a:t>实时进程抢占当前进程，并立即执行</a:t>
              </a:r>
              <a:endParaRPr lang="zh-CN" altLang="en-US" dirty="0">
                <a:latin typeface="Tahoma" panose="020B0604030504040204" pitchFamily="34" charset="0"/>
              </a:endParaRPr>
            </a:p>
          </p:txBody>
        </p:sp>
        <p:sp>
          <p:nvSpPr>
            <p:cNvPr id="53262" name="Line 26"/>
            <p:cNvSpPr/>
            <p:nvPr/>
          </p:nvSpPr>
          <p:spPr>
            <a:xfrm>
              <a:off x="3427" y="2619"/>
              <a:ext cx="0" cy="352"/>
            </a:xfrm>
            <a:prstGeom prst="line">
              <a:avLst/>
            </a:prstGeom>
            <a:ln w="28575" cap="flat" cmpd="sng">
              <a:solidFill>
                <a:schemeClr val="tx1"/>
              </a:solidFill>
              <a:prstDash val="sysDot"/>
              <a:headEnd type="none" w="med" len="med"/>
              <a:tailEnd type="triangle" w="lg" len="lg"/>
            </a:ln>
          </p:spPr>
        </p:sp>
        <p:sp>
          <p:nvSpPr>
            <p:cNvPr id="53263" name="Line 27"/>
            <p:cNvSpPr/>
            <p:nvPr/>
          </p:nvSpPr>
          <p:spPr>
            <a:xfrm>
              <a:off x="1826" y="3402"/>
              <a:ext cx="0" cy="296"/>
            </a:xfrm>
            <a:prstGeom prst="line">
              <a:avLst/>
            </a:prstGeom>
            <a:ln w="9525" cap="flat" cmpd="sng">
              <a:solidFill>
                <a:schemeClr val="tx1"/>
              </a:solidFill>
              <a:prstDash val="solid"/>
              <a:headEnd type="none" w="med" len="med"/>
              <a:tailEnd type="none" w="med" len="med"/>
            </a:ln>
          </p:spPr>
        </p:sp>
        <p:sp>
          <p:nvSpPr>
            <p:cNvPr id="53264" name="Line 28"/>
            <p:cNvSpPr/>
            <p:nvPr/>
          </p:nvSpPr>
          <p:spPr>
            <a:xfrm>
              <a:off x="3426" y="3394"/>
              <a:ext cx="0" cy="344"/>
            </a:xfrm>
            <a:prstGeom prst="line">
              <a:avLst/>
            </a:prstGeom>
            <a:ln w="9525" cap="flat" cmpd="sng">
              <a:solidFill>
                <a:schemeClr val="tx1"/>
              </a:solidFill>
              <a:prstDash val="solid"/>
              <a:headEnd type="none" w="med" len="med"/>
              <a:tailEnd type="none" w="med" len="med"/>
            </a:ln>
          </p:spPr>
        </p:sp>
        <p:sp>
          <p:nvSpPr>
            <p:cNvPr id="53265" name="Line 29"/>
            <p:cNvSpPr/>
            <p:nvPr/>
          </p:nvSpPr>
          <p:spPr>
            <a:xfrm>
              <a:off x="1826" y="3642"/>
              <a:ext cx="1592" cy="0"/>
            </a:xfrm>
            <a:prstGeom prst="line">
              <a:avLst/>
            </a:prstGeom>
            <a:ln w="28575" cap="flat" cmpd="sng">
              <a:solidFill>
                <a:schemeClr val="tx1"/>
              </a:solidFill>
              <a:prstDash val="solid"/>
              <a:headEnd type="triangle" w="lg" len="lg"/>
              <a:tailEnd type="triangle" w="lg" len="lg"/>
            </a:ln>
          </p:spPr>
        </p:sp>
        <p:sp>
          <p:nvSpPr>
            <p:cNvPr id="53266" name="Text Box 30"/>
            <p:cNvSpPr txBox="1"/>
            <p:nvPr/>
          </p:nvSpPr>
          <p:spPr>
            <a:xfrm>
              <a:off x="2116" y="3476"/>
              <a:ext cx="928" cy="288"/>
            </a:xfrm>
            <a:prstGeom prst="rect">
              <a:avLst/>
            </a:prstGeom>
            <a:solidFill>
              <a:schemeClr val="bg1"/>
            </a:solidFill>
            <a:ln w="9525">
              <a:noFill/>
            </a:ln>
          </p:spPr>
          <p:txBody>
            <a:bodyPr lIns="18000" rIns="18000">
              <a:spAutoFit/>
            </a:bodyPr>
            <a:p>
              <a:pPr algn="ctr" eaLnBrk="1" hangingPunct="1">
                <a:spcBef>
                  <a:spcPct val="50000"/>
                </a:spcBef>
              </a:pPr>
              <a:r>
                <a:rPr lang="zh-CN" altLang="en-US" dirty="0">
                  <a:latin typeface="Tahoma" panose="020B0604030504040204" pitchFamily="34" charset="0"/>
                </a:rPr>
                <a:t>调度时间</a:t>
              </a:r>
              <a:endParaRPr lang="zh-CN" altLang="en-US" dirty="0">
                <a:latin typeface="Tahoma" panose="020B0604030504040204" pitchFamily="34" charset="0"/>
              </a:endParaRPr>
            </a:p>
          </p:txBody>
        </p:sp>
        <p:sp>
          <p:nvSpPr>
            <p:cNvPr id="53267" name="Text Box 31"/>
            <p:cNvSpPr txBox="1"/>
            <p:nvPr/>
          </p:nvSpPr>
          <p:spPr>
            <a:xfrm>
              <a:off x="1554" y="3858"/>
              <a:ext cx="3328" cy="288"/>
            </a:xfrm>
            <a:prstGeom prst="rect">
              <a:avLst/>
            </a:prstGeom>
            <a:noFill/>
            <a:ln w="9525">
              <a:noFill/>
            </a:ln>
          </p:spPr>
          <p:txBody>
            <a:bodyPr>
              <a:spAutoFit/>
            </a:bodyPr>
            <a:p>
              <a:pPr algn="ctr" eaLnBrk="1" hangingPunct="1">
                <a:spcBef>
                  <a:spcPct val="50000"/>
                </a:spcBef>
              </a:pPr>
              <a:r>
                <a:rPr lang="en-US" altLang="zh-CN" dirty="0">
                  <a:solidFill>
                    <a:srgbClr val="0000FF"/>
                  </a:solidFill>
                  <a:latin typeface="Times New Roman" panose="02020603050405020304" pitchFamily="18" charset="0"/>
                </a:rPr>
                <a:t>(d) </a:t>
              </a:r>
              <a:r>
                <a:rPr lang="zh-CN" altLang="en-US" dirty="0">
                  <a:solidFill>
                    <a:srgbClr val="0000FF"/>
                  </a:solidFill>
                  <a:latin typeface="Times New Roman" panose="02020603050405020304" pitchFamily="18" charset="0"/>
                </a:rPr>
                <a:t>立即抢占的优先权调度</a:t>
              </a:r>
              <a:endParaRPr lang="zh-CN" altLang="en-US" dirty="0">
                <a:solidFill>
                  <a:srgbClr val="0000FF"/>
                </a:solidFill>
                <a:latin typeface="Times New Roman" panose="02020603050405020304" pitchFamily="18" charset="0"/>
              </a:endParaRPr>
            </a:p>
          </p:txBody>
        </p:sp>
      </p:grpSp>
      <p:sp>
        <p:nvSpPr>
          <p:cNvPr id="53253" name="Text Box 32"/>
          <p:cNvSpPr txBox="1"/>
          <p:nvPr/>
        </p:nvSpPr>
        <p:spPr>
          <a:xfrm>
            <a:off x="1854200" y="6083300"/>
            <a:ext cx="5638800" cy="519113"/>
          </a:xfrm>
          <a:prstGeom prst="rect">
            <a:avLst/>
          </a:prstGeom>
          <a:noFill/>
          <a:ln w="9525">
            <a:noFill/>
          </a:ln>
        </p:spPr>
        <p:txBody>
          <a:bodyPr>
            <a:spAutoFit/>
          </a:bodyPr>
          <a:p>
            <a:pPr algn="ctr" eaLnBrk="1" hangingPunct="1">
              <a:spcBef>
                <a:spcPct val="50000"/>
              </a:spcBef>
            </a:pPr>
            <a:r>
              <a:rPr lang="zh-CN" altLang="en-US" sz="2800" dirty="0">
                <a:latin typeface="Tahoma" panose="020B0604030504040204" pitchFamily="34" charset="0"/>
              </a:rPr>
              <a:t>图</a:t>
            </a:r>
            <a:r>
              <a:rPr lang="en-US" altLang="zh-CN" sz="2800" dirty="0">
                <a:latin typeface="Tahoma" panose="020B0604030504040204" pitchFamily="34" charset="0"/>
              </a:rPr>
              <a:t>3-6  </a:t>
            </a:r>
            <a:r>
              <a:rPr lang="zh-CN" altLang="en-US" sz="2800" dirty="0">
                <a:latin typeface="Tahoma" panose="020B0604030504040204" pitchFamily="34" charset="0"/>
              </a:rPr>
              <a:t>实时进程调度</a:t>
            </a:r>
            <a:r>
              <a:rPr lang="en-US" altLang="zh-CN" sz="2800" dirty="0">
                <a:latin typeface="楷体_GB2312" pitchFamily="49" charset="-122"/>
              </a:rPr>
              <a:t>(</a:t>
            </a:r>
            <a:r>
              <a:rPr lang="zh-CN" altLang="en-US" sz="2800" dirty="0">
                <a:latin typeface="楷体_GB2312" pitchFamily="49" charset="-122"/>
              </a:rPr>
              <a:t>抢占式</a:t>
            </a:r>
            <a:r>
              <a:rPr lang="en-US" altLang="zh-CN" sz="2800" dirty="0">
                <a:latin typeface="楷体_GB2312" pitchFamily="49" charset="-122"/>
              </a:rPr>
              <a:t>)</a:t>
            </a:r>
            <a:endParaRPr lang="en-US" altLang="zh-CN" sz="2800" dirty="0">
              <a:latin typeface="楷体_GB2312" pitchFamily="49"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灯片编号占位符 5"/>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ea typeface="楷体_GB2312" pitchFamily="49" charset="-122"/>
              </a:rPr>
            </a:fld>
            <a:endParaRPr lang="en-US" altLang="zh-CN" sz="1400" dirty="0">
              <a:ea typeface="楷体_GB2312" pitchFamily="49" charset="-122"/>
            </a:endParaRPr>
          </a:p>
        </p:txBody>
      </p:sp>
      <p:sp>
        <p:nvSpPr>
          <p:cNvPr id="9219" name="Rectangle 2"/>
          <p:cNvSpPr>
            <a:spLocks noGrp="1"/>
          </p:cNvSpPr>
          <p:nvPr>
            <p:ph type="title"/>
          </p:nvPr>
        </p:nvSpPr>
        <p:spPr>
          <a:xfrm>
            <a:off x="152400" y="228600"/>
            <a:ext cx="8534400" cy="769938"/>
          </a:xfrm>
          <a:ln/>
        </p:spPr>
        <p:txBody>
          <a:bodyPr vert="horz" wrap="square" lIns="91440" tIns="45720" rIns="91440" bIns="45720" anchor="b" anchorCtr="0"/>
          <a:p>
            <a:pPr eaLnBrk="1" hangingPunct="1"/>
            <a:r>
              <a:rPr lang="en-US" altLang="zh-CN" sz="3600" dirty="0"/>
              <a:t>3.1  </a:t>
            </a:r>
            <a:r>
              <a:rPr lang="zh-CN" altLang="en-US" sz="3600" dirty="0">
                <a:latin typeface="宋体" panose="02010600030101010101" pitchFamily="2" charset="-122"/>
              </a:rPr>
              <a:t>处理机调度的基本概念</a:t>
            </a:r>
            <a:endParaRPr lang="zh-CN" altLang="en-US" sz="3600" dirty="0">
              <a:latin typeface="宋体" panose="02010600030101010101" pitchFamily="2" charset="-122"/>
            </a:endParaRPr>
          </a:p>
        </p:txBody>
      </p:sp>
      <p:sp>
        <p:nvSpPr>
          <p:cNvPr id="9220" name="Text Box 3"/>
          <p:cNvSpPr txBox="1"/>
          <p:nvPr/>
        </p:nvSpPr>
        <p:spPr>
          <a:xfrm>
            <a:off x="381000" y="1168400"/>
            <a:ext cx="2825750" cy="519113"/>
          </a:xfrm>
          <a:prstGeom prst="rect">
            <a:avLst/>
          </a:prstGeom>
          <a:noFill/>
          <a:ln w="9525">
            <a:noFill/>
          </a:ln>
        </p:spPr>
        <p:txBody>
          <a:bodyPr>
            <a:spAutoFit/>
          </a:bodyPr>
          <a:p>
            <a:pPr eaLnBrk="1" hangingPunct="1">
              <a:spcBef>
                <a:spcPct val="50000"/>
              </a:spcBef>
            </a:pPr>
            <a:r>
              <a:rPr lang="en-US" altLang="zh-CN" sz="2800" dirty="0">
                <a:solidFill>
                  <a:srgbClr val="000066"/>
                </a:solidFill>
                <a:latin typeface="Tahoma" panose="020B0604030504040204" pitchFamily="34" charset="0"/>
              </a:rPr>
              <a:t>2</a:t>
            </a:r>
            <a:r>
              <a:rPr lang="zh-CN" altLang="en-US" sz="2800" dirty="0">
                <a:solidFill>
                  <a:srgbClr val="000066"/>
                </a:solidFill>
                <a:latin typeface="宋体" panose="02010600030101010101" pitchFamily="2" charset="-122"/>
              </a:rPr>
              <a:t>．</a:t>
            </a:r>
            <a:r>
              <a:rPr lang="zh-CN" altLang="en-US" sz="2800" dirty="0">
                <a:solidFill>
                  <a:srgbClr val="000066"/>
                </a:solidFill>
                <a:latin typeface="楷体_GB2312" pitchFamily="49" charset="-122"/>
              </a:rPr>
              <a:t>低级调度</a:t>
            </a:r>
            <a:r>
              <a:rPr lang="zh-CN" altLang="en-US" dirty="0">
                <a:solidFill>
                  <a:srgbClr val="000066"/>
                </a:solidFill>
                <a:latin typeface="Tahoma" panose="020B0604030504040204" pitchFamily="34" charset="0"/>
              </a:rPr>
              <a:t> </a:t>
            </a:r>
            <a:endParaRPr lang="zh-CN" altLang="en-US" dirty="0">
              <a:solidFill>
                <a:srgbClr val="000066"/>
              </a:solidFill>
              <a:latin typeface="Tahoma" panose="020B0604030504040204" pitchFamily="34" charset="0"/>
            </a:endParaRPr>
          </a:p>
        </p:txBody>
      </p:sp>
      <p:sp>
        <p:nvSpPr>
          <p:cNvPr id="246788" name="AutoShape 4"/>
          <p:cNvSpPr/>
          <p:nvPr/>
        </p:nvSpPr>
        <p:spPr>
          <a:xfrm>
            <a:off x="3505200" y="1066800"/>
            <a:ext cx="4953000" cy="762000"/>
          </a:xfrm>
          <a:prstGeom prst="wedgeRectCallout">
            <a:avLst>
              <a:gd name="adj1" fmla="val -69329"/>
              <a:gd name="adj2" fmla="val -3125"/>
            </a:avLst>
          </a:prstGeom>
          <a:solidFill>
            <a:schemeClr val="accent1"/>
          </a:solidFill>
          <a:ln w="9525" cap="flat" cmpd="sng">
            <a:solidFill>
              <a:schemeClr val="tx1"/>
            </a:solidFill>
            <a:prstDash val="solid"/>
            <a:miter/>
            <a:headEnd type="none" w="med" len="med"/>
            <a:tailEnd type="none" w="med" len="med"/>
          </a:ln>
        </p:spPr>
        <p:txBody>
          <a:bodyPr/>
          <a:p>
            <a:pPr eaLnBrk="1" hangingPunct="1"/>
            <a:r>
              <a:rPr lang="zh-CN" altLang="en-US" sz="2000" dirty="0">
                <a:latin typeface="宋体" panose="02010600030101010101" pitchFamily="2" charset="-122"/>
              </a:rPr>
              <a:t>又称进程调度或短调度。是最基本的调度，三种类型</a:t>
            </a:r>
            <a:r>
              <a:rPr lang="en-US" altLang="zh-CN" sz="2000" dirty="0">
                <a:latin typeface="Tahoma" panose="020B0604030504040204" pitchFamily="34" charset="0"/>
              </a:rPr>
              <a:t>OS</a:t>
            </a:r>
            <a:r>
              <a:rPr lang="zh-CN" altLang="en-US" sz="2000" dirty="0">
                <a:latin typeface="宋体" panose="02010600030101010101" pitchFamily="2" charset="-122"/>
              </a:rPr>
              <a:t>中，都必须配置此调度。</a:t>
            </a:r>
            <a:r>
              <a:rPr lang="zh-CN" altLang="en-US" sz="2000" dirty="0">
                <a:latin typeface="Tahoma" panose="020B0604030504040204" pitchFamily="34" charset="0"/>
              </a:rPr>
              <a:t> </a:t>
            </a:r>
            <a:endParaRPr lang="zh-CN" altLang="en-US" sz="2000" dirty="0">
              <a:latin typeface="Tahoma" panose="020B0604030504040204" pitchFamily="34" charset="0"/>
            </a:endParaRPr>
          </a:p>
        </p:txBody>
      </p:sp>
      <p:sp>
        <p:nvSpPr>
          <p:cNvPr id="246789" name="Text Box 5"/>
          <p:cNvSpPr txBox="1"/>
          <p:nvPr/>
        </p:nvSpPr>
        <p:spPr>
          <a:xfrm>
            <a:off x="381000" y="2019300"/>
            <a:ext cx="639763" cy="838200"/>
          </a:xfrm>
          <a:prstGeom prst="rect">
            <a:avLst/>
          </a:prstGeom>
          <a:solidFill>
            <a:schemeClr val="accent1"/>
          </a:solidFill>
          <a:ln w="28575" cap="flat" cmpd="sng">
            <a:solidFill>
              <a:schemeClr val="hlink"/>
            </a:solidFill>
            <a:prstDash val="solid"/>
            <a:miter/>
            <a:headEnd type="none" w="med" len="med"/>
            <a:tailEnd type="none" w="med" len="med"/>
          </a:ln>
        </p:spPr>
        <p:txBody>
          <a:bodyPr vert="eaVert">
            <a:spAutoFit/>
          </a:bodyPr>
          <a:p>
            <a:pPr eaLnBrk="1" hangingPunct="1">
              <a:spcBef>
                <a:spcPct val="50000"/>
              </a:spcBef>
            </a:pPr>
            <a:r>
              <a:rPr lang="zh-CN" altLang="en-US" sz="2800" dirty="0">
                <a:latin typeface="Tahoma" panose="020B0604030504040204" pitchFamily="34" charset="0"/>
              </a:rPr>
              <a:t>定义</a:t>
            </a:r>
            <a:endParaRPr lang="zh-CN" altLang="en-US" sz="2800" dirty="0">
              <a:latin typeface="Tahoma" panose="020B0604030504040204" pitchFamily="34" charset="0"/>
            </a:endParaRPr>
          </a:p>
        </p:txBody>
      </p:sp>
      <p:sp>
        <p:nvSpPr>
          <p:cNvPr id="246790" name="Text Box 6"/>
          <p:cNvSpPr txBox="1"/>
          <p:nvPr/>
        </p:nvSpPr>
        <p:spPr>
          <a:xfrm>
            <a:off x="1219200" y="2019300"/>
            <a:ext cx="7543800" cy="830263"/>
          </a:xfrm>
          <a:prstGeom prst="rect">
            <a:avLst/>
          </a:prstGeom>
          <a:noFill/>
          <a:ln w="9525">
            <a:noFill/>
          </a:ln>
        </p:spPr>
        <p:txBody>
          <a:bodyPr>
            <a:spAutoFit/>
          </a:bodyPr>
          <a:p>
            <a:pPr eaLnBrk="1" hangingPunct="1">
              <a:spcBef>
                <a:spcPct val="50000"/>
              </a:spcBef>
            </a:pPr>
            <a:r>
              <a:rPr lang="zh-CN" altLang="en-US" dirty="0">
                <a:latin typeface="Times New Roman" panose="02020603050405020304" pitchFamily="18" charset="0"/>
              </a:rPr>
              <a:t>用来决定</a:t>
            </a:r>
            <a:r>
              <a:rPr lang="zh-CN" altLang="en-US" dirty="0">
                <a:solidFill>
                  <a:srgbClr val="FF0000"/>
                </a:solidFill>
                <a:latin typeface="Times New Roman" panose="02020603050405020304" pitchFamily="18" charset="0"/>
              </a:rPr>
              <a:t>就绪队列中的哪个进程应获得处理机</a:t>
            </a:r>
            <a:r>
              <a:rPr lang="zh-CN" altLang="en-US" dirty="0">
                <a:latin typeface="Times New Roman" panose="02020603050405020304" pitchFamily="18" charset="0"/>
              </a:rPr>
              <a:t>，然后再由分派程序执行把处理机分配给该进程的具体操作。</a:t>
            </a:r>
            <a:r>
              <a:rPr lang="zh-CN" altLang="en-US" dirty="0">
                <a:latin typeface="Tahoma" panose="020B0604030504040204" pitchFamily="34" charset="0"/>
              </a:rPr>
              <a:t> </a:t>
            </a:r>
            <a:endParaRPr lang="zh-CN" altLang="en-US" dirty="0">
              <a:latin typeface="Tahoma" panose="020B0604030504040204" pitchFamily="34" charset="0"/>
            </a:endParaRPr>
          </a:p>
        </p:txBody>
      </p:sp>
      <p:sp>
        <p:nvSpPr>
          <p:cNvPr id="246791" name="Text Box 7"/>
          <p:cNvSpPr txBox="1"/>
          <p:nvPr/>
        </p:nvSpPr>
        <p:spPr>
          <a:xfrm>
            <a:off x="381000" y="3086100"/>
            <a:ext cx="6894513" cy="528638"/>
          </a:xfrm>
          <a:prstGeom prst="rect">
            <a:avLst/>
          </a:prstGeom>
          <a:noFill/>
          <a:ln w="9525" cap="flat" cmpd="sng">
            <a:solidFill>
              <a:schemeClr val="folHlink"/>
            </a:solidFill>
            <a:prstDash val="solid"/>
            <a:miter/>
            <a:headEnd type="none" w="med" len="med"/>
            <a:tailEnd type="none" w="med" len="med"/>
          </a:ln>
        </p:spPr>
        <p:txBody>
          <a:bodyPr>
            <a:spAutoFit/>
          </a:bodyPr>
          <a:p>
            <a:pPr eaLnBrk="1" hangingPunct="1">
              <a:spcBef>
                <a:spcPct val="50000"/>
              </a:spcBef>
            </a:pPr>
            <a:r>
              <a:rPr lang="zh-CN" altLang="en-US" sz="2800" dirty="0">
                <a:latin typeface="宋体" panose="02010600030101010101" pitchFamily="2" charset="-122"/>
              </a:rPr>
              <a:t>进程调度可采用下述两种调度方式：</a:t>
            </a:r>
            <a:r>
              <a:rPr lang="zh-CN" altLang="en-US" sz="2800" b="0" dirty="0">
                <a:latin typeface="Tahoma" panose="020B0604030504040204" pitchFamily="34" charset="0"/>
              </a:rPr>
              <a:t> </a:t>
            </a:r>
            <a:endParaRPr lang="zh-CN" altLang="en-US" sz="2800" b="0" dirty="0">
              <a:latin typeface="Tahoma" panose="020B0604030504040204" pitchFamily="34" charset="0"/>
            </a:endParaRPr>
          </a:p>
        </p:txBody>
      </p:sp>
      <p:sp>
        <p:nvSpPr>
          <p:cNvPr id="246792" name="Text Box 8"/>
          <p:cNvSpPr txBox="1"/>
          <p:nvPr/>
        </p:nvSpPr>
        <p:spPr>
          <a:xfrm>
            <a:off x="381000" y="4191000"/>
            <a:ext cx="3143250" cy="1095375"/>
          </a:xfrm>
          <a:prstGeom prst="rect">
            <a:avLst/>
          </a:prstGeom>
          <a:noFill/>
          <a:ln w="9525">
            <a:noFill/>
          </a:ln>
        </p:spPr>
        <p:txBody>
          <a:bodyPr>
            <a:spAutoFit/>
          </a:bodyPr>
          <a:p>
            <a:pPr eaLnBrk="1" hangingPunct="1">
              <a:spcBef>
                <a:spcPct val="35000"/>
              </a:spcBef>
            </a:pPr>
            <a:r>
              <a:rPr lang="zh-CN" altLang="en-US" sz="2800" dirty="0">
                <a:latin typeface="宋体" panose="02010600030101010101" pitchFamily="2" charset="-122"/>
              </a:rPr>
              <a:t>（</a:t>
            </a:r>
            <a:r>
              <a:rPr lang="en-US" altLang="zh-CN" sz="2800" dirty="0">
                <a:latin typeface="Tahoma" panose="020B0604030504040204" pitchFamily="34" charset="0"/>
              </a:rPr>
              <a:t>1</a:t>
            </a:r>
            <a:r>
              <a:rPr lang="zh-CN" altLang="en-US" sz="2800" dirty="0">
                <a:latin typeface="宋体" panose="02010600030101010101" pitchFamily="2" charset="-122"/>
              </a:rPr>
              <a:t>）非抢占方式</a:t>
            </a:r>
            <a:endParaRPr lang="zh-CN" altLang="en-US" sz="2800" dirty="0">
              <a:latin typeface="宋体" panose="02010600030101010101" pitchFamily="2" charset="-122"/>
            </a:endParaRPr>
          </a:p>
          <a:p>
            <a:pPr eaLnBrk="1" hangingPunct="1">
              <a:spcBef>
                <a:spcPct val="35000"/>
              </a:spcBef>
            </a:pPr>
            <a:r>
              <a:rPr lang="zh-CN" altLang="en-US" sz="2800" dirty="0">
                <a:latin typeface="宋体" panose="02010600030101010101" pitchFamily="2" charset="-122"/>
              </a:rPr>
              <a:t>（</a:t>
            </a:r>
            <a:r>
              <a:rPr lang="en-US" altLang="zh-CN" sz="2800" dirty="0">
                <a:latin typeface="Tahoma" panose="020B0604030504040204" pitchFamily="34" charset="0"/>
              </a:rPr>
              <a:t>2</a:t>
            </a:r>
            <a:r>
              <a:rPr lang="zh-CN" altLang="en-US" sz="2800" dirty="0">
                <a:latin typeface="宋体" panose="02010600030101010101" pitchFamily="2" charset="-122"/>
              </a:rPr>
              <a:t>）抢占方式 </a:t>
            </a:r>
            <a:r>
              <a:rPr lang="zh-CN" altLang="en-US" sz="2800" dirty="0">
                <a:latin typeface="Tahoma" panose="020B0604030504040204" pitchFamily="34" charset="0"/>
              </a:rPr>
              <a:t> </a:t>
            </a:r>
            <a:endParaRPr lang="zh-CN" altLang="en-US" sz="2800" dirty="0">
              <a:latin typeface="Tahoma" panose="020B0604030504040204" pitchFamily="34" charset="0"/>
            </a:endParaRPr>
          </a:p>
        </p:txBody>
      </p:sp>
      <p:sp>
        <p:nvSpPr>
          <p:cNvPr id="246793" name="AutoShape 9"/>
          <p:cNvSpPr/>
          <p:nvPr/>
        </p:nvSpPr>
        <p:spPr>
          <a:xfrm>
            <a:off x="3581400" y="3914775"/>
            <a:ext cx="5181600" cy="2671763"/>
          </a:xfrm>
          <a:prstGeom prst="wedgeRectCallout">
            <a:avLst>
              <a:gd name="adj1" fmla="val -57505"/>
              <a:gd name="adj2" fmla="val -30273"/>
            </a:avLst>
          </a:prstGeom>
          <a:solidFill>
            <a:schemeClr val="accent1"/>
          </a:solidFill>
          <a:ln w="9525" cap="flat" cmpd="sng">
            <a:solidFill>
              <a:schemeClr val="tx1"/>
            </a:solidFill>
            <a:prstDash val="solid"/>
            <a:miter/>
            <a:headEnd type="none" w="med" len="med"/>
            <a:tailEnd type="none" w="med" len="med"/>
          </a:ln>
        </p:spPr>
        <p:txBody>
          <a:bodyPr/>
          <a:p>
            <a:pPr eaLnBrk="1" hangingPunct="1"/>
            <a:r>
              <a:rPr lang="zh-CN" altLang="en-US" dirty="0">
                <a:latin typeface="宋体" panose="02010600030101010101" pitchFamily="2" charset="-122"/>
              </a:rPr>
              <a:t>一旦把处理机分配给某进程后，便让它一直执行，直到该进程完成或发生某事件而被阻塞时，才把处理机分配给其它进程，决不允许某进程抢占已经分配出去的处理机。</a:t>
            </a:r>
            <a:endParaRPr lang="zh-CN" altLang="en-US" dirty="0">
              <a:latin typeface="宋体" panose="02010600030101010101" pitchFamily="2" charset="-122"/>
            </a:endParaRPr>
          </a:p>
          <a:p>
            <a:pPr algn="just" eaLnBrk="1" hangingPunct="1"/>
            <a:r>
              <a:rPr lang="zh-CN" altLang="en-US" dirty="0">
                <a:latin typeface="Times New Roman" panose="02020603050405020304" pitchFamily="18" charset="0"/>
              </a:rPr>
              <a:t>优点：实现简单，系统开销小。</a:t>
            </a:r>
            <a:endParaRPr lang="zh-CN" altLang="en-US" dirty="0">
              <a:latin typeface="宋体" panose="02010600030101010101" pitchFamily="2" charset="-122"/>
            </a:endParaRPr>
          </a:p>
          <a:p>
            <a:pPr eaLnBrk="1" hangingPunct="1"/>
            <a:r>
              <a:rPr lang="zh-CN" altLang="en-US" dirty="0">
                <a:latin typeface="宋体" panose="02010600030101010101" pitchFamily="2" charset="-122"/>
              </a:rPr>
              <a:t>缺点：难于满足紧急任务的要求。 </a:t>
            </a:r>
            <a:endParaRPr lang="zh-CN" altLang="en-US" dirty="0">
              <a:latin typeface="宋体" panose="02010600030101010101" pitchFamily="2" charset="-122"/>
            </a:endParaRPr>
          </a:p>
        </p:txBody>
      </p:sp>
      <p:sp>
        <p:nvSpPr>
          <p:cNvPr id="246794" name="AutoShape 10"/>
          <p:cNvSpPr/>
          <p:nvPr/>
        </p:nvSpPr>
        <p:spPr>
          <a:xfrm>
            <a:off x="3352800" y="3765550"/>
            <a:ext cx="5638800" cy="2787650"/>
          </a:xfrm>
          <a:prstGeom prst="wedgeRectCallout">
            <a:avLst>
              <a:gd name="adj1" fmla="val -57995"/>
              <a:gd name="adj2" fmla="val 5296"/>
            </a:avLst>
          </a:prstGeom>
          <a:solidFill>
            <a:schemeClr val="accent1"/>
          </a:solidFill>
          <a:ln w="9525" cap="flat" cmpd="sng">
            <a:solidFill>
              <a:schemeClr val="tx1"/>
            </a:solidFill>
            <a:prstDash val="solid"/>
            <a:miter/>
            <a:headEnd type="none" w="med" len="med"/>
            <a:tailEnd type="none" w="med" len="med"/>
          </a:ln>
        </p:spPr>
        <p:txBody>
          <a:bodyPr/>
          <a:p>
            <a:pPr eaLnBrk="1" hangingPunct="1"/>
            <a:r>
              <a:rPr lang="zh-CN" altLang="en-US" dirty="0">
                <a:latin typeface="宋体" panose="02010600030101010101" pitchFamily="2" charset="-122"/>
              </a:rPr>
              <a:t>允许调度程序根据某种原则，暂停某个正在执行的进程，将已分配给该进程的处理机重新分配给另一进程。</a:t>
            </a:r>
            <a:endParaRPr lang="zh-CN" altLang="en-US" dirty="0">
              <a:latin typeface="宋体" panose="02010600030101010101" pitchFamily="2" charset="-122"/>
            </a:endParaRPr>
          </a:p>
          <a:p>
            <a:pPr eaLnBrk="1" hangingPunct="1">
              <a:spcBef>
                <a:spcPct val="30000"/>
              </a:spcBef>
            </a:pPr>
            <a:r>
              <a:rPr lang="zh-CN" altLang="en-US" dirty="0">
                <a:latin typeface="宋体" panose="02010600030101010101" pitchFamily="2" charset="-122"/>
              </a:rPr>
              <a:t>    抢占原则有： </a:t>
            </a:r>
            <a:endParaRPr lang="zh-CN" altLang="en-US" dirty="0">
              <a:latin typeface="宋体" panose="02010600030101010101" pitchFamily="2" charset="-122"/>
            </a:endParaRPr>
          </a:p>
          <a:p>
            <a:pPr eaLnBrk="1" hangingPunct="1">
              <a:buClr>
                <a:schemeClr val="folHlink"/>
              </a:buClr>
              <a:buFont typeface="Wingdings" panose="05000000000000000000" pitchFamily="2" charset="2"/>
            </a:pPr>
            <a:r>
              <a:rPr lang="zh-CN" altLang="en-US" dirty="0">
                <a:latin typeface="宋体" panose="02010600030101010101" pitchFamily="2" charset="-122"/>
              </a:rPr>
              <a:t>    </a:t>
            </a:r>
            <a:r>
              <a:rPr lang="zh-CN" altLang="en-US" dirty="0">
                <a:solidFill>
                  <a:schemeClr val="folHlink"/>
                </a:solidFill>
                <a:latin typeface="宋体" panose="02010600030101010101" pitchFamily="2" charset="-122"/>
                <a:sym typeface="Wingdings 2" panose="05020102010507070707" pitchFamily="18" charset="2"/>
              </a:rPr>
              <a:t></a:t>
            </a:r>
            <a:r>
              <a:rPr lang="zh-CN" altLang="en-US" dirty="0">
                <a:latin typeface="宋体" panose="02010600030101010101" pitchFamily="2" charset="-122"/>
              </a:rPr>
              <a:t>优先权原则； </a:t>
            </a:r>
            <a:endParaRPr lang="zh-CN" altLang="en-US" dirty="0">
              <a:latin typeface="宋体" panose="02010600030101010101" pitchFamily="2" charset="-122"/>
            </a:endParaRPr>
          </a:p>
          <a:p>
            <a:pPr eaLnBrk="1" hangingPunct="1">
              <a:buClr>
                <a:schemeClr val="folHlink"/>
              </a:buClr>
              <a:buFont typeface="Wingdings" panose="05000000000000000000" pitchFamily="2" charset="2"/>
            </a:pPr>
            <a:r>
              <a:rPr lang="zh-CN" altLang="en-US" dirty="0">
                <a:latin typeface="宋体" panose="02010600030101010101" pitchFamily="2" charset="-122"/>
              </a:rPr>
              <a:t>    </a:t>
            </a:r>
            <a:r>
              <a:rPr lang="zh-CN" altLang="en-US" dirty="0">
                <a:solidFill>
                  <a:schemeClr val="folHlink"/>
                </a:solidFill>
                <a:latin typeface="宋体" panose="02010600030101010101" pitchFamily="2" charset="-122"/>
                <a:sym typeface="Wingdings 2" panose="05020102010507070707" pitchFamily="18" charset="2"/>
              </a:rPr>
              <a:t></a:t>
            </a:r>
            <a:r>
              <a:rPr lang="zh-CN" altLang="en-US" dirty="0">
                <a:latin typeface="宋体" panose="02010600030101010101" pitchFamily="2" charset="-122"/>
              </a:rPr>
              <a:t>短作业优先原则；</a:t>
            </a:r>
            <a:endParaRPr lang="zh-CN" altLang="en-US" dirty="0">
              <a:latin typeface="宋体" panose="02010600030101010101" pitchFamily="2" charset="-122"/>
            </a:endParaRPr>
          </a:p>
          <a:p>
            <a:pPr eaLnBrk="1" hangingPunct="1">
              <a:buClr>
                <a:schemeClr val="folHlink"/>
              </a:buClr>
              <a:buFont typeface="Wingdings" panose="05000000000000000000" pitchFamily="2" charset="2"/>
            </a:pPr>
            <a:r>
              <a:rPr lang="zh-CN" altLang="en-US" dirty="0">
                <a:latin typeface="宋体" panose="02010600030101010101" pitchFamily="2" charset="-122"/>
              </a:rPr>
              <a:t>    </a:t>
            </a:r>
            <a:r>
              <a:rPr lang="zh-CN" altLang="en-US" dirty="0">
                <a:solidFill>
                  <a:schemeClr val="folHlink"/>
                </a:solidFill>
                <a:latin typeface="宋体" panose="02010600030101010101" pitchFamily="2" charset="-122"/>
                <a:sym typeface="Wingdings 2" panose="05020102010507070707" pitchFamily="18" charset="2"/>
              </a:rPr>
              <a:t></a:t>
            </a:r>
            <a:r>
              <a:rPr lang="zh-CN" altLang="en-US" dirty="0">
                <a:latin typeface="宋体" panose="02010600030101010101" pitchFamily="2" charset="-122"/>
              </a:rPr>
              <a:t>时间片原则。  </a:t>
            </a:r>
            <a:r>
              <a:rPr lang="zh-CN" altLang="en-US" dirty="0">
                <a:latin typeface="Tahoma" panose="020B0604030504040204" pitchFamily="34" charset="0"/>
              </a:rPr>
              <a:t> </a:t>
            </a:r>
            <a:endParaRPr lang="zh-CN" altLang="en-US" dirty="0">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46788"/>
                                        </p:tgtEl>
                                        <p:attrNameLst>
                                          <p:attrName>style.visibility</p:attrName>
                                        </p:attrNameLst>
                                      </p:cBhvr>
                                      <p:to>
                                        <p:strVal val="visible"/>
                                      </p:to>
                                    </p:set>
                                    <p:anim calcmode="lin" valueType="num">
                                      <p:cBhvr additive="base">
                                        <p:cTn id="7" dur="500" fill="hold"/>
                                        <p:tgtEl>
                                          <p:spTgt spid="246788"/>
                                        </p:tgtEl>
                                        <p:attrNameLst>
                                          <p:attrName>ppt_x</p:attrName>
                                        </p:attrNameLst>
                                      </p:cBhvr>
                                      <p:tavLst>
                                        <p:tav tm="0">
                                          <p:val>
                                            <p:strVal val="1+#ppt_w/2"/>
                                          </p:val>
                                        </p:tav>
                                        <p:tav tm="100000">
                                          <p:val>
                                            <p:strVal val="#ppt_x"/>
                                          </p:val>
                                        </p:tav>
                                      </p:tavLst>
                                    </p:anim>
                                    <p:anim calcmode="lin" valueType="num">
                                      <p:cBhvr additive="base">
                                        <p:cTn id="8" dur="500" fill="hold"/>
                                        <p:tgtEl>
                                          <p:spTgt spid="24678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46789"/>
                                        </p:tgtEl>
                                        <p:attrNameLst>
                                          <p:attrName>style.visibility</p:attrName>
                                        </p:attrNameLst>
                                      </p:cBhvr>
                                      <p:to>
                                        <p:strVal val="visible"/>
                                      </p:to>
                                    </p:set>
                                    <p:anim calcmode="lin" valueType="num">
                                      <p:cBhvr additive="base">
                                        <p:cTn id="13" dur="500" fill="hold"/>
                                        <p:tgtEl>
                                          <p:spTgt spid="246789"/>
                                        </p:tgtEl>
                                        <p:attrNameLst>
                                          <p:attrName>ppt_x</p:attrName>
                                        </p:attrNameLst>
                                      </p:cBhvr>
                                      <p:tavLst>
                                        <p:tav tm="0">
                                          <p:val>
                                            <p:strVal val="0-#ppt_w/2"/>
                                          </p:val>
                                        </p:tav>
                                        <p:tav tm="100000">
                                          <p:val>
                                            <p:strVal val="#ppt_x"/>
                                          </p:val>
                                        </p:tav>
                                      </p:tavLst>
                                    </p:anim>
                                    <p:anim calcmode="lin" valueType="num">
                                      <p:cBhvr additive="base">
                                        <p:cTn id="14" dur="500" fill="hold"/>
                                        <p:tgtEl>
                                          <p:spTgt spid="246789"/>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2" presetClass="entr" presetSubtype="1" fill="hold" grpId="0" nodeType="afterEffect">
                                  <p:stCondLst>
                                    <p:cond delay="0"/>
                                  </p:stCondLst>
                                  <p:childTnLst>
                                    <p:set>
                                      <p:cBhvr>
                                        <p:cTn id="17" dur="1" fill="hold">
                                          <p:stCondLst>
                                            <p:cond delay="0"/>
                                          </p:stCondLst>
                                        </p:cTn>
                                        <p:tgtEl>
                                          <p:spTgt spid="246790">
                                            <p:txEl>
                                              <p:charRg st="0" end="49"/>
                                            </p:txEl>
                                          </p:spTgt>
                                        </p:tgtEl>
                                        <p:attrNameLst>
                                          <p:attrName>style.visibility</p:attrName>
                                        </p:attrNameLst>
                                      </p:cBhvr>
                                      <p:to>
                                        <p:strVal val="visible"/>
                                      </p:to>
                                    </p:set>
                                    <p:animEffect transition="in" filter="wipe(up)">
                                      <p:cBhvr>
                                        <p:cTn id="18" dur="500"/>
                                        <p:tgtEl>
                                          <p:spTgt spid="246790">
                                            <p:txEl>
                                              <p:charRg st="0" end="49"/>
                                            </p:txEl>
                                          </p:spTgt>
                                        </p:tgtEl>
                                      </p:cBhvr>
                                    </p:animEffect>
                                  </p:childTnLst>
                                </p:cTn>
                              </p:par>
                            </p:childTnLst>
                          </p:cTn>
                        </p:par>
                        <p:par>
                          <p:cTn id="19" fill="hold">
                            <p:stCondLst>
                              <p:cond delay="1000"/>
                            </p:stCondLst>
                            <p:childTnLst>
                              <p:par>
                                <p:cTn id="20" presetID="15" presetClass="entr" presetSubtype="0" fill="hold" grpId="0" nodeType="afterEffect">
                                  <p:stCondLst>
                                    <p:cond delay="0"/>
                                  </p:stCondLst>
                                  <p:childTnLst>
                                    <p:set>
                                      <p:cBhvr>
                                        <p:cTn id="21" dur="1" fill="hold">
                                          <p:stCondLst>
                                            <p:cond delay="0"/>
                                          </p:stCondLst>
                                        </p:cTn>
                                        <p:tgtEl>
                                          <p:spTgt spid="246791"/>
                                        </p:tgtEl>
                                        <p:attrNameLst>
                                          <p:attrName>style.visibility</p:attrName>
                                        </p:attrNameLst>
                                      </p:cBhvr>
                                      <p:to>
                                        <p:strVal val="visible"/>
                                      </p:to>
                                    </p:set>
                                    <p:anim calcmode="lin" valueType="num">
                                      <p:cBhvr>
                                        <p:cTn id="22" dur="1000" fill="hold"/>
                                        <p:tgtEl>
                                          <p:spTgt spid="246791"/>
                                        </p:tgtEl>
                                        <p:attrNameLst>
                                          <p:attrName>ppt_w</p:attrName>
                                        </p:attrNameLst>
                                      </p:cBhvr>
                                      <p:tavLst>
                                        <p:tav tm="0">
                                          <p:val>
                                            <p:fltVal val="0.000000"/>
                                          </p:val>
                                        </p:tav>
                                        <p:tav tm="100000">
                                          <p:val>
                                            <p:strVal val="#ppt_w"/>
                                          </p:val>
                                        </p:tav>
                                      </p:tavLst>
                                    </p:anim>
                                    <p:anim calcmode="lin" valueType="num">
                                      <p:cBhvr>
                                        <p:cTn id="23" dur="1000" fill="hold"/>
                                        <p:tgtEl>
                                          <p:spTgt spid="246791"/>
                                        </p:tgtEl>
                                        <p:attrNameLst>
                                          <p:attrName>ppt_h</p:attrName>
                                        </p:attrNameLst>
                                      </p:cBhvr>
                                      <p:tavLst>
                                        <p:tav tm="0">
                                          <p:val>
                                            <p:fltVal val="0.000000"/>
                                          </p:val>
                                        </p:tav>
                                        <p:tav tm="100000">
                                          <p:val>
                                            <p:strVal val="#ppt_h"/>
                                          </p:val>
                                        </p:tav>
                                      </p:tavLst>
                                    </p:anim>
                                    <p:anim calcmode="lin" valueType="num">
                                      <p:cBhvr>
                                        <p:cTn id="24" dur="1000" fill="hold"/>
                                        <p:tgtEl>
                                          <p:spTgt spid="246791"/>
                                        </p:tgtEl>
                                        <p:attrNameLst>
                                          <p:attrName>ppt_x</p:attrName>
                                        </p:attrNameLst>
                                      </p:cBhvr>
                                      <p:tavLst>
                                        <p:tav tm="0" fmla="#ppt_x+(cos(-2*pi*(1-$))*-#ppt_x-sin(-2*pi*(1-$))*(1-#ppt_y))*(1-$)">
                                          <p:val>
                                            <p:fltVal val="0.000000"/>
                                          </p:val>
                                        </p:tav>
                                        <p:tav tm="100000">
                                          <p:val>
                                            <p:fltVal val="1.000000"/>
                                          </p:val>
                                        </p:tav>
                                      </p:tavLst>
                                    </p:anim>
                                    <p:anim calcmode="lin" valueType="num">
                                      <p:cBhvr>
                                        <p:cTn id="25" dur="1000" fill="hold"/>
                                        <p:tgtEl>
                                          <p:spTgt spid="246791"/>
                                        </p:tgtEl>
                                        <p:attrNameLst>
                                          <p:attrName>ppt_y</p:attrName>
                                        </p:attrNameLst>
                                      </p:cBhvr>
                                      <p:tavLst>
                                        <p:tav tm="0" fmla="#ppt_y+(sin(-2*pi*(1-$))*-#ppt_x+cos(-2*pi*(1-$))*(1-#ppt_y))*(1-$)">
                                          <p:val>
                                            <p:fltVal val="0.000000"/>
                                          </p:val>
                                        </p:tav>
                                        <p:tav tm="100000">
                                          <p:val>
                                            <p:fltVal val="1.000000"/>
                                          </p:val>
                                        </p:tav>
                                      </p:tavLst>
                                    </p:anim>
                                  </p:childTnLst>
                                </p:cTn>
                              </p:par>
                            </p:childTnLst>
                          </p:cTn>
                        </p:par>
                        <p:par>
                          <p:cTn id="26" fill="hold">
                            <p:stCondLst>
                              <p:cond delay="2000"/>
                            </p:stCondLst>
                            <p:childTnLst>
                              <p:par>
                                <p:cTn id="27" presetID="22" presetClass="entr" presetSubtype="1" fill="hold" grpId="0" nodeType="afterEffect">
                                  <p:stCondLst>
                                    <p:cond delay="0"/>
                                  </p:stCondLst>
                                  <p:childTnLst>
                                    <p:set>
                                      <p:cBhvr>
                                        <p:cTn id="28" dur="1" fill="hold">
                                          <p:stCondLst>
                                            <p:cond delay="0"/>
                                          </p:stCondLst>
                                        </p:cTn>
                                        <p:tgtEl>
                                          <p:spTgt spid="246792"/>
                                        </p:tgtEl>
                                        <p:attrNameLst>
                                          <p:attrName>style.visibility</p:attrName>
                                        </p:attrNameLst>
                                      </p:cBhvr>
                                      <p:to>
                                        <p:strVal val="visible"/>
                                      </p:to>
                                    </p:set>
                                    <p:animEffect transition="in" filter="wipe(up)">
                                      <p:cBhvr>
                                        <p:cTn id="29" dur="500"/>
                                        <p:tgtEl>
                                          <p:spTgt spid="246792"/>
                                        </p:tgtEl>
                                      </p:cBhvr>
                                    </p:animEffect>
                                  </p:childTnLst>
                                </p:cTn>
                              </p:par>
                            </p:childTnLst>
                          </p:cTn>
                        </p:par>
                        <p:par>
                          <p:cTn id="30" fill="hold">
                            <p:stCondLst>
                              <p:cond delay="2500"/>
                            </p:stCondLst>
                            <p:childTnLst>
                              <p:par>
                                <p:cTn id="31" presetID="2" presetClass="entr" presetSubtype="2" fill="hold" grpId="0" nodeType="afterEffect">
                                  <p:stCondLst>
                                    <p:cond delay="0"/>
                                  </p:stCondLst>
                                  <p:childTnLst>
                                    <p:set>
                                      <p:cBhvr>
                                        <p:cTn id="32" dur="1" fill="hold">
                                          <p:stCondLst>
                                            <p:cond delay="0"/>
                                          </p:stCondLst>
                                        </p:cTn>
                                        <p:tgtEl>
                                          <p:spTgt spid="246793"/>
                                        </p:tgtEl>
                                        <p:attrNameLst>
                                          <p:attrName>style.visibility</p:attrName>
                                        </p:attrNameLst>
                                      </p:cBhvr>
                                      <p:to>
                                        <p:strVal val="visible"/>
                                      </p:to>
                                    </p:set>
                                    <p:anim calcmode="lin" valueType="num">
                                      <p:cBhvr additive="base">
                                        <p:cTn id="33" dur="500" fill="hold"/>
                                        <p:tgtEl>
                                          <p:spTgt spid="246793"/>
                                        </p:tgtEl>
                                        <p:attrNameLst>
                                          <p:attrName>ppt_x</p:attrName>
                                        </p:attrNameLst>
                                      </p:cBhvr>
                                      <p:tavLst>
                                        <p:tav tm="0">
                                          <p:val>
                                            <p:strVal val="1+#ppt_w/2"/>
                                          </p:val>
                                        </p:tav>
                                        <p:tav tm="100000">
                                          <p:val>
                                            <p:strVal val="#ppt_x"/>
                                          </p:val>
                                        </p:tav>
                                      </p:tavLst>
                                    </p:anim>
                                    <p:anim calcmode="lin" valueType="num">
                                      <p:cBhvr additive="base">
                                        <p:cTn id="34" dur="500" fill="hold"/>
                                        <p:tgtEl>
                                          <p:spTgt spid="246793"/>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46793"/>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46794"/>
                                        </p:tgtEl>
                                        <p:attrNameLst>
                                          <p:attrName>style.visibility</p:attrName>
                                        </p:attrNameLst>
                                      </p:cBhvr>
                                      <p:to>
                                        <p:strVal val="visible"/>
                                      </p:to>
                                    </p:set>
                                    <p:anim calcmode="lin" valueType="num">
                                      <p:cBhvr additive="base">
                                        <p:cTn id="39" dur="500" fill="hold"/>
                                        <p:tgtEl>
                                          <p:spTgt spid="246794"/>
                                        </p:tgtEl>
                                        <p:attrNameLst>
                                          <p:attrName>ppt_x</p:attrName>
                                        </p:attrNameLst>
                                      </p:cBhvr>
                                      <p:tavLst>
                                        <p:tav tm="0">
                                          <p:val>
                                            <p:strVal val="#ppt_x"/>
                                          </p:val>
                                        </p:tav>
                                        <p:tav tm="100000">
                                          <p:val>
                                            <p:strVal val="#ppt_x"/>
                                          </p:val>
                                        </p:tav>
                                      </p:tavLst>
                                    </p:anim>
                                    <p:anim calcmode="lin" valueType="num">
                                      <p:cBhvr additive="base">
                                        <p:cTn id="40" dur="500" fill="hold"/>
                                        <p:tgtEl>
                                          <p:spTgt spid="2467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8" grpId="0" animBg="1"/>
      <p:bldP spid="246789" grpId="0" animBg="1"/>
      <p:bldP spid="246790" grpId="0" advAuto="1000" build="p"/>
      <p:bldP spid="246791" grpId="0" animBg="1"/>
      <p:bldP spid="246792" grpId="0"/>
      <p:bldP spid="246793" grpId="0" animBg="1"/>
      <p:bldP spid="246794"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灯片编号占位符 5"/>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ea typeface="楷体_GB2312" pitchFamily="49" charset="-122"/>
              </a:rPr>
            </a:fld>
            <a:endParaRPr lang="en-US" altLang="zh-CN" sz="1400" dirty="0">
              <a:ea typeface="楷体_GB2312" pitchFamily="49" charset="-122"/>
            </a:endParaRPr>
          </a:p>
        </p:txBody>
      </p:sp>
      <p:sp>
        <p:nvSpPr>
          <p:cNvPr id="54275" name="Rectangle 2"/>
          <p:cNvSpPr>
            <a:spLocks noGrp="1"/>
          </p:cNvSpPr>
          <p:nvPr>
            <p:ph type="title"/>
          </p:nvPr>
        </p:nvSpPr>
        <p:spPr>
          <a:xfrm>
            <a:off x="381000" y="774700"/>
            <a:ext cx="8562975" cy="609600"/>
          </a:xfrm>
          <a:ln/>
        </p:spPr>
        <p:txBody>
          <a:bodyPr vert="horz" wrap="square" lIns="91440" tIns="45720" rIns="91440" bIns="45720" anchor="b" anchorCtr="0"/>
          <a:p>
            <a:pPr eaLnBrk="1" hangingPunct="1"/>
            <a:r>
              <a:rPr lang="en-US" altLang="zh-CN" sz="3200" dirty="0"/>
              <a:t>3.3.3  </a:t>
            </a:r>
            <a:r>
              <a:rPr lang="zh-CN" altLang="en-US" sz="3200" dirty="0"/>
              <a:t>常用的几种实时调度算法</a:t>
            </a:r>
            <a:endParaRPr lang="zh-CN" altLang="en-US" sz="3200" dirty="0"/>
          </a:p>
        </p:txBody>
      </p:sp>
      <p:sp>
        <p:nvSpPr>
          <p:cNvPr id="54276" name="Text Box 3"/>
          <p:cNvSpPr txBox="1"/>
          <p:nvPr/>
        </p:nvSpPr>
        <p:spPr>
          <a:xfrm>
            <a:off x="444500" y="1498600"/>
            <a:ext cx="7975600" cy="1101725"/>
          </a:xfrm>
          <a:prstGeom prst="rect">
            <a:avLst/>
          </a:prstGeom>
          <a:noFill/>
          <a:ln w="9525">
            <a:noFill/>
          </a:ln>
        </p:spPr>
        <p:txBody>
          <a:bodyPr>
            <a:spAutoFit/>
          </a:bodyPr>
          <a:p>
            <a:pPr eaLnBrk="1" hangingPunct="1">
              <a:spcBef>
                <a:spcPct val="5000"/>
              </a:spcBef>
            </a:pPr>
            <a:r>
              <a:rPr lang="en-US" altLang="zh-CN" sz="3200" dirty="0">
                <a:solidFill>
                  <a:srgbClr val="CC3300"/>
                </a:solidFill>
                <a:latin typeface="Times New Roman" panose="02020603050405020304" pitchFamily="18" charset="0"/>
              </a:rPr>
              <a:t>1</a:t>
            </a:r>
            <a:r>
              <a:rPr lang="zh-CN" altLang="en-US" sz="3200" dirty="0">
                <a:solidFill>
                  <a:srgbClr val="CC3300"/>
                </a:solidFill>
                <a:latin typeface="Times New Roman" panose="02020603050405020304" pitchFamily="18" charset="0"/>
              </a:rPr>
              <a:t>．最早截止时间优先算法</a:t>
            </a:r>
            <a:endParaRPr lang="zh-CN" altLang="en-US" sz="3200" dirty="0">
              <a:solidFill>
                <a:srgbClr val="CC3300"/>
              </a:solidFill>
              <a:latin typeface="Times New Roman" panose="02020603050405020304" pitchFamily="18" charset="0"/>
            </a:endParaRPr>
          </a:p>
          <a:p>
            <a:pPr eaLnBrk="1" hangingPunct="1">
              <a:spcBef>
                <a:spcPct val="5000"/>
              </a:spcBef>
            </a:pPr>
            <a:r>
              <a:rPr lang="zh-CN" altLang="en-US" sz="3200" dirty="0">
                <a:solidFill>
                  <a:srgbClr val="CC3300"/>
                </a:solidFill>
                <a:latin typeface="Times New Roman" panose="02020603050405020304" pitchFamily="18" charset="0"/>
              </a:rPr>
              <a:t>      即</a:t>
            </a:r>
            <a:r>
              <a:rPr lang="en-US" altLang="zh-CN" sz="3200" dirty="0">
                <a:solidFill>
                  <a:srgbClr val="CC3300"/>
                </a:solidFill>
                <a:latin typeface="Times New Roman" panose="02020603050405020304" pitchFamily="18" charset="0"/>
              </a:rPr>
              <a:t>EDF(Earliest Deadline First)</a:t>
            </a:r>
            <a:r>
              <a:rPr lang="zh-CN" altLang="en-US" sz="3200" dirty="0">
                <a:solidFill>
                  <a:srgbClr val="CC3300"/>
                </a:solidFill>
                <a:latin typeface="Times New Roman" panose="02020603050405020304" pitchFamily="18" charset="0"/>
              </a:rPr>
              <a:t>算法</a:t>
            </a:r>
            <a:endParaRPr lang="zh-CN" altLang="en-US" sz="3200" dirty="0">
              <a:solidFill>
                <a:srgbClr val="CC3300"/>
              </a:solidFill>
              <a:latin typeface="Times New Roman" panose="02020603050405020304" pitchFamily="18" charset="0"/>
            </a:endParaRPr>
          </a:p>
        </p:txBody>
      </p:sp>
      <p:sp>
        <p:nvSpPr>
          <p:cNvPr id="54277" name="Text Box 4"/>
          <p:cNvSpPr txBox="1"/>
          <p:nvPr/>
        </p:nvSpPr>
        <p:spPr>
          <a:xfrm>
            <a:off x="558800" y="2667000"/>
            <a:ext cx="7899400" cy="2312988"/>
          </a:xfrm>
          <a:prstGeom prst="rect">
            <a:avLst/>
          </a:prstGeom>
          <a:noFill/>
          <a:ln w="9525">
            <a:noFill/>
          </a:ln>
        </p:spPr>
        <p:txBody>
          <a:bodyPr>
            <a:spAutoFit/>
          </a:bodyPr>
          <a:p>
            <a:pPr marL="457200" indent="-457200" eaLnBrk="1" hangingPunct="1">
              <a:spcBef>
                <a:spcPct val="10000"/>
              </a:spcBef>
              <a:buClr>
                <a:srgbClr val="0000FF"/>
              </a:buClr>
              <a:buFont typeface="Wingdings" panose="05000000000000000000" pitchFamily="2" charset="2"/>
              <a:buChar char="u"/>
            </a:pPr>
            <a:r>
              <a:rPr lang="zh-CN" altLang="en-US" sz="2800" dirty="0">
                <a:latin typeface="Tahoma" panose="020B0604030504040204" pitchFamily="34" charset="0"/>
              </a:rPr>
              <a:t>根据任务的</a:t>
            </a:r>
            <a:r>
              <a:rPr lang="zh-CN" altLang="en-US" sz="2800" dirty="0">
                <a:solidFill>
                  <a:srgbClr val="000066"/>
                </a:solidFill>
                <a:latin typeface="Tahoma" panose="020B0604030504040204" pitchFamily="34" charset="0"/>
                <a:ea typeface="黑体" panose="02010609060101010101" pitchFamily="49" charset="-122"/>
              </a:rPr>
              <a:t>开始截止时间</a:t>
            </a:r>
            <a:r>
              <a:rPr lang="zh-CN" altLang="en-US" sz="2800" dirty="0">
                <a:latin typeface="Tahoma" panose="020B0604030504040204" pitchFamily="34" charset="0"/>
              </a:rPr>
              <a:t>来确定任务的优先级。截止时间愈早，其优先级愈高。</a:t>
            </a:r>
            <a:endParaRPr lang="zh-CN" altLang="en-US" sz="2800" dirty="0">
              <a:latin typeface="Tahoma" panose="020B0604030504040204" pitchFamily="34" charset="0"/>
            </a:endParaRPr>
          </a:p>
          <a:p>
            <a:pPr marL="457200" indent="-457200" eaLnBrk="1" hangingPunct="1">
              <a:spcBef>
                <a:spcPct val="10000"/>
              </a:spcBef>
              <a:buClr>
                <a:srgbClr val="0000FF"/>
              </a:buClr>
              <a:buFont typeface="Wingdings" panose="05000000000000000000" pitchFamily="2" charset="2"/>
              <a:buChar char="u"/>
            </a:pPr>
            <a:r>
              <a:rPr lang="zh-CN" altLang="en-US" sz="2800" dirty="0">
                <a:latin typeface="Tahoma" panose="020B0604030504040204" pitchFamily="34" charset="0"/>
              </a:rPr>
              <a:t>实时任务就绪队列按各任务的截止时间的早晚排序。</a:t>
            </a:r>
            <a:endParaRPr lang="zh-CN" altLang="en-US" sz="2800" dirty="0">
              <a:latin typeface="Tahoma" panose="020B0604030504040204" pitchFamily="34" charset="0"/>
            </a:endParaRPr>
          </a:p>
          <a:p>
            <a:pPr marL="457200" indent="-457200" eaLnBrk="1" hangingPunct="1">
              <a:spcBef>
                <a:spcPct val="10000"/>
              </a:spcBef>
              <a:buClr>
                <a:srgbClr val="0000FF"/>
              </a:buClr>
              <a:buFont typeface="Wingdings" panose="05000000000000000000" pitchFamily="2" charset="2"/>
              <a:buChar char="u"/>
            </a:pPr>
            <a:r>
              <a:rPr lang="zh-CN" altLang="en-US" sz="2800" dirty="0">
                <a:latin typeface="Tahoma" panose="020B0604030504040204" pitchFamily="34" charset="0"/>
              </a:rPr>
              <a:t>可用于抢占式调度，也可用于非抢占式调度。</a:t>
            </a:r>
            <a:endParaRPr lang="zh-CN" altLang="en-US" sz="2800" dirty="0">
              <a:latin typeface="Tahoma" panose="020B0604030504040204" pitchFamily="3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灯片编号占位符 3"/>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ea typeface="楷体_GB2312" pitchFamily="49" charset="-122"/>
              </a:rPr>
            </a:fld>
            <a:endParaRPr lang="en-US" altLang="zh-CN" sz="1400" dirty="0">
              <a:ea typeface="楷体_GB2312" pitchFamily="49" charset="-122"/>
            </a:endParaRPr>
          </a:p>
        </p:txBody>
      </p:sp>
      <p:grpSp>
        <p:nvGrpSpPr>
          <p:cNvPr id="55299" name="Group 2"/>
          <p:cNvGrpSpPr/>
          <p:nvPr/>
        </p:nvGrpSpPr>
        <p:grpSpPr>
          <a:xfrm>
            <a:off x="0" y="190500"/>
            <a:ext cx="8958263" cy="3846513"/>
            <a:chOff x="0" y="240"/>
            <a:chExt cx="5643" cy="2423"/>
          </a:xfrm>
        </p:grpSpPr>
        <p:sp>
          <p:nvSpPr>
            <p:cNvPr id="55301" name="Rectangle 3"/>
            <p:cNvSpPr/>
            <p:nvPr/>
          </p:nvSpPr>
          <p:spPr>
            <a:xfrm>
              <a:off x="1016" y="1064"/>
              <a:ext cx="4080" cy="472"/>
            </a:xfrm>
            <a:prstGeom prst="rect">
              <a:avLst/>
            </a:prstGeom>
            <a:noFill/>
            <a:ln w="28575" cap="flat" cmpd="sng">
              <a:solidFill>
                <a:schemeClr val="tx1"/>
              </a:solidFill>
              <a:prstDash val="solid"/>
              <a:miter/>
              <a:headEnd type="none" w="med" len="med"/>
              <a:tailEnd type="none" w="med" len="med"/>
            </a:ln>
          </p:spPr>
          <p:txBody>
            <a:bodyPr wrap="none" anchor="ctr" anchorCtr="0"/>
            <a:p>
              <a:pPr eaLnBrk="1" hangingPunct="1">
                <a:spcBef>
                  <a:spcPct val="50000"/>
                </a:spcBef>
              </a:pPr>
              <a:r>
                <a:rPr lang="en-US" altLang="zh-CN" sz="2800" dirty="0">
                  <a:latin typeface="Tahoma" panose="020B0604030504040204" pitchFamily="34" charset="0"/>
                </a:rPr>
                <a:t>        1               3             4          2</a:t>
              </a:r>
              <a:endParaRPr lang="en-US" altLang="zh-CN" sz="2800" dirty="0">
                <a:latin typeface="Tahoma" panose="020B0604030504040204" pitchFamily="34" charset="0"/>
              </a:endParaRPr>
            </a:p>
          </p:txBody>
        </p:sp>
        <p:sp>
          <p:nvSpPr>
            <p:cNvPr id="55302" name="Line 4"/>
            <p:cNvSpPr/>
            <p:nvPr/>
          </p:nvSpPr>
          <p:spPr>
            <a:xfrm>
              <a:off x="2304" y="1064"/>
              <a:ext cx="0" cy="480"/>
            </a:xfrm>
            <a:prstGeom prst="line">
              <a:avLst/>
            </a:prstGeom>
            <a:ln w="28575" cap="flat" cmpd="sng">
              <a:solidFill>
                <a:schemeClr val="tx1"/>
              </a:solidFill>
              <a:prstDash val="solid"/>
              <a:headEnd type="none" w="med" len="med"/>
              <a:tailEnd type="none" w="med" len="med"/>
            </a:ln>
          </p:spPr>
        </p:sp>
        <p:sp>
          <p:nvSpPr>
            <p:cNvPr id="55303" name="Line 5"/>
            <p:cNvSpPr/>
            <p:nvPr/>
          </p:nvSpPr>
          <p:spPr>
            <a:xfrm>
              <a:off x="3361" y="1065"/>
              <a:ext cx="0" cy="480"/>
            </a:xfrm>
            <a:prstGeom prst="line">
              <a:avLst/>
            </a:prstGeom>
            <a:ln w="28575" cap="flat" cmpd="sng">
              <a:solidFill>
                <a:schemeClr val="tx1"/>
              </a:solidFill>
              <a:prstDash val="solid"/>
              <a:headEnd type="none" w="med" len="med"/>
              <a:tailEnd type="none" w="med" len="med"/>
            </a:ln>
          </p:spPr>
        </p:sp>
        <p:sp>
          <p:nvSpPr>
            <p:cNvPr id="55304" name="Line 6"/>
            <p:cNvSpPr/>
            <p:nvPr/>
          </p:nvSpPr>
          <p:spPr>
            <a:xfrm>
              <a:off x="4233" y="1073"/>
              <a:ext cx="0" cy="480"/>
            </a:xfrm>
            <a:prstGeom prst="line">
              <a:avLst/>
            </a:prstGeom>
            <a:ln w="28575" cap="flat" cmpd="sng">
              <a:solidFill>
                <a:schemeClr val="tx1"/>
              </a:solidFill>
              <a:prstDash val="solid"/>
              <a:headEnd type="none" w="med" len="med"/>
              <a:tailEnd type="none" w="med" len="med"/>
            </a:ln>
          </p:spPr>
        </p:sp>
        <p:sp>
          <p:nvSpPr>
            <p:cNvPr id="55305" name="Text Box 7"/>
            <p:cNvSpPr txBox="1"/>
            <p:nvPr/>
          </p:nvSpPr>
          <p:spPr>
            <a:xfrm>
              <a:off x="136" y="240"/>
              <a:ext cx="752" cy="518"/>
            </a:xfrm>
            <a:prstGeom prst="rect">
              <a:avLst/>
            </a:prstGeom>
            <a:noFill/>
            <a:ln w="9525">
              <a:noFill/>
            </a:ln>
          </p:spPr>
          <p:txBody>
            <a:bodyPr>
              <a:spAutoFit/>
            </a:bodyPr>
            <a:p>
              <a:pPr algn="ctr" eaLnBrk="1" hangingPunct="1">
                <a:spcBef>
                  <a:spcPct val="50000"/>
                </a:spcBef>
              </a:pPr>
              <a:r>
                <a:rPr lang="zh-CN" altLang="en-US" dirty="0">
                  <a:latin typeface="Tahoma" panose="020B0604030504040204" pitchFamily="34" charset="0"/>
                </a:rPr>
                <a:t>开始截止时间</a:t>
              </a:r>
              <a:endParaRPr lang="zh-CN" altLang="en-US" dirty="0">
                <a:latin typeface="Tahoma" panose="020B0604030504040204" pitchFamily="34" charset="0"/>
              </a:endParaRPr>
            </a:p>
          </p:txBody>
        </p:sp>
        <p:sp>
          <p:nvSpPr>
            <p:cNvPr id="55306" name="Text Box 8"/>
            <p:cNvSpPr txBox="1"/>
            <p:nvPr/>
          </p:nvSpPr>
          <p:spPr>
            <a:xfrm>
              <a:off x="0" y="1208"/>
              <a:ext cx="1056" cy="288"/>
            </a:xfrm>
            <a:prstGeom prst="rect">
              <a:avLst/>
            </a:prstGeom>
            <a:noFill/>
            <a:ln w="9525">
              <a:noFill/>
            </a:ln>
          </p:spPr>
          <p:txBody>
            <a:bodyPr lIns="18000" rIns="18000">
              <a:spAutoFit/>
            </a:bodyPr>
            <a:p>
              <a:pPr algn="ctr" eaLnBrk="1" hangingPunct="1">
                <a:spcBef>
                  <a:spcPct val="50000"/>
                </a:spcBef>
              </a:pPr>
              <a:r>
                <a:rPr lang="zh-CN" altLang="en-US" dirty="0">
                  <a:latin typeface="Tahoma" panose="020B0604030504040204" pitchFamily="34" charset="0"/>
                </a:rPr>
                <a:t>任务执行</a:t>
              </a:r>
              <a:endParaRPr lang="zh-CN" altLang="en-US" dirty="0">
                <a:latin typeface="Tahoma" panose="020B0604030504040204" pitchFamily="34" charset="0"/>
              </a:endParaRPr>
            </a:p>
          </p:txBody>
        </p:sp>
        <p:sp>
          <p:nvSpPr>
            <p:cNvPr id="55307" name="Line 9"/>
            <p:cNvSpPr/>
            <p:nvPr/>
          </p:nvSpPr>
          <p:spPr>
            <a:xfrm>
              <a:off x="728" y="1536"/>
              <a:ext cx="4648" cy="0"/>
            </a:xfrm>
            <a:prstGeom prst="line">
              <a:avLst/>
            </a:prstGeom>
            <a:ln w="19050" cap="flat" cmpd="sng">
              <a:solidFill>
                <a:schemeClr val="tx1"/>
              </a:solidFill>
              <a:prstDash val="solid"/>
              <a:headEnd type="none" w="med" len="med"/>
              <a:tailEnd type="triangle" w="lg" len="lg"/>
            </a:ln>
          </p:spPr>
        </p:sp>
        <p:sp>
          <p:nvSpPr>
            <p:cNvPr id="55308" name="Text Box 10"/>
            <p:cNvSpPr txBox="1"/>
            <p:nvPr/>
          </p:nvSpPr>
          <p:spPr>
            <a:xfrm>
              <a:off x="105" y="1697"/>
              <a:ext cx="928" cy="288"/>
            </a:xfrm>
            <a:prstGeom prst="rect">
              <a:avLst/>
            </a:prstGeom>
            <a:noFill/>
            <a:ln w="9525">
              <a:noFill/>
            </a:ln>
          </p:spPr>
          <p:txBody>
            <a:bodyPr lIns="18000" rIns="18000">
              <a:spAutoFit/>
            </a:bodyPr>
            <a:p>
              <a:pPr algn="ctr" eaLnBrk="1" hangingPunct="1">
                <a:spcBef>
                  <a:spcPct val="50000"/>
                </a:spcBef>
              </a:pPr>
              <a:r>
                <a:rPr lang="zh-CN" altLang="en-US" dirty="0">
                  <a:latin typeface="Tahoma" panose="020B0604030504040204" pitchFamily="34" charset="0"/>
                </a:rPr>
                <a:t>任务到达</a:t>
              </a:r>
              <a:endParaRPr lang="zh-CN" altLang="en-US" dirty="0">
                <a:latin typeface="Tahoma" panose="020B0604030504040204" pitchFamily="34" charset="0"/>
              </a:endParaRPr>
            </a:p>
          </p:txBody>
        </p:sp>
        <p:sp>
          <p:nvSpPr>
            <p:cNvPr id="55309" name="Line 11"/>
            <p:cNvSpPr/>
            <p:nvPr/>
          </p:nvSpPr>
          <p:spPr>
            <a:xfrm flipV="1">
              <a:off x="1016" y="1552"/>
              <a:ext cx="0" cy="392"/>
            </a:xfrm>
            <a:prstGeom prst="line">
              <a:avLst/>
            </a:prstGeom>
            <a:ln w="28575" cap="flat" cmpd="sng">
              <a:solidFill>
                <a:schemeClr val="tx1"/>
              </a:solidFill>
              <a:prstDash val="solid"/>
              <a:headEnd type="none" w="med" len="med"/>
              <a:tailEnd type="triangle" w="lg" len="lg"/>
            </a:ln>
          </p:spPr>
        </p:sp>
        <p:sp>
          <p:nvSpPr>
            <p:cNvPr id="55310" name="Text Box 12"/>
            <p:cNvSpPr txBox="1"/>
            <p:nvPr/>
          </p:nvSpPr>
          <p:spPr>
            <a:xfrm>
              <a:off x="848" y="1952"/>
              <a:ext cx="344" cy="288"/>
            </a:xfrm>
            <a:prstGeom prst="rect">
              <a:avLst/>
            </a:prstGeom>
            <a:noFill/>
            <a:ln w="9525">
              <a:noFill/>
            </a:ln>
          </p:spPr>
          <p:txBody>
            <a:bodyPr>
              <a:spAutoFit/>
            </a:bodyPr>
            <a:p>
              <a:pPr algn="ctr" eaLnBrk="1" hangingPunct="1">
                <a:spcBef>
                  <a:spcPct val="50000"/>
                </a:spcBef>
              </a:pPr>
              <a:r>
                <a:rPr lang="en-US" altLang="zh-CN" dirty="0">
                  <a:latin typeface="Tahoma" panose="020B0604030504040204" pitchFamily="34" charset="0"/>
                </a:rPr>
                <a:t>1</a:t>
              </a:r>
              <a:endParaRPr lang="en-US" altLang="zh-CN" dirty="0">
                <a:latin typeface="Tahoma" panose="020B0604030504040204" pitchFamily="34" charset="0"/>
              </a:endParaRPr>
            </a:p>
          </p:txBody>
        </p:sp>
        <p:sp>
          <p:nvSpPr>
            <p:cNvPr id="55311" name="Line 13"/>
            <p:cNvSpPr/>
            <p:nvPr/>
          </p:nvSpPr>
          <p:spPr>
            <a:xfrm flipV="1">
              <a:off x="1745" y="1553"/>
              <a:ext cx="0" cy="392"/>
            </a:xfrm>
            <a:prstGeom prst="line">
              <a:avLst/>
            </a:prstGeom>
            <a:ln w="28575" cap="flat" cmpd="sng">
              <a:solidFill>
                <a:schemeClr val="tx1"/>
              </a:solidFill>
              <a:prstDash val="solid"/>
              <a:headEnd type="none" w="med" len="med"/>
              <a:tailEnd type="triangle" w="lg" len="lg"/>
            </a:ln>
          </p:spPr>
        </p:sp>
        <p:sp>
          <p:nvSpPr>
            <p:cNvPr id="55312" name="Text Box 14"/>
            <p:cNvSpPr txBox="1"/>
            <p:nvPr/>
          </p:nvSpPr>
          <p:spPr>
            <a:xfrm>
              <a:off x="1577" y="1953"/>
              <a:ext cx="344" cy="288"/>
            </a:xfrm>
            <a:prstGeom prst="rect">
              <a:avLst/>
            </a:prstGeom>
            <a:noFill/>
            <a:ln w="9525">
              <a:noFill/>
            </a:ln>
          </p:spPr>
          <p:txBody>
            <a:bodyPr>
              <a:spAutoFit/>
            </a:bodyPr>
            <a:p>
              <a:pPr algn="ctr" eaLnBrk="1" hangingPunct="1">
                <a:spcBef>
                  <a:spcPct val="50000"/>
                </a:spcBef>
              </a:pPr>
              <a:r>
                <a:rPr lang="en-US" altLang="zh-CN" dirty="0">
                  <a:latin typeface="Tahoma" panose="020B0604030504040204" pitchFamily="34" charset="0"/>
                </a:rPr>
                <a:t>2</a:t>
              </a:r>
              <a:endParaRPr lang="en-US" altLang="zh-CN" dirty="0">
                <a:latin typeface="Tahoma" panose="020B0604030504040204" pitchFamily="34" charset="0"/>
              </a:endParaRPr>
            </a:p>
          </p:txBody>
        </p:sp>
        <p:sp>
          <p:nvSpPr>
            <p:cNvPr id="55313" name="Line 15"/>
            <p:cNvSpPr/>
            <p:nvPr/>
          </p:nvSpPr>
          <p:spPr>
            <a:xfrm flipV="1">
              <a:off x="2001" y="1553"/>
              <a:ext cx="0" cy="392"/>
            </a:xfrm>
            <a:prstGeom prst="line">
              <a:avLst/>
            </a:prstGeom>
            <a:ln w="28575" cap="flat" cmpd="sng">
              <a:solidFill>
                <a:schemeClr val="tx1"/>
              </a:solidFill>
              <a:prstDash val="solid"/>
              <a:headEnd type="none" w="med" len="med"/>
              <a:tailEnd type="triangle" w="lg" len="lg"/>
            </a:ln>
          </p:spPr>
        </p:sp>
        <p:sp>
          <p:nvSpPr>
            <p:cNvPr id="55314" name="Text Box 16"/>
            <p:cNvSpPr txBox="1"/>
            <p:nvPr/>
          </p:nvSpPr>
          <p:spPr>
            <a:xfrm>
              <a:off x="1833" y="1953"/>
              <a:ext cx="344" cy="288"/>
            </a:xfrm>
            <a:prstGeom prst="rect">
              <a:avLst/>
            </a:prstGeom>
            <a:noFill/>
            <a:ln w="9525">
              <a:noFill/>
            </a:ln>
          </p:spPr>
          <p:txBody>
            <a:bodyPr>
              <a:spAutoFit/>
            </a:bodyPr>
            <a:p>
              <a:pPr algn="ctr" eaLnBrk="1" hangingPunct="1">
                <a:spcBef>
                  <a:spcPct val="50000"/>
                </a:spcBef>
              </a:pPr>
              <a:r>
                <a:rPr lang="en-US" altLang="zh-CN" dirty="0">
                  <a:latin typeface="Tahoma" panose="020B0604030504040204" pitchFamily="34" charset="0"/>
                </a:rPr>
                <a:t>3</a:t>
              </a:r>
              <a:endParaRPr lang="en-US" altLang="zh-CN" dirty="0">
                <a:latin typeface="Tahoma" panose="020B0604030504040204" pitchFamily="34" charset="0"/>
              </a:endParaRPr>
            </a:p>
          </p:txBody>
        </p:sp>
        <p:sp>
          <p:nvSpPr>
            <p:cNvPr id="55315" name="Line 17"/>
            <p:cNvSpPr/>
            <p:nvPr/>
          </p:nvSpPr>
          <p:spPr>
            <a:xfrm flipV="1">
              <a:off x="2833" y="1553"/>
              <a:ext cx="0" cy="392"/>
            </a:xfrm>
            <a:prstGeom prst="line">
              <a:avLst/>
            </a:prstGeom>
            <a:ln w="28575" cap="flat" cmpd="sng">
              <a:solidFill>
                <a:schemeClr val="tx1"/>
              </a:solidFill>
              <a:prstDash val="solid"/>
              <a:headEnd type="none" w="med" len="med"/>
              <a:tailEnd type="triangle" w="lg" len="lg"/>
            </a:ln>
          </p:spPr>
        </p:sp>
        <p:sp>
          <p:nvSpPr>
            <p:cNvPr id="55316" name="Text Box 18"/>
            <p:cNvSpPr txBox="1"/>
            <p:nvPr/>
          </p:nvSpPr>
          <p:spPr>
            <a:xfrm>
              <a:off x="2665" y="1953"/>
              <a:ext cx="344" cy="288"/>
            </a:xfrm>
            <a:prstGeom prst="rect">
              <a:avLst/>
            </a:prstGeom>
            <a:noFill/>
            <a:ln w="9525">
              <a:noFill/>
            </a:ln>
          </p:spPr>
          <p:txBody>
            <a:bodyPr>
              <a:spAutoFit/>
            </a:bodyPr>
            <a:p>
              <a:pPr algn="ctr" eaLnBrk="1" hangingPunct="1">
                <a:spcBef>
                  <a:spcPct val="50000"/>
                </a:spcBef>
              </a:pPr>
              <a:r>
                <a:rPr lang="en-US" altLang="zh-CN" dirty="0">
                  <a:latin typeface="Tahoma" panose="020B0604030504040204" pitchFamily="34" charset="0"/>
                </a:rPr>
                <a:t>4</a:t>
              </a:r>
              <a:endParaRPr lang="en-US" altLang="zh-CN" dirty="0">
                <a:latin typeface="Tahoma" panose="020B0604030504040204" pitchFamily="34" charset="0"/>
              </a:endParaRPr>
            </a:p>
          </p:txBody>
        </p:sp>
        <p:sp>
          <p:nvSpPr>
            <p:cNvPr id="55317" name="Line 19"/>
            <p:cNvSpPr/>
            <p:nvPr/>
          </p:nvSpPr>
          <p:spPr>
            <a:xfrm flipV="1">
              <a:off x="1505" y="657"/>
              <a:ext cx="0" cy="392"/>
            </a:xfrm>
            <a:prstGeom prst="line">
              <a:avLst/>
            </a:prstGeom>
            <a:ln w="28575" cap="flat" cmpd="sng">
              <a:solidFill>
                <a:schemeClr val="tx1"/>
              </a:solidFill>
              <a:prstDash val="solid"/>
              <a:headEnd type="none" w="med" len="med"/>
              <a:tailEnd type="triangle" w="lg" len="lg"/>
            </a:ln>
          </p:spPr>
        </p:sp>
        <p:sp>
          <p:nvSpPr>
            <p:cNvPr id="55318" name="Text Box 20"/>
            <p:cNvSpPr txBox="1"/>
            <p:nvPr/>
          </p:nvSpPr>
          <p:spPr>
            <a:xfrm>
              <a:off x="1337" y="377"/>
              <a:ext cx="344" cy="288"/>
            </a:xfrm>
            <a:prstGeom prst="rect">
              <a:avLst/>
            </a:prstGeom>
            <a:noFill/>
            <a:ln w="9525">
              <a:noFill/>
            </a:ln>
          </p:spPr>
          <p:txBody>
            <a:bodyPr>
              <a:spAutoFit/>
            </a:bodyPr>
            <a:p>
              <a:pPr algn="ctr" eaLnBrk="1" hangingPunct="1">
                <a:spcBef>
                  <a:spcPct val="50000"/>
                </a:spcBef>
              </a:pPr>
              <a:r>
                <a:rPr lang="en-US" altLang="zh-CN" dirty="0">
                  <a:latin typeface="Tahoma" panose="020B0604030504040204" pitchFamily="34" charset="0"/>
                </a:rPr>
                <a:t>1</a:t>
              </a:r>
              <a:endParaRPr lang="en-US" altLang="zh-CN" dirty="0">
                <a:latin typeface="Tahoma" panose="020B0604030504040204" pitchFamily="34" charset="0"/>
              </a:endParaRPr>
            </a:p>
          </p:txBody>
        </p:sp>
        <p:sp>
          <p:nvSpPr>
            <p:cNvPr id="55319" name="Line 21"/>
            <p:cNvSpPr/>
            <p:nvPr/>
          </p:nvSpPr>
          <p:spPr>
            <a:xfrm flipV="1">
              <a:off x="2794" y="658"/>
              <a:ext cx="0" cy="392"/>
            </a:xfrm>
            <a:prstGeom prst="line">
              <a:avLst/>
            </a:prstGeom>
            <a:ln w="28575" cap="flat" cmpd="sng">
              <a:solidFill>
                <a:schemeClr val="tx1"/>
              </a:solidFill>
              <a:prstDash val="solid"/>
              <a:headEnd type="none" w="med" len="med"/>
              <a:tailEnd type="triangle" w="lg" len="lg"/>
            </a:ln>
          </p:spPr>
        </p:sp>
        <p:sp>
          <p:nvSpPr>
            <p:cNvPr id="55320" name="Text Box 22"/>
            <p:cNvSpPr txBox="1"/>
            <p:nvPr/>
          </p:nvSpPr>
          <p:spPr>
            <a:xfrm>
              <a:off x="2626" y="378"/>
              <a:ext cx="344" cy="288"/>
            </a:xfrm>
            <a:prstGeom prst="rect">
              <a:avLst/>
            </a:prstGeom>
            <a:noFill/>
            <a:ln w="9525">
              <a:noFill/>
            </a:ln>
          </p:spPr>
          <p:txBody>
            <a:bodyPr>
              <a:spAutoFit/>
            </a:bodyPr>
            <a:p>
              <a:pPr algn="ctr" eaLnBrk="1" hangingPunct="1">
                <a:spcBef>
                  <a:spcPct val="50000"/>
                </a:spcBef>
              </a:pPr>
              <a:r>
                <a:rPr lang="en-US" altLang="zh-CN" dirty="0">
                  <a:latin typeface="Tahoma" panose="020B0604030504040204" pitchFamily="34" charset="0"/>
                </a:rPr>
                <a:t>3</a:t>
              </a:r>
              <a:endParaRPr lang="en-US" altLang="zh-CN" dirty="0">
                <a:latin typeface="Tahoma" panose="020B0604030504040204" pitchFamily="34" charset="0"/>
              </a:endParaRPr>
            </a:p>
          </p:txBody>
        </p:sp>
        <p:sp>
          <p:nvSpPr>
            <p:cNvPr id="55321" name="Line 23"/>
            <p:cNvSpPr/>
            <p:nvPr/>
          </p:nvSpPr>
          <p:spPr>
            <a:xfrm flipV="1">
              <a:off x="3810" y="666"/>
              <a:ext cx="0" cy="392"/>
            </a:xfrm>
            <a:prstGeom prst="line">
              <a:avLst/>
            </a:prstGeom>
            <a:ln w="28575" cap="flat" cmpd="sng">
              <a:solidFill>
                <a:schemeClr val="tx1"/>
              </a:solidFill>
              <a:prstDash val="solid"/>
              <a:headEnd type="none" w="med" len="med"/>
              <a:tailEnd type="triangle" w="lg" len="lg"/>
            </a:ln>
          </p:spPr>
        </p:sp>
        <p:sp>
          <p:nvSpPr>
            <p:cNvPr id="55322" name="Text Box 24"/>
            <p:cNvSpPr txBox="1"/>
            <p:nvPr/>
          </p:nvSpPr>
          <p:spPr>
            <a:xfrm>
              <a:off x="3642" y="386"/>
              <a:ext cx="344" cy="288"/>
            </a:xfrm>
            <a:prstGeom prst="rect">
              <a:avLst/>
            </a:prstGeom>
            <a:noFill/>
            <a:ln w="9525">
              <a:noFill/>
            </a:ln>
          </p:spPr>
          <p:txBody>
            <a:bodyPr>
              <a:spAutoFit/>
            </a:bodyPr>
            <a:p>
              <a:pPr algn="ctr" eaLnBrk="1" hangingPunct="1">
                <a:spcBef>
                  <a:spcPct val="50000"/>
                </a:spcBef>
              </a:pPr>
              <a:r>
                <a:rPr lang="en-US" altLang="zh-CN" dirty="0">
                  <a:latin typeface="Tahoma" panose="020B0604030504040204" pitchFamily="34" charset="0"/>
                </a:rPr>
                <a:t>4</a:t>
              </a:r>
              <a:endParaRPr lang="en-US" altLang="zh-CN" dirty="0">
                <a:latin typeface="Tahoma" panose="020B0604030504040204" pitchFamily="34" charset="0"/>
              </a:endParaRPr>
            </a:p>
          </p:txBody>
        </p:sp>
        <p:sp>
          <p:nvSpPr>
            <p:cNvPr id="55323" name="Line 25"/>
            <p:cNvSpPr/>
            <p:nvPr/>
          </p:nvSpPr>
          <p:spPr>
            <a:xfrm flipV="1">
              <a:off x="4650" y="666"/>
              <a:ext cx="0" cy="392"/>
            </a:xfrm>
            <a:prstGeom prst="line">
              <a:avLst/>
            </a:prstGeom>
            <a:ln w="28575" cap="flat" cmpd="sng">
              <a:solidFill>
                <a:schemeClr val="tx1"/>
              </a:solidFill>
              <a:prstDash val="solid"/>
              <a:headEnd type="none" w="med" len="med"/>
              <a:tailEnd type="triangle" w="lg" len="lg"/>
            </a:ln>
          </p:spPr>
        </p:sp>
        <p:sp>
          <p:nvSpPr>
            <p:cNvPr id="55324" name="Text Box 26"/>
            <p:cNvSpPr txBox="1"/>
            <p:nvPr/>
          </p:nvSpPr>
          <p:spPr>
            <a:xfrm>
              <a:off x="4482" y="386"/>
              <a:ext cx="344" cy="288"/>
            </a:xfrm>
            <a:prstGeom prst="rect">
              <a:avLst/>
            </a:prstGeom>
            <a:noFill/>
            <a:ln w="9525">
              <a:noFill/>
            </a:ln>
          </p:spPr>
          <p:txBody>
            <a:bodyPr>
              <a:spAutoFit/>
            </a:bodyPr>
            <a:p>
              <a:pPr algn="ctr" eaLnBrk="1" hangingPunct="1">
                <a:spcBef>
                  <a:spcPct val="50000"/>
                </a:spcBef>
              </a:pPr>
              <a:r>
                <a:rPr lang="en-US" altLang="zh-CN" dirty="0">
                  <a:latin typeface="Tahoma" panose="020B0604030504040204" pitchFamily="34" charset="0"/>
                </a:rPr>
                <a:t>2</a:t>
              </a:r>
              <a:endParaRPr lang="en-US" altLang="zh-CN" dirty="0">
                <a:latin typeface="Tahoma" panose="020B0604030504040204" pitchFamily="34" charset="0"/>
              </a:endParaRPr>
            </a:p>
          </p:txBody>
        </p:sp>
        <p:sp>
          <p:nvSpPr>
            <p:cNvPr id="55325" name="Text Box 27"/>
            <p:cNvSpPr txBox="1"/>
            <p:nvPr/>
          </p:nvSpPr>
          <p:spPr>
            <a:xfrm>
              <a:off x="5299" y="1387"/>
              <a:ext cx="344" cy="288"/>
            </a:xfrm>
            <a:prstGeom prst="rect">
              <a:avLst/>
            </a:prstGeom>
            <a:noFill/>
            <a:ln w="9525">
              <a:noFill/>
            </a:ln>
          </p:spPr>
          <p:txBody>
            <a:bodyPr>
              <a:spAutoFit/>
            </a:bodyPr>
            <a:p>
              <a:pPr algn="ctr" eaLnBrk="1" hangingPunct="1">
                <a:spcBef>
                  <a:spcPct val="50000"/>
                </a:spcBef>
              </a:pPr>
              <a:r>
                <a:rPr lang="en-US" altLang="zh-CN" dirty="0">
                  <a:latin typeface="Tahoma" panose="020B0604030504040204" pitchFamily="34" charset="0"/>
                </a:rPr>
                <a:t>t</a:t>
              </a:r>
              <a:endParaRPr lang="en-US" altLang="zh-CN" dirty="0">
                <a:latin typeface="Tahoma" panose="020B0604030504040204" pitchFamily="34" charset="0"/>
              </a:endParaRPr>
            </a:p>
          </p:txBody>
        </p:sp>
        <p:sp>
          <p:nvSpPr>
            <p:cNvPr id="55326" name="Text Box 28"/>
            <p:cNvSpPr txBox="1"/>
            <p:nvPr/>
          </p:nvSpPr>
          <p:spPr>
            <a:xfrm>
              <a:off x="696" y="2336"/>
              <a:ext cx="4416" cy="327"/>
            </a:xfrm>
            <a:prstGeom prst="rect">
              <a:avLst/>
            </a:prstGeom>
            <a:noFill/>
            <a:ln w="9525">
              <a:noFill/>
            </a:ln>
          </p:spPr>
          <p:txBody>
            <a:bodyPr>
              <a:spAutoFit/>
            </a:bodyPr>
            <a:p>
              <a:pPr algn="ctr" eaLnBrk="1" hangingPunct="1">
                <a:spcBef>
                  <a:spcPct val="50000"/>
                </a:spcBef>
              </a:pPr>
              <a:r>
                <a:rPr lang="zh-CN" altLang="en-US" sz="2800" dirty="0">
                  <a:solidFill>
                    <a:srgbClr val="000066"/>
                  </a:solidFill>
                  <a:latin typeface="Tahoma" panose="020B0604030504040204" pitchFamily="34" charset="0"/>
                </a:rPr>
                <a:t>图</a:t>
              </a:r>
              <a:r>
                <a:rPr lang="en-US" altLang="zh-CN" sz="2800" dirty="0">
                  <a:solidFill>
                    <a:srgbClr val="000066"/>
                  </a:solidFill>
                  <a:latin typeface="Tahoma" panose="020B0604030504040204" pitchFamily="34" charset="0"/>
                </a:rPr>
                <a:t>3-7  EDF</a:t>
              </a:r>
              <a:r>
                <a:rPr lang="zh-CN" altLang="en-US" sz="2800" dirty="0">
                  <a:solidFill>
                    <a:srgbClr val="000066"/>
                  </a:solidFill>
                  <a:latin typeface="Tahoma" panose="020B0604030504040204" pitchFamily="34" charset="0"/>
                </a:rPr>
                <a:t>算法用于非抢占调度方式</a:t>
              </a:r>
              <a:endParaRPr lang="zh-CN" altLang="en-US" sz="2800" dirty="0">
                <a:solidFill>
                  <a:srgbClr val="000066"/>
                </a:solidFill>
                <a:latin typeface="Tahoma" panose="020B0604030504040204" pitchFamily="34" charset="0"/>
              </a:endParaRPr>
            </a:p>
          </p:txBody>
        </p:sp>
      </p:grpSp>
      <p:sp>
        <p:nvSpPr>
          <p:cNvPr id="55300" name="Text Box 29"/>
          <p:cNvSpPr txBox="1"/>
          <p:nvPr/>
        </p:nvSpPr>
        <p:spPr>
          <a:xfrm>
            <a:off x="381000" y="4356100"/>
            <a:ext cx="8255000" cy="2282825"/>
          </a:xfrm>
          <a:prstGeom prst="rect">
            <a:avLst/>
          </a:prstGeom>
          <a:solidFill>
            <a:srgbClr val="FFFFCC"/>
          </a:solidFill>
          <a:ln w="9525">
            <a:noFill/>
          </a:ln>
        </p:spPr>
        <p:txBody>
          <a:bodyPr>
            <a:spAutoFit/>
          </a:bodyPr>
          <a:p>
            <a:pPr algn="just" eaLnBrk="1" hangingPunct="1">
              <a:spcBef>
                <a:spcPct val="50000"/>
              </a:spcBef>
            </a:pPr>
            <a:r>
              <a:rPr lang="zh-CN" altLang="en-US" dirty="0">
                <a:latin typeface="楷体_GB2312" pitchFamily="49" charset="-122"/>
              </a:rPr>
              <a:t>设有</a:t>
            </a:r>
            <a:r>
              <a:rPr lang="en-US" altLang="zh-CN" dirty="0">
                <a:latin typeface="楷体_GB2312" pitchFamily="49" charset="-122"/>
              </a:rPr>
              <a:t>4</a:t>
            </a:r>
            <a:r>
              <a:rPr lang="zh-CN" altLang="en-US" dirty="0">
                <a:latin typeface="楷体_GB2312" pitchFamily="49" charset="-122"/>
              </a:rPr>
              <a:t>个非周期任务，它们先后到达。系统首先调度任务</a:t>
            </a:r>
            <a:r>
              <a:rPr lang="en-US" altLang="zh-CN" dirty="0">
                <a:latin typeface="楷体_GB2312" pitchFamily="49" charset="-122"/>
              </a:rPr>
              <a:t>1</a:t>
            </a:r>
            <a:r>
              <a:rPr lang="zh-CN" altLang="en-US" dirty="0">
                <a:latin typeface="楷体_GB2312" pitchFamily="49" charset="-122"/>
              </a:rPr>
              <a:t>执行，在任务</a:t>
            </a:r>
            <a:r>
              <a:rPr lang="en-US" altLang="zh-CN" dirty="0">
                <a:latin typeface="楷体_GB2312" pitchFamily="49" charset="-122"/>
              </a:rPr>
              <a:t>1</a:t>
            </a:r>
            <a:r>
              <a:rPr lang="zh-CN" altLang="en-US" dirty="0">
                <a:latin typeface="楷体_GB2312" pitchFamily="49" charset="-122"/>
              </a:rPr>
              <a:t>执行期间，任务</a:t>
            </a:r>
            <a:r>
              <a:rPr lang="en-US" altLang="zh-CN" dirty="0">
                <a:latin typeface="楷体_GB2312" pitchFamily="49" charset="-122"/>
              </a:rPr>
              <a:t>2</a:t>
            </a:r>
            <a:r>
              <a:rPr lang="zh-CN" altLang="en-US" dirty="0">
                <a:latin typeface="楷体_GB2312" pitchFamily="49" charset="-122"/>
              </a:rPr>
              <a:t>、</a:t>
            </a:r>
            <a:r>
              <a:rPr lang="en-US" altLang="zh-CN" dirty="0">
                <a:latin typeface="楷体_GB2312" pitchFamily="49" charset="-122"/>
              </a:rPr>
              <a:t>3</a:t>
            </a:r>
            <a:r>
              <a:rPr lang="zh-CN" altLang="en-US" dirty="0">
                <a:latin typeface="楷体_GB2312" pitchFamily="49" charset="-122"/>
              </a:rPr>
              <a:t>又先后到达。由于任务</a:t>
            </a:r>
            <a:r>
              <a:rPr lang="en-US" altLang="zh-CN" dirty="0">
                <a:latin typeface="楷体_GB2312" pitchFamily="49" charset="-122"/>
              </a:rPr>
              <a:t>3</a:t>
            </a:r>
            <a:r>
              <a:rPr lang="zh-CN" altLang="en-US" dirty="0">
                <a:latin typeface="楷体_GB2312" pitchFamily="49" charset="-122"/>
              </a:rPr>
              <a:t>的开始截止时间早于任务</a:t>
            </a:r>
            <a:r>
              <a:rPr lang="en-US" altLang="zh-CN" dirty="0">
                <a:latin typeface="楷体_GB2312" pitchFamily="49" charset="-122"/>
              </a:rPr>
              <a:t>2</a:t>
            </a:r>
            <a:r>
              <a:rPr lang="zh-CN" altLang="en-US" dirty="0">
                <a:latin typeface="楷体_GB2312" pitchFamily="49" charset="-122"/>
              </a:rPr>
              <a:t>，故系统在任务</a:t>
            </a:r>
            <a:r>
              <a:rPr lang="en-US" altLang="zh-CN" dirty="0">
                <a:latin typeface="楷体_GB2312" pitchFamily="49" charset="-122"/>
              </a:rPr>
              <a:t>1</a:t>
            </a:r>
            <a:r>
              <a:rPr lang="zh-CN" altLang="en-US" dirty="0">
                <a:latin typeface="楷体_GB2312" pitchFamily="49" charset="-122"/>
              </a:rPr>
              <a:t>后将调度任务</a:t>
            </a:r>
            <a:r>
              <a:rPr lang="en-US" altLang="zh-CN" dirty="0">
                <a:latin typeface="楷体_GB2312" pitchFamily="49" charset="-122"/>
              </a:rPr>
              <a:t>3</a:t>
            </a:r>
            <a:r>
              <a:rPr lang="zh-CN" altLang="en-US" dirty="0">
                <a:latin typeface="楷体_GB2312" pitchFamily="49" charset="-122"/>
              </a:rPr>
              <a:t>执行。任务</a:t>
            </a:r>
            <a:r>
              <a:rPr lang="en-US" altLang="zh-CN" dirty="0">
                <a:latin typeface="楷体_GB2312" pitchFamily="49" charset="-122"/>
              </a:rPr>
              <a:t>3</a:t>
            </a:r>
            <a:r>
              <a:rPr lang="zh-CN" altLang="en-US" dirty="0">
                <a:latin typeface="楷体_GB2312" pitchFamily="49" charset="-122"/>
              </a:rPr>
              <a:t>执行时，又到达任务</a:t>
            </a:r>
            <a:r>
              <a:rPr lang="en-US" altLang="zh-CN" dirty="0">
                <a:latin typeface="楷体_GB2312" pitchFamily="49" charset="-122"/>
              </a:rPr>
              <a:t>4</a:t>
            </a:r>
            <a:r>
              <a:rPr lang="zh-CN" altLang="en-US" dirty="0">
                <a:latin typeface="楷体_GB2312" pitchFamily="49" charset="-122"/>
              </a:rPr>
              <a:t>，其开始截止时间早于任务</a:t>
            </a:r>
            <a:r>
              <a:rPr lang="en-US" altLang="zh-CN" dirty="0">
                <a:latin typeface="楷体_GB2312" pitchFamily="49" charset="-122"/>
              </a:rPr>
              <a:t>2</a:t>
            </a:r>
            <a:r>
              <a:rPr lang="zh-CN" altLang="en-US" dirty="0">
                <a:latin typeface="楷体_GB2312" pitchFamily="49" charset="-122"/>
              </a:rPr>
              <a:t>，故任务</a:t>
            </a:r>
            <a:r>
              <a:rPr lang="en-US" altLang="zh-CN" dirty="0">
                <a:latin typeface="楷体_GB2312" pitchFamily="49" charset="-122"/>
              </a:rPr>
              <a:t>3</a:t>
            </a:r>
            <a:r>
              <a:rPr lang="zh-CN" altLang="en-US" dirty="0">
                <a:latin typeface="楷体_GB2312" pitchFamily="49" charset="-122"/>
              </a:rPr>
              <a:t>执行完后，系统又调度任务</a:t>
            </a:r>
            <a:r>
              <a:rPr lang="en-US" altLang="zh-CN" dirty="0">
                <a:latin typeface="楷体_GB2312" pitchFamily="49" charset="-122"/>
              </a:rPr>
              <a:t>4</a:t>
            </a:r>
            <a:r>
              <a:rPr lang="zh-CN" altLang="en-US" dirty="0">
                <a:latin typeface="楷体_GB2312" pitchFamily="49" charset="-122"/>
              </a:rPr>
              <a:t>执行，最后才调度任务</a:t>
            </a:r>
            <a:r>
              <a:rPr lang="en-US" altLang="zh-CN" dirty="0">
                <a:latin typeface="楷体_GB2312" pitchFamily="49" charset="-122"/>
              </a:rPr>
              <a:t>2</a:t>
            </a:r>
            <a:r>
              <a:rPr lang="zh-CN" altLang="en-US" dirty="0">
                <a:latin typeface="楷体_GB2312" pitchFamily="49" charset="-122"/>
              </a:rPr>
              <a:t>执行。</a:t>
            </a:r>
            <a:endParaRPr lang="zh-CN" altLang="en-US" dirty="0">
              <a:latin typeface="楷体_GB2312" pitchFamily="49"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灯片编号占位符 3"/>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ea typeface="楷体_GB2312" pitchFamily="49" charset="-122"/>
              </a:rPr>
            </a:fld>
            <a:endParaRPr lang="en-US" altLang="zh-CN" sz="1400" dirty="0">
              <a:ea typeface="楷体_GB2312" pitchFamily="49" charset="-122"/>
            </a:endParaRPr>
          </a:p>
        </p:txBody>
      </p:sp>
      <p:sp>
        <p:nvSpPr>
          <p:cNvPr id="56323" name="Text Box 2"/>
          <p:cNvSpPr txBox="1"/>
          <p:nvPr/>
        </p:nvSpPr>
        <p:spPr>
          <a:xfrm>
            <a:off x="406400" y="444500"/>
            <a:ext cx="7975600" cy="1090613"/>
          </a:xfrm>
          <a:prstGeom prst="rect">
            <a:avLst/>
          </a:prstGeom>
          <a:noFill/>
          <a:ln w="9525">
            <a:noFill/>
          </a:ln>
        </p:spPr>
        <p:txBody>
          <a:bodyPr>
            <a:spAutoFit/>
          </a:bodyPr>
          <a:p>
            <a:pPr eaLnBrk="1" hangingPunct="1">
              <a:spcBef>
                <a:spcPct val="5000"/>
              </a:spcBef>
            </a:pPr>
            <a:r>
              <a:rPr lang="en-US" altLang="zh-CN" sz="3200" dirty="0">
                <a:solidFill>
                  <a:srgbClr val="CC3300"/>
                </a:solidFill>
                <a:latin typeface="Times New Roman" panose="02020603050405020304" pitchFamily="18" charset="0"/>
              </a:rPr>
              <a:t>2</a:t>
            </a:r>
            <a:r>
              <a:rPr lang="zh-CN" altLang="en-US" sz="3200" dirty="0">
                <a:solidFill>
                  <a:srgbClr val="CC3300"/>
                </a:solidFill>
                <a:latin typeface="Times New Roman" panose="02020603050405020304" pitchFamily="18" charset="0"/>
              </a:rPr>
              <a:t>．最低松弛度优先算法</a:t>
            </a:r>
            <a:endParaRPr lang="zh-CN" altLang="en-US" sz="3200" dirty="0">
              <a:solidFill>
                <a:srgbClr val="CC3300"/>
              </a:solidFill>
              <a:latin typeface="Times New Roman" panose="02020603050405020304" pitchFamily="18" charset="0"/>
            </a:endParaRPr>
          </a:p>
          <a:p>
            <a:pPr eaLnBrk="1" hangingPunct="1">
              <a:spcBef>
                <a:spcPct val="5000"/>
              </a:spcBef>
            </a:pPr>
            <a:r>
              <a:rPr lang="zh-CN" altLang="en-US" sz="3200" dirty="0">
                <a:solidFill>
                  <a:srgbClr val="CC3300"/>
                </a:solidFill>
                <a:latin typeface="Times New Roman" panose="02020603050405020304" pitchFamily="18" charset="0"/>
              </a:rPr>
              <a:t>      即</a:t>
            </a:r>
            <a:r>
              <a:rPr lang="en-US" altLang="zh-CN" sz="3200" dirty="0">
                <a:solidFill>
                  <a:srgbClr val="CC3300"/>
                </a:solidFill>
                <a:latin typeface="Times New Roman" panose="02020603050405020304" pitchFamily="18" charset="0"/>
              </a:rPr>
              <a:t>LLF(Least Laxity First)</a:t>
            </a:r>
            <a:r>
              <a:rPr lang="zh-CN" altLang="en-US" sz="3200" dirty="0">
                <a:solidFill>
                  <a:srgbClr val="CC3300"/>
                </a:solidFill>
                <a:latin typeface="Times New Roman" panose="02020603050405020304" pitchFamily="18" charset="0"/>
              </a:rPr>
              <a:t>算法</a:t>
            </a:r>
            <a:endParaRPr lang="zh-CN" altLang="en-US" sz="3200" dirty="0">
              <a:solidFill>
                <a:srgbClr val="CC3300"/>
              </a:solidFill>
              <a:latin typeface="Times New Roman" panose="02020603050405020304" pitchFamily="18" charset="0"/>
            </a:endParaRPr>
          </a:p>
        </p:txBody>
      </p:sp>
      <p:sp>
        <p:nvSpPr>
          <p:cNvPr id="56324" name="Text Box 3"/>
          <p:cNvSpPr txBox="1"/>
          <p:nvPr/>
        </p:nvSpPr>
        <p:spPr>
          <a:xfrm>
            <a:off x="558800" y="1600200"/>
            <a:ext cx="7899400" cy="1428750"/>
          </a:xfrm>
          <a:prstGeom prst="rect">
            <a:avLst/>
          </a:prstGeom>
          <a:noFill/>
          <a:ln w="9525">
            <a:noFill/>
          </a:ln>
        </p:spPr>
        <p:txBody>
          <a:bodyPr>
            <a:spAutoFit/>
          </a:bodyPr>
          <a:p>
            <a:pPr marL="457200" indent="-457200" eaLnBrk="1" hangingPunct="1">
              <a:spcBef>
                <a:spcPct val="10000"/>
              </a:spcBef>
              <a:buClr>
                <a:srgbClr val="0000FF"/>
              </a:buClr>
              <a:buFont typeface="Wingdings" panose="05000000000000000000" pitchFamily="2" charset="2"/>
              <a:buChar char="u"/>
            </a:pPr>
            <a:r>
              <a:rPr lang="zh-CN" altLang="en-US" sz="2800" dirty="0">
                <a:latin typeface="Tahoma" panose="020B0604030504040204" pitchFamily="34" charset="0"/>
              </a:rPr>
              <a:t>根据</a:t>
            </a:r>
            <a:r>
              <a:rPr lang="zh-CN" altLang="en-US" sz="2800" dirty="0">
                <a:solidFill>
                  <a:srgbClr val="000066"/>
                </a:solidFill>
                <a:latin typeface="黑体" panose="02010609060101010101" pitchFamily="49" charset="-122"/>
                <a:ea typeface="黑体" panose="02010609060101010101" pitchFamily="49" charset="-122"/>
              </a:rPr>
              <a:t>任务紧急</a:t>
            </a:r>
            <a:r>
              <a:rPr lang="en-US" altLang="zh-CN" sz="2800" dirty="0">
                <a:solidFill>
                  <a:srgbClr val="000066"/>
                </a:solidFill>
                <a:latin typeface="黑体" panose="02010609060101010101" pitchFamily="49" charset="-122"/>
                <a:ea typeface="黑体" panose="02010609060101010101" pitchFamily="49" charset="-122"/>
              </a:rPr>
              <a:t>(</a:t>
            </a:r>
            <a:r>
              <a:rPr lang="zh-CN" altLang="en-US" sz="2800" dirty="0">
                <a:solidFill>
                  <a:srgbClr val="000066"/>
                </a:solidFill>
                <a:latin typeface="黑体" panose="02010609060101010101" pitchFamily="49" charset="-122"/>
                <a:ea typeface="黑体" panose="02010609060101010101" pitchFamily="49" charset="-122"/>
              </a:rPr>
              <a:t>或松弛</a:t>
            </a:r>
            <a:r>
              <a:rPr lang="en-US" altLang="zh-CN" sz="2800" dirty="0">
                <a:solidFill>
                  <a:srgbClr val="000066"/>
                </a:solidFill>
                <a:latin typeface="黑体" panose="02010609060101010101" pitchFamily="49" charset="-122"/>
                <a:ea typeface="黑体" panose="02010609060101010101" pitchFamily="49" charset="-122"/>
              </a:rPr>
              <a:t>)</a:t>
            </a:r>
            <a:r>
              <a:rPr lang="zh-CN" altLang="en-US" sz="2800" dirty="0">
                <a:solidFill>
                  <a:srgbClr val="000066"/>
                </a:solidFill>
                <a:latin typeface="黑体" panose="02010609060101010101" pitchFamily="49" charset="-122"/>
                <a:ea typeface="黑体" panose="02010609060101010101" pitchFamily="49" charset="-122"/>
              </a:rPr>
              <a:t>的程度</a:t>
            </a:r>
            <a:r>
              <a:rPr lang="zh-CN" altLang="en-US" sz="2800" dirty="0">
                <a:latin typeface="Tahoma" panose="020B0604030504040204" pitchFamily="34" charset="0"/>
              </a:rPr>
              <a:t>来确定任务的优先级。任务紧急程度愈高，其优先级愈高。</a:t>
            </a:r>
            <a:endParaRPr lang="zh-CN" altLang="en-US" sz="2800" dirty="0">
              <a:latin typeface="Tahoma" panose="020B0604030504040204" pitchFamily="34" charset="0"/>
            </a:endParaRPr>
          </a:p>
          <a:p>
            <a:pPr marL="457200" indent="-457200" eaLnBrk="1" hangingPunct="1">
              <a:spcBef>
                <a:spcPct val="10000"/>
              </a:spcBef>
              <a:buClr>
                <a:srgbClr val="0000FF"/>
              </a:buClr>
              <a:buFont typeface="Wingdings" panose="05000000000000000000" pitchFamily="2" charset="2"/>
              <a:buChar char="u"/>
            </a:pPr>
            <a:r>
              <a:rPr lang="zh-CN" altLang="en-US" sz="2800" dirty="0">
                <a:latin typeface="Tahoma" panose="020B0604030504040204" pitchFamily="34" charset="0"/>
              </a:rPr>
              <a:t>主要用于可抢占式调度方式中。</a:t>
            </a:r>
            <a:endParaRPr lang="zh-CN" altLang="en-US" sz="2800" dirty="0">
              <a:latin typeface="Tahoma" panose="020B0604030504040204" pitchFamily="34" charset="0"/>
            </a:endParaRPr>
          </a:p>
        </p:txBody>
      </p:sp>
      <p:sp>
        <p:nvSpPr>
          <p:cNvPr id="56325" name="Text Box 4"/>
          <p:cNvSpPr txBox="1"/>
          <p:nvPr/>
        </p:nvSpPr>
        <p:spPr>
          <a:xfrm>
            <a:off x="185738" y="3536950"/>
            <a:ext cx="8526462" cy="1636713"/>
          </a:xfrm>
          <a:prstGeom prst="rect">
            <a:avLst/>
          </a:prstGeom>
          <a:noFill/>
          <a:ln w="9525">
            <a:noFill/>
          </a:ln>
        </p:spPr>
        <p:txBody>
          <a:bodyPr>
            <a:spAutoFit/>
          </a:bodyPr>
          <a:p>
            <a:pPr marL="742950" lvl="1" indent="-285750">
              <a:lnSpc>
                <a:spcPct val="90000"/>
              </a:lnSpc>
              <a:spcBef>
                <a:spcPct val="20000"/>
              </a:spcBef>
              <a:buClr>
                <a:srgbClr val="0066FF"/>
              </a:buClr>
              <a:buNone/>
            </a:pPr>
            <a:r>
              <a:rPr lang="zh-CN" altLang="en-US" dirty="0">
                <a:solidFill>
                  <a:srgbClr val="FF3300"/>
                </a:solidFill>
                <a:latin typeface="黑体" panose="02010609060101010101" pitchFamily="49" charset="-122"/>
                <a:ea typeface="黑体" panose="02010609060101010101" pitchFamily="49" charset="-122"/>
              </a:rPr>
              <a:t>紧急程度</a:t>
            </a:r>
            <a:r>
              <a:rPr lang="en-US" altLang="zh-CN" dirty="0">
                <a:solidFill>
                  <a:srgbClr val="FF3300"/>
                </a:solidFill>
                <a:latin typeface="黑体" panose="02010609060101010101" pitchFamily="49" charset="-122"/>
                <a:ea typeface="黑体" panose="02010609060101010101" pitchFamily="49" charset="-122"/>
              </a:rPr>
              <a:t>(</a:t>
            </a:r>
            <a:r>
              <a:rPr lang="zh-CN" altLang="en-US" dirty="0">
                <a:solidFill>
                  <a:srgbClr val="FF3300"/>
                </a:solidFill>
                <a:latin typeface="黑体" panose="02010609060101010101" pitchFamily="49" charset="-122"/>
                <a:ea typeface="黑体" panose="02010609060101010101" pitchFamily="49" charset="-122"/>
              </a:rPr>
              <a:t>松弛程度</a:t>
            </a:r>
            <a:r>
              <a:rPr lang="en-US" altLang="zh-CN" dirty="0">
                <a:solidFill>
                  <a:srgbClr val="FF3300"/>
                </a:solidFill>
                <a:latin typeface="黑体" panose="02010609060101010101" pitchFamily="49" charset="-122"/>
                <a:ea typeface="黑体" panose="02010609060101010101" pitchFamily="49" charset="-122"/>
              </a:rPr>
              <a:t>)=</a:t>
            </a:r>
            <a:r>
              <a:rPr lang="zh-CN" altLang="en-US" dirty="0">
                <a:solidFill>
                  <a:srgbClr val="FF3300"/>
                </a:solidFill>
                <a:latin typeface="黑体" panose="02010609060101010101" pitchFamily="49" charset="-122"/>
                <a:ea typeface="黑体" panose="02010609060101010101" pitchFamily="49" charset="-122"/>
              </a:rPr>
              <a:t>完成截止时间</a:t>
            </a:r>
            <a:r>
              <a:rPr lang="en-US" altLang="zh-CN" dirty="0">
                <a:solidFill>
                  <a:srgbClr val="FF3300"/>
                </a:solidFill>
                <a:latin typeface="黑体" panose="02010609060101010101" pitchFamily="49" charset="-122"/>
                <a:ea typeface="黑体" panose="02010609060101010101" pitchFamily="49" charset="-122"/>
              </a:rPr>
              <a:t>-</a:t>
            </a:r>
            <a:r>
              <a:rPr lang="zh-CN" altLang="en-US" dirty="0">
                <a:solidFill>
                  <a:srgbClr val="FF3300"/>
                </a:solidFill>
                <a:latin typeface="黑体" panose="02010609060101010101" pitchFamily="49" charset="-122"/>
                <a:ea typeface="黑体" panose="02010609060101010101" pitchFamily="49" charset="-122"/>
              </a:rPr>
              <a:t>处理时间</a:t>
            </a:r>
            <a:r>
              <a:rPr lang="en-US" altLang="zh-CN" dirty="0">
                <a:solidFill>
                  <a:srgbClr val="FF3300"/>
                </a:solidFill>
                <a:latin typeface="黑体" panose="02010609060101010101" pitchFamily="49" charset="-122"/>
                <a:ea typeface="黑体" panose="02010609060101010101" pitchFamily="49" charset="-122"/>
              </a:rPr>
              <a:t>-</a:t>
            </a:r>
            <a:r>
              <a:rPr lang="zh-CN" altLang="en-US" dirty="0">
                <a:solidFill>
                  <a:srgbClr val="FF3300"/>
                </a:solidFill>
                <a:latin typeface="黑体" panose="02010609060101010101" pitchFamily="49" charset="-122"/>
                <a:ea typeface="黑体" panose="02010609060101010101" pitchFamily="49" charset="-122"/>
              </a:rPr>
              <a:t>当前时间</a:t>
            </a:r>
            <a:endParaRPr lang="zh-CN" altLang="en-US" dirty="0">
              <a:solidFill>
                <a:srgbClr val="FF3300"/>
              </a:solidFill>
              <a:latin typeface="黑体" panose="02010609060101010101" pitchFamily="49" charset="-122"/>
              <a:ea typeface="黑体" panose="02010609060101010101" pitchFamily="49" charset="-122"/>
            </a:endParaRPr>
          </a:p>
          <a:p>
            <a:pPr marL="742950" lvl="1" indent="-285750">
              <a:lnSpc>
                <a:spcPct val="90000"/>
              </a:lnSpc>
              <a:spcBef>
                <a:spcPct val="20000"/>
              </a:spcBef>
              <a:buClr>
                <a:srgbClr val="0066FF"/>
              </a:buClr>
              <a:buNone/>
            </a:pPr>
            <a:r>
              <a:rPr lang="zh-CN" altLang="en-US" sz="2800" dirty="0">
                <a:latin typeface="黑体" panose="02010609060101010101" pitchFamily="49" charset="-122"/>
                <a:ea typeface="黑体" panose="02010609060101010101" pitchFamily="49" charset="-122"/>
              </a:rPr>
              <a:t> </a:t>
            </a:r>
            <a:endParaRPr lang="zh-CN" altLang="en-US" sz="2800" dirty="0">
              <a:latin typeface="黑体" panose="02010609060101010101" pitchFamily="49" charset="-122"/>
              <a:ea typeface="黑体" panose="02010609060101010101" pitchFamily="49" charset="-122"/>
            </a:endParaRPr>
          </a:p>
          <a:p>
            <a:pPr marL="742950" lvl="1" indent="-285750">
              <a:lnSpc>
                <a:spcPct val="90000"/>
              </a:lnSpc>
              <a:spcBef>
                <a:spcPct val="20000"/>
              </a:spcBef>
              <a:buClr>
                <a:srgbClr val="0066FF"/>
              </a:buClr>
              <a:buNone/>
            </a:pPr>
            <a:r>
              <a:rPr lang="zh-CN" altLang="en-US" b="0" dirty="0">
                <a:solidFill>
                  <a:srgbClr val="0000FF"/>
                </a:solidFill>
                <a:latin typeface="黑体" panose="02010609060101010101" pitchFamily="49" charset="-122"/>
                <a:ea typeface="黑体" panose="02010609060101010101" pitchFamily="49" charset="-122"/>
              </a:rPr>
              <a:t>例如：若</a:t>
            </a:r>
            <a:r>
              <a:rPr lang="en-US" altLang="zh-CN" b="0" dirty="0">
                <a:solidFill>
                  <a:srgbClr val="0000FF"/>
                </a:solidFill>
                <a:latin typeface="黑体" panose="02010609060101010101" pitchFamily="49" charset="-122"/>
                <a:ea typeface="黑体" panose="02010609060101010101" pitchFamily="49" charset="-122"/>
              </a:rPr>
              <a:t>A</a:t>
            </a:r>
            <a:r>
              <a:rPr lang="zh-CN" altLang="en-US" b="0" dirty="0">
                <a:solidFill>
                  <a:srgbClr val="0000FF"/>
                </a:solidFill>
                <a:latin typeface="黑体" panose="02010609060101010101" pitchFamily="49" charset="-122"/>
                <a:ea typeface="黑体" panose="02010609060101010101" pitchFamily="49" charset="-122"/>
              </a:rPr>
              <a:t>进程需在</a:t>
            </a:r>
            <a:r>
              <a:rPr lang="en-US" altLang="zh-CN" b="0" dirty="0">
                <a:solidFill>
                  <a:srgbClr val="0000FF"/>
                </a:solidFill>
                <a:latin typeface="黑体" panose="02010609060101010101" pitchFamily="49" charset="-122"/>
                <a:ea typeface="黑体" panose="02010609060101010101" pitchFamily="49" charset="-122"/>
              </a:rPr>
              <a:t>200ms</a:t>
            </a:r>
            <a:r>
              <a:rPr lang="zh-CN" altLang="en-US" b="0" dirty="0">
                <a:solidFill>
                  <a:srgbClr val="0000FF"/>
                </a:solidFill>
                <a:latin typeface="黑体" panose="02010609060101010101" pitchFamily="49" charset="-122"/>
                <a:ea typeface="黑体" panose="02010609060101010101" pitchFamily="49" charset="-122"/>
              </a:rPr>
              <a:t>时完成，其本身运行需要</a:t>
            </a:r>
            <a:r>
              <a:rPr lang="en-US" altLang="zh-CN" b="0" dirty="0">
                <a:solidFill>
                  <a:srgbClr val="0000FF"/>
                </a:solidFill>
                <a:latin typeface="黑体" panose="02010609060101010101" pitchFamily="49" charset="-122"/>
                <a:ea typeface="黑体" panose="02010609060101010101" pitchFamily="49" charset="-122"/>
              </a:rPr>
              <a:t>100ms</a:t>
            </a:r>
            <a:r>
              <a:rPr lang="zh-CN" altLang="en-US" b="0" dirty="0">
                <a:solidFill>
                  <a:srgbClr val="0000FF"/>
                </a:solidFill>
                <a:latin typeface="黑体" panose="02010609060101010101" pitchFamily="49" charset="-122"/>
                <a:ea typeface="黑体" panose="02010609060101010101" pitchFamily="49" charset="-122"/>
              </a:rPr>
              <a:t>，当前时刻是</a:t>
            </a:r>
            <a:r>
              <a:rPr lang="en-US" altLang="zh-CN" b="0" dirty="0">
                <a:solidFill>
                  <a:srgbClr val="0000FF"/>
                </a:solidFill>
                <a:latin typeface="黑体" panose="02010609060101010101" pitchFamily="49" charset="-122"/>
                <a:ea typeface="黑体" panose="02010609060101010101" pitchFamily="49" charset="-122"/>
              </a:rPr>
              <a:t>10ms</a:t>
            </a:r>
            <a:r>
              <a:rPr lang="zh-CN" altLang="en-US" b="0" dirty="0">
                <a:solidFill>
                  <a:srgbClr val="0000FF"/>
                </a:solidFill>
                <a:latin typeface="黑体" panose="02010609060101010101" pitchFamily="49" charset="-122"/>
                <a:ea typeface="黑体" panose="02010609060101010101" pitchFamily="49" charset="-122"/>
              </a:rPr>
              <a:t>，则</a:t>
            </a:r>
            <a:r>
              <a:rPr lang="en-US" altLang="zh-CN" b="0" dirty="0">
                <a:solidFill>
                  <a:srgbClr val="0000FF"/>
                </a:solidFill>
                <a:latin typeface="黑体" panose="02010609060101010101" pitchFamily="49" charset="-122"/>
                <a:ea typeface="黑体" panose="02010609060101010101" pitchFamily="49" charset="-122"/>
              </a:rPr>
              <a:t>A</a:t>
            </a:r>
            <a:r>
              <a:rPr lang="zh-CN" altLang="en-US" b="0" dirty="0">
                <a:solidFill>
                  <a:srgbClr val="0000FF"/>
                </a:solidFill>
                <a:latin typeface="黑体" panose="02010609060101010101" pitchFamily="49" charset="-122"/>
                <a:ea typeface="黑体" panose="02010609060101010101" pitchFamily="49" charset="-122"/>
              </a:rPr>
              <a:t>的松弛度为：</a:t>
            </a:r>
            <a:r>
              <a:rPr lang="en-US" altLang="zh-CN" b="0" dirty="0">
                <a:solidFill>
                  <a:srgbClr val="0000FF"/>
                </a:solidFill>
                <a:latin typeface="黑体" panose="02010609060101010101" pitchFamily="49" charset="-122"/>
                <a:ea typeface="黑体" panose="02010609060101010101" pitchFamily="49" charset="-122"/>
              </a:rPr>
              <a:t>200-100-10=90ms</a:t>
            </a:r>
            <a:endParaRPr lang="en-US" altLang="zh-CN" b="0" dirty="0">
              <a:solidFill>
                <a:srgbClr val="0000FF"/>
              </a:solidFill>
              <a:latin typeface="黑体" panose="02010609060101010101" pitchFamily="49" charset="-122"/>
              <a:ea typeface="黑体" panose="02010609060101010101" pitchFamily="49"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灯片编号占位符 3"/>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ea typeface="楷体_GB2312" pitchFamily="49" charset="-122"/>
              </a:rPr>
            </a:fld>
            <a:endParaRPr lang="en-US" altLang="zh-CN" sz="1400" dirty="0">
              <a:ea typeface="楷体_GB2312" pitchFamily="49" charset="-122"/>
            </a:endParaRPr>
          </a:p>
        </p:txBody>
      </p:sp>
      <p:sp>
        <p:nvSpPr>
          <p:cNvPr id="57347" name="Text Box 2"/>
          <p:cNvSpPr txBox="1"/>
          <p:nvPr/>
        </p:nvSpPr>
        <p:spPr>
          <a:xfrm>
            <a:off x="342900" y="266700"/>
            <a:ext cx="8559800" cy="519113"/>
          </a:xfrm>
          <a:prstGeom prst="rect">
            <a:avLst/>
          </a:prstGeom>
          <a:noFill/>
          <a:ln w="9525">
            <a:noFill/>
          </a:ln>
        </p:spPr>
        <p:txBody>
          <a:bodyPr>
            <a:spAutoFit/>
          </a:bodyPr>
          <a:p>
            <a:pPr eaLnBrk="1" hangingPunct="1">
              <a:spcBef>
                <a:spcPct val="50000"/>
              </a:spcBef>
              <a:buNone/>
            </a:pPr>
            <a:r>
              <a:rPr lang="zh-CN" altLang="en-US" sz="2800" dirty="0">
                <a:solidFill>
                  <a:srgbClr val="000066"/>
                </a:solidFill>
                <a:latin typeface="Tahoma" panose="020B0604030504040204" pitchFamily="34" charset="0"/>
                <a:ea typeface="黑体" panose="02010609060101010101" pitchFamily="49" charset="-122"/>
              </a:rPr>
              <a:t>利用</a:t>
            </a:r>
            <a:r>
              <a:rPr lang="en-US" altLang="zh-CN" sz="2800" dirty="0">
                <a:solidFill>
                  <a:srgbClr val="000066"/>
                </a:solidFill>
                <a:latin typeface="Tahoma" panose="020B0604030504040204" pitchFamily="34" charset="0"/>
                <a:ea typeface="黑体" panose="02010609060101010101" pitchFamily="49" charset="-122"/>
              </a:rPr>
              <a:t>LLF</a:t>
            </a:r>
            <a:r>
              <a:rPr lang="zh-CN" altLang="en-US" sz="2800" dirty="0">
                <a:solidFill>
                  <a:srgbClr val="000066"/>
                </a:solidFill>
                <a:latin typeface="Tahoma" panose="020B0604030504040204" pitchFamily="34" charset="0"/>
                <a:ea typeface="黑体" panose="02010609060101010101" pitchFamily="49" charset="-122"/>
              </a:rPr>
              <a:t>算法进行调度的例子</a:t>
            </a:r>
            <a:endParaRPr lang="zh-CN" altLang="en-US" sz="2800" dirty="0">
              <a:solidFill>
                <a:srgbClr val="000066"/>
              </a:solidFill>
              <a:latin typeface="Tahoma" panose="020B0604030504040204" pitchFamily="34" charset="0"/>
              <a:ea typeface="黑体" panose="02010609060101010101" pitchFamily="49" charset="-122"/>
            </a:endParaRPr>
          </a:p>
        </p:txBody>
      </p:sp>
      <p:sp>
        <p:nvSpPr>
          <p:cNvPr id="57348" name="Text Box 3"/>
          <p:cNvSpPr txBox="1"/>
          <p:nvPr/>
        </p:nvSpPr>
        <p:spPr>
          <a:xfrm>
            <a:off x="381000" y="889000"/>
            <a:ext cx="8470900" cy="1200150"/>
          </a:xfrm>
          <a:prstGeom prst="rect">
            <a:avLst/>
          </a:prstGeom>
          <a:noFill/>
          <a:ln w="9525">
            <a:noFill/>
          </a:ln>
        </p:spPr>
        <p:txBody>
          <a:bodyPr>
            <a:spAutoFit/>
          </a:bodyPr>
          <a:p>
            <a:pPr eaLnBrk="1" hangingPunct="1">
              <a:spcBef>
                <a:spcPct val="50000"/>
              </a:spcBef>
            </a:pPr>
            <a:r>
              <a:rPr lang="zh-CN" altLang="en-US" dirty="0">
                <a:latin typeface="Tahoma" panose="020B0604030504040204" pitchFamily="34" charset="0"/>
              </a:rPr>
              <a:t>在一个实时系统中，有</a:t>
            </a:r>
            <a:r>
              <a:rPr lang="en-US" altLang="zh-CN" dirty="0">
                <a:latin typeface="Tahoma" panose="020B0604030504040204" pitchFamily="34" charset="0"/>
              </a:rPr>
              <a:t>2</a:t>
            </a:r>
            <a:r>
              <a:rPr lang="zh-CN" altLang="en-US" dirty="0">
                <a:latin typeface="Tahoma" panose="020B0604030504040204" pitchFamily="34" charset="0"/>
              </a:rPr>
              <a:t>个周期性实时任务</a:t>
            </a:r>
            <a:r>
              <a:rPr lang="en-US" altLang="zh-CN" dirty="0">
                <a:latin typeface="Tahoma" panose="020B0604030504040204" pitchFamily="34" charset="0"/>
              </a:rPr>
              <a:t>A</a:t>
            </a:r>
            <a:r>
              <a:rPr lang="zh-CN" altLang="en-US" dirty="0">
                <a:latin typeface="Tahoma" panose="020B0604030504040204" pitchFamily="34" charset="0"/>
              </a:rPr>
              <a:t>和</a:t>
            </a:r>
            <a:r>
              <a:rPr lang="en-US" altLang="zh-CN" dirty="0">
                <a:latin typeface="Tahoma" panose="020B0604030504040204" pitchFamily="34" charset="0"/>
              </a:rPr>
              <a:t>B</a:t>
            </a:r>
            <a:r>
              <a:rPr lang="zh-CN" altLang="en-US" dirty="0">
                <a:latin typeface="Tahoma" panose="020B0604030504040204" pitchFamily="34" charset="0"/>
              </a:rPr>
              <a:t>，任务</a:t>
            </a:r>
            <a:r>
              <a:rPr lang="en-US" altLang="zh-CN" dirty="0">
                <a:latin typeface="Tahoma" panose="020B0604030504040204" pitchFamily="34" charset="0"/>
              </a:rPr>
              <a:t>A</a:t>
            </a:r>
            <a:r>
              <a:rPr lang="zh-CN" altLang="en-US" dirty="0">
                <a:latin typeface="Tahoma" panose="020B0604030504040204" pitchFamily="34" charset="0"/>
              </a:rPr>
              <a:t>要求每</a:t>
            </a:r>
            <a:r>
              <a:rPr lang="en-US" altLang="zh-CN" dirty="0">
                <a:latin typeface="Tahoma" panose="020B0604030504040204" pitchFamily="34" charset="0"/>
              </a:rPr>
              <a:t>20ms</a:t>
            </a:r>
            <a:r>
              <a:rPr lang="zh-CN" altLang="en-US" dirty="0">
                <a:latin typeface="Tahoma" panose="020B0604030504040204" pitchFamily="34" charset="0"/>
              </a:rPr>
              <a:t>执行一次，执行时间为</a:t>
            </a:r>
            <a:r>
              <a:rPr lang="en-US" altLang="zh-CN" dirty="0">
                <a:latin typeface="Tahoma" panose="020B0604030504040204" pitchFamily="34" charset="0"/>
              </a:rPr>
              <a:t>10ms</a:t>
            </a:r>
            <a:r>
              <a:rPr lang="zh-CN" altLang="en-US" dirty="0">
                <a:latin typeface="Tahoma" panose="020B0604030504040204" pitchFamily="34" charset="0"/>
              </a:rPr>
              <a:t>；任务</a:t>
            </a:r>
            <a:r>
              <a:rPr lang="en-US" altLang="zh-CN" dirty="0">
                <a:latin typeface="Tahoma" panose="020B0604030504040204" pitchFamily="34" charset="0"/>
              </a:rPr>
              <a:t>B</a:t>
            </a:r>
            <a:r>
              <a:rPr lang="zh-CN" altLang="en-US" dirty="0">
                <a:latin typeface="Tahoma" panose="020B0604030504040204" pitchFamily="34" charset="0"/>
              </a:rPr>
              <a:t>要求每</a:t>
            </a:r>
            <a:r>
              <a:rPr lang="en-US" altLang="zh-CN" dirty="0">
                <a:latin typeface="Tahoma" panose="020B0604030504040204" pitchFamily="34" charset="0"/>
              </a:rPr>
              <a:t>50ms</a:t>
            </a:r>
            <a:r>
              <a:rPr lang="zh-CN" altLang="en-US" dirty="0">
                <a:latin typeface="Tahoma" panose="020B0604030504040204" pitchFamily="34" charset="0"/>
              </a:rPr>
              <a:t>执行一次，执行时间为</a:t>
            </a:r>
            <a:r>
              <a:rPr lang="en-US" altLang="zh-CN" dirty="0">
                <a:latin typeface="Tahoma" panose="020B0604030504040204" pitchFamily="34" charset="0"/>
              </a:rPr>
              <a:t>25ms</a:t>
            </a:r>
            <a:r>
              <a:rPr lang="zh-CN" altLang="en-US" dirty="0">
                <a:latin typeface="Tahoma" panose="020B0604030504040204" pitchFamily="34" charset="0"/>
              </a:rPr>
              <a:t>。</a:t>
            </a:r>
            <a:endParaRPr lang="zh-CN" altLang="en-US" dirty="0">
              <a:latin typeface="Tahoma" panose="020B0604030504040204" pitchFamily="34" charset="0"/>
            </a:endParaRPr>
          </a:p>
        </p:txBody>
      </p:sp>
      <p:grpSp>
        <p:nvGrpSpPr>
          <p:cNvPr id="57349" name="Group 4"/>
          <p:cNvGrpSpPr/>
          <p:nvPr/>
        </p:nvGrpSpPr>
        <p:grpSpPr>
          <a:xfrm>
            <a:off x="1376363" y="2816225"/>
            <a:ext cx="6864350" cy="2381250"/>
            <a:chOff x="867" y="2377"/>
            <a:chExt cx="4324" cy="1500"/>
          </a:xfrm>
        </p:grpSpPr>
        <p:pic>
          <p:nvPicPr>
            <p:cNvPr id="57350" name="Picture 5" descr="图3-8"/>
            <p:cNvPicPr>
              <a:picLocks noChangeAspect="1"/>
            </p:cNvPicPr>
            <p:nvPr/>
          </p:nvPicPr>
          <p:blipFill>
            <a:blip r:embed="rId1"/>
            <a:stretch>
              <a:fillRect/>
            </a:stretch>
          </p:blipFill>
          <p:spPr>
            <a:xfrm>
              <a:off x="867" y="2538"/>
              <a:ext cx="4026" cy="588"/>
            </a:xfrm>
            <a:prstGeom prst="rect">
              <a:avLst/>
            </a:prstGeom>
            <a:noFill/>
            <a:ln w="9525">
              <a:noFill/>
            </a:ln>
          </p:spPr>
        </p:pic>
        <p:sp>
          <p:nvSpPr>
            <p:cNvPr id="57351" name="Text Box 6"/>
            <p:cNvSpPr txBox="1"/>
            <p:nvPr/>
          </p:nvSpPr>
          <p:spPr>
            <a:xfrm>
              <a:off x="884" y="2853"/>
              <a:ext cx="190" cy="244"/>
            </a:xfrm>
            <a:prstGeom prst="rect">
              <a:avLst/>
            </a:prstGeom>
            <a:noFill/>
            <a:ln w="9525">
              <a:noFill/>
            </a:ln>
          </p:spPr>
          <p:txBody>
            <a:bodyPr lIns="18000" tIns="10800" rIns="18000" bIns="10800">
              <a:spAutoFit/>
            </a:bodyPr>
            <a:p>
              <a:pPr eaLnBrk="1" hangingPunct="1">
                <a:spcBef>
                  <a:spcPct val="50000"/>
                </a:spcBef>
              </a:pPr>
              <a:r>
                <a:rPr lang="en-US" altLang="zh-CN" dirty="0">
                  <a:latin typeface="Times New Roman" panose="02020603050405020304" pitchFamily="18" charset="0"/>
                </a:rPr>
                <a:t>0</a:t>
              </a:r>
              <a:endParaRPr lang="en-US" altLang="zh-CN" dirty="0">
                <a:latin typeface="Times New Roman" panose="02020603050405020304" pitchFamily="18" charset="0"/>
              </a:endParaRPr>
            </a:p>
          </p:txBody>
        </p:sp>
        <p:sp>
          <p:nvSpPr>
            <p:cNvPr id="57352" name="Text Box 7"/>
            <p:cNvSpPr txBox="1"/>
            <p:nvPr/>
          </p:nvSpPr>
          <p:spPr>
            <a:xfrm>
              <a:off x="1256" y="2861"/>
              <a:ext cx="246" cy="244"/>
            </a:xfrm>
            <a:prstGeom prst="rect">
              <a:avLst/>
            </a:prstGeom>
            <a:noFill/>
            <a:ln w="9525">
              <a:noFill/>
            </a:ln>
          </p:spPr>
          <p:txBody>
            <a:bodyPr lIns="18000" tIns="10800" rIns="18000" bIns="10800">
              <a:spAutoFit/>
            </a:bodyPr>
            <a:p>
              <a:pPr eaLnBrk="1" hangingPunct="1"/>
              <a:r>
                <a:rPr lang="en-US" altLang="zh-CN" dirty="0">
                  <a:latin typeface="Times New Roman" panose="02020603050405020304" pitchFamily="18" charset="0"/>
                </a:rPr>
                <a:t>20</a:t>
              </a:r>
              <a:endParaRPr lang="en-US" altLang="zh-CN" dirty="0">
                <a:latin typeface="Times New Roman" panose="02020603050405020304" pitchFamily="18" charset="0"/>
              </a:endParaRPr>
            </a:p>
          </p:txBody>
        </p:sp>
        <p:sp>
          <p:nvSpPr>
            <p:cNvPr id="57353" name="Text Box 8"/>
            <p:cNvSpPr txBox="1"/>
            <p:nvPr/>
          </p:nvSpPr>
          <p:spPr>
            <a:xfrm>
              <a:off x="1637" y="2862"/>
              <a:ext cx="295" cy="244"/>
            </a:xfrm>
            <a:prstGeom prst="rect">
              <a:avLst/>
            </a:prstGeom>
            <a:noFill/>
            <a:ln w="9525">
              <a:noFill/>
            </a:ln>
          </p:spPr>
          <p:txBody>
            <a:bodyPr lIns="18000" tIns="10800" rIns="18000" bIns="10800">
              <a:spAutoFit/>
            </a:bodyPr>
            <a:p>
              <a:pPr eaLnBrk="1" hangingPunct="1">
                <a:spcBef>
                  <a:spcPct val="50000"/>
                </a:spcBef>
              </a:pPr>
              <a:r>
                <a:rPr lang="en-US" altLang="zh-CN" dirty="0">
                  <a:latin typeface="Times New Roman" panose="02020603050405020304" pitchFamily="18" charset="0"/>
                </a:rPr>
                <a:t>40</a:t>
              </a:r>
              <a:endParaRPr lang="en-US" altLang="zh-CN" dirty="0">
                <a:latin typeface="Times New Roman" panose="02020603050405020304" pitchFamily="18" charset="0"/>
              </a:endParaRPr>
            </a:p>
          </p:txBody>
        </p:sp>
        <p:sp>
          <p:nvSpPr>
            <p:cNvPr id="57354" name="Text Box 9"/>
            <p:cNvSpPr txBox="1"/>
            <p:nvPr/>
          </p:nvSpPr>
          <p:spPr>
            <a:xfrm>
              <a:off x="2113" y="2855"/>
              <a:ext cx="295" cy="244"/>
            </a:xfrm>
            <a:prstGeom prst="rect">
              <a:avLst/>
            </a:prstGeom>
            <a:noFill/>
            <a:ln w="9525">
              <a:noFill/>
            </a:ln>
          </p:spPr>
          <p:txBody>
            <a:bodyPr lIns="18000" tIns="10800" rIns="18000" bIns="10800">
              <a:spAutoFit/>
            </a:bodyPr>
            <a:p>
              <a:pPr eaLnBrk="1" hangingPunct="1">
                <a:spcBef>
                  <a:spcPct val="50000"/>
                </a:spcBef>
              </a:pPr>
              <a:r>
                <a:rPr lang="en-US" altLang="zh-CN" dirty="0">
                  <a:latin typeface="Times New Roman" panose="02020603050405020304" pitchFamily="18" charset="0"/>
                </a:rPr>
                <a:t>60</a:t>
              </a:r>
              <a:endParaRPr lang="en-US" altLang="zh-CN" dirty="0">
                <a:latin typeface="Times New Roman" panose="02020603050405020304" pitchFamily="18" charset="0"/>
              </a:endParaRPr>
            </a:p>
          </p:txBody>
        </p:sp>
        <p:sp>
          <p:nvSpPr>
            <p:cNvPr id="57355" name="Text Box 10"/>
            <p:cNvSpPr txBox="1"/>
            <p:nvPr/>
          </p:nvSpPr>
          <p:spPr>
            <a:xfrm>
              <a:off x="2563" y="2855"/>
              <a:ext cx="295" cy="244"/>
            </a:xfrm>
            <a:prstGeom prst="rect">
              <a:avLst/>
            </a:prstGeom>
            <a:noFill/>
            <a:ln w="9525">
              <a:noFill/>
            </a:ln>
          </p:spPr>
          <p:txBody>
            <a:bodyPr lIns="18000" tIns="10800" rIns="18000" bIns="10800">
              <a:spAutoFit/>
            </a:bodyPr>
            <a:p>
              <a:pPr eaLnBrk="1" hangingPunct="1">
                <a:spcBef>
                  <a:spcPct val="50000"/>
                </a:spcBef>
              </a:pPr>
              <a:r>
                <a:rPr lang="en-US" altLang="zh-CN" dirty="0">
                  <a:latin typeface="Times New Roman" panose="02020603050405020304" pitchFamily="18" charset="0"/>
                </a:rPr>
                <a:t>80</a:t>
              </a:r>
              <a:endParaRPr lang="en-US" altLang="zh-CN" dirty="0">
                <a:latin typeface="Times New Roman" panose="02020603050405020304" pitchFamily="18" charset="0"/>
              </a:endParaRPr>
            </a:p>
          </p:txBody>
        </p:sp>
        <p:sp>
          <p:nvSpPr>
            <p:cNvPr id="57356" name="Text Box 11"/>
            <p:cNvSpPr txBox="1"/>
            <p:nvPr/>
          </p:nvSpPr>
          <p:spPr>
            <a:xfrm>
              <a:off x="2936" y="2870"/>
              <a:ext cx="359" cy="230"/>
            </a:xfrm>
            <a:prstGeom prst="rect">
              <a:avLst/>
            </a:prstGeom>
            <a:solidFill>
              <a:schemeClr val="bg1"/>
            </a:solidFill>
            <a:ln w="9525">
              <a:noFill/>
            </a:ln>
          </p:spPr>
          <p:txBody>
            <a:bodyPr lIns="18000" tIns="0" rIns="18000" bIns="0">
              <a:spAutoFit/>
            </a:bodyPr>
            <a:p>
              <a:pPr eaLnBrk="1" hangingPunct="1">
                <a:spcBef>
                  <a:spcPct val="50000"/>
                </a:spcBef>
              </a:pPr>
              <a:r>
                <a:rPr lang="en-US" altLang="zh-CN" dirty="0">
                  <a:latin typeface="Times New Roman" panose="02020603050405020304" pitchFamily="18" charset="0"/>
                </a:rPr>
                <a:t>100</a:t>
              </a:r>
              <a:endParaRPr lang="en-US" altLang="zh-CN" dirty="0">
                <a:latin typeface="Times New Roman" panose="02020603050405020304" pitchFamily="18" charset="0"/>
              </a:endParaRPr>
            </a:p>
          </p:txBody>
        </p:sp>
        <p:sp>
          <p:nvSpPr>
            <p:cNvPr id="57357" name="Text Box 12"/>
            <p:cNvSpPr txBox="1"/>
            <p:nvPr/>
          </p:nvSpPr>
          <p:spPr>
            <a:xfrm>
              <a:off x="3351" y="2885"/>
              <a:ext cx="359" cy="230"/>
            </a:xfrm>
            <a:prstGeom prst="rect">
              <a:avLst/>
            </a:prstGeom>
            <a:solidFill>
              <a:schemeClr val="bg1"/>
            </a:solidFill>
            <a:ln w="9525">
              <a:noFill/>
            </a:ln>
          </p:spPr>
          <p:txBody>
            <a:bodyPr lIns="18000" tIns="0" rIns="18000" bIns="0">
              <a:spAutoFit/>
            </a:bodyPr>
            <a:p>
              <a:pPr eaLnBrk="1" hangingPunct="1">
                <a:spcBef>
                  <a:spcPct val="50000"/>
                </a:spcBef>
              </a:pPr>
              <a:r>
                <a:rPr lang="en-US" altLang="zh-CN" dirty="0">
                  <a:latin typeface="Times New Roman" panose="02020603050405020304" pitchFamily="18" charset="0"/>
                </a:rPr>
                <a:t>120</a:t>
              </a:r>
              <a:endParaRPr lang="en-US" altLang="zh-CN" dirty="0">
                <a:latin typeface="Times New Roman" panose="02020603050405020304" pitchFamily="18" charset="0"/>
              </a:endParaRPr>
            </a:p>
          </p:txBody>
        </p:sp>
        <p:sp>
          <p:nvSpPr>
            <p:cNvPr id="57358" name="Text Box 13"/>
            <p:cNvSpPr txBox="1"/>
            <p:nvPr/>
          </p:nvSpPr>
          <p:spPr>
            <a:xfrm>
              <a:off x="3772" y="2878"/>
              <a:ext cx="359" cy="230"/>
            </a:xfrm>
            <a:prstGeom prst="rect">
              <a:avLst/>
            </a:prstGeom>
            <a:solidFill>
              <a:schemeClr val="bg1"/>
            </a:solidFill>
            <a:ln w="9525">
              <a:noFill/>
            </a:ln>
          </p:spPr>
          <p:txBody>
            <a:bodyPr lIns="18000" tIns="0" rIns="18000" bIns="0">
              <a:spAutoFit/>
            </a:bodyPr>
            <a:p>
              <a:pPr eaLnBrk="1" hangingPunct="1">
                <a:spcBef>
                  <a:spcPct val="50000"/>
                </a:spcBef>
              </a:pPr>
              <a:r>
                <a:rPr lang="en-US" altLang="zh-CN" dirty="0">
                  <a:latin typeface="Times New Roman" panose="02020603050405020304" pitchFamily="18" charset="0"/>
                </a:rPr>
                <a:t>140</a:t>
              </a:r>
              <a:endParaRPr lang="en-US" altLang="zh-CN" dirty="0">
                <a:latin typeface="Times New Roman" panose="02020603050405020304" pitchFamily="18" charset="0"/>
              </a:endParaRPr>
            </a:p>
          </p:txBody>
        </p:sp>
        <p:sp>
          <p:nvSpPr>
            <p:cNvPr id="57359" name="Text Box 14"/>
            <p:cNvSpPr txBox="1"/>
            <p:nvPr/>
          </p:nvSpPr>
          <p:spPr>
            <a:xfrm>
              <a:off x="4243" y="2878"/>
              <a:ext cx="359" cy="230"/>
            </a:xfrm>
            <a:prstGeom prst="rect">
              <a:avLst/>
            </a:prstGeom>
            <a:solidFill>
              <a:schemeClr val="bg1"/>
            </a:solidFill>
            <a:ln w="9525">
              <a:noFill/>
            </a:ln>
          </p:spPr>
          <p:txBody>
            <a:bodyPr lIns="18000" tIns="0" rIns="18000" bIns="0">
              <a:spAutoFit/>
            </a:bodyPr>
            <a:p>
              <a:pPr eaLnBrk="1" hangingPunct="1">
                <a:spcBef>
                  <a:spcPct val="50000"/>
                </a:spcBef>
              </a:pPr>
              <a:r>
                <a:rPr lang="en-US" altLang="zh-CN" dirty="0">
                  <a:latin typeface="Times New Roman" panose="02020603050405020304" pitchFamily="18" charset="0"/>
                </a:rPr>
                <a:t>160</a:t>
              </a:r>
              <a:endParaRPr lang="en-US" altLang="zh-CN" dirty="0">
                <a:latin typeface="Times New Roman" panose="02020603050405020304" pitchFamily="18" charset="0"/>
              </a:endParaRPr>
            </a:p>
          </p:txBody>
        </p:sp>
        <p:sp>
          <p:nvSpPr>
            <p:cNvPr id="57360" name="Line 15"/>
            <p:cNvSpPr/>
            <p:nvPr/>
          </p:nvSpPr>
          <p:spPr>
            <a:xfrm>
              <a:off x="2009" y="3070"/>
              <a:ext cx="0" cy="126"/>
            </a:xfrm>
            <a:prstGeom prst="line">
              <a:avLst/>
            </a:prstGeom>
            <a:ln w="28575" cap="flat" cmpd="sng">
              <a:solidFill>
                <a:schemeClr val="tx1"/>
              </a:solidFill>
              <a:prstDash val="solid"/>
              <a:headEnd type="none" w="med" len="med"/>
              <a:tailEnd type="none" w="med" len="med"/>
            </a:ln>
          </p:spPr>
        </p:sp>
        <p:sp>
          <p:nvSpPr>
            <p:cNvPr id="57361" name="Line 16"/>
            <p:cNvSpPr/>
            <p:nvPr/>
          </p:nvSpPr>
          <p:spPr>
            <a:xfrm>
              <a:off x="3106" y="3099"/>
              <a:ext cx="0" cy="126"/>
            </a:xfrm>
            <a:prstGeom prst="line">
              <a:avLst/>
            </a:prstGeom>
            <a:ln w="28575" cap="flat" cmpd="sng">
              <a:solidFill>
                <a:schemeClr val="tx1"/>
              </a:solidFill>
              <a:prstDash val="solid"/>
              <a:headEnd type="none" w="med" len="med"/>
              <a:tailEnd type="none" w="med" len="med"/>
            </a:ln>
          </p:spPr>
        </p:sp>
        <p:sp>
          <p:nvSpPr>
            <p:cNvPr id="57362" name="Line 17"/>
            <p:cNvSpPr/>
            <p:nvPr/>
          </p:nvSpPr>
          <p:spPr>
            <a:xfrm>
              <a:off x="4181" y="3085"/>
              <a:ext cx="0" cy="126"/>
            </a:xfrm>
            <a:prstGeom prst="line">
              <a:avLst/>
            </a:prstGeom>
            <a:ln w="28575" cap="flat" cmpd="sng">
              <a:solidFill>
                <a:schemeClr val="tx1"/>
              </a:solidFill>
              <a:prstDash val="solid"/>
              <a:headEnd type="none" w="med" len="med"/>
              <a:tailEnd type="none" w="med" len="med"/>
            </a:ln>
          </p:spPr>
        </p:sp>
        <p:sp>
          <p:nvSpPr>
            <p:cNvPr id="57363" name="Text Box 18"/>
            <p:cNvSpPr txBox="1"/>
            <p:nvPr/>
          </p:nvSpPr>
          <p:spPr>
            <a:xfrm>
              <a:off x="1249" y="2398"/>
              <a:ext cx="309" cy="244"/>
            </a:xfrm>
            <a:prstGeom prst="rect">
              <a:avLst/>
            </a:prstGeom>
            <a:noFill/>
            <a:ln w="9525">
              <a:noFill/>
            </a:ln>
          </p:spPr>
          <p:txBody>
            <a:bodyPr lIns="18000" tIns="10800" rIns="18000" bIns="10800">
              <a:spAutoFit/>
            </a:bodyPr>
            <a:p>
              <a:pPr eaLnBrk="1" hangingPunct="1"/>
              <a:r>
                <a:rPr lang="en-US" altLang="zh-CN" dirty="0">
                  <a:latin typeface="Times New Roman" panose="02020603050405020304" pitchFamily="18" charset="0"/>
                </a:rPr>
                <a:t>A</a:t>
              </a:r>
              <a:r>
                <a:rPr lang="en-US" altLang="zh-CN" baseline="-10000" dirty="0">
                  <a:latin typeface="Times New Roman" panose="02020603050405020304" pitchFamily="18" charset="0"/>
                </a:rPr>
                <a:t>1</a:t>
              </a:r>
              <a:endParaRPr lang="en-US" altLang="zh-CN" baseline="-10000" dirty="0">
                <a:latin typeface="Times New Roman" panose="02020603050405020304" pitchFamily="18" charset="0"/>
              </a:endParaRPr>
            </a:p>
          </p:txBody>
        </p:sp>
        <p:sp>
          <p:nvSpPr>
            <p:cNvPr id="57364" name="Text Box 19"/>
            <p:cNvSpPr txBox="1"/>
            <p:nvPr/>
          </p:nvSpPr>
          <p:spPr>
            <a:xfrm>
              <a:off x="1685" y="2384"/>
              <a:ext cx="309" cy="244"/>
            </a:xfrm>
            <a:prstGeom prst="rect">
              <a:avLst/>
            </a:prstGeom>
            <a:noFill/>
            <a:ln w="9525">
              <a:noFill/>
            </a:ln>
          </p:spPr>
          <p:txBody>
            <a:bodyPr lIns="18000" tIns="10800" rIns="18000" bIns="10800">
              <a:spAutoFit/>
            </a:bodyPr>
            <a:p>
              <a:pPr eaLnBrk="1" hangingPunct="1"/>
              <a:r>
                <a:rPr lang="en-US" altLang="zh-CN" dirty="0">
                  <a:latin typeface="Times New Roman" panose="02020603050405020304" pitchFamily="18" charset="0"/>
                </a:rPr>
                <a:t>A</a:t>
              </a:r>
              <a:r>
                <a:rPr lang="en-US" altLang="zh-CN" baseline="-10000" dirty="0">
                  <a:latin typeface="Times New Roman" panose="02020603050405020304" pitchFamily="18" charset="0"/>
                </a:rPr>
                <a:t>2</a:t>
              </a:r>
              <a:endParaRPr lang="en-US" altLang="zh-CN" baseline="-10000" dirty="0">
                <a:latin typeface="Times New Roman" panose="02020603050405020304" pitchFamily="18" charset="0"/>
              </a:endParaRPr>
            </a:p>
          </p:txBody>
        </p:sp>
        <p:sp>
          <p:nvSpPr>
            <p:cNvPr id="57365" name="Text Box 20"/>
            <p:cNvSpPr txBox="1"/>
            <p:nvPr/>
          </p:nvSpPr>
          <p:spPr>
            <a:xfrm>
              <a:off x="2107" y="2391"/>
              <a:ext cx="309" cy="244"/>
            </a:xfrm>
            <a:prstGeom prst="rect">
              <a:avLst/>
            </a:prstGeom>
            <a:noFill/>
            <a:ln w="9525">
              <a:noFill/>
            </a:ln>
          </p:spPr>
          <p:txBody>
            <a:bodyPr lIns="18000" tIns="10800" rIns="18000" bIns="10800">
              <a:spAutoFit/>
            </a:bodyPr>
            <a:p>
              <a:pPr eaLnBrk="1" hangingPunct="1"/>
              <a:r>
                <a:rPr lang="en-US" altLang="zh-CN" dirty="0">
                  <a:latin typeface="Times New Roman" panose="02020603050405020304" pitchFamily="18" charset="0"/>
                </a:rPr>
                <a:t>A</a:t>
              </a:r>
              <a:r>
                <a:rPr lang="en-US" altLang="zh-CN" baseline="-10000" dirty="0">
                  <a:latin typeface="Times New Roman" panose="02020603050405020304" pitchFamily="18" charset="0"/>
                </a:rPr>
                <a:t>3</a:t>
              </a:r>
              <a:endParaRPr lang="en-US" altLang="zh-CN" baseline="-10000" dirty="0">
                <a:latin typeface="Times New Roman" panose="02020603050405020304" pitchFamily="18" charset="0"/>
              </a:endParaRPr>
            </a:p>
          </p:txBody>
        </p:sp>
        <p:sp>
          <p:nvSpPr>
            <p:cNvPr id="57366" name="Text Box 21"/>
            <p:cNvSpPr txBox="1"/>
            <p:nvPr/>
          </p:nvSpPr>
          <p:spPr>
            <a:xfrm>
              <a:off x="2543" y="2391"/>
              <a:ext cx="309" cy="244"/>
            </a:xfrm>
            <a:prstGeom prst="rect">
              <a:avLst/>
            </a:prstGeom>
            <a:noFill/>
            <a:ln w="9525">
              <a:noFill/>
            </a:ln>
          </p:spPr>
          <p:txBody>
            <a:bodyPr lIns="18000" tIns="10800" rIns="18000" bIns="10800">
              <a:spAutoFit/>
            </a:bodyPr>
            <a:p>
              <a:pPr eaLnBrk="1" hangingPunct="1"/>
              <a:r>
                <a:rPr lang="en-US" altLang="zh-CN" dirty="0">
                  <a:latin typeface="Times New Roman" panose="02020603050405020304" pitchFamily="18" charset="0"/>
                </a:rPr>
                <a:t>A</a:t>
              </a:r>
              <a:r>
                <a:rPr lang="en-US" altLang="zh-CN" baseline="-10000" dirty="0">
                  <a:latin typeface="Times New Roman" panose="02020603050405020304" pitchFamily="18" charset="0"/>
                </a:rPr>
                <a:t>4</a:t>
              </a:r>
              <a:endParaRPr lang="en-US" altLang="zh-CN" baseline="-10000" dirty="0">
                <a:latin typeface="Times New Roman" panose="02020603050405020304" pitchFamily="18" charset="0"/>
              </a:endParaRPr>
            </a:p>
          </p:txBody>
        </p:sp>
        <p:sp>
          <p:nvSpPr>
            <p:cNvPr id="57367" name="Text Box 22"/>
            <p:cNvSpPr txBox="1"/>
            <p:nvPr/>
          </p:nvSpPr>
          <p:spPr>
            <a:xfrm>
              <a:off x="2985" y="2391"/>
              <a:ext cx="309" cy="244"/>
            </a:xfrm>
            <a:prstGeom prst="rect">
              <a:avLst/>
            </a:prstGeom>
            <a:noFill/>
            <a:ln w="9525">
              <a:noFill/>
            </a:ln>
          </p:spPr>
          <p:txBody>
            <a:bodyPr lIns="18000" tIns="10800" rIns="18000" bIns="10800">
              <a:spAutoFit/>
            </a:bodyPr>
            <a:p>
              <a:pPr eaLnBrk="1" hangingPunct="1"/>
              <a:r>
                <a:rPr lang="en-US" altLang="zh-CN" dirty="0">
                  <a:latin typeface="Times New Roman" panose="02020603050405020304" pitchFamily="18" charset="0"/>
                </a:rPr>
                <a:t>A</a:t>
              </a:r>
              <a:r>
                <a:rPr lang="en-US" altLang="zh-CN" baseline="-10000" dirty="0">
                  <a:latin typeface="Times New Roman" panose="02020603050405020304" pitchFamily="18" charset="0"/>
                </a:rPr>
                <a:t>5</a:t>
              </a:r>
              <a:endParaRPr lang="en-US" altLang="zh-CN" baseline="-10000" dirty="0">
                <a:latin typeface="Times New Roman" panose="02020603050405020304" pitchFamily="18" charset="0"/>
              </a:endParaRPr>
            </a:p>
          </p:txBody>
        </p:sp>
        <p:sp>
          <p:nvSpPr>
            <p:cNvPr id="57368" name="Text Box 23"/>
            <p:cNvSpPr txBox="1"/>
            <p:nvPr/>
          </p:nvSpPr>
          <p:spPr>
            <a:xfrm>
              <a:off x="3421" y="2377"/>
              <a:ext cx="309" cy="244"/>
            </a:xfrm>
            <a:prstGeom prst="rect">
              <a:avLst/>
            </a:prstGeom>
            <a:noFill/>
            <a:ln w="9525">
              <a:noFill/>
            </a:ln>
          </p:spPr>
          <p:txBody>
            <a:bodyPr lIns="18000" tIns="10800" rIns="18000" bIns="10800">
              <a:spAutoFit/>
            </a:bodyPr>
            <a:p>
              <a:pPr eaLnBrk="1" hangingPunct="1"/>
              <a:r>
                <a:rPr lang="en-US" altLang="zh-CN" dirty="0">
                  <a:latin typeface="Times New Roman" panose="02020603050405020304" pitchFamily="18" charset="0"/>
                </a:rPr>
                <a:t>A</a:t>
              </a:r>
              <a:r>
                <a:rPr lang="en-US" altLang="zh-CN" baseline="-10000" dirty="0">
                  <a:latin typeface="Times New Roman" panose="02020603050405020304" pitchFamily="18" charset="0"/>
                </a:rPr>
                <a:t>6</a:t>
              </a:r>
              <a:endParaRPr lang="en-US" altLang="zh-CN" baseline="-10000" dirty="0">
                <a:latin typeface="Times New Roman" panose="02020603050405020304" pitchFamily="18" charset="0"/>
              </a:endParaRPr>
            </a:p>
          </p:txBody>
        </p:sp>
        <p:sp>
          <p:nvSpPr>
            <p:cNvPr id="57369" name="Text Box 24"/>
            <p:cNvSpPr txBox="1"/>
            <p:nvPr/>
          </p:nvSpPr>
          <p:spPr>
            <a:xfrm>
              <a:off x="3843" y="2384"/>
              <a:ext cx="309" cy="244"/>
            </a:xfrm>
            <a:prstGeom prst="rect">
              <a:avLst/>
            </a:prstGeom>
            <a:noFill/>
            <a:ln w="9525">
              <a:noFill/>
            </a:ln>
          </p:spPr>
          <p:txBody>
            <a:bodyPr lIns="18000" tIns="10800" rIns="18000" bIns="10800">
              <a:spAutoFit/>
            </a:bodyPr>
            <a:p>
              <a:pPr eaLnBrk="1" hangingPunct="1"/>
              <a:r>
                <a:rPr lang="en-US" altLang="zh-CN" dirty="0">
                  <a:latin typeface="Times New Roman" panose="02020603050405020304" pitchFamily="18" charset="0"/>
                </a:rPr>
                <a:t>A</a:t>
              </a:r>
              <a:r>
                <a:rPr lang="en-US" altLang="zh-CN" baseline="-10000" dirty="0">
                  <a:latin typeface="Times New Roman" panose="02020603050405020304" pitchFamily="18" charset="0"/>
                </a:rPr>
                <a:t>7</a:t>
              </a:r>
              <a:endParaRPr lang="en-US" altLang="zh-CN" baseline="-10000" dirty="0">
                <a:latin typeface="Times New Roman" panose="02020603050405020304" pitchFamily="18" charset="0"/>
              </a:endParaRPr>
            </a:p>
          </p:txBody>
        </p:sp>
        <p:sp>
          <p:nvSpPr>
            <p:cNvPr id="57370" name="Text Box 25"/>
            <p:cNvSpPr txBox="1"/>
            <p:nvPr/>
          </p:nvSpPr>
          <p:spPr>
            <a:xfrm>
              <a:off x="4279" y="2384"/>
              <a:ext cx="309" cy="244"/>
            </a:xfrm>
            <a:prstGeom prst="rect">
              <a:avLst/>
            </a:prstGeom>
            <a:noFill/>
            <a:ln w="9525">
              <a:noFill/>
            </a:ln>
          </p:spPr>
          <p:txBody>
            <a:bodyPr lIns="18000" tIns="10800" rIns="18000" bIns="10800">
              <a:spAutoFit/>
            </a:bodyPr>
            <a:p>
              <a:pPr eaLnBrk="1" hangingPunct="1"/>
              <a:r>
                <a:rPr lang="en-US" altLang="zh-CN" dirty="0">
                  <a:latin typeface="Times New Roman" panose="02020603050405020304" pitchFamily="18" charset="0"/>
                </a:rPr>
                <a:t>A</a:t>
              </a:r>
              <a:r>
                <a:rPr lang="en-US" altLang="zh-CN" baseline="-10000" dirty="0">
                  <a:latin typeface="Times New Roman" panose="02020603050405020304" pitchFamily="18" charset="0"/>
                </a:rPr>
                <a:t>8</a:t>
              </a:r>
              <a:endParaRPr lang="en-US" altLang="zh-CN" baseline="-10000" dirty="0">
                <a:latin typeface="Times New Roman" panose="02020603050405020304" pitchFamily="18" charset="0"/>
              </a:endParaRPr>
            </a:p>
          </p:txBody>
        </p:sp>
        <p:sp>
          <p:nvSpPr>
            <p:cNvPr id="57371" name="Text Box 26"/>
            <p:cNvSpPr txBox="1"/>
            <p:nvPr/>
          </p:nvSpPr>
          <p:spPr>
            <a:xfrm>
              <a:off x="1902" y="3171"/>
              <a:ext cx="309" cy="244"/>
            </a:xfrm>
            <a:prstGeom prst="rect">
              <a:avLst/>
            </a:prstGeom>
            <a:noFill/>
            <a:ln w="9525">
              <a:noFill/>
            </a:ln>
          </p:spPr>
          <p:txBody>
            <a:bodyPr lIns="18000" tIns="10800" rIns="18000" bIns="10800">
              <a:spAutoFit/>
            </a:bodyPr>
            <a:p>
              <a:pPr eaLnBrk="1" hangingPunct="1"/>
              <a:r>
                <a:rPr lang="en-US" altLang="zh-CN" dirty="0">
                  <a:latin typeface="Times New Roman" panose="02020603050405020304" pitchFamily="18" charset="0"/>
                </a:rPr>
                <a:t>B</a:t>
              </a:r>
              <a:r>
                <a:rPr lang="en-US" altLang="zh-CN" baseline="-10000" dirty="0">
                  <a:latin typeface="Times New Roman" panose="02020603050405020304" pitchFamily="18" charset="0"/>
                </a:rPr>
                <a:t>1</a:t>
              </a:r>
              <a:endParaRPr lang="en-US" altLang="zh-CN" baseline="-10000" dirty="0">
                <a:latin typeface="Times New Roman" panose="02020603050405020304" pitchFamily="18" charset="0"/>
              </a:endParaRPr>
            </a:p>
          </p:txBody>
        </p:sp>
        <p:sp>
          <p:nvSpPr>
            <p:cNvPr id="57372" name="Text Box 27"/>
            <p:cNvSpPr txBox="1"/>
            <p:nvPr/>
          </p:nvSpPr>
          <p:spPr>
            <a:xfrm>
              <a:off x="2999" y="3192"/>
              <a:ext cx="309" cy="244"/>
            </a:xfrm>
            <a:prstGeom prst="rect">
              <a:avLst/>
            </a:prstGeom>
            <a:noFill/>
            <a:ln w="9525">
              <a:noFill/>
            </a:ln>
          </p:spPr>
          <p:txBody>
            <a:bodyPr lIns="18000" tIns="10800" rIns="18000" bIns="10800">
              <a:spAutoFit/>
            </a:bodyPr>
            <a:p>
              <a:pPr eaLnBrk="1" hangingPunct="1"/>
              <a:r>
                <a:rPr lang="en-US" altLang="zh-CN" dirty="0">
                  <a:latin typeface="Times New Roman" panose="02020603050405020304" pitchFamily="18" charset="0"/>
                </a:rPr>
                <a:t>B</a:t>
              </a:r>
              <a:r>
                <a:rPr lang="en-US" altLang="zh-CN" baseline="-10000" dirty="0">
                  <a:latin typeface="Times New Roman" panose="02020603050405020304" pitchFamily="18" charset="0"/>
                </a:rPr>
                <a:t>2</a:t>
              </a:r>
              <a:endParaRPr lang="en-US" altLang="zh-CN" baseline="-10000" dirty="0">
                <a:latin typeface="Times New Roman" panose="02020603050405020304" pitchFamily="18" charset="0"/>
              </a:endParaRPr>
            </a:p>
          </p:txBody>
        </p:sp>
        <p:sp>
          <p:nvSpPr>
            <p:cNvPr id="57373" name="Text Box 28"/>
            <p:cNvSpPr txBox="1"/>
            <p:nvPr/>
          </p:nvSpPr>
          <p:spPr>
            <a:xfrm>
              <a:off x="4081" y="3185"/>
              <a:ext cx="309" cy="244"/>
            </a:xfrm>
            <a:prstGeom prst="rect">
              <a:avLst/>
            </a:prstGeom>
            <a:noFill/>
            <a:ln w="9525">
              <a:noFill/>
            </a:ln>
          </p:spPr>
          <p:txBody>
            <a:bodyPr lIns="18000" tIns="10800" rIns="18000" bIns="10800">
              <a:spAutoFit/>
            </a:bodyPr>
            <a:p>
              <a:pPr eaLnBrk="1" hangingPunct="1"/>
              <a:r>
                <a:rPr lang="en-US" altLang="zh-CN" dirty="0">
                  <a:latin typeface="Times New Roman" panose="02020603050405020304" pitchFamily="18" charset="0"/>
                </a:rPr>
                <a:t>B</a:t>
              </a:r>
              <a:r>
                <a:rPr lang="en-US" altLang="zh-CN" baseline="-10000" dirty="0">
                  <a:latin typeface="Times New Roman" panose="02020603050405020304" pitchFamily="18" charset="0"/>
                </a:rPr>
                <a:t>3</a:t>
              </a:r>
              <a:endParaRPr lang="en-US" altLang="zh-CN" baseline="-10000" dirty="0">
                <a:latin typeface="Times New Roman" panose="02020603050405020304" pitchFamily="18" charset="0"/>
              </a:endParaRPr>
            </a:p>
          </p:txBody>
        </p:sp>
        <p:sp>
          <p:nvSpPr>
            <p:cNvPr id="57374" name="Line 29"/>
            <p:cNvSpPr/>
            <p:nvPr/>
          </p:nvSpPr>
          <p:spPr>
            <a:xfrm>
              <a:off x="4756" y="2859"/>
              <a:ext cx="203" cy="0"/>
            </a:xfrm>
            <a:prstGeom prst="line">
              <a:avLst/>
            </a:prstGeom>
            <a:ln w="28575" cap="flat" cmpd="sng">
              <a:solidFill>
                <a:schemeClr val="tx1"/>
              </a:solidFill>
              <a:prstDash val="solid"/>
              <a:headEnd type="none" w="med" len="med"/>
              <a:tailEnd type="triangle" w="lg" len="lg"/>
            </a:ln>
          </p:spPr>
        </p:sp>
        <p:sp>
          <p:nvSpPr>
            <p:cNvPr id="57375" name="Text Box 30"/>
            <p:cNvSpPr txBox="1"/>
            <p:nvPr/>
          </p:nvSpPr>
          <p:spPr>
            <a:xfrm>
              <a:off x="5001" y="2727"/>
              <a:ext cx="190" cy="244"/>
            </a:xfrm>
            <a:prstGeom prst="rect">
              <a:avLst/>
            </a:prstGeom>
            <a:noFill/>
            <a:ln w="9525">
              <a:noFill/>
            </a:ln>
          </p:spPr>
          <p:txBody>
            <a:bodyPr lIns="18000" tIns="10800" rIns="18000" bIns="10800">
              <a:spAutoFit/>
            </a:bodyPr>
            <a:p>
              <a:pPr eaLnBrk="1" hangingPunct="1">
                <a:spcBef>
                  <a:spcPct val="50000"/>
                </a:spcBef>
              </a:pPr>
              <a:r>
                <a:rPr lang="en-US" altLang="zh-CN" dirty="0">
                  <a:latin typeface="Times New Roman" panose="02020603050405020304" pitchFamily="18" charset="0"/>
                </a:rPr>
                <a:t>t</a:t>
              </a:r>
              <a:endParaRPr lang="en-US" altLang="zh-CN" dirty="0">
                <a:latin typeface="Times New Roman" panose="02020603050405020304" pitchFamily="18" charset="0"/>
              </a:endParaRPr>
            </a:p>
          </p:txBody>
        </p:sp>
        <p:sp>
          <p:nvSpPr>
            <p:cNvPr id="57376" name="Text Box 31"/>
            <p:cNvSpPr txBox="1"/>
            <p:nvPr/>
          </p:nvSpPr>
          <p:spPr>
            <a:xfrm>
              <a:off x="892" y="3589"/>
              <a:ext cx="4088" cy="288"/>
            </a:xfrm>
            <a:prstGeom prst="rect">
              <a:avLst/>
            </a:prstGeom>
            <a:noFill/>
            <a:ln w="9525">
              <a:noFill/>
            </a:ln>
          </p:spPr>
          <p:txBody>
            <a:bodyPr>
              <a:spAutoFit/>
            </a:bodyPr>
            <a:p>
              <a:pPr algn="ctr" eaLnBrk="1" hangingPunct="1">
                <a:spcBef>
                  <a:spcPct val="50000"/>
                </a:spcBef>
              </a:pPr>
              <a:r>
                <a:rPr lang="zh-CN" altLang="en-US" dirty="0">
                  <a:solidFill>
                    <a:srgbClr val="663300"/>
                  </a:solidFill>
                  <a:latin typeface="Times New Roman" panose="02020603050405020304" pitchFamily="18" charset="0"/>
                </a:rPr>
                <a:t>图</a:t>
              </a:r>
              <a:r>
                <a:rPr lang="en-US" altLang="zh-CN" dirty="0">
                  <a:solidFill>
                    <a:srgbClr val="663300"/>
                  </a:solidFill>
                  <a:latin typeface="Times New Roman" panose="02020603050405020304" pitchFamily="18" charset="0"/>
                </a:rPr>
                <a:t>3-8  A</a:t>
              </a:r>
              <a:r>
                <a:rPr lang="zh-CN" altLang="en-US" dirty="0">
                  <a:solidFill>
                    <a:srgbClr val="663300"/>
                  </a:solidFill>
                  <a:latin typeface="Times New Roman" panose="02020603050405020304" pitchFamily="18" charset="0"/>
                </a:rPr>
                <a:t>和</a:t>
              </a:r>
              <a:r>
                <a:rPr lang="en-US" altLang="zh-CN" dirty="0">
                  <a:solidFill>
                    <a:srgbClr val="663300"/>
                  </a:solidFill>
                  <a:latin typeface="Times New Roman" panose="02020603050405020304" pitchFamily="18" charset="0"/>
                </a:rPr>
                <a:t>B</a:t>
              </a:r>
              <a:r>
                <a:rPr lang="zh-CN" altLang="en-US" dirty="0">
                  <a:solidFill>
                    <a:srgbClr val="663300"/>
                  </a:solidFill>
                  <a:latin typeface="Times New Roman" panose="02020603050405020304" pitchFamily="18" charset="0"/>
                </a:rPr>
                <a:t>任务每次必须完成时间</a:t>
              </a:r>
              <a:endParaRPr lang="zh-CN" altLang="en-US" dirty="0">
                <a:solidFill>
                  <a:srgbClr val="663300"/>
                </a:solidFill>
                <a:latin typeface="Times New Roman" panose="02020603050405020304" pitchFamily="18" charset="0"/>
              </a:endParaRPr>
            </a:p>
          </p:txBody>
        </p: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68313" y="692150"/>
            <a:ext cx="8351838" cy="1873250"/>
          </a:xfrm>
          <a:solidFill>
            <a:schemeClr val="accent1">
              <a:lumMod val="90000"/>
            </a:schemeClr>
          </a:solidFill>
        </p:spPr>
        <p:txBody>
          <a:bodyPr vert="horz" wrap="square" lIns="91440" tIns="45720" rIns="91440" bIns="45720" numCol="1" anchor="b" anchorCtr="0" compatLnSpc="1"/>
          <a:lstStyle/>
          <a:p>
            <a:pPr marL="0" marR="0" lvl="0" indent="0" algn="l" defTabSz="914400" rtl="0" eaLnBrk="0" fontAlgn="base" latinLnBrk="0" hangingPunct="0">
              <a:lnSpc>
                <a:spcPct val="100000"/>
              </a:lnSpc>
              <a:spcBef>
                <a:spcPts val="0"/>
              </a:spcBef>
              <a:spcAft>
                <a:spcPct val="0"/>
              </a:spcAft>
              <a:buClrTx/>
              <a:buSzTx/>
              <a:buFontTx/>
              <a:buNone/>
              <a:defRPr/>
            </a:pPr>
            <a:r>
              <a:rPr kumimoji="0" lang="en-US" altLang="zh-CN" sz="2800" b="1" i="1" u="none" strike="noStrike" kern="0" cap="none" spc="0" normalizeH="0" baseline="0" noProof="0" dirty="0">
                <a:ln>
                  <a:noFill/>
                </a:ln>
                <a:solidFill>
                  <a:srgbClr val="000066"/>
                </a:solidFill>
                <a:effectLst/>
                <a:uLnTx/>
                <a:uFillTx/>
                <a:latin typeface="黑体" panose="02010609060101010101" pitchFamily="49" charset="-122"/>
                <a:ea typeface="+mj-ea"/>
                <a:cs typeface="+mj-cs"/>
              </a:rPr>
              <a:t>t</a:t>
            </a:r>
            <a:r>
              <a:rPr kumimoji="0" lang="en-US" altLang="zh-CN" sz="2800" b="1" i="0" u="none" strike="noStrike" kern="0" cap="none" spc="0" normalizeH="0" baseline="-25000" noProof="0" dirty="0">
                <a:ln>
                  <a:noFill/>
                </a:ln>
                <a:solidFill>
                  <a:srgbClr val="000066"/>
                </a:solidFill>
                <a:effectLst/>
                <a:uLnTx/>
                <a:uFillTx/>
                <a:latin typeface="黑体" panose="02010609060101010101" pitchFamily="49" charset="-122"/>
                <a:ea typeface="+mj-ea"/>
                <a:cs typeface="+mj-cs"/>
              </a:rPr>
              <a:t>1</a:t>
            </a:r>
            <a:r>
              <a:rPr kumimoji="0" lang="en-US" altLang="zh-CN" sz="2800" b="1" i="0" u="none" strike="noStrike" kern="0" cap="none" spc="0" normalizeH="0" baseline="0" noProof="0" dirty="0">
                <a:ln>
                  <a:noFill/>
                </a:ln>
                <a:solidFill>
                  <a:srgbClr val="000066"/>
                </a:solidFill>
                <a:effectLst/>
                <a:uLnTx/>
                <a:uFillTx/>
                <a:latin typeface="黑体" panose="02010609060101010101" pitchFamily="49" charset="-122"/>
                <a:ea typeface="+mj-ea"/>
                <a:cs typeface="+mj-cs"/>
              </a:rPr>
              <a:t>=0</a:t>
            </a:r>
            <a:r>
              <a:rPr kumimoji="0" lang="zh-CN" altLang="en-US" sz="2800" b="1" i="0" u="none" strike="noStrike" kern="0" cap="none" spc="0" normalizeH="0" baseline="0" noProof="0" dirty="0">
                <a:ln>
                  <a:noFill/>
                </a:ln>
                <a:solidFill>
                  <a:srgbClr val="000066"/>
                </a:solidFill>
                <a:effectLst/>
                <a:uLnTx/>
                <a:uFillTx/>
                <a:latin typeface="黑体" panose="02010609060101010101" pitchFamily="49" charset="-122"/>
                <a:ea typeface="+mj-ea"/>
                <a:cs typeface="+mj-cs"/>
              </a:rPr>
              <a:t>时，</a:t>
            </a:r>
            <a:br>
              <a:rPr kumimoji="0" lang="en-US" altLang="zh-CN" sz="2800" b="1" i="0" u="none" strike="noStrike" kern="0" cap="none" spc="0" normalizeH="0" baseline="0" noProof="0" dirty="0">
                <a:ln>
                  <a:noFill/>
                </a:ln>
                <a:solidFill>
                  <a:srgbClr val="000066"/>
                </a:solidFill>
                <a:effectLst/>
                <a:uLnTx/>
                <a:uFillTx/>
                <a:latin typeface="黑体" panose="02010609060101010101" pitchFamily="49" charset="-122"/>
                <a:ea typeface="+mj-ea"/>
                <a:cs typeface="+mj-cs"/>
              </a:rPr>
            </a:br>
            <a:r>
              <a:rPr kumimoji="0" lang="en-US" altLang="zh-CN" sz="2800" b="1" i="0" u="none" strike="noStrike" kern="0" cap="none" spc="0" normalizeH="0" baseline="0" noProof="0" dirty="0">
                <a:ln>
                  <a:noFill/>
                </a:ln>
                <a:solidFill>
                  <a:srgbClr val="000066"/>
                </a:solidFill>
                <a:effectLst/>
                <a:uLnTx/>
                <a:uFillTx/>
                <a:latin typeface="黑体" panose="02010609060101010101" pitchFamily="49" charset="-122"/>
                <a:ea typeface="+mj-ea"/>
                <a:cs typeface="+mj-cs"/>
              </a:rPr>
              <a:t>  A</a:t>
            </a:r>
            <a:r>
              <a:rPr kumimoji="0" lang="en-US" altLang="zh-CN" sz="2800" b="1" i="0" u="none" strike="noStrike" kern="0" cap="none" spc="0" normalizeH="0" baseline="-25000" noProof="0" dirty="0">
                <a:ln>
                  <a:noFill/>
                </a:ln>
                <a:solidFill>
                  <a:srgbClr val="000066"/>
                </a:solidFill>
                <a:effectLst/>
                <a:uLnTx/>
                <a:uFillTx/>
                <a:latin typeface="黑体" panose="02010609060101010101" pitchFamily="49" charset="-122"/>
                <a:ea typeface="+mj-ea"/>
                <a:cs typeface="+mj-cs"/>
              </a:rPr>
              <a:t>1</a:t>
            </a:r>
            <a:r>
              <a:rPr kumimoji="0" lang="zh-CN" altLang="en-US" sz="2800" b="1" i="0" u="none" strike="noStrike" kern="0" cap="none" spc="0" normalizeH="0" baseline="0" noProof="0" dirty="0">
                <a:ln>
                  <a:noFill/>
                </a:ln>
                <a:solidFill>
                  <a:srgbClr val="000066"/>
                </a:solidFill>
                <a:effectLst/>
                <a:uLnTx/>
                <a:uFillTx/>
                <a:latin typeface="黑体" panose="02010609060101010101" pitchFamily="49" charset="-122"/>
                <a:ea typeface="+mj-ea"/>
                <a:cs typeface="+mj-cs"/>
              </a:rPr>
              <a:t>的松弛度</a:t>
            </a:r>
            <a:r>
              <a:rPr kumimoji="0" lang="en-US" altLang="zh-CN" sz="2800" b="1" i="0" u="none" strike="noStrike" kern="0" cap="none" spc="0" normalizeH="0" baseline="0" noProof="0" dirty="0">
                <a:ln>
                  <a:noFill/>
                </a:ln>
                <a:solidFill>
                  <a:srgbClr val="000066"/>
                </a:solidFill>
                <a:effectLst/>
                <a:uLnTx/>
                <a:uFillTx/>
                <a:latin typeface="黑体" panose="02010609060101010101" pitchFamily="49" charset="-122"/>
                <a:ea typeface="+mj-ea"/>
                <a:cs typeface="+mj-cs"/>
              </a:rPr>
              <a:t>=</a:t>
            </a:r>
            <a:r>
              <a:rPr kumimoji="0" lang="en-US" altLang="zh-CN" sz="2800" b="1" i="0" u="none" strike="noStrike" kern="0" cap="none" spc="0" normalizeH="0" baseline="0" noProof="0" dirty="0" smtClean="0">
                <a:ln>
                  <a:noFill/>
                </a:ln>
                <a:solidFill>
                  <a:srgbClr val="000066"/>
                </a:solidFill>
                <a:effectLst/>
                <a:uLnTx/>
                <a:uFillTx/>
                <a:latin typeface="黑体" panose="02010609060101010101" pitchFamily="49" charset="-122"/>
                <a:ea typeface="+mj-ea"/>
                <a:cs typeface="+mj-cs"/>
              </a:rPr>
              <a:t>20-10-0=10ms</a:t>
            </a:r>
            <a:r>
              <a:rPr kumimoji="0" lang="zh-CN" altLang="en-US" sz="2800" b="1" i="0" u="none" strike="noStrike" kern="0" cap="none" spc="0" normalizeH="0" baseline="0" noProof="0" dirty="0">
                <a:ln>
                  <a:noFill/>
                </a:ln>
                <a:solidFill>
                  <a:srgbClr val="000066"/>
                </a:solidFill>
                <a:effectLst/>
                <a:uLnTx/>
                <a:uFillTx/>
                <a:latin typeface="黑体" panose="02010609060101010101" pitchFamily="49" charset="-122"/>
                <a:ea typeface="+mj-ea"/>
                <a:cs typeface="+mj-cs"/>
              </a:rPr>
              <a:t>；</a:t>
            </a:r>
            <a:br>
              <a:rPr kumimoji="0" lang="zh-CN" altLang="en-US" sz="2800" b="1" i="0" u="none" strike="noStrike" kern="0" cap="none" spc="0" normalizeH="0" baseline="0" noProof="0" dirty="0">
                <a:ln>
                  <a:noFill/>
                </a:ln>
                <a:solidFill>
                  <a:srgbClr val="000066"/>
                </a:solidFill>
                <a:effectLst/>
                <a:uLnTx/>
                <a:uFillTx/>
                <a:latin typeface="黑体" panose="02010609060101010101" pitchFamily="49" charset="-122"/>
                <a:ea typeface="+mj-ea"/>
                <a:cs typeface="+mj-cs"/>
              </a:rPr>
            </a:br>
            <a:r>
              <a:rPr kumimoji="0" lang="zh-CN" altLang="en-US" sz="2800" b="1" i="0" u="none" strike="noStrike" kern="0" cap="none" spc="0" normalizeH="0" baseline="0" noProof="0" dirty="0">
                <a:ln>
                  <a:noFill/>
                </a:ln>
                <a:solidFill>
                  <a:srgbClr val="000066"/>
                </a:solidFill>
                <a:effectLst/>
                <a:uLnTx/>
                <a:uFillTx/>
                <a:latin typeface="黑体" panose="02010609060101010101" pitchFamily="49" charset="-122"/>
                <a:ea typeface="+mj-ea"/>
                <a:cs typeface="+mj-cs"/>
              </a:rPr>
              <a:t>  </a:t>
            </a:r>
            <a:r>
              <a:rPr kumimoji="0" lang="en-US" altLang="zh-CN" sz="2800" b="1" i="0" u="none" strike="noStrike" kern="0" cap="none" spc="0" normalizeH="0" baseline="0" noProof="0" dirty="0">
                <a:ln>
                  <a:noFill/>
                </a:ln>
                <a:solidFill>
                  <a:srgbClr val="000066"/>
                </a:solidFill>
                <a:effectLst/>
                <a:uLnTx/>
                <a:uFillTx/>
                <a:latin typeface="黑体" panose="02010609060101010101" pitchFamily="49" charset="-122"/>
                <a:ea typeface="+mj-ea"/>
                <a:cs typeface="+mj-cs"/>
              </a:rPr>
              <a:t>B</a:t>
            </a:r>
            <a:r>
              <a:rPr kumimoji="0" lang="en-US" altLang="zh-CN" sz="2800" b="1" i="0" u="none" strike="noStrike" kern="0" cap="none" spc="0" normalizeH="0" baseline="-25000" noProof="0" dirty="0">
                <a:ln>
                  <a:noFill/>
                </a:ln>
                <a:solidFill>
                  <a:srgbClr val="000066"/>
                </a:solidFill>
                <a:effectLst/>
                <a:uLnTx/>
                <a:uFillTx/>
                <a:latin typeface="黑体" panose="02010609060101010101" pitchFamily="49" charset="-122"/>
                <a:ea typeface="+mj-ea"/>
                <a:cs typeface="+mj-cs"/>
              </a:rPr>
              <a:t>1</a:t>
            </a:r>
            <a:r>
              <a:rPr kumimoji="0" lang="zh-CN" altLang="en-US" sz="2800" b="1" i="0" u="none" strike="noStrike" kern="0" cap="none" spc="0" normalizeH="0" baseline="0" noProof="0" dirty="0">
                <a:ln>
                  <a:noFill/>
                </a:ln>
                <a:solidFill>
                  <a:srgbClr val="000066"/>
                </a:solidFill>
                <a:effectLst/>
                <a:uLnTx/>
                <a:uFillTx/>
                <a:latin typeface="黑体" panose="02010609060101010101" pitchFamily="49" charset="-122"/>
                <a:ea typeface="+mj-ea"/>
                <a:cs typeface="+mj-cs"/>
              </a:rPr>
              <a:t>的松弛度</a:t>
            </a:r>
            <a:r>
              <a:rPr kumimoji="0" lang="en-US" altLang="zh-CN" sz="2800" b="1" i="0" u="none" strike="noStrike" kern="0" cap="none" spc="0" normalizeH="0" baseline="0" noProof="0" dirty="0">
                <a:ln>
                  <a:noFill/>
                </a:ln>
                <a:solidFill>
                  <a:srgbClr val="000066"/>
                </a:solidFill>
                <a:effectLst/>
                <a:uLnTx/>
                <a:uFillTx/>
                <a:latin typeface="黑体" panose="02010609060101010101" pitchFamily="49" charset="-122"/>
                <a:ea typeface="+mj-ea"/>
                <a:cs typeface="+mj-cs"/>
              </a:rPr>
              <a:t>=</a:t>
            </a:r>
            <a:r>
              <a:rPr kumimoji="0" lang="en-US" altLang="zh-CN" sz="2800" b="1" i="0" u="none" strike="noStrike" kern="0" cap="none" spc="0" normalizeH="0" baseline="0" noProof="0" dirty="0" smtClean="0">
                <a:ln>
                  <a:noFill/>
                </a:ln>
                <a:solidFill>
                  <a:srgbClr val="000066"/>
                </a:solidFill>
                <a:effectLst/>
                <a:uLnTx/>
                <a:uFillTx/>
                <a:latin typeface="黑体" panose="02010609060101010101" pitchFamily="49" charset="-122"/>
                <a:ea typeface="+mj-ea"/>
                <a:cs typeface="+mj-cs"/>
              </a:rPr>
              <a:t>50-25-0=25 </a:t>
            </a:r>
            <a:r>
              <a:rPr kumimoji="0" lang="en-US" altLang="zh-CN" sz="2800" b="1" i="0" u="none" strike="noStrike" kern="0" cap="none" spc="0" normalizeH="0" baseline="0" noProof="0" dirty="0">
                <a:ln>
                  <a:noFill/>
                </a:ln>
                <a:solidFill>
                  <a:srgbClr val="000066"/>
                </a:solidFill>
                <a:effectLst/>
                <a:uLnTx/>
                <a:uFillTx/>
                <a:latin typeface="黑体" panose="02010609060101010101" pitchFamily="49" charset="-122"/>
                <a:ea typeface="+mj-ea"/>
                <a:cs typeface="+mj-cs"/>
              </a:rPr>
              <a:t>ms</a:t>
            </a:r>
            <a:r>
              <a:rPr kumimoji="0" lang="zh-CN" altLang="en-US" sz="2800" b="1" i="0" u="none" strike="noStrike" kern="0" cap="none" spc="0" normalizeH="0" baseline="0" noProof="0" dirty="0">
                <a:ln>
                  <a:noFill/>
                </a:ln>
                <a:solidFill>
                  <a:srgbClr val="000066"/>
                </a:solidFill>
                <a:effectLst/>
                <a:uLnTx/>
                <a:uFillTx/>
                <a:latin typeface="黑体" panose="02010609060101010101" pitchFamily="49" charset="-122"/>
                <a:ea typeface="+mj-ea"/>
                <a:cs typeface="+mj-cs"/>
              </a:rPr>
              <a:t>，</a:t>
            </a:r>
            <a:br>
              <a:rPr kumimoji="0" lang="zh-CN" altLang="en-US" sz="2800" b="1" i="0" u="none" strike="noStrike" kern="0" cap="none" spc="0" normalizeH="0" baseline="0" noProof="0" dirty="0">
                <a:ln>
                  <a:noFill/>
                </a:ln>
                <a:solidFill>
                  <a:srgbClr val="000066"/>
                </a:solidFill>
                <a:effectLst/>
                <a:uLnTx/>
                <a:uFillTx/>
                <a:latin typeface="黑体" panose="02010609060101010101" pitchFamily="49" charset="-122"/>
                <a:ea typeface="+mj-ea"/>
                <a:cs typeface="+mj-cs"/>
              </a:rPr>
            </a:br>
            <a:r>
              <a:rPr kumimoji="0" lang="zh-CN" altLang="en-US" sz="2800" b="1" i="0" u="none" strike="noStrike" kern="0" cap="none" spc="0" normalizeH="0" baseline="0" noProof="0" dirty="0">
                <a:ln>
                  <a:noFill/>
                </a:ln>
                <a:solidFill>
                  <a:srgbClr val="000066"/>
                </a:solidFill>
                <a:effectLst/>
                <a:uLnTx/>
                <a:uFillTx/>
                <a:latin typeface="黑体" panose="02010609060101010101" pitchFamily="49" charset="-122"/>
                <a:ea typeface="+mj-ea"/>
                <a:cs typeface="+mj-cs"/>
              </a:rPr>
              <a:t>  故调度程序应先调度</a:t>
            </a:r>
            <a:r>
              <a:rPr kumimoji="0" lang="en-US" altLang="zh-CN" sz="2800" b="1" i="0" u="none" strike="noStrike" kern="0" cap="none" spc="0" normalizeH="0" baseline="0" noProof="0" dirty="0">
                <a:ln>
                  <a:noFill/>
                </a:ln>
                <a:solidFill>
                  <a:srgbClr val="000066"/>
                </a:solidFill>
                <a:effectLst/>
                <a:uLnTx/>
                <a:uFillTx/>
                <a:latin typeface="黑体" panose="02010609060101010101" pitchFamily="49" charset="-122"/>
                <a:ea typeface="+mj-ea"/>
                <a:cs typeface="+mj-cs"/>
              </a:rPr>
              <a:t>A</a:t>
            </a:r>
            <a:r>
              <a:rPr kumimoji="0" lang="en-US" altLang="zh-CN" sz="2800" b="1" i="0" u="none" strike="noStrike" kern="0" cap="none" spc="0" normalizeH="0" baseline="-25000" noProof="0" dirty="0">
                <a:ln>
                  <a:noFill/>
                </a:ln>
                <a:solidFill>
                  <a:srgbClr val="000066"/>
                </a:solidFill>
                <a:effectLst/>
                <a:uLnTx/>
                <a:uFillTx/>
                <a:latin typeface="黑体" panose="02010609060101010101" pitchFamily="49" charset="-122"/>
                <a:ea typeface="+mj-ea"/>
                <a:cs typeface="+mj-cs"/>
              </a:rPr>
              <a:t>1</a:t>
            </a:r>
            <a:r>
              <a:rPr kumimoji="0" lang="zh-CN" altLang="en-US" sz="2800" b="1" i="0" u="none" strike="noStrike" kern="0" cap="none" spc="0" normalizeH="0" baseline="0" noProof="0" dirty="0">
                <a:ln>
                  <a:noFill/>
                </a:ln>
                <a:solidFill>
                  <a:srgbClr val="000066"/>
                </a:solidFill>
                <a:effectLst/>
                <a:uLnTx/>
                <a:uFillTx/>
                <a:latin typeface="黑体" panose="02010609060101010101" pitchFamily="49" charset="-122"/>
                <a:ea typeface="+mj-ea"/>
                <a:cs typeface="+mj-cs"/>
              </a:rPr>
              <a:t>执行</a:t>
            </a:r>
            <a:r>
              <a:rPr kumimoji="0" lang="en-US" altLang="zh-CN" sz="2800" b="1" i="0" u="none" strike="noStrike" kern="0" cap="none" spc="0" normalizeH="0" baseline="0" noProof="0" dirty="0">
                <a:ln>
                  <a:noFill/>
                </a:ln>
                <a:solidFill>
                  <a:srgbClr val="000066"/>
                </a:solidFill>
                <a:effectLst/>
                <a:uLnTx/>
                <a:uFillTx/>
                <a:latin typeface="黑体" panose="02010609060101010101" pitchFamily="49" charset="-122"/>
                <a:ea typeface="+mj-ea"/>
                <a:cs typeface="+mj-cs"/>
              </a:rPr>
              <a:t>10ms.</a:t>
            </a:r>
            <a:endParaRPr kumimoji="0" lang="zh-CN" altLang="en-US" sz="2800" b="1" i="0" u="none" strike="noStrike" kern="0" cap="none" spc="0" normalizeH="0" baseline="0" noProof="0" dirty="0">
              <a:ln>
                <a:noFill/>
              </a:ln>
              <a:solidFill>
                <a:srgbClr val="000066"/>
              </a:solidFill>
              <a:effectLst/>
              <a:uLnTx/>
              <a:uFillTx/>
              <a:latin typeface="+mj-lt"/>
              <a:ea typeface="+mj-ea"/>
              <a:cs typeface="+mj-cs"/>
            </a:endParaRPr>
          </a:p>
        </p:txBody>
      </p:sp>
      <p:sp>
        <p:nvSpPr>
          <p:cNvPr id="58371" name="Line 5"/>
          <p:cNvSpPr/>
          <p:nvPr/>
        </p:nvSpPr>
        <p:spPr>
          <a:xfrm>
            <a:off x="1339850" y="4184650"/>
            <a:ext cx="6985000" cy="0"/>
          </a:xfrm>
          <a:prstGeom prst="line">
            <a:avLst/>
          </a:prstGeom>
          <a:ln w="25400" cap="flat" cmpd="sng">
            <a:solidFill>
              <a:schemeClr val="tx1"/>
            </a:solidFill>
            <a:prstDash val="solid"/>
            <a:miter/>
            <a:headEnd type="oval" w="med" len="med"/>
            <a:tailEnd type="triangle" w="med" len="med"/>
          </a:ln>
        </p:spPr>
      </p:sp>
      <p:sp>
        <p:nvSpPr>
          <p:cNvPr id="58372" name="Line 6"/>
          <p:cNvSpPr/>
          <p:nvPr/>
        </p:nvSpPr>
        <p:spPr>
          <a:xfrm flipV="1">
            <a:off x="1339850" y="3600450"/>
            <a:ext cx="0" cy="576263"/>
          </a:xfrm>
          <a:prstGeom prst="line">
            <a:avLst/>
          </a:prstGeom>
          <a:ln w="25400" cap="flat" cmpd="sng">
            <a:solidFill>
              <a:schemeClr val="tx1"/>
            </a:solidFill>
            <a:prstDash val="solid"/>
            <a:miter/>
            <a:headEnd type="none" w="med" len="med"/>
            <a:tailEnd type="none" w="med" len="med"/>
          </a:ln>
        </p:spPr>
      </p:sp>
      <p:sp>
        <p:nvSpPr>
          <p:cNvPr id="5" name="Line 7"/>
          <p:cNvSpPr/>
          <p:nvPr/>
        </p:nvSpPr>
        <p:spPr>
          <a:xfrm>
            <a:off x="1339850" y="3600450"/>
            <a:ext cx="792163" cy="0"/>
          </a:xfrm>
          <a:prstGeom prst="line">
            <a:avLst/>
          </a:prstGeom>
          <a:ln w="25400" cap="flat" cmpd="sng">
            <a:solidFill>
              <a:srgbClr val="FF0000"/>
            </a:solidFill>
            <a:prstDash val="solid"/>
            <a:miter/>
            <a:headEnd type="none" w="med" len="med"/>
            <a:tailEnd type="none" w="med" len="med"/>
          </a:ln>
        </p:spPr>
      </p:sp>
      <p:sp>
        <p:nvSpPr>
          <p:cNvPr id="58374" name="Text Box 22"/>
          <p:cNvSpPr txBox="1"/>
          <p:nvPr/>
        </p:nvSpPr>
        <p:spPr>
          <a:xfrm>
            <a:off x="1203325" y="2963863"/>
            <a:ext cx="1073150"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A</a:t>
            </a:r>
            <a:r>
              <a:rPr lang="en-US" altLang="zh-CN" sz="2000" b="0" dirty="0">
                <a:latin typeface="Tahoma" panose="020B0604030504040204" pitchFamily="34" charset="0"/>
              </a:rPr>
              <a:t>1</a:t>
            </a:r>
            <a:r>
              <a:rPr lang="en-US" altLang="zh-CN" b="0" dirty="0">
                <a:latin typeface="Tahoma" panose="020B0604030504040204" pitchFamily="34" charset="0"/>
              </a:rPr>
              <a:t>(10)</a:t>
            </a:r>
            <a:endParaRPr lang="en-US" altLang="zh-CN" b="0" dirty="0">
              <a:latin typeface="Tahoma" panose="020B0604030504040204" pitchFamily="34" charset="0"/>
            </a:endParaRPr>
          </a:p>
        </p:txBody>
      </p:sp>
      <p:sp>
        <p:nvSpPr>
          <p:cNvPr id="58375" name="Text Box 26"/>
          <p:cNvSpPr txBox="1"/>
          <p:nvPr/>
        </p:nvSpPr>
        <p:spPr>
          <a:xfrm>
            <a:off x="8326438" y="3900488"/>
            <a:ext cx="285750"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t</a:t>
            </a:r>
            <a:endParaRPr lang="en-US" altLang="zh-CN" b="0" dirty="0">
              <a:latin typeface="Tahoma" panose="020B0604030504040204" pitchFamily="34" charset="0"/>
            </a:endParaRPr>
          </a:p>
        </p:txBody>
      </p:sp>
      <p:sp>
        <p:nvSpPr>
          <p:cNvPr id="58376" name="Text Box 27"/>
          <p:cNvSpPr txBox="1"/>
          <p:nvPr/>
        </p:nvSpPr>
        <p:spPr>
          <a:xfrm>
            <a:off x="1123950" y="4176713"/>
            <a:ext cx="350838"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0</a:t>
            </a:r>
            <a:endParaRPr lang="en-US" altLang="zh-CN" b="0" dirty="0">
              <a:latin typeface="Tahoma" panose="020B0604030504040204" pitchFamily="34" charset="0"/>
            </a:endParaRPr>
          </a:p>
        </p:txBody>
      </p:sp>
      <p:sp>
        <p:nvSpPr>
          <p:cNvPr id="58377" name="Text Box 28"/>
          <p:cNvSpPr txBox="1"/>
          <p:nvPr/>
        </p:nvSpPr>
        <p:spPr>
          <a:xfrm>
            <a:off x="1905000" y="4176713"/>
            <a:ext cx="517525"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10</a:t>
            </a:r>
            <a:endParaRPr lang="en-US" altLang="zh-CN" b="0" dirty="0">
              <a:latin typeface="Tahoma" panose="020B0604030504040204" pitchFamily="34" charset="0"/>
            </a:endParaRPr>
          </a:p>
        </p:txBody>
      </p:sp>
      <p:sp>
        <p:nvSpPr>
          <p:cNvPr id="58378" name="Text Box 29"/>
          <p:cNvSpPr txBox="1"/>
          <p:nvPr/>
        </p:nvSpPr>
        <p:spPr>
          <a:xfrm>
            <a:off x="2554288" y="4176713"/>
            <a:ext cx="517525"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20</a:t>
            </a:r>
            <a:endParaRPr lang="en-US" altLang="zh-CN" b="0" dirty="0">
              <a:latin typeface="Tahoma" panose="020B0604030504040204" pitchFamily="34" charset="0"/>
            </a:endParaRPr>
          </a:p>
        </p:txBody>
      </p:sp>
      <p:sp>
        <p:nvSpPr>
          <p:cNvPr id="58379" name="Text Box 30"/>
          <p:cNvSpPr txBox="1"/>
          <p:nvPr/>
        </p:nvSpPr>
        <p:spPr>
          <a:xfrm>
            <a:off x="3275013" y="4176713"/>
            <a:ext cx="649287" cy="457200"/>
          </a:xfrm>
          <a:prstGeom prst="rect">
            <a:avLst/>
          </a:prstGeom>
          <a:noFill/>
          <a:ln w="25400">
            <a:noFill/>
          </a:ln>
        </p:spPr>
        <p:txBody>
          <a:bodyPr>
            <a:spAutoFit/>
          </a:bodyPr>
          <a:p>
            <a:pPr eaLnBrk="1" hangingPunct="1">
              <a:spcBef>
                <a:spcPct val="50000"/>
              </a:spcBef>
            </a:pPr>
            <a:r>
              <a:rPr lang="en-US" altLang="zh-CN" b="0" dirty="0">
                <a:latin typeface="Tahoma" panose="020B0604030504040204" pitchFamily="34" charset="0"/>
              </a:rPr>
              <a:t>30</a:t>
            </a:r>
            <a:endParaRPr lang="en-US" altLang="zh-CN" b="0" dirty="0">
              <a:latin typeface="Tahoma" panose="020B0604030504040204" pitchFamily="34" charset="0"/>
            </a:endParaRPr>
          </a:p>
        </p:txBody>
      </p:sp>
      <p:sp>
        <p:nvSpPr>
          <p:cNvPr id="58380" name="Text Box 31"/>
          <p:cNvSpPr txBox="1"/>
          <p:nvPr/>
        </p:nvSpPr>
        <p:spPr>
          <a:xfrm>
            <a:off x="3922713" y="4176713"/>
            <a:ext cx="517525"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40</a:t>
            </a:r>
            <a:endParaRPr lang="en-US" altLang="zh-CN" b="0" dirty="0">
              <a:latin typeface="Tahoma" panose="020B0604030504040204" pitchFamily="34" charset="0"/>
            </a:endParaRPr>
          </a:p>
        </p:txBody>
      </p:sp>
      <p:sp>
        <p:nvSpPr>
          <p:cNvPr id="58381" name="Text Box 32"/>
          <p:cNvSpPr txBox="1"/>
          <p:nvPr/>
        </p:nvSpPr>
        <p:spPr>
          <a:xfrm>
            <a:off x="4702175" y="4176713"/>
            <a:ext cx="517525"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50</a:t>
            </a:r>
            <a:endParaRPr lang="en-US" altLang="zh-CN" b="0" dirty="0">
              <a:latin typeface="Tahoma" panose="020B0604030504040204" pitchFamily="34" charset="0"/>
            </a:endParaRPr>
          </a:p>
        </p:txBody>
      </p:sp>
      <p:sp>
        <p:nvSpPr>
          <p:cNvPr id="58382" name="Text Box 33"/>
          <p:cNvSpPr txBox="1"/>
          <p:nvPr/>
        </p:nvSpPr>
        <p:spPr>
          <a:xfrm>
            <a:off x="5372100" y="4176713"/>
            <a:ext cx="576263" cy="457200"/>
          </a:xfrm>
          <a:prstGeom prst="rect">
            <a:avLst/>
          </a:prstGeom>
          <a:noFill/>
          <a:ln w="25400">
            <a:noFill/>
          </a:ln>
        </p:spPr>
        <p:txBody>
          <a:bodyPr>
            <a:spAutoFit/>
          </a:bodyPr>
          <a:p>
            <a:pPr eaLnBrk="1" hangingPunct="1">
              <a:spcBef>
                <a:spcPct val="50000"/>
              </a:spcBef>
            </a:pPr>
            <a:r>
              <a:rPr lang="en-US" altLang="zh-CN" b="0" dirty="0">
                <a:latin typeface="Tahoma" panose="020B0604030504040204" pitchFamily="34" charset="0"/>
              </a:rPr>
              <a:t>60</a:t>
            </a:r>
            <a:endParaRPr lang="en-US" altLang="zh-CN" b="0" dirty="0">
              <a:latin typeface="Tahoma" panose="020B0604030504040204" pitchFamily="34" charset="0"/>
            </a:endParaRPr>
          </a:p>
        </p:txBody>
      </p:sp>
      <p:sp>
        <p:nvSpPr>
          <p:cNvPr id="58383" name="Text Box 34"/>
          <p:cNvSpPr txBox="1"/>
          <p:nvPr/>
        </p:nvSpPr>
        <p:spPr>
          <a:xfrm>
            <a:off x="6030913" y="4176713"/>
            <a:ext cx="517525"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70</a:t>
            </a:r>
            <a:endParaRPr lang="en-US" altLang="zh-CN" b="0" dirty="0">
              <a:latin typeface="Tahoma" panose="020B0604030504040204" pitchFamily="34" charset="0"/>
            </a:endParaRPr>
          </a:p>
        </p:txBody>
      </p:sp>
      <p:sp>
        <p:nvSpPr>
          <p:cNvPr id="58384" name="Text Box 35"/>
          <p:cNvSpPr txBox="1"/>
          <p:nvPr/>
        </p:nvSpPr>
        <p:spPr>
          <a:xfrm>
            <a:off x="6884988" y="4176713"/>
            <a:ext cx="517525"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80</a:t>
            </a:r>
            <a:endParaRPr lang="en-US" altLang="zh-CN" b="0" dirty="0">
              <a:latin typeface="Tahoma" panose="020B0604030504040204" pitchFamily="34" charset="0"/>
            </a:endParaRPr>
          </a:p>
        </p:txBody>
      </p:sp>
      <p:sp>
        <p:nvSpPr>
          <p:cNvPr id="58385" name="Text Box 36"/>
          <p:cNvSpPr txBox="1"/>
          <p:nvPr/>
        </p:nvSpPr>
        <p:spPr>
          <a:xfrm>
            <a:off x="574675" y="4476750"/>
            <a:ext cx="812800"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t</a:t>
            </a:r>
            <a:r>
              <a:rPr lang="en-US" altLang="zh-CN" sz="2000" b="0" dirty="0">
                <a:latin typeface="Tahoma" panose="020B0604030504040204" pitchFamily="34" charset="0"/>
              </a:rPr>
              <a:t>1</a:t>
            </a:r>
            <a:r>
              <a:rPr lang="en-US" altLang="zh-CN" b="0" dirty="0">
                <a:latin typeface="Tahoma" panose="020B0604030504040204" pitchFamily="34" charset="0"/>
              </a:rPr>
              <a:t>=0</a:t>
            </a:r>
            <a:endParaRPr lang="en-US" altLang="zh-CN" b="0" dirty="0">
              <a:latin typeface="Tahoma" panose="020B0604030504040204" pitchFamily="34" charset="0"/>
            </a:endParaRPr>
          </a:p>
        </p:txBody>
      </p:sp>
      <p:sp>
        <p:nvSpPr>
          <p:cNvPr id="58386" name="Text Box 41"/>
          <p:cNvSpPr txBox="1"/>
          <p:nvPr/>
        </p:nvSpPr>
        <p:spPr>
          <a:xfrm>
            <a:off x="1276350" y="3743325"/>
            <a:ext cx="423863"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t</a:t>
            </a:r>
            <a:r>
              <a:rPr lang="en-US" altLang="zh-CN" sz="2000" b="0" dirty="0">
                <a:latin typeface="Tahoma" panose="020B0604030504040204" pitchFamily="34" charset="0"/>
              </a:rPr>
              <a:t>1</a:t>
            </a:r>
            <a:endParaRPr lang="en-US" altLang="zh-CN" sz="2000" b="0" dirty="0">
              <a:latin typeface="Tahoma" panose="020B0604030504040204" pitchFamily="34" charset="0"/>
            </a:endParaRPr>
          </a:p>
        </p:txBody>
      </p:sp>
      <p:sp>
        <p:nvSpPr>
          <p:cNvPr id="58387" name="Text Box 42"/>
          <p:cNvSpPr txBox="1"/>
          <p:nvPr/>
        </p:nvSpPr>
        <p:spPr>
          <a:xfrm>
            <a:off x="2068513" y="3743325"/>
            <a:ext cx="423862"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t</a:t>
            </a:r>
            <a:r>
              <a:rPr lang="en-US" altLang="zh-CN" sz="2000" b="0" dirty="0">
                <a:latin typeface="Tahoma" panose="020B0604030504040204" pitchFamily="34" charset="0"/>
              </a:rPr>
              <a:t>2</a:t>
            </a:r>
            <a:endParaRPr lang="en-US" altLang="zh-CN" sz="2000" b="0" dirty="0">
              <a:latin typeface="Tahoma" panose="020B0604030504040204" pitchFamily="34" charset="0"/>
            </a:endParaRPr>
          </a:p>
        </p:txBody>
      </p:sp>
      <p:sp>
        <p:nvSpPr>
          <p:cNvPr id="58388" name="Line 49"/>
          <p:cNvSpPr/>
          <p:nvPr/>
        </p:nvSpPr>
        <p:spPr>
          <a:xfrm>
            <a:off x="3571875" y="4176713"/>
            <a:ext cx="14288" cy="0"/>
          </a:xfrm>
          <a:prstGeom prst="line">
            <a:avLst/>
          </a:prstGeom>
          <a:ln w="9525" cap="flat" cmpd="sng">
            <a:solidFill>
              <a:schemeClr val="tx1"/>
            </a:solidFill>
            <a:prstDash val="solid"/>
            <a:miter/>
            <a:headEnd type="oval" w="med" len="med"/>
            <a:tailEnd type="oval" w="med" len="med"/>
          </a:ln>
        </p:spPr>
      </p:sp>
      <p:sp>
        <p:nvSpPr>
          <p:cNvPr id="58389" name="Line 50"/>
          <p:cNvSpPr/>
          <p:nvPr/>
        </p:nvSpPr>
        <p:spPr>
          <a:xfrm>
            <a:off x="4205288" y="4176713"/>
            <a:ext cx="14287" cy="0"/>
          </a:xfrm>
          <a:prstGeom prst="line">
            <a:avLst/>
          </a:prstGeom>
          <a:ln w="9525" cap="flat" cmpd="sng">
            <a:solidFill>
              <a:schemeClr val="tx1"/>
            </a:solidFill>
            <a:prstDash val="solid"/>
            <a:miter/>
            <a:headEnd type="oval" w="med" len="med"/>
            <a:tailEnd type="oval" w="med" len="med"/>
          </a:ln>
        </p:spPr>
      </p:sp>
      <p:sp>
        <p:nvSpPr>
          <p:cNvPr id="58390" name="Line 52"/>
          <p:cNvSpPr/>
          <p:nvPr/>
        </p:nvSpPr>
        <p:spPr>
          <a:xfrm>
            <a:off x="5646738" y="4176713"/>
            <a:ext cx="14287" cy="0"/>
          </a:xfrm>
          <a:prstGeom prst="line">
            <a:avLst/>
          </a:prstGeom>
          <a:ln w="9525" cap="flat" cmpd="sng">
            <a:solidFill>
              <a:schemeClr val="tx1"/>
            </a:solidFill>
            <a:prstDash val="solid"/>
            <a:miter/>
            <a:headEnd type="oval" w="med" len="med"/>
            <a:tailEnd type="oval" w="med" len="med"/>
          </a:ln>
        </p:spPr>
      </p:sp>
      <p:sp>
        <p:nvSpPr>
          <p:cNvPr id="58391" name="Line 53"/>
          <p:cNvSpPr/>
          <p:nvPr/>
        </p:nvSpPr>
        <p:spPr>
          <a:xfrm>
            <a:off x="2132013" y="4176713"/>
            <a:ext cx="14287" cy="0"/>
          </a:xfrm>
          <a:prstGeom prst="line">
            <a:avLst/>
          </a:prstGeom>
          <a:ln w="9525" cap="flat" cmpd="sng">
            <a:solidFill>
              <a:schemeClr val="tx1"/>
            </a:solidFill>
            <a:prstDash val="solid"/>
            <a:miter/>
            <a:headEnd type="oval" w="med" len="med"/>
            <a:tailEnd type="oval" w="med" len="med"/>
          </a:ln>
        </p:spPr>
      </p:sp>
      <p:sp>
        <p:nvSpPr>
          <p:cNvPr id="58392" name="Line 54"/>
          <p:cNvSpPr/>
          <p:nvPr/>
        </p:nvSpPr>
        <p:spPr>
          <a:xfrm>
            <a:off x="2836863" y="4176713"/>
            <a:ext cx="14287" cy="0"/>
          </a:xfrm>
          <a:prstGeom prst="line">
            <a:avLst/>
          </a:prstGeom>
          <a:ln w="9525" cap="flat" cmpd="sng">
            <a:solidFill>
              <a:schemeClr val="tx1"/>
            </a:solidFill>
            <a:prstDash val="solid"/>
            <a:miter/>
            <a:headEnd type="oval" w="med" len="med"/>
            <a:tailEnd type="oval" w="med" len="med"/>
          </a:ln>
        </p:spPr>
      </p:sp>
      <p:sp>
        <p:nvSpPr>
          <p:cNvPr id="58393" name="Line 55"/>
          <p:cNvSpPr/>
          <p:nvPr/>
        </p:nvSpPr>
        <p:spPr>
          <a:xfrm>
            <a:off x="6967538" y="4176713"/>
            <a:ext cx="14287" cy="0"/>
          </a:xfrm>
          <a:prstGeom prst="line">
            <a:avLst/>
          </a:prstGeom>
          <a:ln w="9525" cap="flat" cmpd="sng">
            <a:solidFill>
              <a:schemeClr val="tx1"/>
            </a:solidFill>
            <a:prstDash val="solid"/>
            <a:miter/>
            <a:headEnd type="oval" w="med" len="med"/>
            <a:tailEnd type="oval" w="med" len="med"/>
          </a:ln>
        </p:spPr>
      </p:sp>
      <p:sp>
        <p:nvSpPr>
          <p:cNvPr id="58394" name="Line 56"/>
          <p:cNvSpPr/>
          <p:nvPr/>
        </p:nvSpPr>
        <p:spPr>
          <a:xfrm>
            <a:off x="4926013" y="4176713"/>
            <a:ext cx="14287" cy="0"/>
          </a:xfrm>
          <a:prstGeom prst="line">
            <a:avLst/>
          </a:prstGeom>
          <a:ln w="9525" cap="flat" cmpd="sng">
            <a:solidFill>
              <a:schemeClr val="tx1"/>
            </a:solidFill>
            <a:prstDash val="solid"/>
            <a:miter/>
            <a:headEnd type="oval" w="med" len="med"/>
            <a:tailEnd type="oval" w="med" len="med"/>
          </a:ln>
        </p:spPr>
      </p:sp>
      <p:sp>
        <p:nvSpPr>
          <p:cNvPr id="58395" name="Line 57"/>
          <p:cNvSpPr/>
          <p:nvPr/>
        </p:nvSpPr>
        <p:spPr>
          <a:xfrm>
            <a:off x="6303963" y="4176713"/>
            <a:ext cx="14287" cy="0"/>
          </a:xfrm>
          <a:prstGeom prst="line">
            <a:avLst/>
          </a:prstGeom>
          <a:ln w="9525" cap="flat" cmpd="sng">
            <a:solidFill>
              <a:schemeClr val="tx1"/>
            </a:solidFill>
            <a:prstDash val="solid"/>
            <a:miter/>
            <a:headEnd type="oval" w="med" len="med"/>
            <a:tailEnd type="oval" w="med" len="med"/>
          </a:ln>
        </p:spPr>
      </p:sp>
      <p:sp>
        <p:nvSpPr>
          <p:cNvPr id="58396" name="矩形 2"/>
          <p:cNvSpPr/>
          <p:nvPr/>
        </p:nvSpPr>
        <p:spPr>
          <a:xfrm>
            <a:off x="1339850" y="5514975"/>
            <a:ext cx="6724650" cy="830263"/>
          </a:xfrm>
          <a:prstGeom prst="rect">
            <a:avLst/>
          </a:prstGeom>
          <a:noFill/>
          <a:ln w="9525">
            <a:noFill/>
          </a:ln>
        </p:spPr>
        <p:txBody>
          <a:bodyPr>
            <a:spAutoFit/>
          </a:bodyPr>
          <a:p>
            <a:pPr eaLnBrk="1" hangingPunct="1">
              <a:spcBef>
                <a:spcPct val="50000"/>
              </a:spcBef>
            </a:pPr>
            <a:r>
              <a:rPr lang="zh-CN" altLang="en-US" dirty="0">
                <a:latin typeface="Tahoma" panose="020B0604030504040204" pitchFamily="34" charset="0"/>
              </a:rPr>
              <a:t>任务</a:t>
            </a:r>
            <a:r>
              <a:rPr lang="en-US" altLang="zh-CN" dirty="0">
                <a:latin typeface="Tahoma" panose="020B0604030504040204" pitchFamily="34" charset="0"/>
              </a:rPr>
              <a:t>A</a:t>
            </a:r>
            <a:r>
              <a:rPr lang="zh-CN" altLang="en-US" dirty="0">
                <a:latin typeface="Tahoma" panose="020B0604030504040204" pitchFamily="34" charset="0"/>
              </a:rPr>
              <a:t>要求每</a:t>
            </a:r>
            <a:r>
              <a:rPr lang="en-US" altLang="zh-CN" dirty="0">
                <a:latin typeface="Tahoma" panose="020B0604030504040204" pitchFamily="34" charset="0"/>
              </a:rPr>
              <a:t>20ms</a:t>
            </a:r>
            <a:r>
              <a:rPr lang="zh-CN" altLang="en-US" dirty="0">
                <a:latin typeface="Tahoma" panose="020B0604030504040204" pitchFamily="34" charset="0"/>
              </a:rPr>
              <a:t>执行一次，执行时间为</a:t>
            </a:r>
            <a:r>
              <a:rPr lang="en-US" altLang="zh-CN" dirty="0">
                <a:latin typeface="Tahoma" panose="020B0604030504040204" pitchFamily="34" charset="0"/>
              </a:rPr>
              <a:t>10ms</a:t>
            </a:r>
            <a:r>
              <a:rPr lang="zh-CN" altLang="en-US" dirty="0">
                <a:latin typeface="Tahoma" panose="020B0604030504040204" pitchFamily="34" charset="0"/>
              </a:rPr>
              <a:t>；任务</a:t>
            </a:r>
            <a:r>
              <a:rPr lang="en-US" altLang="zh-CN" dirty="0">
                <a:latin typeface="Tahoma" panose="020B0604030504040204" pitchFamily="34" charset="0"/>
              </a:rPr>
              <a:t>B</a:t>
            </a:r>
            <a:r>
              <a:rPr lang="zh-CN" altLang="en-US" dirty="0">
                <a:latin typeface="Tahoma" panose="020B0604030504040204" pitchFamily="34" charset="0"/>
              </a:rPr>
              <a:t>要求每</a:t>
            </a:r>
            <a:r>
              <a:rPr lang="en-US" altLang="zh-CN" dirty="0">
                <a:latin typeface="Tahoma" panose="020B0604030504040204" pitchFamily="34" charset="0"/>
              </a:rPr>
              <a:t>50ms</a:t>
            </a:r>
            <a:r>
              <a:rPr lang="zh-CN" altLang="en-US" dirty="0">
                <a:latin typeface="Tahoma" panose="020B0604030504040204" pitchFamily="34" charset="0"/>
              </a:rPr>
              <a:t>执行一次，执行时间为</a:t>
            </a:r>
            <a:r>
              <a:rPr lang="en-US" altLang="zh-CN" dirty="0">
                <a:latin typeface="Tahoma" panose="020B0604030504040204" pitchFamily="34" charset="0"/>
              </a:rPr>
              <a:t>25ms</a:t>
            </a:r>
            <a:endParaRPr lang="zh-CN" altLang="en-US" dirty="0">
              <a:latin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1"/>
          <p:cNvSpPr txBox="1"/>
          <p:nvPr/>
        </p:nvSpPr>
        <p:spPr>
          <a:xfrm>
            <a:off x="468313" y="692150"/>
            <a:ext cx="8351838" cy="1873250"/>
          </a:xfrm>
          <a:prstGeom prst="rect">
            <a:avLst/>
          </a:prstGeom>
          <a:solidFill>
            <a:schemeClr val="accent1">
              <a:lumMod val="90000"/>
            </a:schemeClr>
          </a:solidFill>
        </p:spPr>
        <p:txBody>
          <a:bodyPr/>
          <a:lstStyle/>
          <a:p>
            <a:pPr marR="0" defTabSz="914400">
              <a:spcBef>
                <a:spcPts val="0"/>
              </a:spcBef>
              <a:buClr>
                <a:srgbClr val="3609F7"/>
              </a:buClr>
              <a:buSzTx/>
              <a:buFontTx/>
              <a:buNone/>
              <a:defRPr/>
            </a:pPr>
            <a:r>
              <a:rPr kumimoji="0" lang="en-US" altLang="zh-CN" sz="2800" kern="1200" cap="none" spc="0" normalizeH="0" baseline="0" noProof="0" dirty="0">
                <a:solidFill>
                  <a:srgbClr val="002060"/>
                </a:solidFill>
                <a:latin typeface="黑体" panose="02010609060101010101" pitchFamily="49" charset="-122"/>
                <a:ea typeface="黑体" panose="02010609060101010101" pitchFamily="49" charset="-122"/>
                <a:cs typeface="+mj-cs"/>
              </a:rPr>
              <a:t>t2=10 ms</a:t>
            </a:r>
            <a:r>
              <a:rPr kumimoji="0" lang="zh-CN" altLang="en-US" sz="2800" kern="1200" cap="none" spc="0" normalizeH="0" baseline="0" noProof="0" dirty="0">
                <a:solidFill>
                  <a:srgbClr val="002060"/>
                </a:solidFill>
                <a:latin typeface="黑体" panose="02010609060101010101" pitchFamily="49" charset="-122"/>
                <a:ea typeface="黑体" panose="02010609060101010101" pitchFamily="49" charset="-122"/>
                <a:cs typeface="+mj-cs"/>
              </a:rPr>
              <a:t>时，</a:t>
            </a:r>
            <a:endParaRPr kumimoji="0" lang="en-US" altLang="zh-CN" sz="2800" kern="1200" cap="none" spc="0" normalizeH="0" baseline="0" noProof="0" dirty="0">
              <a:solidFill>
                <a:srgbClr val="002060"/>
              </a:solidFill>
              <a:latin typeface="黑体" panose="02010609060101010101" pitchFamily="49" charset="-122"/>
              <a:ea typeface="黑体" panose="02010609060101010101" pitchFamily="49" charset="-122"/>
              <a:cs typeface="+mj-cs"/>
            </a:endParaRPr>
          </a:p>
          <a:p>
            <a:pPr marR="0" defTabSz="914400">
              <a:spcBef>
                <a:spcPts val="0"/>
              </a:spcBef>
              <a:buClr>
                <a:srgbClr val="3609F7"/>
              </a:buClr>
              <a:buSzTx/>
              <a:buFontTx/>
              <a:buNone/>
              <a:defRPr/>
            </a:pPr>
            <a:r>
              <a:rPr kumimoji="0" lang="en-US" altLang="zh-CN" sz="2800" kern="1200" cap="none" spc="0" normalizeH="0" baseline="0" noProof="0" dirty="0">
                <a:solidFill>
                  <a:srgbClr val="002060"/>
                </a:solidFill>
                <a:latin typeface="黑体" panose="02010609060101010101" pitchFamily="49" charset="-122"/>
                <a:ea typeface="黑体" panose="02010609060101010101" pitchFamily="49" charset="-122"/>
                <a:cs typeface="+mj-cs"/>
              </a:rPr>
              <a:t>  A2</a:t>
            </a:r>
            <a:r>
              <a:rPr kumimoji="0" lang="zh-CN" altLang="en-US" sz="2800" kern="1200" cap="none" spc="0" normalizeH="0" baseline="0" noProof="0" dirty="0">
                <a:solidFill>
                  <a:srgbClr val="002060"/>
                </a:solidFill>
                <a:latin typeface="黑体" panose="02010609060101010101" pitchFamily="49" charset="-122"/>
                <a:ea typeface="黑体" panose="02010609060101010101" pitchFamily="49" charset="-122"/>
                <a:cs typeface="+mj-cs"/>
              </a:rPr>
              <a:t>的松弛度</a:t>
            </a:r>
            <a:r>
              <a:rPr kumimoji="0" lang="en-US" altLang="zh-CN" sz="2800" kern="1200" cap="none" spc="0" normalizeH="0" baseline="0" noProof="0" dirty="0">
                <a:solidFill>
                  <a:srgbClr val="002060"/>
                </a:solidFill>
                <a:latin typeface="黑体" panose="02010609060101010101" pitchFamily="49" charset="-122"/>
                <a:ea typeface="黑体" panose="02010609060101010101" pitchFamily="49" charset="-122"/>
                <a:cs typeface="+mj-cs"/>
              </a:rPr>
              <a:t>=40-10-10=20 ms</a:t>
            </a:r>
            <a:endParaRPr kumimoji="0" lang="en-US" altLang="zh-CN" sz="2800" kern="1200" cap="none" spc="0" normalizeH="0" baseline="0" noProof="0" dirty="0">
              <a:solidFill>
                <a:srgbClr val="002060"/>
              </a:solidFill>
              <a:latin typeface="黑体" panose="02010609060101010101" pitchFamily="49" charset="-122"/>
              <a:ea typeface="黑体" panose="02010609060101010101" pitchFamily="49" charset="-122"/>
              <a:cs typeface="+mj-cs"/>
            </a:endParaRPr>
          </a:p>
          <a:p>
            <a:pPr marR="0" defTabSz="914400">
              <a:spcBef>
                <a:spcPts val="0"/>
              </a:spcBef>
              <a:buClrTx/>
              <a:buSzTx/>
              <a:buFontTx/>
              <a:buNone/>
              <a:defRPr/>
            </a:pPr>
            <a:r>
              <a:rPr kumimoji="0" lang="en-US" altLang="zh-CN" sz="2800" kern="1200" cap="none" spc="0" normalizeH="0" baseline="0" noProof="0" dirty="0">
                <a:solidFill>
                  <a:srgbClr val="002060"/>
                </a:solidFill>
                <a:latin typeface="黑体" panose="02010609060101010101" pitchFamily="49" charset="-122"/>
                <a:ea typeface="黑体" panose="02010609060101010101" pitchFamily="49" charset="-122"/>
                <a:cs typeface="+mj-cs"/>
              </a:rPr>
              <a:t>  B1</a:t>
            </a:r>
            <a:r>
              <a:rPr kumimoji="0" lang="zh-CN" altLang="en-US" sz="2800" kern="1200" cap="none" spc="0" normalizeH="0" baseline="0" noProof="0" dirty="0">
                <a:solidFill>
                  <a:srgbClr val="002060"/>
                </a:solidFill>
                <a:latin typeface="黑体" panose="02010609060101010101" pitchFamily="49" charset="-122"/>
                <a:ea typeface="黑体" panose="02010609060101010101" pitchFamily="49" charset="-122"/>
                <a:cs typeface="+mj-cs"/>
              </a:rPr>
              <a:t>的松弛度</a:t>
            </a:r>
            <a:r>
              <a:rPr kumimoji="0" lang="en-US" altLang="zh-CN" sz="2800" kern="1200" cap="none" spc="0" normalizeH="0" baseline="0" noProof="0" dirty="0">
                <a:solidFill>
                  <a:srgbClr val="002060"/>
                </a:solidFill>
                <a:latin typeface="黑体" panose="02010609060101010101" pitchFamily="49" charset="-122"/>
                <a:ea typeface="黑体" panose="02010609060101010101" pitchFamily="49" charset="-122"/>
                <a:cs typeface="+mj-cs"/>
              </a:rPr>
              <a:t>=50-25-10=15ms</a:t>
            </a:r>
            <a:endParaRPr kumimoji="0" lang="en-US" altLang="zh-CN" sz="2800" kern="1200" cap="none" spc="0" normalizeH="0" baseline="0" noProof="0" dirty="0">
              <a:solidFill>
                <a:srgbClr val="002060"/>
              </a:solidFill>
              <a:latin typeface="黑体" panose="02010609060101010101" pitchFamily="49" charset="-122"/>
              <a:ea typeface="黑体" panose="02010609060101010101" pitchFamily="49" charset="-122"/>
              <a:cs typeface="+mj-cs"/>
            </a:endParaRPr>
          </a:p>
          <a:p>
            <a:pPr marR="0" defTabSz="914400">
              <a:spcBef>
                <a:spcPts val="0"/>
              </a:spcBef>
              <a:buClrTx/>
              <a:buSzTx/>
              <a:buFontTx/>
              <a:buNone/>
              <a:defRPr/>
            </a:pPr>
            <a:r>
              <a:rPr kumimoji="0" lang="en-US" altLang="zh-CN" sz="2800" kern="1200" cap="none" spc="0" normalizeH="0" baseline="0" noProof="0" dirty="0">
                <a:solidFill>
                  <a:srgbClr val="002060"/>
                </a:solidFill>
                <a:latin typeface="黑体" panose="02010609060101010101" pitchFamily="49" charset="-122"/>
                <a:ea typeface="黑体" panose="02010609060101010101" pitchFamily="49" charset="-122"/>
                <a:cs typeface="+mj-cs"/>
              </a:rPr>
              <a:t>  </a:t>
            </a:r>
            <a:r>
              <a:rPr kumimoji="0" lang="zh-CN" altLang="en-US" sz="2800" kern="1200" cap="none" spc="0" normalizeH="0" baseline="0" noProof="0" dirty="0">
                <a:solidFill>
                  <a:srgbClr val="002060"/>
                </a:solidFill>
                <a:latin typeface="黑体" panose="02010609060101010101" pitchFamily="49" charset="-122"/>
                <a:ea typeface="黑体" panose="02010609060101010101" pitchFamily="49" charset="-122"/>
                <a:cs typeface="+mj-cs"/>
              </a:rPr>
              <a:t>任务</a:t>
            </a:r>
            <a:r>
              <a:rPr kumimoji="0" lang="en-US" altLang="zh-CN" sz="2800" kern="1200" cap="none" spc="0" normalizeH="0" baseline="0" noProof="0" dirty="0">
                <a:solidFill>
                  <a:srgbClr val="002060"/>
                </a:solidFill>
                <a:latin typeface="黑体" panose="02010609060101010101" pitchFamily="49" charset="-122"/>
                <a:ea typeface="黑体" panose="02010609060101010101" pitchFamily="49" charset="-122"/>
                <a:cs typeface="+mj-cs"/>
              </a:rPr>
              <a:t>A2</a:t>
            </a:r>
            <a:r>
              <a:rPr kumimoji="0" lang="zh-CN" altLang="en-US" sz="2800" kern="1200" cap="none" spc="0" normalizeH="0" baseline="0" noProof="0" dirty="0">
                <a:solidFill>
                  <a:srgbClr val="002060"/>
                </a:solidFill>
                <a:latin typeface="黑体" panose="02010609060101010101" pitchFamily="49" charset="-122"/>
                <a:ea typeface="黑体" panose="02010609060101010101" pitchFamily="49" charset="-122"/>
                <a:cs typeface="+mj-cs"/>
              </a:rPr>
              <a:t>未到达，故调度程序应先调度</a:t>
            </a:r>
            <a:r>
              <a:rPr kumimoji="0" lang="en-US" altLang="zh-CN" sz="2800" kern="1200" cap="none" spc="0" normalizeH="0" baseline="0" noProof="0" dirty="0">
                <a:solidFill>
                  <a:srgbClr val="002060"/>
                </a:solidFill>
                <a:latin typeface="黑体" panose="02010609060101010101" pitchFamily="49" charset="-122"/>
                <a:ea typeface="黑体" panose="02010609060101010101" pitchFamily="49" charset="-122"/>
                <a:cs typeface="+mj-cs"/>
              </a:rPr>
              <a:t>B1</a:t>
            </a:r>
            <a:r>
              <a:rPr kumimoji="0" lang="zh-CN" altLang="en-US" sz="2800" kern="1200" cap="none" spc="0" normalizeH="0" baseline="0" noProof="0" dirty="0">
                <a:solidFill>
                  <a:srgbClr val="002060"/>
                </a:solidFill>
                <a:latin typeface="黑体" panose="02010609060101010101" pitchFamily="49" charset="-122"/>
                <a:ea typeface="黑体" panose="02010609060101010101" pitchFamily="49" charset="-122"/>
                <a:cs typeface="+mj-cs"/>
              </a:rPr>
              <a:t>执行</a:t>
            </a:r>
            <a:r>
              <a:rPr kumimoji="0" lang="en-US" altLang="zh-CN" sz="2800" kern="1200" cap="none" spc="0" normalizeH="0" baseline="0" noProof="0" dirty="0">
                <a:solidFill>
                  <a:srgbClr val="002060"/>
                </a:solidFill>
                <a:latin typeface="黑体" panose="02010609060101010101" pitchFamily="49" charset="-122"/>
                <a:ea typeface="黑体" panose="02010609060101010101" pitchFamily="49" charset="-122"/>
                <a:cs typeface="+mj-cs"/>
              </a:rPr>
              <a:t>20ms</a:t>
            </a:r>
            <a:endParaRPr kumimoji="0" lang="zh-CN" altLang="en-US" sz="2800" kern="1200" cap="none" spc="0" normalizeH="0" baseline="0" noProof="0" dirty="0">
              <a:solidFill>
                <a:srgbClr val="002060"/>
              </a:solidFill>
              <a:latin typeface="黑体" panose="02010609060101010101" pitchFamily="49" charset="-122"/>
              <a:ea typeface="黑体" panose="02010609060101010101" pitchFamily="49" charset="-122"/>
              <a:cs typeface="+mj-cs"/>
            </a:endParaRPr>
          </a:p>
        </p:txBody>
      </p:sp>
      <p:sp>
        <p:nvSpPr>
          <p:cNvPr id="59395" name="Line 5"/>
          <p:cNvSpPr/>
          <p:nvPr/>
        </p:nvSpPr>
        <p:spPr>
          <a:xfrm>
            <a:off x="1223963" y="4184650"/>
            <a:ext cx="6985000" cy="0"/>
          </a:xfrm>
          <a:prstGeom prst="line">
            <a:avLst/>
          </a:prstGeom>
          <a:ln w="25400" cap="flat" cmpd="sng">
            <a:solidFill>
              <a:schemeClr val="tx1"/>
            </a:solidFill>
            <a:prstDash val="solid"/>
            <a:miter/>
            <a:headEnd type="oval" w="med" len="med"/>
            <a:tailEnd type="triangle" w="med" len="med"/>
          </a:ln>
        </p:spPr>
      </p:sp>
      <p:sp>
        <p:nvSpPr>
          <p:cNvPr id="59396" name="Line 6"/>
          <p:cNvSpPr/>
          <p:nvPr/>
        </p:nvSpPr>
        <p:spPr>
          <a:xfrm flipV="1">
            <a:off x="1187450" y="3600450"/>
            <a:ext cx="0" cy="576263"/>
          </a:xfrm>
          <a:prstGeom prst="line">
            <a:avLst/>
          </a:prstGeom>
          <a:ln w="25400" cap="flat" cmpd="sng">
            <a:solidFill>
              <a:schemeClr val="tx1"/>
            </a:solidFill>
            <a:prstDash val="solid"/>
            <a:miter/>
            <a:headEnd type="none" w="med" len="med"/>
            <a:tailEnd type="none" w="med" len="med"/>
          </a:ln>
        </p:spPr>
      </p:sp>
      <p:sp>
        <p:nvSpPr>
          <p:cNvPr id="59397" name="Line 7"/>
          <p:cNvSpPr/>
          <p:nvPr/>
        </p:nvSpPr>
        <p:spPr>
          <a:xfrm>
            <a:off x="1187450" y="3600450"/>
            <a:ext cx="792163" cy="0"/>
          </a:xfrm>
          <a:prstGeom prst="line">
            <a:avLst/>
          </a:prstGeom>
          <a:ln w="25400" cap="flat" cmpd="sng">
            <a:solidFill>
              <a:schemeClr val="tx1"/>
            </a:solidFill>
            <a:prstDash val="solid"/>
            <a:miter/>
            <a:headEnd type="none" w="med" len="med"/>
            <a:tailEnd type="none" w="med" len="med"/>
          </a:ln>
        </p:spPr>
      </p:sp>
      <p:sp>
        <p:nvSpPr>
          <p:cNvPr id="59398" name="Line 8"/>
          <p:cNvSpPr/>
          <p:nvPr/>
        </p:nvSpPr>
        <p:spPr>
          <a:xfrm>
            <a:off x="1979613" y="3600450"/>
            <a:ext cx="0" cy="1079500"/>
          </a:xfrm>
          <a:prstGeom prst="line">
            <a:avLst/>
          </a:prstGeom>
          <a:ln w="25400" cap="flat" cmpd="sng">
            <a:solidFill>
              <a:schemeClr val="tx1"/>
            </a:solidFill>
            <a:prstDash val="solid"/>
            <a:miter/>
            <a:headEnd type="none" w="med" len="med"/>
            <a:tailEnd type="none" w="med" len="med"/>
          </a:ln>
        </p:spPr>
      </p:sp>
      <p:sp>
        <p:nvSpPr>
          <p:cNvPr id="8" name="Line 9"/>
          <p:cNvSpPr/>
          <p:nvPr/>
        </p:nvSpPr>
        <p:spPr>
          <a:xfrm>
            <a:off x="1979613" y="4679950"/>
            <a:ext cx="1439862" cy="0"/>
          </a:xfrm>
          <a:prstGeom prst="line">
            <a:avLst/>
          </a:prstGeom>
          <a:ln w="25400" cap="flat" cmpd="sng">
            <a:solidFill>
              <a:srgbClr val="FF0000"/>
            </a:solidFill>
            <a:prstDash val="solid"/>
            <a:miter/>
            <a:headEnd type="none" w="med" len="med"/>
            <a:tailEnd type="none" w="med" len="med"/>
          </a:ln>
        </p:spPr>
      </p:sp>
      <p:sp>
        <p:nvSpPr>
          <p:cNvPr id="59400" name="Text Box 22"/>
          <p:cNvSpPr txBox="1"/>
          <p:nvPr/>
        </p:nvSpPr>
        <p:spPr>
          <a:xfrm>
            <a:off x="1050925" y="2963863"/>
            <a:ext cx="1073150"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A</a:t>
            </a:r>
            <a:r>
              <a:rPr lang="en-US" altLang="zh-CN" sz="2000" b="0" dirty="0">
                <a:latin typeface="Tahoma" panose="020B0604030504040204" pitchFamily="34" charset="0"/>
              </a:rPr>
              <a:t>1</a:t>
            </a:r>
            <a:r>
              <a:rPr lang="en-US" altLang="zh-CN" b="0" dirty="0">
                <a:latin typeface="Tahoma" panose="020B0604030504040204" pitchFamily="34" charset="0"/>
              </a:rPr>
              <a:t>(10)</a:t>
            </a:r>
            <a:endParaRPr lang="en-US" altLang="zh-CN" b="0" dirty="0">
              <a:latin typeface="Tahoma" panose="020B0604030504040204" pitchFamily="34" charset="0"/>
            </a:endParaRPr>
          </a:p>
        </p:txBody>
      </p:sp>
      <p:sp>
        <p:nvSpPr>
          <p:cNvPr id="59401" name="Text Box 26"/>
          <p:cNvSpPr txBox="1"/>
          <p:nvPr/>
        </p:nvSpPr>
        <p:spPr>
          <a:xfrm>
            <a:off x="8174038" y="3900488"/>
            <a:ext cx="285750"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t</a:t>
            </a:r>
            <a:endParaRPr lang="en-US" altLang="zh-CN" b="0" dirty="0">
              <a:latin typeface="Tahoma" panose="020B0604030504040204" pitchFamily="34" charset="0"/>
            </a:endParaRPr>
          </a:p>
        </p:txBody>
      </p:sp>
      <p:sp>
        <p:nvSpPr>
          <p:cNvPr id="59402" name="Text Box 27"/>
          <p:cNvSpPr txBox="1"/>
          <p:nvPr/>
        </p:nvSpPr>
        <p:spPr>
          <a:xfrm>
            <a:off x="971550" y="4176713"/>
            <a:ext cx="350838"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0</a:t>
            </a:r>
            <a:endParaRPr lang="en-US" altLang="zh-CN" b="0" dirty="0">
              <a:latin typeface="Tahoma" panose="020B0604030504040204" pitchFamily="34" charset="0"/>
            </a:endParaRPr>
          </a:p>
        </p:txBody>
      </p:sp>
      <p:sp>
        <p:nvSpPr>
          <p:cNvPr id="59403" name="Text Box 28"/>
          <p:cNvSpPr txBox="1"/>
          <p:nvPr/>
        </p:nvSpPr>
        <p:spPr>
          <a:xfrm>
            <a:off x="1752600" y="4176713"/>
            <a:ext cx="517525"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10</a:t>
            </a:r>
            <a:endParaRPr lang="en-US" altLang="zh-CN" b="0" dirty="0">
              <a:latin typeface="Tahoma" panose="020B0604030504040204" pitchFamily="34" charset="0"/>
            </a:endParaRPr>
          </a:p>
        </p:txBody>
      </p:sp>
      <p:sp>
        <p:nvSpPr>
          <p:cNvPr id="59404" name="Text Box 29"/>
          <p:cNvSpPr txBox="1"/>
          <p:nvPr/>
        </p:nvSpPr>
        <p:spPr>
          <a:xfrm>
            <a:off x="2401888" y="4176713"/>
            <a:ext cx="517525"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20</a:t>
            </a:r>
            <a:endParaRPr lang="en-US" altLang="zh-CN" b="0" dirty="0">
              <a:latin typeface="Tahoma" panose="020B0604030504040204" pitchFamily="34" charset="0"/>
            </a:endParaRPr>
          </a:p>
        </p:txBody>
      </p:sp>
      <p:sp>
        <p:nvSpPr>
          <p:cNvPr id="59405" name="Text Box 30"/>
          <p:cNvSpPr txBox="1"/>
          <p:nvPr/>
        </p:nvSpPr>
        <p:spPr>
          <a:xfrm>
            <a:off x="3132138" y="4176713"/>
            <a:ext cx="649287" cy="457200"/>
          </a:xfrm>
          <a:prstGeom prst="rect">
            <a:avLst/>
          </a:prstGeom>
          <a:noFill/>
          <a:ln w="25400">
            <a:noFill/>
          </a:ln>
        </p:spPr>
        <p:txBody>
          <a:bodyPr>
            <a:spAutoFit/>
          </a:bodyPr>
          <a:p>
            <a:pPr eaLnBrk="1" hangingPunct="1">
              <a:spcBef>
                <a:spcPct val="50000"/>
              </a:spcBef>
            </a:pPr>
            <a:r>
              <a:rPr lang="en-US" altLang="zh-CN" b="0" dirty="0">
                <a:latin typeface="Tahoma" panose="020B0604030504040204" pitchFamily="34" charset="0"/>
              </a:rPr>
              <a:t>30</a:t>
            </a:r>
            <a:endParaRPr lang="en-US" altLang="zh-CN" b="0" dirty="0">
              <a:latin typeface="Tahoma" panose="020B0604030504040204" pitchFamily="34" charset="0"/>
            </a:endParaRPr>
          </a:p>
        </p:txBody>
      </p:sp>
      <p:sp>
        <p:nvSpPr>
          <p:cNvPr id="59406" name="Text Box 31"/>
          <p:cNvSpPr txBox="1"/>
          <p:nvPr/>
        </p:nvSpPr>
        <p:spPr>
          <a:xfrm>
            <a:off x="3779838" y="4176713"/>
            <a:ext cx="517525"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40</a:t>
            </a:r>
            <a:endParaRPr lang="en-US" altLang="zh-CN" b="0" dirty="0">
              <a:latin typeface="Tahoma" panose="020B0604030504040204" pitchFamily="34" charset="0"/>
            </a:endParaRPr>
          </a:p>
        </p:txBody>
      </p:sp>
      <p:sp>
        <p:nvSpPr>
          <p:cNvPr id="59407" name="Text Box 32"/>
          <p:cNvSpPr txBox="1"/>
          <p:nvPr/>
        </p:nvSpPr>
        <p:spPr>
          <a:xfrm>
            <a:off x="4559300" y="4176713"/>
            <a:ext cx="517525"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50</a:t>
            </a:r>
            <a:endParaRPr lang="en-US" altLang="zh-CN" b="0" dirty="0">
              <a:latin typeface="Tahoma" panose="020B0604030504040204" pitchFamily="34" charset="0"/>
            </a:endParaRPr>
          </a:p>
        </p:txBody>
      </p:sp>
      <p:sp>
        <p:nvSpPr>
          <p:cNvPr id="59408" name="Text Box 33"/>
          <p:cNvSpPr txBox="1"/>
          <p:nvPr/>
        </p:nvSpPr>
        <p:spPr>
          <a:xfrm>
            <a:off x="5364163" y="4176713"/>
            <a:ext cx="576262" cy="457200"/>
          </a:xfrm>
          <a:prstGeom prst="rect">
            <a:avLst/>
          </a:prstGeom>
          <a:noFill/>
          <a:ln w="25400">
            <a:noFill/>
          </a:ln>
        </p:spPr>
        <p:txBody>
          <a:bodyPr>
            <a:spAutoFit/>
          </a:bodyPr>
          <a:p>
            <a:pPr eaLnBrk="1" hangingPunct="1">
              <a:spcBef>
                <a:spcPct val="50000"/>
              </a:spcBef>
            </a:pPr>
            <a:r>
              <a:rPr lang="en-US" altLang="zh-CN" b="0" dirty="0">
                <a:latin typeface="Tahoma" panose="020B0604030504040204" pitchFamily="34" charset="0"/>
              </a:rPr>
              <a:t>60</a:t>
            </a:r>
            <a:endParaRPr lang="en-US" altLang="zh-CN" b="0" dirty="0">
              <a:latin typeface="Tahoma" panose="020B0604030504040204" pitchFamily="34" charset="0"/>
            </a:endParaRPr>
          </a:p>
        </p:txBody>
      </p:sp>
      <p:sp>
        <p:nvSpPr>
          <p:cNvPr id="59409" name="Text Box 34"/>
          <p:cNvSpPr txBox="1"/>
          <p:nvPr/>
        </p:nvSpPr>
        <p:spPr>
          <a:xfrm>
            <a:off x="5999163" y="4176713"/>
            <a:ext cx="517525"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70</a:t>
            </a:r>
            <a:endParaRPr lang="en-US" altLang="zh-CN" b="0" dirty="0">
              <a:latin typeface="Tahoma" panose="020B0604030504040204" pitchFamily="34" charset="0"/>
            </a:endParaRPr>
          </a:p>
        </p:txBody>
      </p:sp>
      <p:sp>
        <p:nvSpPr>
          <p:cNvPr id="59410" name="Text Box 35"/>
          <p:cNvSpPr txBox="1"/>
          <p:nvPr/>
        </p:nvSpPr>
        <p:spPr>
          <a:xfrm>
            <a:off x="6732588" y="4176713"/>
            <a:ext cx="517525"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80</a:t>
            </a:r>
            <a:endParaRPr lang="en-US" altLang="zh-CN" b="0" dirty="0">
              <a:latin typeface="Tahoma" panose="020B0604030504040204" pitchFamily="34" charset="0"/>
            </a:endParaRPr>
          </a:p>
        </p:txBody>
      </p:sp>
      <p:sp>
        <p:nvSpPr>
          <p:cNvPr id="59411" name="Text Box 36"/>
          <p:cNvSpPr txBox="1"/>
          <p:nvPr/>
        </p:nvSpPr>
        <p:spPr>
          <a:xfrm>
            <a:off x="422275" y="4476750"/>
            <a:ext cx="812800"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t</a:t>
            </a:r>
            <a:r>
              <a:rPr lang="en-US" altLang="zh-CN" sz="2000" b="0" dirty="0">
                <a:latin typeface="Tahoma" panose="020B0604030504040204" pitchFamily="34" charset="0"/>
              </a:rPr>
              <a:t>1</a:t>
            </a:r>
            <a:r>
              <a:rPr lang="en-US" altLang="zh-CN" b="0" dirty="0">
                <a:latin typeface="Tahoma" panose="020B0604030504040204" pitchFamily="34" charset="0"/>
              </a:rPr>
              <a:t>=0</a:t>
            </a:r>
            <a:endParaRPr lang="en-US" altLang="zh-CN" b="0" dirty="0">
              <a:latin typeface="Tahoma" panose="020B0604030504040204" pitchFamily="34" charset="0"/>
            </a:endParaRPr>
          </a:p>
        </p:txBody>
      </p:sp>
      <p:sp>
        <p:nvSpPr>
          <p:cNvPr id="59412" name="Text Box 37"/>
          <p:cNvSpPr txBox="1"/>
          <p:nvPr/>
        </p:nvSpPr>
        <p:spPr>
          <a:xfrm>
            <a:off x="2197100" y="4654550"/>
            <a:ext cx="1069975"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B</a:t>
            </a:r>
            <a:r>
              <a:rPr lang="en-US" altLang="zh-CN" sz="2000" b="0" dirty="0">
                <a:latin typeface="Tahoma" panose="020B0604030504040204" pitchFamily="34" charset="0"/>
              </a:rPr>
              <a:t>1</a:t>
            </a:r>
            <a:r>
              <a:rPr lang="en-US" altLang="zh-CN" b="0" dirty="0">
                <a:latin typeface="Tahoma" panose="020B0604030504040204" pitchFamily="34" charset="0"/>
              </a:rPr>
              <a:t>(20)</a:t>
            </a:r>
            <a:endParaRPr lang="en-US" altLang="zh-CN" b="0" dirty="0">
              <a:latin typeface="Tahoma" panose="020B0604030504040204" pitchFamily="34" charset="0"/>
            </a:endParaRPr>
          </a:p>
        </p:txBody>
      </p:sp>
      <p:sp>
        <p:nvSpPr>
          <p:cNvPr id="59413" name="Text Box 41"/>
          <p:cNvSpPr txBox="1"/>
          <p:nvPr/>
        </p:nvSpPr>
        <p:spPr>
          <a:xfrm>
            <a:off x="1123950" y="3743325"/>
            <a:ext cx="423863"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t</a:t>
            </a:r>
            <a:r>
              <a:rPr lang="en-US" altLang="zh-CN" sz="2000" b="0" dirty="0">
                <a:latin typeface="Tahoma" panose="020B0604030504040204" pitchFamily="34" charset="0"/>
              </a:rPr>
              <a:t>1</a:t>
            </a:r>
            <a:endParaRPr lang="en-US" altLang="zh-CN" sz="2000" b="0" dirty="0">
              <a:latin typeface="Tahoma" panose="020B0604030504040204" pitchFamily="34" charset="0"/>
            </a:endParaRPr>
          </a:p>
        </p:txBody>
      </p:sp>
      <p:sp>
        <p:nvSpPr>
          <p:cNvPr id="59414" name="Text Box 42"/>
          <p:cNvSpPr txBox="1"/>
          <p:nvPr/>
        </p:nvSpPr>
        <p:spPr>
          <a:xfrm>
            <a:off x="1916113" y="3743325"/>
            <a:ext cx="423862"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t</a:t>
            </a:r>
            <a:r>
              <a:rPr lang="en-US" altLang="zh-CN" sz="2000" b="0" dirty="0">
                <a:latin typeface="Tahoma" panose="020B0604030504040204" pitchFamily="34" charset="0"/>
              </a:rPr>
              <a:t>2</a:t>
            </a:r>
            <a:endParaRPr lang="en-US" altLang="zh-CN" sz="2000" b="0" dirty="0">
              <a:latin typeface="Tahoma" panose="020B0604030504040204" pitchFamily="34" charset="0"/>
            </a:endParaRPr>
          </a:p>
        </p:txBody>
      </p:sp>
      <p:sp>
        <p:nvSpPr>
          <p:cNvPr id="59415" name="Line 49"/>
          <p:cNvSpPr/>
          <p:nvPr/>
        </p:nvSpPr>
        <p:spPr>
          <a:xfrm>
            <a:off x="3419475" y="4176713"/>
            <a:ext cx="14288" cy="0"/>
          </a:xfrm>
          <a:prstGeom prst="line">
            <a:avLst/>
          </a:prstGeom>
          <a:ln w="9525" cap="flat" cmpd="sng">
            <a:solidFill>
              <a:schemeClr val="tx1"/>
            </a:solidFill>
            <a:prstDash val="solid"/>
            <a:miter/>
            <a:headEnd type="oval" w="med" len="med"/>
            <a:tailEnd type="oval" w="med" len="med"/>
          </a:ln>
        </p:spPr>
      </p:sp>
      <p:sp>
        <p:nvSpPr>
          <p:cNvPr id="59416" name="Line 50"/>
          <p:cNvSpPr/>
          <p:nvPr/>
        </p:nvSpPr>
        <p:spPr>
          <a:xfrm>
            <a:off x="4052888" y="4176713"/>
            <a:ext cx="14287" cy="0"/>
          </a:xfrm>
          <a:prstGeom prst="line">
            <a:avLst/>
          </a:prstGeom>
          <a:ln w="9525" cap="flat" cmpd="sng">
            <a:solidFill>
              <a:schemeClr val="tx1"/>
            </a:solidFill>
            <a:prstDash val="solid"/>
            <a:miter/>
            <a:headEnd type="oval" w="med" len="med"/>
            <a:tailEnd type="oval" w="med" len="med"/>
          </a:ln>
        </p:spPr>
      </p:sp>
      <p:sp>
        <p:nvSpPr>
          <p:cNvPr id="59417" name="Line 52"/>
          <p:cNvSpPr/>
          <p:nvPr/>
        </p:nvSpPr>
        <p:spPr>
          <a:xfrm>
            <a:off x="5494338" y="4176713"/>
            <a:ext cx="14287" cy="0"/>
          </a:xfrm>
          <a:prstGeom prst="line">
            <a:avLst/>
          </a:prstGeom>
          <a:ln w="9525" cap="flat" cmpd="sng">
            <a:solidFill>
              <a:schemeClr val="tx1"/>
            </a:solidFill>
            <a:prstDash val="solid"/>
            <a:miter/>
            <a:headEnd type="oval" w="med" len="med"/>
            <a:tailEnd type="oval" w="med" len="med"/>
          </a:ln>
        </p:spPr>
      </p:sp>
      <p:sp>
        <p:nvSpPr>
          <p:cNvPr id="59418" name="Line 53"/>
          <p:cNvSpPr/>
          <p:nvPr/>
        </p:nvSpPr>
        <p:spPr>
          <a:xfrm>
            <a:off x="1979613" y="4176713"/>
            <a:ext cx="14287" cy="0"/>
          </a:xfrm>
          <a:prstGeom prst="line">
            <a:avLst/>
          </a:prstGeom>
          <a:ln w="9525" cap="flat" cmpd="sng">
            <a:solidFill>
              <a:schemeClr val="tx1"/>
            </a:solidFill>
            <a:prstDash val="solid"/>
            <a:miter/>
            <a:headEnd type="oval" w="med" len="med"/>
            <a:tailEnd type="oval" w="med" len="med"/>
          </a:ln>
        </p:spPr>
      </p:sp>
      <p:sp>
        <p:nvSpPr>
          <p:cNvPr id="59419" name="Line 54"/>
          <p:cNvSpPr/>
          <p:nvPr/>
        </p:nvSpPr>
        <p:spPr>
          <a:xfrm>
            <a:off x="2684463" y="4176713"/>
            <a:ext cx="14287" cy="0"/>
          </a:xfrm>
          <a:prstGeom prst="line">
            <a:avLst/>
          </a:prstGeom>
          <a:ln w="9525" cap="flat" cmpd="sng">
            <a:solidFill>
              <a:schemeClr val="tx1"/>
            </a:solidFill>
            <a:prstDash val="solid"/>
            <a:miter/>
            <a:headEnd type="oval" w="med" len="med"/>
            <a:tailEnd type="oval" w="med" len="med"/>
          </a:ln>
        </p:spPr>
      </p:sp>
      <p:sp>
        <p:nvSpPr>
          <p:cNvPr id="59420" name="Line 55"/>
          <p:cNvSpPr/>
          <p:nvPr/>
        </p:nvSpPr>
        <p:spPr>
          <a:xfrm>
            <a:off x="6815138" y="4176713"/>
            <a:ext cx="14287" cy="0"/>
          </a:xfrm>
          <a:prstGeom prst="line">
            <a:avLst/>
          </a:prstGeom>
          <a:ln w="9525" cap="flat" cmpd="sng">
            <a:solidFill>
              <a:schemeClr val="tx1"/>
            </a:solidFill>
            <a:prstDash val="solid"/>
            <a:miter/>
            <a:headEnd type="oval" w="med" len="med"/>
            <a:tailEnd type="oval" w="med" len="med"/>
          </a:ln>
        </p:spPr>
      </p:sp>
      <p:sp>
        <p:nvSpPr>
          <p:cNvPr id="59421" name="Line 56"/>
          <p:cNvSpPr/>
          <p:nvPr/>
        </p:nvSpPr>
        <p:spPr>
          <a:xfrm>
            <a:off x="4773613" y="4176713"/>
            <a:ext cx="14287" cy="0"/>
          </a:xfrm>
          <a:prstGeom prst="line">
            <a:avLst/>
          </a:prstGeom>
          <a:ln w="9525" cap="flat" cmpd="sng">
            <a:solidFill>
              <a:schemeClr val="tx1"/>
            </a:solidFill>
            <a:prstDash val="solid"/>
            <a:miter/>
            <a:headEnd type="oval" w="med" len="med"/>
            <a:tailEnd type="oval" w="med" len="med"/>
          </a:ln>
        </p:spPr>
      </p:sp>
      <p:sp>
        <p:nvSpPr>
          <p:cNvPr id="59422" name="Line 57"/>
          <p:cNvSpPr/>
          <p:nvPr/>
        </p:nvSpPr>
        <p:spPr>
          <a:xfrm>
            <a:off x="6151563" y="4176713"/>
            <a:ext cx="14287" cy="0"/>
          </a:xfrm>
          <a:prstGeom prst="line">
            <a:avLst/>
          </a:prstGeom>
          <a:ln w="9525" cap="flat" cmpd="sng">
            <a:solidFill>
              <a:schemeClr val="tx1"/>
            </a:solidFill>
            <a:prstDash val="solid"/>
            <a:miter/>
            <a:headEnd type="oval" w="med" len="med"/>
            <a:tailEnd type="oval" w="med" len="med"/>
          </a:ln>
        </p:spPr>
      </p:sp>
      <p:sp>
        <p:nvSpPr>
          <p:cNvPr id="59423" name="矩形 31"/>
          <p:cNvSpPr/>
          <p:nvPr/>
        </p:nvSpPr>
        <p:spPr>
          <a:xfrm>
            <a:off x="1339850" y="5514975"/>
            <a:ext cx="6724650" cy="830263"/>
          </a:xfrm>
          <a:prstGeom prst="rect">
            <a:avLst/>
          </a:prstGeom>
          <a:noFill/>
          <a:ln w="9525">
            <a:noFill/>
          </a:ln>
        </p:spPr>
        <p:txBody>
          <a:bodyPr>
            <a:spAutoFit/>
          </a:bodyPr>
          <a:p>
            <a:pPr eaLnBrk="1" hangingPunct="1">
              <a:spcBef>
                <a:spcPct val="50000"/>
              </a:spcBef>
            </a:pPr>
            <a:r>
              <a:rPr lang="zh-CN" altLang="en-US" dirty="0">
                <a:latin typeface="Tahoma" panose="020B0604030504040204" pitchFamily="34" charset="0"/>
              </a:rPr>
              <a:t>任务</a:t>
            </a:r>
            <a:r>
              <a:rPr lang="en-US" altLang="zh-CN" dirty="0">
                <a:latin typeface="Tahoma" panose="020B0604030504040204" pitchFamily="34" charset="0"/>
              </a:rPr>
              <a:t>A</a:t>
            </a:r>
            <a:r>
              <a:rPr lang="zh-CN" altLang="en-US" dirty="0">
                <a:latin typeface="Tahoma" panose="020B0604030504040204" pitchFamily="34" charset="0"/>
              </a:rPr>
              <a:t>要求每</a:t>
            </a:r>
            <a:r>
              <a:rPr lang="en-US" altLang="zh-CN" dirty="0">
                <a:latin typeface="Tahoma" panose="020B0604030504040204" pitchFamily="34" charset="0"/>
              </a:rPr>
              <a:t>20ms</a:t>
            </a:r>
            <a:r>
              <a:rPr lang="zh-CN" altLang="en-US" dirty="0">
                <a:latin typeface="Tahoma" panose="020B0604030504040204" pitchFamily="34" charset="0"/>
              </a:rPr>
              <a:t>执行一次，执行时间为</a:t>
            </a:r>
            <a:r>
              <a:rPr lang="en-US" altLang="zh-CN" dirty="0">
                <a:latin typeface="Tahoma" panose="020B0604030504040204" pitchFamily="34" charset="0"/>
              </a:rPr>
              <a:t>10ms</a:t>
            </a:r>
            <a:r>
              <a:rPr lang="zh-CN" altLang="en-US" dirty="0">
                <a:latin typeface="Tahoma" panose="020B0604030504040204" pitchFamily="34" charset="0"/>
              </a:rPr>
              <a:t>；任务</a:t>
            </a:r>
            <a:r>
              <a:rPr lang="en-US" altLang="zh-CN" dirty="0">
                <a:latin typeface="Tahoma" panose="020B0604030504040204" pitchFamily="34" charset="0"/>
              </a:rPr>
              <a:t>B</a:t>
            </a:r>
            <a:r>
              <a:rPr lang="zh-CN" altLang="en-US" dirty="0">
                <a:latin typeface="Tahoma" panose="020B0604030504040204" pitchFamily="34" charset="0"/>
              </a:rPr>
              <a:t>要求每</a:t>
            </a:r>
            <a:r>
              <a:rPr lang="en-US" altLang="zh-CN" dirty="0">
                <a:latin typeface="Tahoma" panose="020B0604030504040204" pitchFamily="34" charset="0"/>
              </a:rPr>
              <a:t>50ms</a:t>
            </a:r>
            <a:r>
              <a:rPr lang="zh-CN" altLang="en-US" dirty="0">
                <a:latin typeface="Tahoma" panose="020B0604030504040204" pitchFamily="34" charset="0"/>
              </a:rPr>
              <a:t>执行一次，执行时间为</a:t>
            </a:r>
            <a:r>
              <a:rPr lang="en-US" altLang="zh-CN" dirty="0">
                <a:latin typeface="Tahoma" panose="020B0604030504040204" pitchFamily="34" charset="0"/>
              </a:rPr>
              <a:t>25ms</a:t>
            </a:r>
            <a:endParaRPr lang="zh-CN" altLang="en-US" dirty="0">
              <a:latin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3330" name="Text Box 2"/>
          <p:cNvSpPr txBox="1">
            <a:spLocks noChangeArrowheads="1"/>
          </p:cNvSpPr>
          <p:nvPr/>
        </p:nvSpPr>
        <p:spPr bwMode="auto">
          <a:xfrm>
            <a:off x="611188" y="620713"/>
            <a:ext cx="7867650" cy="1816100"/>
          </a:xfrm>
          <a:prstGeom prst="rect">
            <a:avLst/>
          </a:prstGeom>
          <a:solidFill>
            <a:schemeClr val="accent1">
              <a:lumMod val="90000"/>
            </a:schemeClr>
          </a:solidFill>
          <a:ln w="9525">
            <a:noFill/>
            <a:miter lim="800000"/>
          </a:ln>
        </p:spPr>
        <p:txBody>
          <a:bodyPr>
            <a:spAutoFit/>
          </a:bodyPr>
          <a:lstStyle/>
          <a:p>
            <a:pPr marR="0" defTabSz="914400">
              <a:spcBef>
                <a:spcPts val="0"/>
              </a:spcBef>
              <a:buClr>
                <a:srgbClr val="3609F7"/>
              </a:buClr>
              <a:buSzTx/>
              <a:buFontTx/>
              <a:buNone/>
              <a:defRPr/>
            </a:pPr>
            <a:r>
              <a:rPr kumimoji="0" lang="en-US" altLang="zh-CN" sz="2800" kern="1200" cap="none" spc="0" normalizeH="0" baseline="0" noProof="0" dirty="0">
                <a:solidFill>
                  <a:srgbClr val="002060"/>
                </a:solidFill>
                <a:latin typeface="黑体" panose="02010609060101010101" pitchFamily="49" charset="-122"/>
                <a:ea typeface="黑体" panose="02010609060101010101" pitchFamily="49" charset="-122"/>
                <a:cs typeface="+mj-cs"/>
              </a:rPr>
              <a:t>t3=30 ms</a:t>
            </a:r>
            <a:r>
              <a:rPr kumimoji="0" lang="zh-CN" altLang="en-US" sz="2800" kern="1200" cap="none" spc="0" normalizeH="0" baseline="0" noProof="0" dirty="0">
                <a:solidFill>
                  <a:srgbClr val="002060"/>
                </a:solidFill>
                <a:latin typeface="黑体" panose="02010609060101010101" pitchFamily="49" charset="-122"/>
                <a:ea typeface="黑体" panose="02010609060101010101" pitchFamily="49" charset="-122"/>
                <a:cs typeface="+mj-cs"/>
              </a:rPr>
              <a:t>时，</a:t>
            </a:r>
            <a:endParaRPr kumimoji="0" lang="en-US" altLang="zh-CN" sz="2800" kern="1200" cap="none" spc="0" normalizeH="0" baseline="0" noProof="0" dirty="0">
              <a:solidFill>
                <a:srgbClr val="002060"/>
              </a:solidFill>
              <a:latin typeface="黑体" panose="02010609060101010101" pitchFamily="49" charset="-122"/>
              <a:ea typeface="黑体" panose="02010609060101010101" pitchFamily="49" charset="-122"/>
              <a:cs typeface="+mj-cs"/>
            </a:endParaRPr>
          </a:p>
          <a:p>
            <a:pPr marR="0" defTabSz="914400">
              <a:spcBef>
                <a:spcPts val="0"/>
              </a:spcBef>
              <a:buClr>
                <a:srgbClr val="3609F7"/>
              </a:buClr>
              <a:buSzTx/>
              <a:buFontTx/>
              <a:buNone/>
              <a:defRPr/>
            </a:pPr>
            <a:r>
              <a:rPr kumimoji="0" lang="en-US" altLang="zh-CN" sz="2800" kern="1200" cap="none" spc="0" normalizeH="0" baseline="0" noProof="0" dirty="0">
                <a:solidFill>
                  <a:srgbClr val="002060"/>
                </a:solidFill>
                <a:latin typeface="黑体" panose="02010609060101010101" pitchFamily="49" charset="-122"/>
                <a:ea typeface="黑体" panose="02010609060101010101" pitchFamily="49" charset="-122"/>
                <a:cs typeface="+mj-cs"/>
              </a:rPr>
              <a:t>  A2</a:t>
            </a:r>
            <a:r>
              <a:rPr kumimoji="0" lang="zh-CN" altLang="en-US" sz="2800" kern="1200" cap="none" spc="0" normalizeH="0" baseline="0" noProof="0" dirty="0">
                <a:solidFill>
                  <a:srgbClr val="002060"/>
                </a:solidFill>
                <a:latin typeface="黑体" panose="02010609060101010101" pitchFamily="49" charset="-122"/>
                <a:ea typeface="黑体" panose="02010609060101010101" pitchFamily="49" charset="-122"/>
                <a:cs typeface="+mj-cs"/>
              </a:rPr>
              <a:t>的松弛度</a:t>
            </a:r>
            <a:r>
              <a:rPr kumimoji="0" lang="en-US" altLang="zh-CN" sz="2800" kern="1200" cap="none" spc="0" normalizeH="0" baseline="0" noProof="0" dirty="0">
                <a:solidFill>
                  <a:srgbClr val="002060"/>
                </a:solidFill>
                <a:latin typeface="黑体" panose="02010609060101010101" pitchFamily="49" charset="-122"/>
                <a:ea typeface="黑体" panose="02010609060101010101" pitchFamily="49" charset="-122"/>
                <a:cs typeface="+mj-cs"/>
              </a:rPr>
              <a:t>=40-10-30=0 ms</a:t>
            </a:r>
            <a:endParaRPr kumimoji="0" lang="en-US" altLang="zh-CN" sz="2800" kern="1200" cap="none" spc="0" normalizeH="0" baseline="0" noProof="0" dirty="0">
              <a:solidFill>
                <a:srgbClr val="002060"/>
              </a:solidFill>
              <a:latin typeface="黑体" panose="02010609060101010101" pitchFamily="49" charset="-122"/>
              <a:ea typeface="黑体" panose="02010609060101010101" pitchFamily="49" charset="-122"/>
              <a:cs typeface="+mj-cs"/>
            </a:endParaRPr>
          </a:p>
          <a:p>
            <a:pPr marR="0" defTabSz="914400">
              <a:spcBef>
                <a:spcPts val="0"/>
              </a:spcBef>
              <a:buClrTx/>
              <a:buSzTx/>
              <a:buFontTx/>
              <a:buNone/>
              <a:defRPr/>
            </a:pPr>
            <a:r>
              <a:rPr kumimoji="0" lang="en-US" altLang="zh-CN" sz="2800" kern="1200" cap="none" spc="0" normalizeH="0" baseline="0" noProof="0" dirty="0">
                <a:solidFill>
                  <a:srgbClr val="002060"/>
                </a:solidFill>
                <a:latin typeface="黑体" panose="02010609060101010101" pitchFamily="49" charset="-122"/>
                <a:ea typeface="黑体" panose="02010609060101010101" pitchFamily="49" charset="-122"/>
                <a:cs typeface="+mj-cs"/>
              </a:rPr>
              <a:t>  B1</a:t>
            </a:r>
            <a:r>
              <a:rPr kumimoji="0" lang="zh-CN" altLang="en-US" sz="2800" kern="1200" cap="none" spc="0" normalizeH="0" baseline="0" noProof="0" dirty="0">
                <a:solidFill>
                  <a:srgbClr val="002060"/>
                </a:solidFill>
                <a:latin typeface="黑体" panose="02010609060101010101" pitchFamily="49" charset="-122"/>
                <a:ea typeface="黑体" panose="02010609060101010101" pitchFamily="49" charset="-122"/>
                <a:cs typeface="+mj-cs"/>
              </a:rPr>
              <a:t>的松弛度</a:t>
            </a:r>
            <a:r>
              <a:rPr kumimoji="0" lang="en-US" altLang="zh-CN" sz="2800" kern="1200" cap="none" spc="0" normalizeH="0" baseline="0" noProof="0" dirty="0">
                <a:solidFill>
                  <a:srgbClr val="002060"/>
                </a:solidFill>
                <a:latin typeface="黑体" panose="02010609060101010101" pitchFamily="49" charset="-122"/>
                <a:ea typeface="黑体" panose="02010609060101010101" pitchFamily="49" charset="-122"/>
                <a:cs typeface="+mj-cs"/>
              </a:rPr>
              <a:t>=50-5-30=15ms</a:t>
            </a:r>
            <a:endParaRPr kumimoji="0" lang="en-US" altLang="zh-CN" sz="2800" kern="1200" cap="none" spc="0" normalizeH="0" baseline="0" noProof="0" dirty="0">
              <a:solidFill>
                <a:srgbClr val="002060"/>
              </a:solidFill>
              <a:latin typeface="黑体" panose="02010609060101010101" pitchFamily="49" charset="-122"/>
              <a:ea typeface="黑体" panose="02010609060101010101" pitchFamily="49" charset="-122"/>
              <a:cs typeface="+mj-cs"/>
            </a:endParaRPr>
          </a:p>
          <a:p>
            <a:pPr marR="0" defTabSz="914400">
              <a:spcBef>
                <a:spcPts val="0"/>
              </a:spcBef>
              <a:buClrTx/>
              <a:buSzTx/>
              <a:buFontTx/>
              <a:buNone/>
              <a:defRPr/>
            </a:pPr>
            <a:r>
              <a:rPr kumimoji="0" lang="en-US" altLang="zh-CN" sz="2800" kern="1200" cap="none" spc="0" normalizeH="0" baseline="0" noProof="0" dirty="0">
                <a:solidFill>
                  <a:srgbClr val="002060"/>
                </a:solidFill>
                <a:latin typeface="黑体" panose="02010609060101010101" pitchFamily="49" charset="-122"/>
                <a:ea typeface="黑体" panose="02010609060101010101" pitchFamily="49" charset="-122"/>
                <a:cs typeface="+mj-cs"/>
              </a:rPr>
              <a:t>  </a:t>
            </a:r>
            <a:r>
              <a:rPr kumimoji="0" lang="zh-CN" altLang="en-US" sz="2800" kern="1200" cap="none" spc="0" normalizeH="0" baseline="0" noProof="0" dirty="0">
                <a:solidFill>
                  <a:srgbClr val="002060"/>
                </a:solidFill>
                <a:latin typeface="黑体" panose="02010609060101010101" pitchFamily="49" charset="-122"/>
                <a:ea typeface="黑体" panose="02010609060101010101" pitchFamily="49" charset="-122"/>
                <a:cs typeface="+mj-cs"/>
              </a:rPr>
              <a:t>故调度程序应抢占</a:t>
            </a:r>
            <a:r>
              <a:rPr kumimoji="0" lang="en-US" altLang="zh-CN" sz="2800" kern="1200" cap="none" spc="0" normalizeH="0" baseline="0" noProof="0" dirty="0">
                <a:solidFill>
                  <a:srgbClr val="002060"/>
                </a:solidFill>
                <a:latin typeface="黑体" panose="02010609060101010101" pitchFamily="49" charset="-122"/>
                <a:ea typeface="黑体" panose="02010609060101010101" pitchFamily="49" charset="-122"/>
                <a:cs typeface="+mj-cs"/>
              </a:rPr>
              <a:t>B1</a:t>
            </a:r>
            <a:r>
              <a:rPr kumimoji="0" lang="zh-CN" altLang="en-US" sz="2800" kern="1200" cap="none" spc="0" normalizeH="0" baseline="0" noProof="0" dirty="0">
                <a:solidFill>
                  <a:srgbClr val="002060"/>
                </a:solidFill>
                <a:latin typeface="黑体" panose="02010609060101010101" pitchFamily="49" charset="-122"/>
                <a:ea typeface="黑体" panose="02010609060101010101" pitchFamily="49" charset="-122"/>
                <a:cs typeface="+mj-cs"/>
              </a:rPr>
              <a:t>调度</a:t>
            </a:r>
            <a:r>
              <a:rPr kumimoji="0" lang="en-US" altLang="zh-CN" sz="2800" kern="1200" cap="none" spc="0" normalizeH="0" baseline="0" noProof="0" dirty="0">
                <a:solidFill>
                  <a:srgbClr val="002060"/>
                </a:solidFill>
                <a:latin typeface="黑体" panose="02010609060101010101" pitchFamily="49" charset="-122"/>
                <a:ea typeface="黑体" panose="02010609060101010101" pitchFamily="49" charset="-122"/>
                <a:cs typeface="+mj-cs"/>
              </a:rPr>
              <a:t>A2</a:t>
            </a:r>
            <a:r>
              <a:rPr kumimoji="0" lang="zh-CN" altLang="en-US" sz="2800" kern="1200" cap="none" spc="0" normalizeH="0" baseline="0" noProof="0" dirty="0">
                <a:solidFill>
                  <a:srgbClr val="002060"/>
                </a:solidFill>
                <a:latin typeface="黑体" panose="02010609060101010101" pitchFamily="49" charset="-122"/>
                <a:ea typeface="黑体" panose="02010609060101010101" pitchFamily="49" charset="-122"/>
                <a:cs typeface="+mj-cs"/>
              </a:rPr>
              <a:t>执行</a:t>
            </a:r>
            <a:r>
              <a:rPr kumimoji="0" lang="en-US" altLang="zh-CN" sz="2800" kern="1200" cap="none" spc="0" normalizeH="0" baseline="0" noProof="0" dirty="0">
                <a:solidFill>
                  <a:srgbClr val="002060"/>
                </a:solidFill>
                <a:latin typeface="黑体" panose="02010609060101010101" pitchFamily="49" charset="-122"/>
                <a:ea typeface="黑体" panose="02010609060101010101" pitchFamily="49" charset="-122"/>
                <a:cs typeface="+mj-cs"/>
              </a:rPr>
              <a:t>10ms</a:t>
            </a:r>
            <a:r>
              <a:rPr kumimoji="0" lang="zh-CN" altLang="en-US" sz="2800" kern="1200" cap="none" spc="0" normalizeH="0" baseline="0" noProof="0" dirty="0">
                <a:solidFill>
                  <a:srgbClr val="002060"/>
                </a:solidFill>
                <a:latin typeface="黑体" panose="02010609060101010101" pitchFamily="49" charset="-122"/>
                <a:ea typeface="黑体" panose="02010609060101010101" pitchFamily="49" charset="-122"/>
                <a:cs typeface="+mj-cs"/>
              </a:rPr>
              <a:t>。</a:t>
            </a:r>
            <a:endParaRPr kumimoji="0" lang="zh-CN" altLang="en-US" sz="2800" kern="1200" cap="none" spc="0" normalizeH="0" baseline="0" noProof="0" dirty="0">
              <a:solidFill>
                <a:srgbClr val="002060"/>
              </a:solidFill>
              <a:latin typeface="黑体" panose="02010609060101010101" pitchFamily="49" charset="-122"/>
              <a:ea typeface="黑体" panose="02010609060101010101" pitchFamily="49" charset="-122"/>
              <a:cs typeface="+mj-cs"/>
            </a:endParaRPr>
          </a:p>
        </p:txBody>
      </p:sp>
      <p:sp>
        <p:nvSpPr>
          <p:cNvPr id="60419" name="Line 5"/>
          <p:cNvSpPr/>
          <p:nvPr/>
        </p:nvSpPr>
        <p:spPr>
          <a:xfrm>
            <a:off x="1187450" y="3968750"/>
            <a:ext cx="6985000" cy="0"/>
          </a:xfrm>
          <a:prstGeom prst="line">
            <a:avLst/>
          </a:prstGeom>
          <a:ln w="25400" cap="flat" cmpd="sng">
            <a:solidFill>
              <a:schemeClr val="tx1"/>
            </a:solidFill>
            <a:prstDash val="solid"/>
            <a:miter/>
            <a:headEnd type="oval" w="med" len="med"/>
            <a:tailEnd type="triangle" w="med" len="med"/>
          </a:ln>
        </p:spPr>
      </p:sp>
      <p:sp>
        <p:nvSpPr>
          <p:cNvPr id="60420" name="Line 6"/>
          <p:cNvSpPr/>
          <p:nvPr/>
        </p:nvSpPr>
        <p:spPr>
          <a:xfrm flipV="1">
            <a:off x="1187450" y="3384550"/>
            <a:ext cx="0" cy="576263"/>
          </a:xfrm>
          <a:prstGeom prst="line">
            <a:avLst/>
          </a:prstGeom>
          <a:ln w="25400" cap="flat" cmpd="sng">
            <a:solidFill>
              <a:schemeClr val="tx1"/>
            </a:solidFill>
            <a:prstDash val="solid"/>
            <a:miter/>
            <a:headEnd type="none" w="med" len="med"/>
            <a:tailEnd type="none" w="med" len="med"/>
          </a:ln>
        </p:spPr>
      </p:sp>
      <p:sp>
        <p:nvSpPr>
          <p:cNvPr id="60421" name="Line 7"/>
          <p:cNvSpPr/>
          <p:nvPr/>
        </p:nvSpPr>
        <p:spPr>
          <a:xfrm>
            <a:off x="1187450" y="3384550"/>
            <a:ext cx="792163" cy="0"/>
          </a:xfrm>
          <a:prstGeom prst="line">
            <a:avLst/>
          </a:prstGeom>
          <a:ln w="25400" cap="flat" cmpd="sng">
            <a:solidFill>
              <a:schemeClr val="tx1"/>
            </a:solidFill>
            <a:prstDash val="solid"/>
            <a:miter/>
            <a:headEnd type="none" w="med" len="med"/>
            <a:tailEnd type="none" w="med" len="med"/>
          </a:ln>
        </p:spPr>
      </p:sp>
      <p:sp>
        <p:nvSpPr>
          <p:cNvPr id="60422" name="Line 8"/>
          <p:cNvSpPr/>
          <p:nvPr/>
        </p:nvSpPr>
        <p:spPr>
          <a:xfrm>
            <a:off x="1979613" y="3384550"/>
            <a:ext cx="0" cy="1079500"/>
          </a:xfrm>
          <a:prstGeom prst="line">
            <a:avLst/>
          </a:prstGeom>
          <a:ln w="25400" cap="flat" cmpd="sng">
            <a:solidFill>
              <a:schemeClr val="tx1"/>
            </a:solidFill>
            <a:prstDash val="solid"/>
            <a:miter/>
            <a:headEnd type="none" w="med" len="med"/>
            <a:tailEnd type="none" w="med" len="med"/>
          </a:ln>
        </p:spPr>
      </p:sp>
      <p:sp>
        <p:nvSpPr>
          <p:cNvPr id="60423" name="Line 9"/>
          <p:cNvSpPr/>
          <p:nvPr/>
        </p:nvSpPr>
        <p:spPr>
          <a:xfrm>
            <a:off x="1979613" y="4464050"/>
            <a:ext cx="1439862" cy="0"/>
          </a:xfrm>
          <a:prstGeom prst="line">
            <a:avLst/>
          </a:prstGeom>
          <a:ln w="25400" cap="flat" cmpd="sng">
            <a:solidFill>
              <a:schemeClr val="tx1"/>
            </a:solidFill>
            <a:prstDash val="solid"/>
            <a:miter/>
            <a:headEnd type="none" w="med" len="med"/>
            <a:tailEnd type="none" w="med" len="med"/>
          </a:ln>
        </p:spPr>
      </p:sp>
      <p:sp>
        <p:nvSpPr>
          <p:cNvPr id="60424" name="Line 10"/>
          <p:cNvSpPr/>
          <p:nvPr/>
        </p:nvSpPr>
        <p:spPr>
          <a:xfrm flipV="1">
            <a:off x="3419475" y="3384550"/>
            <a:ext cx="0" cy="1079500"/>
          </a:xfrm>
          <a:prstGeom prst="line">
            <a:avLst/>
          </a:prstGeom>
          <a:ln w="25400" cap="flat" cmpd="sng">
            <a:solidFill>
              <a:schemeClr val="tx1"/>
            </a:solidFill>
            <a:prstDash val="solid"/>
            <a:miter/>
            <a:headEnd type="none" w="med" len="med"/>
            <a:tailEnd type="none" w="med" len="med"/>
          </a:ln>
        </p:spPr>
      </p:sp>
      <p:sp>
        <p:nvSpPr>
          <p:cNvPr id="9" name="Line 11"/>
          <p:cNvSpPr/>
          <p:nvPr/>
        </p:nvSpPr>
        <p:spPr>
          <a:xfrm>
            <a:off x="3419475" y="3384550"/>
            <a:ext cx="647700" cy="0"/>
          </a:xfrm>
          <a:prstGeom prst="line">
            <a:avLst/>
          </a:prstGeom>
          <a:ln w="25400" cap="flat" cmpd="sng">
            <a:solidFill>
              <a:srgbClr val="FF0000"/>
            </a:solidFill>
            <a:prstDash val="solid"/>
            <a:miter/>
            <a:headEnd type="none" w="med" len="med"/>
            <a:tailEnd type="none" w="med" len="med"/>
          </a:ln>
        </p:spPr>
      </p:sp>
      <p:sp>
        <p:nvSpPr>
          <p:cNvPr id="60426" name="Text Box 22"/>
          <p:cNvSpPr txBox="1"/>
          <p:nvPr/>
        </p:nvSpPr>
        <p:spPr>
          <a:xfrm>
            <a:off x="1050925" y="2747963"/>
            <a:ext cx="1073150"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A</a:t>
            </a:r>
            <a:r>
              <a:rPr lang="en-US" altLang="zh-CN" sz="2000" b="0" dirty="0">
                <a:latin typeface="Tahoma" panose="020B0604030504040204" pitchFamily="34" charset="0"/>
              </a:rPr>
              <a:t>1</a:t>
            </a:r>
            <a:r>
              <a:rPr lang="en-US" altLang="zh-CN" b="0" dirty="0">
                <a:latin typeface="Tahoma" panose="020B0604030504040204" pitchFamily="34" charset="0"/>
              </a:rPr>
              <a:t>(10)</a:t>
            </a:r>
            <a:endParaRPr lang="en-US" altLang="zh-CN" b="0" dirty="0">
              <a:latin typeface="Tahoma" panose="020B0604030504040204" pitchFamily="34" charset="0"/>
            </a:endParaRPr>
          </a:p>
        </p:txBody>
      </p:sp>
      <p:sp>
        <p:nvSpPr>
          <p:cNvPr id="60427" name="Text Box 23"/>
          <p:cNvSpPr txBox="1"/>
          <p:nvPr/>
        </p:nvSpPr>
        <p:spPr>
          <a:xfrm>
            <a:off x="3067050" y="2808288"/>
            <a:ext cx="1073150"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A</a:t>
            </a:r>
            <a:r>
              <a:rPr lang="en-US" altLang="zh-CN" sz="2000" b="0" dirty="0">
                <a:latin typeface="Tahoma" panose="020B0604030504040204" pitchFamily="34" charset="0"/>
              </a:rPr>
              <a:t>2</a:t>
            </a:r>
            <a:r>
              <a:rPr lang="en-US" altLang="zh-CN" b="0" dirty="0">
                <a:latin typeface="Tahoma" panose="020B0604030504040204" pitchFamily="34" charset="0"/>
              </a:rPr>
              <a:t>(10)</a:t>
            </a:r>
            <a:endParaRPr lang="en-US" altLang="zh-CN" b="0" dirty="0">
              <a:latin typeface="Tahoma" panose="020B0604030504040204" pitchFamily="34" charset="0"/>
            </a:endParaRPr>
          </a:p>
        </p:txBody>
      </p:sp>
      <p:sp>
        <p:nvSpPr>
          <p:cNvPr id="60428" name="Text Box 26"/>
          <p:cNvSpPr txBox="1"/>
          <p:nvPr/>
        </p:nvSpPr>
        <p:spPr>
          <a:xfrm>
            <a:off x="8174038" y="3684588"/>
            <a:ext cx="285750"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t</a:t>
            </a:r>
            <a:endParaRPr lang="en-US" altLang="zh-CN" b="0" dirty="0">
              <a:latin typeface="Tahoma" panose="020B0604030504040204" pitchFamily="34" charset="0"/>
            </a:endParaRPr>
          </a:p>
        </p:txBody>
      </p:sp>
      <p:sp>
        <p:nvSpPr>
          <p:cNvPr id="60429" name="Text Box 27"/>
          <p:cNvSpPr txBox="1"/>
          <p:nvPr/>
        </p:nvSpPr>
        <p:spPr>
          <a:xfrm>
            <a:off x="971550" y="3960813"/>
            <a:ext cx="350838"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0</a:t>
            </a:r>
            <a:endParaRPr lang="en-US" altLang="zh-CN" b="0" dirty="0">
              <a:latin typeface="Tahoma" panose="020B0604030504040204" pitchFamily="34" charset="0"/>
            </a:endParaRPr>
          </a:p>
        </p:txBody>
      </p:sp>
      <p:sp>
        <p:nvSpPr>
          <p:cNvPr id="60430" name="Text Box 28"/>
          <p:cNvSpPr txBox="1"/>
          <p:nvPr/>
        </p:nvSpPr>
        <p:spPr>
          <a:xfrm>
            <a:off x="1752600" y="3960813"/>
            <a:ext cx="517525"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10</a:t>
            </a:r>
            <a:endParaRPr lang="en-US" altLang="zh-CN" b="0" dirty="0">
              <a:latin typeface="Tahoma" panose="020B0604030504040204" pitchFamily="34" charset="0"/>
            </a:endParaRPr>
          </a:p>
        </p:txBody>
      </p:sp>
      <p:sp>
        <p:nvSpPr>
          <p:cNvPr id="60431" name="Text Box 29"/>
          <p:cNvSpPr txBox="1"/>
          <p:nvPr/>
        </p:nvSpPr>
        <p:spPr>
          <a:xfrm>
            <a:off x="2401888" y="3960813"/>
            <a:ext cx="517525"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20</a:t>
            </a:r>
            <a:endParaRPr lang="en-US" altLang="zh-CN" b="0" dirty="0">
              <a:latin typeface="Tahoma" panose="020B0604030504040204" pitchFamily="34" charset="0"/>
            </a:endParaRPr>
          </a:p>
        </p:txBody>
      </p:sp>
      <p:sp>
        <p:nvSpPr>
          <p:cNvPr id="60432" name="Text Box 30"/>
          <p:cNvSpPr txBox="1"/>
          <p:nvPr/>
        </p:nvSpPr>
        <p:spPr>
          <a:xfrm>
            <a:off x="3167063" y="3960813"/>
            <a:ext cx="649287" cy="457200"/>
          </a:xfrm>
          <a:prstGeom prst="rect">
            <a:avLst/>
          </a:prstGeom>
          <a:noFill/>
          <a:ln w="25400">
            <a:noFill/>
          </a:ln>
        </p:spPr>
        <p:txBody>
          <a:bodyPr>
            <a:spAutoFit/>
          </a:bodyPr>
          <a:p>
            <a:pPr eaLnBrk="1" hangingPunct="1">
              <a:spcBef>
                <a:spcPct val="50000"/>
              </a:spcBef>
            </a:pPr>
            <a:r>
              <a:rPr lang="en-US" altLang="zh-CN" b="0" dirty="0">
                <a:latin typeface="Tahoma" panose="020B0604030504040204" pitchFamily="34" charset="0"/>
              </a:rPr>
              <a:t>30</a:t>
            </a:r>
            <a:endParaRPr lang="en-US" altLang="zh-CN" b="0" dirty="0">
              <a:latin typeface="Tahoma" panose="020B0604030504040204" pitchFamily="34" charset="0"/>
            </a:endParaRPr>
          </a:p>
        </p:txBody>
      </p:sp>
      <p:sp>
        <p:nvSpPr>
          <p:cNvPr id="60433" name="Text Box 31"/>
          <p:cNvSpPr txBox="1"/>
          <p:nvPr/>
        </p:nvSpPr>
        <p:spPr>
          <a:xfrm>
            <a:off x="3814763" y="3960813"/>
            <a:ext cx="517525"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40</a:t>
            </a:r>
            <a:endParaRPr lang="en-US" altLang="zh-CN" b="0" dirty="0">
              <a:latin typeface="Tahoma" panose="020B0604030504040204" pitchFamily="34" charset="0"/>
            </a:endParaRPr>
          </a:p>
        </p:txBody>
      </p:sp>
      <p:sp>
        <p:nvSpPr>
          <p:cNvPr id="60434" name="Text Box 32"/>
          <p:cNvSpPr txBox="1"/>
          <p:nvPr/>
        </p:nvSpPr>
        <p:spPr>
          <a:xfrm>
            <a:off x="4594225" y="3960813"/>
            <a:ext cx="517525"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50</a:t>
            </a:r>
            <a:endParaRPr lang="en-US" altLang="zh-CN" b="0" dirty="0">
              <a:latin typeface="Tahoma" panose="020B0604030504040204" pitchFamily="34" charset="0"/>
            </a:endParaRPr>
          </a:p>
        </p:txBody>
      </p:sp>
      <p:sp>
        <p:nvSpPr>
          <p:cNvPr id="60435" name="Text Box 33"/>
          <p:cNvSpPr txBox="1"/>
          <p:nvPr/>
        </p:nvSpPr>
        <p:spPr>
          <a:xfrm>
            <a:off x="5219700" y="3960813"/>
            <a:ext cx="576263" cy="457200"/>
          </a:xfrm>
          <a:prstGeom prst="rect">
            <a:avLst/>
          </a:prstGeom>
          <a:noFill/>
          <a:ln w="25400">
            <a:noFill/>
          </a:ln>
        </p:spPr>
        <p:txBody>
          <a:bodyPr>
            <a:spAutoFit/>
          </a:bodyPr>
          <a:p>
            <a:pPr eaLnBrk="1" hangingPunct="1">
              <a:spcBef>
                <a:spcPct val="50000"/>
              </a:spcBef>
            </a:pPr>
            <a:r>
              <a:rPr lang="en-US" altLang="zh-CN" b="0" dirty="0">
                <a:latin typeface="Tahoma" panose="020B0604030504040204" pitchFamily="34" charset="0"/>
              </a:rPr>
              <a:t>60</a:t>
            </a:r>
            <a:endParaRPr lang="en-US" altLang="zh-CN" b="0" dirty="0">
              <a:latin typeface="Tahoma" panose="020B0604030504040204" pitchFamily="34" charset="0"/>
            </a:endParaRPr>
          </a:p>
        </p:txBody>
      </p:sp>
      <p:sp>
        <p:nvSpPr>
          <p:cNvPr id="60436" name="Text Box 34"/>
          <p:cNvSpPr txBox="1"/>
          <p:nvPr/>
        </p:nvSpPr>
        <p:spPr>
          <a:xfrm>
            <a:off x="5878513" y="3960813"/>
            <a:ext cx="517525"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70</a:t>
            </a:r>
            <a:endParaRPr lang="en-US" altLang="zh-CN" b="0" dirty="0">
              <a:latin typeface="Tahoma" panose="020B0604030504040204" pitchFamily="34" charset="0"/>
            </a:endParaRPr>
          </a:p>
        </p:txBody>
      </p:sp>
      <p:sp>
        <p:nvSpPr>
          <p:cNvPr id="60437" name="Text Box 35"/>
          <p:cNvSpPr txBox="1"/>
          <p:nvPr/>
        </p:nvSpPr>
        <p:spPr>
          <a:xfrm>
            <a:off x="6732588" y="3960813"/>
            <a:ext cx="517525"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80</a:t>
            </a:r>
            <a:endParaRPr lang="en-US" altLang="zh-CN" b="0" dirty="0">
              <a:latin typeface="Tahoma" panose="020B0604030504040204" pitchFamily="34" charset="0"/>
            </a:endParaRPr>
          </a:p>
        </p:txBody>
      </p:sp>
      <p:sp>
        <p:nvSpPr>
          <p:cNvPr id="60438" name="Text Box 36"/>
          <p:cNvSpPr txBox="1"/>
          <p:nvPr/>
        </p:nvSpPr>
        <p:spPr>
          <a:xfrm>
            <a:off x="422275" y="4260850"/>
            <a:ext cx="812800"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t</a:t>
            </a:r>
            <a:r>
              <a:rPr lang="en-US" altLang="zh-CN" sz="2000" b="0" dirty="0">
                <a:latin typeface="Tahoma" panose="020B0604030504040204" pitchFamily="34" charset="0"/>
              </a:rPr>
              <a:t>1</a:t>
            </a:r>
            <a:r>
              <a:rPr lang="en-US" altLang="zh-CN" b="0" dirty="0">
                <a:latin typeface="Tahoma" panose="020B0604030504040204" pitchFamily="34" charset="0"/>
              </a:rPr>
              <a:t>=0</a:t>
            </a:r>
            <a:endParaRPr lang="en-US" altLang="zh-CN" b="0" dirty="0">
              <a:latin typeface="Tahoma" panose="020B0604030504040204" pitchFamily="34" charset="0"/>
            </a:endParaRPr>
          </a:p>
        </p:txBody>
      </p:sp>
      <p:sp>
        <p:nvSpPr>
          <p:cNvPr id="60439" name="Text Box 37"/>
          <p:cNvSpPr txBox="1"/>
          <p:nvPr/>
        </p:nvSpPr>
        <p:spPr>
          <a:xfrm>
            <a:off x="2197100" y="4438650"/>
            <a:ext cx="1069975"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B</a:t>
            </a:r>
            <a:r>
              <a:rPr lang="en-US" altLang="zh-CN" sz="2000" b="0" dirty="0">
                <a:latin typeface="Tahoma" panose="020B0604030504040204" pitchFamily="34" charset="0"/>
              </a:rPr>
              <a:t>1</a:t>
            </a:r>
            <a:r>
              <a:rPr lang="en-US" altLang="zh-CN" b="0" dirty="0">
                <a:latin typeface="Tahoma" panose="020B0604030504040204" pitchFamily="34" charset="0"/>
              </a:rPr>
              <a:t>(20)</a:t>
            </a:r>
            <a:endParaRPr lang="en-US" altLang="zh-CN" b="0" dirty="0">
              <a:latin typeface="Tahoma" panose="020B0604030504040204" pitchFamily="34" charset="0"/>
            </a:endParaRPr>
          </a:p>
        </p:txBody>
      </p:sp>
      <p:sp>
        <p:nvSpPr>
          <p:cNvPr id="60440" name="Text Box 41"/>
          <p:cNvSpPr txBox="1"/>
          <p:nvPr/>
        </p:nvSpPr>
        <p:spPr>
          <a:xfrm>
            <a:off x="1123950" y="3527425"/>
            <a:ext cx="423863"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t</a:t>
            </a:r>
            <a:r>
              <a:rPr lang="en-US" altLang="zh-CN" sz="2000" b="0" dirty="0">
                <a:latin typeface="Tahoma" panose="020B0604030504040204" pitchFamily="34" charset="0"/>
              </a:rPr>
              <a:t>1</a:t>
            </a:r>
            <a:endParaRPr lang="en-US" altLang="zh-CN" sz="2000" b="0" dirty="0">
              <a:latin typeface="Tahoma" panose="020B0604030504040204" pitchFamily="34" charset="0"/>
            </a:endParaRPr>
          </a:p>
        </p:txBody>
      </p:sp>
      <p:sp>
        <p:nvSpPr>
          <p:cNvPr id="60441" name="Text Box 42"/>
          <p:cNvSpPr txBox="1"/>
          <p:nvPr/>
        </p:nvSpPr>
        <p:spPr>
          <a:xfrm>
            <a:off x="1916113" y="3527425"/>
            <a:ext cx="423862"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t</a:t>
            </a:r>
            <a:r>
              <a:rPr lang="en-US" altLang="zh-CN" sz="2000" b="0" dirty="0">
                <a:latin typeface="Tahoma" panose="020B0604030504040204" pitchFamily="34" charset="0"/>
              </a:rPr>
              <a:t>2</a:t>
            </a:r>
            <a:endParaRPr lang="en-US" altLang="zh-CN" sz="2000" b="0" dirty="0">
              <a:latin typeface="Tahoma" panose="020B0604030504040204" pitchFamily="34" charset="0"/>
            </a:endParaRPr>
          </a:p>
        </p:txBody>
      </p:sp>
      <p:sp>
        <p:nvSpPr>
          <p:cNvPr id="60442" name="Text Box 43"/>
          <p:cNvSpPr txBox="1"/>
          <p:nvPr/>
        </p:nvSpPr>
        <p:spPr>
          <a:xfrm>
            <a:off x="3203575" y="3527425"/>
            <a:ext cx="423863"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t</a:t>
            </a:r>
            <a:r>
              <a:rPr lang="en-US" altLang="zh-CN" sz="2000" b="0" dirty="0">
                <a:latin typeface="Tahoma" panose="020B0604030504040204" pitchFamily="34" charset="0"/>
              </a:rPr>
              <a:t>3</a:t>
            </a:r>
            <a:endParaRPr lang="en-US" altLang="zh-CN" sz="2000" b="0" dirty="0">
              <a:latin typeface="Tahoma" panose="020B0604030504040204" pitchFamily="34" charset="0"/>
            </a:endParaRPr>
          </a:p>
        </p:txBody>
      </p:sp>
      <p:sp>
        <p:nvSpPr>
          <p:cNvPr id="60443" name="Line 49"/>
          <p:cNvSpPr/>
          <p:nvPr/>
        </p:nvSpPr>
        <p:spPr>
          <a:xfrm>
            <a:off x="3419475" y="3960813"/>
            <a:ext cx="14288" cy="0"/>
          </a:xfrm>
          <a:prstGeom prst="line">
            <a:avLst/>
          </a:prstGeom>
          <a:ln w="9525" cap="flat" cmpd="sng">
            <a:solidFill>
              <a:schemeClr val="tx1"/>
            </a:solidFill>
            <a:prstDash val="solid"/>
            <a:miter/>
            <a:headEnd type="oval" w="med" len="med"/>
            <a:tailEnd type="oval" w="med" len="med"/>
          </a:ln>
        </p:spPr>
      </p:sp>
      <p:sp>
        <p:nvSpPr>
          <p:cNvPr id="60444" name="Line 50"/>
          <p:cNvSpPr/>
          <p:nvPr/>
        </p:nvSpPr>
        <p:spPr>
          <a:xfrm>
            <a:off x="4052888" y="3960813"/>
            <a:ext cx="14287" cy="0"/>
          </a:xfrm>
          <a:prstGeom prst="line">
            <a:avLst/>
          </a:prstGeom>
          <a:ln w="9525" cap="flat" cmpd="sng">
            <a:solidFill>
              <a:schemeClr val="tx1"/>
            </a:solidFill>
            <a:prstDash val="solid"/>
            <a:miter/>
            <a:headEnd type="oval" w="med" len="med"/>
            <a:tailEnd type="oval" w="med" len="med"/>
          </a:ln>
        </p:spPr>
      </p:sp>
      <p:sp>
        <p:nvSpPr>
          <p:cNvPr id="60445" name="Line 52"/>
          <p:cNvSpPr/>
          <p:nvPr/>
        </p:nvSpPr>
        <p:spPr>
          <a:xfrm>
            <a:off x="5494338" y="3960813"/>
            <a:ext cx="14287" cy="0"/>
          </a:xfrm>
          <a:prstGeom prst="line">
            <a:avLst/>
          </a:prstGeom>
          <a:ln w="9525" cap="flat" cmpd="sng">
            <a:solidFill>
              <a:schemeClr val="tx1"/>
            </a:solidFill>
            <a:prstDash val="solid"/>
            <a:miter/>
            <a:headEnd type="oval" w="med" len="med"/>
            <a:tailEnd type="oval" w="med" len="med"/>
          </a:ln>
        </p:spPr>
      </p:sp>
      <p:sp>
        <p:nvSpPr>
          <p:cNvPr id="60446" name="Line 53"/>
          <p:cNvSpPr/>
          <p:nvPr/>
        </p:nvSpPr>
        <p:spPr>
          <a:xfrm>
            <a:off x="1979613" y="3960813"/>
            <a:ext cx="14287" cy="0"/>
          </a:xfrm>
          <a:prstGeom prst="line">
            <a:avLst/>
          </a:prstGeom>
          <a:ln w="9525" cap="flat" cmpd="sng">
            <a:solidFill>
              <a:schemeClr val="tx1"/>
            </a:solidFill>
            <a:prstDash val="solid"/>
            <a:miter/>
            <a:headEnd type="oval" w="med" len="med"/>
            <a:tailEnd type="oval" w="med" len="med"/>
          </a:ln>
        </p:spPr>
      </p:sp>
      <p:sp>
        <p:nvSpPr>
          <p:cNvPr id="60447" name="Line 54"/>
          <p:cNvSpPr/>
          <p:nvPr/>
        </p:nvSpPr>
        <p:spPr>
          <a:xfrm>
            <a:off x="2684463" y="3960813"/>
            <a:ext cx="14287" cy="0"/>
          </a:xfrm>
          <a:prstGeom prst="line">
            <a:avLst/>
          </a:prstGeom>
          <a:ln w="9525" cap="flat" cmpd="sng">
            <a:solidFill>
              <a:schemeClr val="tx1"/>
            </a:solidFill>
            <a:prstDash val="solid"/>
            <a:miter/>
            <a:headEnd type="oval" w="med" len="med"/>
            <a:tailEnd type="oval" w="med" len="med"/>
          </a:ln>
        </p:spPr>
      </p:sp>
      <p:sp>
        <p:nvSpPr>
          <p:cNvPr id="60448" name="Line 55"/>
          <p:cNvSpPr/>
          <p:nvPr/>
        </p:nvSpPr>
        <p:spPr>
          <a:xfrm>
            <a:off x="6815138" y="3960813"/>
            <a:ext cx="14287" cy="0"/>
          </a:xfrm>
          <a:prstGeom prst="line">
            <a:avLst/>
          </a:prstGeom>
          <a:ln w="9525" cap="flat" cmpd="sng">
            <a:solidFill>
              <a:schemeClr val="tx1"/>
            </a:solidFill>
            <a:prstDash val="solid"/>
            <a:miter/>
            <a:headEnd type="oval" w="med" len="med"/>
            <a:tailEnd type="oval" w="med" len="med"/>
          </a:ln>
        </p:spPr>
      </p:sp>
      <p:sp>
        <p:nvSpPr>
          <p:cNvPr id="60449" name="Line 56"/>
          <p:cNvSpPr/>
          <p:nvPr/>
        </p:nvSpPr>
        <p:spPr>
          <a:xfrm>
            <a:off x="4773613" y="3960813"/>
            <a:ext cx="14287" cy="0"/>
          </a:xfrm>
          <a:prstGeom prst="line">
            <a:avLst/>
          </a:prstGeom>
          <a:ln w="9525" cap="flat" cmpd="sng">
            <a:solidFill>
              <a:schemeClr val="tx1"/>
            </a:solidFill>
            <a:prstDash val="solid"/>
            <a:miter/>
            <a:headEnd type="oval" w="med" len="med"/>
            <a:tailEnd type="oval" w="med" len="med"/>
          </a:ln>
        </p:spPr>
      </p:sp>
      <p:sp>
        <p:nvSpPr>
          <p:cNvPr id="60450" name="Line 57"/>
          <p:cNvSpPr/>
          <p:nvPr/>
        </p:nvSpPr>
        <p:spPr>
          <a:xfrm>
            <a:off x="6151563" y="3960813"/>
            <a:ext cx="14287" cy="0"/>
          </a:xfrm>
          <a:prstGeom prst="line">
            <a:avLst/>
          </a:prstGeom>
          <a:ln w="9525" cap="flat" cmpd="sng">
            <a:solidFill>
              <a:schemeClr val="tx1"/>
            </a:solidFill>
            <a:prstDash val="solid"/>
            <a:miter/>
            <a:headEnd type="oval" w="med" len="med"/>
            <a:tailEnd type="oval" w="med" len="med"/>
          </a:ln>
        </p:spPr>
      </p:sp>
      <p:sp>
        <p:nvSpPr>
          <p:cNvPr id="60451" name="矩形 35"/>
          <p:cNvSpPr/>
          <p:nvPr/>
        </p:nvSpPr>
        <p:spPr>
          <a:xfrm>
            <a:off x="1339850" y="5514975"/>
            <a:ext cx="6724650" cy="830263"/>
          </a:xfrm>
          <a:prstGeom prst="rect">
            <a:avLst/>
          </a:prstGeom>
          <a:noFill/>
          <a:ln w="9525">
            <a:noFill/>
          </a:ln>
        </p:spPr>
        <p:txBody>
          <a:bodyPr>
            <a:spAutoFit/>
          </a:bodyPr>
          <a:p>
            <a:pPr eaLnBrk="1" hangingPunct="1">
              <a:spcBef>
                <a:spcPct val="50000"/>
              </a:spcBef>
            </a:pPr>
            <a:r>
              <a:rPr lang="zh-CN" altLang="en-US" dirty="0">
                <a:latin typeface="Tahoma" panose="020B0604030504040204" pitchFamily="34" charset="0"/>
              </a:rPr>
              <a:t>任务</a:t>
            </a:r>
            <a:r>
              <a:rPr lang="en-US" altLang="zh-CN" dirty="0">
                <a:latin typeface="Tahoma" panose="020B0604030504040204" pitchFamily="34" charset="0"/>
              </a:rPr>
              <a:t>A</a:t>
            </a:r>
            <a:r>
              <a:rPr lang="zh-CN" altLang="en-US" dirty="0">
                <a:latin typeface="Tahoma" panose="020B0604030504040204" pitchFamily="34" charset="0"/>
              </a:rPr>
              <a:t>要求每</a:t>
            </a:r>
            <a:r>
              <a:rPr lang="en-US" altLang="zh-CN" dirty="0">
                <a:latin typeface="Tahoma" panose="020B0604030504040204" pitchFamily="34" charset="0"/>
              </a:rPr>
              <a:t>20ms</a:t>
            </a:r>
            <a:r>
              <a:rPr lang="zh-CN" altLang="en-US" dirty="0">
                <a:latin typeface="Tahoma" panose="020B0604030504040204" pitchFamily="34" charset="0"/>
              </a:rPr>
              <a:t>执行一次，执行时间为</a:t>
            </a:r>
            <a:r>
              <a:rPr lang="en-US" altLang="zh-CN" dirty="0">
                <a:latin typeface="Tahoma" panose="020B0604030504040204" pitchFamily="34" charset="0"/>
              </a:rPr>
              <a:t>10ms</a:t>
            </a:r>
            <a:r>
              <a:rPr lang="zh-CN" altLang="en-US" dirty="0">
                <a:latin typeface="Tahoma" panose="020B0604030504040204" pitchFamily="34" charset="0"/>
              </a:rPr>
              <a:t>；任务</a:t>
            </a:r>
            <a:r>
              <a:rPr lang="en-US" altLang="zh-CN" dirty="0">
                <a:latin typeface="Tahoma" panose="020B0604030504040204" pitchFamily="34" charset="0"/>
              </a:rPr>
              <a:t>B</a:t>
            </a:r>
            <a:r>
              <a:rPr lang="zh-CN" altLang="en-US" dirty="0">
                <a:latin typeface="Tahoma" panose="020B0604030504040204" pitchFamily="34" charset="0"/>
              </a:rPr>
              <a:t>要求每</a:t>
            </a:r>
            <a:r>
              <a:rPr lang="en-US" altLang="zh-CN" dirty="0">
                <a:latin typeface="Tahoma" panose="020B0604030504040204" pitchFamily="34" charset="0"/>
              </a:rPr>
              <a:t>50ms</a:t>
            </a:r>
            <a:r>
              <a:rPr lang="zh-CN" altLang="en-US" dirty="0">
                <a:latin typeface="Tahoma" panose="020B0604030504040204" pitchFamily="34" charset="0"/>
              </a:rPr>
              <a:t>执行一次，执行时间为</a:t>
            </a:r>
            <a:r>
              <a:rPr lang="en-US" altLang="zh-CN" dirty="0">
                <a:latin typeface="Tahoma" panose="020B0604030504040204" pitchFamily="34" charset="0"/>
              </a:rPr>
              <a:t>25ms</a:t>
            </a:r>
            <a:endParaRPr lang="zh-CN" altLang="en-US" dirty="0">
              <a:latin typeface="Times New Roman" panose="02020603050405020304" pitchFamily="18" charset="0"/>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2"/>
          <p:cNvSpPr txBox="1">
            <a:spLocks noChangeArrowheads="1"/>
          </p:cNvSpPr>
          <p:nvPr/>
        </p:nvSpPr>
        <p:spPr bwMode="auto">
          <a:xfrm>
            <a:off x="611188" y="620713"/>
            <a:ext cx="7867650" cy="1816100"/>
          </a:xfrm>
          <a:prstGeom prst="rect">
            <a:avLst/>
          </a:prstGeom>
          <a:solidFill>
            <a:schemeClr val="accent1">
              <a:lumMod val="90000"/>
            </a:schemeClr>
          </a:solidFill>
          <a:ln w="9525">
            <a:noFill/>
            <a:miter lim="800000"/>
          </a:ln>
        </p:spPr>
        <p:txBody>
          <a:bodyPr>
            <a:spAutoFit/>
          </a:bodyPr>
          <a:lstStyle/>
          <a:p>
            <a:pPr marR="0" algn="just" defTabSz="914400" eaLnBrk="1" hangingPunct="1">
              <a:spcBef>
                <a:spcPts val="0"/>
              </a:spcBef>
              <a:buClrTx/>
              <a:buSzTx/>
              <a:buFontTx/>
              <a:buNone/>
              <a:defRPr/>
            </a:pPr>
            <a:r>
              <a:rPr kumimoji="0" lang="en-US" altLang="zh-CN" sz="2800" kern="1200" cap="none" spc="0" normalizeH="0" baseline="0" noProof="0" dirty="0">
                <a:solidFill>
                  <a:srgbClr val="002060"/>
                </a:solidFill>
                <a:latin typeface="黑体" panose="02010609060101010101" pitchFamily="49" charset="-122"/>
                <a:ea typeface="黑体" panose="02010609060101010101" pitchFamily="49" charset="-122"/>
                <a:cs typeface="+mn-cs"/>
              </a:rPr>
              <a:t>t</a:t>
            </a:r>
            <a:r>
              <a:rPr kumimoji="0" lang="en-US" altLang="zh-CN" sz="2800" kern="1200" cap="none" spc="0" normalizeH="0" baseline="-25000" noProof="0" dirty="0">
                <a:solidFill>
                  <a:srgbClr val="002060"/>
                </a:solidFill>
                <a:latin typeface="黑体" panose="02010609060101010101" pitchFamily="49" charset="-122"/>
                <a:ea typeface="黑体" panose="02010609060101010101" pitchFamily="49" charset="-122"/>
                <a:cs typeface="+mn-cs"/>
              </a:rPr>
              <a:t>4</a:t>
            </a:r>
            <a:r>
              <a:rPr kumimoji="0" lang="en-US" altLang="zh-CN" sz="2800" kern="1200" cap="none" spc="0" normalizeH="0" baseline="0" noProof="0" dirty="0">
                <a:solidFill>
                  <a:srgbClr val="002060"/>
                </a:solidFill>
                <a:latin typeface="黑体" panose="02010609060101010101" pitchFamily="49" charset="-122"/>
                <a:ea typeface="黑体" panose="02010609060101010101" pitchFamily="49" charset="-122"/>
                <a:cs typeface="+mn-cs"/>
              </a:rPr>
              <a:t>=40 ms</a:t>
            </a:r>
            <a:r>
              <a:rPr kumimoji="0" lang="zh-CN" altLang="en-US" sz="2800" kern="1200" cap="none" spc="0" normalizeH="0" baseline="0" noProof="0" dirty="0">
                <a:solidFill>
                  <a:srgbClr val="002060"/>
                </a:solidFill>
                <a:latin typeface="黑体" panose="02010609060101010101" pitchFamily="49" charset="-122"/>
                <a:ea typeface="黑体" panose="02010609060101010101" pitchFamily="49" charset="-122"/>
                <a:cs typeface="+mn-cs"/>
              </a:rPr>
              <a:t>时，</a:t>
            </a:r>
            <a:endParaRPr kumimoji="0" lang="en-US" altLang="zh-CN" sz="2800" kern="1200" cap="none" spc="0" normalizeH="0" baseline="0" noProof="0" dirty="0">
              <a:solidFill>
                <a:srgbClr val="002060"/>
              </a:solidFill>
              <a:latin typeface="黑体" panose="02010609060101010101" pitchFamily="49" charset="-122"/>
              <a:ea typeface="黑体" panose="02010609060101010101" pitchFamily="49" charset="-122"/>
              <a:cs typeface="+mn-cs"/>
            </a:endParaRPr>
          </a:p>
          <a:p>
            <a:pPr marR="0" algn="just" defTabSz="914400" eaLnBrk="1" hangingPunct="1">
              <a:spcBef>
                <a:spcPts val="0"/>
              </a:spcBef>
              <a:buClrTx/>
              <a:buSzTx/>
              <a:buFontTx/>
              <a:buNone/>
              <a:defRPr/>
            </a:pPr>
            <a:r>
              <a:rPr kumimoji="0" lang="en-US" altLang="zh-CN" sz="2800" kern="1200" cap="none" spc="0" normalizeH="0" baseline="0" noProof="0" dirty="0">
                <a:solidFill>
                  <a:srgbClr val="002060"/>
                </a:solidFill>
                <a:latin typeface="黑体" panose="02010609060101010101" pitchFamily="49" charset="-122"/>
                <a:ea typeface="黑体" panose="02010609060101010101" pitchFamily="49" charset="-122"/>
                <a:cs typeface="+mn-cs"/>
              </a:rPr>
              <a:t>  A</a:t>
            </a:r>
            <a:r>
              <a:rPr kumimoji="0" lang="en-US" altLang="zh-CN" sz="2800" kern="1200" cap="none" spc="0" normalizeH="0" baseline="-25000" noProof="0" dirty="0">
                <a:solidFill>
                  <a:srgbClr val="002060"/>
                </a:solidFill>
                <a:latin typeface="黑体" panose="02010609060101010101" pitchFamily="49" charset="-122"/>
                <a:ea typeface="黑体" panose="02010609060101010101" pitchFamily="49" charset="-122"/>
                <a:cs typeface="+mn-cs"/>
              </a:rPr>
              <a:t>3</a:t>
            </a:r>
            <a:r>
              <a:rPr kumimoji="0" lang="zh-CN" altLang="en-US" sz="2800" kern="1200" cap="none" spc="0" normalizeH="0" baseline="0" noProof="0" dirty="0">
                <a:solidFill>
                  <a:srgbClr val="002060"/>
                </a:solidFill>
                <a:latin typeface="黑体" panose="02010609060101010101" pitchFamily="49" charset="-122"/>
                <a:ea typeface="黑体" panose="02010609060101010101" pitchFamily="49" charset="-122"/>
                <a:cs typeface="+mn-cs"/>
              </a:rPr>
              <a:t>的松弛度为</a:t>
            </a:r>
            <a:r>
              <a:rPr kumimoji="0" lang="en-US" altLang="zh-CN" sz="2800" kern="1200" cap="none" spc="0" normalizeH="0" baseline="0" noProof="0" dirty="0">
                <a:solidFill>
                  <a:srgbClr val="002060"/>
                </a:solidFill>
                <a:latin typeface="黑体" panose="02010609060101010101" pitchFamily="49" charset="-122"/>
                <a:ea typeface="黑体" panose="02010609060101010101" pitchFamily="49" charset="-122"/>
                <a:cs typeface="+mn-cs"/>
              </a:rPr>
              <a:t>10 ms(</a:t>
            </a:r>
            <a:r>
              <a:rPr kumimoji="0" lang="zh-CN" altLang="en-US" sz="2800" kern="1200" cap="none" spc="0" normalizeH="0" baseline="0" noProof="0" dirty="0">
                <a:solidFill>
                  <a:srgbClr val="002060"/>
                </a:solidFill>
                <a:latin typeface="黑体" panose="02010609060101010101" pitchFamily="49" charset="-122"/>
                <a:ea typeface="黑体" panose="02010609060101010101" pitchFamily="49" charset="-122"/>
                <a:cs typeface="+mn-cs"/>
              </a:rPr>
              <a:t>即</a:t>
            </a:r>
            <a:r>
              <a:rPr kumimoji="0" lang="en-US" altLang="zh-CN" sz="2800" kern="1200" cap="none" spc="0" normalizeH="0" baseline="0" noProof="0" dirty="0">
                <a:solidFill>
                  <a:srgbClr val="002060"/>
                </a:solidFill>
                <a:latin typeface="黑体" panose="02010609060101010101" pitchFamily="49" charset="-122"/>
                <a:ea typeface="黑体" panose="02010609060101010101" pitchFamily="49" charset="-122"/>
                <a:cs typeface="+mn-cs"/>
              </a:rPr>
              <a:t>60-10-40)</a:t>
            </a:r>
            <a:r>
              <a:rPr kumimoji="0" lang="zh-CN" altLang="en-US" sz="2800" kern="1200" cap="none" spc="0" normalizeH="0" baseline="0" noProof="0" dirty="0">
                <a:solidFill>
                  <a:srgbClr val="002060"/>
                </a:solidFill>
                <a:latin typeface="黑体" panose="02010609060101010101" pitchFamily="49" charset="-122"/>
                <a:ea typeface="黑体" panose="02010609060101010101" pitchFamily="49" charset="-122"/>
                <a:cs typeface="+mn-cs"/>
              </a:rPr>
              <a:t>，</a:t>
            </a:r>
            <a:endParaRPr kumimoji="0" lang="zh-CN" altLang="en-US" sz="2800" kern="1200" cap="none" spc="0" normalizeH="0" baseline="0" noProof="0" dirty="0">
              <a:solidFill>
                <a:srgbClr val="002060"/>
              </a:solidFill>
              <a:latin typeface="黑体" panose="02010609060101010101" pitchFamily="49" charset="-122"/>
              <a:ea typeface="黑体" panose="02010609060101010101" pitchFamily="49" charset="-122"/>
              <a:cs typeface="+mn-cs"/>
            </a:endParaRPr>
          </a:p>
          <a:p>
            <a:pPr marR="0" algn="just" defTabSz="914400" eaLnBrk="1" hangingPunct="1">
              <a:spcBef>
                <a:spcPts val="0"/>
              </a:spcBef>
              <a:buClrTx/>
              <a:buSzTx/>
              <a:buFontTx/>
              <a:buNone/>
              <a:defRPr/>
            </a:pPr>
            <a:r>
              <a:rPr kumimoji="0" lang="zh-CN" altLang="en-US" sz="2800" kern="1200" cap="none" spc="0" normalizeH="0" baseline="0" noProof="0" dirty="0">
                <a:solidFill>
                  <a:srgbClr val="002060"/>
                </a:solidFill>
                <a:latin typeface="黑体" panose="02010609060101010101" pitchFamily="49" charset="-122"/>
                <a:ea typeface="黑体" panose="02010609060101010101" pitchFamily="49" charset="-122"/>
                <a:cs typeface="+mn-cs"/>
              </a:rPr>
              <a:t>  </a:t>
            </a:r>
            <a:r>
              <a:rPr kumimoji="0" lang="en-US" altLang="zh-CN" sz="2800" kern="1200" cap="none" spc="0" normalizeH="0" baseline="0" noProof="0" dirty="0">
                <a:solidFill>
                  <a:srgbClr val="002060"/>
                </a:solidFill>
                <a:latin typeface="黑体" panose="02010609060101010101" pitchFamily="49" charset="-122"/>
                <a:ea typeface="黑体" panose="02010609060101010101" pitchFamily="49" charset="-122"/>
                <a:cs typeface="+mn-cs"/>
              </a:rPr>
              <a:t>B</a:t>
            </a:r>
            <a:r>
              <a:rPr kumimoji="0" lang="en-US" altLang="zh-CN" sz="2800" kern="1200" cap="none" spc="0" normalizeH="0" baseline="-25000" noProof="0" dirty="0">
                <a:solidFill>
                  <a:srgbClr val="002060"/>
                </a:solidFill>
                <a:latin typeface="黑体" panose="02010609060101010101" pitchFamily="49" charset="-122"/>
                <a:ea typeface="黑体" panose="02010609060101010101" pitchFamily="49" charset="-122"/>
                <a:cs typeface="+mn-cs"/>
              </a:rPr>
              <a:t>1</a:t>
            </a:r>
            <a:r>
              <a:rPr kumimoji="0" lang="zh-CN" altLang="en-US" sz="2800" kern="1200" cap="none" spc="0" normalizeH="0" baseline="0" noProof="0" dirty="0">
                <a:solidFill>
                  <a:srgbClr val="002060"/>
                </a:solidFill>
                <a:latin typeface="黑体" panose="02010609060101010101" pitchFamily="49" charset="-122"/>
                <a:ea typeface="黑体" panose="02010609060101010101" pitchFamily="49" charset="-122"/>
                <a:cs typeface="+mn-cs"/>
              </a:rPr>
              <a:t>的松弛度仅为</a:t>
            </a:r>
            <a:r>
              <a:rPr kumimoji="0" lang="en-US" altLang="zh-CN" sz="2800" kern="1200" cap="none" spc="0" normalizeH="0" baseline="0" noProof="0" dirty="0">
                <a:solidFill>
                  <a:srgbClr val="002060"/>
                </a:solidFill>
                <a:latin typeface="黑体" panose="02010609060101010101" pitchFamily="49" charset="-122"/>
                <a:ea typeface="黑体" panose="02010609060101010101" pitchFamily="49" charset="-122"/>
                <a:cs typeface="+mn-cs"/>
              </a:rPr>
              <a:t>5 ms(</a:t>
            </a:r>
            <a:r>
              <a:rPr kumimoji="0" lang="zh-CN" altLang="en-US" sz="2800" kern="1200" cap="none" spc="0" normalizeH="0" baseline="0" noProof="0" dirty="0">
                <a:solidFill>
                  <a:srgbClr val="002060"/>
                </a:solidFill>
                <a:latin typeface="黑体" panose="02010609060101010101" pitchFamily="49" charset="-122"/>
                <a:ea typeface="黑体" panose="02010609060101010101" pitchFamily="49" charset="-122"/>
                <a:cs typeface="+mn-cs"/>
              </a:rPr>
              <a:t>即</a:t>
            </a:r>
            <a:r>
              <a:rPr kumimoji="0" lang="en-US" altLang="zh-CN" sz="2800" kern="1200" cap="none" spc="0" normalizeH="0" baseline="0" noProof="0" dirty="0">
                <a:solidFill>
                  <a:srgbClr val="002060"/>
                </a:solidFill>
                <a:latin typeface="黑体" panose="02010609060101010101" pitchFamily="49" charset="-122"/>
                <a:ea typeface="黑体" panose="02010609060101010101" pitchFamily="49" charset="-122"/>
                <a:cs typeface="+mn-cs"/>
              </a:rPr>
              <a:t>50-5-40)</a:t>
            </a:r>
            <a:r>
              <a:rPr kumimoji="0" lang="zh-CN" altLang="en-US" sz="2800" kern="1200" cap="none" spc="0" normalizeH="0" baseline="0" noProof="0" dirty="0">
                <a:solidFill>
                  <a:srgbClr val="002060"/>
                </a:solidFill>
                <a:latin typeface="黑体" panose="02010609060101010101" pitchFamily="49" charset="-122"/>
                <a:ea typeface="黑体" panose="02010609060101010101" pitchFamily="49" charset="-122"/>
                <a:cs typeface="+mn-cs"/>
              </a:rPr>
              <a:t>，</a:t>
            </a:r>
            <a:endParaRPr kumimoji="0" lang="zh-CN" altLang="en-US" sz="2800" kern="1200" cap="none" spc="0" normalizeH="0" baseline="0" noProof="0" dirty="0">
              <a:solidFill>
                <a:srgbClr val="002060"/>
              </a:solidFill>
              <a:latin typeface="黑体" panose="02010609060101010101" pitchFamily="49" charset="-122"/>
              <a:ea typeface="黑体" panose="02010609060101010101" pitchFamily="49" charset="-122"/>
              <a:cs typeface="+mn-cs"/>
            </a:endParaRPr>
          </a:p>
          <a:p>
            <a:pPr marR="0" algn="just" defTabSz="914400" eaLnBrk="1" hangingPunct="1">
              <a:spcBef>
                <a:spcPts val="0"/>
              </a:spcBef>
              <a:buClrTx/>
              <a:buSzTx/>
              <a:buFontTx/>
              <a:buNone/>
              <a:defRPr/>
            </a:pPr>
            <a:r>
              <a:rPr kumimoji="0" lang="zh-CN" altLang="en-US" sz="2800" kern="1200" cap="none" spc="0" normalizeH="0" baseline="0" noProof="0" dirty="0">
                <a:solidFill>
                  <a:srgbClr val="002060"/>
                </a:solidFill>
                <a:latin typeface="黑体" panose="02010609060101010101" pitchFamily="49" charset="-122"/>
                <a:ea typeface="黑体" panose="02010609060101010101" pitchFamily="49" charset="-122"/>
                <a:cs typeface="+mn-cs"/>
              </a:rPr>
              <a:t>  故又应重新调度</a:t>
            </a:r>
            <a:r>
              <a:rPr kumimoji="0" lang="en-US" altLang="zh-CN" sz="2800" kern="1200" cap="none" spc="0" normalizeH="0" baseline="0" noProof="0" dirty="0">
                <a:solidFill>
                  <a:srgbClr val="002060"/>
                </a:solidFill>
                <a:latin typeface="黑体" panose="02010609060101010101" pitchFamily="49" charset="-122"/>
                <a:ea typeface="黑体" panose="02010609060101010101" pitchFamily="49" charset="-122"/>
                <a:cs typeface="+mn-cs"/>
              </a:rPr>
              <a:t>B</a:t>
            </a:r>
            <a:r>
              <a:rPr kumimoji="0" lang="en-US" altLang="zh-CN" sz="2800" kern="1200" cap="none" spc="0" normalizeH="0" baseline="-25000" noProof="0" dirty="0">
                <a:solidFill>
                  <a:srgbClr val="002060"/>
                </a:solidFill>
                <a:latin typeface="黑体" panose="02010609060101010101" pitchFamily="49" charset="-122"/>
                <a:ea typeface="黑体" panose="02010609060101010101" pitchFamily="49" charset="-122"/>
                <a:cs typeface="+mn-cs"/>
              </a:rPr>
              <a:t>1</a:t>
            </a:r>
            <a:r>
              <a:rPr kumimoji="0" lang="zh-CN" altLang="en-US" sz="2800" kern="1200" cap="none" spc="0" normalizeH="0" baseline="0" noProof="0" dirty="0">
                <a:solidFill>
                  <a:srgbClr val="002060"/>
                </a:solidFill>
                <a:latin typeface="黑体" panose="02010609060101010101" pitchFamily="49" charset="-122"/>
                <a:ea typeface="黑体" panose="02010609060101010101" pitchFamily="49" charset="-122"/>
                <a:cs typeface="+mn-cs"/>
              </a:rPr>
              <a:t>执行</a:t>
            </a:r>
            <a:r>
              <a:rPr kumimoji="0" lang="en-US" altLang="zh-CN" sz="2800" kern="1200" cap="none" spc="0" normalizeH="0" baseline="0" noProof="0" dirty="0">
                <a:solidFill>
                  <a:srgbClr val="002060"/>
                </a:solidFill>
                <a:latin typeface="黑体" panose="02010609060101010101" pitchFamily="49" charset="-122"/>
                <a:ea typeface="黑体" panose="02010609060101010101" pitchFamily="49" charset="-122"/>
                <a:cs typeface="+mn-cs"/>
              </a:rPr>
              <a:t>5ms</a:t>
            </a:r>
            <a:r>
              <a:rPr kumimoji="0" lang="zh-CN" altLang="en-US" sz="2800" kern="1200" cap="none" spc="0" normalizeH="0" baseline="0" noProof="0" dirty="0">
                <a:solidFill>
                  <a:srgbClr val="002060"/>
                </a:solidFill>
                <a:latin typeface="黑体" panose="02010609060101010101" pitchFamily="49" charset="-122"/>
                <a:ea typeface="黑体" panose="02010609060101010101" pitchFamily="49" charset="-122"/>
                <a:cs typeface="+mn-cs"/>
              </a:rPr>
              <a:t>。</a:t>
            </a:r>
            <a:endParaRPr kumimoji="0" lang="zh-CN" altLang="en-US" sz="2800" kern="1200" cap="none" spc="0" normalizeH="0" baseline="0" noProof="0" dirty="0">
              <a:solidFill>
                <a:srgbClr val="002060"/>
              </a:solidFill>
              <a:latin typeface="黑体" panose="02010609060101010101" pitchFamily="49" charset="-122"/>
              <a:ea typeface="黑体" panose="02010609060101010101" pitchFamily="49" charset="-122"/>
              <a:cs typeface="+mn-cs"/>
            </a:endParaRPr>
          </a:p>
        </p:txBody>
      </p:sp>
      <p:sp>
        <p:nvSpPr>
          <p:cNvPr id="61443" name="Line 5"/>
          <p:cNvSpPr/>
          <p:nvPr/>
        </p:nvSpPr>
        <p:spPr>
          <a:xfrm>
            <a:off x="1187450" y="4113213"/>
            <a:ext cx="6985000" cy="0"/>
          </a:xfrm>
          <a:prstGeom prst="line">
            <a:avLst/>
          </a:prstGeom>
          <a:ln w="25400" cap="flat" cmpd="sng">
            <a:solidFill>
              <a:schemeClr val="tx1"/>
            </a:solidFill>
            <a:prstDash val="solid"/>
            <a:miter/>
            <a:headEnd type="oval" w="med" len="med"/>
            <a:tailEnd type="triangle" w="med" len="med"/>
          </a:ln>
        </p:spPr>
      </p:sp>
      <p:sp>
        <p:nvSpPr>
          <p:cNvPr id="61444" name="Line 6"/>
          <p:cNvSpPr/>
          <p:nvPr/>
        </p:nvSpPr>
        <p:spPr>
          <a:xfrm flipV="1">
            <a:off x="1187450" y="3529013"/>
            <a:ext cx="0" cy="576262"/>
          </a:xfrm>
          <a:prstGeom prst="line">
            <a:avLst/>
          </a:prstGeom>
          <a:ln w="25400" cap="flat" cmpd="sng">
            <a:solidFill>
              <a:schemeClr val="tx1"/>
            </a:solidFill>
            <a:prstDash val="solid"/>
            <a:miter/>
            <a:headEnd type="none" w="med" len="med"/>
            <a:tailEnd type="none" w="med" len="med"/>
          </a:ln>
        </p:spPr>
      </p:sp>
      <p:sp>
        <p:nvSpPr>
          <p:cNvPr id="61445" name="Line 7"/>
          <p:cNvSpPr/>
          <p:nvPr/>
        </p:nvSpPr>
        <p:spPr>
          <a:xfrm>
            <a:off x="1187450" y="3529013"/>
            <a:ext cx="792163" cy="0"/>
          </a:xfrm>
          <a:prstGeom prst="line">
            <a:avLst/>
          </a:prstGeom>
          <a:ln w="25400" cap="flat" cmpd="sng">
            <a:solidFill>
              <a:schemeClr val="tx1"/>
            </a:solidFill>
            <a:prstDash val="solid"/>
            <a:miter/>
            <a:headEnd type="none" w="med" len="med"/>
            <a:tailEnd type="none" w="med" len="med"/>
          </a:ln>
        </p:spPr>
      </p:sp>
      <p:sp>
        <p:nvSpPr>
          <p:cNvPr id="61446" name="Line 8"/>
          <p:cNvSpPr/>
          <p:nvPr/>
        </p:nvSpPr>
        <p:spPr>
          <a:xfrm>
            <a:off x="1979613" y="3529013"/>
            <a:ext cx="0" cy="1079500"/>
          </a:xfrm>
          <a:prstGeom prst="line">
            <a:avLst/>
          </a:prstGeom>
          <a:ln w="25400" cap="flat" cmpd="sng">
            <a:solidFill>
              <a:schemeClr val="tx1"/>
            </a:solidFill>
            <a:prstDash val="solid"/>
            <a:miter/>
            <a:headEnd type="none" w="med" len="med"/>
            <a:tailEnd type="none" w="med" len="med"/>
          </a:ln>
        </p:spPr>
      </p:sp>
      <p:sp>
        <p:nvSpPr>
          <p:cNvPr id="61447" name="Line 9"/>
          <p:cNvSpPr/>
          <p:nvPr/>
        </p:nvSpPr>
        <p:spPr>
          <a:xfrm>
            <a:off x="1979613" y="4608513"/>
            <a:ext cx="1439862" cy="0"/>
          </a:xfrm>
          <a:prstGeom prst="line">
            <a:avLst/>
          </a:prstGeom>
          <a:ln w="25400" cap="flat" cmpd="sng">
            <a:solidFill>
              <a:schemeClr val="tx1"/>
            </a:solidFill>
            <a:prstDash val="solid"/>
            <a:miter/>
            <a:headEnd type="none" w="med" len="med"/>
            <a:tailEnd type="none" w="med" len="med"/>
          </a:ln>
        </p:spPr>
      </p:sp>
      <p:sp>
        <p:nvSpPr>
          <p:cNvPr id="61448" name="Line 10"/>
          <p:cNvSpPr/>
          <p:nvPr/>
        </p:nvSpPr>
        <p:spPr>
          <a:xfrm flipV="1">
            <a:off x="3419475" y="3529013"/>
            <a:ext cx="0" cy="1079500"/>
          </a:xfrm>
          <a:prstGeom prst="line">
            <a:avLst/>
          </a:prstGeom>
          <a:ln w="25400" cap="flat" cmpd="sng">
            <a:solidFill>
              <a:schemeClr val="tx1"/>
            </a:solidFill>
            <a:prstDash val="solid"/>
            <a:miter/>
            <a:headEnd type="none" w="med" len="med"/>
            <a:tailEnd type="none" w="med" len="med"/>
          </a:ln>
        </p:spPr>
      </p:sp>
      <p:sp>
        <p:nvSpPr>
          <p:cNvPr id="61449" name="Line 11"/>
          <p:cNvSpPr/>
          <p:nvPr/>
        </p:nvSpPr>
        <p:spPr>
          <a:xfrm>
            <a:off x="3419475" y="3529013"/>
            <a:ext cx="647700" cy="0"/>
          </a:xfrm>
          <a:prstGeom prst="line">
            <a:avLst/>
          </a:prstGeom>
          <a:ln w="25400" cap="flat" cmpd="sng">
            <a:solidFill>
              <a:schemeClr val="tx1"/>
            </a:solidFill>
            <a:prstDash val="solid"/>
            <a:miter/>
            <a:headEnd type="none" w="med" len="med"/>
            <a:tailEnd type="none" w="med" len="med"/>
          </a:ln>
        </p:spPr>
      </p:sp>
      <p:sp>
        <p:nvSpPr>
          <p:cNvPr id="61450" name="Line 12"/>
          <p:cNvSpPr/>
          <p:nvPr/>
        </p:nvSpPr>
        <p:spPr>
          <a:xfrm>
            <a:off x="4067175" y="3529013"/>
            <a:ext cx="0" cy="1079500"/>
          </a:xfrm>
          <a:prstGeom prst="line">
            <a:avLst/>
          </a:prstGeom>
          <a:ln w="25400" cap="flat" cmpd="sng">
            <a:solidFill>
              <a:schemeClr val="tx1"/>
            </a:solidFill>
            <a:prstDash val="solid"/>
            <a:miter/>
            <a:headEnd type="none" w="med" len="med"/>
            <a:tailEnd type="none" w="med" len="med"/>
          </a:ln>
        </p:spPr>
      </p:sp>
      <p:sp>
        <p:nvSpPr>
          <p:cNvPr id="11" name="Line 13"/>
          <p:cNvSpPr/>
          <p:nvPr/>
        </p:nvSpPr>
        <p:spPr>
          <a:xfrm>
            <a:off x="4067175" y="4608513"/>
            <a:ext cx="360363" cy="0"/>
          </a:xfrm>
          <a:prstGeom prst="line">
            <a:avLst/>
          </a:prstGeom>
          <a:ln w="25400" cap="flat" cmpd="sng">
            <a:solidFill>
              <a:srgbClr val="FF0000"/>
            </a:solidFill>
            <a:prstDash val="solid"/>
            <a:miter/>
            <a:headEnd type="none" w="med" len="med"/>
            <a:tailEnd type="none" w="med" len="med"/>
          </a:ln>
        </p:spPr>
      </p:sp>
      <p:sp>
        <p:nvSpPr>
          <p:cNvPr id="61452" name="Text Box 22"/>
          <p:cNvSpPr txBox="1"/>
          <p:nvPr/>
        </p:nvSpPr>
        <p:spPr>
          <a:xfrm>
            <a:off x="1050925" y="2892425"/>
            <a:ext cx="1073150"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A</a:t>
            </a:r>
            <a:r>
              <a:rPr lang="en-US" altLang="zh-CN" sz="2000" b="0" dirty="0">
                <a:latin typeface="Tahoma" panose="020B0604030504040204" pitchFamily="34" charset="0"/>
              </a:rPr>
              <a:t>1</a:t>
            </a:r>
            <a:r>
              <a:rPr lang="en-US" altLang="zh-CN" b="0" dirty="0">
                <a:latin typeface="Tahoma" panose="020B0604030504040204" pitchFamily="34" charset="0"/>
              </a:rPr>
              <a:t>(10)</a:t>
            </a:r>
            <a:endParaRPr lang="en-US" altLang="zh-CN" b="0" dirty="0">
              <a:latin typeface="Tahoma" panose="020B0604030504040204" pitchFamily="34" charset="0"/>
            </a:endParaRPr>
          </a:p>
        </p:txBody>
      </p:sp>
      <p:sp>
        <p:nvSpPr>
          <p:cNvPr id="61453" name="Text Box 23"/>
          <p:cNvSpPr txBox="1"/>
          <p:nvPr/>
        </p:nvSpPr>
        <p:spPr>
          <a:xfrm>
            <a:off x="3067050" y="2952750"/>
            <a:ext cx="1073150"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A</a:t>
            </a:r>
            <a:r>
              <a:rPr lang="en-US" altLang="zh-CN" sz="2000" b="0" dirty="0">
                <a:latin typeface="Tahoma" panose="020B0604030504040204" pitchFamily="34" charset="0"/>
              </a:rPr>
              <a:t>2</a:t>
            </a:r>
            <a:r>
              <a:rPr lang="en-US" altLang="zh-CN" b="0" dirty="0">
                <a:latin typeface="Tahoma" panose="020B0604030504040204" pitchFamily="34" charset="0"/>
              </a:rPr>
              <a:t>(10)</a:t>
            </a:r>
            <a:endParaRPr lang="en-US" altLang="zh-CN" b="0" dirty="0">
              <a:latin typeface="Tahoma" panose="020B0604030504040204" pitchFamily="34" charset="0"/>
            </a:endParaRPr>
          </a:p>
        </p:txBody>
      </p:sp>
      <p:sp>
        <p:nvSpPr>
          <p:cNvPr id="61454" name="Text Box 26"/>
          <p:cNvSpPr txBox="1"/>
          <p:nvPr/>
        </p:nvSpPr>
        <p:spPr>
          <a:xfrm>
            <a:off x="8174038" y="3829050"/>
            <a:ext cx="285750"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t</a:t>
            </a:r>
            <a:endParaRPr lang="en-US" altLang="zh-CN" b="0" dirty="0">
              <a:latin typeface="Tahoma" panose="020B0604030504040204" pitchFamily="34" charset="0"/>
            </a:endParaRPr>
          </a:p>
        </p:txBody>
      </p:sp>
      <p:sp>
        <p:nvSpPr>
          <p:cNvPr id="61455" name="Text Box 27"/>
          <p:cNvSpPr txBox="1"/>
          <p:nvPr/>
        </p:nvSpPr>
        <p:spPr>
          <a:xfrm>
            <a:off x="971550" y="4105275"/>
            <a:ext cx="350838"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0</a:t>
            </a:r>
            <a:endParaRPr lang="en-US" altLang="zh-CN" b="0" dirty="0">
              <a:latin typeface="Tahoma" panose="020B0604030504040204" pitchFamily="34" charset="0"/>
            </a:endParaRPr>
          </a:p>
        </p:txBody>
      </p:sp>
      <p:sp>
        <p:nvSpPr>
          <p:cNvPr id="61456" name="Text Box 28"/>
          <p:cNvSpPr txBox="1"/>
          <p:nvPr/>
        </p:nvSpPr>
        <p:spPr>
          <a:xfrm>
            <a:off x="1752600" y="4105275"/>
            <a:ext cx="517525"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10</a:t>
            </a:r>
            <a:endParaRPr lang="en-US" altLang="zh-CN" b="0" dirty="0">
              <a:latin typeface="Tahoma" panose="020B0604030504040204" pitchFamily="34" charset="0"/>
            </a:endParaRPr>
          </a:p>
        </p:txBody>
      </p:sp>
      <p:sp>
        <p:nvSpPr>
          <p:cNvPr id="61457" name="Text Box 29"/>
          <p:cNvSpPr txBox="1"/>
          <p:nvPr/>
        </p:nvSpPr>
        <p:spPr>
          <a:xfrm>
            <a:off x="2401888" y="4105275"/>
            <a:ext cx="517525"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20</a:t>
            </a:r>
            <a:endParaRPr lang="en-US" altLang="zh-CN" b="0" dirty="0">
              <a:latin typeface="Tahoma" panose="020B0604030504040204" pitchFamily="34" charset="0"/>
            </a:endParaRPr>
          </a:p>
        </p:txBody>
      </p:sp>
      <p:sp>
        <p:nvSpPr>
          <p:cNvPr id="61458" name="Text Box 30"/>
          <p:cNvSpPr txBox="1"/>
          <p:nvPr/>
        </p:nvSpPr>
        <p:spPr>
          <a:xfrm>
            <a:off x="3167063" y="4105275"/>
            <a:ext cx="649287" cy="457200"/>
          </a:xfrm>
          <a:prstGeom prst="rect">
            <a:avLst/>
          </a:prstGeom>
          <a:noFill/>
          <a:ln w="25400">
            <a:noFill/>
          </a:ln>
        </p:spPr>
        <p:txBody>
          <a:bodyPr>
            <a:spAutoFit/>
          </a:bodyPr>
          <a:p>
            <a:pPr eaLnBrk="1" hangingPunct="1">
              <a:spcBef>
                <a:spcPct val="50000"/>
              </a:spcBef>
            </a:pPr>
            <a:r>
              <a:rPr lang="en-US" altLang="zh-CN" b="0" dirty="0">
                <a:latin typeface="Tahoma" panose="020B0604030504040204" pitchFamily="34" charset="0"/>
              </a:rPr>
              <a:t>30</a:t>
            </a:r>
            <a:endParaRPr lang="en-US" altLang="zh-CN" b="0" dirty="0">
              <a:latin typeface="Tahoma" panose="020B0604030504040204" pitchFamily="34" charset="0"/>
            </a:endParaRPr>
          </a:p>
        </p:txBody>
      </p:sp>
      <p:sp>
        <p:nvSpPr>
          <p:cNvPr id="61459" name="Text Box 31"/>
          <p:cNvSpPr txBox="1"/>
          <p:nvPr/>
        </p:nvSpPr>
        <p:spPr>
          <a:xfrm>
            <a:off x="3814763" y="4105275"/>
            <a:ext cx="517525"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40</a:t>
            </a:r>
            <a:endParaRPr lang="en-US" altLang="zh-CN" b="0" dirty="0">
              <a:latin typeface="Tahoma" panose="020B0604030504040204" pitchFamily="34" charset="0"/>
            </a:endParaRPr>
          </a:p>
        </p:txBody>
      </p:sp>
      <p:sp>
        <p:nvSpPr>
          <p:cNvPr id="61460" name="Text Box 32"/>
          <p:cNvSpPr txBox="1"/>
          <p:nvPr/>
        </p:nvSpPr>
        <p:spPr>
          <a:xfrm>
            <a:off x="4594225" y="4105275"/>
            <a:ext cx="517525"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50</a:t>
            </a:r>
            <a:endParaRPr lang="en-US" altLang="zh-CN" b="0" dirty="0">
              <a:latin typeface="Tahoma" panose="020B0604030504040204" pitchFamily="34" charset="0"/>
            </a:endParaRPr>
          </a:p>
        </p:txBody>
      </p:sp>
      <p:sp>
        <p:nvSpPr>
          <p:cNvPr id="61461" name="Text Box 33"/>
          <p:cNvSpPr txBox="1"/>
          <p:nvPr/>
        </p:nvSpPr>
        <p:spPr>
          <a:xfrm>
            <a:off x="5219700" y="4105275"/>
            <a:ext cx="576263" cy="457200"/>
          </a:xfrm>
          <a:prstGeom prst="rect">
            <a:avLst/>
          </a:prstGeom>
          <a:noFill/>
          <a:ln w="25400">
            <a:noFill/>
          </a:ln>
        </p:spPr>
        <p:txBody>
          <a:bodyPr>
            <a:spAutoFit/>
          </a:bodyPr>
          <a:p>
            <a:pPr eaLnBrk="1" hangingPunct="1">
              <a:spcBef>
                <a:spcPct val="50000"/>
              </a:spcBef>
            </a:pPr>
            <a:r>
              <a:rPr lang="en-US" altLang="zh-CN" b="0" dirty="0">
                <a:latin typeface="Tahoma" panose="020B0604030504040204" pitchFamily="34" charset="0"/>
              </a:rPr>
              <a:t>60</a:t>
            </a:r>
            <a:endParaRPr lang="en-US" altLang="zh-CN" b="0" dirty="0">
              <a:latin typeface="Tahoma" panose="020B0604030504040204" pitchFamily="34" charset="0"/>
            </a:endParaRPr>
          </a:p>
        </p:txBody>
      </p:sp>
      <p:sp>
        <p:nvSpPr>
          <p:cNvPr id="61462" name="Text Box 34"/>
          <p:cNvSpPr txBox="1"/>
          <p:nvPr/>
        </p:nvSpPr>
        <p:spPr>
          <a:xfrm>
            <a:off x="5878513" y="4105275"/>
            <a:ext cx="517525"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70</a:t>
            </a:r>
            <a:endParaRPr lang="en-US" altLang="zh-CN" b="0" dirty="0">
              <a:latin typeface="Tahoma" panose="020B0604030504040204" pitchFamily="34" charset="0"/>
            </a:endParaRPr>
          </a:p>
        </p:txBody>
      </p:sp>
      <p:sp>
        <p:nvSpPr>
          <p:cNvPr id="61463" name="Text Box 35"/>
          <p:cNvSpPr txBox="1"/>
          <p:nvPr/>
        </p:nvSpPr>
        <p:spPr>
          <a:xfrm>
            <a:off x="6732588" y="4105275"/>
            <a:ext cx="517525"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80</a:t>
            </a:r>
            <a:endParaRPr lang="en-US" altLang="zh-CN" b="0" dirty="0">
              <a:latin typeface="Tahoma" panose="020B0604030504040204" pitchFamily="34" charset="0"/>
            </a:endParaRPr>
          </a:p>
        </p:txBody>
      </p:sp>
      <p:sp>
        <p:nvSpPr>
          <p:cNvPr id="61464" name="Text Box 36"/>
          <p:cNvSpPr txBox="1"/>
          <p:nvPr/>
        </p:nvSpPr>
        <p:spPr>
          <a:xfrm>
            <a:off x="422275" y="4405313"/>
            <a:ext cx="812800"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t</a:t>
            </a:r>
            <a:r>
              <a:rPr lang="en-US" altLang="zh-CN" sz="2000" b="0" dirty="0">
                <a:latin typeface="Tahoma" panose="020B0604030504040204" pitchFamily="34" charset="0"/>
              </a:rPr>
              <a:t>1</a:t>
            </a:r>
            <a:r>
              <a:rPr lang="en-US" altLang="zh-CN" b="0" dirty="0">
                <a:latin typeface="Tahoma" panose="020B0604030504040204" pitchFamily="34" charset="0"/>
              </a:rPr>
              <a:t>=0</a:t>
            </a:r>
            <a:endParaRPr lang="en-US" altLang="zh-CN" b="0" dirty="0">
              <a:latin typeface="Tahoma" panose="020B0604030504040204" pitchFamily="34" charset="0"/>
            </a:endParaRPr>
          </a:p>
        </p:txBody>
      </p:sp>
      <p:sp>
        <p:nvSpPr>
          <p:cNvPr id="61465" name="Text Box 37"/>
          <p:cNvSpPr txBox="1"/>
          <p:nvPr/>
        </p:nvSpPr>
        <p:spPr>
          <a:xfrm>
            <a:off x="2197100" y="4583113"/>
            <a:ext cx="1069975"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B</a:t>
            </a:r>
            <a:r>
              <a:rPr lang="en-US" altLang="zh-CN" sz="2000" b="0" dirty="0">
                <a:latin typeface="Tahoma" panose="020B0604030504040204" pitchFamily="34" charset="0"/>
              </a:rPr>
              <a:t>1</a:t>
            </a:r>
            <a:r>
              <a:rPr lang="en-US" altLang="zh-CN" b="0" dirty="0">
                <a:latin typeface="Tahoma" panose="020B0604030504040204" pitchFamily="34" charset="0"/>
              </a:rPr>
              <a:t>(20)</a:t>
            </a:r>
            <a:endParaRPr lang="en-US" altLang="zh-CN" b="0" dirty="0">
              <a:latin typeface="Tahoma" panose="020B0604030504040204" pitchFamily="34" charset="0"/>
            </a:endParaRPr>
          </a:p>
        </p:txBody>
      </p:sp>
      <p:sp>
        <p:nvSpPr>
          <p:cNvPr id="61466" name="Text Box 38"/>
          <p:cNvSpPr txBox="1"/>
          <p:nvPr/>
        </p:nvSpPr>
        <p:spPr>
          <a:xfrm>
            <a:off x="3851275" y="4724400"/>
            <a:ext cx="903288"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B</a:t>
            </a:r>
            <a:r>
              <a:rPr lang="en-US" altLang="zh-CN" sz="2000" b="0" dirty="0">
                <a:latin typeface="Tahoma" panose="020B0604030504040204" pitchFamily="34" charset="0"/>
              </a:rPr>
              <a:t>1</a:t>
            </a:r>
            <a:r>
              <a:rPr lang="en-US" altLang="zh-CN" b="0" dirty="0">
                <a:latin typeface="Tahoma" panose="020B0604030504040204" pitchFamily="34" charset="0"/>
              </a:rPr>
              <a:t>(5)</a:t>
            </a:r>
            <a:endParaRPr lang="en-US" altLang="zh-CN" b="0" dirty="0">
              <a:latin typeface="Tahoma" panose="020B0604030504040204" pitchFamily="34" charset="0"/>
            </a:endParaRPr>
          </a:p>
        </p:txBody>
      </p:sp>
      <p:sp>
        <p:nvSpPr>
          <p:cNvPr id="61467" name="Text Box 41"/>
          <p:cNvSpPr txBox="1"/>
          <p:nvPr/>
        </p:nvSpPr>
        <p:spPr>
          <a:xfrm>
            <a:off x="1123950" y="3671888"/>
            <a:ext cx="423863"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t</a:t>
            </a:r>
            <a:r>
              <a:rPr lang="en-US" altLang="zh-CN" sz="2000" b="0" dirty="0">
                <a:latin typeface="Tahoma" panose="020B0604030504040204" pitchFamily="34" charset="0"/>
              </a:rPr>
              <a:t>1</a:t>
            </a:r>
            <a:endParaRPr lang="en-US" altLang="zh-CN" sz="2000" b="0" dirty="0">
              <a:latin typeface="Tahoma" panose="020B0604030504040204" pitchFamily="34" charset="0"/>
            </a:endParaRPr>
          </a:p>
        </p:txBody>
      </p:sp>
      <p:sp>
        <p:nvSpPr>
          <p:cNvPr id="61468" name="Text Box 42"/>
          <p:cNvSpPr txBox="1"/>
          <p:nvPr/>
        </p:nvSpPr>
        <p:spPr>
          <a:xfrm>
            <a:off x="1916113" y="3671888"/>
            <a:ext cx="423862"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t</a:t>
            </a:r>
            <a:r>
              <a:rPr lang="en-US" altLang="zh-CN" sz="2000" b="0" dirty="0">
                <a:latin typeface="Tahoma" panose="020B0604030504040204" pitchFamily="34" charset="0"/>
              </a:rPr>
              <a:t>2</a:t>
            </a:r>
            <a:endParaRPr lang="en-US" altLang="zh-CN" sz="2000" b="0" dirty="0">
              <a:latin typeface="Tahoma" panose="020B0604030504040204" pitchFamily="34" charset="0"/>
            </a:endParaRPr>
          </a:p>
        </p:txBody>
      </p:sp>
      <p:sp>
        <p:nvSpPr>
          <p:cNvPr id="61469" name="Text Box 43"/>
          <p:cNvSpPr txBox="1"/>
          <p:nvPr/>
        </p:nvSpPr>
        <p:spPr>
          <a:xfrm>
            <a:off x="3203575" y="3671888"/>
            <a:ext cx="423863"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t</a:t>
            </a:r>
            <a:r>
              <a:rPr lang="en-US" altLang="zh-CN" sz="2000" b="0" dirty="0">
                <a:latin typeface="Tahoma" panose="020B0604030504040204" pitchFamily="34" charset="0"/>
              </a:rPr>
              <a:t>3</a:t>
            </a:r>
            <a:endParaRPr lang="en-US" altLang="zh-CN" sz="2000" b="0" dirty="0">
              <a:latin typeface="Tahoma" panose="020B0604030504040204" pitchFamily="34" charset="0"/>
            </a:endParaRPr>
          </a:p>
        </p:txBody>
      </p:sp>
      <p:sp>
        <p:nvSpPr>
          <p:cNvPr id="61470" name="Text Box 44"/>
          <p:cNvSpPr txBox="1"/>
          <p:nvPr/>
        </p:nvSpPr>
        <p:spPr>
          <a:xfrm>
            <a:off x="3851275" y="3671888"/>
            <a:ext cx="423863"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t</a:t>
            </a:r>
            <a:r>
              <a:rPr lang="en-US" altLang="zh-CN" sz="2000" b="0" dirty="0">
                <a:latin typeface="Tahoma" panose="020B0604030504040204" pitchFamily="34" charset="0"/>
              </a:rPr>
              <a:t>4</a:t>
            </a:r>
            <a:endParaRPr lang="en-US" altLang="zh-CN" sz="2000" b="0" dirty="0">
              <a:latin typeface="Tahoma" panose="020B0604030504040204" pitchFamily="34" charset="0"/>
            </a:endParaRPr>
          </a:p>
        </p:txBody>
      </p:sp>
      <p:sp>
        <p:nvSpPr>
          <p:cNvPr id="61471" name="Text Box 45"/>
          <p:cNvSpPr txBox="1"/>
          <p:nvPr/>
        </p:nvSpPr>
        <p:spPr>
          <a:xfrm>
            <a:off x="4356100" y="3692525"/>
            <a:ext cx="423863"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t</a:t>
            </a:r>
            <a:r>
              <a:rPr lang="en-US" altLang="zh-CN" sz="2000" b="0" dirty="0">
                <a:latin typeface="Tahoma" panose="020B0604030504040204" pitchFamily="34" charset="0"/>
              </a:rPr>
              <a:t>5</a:t>
            </a:r>
            <a:endParaRPr lang="en-US" altLang="zh-CN" sz="2000" b="0" dirty="0">
              <a:latin typeface="Tahoma" panose="020B0604030504040204" pitchFamily="34" charset="0"/>
            </a:endParaRPr>
          </a:p>
        </p:txBody>
      </p:sp>
      <p:sp>
        <p:nvSpPr>
          <p:cNvPr id="61472" name="Line 49"/>
          <p:cNvSpPr/>
          <p:nvPr/>
        </p:nvSpPr>
        <p:spPr>
          <a:xfrm>
            <a:off x="3419475" y="4105275"/>
            <a:ext cx="14288" cy="0"/>
          </a:xfrm>
          <a:prstGeom prst="line">
            <a:avLst/>
          </a:prstGeom>
          <a:ln w="9525" cap="flat" cmpd="sng">
            <a:solidFill>
              <a:schemeClr val="tx1"/>
            </a:solidFill>
            <a:prstDash val="solid"/>
            <a:miter/>
            <a:headEnd type="oval" w="med" len="med"/>
            <a:tailEnd type="oval" w="med" len="med"/>
          </a:ln>
        </p:spPr>
      </p:sp>
      <p:sp>
        <p:nvSpPr>
          <p:cNvPr id="61473" name="Line 50"/>
          <p:cNvSpPr/>
          <p:nvPr/>
        </p:nvSpPr>
        <p:spPr>
          <a:xfrm>
            <a:off x="4052888" y="4105275"/>
            <a:ext cx="14287" cy="0"/>
          </a:xfrm>
          <a:prstGeom prst="line">
            <a:avLst/>
          </a:prstGeom>
          <a:ln w="9525" cap="flat" cmpd="sng">
            <a:solidFill>
              <a:schemeClr val="tx1"/>
            </a:solidFill>
            <a:prstDash val="solid"/>
            <a:miter/>
            <a:headEnd type="oval" w="med" len="med"/>
            <a:tailEnd type="oval" w="med" len="med"/>
          </a:ln>
        </p:spPr>
      </p:sp>
      <p:sp>
        <p:nvSpPr>
          <p:cNvPr id="61474" name="Line 52"/>
          <p:cNvSpPr/>
          <p:nvPr/>
        </p:nvSpPr>
        <p:spPr>
          <a:xfrm>
            <a:off x="5494338" y="4105275"/>
            <a:ext cx="14287" cy="0"/>
          </a:xfrm>
          <a:prstGeom prst="line">
            <a:avLst/>
          </a:prstGeom>
          <a:ln w="9525" cap="flat" cmpd="sng">
            <a:solidFill>
              <a:schemeClr val="tx1"/>
            </a:solidFill>
            <a:prstDash val="solid"/>
            <a:miter/>
            <a:headEnd type="oval" w="med" len="med"/>
            <a:tailEnd type="oval" w="med" len="med"/>
          </a:ln>
        </p:spPr>
      </p:sp>
      <p:sp>
        <p:nvSpPr>
          <p:cNvPr id="61475" name="Line 53"/>
          <p:cNvSpPr/>
          <p:nvPr/>
        </p:nvSpPr>
        <p:spPr>
          <a:xfrm>
            <a:off x="1979613" y="4105275"/>
            <a:ext cx="14287" cy="0"/>
          </a:xfrm>
          <a:prstGeom prst="line">
            <a:avLst/>
          </a:prstGeom>
          <a:ln w="9525" cap="flat" cmpd="sng">
            <a:solidFill>
              <a:schemeClr val="tx1"/>
            </a:solidFill>
            <a:prstDash val="solid"/>
            <a:miter/>
            <a:headEnd type="oval" w="med" len="med"/>
            <a:tailEnd type="oval" w="med" len="med"/>
          </a:ln>
        </p:spPr>
      </p:sp>
      <p:sp>
        <p:nvSpPr>
          <p:cNvPr id="61476" name="Line 54"/>
          <p:cNvSpPr/>
          <p:nvPr/>
        </p:nvSpPr>
        <p:spPr>
          <a:xfrm>
            <a:off x="2684463" y="4105275"/>
            <a:ext cx="14287" cy="0"/>
          </a:xfrm>
          <a:prstGeom prst="line">
            <a:avLst/>
          </a:prstGeom>
          <a:ln w="9525" cap="flat" cmpd="sng">
            <a:solidFill>
              <a:schemeClr val="tx1"/>
            </a:solidFill>
            <a:prstDash val="solid"/>
            <a:miter/>
            <a:headEnd type="oval" w="med" len="med"/>
            <a:tailEnd type="oval" w="med" len="med"/>
          </a:ln>
        </p:spPr>
      </p:sp>
      <p:sp>
        <p:nvSpPr>
          <p:cNvPr id="61477" name="Line 55"/>
          <p:cNvSpPr/>
          <p:nvPr/>
        </p:nvSpPr>
        <p:spPr>
          <a:xfrm>
            <a:off x="6815138" y="4105275"/>
            <a:ext cx="14287" cy="0"/>
          </a:xfrm>
          <a:prstGeom prst="line">
            <a:avLst/>
          </a:prstGeom>
          <a:ln w="9525" cap="flat" cmpd="sng">
            <a:solidFill>
              <a:schemeClr val="tx1"/>
            </a:solidFill>
            <a:prstDash val="solid"/>
            <a:miter/>
            <a:headEnd type="oval" w="med" len="med"/>
            <a:tailEnd type="oval" w="med" len="med"/>
          </a:ln>
        </p:spPr>
      </p:sp>
      <p:sp>
        <p:nvSpPr>
          <p:cNvPr id="61478" name="Line 56"/>
          <p:cNvSpPr/>
          <p:nvPr/>
        </p:nvSpPr>
        <p:spPr>
          <a:xfrm>
            <a:off x="4773613" y="4105275"/>
            <a:ext cx="14287" cy="0"/>
          </a:xfrm>
          <a:prstGeom prst="line">
            <a:avLst/>
          </a:prstGeom>
          <a:ln w="9525" cap="flat" cmpd="sng">
            <a:solidFill>
              <a:schemeClr val="tx1"/>
            </a:solidFill>
            <a:prstDash val="solid"/>
            <a:miter/>
            <a:headEnd type="oval" w="med" len="med"/>
            <a:tailEnd type="oval" w="med" len="med"/>
          </a:ln>
        </p:spPr>
      </p:sp>
      <p:sp>
        <p:nvSpPr>
          <p:cNvPr id="61479" name="Line 57"/>
          <p:cNvSpPr/>
          <p:nvPr/>
        </p:nvSpPr>
        <p:spPr>
          <a:xfrm>
            <a:off x="6151563" y="4105275"/>
            <a:ext cx="14287" cy="0"/>
          </a:xfrm>
          <a:prstGeom prst="line">
            <a:avLst/>
          </a:prstGeom>
          <a:ln w="9525" cap="flat" cmpd="sng">
            <a:solidFill>
              <a:schemeClr val="tx1"/>
            </a:solidFill>
            <a:prstDash val="solid"/>
            <a:miter/>
            <a:headEnd type="oval" w="med" len="med"/>
            <a:tailEnd type="oval" w="med" len="med"/>
          </a:ln>
        </p:spPr>
      </p:sp>
      <p:sp>
        <p:nvSpPr>
          <p:cNvPr id="61480" name="矩形 40"/>
          <p:cNvSpPr/>
          <p:nvPr/>
        </p:nvSpPr>
        <p:spPr>
          <a:xfrm>
            <a:off x="1339850" y="5514975"/>
            <a:ext cx="6724650" cy="830263"/>
          </a:xfrm>
          <a:prstGeom prst="rect">
            <a:avLst/>
          </a:prstGeom>
          <a:noFill/>
          <a:ln w="9525">
            <a:noFill/>
          </a:ln>
        </p:spPr>
        <p:txBody>
          <a:bodyPr>
            <a:spAutoFit/>
          </a:bodyPr>
          <a:p>
            <a:pPr eaLnBrk="1" hangingPunct="1">
              <a:spcBef>
                <a:spcPct val="50000"/>
              </a:spcBef>
            </a:pPr>
            <a:r>
              <a:rPr lang="zh-CN" altLang="en-US" dirty="0">
                <a:latin typeface="Tahoma" panose="020B0604030504040204" pitchFamily="34" charset="0"/>
              </a:rPr>
              <a:t>任务</a:t>
            </a:r>
            <a:r>
              <a:rPr lang="en-US" altLang="zh-CN" dirty="0">
                <a:latin typeface="Tahoma" panose="020B0604030504040204" pitchFamily="34" charset="0"/>
              </a:rPr>
              <a:t>A</a:t>
            </a:r>
            <a:r>
              <a:rPr lang="zh-CN" altLang="en-US" dirty="0">
                <a:latin typeface="Tahoma" panose="020B0604030504040204" pitchFamily="34" charset="0"/>
              </a:rPr>
              <a:t>要求每</a:t>
            </a:r>
            <a:r>
              <a:rPr lang="en-US" altLang="zh-CN" dirty="0">
                <a:latin typeface="Tahoma" panose="020B0604030504040204" pitchFamily="34" charset="0"/>
              </a:rPr>
              <a:t>20ms</a:t>
            </a:r>
            <a:r>
              <a:rPr lang="zh-CN" altLang="en-US" dirty="0">
                <a:latin typeface="Tahoma" panose="020B0604030504040204" pitchFamily="34" charset="0"/>
              </a:rPr>
              <a:t>执行一次，执行时间为</a:t>
            </a:r>
            <a:r>
              <a:rPr lang="en-US" altLang="zh-CN" dirty="0">
                <a:latin typeface="Tahoma" panose="020B0604030504040204" pitchFamily="34" charset="0"/>
              </a:rPr>
              <a:t>10ms</a:t>
            </a:r>
            <a:r>
              <a:rPr lang="zh-CN" altLang="en-US" dirty="0">
                <a:latin typeface="Tahoma" panose="020B0604030504040204" pitchFamily="34" charset="0"/>
              </a:rPr>
              <a:t>；任务</a:t>
            </a:r>
            <a:r>
              <a:rPr lang="en-US" altLang="zh-CN" dirty="0">
                <a:latin typeface="Tahoma" panose="020B0604030504040204" pitchFamily="34" charset="0"/>
              </a:rPr>
              <a:t>B</a:t>
            </a:r>
            <a:r>
              <a:rPr lang="zh-CN" altLang="en-US" dirty="0">
                <a:latin typeface="Tahoma" panose="020B0604030504040204" pitchFamily="34" charset="0"/>
              </a:rPr>
              <a:t>要求每</a:t>
            </a:r>
            <a:r>
              <a:rPr lang="en-US" altLang="zh-CN" dirty="0">
                <a:latin typeface="Tahoma" panose="020B0604030504040204" pitchFamily="34" charset="0"/>
              </a:rPr>
              <a:t>50ms</a:t>
            </a:r>
            <a:r>
              <a:rPr lang="zh-CN" altLang="en-US" dirty="0">
                <a:latin typeface="Tahoma" panose="020B0604030504040204" pitchFamily="34" charset="0"/>
              </a:rPr>
              <a:t>执行一次，执行时间为</a:t>
            </a:r>
            <a:r>
              <a:rPr lang="en-US" altLang="zh-CN" dirty="0">
                <a:latin typeface="Tahoma" panose="020B0604030504040204" pitchFamily="34" charset="0"/>
              </a:rPr>
              <a:t>25ms</a:t>
            </a:r>
            <a:endParaRPr lang="zh-CN" altLang="en-US" dirty="0">
              <a:latin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2"/>
          <p:cNvSpPr txBox="1">
            <a:spLocks noChangeArrowheads="1"/>
          </p:cNvSpPr>
          <p:nvPr/>
        </p:nvSpPr>
        <p:spPr bwMode="auto">
          <a:xfrm>
            <a:off x="611188" y="620713"/>
            <a:ext cx="7867650" cy="1816100"/>
          </a:xfrm>
          <a:prstGeom prst="rect">
            <a:avLst/>
          </a:prstGeom>
          <a:solidFill>
            <a:schemeClr val="accent1">
              <a:lumMod val="90000"/>
            </a:schemeClr>
          </a:solidFill>
          <a:ln w="9525">
            <a:noFill/>
            <a:miter lim="800000"/>
          </a:ln>
        </p:spPr>
        <p:txBody>
          <a:bodyPr>
            <a:spAutoFit/>
          </a:bodyPr>
          <a:lstStyle/>
          <a:p>
            <a:pPr marR="0" algn="just" defTabSz="914400" eaLnBrk="1" hangingPunct="1">
              <a:spcBef>
                <a:spcPts val="0"/>
              </a:spcBef>
              <a:buClrTx/>
              <a:buSzTx/>
              <a:buFontTx/>
              <a:buNone/>
              <a:defRPr/>
            </a:pPr>
            <a:r>
              <a:rPr kumimoji="0" lang="en-US" altLang="zh-CN" sz="2800" kern="1200" cap="none" spc="0" normalizeH="0" baseline="0" noProof="0" dirty="0">
                <a:solidFill>
                  <a:srgbClr val="002060"/>
                </a:solidFill>
                <a:latin typeface="黑体" panose="02010609060101010101" pitchFamily="49" charset="-122"/>
                <a:ea typeface="黑体" panose="02010609060101010101" pitchFamily="49" charset="-122"/>
                <a:cs typeface="+mn-cs"/>
              </a:rPr>
              <a:t>t</a:t>
            </a:r>
            <a:r>
              <a:rPr kumimoji="0" lang="en-US" altLang="zh-CN" sz="2800" kern="1200" cap="none" spc="0" normalizeH="0" baseline="-25000" noProof="0" dirty="0">
                <a:solidFill>
                  <a:srgbClr val="002060"/>
                </a:solidFill>
                <a:latin typeface="黑体" panose="02010609060101010101" pitchFamily="49" charset="-122"/>
                <a:ea typeface="黑体" panose="02010609060101010101" pitchFamily="49" charset="-122"/>
                <a:cs typeface="+mn-cs"/>
              </a:rPr>
              <a:t>5</a:t>
            </a:r>
            <a:r>
              <a:rPr kumimoji="0" lang="en-US" altLang="zh-CN" sz="2800" kern="1200" cap="none" spc="0" normalizeH="0" baseline="0" noProof="0" dirty="0">
                <a:solidFill>
                  <a:srgbClr val="002060"/>
                </a:solidFill>
                <a:latin typeface="黑体" panose="02010609060101010101" pitchFamily="49" charset="-122"/>
                <a:ea typeface="黑体" panose="02010609060101010101" pitchFamily="49" charset="-122"/>
                <a:cs typeface="+mn-cs"/>
              </a:rPr>
              <a:t>=45 ms</a:t>
            </a:r>
            <a:r>
              <a:rPr kumimoji="0" lang="zh-CN" altLang="en-US" sz="2800" kern="1200" cap="none" spc="0" normalizeH="0" baseline="0" noProof="0" dirty="0">
                <a:solidFill>
                  <a:srgbClr val="002060"/>
                </a:solidFill>
                <a:latin typeface="黑体" panose="02010609060101010101" pitchFamily="49" charset="-122"/>
                <a:ea typeface="黑体" panose="02010609060101010101" pitchFamily="49" charset="-122"/>
                <a:cs typeface="+mn-cs"/>
              </a:rPr>
              <a:t>时，</a:t>
            </a:r>
            <a:r>
              <a:rPr kumimoji="0" lang="en-US" altLang="zh-CN" sz="2800" kern="1200" cap="none" spc="0" normalizeH="0" baseline="0" noProof="0" dirty="0">
                <a:solidFill>
                  <a:srgbClr val="002060"/>
                </a:solidFill>
                <a:latin typeface="黑体" panose="02010609060101010101" pitchFamily="49" charset="-122"/>
                <a:ea typeface="黑体" panose="02010609060101010101" pitchFamily="49" charset="-122"/>
                <a:cs typeface="+mn-cs"/>
              </a:rPr>
              <a:t>B</a:t>
            </a:r>
            <a:r>
              <a:rPr kumimoji="0" lang="en-US" altLang="zh-CN" sz="2800" kern="1200" cap="none" spc="0" normalizeH="0" baseline="-25000" noProof="0" dirty="0">
                <a:solidFill>
                  <a:srgbClr val="002060"/>
                </a:solidFill>
                <a:latin typeface="黑体" panose="02010609060101010101" pitchFamily="49" charset="-122"/>
                <a:ea typeface="黑体" panose="02010609060101010101" pitchFamily="49" charset="-122"/>
                <a:cs typeface="+mn-cs"/>
              </a:rPr>
              <a:t>1</a:t>
            </a:r>
            <a:r>
              <a:rPr kumimoji="0" lang="zh-CN" altLang="en-US" sz="2800" kern="1200" cap="none" spc="0" normalizeH="0" baseline="0" noProof="0" dirty="0">
                <a:solidFill>
                  <a:srgbClr val="002060"/>
                </a:solidFill>
                <a:latin typeface="黑体" panose="02010609060101010101" pitchFamily="49" charset="-122"/>
                <a:ea typeface="黑体" panose="02010609060101010101" pitchFamily="49" charset="-122"/>
                <a:cs typeface="+mn-cs"/>
              </a:rPr>
              <a:t>执行完成，</a:t>
            </a:r>
            <a:endParaRPr kumimoji="0" lang="zh-CN" altLang="en-US" sz="2800" kern="1200" cap="none" spc="0" normalizeH="0" baseline="0" noProof="0" dirty="0">
              <a:solidFill>
                <a:srgbClr val="002060"/>
              </a:solidFill>
              <a:latin typeface="黑体" panose="02010609060101010101" pitchFamily="49" charset="-122"/>
              <a:ea typeface="黑体" panose="02010609060101010101" pitchFamily="49" charset="-122"/>
              <a:cs typeface="+mn-cs"/>
            </a:endParaRPr>
          </a:p>
          <a:p>
            <a:pPr marR="0" algn="just" defTabSz="914400" eaLnBrk="1" hangingPunct="1">
              <a:spcBef>
                <a:spcPts val="0"/>
              </a:spcBef>
              <a:buClrTx/>
              <a:buSzTx/>
              <a:buFontTx/>
              <a:buNone/>
              <a:defRPr/>
            </a:pPr>
            <a:r>
              <a:rPr kumimoji="0" lang="zh-CN" altLang="en-US" sz="2800" kern="1200" cap="none" spc="0" normalizeH="0" baseline="0" noProof="0" dirty="0">
                <a:solidFill>
                  <a:srgbClr val="002060"/>
                </a:solidFill>
                <a:latin typeface="黑体" panose="02010609060101010101" pitchFamily="49" charset="-122"/>
                <a:ea typeface="黑体" panose="02010609060101010101" pitchFamily="49" charset="-122"/>
                <a:cs typeface="+mn-cs"/>
              </a:rPr>
              <a:t>  </a:t>
            </a:r>
            <a:r>
              <a:rPr kumimoji="0" lang="en-US" altLang="zh-CN" sz="2800" kern="1200" cap="none" spc="0" normalizeH="0" baseline="0" noProof="0" dirty="0">
                <a:solidFill>
                  <a:srgbClr val="002060"/>
                </a:solidFill>
                <a:latin typeface="黑体" panose="02010609060101010101" pitchFamily="49" charset="-122"/>
                <a:ea typeface="黑体" panose="02010609060101010101" pitchFamily="49" charset="-122"/>
                <a:cs typeface="+mn-cs"/>
              </a:rPr>
              <a:t>A</a:t>
            </a:r>
            <a:r>
              <a:rPr kumimoji="0" lang="en-US" altLang="zh-CN" sz="2800" kern="1200" cap="none" spc="0" normalizeH="0" baseline="-25000" noProof="0" dirty="0">
                <a:solidFill>
                  <a:srgbClr val="002060"/>
                </a:solidFill>
                <a:latin typeface="黑体" panose="02010609060101010101" pitchFamily="49" charset="-122"/>
                <a:ea typeface="黑体" panose="02010609060101010101" pitchFamily="49" charset="-122"/>
                <a:cs typeface="+mn-cs"/>
              </a:rPr>
              <a:t>3</a:t>
            </a:r>
            <a:r>
              <a:rPr kumimoji="0" lang="zh-CN" altLang="en-US" sz="2800" kern="1200" cap="none" spc="0" normalizeH="0" baseline="0" noProof="0" dirty="0">
                <a:solidFill>
                  <a:srgbClr val="002060"/>
                </a:solidFill>
                <a:latin typeface="黑体" panose="02010609060101010101" pitchFamily="49" charset="-122"/>
                <a:ea typeface="黑体" panose="02010609060101010101" pitchFamily="49" charset="-122"/>
                <a:cs typeface="+mn-cs"/>
              </a:rPr>
              <a:t>的松弛度已减为</a:t>
            </a:r>
            <a:r>
              <a:rPr kumimoji="0" lang="en-US" altLang="zh-CN" sz="2800" kern="1200" cap="none" spc="0" normalizeH="0" baseline="0" noProof="0" dirty="0">
                <a:solidFill>
                  <a:srgbClr val="002060"/>
                </a:solidFill>
                <a:latin typeface="黑体" panose="02010609060101010101" pitchFamily="49" charset="-122"/>
                <a:ea typeface="黑体" panose="02010609060101010101" pitchFamily="49" charset="-122"/>
                <a:cs typeface="+mn-cs"/>
              </a:rPr>
              <a:t>5 ms(</a:t>
            </a:r>
            <a:r>
              <a:rPr kumimoji="0" lang="zh-CN" altLang="en-US" sz="2800" kern="1200" cap="none" spc="0" normalizeH="0" baseline="0" noProof="0" dirty="0">
                <a:solidFill>
                  <a:srgbClr val="002060"/>
                </a:solidFill>
                <a:latin typeface="黑体" panose="02010609060101010101" pitchFamily="49" charset="-122"/>
                <a:ea typeface="黑体" panose="02010609060101010101" pitchFamily="49" charset="-122"/>
                <a:cs typeface="+mn-cs"/>
              </a:rPr>
              <a:t>即</a:t>
            </a:r>
            <a:r>
              <a:rPr kumimoji="0" lang="en-US" altLang="zh-CN" sz="2800" kern="1200" cap="none" spc="0" normalizeH="0" baseline="0" noProof="0" dirty="0">
                <a:solidFill>
                  <a:srgbClr val="002060"/>
                </a:solidFill>
                <a:latin typeface="黑体" panose="02010609060101010101" pitchFamily="49" charset="-122"/>
                <a:ea typeface="黑体" panose="02010609060101010101" pitchFamily="49" charset="-122"/>
                <a:cs typeface="+mn-cs"/>
              </a:rPr>
              <a:t>60-10-45)</a:t>
            </a:r>
            <a:endParaRPr kumimoji="0" lang="en-US" altLang="zh-CN" sz="2800" kern="1200" cap="none" spc="0" normalizeH="0" baseline="0" noProof="0" dirty="0">
              <a:solidFill>
                <a:srgbClr val="002060"/>
              </a:solidFill>
              <a:latin typeface="黑体" panose="02010609060101010101" pitchFamily="49" charset="-122"/>
              <a:ea typeface="黑体" panose="02010609060101010101" pitchFamily="49" charset="-122"/>
              <a:cs typeface="+mn-cs"/>
            </a:endParaRPr>
          </a:p>
          <a:p>
            <a:pPr marR="0" algn="just" defTabSz="914400" eaLnBrk="1" hangingPunct="1">
              <a:spcBef>
                <a:spcPts val="0"/>
              </a:spcBef>
              <a:buClrTx/>
              <a:buSzTx/>
              <a:buFontTx/>
              <a:buNone/>
              <a:defRPr/>
            </a:pPr>
            <a:r>
              <a:rPr kumimoji="0" lang="en-US" altLang="zh-CN" sz="2800" kern="1200" cap="none" spc="0" normalizeH="0" baseline="0" noProof="0" dirty="0">
                <a:solidFill>
                  <a:srgbClr val="002060"/>
                </a:solidFill>
                <a:latin typeface="黑体" panose="02010609060101010101" pitchFamily="49" charset="-122"/>
                <a:ea typeface="黑体" panose="02010609060101010101" pitchFamily="49" charset="-122"/>
                <a:cs typeface="+mn-cs"/>
              </a:rPr>
              <a:t>  B</a:t>
            </a:r>
            <a:r>
              <a:rPr kumimoji="0" lang="en-US" altLang="zh-CN" sz="2800" kern="1200" cap="none" spc="0" normalizeH="0" baseline="-25000" noProof="0" dirty="0">
                <a:solidFill>
                  <a:srgbClr val="002060"/>
                </a:solidFill>
                <a:latin typeface="黑体" panose="02010609060101010101" pitchFamily="49" charset="-122"/>
                <a:ea typeface="黑体" panose="02010609060101010101" pitchFamily="49" charset="-122"/>
                <a:cs typeface="+mn-cs"/>
              </a:rPr>
              <a:t>2</a:t>
            </a:r>
            <a:r>
              <a:rPr kumimoji="0" lang="zh-CN" altLang="en-US" sz="2800" kern="1200" cap="none" spc="0" normalizeH="0" baseline="0" noProof="0" dirty="0">
                <a:solidFill>
                  <a:srgbClr val="002060"/>
                </a:solidFill>
                <a:latin typeface="黑体" panose="02010609060101010101" pitchFamily="49" charset="-122"/>
                <a:ea typeface="黑体" panose="02010609060101010101" pitchFamily="49" charset="-122"/>
                <a:cs typeface="+mn-cs"/>
              </a:rPr>
              <a:t>的松弛度为</a:t>
            </a:r>
            <a:r>
              <a:rPr kumimoji="0" lang="en-US" altLang="zh-CN" sz="2800" kern="1200" cap="none" spc="0" normalizeH="0" baseline="0" noProof="0" dirty="0">
                <a:solidFill>
                  <a:srgbClr val="002060"/>
                </a:solidFill>
                <a:latin typeface="黑体" panose="02010609060101010101" pitchFamily="49" charset="-122"/>
                <a:ea typeface="黑体" panose="02010609060101010101" pitchFamily="49" charset="-122"/>
                <a:cs typeface="+mn-cs"/>
              </a:rPr>
              <a:t>30 ms(</a:t>
            </a:r>
            <a:r>
              <a:rPr kumimoji="0" lang="zh-CN" altLang="en-US" sz="2800" kern="1200" cap="none" spc="0" normalizeH="0" baseline="0" noProof="0" dirty="0">
                <a:solidFill>
                  <a:srgbClr val="002060"/>
                </a:solidFill>
                <a:latin typeface="黑体" panose="02010609060101010101" pitchFamily="49" charset="-122"/>
                <a:ea typeface="黑体" panose="02010609060101010101" pitchFamily="49" charset="-122"/>
                <a:cs typeface="+mn-cs"/>
              </a:rPr>
              <a:t>即</a:t>
            </a:r>
            <a:r>
              <a:rPr kumimoji="0" lang="en-US" altLang="zh-CN" sz="2800" kern="1200" cap="none" spc="0" normalizeH="0" baseline="0" noProof="0" dirty="0">
                <a:solidFill>
                  <a:srgbClr val="002060"/>
                </a:solidFill>
                <a:latin typeface="黑体" panose="02010609060101010101" pitchFamily="49" charset="-122"/>
                <a:ea typeface="黑体" panose="02010609060101010101" pitchFamily="49" charset="-122"/>
                <a:cs typeface="+mn-cs"/>
              </a:rPr>
              <a:t>100-25-45)</a:t>
            </a:r>
            <a:r>
              <a:rPr kumimoji="0" lang="zh-CN" altLang="en-US" sz="2800" kern="1200" cap="none" spc="0" normalizeH="0" baseline="0" noProof="0" dirty="0">
                <a:solidFill>
                  <a:srgbClr val="002060"/>
                </a:solidFill>
                <a:latin typeface="黑体" panose="02010609060101010101" pitchFamily="49" charset="-122"/>
                <a:ea typeface="黑体" panose="02010609060101010101" pitchFamily="49" charset="-122"/>
                <a:cs typeface="+mn-cs"/>
              </a:rPr>
              <a:t>，</a:t>
            </a:r>
            <a:endParaRPr kumimoji="0" lang="zh-CN" altLang="en-US" sz="2800" kern="1200" cap="none" spc="0" normalizeH="0" baseline="0" noProof="0" dirty="0">
              <a:solidFill>
                <a:srgbClr val="002060"/>
              </a:solidFill>
              <a:latin typeface="黑体" panose="02010609060101010101" pitchFamily="49" charset="-122"/>
              <a:ea typeface="黑体" panose="02010609060101010101" pitchFamily="49" charset="-122"/>
              <a:cs typeface="+mn-cs"/>
            </a:endParaRPr>
          </a:p>
          <a:p>
            <a:pPr marR="0" algn="just" defTabSz="914400" eaLnBrk="1" hangingPunct="1">
              <a:spcBef>
                <a:spcPts val="0"/>
              </a:spcBef>
              <a:buClrTx/>
              <a:buSzTx/>
              <a:buFontTx/>
              <a:buNone/>
              <a:defRPr/>
            </a:pPr>
            <a:r>
              <a:rPr kumimoji="0" lang="zh-CN" altLang="en-US" sz="2800" kern="1200" cap="none" spc="0" normalizeH="0" baseline="0" noProof="0" dirty="0">
                <a:solidFill>
                  <a:srgbClr val="002060"/>
                </a:solidFill>
                <a:latin typeface="黑体" panose="02010609060101010101" pitchFamily="49" charset="-122"/>
                <a:ea typeface="黑体" panose="02010609060101010101" pitchFamily="49" charset="-122"/>
                <a:cs typeface="+mn-cs"/>
              </a:rPr>
              <a:t>  于是又应调度</a:t>
            </a:r>
            <a:r>
              <a:rPr kumimoji="0" lang="en-US" altLang="zh-CN" sz="2800" kern="1200" cap="none" spc="0" normalizeH="0" baseline="0" noProof="0" dirty="0">
                <a:solidFill>
                  <a:srgbClr val="002060"/>
                </a:solidFill>
                <a:latin typeface="黑体" panose="02010609060101010101" pitchFamily="49" charset="-122"/>
                <a:ea typeface="黑体" panose="02010609060101010101" pitchFamily="49" charset="-122"/>
                <a:cs typeface="+mn-cs"/>
              </a:rPr>
              <a:t>A</a:t>
            </a:r>
            <a:r>
              <a:rPr kumimoji="0" lang="en-US" altLang="zh-CN" sz="2800" kern="1200" cap="none" spc="0" normalizeH="0" baseline="-25000" noProof="0" dirty="0">
                <a:solidFill>
                  <a:srgbClr val="002060"/>
                </a:solidFill>
                <a:latin typeface="黑体" panose="02010609060101010101" pitchFamily="49" charset="-122"/>
                <a:ea typeface="黑体" panose="02010609060101010101" pitchFamily="49" charset="-122"/>
                <a:cs typeface="+mn-cs"/>
              </a:rPr>
              <a:t>3</a:t>
            </a:r>
            <a:r>
              <a:rPr kumimoji="0" lang="zh-CN" altLang="en-US" sz="2800" kern="1200" cap="none" spc="0" normalizeH="0" baseline="0" noProof="0" dirty="0">
                <a:solidFill>
                  <a:srgbClr val="002060"/>
                </a:solidFill>
                <a:latin typeface="黑体" panose="02010609060101010101" pitchFamily="49" charset="-122"/>
                <a:ea typeface="黑体" panose="02010609060101010101" pitchFamily="49" charset="-122"/>
                <a:cs typeface="+mn-cs"/>
              </a:rPr>
              <a:t>执行</a:t>
            </a:r>
            <a:r>
              <a:rPr kumimoji="0" lang="en-US" altLang="zh-CN" sz="2800" kern="1200" cap="none" spc="0" normalizeH="0" baseline="0" noProof="0" dirty="0">
                <a:solidFill>
                  <a:srgbClr val="002060"/>
                </a:solidFill>
                <a:latin typeface="黑体" panose="02010609060101010101" pitchFamily="49" charset="-122"/>
                <a:ea typeface="黑体" panose="02010609060101010101" pitchFamily="49" charset="-122"/>
                <a:cs typeface="+mn-cs"/>
              </a:rPr>
              <a:t>10ms</a:t>
            </a:r>
            <a:r>
              <a:rPr kumimoji="0" lang="zh-CN" altLang="en-US" sz="2800" kern="1200" cap="none" spc="0" normalizeH="0" baseline="0" noProof="0" dirty="0">
                <a:solidFill>
                  <a:srgbClr val="002060"/>
                </a:solidFill>
                <a:latin typeface="黑体" panose="02010609060101010101" pitchFamily="49" charset="-122"/>
                <a:ea typeface="黑体" panose="02010609060101010101" pitchFamily="49" charset="-122"/>
                <a:cs typeface="+mn-cs"/>
              </a:rPr>
              <a:t>。</a:t>
            </a:r>
            <a:endParaRPr kumimoji="0" lang="zh-CN" altLang="en-US" sz="2800" kern="1200" cap="none" spc="0" normalizeH="0" baseline="0" noProof="0" dirty="0">
              <a:solidFill>
                <a:srgbClr val="002060"/>
              </a:solidFill>
              <a:latin typeface="黑体" panose="02010609060101010101" pitchFamily="49" charset="-122"/>
              <a:ea typeface="黑体" panose="02010609060101010101" pitchFamily="49" charset="-122"/>
              <a:cs typeface="+mn-cs"/>
            </a:endParaRPr>
          </a:p>
        </p:txBody>
      </p:sp>
      <p:sp>
        <p:nvSpPr>
          <p:cNvPr id="62467" name="Line 5"/>
          <p:cNvSpPr/>
          <p:nvPr/>
        </p:nvSpPr>
        <p:spPr>
          <a:xfrm>
            <a:off x="1187450" y="4149725"/>
            <a:ext cx="6985000" cy="0"/>
          </a:xfrm>
          <a:prstGeom prst="line">
            <a:avLst/>
          </a:prstGeom>
          <a:ln w="25400" cap="flat" cmpd="sng">
            <a:solidFill>
              <a:schemeClr val="tx1"/>
            </a:solidFill>
            <a:prstDash val="solid"/>
            <a:miter/>
            <a:headEnd type="oval" w="med" len="med"/>
            <a:tailEnd type="triangle" w="med" len="med"/>
          </a:ln>
        </p:spPr>
      </p:sp>
      <p:sp>
        <p:nvSpPr>
          <p:cNvPr id="62468" name="Line 6"/>
          <p:cNvSpPr/>
          <p:nvPr/>
        </p:nvSpPr>
        <p:spPr>
          <a:xfrm flipV="1">
            <a:off x="1187450" y="3560763"/>
            <a:ext cx="0" cy="576262"/>
          </a:xfrm>
          <a:prstGeom prst="line">
            <a:avLst/>
          </a:prstGeom>
          <a:ln w="25400" cap="flat" cmpd="sng">
            <a:solidFill>
              <a:schemeClr val="tx1"/>
            </a:solidFill>
            <a:prstDash val="solid"/>
            <a:miter/>
            <a:headEnd type="none" w="med" len="med"/>
            <a:tailEnd type="none" w="med" len="med"/>
          </a:ln>
        </p:spPr>
      </p:sp>
      <p:sp>
        <p:nvSpPr>
          <p:cNvPr id="62469" name="Line 7"/>
          <p:cNvSpPr/>
          <p:nvPr/>
        </p:nvSpPr>
        <p:spPr>
          <a:xfrm>
            <a:off x="1187450" y="3560763"/>
            <a:ext cx="792163" cy="0"/>
          </a:xfrm>
          <a:prstGeom prst="line">
            <a:avLst/>
          </a:prstGeom>
          <a:ln w="25400" cap="flat" cmpd="sng">
            <a:solidFill>
              <a:schemeClr val="tx1"/>
            </a:solidFill>
            <a:prstDash val="solid"/>
            <a:miter/>
            <a:headEnd type="none" w="med" len="med"/>
            <a:tailEnd type="none" w="med" len="med"/>
          </a:ln>
        </p:spPr>
      </p:sp>
      <p:sp>
        <p:nvSpPr>
          <p:cNvPr id="62470" name="Line 8"/>
          <p:cNvSpPr/>
          <p:nvPr/>
        </p:nvSpPr>
        <p:spPr>
          <a:xfrm>
            <a:off x="1979613" y="3560763"/>
            <a:ext cx="0" cy="1079500"/>
          </a:xfrm>
          <a:prstGeom prst="line">
            <a:avLst/>
          </a:prstGeom>
          <a:ln w="25400" cap="flat" cmpd="sng">
            <a:solidFill>
              <a:schemeClr val="tx1"/>
            </a:solidFill>
            <a:prstDash val="solid"/>
            <a:miter/>
            <a:headEnd type="none" w="med" len="med"/>
            <a:tailEnd type="none" w="med" len="med"/>
          </a:ln>
        </p:spPr>
      </p:sp>
      <p:sp>
        <p:nvSpPr>
          <p:cNvPr id="62471" name="Line 9"/>
          <p:cNvSpPr/>
          <p:nvPr/>
        </p:nvSpPr>
        <p:spPr>
          <a:xfrm>
            <a:off x="1979613" y="4640263"/>
            <a:ext cx="1439862" cy="0"/>
          </a:xfrm>
          <a:prstGeom prst="line">
            <a:avLst/>
          </a:prstGeom>
          <a:ln w="25400" cap="flat" cmpd="sng">
            <a:solidFill>
              <a:schemeClr val="tx1"/>
            </a:solidFill>
            <a:prstDash val="solid"/>
            <a:miter/>
            <a:headEnd type="none" w="med" len="med"/>
            <a:tailEnd type="none" w="med" len="med"/>
          </a:ln>
        </p:spPr>
      </p:sp>
      <p:sp>
        <p:nvSpPr>
          <p:cNvPr id="62472" name="Line 10"/>
          <p:cNvSpPr/>
          <p:nvPr/>
        </p:nvSpPr>
        <p:spPr>
          <a:xfrm flipV="1">
            <a:off x="3419475" y="3560763"/>
            <a:ext cx="0" cy="1079500"/>
          </a:xfrm>
          <a:prstGeom prst="line">
            <a:avLst/>
          </a:prstGeom>
          <a:ln w="25400" cap="flat" cmpd="sng">
            <a:solidFill>
              <a:schemeClr val="tx1"/>
            </a:solidFill>
            <a:prstDash val="solid"/>
            <a:miter/>
            <a:headEnd type="none" w="med" len="med"/>
            <a:tailEnd type="none" w="med" len="med"/>
          </a:ln>
        </p:spPr>
      </p:sp>
      <p:sp>
        <p:nvSpPr>
          <p:cNvPr id="62473" name="Line 11"/>
          <p:cNvSpPr/>
          <p:nvPr/>
        </p:nvSpPr>
        <p:spPr>
          <a:xfrm>
            <a:off x="3419475" y="3560763"/>
            <a:ext cx="647700" cy="0"/>
          </a:xfrm>
          <a:prstGeom prst="line">
            <a:avLst/>
          </a:prstGeom>
          <a:ln w="25400" cap="flat" cmpd="sng">
            <a:solidFill>
              <a:schemeClr val="tx1"/>
            </a:solidFill>
            <a:prstDash val="solid"/>
            <a:miter/>
            <a:headEnd type="none" w="med" len="med"/>
            <a:tailEnd type="none" w="med" len="med"/>
          </a:ln>
        </p:spPr>
      </p:sp>
      <p:sp>
        <p:nvSpPr>
          <p:cNvPr id="62474" name="Line 12"/>
          <p:cNvSpPr/>
          <p:nvPr/>
        </p:nvSpPr>
        <p:spPr>
          <a:xfrm>
            <a:off x="4067175" y="3560763"/>
            <a:ext cx="0" cy="1079500"/>
          </a:xfrm>
          <a:prstGeom prst="line">
            <a:avLst/>
          </a:prstGeom>
          <a:ln w="25400" cap="flat" cmpd="sng">
            <a:solidFill>
              <a:schemeClr val="tx1"/>
            </a:solidFill>
            <a:prstDash val="solid"/>
            <a:miter/>
            <a:headEnd type="none" w="med" len="med"/>
            <a:tailEnd type="none" w="med" len="med"/>
          </a:ln>
        </p:spPr>
      </p:sp>
      <p:sp>
        <p:nvSpPr>
          <p:cNvPr id="62475" name="Line 13"/>
          <p:cNvSpPr/>
          <p:nvPr/>
        </p:nvSpPr>
        <p:spPr>
          <a:xfrm>
            <a:off x="4067175" y="4640263"/>
            <a:ext cx="360363" cy="0"/>
          </a:xfrm>
          <a:prstGeom prst="line">
            <a:avLst/>
          </a:prstGeom>
          <a:ln w="25400" cap="flat" cmpd="sng">
            <a:solidFill>
              <a:schemeClr val="tx1"/>
            </a:solidFill>
            <a:prstDash val="solid"/>
            <a:miter/>
            <a:headEnd type="none" w="med" len="med"/>
            <a:tailEnd type="none" w="med" len="med"/>
          </a:ln>
        </p:spPr>
      </p:sp>
      <p:sp>
        <p:nvSpPr>
          <p:cNvPr id="62476" name="Line 14"/>
          <p:cNvSpPr/>
          <p:nvPr/>
        </p:nvSpPr>
        <p:spPr>
          <a:xfrm flipV="1">
            <a:off x="4427538" y="3560763"/>
            <a:ext cx="0" cy="1079500"/>
          </a:xfrm>
          <a:prstGeom prst="line">
            <a:avLst/>
          </a:prstGeom>
          <a:ln w="25400" cap="flat" cmpd="sng">
            <a:solidFill>
              <a:schemeClr val="tx1"/>
            </a:solidFill>
            <a:prstDash val="solid"/>
            <a:miter/>
            <a:headEnd type="none" w="med" len="med"/>
            <a:tailEnd type="none" w="med" len="med"/>
          </a:ln>
        </p:spPr>
      </p:sp>
      <p:sp>
        <p:nvSpPr>
          <p:cNvPr id="13" name="Line 15"/>
          <p:cNvSpPr/>
          <p:nvPr/>
        </p:nvSpPr>
        <p:spPr>
          <a:xfrm>
            <a:off x="4427538" y="3560763"/>
            <a:ext cx="720725" cy="0"/>
          </a:xfrm>
          <a:prstGeom prst="line">
            <a:avLst/>
          </a:prstGeom>
          <a:ln w="25400" cap="flat" cmpd="sng">
            <a:solidFill>
              <a:srgbClr val="FF0000"/>
            </a:solidFill>
            <a:prstDash val="solid"/>
            <a:miter/>
            <a:headEnd type="none" w="med" len="med"/>
            <a:tailEnd type="none" w="med" len="med"/>
          </a:ln>
        </p:spPr>
      </p:sp>
      <p:sp>
        <p:nvSpPr>
          <p:cNvPr id="62478" name="Text Box 22"/>
          <p:cNvSpPr txBox="1"/>
          <p:nvPr/>
        </p:nvSpPr>
        <p:spPr>
          <a:xfrm>
            <a:off x="1050925" y="2924175"/>
            <a:ext cx="1073150"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A</a:t>
            </a:r>
            <a:r>
              <a:rPr lang="en-US" altLang="zh-CN" sz="2000" b="0" dirty="0">
                <a:latin typeface="Tahoma" panose="020B0604030504040204" pitchFamily="34" charset="0"/>
              </a:rPr>
              <a:t>1</a:t>
            </a:r>
            <a:r>
              <a:rPr lang="en-US" altLang="zh-CN" b="0" dirty="0">
                <a:latin typeface="Tahoma" panose="020B0604030504040204" pitchFamily="34" charset="0"/>
              </a:rPr>
              <a:t>(10)</a:t>
            </a:r>
            <a:endParaRPr lang="en-US" altLang="zh-CN" b="0" dirty="0">
              <a:latin typeface="Tahoma" panose="020B0604030504040204" pitchFamily="34" charset="0"/>
            </a:endParaRPr>
          </a:p>
        </p:txBody>
      </p:sp>
      <p:sp>
        <p:nvSpPr>
          <p:cNvPr id="62479" name="Text Box 23"/>
          <p:cNvSpPr txBox="1"/>
          <p:nvPr/>
        </p:nvSpPr>
        <p:spPr>
          <a:xfrm>
            <a:off x="3067050" y="2984500"/>
            <a:ext cx="1073150"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A</a:t>
            </a:r>
            <a:r>
              <a:rPr lang="en-US" altLang="zh-CN" sz="2000" b="0" dirty="0">
                <a:latin typeface="Tahoma" panose="020B0604030504040204" pitchFamily="34" charset="0"/>
              </a:rPr>
              <a:t>2</a:t>
            </a:r>
            <a:r>
              <a:rPr lang="en-US" altLang="zh-CN" b="0" dirty="0">
                <a:latin typeface="Tahoma" panose="020B0604030504040204" pitchFamily="34" charset="0"/>
              </a:rPr>
              <a:t>(10)</a:t>
            </a:r>
            <a:endParaRPr lang="en-US" altLang="zh-CN" b="0" dirty="0">
              <a:latin typeface="Tahoma" panose="020B0604030504040204" pitchFamily="34" charset="0"/>
            </a:endParaRPr>
          </a:p>
        </p:txBody>
      </p:sp>
      <p:sp>
        <p:nvSpPr>
          <p:cNvPr id="62480" name="Text Box 24"/>
          <p:cNvSpPr txBox="1"/>
          <p:nvPr/>
        </p:nvSpPr>
        <p:spPr>
          <a:xfrm>
            <a:off x="4284663" y="2984500"/>
            <a:ext cx="1073150"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A</a:t>
            </a:r>
            <a:r>
              <a:rPr lang="en-US" altLang="zh-CN" sz="2000" b="0" dirty="0">
                <a:latin typeface="Tahoma" panose="020B0604030504040204" pitchFamily="34" charset="0"/>
              </a:rPr>
              <a:t>3</a:t>
            </a:r>
            <a:r>
              <a:rPr lang="en-US" altLang="zh-CN" b="0" dirty="0">
                <a:latin typeface="Tahoma" panose="020B0604030504040204" pitchFamily="34" charset="0"/>
              </a:rPr>
              <a:t>(10)</a:t>
            </a:r>
            <a:endParaRPr lang="en-US" altLang="zh-CN" b="0" dirty="0">
              <a:latin typeface="Tahoma" panose="020B0604030504040204" pitchFamily="34" charset="0"/>
            </a:endParaRPr>
          </a:p>
        </p:txBody>
      </p:sp>
      <p:sp>
        <p:nvSpPr>
          <p:cNvPr id="62481" name="Text Box 26"/>
          <p:cNvSpPr txBox="1"/>
          <p:nvPr/>
        </p:nvSpPr>
        <p:spPr>
          <a:xfrm>
            <a:off x="8174038" y="3860800"/>
            <a:ext cx="285750"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t</a:t>
            </a:r>
            <a:endParaRPr lang="en-US" altLang="zh-CN" b="0" dirty="0">
              <a:latin typeface="Tahoma" panose="020B0604030504040204" pitchFamily="34" charset="0"/>
            </a:endParaRPr>
          </a:p>
        </p:txBody>
      </p:sp>
      <p:sp>
        <p:nvSpPr>
          <p:cNvPr id="62482" name="Text Box 27"/>
          <p:cNvSpPr txBox="1"/>
          <p:nvPr/>
        </p:nvSpPr>
        <p:spPr>
          <a:xfrm>
            <a:off x="971550" y="4137025"/>
            <a:ext cx="350838"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0</a:t>
            </a:r>
            <a:endParaRPr lang="en-US" altLang="zh-CN" b="0" dirty="0">
              <a:latin typeface="Tahoma" panose="020B0604030504040204" pitchFamily="34" charset="0"/>
            </a:endParaRPr>
          </a:p>
        </p:txBody>
      </p:sp>
      <p:sp>
        <p:nvSpPr>
          <p:cNvPr id="62483" name="Text Box 28"/>
          <p:cNvSpPr txBox="1"/>
          <p:nvPr/>
        </p:nvSpPr>
        <p:spPr>
          <a:xfrm>
            <a:off x="1752600" y="4137025"/>
            <a:ext cx="517525"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10</a:t>
            </a:r>
            <a:endParaRPr lang="en-US" altLang="zh-CN" b="0" dirty="0">
              <a:latin typeface="Tahoma" panose="020B0604030504040204" pitchFamily="34" charset="0"/>
            </a:endParaRPr>
          </a:p>
        </p:txBody>
      </p:sp>
      <p:sp>
        <p:nvSpPr>
          <p:cNvPr id="62484" name="Text Box 29"/>
          <p:cNvSpPr txBox="1"/>
          <p:nvPr/>
        </p:nvSpPr>
        <p:spPr>
          <a:xfrm>
            <a:off x="2401888" y="4137025"/>
            <a:ext cx="517525"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20</a:t>
            </a:r>
            <a:endParaRPr lang="en-US" altLang="zh-CN" b="0" dirty="0">
              <a:latin typeface="Tahoma" panose="020B0604030504040204" pitchFamily="34" charset="0"/>
            </a:endParaRPr>
          </a:p>
        </p:txBody>
      </p:sp>
      <p:sp>
        <p:nvSpPr>
          <p:cNvPr id="62485" name="Text Box 30"/>
          <p:cNvSpPr txBox="1"/>
          <p:nvPr/>
        </p:nvSpPr>
        <p:spPr>
          <a:xfrm>
            <a:off x="3167063" y="4137025"/>
            <a:ext cx="649287" cy="457200"/>
          </a:xfrm>
          <a:prstGeom prst="rect">
            <a:avLst/>
          </a:prstGeom>
          <a:noFill/>
          <a:ln w="25400">
            <a:noFill/>
          </a:ln>
        </p:spPr>
        <p:txBody>
          <a:bodyPr>
            <a:spAutoFit/>
          </a:bodyPr>
          <a:p>
            <a:pPr eaLnBrk="1" hangingPunct="1">
              <a:spcBef>
                <a:spcPct val="50000"/>
              </a:spcBef>
            </a:pPr>
            <a:r>
              <a:rPr lang="en-US" altLang="zh-CN" b="0" dirty="0">
                <a:latin typeface="Tahoma" panose="020B0604030504040204" pitchFamily="34" charset="0"/>
              </a:rPr>
              <a:t>30</a:t>
            </a:r>
            <a:endParaRPr lang="en-US" altLang="zh-CN" b="0" dirty="0">
              <a:latin typeface="Tahoma" panose="020B0604030504040204" pitchFamily="34" charset="0"/>
            </a:endParaRPr>
          </a:p>
        </p:txBody>
      </p:sp>
      <p:sp>
        <p:nvSpPr>
          <p:cNvPr id="62486" name="Text Box 31"/>
          <p:cNvSpPr txBox="1"/>
          <p:nvPr/>
        </p:nvSpPr>
        <p:spPr>
          <a:xfrm>
            <a:off x="3814763" y="4137025"/>
            <a:ext cx="517525"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40</a:t>
            </a:r>
            <a:endParaRPr lang="en-US" altLang="zh-CN" b="0" dirty="0">
              <a:latin typeface="Tahoma" panose="020B0604030504040204" pitchFamily="34" charset="0"/>
            </a:endParaRPr>
          </a:p>
        </p:txBody>
      </p:sp>
      <p:sp>
        <p:nvSpPr>
          <p:cNvPr id="62487" name="Text Box 32"/>
          <p:cNvSpPr txBox="1"/>
          <p:nvPr/>
        </p:nvSpPr>
        <p:spPr>
          <a:xfrm>
            <a:off x="4594225" y="4137025"/>
            <a:ext cx="517525"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50</a:t>
            </a:r>
            <a:endParaRPr lang="en-US" altLang="zh-CN" b="0" dirty="0">
              <a:latin typeface="Tahoma" panose="020B0604030504040204" pitchFamily="34" charset="0"/>
            </a:endParaRPr>
          </a:p>
        </p:txBody>
      </p:sp>
      <p:sp>
        <p:nvSpPr>
          <p:cNvPr id="62488" name="Text Box 33"/>
          <p:cNvSpPr txBox="1"/>
          <p:nvPr/>
        </p:nvSpPr>
        <p:spPr>
          <a:xfrm>
            <a:off x="5219700" y="4137025"/>
            <a:ext cx="576263" cy="457200"/>
          </a:xfrm>
          <a:prstGeom prst="rect">
            <a:avLst/>
          </a:prstGeom>
          <a:noFill/>
          <a:ln w="25400">
            <a:noFill/>
          </a:ln>
        </p:spPr>
        <p:txBody>
          <a:bodyPr>
            <a:spAutoFit/>
          </a:bodyPr>
          <a:p>
            <a:pPr eaLnBrk="1" hangingPunct="1">
              <a:spcBef>
                <a:spcPct val="50000"/>
              </a:spcBef>
            </a:pPr>
            <a:r>
              <a:rPr lang="en-US" altLang="zh-CN" b="0" dirty="0">
                <a:latin typeface="Tahoma" panose="020B0604030504040204" pitchFamily="34" charset="0"/>
              </a:rPr>
              <a:t>60</a:t>
            </a:r>
            <a:endParaRPr lang="en-US" altLang="zh-CN" b="0" dirty="0">
              <a:latin typeface="Tahoma" panose="020B0604030504040204" pitchFamily="34" charset="0"/>
            </a:endParaRPr>
          </a:p>
        </p:txBody>
      </p:sp>
      <p:sp>
        <p:nvSpPr>
          <p:cNvPr id="62489" name="Text Box 34"/>
          <p:cNvSpPr txBox="1"/>
          <p:nvPr/>
        </p:nvSpPr>
        <p:spPr>
          <a:xfrm>
            <a:off x="5878513" y="4137025"/>
            <a:ext cx="517525"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70</a:t>
            </a:r>
            <a:endParaRPr lang="en-US" altLang="zh-CN" b="0" dirty="0">
              <a:latin typeface="Tahoma" panose="020B0604030504040204" pitchFamily="34" charset="0"/>
            </a:endParaRPr>
          </a:p>
        </p:txBody>
      </p:sp>
      <p:sp>
        <p:nvSpPr>
          <p:cNvPr id="62490" name="Text Box 35"/>
          <p:cNvSpPr txBox="1"/>
          <p:nvPr/>
        </p:nvSpPr>
        <p:spPr>
          <a:xfrm>
            <a:off x="6732588" y="4137025"/>
            <a:ext cx="517525"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80</a:t>
            </a:r>
            <a:endParaRPr lang="en-US" altLang="zh-CN" b="0" dirty="0">
              <a:latin typeface="Tahoma" panose="020B0604030504040204" pitchFamily="34" charset="0"/>
            </a:endParaRPr>
          </a:p>
        </p:txBody>
      </p:sp>
      <p:sp>
        <p:nvSpPr>
          <p:cNvPr id="62491" name="Text Box 36"/>
          <p:cNvSpPr txBox="1"/>
          <p:nvPr/>
        </p:nvSpPr>
        <p:spPr>
          <a:xfrm>
            <a:off x="422275" y="4437063"/>
            <a:ext cx="812800"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t</a:t>
            </a:r>
            <a:r>
              <a:rPr lang="en-US" altLang="zh-CN" sz="2000" b="0" dirty="0">
                <a:latin typeface="Tahoma" panose="020B0604030504040204" pitchFamily="34" charset="0"/>
              </a:rPr>
              <a:t>1</a:t>
            </a:r>
            <a:r>
              <a:rPr lang="en-US" altLang="zh-CN" b="0" dirty="0">
                <a:latin typeface="Tahoma" panose="020B0604030504040204" pitchFamily="34" charset="0"/>
              </a:rPr>
              <a:t>=0</a:t>
            </a:r>
            <a:endParaRPr lang="en-US" altLang="zh-CN" b="0" dirty="0">
              <a:latin typeface="Tahoma" panose="020B0604030504040204" pitchFamily="34" charset="0"/>
            </a:endParaRPr>
          </a:p>
        </p:txBody>
      </p:sp>
      <p:sp>
        <p:nvSpPr>
          <p:cNvPr id="62492" name="Text Box 37"/>
          <p:cNvSpPr txBox="1"/>
          <p:nvPr/>
        </p:nvSpPr>
        <p:spPr>
          <a:xfrm>
            <a:off x="2197100" y="4614863"/>
            <a:ext cx="1069975"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B</a:t>
            </a:r>
            <a:r>
              <a:rPr lang="en-US" altLang="zh-CN" sz="2000" b="0" dirty="0">
                <a:latin typeface="Tahoma" panose="020B0604030504040204" pitchFamily="34" charset="0"/>
              </a:rPr>
              <a:t>1</a:t>
            </a:r>
            <a:r>
              <a:rPr lang="en-US" altLang="zh-CN" b="0" dirty="0">
                <a:latin typeface="Tahoma" panose="020B0604030504040204" pitchFamily="34" charset="0"/>
              </a:rPr>
              <a:t>(20)</a:t>
            </a:r>
            <a:endParaRPr lang="en-US" altLang="zh-CN" b="0" dirty="0">
              <a:latin typeface="Tahoma" panose="020B0604030504040204" pitchFamily="34" charset="0"/>
            </a:endParaRPr>
          </a:p>
        </p:txBody>
      </p:sp>
      <p:sp>
        <p:nvSpPr>
          <p:cNvPr id="62493" name="Text Box 38"/>
          <p:cNvSpPr txBox="1"/>
          <p:nvPr/>
        </p:nvSpPr>
        <p:spPr>
          <a:xfrm>
            <a:off x="3862388" y="4614863"/>
            <a:ext cx="903287"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B</a:t>
            </a:r>
            <a:r>
              <a:rPr lang="en-US" altLang="zh-CN" sz="2000" b="0" dirty="0">
                <a:latin typeface="Tahoma" panose="020B0604030504040204" pitchFamily="34" charset="0"/>
              </a:rPr>
              <a:t>1</a:t>
            </a:r>
            <a:r>
              <a:rPr lang="en-US" altLang="zh-CN" b="0" dirty="0">
                <a:latin typeface="Tahoma" panose="020B0604030504040204" pitchFamily="34" charset="0"/>
              </a:rPr>
              <a:t>(5)</a:t>
            </a:r>
            <a:endParaRPr lang="en-US" altLang="zh-CN" b="0" dirty="0">
              <a:latin typeface="Tahoma" panose="020B0604030504040204" pitchFamily="34" charset="0"/>
            </a:endParaRPr>
          </a:p>
        </p:txBody>
      </p:sp>
      <p:sp>
        <p:nvSpPr>
          <p:cNvPr id="62494" name="Text Box 41"/>
          <p:cNvSpPr txBox="1"/>
          <p:nvPr/>
        </p:nvSpPr>
        <p:spPr>
          <a:xfrm>
            <a:off x="1123950" y="3703638"/>
            <a:ext cx="423863"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t</a:t>
            </a:r>
            <a:r>
              <a:rPr lang="en-US" altLang="zh-CN" sz="2000" b="0" dirty="0">
                <a:latin typeface="Tahoma" panose="020B0604030504040204" pitchFamily="34" charset="0"/>
              </a:rPr>
              <a:t>1</a:t>
            </a:r>
            <a:endParaRPr lang="en-US" altLang="zh-CN" sz="2000" b="0" dirty="0">
              <a:latin typeface="Tahoma" panose="020B0604030504040204" pitchFamily="34" charset="0"/>
            </a:endParaRPr>
          </a:p>
        </p:txBody>
      </p:sp>
      <p:sp>
        <p:nvSpPr>
          <p:cNvPr id="62495" name="Text Box 42"/>
          <p:cNvSpPr txBox="1"/>
          <p:nvPr/>
        </p:nvSpPr>
        <p:spPr>
          <a:xfrm>
            <a:off x="1916113" y="3703638"/>
            <a:ext cx="423862"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t</a:t>
            </a:r>
            <a:r>
              <a:rPr lang="en-US" altLang="zh-CN" sz="2000" b="0" dirty="0">
                <a:latin typeface="Tahoma" panose="020B0604030504040204" pitchFamily="34" charset="0"/>
              </a:rPr>
              <a:t>2</a:t>
            </a:r>
            <a:endParaRPr lang="en-US" altLang="zh-CN" sz="2000" b="0" dirty="0">
              <a:latin typeface="Tahoma" panose="020B0604030504040204" pitchFamily="34" charset="0"/>
            </a:endParaRPr>
          </a:p>
        </p:txBody>
      </p:sp>
      <p:sp>
        <p:nvSpPr>
          <p:cNvPr id="62496" name="Text Box 43"/>
          <p:cNvSpPr txBox="1"/>
          <p:nvPr/>
        </p:nvSpPr>
        <p:spPr>
          <a:xfrm>
            <a:off x="3203575" y="3703638"/>
            <a:ext cx="423863"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t</a:t>
            </a:r>
            <a:r>
              <a:rPr lang="en-US" altLang="zh-CN" sz="2000" b="0" dirty="0">
                <a:latin typeface="Tahoma" panose="020B0604030504040204" pitchFamily="34" charset="0"/>
              </a:rPr>
              <a:t>3</a:t>
            </a:r>
            <a:endParaRPr lang="en-US" altLang="zh-CN" sz="2000" b="0" dirty="0">
              <a:latin typeface="Tahoma" panose="020B0604030504040204" pitchFamily="34" charset="0"/>
            </a:endParaRPr>
          </a:p>
        </p:txBody>
      </p:sp>
      <p:sp>
        <p:nvSpPr>
          <p:cNvPr id="62497" name="Text Box 44"/>
          <p:cNvSpPr txBox="1"/>
          <p:nvPr/>
        </p:nvSpPr>
        <p:spPr>
          <a:xfrm>
            <a:off x="3851275" y="3703638"/>
            <a:ext cx="423863"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t</a:t>
            </a:r>
            <a:r>
              <a:rPr lang="en-US" altLang="zh-CN" sz="2000" b="0" dirty="0">
                <a:latin typeface="Tahoma" panose="020B0604030504040204" pitchFamily="34" charset="0"/>
              </a:rPr>
              <a:t>4</a:t>
            </a:r>
            <a:endParaRPr lang="en-US" altLang="zh-CN" sz="2000" b="0" dirty="0">
              <a:latin typeface="Tahoma" panose="020B0604030504040204" pitchFamily="34" charset="0"/>
            </a:endParaRPr>
          </a:p>
        </p:txBody>
      </p:sp>
      <p:sp>
        <p:nvSpPr>
          <p:cNvPr id="62498" name="Text Box 45"/>
          <p:cNvSpPr txBox="1"/>
          <p:nvPr/>
        </p:nvSpPr>
        <p:spPr>
          <a:xfrm>
            <a:off x="4356100" y="3716338"/>
            <a:ext cx="423863"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t</a:t>
            </a:r>
            <a:r>
              <a:rPr lang="en-US" altLang="zh-CN" sz="2000" b="0" dirty="0">
                <a:latin typeface="Tahoma" panose="020B0604030504040204" pitchFamily="34" charset="0"/>
              </a:rPr>
              <a:t>5</a:t>
            </a:r>
            <a:endParaRPr lang="en-US" altLang="zh-CN" sz="2000" b="0" dirty="0">
              <a:latin typeface="Tahoma" panose="020B0604030504040204" pitchFamily="34" charset="0"/>
            </a:endParaRPr>
          </a:p>
        </p:txBody>
      </p:sp>
      <p:sp>
        <p:nvSpPr>
          <p:cNvPr id="62499" name="Text Box 46"/>
          <p:cNvSpPr txBox="1"/>
          <p:nvPr/>
        </p:nvSpPr>
        <p:spPr>
          <a:xfrm>
            <a:off x="5076825" y="3703638"/>
            <a:ext cx="423863"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t</a:t>
            </a:r>
            <a:r>
              <a:rPr lang="en-US" altLang="zh-CN" sz="2000" b="0" dirty="0">
                <a:latin typeface="Tahoma" panose="020B0604030504040204" pitchFamily="34" charset="0"/>
              </a:rPr>
              <a:t>6</a:t>
            </a:r>
            <a:endParaRPr lang="en-US" altLang="zh-CN" sz="2000" b="0" dirty="0">
              <a:latin typeface="Tahoma" panose="020B0604030504040204" pitchFamily="34" charset="0"/>
            </a:endParaRPr>
          </a:p>
        </p:txBody>
      </p:sp>
      <p:sp>
        <p:nvSpPr>
          <p:cNvPr id="62500" name="Line 49"/>
          <p:cNvSpPr/>
          <p:nvPr/>
        </p:nvSpPr>
        <p:spPr>
          <a:xfrm>
            <a:off x="3419475" y="4137025"/>
            <a:ext cx="14288" cy="0"/>
          </a:xfrm>
          <a:prstGeom prst="line">
            <a:avLst/>
          </a:prstGeom>
          <a:ln w="9525" cap="flat" cmpd="sng">
            <a:solidFill>
              <a:schemeClr val="tx1"/>
            </a:solidFill>
            <a:prstDash val="solid"/>
            <a:miter/>
            <a:headEnd type="oval" w="med" len="med"/>
            <a:tailEnd type="oval" w="med" len="med"/>
          </a:ln>
        </p:spPr>
      </p:sp>
      <p:sp>
        <p:nvSpPr>
          <p:cNvPr id="62501" name="Line 50"/>
          <p:cNvSpPr/>
          <p:nvPr/>
        </p:nvSpPr>
        <p:spPr>
          <a:xfrm>
            <a:off x="4052888" y="4137025"/>
            <a:ext cx="14287" cy="0"/>
          </a:xfrm>
          <a:prstGeom prst="line">
            <a:avLst/>
          </a:prstGeom>
          <a:ln w="9525" cap="flat" cmpd="sng">
            <a:solidFill>
              <a:schemeClr val="tx1"/>
            </a:solidFill>
            <a:prstDash val="solid"/>
            <a:miter/>
            <a:headEnd type="oval" w="med" len="med"/>
            <a:tailEnd type="oval" w="med" len="med"/>
          </a:ln>
        </p:spPr>
      </p:sp>
      <p:sp>
        <p:nvSpPr>
          <p:cNvPr id="62502" name="Line 52"/>
          <p:cNvSpPr/>
          <p:nvPr/>
        </p:nvSpPr>
        <p:spPr>
          <a:xfrm>
            <a:off x="5494338" y="4137025"/>
            <a:ext cx="14287" cy="0"/>
          </a:xfrm>
          <a:prstGeom prst="line">
            <a:avLst/>
          </a:prstGeom>
          <a:ln w="9525" cap="flat" cmpd="sng">
            <a:solidFill>
              <a:schemeClr val="tx1"/>
            </a:solidFill>
            <a:prstDash val="solid"/>
            <a:miter/>
            <a:headEnd type="oval" w="med" len="med"/>
            <a:tailEnd type="oval" w="med" len="med"/>
          </a:ln>
        </p:spPr>
      </p:sp>
      <p:sp>
        <p:nvSpPr>
          <p:cNvPr id="62503" name="Line 53"/>
          <p:cNvSpPr/>
          <p:nvPr/>
        </p:nvSpPr>
        <p:spPr>
          <a:xfrm>
            <a:off x="1979613" y="4137025"/>
            <a:ext cx="14287" cy="0"/>
          </a:xfrm>
          <a:prstGeom prst="line">
            <a:avLst/>
          </a:prstGeom>
          <a:ln w="9525" cap="flat" cmpd="sng">
            <a:solidFill>
              <a:schemeClr val="tx1"/>
            </a:solidFill>
            <a:prstDash val="solid"/>
            <a:miter/>
            <a:headEnd type="oval" w="med" len="med"/>
            <a:tailEnd type="oval" w="med" len="med"/>
          </a:ln>
        </p:spPr>
      </p:sp>
      <p:sp>
        <p:nvSpPr>
          <p:cNvPr id="62504" name="Line 54"/>
          <p:cNvSpPr/>
          <p:nvPr/>
        </p:nvSpPr>
        <p:spPr>
          <a:xfrm>
            <a:off x="2684463" y="4137025"/>
            <a:ext cx="14287" cy="0"/>
          </a:xfrm>
          <a:prstGeom prst="line">
            <a:avLst/>
          </a:prstGeom>
          <a:ln w="9525" cap="flat" cmpd="sng">
            <a:solidFill>
              <a:schemeClr val="tx1"/>
            </a:solidFill>
            <a:prstDash val="solid"/>
            <a:miter/>
            <a:headEnd type="oval" w="med" len="med"/>
            <a:tailEnd type="oval" w="med" len="med"/>
          </a:ln>
        </p:spPr>
      </p:sp>
      <p:sp>
        <p:nvSpPr>
          <p:cNvPr id="62505" name="Line 55"/>
          <p:cNvSpPr/>
          <p:nvPr/>
        </p:nvSpPr>
        <p:spPr>
          <a:xfrm>
            <a:off x="6815138" y="4137025"/>
            <a:ext cx="14287" cy="0"/>
          </a:xfrm>
          <a:prstGeom prst="line">
            <a:avLst/>
          </a:prstGeom>
          <a:ln w="9525" cap="flat" cmpd="sng">
            <a:solidFill>
              <a:schemeClr val="tx1"/>
            </a:solidFill>
            <a:prstDash val="solid"/>
            <a:miter/>
            <a:headEnd type="oval" w="med" len="med"/>
            <a:tailEnd type="oval" w="med" len="med"/>
          </a:ln>
        </p:spPr>
      </p:sp>
      <p:sp>
        <p:nvSpPr>
          <p:cNvPr id="62506" name="Line 56"/>
          <p:cNvSpPr/>
          <p:nvPr/>
        </p:nvSpPr>
        <p:spPr>
          <a:xfrm>
            <a:off x="4773613" y="4137025"/>
            <a:ext cx="14287" cy="0"/>
          </a:xfrm>
          <a:prstGeom prst="line">
            <a:avLst/>
          </a:prstGeom>
          <a:ln w="9525" cap="flat" cmpd="sng">
            <a:solidFill>
              <a:schemeClr val="tx1"/>
            </a:solidFill>
            <a:prstDash val="solid"/>
            <a:miter/>
            <a:headEnd type="oval" w="med" len="med"/>
            <a:tailEnd type="oval" w="med" len="med"/>
          </a:ln>
        </p:spPr>
      </p:sp>
      <p:sp>
        <p:nvSpPr>
          <p:cNvPr id="62507" name="Line 57"/>
          <p:cNvSpPr/>
          <p:nvPr/>
        </p:nvSpPr>
        <p:spPr>
          <a:xfrm>
            <a:off x="6151563" y="4137025"/>
            <a:ext cx="14287" cy="0"/>
          </a:xfrm>
          <a:prstGeom prst="line">
            <a:avLst/>
          </a:prstGeom>
          <a:ln w="9525" cap="flat" cmpd="sng">
            <a:solidFill>
              <a:schemeClr val="tx1"/>
            </a:solidFill>
            <a:prstDash val="solid"/>
            <a:miter/>
            <a:headEnd type="oval" w="med" len="med"/>
            <a:tailEnd type="oval" w="med" len="med"/>
          </a:ln>
        </p:spPr>
      </p:sp>
      <p:sp>
        <p:nvSpPr>
          <p:cNvPr id="62508" name="矩形 44"/>
          <p:cNvSpPr/>
          <p:nvPr/>
        </p:nvSpPr>
        <p:spPr>
          <a:xfrm>
            <a:off x="1339850" y="5514975"/>
            <a:ext cx="6724650" cy="830263"/>
          </a:xfrm>
          <a:prstGeom prst="rect">
            <a:avLst/>
          </a:prstGeom>
          <a:noFill/>
          <a:ln w="9525">
            <a:noFill/>
          </a:ln>
        </p:spPr>
        <p:txBody>
          <a:bodyPr>
            <a:spAutoFit/>
          </a:bodyPr>
          <a:p>
            <a:pPr eaLnBrk="1" hangingPunct="1">
              <a:spcBef>
                <a:spcPct val="50000"/>
              </a:spcBef>
            </a:pPr>
            <a:r>
              <a:rPr lang="zh-CN" altLang="en-US" dirty="0">
                <a:latin typeface="Tahoma" panose="020B0604030504040204" pitchFamily="34" charset="0"/>
              </a:rPr>
              <a:t>任务</a:t>
            </a:r>
            <a:r>
              <a:rPr lang="en-US" altLang="zh-CN" dirty="0">
                <a:latin typeface="Tahoma" panose="020B0604030504040204" pitchFamily="34" charset="0"/>
              </a:rPr>
              <a:t>A</a:t>
            </a:r>
            <a:r>
              <a:rPr lang="zh-CN" altLang="en-US" dirty="0">
                <a:latin typeface="Tahoma" panose="020B0604030504040204" pitchFamily="34" charset="0"/>
              </a:rPr>
              <a:t>要求每</a:t>
            </a:r>
            <a:r>
              <a:rPr lang="en-US" altLang="zh-CN" dirty="0">
                <a:latin typeface="Tahoma" panose="020B0604030504040204" pitchFamily="34" charset="0"/>
              </a:rPr>
              <a:t>20ms</a:t>
            </a:r>
            <a:r>
              <a:rPr lang="zh-CN" altLang="en-US" dirty="0">
                <a:latin typeface="Tahoma" panose="020B0604030504040204" pitchFamily="34" charset="0"/>
              </a:rPr>
              <a:t>执行一次，执行时间为</a:t>
            </a:r>
            <a:r>
              <a:rPr lang="en-US" altLang="zh-CN" dirty="0">
                <a:latin typeface="Tahoma" panose="020B0604030504040204" pitchFamily="34" charset="0"/>
              </a:rPr>
              <a:t>10ms</a:t>
            </a:r>
            <a:r>
              <a:rPr lang="zh-CN" altLang="en-US" dirty="0">
                <a:latin typeface="Tahoma" panose="020B0604030504040204" pitchFamily="34" charset="0"/>
              </a:rPr>
              <a:t>；任务</a:t>
            </a:r>
            <a:r>
              <a:rPr lang="en-US" altLang="zh-CN" dirty="0">
                <a:latin typeface="Tahoma" panose="020B0604030504040204" pitchFamily="34" charset="0"/>
              </a:rPr>
              <a:t>B</a:t>
            </a:r>
            <a:r>
              <a:rPr lang="zh-CN" altLang="en-US" dirty="0">
                <a:latin typeface="Tahoma" panose="020B0604030504040204" pitchFamily="34" charset="0"/>
              </a:rPr>
              <a:t>要求每</a:t>
            </a:r>
            <a:r>
              <a:rPr lang="en-US" altLang="zh-CN" dirty="0">
                <a:latin typeface="Tahoma" panose="020B0604030504040204" pitchFamily="34" charset="0"/>
              </a:rPr>
              <a:t>50ms</a:t>
            </a:r>
            <a:r>
              <a:rPr lang="zh-CN" altLang="en-US" dirty="0">
                <a:latin typeface="Tahoma" panose="020B0604030504040204" pitchFamily="34" charset="0"/>
              </a:rPr>
              <a:t>执行一次，执行时间为</a:t>
            </a:r>
            <a:r>
              <a:rPr lang="en-US" altLang="zh-CN" dirty="0">
                <a:latin typeface="Tahoma" panose="020B0604030504040204" pitchFamily="34" charset="0"/>
              </a:rPr>
              <a:t>25ms</a:t>
            </a:r>
            <a:endParaRPr lang="zh-CN" altLang="en-US" dirty="0">
              <a:latin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2"/>
          <p:cNvSpPr txBox="1">
            <a:spLocks noChangeArrowheads="1"/>
          </p:cNvSpPr>
          <p:nvPr/>
        </p:nvSpPr>
        <p:spPr bwMode="auto">
          <a:xfrm>
            <a:off x="611188" y="620713"/>
            <a:ext cx="7867650" cy="1816100"/>
          </a:xfrm>
          <a:prstGeom prst="rect">
            <a:avLst/>
          </a:prstGeom>
          <a:solidFill>
            <a:schemeClr val="accent1">
              <a:lumMod val="90000"/>
            </a:schemeClr>
          </a:solidFill>
          <a:ln w="9525">
            <a:noFill/>
            <a:miter lim="800000"/>
          </a:ln>
        </p:spPr>
        <p:txBody>
          <a:bodyPr>
            <a:spAutoFit/>
          </a:bodyPr>
          <a:lstStyle/>
          <a:p>
            <a:pPr marR="0" algn="just" defTabSz="914400" eaLnBrk="1" hangingPunct="1">
              <a:spcBef>
                <a:spcPts val="0"/>
              </a:spcBef>
              <a:buClrTx/>
              <a:buSzTx/>
              <a:buFontTx/>
              <a:buNone/>
              <a:defRPr/>
            </a:pPr>
            <a:r>
              <a:rPr kumimoji="0" lang="en-US" altLang="zh-CN" sz="2800" kern="1200" cap="none" spc="0" normalizeH="0" baseline="0" noProof="0" dirty="0">
                <a:solidFill>
                  <a:srgbClr val="002060"/>
                </a:solidFill>
                <a:latin typeface="黑体" panose="02010609060101010101" pitchFamily="49" charset="-122"/>
                <a:ea typeface="黑体" panose="02010609060101010101" pitchFamily="49" charset="-122"/>
                <a:cs typeface="+mn-cs"/>
              </a:rPr>
              <a:t>t6=55ms</a:t>
            </a:r>
            <a:r>
              <a:rPr kumimoji="0" lang="zh-CN" altLang="en-US" sz="2800" kern="1200" cap="none" spc="0" normalizeH="0" baseline="0" noProof="0" dirty="0">
                <a:solidFill>
                  <a:srgbClr val="002060"/>
                </a:solidFill>
                <a:latin typeface="黑体" panose="02010609060101010101" pitchFamily="49" charset="-122"/>
                <a:ea typeface="黑体" panose="02010609060101010101" pitchFamily="49" charset="-122"/>
                <a:cs typeface="+mn-cs"/>
              </a:rPr>
              <a:t>时，</a:t>
            </a:r>
            <a:r>
              <a:rPr kumimoji="0" lang="en-US" altLang="zh-CN" sz="2800" kern="1200" cap="none" spc="0" normalizeH="0" baseline="0" noProof="0" dirty="0">
                <a:solidFill>
                  <a:srgbClr val="002060"/>
                </a:solidFill>
                <a:latin typeface="黑体" panose="02010609060101010101" pitchFamily="49" charset="-122"/>
                <a:ea typeface="黑体" panose="02010609060101010101" pitchFamily="49" charset="-122"/>
                <a:cs typeface="+mn-cs"/>
              </a:rPr>
              <a:t>A3</a:t>
            </a:r>
            <a:r>
              <a:rPr kumimoji="0" lang="zh-CN" altLang="en-US" sz="2800" kern="1200" cap="none" spc="0" normalizeH="0" baseline="0" noProof="0" dirty="0">
                <a:solidFill>
                  <a:srgbClr val="002060"/>
                </a:solidFill>
                <a:latin typeface="黑体" panose="02010609060101010101" pitchFamily="49" charset="-122"/>
                <a:ea typeface="黑体" panose="02010609060101010101" pitchFamily="49" charset="-122"/>
                <a:cs typeface="+mn-cs"/>
              </a:rPr>
              <a:t>执行完毕， </a:t>
            </a:r>
            <a:endParaRPr kumimoji="0" lang="zh-CN" altLang="en-US" sz="2800" kern="1200" cap="none" spc="0" normalizeH="0" baseline="0" noProof="0" dirty="0">
              <a:solidFill>
                <a:srgbClr val="002060"/>
              </a:solidFill>
              <a:latin typeface="黑体" panose="02010609060101010101" pitchFamily="49" charset="-122"/>
              <a:ea typeface="黑体" panose="02010609060101010101" pitchFamily="49" charset="-122"/>
              <a:cs typeface="+mn-cs"/>
            </a:endParaRPr>
          </a:p>
          <a:p>
            <a:pPr marR="0" algn="just" defTabSz="914400" eaLnBrk="1" hangingPunct="1">
              <a:spcBef>
                <a:spcPts val="0"/>
              </a:spcBef>
              <a:buClrTx/>
              <a:buSzTx/>
              <a:buFontTx/>
              <a:buNone/>
              <a:defRPr/>
            </a:pPr>
            <a:r>
              <a:rPr kumimoji="0" lang="zh-CN" altLang="en-US" sz="2800" kern="1200" cap="none" spc="0" normalizeH="0" baseline="0" noProof="0" dirty="0">
                <a:solidFill>
                  <a:srgbClr val="002060"/>
                </a:solidFill>
                <a:latin typeface="黑体" panose="02010609060101010101" pitchFamily="49" charset="-122"/>
                <a:ea typeface="黑体" panose="02010609060101010101" pitchFamily="49" charset="-122"/>
                <a:cs typeface="+mn-cs"/>
              </a:rPr>
              <a:t>  </a:t>
            </a:r>
            <a:r>
              <a:rPr kumimoji="0" lang="en-US" altLang="zh-CN" sz="2800" kern="1200" cap="none" spc="0" normalizeH="0" baseline="0" noProof="0" dirty="0">
                <a:solidFill>
                  <a:srgbClr val="002060"/>
                </a:solidFill>
                <a:latin typeface="黑体" panose="02010609060101010101" pitchFamily="49" charset="-122"/>
                <a:ea typeface="黑体" panose="02010609060101010101" pitchFamily="49" charset="-122"/>
                <a:cs typeface="+mn-cs"/>
              </a:rPr>
              <a:t>A4</a:t>
            </a:r>
            <a:r>
              <a:rPr kumimoji="0" lang="zh-CN" altLang="en-US" sz="2800" kern="1200" cap="none" spc="0" normalizeH="0" baseline="0" noProof="0" dirty="0">
                <a:solidFill>
                  <a:srgbClr val="002060"/>
                </a:solidFill>
                <a:latin typeface="黑体" panose="02010609060101010101" pitchFamily="49" charset="-122"/>
                <a:ea typeface="黑体" panose="02010609060101010101" pitchFamily="49" charset="-122"/>
                <a:cs typeface="+mn-cs"/>
              </a:rPr>
              <a:t>的松弛度为</a:t>
            </a:r>
            <a:r>
              <a:rPr kumimoji="0" lang="en-US" altLang="zh-CN" sz="2800" kern="1200" cap="none" spc="0" normalizeH="0" baseline="0" noProof="0" dirty="0">
                <a:solidFill>
                  <a:srgbClr val="002060"/>
                </a:solidFill>
                <a:latin typeface="黑体" panose="02010609060101010101" pitchFamily="49" charset="-122"/>
                <a:ea typeface="黑体" panose="02010609060101010101" pitchFamily="49" charset="-122"/>
                <a:cs typeface="+mn-cs"/>
              </a:rPr>
              <a:t>15 ms(</a:t>
            </a:r>
            <a:r>
              <a:rPr kumimoji="0" lang="zh-CN" altLang="en-US" sz="2800" kern="1200" cap="none" spc="0" normalizeH="0" baseline="0" noProof="0" dirty="0">
                <a:solidFill>
                  <a:srgbClr val="002060"/>
                </a:solidFill>
                <a:latin typeface="黑体" panose="02010609060101010101" pitchFamily="49" charset="-122"/>
                <a:ea typeface="黑体" panose="02010609060101010101" pitchFamily="49" charset="-122"/>
                <a:cs typeface="+mn-cs"/>
              </a:rPr>
              <a:t>即</a:t>
            </a:r>
            <a:r>
              <a:rPr kumimoji="0" lang="en-US" altLang="zh-CN" sz="2800" kern="1200" cap="none" spc="0" normalizeH="0" baseline="0" noProof="0" dirty="0">
                <a:solidFill>
                  <a:srgbClr val="002060"/>
                </a:solidFill>
                <a:latin typeface="黑体" panose="02010609060101010101" pitchFamily="49" charset="-122"/>
                <a:ea typeface="黑体" panose="02010609060101010101" pitchFamily="49" charset="-122"/>
                <a:cs typeface="+mn-cs"/>
              </a:rPr>
              <a:t>80-10-55)</a:t>
            </a:r>
            <a:endParaRPr kumimoji="0" lang="en-US" altLang="zh-CN" sz="2800" kern="1200" cap="none" spc="0" normalizeH="0" baseline="0" noProof="0" dirty="0">
              <a:solidFill>
                <a:srgbClr val="002060"/>
              </a:solidFill>
              <a:latin typeface="黑体" panose="02010609060101010101" pitchFamily="49" charset="-122"/>
              <a:ea typeface="黑体" panose="02010609060101010101" pitchFamily="49" charset="-122"/>
              <a:cs typeface="+mn-cs"/>
            </a:endParaRPr>
          </a:p>
          <a:p>
            <a:pPr marR="0" algn="just" defTabSz="914400" eaLnBrk="1" hangingPunct="1">
              <a:spcBef>
                <a:spcPts val="0"/>
              </a:spcBef>
              <a:buClrTx/>
              <a:buSzTx/>
              <a:buFontTx/>
              <a:buNone/>
              <a:defRPr/>
            </a:pPr>
            <a:r>
              <a:rPr kumimoji="0" lang="en-US" altLang="zh-CN" sz="2800" kern="1200" cap="none" spc="0" normalizeH="0" baseline="0" noProof="0" dirty="0">
                <a:solidFill>
                  <a:srgbClr val="002060"/>
                </a:solidFill>
                <a:latin typeface="黑体" panose="02010609060101010101" pitchFamily="49" charset="-122"/>
                <a:ea typeface="黑体" panose="02010609060101010101" pitchFamily="49" charset="-122"/>
                <a:cs typeface="+mn-cs"/>
              </a:rPr>
              <a:t>  B2</a:t>
            </a:r>
            <a:r>
              <a:rPr kumimoji="0" lang="zh-CN" altLang="en-US" sz="2800" kern="1200" cap="none" spc="0" normalizeH="0" baseline="0" noProof="0" dirty="0">
                <a:solidFill>
                  <a:srgbClr val="002060"/>
                </a:solidFill>
                <a:latin typeface="黑体" panose="02010609060101010101" pitchFamily="49" charset="-122"/>
                <a:ea typeface="黑体" panose="02010609060101010101" pitchFamily="49" charset="-122"/>
                <a:cs typeface="+mn-cs"/>
              </a:rPr>
              <a:t>的松弛度为</a:t>
            </a:r>
            <a:r>
              <a:rPr kumimoji="0" lang="en-US" altLang="zh-CN" sz="2800" kern="1200" cap="none" spc="0" normalizeH="0" baseline="0" noProof="0" dirty="0">
                <a:solidFill>
                  <a:srgbClr val="002060"/>
                </a:solidFill>
                <a:latin typeface="黑体" panose="02010609060101010101" pitchFamily="49" charset="-122"/>
                <a:ea typeface="黑体" panose="02010609060101010101" pitchFamily="49" charset="-122"/>
                <a:cs typeface="+mn-cs"/>
              </a:rPr>
              <a:t>20 ms(</a:t>
            </a:r>
            <a:r>
              <a:rPr kumimoji="0" lang="zh-CN" altLang="en-US" sz="2800" kern="1200" cap="none" spc="0" normalizeH="0" baseline="0" noProof="0" dirty="0">
                <a:solidFill>
                  <a:srgbClr val="002060"/>
                </a:solidFill>
                <a:latin typeface="黑体" panose="02010609060101010101" pitchFamily="49" charset="-122"/>
                <a:ea typeface="黑体" panose="02010609060101010101" pitchFamily="49" charset="-122"/>
                <a:cs typeface="+mn-cs"/>
              </a:rPr>
              <a:t>即</a:t>
            </a:r>
            <a:r>
              <a:rPr kumimoji="0" lang="en-US" altLang="zh-CN" sz="2800" kern="1200" cap="none" spc="0" normalizeH="0" baseline="0" noProof="0" dirty="0">
                <a:solidFill>
                  <a:srgbClr val="002060"/>
                </a:solidFill>
                <a:latin typeface="黑体" panose="02010609060101010101" pitchFamily="49" charset="-122"/>
                <a:ea typeface="黑体" panose="02010609060101010101" pitchFamily="49" charset="-122"/>
                <a:cs typeface="+mn-cs"/>
              </a:rPr>
              <a:t>100-25-55)</a:t>
            </a:r>
            <a:r>
              <a:rPr kumimoji="0" lang="zh-CN" altLang="en-US" sz="2800" kern="1200" cap="none" spc="0" normalizeH="0" baseline="0" noProof="0" dirty="0">
                <a:solidFill>
                  <a:srgbClr val="002060"/>
                </a:solidFill>
                <a:latin typeface="黑体" panose="02010609060101010101" pitchFamily="49" charset="-122"/>
                <a:ea typeface="黑体" panose="02010609060101010101" pitchFamily="49" charset="-122"/>
                <a:cs typeface="+mn-cs"/>
              </a:rPr>
              <a:t>，</a:t>
            </a:r>
            <a:endParaRPr kumimoji="0" lang="zh-CN" altLang="en-US" sz="2800" kern="1200" cap="none" spc="0" normalizeH="0" baseline="0" noProof="0" dirty="0">
              <a:solidFill>
                <a:srgbClr val="002060"/>
              </a:solidFill>
              <a:latin typeface="黑体" panose="02010609060101010101" pitchFamily="49" charset="-122"/>
              <a:ea typeface="黑体" panose="02010609060101010101" pitchFamily="49" charset="-122"/>
              <a:cs typeface="+mn-cs"/>
            </a:endParaRPr>
          </a:p>
          <a:p>
            <a:pPr marR="0" algn="just" defTabSz="914400" eaLnBrk="1" hangingPunct="1">
              <a:spcBef>
                <a:spcPts val="0"/>
              </a:spcBef>
              <a:buClrTx/>
              <a:buSzTx/>
              <a:buFontTx/>
              <a:buNone/>
              <a:defRPr/>
            </a:pPr>
            <a:r>
              <a:rPr kumimoji="0" lang="zh-CN" altLang="en-US" sz="2800" kern="1200" cap="none" spc="0" normalizeH="0" baseline="0" noProof="0" dirty="0">
                <a:solidFill>
                  <a:srgbClr val="002060"/>
                </a:solidFill>
                <a:latin typeface="黑体" panose="02010609060101010101" pitchFamily="49" charset="-122"/>
                <a:ea typeface="黑体" panose="02010609060101010101" pitchFamily="49" charset="-122"/>
                <a:cs typeface="+mn-cs"/>
              </a:rPr>
              <a:t>  任务</a:t>
            </a:r>
            <a:r>
              <a:rPr kumimoji="0" lang="en-US" altLang="zh-CN" sz="2800" kern="1200" cap="none" spc="0" normalizeH="0" baseline="0" noProof="0" dirty="0">
                <a:solidFill>
                  <a:srgbClr val="002060"/>
                </a:solidFill>
                <a:latin typeface="黑体" panose="02010609060101010101" pitchFamily="49" charset="-122"/>
                <a:ea typeface="黑体" panose="02010609060101010101" pitchFamily="49" charset="-122"/>
                <a:cs typeface="+mn-cs"/>
              </a:rPr>
              <a:t>A4</a:t>
            </a:r>
            <a:r>
              <a:rPr kumimoji="0" lang="zh-CN" altLang="en-US" sz="2800" kern="1200" cap="none" spc="0" normalizeH="0" baseline="0" noProof="0" dirty="0">
                <a:solidFill>
                  <a:srgbClr val="002060"/>
                </a:solidFill>
                <a:latin typeface="黑体" panose="02010609060101010101" pitchFamily="49" charset="-122"/>
                <a:ea typeface="黑体" panose="02010609060101010101" pitchFamily="49" charset="-122"/>
                <a:cs typeface="+mn-cs"/>
              </a:rPr>
              <a:t>尚未到达，故调度</a:t>
            </a:r>
            <a:r>
              <a:rPr kumimoji="0" lang="en-US" altLang="zh-CN" sz="2800" kern="1200" cap="none" spc="0" normalizeH="0" baseline="0" noProof="0" dirty="0">
                <a:solidFill>
                  <a:srgbClr val="002060"/>
                </a:solidFill>
                <a:latin typeface="黑体" panose="02010609060101010101" pitchFamily="49" charset="-122"/>
                <a:ea typeface="黑体" panose="02010609060101010101" pitchFamily="49" charset="-122"/>
                <a:cs typeface="+mn-cs"/>
              </a:rPr>
              <a:t>B2</a:t>
            </a:r>
            <a:r>
              <a:rPr kumimoji="0" lang="zh-CN" altLang="en-US" sz="2800" kern="1200" cap="none" spc="0" normalizeH="0" baseline="0" noProof="0" dirty="0">
                <a:solidFill>
                  <a:srgbClr val="002060"/>
                </a:solidFill>
                <a:latin typeface="黑体" panose="02010609060101010101" pitchFamily="49" charset="-122"/>
                <a:ea typeface="黑体" panose="02010609060101010101" pitchFamily="49" charset="-122"/>
                <a:cs typeface="+mn-cs"/>
              </a:rPr>
              <a:t>执行</a:t>
            </a:r>
            <a:r>
              <a:rPr kumimoji="0" lang="en-US" altLang="zh-CN" sz="2800" kern="1200" cap="none" spc="0" normalizeH="0" baseline="0" noProof="0" dirty="0">
                <a:solidFill>
                  <a:srgbClr val="002060"/>
                </a:solidFill>
                <a:latin typeface="黑体" panose="02010609060101010101" pitchFamily="49" charset="-122"/>
                <a:ea typeface="黑体" panose="02010609060101010101" pitchFamily="49" charset="-122"/>
                <a:cs typeface="+mn-cs"/>
              </a:rPr>
              <a:t>15ms</a:t>
            </a:r>
            <a:r>
              <a:rPr kumimoji="0" lang="zh-CN" altLang="en-US" sz="2800" kern="1200" cap="none" spc="0" normalizeH="0" baseline="0" noProof="0" dirty="0">
                <a:solidFill>
                  <a:srgbClr val="002060"/>
                </a:solidFill>
                <a:latin typeface="黑体" panose="02010609060101010101" pitchFamily="49" charset="-122"/>
                <a:ea typeface="黑体" panose="02010609060101010101" pitchFamily="49" charset="-122"/>
                <a:cs typeface="+mn-cs"/>
              </a:rPr>
              <a:t>。</a:t>
            </a:r>
            <a:endParaRPr kumimoji="0" lang="zh-CN" altLang="en-US" sz="2800" kern="1200" cap="none" spc="0" normalizeH="0" baseline="0" noProof="0" dirty="0">
              <a:solidFill>
                <a:srgbClr val="002060"/>
              </a:solidFill>
              <a:latin typeface="黑体" panose="02010609060101010101" pitchFamily="49" charset="-122"/>
              <a:ea typeface="黑体" panose="02010609060101010101" pitchFamily="49" charset="-122"/>
              <a:cs typeface="+mn-cs"/>
            </a:endParaRPr>
          </a:p>
        </p:txBody>
      </p:sp>
      <p:sp>
        <p:nvSpPr>
          <p:cNvPr id="63491" name="Line 5"/>
          <p:cNvSpPr/>
          <p:nvPr/>
        </p:nvSpPr>
        <p:spPr>
          <a:xfrm>
            <a:off x="1187450" y="4113213"/>
            <a:ext cx="6985000" cy="0"/>
          </a:xfrm>
          <a:prstGeom prst="line">
            <a:avLst/>
          </a:prstGeom>
          <a:ln w="25400" cap="flat" cmpd="sng">
            <a:solidFill>
              <a:schemeClr val="tx1"/>
            </a:solidFill>
            <a:prstDash val="solid"/>
            <a:miter/>
            <a:headEnd type="oval" w="med" len="med"/>
            <a:tailEnd type="triangle" w="med" len="med"/>
          </a:ln>
        </p:spPr>
      </p:sp>
      <p:sp>
        <p:nvSpPr>
          <p:cNvPr id="63492" name="Line 6"/>
          <p:cNvSpPr/>
          <p:nvPr/>
        </p:nvSpPr>
        <p:spPr>
          <a:xfrm flipV="1">
            <a:off x="1187450" y="3529013"/>
            <a:ext cx="0" cy="576262"/>
          </a:xfrm>
          <a:prstGeom prst="line">
            <a:avLst/>
          </a:prstGeom>
          <a:ln w="25400" cap="flat" cmpd="sng">
            <a:solidFill>
              <a:schemeClr val="tx1"/>
            </a:solidFill>
            <a:prstDash val="solid"/>
            <a:miter/>
            <a:headEnd type="none" w="med" len="med"/>
            <a:tailEnd type="none" w="med" len="med"/>
          </a:ln>
        </p:spPr>
      </p:sp>
      <p:sp>
        <p:nvSpPr>
          <p:cNvPr id="63493" name="Line 7"/>
          <p:cNvSpPr/>
          <p:nvPr/>
        </p:nvSpPr>
        <p:spPr>
          <a:xfrm>
            <a:off x="1187450" y="3529013"/>
            <a:ext cx="792163" cy="0"/>
          </a:xfrm>
          <a:prstGeom prst="line">
            <a:avLst/>
          </a:prstGeom>
          <a:ln w="25400" cap="flat" cmpd="sng">
            <a:solidFill>
              <a:schemeClr val="tx1"/>
            </a:solidFill>
            <a:prstDash val="solid"/>
            <a:miter/>
            <a:headEnd type="none" w="med" len="med"/>
            <a:tailEnd type="none" w="med" len="med"/>
          </a:ln>
        </p:spPr>
      </p:sp>
      <p:sp>
        <p:nvSpPr>
          <p:cNvPr id="63494" name="Line 8"/>
          <p:cNvSpPr/>
          <p:nvPr/>
        </p:nvSpPr>
        <p:spPr>
          <a:xfrm>
            <a:off x="1979613" y="3529013"/>
            <a:ext cx="0" cy="1079500"/>
          </a:xfrm>
          <a:prstGeom prst="line">
            <a:avLst/>
          </a:prstGeom>
          <a:ln w="25400" cap="flat" cmpd="sng">
            <a:solidFill>
              <a:schemeClr val="tx1"/>
            </a:solidFill>
            <a:prstDash val="solid"/>
            <a:miter/>
            <a:headEnd type="none" w="med" len="med"/>
            <a:tailEnd type="none" w="med" len="med"/>
          </a:ln>
        </p:spPr>
      </p:sp>
      <p:sp>
        <p:nvSpPr>
          <p:cNvPr id="63495" name="Line 9"/>
          <p:cNvSpPr/>
          <p:nvPr/>
        </p:nvSpPr>
        <p:spPr>
          <a:xfrm>
            <a:off x="1979613" y="4608513"/>
            <a:ext cx="1439862" cy="0"/>
          </a:xfrm>
          <a:prstGeom prst="line">
            <a:avLst/>
          </a:prstGeom>
          <a:ln w="25400" cap="flat" cmpd="sng">
            <a:solidFill>
              <a:schemeClr val="tx1"/>
            </a:solidFill>
            <a:prstDash val="solid"/>
            <a:miter/>
            <a:headEnd type="none" w="med" len="med"/>
            <a:tailEnd type="none" w="med" len="med"/>
          </a:ln>
        </p:spPr>
      </p:sp>
      <p:sp>
        <p:nvSpPr>
          <p:cNvPr id="63496" name="Line 10"/>
          <p:cNvSpPr/>
          <p:nvPr/>
        </p:nvSpPr>
        <p:spPr>
          <a:xfrm flipV="1">
            <a:off x="3419475" y="3529013"/>
            <a:ext cx="0" cy="1079500"/>
          </a:xfrm>
          <a:prstGeom prst="line">
            <a:avLst/>
          </a:prstGeom>
          <a:ln w="25400" cap="flat" cmpd="sng">
            <a:solidFill>
              <a:schemeClr val="tx1"/>
            </a:solidFill>
            <a:prstDash val="solid"/>
            <a:miter/>
            <a:headEnd type="none" w="med" len="med"/>
            <a:tailEnd type="none" w="med" len="med"/>
          </a:ln>
        </p:spPr>
      </p:sp>
      <p:sp>
        <p:nvSpPr>
          <p:cNvPr id="63497" name="Line 11"/>
          <p:cNvSpPr/>
          <p:nvPr/>
        </p:nvSpPr>
        <p:spPr>
          <a:xfrm>
            <a:off x="3419475" y="3529013"/>
            <a:ext cx="647700" cy="0"/>
          </a:xfrm>
          <a:prstGeom prst="line">
            <a:avLst/>
          </a:prstGeom>
          <a:ln w="25400" cap="flat" cmpd="sng">
            <a:solidFill>
              <a:schemeClr val="tx1"/>
            </a:solidFill>
            <a:prstDash val="solid"/>
            <a:miter/>
            <a:headEnd type="none" w="med" len="med"/>
            <a:tailEnd type="none" w="med" len="med"/>
          </a:ln>
        </p:spPr>
      </p:sp>
      <p:sp>
        <p:nvSpPr>
          <p:cNvPr id="63498" name="Line 12"/>
          <p:cNvSpPr/>
          <p:nvPr/>
        </p:nvSpPr>
        <p:spPr>
          <a:xfrm>
            <a:off x="4067175" y="3529013"/>
            <a:ext cx="0" cy="1079500"/>
          </a:xfrm>
          <a:prstGeom prst="line">
            <a:avLst/>
          </a:prstGeom>
          <a:ln w="25400" cap="flat" cmpd="sng">
            <a:solidFill>
              <a:schemeClr val="tx1"/>
            </a:solidFill>
            <a:prstDash val="solid"/>
            <a:miter/>
            <a:headEnd type="none" w="med" len="med"/>
            <a:tailEnd type="none" w="med" len="med"/>
          </a:ln>
        </p:spPr>
      </p:sp>
      <p:sp>
        <p:nvSpPr>
          <p:cNvPr id="63499" name="Line 13"/>
          <p:cNvSpPr/>
          <p:nvPr/>
        </p:nvSpPr>
        <p:spPr>
          <a:xfrm>
            <a:off x="4067175" y="4608513"/>
            <a:ext cx="360363" cy="0"/>
          </a:xfrm>
          <a:prstGeom prst="line">
            <a:avLst/>
          </a:prstGeom>
          <a:ln w="25400" cap="flat" cmpd="sng">
            <a:solidFill>
              <a:schemeClr val="tx1"/>
            </a:solidFill>
            <a:prstDash val="solid"/>
            <a:miter/>
            <a:headEnd type="none" w="med" len="med"/>
            <a:tailEnd type="none" w="med" len="med"/>
          </a:ln>
        </p:spPr>
      </p:sp>
      <p:sp>
        <p:nvSpPr>
          <p:cNvPr id="63500" name="Line 14"/>
          <p:cNvSpPr/>
          <p:nvPr/>
        </p:nvSpPr>
        <p:spPr>
          <a:xfrm flipV="1">
            <a:off x="4427538" y="3529013"/>
            <a:ext cx="0" cy="1079500"/>
          </a:xfrm>
          <a:prstGeom prst="line">
            <a:avLst/>
          </a:prstGeom>
          <a:ln w="25400" cap="flat" cmpd="sng">
            <a:solidFill>
              <a:schemeClr val="tx1"/>
            </a:solidFill>
            <a:prstDash val="solid"/>
            <a:miter/>
            <a:headEnd type="none" w="med" len="med"/>
            <a:tailEnd type="none" w="med" len="med"/>
          </a:ln>
        </p:spPr>
      </p:sp>
      <p:sp>
        <p:nvSpPr>
          <p:cNvPr id="63501" name="Line 15"/>
          <p:cNvSpPr/>
          <p:nvPr/>
        </p:nvSpPr>
        <p:spPr>
          <a:xfrm>
            <a:off x="4427538" y="3529013"/>
            <a:ext cx="720725" cy="0"/>
          </a:xfrm>
          <a:prstGeom prst="line">
            <a:avLst/>
          </a:prstGeom>
          <a:ln w="25400" cap="flat" cmpd="sng">
            <a:solidFill>
              <a:schemeClr val="tx1"/>
            </a:solidFill>
            <a:prstDash val="solid"/>
            <a:miter/>
            <a:headEnd type="none" w="med" len="med"/>
            <a:tailEnd type="none" w="med" len="med"/>
          </a:ln>
        </p:spPr>
      </p:sp>
      <p:sp>
        <p:nvSpPr>
          <p:cNvPr id="63502" name="Line 16"/>
          <p:cNvSpPr/>
          <p:nvPr/>
        </p:nvSpPr>
        <p:spPr>
          <a:xfrm>
            <a:off x="5148263" y="3529013"/>
            <a:ext cx="0" cy="1079500"/>
          </a:xfrm>
          <a:prstGeom prst="line">
            <a:avLst/>
          </a:prstGeom>
          <a:ln w="25400" cap="flat" cmpd="sng">
            <a:solidFill>
              <a:schemeClr val="tx1"/>
            </a:solidFill>
            <a:prstDash val="solid"/>
            <a:miter/>
            <a:headEnd type="none" w="med" len="med"/>
            <a:tailEnd type="none" w="med" len="med"/>
          </a:ln>
        </p:spPr>
      </p:sp>
      <p:sp>
        <p:nvSpPr>
          <p:cNvPr id="15" name="Line 17"/>
          <p:cNvSpPr/>
          <p:nvPr/>
        </p:nvSpPr>
        <p:spPr>
          <a:xfrm>
            <a:off x="5148263" y="4608513"/>
            <a:ext cx="1008062" cy="0"/>
          </a:xfrm>
          <a:prstGeom prst="line">
            <a:avLst/>
          </a:prstGeom>
          <a:ln w="25400" cap="flat" cmpd="sng">
            <a:solidFill>
              <a:srgbClr val="FF0000"/>
            </a:solidFill>
            <a:prstDash val="solid"/>
            <a:miter/>
            <a:headEnd type="none" w="med" len="med"/>
            <a:tailEnd type="none" w="med" len="med"/>
          </a:ln>
        </p:spPr>
      </p:sp>
      <p:sp>
        <p:nvSpPr>
          <p:cNvPr id="63504" name="Text Box 22"/>
          <p:cNvSpPr txBox="1"/>
          <p:nvPr/>
        </p:nvSpPr>
        <p:spPr>
          <a:xfrm>
            <a:off x="1050925" y="2892425"/>
            <a:ext cx="1073150"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A</a:t>
            </a:r>
            <a:r>
              <a:rPr lang="en-US" altLang="zh-CN" sz="2000" b="0" dirty="0">
                <a:latin typeface="Tahoma" panose="020B0604030504040204" pitchFamily="34" charset="0"/>
              </a:rPr>
              <a:t>1</a:t>
            </a:r>
            <a:r>
              <a:rPr lang="en-US" altLang="zh-CN" b="0" dirty="0">
                <a:latin typeface="Tahoma" panose="020B0604030504040204" pitchFamily="34" charset="0"/>
              </a:rPr>
              <a:t>(10)</a:t>
            </a:r>
            <a:endParaRPr lang="en-US" altLang="zh-CN" b="0" dirty="0">
              <a:latin typeface="Tahoma" panose="020B0604030504040204" pitchFamily="34" charset="0"/>
            </a:endParaRPr>
          </a:p>
        </p:txBody>
      </p:sp>
      <p:sp>
        <p:nvSpPr>
          <p:cNvPr id="63505" name="Text Box 23"/>
          <p:cNvSpPr txBox="1"/>
          <p:nvPr/>
        </p:nvSpPr>
        <p:spPr>
          <a:xfrm>
            <a:off x="3067050" y="2952750"/>
            <a:ext cx="1073150"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A</a:t>
            </a:r>
            <a:r>
              <a:rPr lang="en-US" altLang="zh-CN" sz="2000" b="0" dirty="0">
                <a:latin typeface="Tahoma" panose="020B0604030504040204" pitchFamily="34" charset="0"/>
              </a:rPr>
              <a:t>2</a:t>
            </a:r>
            <a:r>
              <a:rPr lang="en-US" altLang="zh-CN" b="0" dirty="0">
                <a:latin typeface="Tahoma" panose="020B0604030504040204" pitchFamily="34" charset="0"/>
              </a:rPr>
              <a:t>(10)</a:t>
            </a:r>
            <a:endParaRPr lang="en-US" altLang="zh-CN" b="0" dirty="0">
              <a:latin typeface="Tahoma" panose="020B0604030504040204" pitchFamily="34" charset="0"/>
            </a:endParaRPr>
          </a:p>
        </p:txBody>
      </p:sp>
      <p:sp>
        <p:nvSpPr>
          <p:cNvPr id="63506" name="Text Box 24"/>
          <p:cNvSpPr txBox="1"/>
          <p:nvPr/>
        </p:nvSpPr>
        <p:spPr>
          <a:xfrm>
            <a:off x="4284663" y="2952750"/>
            <a:ext cx="1073150"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A</a:t>
            </a:r>
            <a:r>
              <a:rPr lang="en-US" altLang="zh-CN" sz="2000" b="0" dirty="0">
                <a:latin typeface="Tahoma" panose="020B0604030504040204" pitchFamily="34" charset="0"/>
              </a:rPr>
              <a:t>3</a:t>
            </a:r>
            <a:r>
              <a:rPr lang="en-US" altLang="zh-CN" b="0" dirty="0">
                <a:latin typeface="Tahoma" panose="020B0604030504040204" pitchFamily="34" charset="0"/>
              </a:rPr>
              <a:t>(10)</a:t>
            </a:r>
            <a:endParaRPr lang="en-US" altLang="zh-CN" b="0" dirty="0">
              <a:latin typeface="Tahoma" panose="020B0604030504040204" pitchFamily="34" charset="0"/>
            </a:endParaRPr>
          </a:p>
        </p:txBody>
      </p:sp>
      <p:sp>
        <p:nvSpPr>
          <p:cNvPr id="63507" name="Text Box 26"/>
          <p:cNvSpPr txBox="1"/>
          <p:nvPr/>
        </p:nvSpPr>
        <p:spPr>
          <a:xfrm>
            <a:off x="8174038" y="3829050"/>
            <a:ext cx="285750"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t</a:t>
            </a:r>
            <a:endParaRPr lang="en-US" altLang="zh-CN" b="0" dirty="0">
              <a:latin typeface="Tahoma" panose="020B0604030504040204" pitchFamily="34" charset="0"/>
            </a:endParaRPr>
          </a:p>
        </p:txBody>
      </p:sp>
      <p:sp>
        <p:nvSpPr>
          <p:cNvPr id="63508" name="Text Box 27"/>
          <p:cNvSpPr txBox="1"/>
          <p:nvPr/>
        </p:nvSpPr>
        <p:spPr>
          <a:xfrm>
            <a:off x="971550" y="4105275"/>
            <a:ext cx="350838"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0</a:t>
            </a:r>
            <a:endParaRPr lang="en-US" altLang="zh-CN" b="0" dirty="0">
              <a:latin typeface="Tahoma" panose="020B0604030504040204" pitchFamily="34" charset="0"/>
            </a:endParaRPr>
          </a:p>
        </p:txBody>
      </p:sp>
      <p:sp>
        <p:nvSpPr>
          <p:cNvPr id="63509" name="Text Box 28"/>
          <p:cNvSpPr txBox="1"/>
          <p:nvPr/>
        </p:nvSpPr>
        <p:spPr>
          <a:xfrm>
            <a:off x="1752600" y="4105275"/>
            <a:ext cx="517525"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10</a:t>
            </a:r>
            <a:endParaRPr lang="en-US" altLang="zh-CN" b="0" dirty="0">
              <a:latin typeface="Tahoma" panose="020B0604030504040204" pitchFamily="34" charset="0"/>
            </a:endParaRPr>
          </a:p>
        </p:txBody>
      </p:sp>
      <p:sp>
        <p:nvSpPr>
          <p:cNvPr id="63510" name="Text Box 29"/>
          <p:cNvSpPr txBox="1"/>
          <p:nvPr/>
        </p:nvSpPr>
        <p:spPr>
          <a:xfrm>
            <a:off x="2401888" y="4105275"/>
            <a:ext cx="517525"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20</a:t>
            </a:r>
            <a:endParaRPr lang="en-US" altLang="zh-CN" b="0" dirty="0">
              <a:latin typeface="Tahoma" panose="020B0604030504040204" pitchFamily="34" charset="0"/>
            </a:endParaRPr>
          </a:p>
        </p:txBody>
      </p:sp>
      <p:sp>
        <p:nvSpPr>
          <p:cNvPr id="63511" name="Text Box 30"/>
          <p:cNvSpPr txBox="1"/>
          <p:nvPr/>
        </p:nvSpPr>
        <p:spPr>
          <a:xfrm>
            <a:off x="2987675" y="4105275"/>
            <a:ext cx="649288" cy="457200"/>
          </a:xfrm>
          <a:prstGeom prst="rect">
            <a:avLst/>
          </a:prstGeom>
          <a:noFill/>
          <a:ln w="25400">
            <a:noFill/>
          </a:ln>
        </p:spPr>
        <p:txBody>
          <a:bodyPr>
            <a:spAutoFit/>
          </a:bodyPr>
          <a:p>
            <a:pPr eaLnBrk="1" hangingPunct="1">
              <a:spcBef>
                <a:spcPct val="50000"/>
              </a:spcBef>
            </a:pPr>
            <a:r>
              <a:rPr lang="en-US" altLang="zh-CN" b="0" dirty="0">
                <a:latin typeface="Tahoma" panose="020B0604030504040204" pitchFamily="34" charset="0"/>
              </a:rPr>
              <a:t>30</a:t>
            </a:r>
            <a:endParaRPr lang="en-US" altLang="zh-CN" b="0" dirty="0">
              <a:latin typeface="Tahoma" panose="020B0604030504040204" pitchFamily="34" charset="0"/>
            </a:endParaRPr>
          </a:p>
        </p:txBody>
      </p:sp>
      <p:sp>
        <p:nvSpPr>
          <p:cNvPr id="63512" name="Text Box 31"/>
          <p:cNvSpPr txBox="1"/>
          <p:nvPr/>
        </p:nvSpPr>
        <p:spPr>
          <a:xfrm>
            <a:off x="3635375" y="4105275"/>
            <a:ext cx="517525"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40</a:t>
            </a:r>
            <a:endParaRPr lang="en-US" altLang="zh-CN" b="0" dirty="0">
              <a:latin typeface="Tahoma" panose="020B0604030504040204" pitchFamily="34" charset="0"/>
            </a:endParaRPr>
          </a:p>
        </p:txBody>
      </p:sp>
      <p:sp>
        <p:nvSpPr>
          <p:cNvPr id="63513" name="Text Box 32"/>
          <p:cNvSpPr txBox="1"/>
          <p:nvPr/>
        </p:nvSpPr>
        <p:spPr>
          <a:xfrm>
            <a:off x="4522788" y="4105275"/>
            <a:ext cx="517525"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50</a:t>
            </a:r>
            <a:endParaRPr lang="en-US" altLang="zh-CN" b="0" dirty="0">
              <a:latin typeface="Tahoma" panose="020B0604030504040204" pitchFamily="34" charset="0"/>
            </a:endParaRPr>
          </a:p>
        </p:txBody>
      </p:sp>
      <p:sp>
        <p:nvSpPr>
          <p:cNvPr id="63514" name="Text Box 33"/>
          <p:cNvSpPr txBox="1"/>
          <p:nvPr/>
        </p:nvSpPr>
        <p:spPr>
          <a:xfrm>
            <a:off x="5219700" y="4105275"/>
            <a:ext cx="576263" cy="457200"/>
          </a:xfrm>
          <a:prstGeom prst="rect">
            <a:avLst/>
          </a:prstGeom>
          <a:noFill/>
          <a:ln w="25400">
            <a:noFill/>
          </a:ln>
        </p:spPr>
        <p:txBody>
          <a:bodyPr>
            <a:spAutoFit/>
          </a:bodyPr>
          <a:p>
            <a:pPr eaLnBrk="1" hangingPunct="1">
              <a:spcBef>
                <a:spcPct val="50000"/>
              </a:spcBef>
            </a:pPr>
            <a:r>
              <a:rPr lang="en-US" altLang="zh-CN" b="0" dirty="0">
                <a:latin typeface="Tahoma" panose="020B0604030504040204" pitchFamily="34" charset="0"/>
              </a:rPr>
              <a:t>60</a:t>
            </a:r>
            <a:endParaRPr lang="en-US" altLang="zh-CN" b="0" dirty="0">
              <a:latin typeface="Tahoma" panose="020B0604030504040204" pitchFamily="34" charset="0"/>
            </a:endParaRPr>
          </a:p>
        </p:txBody>
      </p:sp>
      <p:sp>
        <p:nvSpPr>
          <p:cNvPr id="63515" name="Text Box 34"/>
          <p:cNvSpPr txBox="1"/>
          <p:nvPr/>
        </p:nvSpPr>
        <p:spPr>
          <a:xfrm>
            <a:off x="5878513" y="4105275"/>
            <a:ext cx="517525"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70</a:t>
            </a:r>
            <a:endParaRPr lang="en-US" altLang="zh-CN" b="0" dirty="0">
              <a:latin typeface="Tahoma" panose="020B0604030504040204" pitchFamily="34" charset="0"/>
            </a:endParaRPr>
          </a:p>
        </p:txBody>
      </p:sp>
      <p:sp>
        <p:nvSpPr>
          <p:cNvPr id="63516" name="Text Box 35"/>
          <p:cNvSpPr txBox="1"/>
          <p:nvPr/>
        </p:nvSpPr>
        <p:spPr>
          <a:xfrm>
            <a:off x="6732588" y="4105275"/>
            <a:ext cx="517525"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80</a:t>
            </a:r>
            <a:endParaRPr lang="en-US" altLang="zh-CN" b="0" dirty="0">
              <a:latin typeface="Tahoma" panose="020B0604030504040204" pitchFamily="34" charset="0"/>
            </a:endParaRPr>
          </a:p>
        </p:txBody>
      </p:sp>
      <p:sp>
        <p:nvSpPr>
          <p:cNvPr id="63517" name="Text Box 36"/>
          <p:cNvSpPr txBox="1"/>
          <p:nvPr/>
        </p:nvSpPr>
        <p:spPr>
          <a:xfrm>
            <a:off x="422275" y="4405313"/>
            <a:ext cx="812800"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t</a:t>
            </a:r>
            <a:r>
              <a:rPr lang="en-US" altLang="zh-CN" sz="2000" b="0" dirty="0">
                <a:latin typeface="Tahoma" panose="020B0604030504040204" pitchFamily="34" charset="0"/>
              </a:rPr>
              <a:t>1</a:t>
            </a:r>
            <a:r>
              <a:rPr lang="en-US" altLang="zh-CN" b="0" dirty="0">
                <a:latin typeface="Tahoma" panose="020B0604030504040204" pitchFamily="34" charset="0"/>
              </a:rPr>
              <a:t>=0</a:t>
            </a:r>
            <a:endParaRPr lang="en-US" altLang="zh-CN" b="0" dirty="0">
              <a:latin typeface="Tahoma" panose="020B0604030504040204" pitchFamily="34" charset="0"/>
            </a:endParaRPr>
          </a:p>
        </p:txBody>
      </p:sp>
      <p:sp>
        <p:nvSpPr>
          <p:cNvPr id="63518" name="Text Box 37"/>
          <p:cNvSpPr txBox="1"/>
          <p:nvPr/>
        </p:nvSpPr>
        <p:spPr>
          <a:xfrm>
            <a:off x="2197100" y="4583113"/>
            <a:ext cx="1069975"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B</a:t>
            </a:r>
            <a:r>
              <a:rPr lang="en-US" altLang="zh-CN" sz="2000" b="0" dirty="0">
                <a:latin typeface="Tahoma" panose="020B0604030504040204" pitchFamily="34" charset="0"/>
              </a:rPr>
              <a:t>1</a:t>
            </a:r>
            <a:r>
              <a:rPr lang="en-US" altLang="zh-CN" b="0" dirty="0">
                <a:latin typeface="Tahoma" panose="020B0604030504040204" pitchFamily="34" charset="0"/>
              </a:rPr>
              <a:t>(20)</a:t>
            </a:r>
            <a:endParaRPr lang="en-US" altLang="zh-CN" b="0" dirty="0">
              <a:latin typeface="Tahoma" panose="020B0604030504040204" pitchFamily="34" charset="0"/>
            </a:endParaRPr>
          </a:p>
        </p:txBody>
      </p:sp>
      <p:sp>
        <p:nvSpPr>
          <p:cNvPr id="63519" name="Text Box 38"/>
          <p:cNvSpPr txBox="1"/>
          <p:nvPr/>
        </p:nvSpPr>
        <p:spPr>
          <a:xfrm>
            <a:off x="3862388" y="4583113"/>
            <a:ext cx="903287"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B</a:t>
            </a:r>
            <a:r>
              <a:rPr lang="en-US" altLang="zh-CN" sz="2000" b="0" dirty="0">
                <a:latin typeface="Tahoma" panose="020B0604030504040204" pitchFamily="34" charset="0"/>
              </a:rPr>
              <a:t>1</a:t>
            </a:r>
            <a:r>
              <a:rPr lang="en-US" altLang="zh-CN" b="0" dirty="0">
                <a:latin typeface="Tahoma" panose="020B0604030504040204" pitchFamily="34" charset="0"/>
              </a:rPr>
              <a:t>(5)</a:t>
            </a:r>
            <a:endParaRPr lang="en-US" altLang="zh-CN" b="0" dirty="0">
              <a:latin typeface="Tahoma" panose="020B0604030504040204" pitchFamily="34" charset="0"/>
            </a:endParaRPr>
          </a:p>
        </p:txBody>
      </p:sp>
      <p:sp>
        <p:nvSpPr>
          <p:cNvPr id="63520" name="Text Box 39"/>
          <p:cNvSpPr txBox="1"/>
          <p:nvPr/>
        </p:nvSpPr>
        <p:spPr>
          <a:xfrm>
            <a:off x="5148263" y="4797425"/>
            <a:ext cx="1069975"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B</a:t>
            </a:r>
            <a:r>
              <a:rPr lang="en-US" altLang="zh-CN" sz="2000" b="0" dirty="0">
                <a:latin typeface="Tahoma" panose="020B0604030504040204" pitchFamily="34" charset="0"/>
              </a:rPr>
              <a:t>2</a:t>
            </a:r>
            <a:r>
              <a:rPr lang="en-US" altLang="zh-CN" b="0" dirty="0">
                <a:latin typeface="Tahoma" panose="020B0604030504040204" pitchFamily="34" charset="0"/>
              </a:rPr>
              <a:t>(15)</a:t>
            </a:r>
            <a:endParaRPr lang="en-US" altLang="zh-CN" b="0" dirty="0">
              <a:latin typeface="Tahoma" panose="020B0604030504040204" pitchFamily="34" charset="0"/>
            </a:endParaRPr>
          </a:p>
        </p:txBody>
      </p:sp>
      <p:sp>
        <p:nvSpPr>
          <p:cNvPr id="63521" name="Text Box 41"/>
          <p:cNvSpPr txBox="1"/>
          <p:nvPr/>
        </p:nvSpPr>
        <p:spPr>
          <a:xfrm>
            <a:off x="1123950" y="3671888"/>
            <a:ext cx="423863"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t</a:t>
            </a:r>
            <a:r>
              <a:rPr lang="en-US" altLang="zh-CN" sz="2000" b="0" dirty="0">
                <a:latin typeface="Tahoma" panose="020B0604030504040204" pitchFamily="34" charset="0"/>
              </a:rPr>
              <a:t>1</a:t>
            </a:r>
            <a:endParaRPr lang="en-US" altLang="zh-CN" sz="2000" b="0" dirty="0">
              <a:latin typeface="Tahoma" panose="020B0604030504040204" pitchFamily="34" charset="0"/>
            </a:endParaRPr>
          </a:p>
        </p:txBody>
      </p:sp>
      <p:sp>
        <p:nvSpPr>
          <p:cNvPr id="63522" name="Text Box 42"/>
          <p:cNvSpPr txBox="1"/>
          <p:nvPr/>
        </p:nvSpPr>
        <p:spPr>
          <a:xfrm>
            <a:off x="1916113" y="3671888"/>
            <a:ext cx="423862"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t</a:t>
            </a:r>
            <a:r>
              <a:rPr lang="en-US" altLang="zh-CN" sz="2000" b="0" dirty="0">
                <a:latin typeface="Tahoma" panose="020B0604030504040204" pitchFamily="34" charset="0"/>
              </a:rPr>
              <a:t>2</a:t>
            </a:r>
            <a:endParaRPr lang="en-US" altLang="zh-CN" sz="2000" b="0" dirty="0">
              <a:latin typeface="Tahoma" panose="020B0604030504040204" pitchFamily="34" charset="0"/>
            </a:endParaRPr>
          </a:p>
        </p:txBody>
      </p:sp>
      <p:sp>
        <p:nvSpPr>
          <p:cNvPr id="63523" name="Text Box 43"/>
          <p:cNvSpPr txBox="1"/>
          <p:nvPr/>
        </p:nvSpPr>
        <p:spPr>
          <a:xfrm>
            <a:off x="3203575" y="3671888"/>
            <a:ext cx="423863"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t</a:t>
            </a:r>
            <a:r>
              <a:rPr lang="en-US" altLang="zh-CN" sz="2000" b="0" dirty="0">
                <a:latin typeface="Tahoma" panose="020B0604030504040204" pitchFamily="34" charset="0"/>
              </a:rPr>
              <a:t>3</a:t>
            </a:r>
            <a:endParaRPr lang="en-US" altLang="zh-CN" sz="2000" b="0" dirty="0">
              <a:latin typeface="Tahoma" panose="020B0604030504040204" pitchFamily="34" charset="0"/>
            </a:endParaRPr>
          </a:p>
        </p:txBody>
      </p:sp>
      <p:sp>
        <p:nvSpPr>
          <p:cNvPr id="63524" name="Text Box 44"/>
          <p:cNvSpPr txBox="1"/>
          <p:nvPr/>
        </p:nvSpPr>
        <p:spPr>
          <a:xfrm>
            <a:off x="3851275" y="3671888"/>
            <a:ext cx="423863"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t</a:t>
            </a:r>
            <a:r>
              <a:rPr lang="en-US" altLang="zh-CN" sz="2000" b="0" dirty="0">
                <a:latin typeface="Tahoma" panose="020B0604030504040204" pitchFamily="34" charset="0"/>
              </a:rPr>
              <a:t>4</a:t>
            </a:r>
            <a:endParaRPr lang="en-US" altLang="zh-CN" sz="2000" b="0" dirty="0">
              <a:latin typeface="Tahoma" panose="020B0604030504040204" pitchFamily="34" charset="0"/>
            </a:endParaRPr>
          </a:p>
        </p:txBody>
      </p:sp>
      <p:sp>
        <p:nvSpPr>
          <p:cNvPr id="63525" name="Text Box 45"/>
          <p:cNvSpPr txBox="1"/>
          <p:nvPr/>
        </p:nvSpPr>
        <p:spPr>
          <a:xfrm>
            <a:off x="4319588" y="3671888"/>
            <a:ext cx="423862"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t</a:t>
            </a:r>
            <a:r>
              <a:rPr lang="en-US" altLang="zh-CN" sz="2000" b="0" dirty="0">
                <a:latin typeface="Tahoma" panose="020B0604030504040204" pitchFamily="34" charset="0"/>
              </a:rPr>
              <a:t>5</a:t>
            </a:r>
            <a:endParaRPr lang="en-US" altLang="zh-CN" sz="2000" b="0" dirty="0">
              <a:latin typeface="Tahoma" panose="020B0604030504040204" pitchFamily="34" charset="0"/>
            </a:endParaRPr>
          </a:p>
        </p:txBody>
      </p:sp>
      <p:sp>
        <p:nvSpPr>
          <p:cNvPr id="63526" name="Text Box 46"/>
          <p:cNvSpPr txBox="1"/>
          <p:nvPr/>
        </p:nvSpPr>
        <p:spPr>
          <a:xfrm>
            <a:off x="5076825" y="3671888"/>
            <a:ext cx="423863"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t</a:t>
            </a:r>
            <a:r>
              <a:rPr lang="en-US" altLang="zh-CN" sz="2000" b="0" dirty="0">
                <a:latin typeface="Tahoma" panose="020B0604030504040204" pitchFamily="34" charset="0"/>
              </a:rPr>
              <a:t>6</a:t>
            </a:r>
            <a:endParaRPr lang="en-US" altLang="zh-CN" sz="2000" b="0" dirty="0">
              <a:latin typeface="Tahoma" panose="020B0604030504040204" pitchFamily="34" charset="0"/>
            </a:endParaRPr>
          </a:p>
        </p:txBody>
      </p:sp>
      <p:sp>
        <p:nvSpPr>
          <p:cNvPr id="63527" name="Text Box 47"/>
          <p:cNvSpPr txBox="1"/>
          <p:nvPr/>
        </p:nvSpPr>
        <p:spPr>
          <a:xfrm>
            <a:off x="6094413" y="3671888"/>
            <a:ext cx="423862"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t</a:t>
            </a:r>
            <a:r>
              <a:rPr lang="en-US" altLang="zh-CN" sz="2000" b="0" dirty="0">
                <a:latin typeface="Tahoma" panose="020B0604030504040204" pitchFamily="34" charset="0"/>
              </a:rPr>
              <a:t>7</a:t>
            </a:r>
            <a:endParaRPr lang="en-US" altLang="zh-CN" sz="2000" b="0" dirty="0">
              <a:latin typeface="Tahoma" panose="020B0604030504040204" pitchFamily="34" charset="0"/>
            </a:endParaRPr>
          </a:p>
        </p:txBody>
      </p:sp>
      <p:sp>
        <p:nvSpPr>
          <p:cNvPr id="63528" name="Line 49"/>
          <p:cNvSpPr/>
          <p:nvPr/>
        </p:nvSpPr>
        <p:spPr>
          <a:xfrm>
            <a:off x="3419475" y="4105275"/>
            <a:ext cx="14288" cy="0"/>
          </a:xfrm>
          <a:prstGeom prst="line">
            <a:avLst/>
          </a:prstGeom>
          <a:ln w="9525" cap="flat" cmpd="sng">
            <a:solidFill>
              <a:schemeClr val="tx1"/>
            </a:solidFill>
            <a:prstDash val="solid"/>
            <a:miter/>
            <a:headEnd type="oval" w="med" len="med"/>
            <a:tailEnd type="oval" w="med" len="med"/>
          </a:ln>
        </p:spPr>
      </p:sp>
      <p:sp>
        <p:nvSpPr>
          <p:cNvPr id="63529" name="Line 50"/>
          <p:cNvSpPr/>
          <p:nvPr/>
        </p:nvSpPr>
        <p:spPr>
          <a:xfrm>
            <a:off x="4052888" y="4105275"/>
            <a:ext cx="14287" cy="0"/>
          </a:xfrm>
          <a:prstGeom prst="line">
            <a:avLst/>
          </a:prstGeom>
          <a:ln w="9525" cap="flat" cmpd="sng">
            <a:solidFill>
              <a:schemeClr val="tx1"/>
            </a:solidFill>
            <a:prstDash val="solid"/>
            <a:miter/>
            <a:headEnd type="oval" w="med" len="med"/>
            <a:tailEnd type="oval" w="med" len="med"/>
          </a:ln>
        </p:spPr>
      </p:sp>
      <p:sp>
        <p:nvSpPr>
          <p:cNvPr id="63530" name="Line 52"/>
          <p:cNvSpPr/>
          <p:nvPr/>
        </p:nvSpPr>
        <p:spPr>
          <a:xfrm>
            <a:off x="5494338" y="4105275"/>
            <a:ext cx="14287" cy="0"/>
          </a:xfrm>
          <a:prstGeom prst="line">
            <a:avLst/>
          </a:prstGeom>
          <a:ln w="9525" cap="flat" cmpd="sng">
            <a:solidFill>
              <a:schemeClr val="tx1"/>
            </a:solidFill>
            <a:prstDash val="solid"/>
            <a:miter/>
            <a:headEnd type="oval" w="med" len="med"/>
            <a:tailEnd type="oval" w="med" len="med"/>
          </a:ln>
        </p:spPr>
      </p:sp>
      <p:sp>
        <p:nvSpPr>
          <p:cNvPr id="63531" name="Line 53"/>
          <p:cNvSpPr/>
          <p:nvPr/>
        </p:nvSpPr>
        <p:spPr>
          <a:xfrm>
            <a:off x="1979613" y="4105275"/>
            <a:ext cx="14287" cy="0"/>
          </a:xfrm>
          <a:prstGeom prst="line">
            <a:avLst/>
          </a:prstGeom>
          <a:ln w="9525" cap="flat" cmpd="sng">
            <a:solidFill>
              <a:schemeClr val="tx1"/>
            </a:solidFill>
            <a:prstDash val="solid"/>
            <a:miter/>
            <a:headEnd type="oval" w="med" len="med"/>
            <a:tailEnd type="oval" w="med" len="med"/>
          </a:ln>
        </p:spPr>
      </p:sp>
      <p:sp>
        <p:nvSpPr>
          <p:cNvPr id="63532" name="Line 54"/>
          <p:cNvSpPr/>
          <p:nvPr/>
        </p:nvSpPr>
        <p:spPr>
          <a:xfrm>
            <a:off x="2684463" y="4105275"/>
            <a:ext cx="14287" cy="0"/>
          </a:xfrm>
          <a:prstGeom prst="line">
            <a:avLst/>
          </a:prstGeom>
          <a:ln w="9525" cap="flat" cmpd="sng">
            <a:solidFill>
              <a:schemeClr val="tx1"/>
            </a:solidFill>
            <a:prstDash val="solid"/>
            <a:miter/>
            <a:headEnd type="oval" w="med" len="med"/>
            <a:tailEnd type="oval" w="med" len="med"/>
          </a:ln>
        </p:spPr>
      </p:sp>
      <p:sp>
        <p:nvSpPr>
          <p:cNvPr id="63533" name="Line 55"/>
          <p:cNvSpPr/>
          <p:nvPr/>
        </p:nvSpPr>
        <p:spPr>
          <a:xfrm>
            <a:off x="6815138" y="4105275"/>
            <a:ext cx="14287" cy="0"/>
          </a:xfrm>
          <a:prstGeom prst="line">
            <a:avLst/>
          </a:prstGeom>
          <a:ln w="9525" cap="flat" cmpd="sng">
            <a:solidFill>
              <a:schemeClr val="tx1"/>
            </a:solidFill>
            <a:prstDash val="solid"/>
            <a:miter/>
            <a:headEnd type="oval" w="med" len="med"/>
            <a:tailEnd type="oval" w="med" len="med"/>
          </a:ln>
        </p:spPr>
      </p:sp>
      <p:sp>
        <p:nvSpPr>
          <p:cNvPr id="63534" name="Line 56"/>
          <p:cNvSpPr/>
          <p:nvPr/>
        </p:nvSpPr>
        <p:spPr>
          <a:xfrm>
            <a:off x="4773613" y="4105275"/>
            <a:ext cx="14287" cy="0"/>
          </a:xfrm>
          <a:prstGeom prst="line">
            <a:avLst/>
          </a:prstGeom>
          <a:ln w="9525" cap="flat" cmpd="sng">
            <a:solidFill>
              <a:schemeClr val="tx1"/>
            </a:solidFill>
            <a:prstDash val="solid"/>
            <a:miter/>
            <a:headEnd type="oval" w="med" len="med"/>
            <a:tailEnd type="oval" w="med" len="med"/>
          </a:ln>
        </p:spPr>
      </p:sp>
      <p:sp>
        <p:nvSpPr>
          <p:cNvPr id="63535" name="Line 57"/>
          <p:cNvSpPr/>
          <p:nvPr/>
        </p:nvSpPr>
        <p:spPr>
          <a:xfrm>
            <a:off x="6151563" y="4105275"/>
            <a:ext cx="14287" cy="0"/>
          </a:xfrm>
          <a:prstGeom prst="line">
            <a:avLst/>
          </a:prstGeom>
          <a:ln w="9525" cap="flat" cmpd="sng">
            <a:solidFill>
              <a:schemeClr val="tx1"/>
            </a:solidFill>
            <a:prstDash val="solid"/>
            <a:miter/>
            <a:headEnd type="oval" w="med" len="med"/>
            <a:tailEnd type="oval" w="med" len="med"/>
          </a:ln>
        </p:spPr>
      </p:sp>
      <p:sp>
        <p:nvSpPr>
          <p:cNvPr id="63536" name="矩形 48"/>
          <p:cNvSpPr/>
          <p:nvPr/>
        </p:nvSpPr>
        <p:spPr>
          <a:xfrm>
            <a:off x="1339850" y="5514975"/>
            <a:ext cx="6724650" cy="830263"/>
          </a:xfrm>
          <a:prstGeom prst="rect">
            <a:avLst/>
          </a:prstGeom>
          <a:noFill/>
          <a:ln w="9525">
            <a:noFill/>
          </a:ln>
        </p:spPr>
        <p:txBody>
          <a:bodyPr>
            <a:spAutoFit/>
          </a:bodyPr>
          <a:p>
            <a:pPr eaLnBrk="1" hangingPunct="1">
              <a:spcBef>
                <a:spcPct val="50000"/>
              </a:spcBef>
            </a:pPr>
            <a:r>
              <a:rPr lang="zh-CN" altLang="en-US" dirty="0">
                <a:latin typeface="Tahoma" panose="020B0604030504040204" pitchFamily="34" charset="0"/>
              </a:rPr>
              <a:t>任务</a:t>
            </a:r>
            <a:r>
              <a:rPr lang="en-US" altLang="zh-CN" dirty="0">
                <a:latin typeface="Tahoma" panose="020B0604030504040204" pitchFamily="34" charset="0"/>
              </a:rPr>
              <a:t>A</a:t>
            </a:r>
            <a:r>
              <a:rPr lang="zh-CN" altLang="en-US" dirty="0">
                <a:latin typeface="Tahoma" panose="020B0604030504040204" pitchFamily="34" charset="0"/>
              </a:rPr>
              <a:t>要求每</a:t>
            </a:r>
            <a:r>
              <a:rPr lang="en-US" altLang="zh-CN" dirty="0">
                <a:latin typeface="Tahoma" panose="020B0604030504040204" pitchFamily="34" charset="0"/>
              </a:rPr>
              <a:t>20ms</a:t>
            </a:r>
            <a:r>
              <a:rPr lang="zh-CN" altLang="en-US" dirty="0">
                <a:latin typeface="Tahoma" panose="020B0604030504040204" pitchFamily="34" charset="0"/>
              </a:rPr>
              <a:t>执行一次，执行时间为</a:t>
            </a:r>
            <a:r>
              <a:rPr lang="en-US" altLang="zh-CN" dirty="0">
                <a:latin typeface="Tahoma" panose="020B0604030504040204" pitchFamily="34" charset="0"/>
              </a:rPr>
              <a:t>10ms</a:t>
            </a:r>
            <a:r>
              <a:rPr lang="zh-CN" altLang="en-US" dirty="0">
                <a:latin typeface="Tahoma" panose="020B0604030504040204" pitchFamily="34" charset="0"/>
              </a:rPr>
              <a:t>；任务</a:t>
            </a:r>
            <a:r>
              <a:rPr lang="en-US" altLang="zh-CN" dirty="0">
                <a:latin typeface="Tahoma" panose="020B0604030504040204" pitchFamily="34" charset="0"/>
              </a:rPr>
              <a:t>B</a:t>
            </a:r>
            <a:r>
              <a:rPr lang="zh-CN" altLang="en-US" dirty="0">
                <a:latin typeface="Tahoma" panose="020B0604030504040204" pitchFamily="34" charset="0"/>
              </a:rPr>
              <a:t>要求每</a:t>
            </a:r>
            <a:r>
              <a:rPr lang="en-US" altLang="zh-CN" dirty="0">
                <a:latin typeface="Tahoma" panose="020B0604030504040204" pitchFamily="34" charset="0"/>
              </a:rPr>
              <a:t>50ms</a:t>
            </a:r>
            <a:r>
              <a:rPr lang="zh-CN" altLang="en-US" dirty="0">
                <a:latin typeface="Tahoma" panose="020B0604030504040204" pitchFamily="34" charset="0"/>
              </a:rPr>
              <a:t>执行一次，执行时间为</a:t>
            </a:r>
            <a:r>
              <a:rPr lang="en-US" altLang="zh-CN" dirty="0">
                <a:latin typeface="Tahoma" panose="020B0604030504040204" pitchFamily="34" charset="0"/>
              </a:rPr>
              <a:t>25ms</a:t>
            </a:r>
            <a:endParaRPr lang="zh-CN" altLang="en-US" dirty="0">
              <a:latin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低级调度（进程</a:t>
            </a:r>
            <a:r>
              <a:rPr lang="zh-CN" altLang="en-US"/>
              <a:t>调度）</a:t>
            </a:r>
            <a:endParaRPr lang="zh-CN" altLang="en-US"/>
          </a:p>
        </p:txBody>
      </p:sp>
      <p:sp>
        <p:nvSpPr>
          <p:cNvPr id="3" name="内容占位符 2"/>
          <p:cNvSpPr>
            <a:spLocks noGrp="1"/>
          </p:cNvSpPr>
          <p:nvPr>
            <p:ph idx="1"/>
          </p:nvPr>
        </p:nvSpPr>
        <p:spPr/>
        <p:txBody>
          <a:bodyPr/>
          <a:p>
            <a:r>
              <a:rPr lang="en-US" altLang="zh-CN"/>
              <a:t>3</a:t>
            </a:r>
            <a:r>
              <a:rPr lang="zh-CN" altLang="en-US"/>
              <a:t>个任务：</a:t>
            </a:r>
            <a:endParaRPr lang="zh-CN" altLang="en-US"/>
          </a:p>
          <a:p>
            <a:pPr lvl="1"/>
            <a:r>
              <a:rPr lang="zh-CN" altLang="en-US"/>
              <a:t>保存处理机的现场信息。</a:t>
            </a:r>
            <a:endParaRPr lang="zh-CN" altLang="en-US"/>
          </a:p>
          <a:p>
            <a:pPr lvl="1"/>
            <a:r>
              <a:rPr lang="zh-CN" altLang="en-US"/>
              <a:t>按某种算法选取进程。</a:t>
            </a:r>
            <a:endParaRPr lang="zh-CN" altLang="en-US"/>
          </a:p>
          <a:p>
            <a:pPr lvl="1"/>
            <a:r>
              <a:rPr lang="zh-CN" altLang="en-US"/>
              <a:t>把处理器分配给进程。</a:t>
            </a:r>
            <a:endParaRPr lang="zh-CN" altLang="en-US"/>
          </a:p>
          <a:p>
            <a:pPr lvl="1"/>
            <a:endParaRPr lang="zh-CN" altLang="en-US"/>
          </a:p>
        </p:txBody>
      </p:sp>
      <p:sp>
        <p:nvSpPr>
          <p:cNvPr id="4" name="文本框 3"/>
          <p:cNvSpPr txBox="1"/>
          <p:nvPr/>
        </p:nvSpPr>
        <p:spPr>
          <a:xfrm>
            <a:off x="575310" y="4112895"/>
            <a:ext cx="8025130" cy="1198880"/>
          </a:xfrm>
          <a:prstGeom prst="rect">
            <a:avLst/>
          </a:prstGeom>
          <a:noFill/>
          <a:ln w="12700" cmpd="sng">
            <a:solidFill>
              <a:schemeClr val="accent1">
                <a:shade val="50000"/>
              </a:schemeClr>
            </a:solidFill>
            <a:prstDash val="solid"/>
          </a:ln>
        </p:spPr>
        <p:txBody>
          <a:bodyPr wrap="square" rtlCol="0" anchor="t">
            <a:spAutoFit/>
          </a:bodyPr>
          <a:p>
            <a:pPr marL="342900" indent="-342900">
              <a:buFont typeface="Arial" panose="020B0604020202020204" pitchFamily="34" charset="0"/>
              <a:buChar char="•"/>
            </a:pPr>
            <a:r>
              <a:rPr lang="zh-CN" altLang="en-US">
                <a:sym typeface="+mn-ea"/>
              </a:rPr>
              <a:t>上下文切换需要执行大量的</a:t>
            </a:r>
            <a:r>
              <a:rPr lang="en-US" altLang="zh-CN">
                <a:sym typeface="+mn-ea"/>
              </a:rPr>
              <a:t>load</a:t>
            </a:r>
            <a:r>
              <a:rPr lang="zh-CN" altLang="en-US">
                <a:sym typeface="+mn-ea"/>
              </a:rPr>
              <a:t>和</a:t>
            </a:r>
            <a:r>
              <a:rPr lang="en-US" altLang="zh-CN">
                <a:sym typeface="+mn-ea"/>
              </a:rPr>
              <a:t>store</a:t>
            </a:r>
            <a:r>
              <a:rPr lang="zh-CN" altLang="en-US">
                <a:sym typeface="+mn-ea"/>
              </a:rPr>
              <a:t>等操作指令，以保存寄存器的内容</a:t>
            </a:r>
            <a:endParaRPr lang="zh-CN" altLang="en-US">
              <a:sym typeface="+mn-ea"/>
            </a:endParaRPr>
          </a:p>
          <a:p>
            <a:pPr marL="342900" indent="-342900">
              <a:buFont typeface="Arial" panose="020B0604020202020204" pitchFamily="34" charset="0"/>
              <a:buChar char="•"/>
            </a:pPr>
            <a:r>
              <a:rPr lang="zh-CN" altLang="en-US">
                <a:sym typeface="+mn-ea"/>
              </a:rPr>
              <a:t>每一次上下文切换所花费的时间大约可执行上千条指令</a:t>
            </a:r>
            <a:endParaRPr lang="zh-CN" altLang="en-US">
              <a:sym typeface="+mn-ea"/>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2"/>
          <p:cNvSpPr txBox="1">
            <a:spLocks noChangeArrowheads="1"/>
          </p:cNvSpPr>
          <p:nvPr/>
        </p:nvSpPr>
        <p:spPr bwMode="auto">
          <a:xfrm>
            <a:off x="395288" y="620713"/>
            <a:ext cx="8208963" cy="2246313"/>
          </a:xfrm>
          <a:prstGeom prst="rect">
            <a:avLst/>
          </a:prstGeom>
          <a:solidFill>
            <a:schemeClr val="accent1">
              <a:lumMod val="90000"/>
            </a:schemeClr>
          </a:solidFill>
          <a:ln w="9525">
            <a:noFill/>
            <a:miter lim="800000"/>
          </a:ln>
        </p:spPr>
        <p:txBody>
          <a:bodyPr>
            <a:spAutoFit/>
          </a:bodyPr>
          <a:lstStyle/>
          <a:p>
            <a:pPr marR="0" algn="just" defTabSz="914400" eaLnBrk="1" hangingPunct="1">
              <a:spcBef>
                <a:spcPts val="0"/>
              </a:spcBef>
              <a:buClrTx/>
              <a:buSzTx/>
              <a:buFontTx/>
              <a:buNone/>
              <a:defRPr/>
            </a:pPr>
            <a:r>
              <a:rPr kumimoji="0" lang="en-US" altLang="zh-CN" sz="2800" kern="1200" cap="none" spc="0" normalizeH="0" baseline="0" noProof="0" dirty="0">
                <a:solidFill>
                  <a:srgbClr val="002060"/>
                </a:solidFill>
                <a:latin typeface="黑体" panose="02010609060101010101" pitchFamily="49" charset="-122"/>
                <a:ea typeface="黑体" panose="02010609060101010101" pitchFamily="49" charset="-122"/>
                <a:cs typeface="+mn-cs"/>
              </a:rPr>
              <a:t>t</a:t>
            </a:r>
            <a:r>
              <a:rPr kumimoji="0" lang="en-US" altLang="zh-CN" sz="2800" kern="1200" cap="none" spc="0" normalizeH="0" baseline="-25000" noProof="0" dirty="0">
                <a:solidFill>
                  <a:srgbClr val="002060"/>
                </a:solidFill>
                <a:latin typeface="黑体" panose="02010609060101010101" pitchFamily="49" charset="-122"/>
                <a:ea typeface="黑体" panose="02010609060101010101" pitchFamily="49" charset="-122"/>
                <a:cs typeface="+mn-cs"/>
              </a:rPr>
              <a:t>7</a:t>
            </a:r>
            <a:r>
              <a:rPr kumimoji="0" lang="en-US" altLang="zh-CN" sz="2800" kern="1200" cap="none" spc="0" normalizeH="0" baseline="0" noProof="0" dirty="0">
                <a:solidFill>
                  <a:srgbClr val="002060"/>
                </a:solidFill>
                <a:latin typeface="黑体" panose="02010609060101010101" pitchFamily="49" charset="-122"/>
                <a:ea typeface="黑体" panose="02010609060101010101" pitchFamily="49" charset="-122"/>
                <a:cs typeface="+mn-cs"/>
              </a:rPr>
              <a:t>=70 ms</a:t>
            </a:r>
            <a:r>
              <a:rPr kumimoji="0" lang="zh-CN" altLang="en-US" sz="2800" kern="1200" cap="none" spc="0" normalizeH="0" baseline="0" noProof="0" dirty="0">
                <a:solidFill>
                  <a:srgbClr val="002060"/>
                </a:solidFill>
                <a:latin typeface="黑体" panose="02010609060101010101" pitchFamily="49" charset="-122"/>
                <a:ea typeface="黑体" panose="02010609060101010101" pitchFamily="49" charset="-122"/>
                <a:cs typeface="+mn-cs"/>
              </a:rPr>
              <a:t>时，</a:t>
            </a:r>
            <a:endParaRPr kumimoji="0" lang="en-US" altLang="zh-CN" sz="2800" kern="1200" cap="none" spc="0" normalizeH="0" baseline="0" noProof="0" dirty="0">
              <a:solidFill>
                <a:srgbClr val="002060"/>
              </a:solidFill>
              <a:latin typeface="黑体" panose="02010609060101010101" pitchFamily="49" charset="-122"/>
              <a:ea typeface="黑体" panose="02010609060101010101" pitchFamily="49" charset="-122"/>
              <a:cs typeface="+mn-cs"/>
            </a:endParaRPr>
          </a:p>
          <a:p>
            <a:pPr marR="0" algn="just" defTabSz="914400" eaLnBrk="1" hangingPunct="1">
              <a:spcBef>
                <a:spcPts val="0"/>
              </a:spcBef>
              <a:buClrTx/>
              <a:buSzTx/>
              <a:buFontTx/>
              <a:buNone/>
              <a:defRPr/>
            </a:pPr>
            <a:r>
              <a:rPr kumimoji="0" lang="en-US" altLang="zh-CN" sz="2800" kern="1200" cap="none" spc="0" normalizeH="0" baseline="0" noProof="0" dirty="0">
                <a:solidFill>
                  <a:srgbClr val="002060"/>
                </a:solidFill>
                <a:latin typeface="黑体" panose="02010609060101010101" pitchFamily="49" charset="-122"/>
                <a:ea typeface="黑体" panose="02010609060101010101" pitchFamily="49" charset="-122"/>
                <a:cs typeface="+mn-cs"/>
              </a:rPr>
              <a:t>  A</a:t>
            </a:r>
            <a:r>
              <a:rPr kumimoji="0" lang="en-US" altLang="zh-CN" sz="2800" kern="1200" cap="none" spc="0" normalizeH="0" baseline="-25000" noProof="0" dirty="0">
                <a:solidFill>
                  <a:srgbClr val="002060"/>
                </a:solidFill>
                <a:latin typeface="黑体" panose="02010609060101010101" pitchFamily="49" charset="-122"/>
                <a:ea typeface="黑体" panose="02010609060101010101" pitchFamily="49" charset="-122"/>
                <a:cs typeface="+mn-cs"/>
              </a:rPr>
              <a:t>4</a:t>
            </a:r>
            <a:r>
              <a:rPr kumimoji="0" lang="zh-CN" altLang="en-US" sz="2800" kern="1200" cap="none" spc="0" normalizeH="0" baseline="0" noProof="0" dirty="0">
                <a:solidFill>
                  <a:srgbClr val="002060"/>
                </a:solidFill>
                <a:latin typeface="黑体" panose="02010609060101010101" pitchFamily="49" charset="-122"/>
                <a:ea typeface="黑体" panose="02010609060101010101" pitchFamily="49" charset="-122"/>
                <a:cs typeface="+mn-cs"/>
              </a:rPr>
              <a:t>的松弛度已减至</a:t>
            </a:r>
            <a:r>
              <a:rPr kumimoji="0" lang="en-US" altLang="zh-CN" sz="2800" kern="1200" cap="none" spc="0" normalizeH="0" baseline="0" noProof="0" dirty="0">
                <a:solidFill>
                  <a:srgbClr val="002060"/>
                </a:solidFill>
                <a:latin typeface="黑体" panose="02010609060101010101" pitchFamily="49" charset="-122"/>
                <a:ea typeface="黑体" panose="02010609060101010101" pitchFamily="49" charset="-122"/>
                <a:cs typeface="+mn-cs"/>
              </a:rPr>
              <a:t>0 ms(</a:t>
            </a:r>
            <a:r>
              <a:rPr kumimoji="0" lang="zh-CN" altLang="en-US" sz="2800" kern="1200" cap="none" spc="0" normalizeH="0" baseline="0" noProof="0" dirty="0">
                <a:solidFill>
                  <a:srgbClr val="002060"/>
                </a:solidFill>
                <a:latin typeface="黑体" panose="02010609060101010101" pitchFamily="49" charset="-122"/>
                <a:ea typeface="黑体" panose="02010609060101010101" pitchFamily="49" charset="-122"/>
                <a:cs typeface="+mn-cs"/>
              </a:rPr>
              <a:t>即</a:t>
            </a:r>
            <a:r>
              <a:rPr kumimoji="0" lang="en-US" altLang="zh-CN" sz="2800" kern="1200" cap="none" spc="0" normalizeH="0" baseline="0" noProof="0" dirty="0">
                <a:solidFill>
                  <a:srgbClr val="002060"/>
                </a:solidFill>
                <a:latin typeface="黑体" panose="02010609060101010101" pitchFamily="49" charset="-122"/>
                <a:ea typeface="黑体" panose="02010609060101010101" pitchFamily="49" charset="-122"/>
                <a:cs typeface="+mn-cs"/>
              </a:rPr>
              <a:t>80-10-70)</a:t>
            </a:r>
            <a:r>
              <a:rPr kumimoji="0" lang="zh-CN" altLang="en-US" sz="2800" kern="1200" cap="none" spc="0" normalizeH="0" baseline="0" noProof="0" dirty="0">
                <a:solidFill>
                  <a:srgbClr val="002060"/>
                </a:solidFill>
                <a:latin typeface="黑体" panose="02010609060101010101" pitchFamily="49" charset="-122"/>
                <a:ea typeface="黑体" panose="02010609060101010101" pitchFamily="49" charset="-122"/>
                <a:cs typeface="+mn-cs"/>
              </a:rPr>
              <a:t>，</a:t>
            </a:r>
            <a:endParaRPr kumimoji="0" lang="zh-CN" altLang="en-US" sz="2800" kern="1200" cap="none" spc="0" normalizeH="0" baseline="0" noProof="0" dirty="0">
              <a:solidFill>
                <a:srgbClr val="002060"/>
              </a:solidFill>
              <a:latin typeface="黑体" panose="02010609060101010101" pitchFamily="49" charset="-122"/>
              <a:ea typeface="黑体" panose="02010609060101010101" pitchFamily="49" charset="-122"/>
              <a:cs typeface="+mn-cs"/>
            </a:endParaRPr>
          </a:p>
          <a:p>
            <a:pPr marR="0" algn="just" defTabSz="914400" eaLnBrk="1" hangingPunct="1">
              <a:spcBef>
                <a:spcPts val="0"/>
              </a:spcBef>
              <a:buClrTx/>
              <a:buSzTx/>
              <a:buFontTx/>
              <a:buNone/>
              <a:defRPr/>
            </a:pPr>
            <a:r>
              <a:rPr kumimoji="0" lang="zh-CN" altLang="en-US" sz="2800" kern="1200" cap="none" spc="0" normalizeH="0" baseline="0" noProof="0" dirty="0">
                <a:solidFill>
                  <a:srgbClr val="002060"/>
                </a:solidFill>
                <a:latin typeface="黑体" panose="02010609060101010101" pitchFamily="49" charset="-122"/>
                <a:ea typeface="黑体" panose="02010609060101010101" pitchFamily="49" charset="-122"/>
                <a:cs typeface="+mn-cs"/>
              </a:rPr>
              <a:t>  </a:t>
            </a:r>
            <a:r>
              <a:rPr kumimoji="0" lang="en-US" altLang="zh-CN" sz="2800" kern="1200" cap="none" spc="0" normalizeH="0" baseline="0" noProof="0" dirty="0">
                <a:solidFill>
                  <a:srgbClr val="002060"/>
                </a:solidFill>
                <a:latin typeface="黑体" panose="02010609060101010101" pitchFamily="49" charset="-122"/>
                <a:ea typeface="黑体" panose="02010609060101010101" pitchFamily="49" charset="-122"/>
                <a:cs typeface="+mn-cs"/>
              </a:rPr>
              <a:t>B</a:t>
            </a:r>
            <a:r>
              <a:rPr kumimoji="0" lang="en-US" altLang="zh-CN" sz="2800" kern="1200" cap="none" spc="0" normalizeH="0" baseline="-25000" noProof="0" dirty="0">
                <a:solidFill>
                  <a:srgbClr val="002060"/>
                </a:solidFill>
                <a:latin typeface="黑体" panose="02010609060101010101" pitchFamily="49" charset="-122"/>
                <a:ea typeface="黑体" panose="02010609060101010101" pitchFamily="49" charset="-122"/>
                <a:cs typeface="+mn-cs"/>
              </a:rPr>
              <a:t>2</a:t>
            </a:r>
            <a:r>
              <a:rPr kumimoji="0" lang="zh-CN" altLang="en-US" sz="2800" kern="1200" cap="none" spc="0" normalizeH="0" baseline="0" noProof="0" dirty="0">
                <a:solidFill>
                  <a:srgbClr val="002060"/>
                </a:solidFill>
                <a:latin typeface="黑体" panose="02010609060101010101" pitchFamily="49" charset="-122"/>
                <a:ea typeface="黑体" panose="02010609060101010101" pitchFamily="49" charset="-122"/>
                <a:cs typeface="+mn-cs"/>
              </a:rPr>
              <a:t>的松弛度为</a:t>
            </a:r>
            <a:r>
              <a:rPr kumimoji="0" lang="en-US" altLang="zh-CN" sz="2800" kern="1200" cap="none" spc="0" normalizeH="0" baseline="0" noProof="0" dirty="0">
                <a:solidFill>
                  <a:srgbClr val="002060"/>
                </a:solidFill>
                <a:latin typeface="黑体" panose="02010609060101010101" pitchFamily="49" charset="-122"/>
                <a:ea typeface="黑体" panose="02010609060101010101" pitchFamily="49" charset="-122"/>
                <a:cs typeface="+mn-cs"/>
              </a:rPr>
              <a:t>20 ms(</a:t>
            </a:r>
            <a:r>
              <a:rPr kumimoji="0" lang="zh-CN" altLang="en-US" sz="2800" kern="1200" cap="none" spc="0" normalizeH="0" baseline="0" noProof="0" dirty="0">
                <a:solidFill>
                  <a:srgbClr val="002060"/>
                </a:solidFill>
                <a:latin typeface="黑体" panose="02010609060101010101" pitchFamily="49" charset="-122"/>
                <a:ea typeface="黑体" panose="02010609060101010101" pitchFamily="49" charset="-122"/>
                <a:cs typeface="+mn-cs"/>
              </a:rPr>
              <a:t>即</a:t>
            </a:r>
            <a:r>
              <a:rPr kumimoji="0" lang="en-US" altLang="zh-CN" sz="2800" kern="1200" cap="none" spc="0" normalizeH="0" baseline="0" noProof="0" dirty="0">
                <a:solidFill>
                  <a:srgbClr val="002060"/>
                </a:solidFill>
                <a:latin typeface="黑体" panose="02010609060101010101" pitchFamily="49" charset="-122"/>
                <a:ea typeface="黑体" panose="02010609060101010101" pitchFamily="49" charset="-122"/>
                <a:cs typeface="+mn-cs"/>
              </a:rPr>
              <a:t>100-10-70)</a:t>
            </a:r>
            <a:r>
              <a:rPr kumimoji="0" lang="zh-CN" altLang="en-US" sz="2800" kern="1200" cap="none" spc="0" normalizeH="0" baseline="0" noProof="0" dirty="0">
                <a:solidFill>
                  <a:srgbClr val="002060"/>
                </a:solidFill>
                <a:latin typeface="黑体" panose="02010609060101010101" pitchFamily="49" charset="-122"/>
                <a:ea typeface="黑体" panose="02010609060101010101" pitchFamily="49" charset="-122"/>
                <a:cs typeface="+mn-cs"/>
              </a:rPr>
              <a:t>，</a:t>
            </a:r>
            <a:endParaRPr kumimoji="0" lang="zh-CN" altLang="en-US" sz="2800" kern="1200" cap="none" spc="0" normalizeH="0" baseline="0" noProof="0" dirty="0">
              <a:solidFill>
                <a:srgbClr val="002060"/>
              </a:solidFill>
              <a:latin typeface="黑体" panose="02010609060101010101" pitchFamily="49" charset="-122"/>
              <a:ea typeface="黑体" panose="02010609060101010101" pitchFamily="49" charset="-122"/>
              <a:cs typeface="+mn-cs"/>
            </a:endParaRPr>
          </a:p>
          <a:p>
            <a:pPr marR="0" algn="just" defTabSz="914400" eaLnBrk="1" hangingPunct="1">
              <a:spcBef>
                <a:spcPts val="0"/>
              </a:spcBef>
              <a:buClrTx/>
              <a:buSzTx/>
              <a:buFontTx/>
              <a:buNone/>
              <a:defRPr/>
            </a:pPr>
            <a:r>
              <a:rPr kumimoji="0" lang="zh-CN" altLang="en-US" sz="2800" kern="1200" cap="none" spc="0" normalizeH="0" baseline="0" noProof="0" dirty="0">
                <a:solidFill>
                  <a:srgbClr val="002060"/>
                </a:solidFill>
                <a:latin typeface="黑体" panose="02010609060101010101" pitchFamily="49" charset="-122"/>
                <a:ea typeface="黑体" panose="02010609060101010101" pitchFamily="49" charset="-122"/>
                <a:cs typeface="+mn-cs"/>
              </a:rPr>
              <a:t>  故此时调度又应抢占</a:t>
            </a:r>
            <a:r>
              <a:rPr kumimoji="0" lang="en-US" altLang="zh-CN" sz="2800" kern="1200" cap="none" spc="0" normalizeH="0" baseline="0" noProof="0" dirty="0">
                <a:solidFill>
                  <a:srgbClr val="002060"/>
                </a:solidFill>
                <a:latin typeface="黑体" panose="02010609060101010101" pitchFamily="49" charset="-122"/>
                <a:ea typeface="黑体" panose="02010609060101010101" pitchFamily="49" charset="-122"/>
                <a:cs typeface="+mn-cs"/>
              </a:rPr>
              <a:t>B</a:t>
            </a:r>
            <a:r>
              <a:rPr kumimoji="0" lang="en-US" altLang="zh-CN" sz="2800" kern="1200" cap="none" spc="0" normalizeH="0" baseline="-25000" noProof="0" dirty="0">
                <a:solidFill>
                  <a:srgbClr val="002060"/>
                </a:solidFill>
                <a:latin typeface="黑体" panose="02010609060101010101" pitchFamily="49" charset="-122"/>
                <a:ea typeface="黑体" panose="02010609060101010101" pitchFamily="49" charset="-122"/>
                <a:cs typeface="+mn-cs"/>
              </a:rPr>
              <a:t>2</a:t>
            </a:r>
            <a:r>
              <a:rPr kumimoji="0" lang="zh-CN" altLang="en-US" sz="2800" kern="1200" cap="none" spc="0" normalizeH="0" baseline="0" noProof="0" dirty="0">
                <a:solidFill>
                  <a:srgbClr val="002060"/>
                </a:solidFill>
                <a:latin typeface="黑体" panose="02010609060101010101" pitchFamily="49" charset="-122"/>
                <a:ea typeface="黑体" panose="02010609060101010101" pitchFamily="49" charset="-122"/>
                <a:cs typeface="+mn-cs"/>
              </a:rPr>
              <a:t>的处理机而调度</a:t>
            </a:r>
            <a:r>
              <a:rPr kumimoji="0" lang="en-US" altLang="zh-CN" sz="2800" kern="1200" cap="none" spc="0" normalizeH="0" baseline="0" noProof="0" dirty="0">
                <a:solidFill>
                  <a:srgbClr val="002060"/>
                </a:solidFill>
                <a:latin typeface="黑体" panose="02010609060101010101" pitchFamily="49" charset="-122"/>
                <a:ea typeface="黑体" panose="02010609060101010101" pitchFamily="49" charset="-122"/>
                <a:cs typeface="+mn-cs"/>
              </a:rPr>
              <a:t>A</a:t>
            </a:r>
            <a:r>
              <a:rPr kumimoji="0" lang="en-US" altLang="zh-CN" sz="2800" kern="1200" cap="none" spc="0" normalizeH="0" baseline="-25000" noProof="0" dirty="0">
                <a:solidFill>
                  <a:srgbClr val="002060"/>
                </a:solidFill>
                <a:latin typeface="黑体" panose="02010609060101010101" pitchFamily="49" charset="-122"/>
                <a:ea typeface="黑体" panose="02010609060101010101" pitchFamily="49" charset="-122"/>
                <a:cs typeface="+mn-cs"/>
              </a:rPr>
              <a:t>4</a:t>
            </a:r>
            <a:r>
              <a:rPr kumimoji="0" lang="zh-CN" altLang="en-US" sz="2800" kern="1200" cap="none" spc="0" normalizeH="0" baseline="0" noProof="0" dirty="0">
                <a:solidFill>
                  <a:srgbClr val="002060"/>
                </a:solidFill>
                <a:latin typeface="黑体" panose="02010609060101010101" pitchFamily="49" charset="-122"/>
                <a:ea typeface="黑体" panose="02010609060101010101" pitchFamily="49" charset="-122"/>
                <a:cs typeface="+mn-cs"/>
              </a:rPr>
              <a:t>执行</a:t>
            </a:r>
            <a:r>
              <a:rPr kumimoji="0" lang="en-US" altLang="zh-CN" sz="2800" kern="1200" cap="none" spc="0" normalizeH="0" baseline="0" noProof="0" dirty="0">
                <a:solidFill>
                  <a:srgbClr val="002060"/>
                </a:solidFill>
                <a:latin typeface="黑体" panose="02010609060101010101" pitchFamily="49" charset="-122"/>
                <a:ea typeface="黑体" panose="02010609060101010101" pitchFamily="49" charset="-122"/>
                <a:cs typeface="+mn-cs"/>
              </a:rPr>
              <a:t>10ms</a:t>
            </a:r>
            <a:r>
              <a:rPr kumimoji="0" lang="zh-CN" altLang="en-US" sz="2800" kern="1200" cap="none" spc="0" normalizeH="0" baseline="0" noProof="0" dirty="0">
                <a:solidFill>
                  <a:srgbClr val="002060"/>
                </a:solidFill>
                <a:latin typeface="黑体" panose="02010609060101010101" pitchFamily="49" charset="-122"/>
                <a:ea typeface="黑体" panose="02010609060101010101" pitchFamily="49" charset="-122"/>
                <a:cs typeface="+mn-cs"/>
              </a:rPr>
              <a:t>。 </a:t>
            </a:r>
            <a:endParaRPr kumimoji="0" lang="zh-CN" altLang="en-US" sz="2800" kern="1200" cap="none" spc="0" normalizeH="0" baseline="0" noProof="0" dirty="0">
              <a:solidFill>
                <a:srgbClr val="002060"/>
              </a:solidFill>
              <a:latin typeface="黑体" panose="02010609060101010101" pitchFamily="49" charset="-122"/>
              <a:ea typeface="黑体" panose="02010609060101010101" pitchFamily="49" charset="-122"/>
              <a:cs typeface="+mn-cs"/>
            </a:endParaRPr>
          </a:p>
        </p:txBody>
      </p:sp>
      <p:sp>
        <p:nvSpPr>
          <p:cNvPr id="64515" name="Line 5"/>
          <p:cNvSpPr/>
          <p:nvPr/>
        </p:nvSpPr>
        <p:spPr>
          <a:xfrm>
            <a:off x="1187450" y="4176713"/>
            <a:ext cx="6985000" cy="0"/>
          </a:xfrm>
          <a:prstGeom prst="line">
            <a:avLst/>
          </a:prstGeom>
          <a:ln w="25400" cap="flat" cmpd="sng">
            <a:solidFill>
              <a:schemeClr val="tx1"/>
            </a:solidFill>
            <a:prstDash val="solid"/>
            <a:miter/>
            <a:headEnd type="oval" w="med" len="med"/>
            <a:tailEnd type="triangle" w="med" len="med"/>
          </a:ln>
        </p:spPr>
      </p:sp>
      <p:sp>
        <p:nvSpPr>
          <p:cNvPr id="64516" name="Line 6"/>
          <p:cNvSpPr/>
          <p:nvPr/>
        </p:nvSpPr>
        <p:spPr>
          <a:xfrm flipV="1">
            <a:off x="1187450" y="3600450"/>
            <a:ext cx="0" cy="576263"/>
          </a:xfrm>
          <a:prstGeom prst="line">
            <a:avLst/>
          </a:prstGeom>
          <a:ln w="25400" cap="flat" cmpd="sng">
            <a:solidFill>
              <a:schemeClr val="tx1"/>
            </a:solidFill>
            <a:prstDash val="solid"/>
            <a:miter/>
            <a:headEnd type="none" w="med" len="med"/>
            <a:tailEnd type="none" w="med" len="med"/>
          </a:ln>
        </p:spPr>
      </p:sp>
      <p:sp>
        <p:nvSpPr>
          <p:cNvPr id="64517" name="Line 7"/>
          <p:cNvSpPr/>
          <p:nvPr/>
        </p:nvSpPr>
        <p:spPr>
          <a:xfrm>
            <a:off x="1187450" y="3600450"/>
            <a:ext cx="792163" cy="0"/>
          </a:xfrm>
          <a:prstGeom prst="line">
            <a:avLst/>
          </a:prstGeom>
          <a:ln w="25400" cap="flat" cmpd="sng">
            <a:solidFill>
              <a:schemeClr val="tx1"/>
            </a:solidFill>
            <a:prstDash val="solid"/>
            <a:miter/>
            <a:headEnd type="none" w="med" len="med"/>
            <a:tailEnd type="none" w="med" len="med"/>
          </a:ln>
        </p:spPr>
      </p:sp>
      <p:sp>
        <p:nvSpPr>
          <p:cNvPr id="64518" name="Line 8"/>
          <p:cNvSpPr/>
          <p:nvPr/>
        </p:nvSpPr>
        <p:spPr>
          <a:xfrm>
            <a:off x="1979613" y="3600450"/>
            <a:ext cx="0" cy="1079500"/>
          </a:xfrm>
          <a:prstGeom prst="line">
            <a:avLst/>
          </a:prstGeom>
          <a:ln w="25400" cap="flat" cmpd="sng">
            <a:solidFill>
              <a:schemeClr val="tx1"/>
            </a:solidFill>
            <a:prstDash val="solid"/>
            <a:miter/>
            <a:headEnd type="none" w="med" len="med"/>
            <a:tailEnd type="none" w="med" len="med"/>
          </a:ln>
        </p:spPr>
      </p:sp>
      <p:sp>
        <p:nvSpPr>
          <p:cNvPr id="64519" name="Line 9"/>
          <p:cNvSpPr/>
          <p:nvPr/>
        </p:nvSpPr>
        <p:spPr>
          <a:xfrm>
            <a:off x="1979613" y="4679950"/>
            <a:ext cx="1439862" cy="0"/>
          </a:xfrm>
          <a:prstGeom prst="line">
            <a:avLst/>
          </a:prstGeom>
          <a:ln w="25400" cap="flat" cmpd="sng">
            <a:solidFill>
              <a:schemeClr val="tx1"/>
            </a:solidFill>
            <a:prstDash val="solid"/>
            <a:miter/>
            <a:headEnd type="none" w="med" len="med"/>
            <a:tailEnd type="none" w="med" len="med"/>
          </a:ln>
        </p:spPr>
      </p:sp>
      <p:sp>
        <p:nvSpPr>
          <p:cNvPr id="64520" name="Line 10"/>
          <p:cNvSpPr/>
          <p:nvPr/>
        </p:nvSpPr>
        <p:spPr>
          <a:xfrm flipV="1">
            <a:off x="3419475" y="3600450"/>
            <a:ext cx="0" cy="1079500"/>
          </a:xfrm>
          <a:prstGeom prst="line">
            <a:avLst/>
          </a:prstGeom>
          <a:ln w="25400" cap="flat" cmpd="sng">
            <a:solidFill>
              <a:schemeClr val="tx1"/>
            </a:solidFill>
            <a:prstDash val="solid"/>
            <a:miter/>
            <a:headEnd type="none" w="med" len="med"/>
            <a:tailEnd type="none" w="med" len="med"/>
          </a:ln>
        </p:spPr>
      </p:sp>
      <p:sp>
        <p:nvSpPr>
          <p:cNvPr id="64521" name="Line 11"/>
          <p:cNvSpPr/>
          <p:nvPr/>
        </p:nvSpPr>
        <p:spPr>
          <a:xfrm>
            <a:off x="3419475" y="3600450"/>
            <a:ext cx="647700" cy="0"/>
          </a:xfrm>
          <a:prstGeom prst="line">
            <a:avLst/>
          </a:prstGeom>
          <a:ln w="25400" cap="flat" cmpd="sng">
            <a:solidFill>
              <a:schemeClr val="tx1"/>
            </a:solidFill>
            <a:prstDash val="solid"/>
            <a:miter/>
            <a:headEnd type="none" w="med" len="med"/>
            <a:tailEnd type="none" w="med" len="med"/>
          </a:ln>
        </p:spPr>
      </p:sp>
      <p:sp>
        <p:nvSpPr>
          <p:cNvPr id="64522" name="Line 12"/>
          <p:cNvSpPr/>
          <p:nvPr/>
        </p:nvSpPr>
        <p:spPr>
          <a:xfrm>
            <a:off x="4067175" y="3600450"/>
            <a:ext cx="0" cy="1079500"/>
          </a:xfrm>
          <a:prstGeom prst="line">
            <a:avLst/>
          </a:prstGeom>
          <a:ln w="25400" cap="flat" cmpd="sng">
            <a:solidFill>
              <a:schemeClr val="tx1"/>
            </a:solidFill>
            <a:prstDash val="solid"/>
            <a:miter/>
            <a:headEnd type="none" w="med" len="med"/>
            <a:tailEnd type="none" w="med" len="med"/>
          </a:ln>
        </p:spPr>
      </p:sp>
      <p:sp>
        <p:nvSpPr>
          <p:cNvPr id="64523" name="Line 13"/>
          <p:cNvSpPr/>
          <p:nvPr/>
        </p:nvSpPr>
        <p:spPr>
          <a:xfrm>
            <a:off x="4067175" y="4679950"/>
            <a:ext cx="360363" cy="0"/>
          </a:xfrm>
          <a:prstGeom prst="line">
            <a:avLst/>
          </a:prstGeom>
          <a:ln w="25400" cap="flat" cmpd="sng">
            <a:solidFill>
              <a:schemeClr val="tx1"/>
            </a:solidFill>
            <a:prstDash val="solid"/>
            <a:miter/>
            <a:headEnd type="none" w="med" len="med"/>
            <a:tailEnd type="none" w="med" len="med"/>
          </a:ln>
        </p:spPr>
      </p:sp>
      <p:sp>
        <p:nvSpPr>
          <p:cNvPr id="64524" name="Line 14"/>
          <p:cNvSpPr/>
          <p:nvPr/>
        </p:nvSpPr>
        <p:spPr>
          <a:xfrm flipV="1">
            <a:off x="4427538" y="3600450"/>
            <a:ext cx="0" cy="1079500"/>
          </a:xfrm>
          <a:prstGeom prst="line">
            <a:avLst/>
          </a:prstGeom>
          <a:ln w="25400" cap="flat" cmpd="sng">
            <a:solidFill>
              <a:schemeClr val="tx1"/>
            </a:solidFill>
            <a:prstDash val="solid"/>
            <a:miter/>
            <a:headEnd type="none" w="med" len="med"/>
            <a:tailEnd type="none" w="med" len="med"/>
          </a:ln>
        </p:spPr>
      </p:sp>
      <p:sp>
        <p:nvSpPr>
          <p:cNvPr id="64525" name="Line 15"/>
          <p:cNvSpPr/>
          <p:nvPr/>
        </p:nvSpPr>
        <p:spPr>
          <a:xfrm>
            <a:off x="4427538" y="3600450"/>
            <a:ext cx="720725" cy="0"/>
          </a:xfrm>
          <a:prstGeom prst="line">
            <a:avLst/>
          </a:prstGeom>
          <a:ln w="25400" cap="flat" cmpd="sng">
            <a:solidFill>
              <a:schemeClr val="tx1"/>
            </a:solidFill>
            <a:prstDash val="solid"/>
            <a:miter/>
            <a:headEnd type="none" w="med" len="med"/>
            <a:tailEnd type="none" w="med" len="med"/>
          </a:ln>
        </p:spPr>
      </p:sp>
      <p:sp>
        <p:nvSpPr>
          <p:cNvPr id="64526" name="Line 16"/>
          <p:cNvSpPr/>
          <p:nvPr/>
        </p:nvSpPr>
        <p:spPr>
          <a:xfrm>
            <a:off x="5148263" y="3600450"/>
            <a:ext cx="0" cy="1079500"/>
          </a:xfrm>
          <a:prstGeom prst="line">
            <a:avLst/>
          </a:prstGeom>
          <a:ln w="25400" cap="flat" cmpd="sng">
            <a:solidFill>
              <a:schemeClr val="tx1"/>
            </a:solidFill>
            <a:prstDash val="solid"/>
            <a:miter/>
            <a:headEnd type="none" w="med" len="med"/>
            <a:tailEnd type="none" w="med" len="med"/>
          </a:ln>
        </p:spPr>
      </p:sp>
      <p:sp>
        <p:nvSpPr>
          <p:cNvPr id="64527" name="Line 17"/>
          <p:cNvSpPr/>
          <p:nvPr/>
        </p:nvSpPr>
        <p:spPr>
          <a:xfrm>
            <a:off x="5148263" y="4679950"/>
            <a:ext cx="1008062" cy="0"/>
          </a:xfrm>
          <a:prstGeom prst="line">
            <a:avLst/>
          </a:prstGeom>
          <a:ln w="25400" cap="flat" cmpd="sng">
            <a:solidFill>
              <a:schemeClr val="tx1"/>
            </a:solidFill>
            <a:prstDash val="solid"/>
            <a:miter/>
            <a:headEnd type="none" w="med" len="med"/>
            <a:tailEnd type="none" w="med" len="med"/>
          </a:ln>
        </p:spPr>
      </p:sp>
      <p:sp>
        <p:nvSpPr>
          <p:cNvPr id="64528" name="Line 18"/>
          <p:cNvSpPr/>
          <p:nvPr/>
        </p:nvSpPr>
        <p:spPr>
          <a:xfrm flipV="1">
            <a:off x="6165850" y="3600450"/>
            <a:ext cx="0" cy="1079500"/>
          </a:xfrm>
          <a:prstGeom prst="line">
            <a:avLst/>
          </a:prstGeom>
          <a:ln w="25400" cap="flat" cmpd="sng">
            <a:solidFill>
              <a:schemeClr val="tx1"/>
            </a:solidFill>
            <a:prstDash val="solid"/>
            <a:miter/>
            <a:headEnd type="none" w="med" len="med"/>
            <a:tailEnd type="none" w="med" len="med"/>
          </a:ln>
        </p:spPr>
      </p:sp>
      <p:sp>
        <p:nvSpPr>
          <p:cNvPr id="17" name="Line 19"/>
          <p:cNvSpPr/>
          <p:nvPr/>
        </p:nvSpPr>
        <p:spPr>
          <a:xfrm>
            <a:off x="6165850" y="3600450"/>
            <a:ext cx="647700" cy="0"/>
          </a:xfrm>
          <a:prstGeom prst="line">
            <a:avLst/>
          </a:prstGeom>
          <a:ln w="25400" cap="flat" cmpd="sng">
            <a:solidFill>
              <a:srgbClr val="FF0000"/>
            </a:solidFill>
            <a:prstDash val="solid"/>
            <a:miter/>
            <a:headEnd type="none" w="med" len="med"/>
            <a:tailEnd type="none" w="med" len="med"/>
          </a:ln>
        </p:spPr>
      </p:sp>
      <p:sp>
        <p:nvSpPr>
          <p:cNvPr id="64530" name="Text Box 22"/>
          <p:cNvSpPr txBox="1"/>
          <p:nvPr/>
        </p:nvSpPr>
        <p:spPr>
          <a:xfrm>
            <a:off x="1050925" y="2963863"/>
            <a:ext cx="1073150"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A</a:t>
            </a:r>
            <a:r>
              <a:rPr lang="en-US" altLang="zh-CN" sz="2000" b="0" dirty="0">
                <a:latin typeface="Tahoma" panose="020B0604030504040204" pitchFamily="34" charset="0"/>
              </a:rPr>
              <a:t>1</a:t>
            </a:r>
            <a:r>
              <a:rPr lang="en-US" altLang="zh-CN" b="0" dirty="0">
                <a:latin typeface="Tahoma" panose="020B0604030504040204" pitchFamily="34" charset="0"/>
              </a:rPr>
              <a:t>(10)</a:t>
            </a:r>
            <a:endParaRPr lang="en-US" altLang="zh-CN" b="0" dirty="0">
              <a:latin typeface="Tahoma" panose="020B0604030504040204" pitchFamily="34" charset="0"/>
            </a:endParaRPr>
          </a:p>
        </p:txBody>
      </p:sp>
      <p:sp>
        <p:nvSpPr>
          <p:cNvPr id="64531" name="Text Box 23"/>
          <p:cNvSpPr txBox="1"/>
          <p:nvPr/>
        </p:nvSpPr>
        <p:spPr>
          <a:xfrm>
            <a:off x="3067050" y="3024188"/>
            <a:ext cx="1073150"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A</a:t>
            </a:r>
            <a:r>
              <a:rPr lang="en-US" altLang="zh-CN" sz="2000" b="0" dirty="0">
                <a:latin typeface="Tahoma" panose="020B0604030504040204" pitchFamily="34" charset="0"/>
              </a:rPr>
              <a:t>2</a:t>
            </a:r>
            <a:r>
              <a:rPr lang="en-US" altLang="zh-CN" b="0" dirty="0">
                <a:latin typeface="Tahoma" panose="020B0604030504040204" pitchFamily="34" charset="0"/>
              </a:rPr>
              <a:t>(10)</a:t>
            </a:r>
            <a:endParaRPr lang="en-US" altLang="zh-CN" b="0" dirty="0">
              <a:latin typeface="Tahoma" panose="020B0604030504040204" pitchFamily="34" charset="0"/>
            </a:endParaRPr>
          </a:p>
        </p:txBody>
      </p:sp>
      <p:sp>
        <p:nvSpPr>
          <p:cNvPr id="64532" name="Text Box 24"/>
          <p:cNvSpPr txBox="1"/>
          <p:nvPr/>
        </p:nvSpPr>
        <p:spPr>
          <a:xfrm>
            <a:off x="4284663" y="3024188"/>
            <a:ext cx="1073150"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A</a:t>
            </a:r>
            <a:r>
              <a:rPr lang="en-US" altLang="zh-CN" sz="2000" b="0" dirty="0">
                <a:latin typeface="Tahoma" panose="020B0604030504040204" pitchFamily="34" charset="0"/>
              </a:rPr>
              <a:t>3</a:t>
            </a:r>
            <a:r>
              <a:rPr lang="en-US" altLang="zh-CN" b="0" dirty="0">
                <a:latin typeface="Tahoma" panose="020B0604030504040204" pitchFamily="34" charset="0"/>
              </a:rPr>
              <a:t>(10)</a:t>
            </a:r>
            <a:endParaRPr lang="en-US" altLang="zh-CN" b="0" dirty="0">
              <a:latin typeface="Tahoma" panose="020B0604030504040204" pitchFamily="34" charset="0"/>
            </a:endParaRPr>
          </a:p>
        </p:txBody>
      </p:sp>
      <p:sp>
        <p:nvSpPr>
          <p:cNvPr id="64533" name="Text Box 25"/>
          <p:cNvSpPr txBox="1"/>
          <p:nvPr/>
        </p:nvSpPr>
        <p:spPr>
          <a:xfrm>
            <a:off x="6310313" y="3024188"/>
            <a:ext cx="1073150"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A</a:t>
            </a:r>
            <a:r>
              <a:rPr lang="en-US" altLang="zh-CN" sz="2000" b="0" dirty="0">
                <a:latin typeface="Tahoma" panose="020B0604030504040204" pitchFamily="34" charset="0"/>
              </a:rPr>
              <a:t>4</a:t>
            </a:r>
            <a:r>
              <a:rPr lang="en-US" altLang="zh-CN" b="0" dirty="0">
                <a:latin typeface="Tahoma" panose="020B0604030504040204" pitchFamily="34" charset="0"/>
              </a:rPr>
              <a:t>(10)</a:t>
            </a:r>
            <a:endParaRPr lang="en-US" altLang="zh-CN" b="0" dirty="0">
              <a:latin typeface="Tahoma" panose="020B0604030504040204" pitchFamily="34" charset="0"/>
            </a:endParaRPr>
          </a:p>
        </p:txBody>
      </p:sp>
      <p:sp>
        <p:nvSpPr>
          <p:cNvPr id="64534" name="Text Box 26"/>
          <p:cNvSpPr txBox="1"/>
          <p:nvPr/>
        </p:nvSpPr>
        <p:spPr>
          <a:xfrm>
            <a:off x="8174038" y="3900488"/>
            <a:ext cx="285750"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t</a:t>
            </a:r>
            <a:endParaRPr lang="en-US" altLang="zh-CN" b="0" dirty="0">
              <a:latin typeface="Tahoma" panose="020B0604030504040204" pitchFamily="34" charset="0"/>
            </a:endParaRPr>
          </a:p>
        </p:txBody>
      </p:sp>
      <p:sp>
        <p:nvSpPr>
          <p:cNvPr id="64535" name="Text Box 27"/>
          <p:cNvSpPr txBox="1"/>
          <p:nvPr/>
        </p:nvSpPr>
        <p:spPr>
          <a:xfrm>
            <a:off x="971550" y="4176713"/>
            <a:ext cx="350838"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0</a:t>
            </a:r>
            <a:endParaRPr lang="en-US" altLang="zh-CN" b="0" dirty="0">
              <a:latin typeface="Tahoma" panose="020B0604030504040204" pitchFamily="34" charset="0"/>
            </a:endParaRPr>
          </a:p>
        </p:txBody>
      </p:sp>
      <p:sp>
        <p:nvSpPr>
          <p:cNvPr id="64536" name="Text Box 28"/>
          <p:cNvSpPr txBox="1"/>
          <p:nvPr/>
        </p:nvSpPr>
        <p:spPr>
          <a:xfrm>
            <a:off x="1752600" y="4176713"/>
            <a:ext cx="517525"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10</a:t>
            </a:r>
            <a:endParaRPr lang="en-US" altLang="zh-CN" b="0" dirty="0">
              <a:latin typeface="Tahoma" panose="020B0604030504040204" pitchFamily="34" charset="0"/>
            </a:endParaRPr>
          </a:p>
        </p:txBody>
      </p:sp>
      <p:sp>
        <p:nvSpPr>
          <p:cNvPr id="64537" name="Text Box 29"/>
          <p:cNvSpPr txBox="1"/>
          <p:nvPr/>
        </p:nvSpPr>
        <p:spPr>
          <a:xfrm>
            <a:off x="2401888" y="4176713"/>
            <a:ext cx="517525"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20</a:t>
            </a:r>
            <a:endParaRPr lang="en-US" altLang="zh-CN" b="0" dirty="0">
              <a:latin typeface="Tahoma" panose="020B0604030504040204" pitchFamily="34" charset="0"/>
            </a:endParaRPr>
          </a:p>
        </p:txBody>
      </p:sp>
      <p:sp>
        <p:nvSpPr>
          <p:cNvPr id="64538" name="Text Box 30"/>
          <p:cNvSpPr txBox="1"/>
          <p:nvPr/>
        </p:nvSpPr>
        <p:spPr>
          <a:xfrm>
            <a:off x="2987675" y="4176713"/>
            <a:ext cx="649288" cy="457200"/>
          </a:xfrm>
          <a:prstGeom prst="rect">
            <a:avLst/>
          </a:prstGeom>
          <a:noFill/>
          <a:ln w="25400">
            <a:noFill/>
          </a:ln>
        </p:spPr>
        <p:txBody>
          <a:bodyPr>
            <a:spAutoFit/>
          </a:bodyPr>
          <a:p>
            <a:pPr eaLnBrk="1" hangingPunct="1">
              <a:spcBef>
                <a:spcPct val="50000"/>
              </a:spcBef>
            </a:pPr>
            <a:r>
              <a:rPr lang="en-US" altLang="zh-CN" b="0" dirty="0">
                <a:latin typeface="Tahoma" panose="020B0604030504040204" pitchFamily="34" charset="0"/>
              </a:rPr>
              <a:t>30</a:t>
            </a:r>
            <a:endParaRPr lang="en-US" altLang="zh-CN" b="0" dirty="0">
              <a:latin typeface="Tahoma" panose="020B0604030504040204" pitchFamily="34" charset="0"/>
            </a:endParaRPr>
          </a:p>
        </p:txBody>
      </p:sp>
      <p:sp>
        <p:nvSpPr>
          <p:cNvPr id="64539" name="Text Box 31"/>
          <p:cNvSpPr txBox="1"/>
          <p:nvPr/>
        </p:nvSpPr>
        <p:spPr>
          <a:xfrm>
            <a:off x="3635375" y="4176713"/>
            <a:ext cx="517525"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40</a:t>
            </a:r>
            <a:endParaRPr lang="en-US" altLang="zh-CN" b="0" dirty="0">
              <a:latin typeface="Tahoma" panose="020B0604030504040204" pitchFamily="34" charset="0"/>
            </a:endParaRPr>
          </a:p>
        </p:txBody>
      </p:sp>
      <p:sp>
        <p:nvSpPr>
          <p:cNvPr id="64540" name="Text Box 32"/>
          <p:cNvSpPr txBox="1"/>
          <p:nvPr/>
        </p:nvSpPr>
        <p:spPr>
          <a:xfrm>
            <a:off x="4414838" y="4176713"/>
            <a:ext cx="517525"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50</a:t>
            </a:r>
            <a:endParaRPr lang="en-US" altLang="zh-CN" b="0" dirty="0">
              <a:latin typeface="Tahoma" panose="020B0604030504040204" pitchFamily="34" charset="0"/>
            </a:endParaRPr>
          </a:p>
        </p:txBody>
      </p:sp>
      <p:sp>
        <p:nvSpPr>
          <p:cNvPr id="64541" name="Text Box 33"/>
          <p:cNvSpPr txBox="1"/>
          <p:nvPr/>
        </p:nvSpPr>
        <p:spPr>
          <a:xfrm>
            <a:off x="5219700" y="4176713"/>
            <a:ext cx="576263" cy="457200"/>
          </a:xfrm>
          <a:prstGeom prst="rect">
            <a:avLst/>
          </a:prstGeom>
          <a:noFill/>
          <a:ln w="25400">
            <a:noFill/>
          </a:ln>
        </p:spPr>
        <p:txBody>
          <a:bodyPr>
            <a:spAutoFit/>
          </a:bodyPr>
          <a:p>
            <a:pPr eaLnBrk="1" hangingPunct="1">
              <a:spcBef>
                <a:spcPct val="50000"/>
              </a:spcBef>
            </a:pPr>
            <a:r>
              <a:rPr lang="en-US" altLang="zh-CN" b="0" dirty="0">
                <a:latin typeface="Tahoma" panose="020B0604030504040204" pitchFamily="34" charset="0"/>
              </a:rPr>
              <a:t>60</a:t>
            </a:r>
            <a:endParaRPr lang="en-US" altLang="zh-CN" b="0" dirty="0">
              <a:latin typeface="Tahoma" panose="020B0604030504040204" pitchFamily="34" charset="0"/>
            </a:endParaRPr>
          </a:p>
        </p:txBody>
      </p:sp>
      <p:sp>
        <p:nvSpPr>
          <p:cNvPr id="64542" name="Text Box 34"/>
          <p:cNvSpPr txBox="1"/>
          <p:nvPr/>
        </p:nvSpPr>
        <p:spPr>
          <a:xfrm>
            <a:off x="5878513" y="4176713"/>
            <a:ext cx="517525"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70</a:t>
            </a:r>
            <a:endParaRPr lang="en-US" altLang="zh-CN" b="0" dirty="0">
              <a:latin typeface="Tahoma" panose="020B0604030504040204" pitchFamily="34" charset="0"/>
            </a:endParaRPr>
          </a:p>
        </p:txBody>
      </p:sp>
      <p:sp>
        <p:nvSpPr>
          <p:cNvPr id="64543" name="Text Box 35"/>
          <p:cNvSpPr txBox="1"/>
          <p:nvPr/>
        </p:nvSpPr>
        <p:spPr>
          <a:xfrm>
            <a:off x="6732588" y="4176713"/>
            <a:ext cx="517525"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80</a:t>
            </a:r>
            <a:endParaRPr lang="en-US" altLang="zh-CN" b="0" dirty="0">
              <a:latin typeface="Tahoma" panose="020B0604030504040204" pitchFamily="34" charset="0"/>
            </a:endParaRPr>
          </a:p>
        </p:txBody>
      </p:sp>
      <p:sp>
        <p:nvSpPr>
          <p:cNvPr id="64544" name="Text Box 36"/>
          <p:cNvSpPr txBox="1"/>
          <p:nvPr/>
        </p:nvSpPr>
        <p:spPr>
          <a:xfrm>
            <a:off x="422275" y="4476750"/>
            <a:ext cx="812800"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t</a:t>
            </a:r>
            <a:r>
              <a:rPr lang="en-US" altLang="zh-CN" sz="2000" b="0" dirty="0">
                <a:latin typeface="Tahoma" panose="020B0604030504040204" pitchFamily="34" charset="0"/>
              </a:rPr>
              <a:t>1</a:t>
            </a:r>
            <a:r>
              <a:rPr lang="en-US" altLang="zh-CN" b="0" dirty="0">
                <a:latin typeface="Tahoma" panose="020B0604030504040204" pitchFamily="34" charset="0"/>
              </a:rPr>
              <a:t>=0</a:t>
            </a:r>
            <a:endParaRPr lang="en-US" altLang="zh-CN" b="0" dirty="0">
              <a:latin typeface="Tahoma" panose="020B0604030504040204" pitchFamily="34" charset="0"/>
            </a:endParaRPr>
          </a:p>
        </p:txBody>
      </p:sp>
      <p:sp>
        <p:nvSpPr>
          <p:cNvPr id="64545" name="Text Box 37"/>
          <p:cNvSpPr txBox="1"/>
          <p:nvPr/>
        </p:nvSpPr>
        <p:spPr>
          <a:xfrm>
            <a:off x="2197100" y="4654550"/>
            <a:ext cx="1069975"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B</a:t>
            </a:r>
            <a:r>
              <a:rPr lang="en-US" altLang="zh-CN" sz="2000" b="0" dirty="0">
                <a:latin typeface="Tahoma" panose="020B0604030504040204" pitchFamily="34" charset="0"/>
              </a:rPr>
              <a:t>1</a:t>
            </a:r>
            <a:r>
              <a:rPr lang="en-US" altLang="zh-CN" b="0" dirty="0">
                <a:latin typeface="Tahoma" panose="020B0604030504040204" pitchFamily="34" charset="0"/>
              </a:rPr>
              <a:t>(20)</a:t>
            </a:r>
            <a:endParaRPr lang="en-US" altLang="zh-CN" b="0" dirty="0">
              <a:latin typeface="Tahoma" panose="020B0604030504040204" pitchFamily="34" charset="0"/>
            </a:endParaRPr>
          </a:p>
        </p:txBody>
      </p:sp>
      <p:sp>
        <p:nvSpPr>
          <p:cNvPr id="64546" name="Text Box 38"/>
          <p:cNvSpPr txBox="1"/>
          <p:nvPr/>
        </p:nvSpPr>
        <p:spPr>
          <a:xfrm>
            <a:off x="3862388" y="4654550"/>
            <a:ext cx="903287"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B</a:t>
            </a:r>
            <a:r>
              <a:rPr lang="en-US" altLang="zh-CN" sz="2000" b="0" dirty="0">
                <a:latin typeface="Tahoma" panose="020B0604030504040204" pitchFamily="34" charset="0"/>
              </a:rPr>
              <a:t>1</a:t>
            </a:r>
            <a:r>
              <a:rPr lang="en-US" altLang="zh-CN" b="0" dirty="0">
                <a:latin typeface="Tahoma" panose="020B0604030504040204" pitchFamily="34" charset="0"/>
              </a:rPr>
              <a:t>(5)</a:t>
            </a:r>
            <a:endParaRPr lang="en-US" altLang="zh-CN" b="0" dirty="0">
              <a:latin typeface="Tahoma" panose="020B0604030504040204" pitchFamily="34" charset="0"/>
            </a:endParaRPr>
          </a:p>
        </p:txBody>
      </p:sp>
      <p:sp>
        <p:nvSpPr>
          <p:cNvPr id="64547" name="Text Box 39"/>
          <p:cNvSpPr txBox="1"/>
          <p:nvPr/>
        </p:nvSpPr>
        <p:spPr>
          <a:xfrm>
            <a:off x="5148263" y="4679950"/>
            <a:ext cx="1069975"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B</a:t>
            </a:r>
            <a:r>
              <a:rPr lang="en-US" altLang="zh-CN" sz="2000" b="0" dirty="0">
                <a:latin typeface="Tahoma" panose="020B0604030504040204" pitchFamily="34" charset="0"/>
              </a:rPr>
              <a:t>2</a:t>
            </a:r>
            <a:r>
              <a:rPr lang="en-US" altLang="zh-CN" b="0" dirty="0">
                <a:latin typeface="Tahoma" panose="020B0604030504040204" pitchFamily="34" charset="0"/>
              </a:rPr>
              <a:t>(15)</a:t>
            </a:r>
            <a:endParaRPr lang="en-US" altLang="zh-CN" b="0" dirty="0">
              <a:latin typeface="Tahoma" panose="020B0604030504040204" pitchFamily="34" charset="0"/>
            </a:endParaRPr>
          </a:p>
        </p:txBody>
      </p:sp>
      <p:sp>
        <p:nvSpPr>
          <p:cNvPr id="64548" name="Text Box 41"/>
          <p:cNvSpPr txBox="1"/>
          <p:nvPr/>
        </p:nvSpPr>
        <p:spPr>
          <a:xfrm>
            <a:off x="1123950" y="3743325"/>
            <a:ext cx="423863"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t</a:t>
            </a:r>
            <a:r>
              <a:rPr lang="en-US" altLang="zh-CN" sz="2000" b="0" dirty="0">
                <a:latin typeface="Tahoma" panose="020B0604030504040204" pitchFamily="34" charset="0"/>
              </a:rPr>
              <a:t>1</a:t>
            </a:r>
            <a:endParaRPr lang="en-US" altLang="zh-CN" sz="2000" b="0" dirty="0">
              <a:latin typeface="Tahoma" panose="020B0604030504040204" pitchFamily="34" charset="0"/>
            </a:endParaRPr>
          </a:p>
        </p:txBody>
      </p:sp>
      <p:sp>
        <p:nvSpPr>
          <p:cNvPr id="64549" name="Text Box 42"/>
          <p:cNvSpPr txBox="1"/>
          <p:nvPr/>
        </p:nvSpPr>
        <p:spPr>
          <a:xfrm>
            <a:off x="1916113" y="3743325"/>
            <a:ext cx="423862"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t</a:t>
            </a:r>
            <a:r>
              <a:rPr lang="en-US" altLang="zh-CN" sz="2000" b="0" dirty="0">
                <a:latin typeface="Tahoma" panose="020B0604030504040204" pitchFamily="34" charset="0"/>
              </a:rPr>
              <a:t>2</a:t>
            </a:r>
            <a:endParaRPr lang="en-US" altLang="zh-CN" sz="2000" b="0" dirty="0">
              <a:latin typeface="Tahoma" panose="020B0604030504040204" pitchFamily="34" charset="0"/>
            </a:endParaRPr>
          </a:p>
        </p:txBody>
      </p:sp>
      <p:sp>
        <p:nvSpPr>
          <p:cNvPr id="64550" name="Text Box 43"/>
          <p:cNvSpPr txBox="1"/>
          <p:nvPr/>
        </p:nvSpPr>
        <p:spPr>
          <a:xfrm>
            <a:off x="3203575" y="3743325"/>
            <a:ext cx="423863"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t</a:t>
            </a:r>
            <a:r>
              <a:rPr lang="en-US" altLang="zh-CN" sz="2000" b="0" dirty="0">
                <a:latin typeface="Tahoma" panose="020B0604030504040204" pitchFamily="34" charset="0"/>
              </a:rPr>
              <a:t>3</a:t>
            </a:r>
            <a:endParaRPr lang="en-US" altLang="zh-CN" sz="2000" b="0" dirty="0">
              <a:latin typeface="Tahoma" panose="020B0604030504040204" pitchFamily="34" charset="0"/>
            </a:endParaRPr>
          </a:p>
        </p:txBody>
      </p:sp>
      <p:sp>
        <p:nvSpPr>
          <p:cNvPr id="64551" name="Text Box 44"/>
          <p:cNvSpPr txBox="1"/>
          <p:nvPr/>
        </p:nvSpPr>
        <p:spPr>
          <a:xfrm>
            <a:off x="3851275" y="3743325"/>
            <a:ext cx="423863"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t</a:t>
            </a:r>
            <a:r>
              <a:rPr lang="en-US" altLang="zh-CN" sz="2000" b="0" dirty="0">
                <a:latin typeface="Tahoma" panose="020B0604030504040204" pitchFamily="34" charset="0"/>
              </a:rPr>
              <a:t>4</a:t>
            </a:r>
            <a:endParaRPr lang="en-US" altLang="zh-CN" sz="2000" b="0" dirty="0">
              <a:latin typeface="Tahoma" panose="020B0604030504040204" pitchFamily="34" charset="0"/>
            </a:endParaRPr>
          </a:p>
        </p:txBody>
      </p:sp>
      <p:sp>
        <p:nvSpPr>
          <p:cNvPr id="64552" name="Text Box 45"/>
          <p:cNvSpPr txBox="1"/>
          <p:nvPr/>
        </p:nvSpPr>
        <p:spPr>
          <a:xfrm>
            <a:off x="4356100" y="3743325"/>
            <a:ext cx="423863"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t</a:t>
            </a:r>
            <a:r>
              <a:rPr lang="en-US" altLang="zh-CN" sz="2000" b="0" dirty="0">
                <a:latin typeface="Tahoma" panose="020B0604030504040204" pitchFamily="34" charset="0"/>
              </a:rPr>
              <a:t>5</a:t>
            </a:r>
            <a:endParaRPr lang="en-US" altLang="zh-CN" sz="2000" b="0" dirty="0">
              <a:latin typeface="Tahoma" panose="020B0604030504040204" pitchFamily="34" charset="0"/>
            </a:endParaRPr>
          </a:p>
        </p:txBody>
      </p:sp>
      <p:sp>
        <p:nvSpPr>
          <p:cNvPr id="64553" name="Text Box 46"/>
          <p:cNvSpPr txBox="1"/>
          <p:nvPr/>
        </p:nvSpPr>
        <p:spPr>
          <a:xfrm>
            <a:off x="5076825" y="3743325"/>
            <a:ext cx="423863"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t</a:t>
            </a:r>
            <a:r>
              <a:rPr lang="en-US" altLang="zh-CN" sz="2000" b="0" dirty="0">
                <a:latin typeface="Tahoma" panose="020B0604030504040204" pitchFamily="34" charset="0"/>
              </a:rPr>
              <a:t>6</a:t>
            </a:r>
            <a:endParaRPr lang="en-US" altLang="zh-CN" sz="2000" b="0" dirty="0">
              <a:latin typeface="Tahoma" panose="020B0604030504040204" pitchFamily="34" charset="0"/>
            </a:endParaRPr>
          </a:p>
        </p:txBody>
      </p:sp>
      <p:sp>
        <p:nvSpPr>
          <p:cNvPr id="64554" name="Text Box 47"/>
          <p:cNvSpPr txBox="1"/>
          <p:nvPr/>
        </p:nvSpPr>
        <p:spPr>
          <a:xfrm>
            <a:off x="6094413" y="3743325"/>
            <a:ext cx="423862"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t</a:t>
            </a:r>
            <a:r>
              <a:rPr lang="en-US" altLang="zh-CN" sz="2000" b="0" dirty="0">
                <a:latin typeface="Tahoma" panose="020B0604030504040204" pitchFamily="34" charset="0"/>
              </a:rPr>
              <a:t>7</a:t>
            </a:r>
            <a:endParaRPr lang="en-US" altLang="zh-CN" sz="2000" b="0" dirty="0">
              <a:latin typeface="Tahoma" panose="020B0604030504040204" pitchFamily="34" charset="0"/>
            </a:endParaRPr>
          </a:p>
        </p:txBody>
      </p:sp>
      <p:sp>
        <p:nvSpPr>
          <p:cNvPr id="64555" name="Line 49"/>
          <p:cNvSpPr/>
          <p:nvPr/>
        </p:nvSpPr>
        <p:spPr>
          <a:xfrm>
            <a:off x="3419475" y="4176713"/>
            <a:ext cx="14288" cy="0"/>
          </a:xfrm>
          <a:prstGeom prst="line">
            <a:avLst/>
          </a:prstGeom>
          <a:ln w="9525" cap="flat" cmpd="sng">
            <a:solidFill>
              <a:schemeClr val="tx1"/>
            </a:solidFill>
            <a:prstDash val="solid"/>
            <a:miter/>
            <a:headEnd type="oval" w="med" len="med"/>
            <a:tailEnd type="oval" w="med" len="med"/>
          </a:ln>
        </p:spPr>
      </p:sp>
      <p:sp>
        <p:nvSpPr>
          <p:cNvPr id="64556" name="Line 50"/>
          <p:cNvSpPr/>
          <p:nvPr/>
        </p:nvSpPr>
        <p:spPr>
          <a:xfrm>
            <a:off x="4052888" y="4176713"/>
            <a:ext cx="14287" cy="0"/>
          </a:xfrm>
          <a:prstGeom prst="line">
            <a:avLst/>
          </a:prstGeom>
          <a:ln w="9525" cap="flat" cmpd="sng">
            <a:solidFill>
              <a:schemeClr val="tx1"/>
            </a:solidFill>
            <a:prstDash val="solid"/>
            <a:miter/>
            <a:headEnd type="oval" w="med" len="med"/>
            <a:tailEnd type="oval" w="med" len="med"/>
          </a:ln>
        </p:spPr>
      </p:sp>
      <p:sp>
        <p:nvSpPr>
          <p:cNvPr id="64557" name="Line 51"/>
          <p:cNvSpPr/>
          <p:nvPr/>
        </p:nvSpPr>
        <p:spPr>
          <a:xfrm>
            <a:off x="4413250" y="4176713"/>
            <a:ext cx="14288" cy="0"/>
          </a:xfrm>
          <a:prstGeom prst="line">
            <a:avLst/>
          </a:prstGeom>
          <a:ln w="9525" cap="flat" cmpd="sng">
            <a:solidFill>
              <a:schemeClr val="tx1"/>
            </a:solidFill>
            <a:prstDash val="solid"/>
            <a:miter/>
            <a:headEnd type="oval" w="med" len="med"/>
            <a:tailEnd type="oval" w="med" len="med"/>
          </a:ln>
        </p:spPr>
      </p:sp>
      <p:sp>
        <p:nvSpPr>
          <p:cNvPr id="64558" name="Line 52"/>
          <p:cNvSpPr/>
          <p:nvPr/>
        </p:nvSpPr>
        <p:spPr>
          <a:xfrm>
            <a:off x="5494338" y="4176713"/>
            <a:ext cx="14287" cy="0"/>
          </a:xfrm>
          <a:prstGeom prst="line">
            <a:avLst/>
          </a:prstGeom>
          <a:ln w="9525" cap="flat" cmpd="sng">
            <a:solidFill>
              <a:schemeClr val="tx1"/>
            </a:solidFill>
            <a:prstDash val="solid"/>
            <a:miter/>
            <a:headEnd type="oval" w="med" len="med"/>
            <a:tailEnd type="oval" w="med" len="med"/>
          </a:ln>
        </p:spPr>
      </p:sp>
      <p:sp>
        <p:nvSpPr>
          <p:cNvPr id="64559" name="Line 53"/>
          <p:cNvSpPr/>
          <p:nvPr/>
        </p:nvSpPr>
        <p:spPr>
          <a:xfrm>
            <a:off x="1979613" y="4176713"/>
            <a:ext cx="14287" cy="0"/>
          </a:xfrm>
          <a:prstGeom prst="line">
            <a:avLst/>
          </a:prstGeom>
          <a:ln w="9525" cap="flat" cmpd="sng">
            <a:solidFill>
              <a:schemeClr val="tx1"/>
            </a:solidFill>
            <a:prstDash val="solid"/>
            <a:miter/>
            <a:headEnd type="oval" w="med" len="med"/>
            <a:tailEnd type="oval" w="med" len="med"/>
          </a:ln>
        </p:spPr>
      </p:sp>
      <p:sp>
        <p:nvSpPr>
          <p:cNvPr id="64560" name="Line 54"/>
          <p:cNvSpPr/>
          <p:nvPr/>
        </p:nvSpPr>
        <p:spPr>
          <a:xfrm>
            <a:off x="2684463" y="4176713"/>
            <a:ext cx="14287" cy="0"/>
          </a:xfrm>
          <a:prstGeom prst="line">
            <a:avLst/>
          </a:prstGeom>
          <a:ln w="9525" cap="flat" cmpd="sng">
            <a:solidFill>
              <a:schemeClr val="tx1"/>
            </a:solidFill>
            <a:prstDash val="solid"/>
            <a:miter/>
            <a:headEnd type="oval" w="med" len="med"/>
            <a:tailEnd type="oval" w="med" len="med"/>
          </a:ln>
        </p:spPr>
      </p:sp>
      <p:sp>
        <p:nvSpPr>
          <p:cNvPr id="64561" name="Line 55"/>
          <p:cNvSpPr/>
          <p:nvPr/>
        </p:nvSpPr>
        <p:spPr>
          <a:xfrm>
            <a:off x="6815138" y="4176713"/>
            <a:ext cx="14287" cy="0"/>
          </a:xfrm>
          <a:prstGeom prst="line">
            <a:avLst/>
          </a:prstGeom>
          <a:ln w="9525" cap="flat" cmpd="sng">
            <a:solidFill>
              <a:schemeClr val="tx1"/>
            </a:solidFill>
            <a:prstDash val="solid"/>
            <a:miter/>
            <a:headEnd type="oval" w="med" len="med"/>
            <a:tailEnd type="oval" w="med" len="med"/>
          </a:ln>
        </p:spPr>
      </p:sp>
      <p:sp>
        <p:nvSpPr>
          <p:cNvPr id="64562" name="Line 56"/>
          <p:cNvSpPr/>
          <p:nvPr/>
        </p:nvSpPr>
        <p:spPr>
          <a:xfrm>
            <a:off x="4773613" y="4176713"/>
            <a:ext cx="14287" cy="0"/>
          </a:xfrm>
          <a:prstGeom prst="line">
            <a:avLst/>
          </a:prstGeom>
          <a:ln w="9525" cap="flat" cmpd="sng">
            <a:solidFill>
              <a:schemeClr val="tx1"/>
            </a:solidFill>
            <a:prstDash val="solid"/>
            <a:miter/>
            <a:headEnd type="oval" w="med" len="med"/>
            <a:tailEnd type="oval" w="med" len="med"/>
          </a:ln>
        </p:spPr>
      </p:sp>
      <p:sp>
        <p:nvSpPr>
          <p:cNvPr id="64563" name="Line 57"/>
          <p:cNvSpPr/>
          <p:nvPr/>
        </p:nvSpPr>
        <p:spPr>
          <a:xfrm>
            <a:off x="6151563" y="4176713"/>
            <a:ext cx="14287" cy="0"/>
          </a:xfrm>
          <a:prstGeom prst="line">
            <a:avLst/>
          </a:prstGeom>
          <a:ln w="9525" cap="flat" cmpd="sng">
            <a:solidFill>
              <a:schemeClr val="tx1"/>
            </a:solidFill>
            <a:prstDash val="solid"/>
            <a:miter/>
            <a:headEnd type="oval" w="med" len="med"/>
            <a:tailEnd type="oval" w="med" len="med"/>
          </a:ln>
        </p:spPr>
      </p:sp>
      <p:sp>
        <p:nvSpPr>
          <p:cNvPr id="64564" name="矩形 51"/>
          <p:cNvSpPr/>
          <p:nvPr/>
        </p:nvSpPr>
        <p:spPr>
          <a:xfrm>
            <a:off x="1339850" y="5514975"/>
            <a:ext cx="6724650" cy="830263"/>
          </a:xfrm>
          <a:prstGeom prst="rect">
            <a:avLst/>
          </a:prstGeom>
          <a:noFill/>
          <a:ln w="9525">
            <a:noFill/>
          </a:ln>
        </p:spPr>
        <p:txBody>
          <a:bodyPr>
            <a:spAutoFit/>
          </a:bodyPr>
          <a:p>
            <a:pPr eaLnBrk="1" hangingPunct="1">
              <a:spcBef>
                <a:spcPct val="50000"/>
              </a:spcBef>
            </a:pPr>
            <a:r>
              <a:rPr lang="zh-CN" altLang="en-US" dirty="0">
                <a:latin typeface="Tahoma" panose="020B0604030504040204" pitchFamily="34" charset="0"/>
              </a:rPr>
              <a:t>任务</a:t>
            </a:r>
            <a:r>
              <a:rPr lang="en-US" altLang="zh-CN" dirty="0">
                <a:latin typeface="Tahoma" panose="020B0604030504040204" pitchFamily="34" charset="0"/>
              </a:rPr>
              <a:t>A</a:t>
            </a:r>
            <a:r>
              <a:rPr lang="zh-CN" altLang="en-US" dirty="0">
                <a:latin typeface="Tahoma" panose="020B0604030504040204" pitchFamily="34" charset="0"/>
              </a:rPr>
              <a:t>要求每</a:t>
            </a:r>
            <a:r>
              <a:rPr lang="en-US" altLang="zh-CN" dirty="0">
                <a:latin typeface="Tahoma" panose="020B0604030504040204" pitchFamily="34" charset="0"/>
              </a:rPr>
              <a:t>20ms</a:t>
            </a:r>
            <a:r>
              <a:rPr lang="zh-CN" altLang="en-US" dirty="0">
                <a:latin typeface="Tahoma" panose="020B0604030504040204" pitchFamily="34" charset="0"/>
              </a:rPr>
              <a:t>执行一次，执行时间为</a:t>
            </a:r>
            <a:r>
              <a:rPr lang="en-US" altLang="zh-CN" dirty="0">
                <a:latin typeface="Tahoma" panose="020B0604030504040204" pitchFamily="34" charset="0"/>
              </a:rPr>
              <a:t>10ms</a:t>
            </a:r>
            <a:r>
              <a:rPr lang="zh-CN" altLang="en-US" dirty="0">
                <a:latin typeface="Tahoma" panose="020B0604030504040204" pitchFamily="34" charset="0"/>
              </a:rPr>
              <a:t>；任务</a:t>
            </a:r>
            <a:r>
              <a:rPr lang="en-US" altLang="zh-CN" dirty="0">
                <a:latin typeface="Tahoma" panose="020B0604030504040204" pitchFamily="34" charset="0"/>
              </a:rPr>
              <a:t>B</a:t>
            </a:r>
            <a:r>
              <a:rPr lang="zh-CN" altLang="en-US" dirty="0">
                <a:latin typeface="Tahoma" panose="020B0604030504040204" pitchFamily="34" charset="0"/>
              </a:rPr>
              <a:t>要求每</a:t>
            </a:r>
            <a:r>
              <a:rPr lang="en-US" altLang="zh-CN" dirty="0">
                <a:latin typeface="Tahoma" panose="020B0604030504040204" pitchFamily="34" charset="0"/>
              </a:rPr>
              <a:t>50ms</a:t>
            </a:r>
            <a:r>
              <a:rPr lang="zh-CN" altLang="en-US" dirty="0">
                <a:latin typeface="Tahoma" panose="020B0604030504040204" pitchFamily="34" charset="0"/>
              </a:rPr>
              <a:t>执行一次，执行时间为</a:t>
            </a:r>
            <a:r>
              <a:rPr lang="en-US" altLang="zh-CN" dirty="0">
                <a:latin typeface="Tahoma" panose="020B0604030504040204" pitchFamily="34" charset="0"/>
              </a:rPr>
              <a:t>25ms</a:t>
            </a:r>
            <a:endParaRPr lang="zh-CN" altLang="en-US" dirty="0">
              <a:latin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2"/>
          <p:cNvSpPr txBox="1">
            <a:spLocks noChangeArrowheads="1"/>
          </p:cNvSpPr>
          <p:nvPr/>
        </p:nvSpPr>
        <p:spPr bwMode="auto">
          <a:xfrm>
            <a:off x="611188" y="620713"/>
            <a:ext cx="7867650" cy="1816100"/>
          </a:xfrm>
          <a:prstGeom prst="rect">
            <a:avLst/>
          </a:prstGeom>
          <a:solidFill>
            <a:schemeClr val="accent1">
              <a:lumMod val="90000"/>
            </a:schemeClr>
          </a:solidFill>
          <a:ln w="9525">
            <a:noFill/>
            <a:miter lim="800000"/>
          </a:ln>
        </p:spPr>
        <p:txBody>
          <a:bodyPr>
            <a:spAutoFit/>
          </a:bodyPr>
          <a:lstStyle/>
          <a:p>
            <a:pPr marR="0" defTabSz="914400">
              <a:spcBef>
                <a:spcPts val="0"/>
              </a:spcBef>
              <a:buClr>
                <a:srgbClr val="3609F7"/>
              </a:buClr>
              <a:buSzTx/>
              <a:buFontTx/>
              <a:buNone/>
              <a:defRPr/>
            </a:pPr>
            <a:r>
              <a:rPr kumimoji="0" lang="en-US" altLang="zh-CN" sz="2800" kern="1200" cap="none" spc="0" normalizeH="0" baseline="0" noProof="0" dirty="0">
                <a:solidFill>
                  <a:srgbClr val="002060"/>
                </a:solidFill>
                <a:latin typeface="黑体" panose="02010609060101010101" pitchFamily="49" charset="-122"/>
                <a:ea typeface="黑体" panose="02010609060101010101" pitchFamily="49" charset="-122"/>
                <a:cs typeface="+mj-cs"/>
              </a:rPr>
              <a:t>t8=80 ms</a:t>
            </a:r>
            <a:r>
              <a:rPr kumimoji="0" lang="zh-CN" altLang="en-US" sz="2800" kern="1200" cap="none" spc="0" normalizeH="0" baseline="0" noProof="0" dirty="0">
                <a:solidFill>
                  <a:srgbClr val="002060"/>
                </a:solidFill>
                <a:latin typeface="黑体" panose="02010609060101010101" pitchFamily="49" charset="-122"/>
                <a:ea typeface="黑体" panose="02010609060101010101" pitchFamily="49" charset="-122"/>
                <a:cs typeface="+mj-cs"/>
              </a:rPr>
              <a:t>时，</a:t>
            </a:r>
            <a:r>
              <a:rPr kumimoji="0" lang="en-US" altLang="zh-CN" sz="2800" kern="1200" cap="none" spc="0" normalizeH="0" baseline="0" noProof="0" dirty="0">
                <a:solidFill>
                  <a:srgbClr val="002060"/>
                </a:solidFill>
                <a:latin typeface="黑体" panose="02010609060101010101" pitchFamily="49" charset="-122"/>
                <a:ea typeface="黑体" panose="02010609060101010101" pitchFamily="49" charset="-122"/>
                <a:cs typeface="+mj-cs"/>
              </a:rPr>
              <a:t>A4</a:t>
            </a:r>
            <a:r>
              <a:rPr kumimoji="0" lang="zh-CN" altLang="en-US" sz="2800" kern="1200" cap="none" spc="0" normalizeH="0" baseline="0" noProof="0" dirty="0">
                <a:solidFill>
                  <a:srgbClr val="002060"/>
                </a:solidFill>
                <a:latin typeface="黑体" panose="02010609060101010101" pitchFamily="49" charset="-122"/>
                <a:ea typeface="黑体" panose="02010609060101010101" pitchFamily="49" charset="-122"/>
                <a:cs typeface="+mj-cs"/>
              </a:rPr>
              <a:t>执行完，</a:t>
            </a:r>
            <a:endParaRPr kumimoji="0" lang="en-US" altLang="zh-CN" sz="2800" kern="1200" cap="none" spc="0" normalizeH="0" baseline="0" noProof="0" dirty="0">
              <a:solidFill>
                <a:srgbClr val="002060"/>
              </a:solidFill>
              <a:latin typeface="黑体" panose="02010609060101010101" pitchFamily="49" charset="-122"/>
              <a:ea typeface="黑体" panose="02010609060101010101" pitchFamily="49" charset="-122"/>
              <a:cs typeface="+mj-cs"/>
            </a:endParaRPr>
          </a:p>
          <a:p>
            <a:pPr marR="0" defTabSz="914400">
              <a:spcBef>
                <a:spcPts val="0"/>
              </a:spcBef>
              <a:buClr>
                <a:srgbClr val="3609F7"/>
              </a:buClr>
              <a:buSzTx/>
              <a:buFontTx/>
              <a:buNone/>
              <a:defRPr/>
            </a:pPr>
            <a:r>
              <a:rPr kumimoji="0" lang="en-US" altLang="zh-CN" sz="2800" kern="1200" cap="none" spc="0" normalizeH="0" baseline="0" noProof="0" dirty="0">
                <a:solidFill>
                  <a:srgbClr val="002060"/>
                </a:solidFill>
                <a:latin typeface="黑体" panose="02010609060101010101" pitchFamily="49" charset="-122"/>
                <a:ea typeface="黑体" panose="02010609060101010101" pitchFamily="49" charset="-122"/>
                <a:cs typeface="+mj-cs"/>
              </a:rPr>
              <a:t>  B2</a:t>
            </a:r>
            <a:r>
              <a:rPr kumimoji="0" lang="zh-CN" altLang="en-US" sz="2800" kern="1200" cap="none" spc="0" normalizeH="0" baseline="0" noProof="0" dirty="0">
                <a:solidFill>
                  <a:srgbClr val="002060"/>
                </a:solidFill>
                <a:latin typeface="黑体" panose="02010609060101010101" pitchFamily="49" charset="-122"/>
                <a:ea typeface="黑体" panose="02010609060101010101" pitchFamily="49" charset="-122"/>
                <a:cs typeface="+mj-cs"/>
              </a:rPr>
              <a:t>的松弛度</a:t>
            </a:r>
            <a:r>
              <a:rPr kumimoji="0" lang="en-US" altLang="zh-CN" sz="2800" kern="1200" cap="none" spc="0" normalizeH="0" baseline="0" noProof="0" dirty="0">
                <a:solidFill>
                  <a:srgbClr val="002060"/>
                </a:solidFill>
                <a:latin typeface="黑体" panose="02010609060101010101" pitchFamily="49" charset="-122"/>
                <a:ea typeface="黑体" panose="02010609060101010101" pitchFamily="49" charset="-122"/>
                <a:cs typeface="+mj-cs"/>
              </a:rPr>
              <a:t>=100-10-80=10ms</a:t>
            </a:r>
            <a:endParaRPr kumimoji="0" lang="en-US" altLang="zh-CN" sz="2800" kern="1200" cap="none" spc="0" normalizeH="0" baseline="0" noProof="0" dirty="0">
              <a:solidFill>
                <a:srgbClr val="002060"/>
              </a:solidFill>
              <a:latin typeface="黑体" panose="02010609060101010101" pitchFamily="49" charset="-122"/>
              <a:ea typeface="黑体" panose="02010609060101010101" pitchFamily="49" charset="-122"/>
              <a:cs typeface="+mj-cs"/>
            </a:endParaRPr>
          </a:p>
          <a:p>
            <a:pPr marR="0" defTabSz="914400">
              <a:spcBef>
                <a:spcPts val="0"/>
              </a:spcBef>
              <a:buClrTx/>
              <a:buSzTx/>
              <a:buFontTx/>
              <a:buNone/>
              <a:defRPr/>
            </a:pPr>
            <a:r>
              <a:rPr kumimoji="0" lang="en-US" altLang="zh-CN" sz="2800" kern="1200" cap="none" spc="0" normalizeH="0" baseline="0" noProof="0" dirty="0">
                <a:solidFill>
                  <a:srgbClr val="002060"/>
                </a:solidFill>
                <a:latin typeface="黑体" panose="02010609060101010101" pitchFamily="49" charset="-122"/>
                <a:ea typeface="黑体" panose="02010609060101010101" pitchFamily="49" charset="-122"/>
                <a:cs typeface="+mj-cs"/>
              </a:rPr>
              <a:t>  A5</a:t>
            </a:r>
            <a:r>
              <a:rPr kumimoji="0" lang="zh-CN" altLang="en-US" sz="2800" kern="1200" cap="none" spc="0" normalizeH="0" baseline="0" noProof="0" dirty="0">
                <a:solidFill>
                  <a:srgbClr val="002060"/>
                </a:solidFill>
                <a:latin typeface="黑体" panose="02010609060101010101" pitchFamily="49" charset="-122"/>
                <a:ea typeface="黑体" panose="02010609060101010101" pitchFamily="49" charset="-122"/>
                <a:cs typeface="+mj-cs"/>
              </a:rPr>
              <a:t>的松弛度</a:t>
            </a:r>
            <a:r>
              <a:rPr kumimoji="0" lang="en-US" altLang="zh-CN" sz="2800" kern="1200" cap="none" spc="0" normalizeH="0" baseline="0" noProof="0" dirty="0">
                <a:solidFill>
                  <a:srgbClr val="002060"/>
                </a:solidFill>
                <a:latin typeface="黑体" panose="02010609060101010101" pitchFamily="49" charset="-122"/>
                <a:ea typeface="黑体" panose="02010609060101010101" pitchFamily="49" charset="-122"/>
                <a:cs typeface="+mj-cs"/>
              </a:rPr>
              <a:t>=100-10-80=10ms</a:t>
            </a:r>
            <a:endParaRPr kumimoji="0" lang="en-US" altLang="zh-CN" sz="2800" kern="1200" cap="none" spc="0" normalizeH="0" baseline="0" noProof="0" dirty="0">
              <a:solidFill>
                <a:srgbClr val="002060"/>
              </a:solidFill>
              <a:latin typeface="黑体" panose="02010609060101010101" pitchFamily="49" charset="-122"/>
              <a:ea typeface="黑体" panose="02010609060101010101" pitchFamily="49" charset="-122"/>
              <a:cs typeface="+mj-cs"/>
            </a:endParaRPr>
          </a:p>
          <a:p>
            <a:pPr marR="0" defTabSz="914400">
              <a:spcBef>
                <a:spcPts val="0"/>
              </a:spcBef>
              <a:buClrTx/>
              <a:buSzTx/>
              <a:buFontTx/>
              <a:buNone/>
              <a:defRPr/>
            </a:pPr>
            <a:r>
              <a:rPr kumimoji="0" lang="zh-CN" altLang="en-US" sz="2800" kern="1200" cap="none" spc="0" normalizeH="0" baseline="0" noProof="0">
                <a:solidFill>
                  <a:srgbClr val="002060"/>
                </a:solidFill>
                <a:latin typeface="黑体" panose="02010609060101010101" pitchFamily="49" charset="-122"/>
                <a:ea typeface="黑体" panose="02010609060101010101" pitchFamily="49" charset="-122"/>
                <a:cs typeface="+mj-cs"/>
              </a:rPr>
              <a:t>  调度程序选择调度</a:t>
            </a:r>
            <a:r>
              <a:rPr kumimoji="0" lang="en-US" altLang="zh-CN" sz="2800" kern="1200" cap="none" spc="0" normalizeH="0" baseline="0" noProof="0" dirty="0">
                <a:solidFill>
                  <a:srgbClr val="002060"/>
                </a:solidFill>
                <a:latin typeface="黑体" panose="02010609060101010101" pitchFamily="49" charset="-122"/>
                <a:ea typeface="黑体" panose="02010609060101010101" pitchFamily="49" charset="-122"/>
                <a:cs typeface="+mj-cs"/>
              </a:rPr>
              <a:t>B2</a:t>
            </a:r>
            <a:r>
              <a:rPr kumimoji="0" lang="zh-CN" altLang="en-US" sz="2800" kern="1200" cap="none" spc="0" normalizeH="0" baseline="0" noProof="0" dirty="0">
                <a:solidFill>
                  <a:srgbClr val="002060"/>
                </a:solidFill>
                <a:latin typeface="黑体" panose="02010609060101010101" pitchFamily="49" charset="-122"/>
                <a:ea typeface="黑体" panose="02010609060101010101" pitchFamily="49" charset="-122"/>
                <a:cs typeface="+mj-cs"/>
              </a:rPr>
              <a:t>执行</a:t>
            </a:r>
            <a:r>
              <a:rPr kumimoji="0" lang="en-US" altLang="zh-CN" sz="2800" kern="1200" cap="none" spc="0" normalizeH="0" baseline="0" noProof="0" dirty="0">
                <a:solidFill>
                  <a:srgbClr val="002060"/>
                </a:solidFill>
                <a:latin typeface="黑体" panose="02010609060101010101" pitchFamily="49" charset="-122"/>
                <a:ea typeface="黑体" panose="02010609060101010101" pitchFamily="49" charset="-122"/>
                <a:cs typeface="+mj-cs"/>
              </a:rPr>
              <a:t>10ms</a:t>
            </a:r>
            <a:r>
              <a:rPr kumimoji="0" lang="zh-CN" altLang="en-US" sz="2800" kern="1200" cap="none" spc="0" normalizeH="0" baseline="0" noProof="0" dirty="0">
                <a:solidFill>
                  <a:srgbClr val="002060"/>
                </a:solidFill>
                <a:latin typeface="黑体" panose="02010609060101010101" pitchFamily="49" charset="-122"/>
                <a:ea typeface="黑体" panose="02010609060101010101" pitchFamily="49" charset="-122"/>
                <a:cs typeface="+mj-cs"/>
              </a:rPr>
              <a:t>。</a:t>
            </a:r>
            <a:endParaRPr kumimoji="0" lang="zh-CN" altLang="en-US" sz="2800" kern="1200" cap="none" spc="0" normalizeH="0" baseline="0" noProof="0" dirty="0">
              <a:solidFill>
                <a:srgbClr val="002060"/>
              </a:solidFill>
              <a:latin typeface="黑体" panose="02010609060101010101" pitchFamily="49" charset="-122"/>
              <a:ea typeface="黑体" panose="02010609060101010101" pitchFamily="49" charset="-122"/>
              <a:cs typeface="+mj-cs"/>
            </a:endParaRPr>
          </a:p>
        </p:txBody>
      </p:sp>
      <p:sp>
        <p:nvSpPr>
          <p:cNvPr id="65539" name="Line 5"/>
          <p:cNvSpPr/>
          <p:nvPr/>
        </p:nvSpPr>
        <p:spPr>
          <a:xfrm>
            <a:off x="1187450" y="4249738"/>
            <a:ext cx="6985000" cy="0"/>
          </a:xfrm>
          <a:prstGeom prst="line">
            <a:avLst/>
          </a:prstGeom>
          <a:ln w="25400" cap="flat" cmpd="sng">
            <a:solidFill>
              <a:schemeClr val="tx1"/>
            </a:solidFill>
            <a:prstDash val="solid"/>
            <a:miter/>
            <a:headEnd type="oval" w="med" len="med"/>
            <a:tailEnd type="triangle" w="med" len="med"/>
          </a:ln>
        </p:spPr>
      </p:sp>
      <p:sp>
        <p:nvSpPr>
          <p:cNvPr id="65540" name="Line 6"/>
          <p:cNvSpPr/>
          <p:nvPr/>
        </p:nvSpPr>
        <p:spPr>
          <a:xfrm flipV="1">
            <a:off x="1187450" y="3673475"/>
            <a:ext cx="0" cy="576263"/>
          </a:xfrm>
          <a:prstGeom prst="line">
            <a:avLst/>
          </a:prstGeom>
          <a:ln w="25400" cap="flat" cmpd="sng">
            <a:solidFill>
              <a:schemeClr val="tx1"/>
            </a:solidFill>
            <a:prstDash val="solid"/>
            <a:miter/>
            <a:headEnd type="none" w="med" len="med"/>
            <a:tailEnd type="none" w="med" len="med"/>
          </a:ln>
        </p:spPr>
      </p:sp>
      <p:sp>
        <p:nvSpPr>
          <p:cNvPr id="65541" name="Line 7"/>
          <p:cNvSpPr/>
          <p:nvPr/>
        </p:nvSpPr>
        <p:spPr>
          <a:xfrm>
            <a:off x="1187450" y="3673475"/>
            <a:ext cx="792163" cy="0"/>
          </a:xfrm>
          <a:prstGeom prst="line">
            <a:avLst/>
          </a:prstGeom>
          <a:ln w="25400" cap="flat" cmpd="sng">
            <a:solidFill>
              <a:schemeClr val="tx1"/>
            </a:solidFill>
            <a:prstDash val="solid"/>
            <a:miter/>
            <a:headEnd type="none" w="med" len="med"/>
            <a:tailEnd type="none" w="med" len="med"/>
          </a:ln>
        </p:spPr>
      </p:sp>
      <p:sp>
        <p:nvSpPr>
          <p:cNvPr id="65542" name="Line 8"/>
          <p:cNvSpPr/>
          <p:nvPr/>
        </p:nvSpPr>
        <p:spPr>
          <a:xfrm>
            <a:off x="1979613" y="3673475"/>
            <a:ext cx="0" cy="1079500"/>
          </a:xfrm>
          <a:prstGeom prst="line">
            <a:avLst/>
          </a:prstGeom>
          <a:ln w="25400" cap="flat" cmpd="sng">
            <a:solidFill>
              <a:schemeClr val="tx1"/>
            </a:solidFill>
            <a:prstDash val="solid"/>
            <a:miter/>
            <a:headEnd type="none" w="med" len="med"/>
            <a:tailEnd type="none" w="med" len="med"/>
          </a:ln>
        </p:spPr>
      </p:sp>
      <p:sp>
        <p:nvSpPr>
          <p:cNvPr id="65543" name="Line 9"/>
          <p:cNvSpPr/>
          <p:nvPr/>
        </p:nvSpPr>
        <p:spPr>
          <a:xfrm>
            <a:off x="1979613" y="4752975"/>
            <a:ext cx="1439862" cy="0"/>
          </a:xfrm>
          <a:prstGeom prst="line">
            <a:avLst/>
          </a:prstGeom>
          <a:ln w="25400" cap="flat" cmpd="sng">
            <a:solidFill>
              <a:schemeClr val="tx1"/>
            </a:solidFill>
            <a:prstDash val="solid"/>
            <a:miter/>
            <a:headEnd type="none" w="med" len="med"/>
            <a:tailEnd type="none" w="med" len="med"/>
          </a:ln>
        </p:spPr>
      </p:sp>
      <p:sp>
        <p:nvSpPr>
          <p:cNvPr id="65544" name="Line 10"/>
          <p:cNvSpPr/>
          <p:nvPr/>
        </p:nvSpPr>
        <p:spPr>
          <a:xfrm flipV="1">
            <a:off x="3419475" y="3673475"/>
            <a:ext cx="0" cy="1079500"/>
          </a:xfrm>
          <a:prstGeom prst="line">
            <a:avLst/>
          </a:prstGeom>
          <a:ln w="25400" cap="flat" cmpd="sng">
            <a:solidFill>
              <a:schemeClr val="tx1"/>
            </a:solidFill>
            <a:prstDash val="solid"/>
            <a:miter/>
            <a:headEnd type="none" w="med" len="med"/>
            <a:tailEnd type="none" w="med" len="med"/>
          </a:ln>
        </p:spPr>
      </p:sp>
      <p:sp>
        <p:nvSpPr>
          <p:cNvPr id="65545" name="Line 11"/>
          <p:cNvSpPr/>
          <p:nvPr/>
        </p:nvSpPr>
        <p:spPr>
          <a:xfrm>
            <a:off x="3419475" y="3673475"/>
            <a:ext cx="647700" cy="0"/>
          </a:xfrm>
          <a:prstGeom prst="line">
            <a:avLst/>
          </a:prstGeom>
          <a:ln w="25400" cap="flat" cmpd="sng">
            <a:solidFill>
              <a:schemeClr val="tx1"/>
            </a:solidFill>
            <a:prstDash val="solid"/>
            <a:miter/>
            <a:headEnd type="none" w="med" len="med"/>
            <a:tailEnd type="none" w="med" len="med"/>
          </a:ln>
        </p:spPr>
      </p:sp>
      <p:sp>
        <p:nvSpPr>
          <p:cNvPr id="65546" name="Line 12"/>
          <p:cNvSpPr/>
          <p:nvPr/>
        </p:nvSpPr>
        <p:spPr>
          <a:xfrm>
            <a:off x="4067175" y="3673475"/>
            <a:ext cx="0" cy="1079500"/>
          </a:xfrm>
          <a:prstGeom prst="line">
            <a:avLst/>
          </a:prstGeom>
          <a:ln w="25400" cap="flat" cmpd="sng">
            <a:solidFill>
              <a:schemeClr val="tx1"/>
            </a:solidFill>
            <a:prstDash val="solid"/>
            <a:miter/>
            <a:headEnd type="none" w="med" len="med"/>
            <a:tailEnd type="none" w="med" len="med"/>
          </a:ln>
        </p:spPr>
      </p:sp>
      <p:sp>
        <p:nvSpPr>
          <p:cNvPr id="65547" name="Line 13"/>
          <p:cNvSpPr/>
          <p:nvPr/>
        </p:nvSpPr>
        <p:spPr>
          <a:xfrm>
            <a:off x="4067175" y="4752975"/>
            <a:ext cx="360363" cy="0"/>
          </a:xfrm>
          <a:prstGeom prst="line">
            <a:avLst/>
          </a:prstGeom>
          <a:ln w="25400" cap="flat" cmpd="sng">
            <a:solidFill>
              <a:schemeClr val="tx1"/>
            </a:solidFill>
            <a:prstDash val="solid"/>
            <a:miter/>
            <a:headEnd type="none" w="med" len="med"/>
            <a:tailEnd type="none" w="med" len="med"/>
          </a:ln>
        </p:spPr>
      </p:sp>
      <p:sp>
        <p:nvSpPr>
          <p:cNvPr id="65548" name="Line 14"/>
          <p:cNvSpPr/>
          <p:nvPr/>
        </p:nvSpPr>
        <p:spPr>
          <a:xfrm flipV="1">
            <a:off x="4427538" y="3673475"/>
            <a:ext cx="0" cy="1079500"/>
          </a:xfrm>
          <a:prstGeom prst="line">
            <a:avLst/>
          </a:prstGeom>
          <a:ln w="25400" cap="flat" cmpd="sng">
            <a:solidFill>
              <a:schemeClr val="tx1"/>
            </a:solidFill>
            <a:prstDash val="solid"/>
            <a:miter/>
            <a:headEnd type="none" w="med" len="med"/>
            <a:tailEnd type="none" w="med" len="med"/>
          </a:ln>
        </p:spPr>
      </p:sp>
      <p:sp>
        <p:nvSpPr>
          <p:cNvPr id="65549" name="Line 15"/>
          <p:cNvSpPr/>
          <p:nvPr/>
        </p:nvSpPr>
        <p:spPr>
          <a:xfrm>
            <a:off x="4427538" y="3673475"/>
            <a:ext cx="720725" cy="0"/>
          </a:xfrm>
          <a:prstGeom prst="line">
            <a:avLst/>
          </a:prstGeom>
          <a:ln w="25400" cap="flat" cmpd="sng">
            <a:solidFill>
              <a:schemeClr val="tx1"/>
            </a:solidFill>
            <a:prstDash val="solid"/>
            <a:miter/>
            <a:headEnd type="none" w="med" len="med"/>
            <a:tailEnd type="none" w="med" len="med"/>
          </a:ln>
        </p:spPr>
      </p:sp>
      <p:sp>
        <p:nvSpPr>
          <p:cNvPr id="65550" name="Line 16"/>
          <p:cNvSpPr/>
          <p:nvPr/>
        </p:nvSpPr>
        <p:spPr>
          <a:xfrm>
            <a:off x="5148263" y="3673475"/>
            <a:ext cx="0" cy="1079500"/>
          </a:xfrm>
          <a:prstGeom prst="line">
            <a:avLst/>
          </a:prstGeom>
          <a:ln w="25400" cap="flat" cmpd="sng">
            <a:solidFill>
              <a:schemeClr val="tx1"/>
            </a:solidFill>
            <a:prstDash val="solid"/>
            <a:miter/>
            <a:headEnd type="none" w="med" len="med"/>
            <a:tailEnd type="none" w="med" len="med"/>
          </a:ln>
        </p:spPr>
      </p:sp>
      <p:sp>
        <p:nvSpPr>
          <p:cNvPr id="65551" name="Line 17"/>
          <p:cNvSpPr/>
          <p:nvPr/>
        </p:nvSpPr>
        <p:spPr>
          <a:xfrm>
            <a:off x="5148263" y="4752975"/>
            <a:ext cx="1008062" cy="0"/>
          </a:xfrm>
          <a:prstGeom prst="line">
            <a:avLst/>
          </a:prstGeom>
          <a:ln w="25400" cap="flat" cmpd="sng">
            <a:solidFill>
              <a:schemeClr val="tx1"/>
            </a:solidFill>
            <a:prstDash val="solid"/>
            <a:miter/>
            <a:headEnd type="none" w="med" len="med"/>
            <a:tailEnd type="none" w="med" len="med"/>
          </a:ln>
        </p:spPr>
      </p:sp>
      <p:sp>
        <p:nvSpPr>
          <p:cNvPr id="65552" name="Line 18"/>
          <p:cNvSpPr/>
          <p:nvPr/>
        </p:nvSpPr>
        <p:spPr>
          <a:xfrm flipV="1">
            <a:off x="6165850" y="3673475"/>
            <a:ext cx="0" cy="1079500"/>
          </a:xfrm>
          <a:prstGeom prst="line">
            <a:avLst/>
          </a:prstGeom>
          <a:ln w="25400" cap="flat" cmpd="sng">
            <a:solidFill>
              <a:schemeClr val="tx1"/>
            </a:solidFill>
            <a:prstDash val="solid"/>
            <a:miter/>
            <a:headEnd type="none" w="med" len="med"/>
            <a:tailEnd type="none" w="med" len="med"/>
          </a:ln>
        </p:spPr>
      </p:sp>
      <p:sp>
        <p:nvSpPr>
          <p:cNvPr id="65553" name="Line 19"/>
          <p:cNvSpPr/>
          <p:nvPr/>
        </p:nvSpPr>
        <p:spPr>
          <a:xfrm>
            <a:off x="6165850" y="3673475"/>
            <a:ext cx="647700" cy="0"/>
          </a:xfrm>
          <a:prstGeom prst="line">
            <a:avLst/>
          </a:prstGeom>
          <a:ln w="25400" cap="flat" cmpd="sng">
            <a:solidFill>
              <a:schemeClr val="tx1"/>
            </a:solidFill>
            <a:prstDash val="solid"/>
            <a:miter/>
            <a:headEnd type="none" w="med" len="med"/>
            <a:tailEnd type="none" w="med" len="med"/>
          </a:ln>
        </p:spPr>
      </p:sp>
      <p:sp>
        <p:nvSpPr>
          <p:cNvPr id="65554" name="Line 20"/>
          <p:cNvSpPr/>
          <p:nvPr/>
        </p:nvSpPr>
        <p:spPr>
          <a:xfrm>
            <a:off x="6815138" y="3673475"/>
            <a:ext cx="0" cy="1079500"/>
          </a:xfrm>
          <a:prstGeom prst="line">
            <a:avLst/>
          </a:prstGeom>
          <a:ln w="25400" cap="flat" cmpd="sng">
            <a:solidFill>
              <a:schemeClr val="tx1"/>
            </a:solidFill>
            <a:prstDash val="solid"/>
            <a:miter/>
            <a:headEnd type="none" w="med" len="med"/>
            <a:tailEnd type="none" w="med" len="med"/>
          </a:ln>
        </p:spPr>
      </p:sp>
      <p:sp>
        <p:nvSpPr>
          <p:cNvPr id="19" name="Line 21"/>
          <p:cNvSpPr/>
          <p:nvPr/>
        </p:nvSpPr>
        <p:spPr>
          <a:xfrm>
            <a:off x="6815138" y="4752975"/>
            <a:ext cx="576262" cy="0"/>
          </a:xfrm>
          <a:prstGeom prst="line">
            <a:avLst/>
          </a:prstGeom>
          <a:ln w="25400" cap="flat" cmpd="sng">
            <a:solidFill>
              <a:srgbClr val="FF0000"/>
            </a:solidFill>
            <a:prstDash val="solid"/>
            <a:miter/>
            <a:headEnd type="none" w="med" len="med"/>
            <a:tailEnd type="none" w="med" len="med"/>
          </a:ln>
        </p:spPr>
      </p:sp>
      <p:sp>
        <p:nvSpPr>
          <p:cNvPr id="65556" name="Text Box 22"/>
          <p:cNvSpPr txBox="1"/>
          <p:nvPr/>
        </p:nvSpPr>
        <p:spPr>
          <a:xfrm>
            <a:off x="1050925" y="3036888"/>
            <a:ext cx="1073150"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A</a:t>
            </a:r>
            <a:r>
              <a:rPr lang="en-US" altLang="zh-CN" sz="2000" b="0" dirty="0">
                <a:latin typeface="Tahoma" panose="020B0604030504040204" pitchFamily="34" charset="0"/>
              </a:rPr>
              <a:t>1</a:t>
            </a:r>
            <a:r>
              <a:rPr lang="en-US" altLang="zh-CN" b="0" dirty="0">
                <a:latin typeface="Tahoma" panose="020B0604030504040204" pitchFamily="34" charset="0"/>
              </a:rPr>
              <a:t>(10)</a:t>
            </a:r>
            <a:endParaRPr lang="en-US" altLang="zh-CN" b="0" dirty="0">
              <a:latin typeface="Tahoma" panose="020B0604030504040204" pitchFamily="34" charset="0"/>
            </a:endParaRPr>
          </a:p>
        </p:txBody>
      </p:sp>
      <p:sp>
        <p:nvSpPr>
          <p:cNvPr id="65557" name="Text Box 23"/>
          <p:cNvSpPr txBox="1"/>
          <p:nvPr/>
        </p:nvSpPr>
        <p:spPr>
          <a:xfrm>
            <a:off x="3067050" y="3097213"/>
            <a:ext cx="1073150"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A</a:t>
            </a:r>
            <a:r>
              <a:rPr lang="en-US" altLang="zh-CN" sz="2000" b="0" dirty="0">
                <a:latin typeface="Tahoma" panose="020B0604030504040204" pitchFamily="34" charset="0"/>
              </a:rPr>
              <a:t>2</a:t>
            </a:r>
            <a:r>
              <a:rPr lang="en-US" altLang="zh-CN" b="0" dirty="0">
                <a:latin typeface="Tahoma" panose="020B0604030504040204" pitchFamily="34" charset="0"/>
              </a:rPr>
              <a:t>(10)</a:t>
            </a:r>
            <a:endParaRPr lang="en-US" altLang="zh-CN" b="0" dirty="0">
              <a:latin typeface="Tahoma" panose="020B0604030504040204" pitchFamily="34" charset="0"/>
            </a:endParaRPr>
          </a:p>
        </p:txBody>
      </p:sp>
      <p:sp>
        <p:nvSpPr>
          <p:cNvPr id="65558" name="Text Box 24"/>
          <p:cNvSpPr txBox="1"/>
          <p:nvPr/>
        </p:nvSpPr>
        <p:spPr>
          <a:xfrm>
            <a:off x="4284663" y="3097213"/>
            <a:ext cx="1073150"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A</a:t>
            </a:r>
            <a:r>
              <a:rPr lang="en-US" altLang="zh-CN" sz="2000" b="0" dirty="0">
                <a:latin typeface="Tahoma" panose="020B0604030504040204" pitchFamily="34" charset="0"/>
              </a:rPr>
              <a:t>3</a:t>
            </a:r>
            <a:r>
              <a:rPr lang="en-US" altLang="zh-CN" b="0" dirty="0">
                <a:latin typeface="Tahoma" panose="020B0604030504040204" pitchFamily="34" charset="0"/>
              </a:rPr>
              <a:t>(10)</a:t>
            </a:r>
            <a:endParaRPr lang="en-US" altLang="zh-CN" b="0" dirty="0">
              <a:latin typeface="Tahoma" panose="020B0604030504040204" pitchFamily="34" charset="0"/>
            </a:endParaRPr>
          </a:p>
        </p:txBody>
      </p:sp>
      <p:sp>
        <p:nvSpPr>
          <p:cNvPr id="65559" name="Text Box 25"/>
          <p:cNvSpPr txBox="1"/>
          <p:nvPr/>
        </p:nvSpPr>
        <p:spPr>
          <a:xfrm>
            <a:off x="6310313" y="3097213"/>
            <a:ext cx="1073150"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A</a:t>
            </a:r>
            <a:r>
              <a:rPr lang="en-US" altLang="zh-CN" sz="2000" b="0" dirty="0">
                <a:latin typeface="Tahoma" panose="020B0604030504040204" pitchFamily="34" charset="0"/>
              </a:rPr>
              <a:t>4</a:t>
            </a:r>
            <a:r>
              <a:rPr lang="en-US" altLang="zh-CN" b="0" dirty="0">
                <a:latin typeface="Tahoma" panose="020B0604030504040204" pitchFamily="34" charset="0"/>
              </a:rPr>
              <a:t>(10)</a:t>
            </a:r>
            <a:endParaRPr lang="en-US" altLang="zh-CN" b="0" dirty="0">
              <a:latin typeface="Tahoma" panose="020B0604030504040204" pitchFamily="34" charset="0"/>
            </a:endParaRPr>
          </a:p>
        </p:txBody>
      </p:sp>
      <p:sp>
        <p:nvSpPr>
          <p:cNvPr id="65560" name="Text Box 26"/>
          <p:cNvSpPr txBox="1"/>
          <p:nvPr/>
        </p:nvSpPr>
        <p:spPr>
          <a:xfrm>
            <a:off x="8174038" y="3973513"/>
            <a:ext cx="285750"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t</a:t>
            </a:r>
            <a:endParaRPr lang="en-US" altLang="zh-CN" b="0" dirty="0">
              <a:latin typeface="Tahoma" panose="020B0604030504040204" pitchFamily="34" charset="0"/>
            </a:endParaRPr>
          </a:p>
        </p:txBody>
      </p:sp>
      <p:sp>
        <p:nvSpPr>
          <p:cNvPr id="65561" name="Text Box 27"/>
          <p:cNvSpPr txBox="1"/>
          <p:nvPr/>
        </p:nvSpPr>
        <p:spPr>
          <a:xfrm>
            <a:off x="971550" y="4249738"/>
            <a:ext cx="350838"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0</a:t>
            </a:r>
            <a:endParaRPr lang="en-US" altLang="zh-CN" b="0" dirty="0">
              <a:latin typeface="Tahoma" panose="020B0604030504040204" pitchFamily="34" charset="0"/>
            </a:endParaRPr>
          </a:p>
        </p:txBody>
      </p:sp>
      <p:sp>
        <p:nvSpPr>
          <p:cNvPr id="65562" name="Text Box 28"/>
          <p:cNvSpPr txBox="1"/>
          <p:nvPr/>
        </p:nvSpPr>
        <p:spPr>
          <a:xfrm>
            <a:off x="1752600" y="4249738"/>
            <a:ext cx="517525"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10</a:t>
            </a:r>
            <a:endParaRPr lang="en-US" altLang="zh-CN" b="0" dirty="0">
              <a:latin typeface="Tahoma" panose="020B0604030504040204" pitchFamily="34" charset="0"/>
            </a:endParaRPr>
          </a:p>
        </p:txBody>
      </p:sp>
      <p:sp>
        <p:nvSpPr>
          <p:cNvPr id="65563" name="Text Box 29"/>
          <p:cNvSpPr txBox="1"/>
          <p:nvPr/>
        </p:nvSpPr>
        <p:spPr>
          <a:xfrm>
            <a:off x="2401888" y="4249738"/>
            <a:ext cx="517525"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20</a:t>
            </a:r>
            <a:endParaRPr lang="en-US" altLang="zh-CN" b="0" dirty="0">
              <a:latin typeface="Tahoma" panose="020B0604030504040204" pitchFamily="34" charset="0"/>
            </a:endParaRPr>
          </a:p>
        </p:txBody>
      </p:sp>
      <p:sp>
        <p:nvSpPr>
          <p:cNvPr id="65564" name="Text Box 30"/>
          <p:cNvSpPr txBox="1"/>
          <p:nvPr/>
        </p:nvSpPr>
        <p:spPr>
          <a:xfrm>
            <a:off x="2987675" y="4249738"/>
            <a:ext cx="649288" cy="457200"/>
          </a:xfrm>
          <a:prstGeom prst="rect">
            <a:avLst/>
          </a:prstGeom>
          <a:noFill/>
          <a:ln w="25400">
            <a:noFill/>
          </a:ln>
        </p:spPr>
        <p:txBody>
          <a:bodyPr>
            <a:spAutoFit/>
          </a:bodyPr>
          <a:p>
            <a:pPr eaLnBrk="1" hangingPunct="1">
              <a:spcBef>
                <a:spcPct val="50000"/>
              </a:spcBef>
            </a:pPr>
            <a:r>
              <a:rPr lang="en-US" altLang="zh-CN" b="0" dirty="0">
                <a:latin typeface="Tahoma" panose="020B0604030504040204" pitchFamily="34" charset="0"/>
              </a:rPr>
              <a:t>30</a:t>
            </a:r>
            <a:endParaRPr lang="en-US" altLang="zh-CN" b="0" dirty="0">
              <a:latin typeface="Tahoma" panose="020B0604030504040204" pitchFamily="34" charset="0"/>
            </a:endParaRPr>
          </a:p>
        </p:txBody>
      </p:sp>
      <p:sp>
        <p:nvSpPr>
          <p:cNvPr id="65565" name="Text Box 31"/>
          <p:cNvSpPr txBox="1"/>
          <p:nvPr/>
        </p:nvSpPr>
        <p:spPr>
          <a:xfrm>
            <a:off x="3635375" y="4249738"/>
            <a:ext cx="517525"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40</a:t>
            </a:r>
            <a:endParaRPr lang="en-US" altLang="zh-CN" b="0" dirty="0">
              <a:latin typeface="Tahoma" panose="020B0604030504040204" pitchFamily="34" charset="0"/>
            </a:endParaRPr>
          </a:p>
        </p:txBody>
      </p:sp>
      <p:sp>
        <p:nvSpPr>
          <p:cNvPr id="65566" name="Text Box 32"/>
          <p:cNvSpPr txBox="1"/>
          <p:nvPr/>
        </p:nvSpPr>
        <p:spPr>
          <a:xfrm>
            <a:off x="4414838" y="4249738"/>
            <a:ext cx="517525"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50</a:t>
            </a:r>
            <a:endParaRPr lang="en-US" altLang="zh-CN" b="0" dirty="0">
              <a:latin typeface="Tahoma" panose="020B0604030504040204" pitchFamily="34" charset="0"/>
            </a:endParaRPr>
          </a:p>
        </p:txBody>
      </p:sp>
      <p:sp>
        <p:nvSpPr>
          <p:cNvPr id="65567" name="Text Box 33"/>
          <p:cNvSpPr txBox="1"/>
          <p:nvPr/>
        </p:nvSpPr>
        <p:spPr>
          <a:xfrm>
            <a:off x="5219700" y="4249738"/>
            <a:ext cx="576263" cy="457200"/>
          </a:xfrm>
          <a:prstGeom prst="rect">
            <a:avLst/>
          </a:prstGeom>
          <a:noFill/>
          <a:ln w="25400">
            <a:noFill/>
          </a:ln>
        </p:spPr>
        <p:txBody>
          <a:bodyPr>
            <a:spAutoFit/>
          </a:bodyPr>
          <a:p>
            <a:pPr eaLnBrk="1" hangingPunct="1">
              <a:spcBef>
                <a:spcPct val="50000"/>
              </a:spcBef>
            </a:pPr>
            <a:r>
              <a:rPr lang="en-US" altLang="zh-CN" b="0" dirty="0">
                <a:latin typeface="Tahoma" panose="020B0604030504040204" pitchFamily="34" charset="0"/>
              </a:rPr>
              <a:t>60</a:t>
            </a:r>
            <a:endParaRPr lang="en-US" altLang="zh-CN" b="0" dirty="0">
              <a:latin typeface="Tahoma" panose="020B0604030504040204" pitchFamily="34" charset="0"/>
            </a:endParaRPr>
          </a:p>
        </p:txBody>
      </p:sp>
      <p:sp>
        <p:nvSpPr>
          <p:cNvPr id="65568" name="Text Box 34"/>
          <p:cNvSpPr txBox="1"/>
          <p:nvPr/>
        </p:nvSpPr>
        <p:spPr>
          <a:xfrm>
            <a:off x="5878513" y="4249738"/>
            <a:ext cx="517525"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70</a:t>
            </a:r>
            <a:endParaRPr lang="en-US" altLang="zh-CN" b="0" dirty="0">
              <a:latin typeface="Tahoma" panose="020B0604030504040204" pitchFamily="34" charset="0"/>
            </a:endParaRPr>
          </a:p>
        </p:txBody>
      </p:sp>
      <p:sp>
        <p:nvSpPr>
          <p:cNvPr id="65569" name="Text Box 35"/>
          <p:cNvSpPr txBox="1"/>
          <p:nvPr/>
        </p:nvSpPr>
        <p:spPr>
          <a:xfrm>
            <a:off x="6732588" y="4249738"/>
            <a:ext cx="517525"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80</a:t>
            </a:r>
            <a:endParaRPr lang="en-US" altLang="zh-CN" b="0" dirty="0">
              <a:latin typeface="Tahoma" panose="020B0604030504040204" pitchFamily="34" charset="0"/>
            </a:endParaRPr>
          </a:p>
        </p:txBody>
      </p:sp>
      <p:sp>
        <p:nvSpPr>
          <p:cNvPr id="65570" name="Text Box 36"/>
          <p:cNvSpPr txBox="1"/>
          <p:nvPr/>
        </p:nvSpPr>
        <p:spPr>
          <a:xfrm>
            <a:off x="422275" y="4549775"/>
            <a:ext cx="812800"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t</a:t>
            </a:r>
            <a:r>
              <a:rPr lang="en-US" altLang="zh-CN" sz="2000" b="0" dirty="0">
                <a:latin typeface="Tahoma" panose="020B0604030504040204" pitchFamily="34" charset="0"/>
              </a:rPr>
              <a:t>1</a:t>
            </a:r>
            <a:r>
              <a:rPr lang="en-US" altLang="zh-CN" b="0" dirty="0">
                <a:latin typeface="Tahoma" panose="020B0604030504040204" pitchFamily="34" charset="0"/>
              </a:rPr>
              <a:t>=0</a:t>
            </a:r>
            <a:endParaRPr lang="en-US" altLang="zh-CN" b="0" dirty="0">
              <a:latin typeface="Tahoma" panose="020B0604030504040204" pitchFamily="34" charset="0"/>
            </a:endParaRPr>
          </a:p>
        </p:txBody>
      </p:sp>
      <p:sp>
        <p:nvSpPr>
          <p:cNvPr id="65571" name="Text Box 37"/>
          <p:cNvSpPr txBox="1"/>
          <p:nvPr/>
        </p:nvSpPr>
        <p:spPr>
          <a:xfrm>
            <a:off x="2197100" y="4727575"/>
            <a:ext cx="1069975"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B</a:t>
            </a:r>
            <a:r>
              <a:rPr lang="en-US" altLang="zh-CN" sz="2000" b="0" dirty="0">
                <a:latin typeface="Tahoma" panose="020B0604030504040204" pitchFamily="34" charset="0"/>
              </a:rPr>
              <a:t>1</a:t>
            </a:r>
            <a:r>
              <a:rPr lang="en-US" altLang="zh-CN" b="0" dirty="0">
                <a:latin typeface="Tahoma" panose="020B0604030504040204" pitchFamily="34" charset="0"/>
              </a:rPr>
              <a:t>(20)</a:t>
            </a:r>
            <a:endParaRPr lang="en-US" altLang="zh-CN" b="0" dirty="0">
              <a:latin typeface="Tahoma" panose="020B0604030504040204" pitchFamily="34" charset="0"/>
            </a:endParaRPr>
          </a:p>
        </p:txBody>
      </p:sp>
      <p:sp>
        <p:nvSpPr>
          <p:cNvPr id="65572" name="Text Box 38"/>
          <p:cNvSpPr txBox="1"/>
          <p:nvPr/>
        </p:nvSpPr>
        <p:spPr>
          <a:xfrm>
            <a:off x="3862388" y="4727575"/>
            <a:ext cx="903287"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B</a:t>
            </a:r>
            <a:r>
              <a:rPr lang="en-US" altLang="zh-CN" sz="2000" b="0" dirty="0">
                <a:latin typeface="Tahoma" panose="020B0604030504040204" pitchFamily="34" charset="0"/>
              </a:rPr>
              <a:t>1</a:t>
            </a:r>
            <a:r>
              <a:rPr lang="en-US" altLang="zh-CN" b="0" dirty="0">
                <a:latin typeface="Tahoma" panose="020B0604030504040204" pitchFamily="34" charset="0"/>
              </a:rPr>
              <a:t>(5)</a:t>
            </a:r>
            <a:endParaRPr lang="en-US" altLang="zh-CN" b="0" dirty="0">
              <a:latin typeface="Tahoma" panose="020B0604030504040204" pitchFamily="34" charset="0"/>
            </a:endParaRPr>
          </a:p>
        </p:txBody>
      </p:sp>
      <p:sp>
        <p:nvSpPr>
          <p:cNvPr id="65573" name="Text Box 39"/>
          <p:cNvSpPr txBox="1"/>
          <p:nvPr/>
        </p:nvSpPr>
        <p:spPr>
          <a:xfrm>
            <a:off x="5148263" y="4752975"/>
            <a:ext cx="1069975"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B</a:t>
            </a:r>
            <a:r>
              <a:rPr lang="en-US" altLang="zh-CN" sz="2000" b="0" dirty="0">
                <a:latin typeface="Tahoma" panose="020B0604030504040204" pitchFamily="34" charset="0"/>
              </a:rPr>
              <a:t>2</a:t>
            </a:r>
            <a:r>
              <a:rPr lang="en-US" altLang="zh-CN" b="0" dirty="0">
                <a:latin typeface="Tahoma" panose="020B0604030504040204" pitchFamily="34" charset="0"/>
              </a:rPr>
              <a:t>(15)</a:t>
            </a:r>
            <a:endParaRPr lang="en-US" altLang="zh-CN" b="0" dirty="0">
              <a:latin typeface="Tahoma" panose="020B0604030504040204" pitchFamily="34" charset="0"/>
            </a:endParaRPr>
          </a:p>
        </p:txBody>
      </p:sp>
      <p:sp>
        <p:nvSpPr>
          <p:cNvPr id="65574" name="Text Box 40"/>
          <p:cNvSpPr txBox="1"/>
          <p:nvPr/>
        </p:nvSpPr>
        <p:spPr>
          <a:xfrm>
            <a:off x="6659563" y="4941888"/>
            <a:ext cx="1069975"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B</a:t>
            </a:r>
            <a:r>
              <a:rPr lang="en-US" altLang="zh-CN" sz="2000" b="0" dirty="0">
                <a:latin typeface="Tahoma" panose="020B0604030504040204" pitchFamily="34" charset="0"/>
              </a:rPr>
              <a:t>2</a:t>
            </a:r>
            <a:r>
              <a:rPr lang="en-US" altLang="zh-CN" b="0" dirty="0">
                <a:latin typeface="Tahoma" panose="020B0604030504040204" pitchFamily="34" charset="0"/>
              </a:rPr>
              <a:t>(10)</a:t>
            </a:r>
            <a:endParaRPr lang="en-US" altLang="zh-CN" b="0" dirty="0">
              <a:latin typeface="Tahoma" panose="020B0604030504040204" pitchFamily="34" charset="0"/>
            </a:endParaRPr>
          </a:p>
        </p:txBody>
      </p:sp>
      <p:sp>
        <p:nvSpPr>
          <p:cNvPr id="65575" name="Text Box 41"/>
          <p:cNvSpPr txBox="1"/>
          <p:nvPr/>
        </p:nvSpPr>
        <p:spPr>
          <a:xfrm>
            <a:off x="1123950" y="3816350"/>
            <a:ext cx="423863"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t</a:t>
            </a:r>
            <a:r>
              <a:rPr lang="en-US" altLang="zh-CN" sz="2000" b="0" dirty="0">
                <a:latin typeface="Tahoma" panose="020B0604030504040204" pitchFamily="34" charset="0"/>
              </a:rPr>
              <a:t>1</a:t>
            </a:r>
            <a:endParaRPr lang="en-US" altLang="zh-CN" sz="2000" b="0" dirty="0">
              <a:latin typeface="Tahoma" panose="020B0604030504040204" pitchFamily="34" charset="0"/>
            </a:endParaRPr>
          </a:p>
        </p:txBody>
      </p:sp>
      <p:sp>
        <p:nvSpPr>
          <p:cNvPr id="65576" name="Text Box 42"/>
          <p:cNvSpPr txBox="1"/>
          <p:nvPr/>
        </p:nvSpPr>
        <p:spPr>
          <a:xfrm>
            <a:off x="1916113" y="3816350"/>
            <a:ext cx="423862"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t</a:t>
            </a:r>
            <a:r>
              <a:rPr lang="en-US" altLang="zh-CN" sz="2000" b="0" dirty="0">
                <a:latin typeface="Tahoma" panose="020B0604030504040204" pitchFamily="34" charset="0"/>
              </a:rPr>
              <a:t>2</a:t>
            </a:r>
            <a:endParaRPr lang="en-US" altLang="zh-CN" sz="2000" b="0" dirty="0">
              <a:latin typeface="Tahoma" panose="020B0604030504040204" pitchFamily="34" charset="0"/>
            </a:endParaRPr>
          </a:p>
        </p:txBody>
      </p:sp>
      <p:sp>
        <p:nvSpPr>
          <p:cNvPr id="65577" name="Text Box 43"/>
          <p:cNvSpPr txBox="1"/>
          <p:nvPr/>
        </p:nvSpPr>
        <p:spPr>
          <a:xfrm>
            <a:off x="3203575" y="3816350"/>
            <a:ext cx="423863"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t</a:t>
            </a:r>
            <a:r>
              <a:rPr lang="en-US" altLang="zh-CN" sz="2000" b="0" dirty="0">
                <a:latin typeface="Tahoma" panose="020B0604030504040204" pitchFamily="34" charset="0"/>
              </a:rPr>
              <a:t>3</a:t>
            </a:r>
            <a:endParaRPr lang="en-US" altLang="zh-CN" sz="2000" b="0" dirty="0">
              <a:latin typeface="Tahoma" panose="020B0604030504040204" pitchFamily="34" charset="0"/>
            </a:endParaRPr>
          </a:p>
        </p:txBody>
      </p:sp>
      <p:sp>
        <p:nvSpPr>
          <p:cNvPr id="65578" name="Text Box 44"/>
          <p:cNvSpPr txBox="1"/>
          <p:nvPr/>
        </p:nvSpPr>
        <p:spPr>
          <a:xfrm>
            <a:off x="3851275" y="3816350"/>
            <a:ext cx="423863"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t</a:t>
            </a:r>
            <a:r>
              <a:rPr lang="en-US" altLang="zh-CN" sz="2000" b="0" dirty="0">
                <a:latin typeface="Tahoma" panose="020B0604030504040204" pitchFamily="34" charset="0"/>
              </a:rPr>
              <a:t>4</a:t>
            </a:r>
            <a:endParaRPr lang="en-US" altLang="zh-CN" sz="2000" b="0" dirty="0">
              <a:latin typeface="Tahoma" panose="020B0604030504040204" pitchFamily="34" charset="0"/>
            </a:endParaRPr>
          </a:p>
        </p:txBody>
      </p:sp>
      <p:sp>
        <p:nvSpPr>
          <p:cNvPr id="65579" name="Text Box 45"/>
          <p:cNvSpPr txBox="1"/>
          <p:nvPr/>
        </p:nvSpPr>
        <p:spPr>
          <a:xfrm>
            <a:off x="4356100" y="3816350"/>
            <a:ext cx="423863"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t</a:t>
            </a:r>
            <a:r>
              <a:rPr lang="en-US" altLang="zh-CN" sz="2000" b="0" dirty="0">
                <a:latin typeface="Tahoma" panose="020B0604030504040204" pitchFamily="34" charset="0"/>
              </a:rPr>
              <a:t>5</a:t>
            </a:r>
            <a:endParaRPr lang="en-US" altLang="zh-CN" sz="2000" b="0" dirty="0">
              <a:latin typeface="Tahoma" panose="020B0604030504040204" pitchFamily="34" charset="0"/>
            </a:endParaRPr>
          </a:p>
        </p:txBody>
      </p:sp>
      <p:sp>
        <p:nvSpPr>
          <p:cNvPr id="65580" name="Text Box 46"/>
          <p:cNvSpPr txBox="1"/>
          <p:nvPr/>
        </p:nvSpPr>
        <p:spPr>
          <a:xfrm>
            <a:off x="5076825" y="3816350"/>
            <a:ext cx="423863"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t</a:t>
            </a:r>
            <a:r>
              <a:rPr lang="en-US" altLang="zh-CN" sz="2000" b="0" dirty="0">
                <a:latin typeface="Tahoma" panose="020B0604030504040204" pitchFamily="34" charset="0"/>
              </a:rPr>
              <a:t>6</a:t>
            </a:r>
            <a:endParaRPr lang="en-US" altLang="zh-CN" sz="2000" b="0" dirty="0">
              <a:latin typeface="Tahoma" panose="020B0604030504040204" pitchFamily="34" charset="0"/>
            </a:endParaRPr>
          </a:p>
        </p:txBody>
      </p:sp>
      <p:sp>
        <p:nvSpPr>
          <p:cNvPr id="65581" name="Text Box 47"/>
          <p:cNvSpPr txBox="1"/>
          <p:nvPr/>
        </p:nvSpPr>
        <p:spPr>
          <a:xfrm>
            <a:off x="6094413" y="3816350"/>
            <a:ext cx="423862"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t</a:t>
            </a:r>
            <a:r>
              <a:rPr lang="en-US" altLang="zh-CN" sz="2000" b="0" dirty="0">
                <a:latin typeface="Tahoma" panose="020B0604030504040204" pitchFamily="34" charset="0"/>
              </a:rPr>
              <a:t>7</a:t>
            </a:r>
            <a:endParaRPr lang="en-US" altLang="zh-CN" sz="2000" b="0" dirty="0">
              <a:latin typeface="Tahoma" panose="020B0604030504040204" pitchFamily="34" charset="0"/>
            </a:endParaRPr>
          </a:p>
        </p:txBody>
      </p:sp>
      <p:sp>
        <p:nvSpPr>
          <p:cNvPr id="65582" name="Text Box 48"/>
          <p:cNvSpPr txBox="1"/>
          <p:nvPr/>
        </p:nvSpPr>
        <p:spPr>
          <a:xfrm>
            <a:off x="6742113" y="3816350"/>
            <a:ext cx="423862"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t</a:t>
            </a:r>
            <a:r>
              <a:rPr lang="en-US" altLang="zh-CN" sz="2000" b="0" dirty="0">
                <a:latin typeface="Tahoma" panose="020B0604030504040204" pitchFamily="34" charset="0"/>
              </a:rPr>
              <a:t>8</a:t>
            </a:r>
            <a:endParaRPr lang="en-US" altLang="zh-CN" sz="2000" b="0" dirty="0">
              <a:latin typeface="Tahoma" panose="020B0604030504040204" pitchFamily="34" charset="0"/>
            </a:endParaRPr>
          </a:p>
        </p:txBody>
      </p:sp>
      <p:sp>
        <p:nvSpPr>
          <p:cNvPr id="65583" name="Line 49"/>
          <p:cNvSpPr/>
          <p:nvPr/>
        </p:nvSpPr>
        <p:spPr>
          <a:xfrm>
            <a:off x="3419475" y="4249738"/>
            <a:ext cx="14288" cy="0"/>
          </a:xfrm>
          <a:prstGeom prst="line">
            <a:avLst/>
          </a:prstGeom>
          <a:ln w="9525" cap="flat" cmpd="sng">
            <a:solidFill>
              <a:schemeClr val="tx1"/>
            </a:solidFill>
            <a:prstDash val="solid"/>
            <a:miter/>
            <a:headEnd type="oval" w="med" len="med"/>
            <a:tailEnd type="oval" w="med" len="med"/>
          </a:ln>
        </p:spPr>
      </p:sp>
      <p:sp>
        <p:nvSpPr>
          <p:cNvPr id="65584" name="Line 50"/>
          <p:cNvSpPr/>
          <p:nvPr/>
        </p:nvSpPr>
        <p:spPr>
          <a:xfrm>
            <a:off x="4052888" y="4249738"/>
            <a:ext cx="14287" cy="0"/>
          </a:xfrm>
          <a:prstGeom prst="line">
            <a:avLst/>
          </a:prstGeom>
          <a:ln w="9525" cap="flat" cmpd="sng">
            <a:solidFill>
              <a:schemeClr val="tx1"/>
            </a:solidFill>
            <a:prstDash val="solid"/>
            <a:miter/>
            <a:headEnd type="oval" w="med" len="med"/>
            <a:tailEnd type="oval" w="med" len="med"/>
          </a:ln>
        </p:spPr>
      </p:sp>
      <p:sp>
        <p:nvSpPr>
          <p:cNvPr id="65585" name="Line 51"/>
          <p:cNvSpPr/>
          <p:nvPr/>
        </p:nvSpPr>
        <p:spPr>
          <a:xfrm>
            <a:off x="4413250" y="4249738"/>
            <a:ext cx="14288" cy="0"/>
          </a:xfrm>
          <a:prstGeom prst="line">
            <a:avLst/>
          </a:prstGeom>
          <a:ln w="9525" cap="flat" cmpd="sng">
            <a:solidFill>
              <a:schemeClr val="tx1"/>
            </a:solidFill>
            <a:prstDash val="solid"/>
            <a:miter/>
            <a:headEnd type="oval" w="med" len="med"/>
            <a:tailEnd type="oval" w="med" len="med"/>
          </a:ln>
        </p:spPr>
      </p:sp>
      <p:sp>
        <p:nvSpPr>
          <p:cNvPr id="65586" name="Line 52"/>
          <p:cNvSpPr/>
          <p:nvPr/>
        </p:nvSpPr>
        <p:spPr>
          <a:xfrm>
            <a:off x="5494338" y="4249738"/>
            <a:ext cx="14287" cy="0"/>
          </a:xfrm>
          <a:prstGeom prst="line">
            <a:avLst/>
          </a:prstGeom>
          <a:ln w="9525" cap="flat" cmpd="sng">
            <a:solidFill>
              <a:schemeClr val="tx1"/>
            </a:solidFill>
            <a:prstDash val="solid"/>
            <a:miter/>
            <a:headEnd type="oval" w="med" len="med"/>
            <a:tailEnd type="oval" w="med" len="med"/>
          </a:ln>
        </p:spPr>
      </p:sp>
      <p:sp>
        <p:nvSpPr>
          <p:cNvPr id="65587" name="Line 53"/>
          <p:cNvSpPr/>
          <p:nvPr/>
        </p:nvSpPr>
        <p:spPr>
          <a:xfrm>
            <a:off x="1979613" y="4249738"/>
            <a:ext cx="14287" cy="0"/>
          </a:xfrm>
          <a:prstGeom prst="line">
            <a:avLst/>
          </a:prstGeom>
          <a:ln w="9525" cap="flat" cmpd="sng">
            <a:solidFill>
              <a:schemeClr val="tx1"/>
            </a:solidFill>
            <a:prstDash val="solid"/>
            <a:miter/>
            <a:headEnd type="oval" w="med" len="med"/>
            <a:tailEnd type="oval" w="med" len="med"/>
          </a:ln>
        </p:spPr>
      </p:sp>
      <p:sp>
        <p:nvSpPr>
          <p:cNvPr id="65588" name="Line 54"/>
          <p:cNvSpPr/>
          <p:nvPr/>
        </p:nvSpPr>
        <p:spPr>
          <a:xfrm>
            <a:off x="2684463" y="4249738"/>
            <a:ext cx="14287" cy="0"/>
          </a:xfrm>
          <a:prstGeom prst="line">
            <a:avLst/>
          </a:prstGeom>
          <a:ln w="9525" cap="flat" cmpd="sng">
            <a:solidFill>
              <a:schemeClr val="tx1"/>
            </a:solidFill>
            <a:prstDash val="solid"/>
            <a:miter/>
            <a:headEnd type="oval" w="med" len="med"/>
            <a:tailEnd type="oval" w="med" len="med"/>
          </a:ln>
        </p:spPr>
      </p:sp>
      <p:sp>
        <p:nvSpPr>
          <p:cNvPr id="65589" name="Line 55"/>
          <p:cNvSpPr/>
          <p:nvPr/>
        </p:nvSpPr>
        <p:spPr>
          <a:xfrm>
            <a:off x="6815138" y="4249738"/>
            <a:ext cx="14287" cy="0"/>
          </a:xfrm>
          <a:prstGeom prst="line">
            <a:avLst/>
          </a:prstGeom>
          <a:ln w="9525" cap="flat" cmpd="sng">
            <a:solidFill>
              <a:schemeClr val="tx1"/>
            </a:solidFill>
            <a:prstDash val="solid"/>
            <a:miter/>
            <a:headEnd type="oval" w="med" len="med"/>
            <a:tailEnd type="oval" w="med" len="med"/>
          </a:ln>
        </p:spPr>
      </p:sp>
      <p:sp>
        <p:nvSpPr>
          <p:cNvPr id="65590" name="Line 56"/>
          <p:cNvSpPr/>
          <p:nvPr/>
        </p:nvSpPr>
        <p:spPr>
          <a:xfrm>
            <a:off x="4773613" y="4249738"/>
            <a:ext cx="14287" cy="0"/>
          </a:xfrm>
          <a:prstGeom prst="line">
            <a:avLst/>
          </a:prstGeom>
          <a:ln w="9525" cap="flat" cmpd="sng">
            <a:solidFill>
              <a:schemeClr val="tx1"/>
            </a:solidFill>
            <a:prstDash val="solid"/>
            <a:miter/>
            <a:headEnd type="oval" w="med" len="med"/>
            <a:tailEnd type="oval" w="med" len="med"/>
          </a:ln>
        </p:spPr>
      </p:sp>
      <p:sp>
        <p:nvSpPr>
          <p:cNvPr id="65591" name="Line 57"/>
          <p:cNvSpPr/>
          <p:nvPr/>
        </p:nvSpPr>
        <p:spPr>
          <a:xfrm>
            <a:off x="6151563" y="4249738"/>
            <a:ext cx="14287" cy="0"/>
          </a:xfrm>
          <a:prstGeom prst="line">
            <a:avLst/>
          </a:prstGeom>
          <a:ln w="9525" cap="flat" cmpd="sng">
            <a:solidFill>
              <a:schemeClr val="tx1"/>
            </a:solidFill>
            <a:prstDash val="solid"/>
            <a:miter/>
            <a:headEnd type="oval" w="med" len="med"/>
            <a:tailEnd type="oval" w="med" len="med"/>
          </a:ln>
        </p:spPr>
      </p:sp>
      <p:sp>
        <p:nvSpPr>
          <p:cNvPr id="65592" name="矩形 55"/>
          <p:cNvSpPr/>
          <p:nvPr/>
        </p:nvSpPr>
        <p:spPr>
          <a:xfrm>
            <a:off x="1339850" y="5514975"/>
            <a:ext cx="6724650" cy="830263"/>
          </a:xfrm>
          <a:prstGeom prst="rect">
            <a:avLst/>
          </a:prstGeom>
          <a:noFill/>
          <a:ln w="9525">
            <a:noFill/>
          </a:ln>
        </p:spPr>
        <p:txBody>
          <a:bodyPr>
            <a:spAutoFit/>
          </a:bodyPr>
          <a:p>
            <a:pPr eaLnBrk="1" hangingPunct="1">
              <a:spcBef>
                <a:spcPct val="50000"/>
              </a:spcBef>
            </a:pPr>
            <a:r>
              <a:rPr lang="zh-CN" altLang="en-US" dirty="0">
                <a:latin typeface="Tahoma" panose="020B0604030504040204" pitchFamily="34" charset="0"/>
              </a:rPr>
              <a:t>任务</a:t>
            </a:r>
            <a:r>
              <a:rPr lang="en-US" altLang="zh-CN" dirty="0">
                <a:latin typeface="Tahoma" panose="020B0604030504040204" pitchFamily="34" charset="0"/>
              </a:rPr>
              <a:t>A</a:t>
            </a:r>
            <a:r>
              <a:rPr lang="zh-CN" altLang="en-US" dirty="0">
                <a:latin typeface="Tahoma" panose="020B0604030504040204" pitchFamily="34" charset="0"/>
              </a:rPr>
              <a:t>要求每</a:t>
            </a:r>
            <a:r>
              <a:rPr lang="en-US" altLang="zh-CN" dirty="0">
                <a:latin typeface="Tahoma" panose="020B0604030504040204" pitchFamily="34" charset="0"/>
              </a:rPr>
              <a:t>20ms</a:t>
            </a:r>
            <a:r>
              <a:rPr lang="zh-CN" altLang="en-US" dirty="0">
                <a:latin typeface="Tahoma" panose="020B0604030504040204" pitchFamily="34" charset="0"/>
              </a:rPr>
              <a:t>执行一次，执行时间为</a:t>
            </a:r>
            <a:r>
              <a:rPr lang="en-US" altLang="zh-CN" dirty="0">
                <a:latin typeface="Tahoma" panose="020B0604030504040204" pitchFamily="34" charset="0"/>
              </a:rPr>
              <a:t>10ms</a:t>
            </a:r>
            <a:r>
              <a:rPr lang="zh-CN" altLang="en-US" dirty="0">
                <a:latin typeface="Tahoma" panose="020B0604030504040204" pitchFamily="34" charset="0"/>
              </a:rPr>
              <a:t>；任务</a:t>
            </a:r>
            <a:r>
              <a:rPr lang="en-US" altLang="zh-CN" dirty="0">
                <a:latin typeface="Tahoma" panose="020B0604030504040204" pitchFamily="34" charset="0"/>
              </a:rPr>
              <a:t>B</a:t>
            </a:r>
            <a:r>
              <a:rPr lang="zh-CN" altLang="en-US" dirty="0">
                <a:latin typeface="Tahoma" panose="020B0604030504040204" pitchFamily="34" charset="0"/>
              </a:rPr>
              <a:t>要求每</a:t>
            </a:r>
            <a:r>
              <a:rPr lang="en-US" altLang="zh-CN" dirty="0">
                <a:latin typeface="Tahoma" panose="020B0604030504040204" pitchFamily="34" charset="0"/>
              </a:rPr>
              <a:t>50ms</a:t>
            </a:r>
            <a:r>
              <a:rPr lang="zh-CN" altLang="en-US" dirty="0">
                <a:latin typeface="Tahoma" panose="020B0604030504040204" pitchFamily="34" charset="0"/>
              </a:rPr>
              <a:t>执行一次，执行时间为</a:t>
            </a:r>
            <a:r>
              <a:rPr lang="en-US" altLang="zh-CN" dirty="0">
                <a:latin typeface="Tahoma" panose="020B0604030504040204" pitchFamily="34" charset="0"/>
              </a:rPr>
              <a:t>25ms</a:t>
            </a:r>
            <a:endParaRPr lang="zh-CN" altLang="en-US" dirty="0">
              <a:latin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灯片编号占位符 1"/>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ea typeface="楷体_GB2312" pitchFamily="49" charset="-122"/>
              </a:rPr>
            </a:fld>
            <a:endParaRPr lang="en-US" altLang="zh-CN" sz="1400" dirty="0">
              <a:ea typeface="楷体_GB2312" pitchFamily="49" charset="-122"/>
            </a:endParaRPr>
          </a:p>
        </p:txBody>
      </p:sp>
      <p:sp>
        <p:nvSpPr>
          <p:cNvPr id="4" name="文本框 3"/>
          <p:cNvSpPr txBox="1"/>
          <p:nvPr/>
        </p:nvSpPr>
        <p:spPr>
          <a:xfrm>
            <a:off x="287338" y="476250"/>
            <a:ext cx="8856663" cy="4556125"/>
          </a:xfrm>
          <a:prstGeom prst="rect">
            <a:avLst/>
          </a:prstGeom>
          <a:noFill/>
        </p:spPr>
        <p:txBody>
          <a:bodyPr>
            <a:spAutoFit/>
          </a:bodyPr>
          <a:lstStyle/>
          <a:p>
            <a:pPr marR="0" defTabSz="914400" eaLnBrk="1" hangingPunct="1">
              <a:spcBef>
                <a:spcPct val="50000"/>
              </a:spcBef>
              <a:buClrTx/>
              <a:buSzTx/>
              <a:buFontTx/>
              <a:buNone/>
              <a:defRPr/>
            </a:pPr>
            <a:r>
              <a:rPr kumimoji="0" lang="zh-CN" altLang="en-US" sz="2000" kern="1200" cap="none" spc="0" normalizeH="0" baseline="0" noProof="0" dirty="0">
                <a:latin typeface="Times New Roman" panose="02020603050405020304" pitchFamily="18" charset="0"/>
                <a:ea typeface="楷体_GB2312"/>
                <a:cs typeface="楷体_GB2312"/>
              </a:rPr>
              <a:t>我们如果为每一个作业只建立一个进程，那么</a:t>
            </a:r>
            <a:endParaRPr kumimoji="0" lang="en-US" altLang="zh-CN" sz="2000" kern="1200" cap="none" spc="0" normalizeH="0" baseline="0" noProof="0" dirty="0">
              <a:latin typeface="Times New Roman" panose="02020603050405020304" pitchFamily="18" charset="0"/>
              <a:ea typeface="楷体_GB2312"/>
              <a:cs typeface="楷体_GB2312"/>
            </a:endParaRPr>
          </a:p>
          <a:p>
            <a:pPr marL="342900" marR="0" indent="-342900" defTabSz="914400" eaLnBrk="1" hangingPunct="1">
              <a:spcBef>
                <a:spcPct val="50000"/>
              </a:spcBef>
              <a:buClrTx/>
              <a:buSzTx/>
              <a:buFont typeface="Arial" panose="020B0604020202020204" pitchFamily="34" charset="0"/>
              <a:buChar char="•"/>
              <a:defRPr/>
            </a:pPr>
            <a:r>
              <a:rPr kumimoji="0" lang="zh-CN" altLang="en-US" sz="2000" kern="1200" cap="none" spc="0" normalizeH="0" baseline="0" noProof="0" dirty="0">
                <a:latin typeface="Times New Roman" panose="02020603050405020304" pitchFamily="18" charset="0"/>
                <a:ea typeface="楷体_GB2312"/>
                <a:cs typeface="楷体_GB2312"/>
              </a:rPr>
              <a:t>为了照顾短作业用户，应采用</a:t>
            </a:r>
            <a:r>
              <a:rPr kumimoji="0" lang="en-US" altLang="zh-CN" sz="2000" kern="1200" cap="none" spc="0" normalizeH="0" baseline="0" noProof="0" dirty="0">
                <a:latin typeface="Times New Roman" panose="02020603050405020304" pitchFamily="18" charset="0"/>
                <a:ea typeface="楷体_GB2312"/>
                <a:cs typeface="楷体_GB2312"/>
              </a:rPr>
              <a:t>___________</a:t>
            </a:r>
            <a:endParaRPr kumimoji="0" lang="en-US" altLang="zh-CN" sz="2000" kern="1200" cap="none" spc="0" normalizeH="0" baseline="0" noProof="0" dirty="0">
              <a:latin typeface="Times New Roman" panose="02020603050405020304" pitchFamily="18" charset="0"/>
              <a:ea typeface="楷体_GB2312"/>
              <a:cs typeface="楷体_GB2312"/>
            </a:endParaRPr>
          </a:p>
          <a:p>
            <a:pPr marL="342900" marR="0" indent="-342900" defTabSz="914400" eaLnBrk="1" hangingPunct="1">
              <a:spcBef>
                <a:spcPct val="50000"/>
              </a:spcBef>
              <a:buClrTx/>
              <a:buSzTx/>
              <a:buFont typeface="Arial" panose="020B0604020202020204" pitchFamily="34" charset="0"/>
              <a:buChar char="•"/>
              <a:defRPr/>
            </a:pPr>
            <a:r>
              <a:rPr kumimoji="0" lang="zh-CN" altLang="en-US" sz="2000" kern="1200" cap="none" spc="0" normalizeH="0" baseline="0" noProof="0" dirty="0">
                <a:latin typeface="Times New Roman" panose="02020603050405020304" pitchFamily="18" charset="0"/>
                <a:ea typeface="楷体_GB2312"/>
                <a:cs typeface="楷体_GB2312"/>
              </a:rPr>
              <a:t>为照顾紧急作业的用户，应采用</a:t>
            </a:r>
            <a:r>
              <a:rPr kumimoji="0" lang="en-US" altLang="zh-CN" sz="2000" kern="1200" cap="none" spc="0" normalizeH="0" baseline="0" noProof="0" dirty="0">
                <a:latin typeface="Times New Roman" panose="02020603050405020304" pitchFamily="18" charset="0"/>
                <a:ea typeface="楷体_GB2312"/>
                <a:cs typeface="楷体_GB2312"/>
              </a:rPr>
              <a:t>___________</a:t>
            </a:r>
            <a:endParaRPr kumimoji="0" lang="en-US" altLang="zh-CN" sz="2000" kern="1200" cap="none" spc="0" normalizeH="0" baseline="0" noProof="0" dirty="0">
              <a:latin typeface="Times New Roman" panose="02020603050405020304" pitchFamily="18" charset="0"/>
              <a:ea typeface="楷体_GB2312"/>
              <a:cs typeface="楷体_GB2312"/>
            </a:endParaRPr>
          </a:p>
          <a:p>
            <a:pPr marL="342900" marR="0" indent="-342900" defTabSz="914400" eaLnBrk="1" hangingPunct="1">
              <a:spcBef>
                <a:spcPct val="50000"/>
              </a:spcBef>
              <a:buClrTx/>
              <a:buSzTx/>
              <a:buFont typeface="Arial" panose="020B0604020202020204" pitchFamily="34" charset="0"/>
              <a:buChar char="•"/>
              <a:defRPr/>
            </a:pPr>
            <a:r>
              <a:rPr kumimoji="0" lang="zh-CN" altLang="en-US" sz="2000" kern="1200" cap="none" spc="0" normalizeH="0" baseline="0" noProof="0" dirty="0">
                <a:latin typeface="Times New Roman" panose="02020603050405020304" pitchFamily="18" charset="0"/>
                <a:ea typeface="楷体_GB2312"/>
                <a:cs typeface="楷体_GB2312"/>
              </a:rPr>
              <a:t>为能实现人机交互作用应采用</a:t>
            </a:r>
            <a:r>
              <a:rPr kumimoji="0" lang="en-US" altLang="zh-CN" sz="2000" kern="1200" cap="none" spc="0" normalizeH="0" baseline="0" noProof="0" dirty="0">
                <a:latin typeface="Times New Roman" panose="02020603050405020304" pitchFamily="18" charset="0"/>
                <a:ea typeface="楷体_GB2312"/>
                <a:cs typeface="楷体_GB2312"/>
              </a:rPr>
              <a:t>___________</a:t>
            </a:r>
            <a:endParaRPr kumimoji="0" lang="en-US" altLang="zh-CN" sz="2000" kern="1200" cap="none" spc="0" normalizeH="0" baseline="0" noProof="0" dirty="0">
              <a:latin typeface="Times New Roman" panose="02020603050405020304" pitchFamily="18" charset="0"/>
              <a:ea typeface="楷体_GB2312"/>
              <a:cs typeface="楷体_GB2312"/>
            </a:endParaRPr>
          </a:p>
          <a:p>
            <a:pPr marL="342900" marR="0" indent="-342900" defTabSz="914400" eaLnBrk="1" hangingPunct="1">
              <a:spcBef>
                <a:spcPct val="50000"/>
              </a:spcBef>
              <a:buClrTx/>
              <a:buSzTx/>
              <a:buFont typeface="Arial" panose="020B0604020202020204" pitchFamily="34" charset="0"/>
              <a:buChar char="•"/>
              <a:defRPr/>
            </a:pPr>
            <a:r>
              <a:rPr kumimoji="0" lang="zh-CN" altLang="en-US" sz="2000" kern="1200" cap="none" spc="0" normalizeH="0" baseline="0" noProof="0" dirty="0">
                <a:latin typeface="Times New Roman" panose="02020603050405020304" pitchFamily="18" charset="0"/>
                <a:ea typeface="楷体_GB2312"/>
                <a:cs typeface="楷体_GB2312"/>
              </a:rPr>
              <a:t>为了兼顾短作业和长时间等待的作业，应采用</a:t>
            </a:r>
            <a:r>
              <a:rPr kumimoji="0" lang="en-US" altLang="zh-CN" sz="2000" kern="1200" cap="none" spc="0" normalizeH="0" baseline="0" noProof="0" dirty="0">
                <a:latin typeface="Times New Roman" panose="02020603050405020304" pitchFamily="18" charset="0"/>
                <a:ea typeface="楷体_GB2312"/>
                <a:cs typeface="楷体_GB2312"/>
              </a:rPr>
              <a:t>___________</a:t>
            </a:r>
            <a:endParaRPr kumimoji="0" lang="en-US" altLang="zh-CN" sz="2000" kern="1200" cap="none" spc="0" normalizeH="0" baseline="0" noProof="0" dirty="0">
              <a:latin typeface="Times New Roman" panose="02020603050405020304" pitchFamily="18" charset="0"/>
              <a:ea typeface="楷体_GB2312"/>
              <a:cs typeface="楷体_GB2312"/>
            </a:endParaRPr>
          </a:p>
          <a:p>
            <a:pPr marL="342900" marR="0" indent="-342900" defTabSz="914400" eaLnBrk="1" hangingPunct="1">
              <a:spcBef>
                <a:spcPct val="50000"/>
              </a:spcBef>
              <a:buClrTx/>
              <a:buSzTx/>
              <a:buFont typeface="Arial" panose="020B0604020202020204" pitchFamily="34" charset="0"/>
              <a:buChar char="•"/>
              <a:defRPr/>
            </a:pPr>
            <a:r>
              <a:rPr kumimoji="0" lang="zh-CN" altLang="en-US" sz="2000" kern="1200" cap="none" spc="0" normalizeH="0" baseline="0" noProof="0" dirty="0">
                <a:latin typeface="Times New Roman" panose="02020603050405020304" pitchFamily="18" charset="0"/>
                <a:ea typeface="楷体_GB2312"/>
                <a:cs typeface="楷体_GB2312"/>
              </a:rPr>
              <a:t>为了使短作业、长作业及交互作业用户都比较满意，应采用</a:t>
            </a:r>
            <a:r>
              <a:rPr kumimoji="0" lang="en-US" altLang="zh-CN" sz="2000" kern="1200" cap="none" spc="0" normalizeH="0" baseline="0" noProof="0" dirty="0">
                <a:latin typeface="Times New Roman" panose="02020603050405020304" pitchFamily="18" charset="0"/>
                <a:ea typeface="楷体_GB2312"/>
                <a:cs typeface="楷体_GB2312"/>
              </a:rPr>
              <a:t>___________</a:t>
            </a:r>
            <a:endParaRPr kumimoji="0" lang="en-US" altLang="zh-CN" sz="2000" kern="1200" cap="none" spc="0" normalizeH="0" baseline="0" noProof="0" dirty="0">
              <a:latin typeface="Times New Roman" panose="02020603050405020304" pitchFamily="18" charset="0"/>
              <a:ea typeface="楷体_GB2312"/>
              <a:cs typeface="楷体_GB2312"/>
            </a:endParaRPr>
          </a:p>
          <a:p>
            <a:pPr marL="342900" marR="0" indent="-342900" defTabSz="914400" eaLnBrk="1" hangingPunct="1">
              <a:spcBef>
                <a:spcPct val="50000"/>
              </a:spcBef>
              <a:buClrTx/>
              <a:buSzTx/>
              <a:buFont typeface="Arial" panose="020B0604020202020204" pitchFamily="34" charset="0"/>
              <a:buChar char="•"/>
              <a:defRPr/>
            </a:pPr>
            <a:r>
              <a:rPr kumimoji="0" lang="zh-CN" altLang="en-US" sz="2000" kern="1200" cap="none" spc="0" normalizeH="0" baseline="0" noProof="0" dirty="0">
                <a:latin typeface="Times New Roman" panose="02020603050405020304" pitchFamily="18" charset="0"/>
                <a:ea typeface="楷体_GB2312"/>
                <a:cs typeface="楷体_GB2312"/>
              </a:rPr>
              <a:t>为了使作业的平均周转时间最短，应采用</a:t>
            </a:r>
            <a:r>
              <a:rPr kumimoji="0" lang="en-US" altLang="zh-CN" sz="2000" kern="1200" cap="none" spc="0" normalizeH="0" baseline="0" noProof="0" dirty="0">
                <a:latin typeface="Times New Roman" panose="02020603050405020304" pitchFamily="18" charset="0"/>
                <a:ea typeface="楷体_GB2312"/>
                <a:cs typeface="楷体_GB2312"/>
              </a:rPr>
              <a:t>___________</a:t>
            </a:r>
            <a:endParaRPr kumimoji="0" lang="en-US" altLang="zh-CN" sz="2000" kern="1200" cap="none" spc="0" normalizeH="0" baseline="0" noProof="0" dirty="0">
              <a:latin typeface="Times New Roman" panose="02020603050405020304" pitchFamily="18" charset="0"/>
              <a:ea typeface="楷体_GB2312"/>
              <a:cs typeface="楷体_GB2312"/>
            </a:endParaRPr>
          </a:p>
          <a:p>
            <a:pPr marR="0" defTabSz="914400" eaLnBrk="1" hangingPunct="1">
              <a:spcBef>
                <a:spcPct val="50000"/>
              </a:spcBef>
              <a:buClrTx/>
              <a:buSzTx/>
              <a:buFontTx/>
              <a:buNone/>
              <a:defRPr/>
            </a:pPr>
            <a:endParaRPr kumimoji="0" lang="en-US" altLang="zh-CN" sz="2000" kern="1200" cap="none" spc="0" normalizeH="0" baseline="0" noProof="0" dirty="0">
              <a:latin typeface="Times New Roman" panose="02020603050405020304" pitchFamily="18" charset="0"/>
              <a:ea typeface="楷体_GB2312"/>
              <a:cs typeface="楷体_GB2312"/>
            </a:endParaRPr>
          </a:p>
          <a:p>
            <a:pPr marR="0" defTabSz="914400" eaLnBrk="1" hangingPunct="1">
              <a:spcBef>
                <a:spcPct val="50000"/>
              </a:spcBef>
              <a:buClrTx/>
              <a:buSzTx/>
              <a:buFontTx/>
              <a:buNone/>
              <a:defRPr/>
            </a:pPr>
            <a:r>
              <a:rPr kumimoji="0" lang="en-US" altLang="zh-CN" sz="2000" kern="1200" cap="none" spc="0" normalizeH="0" baseline="0" noProof="0" dirty="0">
                <a:latin typeface="Times New Roman" panose="02020603050405020304" pitchFamily="18" charset="0"/>
                <a:ea typeface="楷体_GB2312"/>
                <a:cs typeface="楷体_GB2312"/>
              </a:rPr>
              <a:t>(1) FCFS</a:t>
            </a:r>
            <a:r>
              <a:rPr kumimoji="0" lang="zh-CN" altLang="en-US" sz="2000" kern="1200" cap="none" spc="0" normalizeH="0" baseline="0" noProof="0" dirty="0">
                <a:latin typeface="Times New Roman" panose="02020603050405020304" pitchFamily="18" charset="0"/>
                <a:ea typeface="楷体_GB2312"/>
                <a:cs typeface="楷体_GB2312"/>
              </a:rPr>
              <a:t>调度算法（</a:t>
            </a:r>
            <a:r>
              <a:rPr kumimoji="0" lang="en-US" altLang="zh-CN" sz="2000" kern="1200" cap="none" spc="0" normalizeH="0" baseline="0" noProof="0" dirty="0">
                <a:latin typeface="Times New Roman" panose="02020603050405020304" pitchFamily="18" charset="0"/>
                <a:ea typeface="楷体_GB2312"/>
                <a:cs typeface="楷体_GB2312"/>
              </a:rPr>
              <a:t>2)</a:t>
            </a:r>
            <a:r>
              <a:rPr kumimoji="0" lang="zh-CN" altLang="en-US" sz="2000" kern="1200" cap="none" spc="0" normalizeH="0" baseline="0" noProof="0" dirty="0">
                <a:latin typeface="Times New Roman" panose="02020603050405020304" pitchFamily="18" charset="0"/>
                <a:ea typeface="楷体_GB2312"/>
                <a:cs typeface="楷体_GB2312"/>
              </a:rPr>
              <a:t>短作业优先（</a:t>
            </a:r>
            <a:r>
              <a:rPr kumimoji="0" lang="en-US" altLang="zh-CN" sz="2000" kern="1200" cap="none" spc="0" normalizeH="0" baseline="0" noProof="0" dirty="0">
                <a:latin typeface="Times New Roman" panose="02020603050405020304" pitchFamily="18" charset="0"/>
                <a:ea typeface="楷体_GB2312"/>
                <a:cs typeface="楷体_GB2312"/>
              </a:rPr>
              <a:t>3)</a:t>
            </a:r>
            <a:r>
              <a:rPr kumimoji="0" lang="zh-CN" altLang="en-US" sz="2000" kern="1200" cap="none" spc="0" normalizeH="0" baseline="0" noProof="0" dirty="0">
                <a:latin typeface="Times New Roman" panose="02020603050405020304" pitchFamily="18" charset="0"/>
                <a:ea typeface="楷体_GB2312"/>
                <a:cs typeface="楷体_GB2312"/>
              </a:rPr>
              <a:t>时间片轮转法 </a:t>
            </a:r>
            <a:endParaRPr kumimoji="0" lang="en-US" altLang="zh-CN" sz="2000" kern="1200" cap="none" spc="0" normalizeH="0" baseline="0" noProof="0" dirty="0">
              <a:latin typeface="Times New Roman" panose="02020603050405020304" pitchFamily="18" charset="0"/>
              <a:ea typeface="楷体_GB2312"/>
              <a:cs typeface="楷体_GB2312"/>
            </a:endParaRPr>
          </a:p>
          <a:p>
            <a:pPr marR="0" defTabSz="914400" eaLnBrk="1" hangingPunct="1">
              <a:spcBef>
                <a:spcPct val="50000"/>
              </a:spcBef>
              <a:buClrTx/>
              <a:buSzTx/>
              <a:buFontTx/>
              <a:buNone/>
              <a:defRPr/>
            </a:pPr>
            <a:r>
              <a:rPr kumimoji="0" lang="en-US" altLang="zh-CN" sz="2000" kern="1200" cap="none" spc="0" normalizeH="0" baseline="0" noProof="0" dirty="0">
                <a:latin typeface="Times New Roman" panose="02020603050405020304" pitchFamily="18" charset="0"/>
                <a:ea typeface="楷体_GB2312"/>
                <a:cs typeface="楷体_GB2312"/>
              </a:rPr>
              <a:t>(4) </a:t>
            </a:r>
            <a:r>
              <a:rPr kumimoji="0" lang="zh-CN" altLang="en-US" sz="2000" kern="1200" cap="none" spc="0" normalizeH="0" baseline="0" noProof="0" dirty="0">
                <a:latin typeface="Times New Roman" panose="02020603050405020304" pitchFamily="18" charset="0"/>
                <a:ea typeface="楷体_GB2312"/>
                <a:cs typeface="楷体_GB2312"/>
              </a:rPr>
              <a:t>多级反馈队列调度算法（</a:t>
            </a:r>
            <a:r>
              <a:rPr kumimoji="0" lang="en-US" altLang="zh-CN" sz="2000" kern="1200" cap="none" spc="0" normalizeH="0" baseline="0" noProof="0" dirty="0">
                <a:latin typeface="Times New Roman" panose="02020603050405020304" pitchFamily="18" charset="0"/>
                <a:ea typeface="楷体_GB2312"/>
                <a:cs typeface="楷体_GB2312"/>
              </a:rPr>
              <a:t>5)</a:t>
            </a:r>
            <a:r>
              <a:rPr kumimoji="0" lang="zh-CN" altLang="en-US" sz="2000" kern="1200" cap="none" spc="0" normalizeH="0" baseline="0" noProof="0" dirty="0">
                <a:latin typeface="Times New Roman" panose="02020603050405020304" pitchFamily="18" charset="0"/>
                <a:ea typeface="楷体_GB2312"/>
                <a:cs typeface="楷体_GB2312"/>
              </a:rPr>
              <a:t>基于优先权的剥夺调度算法（</a:t>
            </a:r>
            <a:r>
              <a:rPr kumimoji="0" lang="en-US" altLang="zh-CN" sz="2000" kern="1200" cap="none" spc="0" normalizeH="0" baseline="0" noProof="0" dirty="0">
                <a:latin typeface="Times New Roman" panose="02020603050405020304" pitchFamily="18" charset="0"/>
                <a:ea typeface="楷体_GB2312"/>
                <a:cs typeface="楷体_GB2312"/>
              </a:rPr>
              <a:t>6)</a:t>
            </a:r>
            <a:r>
              <a:rPr kumimoji="0" lang="zh-CN" altLang="en-US" sz="2000" kern="1200" cap="none" spc="0" normalizeH="0" baseline="0" noProof="0" dirty="0">
                <a:latin typeface="Times New Roman" panose="02020603050405020304" pitchFamily="18" charset="0"/>
                <a:ea typeface="楷体_GB2312"/>
                <a:cs typeface="楷体_GB2312"/>
              </a:rPr>
              <a:t>高响应比优先</a:t>
            </a:r>
            <a:endParaRPr kumimoji="0" lang="zh-CN" altLang="en-US" sz="2000" kern="1200" cap="none" spc="0" normalizeH="0" baseline="0" noProof="0" dirty="0">
              <a:latin typeface="Times New Roman" panose="02020603050405020304" pitchFamily="18" charset="0"/>
              <a:ea typeface="楷体_GB2312"/>
              <a:cs typeface="楷体_GB231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灯片编号占位符 1"/>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buNone/>
            </a:pPr>
            <a:fld id="{9A0DB2DC-4C9A-4742-B13C-FB6460FD3503}" type="slidenum">
              <a:rPr lang="en-US" altLang="zh-CN" sz="1400" dirty="0">
                <a:ea typeface="宋体" panose="02010600030101010101" pitchFamily="2" charset="-122"/>
              </a:rPr>
            </a:fld>
            <a:endParaRPr lang="en-US" altLang="zh-CN" sz="1400" dirty="0">
              <a:ea typeface="宋体" panose="02010600030101010101" pitchFamily="2" charset="-122"/>
            </a:endParaRPr>
          </a:p>
        </p:txBody>
      </p:sp>
      <p:sp>
        <p:nvSpPr>
          <p:cNvPr id="67587" name="矩形 2"/>
          <p:cNvSpPr/>
          <p:nvPr/>
        </p:nvSpPr>
        <p:spPr>
          <a:xfrm>
            <a:off x="863600" y="1120775"/>
            <a:ext cx="7200900" cy="3538538"/>
          </a:xfrm>
          <a:prstGeom prst="rect">
            <a:avLst/>
          </a:prstGeom>
          <a:noFill/>
          <a:ln w="9525">
            <a:noFill/>
          </a:ln>
        </p:spPr>
        <p:txBody>
          <a:bodyPr>
            <a:spAutoFit/>
          </a:bodyPr>
          <a:p>
            <a:r>
              <a:rPr lang="zh-CN" altLang="en-US" sz="3200" dirty="0">
                <a:latin typeface="Times New Roman" panose="02020603050405020304" pitchFamily="18" charset="0"/>
              </a:rPr>
              <a:t>实时系统中的进程调度，通常采用</a:t>
            </a:r>
            <a:r>
              <a:rPr lang="en-US" altLang="zh-CN" sz="3200" dirty="0">
                <a:latin typeface="Times New Roman" panose="02020603050405020304" pitchFamily="18" charset="0"/>
              </a:rPr>
              <a:t>______</a:t>
            </a:r>
            <a:r>
              <a:rPr lang="zh-CN" altLang="en-US" sz="3200" dirty="0">
                <a:latin typeface="Times New Roman" panose="02020603050405020304" pitchFamily="18" charset="0"/>
              </a:rPr>
              <a:t>算法。</a:t>
            </a:r>
            <a:endParaRPr lang="en-US" altLang="zh-CN" sz="3200" dirty="0">
              <a:latin typeface="Times New Roman" panose="02020603050405020304" pitchFamily="18" charset="0"/>
            </a:endParaRPr>
          </a:p>
          <a:p>
            <a:br>
              <a:rPr lang="zh-CN" altLang="en-US" sz="3200" dirty="0">
                <a:latin typeface="Times New Roman" panose="02020603050405020304" pitchFamily="18" charset="0"/>
              </a:rPr>
            </a:br>
            <a:r>
              <a:rPr lang="en-US" altLang="zh-CN" sz="3200" dirty="0">
                <a:latin typeface="Times New Roman" panose="02020603050405020304" pitchFamily="18" charset="0"/>
              </a:rPr>
              <a:t>A </a:t>
            </a:r>
            <a:r>
              <a:rPr lang="zh-CN" altLang="en-US" sz="3200" dirty="0">
                <a:latin typeface="Times New Roman" panose="02020603050405020304" pitchFamily="18" charset="0"/>
              </a:rPr>
              <a:t>．响应比高者优先 </a:t>
            </a:r>
            <a:endParaRPr lang="en-US" altLang="zh-CN" sz="3200" dirty="0">
              <a:latin typeface="Times New Roman" panose="02020603050405020304" pitchFamily="18" charset="0"/>
            </a:endParaRPr>
          </a:p>
          <a:p>
            <a:r>
              <a:rPr lang="en-US" altLang="zh-CN" sz="3200" dirty="0">
                <a:latin typeface="Times New Roman" panose="02020603050405020304" pitchFamily="18" charset="0"/>
              </a:rPr>
              <a:t>B </a:t>
            </a:r>
            <a:r>
              <a:rPr lang="zh-CN" altLang="en-US" sz="3200" dirty="0">
                <a:latin typeface="Times New Roman" panose="02020603050405020304" pitchFamily="18" charset="0"/>
              </a:rPr>
              <a:t>．短作业优先</a:t>
            </a:r>
            <a:br>
              <a:rPr lang="zh-CN" altLang="en-US" sz="3200" dirty="0">
                <a:latin typeface="Times New Roman" panose="02020603050405020304" pitchFamily="18" charset="0"/>
              </a:rPr>
            </a:br>
            <a:r>
              <a:rPr lang="en-US" altLang="zh-CN" sz="3200" dirty="0">
                <a:latin typeface="Times New Roman" panose="02020603050405020304" pitchFamily="18" charset="0"/>
              </a:rPr>
              <a:t>C </a:t>
            </a:r>
            <a:r>
              <a:rPr lang="zh-CN" altLang="en-US" sz="3200" dirty="0">
                <a:latin typeface="Times New Roman" panose="02020603050405020304" pitchFamily="18" charset="0"/>
              </a:rPr>
              <a:t>．时间片轮转 </a:t>
            </a:r>
            <a:endParaRPr lang="en-US" altLang="zh-CN" sz="3200" dirty="0">
              <a:latin typeface="Times New Roman" panose="02020603050405020304" pitchFamily="18" charset="0"/>
            </a:endParaRPr>
          </a:p>
          <a:p>
            <a:r>
              <a:rPr lang="en-US" altLang="zh-CN" sz="3200" dirty="0">
                <a:latin typeface="Times New Roman" panose="02020603050405020304" pitchFamily="18" charset="0"/>
              </a:rPr>
              <a:t>D </a:t>
            </a:r>
            <a:r>
              <a:rPr lang="zh-CN" altLang="en-US" sz="3200" dirty="0">
                <a:latin typeface="Times New Roman" panose="02020603050405020304" pitchFamily="18" charset="0"/>
              </a:rPr>
              <a:t>．抢占式的优先数高者优先</a:t>
            </a:r>
            <a:endParaRPr lang="zh-CN" altLang="en-US" sz="3200" dirty="0">
              <a:latin typeface="Times New Roman" panose="02020603050405020304" pitchFamily="18"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灯片编号占位符 1"/>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buNone/>
            </a:pPr>
            <a:fld id="{9A0DB2DC-4C9A-4742-B13C-FB6460FD3503}" type="slidenum">
              <a:rPr lang="en-US" altLang="zh-CN" sz="1400" dirty="0">
                <a:ea typeface="宋体" panose="02010600030101010101" pitchFamily="2" charset="-122"/>
              </a:rPr>
            </a:fld>
            <a:endParaRPr lang="en-US" altLang="zh-CN" sz="1400" dirty="0">
              <a:ea typeface="宋体" panose="02010600030101010101" pitchFamily="2" charset="-122"/>
            </a:endParaRPr>
          </a:p>
        </p:txBody>
      </p:sp>
      <p:sp>
        <p:nvSpPr>
          <p:cNvPr id="68611" name="矩形 2"/>
          <p:cNvSpPr/>
          <p:nvPr/>
        </p:nvSpPr>
        <p:spPr>
          <a:xfrm>
            <a:off x="1008063" y="1304925"/>
            <a:ext cx="7200900" cy="3046413"/>
          </a:xfrm>
          <a:prstGeom prst="rect">
            <a:avLst/>
          </a:prstGeom>
          <a:noFill/>
          <a:ln w="9525">
            <a:noFill/>
          </a:ln>
        </p:spPr>
        <p:txBody>
          <a:bodyPr>
            <a:spAutoFit/>
          </a:bodyPr>
          <a:p>
            <a:r>
              <a:rPr lang="en-US" altLang="zh-CN" sz="3200" dirty="0">
                <a:latin typeface="Times New Roman" panose="02020603050405020304" pitchFamily="18" charset="0"/>
              </a:rPr>
              <a:t>______</a:t>
            </a:r>
            <a:r>
              <a:rPr lang="zh-CN" altLang="en-US" sz="3200" dirty="0">
                <a:latin typeface="Times New Roman" panose="02020603050405020304" pitchFamily="18" charset="0"/>
              </a:rPr>
              <a:t>有利于</a:t>
            </a:r>
            <a:r>
              <a:rPr lang="en-US" altLang="zh-CN" sz="3200" dirty="0">
                <a:latin typeface="Times New Roman" panose="02020603050405020304" pitchFamily="18" charset="0"/>
              </a:rPr>
              <a:t>CPU</a:t>
            </a:r>
            <a:r>
              <a:rPr lang="zh-CN" altLang="en-US" sz="3200" dirty="0">
                <a:latin typeface="Times New Roman" panose="02020603050405020304" pitchFamily="18" charset="0"/>
              </a:rPr>
              <a:t>繁忙型的作业，而不利于</a:t>
            </a:r>
            <a:r>
              <a:rPr lang="en-US" altLang="zh-CN" sz="3200" dirty="0">
                <a:latin typeface="Times New Roman" panose="02020603050405020304" pitchFamily="18" charset="0"/>
              </a:rPr>
              <a:t>I/O</a:t>
            </a:r>
            <a:r>
              <a:rPr lang="zh-CN" altLang="en-US" sz="3200" dirty="0">
                <a:latin typeface="Times New Roman" panose="02020603050405020304" pitchFamily="18" charset="0"/>
              </a:rPr>
              <a:t>繁忙型的作业。</a:t>
            </a:r>
            <a:br>
              <a:rPr lang="zh-CN" altLang="en-US" sz="3200" dirty="0">
                <a:latin typeface="Times New Roman" panose="02020603050405020304" pitchFamily="18" charset="0"/>
              </a:rPr>
            </a:br>
            <a:r>
              <a:rPr lang="en-US" altLang="zh-CN" sz="3200" dirty="0">
                <a:latin typeface="Times New Roman" panose="02020603050405020304" pitchFamily="18" charset="0"/>
              </a:rPr>
              <a:t>A. </a:t>
            </a:r>
            <a:r>
              <a:rPr lang="zh-CN" altLang="en-US" sz="3200" dirty="0">
                <a:latin typeface="Times New Roman" panose="02020603050405020304" pitchFamily="18" charset="0"/>
              </a:rPr>
              <a:t>时间片轮转调度算法</a:t>
            </a:r>
            <a:br>
              <a:rPr lang="zh-CN" altLang="en-US" sz="3200" dirty="0">
                <a:latin typeface="Times New Roman" panose="02020603050405020304" pitchFamily="18" charset="0"/>
              </a:rPr>
            </a:br>
            <a:r>
              <a:rPr lang="en-US" altLang="zh-CN" sz="3200" dirty="0">
                <a:latin typeface="Times New Roman" panose="02020603050405020304" pitchFamily="18" charset="0"/>
              </a:rPr>
              <a:t>B. </a:t>
            </a:r>
            <a:r>
              <a:rPr lang="zh-CN" altLang="en-US" sz="3200" dirty="0">
                <a:latin typeface="Times New Roman" panose="02020603050405020304" pitchFamily="18" charset="0"/>
              </a:rPr>
              <a:t>短作业（进程）优先算法</a:t>
            </a:r>
            <a:br>
              <a:rPr lang="zh-CN" altLang="en-US" sz="3200" dirty="0">
                <a:latin typeface="Times New Roman" panose="02020603050405020304" pitchFamily="18" charset="0"/>
              </a:rPr>
            </a:br>
            <a:r>
              <a:rPr lang="en-US" altLang="zh-CN" sz="3200" dirty="0">
                <a:latin typeface="Times New Roman" panose="02020603050405020304" pitchFamily="18" charset="0"/>
              </a:rPr>
              <a:t>C. </a:t>
            </a:r>
            <a:r>
              <a:rPr lang="zh-CN" altLang="en-US" sz="3200" dirty="0">
                <a:latin typeface="Times New Roman" panose="02020603050405020304" pitchFamily="18" charset="0"/>
              </a:rPr>
              <a:t>先来先服务调度算法</a:t>
            </a:r>
            <a:br>
              <a:rPr lang="zh-CN" altLang="en-US" sz="3200" dirty="0">
                <a:latin typeface="Times New Roman" panose="02020603050405020304" pitchFamily="18" charset="0"/>
              </a:rPr>
            </a:br>
            <a:r>
              <a:rPr lang="en-US" altLang="zh-CN" sz="3200" dirty="0">
                <a:latin typeface="Times New Roman" panose="02020603050405020304" pitchFamily="18" charset="0"/>
              </a:rPr>
              <a:t>D. </a:t>
            </a:r>
            <a:r>
              <a:rPr lang="zh-CN" altLang="en-US" sz="3200" dirty="0">
                <a:latin typeface="Times New Roman" panose="02020603050405020304" pitchFamily="18" charset="0"/>
              </a:rPr>
              <a:t>优先权调度算法</a:t>
            </a:r>
            <a:endParaRPr lang="zh-CN" altLang="en-US" sz="3200" dirty="0">
              <a:latin typeface="Times New Roman" panose="02020603050405020304" pitchFamily="18"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灯片编号占位符 1"/>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ea typeface="楷体_GB2312" pitchFamily="49" charset="-122"/>
              </a:rPr>
            </a:fld>
            <a:endParaRPr lang="en-US" altLang="zh-CN" sz="1400" dirty="0">
              <a:ea typeface="楷体_GB2312" pitchFamily="49" charset="-122"/>
            </a:endParaRPr>
          </a:p>
        </p:txBody>
      </p:sp>
      <p:sp>
        <p:nvSpPr>
          <p:cNvPr id="69635" name="文本框 3"/>
          <p:cNvSpPr txBox="1"/>
          <p:nvPr/>
        </p:nvSpPr>
        <p:spPr>
          <a:xfrm>
            <a:off x="611188" y="1016000"/>
            <a:ext cx="7632700" cy="400050"/>
          </a:xfrm>
          <a:prstGeom prst="rect">
            <a:avLst/>
          </a:prstGeom>
          <a:noFill/>
          <a:ln w="9525">
            <a:noFill/>
          </a:ln>
        </p:spPr>
        <p:txBody>
          <a:bodyPr>
            <a:spAutoFit/>
          </a:bodyPr>
          <a:p>
            <a:pPr marL="342900" indent="-342900" eaLnBrk="1" hangingPunct="1">
              <a:spcBef>
                <a:spcPct val="50000"/>
              </a:spcBef>
              <a:buFont typeface="Arial" panose="020B0604020202020204" pitchFamily="34" charset="0"/>
              <a:buChar char="•"/>
            </a:pPr>
            <a:r>
              <a:rPr lang="en-US" altLang="zh-CN" sz="2000" b="0" dirty="0">
                <a:latin typeface="Times New Roman" panose="02020603050405020304" pitchFamily="18" charset="0"/>
              </a:rPr>
              <a:t>openEuler</a:t>
            </a:r>
            <a:r>
              <a:rPr lang="zh-CN" altLang="en-US" sz="2000" b="0" dirty="0">
                <a:latin typeface="Times New Roman" panose="02020603050405020304" pitchFamily="18" charset="0"/>
              </a:rPr>
              <a:t>使用了</a:t>
            </a:r>
            <a:r>
              <a:rPr lang="zh-CN" altLang="en-US" sz="2000" dirty="0">
                <a:solidFill>
                  <a:srgbClr val="0000FF"/>
                </a:solidFill>
                <a:latin typeface="Times New Roman" panose="02020603050405020304" pitchFamily="18" charset="0"/>
              </a:rPr>
              <a:t>上述先进先出、轮转调度以及优先级调度算法</a:t>
            </a:r>
            <a:endParaRPr lang="zh-CN" altLang="en-US" sz="2000" dirty="0">
              <a:solidFill>
                <a:srgbClr val="0000FF"/>
              </a:solidFill>
              <a:latin typeface="Times New Roman" panose="02020603050405020304" pitchFamily="18" charset="0"/>
            </a:endParaRPr>
          </a:p>
        </p:txBody>
      </p:sp>
      <p:sp>
        <p:nvSpPr>
          <p:cNvPr id="5" name="Rectangle 2"/>
          <p:cNvSpPr txBox="1">
            <a:spLocks noChangeArrowheads="1"/>
          </p:cNvSpPr>
          <p:nvPr/>
        </p:nvSpPr>
        <p:spPr>
          <a:xfrm>
            <a:off x="323850" y="214313"/>
            <a:ext cx="8620125" cy="614363"/>
          </a:xfrm>
          <a:prstGeom prst="rect">
            <a:avLst/>
          </a:prstGeom>
        </p:spPr>
        <p:txBody>
          <a:bodyPr/>
          <a:lstStyle>
            <a:lvl1pPr algn="l" rtl="0" eaLnBrk="0" fontAlgn="base" hangingPunct="0">
              <a:spcBef>
                <a:spcPct val="0"/>
              </a:spcBef>
              <a:spcAft>
                <a:spcPct val="0"/>
              </a:spcAft>
              <a:defRPr sz="4400" b="1">
                <a:solidFill>
                  <a:srgbClr val="000066"/>
                </a:solidFill>
                <a:latin typeface="+mj-lt"/>
                <a:ea typeface="+mj-ea"/>
                <a:cs typeface="+mj-cs"/>
              </a:defRPr>
            </a:lvl1pPr>
            <a:lvl2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2pPr>
            <a:lvl3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3pPr>
            <a:lvl4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4pPr>
            <a:lvl5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5pPr>
            <a:lvl6pPr marL="4572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6pPr>
            <a:lvl7pPr marL="9144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7pPr>
            <a:lvl8pPr marL="13716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8pPr>
            <a:lvl9pPr marL="18288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dirty="0">
                <a:ln>
                  <a:noFill/>
                </a:ln>
                <a:solidFill>
                  <a:schemeClr val="tx1"/>
                </a:solidFill>
                <a:effectLst/>
                <a:uLnTx/>
                <a:uFillTx/>
                <a:latin typeface="+mj-lt"/>
                <a:ea typeface="+mj-ea"/>
                <a:cs typeface="+mj-cs"/>
              </a:rPr>
              <a:t>3.4  </a:t>
            </a:r>
            <a:r>
              <a:rPr kumimoji="0" lang="en-US" altLang="zh-CN" sz="3200" b="1" i="0" u="none" strike="noStrike" kern="0" cap="none" spc="0" normalizeH="0" baseline="0" noProof="0" dirty="0" err="1">
                <a:ln>
                  <a:noFill/>
                </a:ln>
                <a:solidFill>
                  <a:schemeClr val="tx1"/>
                </a:solidFill>
                <a:effectLst/>
                <a:uLnTx/>
                <a:uFillTx/>
                <a:latin typeface="+mj-lt"/>
                <a:ea typeface="+mj-ea"/>
                <a:cs typeface="+mj-cs"/>
              </a:rPr>
              <a:t>openEuler</a:t>
            </a:r>
            <a:r>
              <a:rPr kumimoji="0" lang="zh-CN" altLang="en-US" sz="3200" b="1" i="0" u="none" strike="noStrike" kern="0" cap="none" spc="0" normalizeH="0" baseline="0" noProof="0" dirty="0">
                <a:ln>
                  <a:noFill/>
                </a:ln>
                <a:solidFill>
                  <a:schemeClr val="tx1"/>
                </a:solidFill>
                <a:effectLst/>
                <a:uLnTx/>
                <a:uFillTx/>
                <a:latin typeface="+mj-lt"/>
                <a:ea typeface="+mj-ea"/>
                <a:cs typeface="+mj-cs"/>
              </a:rPr>
              <a:t>的调度技术</a:t>
            </a:r>
            <a:endParaRPr kumimoji="0" lang="zh-CN" altLang="en-US" sz="3200" b="1" i="0" u="none" strike="noStrike" kern="0" cap="none" spc="0" normalizeH="0" baseline="0" noProof="0" dirty="0">
              <a:ln>
                <a:noFill/>
              </a:ln>
              <a:solidFill>
                <a:schemeClr val="tx1"/>
              </a:solidFill>
              <a:effectLst/>
              <a:uLnTx/>
              <a:uFillTx/>
              <a:latin typeface="+mj-lt"/>
              <a:ea typeface="+mj-ea"/>
              <a:cs typeface="+mj-cs"/>
            </a:endParaRPr>
          </a:p>
        </p:txBody>
      </p:sp>
      <p:sp>
        <p:nvSpPr>
          <p:cNvPr id="69637" name="文本框 5"/>
          <p:cNvSpPr txBox="1"/>
          <p:nvPr/>
        </p:nvSpPr>
        <p:spPr>
          <a:xfrm>
            <a:off x="608013" y="1604963"/>
            <a:ext cx="7632700" cy="5478462"/>
          </a:xfrm>
          <a:prstGeom prst="rect">
            <a:avLst/>
          </a:prstGeom>
          <a:noFill/>
          <a:ln w="9525">
            <a:noFill/>
          </a:ln>
        </p:spPr>
        <p:txBody>
          <a:bodyPr>
            <a:spAutoFit/>
          </a:bodyPr>
          <a:p>
            <a:pPr marL="342900" indent="-342900" eaLnBrk="1" hangingPunct="1">
              <a:spcBef>
                <a:spcPct val="50000"/>
              </a:spcBef>
              <a:buFont typeface="Arial" panose="020B0604020202020204" pitchFamily="34" charset="0"/>
              <a:buChar char="•"/>
            </a:pPr>
            <a:r>
              <a:rPr lang="zh-CN" altLang="en-US" sz="2000" b="0" dirty="0">
                <a:latin typeface="Times New Roman" panose="02020603050405020304" pitchFamily="18" charset="0"/>
              </a:rPr>
              <a:t>针对多种类别的进程（限期进程、实时进程和普通进程），实现了多种调度策略</a:t>
            </a:r>
            <a:endParaRPr lang="en-US" altLang="zh-CN" sz="2000" b="0" dirty="0">
              <a:latin typeface="Times New Roman" panose="02020603050405020304" pitchFamily="18" charset="0"/>
            </a:endParaRPr>
          </a:p>
          <a:p>
            <a:pPr marL="800100" lvl="1" indent="-342900" eaLnBrk="1" hangingPunct="1">
              <a:spcBef>
                <a:spcPct val="50000"/>
              </a:spcBef>
              <a:buFont typeface="Arial" panose="020B0604020202020204" pitchFamily="34" charset="0"/>
              <a:buChar char="•"/>
            </a:pPr>
            <a:r>
              <a:rPr lang="zh-CN" altLang="en-US" sz="2000" b="0" dirty="0">
                <a:latin typeface="Times New Roman" panose="02020603050405020304" pitchFamily="18" charset="0"/>
              </a:rPr>
              <a:t>限期进程：限期调度策略，选择进程截止时间距当前时间点最近的进程来运行</a:t>
            </a:r>
            <a:endParaRPr lang="en-US" altLang="zh-CN" sz="2000" b="0" dirty="0">
              <a:latin typeface="Times New Roman" panose="02020603050405020304" pitchFamily="18" charset="0"/>
            </a:endParaRPr>
          </a:p>
          <a:p>
            <a:pPr marL="800100" lvl="1" indent="-342900" eaLnBrk="1" hangingPunct="1">
              <a:spcBef>
                <a:spcPct val="50000"/>
              </a:spcBef>
              <a:buFont typeface="Arial" panose="020B0604020202020204" pitchFamily="34" charset="0"/>
              <a:buChar char="•"/>
            </a:pPr>
            <a:r>
              <a:rPr lang="zh-CN" altLang="en-US" sz="2000" b="0" dirty="0">
                <a:latin typeface="Times New Roman" panose="02020603050405020304" pitchFamily="18" charset="0"/>
              </a:rPr>
              <a:t>实时进程：先进先出、轮转调度</a:t>
            </a:r>
            <a:endParaRPr lang="en-US" altLang="zh-CN" sz="2000" b="0" dirty="0">
              <a:latin typeface="Times New Roman" panose="02020603050405020304" pitchFamily="18" charset="0"/>
            </a:endParaRPr>
          </a:p>
          <a:p>
            <a:pPr marL="800100" lvl="1" indent="-342900" eaLnBrk="1" hangingPunct="1">
              <a:spcBef>
                <a:spcPct val="50000"/>
              </a:spcBef>
              <a:buFont typeface="Arial" panose="020B0604020202020204" pitchFamily="34" charset="0"/>
              <a:buChar char="•"/>
            </a:pPr>
            <a:r>
              <a:rPr lang="zh-CN" altLang="en-US" sz="2000" b="0" dirty="0">
                <a:latin typeface="Times New Roman" panose="02020603050405020304" pitchFamily="18" charset="0"/>
              </a:rPr>
              <a:t>普通进程：</a:t>
            </a:r>
            <a:r>
              <a:rPr lang="zh-CN" altLang="en-US" sz="2000" dirty="0">
                <a:solidFill>
                  <a:srgbClr val="0000FF"/>
                </a:solidFill>
                <a:latin typeface="Times New Roman" panose="02020603050405020304" pitchFamily="18" charset="0"/>
              </a:rPr>
              <a:t>标准轮流分时调度</a:t>
            </a:r>
            <a:r>
              <a:rPr lang="zh-CN" altLang="en-US" sz="2000" b="0" dirty="0">
                <a:latin typeface="Times New Roman" panose="02020603050405020304" pitchFamily="18" charset="0"/>
              </a:rPr>
              <a:t>，采用的是</a:t>
            </a:r>
            <a:r>
              <a:rPr lang="en-US" altLang="zh-CN" sz="2000" b="0" dirty="0">
                <a:latin typeface="Times New Roman" panose="02020603050405020304" pitchFamily="18" charset="0"/>
              </a:rPr>
              <a:t>CFS</a:t>
            </a:r>
            <a:r>
              <a:rPr lang="zh-CN" altLang="en-US" sz="2000" b="0" dirty="0">
                <a:latin typeface="Times New Roman" panose="02020603050405020304" pitchFamily="18" charset="0"/>
              </a:rPr>
              <a:t>调度算法</a:t>
            </a:r>
            <a:endParaRPr lang="en-US" altLang="zh-CN" sz="2000" b="0" dirty="0">
              <a:latin typeface="Times New Roman" panose="02020603050405020304" pitchFamily="18" charset="0"/>
            </a:endParaRPr>
          </a:p>
          <a:p>
            <a:pPr marL="800100" lvl="1" indent="-342900" eaLnBrk="1" hangingPunct="1">
              <a:spcBef>
                <a:spcPct val="50000"/>
              </a:spcBef>
              <a:buFont typeface="Arial" panose="020B0604020202020204" pitchFamily="34" charset="0"/>
              <a:buChar char="•"/>
            </a:pPr>
            <a:endParaRPr lang="en-US" altLang="zh-CN" sz="2000" b="0" dirty="0">
              <a:latin typeface="Times New Roman" panose="02020603050405020304" pitchFamily="18" charset="0"/>
            </a:endParaRPr>
          </a:p>
          <a:p>
            <a:pPr marL="342900" indent="-342900" eaLnBrk="1" hangingPunct="1">
              <a:spcBef>
                <a:spcPct val="50000"/>
              </a:spcBef>
              <a:buFont typeface="Arial" panose="020B0604020202020204" pitchFamily="34" charset="0"/>
              <a:buChar char="•"/>
            </a:pPr>
            <a:r>
              <a:rPr lang="zh-CN" altLang="en-US" sz="2000" b="0" dirty="0">
                <a:latin typeface="Times New Roman" panose="02020603050405020304" pitchFamily="18" charset="0"/>
              </a:rPr>
              <a:t>实时进程使用的先进先出、轮转调度用到了优先级和时间片的概念，但是使用这两种策略的实时进程在被添加到主调度队列后不一定会被调度，这还与实时进程的优先级有关</a:t>
            </a:r>
            <a:endParaRPr lang="zh-CN" altLang="en-US" sz="2000" b="0" dirty="0">
              <a:latin typeface="Times New Roman" panose="02020603050405020304" pitchFamily="18" charset="0"/>
            </a:endParaRPr>
          </a:p>
          <a:p>
            <a:pPr marL="342900" indent="-342900" eaLnBrk="1" hangingPunct="1">
              <a:spcBef>
                <a:spcPct val="50000"/>
              </a:spcBef>
              <a:buFont typeface="Arial" panose="020B0604020202020204" pitchFamily="34" charset="0"/>
              <a:buChar char="•"/>
            </a:pPr>
            <a:r>
              <a:rPr lang="en-US" altLang="zh-CN" sz="2000" b="0" dirty="0">
                <a:latin typeface="Times New Roman" panose="02020603050405020304" pitchFamily="18" charset="0"/>
              </a:rPr>
              <a:t>openEuler</a:t>
            </a:r>
            <a:r>
              <a:rPr lang="zh-CN" altLang="en-US" sz="2000" b="0" dirty="0">
                <a:latin typeface="Times New Roman" panose="02020603050405020304" pitchFamily="18" charset="0"/>
              </a:rPr>
              <a:t>中一种核心的进程调度策略为</a:t>
            </a:r>
            <a:r>
              <a:rPr lang="zh-CN" altLang="en-US" sz="2000" dirty="0">
                <a:solidFill>
                  <a:srgbClr val="0000FF"/>
                </a:solidFill>
                <a:latin typeface="Times New Roman" panose="02020603050405020304" pitchFamily="18" charset="0"/>
              </a:rPr>
              <a:t>标准轮流分时调度</a:t>
            </a:r>
            <a:r>
              <a:rPr lang="zh-CN" altLang="en-US" sz="2000" b="0" dirty="0">
                <a:latin typeface="Times New Roman" panose="02020603050405020304" pitchFamily="18" charset="0"/>
              </a:rPr>
              <a:t>策略，其采用的是</a:t>
            </a:r>
            <a:r>
              <a:rPr lang="en-US" altLang="zh-CN" sz="2000" dirty="0">
                <a:solidFill>
                  <a:srgbClr val="0000FF"/>
                </a:solidFill>
                <a:latin typeface="Times New Roman" panose="02020603050405020304" pitchFamily="18" charset="0"/>
              </a:rPr>
              <a:t>CFS</a:t>
            </a:r>
            <a:r>
              <a:rPr lang="zh-CN" altLang="en-US" sz="2000" dirty="0">
                <a:solidFill>
                  <a:srgbClr val="0000FF"/>
                </a:solidFill>
                <a:latin typeface="Times New Roman" panose="02020603050405020304" pitchFamily="18" charset="0"/>
              </a:rPr>
              <a:t>（</a:t>
            </a:r>
            <a:r>
              <a:rPr lang="en-US" altLang="zh-CN" sz="2000" dirty="0">
                <a:solidFill>
                  <a:srgbClr val="0000FF"/>
                </a:solidFill>
                <a:latin typeface="Times New Roman" panose="02020603050405020304" pitchFamily="18" charset="0"/>
              </a:rPr>
              <a:t>Completely Fair Scheduler</a:t>
            </a:r>
            <a:r>
              <a:rPr lang="zh-CN" altLang="en-US" sz="2000" dirty="0">
                <a:solidFill>
                  <a:srgbClr val="0000FF"/>
                </a:solidFill>
                <a:latin typeface="Times New Roman" panose="02020603050405020304" pitchFamily="18" charset="0"/>
              </a:rPr>
              <a:t>）</a:t>
            </a:r>
            <a:r>
              <a:rPr lang="zh-CN" altLang="en-US" sz="2000" b="0" dirty="0">
                <a:latin typeface="Times New Roman" panose="02020603050405020304" pitchFamily="18" charset="0"/>
              </a:rPr>
              <a:t>算法，确保了普通进程的相对公平</a:t>
            </a:r>
            <a:endParaRPr lang="zh-CN" altLang="en-US" sz="2000" b="0" dirty="0">
              <a:latin typeface="Times New Roman" panose="02020603050405020304" pitchFamily="18" charset="0"/>
            </a:endParaRPr>
          </a:p>
          <a:p>
            <a:pPr marL="800100" lvl="1" indent="-342900" eaLnBrk="1" hangingPunct="1">
              <a:spcBef>
                <a:spcPct val="50000"/>
              </a:spcBef>
              <a:buFont typeface="Arial" panose="020B0604020202020204" pitchFamily="34" charset="0"/>
              <a:buChar char="•"/>
            </a:pPr>
            <a:endParaRPr lang="zh-CN" altLang="en-US" sz="2000" b="0" dirty="0">
              <a:latin typeface="Times New Roman" panose="02020603050405020304" pitchFamily="18"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灯片编号占位符 1"/>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buNone/>
            </a:pPr>
            <a:fld id="{9A0DB2DC-4C9A-4742-B13C-FB6460FD3503}" type="slidenum">
              <a:rPr lang="en-US" altLang="zh-CN" sz="1400" dirty="0">
                <a:ea typeface="宋体" panose="02010600030101010101" pitchFamily="2" charset="-122"/>
              </a:rPr>
            </a:fld>
            <a:endParaRPr lang="en-US" altLang="zh-CN" sz="1400" dirty="0">
              <a:ea typeface="宋体" panose="02010600030101010101" pitchFamily="2" charset="-122"/>
            </a:endParaRPr>
          </a:p>
        </p:txBody>
      </p:sp>
      <p:sp>
        <p:nvSpPr>
          <p:cNvPr id="70659" name="矩形 3"/>
          <p:cNvSpPr/>
          <p:nvPr/>
        </p:nvSpPr>
        <p:spPr>
          <a:xfrm>
            <a:off x="476250" y="1331913"/>
            <a:ext cx="3556000" cy="4892675"/>
          </a:xfrm>
          <a:prstGeom prst="rect">
            <a:avLst/>
          </a:prstGeom>
          <a:noFill/>
          <a:ln w="9525">
            <a:noFill/>
          </a:ln>
        </p:spPr>
        <p:txBody>
          <a:bodyPr>
            <a:spAutoFit/>
          </a:bodyPr>
          <a:p>
            <a:pPr algn="just"/>
            <a:r>
              <a:rPr lang="en-US" altLang="zh-CN" dirty="0">
                <a:latin typeface="Times New Roman" panose="02020603050405020304" pitchFamily="18" charset="0"/>
              </a:rPr>
              <a:t>Linux2.4</a:t>
            </a:r>
            <a:r>
              <a:rPr lang="zh-CN" altLang="en-US" dirty="0">
                <a:latin typeface="Times New Roman" panose="02020603050405020304" pitchFamily="18" charset="0"/>
              </a:rPr>
              <a:t>版本的</a:t>
            </a:r>
            <a:r>
              <a:rPr lang="en-US" altLang="zh-CN" dirty="0">
                <a:latin typeface="Times New Roman" panose="02020603050405020304" pitchFamily="18" charset="0"/>
              </a:rPr>
              <a:t>Linux</a:t>
            </a:r>
            <a:r>
              <a:rPr lang="zh-CN" altLang="en-US" dirty="0">
                <a:latin typeface="Times New Roman" panose="02020603050405020304" pitchFamily="18" charset="0"/>
              </a:rPr>
              <a:t>内核每次在寻找下一个任务时，需要遍历系统中所有的任务链表，所以被称为</a:t>
            </a:r>
            <a:r>
              <a:rPr lang="en-US" altLang="zh-CN" dirty="0">
                <a:latin typeface="Times New Roman" panose="02020603050405020304" pitchFamily="18" charset="0"/>
              </a:rPr>
              <a:t>O(n)</a:t>
            </a:r>
            <a:r>
              <a:rPr lang="zh-CN" altLang="en-US" dirty="0">
                <a:latin typeface="Times New Roman" panose="02020603050405020304" pitchFamily="18" charset="0"/>
              </a:rPr>
              <a:t>调度器。</a:t>
            </a:r>
            <a:endParaRPr lang="en-US" altLang="zh-CN" dirty="0">
              <a:latin typeface="Times New Roman" panose="02020603050405020304" pitchFamily="18" charset="0"/>
            </a:endParaRPr>
          </a:p>
          <a:p>
            <a:pPr algn="just"/>
            <a:endParaRPr lang="en-US" altLang="zh-CN" dirty="0">
              <a:latin typeface="Times New Roman" panose="02020603050405020304" pitchFamily="18" charset="0"/>
            </a:endParaRPr>
          </a:p>
          <a:p>
            <a:pPr algn="just"/>
            <a:r>
              <a:rPr lang="zh-CN" altLang="zh-CN" dirty="0">
                <a:latin typeface="Times New Roman" panose="02020603050405020304" pitchFamily="18" charset="0"/>
              </a:rPr>
              <a:t>调度器定义了个</a:t>
            </a:r>
            <a:r>
              <a:rPr lang="en-US" altLang="zh-CN" dirty="0">
                <a:latin typeface="Times New Roman" panose="02020603050405020304" pitchFamily="18" charset="0"/>
              </a:rPr>
              <a:t>runqueue</a:t>
            </a:r>
            <a:r>
              <a:rPr lang="zh-CN" altLang="zh-CN" dirty="0">
                <a:latin typeface="Times New Roman" panose="02020603050405020304" pitchFamily="18" charset="0"/>
              </a:rPr>
              <a:t>的运行队列，将进程的状态变为</a:t>
            </a:r>
            <a:r>
              <a:rPr lang="en-US" altLang="zh-CN" dirty="0">
                <a:latin typeface="Times New Roman" panose="02020603050405020304" pitchFamily="18" charset="0"/>
              </a:rPr>
              <a:t>Running</a:t>
            </a:r>
            <a:r>
              <a:rPr lang="zh-CN" altLang="zh-CN" dirty="0">
                <a:latin typeface="Times New Roman" panose="02020603050405020304" pitchFamily="18" charset="0"/>
              </a:rPr>
              <a:t>的都会添加到此运行队列中，不管是实时进程，还是普通进程都会添加到这个运行队列中。</a:t>
            </a:r>
            <a:endParaRPr lang="en-US" altLang="zh-CN" dirty="0">
              <a:latin typeface="Times New Roman" panose="02020603050405020304" pitchFamily="18" charset="0"/>
            </a:endParaRPr>
          </a:p>
        </p:txBody>
      </p:sp>
      <p:sp>
        <p:nvSpPr>
          <p:cNvPr id="5" name="矩形 4"/>
          <p:cNvSpPr/>
          <p:nvPr/>
        </p:nvSpPr>
        <p:spPr>
          <a:xfrm>
            <a:off x="476250" y="336550"/>
            <a:ext cx="3902075" cy="523875"/>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rgbClr val="000066"/>
                </a:solidFill>
                <a:effectLst/>
                <a:uLnTx/>
                <a:uFillTx/>
                <a:latin typeface="+mj-lt"/>
                <a:ea typeface="+mj-ea"/>
                <a:cs typeface="+mj-cs"/>
              </a:rPr>
              <a:t>O(n)</a:t>
            </a:r>
            <a:r>
              <a:rPr kumimoji="0" lang="zh-CN" altLang="zh-CN" sz="2800" b="1" i="0" u="none" strike="noStrike" kern="1200" cap="none" spc="0" normalizeH="0" baseline="0" noProof="0" dirty="0">
                <a:ln>
                  <a:noFill/>
                </a:ln>
                <a:solidFill>
                  <a:srgbClr val="000066"/>
                </a:solidFill>
                <a:effectLst/>
                <a:uLnTx/>
                <a:uFillTx/>
                <a:latin typeface="+mj-lt"/>
                <a:ea typeface="+mj-ea"/>
                <a:cs typeface="+mj-cs"/>
              </a:rPr>
              <a:t>调度器的实现原理</a:t>
            </a:r>
            <a:endParaRPr kumimoji="0" lang="zh-CN" altLang="zh-CN" sz="2800" b="1" i="0" u="none" strike="noStrike" kern="1200" cap="none" spc="0" normalizeH="0" baseline="0" noProof="0" dirty="0">
              <a:ln>
                <a:noFill/>
              </a:ln>
              <a:solidFill>
                <a:srgbClr val="000066"/>
              </a:solidFill>
              <a:effectLst/>
              <a:uLnTx/>
              <a:uFillTx/>
              <a:latin typeface="+mj-lt"/>
              <a:ea typeface="+mj-ea"/>
              <a:cs typeface="+mj-cs"/>
            </a:endParaRPr>
          </a:p>
        </p:txBody>
      </p:sp>
      <p:pic>
        <p:nvPicPr>
          <p:cNvPr id="70661" name="Picture 6" descr="arch"/>
          <p:cNvPicPr>
            <a:picLocks noChangeAspect="1"/>
          </p:cNvPicPr>
          <p:nvPr/>
        </p:nvPicPr>
        <p:blipFill>
          <a:blip r:embed="rId1"/>
          <a:stretch>
            <a:fillRect/>
          </a:stretch>
        </p:blipFill>
        <p:spPr>
          <a:xfrm>
            <a:off x="4233863" y="1341438"/>
            <a:ext cx="4684712" cy="4392612"/>
          </a:xfrm>
          <a:prstGeom prst="rect">
            <a:avLst/>
          </a:prstGeom>
          <a:noFill/>
          <a:ln w="9525">
            <a:noFill/>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灯片编号占位符 1"/>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buNone/>
            </a:pPr>
            <a:fld id="{9A0DB2DC-4C9A-4742-B13C-FB6460FD3503}" type="slidenum">
              <a:rPr lang="en-US" altLang="zh-CN" sz="1400" dirty="0">
                <a:ea typeface="宋体" panose="02010600030101010101" pitchFamily="2" charset="-122"/>
              </a:rPr>
            </a:fld>
            <a:endParaRPr lang="en-US" altLang="zh-CN" sz="1400" dirty="0">
              <a:ea typeface="宋体" panose="02010600030101010101" pitchFamily="2" charset="-122"/>
            </a:endParaRPr>
          </a:p>
        </p:txBody>
      </p:sp>
      <p:sp>
        <p:nvSpPr>
          <p:cNvPr id="71683" name="矩形 3"/>
          <p:cNvSpPr/>
          <p:nvPr/>
        </p:nvSpPr>
        <p:spPr>
          <a:xfrm>
            <a:off x="476250" y="1331913"/>
            <a:ext cx="7875588" cy="2676525"/>
          </a:xfrm>
          <a:prstGeom prst="rect">
            <a:avLst/>
          </a:prstGeom>
          <a:noFill/>
          <a:ln w="9525">
            <a:noFill/>
          </a:ln>
        </p:spPr>
        <p:txBody>
          <a:bodyPr>
            <a:spAutoFit/>
          </a:bodyPr>
          <a:p>
            <a:pPr algn="just"/>
            <a:r>
              <a:rPr lang="zh-CN" altLang="zh-CN" dirty="0">
                <a:latin typeface="Times New Roman" panose="02020603050405020304" pitchFamily="18" charset="0"/>
              </a:rPr>
              <a:t>当需要从运行队列中需要一个合适的进程运行时，则就需要从队列的头遍历到尾部，所以说寻找一个合适进程的时间复杂度是</a:t>
            </a:r>
            <a:r>
              <a:rPr lang="en-US" altLang="zh-CN" dirty="0">
                <a:latin typeface="Times New Roman" panose="02020603050405020304" pitchFamily="18" charset="0"/>
              </a:rPr>
              <a:t>O(n)</a:t>
            </a:r>
            <a:endParaRPr lang="en-US" altLang="zh-CN" dirty="0">
              <a:latin typeface="Times New Roman" panose="02020603050405020304" pitchFamily="18" charset="0"/>
            </a:endParaRPr>
          </a:p>
          <a:p>
            <a:pPr algn="just"/>
            <a:endParaRPr lang="en-US" altLang="zh-CN" dirty="0">
              <a:latin typeface="Times New Roman" panose="02020603050405020304" pitchFamily="18" charset="0"/>
            </a:endParaRPr>
          </a:p>
          <a:p>
            <a:pPr algn="just"/>
            <a:r>
              <a:rPr lang="zh-CN" altLang="zh-CN" dirty="0">
                <a:latin typeface="Times New Roman" panose="02020603050405020304" pitchFamily="18" charset="0"/>
              </a:rPr>
              <a:t>当运行队列中的进程数目逐渐增大，则调度器的效率就会出现明显的下降。运行队列中的进程是没有次序的，实时进程和普通进程是杂乱无章的在里面排序的。</a:t>
            </a:r>
            <a:endParaRPr lang="zh-CN" altLang="en-US" dirty="0">
              <a:latin typeface="Times New Roman" panose="02020603050405020304" pitchFamily="18" charset="0"/>
            </a:endParaRPr>
          </a:p>
        </p:txBody>
      </p:sp>
      <p:sp>
        <p:nvSpPr>
          <p:cNvPr id="5" name="矩形 4"/>
          <p:cNvSpPr/>
          <p:nvPr/>
        </p:nvSpPr>
        <p:spPr>
          <a:xfrm>
            <a:off x="476250" y="336550"/>
            <a:ext cx="3902075" cy="523875"/>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rgbClr val="000066"/>
                </a:solidFill>
                <a:effectLst/>
                <a:uLnTx/>
                <a:uFillTx/>
                <a:latin typeface="+mj-lt"/>
                <a:ea typeface="+mj-ea"/>
                <a:cs typeface="+mj-cs"/>
              </a:rPr>
              <a:t>O(n)</a:t>
            </a:r>
            <a:r>
              <a:rPr kumimoji="0" lang="zh-CN" altLang="zh-CN" sz="2800" b="1" i="0" u="none" strike="noStrike" kern="1200" cap="none" spc="0" normalizeH="0" baseline="0" noProof="0" dirty="0">
                <a:ln>
                  <a:noFill/>
                </a:ln>
                <a:solidFill>
                  <a:srgbClr val="000066"/>
                </a:solidFill>
                <a:effectLst/>
                <a:uLnTx/>
                <a:uFillTx/>
                <a:latin typeface="+mj-lt"/>
                <a:ea typeface="+mj-ea"/>
                <a:cs typeface="+mj-cs"/>
              </a:rPr>
              <a:t>调度器的实现原理</a:t>
            </a:r>
            <a:endParaRPr kumimoji="0" lang="zh-CN" altLang="zh-CN" sz="2800" b="1" i="0" u="none" strike="noStrike" kern="1200" cap="none" spc="0" normalizeH="0" baseline="0" noProof="0" dirty="0">
              <a:ln>
                <a:noFill/>
              </a:ln>
              <a:solidFill>
                <a:srgbClr val="000066"/>
              </a:solidFill>
              <a:effectLst/>
              <a:uLnTx/>
              <a:uFillTx/>
              <a:latin typeface="+mj-lt"/>
              <a:ea typeface="+mj-ea"/>
              <a:cs typeface="+mj-cs"/>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灯片编号占位符 1"/>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buNone/>
            </a:pPr>
            <a:fld id="{9A0DB2DC-4C9A-4742-B13C-FB6460FD3503}" type="slidenum">
              <a:rPr lang="en-US" altLang="zh-CN" sz="1400" dirty="0">
                <a:ea typeface="宋体" panose="02010600030101010101" pitchFamily="2" charset="-122"/>
              </a:rPr>
            </a:fld>
            <a:endParaRPr lang="en-US" altLang="zh-CN" sz="1400" dirty="0">
              <a:ea typeface="宋体" panose="02010600030101010101" pitchFamily="2" charset="-122"/>
            </a:endParaRPr>
          </a:p>
        </p:txBody>
      </p:sp>
      <p:sp>
        <p:nvSpPr>
          <p:cNvPr id="72707" name="矩形 3"/>
          <p:cNvSpPr/>
          <p:nvPr/>
        </p:nvSpPr>
        <p:spPr>
          <a:xfrm>
            <a:off x="484188" y="1233488"/>
            <a:ext cx="8056562" cy="3416300"/>
          </a:xfrm>
          <a:prstGeom prst="rect">
            <a:avLst/>
          </a:prstGeom>
          <a:noFill/>
          <a:ln w="9525">
            <a:noFill/>
          </a:ln>
        </p:spPr>
        <p:txBody>
          <a:bodyPr>
            <a:spAutoFit/>
          </a:bodyPr>
          <a:p>
            <a:pPr algn="just"/>
            <a:r>
              <a:rPr lang="zh-CN" altLang="en-US" dirty="0">
                <a:latin typeface="Times New Roman" panose="02020603050405020304" pitchFamily="18" charset="0"/>
              </a:rPr>
              <a:t>算法复杂度问题：让人最不爽的就是对</a:t>
            </a:r>
            <a:r>
              <a:rPr lang="en-US" altLang="zh-CN" dirty="0">
                <a:latin typeface="Times New Roman" panose="02020603050405020304" pitchFamily="18" charset="0"/>
              </a:rPr>
              <a:t>runqueue</a:t>
            </a:r>
            <a:r>
              <a:rPr lang="zh-CN" altLang="en-US" dirty="0">
                <a:latin typeface="Times New Roman" panose="02020603050405020304" pitchFamily="18" charset="0"/>
              </a:rPr>
              <a:t>队列的遍历，当系统中</a:t>
            </a:r>
            <a:r>
              <a:rPr lang="en-US" altLang="zh-CN" dirty="0">
                <a:latin typeface="Times New Roman" panose="02020603050405020304" pitchFamily="18" charset="0"/>
              </a:rPr>
              <a:t>runnable</a:t>
            </a:r>
            <a:r>
              <a:rPr lang="zh-CN" altLang="en-US" dirty="0">
                <a:latin typeface="Times New Roman" panose="02020603050405020304" pitchFamily="18" charset="0"/>
              </a:rPr>
              <a:t>进程不多的时候，遍历链表的开销还可以接受，但是随着系统中</a:t>
            </a:r>
            <a:r>
              <a:rPr lang="en-US" altLang="zh-CN" dirty="0">
                <a:latin typeface="Times New Roman" panose="02020603050405020304" pitchFamily="18" charset="0"/>
              </a:rPr>
              <a:t>runnable</a:t>
            </a:r>
            <a:r>
              <a:rPr lang="zh-CN" altLang="en-US" dirty="0">
                <a:latin typeface="Times New Roman" panose="02020603050405020304" pitchFamily="18" charset="0"/>
              </a:rPr>
              <a:t>状态的进程数目增多，那么调度器</a:t>
            </a:r>
            <a:r>
              <a:rPr lang="en-US" altLang="zh-CN" dirty="0">
                <a:latin typeface="Times New Roman" panose="02020603050405020304" pitchFamily="18" charset="0"/>
              </a:rPr>
              <a:t>select next</a:t>
            </a:r>
            <a:r>
              <a:rPr lang="zh-CN" altLang="en-US" dirty="0">
                <a:latin typeface="Times New Roman" panose="02020603050405020304" pitchFamily="18" charset="0"/>
              </a:rPr>
              <a:t>的运算量也随之呈线性的增长。</a:t>
            </a:r>
            <a:endParaRPr lang="en-US" altLang="zh-CN" dirty="0">
              <a:latin typeface="Times New Roman" panose="02020603050405020304" pitchFamily="18" charset="0"/>
            </a:endParaRPr>
          </a:p>
          <a:p>
            <a:pPr algn="just"/>
            <a:endParaRPr lang="en-US" altLang="zh-CN" dirty="0">
              <a:latin typeface="Times New Roman" panose="02020603050405020304" pitchFamily="18" charset="0"/>
            </a:endParaRPr>
          </a:p>
          <a:p>
            <a:pPr algn="just"/>
            <a:r>
              <a:rPr lang="zh-CN" altLang="en-US" dirty="0">
                <a:latin typeface="Times New Roman" panose="02020603050405020304" pitchFamily="18" charset="0"/>
              </a:rPr>
              <a:t>多核处理器扩展问题：多处理器的进程在同一个就绪队列中，因此调度器对它的所有操作都会因为全局自旋锁而导致系统各个处理器之间的等待。</a:t>
            </a:r>
            <a:endParaRPr lang="en-US" altLang="zh-CN" dirty="0">
              <a:latin typeface="Times New Roman" panose="02020603050405020304" pitchFamily="18" charset="0"/>
            </a:endParaRPr>
          </a:p>
          <a:p>
            <a:pPr algn="just"/>
            <a:endParaRPr lang="en-US" altLang="zh-CN" dirty="0">
              <a:latin typeface="Times New Roman" panose="02020603050405020304" pitchFamily="18" charset="0"/>
            </a:endParaRPr>
          </a:p>
        </p:txBody>
      </p:sp>
      <p:sp>
        <p:nvSpPr>
          <p:cNvPr id="5" name="矩形 4"/>
          <p:cNvSpPr/>
          <p:nvPr/>
        </p:nvSpPr>
        <p:spPr>
          <a:xfrm>
            <a:off x="476250" y="336550"/>
            <a:ext cx="3902075" cy="523875"/>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rgbClr val="000066"/>
                </a:solidFill>
                <a:effectLst/>
                <a:uLnTx/>
                <a:uFillTx/>
                <a:latin typeface="+mj-lt"/>
                <a:ea typeface="+mj-ea"/>
                <a:cs typeface="+mj-cs"/>
              </a:rPr>
              <a:t>O(n)</a:t>
            </a:r>
            <a:r>
              <a:rPr kumimoji="0" lang="zh-CN" altLang="zh-CN" sz="2800" b="1" i="0" u="none" strike="noStrike" kern="1200" cap="none" spc="0" normalizeH="0" baseline="0" noProof="0" dirty="0">
                <a:ln>
                  <a:noFill/>
                </a:ln>
                <a:solidFill>
                  <a:srgbClr val="000066"/>
                </a:solidFill>
                <a:effectLst/>
                <a:uLnTx/>
                <a:uFillTx/>
                <a:latin typeface="+mj-lt"/>
                <a:ea typeface="+mj-ea"/>
                <a:cs typeface="+mj-cs"/>
              </a:rPr>
              <a:t>调度器</a:t>
            </a:r>
            <a:r>
              <a:rPr kumimoji="0" lang="zh-CN" altLang="zh-CN" sz="2800" b="1" i="0" u="none" strike="noStrike" kern="1200" cap="none" spc="0" normalizeH="0" baseline="0" noProof="0" dirty="0" smtClean="0">
                <a:ln>
                  <a:noFill/>
                </a:ln>
                <a:solidFill>
                  <a:srgbClr val="000066"/>
                </a:solidFill>
                <a:effectLst/>
                <a:uLnTx/>
                <a:uFillTx/>
                <a:latin typeface="+mj-lt"/>
                <a:ea typeface="+mj-ea"/>
                <a:cs typeface="+mj-cs"/>
              </a:rPr>
              <a:t>的</a:t>
            </a:r>
            <a:r>
              <a:rPr kumimoji="0" lang="zh-CN" altLang="en-US" sz="2800" b="1" i="0" u="none" strike="noStrike" kern="1200" cap="none" spc="0" normalizeH="0" baseline="0" noProof="0" dirty="0" smtClean="0">
                <a:ln>
                  <a:noFill/>
                </a:ln>
                <a:solidFill>
                  <a:srgbClr val="000066"/>
                </a:solidFill>
                <a:effectLst/>
                <a:uLnTx/>
                <a:uFillTx/>
                <a:latin typeface="+mj-lt"/>
                <a:ea typeface="+mj-ea"/>
                <a:cs typeface="+mj-cs"/>
              </a:rPr>
              <a:t>缺点</a:t>
            </a:r>
            <a:endParaRPr kumimoji="0" lang="zh-CN" altLang="zh-CN" sz="2800" b="1" i="0" u="none" strike="noStrike" kern="1200" cap="none" spc="0" normalizeH="0" baseline="0" noProof="0" dirty="0">
              <a:ln>
                <a:noFill/>
              </a:ln>
              <a:solidFill>
                <a:srgbClr val="000066"/>
              </a:solidFill>
              <a:effectLst/>
              <a:uLnTx/>
              <a:uFillTx/>
              <a:latin typeface="+mj-lt"/>
              <a:ea typeface="+mj-ea"/>
              <a:cs typeface="+mj-cs"/>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灯片编号占位符 1"/>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buNone/>
            </a:pPr>
            <a:fld id="{9A0DB2DC-4C9A-4742-B13C-FB6460FD3503}" type="slidenum">
              <a:rPr lang="en-US" altLang="zh-CN" sz="1400" dirty="0">
                <a:ea typeface="宋体" panose="02010600030101010101" pitchFamily="2" charset="-122"/>
              </a:rPr>
            </a:fld>
            <a:endParaRPr lang="en-US" altLang="zh-CN" sz="1400" dirty="0">
              <a:ea typeface="宋体" panose="02010600030101010101" pitchFamily="2" charset="-122"/>
            </a:endParaRPr>
          </a:p>
        </p:txBody>
      </p:sp>
      <p:sp>
        <p:nvSpPr>
          <p:cNvPr id="73731" name="矩形 3"/>
          <p:cNvSpPr/>
          <p:nvPr/>
        </p:nvSpPr>
        <p:spPr>
          <a:xfrm>
            <a:off x="476250" y="981075"/>
            <a:ext cx="8056563" cy="4154488"/>
          </a:xfrm>
          <a:prstGeom prst="rect">
            <a:avLst/>
          </a:prstGeom>
          <a:noFill/>
          <a:ln w="9525">
            <a:noFill/>
          </a:ln>
        </p:spPr>
        <p:txBody>
          <a:bodyPr>
            <a:spAutoFit/>
          </a:bodyPr>
          <a:p>
            <a:pPr algn="just"/>
            <a:endParaRPr lang="en-US" altLang="zh-CN" dirty="0">
              <a:latin typeface="Times New Roman" panose="02020603050405020304" pitchFamily="18" charset="0"/>
            </a:endParaRPr>
          </a:p>
          <a:p>
            <a:pPr algn="just"/>
            <a:r>
              <a:rPr lang="en-US" altLang="zh-CN" dirty="0">
                <a:latin typeface="Times New Roman" panose="02020603050405020304" pitchFamily="18" charset="0"/>
              </a:rPr>
              <a:t>CPU</a:t>
            </a:r>
            <a:r>
              <a:rPr lang="zh-CN" altLang="en-US" dirty="0">
                <a:latin typeface="Times New Roman" panose="02020603050405020304" pitchFamily="18" charset="0"/>
              </a:rPr>
              <a:t>空转问题：每当</a:t>
            </a:r>
            <a:r>
              <a:rPr lang="en-US" altLang="zh-CN" dirty="0">
                <a:latin typeface="Times New Roman" panose="02020603050405020304" pitchFamily="18" charset="0"/>
              </a:rPr>
              <a:t>runqueue</a:t>
            </a:r>
            <a:r>
              <a:rPr lang="zh-CN" altLang="en-US" dirty="0">
                <a:latin typeface="Times New Roman" panose="02020603050405020304" pitchFamily="18" charset="0"/>
              </a:rPr>
              <a:t>链表中的所有进程耗尽了其时间片，这时候就需要启动对系统中所有进程时间片重新计算的过程。这个计算过程异常丑陋，需要遍历系统中的所有进程</a:t>
            </a:r>
            <a:endParaRPr lang="en-US" altLang="zh-CN" dirty="0">
              <a:latin typeface="Times New Roman" panose="02020603050405020304" pitchFamily="18" charset="0"/>
            </a:endParaRPr>
          </a:p>
          <a:p>
            <a:pPr algn="just"/>
            <a:endParaRPr lang="en-US" altLang="zh-CN" dirty="0">
              <a:latin typeface="Times New Roman" panose="02020603050405020304" pitchFamily="18" charset="0"/>
            </a:endParaRPr>
          </a:p>
          <a:p>
            <a:pPr algn="just"/>
            <a:r>
              <a:rPr lang="zh-CN" altLang="en-US" dirty="0">
                <a:latin typeface="Times New Roman" panose="02020603050405020304" pitchFamily="18" charset="0"/>
              </a:rPr>
              <a:t>实时进程不能及时调度问题：内核不可抢占，如果某个进程，一旦进入内核态，那么再高优先级的进程都无法剥夺，只有等进程返回用户态的时候才可以被调度对于</a:t>
            </a:r>
            <a:r>
              <a:rPr lang="en-US" altLang="zh-CN" dirty="0">
                <a:latin typeface="Times New Roman" panose="02020603050405020304" pitchFamily="18" charset="0"/>
              </a:rPr>
              <a:t>O(n)</a:t>
            </a:r>
            <a:r>
              <a:rPr lang="zh-CN" altLang="en-US" dirty="0">
                <a:latin typeface="Times New Roman" panose="02020603050405020304" pitchFamily="18" charset="0"/>
              </a:rPr>
              <a:t>调度器会在所有进程的时间片用完后，才会重新计算任务的优先级。</a:t>
            </a:r>
            <a:endParaRPr lang="zh-CN" altLang="en-US" dirty="0">
              <a:latin typeface="Times New Roman" panose="02020603050405020304" pitchFamily="18" charset="0"/>
            </a:endParaRPr>
          </a:p>
        </p:txBody>
      </p:sp>
      <p:sp>
        <p:nvSpPr>
          <p:cNvPr id="5" name="矩形 4"/>
          <p:cNvSpPr/>
          <p:nvPr/>
        </p:nvSpPr>
        <p:spPr>
          <a:xfrm>
            <a:off x="476250" y="336550"/>
            <a:ext cx="3902075" cy="523875"/>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rgbClr val="000066"/>
                </a:solidFill>
                <a:effectLst/>
                <a:uLnTx/>
                <a:uFillTx/>
                <a:latin typeface="+mj-lt"/>
                <a:ea typeface="+mj-ea"/>
                <a:cs typeface="+mj-cs"/>
              </a:rPr>
              <a:t>O(n)</a:t>
            </a:r>
            <a:r>
              <a:rPr kumimoji="0" lang="zh-CN" altLang="zh-CN" sz="2800" b="1" i="0" u="none" strike="noStrike" kern="1200" cap="none" spc="0" normalizeH="0" baseline="0" noProof="0" dirty="0">
                <a:ln>
                  <a:noFill/>
                </a:ln>
                <a:solidFill>
                  <a:srgbClr val="000066"/>
                </a:solidFill>
                <a:effectLst/>
                <a:uLnTx/>
                <a:uFillTx/>
                <a:latin typeface="+mj-lt"/>
                <a:ea typeface="+mj-ea"/>
                <a:cs typeface="+mj-cs"/>
              </a:rPr>
              <a:t>调度器</a:t>
            </a:r>
            <a:r>
              <a:rPr kumimoji="0" lang="zh-CN" altLang="zh-CN" sz="2800" b="1" i="0" u="none" strike="noStrike" kern="1200" cap="none" spc="0" normalizeH="0" baseline="0" noProof="0" dirty="0" smtClean="0">
                <a:ln>
                  <a:noFill/>
                </a:ln>
                <a:solidFill>
                  <a:srgbClr val="000066"/>
                </a:solidFill>
                <a:effectLst/>
                <a:uLnTx/>
                <a:uFillTx/>
                <a:latin typeface="+mj-lt"/>
                <a:ea typeface="+mj-ea"/>
                <a:cs typeface="+mj-cs"/>
              </a:rPr>
              <a:t>的</a:t>
            </a:r>
            <a:r>
              <a:rPr kumimoji="0" lang="zh-CN" altLang="en-US" sz="2800" b="1" i="0" u="none" strike="noStrike" kern="1200" cap="none" spc="0" normalizeH="0" baseline="0" noProof="0" dirty="0" smtClean="0">
                <a:ln>
                  <a:noFill/>
                </a:ln>
                <a:solidFill>
                  <a:srgbClr val="000066"/>
                </a:solidFill>
                <a:effectLst/>
                <a:uLnTx/>
                <a:uFillTx/>
                <a:latin typeface="+mj-lt"/>
                <a:ea typeface="+mj-ea"/>
                <a:cs typeface="+mj-cs"/>
              </a:rPr>
              <a:t>缺点</a:t>
            </a:r>
            <a:endParaRPr kumimoji="0" lang="zh-CN" altLang="zh-CN" sz="2800" b="1" i="0" u="none" strike="noStrike" kern="1200" cap="none" spc="0" normalizeH="0" baseline="0" noProof="0" dirty="0">
              <a:ln>
                <a:noFill/>
              </a:ln>
              <a:solidFill>
                <a:srgbClr val="000066"/>
              </a:solidFill>
              <a:effectLst/>
              <a:uLnTx/>
              <a:uFillTx/>
              <a:latin typeface="+mj-lt"/>
              <a:ea typeface="+mj-ea"/>
              <a:cs typeface="+mj-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低级调度（进程</a:t>
            </a:r>
            <a:r>
              <a:rPr lang="zh-CN" altLang="en-US"/>
              <a:t>调度）</a:t>
            </a:r>
            <a:endParaRPr lang="zh-CN" altLang="en-US"/>
          </a:p>
        </p:txBody>
      </p:sp>
      <p:sp>
        <p:nvSpPr>
          <p:cNvPr id="3" name="内容占位符 2"/>
          <p:cNvSpPr>
            <a:spLocks noGrp="1"/>
          </p:cNvSpPr>
          <p:nvPr>
            <p:ph idx="1"/>
          </p:nvPr>
        </p:nvSpPr>
        <p:spPr/>
        <p:txBody>
          <a:bodyPr/>
          <a:p>
            <a:pPr marL="342900" lvl="1" indent="-342900" algn="l"/>
            <a:r>
              <a:rPr lang="en-US" altLang="zh-CN" sz="3200">
                <a:cs typeface="+mn-cs"/>
              </a:rPr>
              <a:t>3个基本部件</a:t>
            </a:r>
            <a:endParaRPr lang="en-US" altLang="zh-CN" sz="3200">
              <a:cs typeface="+mn-cs"/>
            </a:endParaRPr>
          </a:p>
          <a:p>
            <a:pPr lvl="1"/>
            <a:r>
              <a:rPr lang="zh-CN" altLang="en-US" dirty="0">
                <a:sym typeface="+mn-ea"/>
              </a:rPr>
              <a:t>排队器</a:t>
            </a:r>
            <a:endParaRPr lang="zh-CN" altLang="en-US" dirty="0">
              <a:sym typeface="+mn-ea"/>
            </a:endParaRPr>
          </a:p>
          <a:p>
            <a:pPr lvl="1"/>
            <a:r>
              <a:rPr lang="zh-CN" altLang="en-US" dirty="0">
                <a:sym typeface="+mn-ea"/>
              </a:rPr>
              <a:t>分派器</a:t>
            </a:r>
            <a:endParaRPr lang="zh-CN" altLang="en-US" dirty="0">
              <a:sym typeface="+mn-ea"/>
            </a:endParaRPr>
          </a:p>
          <a:p>
            <a:pPr lvl="1"/>
            <a:r>
              <a:rPr lang="zh-CN" altLang="en-US" dirty="0">
                <a:sym typeface="+mn-ea"/>
              </a:rPr>
              <a:t>上下文切换器</a:t>
            </a:r>
            <a:endParaRPr lang="zh-CN" altLang="en-US"/>
          </a:p>
        </p:txBody>
      </p:sp>
      <p:pic>
        <p:nvPicPr>
          <p:cNvPr id="36868" name="Picture 4" descr="3-1"/>
          <p:cNvPicPr>
            <a:picLocks noChangeAspect="1"/>
          </p:cNvPicPr>
          <p:nvPr/>
        </p:nvPicPr>
        <p:blipFill>
          <a:blip r:embed="rId1"/>
          <a:stretch>
            <a:fillRect/>
          </a:stretch>
        </p:blipFill>
        <p:spPr>
          <a:xfrm>
            <a:off x="1356678" y="3464243"/>
            <a:ext cx="6624637" cy="3090862"/>
          </a:xfrm>
          <a:prstGeom prst="rect">
            <a:avLst/>
          </a:prstGeom>
          <a:noFill/>
          <a:ln w="9525">
            <a:noFill/>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灯片编号占位符 1"/>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buNone/>
            </a:pPr>
            <a:fld id="{9A0DB2DC-4C9A-4742-B13C-FB6460FD3503}" type="slidenum">
              <a:rPr lang="en-US" altLang="zh-CN" sz="1400" dirty="0">
                <a:ea typeface="宋体" panose="02010600030101010101" pitchFamily="2" charset="-122"/>
              </a:rPr>
            </a:fld>
            <a:endParaRPr lang="en-US" altLang="zh-CN" sz="1400" dirty="0">
              <a:ea typeface="宋体" panose="02010600030101010101" pitchFamily="2" charset="-122"/>
            </a:endParaRPr>
          </a:p>
        </p:txBody>
      </p:sp>
      <p:pic>
        <p:nvPicPr>
          <p:cNvPr id="74755" name="Picture 2" descr="lb"/>
          <p:cNvPicPr>
            <a:picLocks noChangeAspect="1"/>
          </p:cNvPicPr>
          <p:nvPr/>
        </p:nvPicPr>
        <p:blipFill>
          <a:blip r:embed="rId1"/>
          <a:stretch>
            <a:fillRect/>
          </a:stretch>
        </p:blipFill>
        <p:spPr>
          <a:xfrm>
            <a:off x="4159250" y="974725"/>
            <a:ext cx="4433888" cy="4794250"/>
          </a:xfrm>
          <a:prstGeom prst="rect">
            <a:avLst/>
          </a:prstGeom>
          <a:noFill/>
          <a:ln w="9525">
            <a:noFill/>
          </a:ln>
        </p:spPr>
      </p:pic>
      <p:sp>
        <p:nvSpPr>
          <p:cNvPr id="4" name="矩形 3"/>
          <p:cNvSpPr/>
          <p:nvPr/>
        </p:nvSpPr>
        <p:spPr>
          <a:xfrm>
            <a:off x="476250" y="336550"/>
            <a:ext cx="3902075" cy="523875"/>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800" b="1" i="0" u="none" strike="noStrike" kern="1200" cap="none" spc="0" normalizeH="0" baseline="0" noProof="0" dirty="0" smtClean="0">
                <a:ln>
                  <a:noFill/>
                </a:ln>
                <a:solidFill>
                  <a:srgbClr val="000066"/>
                </a:solidFill>
                <a:effectLst/>
                <a:uLnTx/>
                <a:uFillTx/>
                <a:latin typeface="+mj-lt"/>
                <a:ea typeface="+mj-ea"/>
                <a:cs typeface="+mj-cs"/>
              </a:rPr>
              <a:t>O(1)</a:t>
            </a:r>
            <a:r>
              <a:rPr kumimoji="0" lang="zh-CN" altLang="zh-CN" sz="2800" b="1" i="0" u="none" strike="noStrike" kern="1200" cap="none" spc="0" normalizeH="0" baseline="0" noProof="0" dirty="0">
                <a:ln>
                  <a:noFill/>
                </a:ln>
                <a:solidFill>
                  <a:srgbClr val="000066"/>
                </a:solidFill>
                <a:effectLst/>
                <a:uLnTx/>
                <a:uFillTx/>
                <a:latin typeface="+mj-lt"/>
                <a:ea typeface="+mj-ea"/>
                <a:cs typeface="+mj-cs"/>
              </a:rPr>
              <a:t>调度</a:t>
            </a:r>
            <a:r>
              <a:rPr kumimoji="0" lang="zh-CN" altLang="zh-CN" sz="2800" b="1" i="0" u="none" strike="noStrike" kern="1200" cap="none" spc="0" normalizeH="0" baseline="0" noProof="0" dirty="0" smtClean="0">
                <a:ln>
                  <a:noFill/>
                </a:ln>
                <a:solidFill>
                  <a:srgbClr val="000066"/>
                </a:solidFill>
                <a:effectLst/>
                <a:uLnTx/>
                <a:uFillTx/>
                <a:latin typeface="+mj-lt"/>
                <a:ea typeface="+mj-ea"/>
                <a:cs typeface="+mj-cs"/>
              </a:rPr>
              <a:t>器</a:t>
            </a:r>
            <a:endParaRPr kumimoji="0" lang="zh-CN" altLang="zh-CN" sz="2800" b="1" i="0" u="none" strike="noStrike" kern="1200" cap="none" spc="0" normalizeH="0" baseline="0" noProof="0" dirty="0">
              <a:ln>
                <a:noFill/>
              </a:ln>
              <a:solidFill>
                <a:srgbClr val="000066"/>
              </a:solidFill>
              <a:effectLst/>
              <a:uLnTx/>
              <a:uFillTx/>
              <a:latin typeface="+mj-lt"/>
              <a:ea typeface="+mj-ea"/>
              <a:cs typeface="+mj-cs"/>
            </a:endParaRPr>
          </a:p>
        </p:txBody>
      </p:sp>
      <p:sp>
        <p:nvSpPr>
          <p:cNvPr id="74757" name="矩形 2"/>
          <p:cNvSpPr/>
          <p:nvPr/>
        </p:nvSpPr>
        <p:spPr>
          <a:xfrm>
            <a:off x="188913" y="1016000"/>
            <a:ext cx="3806825" cy="5264150"/>
          </a:xfrm>
          <a:prstGeom prst="rect">
            <a:avLst/>
          </a:prstGeom>
          <a:noFill/>
          <a:ln w="9525">
            <a:noFill/>
          </a:ln>
        </p:spPr>
        <p:txBody>
          <a:bodyPr>
            <a:spAutoFit/>
          </a:bodyPr>
          <a:p>
            <a:pPr algn="just"/>
            <a:r>
              <a:rPr lang="en-US" altLang="zh-CN" dirty="0">
                <a:solidFill>
                  <a:srgbClr val="FF0000"/>
                </a:solidFill>
                <a:latin typeface="Times New Roman" panose="02020603050405020304" pitchFamily="18" charset="0"/>
              </a:rPr>
              <a:t>per-CPU runqueue</a:t>
            </a:r>
            <a:r>
              <a:rPr lang="zh-CN" altLang="en-US" dirty="0">
                <a:solidFill>
                  <a:srgbClr val="FF0000"/>
                </a:solidFill>
                <a:latin typeface="Times New Roman" panose="02020603050405020304" pitchFamily="18" charset="0"/>
              </a:rPr>
              <a:t>的概念</a:t>
            </a:r>
            <a:endParaRPr lang="en-US" altLang="zh-CN" dirty="0">
              <a:solidFill>
                <a:srgbClr val="FF0000"/>
              </a:solidFill>
              <a:latin typeface="Times New Roman" panose="02020603050405020304" pitchFamily="18" charset="0"/>
            </a:endParaRPr>
          </a:p>
          <a:p>
            <a:pPr algn="just"/>
            <a:endParaRPr lang="en-US" altLang="zh-CN" dirty="0">
              <a:latin typeface="Times New Roman" panose="02020603050405020304" pitchFamily="18" charset="0"/>
            </a:endParaRPr>
          </a:p>
          <a:p>
            <a:pPr algn="just"/>
            <a:r>
              <a:rPr lang="zh-CN" altLang="en-US" dirty="0">
                <a:latin typeface="Times New Roman" panose="02020603050405020304" pitchFamily="18" charset="0"/>
              </a:rPr>
              <a:t>删除了全局</a:t>
            </a:r>
            <a:r>
              <a:rPr lang="en-US" altLang="zh-CN" dirty="0">
                <a:latin typeface="Times New Roman" panose="02020603050405020304" pitchFamily="18" charset="0"/>
              </a:rPr>
              <a:t>runqueue</a:t>
            </a:r>
            <a:r>
              <a:rPr lang="zh-CN" altLang="en-US" dirty="0">
                <a:latin typeface="Times New Roman" panose="02020603050405020304" pitchFamily="18" charset="0"/>
              </a:rPr>
              <a:t>的</a:t>
            </a:r>
            <a:r>
              <a:rPr lang="en-US" altLang="zh-CN" dirty="0">
                <a:latin typeface="Times New Roman" panose="02020603050405020304" pitchFamily="18" charset="0"/>
              </a:rPr>
              <a:t>spin lock</a:t>
            </a:r>
            <a:r>
              <a:rPr lang="zh-CN" altLang="en-US" dirty="0">
                <a:latin typeface="Times New Roman" panose="02020603050405020304" pitchFamily="18" charset="0"/>
              </a:rPr>
              <a:t>，而是把这个</a:t>
            </a:r>
            <a:r>
              <a:rPr lang="en-US" altLang="zh-CN" dirty="0">
                <a:latin typeface="Times New Roman" panose="02020603050405020304" pitchFamily="18" charset="0"/>
              </a:rPr>
              <a:t>spin lock</a:t>
            </a:r>
            <a:r>
              <a:rPr lang="zh-CN" altLang="en-US" dirty="0">
                <a:latin typeface="Times New Roman" panose="02020603050405020304" pitchFamily="18" charset="0"/>
              </a:rPr>
              <a:t>放入到</a:t>
            </a:r>
            <a:r>
              <a:rPr lang="en-US" altLang="zh-CN" dirty="0">
                <a:latin typeface="Times New Roman" panose="02020603050405020304" pitchFamily="18" charset="0"/>
              </a:rPr>
              <a:t>per-CPU runqueue</a:t>
            </a:r>
            <a:r>
              <a:rPr lang="zh-CN" altLang="en-US" dirty="0">
                <a:latin typeface="Times New Roman" panose="02020603050405020304" pitchFamily="18" charset="0"/>
              </a:rPr>
              <a:t>数据结构中（</a:t>
            </a:r>
            <a:r>
              <a:rPr lang="en-US" altLang="zh-CN" dirty="0">
                <a:latin typeface="Times New Roman" panose="02020603050405020304" pitchFamily="18" charset="0"/>
              </a:rPr>
              <a:t>rq-&gt;lock</a:t>
            </a:r>
            <a:r>
              <a:rPr lang="zh-CN" altLang="en-US" dirty="0">
                <a:latin typeface="Times New Roman" panose="02020603050405020304" pitchFamily="18" charset="0"/>
              </a:rPr>
              <a:t>）</a:t>
            </a:r>
            <a:endParaRPr lang="en-US" altLang="zh-CN" dirty="0">
              <a:latin typeface="Times New Roman" panose="02020603050405020304" pitchFamily="18" charset="0"/>
            </a:endParaRPr>
          </a:p>
          <a:p>
            <a:pPr algn="just"/>
            <a:endParaRPr lang="en-US" altLang="zh-CN" dirty="0">
              <a:latin typeface="Times New Roman" panose="02020603050405020304" pitchFamily="18" charset="0"/>
            </a:endParaRPr>
          </a:p>
          <a:p>
            <a:pPr algn="just"/>
            <a:r>
              <a:rPr lang="zh-CN" altLang="en-US" dirty="0">
                <a:latin typeface="Times New Roman" panose="02020603050405020304" pitchFamily="18" charset="0"/>
              </a:rPr>
              <a:t>通过把一个大锁细分成小锁，可以大大降低调度延迟，提升系统响应时间。这种方法在内核中经常使用，是一个比较通用的性能优化方法。</a:t>
            </a:r>
            <a:endParaRPr lang="zh-CN" altLang="en-US" dirty="0">
              <a:solidFill>
                <a:srgbClr val="FF0000"/>
              </a:solidFill>
              <a:latin typeface="Times New Roman" panose="02020603050405020304" pitchFamily="18"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5778" name="Picture 2" descr="tree"/>
          <p:cNvPicPr>
            <a:picLocks noChangeAspect="1"/>
          </p:cNvPicPr>
          <p:nvPr/>
        </p:nvPicPr>
        <p:blipFill>
          <a:blip r:embed="rId1"/>
          <a:stretch>
            <a:fillRect/>
          </a:stretch>
        </p:blipFill>
        <p:spPr>
          <a:xfrm>
            <a:off x="4895850" y="860425"/>
            <a:ext cx="4051300" cy="5692775"/>
          </a:xfrm>
          <a:prstGeom prst="rect">
            <a:avLst/>
          </a:prstGeom>
          <a:noFill/>
          <a:ln w="9525">
            <a:noFill/>
          </a:ln>
        </p:spPr>
      </p:pic>
      <p:sp>
        <p:nvSpPr>
          <p:cNvPr id="75779" name="灯片编号占位符 1"/>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buNone/>
            </a:pPr>
            <a:fld id="{9A0DB2DC-4C9A-4742-B13C-FB6460FD3503}" type="slidenum">
              <a:rPr lang="en-US" altLang="zh-CN" sz="1400" dirty="0">
                <a:ea typeface="宋体" panose="02010600030101010101" pitchFamily="2" charset="-122"/>
              </a:rPr>
            </a:fld>
            <a:endParaRPr lang="en-US" altLang="zh-CN" sz="1400" dirty="0">
              <a:ea typeface="宋体" panose="02010600030101010101" pitchFamily="2" charset="-122"/>
            </a:endParaRPr>
          </a:p>
        </p:txBody>
      </p:sp>
      <p:sp>
        <p:nvSpPr>
          <p:cNvPr id="75780" name="矩形 2"/>
          <p:cNvSpPr/>
          <p:nvPr/>
        </p:nvSpPr>
        <p:spPr>
          <a:xfrm>
            <a:off x="323850" y="1046163"/>
            <a:ext cx="4248150" cy="5262562"/>
          </a:xfrm>
          <a:prstGeom prst="rect">
            <a:avLst/>
          </a:prstGeom>
          <a:noFill/>
          <a:ln w="9525">
            <a:noFill/>
          </a:ln>
        </p:spPr>
        <p:txBody>
          <a:bodyPr>
            <a:spAutoFit/>
          </a:bodyPr>
          <a:p>
            <a:r>
              <a:rPr lang="zh-CN" altLang="en-US" dirty="0">
                <a:latin typeface="Times New Roman" panose="02020603050405020304" pitchFamily="18" charset="0"/>
              </a:rPr>
              <a:t>把原来</a:t>
            </a:r>
            <a:r>
              <a:rPr lang="en-US" altLang="zh-CN" dirty="0">
                <a:latin typeface="Times New Roman" panose="02020603050405020304" pitchFamily="18" charset="0"/>
              </a:rPr>
              <a:t>runqueue</a:t>
            </a:r>
            <a:r>
              <a:rPr lang="zh-CN" altLang="en-US" dirty="0">
                <a:latin typeface="Times New Roman" panose="02020603050405020304" pitchFamily="18" charset="0"/>
              </a:rPr>
              <a:t>上的单链表变成多个链表</a:t>
            </a:r>
            <a:endParaRPr lang="en-US" altLang="zh-CN" dirty="0">
              <a:latin typeface="Times New Roman" panose="02020603050405020304" pitchFamily="18" charset="0"/>
            </a:endParaRPr>
          </a:p>
          <a:p>
            <a:endParaRPr lang="en-US" altLang="zh-CN" dirty="0">
              <a:latin typeface="Times New Roman" panose="02020603050405020304" pitchFamily="18" charset="0"/>
            </a:endParaRPr>
          </a:p>
          <a:p>
            <a:r>
              <a:rPr lang="zh-CN" altLang="en-US" dirty="0">
                <a:latin typeface="Times New Roman" panose="02020603050405020304" pitchFamily="18" charset="0"/>
              </a:rPr>
              <a:t>由于支持</a:t>
            </a:r>
            <a:r>
              <a:rPr lang="en-US" altLang="zh-CN" dirty="0">
                <a:latin typeface="Times New Roman" panose="02020603050405020304" pitchFamily="18" charset="0"/>
              </a:rPr>
              <a:t>140</a:t>
            </a:r>
            <a:r>
              <a:rPr lang="zh-CN" altLang="en-US" dirty="0">
                <a:latin typeface="Times New Roman" panose="02020603050405020304" pitchFamily="18" charset="0"/>
              </a:rPr>
              <a:t>个优先级，因此</a:t>
            </a:r>
            <a:r>
              <a:rPr lang="en-US" altLang="zh-CN" dirty="0">
                <a:latin typeface="Times New Roman" panose="02020603050405020304" pitchFamily="18" charset="0"/>
              </a:rPr>
              <a:t>queue</a:t>
            </a:r>
            <a:r>
              <a:rPr lang="zh-CN" altLang="en-US" dirty="0">
                <a:latin typeface="Times New Roman" panose="02020603050405020304" pitchFamily="18" charset="0"/>
              </a:rPr>
              <a:t>成员中有</a:t>
            </a:r>
            <a:r>
              <a:rPr lang="en-US" altLang="zh-CN" dirty="0">
                <a:latin typeface="Times New Roman" panose="02020603050405020304" pitchFamily="18" charset="0"/>
              </a:rPr>
              <a:t>140</a:t>
            </a:r>
            <a:r>
              <a:rPr lang="zh-CN" altLang="en-US" dirty="0">
                <a:latin typeface="Times New Roman" panose="02020603050405020304" pitchFamily="18" charset="0"/>
              </a:rPr>
              <a:t>个分别表示各个优先级的链表头，不同优先级的进程挂入不同的链表中</a:t>
            </a:r>
            <a:endParaRPr lang="en-US" altLang="zh-CN" dirty="0">
              <a:latin typeface="Times New Roman" panose="02020603050405020304" pitchFamily="18" charset="0"/>
            </a:endParaRPr>
          </a:p>
          <a:p>
            <a:endParaRPr lang="en-US" altLang="zh-CN" dirty="0">
              <a:latin typeface="Times New Roman" panose="02020603050405020304" pitchFamily="18" charset="0"/>
            </a:endParaRPr>
          </a:p>
          <a:p>
            <a:r>
              <a:rPr lang="zh-CN" altLang="en-US" dirty="0">
                <a:latin typeface="Times New Roman" panose="02020603050405020304" pitchFamily="18" charset="0"/>
              </a:rPr>
              <a:t>在这些队列中，</a:t>
            </a:r>
            <a:r>
              <a:rPr lang="en-US" altLang="zh-CN" dirty="0">
                <a:latin typeface="Times New Roman" panose="02020603050405020304" pitchFamily="18" charset="0"/>
              </a:rPr>
              <a:t>100</a:t>
            </a:r>
            <a:r>
              <a:rPr lang="zh-CN" altLang="en-US" dirty="0">
                <a:latin typeface="Times New Roman" panose="02020603050405020304" pitchFamily="18" charset="0"/>
              </a:rPr>
              <a:t>～</a:t>
            </a:r>
            <a:r>
              <a:rPr lang="en-US" altLang="zh-CN" dirty="0">
                <a:latin typeface="Times New Roman" panose="02020603050405020304" pitchFamily="18" charset="0"/>
              </a:rPr>
              <a:t>139</a:t>
            </a:r>
            <a:r>
              <a:rPr lang="zh-CN" altLang="en-US" dirty="0">
                <a:latin typeface="Times New Roman" panose="02020603050405020304" pitchFamily="18" charset="0"/>
              </a:rPr>
              <a:t>是普通进程的优先级，其他的是实时进程的优先级。因此，在</a:t>
            </a:r>
            <a:r>
              <a:rPr lang="en-US" altLang="zh-CN" dirty="0">
                <a:latin typeface="Times New Roman" panose="02020603050405020304" pitchFamily="18" charset="0"/>
              </a:rPr>
              <a:t>O(1)</a:t>
            </a:r>
            <a:r>
              <a:rPr lang="zh-CN" altLang="en-US" dirty="0">
                <a:latin typeface="Times New Roman" panose="02020603050405020304" pitchFamily="18" charset="0"/>
              </a:rPr>
              <a:t>调度器中，实时进程和普通进程被区分开了，普通进程根本不会影响实时进程的调度</a:t>
            </a:r>
            <a:endParaRPr lang="zh-CN" altLang="en-US" dirty="0">
              <a:latin typeface="Times New Roman" panose="02020603050405020304" pitchFamily="18" charset="0"/>
            </a:endParaRPr>
          </a:p>
        </p:txBody>
      </p:sp>
      <p:sp>
        <p:nvSpPr>
          <p:cNvPr id="4" name="矩形 3"/>
          <p:cNvSpPr/>
          <p:nvPr/>
        </p:nvSpPr>
        <p:spPr>
          <a:xfrm>
            <a:off x="476250" y="336550"/>
            <a:ext cx="3902075" cy="523875"/>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800" b="1" i="0" u="none" strike="noStrike" kern="1200" cap="none" spc="0" normalizeH="0" baseline="0" noProof="0" dirty="0" smtClean="0">
                <a:ln>
                  <a:noFill/>
                </a:ln>
                <a:solidFill>
                  <a:srgbClr val="000066"/>
                </a:solidFill>
                <a:effectLst/>
                <a:uLnTx/>
                <a:uFillTx/>
                <a:latin typeface="+mj-lt"/>
                <a:ea typeface="+mj-ea"/>
                <a:cs typeface="+mj-cs"/>
              </a:rPr>
              <a:t>O(1)</a:t>
            </a:r>
            <a:r>
              <a:rPr kumimoji="0" lang="zh-CN" altLang="zh-CN" sz="2800" b="1" i="0" u="none" strike="noStrike" kern="1200" cap="none" spc="0" normalizeH="0" baseline="0" noProof="0" dirty="0">
                <a:ln>
                  <a:noFill/>
                </a:ln>
                <a:solidFill>
                  <a:srgbClr val="000066"/>
                </a:solidFill>
                <a:effectLst/>
                <a:uLnTx/>
                <a:uFillTx/>
                <a:latin typeface="+mj-lt"/>
                <a:ea typeface="+mj-ea"/>
                <a:cs typeface="+mj-cs"/>
              </a:rPr>
              <a:t>调度</a:t>
            </a:r>
            <a:r>
              <a:rPr kumimoji="0" lang="zh-CN" altLang="zh-CN" sz="2800" b="1" i="0" u="none" strike="noStrike" kern="1200" cap="none" spc="0" normalizeH="0" baseline="0" noProof="0" dirty="0" smtClean="0">
                <a:ln>
                  <a:noFill/>
                </a:ln>
                <a:solidFill>
                  <a:srgbClr val="000066"/>
                </a:solidFill>
                <a:effectLst/>
                <a:uLnTx/>
                <a:uFillTx/>
                <a:latin typeface="+mj-lt"/>
                <a:ea typeface="+mj-ea"/>
                <a:cs typeface="+mj-cs"/>
              </a:rPr>
              <a:t>器</a:t>
            </a:r>
            <a:endParaRPr kumimoji="0" lang="zh-CN" altLang="zh-CN" sz="2800" b="1" i="0" u="none" strike="noStrike" kern="1200" cap="none" spc="0" normalizeH="0" baseline="0" noProof="0" dirty="0">
              <a:ln>
                <a:noFill/>
              </a:ln>
              <a:solidFill>
                <a:srgbClr val="000066"/>
              </a:solidFill>
              <a:effectLst/>
              <a:uLnTx/>
              <a:uFillTx/>
              <a:latin typeface="+mj-lt"/>
              <a:ea typeface="+mj-ea"/>
              <a:cs typeface="+mj-cs"/>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灯片编号占位符 1"/>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buNone/>
            </a:pPr>
            <a:fld id="{9A0DB2DC-4C9A-4742-B13C-FB6460FD3503}" type="slidenum">
              <a:rPr lang="en-US" altLang="zh-CN" sz="1400" dirty="0">
                <a:ea typeface="宋体" panose="02010600030101010101" pitchFamily="2" charset="-122"/>
              </a:rPr>
            </a:fld>
            <a:endParaRPr lang="en-US" altLang="zh-CN" sz="1400" dirty="0">
              <a:ea typeface="宋体" panose="02010600030101010101" pitchFamily="2" charset="-122"/>
            </a:endParaRPr>
          </a:p>
        </p:txBody>
      </p:sp>
      <p:sp>
        <p:nvSpPr>
          <p:cNvPr id="76803" name="矩形 2"/>
          <p:cNvSpPr/>
          <p:nvPr/>
        </p:nvSpPr>
        <p:spPr>
          <a:xfrm>
            <a:off x="454025" y="5049838"/>
            <a:ext cx="8359775" cy="830262"/>
          </a:xfrm>
          <a:prstGeom prst="rect">
            <a:avLst/>
          </a:prstGeom>
          <a:noFill/>
          <a:ln w="9525">
            <a:noFill/>
          </a:ln>
        </p:spPr>
        <p:txBody>
          <a:bodyPr>
            <a:spAutoFit/>
          </a:bodyPr>
          <a:p>
            <a:r>
              <a:rPr lang="en-US" altLang="zh-CN" dirty="0">
                <a:latin typeface="Times New Roman" panose="02020603050405020304" pitchFamily="18" charset="0"/>
              </a:rPr>
              <a:t>nr_active</a:t>
            </a:r>
            <a:r>
              <a:rPr lang="zh-CN" altLang="en-US" dirty="0">
                <a:latin typeface="Times New Roman" panose="02020603050405020304" pitchFamily="18" charset="0"/>
              </a:rPr>
              <a:t>表示这个队列中有多少个</a:t>
            </a:r>
            <a:r>
              <a:rPr lang="en-US" altLang="zh-CN" dirty="0">
                <a:latin typeface="Times New Roman" panose="02020603050405020304" pitchFamily="18" charset="0"/>
              </a:rPr>
              <a:t>task</a:t>
            </a:r>
            <a:r>
              <a:rPr lang="zh-CN" altLang="en-US" dirty="0">
                <a:latin typeface="Times New Roman" panose="02020603050405020304" pitchFamily="18" charset="0"/>
              </a:rPr>
              <a:t>。</a:t>
            </a:r>
            <a:endParaRPr lang="en-US" altLang="zh-CN" dirty="0">
              <a:latin typeface="Times New Roman" panose="02020603050405020304" pitchFamily="18" charset="0"/>
            </a:endParaRPr>
          </a:p>
          <a:p>
            <a:r>
              <a:rPr lang="en-US" altLang="zh-CN" dirty="0">
                <a:latin typeface="Times New Roman" panose="02020603050405020304" pitchFamily="18" charset="0"/>
              </a:rPr>
              <a:t>bitmap </a:t>
            </a:r>
            <a:r>
              <a:rPr lang="zh-CN" altLang="en-US" dirty="0">
                <a:latin typeface="Times New Roman" panose="02020603050405020304" pitchFamily="18" charset="0"/>
              </a:rPr>
              <a:t>是表示各个优先级进程链表是空还是非空。</a:t>
            </a:r>
            <a:endParaRPr lang="zh-CN" altLang="en-US" dirty="0">
              <a:latin typeface="Times New Roman" panose="02020603050405020304" pitchFamily="18" charset="0"/>
            </a:endParaRPr>
          </a:p>
        </p:txBody>
      </p:sp>
      <p:sp>
        <p:nvSpPr>
          <p:cNvPr id="4" name="矩形 3"/>
          <p:cNvSpPr/>
          <p:nvPr/>
        </p:nvSpPr>
        <p:spPr>
          <a:xfrm>
            <a:off x="476250" y="336550"/>
            <a:ext cx="3902075" cy="523875"/>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800" b="1" i="0" u="none" strike="noStrike" kern="1200" cap="none" spc="0" normalizeH="0" baseline="0" noProof="0" dirty="0" smtClean="0">
                <a:ln>
                  <a:noFill/>
                </a:ln>
                <a:solidFill>
                  <a:srgbClr val="000066"/>
                </a:solidFill>
                <a:effectLst/>
                <a:uLnTx/>
                <a:uFillTx/>
                <a:latin typeface="+mj-lt"/>
                <a:ea typeface="+mj-ea"/>
                <a:cs typeface="+mj-cs"/>
              </a:rPr>
              <a:t>O(1)</a:t>
            </a:r>
            <a:r>
              <a:rPr kumimoji="0" lang="zh-CN" altLang="zh-CN" sz="2800" b="1" i="0" u="none" strike="noStrike" kern="1200" cap="none" spc="0" normalizeH="0" baseline="0" noProof="0" dirty="0">
                <a:ln>
                  <a:noFill/>
                </a:ln>
                <a:solidFill>
                  <a:srgbClr val="000066"/>
                </a:solidFill>
                <a:effectLst/>
                <a:uLnTx/>
                <a:uFillTx/>
                <a:latin typeface="+mj-lt"/>
                <a:ea typeface="+mj-ea"/>
                <a:cs typeface="+mj-cs"/>
              </a:rPr>
              <a:t>调度</a:t>
            </a:r>
            <a:r>
              <a:rPr kumimoji="0" lang="zh-CN" altLang="zh-CN" sz="2800" b="1" i="0" u="none" strike="noStrike" kern="1200" cap="none" spc="0" normalizeH="0" baseline="0" noProof="0" dirty="0" smtClean="0">
                <a:ln>
                  <a:noFill/>
                </a:ln>
                <a:solidFill>
                  <a:srgbClr val="000066"/>
                </a:solidFill>
                <a:effectLst/>
                <a:uLnTx/>
                <a:uFillTx/>
                <a:latin typeface="+mj-lt"/>
                <a:ea typeface="+mj-ea"/>
                <a:cs typeface="+mj-cs"/>
              </a:rPr>
              <a:t>器</a:t>
            </a:r>
            <a:endParaRPr kumimoji="0" lang="zh-CN" altLang="zh-CN" sz="2800" b="1" i="0" u="none" strike="noStrike" kern="1200" cap="none" spc="0" normalizeH="0" baseline="0" noProof="0" dirty="0">
              <a:ln>
                <a:noFill/>
              </a:ln>
              <a:solidFill>
                <a:srgbClr val="000066"/>
              </a:solidFill>
              <a:effectLst/>
              <a:uLnTx/>
              <a:uFillTx/>
              <a:latin typeface="+mj-lt"/>
              <a:ea typeface="+mj-ea"/>
              <a:cs typeface="+mj-cs"/>
            </a:endParaRPr>
          </a:p>
        </p:txBody>
      </p:sp>
      <p:pic>
        <p:nvPicPr>
          <p:cNvPr id="76805" name="Picture 2"/>
          <p:cNvPicPr>
            <a:picLocks noChangeAspect="1"/>
          </p:cNvPicPr>
          <p:nvPr/>
        </p:nvPicPr>
        <p:blipFill>
          <a:blip r:embed="rId1"/>
          <a:stretch>
            <a:fillRect/>
          </a:stretch>
        </p:blipFill>
        <p:spPr>
          <a:xfrm>
            <a:off x="323850" y="2028825"/>
            <a:ext cx="8496300" cy="2800350"/>
          </a:xfrm>
          <a:prstGeom prst="rect">
            <a:avLst/>
          </a:prstGeom>
          <a:noFill/>
          <a:ln w="19050">
            <a:noFill/>
          </a:ln>
        </p:spPr>
      </p:pic>
      <p:sp>
        <p:nvSpPr>
          <p:cNvPr id="76806" name="矩形 4"/>
          <p:cNvSpPr/>
          <p:nvPr/>
        </p:nvSpPr>
        <p:spPr>
          <a:xfrm>
            <a:off x="323850" y="1125538"/>
            <a:ext cx="7740650" cy="830262"/>
          </a:xfrm>
          <a:prstGeom prst="rect">
            <a:avLst/>
          </a:prstGeom>
          <a:noFill/>
          <a:ln w="9525">
            <a:noFill/>
          </a:ln>
        </p:spPr>
        <p:txBody>
          <a:bodyPr>
            <a:spAutoFit/>
          </a:bodyPr>
          <a:p>
            <a:r>
              <a:rPr lang="zh-CN" altLang="en-US" dirty="0">
                <a:latin typeface="Times New Roman" panose="02020603050405020304" pitchFamily="18" charset="0"/>
              </a:rPr>
              <a:t>引入了优先级队列的概念来管理</a:t>
            </a:r>
            <a:r>
              <a:rPr lang="en-US" altLang="zh-CN" dirty="0">
                <a:latin typeface="Times New Roman" panose="02020603050405020304" pitchFamily="18" charset="0"/>
              </a:rPr>
              <a:t>task</a:t>
            </a:r>
            <a:r>
              <a:rPr lang="zh-CN" altLang="en-US" dirty="0">
                <a:latin typeface="Times New Roman" panose="02020603050405020304" pitchFamily="18" charset="0"/>
              </a:rPr>
              <a:t>，具体由</a:t>
            </a:r>
            <a:r>
              <a:rPr lang="en-US" altLang="zh-CN" dirty="0">
                <a:latin typeface="Times New Roman" panose="02020603050405020304" pitchFamily="18" charset="0"/>
              </a:rPr>
              <a:t>struct prio_array</a:t>
            </a:r>
            <a:r>
              <a:rPr lang="zh-CN" altLang="en-US" dirty="0">
                <a:latin typeface="Times New Roman" panose="02020603050405020304" pitchFamily="18" charset="0"/>
              </a:rPr>
              <a:t>抽象：</a:t>
            </a:r>
            <a:endParaRPr lang="zh-CN" altLang="en-US" dirty="0">
              <a:latin typeface="Times New Roman" panose="02020603050405020304" pitchFamily="18"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灯片编号占位符 1"/>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buNone/>
            </a:pPr>
            <a:fld id="{9A0DB2DC-4C9A-4742-B13C-FB6460FD3503}" type="slidenum">
              <a:rPr lang="en-US" altLang="zh-CN" sz="1400" dirty="0">
                <a:ea typeface="宋体" panose="02010600030101010101" pitchFamily="2" charset="-122"/>
              </a:rPr>
            </a:fld>
            <a:endParaRPr lang="en-US" altLang="zh-CN" sz="1400" dirty="0">
              <a:ea typeface="宋体" panose="02010600030101010101" pitchFamily="2" charset="-122"/>
            </a:endParaRPr>
          </a:p>
        </p:txBody>
      </p:sp>
      <p:sp>
        <p:nvSpPr>
          <p:cNvPr id="77827" name="矩形 3"/>
          <p:cNvSpPr/>
          <p:nvPr/>
        </p:nvSpPr>
        <p:spPr>
          <a:xfrm>
            <a:off x="503238" y="1052513"/>
            <a:ext cx="8137525" cy="5632450"/>
          </a:xfrm>
          <a:prstGeom prst="rect">
            <a:avLst/>
          </a:prstGeom>
          <a:noFill/>
          <a:ln w="9525">
            <a:noFill/>
          </a:ln>
        </p:spPr>
        <p:txBody>
          <a:bodyPr>
            <a:spAutoFit/>
          </a:bodyPr>
          <a:p>
            <a:pPr algn="just"/>
            <a:r>
              <a:rPr lang="en-US" altLang="zh-CN" dirty="0">
                <a:latin typeface="Times New Roman" panose="02020603050405020304" pitchFamily="18" charset="0"/>
              </a:rPr>
              <a:t>Runqueue</a:t>
            </a:r>
            <a:r>
              <a:rPr lang="zh-CN" altLang="en-US" dirty="0">
                <a:latin typeface="Times New Roman" panose="02020603050405020304" pitchFamily="18" charset="0"/>
              </a:rPr>
              <a:t>中有两个优先级队列分别用来管理</a:t>
            </a:r>
            <a:r>
              <a:rPr lang="en-US" altLang="zh-CN" dirty="0">
                <a:latin typeface="Times New Roman" panose="02020603050405020304" pitchFamily="18" charset="0"/>
              </a:rPr>
              <a:t>active</a:t>
            </a:r>
            <a:r>
              <a:rPr lang="zh-CN" altLang="en-US" dirty="0">
                <a:latin typeface="Times New Roman" panose="02020603050405020304" pitchFamily="18" charset="0"/>
              </a:rPr>
              <a:t>（即时间片还有剩余）和</a:t>
            </a:r>
            <a:r>
              <a:rPr lang="en-US" altLang="zh-CN" dirty="0">
                <a:latin typeface="Times New Roman" panose="02020603050405020304" pitchFamily="18" charset="0"/>
              </a:rPr>
              <a:t>expired</a:t>
            </a:r>
            <a:r>
              <a:rPr lang="zh-CN" altLang="en-US" dirty="0">
                <a:latin typeface="Times New Roman" panose="02020603050405020304" pitchFamily="18" charset="0"/>
              </a:rPr>
              <a:t>（时间片耗尽）的进程。两个优先级队列的指针，分别指向这两个优先级队列。</a:t>
            </a:r>
            <a:endParaRPr lang="en-US" altLang="zh-CN" dirty="0">
              <a:latin typeface="Times New Roman" panose="02020603050405020304" pitchFamily="18" charset="0"/>
            </a:endParaRPr>
          </a:p>
          <a:p>
            <a:pPr algn="just"/>
            <a:endParaRPr lang="en-US" altLang="zh-CN" dirty="0">
              <a:latin typeface="Times New Roman" panose="02020603050405020304" pitchFamily="18" charset="0"/>
            </a:endParaRPr>
          </a:p>
          <a:p>
            <a:pPr algn="just"/>
            <a:r>
              <a:rPr lang="zh-CN" altLang="en-US" dirty="0">
                <a:latin typeface="Times New Roman" panose="02020603050405020304" pitchFamily="18" charset="0"/>
              </a:rPr>
              <a:t>从</a:t>
            </a:r>
            <a:r>
              <a:rPr lang="en-US" altLang="zh-CN" dirty="0">
                <a:latin typeface="Times New Roman" panose="02020603050405020304" pitchFamily="18" charset="0"/>
              </a:rPr>
              <a:t>active</a:t>
            </a:r>
            <a:r>
              <a:rPr lang="zh-CN" altLang="en-US" dirty="0">
                <a:latin typeface="Times New Roman" panose="02020603050405020304" pitchFamily="18" charset="0"/>
              </a:rPr>
              <a:t>优先级队列中寻找，当前</a:t>
            </a:r>
            <a:r>
              <a:rPr lang="en-US" altLang="zh-CN" dirty="0">
                <a:latin typeface="Times New Roman" panose="02020603050405020304" pitchFamily="18" charset="0"/>
              </a:rPr>
              <a:t>active</a:t>
            </a:r>
            <a:r>
              <a:rPr lang="zh-CN" altLang="en-US" dirty="0">
                <a:latin typeface="Times New Roman" panose="02020603050405020304" pitchFamily="18" charset="0"/>
              </a:rPr>
              <a:t>优先级队列的</a:t>
            </a:r>
            <a:r>
              <a:rPr lang="en-US" altLang="zh-CN" dirty="0">
                <a:latin typeface="Times New Roman" panose="02020603050405020304" pitchFamily="18" charset="0"/>
              </a:rPr>
              <a:t>bitmap</a:t>
            </a:r>
            <a:r>
              <a:rPr lang="zh-CN" altLang="en-US" dirty="0">
                <a:latin typeface="Times New Roman" panose="02020603050405020304" pitchFamily="18" charset="0"/>
              </a:rPr>
              <a:t>寻找第一个非空的进程链表，然后从该链表中找到的第一个节点就是最适合下一个调度执行的进程。由于没有遍历整个链表的操作，因此这个调度器的算法复杂度是一个常量，从而解决了</a:t>
            </a:r>
            <a:r>
              <a:rPr lang="en-US" altLang="zh-CN" dirty="0">
                <a:latin typeface="Times New Roman" panose="02020603050405020304" pitchFamily="18" charset="0"/>
              </a:rPr>
              <a:t>O(n)</a:t>
            </a:r>
            <a:r>
              <a:rPr lang="zh-CN" altLang="en-US" dirty="0">
                <a:latin typeface="Times New Roman" panose="02020603050405020304" pitchFamily="18" charset="0"/>
              </a:rPr>
              <a:t>算法复杂度的问题。</a:t>
            </a:r>
            <a:endParaRPr lang="en-US" altLang="zh-CN" dirty="0">
              <a:latin typeface="Times New Roman" panose="02020603050405020304" pitchFamily="18" charset="0"/>
            </a:endParaRPr>
          </a:p>
          <a:p>
            <a:pPr algn="just"/>
            <a:endParaRPr lang="en-US" altLang="zh-CN" dirty="0">
              <a:latin typeface="Times New Roman" panose="02020603050405020304" pitchFamily="18" charset="0"/>
            </a:endParaRPr>
          </a:p>
          <a:p>
            <a:pPr algn="just"/>
            <a:r>
              <a:rPr lang="zh-CN" altLang="en-US" dirty="0">
                <a:latin typeface="Times New Roman" panose="02020603050405020304" pitchFamily="18" charset="0"/>
              </a:rPr>
              <a:t>随着系统的运行，</a:t>
            </a:r>
            <a:r>
              <a:rPr lang="en-US" altLang="zh-CN" dirty="0">
                <a:latin typeface="Times New Roman" panose="02020603050405020304" pitchFamily="18" charset="0"/>
              </a:rPr>
              <a:t>active</a:t>
            </a:r>
            <a:r>
              <a:rPr lang="zh-CN" altLang="en-US" dirty="0">
                <a:latin typeface="Times New Roman" panose="02020603050405020304" pitchFamily="18" charset="0"/>
              </a:rPr>
              <a:t>队列的</a:t>
            </a:r>
            <a:r>
              <a:rPr lang="en-US" altLang="zh-CN" dirty="0">
                <a:latin typeface="Times New Roman" panose="02020603050405020304" pitchFamily="18" charset="0"/>
              </a:rPr>
              <a:t>task</a:t>
            </a:r>
            <a:r>
              <a:rPr lang="zh-CN" altLang="en-US" dirty="0">
                <a:latin typeface="Times New Roman" panose="02020603050405020304" pitchFamily="18" charset="0"/>
              </a:rPr>
              <a:t>一个个的耗尽其时间片，挂入到</a:t>
            </a:r>
            <a:r>
              <a:rPr lang="en-US" altLang="zh-CN" dirty="0">
                <a:latin typeface="Times New Roman" panose="02020603050405020304" pitchFamily="18" charset="0"/>
              </a:rPr>
              <a:t>expired</a:t>
            </a:r>
            <a:r>
              <a:rPr lang="zh-CN" altLang="en-US" dirty="0">
                <a:latin typeface="Times New Roman" panose="02020603050405020304" pitchFamily="18" charset="0"/>
              </a:rPr>
              <a:t>队列。当</a:t>
            </a:r>
            <a:r>
              <a:rPr lang="en-US" altLang="zh-CN" dirty="0">
                <a:latin typeface="Times New Roman" panose="02020603050405020304" pitchFamily="18" charset="0"/>
              </a:rPr>
              <a:t>active</a:t>
            </a:r>
            <a:r>
              <a:rPr lang="zh-CN" altLang="en-US" dirty="0">
                <a:latin typeface="Times New Roman" panose="02020603050405020304" pitchFamily="18" charset="0"/>
              </a:rPr>
              <a:t>队列的</a:t>
            </a:r>
            <a:r>
              <a:rPr lang="en-US" altLang="zh-CN" dirty="0">
                <a:latin typeface="Times New Roman" panose="02020603050405020304" pitchFamily="18" charset="0"/>
              </a:rPr>
              <a:t>task</a:t>
            </a:r>
            <a:r>
              <a:rPr lang="zh-CN" altLang="en-US" dirty="0">
                <a:latin typeface="Times New Roman" panose="02020603050405020304" pitchFamily="18" charset="0"/>
              </a:rPr>
              <a:t>为空时（</a:t>
            </a:r>
            <a:r>
              <a:rPr lang="en-US" altLang="zh-CN" dirty="0">
                <a:latin typeface="Times New Roman" panose="02020603050405020304" pitchFamily="18" charset="0"/>
              </a:rPr>
              <a:t>nr_active</a:t>
            </a:r>
            <a:r>
              <a:rPr lang="zh-CN" altLang="en-US" dirty="0">
                <a:latin typeface="Times New Roman" panose="02020603050405020304" pitchFamily="18" charset="0"/>
              </a:rPr>
              <a:t>等于</a:t>
            </a:r>
            <a:r>
              <a:rPr lang="en-US" altLang="zh-CN" dirty="0">
                <a:latin typeface="Times New Roman" panose="02020603050405020304" pitchFamily="18" charset="0"/>
              </a:rPr>
              <a:t>0</a:t>
            </a:r>
            <a:r>
              <a:rPr lang="zh-CN" altLang="en-US" dirty="0">
                <a:latin typeface="Times New Roman" panose="02020603050405020304" pitchFamily="18" charset="0"/>
              </a:rPr>
              <a:t>），切换</a:t>
            </a:r>
            <a:r>
              <a:rPr lang="en-US" altLang="zh-CN" dirty="0">
                <a:latin typeface="Times New Roman" panose="02020603050405020304" pitchFamily="18" charset="0"/>
              </a:rPr>
              <a:t>active</a:t>
            </a:r>
            <a:r>
              <a:rPr lang="zh-CN" altLang="en-US" dirty="0">
                <a:latin typeface="Times New Roman" panose="02020603050405020304" pitchFamily="18" charset="0"/>
              </a:rPr>
              <a:t>和</a:t>
            </a:r>
            <a:r>
              <a:rPr lang="en-US" altLang="zh-CN" dirty="0">
                <a:latin typeface="Times New Roman" panose="02020603050405020304" pitchFamily="18" charset="0"/>
              </a:rPr>
              <a:t>expired</a:t>
            </a:r>
            <a:r>
              <a:rPr lang="zh-CN" altLang="en-US" dirty="0">
                <a:latin typeface="Times New Roman" panose="02020603050405020304" pitchFamily="18" charset="0"/>
              </a:rPr>
              <a:t>队列，开始一轮新的调度过程。切换很快，并没有一个遍历所有进程重新赋时间片的操作</a:t>
            </a:r>
            <a:endParaRPr lang="zh-CN" altLang="en-US" dirty="0">
              <a:latin typeface="Times New Roman" panose="02020603050405020304" pitchFamily="18" charset="0"/>
            </a:endParaRPr>
          </a:p>
        </p:txBody>
      </p:sp>
      <p:sp>
        <p:nvSpPr>
          <p:cNvPr id="5" name="矩形 4"/>
          <p:cNvSpPr/>
          <p:nvPr/>
        </p:nvSpPr>
        <p:spPr>
          <a:xfrm>
            <a:off x="476250" y="336550"/>
            <a:ext cx="3902075" cy="523875"/>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800" b="1" i="0" u="none" strike="noStrike" kern="1200" cap="none" spc="0" normalizeH="0" baseline="0" noProof="0" dirty="0" smtClean="0">
                <a:ln>
                  <a:noFill/>
                </a:ln>
                <a:solidFill>
                  <a:srgbClr val="000066"/>
                </a:solidFill>
                <a:effectLst/>
                <a:uLnTx/>
                <a:uFillTx/>
                <a:latin typeface="+mj-lt"/>
                <a:ea typeface="+mj-ea"/>
                <a:cs typeface="+mj-cs"/>
              </a:rPr>
              <a:t>O(1)</a:t>
            </a:r>
            <a:r>
              <a:rPr kumimoji="0" lang="zh-CN" altLang="zh-CN" sz="2800" b="1" i="0" u="none" strike="noStrike" kern="1200" cap="none" spc="0" normalizeH="0" baseline="0" noProof="0" dirty="0">
                <a:ln>
                  <a:noFill/>
                </a:ln>
                <a:solidFill>
                  <a:srgbClr val="000066"/>
                </a:solidFill>
                <a:effectLst/>
                <a:uLnTx/>
                <a:uFillTx/>
                <a:latin typeface="+mj-lt"/>
                <a:ea typeface="+mj-ea"/>
                <a:cs typeface="+mj-cs"/>
              </a:rPr>
              <a:t>调度</a:t>
            </a:r>
            <a:r>
              <a:rPr kumimoji="0" lang="zh-CN" altLang="zh-CN" sz="2800" b="1" i="0" u="none" strike="noStrike" kern="1200" cap="none" spc="0" normalizeH="0" baseline="0" noProof="0" dirty="0" smtClean="0">
                <a:ln>
                  <a:noFill/>
                </a:ln>
                <a:solidFill>
                  <a:srgbClr val="000066"/>
                </a:solidFill>
                <a:effectLst/>
                <a:uLnTx/>
                <a:uFillTx/>
                <a:latin typeface="+mj-lt"/>
                <a:ea typeface="+mj-ea"/>
                <a:cs typeface="+mj-cs"/>
              </a:rPr>
              <a:t>器</a:t>
            </a:r>
            <a:endParaRPr kumimoji="0" lang="zh-CN" altLang="zh-CN" sz="2800" b="1" i="0" u="none" strike="noStrike" kern="1200" cap="none" spc="0" normalizeH="0" baseline="0" noProof="0" dirty="0">
              <a:ln>
                <a:noFill/>
              </a:ln>
              <a:solidFill>
                <a:srgbClr val="000066"/>
              </a:solidFill>
              <a:effectLst/>
              <a:uLnTx/>
              <a:uFillTx/>
              <a:latin typeface="+mj-lt"/>
              <a:ea typeface="+mj-ea"/>
              <a:cs typeface="+mj-cs"/>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标题 1"/>
          <p:cNvSpPr>
            <a:spLocks noGrp="1"/>
          </p:cNvSpPr>
          <p:nvPr>
            <p:ph type="title"/>
          </p:nvPr>
        </p:nvSpPr>
        <p:spPr>
          <a:xfrm>
            <a:off x="420688" y="287338"/>
            <a:ext cx="8301037" cy="649287"/>
          </a:xfrm>
          <a:ln/>
        </p:spPr>
        <p:txBody>
          <a:bodyPr vert="horz" wrap="square" lIns="91440" tIns="45720" rIns="91440" bIns="45720" anchor="b" anchorCtr="0"/>
          <a:p>
            <a:r>
              <a:rPr lang="en-US" altLang="zh-CN" sz="2800" dirty="0"/>
              <a:t>openEuler</a:t>
            </a:r>
            <a:r>
              <a:rPr lang="zh-CN" altLang="en-US" sz="2800" dirty="0"/>
              <a:t>进程</a:t>
            </a:r>
            <a:r>
              <a:rPr lang="en-US" altLang="zh-CN" sz="2800" dirty="0"/>
              <a:t>CFS</a:t>
            </a:r>
            <a:r>
              <a:rPr lang="zh-CN" altLang="en-US" sz="2800" dirty="0"/>
              <a:t>调度策略</a:t>
            </a:r>
            <a:endParaRPr lang="zh-CN" altLang="en-US" sz="2800" dirty="0"/>
          </a:p>
        </p:txBody>
      </p:sp>
      <p:sp>
        <p:nvSpPr>
          <p:cNvPr id="3" name="内容占位符 2"/>
          <p:cNvSpPr>
            <a:spLocks noGrp="1"/>
          </p:cNvSpPr>
          <p:nvPr>
            <p:ph idx="1"/>
          </p:nvPr>
        </p:nvSpPr>
        <p:spPr>
          <a:xfrm>
            <a:off x="420688" y="1184275"/>
            <a:ext cx="8526463" cy="4946650"/>
          </a:xfrm>
        </p:spPr>
        <p:txBody>
          <a:bodyPr vert="horz" wrap="square" lIns="91440" tIns="45720" rIns="91440" bIns="45720" numCol="1" anchor="t" anchorCtr="0" compatLnSpc="1">
            <a:normAutofit/>
          </a:bodyPr>
          <a:lstStyle/>
          <a:p>
            <a:pPr marL="342900" marR="0" lvl="0" indent="-342900" algn="l" defTabSz="914400" rtl="0" eaLnBrk="0" fontAlgn="base" latinLnBrk="0" hangingPunct="0">
              <a:lnSpc>
                <a:spcPts val="3000"/>
              </a:lnSpc>
              <a:spcBef>
                <a:spcPct val="20000"/>
              </a:spcBef>
              <a:spcAft>
                <a:spcPct val="0"/>
              </a:spcAft>
              <a:buClr>
                <a:schemeClr val="folHlink"/>
              </a:buClr>
              <a:buSzPct val="60000"/>
              <a:buFont typeface="Wingdings" panose="05000000000000000000" pitchFamily="2" charset="2"/>
              <a:buChar char="n"/>
              <a:defRPr/>
            </a:pPr>
            <a:r>
              <a:rPr kumimoji="0" lang="en-US" altLang="zh-CN" sz="1800" b="1" i="0" u="none" strike="noStrike" kern="0" cap="none" spc="0" normalizeH="0" baseline="0" noProof="0" dirty="0" err="1">
                <a:ln>
                  <a:noFill/>
                </a:ln>
                <a:solidFill>
                  <a:schemeClr val="tx1"/>
                </a:solidFill>
                <a:effectLst/>
                <a:uLnTx/>
                <a:uFillTx/>
                <a:latin typeface="+mn-lt"/>
                <a:ea typeface="+mn-ea"/>
                <a:cs typeface="+mn-cs"/>
              </a:rPr>
              <a:t>openEuler</a:t>
            </a:r>
            <a:r>
              <a:rPr kumimoji="0" lang="zh-CN" altLang="en-US" sz="1800" b="1" i="0" u="none" strike="noStrike" kern="0" cap="none" spc="0" normalizeH="0" baseline="0" noProof="0" dirty="0">
                <a:ln>
                  <a:noFill/>
                </a:ln>
                <a:solidFill>
                  <a:schemeClr val="tx1"/>
                </a:solidFill>
                <a:effectLst/>
                <a:uLnTx/>
                <a:uFillTx/>
                <a:latin typeface="+mn-lt"/>
                <a:ea typeface="+mn-ea"/>
                <a:cs typeface="+mn-cs"/>
              </a:rPr>
              <a:t>针对不同类型的进程使用不同的调度算法</a:t>
            </a:r>
            <a:endParaRPr kumimoji="0" lang="en-US" altLang="zh-CN" sz="1800" b="1"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ts val="3000"/>
              </a:lnSpc>
              <a:spcBef>
                <a:spcPct val="20000"/>
              </a:spcBef>
              <a:spcAft>
                <a:spcPct val="0"/>
              </a:spcAft>
              <a:buClr>
                <a:schemeClr val="folHlink"/>
              </a:buClr>
              <a:buSzPct val="60000"/>
              <a:buFont typeface="Wingdings" panose="05000000000000000000" pitchFamily="2" charset="2"/>
              <a:buChar char="n"/>
              <a:defRPr/>
            </a:pPr>
            <a:r>
              <a:rPr kumimoji="0" lang="zh-CN" altLang="en-US" sz="1800" b="1" i="0" u="none" strike="noStrike" kern="0" cap="none" spc="0" normalizeH="0" baseline="0" noProof="0" dirty="0">
                <a:ln>
                  <a:noFill/>
                </a:ln>
                <a:solidFill>
                  <a:schemeClr val="tx1"/>
                </a:solidFill>
                <a:effectLst/>
                <a:uLnTx/>
                <a:uFillTx/>
                <a:latin typeface="+mn-lt"/>
                <a:ea typeface="+mn-ea"/>
                <a:cs typeface="+mn-cs"/>
              </a:rPr>
              <a:t>对于“普通进程”使用完全公平调度算法，</a:t>
            </a:r>
            <a:r>
              <a:rPr kumimoji="0" lang="en-US" altLang="zh-CN" sz="1800" b="1" i="0" u="none" strike="noStrike" kern="0" cap="none" spc="0" normalizeH="0" baseline="0" noProof="0" dirty="0">
                <a:ln>
                  <a:noFill/>
                </a:ln>
                <a:solidFill>
                  <a:schemeClr val="tx1"/>
                </a:solidFill>
                <a:effectLst/>
                <a:uLnTx/>
                <a:uFillTx/>
                <a:latin typeface="+mn-lt"/>
                <a:ea typeface="+mn-ea"/>
                <a:cs typeface="+mn-cs"/>
              </a:rPr>
              <a:t>Complete Fair Scheduler</a:t>
            </a:r>
            <a:r>
              <a:rPr kumimoji="0" lang="zh-CN" altLang="en-US" sz="1800" b="1" i="0" u="none" strike="noStrike" kern="0" cap="none" spc="0" normalizeH="0" baseline="0" noProof="0" dirty="0">
                <a:ln>
                  <a:noFill/>
                </a:ln>
                <a:solidFill>
                  <a:schemeClr val="tx1"/>
                </a:solidFill>
                <a:effectLst/>
                <a:uLnTx/>
                <a:uFillTx/>
                <a:latin typeface="+mn-lt"/>
                <a:ea typeface="+mn-ea"/>
                <a:cs typeface="+mn-cs"/>
              </a:rPr>
              <a:t>，</a:t>
            </a:r>
            <a:r>
              <a:rPr kumimoji="0" lang="en-US" altLang="zh-CN" sz="1800" b="1" i="0" u="none" strike="noStrike" kern="0" cap="none" spc="0" normalizeH="0" baseline="0" noProof="0" dirty="0">
                <a:ln>
                  <a:noFill/>
                </a:ln>
                <a:solidFill>
                  <a:schemeClr val="tx1"/>
                </a:solidFill>
                <a:effectLst/>
                <a:uLnTx/>
                <a:uFillTx/>
                <a:latin typeface="+mn-lt"/>
                <a:ea typeface="+mn-ea"/>
                <a:cs typeface="+mn-cs"/>
              </a:rPr>
              <a:t>CFS</a:t>
            </a:r>
            <a:endParaRPr kumimoji="0" lang="en-US" altLang="zh-CN" sz="1800" b="1" i="0" u="none" strike="noStrike" kern="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ts val="3000"/>
              </a:lnSpc>
              <a:spcBef>
                <a:spcPct val="20000"/>
              </a:spcBef>
              <a:spcAft>
                <a:spcPct val="0"/>
              </a:spcAft>
              <a:buClr>
                <a:schemeClr val="hlink"/>
              </a:buClr>
              <a:buSzPct val="55000"/>
              <a:buFont typeface="Wingdings" panose="05000000000000000000" pitchFamily="2" charset="2"/>
              <a:buChar char="n"/>
              <a:defRPr/>
            </a:pPr>
            <a:r>
              <a:rPr kumimoji="0" lang="zh-CN" altLang="en-US" sz="1685" b="1" i="0" u="none" strike="noStrike" kern="0" cap="none" spc="0" normalizeH="0" baseline="0" noProof="0" dirty="0">
                <a:ln>
                  <a:noFill/>
                </a:ln>
                <a:solidFill>
                  <a:schemeClr val="tx1"/>
                </a:solidFill>
                <a:effectLst/>
                <a:uLnTx/>
                <a:uFillTx/>
                <a:latin typeface="+mn-lt"/>
                <a:ea typeface="+mn-ea"/>
              </a:rPr>
              <a:t>一个调度时延内的所有进程都有机会被调度到，只是进程的运行时间不同</a:t>
            </a:r>
            <a:endParaRPr kumimoji="0" lang="en-US" altLang="zh-CN" sz="1685" b="1" i="0" u="none" strike="noStrike" kern="0" cap="none" spc="0" normalizeH="0" baseline="0" noProof="0" dirty="0">
              <a:ln>
                <a:noFill/>
              </a:ln>
              <a:solidFill>
                <a:schemeClr val="tx1"/>
              </a:solidFill>
              <a:effectLst/>
              <a:uLnTx/>
              <a:uFillTx/>
              <a:latin typeface="+mn-lt"/>
              <a:ea typeface="+mn-ea"/>
            </a:endParaRPr>
          </a:p>
          <a:p>
            <a:pPr marL="742950" marR="0" lvl="1" indent="-285750" algn="l" defTabSz="914400" rtl="0" eaLnBrk="0" fontAlgn="base" latinLnBrk="0" hangingPunct="0">
              <a:lnSpc>
                <a:spcPts val="3000"/>
              </a:lnSpc>
              <a:spcBef>
                <a:spcPct val="20000"/>
              </a:spcBef>
              <a:spcAft>
                <a:spcPct val="0"/>
              </a:spcAft>
              <a:buClr>
                <a:schemeClr val="hlink"/>
              </a:buClr>
              <a:buSzPct val="55000"/>
              <a:buFont typeface="Wingdings" panose="05000000000000000000" pitchFamily="2" charset="2"/>
              <a:buChar char="n"/>
              <a:defRPr/>
            </a:pPr>
            <a:r>
              <a:rPr kumimoji="0" lang="zh-CN" altLang="en-US" sz="1685" b="1" i="0" u="none" strike="noStrike" kern="0" cap="none" spc="0" normalizeH="0" baseline="0" noProof="0" dirty="0">
                <a:ln>
                  <a:noFill/>
                </a:ln>
                <a:solidFill>
                  <a:schemeClr val="tx1"/>
                </a:solidFill>
                <a:effectLst/>
                <a:uLnTx/>
                <a:uFillTx/>
                <a:latin typeface="+mn-lt"/>
                <a:ea typeface="+mn-ea"/>
              </a:rPr>
              <a:t>根据进程优先级和当前系统负载来为每个进程分配一定比例的 </a:t>
            </a:r>
            <a:r>
              <a:rPr kumimoji="0" lang="en-US" altLang="zh-CN" sz="1685" b="1" i="0" u="none" strike="noStrike" kern="0" cap="none" spc="0" normalizeH="0" baseline="0" noProof="0" dirty="0">
                <a:ln>
                  <a:noFill/>
                </a:ln>
                <a:solidFill>
                  <a:schemeClr val="tx1"/>
                </a:solidFill>
                <a:effectLst/>
                <a:uLnTx/>
                <a:uFillTx/>
                <a:latin typeface="+mn-lt"/>
                <a:ea typeface="+mn-ea"/>
              </a:rPr>
              <a:t>CPU </a:t>
            </a:r>
            <a:r>
              <a:rPr kumimoji="0" lang="zh-CN" altLang="en-US" sz="1685" b="1" i="0" u="none" strike="noStrike" kern="0" cap="none" spc="0" normalizeH="0" baseline="0" noProof="0" dirty="0">
                <a:ln>
                  <a:noFill/>
                </a:ln>
                <a:solidFill>
                  <a:schemeClr val="tx1"/>
                </a:solidFill>
                <a:effectLst/>
                <a:uLnTx/>
                <a:uFillTx/>
                <a:latin typeface="+mn-lt"/>
                <a:ea typeface="+mn-ea"/>
              </a:rPr>
              <a:t>处理时间</a:t>
            </a:r>
            <a:endParaRPr kumimoji="0" lang="en-US" altLang="zh-CN" sz="1685" b="1" i="0" u="none" strike="noStrike" kern="0" cap="none" spc="0" normalizeH="0" baseline="0" noProof="0" dirty="0">
              <a:ln>
                <a:noFill/>
              </a:ln>
              <a:solidFill>
                <a:schemeClr val="tx1"/>
              </a:solidFill>
              <a:effectLst/>
              <a:uLnTx/>
              <a:uFillTx/>
              <a:latin typeface="+mn-lt"/>
              <a:ea typeface="+mn-ea"/>
            </a:endParaRPr>
          </a:p>
          <a:p>
            <a:pPr marL="742950" marR="0" lvl="1" indent="-285750" algn="l" defTabSz="914400" rtl="0" eaLnBrk="0" fontAlgn="base" latinLnBrk="0" hangingPunct="0">
              <a:lnSpc>
                <a:spcPts val="3000"/>
              </a:lnSpc>
              <a:spcBef>
                <a:spcPct val="20000"/>
              </a:spcBef>
              <a:spcAft>
                <a:spcPct val="0"/>
              </a:spcAft>
              <a:buClr>
                <a:schemeClr val="hlink"/>
              </a:buClr>
              <a:buSzPct val="55000"/>
              <a:buFont typeface="Wingdings" panose="05000000000000000000" pitchFamily="2" charset="2"/>
              <a:buChar char="n"/>
              <a:defRPr/>
            </a:pPr>
            <a:r>
              <a:rPr kumimoji="0" lang="en-US" altLang="zh-CN" sz="1685" b="1" i="0" u="none" strike="noStrike" kern="0" cap="none" spc="0" normalizeH="0" baseline="0" noProof="0" dirty="0">
                <a:ln>
                  <a:noFill/>
                </a:ln>
                <a:solidFill>
                  <a:schemeClr val="tx1"/>
                </a:solidFill>
                <a:effectLst/>
                <a:uLnTx/>
                <a:uFillTx/>
                <a:latin typeface="+mn-lt"/>
                <a:ea typeface="+mn-ea"/>
              </a:rPr>
              <a:t>nice </a:t>
            </a:r>
            <a:r>
              <a:rPr kumimoji="0" lang="zh-CN" altLang="en-US" sz="1685" b="1" i="0" u="none" strike="noStrike" kern="0" cap="none" spc="0" normalizeH="0" baseline="0" noProof="0" dirty="0">
                <a:ln>
                  <a:noFill/>
                </a:ln>
                <a:solidFill>
                  <a:schemeClr val="tx1"/>
                </a:solidFill>
                <a:effectLst/>
                <a:uLnTx/>
                <a:uFillTx/>
                <a:latin typeface="+mn-lt"/>
                <a:ea typeface="+mn-ea"/>
              </a:rPr>
              <a:t>值表示相对优先级：具有较低 </a:t>
            </a:r>
            <a:r>
              <a:rPr kumimoji="0" lang="en-US" altLang="zh-CN" sz="1685" b="1" i="0" u="none" strike="noStrike" kern="0" cap="none" spc="0" normalizeH="0" baseline="0" noProof="0" dirty="0">
                <a:ln>
                  <a:noFill/>
                </a:ln>
                <a:solidFill>
                  <a:schemeClr val="tx1"/>
                </a:solidFill>
                <a:effectLst/>
                <a:uLnTx/>
                <a:uFillTx/>
                <a:latin typeface="+mn-lt"/>
                <a:ea typeface="+mn-ea"/>
              </a:rPr>
              <a:t>nice </a:t>
            </a:r>
            <a:r>
              <a:rPr kumimoji="0" lang="zh-CN" altLang="en-US" sz="1685" b="1" i="0" u="none" strike="noStrike" kern="0" cap="none" spc="0" normalizeH="0" baseline="0" noProof="0" dirty="0">
                <a:ln>
                  <a:noFill/>
                </a:ln>
                <a:solidFill>
                  <a:schemeClr val="tx1"/>
                </a:solidFill>
                <a:effectLst/>
                <a:uLnTx/>
                <a:uFillTx/>
                <a:latin typeface="+mn-lt"/>
                <a:ea typeface="+mn-ea"/>
              </a:rPr>
              <a:t>值的进程会分配更高比例的 </a:t>
            </a:r>
            <a:r>
              <a:rPr kumimoji="0" lang="en-US" altLang="zh-CN" sz="1685" b="1" i="0" u="none" strike="noStrike" kern="0" cap="none" spc="0" normalizeH="0" baseline="0" noProof="0" dirty="0">
                <a:ln>
                  <a:noFill/>
                </a:ln>
                <a:solidFill>
                  <a:schemeClr val="tx1"/>
                </a:solidFill>
                <a:effectLst/>
                <a:uLnTx/>
                <a:uFillTx/>
                <a:latin typeface="+mn-lt"/>
                <a:ea typeface="+mn-ea"/>
              </a:rPr>
              <a:t>CPU </a:t>
            </a:r>
            <a:r>
              <a:rPr kumimoji="0" lang="zh-CN" altLang="en-US" sz="1685" b="1" i="0" u="none" strike="noStrike" kern="0" cap="none" spc="0" normalizeH="0" baseline="0" noProof="0" dirty="0">
                <a:ln>
                  <a:noFill/>
                </a:ln>
                <a:solidFill>
                  <a:schemeClr val="tx1"/>
                </a:solidFill>
                <a:effectLst/>
                <a:uLnTx/>
                <a:uFillTx/>
                <a:latin typeface="+mn-lt"/>
                <a:ea typeface="+mn-ea"/>
              </a:rPr>
              <a:t>时间</a:t>
            </a:r>
            <a:endParaRPr kumimoji="0" lang="zh-CN" altLang="en-US" sz="1685" b="1" i="0" u="none" strike="noStrike" kern="0" cap="none" spc="0" normalizeH="0" baseline="0" noProof="0" dirty="0">
              <a:ln>
                <a:noFill/>
              </a:ln>
              <a:solidFill>
                <a:schemeClr val="tx1"/>
              </a:solidFill>
              <a:effectLst/>
              <a:uLnTx/>
              <a:uFillTx/>
              <a:latin typeface="+mn-lt"/>
              <a:ea typeface="+mn-ea"/>
            </a:endParaRPr>
          </a:p>
          <a:p>
            <a:pPr marL="742950" marR="0" lvl="1" indent="-285750" algn="l" defTabSz="914400" rtl="0" eaLnBrk="0" fontAlgn="base" latinLnBrk="0" hangingPunct="0">
              <a:lnSpc>
                <a:spcPts val="3000"/>
              </a:lnSpc>
              <a:spcBef>
                <a:spcPct val="20000"/>
              </a:spcBef>
              <a:spcAft>
                <a:spcPct val="0"/>
              </a:spcAft>
              <a:buClr>
                <a:schemeClr val="hlink"/>
              </a:buClr>
              <a:buSzPct val="55000"/>
              <a:buFont typeface="Wingdings" panose="05000000000000000000" pitchFamily="2" charset="2"/>
              <a:buChar char="n"/>
              <a:defRPr/>
            </a:pPr>
            <a:r>
              <a:rPr kumimoji="0" lang="zh-CN" altLang="en-US" sz="1685" b="1" i="0" u="none" strike="noStrike" kern="0" cap="none" spc="0" normalizeH="0" baseline="0" noProof="0" dirty="0">
                <a:ln>
                  <a:noFill/>
                </a:ln>
                <a:solidFill>
                  <a:schemeClr val="tx1"/>
                </a:solidFill>
                <a:effectLst/>
                <a:uLnTx/>
                <a:uFillTx/>
                <a:latin typeface="+mn-lt"/>
                <a:ea typeface="+mn-ea"/>
              </a:rPr>
              <a:t>计算分配的比例时，将</a:t>
            </a:r>
            <a:r>
              <a:rPr kumimoji="0" lang="en-US" altLang="zh-CN" sz="1685" b="1" i="0" u="none" strike="noStrike" kern="0" cap="none" spc="0" normalizeH="0" baseline="0" noProof="0" dirty="0">
                <a:ln>
                  <a:noFill/>
                </a:ln>
                <a:solidFill>
                  <a:schemeClr val="tx1"/>
                </a:solidFill>
                <a:effectLst/>
                <a:uLnTx/>
                <a:uFillTx/>
                <a:latin typeface="+mn-lt"/>
                <a:ea typeface="+mn-ea"/>
              </a:rPr>
              <a:t>nice </a:t>
            </a:r>
            <a:r>
              <a:rPr kumimoji="0" lang="zh-CN" altLang="en-US" sz="1685" b="1" i="0" u="none" strike="noStrike" kern="0" cap="none" spc="0" normalizeH="0" baseline="0" noProof="0" dirty="0">
                <a:ln>
                  <a:noFill/>
                </a:ln>
                <a:solidFill>
                  <a:schemeClr val="tx1"/>
                </a:solidFill>
                <a:effectLst/>
                <a:uLnTx/>
                <a:uFillTx/>
                <a:latin typeface="+mn-lt"/>
                <a:ea typeface="+mn-ea"/>
              </a:rPr>
              <a:t>值转换为权重值，</a:t>
            </a:r>
            <a:r>
              <a:rPr kumimoji="0" lang="en-US" altLang="zh-CN" sz="1685" b="1" i="0" u="none" strike="noStrike" kern="0" cap="none" spc="0" normalizeH="0" baseline="0" noProof="0" dirty="0">
                <a:ln>
                  <a:noFill/>
                </a:ln>
                <a:solidFill>
                  <a:srgbClr val="FF0000"/>
                </a:solidFill>
                <a:effectLst/>
                <a:uLnTx/>
                <a:uFillTx/>
                <a:latin typeface="+mn-lt"/>
                <a:ea typeface="+mn-ea"/>
              </a:rPr>
              <a:t>【</a:t>
            </a:r>
            <a:r>
              <a:rPr kumimoji="0" lang="en-US" altLang="zh-CN" sz="1685" b="1" i="0" u="none" strike="noStrike" kern="0" cap="none" spc="0" normalizeH="0" baseline="0" noProof="0" dirty="0" err="1">
                <a:ln>
                  <a:noFill/>
                </a:ln>
                <a:solidFill>
                  <a:srgbClr val="FF0000"/>
                </a:solidFill>
                <a:effectLst/>
                <a:uLnTx/>
                <a:uFillTx/>
                <a:latin typeface="+mn-lt"/>
                <a:ea typeface="+mn-ea"/>
              </a:rPr>
              <a:t>openEuler</a:t>
            </a:r>
            <a:r>
              <a:rPr kumimoji="0" lang="zh-CN" altLang="en-US" sz="1685" b="1" i="0" u="none" strike="noStrike" kern="0" cap="none" spc="0" normalizeH="0" baseline="0" noProof="0" dirty="0">
                <a:ln>
                  <a:noFill/>
                </a:ln>
                <a:solidFill>
                  <a:srgbClr val="FF0000"/>
                </a:solidFill>
                <a:effectLst/>
                <a:uLnTx/>
                <a:uFillTx/>
                <a:latin typeface="+mn-lt"/>
                <a:ea typeface="+mn-ea"/>
              </a:rPr>
              <a:t>维护了转换表</a:t>
            </a:r>
            <a:r>
              <a:rPr kumimoji="0" lang="en-US" altLang="zh-CN" sz="1685" b="1" i="0" u="none" strike="noStrike" kern="0" cap="none" spc="0" normalizeH="0" baseline="0" noProof="0" dirty="0">
                <a:ln>
                  <a:noFill/>
                </a:ln>
                <a:solidFill>
                  <a:srgbClr val="FF0000"/>
                </a:solidFill>
                <a:effectLst/>
                <a:uLnTx/>
                <a:uFillTx/>
                <a:latin typeface="+mn-lt"/>
                <a:ea typeface="+mn-ea"/>
              </a:rPr>
              <a:t>】</a:t>
            </a:r>
            <a:endParaRPr kumimoji="0" lang="en-US" altLang="zh-CN" sz="1685" b="1" i="0" u="none" strike="noStrike" kern="0" cap="none" spc="0" normalizeH="0" baseline="0" noProof="0" dirty="0">
              <a:ln>
                <a:noFill/>
              </a:ln>
              <a:solidFill>
                <a:srgbClr val="FF0000"/>
              </a:solidFill>
              <a:effectLst/>
              <a:uLnTx/>
              <a:uFillTx/>
              <a:latin typeface="+mn-lt"/>
              <a:ea typeface="+mn-ea"/>
            </a:endParaRPr>
          </a:p>
        </p:txBody>
      </p:sp>
      <p:sp>
        <p:nvSpPr>
          <p:cNvPr id="78852" name="文本框 4"/>
          <p:cNvSpPr txBox="1"/>
          <p:nvPr/>
        </p:nvSpPr>
        <p:spPr>
          <a:xfrm>
            <a:off x="1069975" y="4097338"/>
            <a:ext cx="7227888" cy="2246312"/>
          </a:xfrm>
          <a:prstGeom prst="rect">
            <a:avLst/>
          </a:prstGeom>
          <a:noFill/>
          <a:ln w="9525" cap="flat" cmpd="sng">
            <a:solidFill>
              <a:schemeClr val="tx1"/>
            </a:solidFill>
            <a:prstDash val="solid"/>
            <a:miter/>
            <a:headEnd type="none" w="med" len="med"/>
            <a:tailEnd type="none" w="med" len="med"/>
          </a:ln>
        </p:spPr>
        <p:txBody>
          <a:bodyPr>
            <a:spAutoFit/>
          </a:bodyPr>
          <a:p>
            <a:r>
              <a:rPr lang="en-US" altLang="zh-CN" sz="1400" dirty="0">
                <a:latin typeface="Times New Roman" panose="02020603050405020304" pitchFamily="18" charset="0"/>
              </a:rPr>
              <a:t>1	const int sched_prio_to_weight[40] = {</a:t>
            </a:r>
            <a:endParaRPr lang="en-US" altLang="zh-CN" sz="1400" dirty="0">
              <a:latin typeface="Times New Roman" panose="02020603050405020304" pitchFamily="18" charset="0"/>
            </a:endParaRPr>
          </a:p>
          <a:p>
            <a:r>
              <a:rPr lang="en-US" altLang="zh-CN" sz="1400" dirty="0">
                <a:latin typeface="Times New Roman" panose="02020603050405020304" pitchFamily="18" charset="0"/>
              </a:rPr>
              <a:t>2	        /*   -20   */            88761</a:t>
            </a:r>
            <a:r>
              <a:rPr lang="zh-CN" altLang="en-US" sz="1400" dirty="0">
                <a:latin typeface="Times New Roman" panose="02020603050405020304" pitchFamily="18" charset="0"/>
              </a:rPr>
              <a:t>，</a:t>
            </a:r>
            <a:r>
              <a:rPr lang="en-US" altLang="zh-CN" sz="1400" dirty="0">
                <a:latin typeface="Times New Roman" panose="02020603050405020304" pitchFamily="18" charset="0"/>
              </a:rPr>
              <a:t>	71755</a:t>
            </a:r>
            <a:r>
              <a:rPr lang="zh-CN" altLang="en-US" sz="1400" dirty="0">
                <a:latin typeface="Times New Roman" panose="02020603050405020304" pitchFamily="18" charset="0"/>
              </a:rPr>
              <a:t>，</a:t>
            </a:r>
            <a:r>
              <a:rPr lang="en-US" altLang="zh-CN" sz="1400" dirty="0">
                <a:latin typeface="Times New Roman" panose="02020603050405020304" pitchFamily="18" charset="0"/>
              </a:rPr>
              <a:t>	56483</a:t>
            </a:r>
            <a:r>
              <a:rPr lang="zh-CN" altLang="en-US" sz="1400" dirty="0">
                <a:latin typeface="Times New Roman" panose="02020603050405020304" pitchFamily="18" charset="0"/>
              </a:rPr>
              <a:t>，</a:t>
            </a:r>
            <a:r>
              <a:rPr lang="en-US" altLang="zh-CN" sz="1400" dirty="0">
                <a:latin typeface="Times New Roman" panose="02020603050405020304" pitchFamily="18" charset="0"/>
              </a:rPr>
              <a:t>	46273</a:t>
            </a:r>
            <a:r>
              <a:rPr lang="zh-CN" altLang="en-US" sz="1400" dirty="0">
                <a:latin typeface="Times New Roman" panose="02020603050405020304" pitchFamily="18" charset="0"/>
              </a:rPr>
              <a:t>，</a:t>
            </a:r>
            <a:r>
              <a:rPr lang="en-US" altLang="zh-CN" sz="1400" dirty="0">
                <a:latin typeface="Times New Roman" panose="02020603050405020304" pitchFamily="18" charset="0"/>
              </a:rPr>
              <a:t>	36291</a:t>
            </a:r>
            <a:r>
              <a:rPr lang="zh-CN" altLang="en-US" sz="1400" dirty="0">
                <a:latin typeface="Times New Roman" panose="02020603050405020304" pitchFamily="18" charset="0"/>
              </a:rPr>
              <a:t>，</a:t>
            </a:r>
            <a:endParaRPr lang="en-US" altLang="zh-CN" sz="1400" dirty="0">
              <a:latin typeface="Times New Roman" panose="02020603050405020304" pitchFamily="18" charset="0"/>
            </a:endParaRPr>
          </a:p>
          <a:p>
            <a:r>
              <a:rPr lang="en-US" altLang="zh-CN" sz="1400" dirty="0">
                <a:latin typeface="Times New Roman" panose="02020603050405020304" pitchFamily="18" charset="0"/>
              </a:rPr>
              <a:t>3	        /*   -15   */            29154</a:t>
            </a:r>
            <a:r>
              <a:rPr lang="zh-CN" altLang="en-US" sz="1400" dirty="0">
                <a:latin typeface="Times New Roman" panose="02020603050405020304" pitchFamily="18" charset="0"/>
              </a:rPr>
              <a:t>，</a:t>
            </a:r>
            <a:r>
              <a:rPr lang="en-US" altLang="zh-CN" sz="1400" dirty="0">
                <a:latin typeface="Times New Roman" panose="02020603050405020304" pitchFamily="18" charset="0"/>
              </a:rPr>
              <a:t>	23254</a:t>
            </a:r>
            <a:r>
              <a:rPr lang="zh-CN" altLang="en-US" sz="1400" dirty="0">
                <a:latin typeface="Times New Roman" panose="02020603050405020304" pitchFamily="18" charset="0"/>
              </a:rPr>
              <a:t>，</a:t>
            </a:r>
            <a:r>
              <a:rPr lang="en-US" altLang="zh-CN" sz="1400" dirty="0">
                <a:latin typeface="Times New Roman" panose="02020603050405020304" pitchFamily="18" charset="0"/>
              </a:rPr>
              <a:t>	18705</a:t>
            </a:r>
            <a:r>
              <a:rPr lang="zh-CN" altLang="en-US" sz="1400" dirty="0">
                <a:latin typeface="Times New Roman" panose="02020603050405020304" pitchFamily="18" charset="0"/>
              </a:rPr>
              <a:t>，</a:t>
            </a:r>
            <a:r>
              <a:rPr lang="en-US" altLang="zh-CN" sz="1400" dirty="0">
                <a:latin typeface="Times New Roman" panose="02020603050405020304" pitchFamily="18" charset="0"/>
              </a:rPr>
              <a:t>	14949</a:t>
            </a:r>
            <a:r>
              <a:rPr lang="zh-CN" altLang="en-US" sz="1400" dirty="0">
                <a:latin typeface="Times New Roman" panose="02020603050405020304" pitchFamily="18" charset="0"/>
              </a:rPr>
              <a:t>，</a:t>
            </a:r>
            <a:r>
              <a:rPr lang="en-US" altLang="zh-CN" sz="1400" dirty="0">
                <a:latin typeface="Times New Roman" panose="02020603050405020304" pitchFamily="18" charset="0"/>
              </a:rPr>
              <a:t>	11916</a:t>
            </a:r>
            <a:r>
              <a:rPr lang="zh-CN" altLang="en-US" sz="1400" dirty="0">
                <a:latin typeface="Times New Roman" panose="02020603050405020304" pitchFamily="18" charset="0"/>
              </a:rPr>
              <a:t>，</a:t>
            </a:r>
            <a:endParaRPr lang="en-US" altLang="zh-CN" sz="1400" dirty="0">
              <a:latin typeface="Times New Roman" panose="02020603050405020304" pitchFamily="18" charset="0"/>
            </a:endParaRPr>
          </a:p>
          <a:p>
            <a:r>
              <a:rPr lang="en-US" altLang="zh-CN" sz="1400" dirty="0">
                <a:latin typeface="Times New Roman" panose="02020603050405020304" pitchFamily="18" charset="0"/>
              </a:rPr>
              <a:t>4	        /*   -10   */	  9548</a:t>
            </a:r>
            <a:r>
              <a:rPr lang="zh-CN" altLang="en-US" sz="1400" dirty="0">
                <a:latin typeface="Times New Roman" panose="02020603050405020304" pitchFamily="18" charset="0"/>
              </a:rPr>
              <a:t>，</a:t>
            </a:r>
            <a:r>
              <a:rPr lang="en-US" altLang="zh-CN" sz="1400" dirty="0">
                <a:latin typeface="Times New Roman" panose="02020603050405020304" pitchFamily="18" charset="0"/>
              </a:rPr>
              <a:t>	  7620</a:t>
            </a:r>
            <a:r>
              <a:rPr lang="zh-CN" altLang="en-US" sz="1400" dirty="0">
                <a:latin typeface="Times New Roman" panose="02020603050405020304" pitchFamily="18" charset="0"/>
              </a:rPr>
              <a:t>，</a:t>
            </a:r>
            <a:r>
              <a:rPr lang="en-US" altLang="zh-CN" sz="1400" dirty="0">
                <a:latin typeface="Times New Roman" panose="02020603050405020304" pitchFamily="18" charset="0"/>
              </a:rPr>
              <a:t>	  6100</a:t>
            </a:r>
            <a:r>
              <a:rPr lang="zh-CN" altLang="en-US" sz="1400" dirty="0">
                <a:latin typeface="Times New Roman" panose="02020603050405020304" pitchFamily="18" charset="0"/>
              </a:rPr>
              <a:t>，</a:t>
            </a:r>
            <a:r>
              <a:rPr lang="en-US" altLang="zh-CN" sz="1400" dirty="0">
                <a:latin typeface="Times New Roman" panose="02020603050405020304" pitchFamily="18" charset="0"/>
              </a:rPr>
              <a:t>	  4904</a:t>
            </a:r>
            <a:r>
              <a:rPr lang="zh-CN" altLang="en-US" sz="1400" dirty="0">
                <a:latin typeface="Times New Roman" panose="02020603050405020304" pitchFamily="18" charset="0"/>
              </a:rPr>
              <a:t>，</a:t>
            </a:r>
            <a:r>
              <a:rPr lang="en-US" altLang="zh-CN" sz="1400" dirty="0">
                <a:latin typeface="Times New Roman" panose="02020603050405020304" pitchFamily="18" charset="0"/>
              </a:rPr>
              <a:t>	  3906</a:t>
            </a:r>
            <a:r>
              <a:rPr lang="zh-CN" altLang="en-US" sz="1400" dirty="0">
                <a:latin typeface="Times New Roman" panose="02020603050405020304" pitchFamily="18" charset="0"/>
              </a:rPr>
              <a:t>，</a:t>
            </a:r>
            <a:endParaRPr lang="en-US" altLang="zh-CN" sz="1400" dirty="0">
              <a:latin typeface="Times New Roman" panose="02020603050405020304" pitchFamily="18" charset="0"/>
            </a:endParaRPr>
          </a:p>
          <a:p>
            <a:r>
              <a:rPr lang="en-US" altLang="zh-CN" sz="1400" dirty="0">
                <a:latin typeface="Times New Roman" panose="02020603050405020304" pitchFamily="18" charset="0"/>
              </a:rPr>
              <a:t>5	        /*     -5   */	  3121</a:t>
            </a:r>
            <a:r>
              <a:rPr lang="zh-CN" altLang="en-US" sz="1400" dirty="0">
                <a:latin typeface="Times New Roman" panose="02020603050405020304" pitchFamily="18" charset="0"/>
              </a:rPr>
              <a:t>，</a:t>
            </a:r>
            <a:r>
              <a:rPr lang="en-US" altLang="zh-CN" sz="1400" dirty="0">
                <a:latin typeface="Times New Roman" panose="02020603050405020304" pitchFamily="18" charset="0"/>
              </a:rPr>
              <a:t>	  2501</a:t>
            </a:r>
            <a:r>
              <a:rPr lang="zh-CN" altLang="en-US" sz="1400" dirty="0">
                <a:latin typeface="Times New Roman" panose="02020603050405020304" pitchFamily="18" charset="0"/>
              </a:rPr>
              <a:t>，</a:t>
            </a:r>
            <a:r>
              <a:rPr lang="en-US" altLang="zh-CN" sz="1400" dirty="0">
                <a:latin typeface="Times New Roman" panose="02020603050405020304" pitchFamily="18" charset="0"/>
              </a:rPr>
              <a:t>	  1991</a:t>
            </a:r>
            <a:r>
              <a:rPr lang="zh-CN" altLang="en-US" sz="1400" dirty="0">
                <a:latin typeface="Times New Roman" panose="02020603050405020304" pitchFamily="18" charset="0"/>
              </a:rPr>
              <a:t>，</a:t>
            </a:r>
            <a:r>
              <a:rPr lang="en-US" altLang="zh-CN" sz="1400" dirty="0">
                <a:latin typeface="Times New Roman" panose="02020603050405020304" pitchFamily="18" charset="0"/>
              </a:rPr>
              <a:t>	  1586</a:t>
            </a:r>
            <a:r>
              <a:rPr lang="zh-CN" altLang="en-US" sz="1400" dirty="0">
                <a:latin typeface="Times New Roman" panose="02020603050405020304" pitchFamily="18" charset="0"/>
              </a:rPr>
              <a:t>，</a:t>
            </a:r>
            <a:r>
              <a:rPr lang="en-US" altLang="zh-CN" sz="1400" dirty="0">
                <a:latin typeface="Times New Roman" panose="02020603050405020304" pitchFamily="18" charset="0"/>
              </a:rPr>
              <a:t>	  1277</a:t>
            </a:r>
            <a:r>
              <a:rPr lang="zh-CN" altLang="en-US" sz="1400" dirty="0">
                <a:latin typeface="Times New Roman" panose="02020603050405020304" pitchFamily="18" charset="0"/>
              </a:rPr>
              <a:t>，</a:t>
            </a:r>
            <a:endParaRPr lang="en-US" altLang="zh-CN" sz="1400" dirty="0">
              <a:latin typeface="Times New Roman" panose="02020603050405020304" pitchFamily="18" charset="0"/>
            </a:endParaRPr>
          </a:p>
          <a:p>
            <a:r>
              <a:rPr lang="en-US" altLang="zh-CN" sz="1400" dirty="0">
                <a:latin typeface="Times New Roman" panose="02020603050405020304" pitchFamily="18" charset="0"/>
              </a:rPr>
              <a:t>6	        /*       0   */	  1024</a:t>
            </a:r>
            <a:r>
              <a:rPr lang="zh-CN" altLang="en-US" sz="1400" dirty="0">
                <a:latin typeface="Times New Roman" panose="02020603050405020304" pitchFamily="18" charset="0"/>
              </a:rPr>
              <a:t>，</a:t>
            </a:r>
            <a:r>
              <a:rPr lang="en-US" altLang="zh-CN" sz="1400" dirty="0">
                <a:latin typeface="Times New Roman" panose="02020603050405020304" pitchFamily="18" charset="0"/>
              </a:rPr>
              <a:t>	    820</a:t>
            </a:r>
            <a:r>
              <a:rPr lang="zh-CN" altLang="en-US" sz="1400" dirty="0">
                <a:latin typeface="Times New Roman" panose="02020603050405020304" pitchFamily="18" charset="0"/>
              </a:rPr>
              <a:t>，</a:t>
            </a:r>
            <a:r>
              <a:rPr lang="en-US" altLang="zh-CN" sz="1400" dirty="0">
                <a:latin typeface="Times New Roman" panose="02020603050405020304" pitchFamily="18" charset="0"/>
              </a:rPr>
              <a:t>	    655</a:t>
            </a:r>
            <a:r>
              <a:rPr lang="zh-CN" altLang="en-US" sz="1400" dirty="0">
                <a:latin typeface="Times New Roman" panose="02020603050405020304" pitchFamily="18" charset="0"/>
              </a:rPr>
              <a:t>，         </a:t>
            </a:r>
            <a:r>
              <a:rPr lang="en-US" altLang="zh-CN" sz="1400" dirty="0">
                <a:latin typeface="Times New Roman" panose="02020603050405020304" pitchFamily="18" charset="0"/>
              </a:rPr>
              <a:t>526</a:t>
            </a:r>
            <a:r>
              <a:rPr lang="zh-CN" altLang="en-US" sz="1400" dirty="0">
                <a:latin typeface="Times New Roman" panose="02020603050405020304" pitchFamily="18" charset="0"/>
              </a:rPr>
              <a:t>，</a:t>
            </a:r>
            <a:r>
              <a:rPr lang="en-US" altLang="zh-CN" sz="1400" dirty="0">
                <a:latin typeface="Times New Roman" panose="02020603050405020304" pitchFamily="18" charset="0"/>
              </a:rPr>
              <a:t>	    423</a:t>
            </a:r>
            <a:r>
              <a:rPr lang="zh-CN" altLang="en-US" sz="1400" dirty="0">
                <a:latin typeface="Times New Roman" panose="02020603050405020304" pitchFamily="18" charset="0"/>
              </a:rPr>
              <a:t>，</a:t>
            </a:r>
            <a:endParaRPr lang="en-US" altLang="zh-CN" sz="1400" dirty="0">
              <a:latin typeface="Times New Roman" panose="02020603050405020304" pitchFamily="18" charset="0"/>
            </a:endParaRPr>
          </a:p>
          <a:p>
            <a:r>
              <a:rPr lang="en-US" altLang="zh-CN" sz="1400" dirty="0">
                <a:latin typeface="Times New Roman" panose="02020603050405020304" pitchFamily="18" charset="0"/>
              </a:rPr>
              <a:t>7	        /*       5   */	    335</a:t>
            </a:r>
            <a:r>
              <a:rPr lang="zh-CN" altLang="en-US" sz="1400" dirty="0">
                <a:latin typeface="Times New Roman" panose="02020603050405020304" pitchFamily="18" charset="0"/>
              </a:rPr>
              <a:t>，</a:t>
            </a:r>
            <a:r>
              <a:rPr lang="en-US" altLang="zh-CN" sz="1400" dirty="0">
                <a:latin typeface="Times New Roman" panose="02020603050405020304" pitchFamily="18" charset="0"/>
              </a:rPr>
              <a:t>	    272</a:t>
            </a:r>
            <a:r>
              <a:rPr lang="zh-CN" altLang="en-US" sz="1400" dirty="0">
                <a:latin typeface="Times New Roman" panose="02020603050405020304" pitchFamily="18" charset="0"/>
              </a:rPr>
              <a:t>，         </a:t>
            </a:r>
            <a:r>
              <a:rPr lang="en-US" altLang="zh-CN" sz="1400" dirty="0">
                <a:latin typeface="Times New Roman" panose="02020603050405020304" pitchFamily="18" charset="0"/>
              </a:rPr>
              <a:t>215</a:t>
            </a:r>
            <a:r>
              <a:rPr lang="zh-CN" altLang="en-US" sz="1400" dirty="0">
                <a:latin typeface="Times New Roman" panose="02020603050405020304" pitchFamily="18" charset="0"/>
              </a:rPr>
              <a:t>，</a:t>
            </a:r>
            <a:r>
              <a:rPr lang="en-US" altLang="zh-CN" sz="1400" dirty="0">
                <a:latin typeface="Times New Roman" panose="02020603050405020304" pitchFamily="18" charset="0"/>
              </a:rPr>
              <a:t>	    172</a:t>
            </a:r>
            <a:r>
              <a:rPr lang="zh-CN" altLang="en-US" sz="1400" dirty="0">
                <a:latin typeface="Times New Roman" panose="02020603050405020304" pitchFamily="18" charset="0"/>
              </a:rPr>
              <a:t>，</a:t>
            </a:r>
            <a:r>
              <a:rPr lang="en-US" altLang="zh-CN" sz="1400" dirty="0">
                <a:latin typeface="Times New Roman" panose="02020603050405020304" pitchFamily="18" charset="0"/>
              </a:rPr>
              <a:t>	    137</a:t>
            </a:r>
            <a:r>
              <a:rPr lang="zh-CN" altLang="en-US" sz="1400" dirty="0">
                <a:latin typeface="Times New Roman" panose="02020603050405020304" pitchFamily="18" charset="0"/>
              </a:rPr>
              <a:t>，</a:t>
            </a:r>
            <a:endParaRPr lang="en-US" altLang="zh-CN" sz="1400" dirty="0">
              <a:latin typeface="Times New Roman" panose="02020603050405020304" pitchFamily="18" charset="0"/>
            </a:endParaRPr>
          </a:p>
          <a:p>
            <a:r>
              <a:rPr lang="en-US" altLang="zh-CN" sz="1400" dirty="0">
                <a:latin typeface="Times New Roman" panose="02020603050405020304" pitchFamily="18" charset="0"/>
              </a:rPr>
              <a:t>8	        /*     10   */	    110</a:t>
            </a:r>
            <a:r>
              <a:rPr lang="zh-CN" altLang="en-US" sz="1400" dirty="0">
                <a:latin typeface="Times New Roman" panose="02020603050405020304" pitchFamily="18" charset="0"/>
              </a:rPr>
              <a:t>，</a:t>
            </a:r>
            <a:r>
              <a:rPr lang="en-US" altLang="zh-CN" sz="1400" dirty="0">
                <a:latin typeface="Times New Roman" panose="02020603050405020304" pitchFamily="18" charset="0"/>
              </a:rPr>
              <a:t>	      87</a:t>
            </a:r>
            <a:r>
              <a:rPr lang="zh-CN" altLang="en-US" sz="1400" dirty="0">
                <a:latin typeface="Times New Roman" panose="02020603050405020304" pitchFamily="18" charset="0"/>
              </a:rPr>
              <a:t>，</a:t>
            </a:r>
            <a:r>
              <a:rPr lang="en-US" altLang="zh-CN" sz="1400" dirty="0">
                <a:latin typeface="Times New Roman" panose="02020603050405020304" pitchFamily="18" charset="0"/>
              </a:rPr>
              <a:t>	      70</a:t>
            </a:r>
            <a:r>
              <a:rPr lang="zh-CN" altLang="en-US" sz="1400" dirty="0">
                <a:latin typeface="Times New Roman" panose="02020603050405020304" pitchFamily="18" charset="0"/>
              </a:rPr>
              <a:t>，</a:t>
            </a:r>
            <a:r>
              <a:rPr lang="en-US" altLang="zh-CN" sz="1400" dirty="0">
                <a:latin typeface="Times New Roman" panose="02020603050405020304" pitchFamily="18" charset="0"/>
              </a:rPr>
              <a:t>	      56</a:t>
            </a:r>
            <a:r>
              <a:rPr lang="zh-CN" altLang="en-US" sz="1400" dirty="0">
                <a:latin typeface="Times New Roman" panose="02020603050405020304" pitchFamily="18" charset="0"/>
              </a:rPr>
              <a:t>，</a:t>
            </a:r>
            <a:r>
              <a:rPr lang="en-US" altLang="zh-CN" sz="1400" dirty="0">
                <a:latin typeface="Times New Roman" panose="02020603050405020304" pitchFamily="18" charset="0"/>
              </a:rPr>
              <a:t>	      45</a:t>
            </a:r>
            <a:r>
              <a:rPr lang="zh-CN" altLang="en-US" sz="1400" dirty="0">
                <a:latin typeface="Times New Roman" panose="02020603050405020304" pitchFamily="18" charset="0"/>
              </a:rPr>
              <a:t>，</a:t>
            </a:r>
            <a:endParaRPr lang="en-US" altLang="zh-CN" sz="1400" dirty="0">
              <a:latin typeface="Times New Roman" panose="02020603050405020304" pitchFamily="18" charset="0"/>
            </a:endParaRPr>
          </a:p>
          <a:p>
            <a:r>
              <a:rPr lang="en-US" altLang="zh-CN" sz="1400" dirty="0">
                <a:latin typeface="Times New Roman" panose="02020603050405020304" pitchFamily="18" charset="0"/>
              </a:rPr>
              <a:t>9	        /*     15   */	      36</a:t>
            </a:r>
            <a:r>
              <a:rPr lang="zh-CN" altLang="en-US" sz="1400" dirty="0">
                <a:latin typeface="Times New Roman" panose="02020603050405020304" pitchFamily="18" charset="0"/>
              </a:rPr>
              <a:t>，</a:t>
            </a:r>
            <a:r>
              <a:rPr lang="en-US" altLang="zh-CN" sz="1400" dirty="0">
                <a:latin typeface="Times New Roman" panose="02020603050405020304" pitchFamily="18" charset="0"/>
              </a:rPr>
              <a:t>	      29</a:t>
            </a:r>
            <a:r>
              <a:rPr lang="zh-CN" altLang="en-US" sz="1400" dirty="0">
                <a:latin typeface="Times New Roman" panose="02020603050405020304" pitchFamily="18" charset="0"/>
              </a:rPr>
              <a:t>，</a:t>
            </a:r>
            <a:r>
              <a:rPr lang="en-US" altLang="zh-CN" sz="1400" dirty="0">
                <a:latin typeface="Times New Roman" panose="02020603050405020304" pitchFamily="18" charset="0"/>
              </a:rPr>
              <a:t>	      23</a:t>
            </a:r>
            <a:r>
              <a:rPr lang="zh-CN" altLang="en-US" sz="1400" dirty="0">
                <a:latin typeface="Times New Roman" panose="02020603050405020304" pitchFamily="18" charset="0"/>
              </a:rPr>
              <a:t>，</a:t>
            </a:r>
            <a:r>
              <a:rPr lang="en-US" altLang="zh-CN" sz="1400" dirty="0">
                <a:latin typeface="Times New Roman" panose="02020603050405020304" pitchFamily="18" charset="0"/>
              </a:rPr>
              <a:t>	      18</a:t>
            </a:r>
            <a:r>
              <a:rPr lang="zh-CN" altLang="en-US" sz="1400" dirty="0">
                <a:latin typeface="Times New Roman" panose="02020603050405020304" pitchFamily="18" charset="0"/>
              </a:rPr>
              <a:t>，</a:t>
            </a:r>
            <a:r>
              <a:rPr lang="en-US" altLang="zh-CN" sz="1400" dirty="0">
                <a:latin typeface="Times New Roman" panose="02020603050405020304" pitchFamily="18" charset="0"/>
              </a:rPr>
              <a:t>	      15</a:t>
            </a:r>
            <a:r>
              <a:rPr lang="zh-CN" altLang="en-US" sz="1400" dirty="0">
                <a:latin typeface="Times New Roman" panose="02020603050405020304" pitchFamily="18" charset="0"/>
              </a:rPr>
              <a:t>，</a:t>
            </a:r>
            <a:endParaRPr lang="en-US" altLang="zh-CN" sz="1400" dirty="0">
              <a:latin typeface="Times New Roman" panose="02020603050405020304" pitchFamily="18" charset="0"/>
            </a:endParaRPr>
          </a:p>
          <a:p>
            <a:r>
              <a:rPr lang="en-US" altLang="zh-CN" sz="1400" dirty="0">
                <a:latin typeface="Times New Roman" panose="02020603050405020304" pitchFamily="18" charset="0"/>
              </a:rPr>
              <a:t>10	}</a:t>
            </a:r>
            <a:endParaRPr lang="en-US" altLang="zh-CN" sz="1400" dirty="0">
              <a:latin typeface="Times New Roman" panose="02020603050405020304" pitchFamily="18"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标题 1"/>
          <p:cNvSpPr>
            <a:spLocks noGrp="1"/>
          </p:cNvSpPr>
          <p:nvPr>
            <p:ph type="title"/>
          </p:nvPr>
        </p:nvSpPr>
        <p:spPr>
          <a:xfrm>
            <a:off x="420688" y="287338"/>
            <a:ext cx="8301037" cy="649287"/>
          </a:xfrm>
          <a:ln/>
        </p:spPr>
        <p:txBody>
          <a:bodyPr vert="horz" wrap="square" lIns="91440" tIns="45720" rIns="91440" bIns="45720" anchor="b" anchorCtr="0"/>
          <a:p>
            <a:r>
              <a:rPr lang="en-US" altLang="zh-CN" sz="2800" dirty="0"/>
              <a:t>openEuler</a:t>
            </a:r>
            <a:r>
              <a:rPr lang="zh-CN" altLang="en-US" sz="2800" dirty="0"/>
              <a:t>进程</a:t>
            </a:r>
            <a:r>
              <a:rPr lang="en-US" altLang="zh-CN" sz="2800" dirty="0"/>
              <a:t>CFS</a:t>
            </a:r>
            <a:r>
              <a:rPr lang="zh-CN" altLang="en-US" sz="2800" dirty="0"/>
              <a:t>调度策略</a:t>
            </a:r>
            <a:endParaRPr lang="zh-CN" altLang="en-US" sz="2800" dirty="0"/>
          </a:p>
        </p:txBody>
      </p:sp>
      <p:sp>
        <p:nvSpPr>
          <p:cNvPr id="3" name="内容占位符 2"/>
          <p:cNvSpPr>
            <a:spLocks noGrp="1"/>
          </p:cNvSpPr>
          <p:nvPr>
            <p:ph idx="1"/>
          </p:nvPr>
        </p:nvSpPr>
        <p:spPr>
          <a:xfrm>
            <a:off x="420688" y="1184275"/>
            <a:ext cx="8302625" cy="5386388"/>
          </a:xfrm>
        </p:spPr>
        <p:txBody>
          <a:bodyPr vert="horz" wrap="square" lIns="91440" tIns="45720" rIns="91440" bIns="45720" numCol="1" anchor="t" anchorCtr="0" compatLnSpc="1">
            <a:normAutofit/>
          </a:bodyPr>
          <a:lstStyle/>
          <a:p>
            <a:pPr marL="342900" marR="0" lvl="0" indent="-342900" algn="l" defTabSz="914400" rtl="0" eaLnBrk="0" fontAlgn="base" latinLnBrk="0" hangingPunct="0">
              <a:lnSpc>
                <a:spcPts val="3000"/>
              </a:lnSpc>
              <a:spcBef>
                <a:spcPct val="20000"/>
              </a:spcBef>
              <a:spcAft>
                <a:spcPct val="0"/>
              </a:spcAft>
              <a:buClr>
                <a:schemeClr val="folHlink"/>
              </a:buClr>
              <a:buSzPct val="60000"/>
              <a:buFont typeface="Wingdings" panose="05000000000000000000" pitchFamily="2" charset="2"/>
              <a:buChar char="n"/>
              <a:defRPr/>
            </a:pPr>
            <a:r>
              <a:rPr kumimoji="0" lang="zh-CN" altLang="en-US" sz="1800" b="1" i="0" u="none" strike="noStrike" kern="0" cap="none" spc="0" normalizeH="0" baseline="0" noProof="0" dirty="0">
                <a:ln>
                  <a:noFill/>
                </a:ln>
                <a:solidFill>
                  <a:schemeClr val="tx1"/>
                </a:solidFill>
                <a:effectLst/>
                <a:uLnTx/>
                <a:uFillTx/>
                <a:latin typeface="+mn-lt"/>
                <a:ea typeface="+mn-ea"/>
                <a:cs typeface="+mn-cs"/>
              </a:rPr>
              <a:t>假设进程 </a:t>
            </a:r>
            <a:r>
              <a:rPr kumimoji="0" lang="en-US" altLang="zh-CN" sz="1800" b="1" i="0" u="none" strike="noStrike" kern="0" cap="none" spc="0" normalizeH="0" baseline="0" noProof="0" dirty="0">
                <a:ln>
                  <a:noFill/>
                </a:ln>
                <a:solidFill>
                  <a:schemeClr val="tx1"/>
                </a:solidFill>
                <a:effectLst/>
                <a:uLnTx/>
                <a:uFillTx/>
                <a:latin typeface="+mn-lt"/>
                <a:ea typeface="+mn-ea"/>
                <a:cs typeface="+mn-cs"/>
              </a:rPr>
              <a:t>i </a:t>
            </a:r>
            <a:r>
              <a:rPr kumimoji="0" lang="zh-CN" altLang="en-US" sz="1800" b="1" i="0" u="none" strike="noStrike" kern="0" cap="none" spc="0" normalizeH="0" baseline="0" noProof="0" dirty="0">
                <a:ln>
                  <a:noFill/>
                </a:ln>
                <a:solidFill>
                  <a:schemeClr val="tx1"/>
                </a:solidFill>
                <a:effectLst/>
                <a:uLnTx/>
                <a:uFillTx/>
                <a:latin typeface="+mn-lt"/>
                <a:ea typeface="+mn-ea"/>
                <a:cs typeface="+mn-cs"/>
              </a:rPr>
              <a:t>的权重为 </a:t>
            </a:r>
            <a:r>
              <a:rPr kumimoji="0" lang="en-US" altLang="zh-CN" sz="1800" b="1" i="0" u="none" strike="noStrike" kern="0" cap="none" spc="0" normalizeH="0" baseline="0" noProof="0" dirty="0" err="1">
                <a:ln>
                  <a:noFill/>
                </a:ln>
                <a:solidFill>
                  <a:schemeClr val="tx1"/>
                </a:solidFill>
                <a:effectLst/>
                <a:uLnTx/>
                <a:uFillTx/>
                <a:latin typeface="+mn-lt"/>
                <a:ea typeface="+mn-ea"/>
                <a:cs typeface="+mn-cs"/>
              </a:rPr>
              <a:t>wi</a:t>
            </a:r>
            <a:r>
              <a:rPr kumimoji="0" lang="zh-CN" altLang="en-US" sz="1800" b="1" i="0" u="none" strike="noStrike" kern="0" cap="none" spc="0" normalizeH="0" baseline="0" noProof="0" dirty="0">
                <a:ln>
                  <a:noFill/>
                </a:ln>
                <a:solidFill>
                  <a:schemeClr val="tx1"/>
                </a:solidFill>
                <a:effectLst/>
                <a:uLnTx/>
                <a:uFillTx/>
                <a:latin typeface="+mn-lt"/>
                <a:ea typeface="+mn-ea"/>
                <a:cs typeface="+mn-cs"/>
              </a:rPr>
              <a:t>，进程 </a:t>
            </a:r>
            <a:r>
              <a:rPr kumimoji="0" lang="en-US" altLang="zh-CN" sz="1800" b="1" i="0" u="none" strike="noStrike" kern="0" cap="none" spc="0" normalizeH="0" baseline="0" noProof="0" dirty="0">
                <a:ln>
                  <a:noFill/>
                </a:ln>
                <a:solidFill>
                  <a:schemeClr val="tx1"/>
                </a:solidFill>
                <a:effectLst/>
                <a:uLnTx/>
                <a:uFillTx/>
                <a:latin typeface="+mn-lt"/>
                <a:ea typeface="+mn-ea"/>
                <a:cs typeface="+mn-cs"/>
              </a:rPr>
              <a:t>i </a:t>
            </a:r>
            <a:r>
              <a:rPr kumimoji="0" lang="zh-CN" altLang="en-US" sz="1800" b="1" i="0" u="none" strike="noStrike" kern="0" cap="none" spc="0" normalizeH="0" baseline="0" noProof="0" dirty="0">
                <a:ln>
                  <a:noFill/>
                </a:ln>
                <a:solidFill>
                  <a:schemeClr val="tx1"/>
                </a:solidFill>
                <a:effectLst/>
                <a:uLnTx/>
                <a:uFillTx/>
                <a:latin typeface="+mn-lt"/>
                <a:ea typeface="+mn-ea"/>
                <a:cs typeface="+mn-cs"/>
              </a:rPr>
              <a:t>分配到的 </a:t>
            </a:r>
            <a:r>
              <a:rPr kumimoji="0" lang="en-US" altLang="zh-CN" sz="1800" b="1" i="0" u="none" strike="noStrike" kern="0" cap="none" spc="0" normalizeH="0" baseline="0" noProof="0" dirty="0">
                <a:ln>
                  <a:noFill/>
                </a:ln>
                <a:solidFill>
                  <a:schemeClr val="tx1"/>
                </a:solidFill>
                <a:effectLst/>
                <a:uLnTx/>
                <a:uFillTx/>
                <a:latin typeface="+mn-lt"/>
                <a:ea typeface="+mn-ea"/>
                <a:cs typeface="+mn-cs"/>
              </a:rPr>
              <a:t>CPU </a:t>
            </a:r>
            <a:r>
              <a:rPr kumimoji="0" lang="zh-CN" altLang="en-US" sz="1800" b="1" i="0" u="none" strike="noStrike" kern="0" cap="none" spc="0" normalizeH="0" baseline="0" noProof="0" dirty="0">
                <a:ln>
                  <a:noFill/>
                </a:ln>
                <a:solidFill>
                  <a:schemeClr val="tx1"/>
                </a:solidFill>
                <a:effectLst/>
                <a:uLnTx/>
                <a:uFillTx/>
                <a:latin typeface="+mn-lt"/>
                <a:ea typeface="+mn-ea"/>
                <a:cs typeface="+mn-cs"/>
              </a:rPr>
              <a:t>处理时间比例为 </a:t>
            </a:r>
            <a:r>
              <a:rPr kumimoji="0" lang="en-US" altLang="zh-CN" sz="1800" b="1" i="0" u="none" strike="noStrike" kern="0" cap="none" spc="0" normalizeH="0" baseline="0" noProof="0" dirty="0">
                <a:ln>
                  <a:noFill/>
                </a:ln>
                <a:solidFill>
                  <a:schemeClr val="tx1"/>
                </a:solidFill>
                <a:effectLst/>
                <a:uLnTx/>
                <a:uFillTx/>
                <a:latin typeface="+mn-lt"/>
                <a:ea typeface="+mn-ea"/>
                <a:cs typeface="+mn-cs"/>
              </a:rPr>
              <a:t>Pi </a:t>
            </a:r>
            <a:r>
              <a:rPr kumimoji="0" lang="zh-CN" altLang="en-US" sz="1800" b="1" i="0" u="none" strike="noStrike" kern="0" cap="none" spc="0" normalizeH="0" baseline="0" noProof="0" dirty="0">
                <a:ln>
                  <a:noFill/>
                </a:ln>
                <a:solidFill>
                  <a:schemeClr val="tx1"/>
                </a:solidFill>
                <a:effectLst/>
                <a:uLnTx/>
                <a:uFillTx/>
                <a:latin typeface="+mn-lt"/>
                <a:ea typeface="+mn-ea"/>
                <a:cs typeface="+mn-cs"/>
              </a:rPr>
              <a:t>即</a:t>
            </a:r>
            <a:endParaRPr kumimoji="0" lang="en-US" altLang="zh-CN" sz="1800" b="1"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ts val="3000"/>
              </a:lnSpc>
              <a:spcBef>
                <a:spcPct val="20000"/>
              </a:spcBef>
              <a:spcAft>
                <a:spcPct val="0"/>
              </a:spcAft>
              <a:buClr>
                <a:schemeClr val="folHlink"/>
              </a:buClr>
              <a:buSzPct val="60000"/>
              <a:buFont typeface="Wingdings" panose="05000000000000000000" pitchFamily="2" charset="2"/>
              <a:buChar char="n"/>
              <a:defRPr/>
            </a:pPr>
            <a:endParaRPr kumimoji="0" lang="en-US" altLang="zh-CN" sz="1800" b="1"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ts val="3000"/>
              </a:lnSpc>
              <a:spcBef>
                <a:spcPct val="20000"/>
              </a:spcBef>
              <a:spcAft>
                <a:spcPct val="0"/>
              </a:spcAft>
              <a:buClr>
                <a:schemeClr val="folHlink"/>
              </a:buClr>
              <a:buSzPct val="60000"/>
              <a:buFont typeface="Wingdings" panose="05000000000000000000" pitchFamily="2" charset="2"/>
              <a:buChar char="n"/>
              <a:defRPr/>
            </a:pPr>
            <a:endParaRPr kumimoji="0" lang="en-US" altLang="zh-CN" sz="1800" b="1"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ts val="3000"/>
              </a:lnSpc>
              <a:spcBef>
                <a:spcPct val="20000"/>
              </a:spcBef>
              <a:spcAft>
                <a:spcPct val="0"/>
              </a:spcAft>
              <a:buClr>
                <a:schemeClr val="folHlink"/>
              </a:buClr>
              <a:buSzPct val="60000"/>
              <a:buFont typeface="Wingdings" panose="05000000000000000000" pitchFamily="2" charset="2"/>
              <a:buChar char="n"/>
              <a:defRPr/>
            </a:pPr>
            <a:r>
              <a:rPr kumimoji="0" lang="en-US" altLang="zh-CN" sz="1800" b="1" i="0" u="none" strike="noStrike" kern="0" cap="none" spc="0" normalizeH="0" baseline="0" noProof="0" dirty="0">
                <a:ln>
                  <a:noFill/>
                </a:ln>
                <a:solidFill>
                  <a:schemeClr val="tx1"/>
                </a:solidFill>
                <a:effectLst/>
                <a:uLnTx/>
                <a:uFillTx/>
                <a:latin typeface="+mn-lt"/>
                <a:ea typeface="+mn-ea"/>
                <a:cs typeface="+mn-cs"/>
              </a:rPr>
              <a:t>CFS </a:t>
            </a:r>
            <a:r>
              <a:rPr kumimoji="0" lang="zh-CN" altLang="en-US" sz="1800" b="1" i="0" u="none" strike="noStrike" kern="0" cap="none" spc="0" normalizeH="0" baseline="0" noProof="0" dirty="0">
                <a:ln>
                  <a:noFill/>
                </a:ln>
                <a:solidFill>
                  <a:schemeClr val="tx1"/>
                </a:solidFill>
                <a:effectLst/>
                <a:uLnTx/>
                <a:uFillTx/>
                <a:latin typeface="+mn-lt"/>
                <a:ea typeface="+mn-ea"/>
                <a:cs typeface="+mn-cs"/>
              </a:rPr>
              <a:t>调度算法根据当前操作系统中</a:t>
            </a:r>
            <a:r>
              <a:rPr kumimoji="0" lang="zh-CN" altLang="en-US" sz="1800" b="1" i="0" u="none" strike="noStrike" kern="0" cap="none" spc="0" normalizeH="0" baseline="0" noProof="0" dirty="0">
                <a:ln>
                  <a:noFill/>
                </a:ln>
                <a:solidFill>
                  <a:srgbClr val="FF0000"/>
                </a:solidFill>
                <a:effectLst/>
                <a:uLnTx/>
                <a:uFillTx/>
                <a:latin typeface="+mn-lt"/>
                <a:ea typeface="+mn-ea"/>
                <a:cs typeface="+mn-cs"/>
              </a:rPr>
              <a:t>就绪进程的数量</a:t>
            </a:r>
            <a:r>
              <a:rPr kumimoji="0" lang="zh-CN" altLang="en-US" sz="1800" b="1" i="0" u="none" strike="noStrike" kern="0" cap="none" spc="0" normalizeH="0" baseline="0" noProof="0" dirty="0">
                <a:ln>
                  <a:noFill/>
                </a:ln>
                <a:solidFill>
                  <a:schemeClr val="tx1"/>
                </a:solidFill>
                <a:effectLst/>
                <a:uLnTx/>
                <a:uFillTx/>
                <a:latin typeface="+mn-lt"/>
                <a:ea typeface="+mn-ea"/>
                <a:cs typeface="+mn-cs"/>
              </a:rPr>
              <a:t>和</a:t>
            </a:r>
            <a:r>
              <a:rPr kumimoji="0" lang="zh-CN" altLang="en-US" sz="1800" b="1" i="0" u="none" strike="noStrike" kern="0" cap="none" spc="0" normalizeH="0" baseline="0" noProof="0" dirty="0">
                <a:ln>
                  <a:noFill/>
                </a:ln>
                <a:solidFill>
                  <a:srgbClr val="FF0000"/>
                </a:solidFill>
                <a:effectLst/>
                <a:uLnTx/>
                <a:uFillTx/>
                <a:latin typeface="+mn-lt"/>
                <a:ea typeface="+mn-ea"/>
                <a:cs typeface="+mn-cs"/>
              </a:rPr>
              <a:t>最小粒度时间</a:t>
            </a:r>
            <a:r>
              <a:rPr kumimoji="0" lang="zh-CN" altLang="en-US" sz="1800" b="1" i="0" u="none" strike="noStrike" kern="0" cap="none" spc="0" normalizeH="0" baseline="0" noProof="0" dirty="0">
                <a:ln>
                  <a:noFill/>
                </a:ln>
                <a:solidFill>
                  <a:schemeClr val="tx1"/>
                </a:solidFill>
                <a:effectLst/>
                <a:uLnTx/>
                <a:uFillTx/>
                <a:latin typeface="+mn-lt"/>
                <a:ea typeface="+mn-ea"/>
                <a:cs typeface="+mn-cs"/>
              </a:rPr>
              <a:t>来确定进程分配到的时间片大小</a:t>
            </a:r>
            <a:endParaRPr kumimoji="0" lang="en-US" altLang="zh-CN" sz="1800" b="1" i="0" u="none" strike="noStrike" kern="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ts val="3000"/>
              </a:lnSpc>
              <a:spcBef>
                <a:spcPct val="20000"/>
              </a:spcBef>
              <a:spcAft>
                <a:spcPct val="0"/>
              </a:spcAft>
              <a:buClr>
                <a:schemeClr val="hlink"/>
              </a:buClr>
              <a:buSzPct val="55000"/>
              <a:buFont typeface="Wingdings" panose="05000000000000000000" pitchFamily="2" charset="2"/>
              <a:buChar char="n"/>
              <a:defRPr/>
            </a:pPr>
            <a:r>
              <a:rPr kumimoji="0" lang="zh-CN" altLang="en-US" sz="1600" b="1" i="0" u="none" strike="noStrike" kern="0" cap="none" spc="0" normalizeH="0" baseline="0" noProof="0" dirty="0">
                <a:ln>
                  <a:noFill/>
                </a:ln>
                <a:solidFill>
                  <a:schemeClr val="tx1"/>
                </a:solidFill>
                <a:effectLst/>
                <a:uLnTx/>
                <a:uFillTx/>
                <a:latin typeface="+mn-lt"/>
                <a:ea typeface="+mn-ea"/>
              </a:rPr>
              <a:t>先确定调度时延：计算出这一趟调度时延中进程需要分配到多少时间片</a:t>
            </a:r>
            <a:endParaRPr kumimoji="0" lang="en-US" altLang="zh-CN" sz="1600" b="1" i="0" u="none" strike="noStrike" kern="0" cap="none" spc="0" normalizeH="0" baseline="0" noProof="0" dirty="0">
              <a:ln>
                <a:noFill/>
              </a:ln>
              <a:solidFill>
                <a:schemeClr val="tx1"/>
              </a:solidFill>
              <a:effectLst/>
              <a:uLnTx/>
              <a:uFillTx/>
              <a:latin typeface="+mn-lt"/>
              <a:ea typeface="+mn-ea"/>
            </a:endParaRPr>
          </a:p>
          <a:p>
            <a:pPr marL="742950" marR="0" lvl="1" indent="-285750" algn="l" defTabSz="914400" rtl="0" eaLnBrk="0" fontAlgn="base" latinLnBrk="0" hangingPunct="0">
              <a:lnSpc>
                <a:spcPts val="3000"/>
              </a:lnSpc>
              <a:spcBef>
                <a:spcPct val="20000"/>
              </a:spcBef>
              <a:spcAft>
                <a:spcPct val="0"/>
              </a:spcAft>
              <a:buClr>
                <a:schemeClr val="hlink"/>
              </a:buClr>
              <a:buSzPct val="55000"/>
              <a:buFont typeface="Wingdings" panose="05000000000000000000" pitchFamily="2" charset="2"/>
              <a:buChar char="n"/>
              <a:defRPr/>
            </a:pPr>
            <a:r>
              <a:rPr kumimoji="0" lang="zh-CN" altLang="en-US" sz="1685" b="1" i="0" u="none" strike="noStrike" kern="0" cap="none" spc="0" normalizeH="0" baseline="0" noProof="0" dirty="0">
                <a:ln>
                  <a:noFill/>
                </a:ln>
                <a:solidFill>
                  <a:schemeClr val="tx1"/>
                </a:solidFill>
                <a:effectLst/>
                <a:uLnTx/>
                <a:uFillTx/>
                <a:latin typeface="+mn-lt"/>
                <a:ea typeface="+mn-ea"/>
              </a:rPr>
              <a:t>确定调度时延 </a:t>
            </a:r>
            <a:r>
              <a:rPr kumimoji="0" lang="en-US" altLang="zh-CN" sz="1685" b="1" i="0" u="none" strike="noStrike" kern="0" cap="none" spc="0" normalizeH="0" baseline="0" noProof="0" dirty="0" err="1">
                <a:ln>
                  <a:noFill/>
                </a:ln>
                <a:solidFill>
                  <a:schemeClr val="tx1"/>
                </a:solidFill>
                <a:effectLst/>
                <a:uLnTx/>
                <a:uFillTx/>
                <a:latin typeface="+mn-lt"/>
                <a:ea typeface="+mn-ea"/>
              </a:rPr>
              <a:t>sched_period</a:t>
            </a:r>
            <a:r>
              <a:rPr kumimoji="0" lang="en-US" altLang="zh-CN" sz="1685" b="1" i="0" u="none" strike="noStrike" kern="0" cap="none" spc="0" normalizeH="0" baseline="0" noProof="0" dirty="0">
                <a:ln>
                  <a:noFill/>
                </a:ln>
                <a:solidFill>
                  <a:schemeClr val="tx1"/>
                </a:solidFill>
                <a:effectLst/>
                <a:uLnTx/>
                <a:uFillTx/>
                <a:latin typeface="+mn-lt"/>
                <a:ea typeface="+mn-ea"/>
              </a:rPr>
              <a:t> </a:t>
            </a:r>
            <a:r>
              <a:rPr kumimoji="0" lang="zh-CN" altLang="en-US" sz="1685" b="1" i="0" u="none" strike="noStrike" kern="0" cap="none" spc="0" normalizeH="0" baseline="0" noProof="0" dirty="0">
                <a:ln>
                  <a:noFill/>
                </a:ln>
                <a:solidFill>
                  <a:schemeClr val="tx1"/>
                </a:solidFill>
                <a:effectLst/>
                <a:uLnTx/>
                <a:uFillTx/>
                <a:latin typeface="+mn-lt"/>
                <a:ea typeface="+mn-ea"/>
              </a:rPr>
              <a:t>和进程 </a:t>
            </a:r>
            <a:r>
              <a:rPr kumimoji="0" lang="en-US" altLang="zh-CN" sz="1685" b="1" i="0" u="none" strike="noStrike" kern="0" cap="none" spc="0" normalizeH="0" baseline="0" noProof="0" dirty="0">
                <a:ln>
                  <a:noFill/>
                </a:ln>
                <a:solidFill>
                  <a:schemeClr val="tx1"/>
                </a:solidFill>
                <a:effectLst/>
                <a:uLnTx/>
                <a:uFillTx/>
                <a:latin typeface="+mn-lt"/>
                <a:ea typeface="+mn-ea"/>
              </a:rPr>
              <a:t>i </a:t>
            </a:r>
            <a:r>
              <a:rPr kumimoji="0" lang="zh-CN" altLang="en-US" sz="1685" b="1" i="0" u="none" strike="noStrike" kern="0" cap="none" spc="0" normalizeH="0" baseline="0" noProof="0" dirty="0">
                <a:ln>
                  <a:noFill/>
                </a:ln>
                <a:solidFill>
                  <a:schemeClr val="tx1"/>
                </a:solidFill>
                <a:effectLst/>
                <a:uLnTx/>
                <a:uFillTx/>
                <a:latin typeface="+mn-lt"/>
                <a:ea typeface="+mn-ea"/>
              </a:rPr>
              <a:t>被分配到的 </a:t>
            </a:r>
            <a:r>
              <a:rPr kumimoji="0" lang="en-US" altLang="zh-CN" sz="1685" b="1" i="0" u="none" strike="noStrike" kern="0" cap="none" spc="0" normalizeH="0" baseline="0" noProof="0" dirty="0">
                <a:ln>
                  <a:noFill/>
                </a:ln>
                <a:solidFill>
                  <a:schemeClr val="tx1"/>
                </a:solidFill>
                <a:effectLst/>
                <a:uLnTx/>
                <a:uFillTx/>
                <a:latin typeface="+mn-lt"/>
                <a:ea typeface="+mn-ea"/>
              </a:rPr>
              <a:t>CPU </a:t>
            </a:r>
            <a:r>
              <a:rPr kumimoji="0" lang="zh-CN" altLang="en-US" sz="1685" b="1" i="0" u="none" strike="noStrike" kern="0" cap="none" spc="0" normalizeH="0" baseline="0" noProof="0" dirty="0">
                <a:ln>
                  <a:noFill/>
                </a:ln>
                <a:solidFill>
                  <a:schemeClr val="tx1"/>
                </a:solidFill>
                <a:effectLst/>
                <a:uLnTx/>
                <a:uFillTx/>
                <a:latin typeface="+mn-lt"/>
                <a:ea typeface="+mn-ea"/>
              </a:rPr>
              <a:t>使用比例 </a:t>
            </a:r>
            <a:r>
              <a:rPr kumimoji="0" lang="en-US" altLang="zh-CN" sz="1685" b="1" i="0" u="none" strike="noStrike" kern="0" cap="none" spc="0" normalizeH="0" baseline="0" noProof="0" dirty="0">
                <a:ln>
                  <a:noFill/>
                </a:ln>
                <a:solidFill>
                  <a:schemeClr val="tx1"/>
                </a:solidFill>
                <a:effectLst/>
                <a:uLnTx/>
                <a:uFillTx/>
                <a:latin typeface="+mn-lt"/>
                <a:ea typeface="+mn-ea"/>
              </a:rPr>
              <a:t>Pi </a:t>
            </a:r>
            <a:r>
              <a:rPr kumimoji="0" lang="zh-CN" altLang="en-US" sz="1685" b="1" i="0" u="none" strike="noStrike" kern="0" cap="none" spc="0" normalizeH="0" baseline="0" noProof="0" dirty="0">
                <a:ln>
                  <a:noFill/>
                </a:ln>
                <a:solidFill>
                  <a:schemeClr val="tx1"/>
                </a:solidFill>
                <a:effectLst/>
                <a:uLnTx/>
                <a:uFillTx/>
                <a:latin typeface="+mn-lt"/>
                <a:ea typeface="+mn-ea"/>
              </a:rPr>
              <a:t>之后，进程 </a:t>
            </a:r>
            <a:r>
              <a:rPr kumimoji="0" lang="en-US" altLang="zh-CN" sz="1685" b="1" i="0" u="none" strike="noStrike" kern="0" cap="none" spc="0" normalizeH="0" baseline="0" noProof="0" dirty="0">
                <a:ln>
                  <a:noFill/>
                </a:ln>
                <a:solidFill>
                  <a:schemeClr val="tx1"/>
                </a:solidFill>
                <a:effectLst/>
                <a:uLnTx/>
                <a:uFillTx/>
                <a:latin typeface="+mn-lt"/>
                <a:ea typeface="+mn-ea"/>
              </a:rPr>
              <a:t>i </a:t>
            </a:r>
            <a:r>
              <a:rPr kumimoji="0" lang="zh-CN" altLang="en-US" sz="1685" b="1" i="0" u="none" strike="noStrike" kern="0" cap="none" spc="0" normalizeH="0" baseline="0" noProof="0" dirty="0">
                <a:ln>
                  <a:noFill/>
                </a:ln>
                <a:solidFill>
                  <a:schemeClr val="tx1"/>
                </a:solidFill>
                <a:effectLst/>
                <a:uLnTx/>
                <a:uFillTx/>
                <a:latin typeface="+mn-lt"/>
                <a:ea typeface="+mn-ea"/>
              </a:rPr>
              <a:t>被调度后分配的实际运行时间 </a:t>
            </a:r>
            <a:r>
              <a:rPr kumimoji="0" lang="en-US" altLang="zh-CN" sz="1685" b="1" i="0" u="none" strike="noStrike" kern="0" cap="none" spc="0" normalizeH="0" baseline="0" noProof="0" dirty="0">
                <a:ln>
                  <a:noFill/>
                </a:ln>
                <a:solidFill>
                  <a:schemeClr val="tx1"/>
                </a:solidFill>
                <a:effectLst/>
                <a:uLnTx/>
                <a:uFillTx/>
                <a:latin typeface="+mn-lt"/>
                <a:ea typeface="+mn-ea"/>
              </a:rPr>
              <a:t>Wi </a:t>
            </a:r>
            <a:r>
              <a:rPr kumimoji="0" lang="zh-CN" altLang="en-US" sz="1685" b="1" i="0" u="none" strike="noStrike" kern="0" cap="none" spc="0" normalizeH="0" baseline="0" noProof="0" dirty="0">
                <a:ln>
                  <a:noFill/>
                </a:ln>
                <a:solidFill>
                  <a:schemeClr val="tx1"/>
                </a:solidFill>
                <a:effectLst/>
                <a:uLnTx/>
                <a:uFillTx/>
                <a:latin typeface="+mn-lt"/>
                <a:ea typeface="+mn-ea"/>
              </a:rPr>
              <a:t>为</a:t>
            </a:r>
            <a:endParaRPr kumimoji="0" lang="zh-CN" altLang="en-US" sz="1685" b="1" i="0" u="none" strike="noStrike" kern="0" cap="none" spc="0" normalizeH="0" baseline="0" noProof="0" dirty="0">
              <a:ln>
                <a:noFill/>
              </a:ln>
              <a:solidFill>
                <a:schemeClr val="tx1"/>
              </a:solidFill>
              <a:effectLst/>
              <a:uLnTx/>
              <a:uFillTx/>
              <a:latin typeface="+mn-lt"/>
              <a:ea typeface="+mn-ea"/>
            </a:endParaRPr>
          </a:p>
          <a:p>
            <a:pPr marL="742950" marR="0" lvl="1" indent="-285750" algn="l" defTabSz="914400" rtl="0" eaLnBrk="0" fontAlgn="base" latinLnBrk="0" hangingPunct="0">
              <a:lnSpc>
                <a:spcPts val="3000"/>
              </a:lnSpc>
              <a:spcBef>
                <a:spcPct val="20000"/>
              </a:spcBef>
              <a:spcAft>
                <a:spcPct val="0"/>
              </a:spcAft>
              <a:buClr>
                <a:schemeClr val="hlink"/>
              </a:buClr>
              <a:buSzPct val="55000"/>
              <a:buFont typeface="Wingdings" panose="05000000000000000000" pitchFamily="2" charset="2"/>
              <a:buChar char="n"/>
              <a:defRPr/>
            </a:pPr>
            <a:endParaRPr kumimoji="0" lang="en-US" altLang="zh-CN" sz="1685" b="1" i="0" u="none" strike="noStrike" kern="0" cap="none" spc="0" normalizeH="0" baseline="0" noProof="0" dirty="0">
              <a:ln>
                <a:noFill/>
              </a:ln>
              <a:solidFill>
                <a:schemeClr val="tx1"/>
              </a:solidFill>
              <a:effectLst/>
              <a:uLnTx/>
              <a:uFillTx/>
              <a:latin typeface="+mn-lt"/>
              <a:ea typeface="+mn-ea"/>
            </a:endParaRPr>
          </a:p>
          <a:p>
            <a:pPr marL="742950" marR="0" lvl="1" indent="-285750" algn="l" defTabSz="914400" rtl="0" eaLnBrk="0" fontAlgn="base" latinLnBrk="0" hangingPunct="0">
              <a:lnSpc>
                <a:spcPts val="3000"/>
              </a:lnSpc>
              <a:spcBef>
                <a:spcPct val="20000"/>
              </a:spcBef>
              <a:spcAft>
                <a:spcPct val="0"/>
              </a:spcAft>
              <a:buClr>
                <a:schemeClr val="hlink"/>
              </a:buClr>
              <a:buSzPct val="55000"/>
              <a:buFont typeface="Wingdings" panose="05000000000000000000" pitchFamily="2" charset="2"/>
              <a:buChar char="n"/>
              <a:defRPr/>
            </a:pPr>
            <a:endParaRPr kumimoji="0" lang="en-US" altLang="zh-CN" sz="1600" b="1" i="0" u="none" strike="noStrike" kern="0" cap="none" spc="0" normalizeH="0" baseline="0" noProof="0" dirty="0">
              <a:ln>
                <a:noFill/>
              </a:ln>
              <a:solidFill>
                <a:schemeClr val="tx1"/>
              </a:solidFill>
              <a:effectLst/>
              <a:uLnTx/>
              <a:uFillTx/>
              <a:latin typeface="+mn-lt"/>
              <a:ea typeface="+mn-ea"/>
            </a:endParaRPr>
          </a:p>
          <a:p>
            <a:pPr marL="742950" marR="0" lvl="1" indent="-285750" algn="l" defTabSz="914400" rtl="0" eaLnBrk="0" fontAlgn="base" latinLnBrk="0" hangingPunct="0">
              <a:lnSpc>
                <a:spcPts val="3000"/>
              </a:lnSpc>
              <a:spcBef>
                <a:spcPct val="20000"/>
              </a:spcBef>
              <a:spcAft>
                <a:spcPct val="0"/>
              </a:spcAft>
              <a:buClr>
                <a:schemeClr val="hlink"/>
              </a:buClr>
              <a:buSzPct val="55000"/>
              <a:buFont typeface="Wingdings" panose="05000000000000000000" pitchFamily="2" charset="2"/>
              <a:buChar char="n"/>
              <a:defRPr/>
            </a:pPr>
            <a:r>
              <a:rPr kumimoji="0" lang="zh-CN" altLang="en-US" sz="1600" b="1" i="0" u="none" strike="noStrike" kern="0" cap="none" spc="0" normalizeH="0" baseline="0" noProof="0" dirty="0">
                <a:ln>
                  <a:noFill/>
                </a:ln>
                <a:solidFill>
                  <a:schemeClr val="tx1"/>
                </a:solidFill>
                <a:effectLst/>
                <a:uLnTx/>
                <a:uFillTx/>
                <a:latin typeface="+mn-lt"/>
                <a:ea typeface="+mn-ea"/>
              </a:rPr>
              <a:t>引入虚拟时间：进程 </a:t>
            </a:r>
            <a:r>
              <a:rPr kumimoji="0" lang="en-US" altLang="zh-CN" sz="1600" b="1" i="0" u="none" strike="noStrike" kern="0" cap="none" spc="0" normalizeH="0" baseline="0" noProof="0" dirty="0">
                <a:ln>
                  <a:noFill/>
                </a:ln>
                <a:solidFill>
                  <a:schemeClr val="tx1"/>
                </a:solidFill>
                <a:effectLst/>
                <a:uLnTx/>
                <a:uFillTx/>
                <a:latin typeface="+mn-lt"/>
                <a:ea typeface="+mn-ea"/>
              </a:rPr>
              <a:t>i </a:t>
            </a:r>
            <a:r>
              <a:rPr kumimoji="0" lang="zh-CN" altLang="en-US" sz="1600" b="1" i="0" u="none" strike="noStrike" kern="0" cap="none" spc="0" normalizeH="0" baseline="0" noProof="0" dirty="0">
                <a:ln>
                  <a:noFill/>
                </a:ln>
                <a:solidFill>
                  <a:schemeClr val="tx1"/>
                </a:solidFill>
                <a:effectLst/>
                <a:uLnTx/>
                <a:uFillTx/>
                <a:latin typeface="+mn-lt"/>
                <a:ea typeface="+mn-ea"/>
              </a:rPr>
              <a:t>的虚拟运行时间 </a:t>
            </a:r>
            <a:r>
              <a:rPr kumimoji="0" lang="en-US" altLang="zh-CN" sz="1600" b="1" i="0" u="none" strike="noStrike" kern="0" cap="none" spc="0" normalizeH="0" baseline="0" noProof="0" dirty="0">
                <a:ln>
                  <a:noFill/>
                </a:ln>
                <a:solidFill>
                  <a:schemeClr val="tx1"/>
                </a:solidFill>
                <a:effectLst/>
                <a:uLnTx/>
                <a:uFillTx/>
                <a:latin typeface="+mn-lt"/>
                <a:ea typeface="+mn-ea"/>
              </a:rPr>
              <a:t>V</a:t>
            </a:r>
            <a:r>
              <a:rPr kumimoji="0" lang="en-US" altLang="zh-CN" sz="1600" b="1" i="0" u="none" strike="noStrike" kern="0" cap="none" spc="0" normalizeH="0" baseline="-25000" noProof="0" dirty="0">
                <a:ln>
                  <a:noFill/>
                </a:ln>
                <a:solidFill>
                  <a:schemeClr val="tx1"/>
                </a:solidFill>
                <a:effectLst/>
                <a:uLnTx/>
                <a:uFillTx/>
                <a:latin typeface="+mn-lt"/>
                <a:ea typeface="+mn-ea"/>
              </a:rPr>
              <a:t>i</a:t>
            </a:r>
            <a:r>
              <a:rPr kumimoji="0" lang="en-US" altLang="zh-CN" sz="1600" b="1" i="0" u="none" strike="noStrike" kern="0" cap="none" spc="0" normalizeH="0" baseline="0" noProof="0" dirty="0">
                <a:ln>
                  <a:noFill/>
                </a:ln>
                <a:solidFill>
                  <a:schemeClr val="tx1"/>
                </a:solidFill>
                <a:effectLst/>
                <a:uLnTx/>
                <a:uFillTx/>
                <a:latin typeface="+mn-lt"/>
                <a:ea typeface="+mn-ea"/>
              </a:rPr>
              <a:t> </a:t>
            </a:r>
            <a:r>
              <a:rPr kumimoji="0" lang="zh-CN" altLang="en-US" sz="1600" b="1" i="0" u="none" strike="noStrike" kern="0" cap="none" spc="0" normalizeH="0" baseline="0" noProof="0" dirty="0">
                <a:ln>
                  <a:noFill/>
                </a:ln>
                <a:solidFill>
                  <a:schemeClr val="tx1"/>
                </a:solidFill>
                <a:effectLst/>
                <a:uLnTx/>
                <a:uFillTx/>
                <a:latin typeface="+mn-lt"/>
                <a:ea typeface="+mn-ea"/>
              </a:rPr>
              <a:t>和实际运行时间 </a:t>
            </a:r>
            <a:r>
              <a:rPr kumimoji="0" lang="en-US" altLang="zh-CN" sz="1600" b="1" i="0" u="none" strike="noStrike" kern="0" cap="none" spc="0" normalizeH="0" baseline="0" noProof="0" dirty="0">
                <a:ln>
                  <a:noFill/>
                </a:ln>
                <a:solidFill>
                  <a:schemeClr val="tx1"/>
                </a:solidFill>
                <a:effectLst/>
                <a:uLnTx/>
                <a:uFillTx/>
                <a:latin typeface="+mn-lt"/>
                <a:ea typeface="+mn-ea"/>
              </a:rPr>
              <a:t>W</a:t>
            </a:r>
            <a:r>
              <a:rPr kumimoji="0" lang="en-US" altLang="zh-CN" sz="1600" b="1" i="0" u="none" strike="noStrike" kern="0" cap="none" spc="0" normalizeH="0" baseline="-25000" noProof="0" dirty="0">
                <a:ln>
                  <a:noFill/>
                </a:ln>
                <a:solidFill>
                  <a:schemeClr val="tx1"/>
                </a:solidFill>
                <a:effectLst/>
                <a:uLnTx/>
                <a:uFillTx/>
                <a:latin typeface="+mn-lt"/>
                <a:ea typeface="+mn-ea"/>
              </a:rPr>
              <a:t>i</a:t>
            </a:r>
            <a:r>
              <a:rPr kumimoji="0" lang="en-US" altLang="zh-CN" sz="1600" b="1" i="0" u="none" strike="noStrike" kern="0" cap="none" spc="0" normalizeH="0" baseline="0" noProof="0" dirty="0">
                <a:ln>
                  <a:noFill/>
                </a:ln>
                <a:solidFill>
                  <a:schemeClr val="tx1"/>
                </a:solidFill>
                <a:effectLst/>
                <a:uLnTx/>
                <a:uFillTx/>
                <a:latin typeface="+mn-lt"/>
                <a:ea typeface="+mn-ea"/>
              </a:rPr>
              <a:t> </a:t>
            </a:r>
            <a:r>
              <a:rPr kumimoji="0" lang="zh-CN" altLang="en-US" sz="1600" b="1" i="0" u="none" strike="noStrike" kern="0" cap="none" spc="0" normalizeH="0" baseline="0" noProof="0" dirty="0">
                <a:ln>
                  <a:noFill/>
                </a:ln>
                <a:solidFill>
                  <a:schemeClr val="tx1"/>
                </a:solidFill>
                <a:effectLst/>
                <a:uLnTx/>
                <a:uFillTx/>
                <a:latin typeface="+mn-lt"/>
                <a:ea typeface="+mn-ea"/>
              </a:rPr>
              <a:t>的关系：</a:t>
            </a:r>
            <a:endParaRPr kumimoji="0" lang="en-US" altLang="zh-CN" sz="1600" b="1" i="0" u="none" strike="noStrike" kern="0" cap="none" spc="0" normalizeH="0" baseline="0" noProof="0" dirty="0">
              <a:ln>
                <a:noFill/>
              </a:ln>
              <a:solidFill>
                <a:schemeClr val="tx1"/>
              </a:solidFill>
              <a:effectLst/>
              <a:uLnTx/>
              <a:uFillTx/>
              <a:latin typeface="+mn-lt"/>
              <a:ea typeface="+mn-ea"/>
            </a:endParaRPr>
          </a:p>
          <a:p>
            <a:pPr marL="742950" marR="0" lvl="1" indent="-285750" algn="l" defTabSz="914400" rtl="0" eaLnBrk="0" fontAlgn="base" latinLnBrk="0" hangingPunct="0">
              <a:lnSpc>
                <a:spcPts val="3000"/>
              </a:lnSpc>
              <a:spcBef>
                <a:spcPct val="20000"/>
              </a:spcBef>
              <a:spcAft>
                <a:spcPct val="0"/>
              </a:spcAft>
              <a:buClr>
                <a:schemeClr val="hlink"/>
              </a:buClr>
              <a:buSzPct val="55000"/>
              <a:buFont typeface="Wingdings" panose="05000000000000000000" pitchFamily="2" charset="2"/>
              <a:buChar char="n"/>
              <a:defRPr/>
            </a:pPr>
            <a:r>
              <a:rPr kumimoji="0" lang="zh-CN" altLang="en-US" sz="1685" b="1" i="0" u="none" strike="noStrike" kern="0" cap="none" spc="0" normalizeH="0" baseline="0" noProof="0" dirty="0">
                <a:ln>
                  <a:noFill/>
                </a:ln>
                <a:solidFill>
                  <a:schemeClr val="tx1"/>
                </a:solidFill>
                <a:effectLst/>
                <a:uLnTx/>
                <a:uFillTx/>
                <a:latin typeface="+mn-lt"/>
                <a:ea typeface="+mn-ea"/>
              </a:rPr>
              <a:t>每次调度时选择虚拟运行时间最少的进程</a:t>
            </a:r>
            <a:endParaRPr kumimoji="0" lang="en-US" altLang="zh-CN" sz="1685" b="1" i="0" u="none" strike="noStrike" kern="0" cap="none" spc="0" normalizeH="0" baseline="0" noProof="0" dirty="0">
              <a:ln>
                <a:noFill/>
              </a:ln>
              <a:solidFill>
                <a:schemeClr val="tx1"/>
              </a:solidFill>
              <a:effectLst/>
              <a:uLnTx/>
              <a:uFillTx/>
              <a:latin typeface="+mn-lt"/>
              <a:ea typeface="+mn-ea"/>
            </a:endParaRPr>
          </a:p>
        </p:txBody>
      </p:sp>
      <p:sp>
        <p:nvSpPr>
          <p:cNvPr id="79876" name="灯片编号占位符 7"/>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zh-CN" altLang="en-US" sz="1400" dirty="0">
                <a:ea typeface="楷体_GB2312" pitchFamily="49" charset="-122"/>
              </a:rPr>
            </a:fld>
            <a:endParaRPr lang="zh-CN" altLang="en-US" sz="1400" dirty="0">
              <a:ea typeface="楷体_GB2312" pitchFamily="49" charset="-122"/>
            </a:endParaRPr>
          </a:p>
        </p:txBody>
      </p:sp>
      <p:pic>
        <p:nvPicPr>
          <p:cNvPr id="79877" name="图片 5"/>
          <p:cNvPicPr>
            <a:picLocks noChangeAspect="1"/>
          </p:cNvPicPr>
          <p:nvPr/>
        </p:nvPicPr>
        <p:blipFill>
          <a:blip r:embed="rId1"/>
          <a:stretch>
            <a:fillRect/>
          </a:stretch>
        </p:blipFill>
        <p:spPr>
          <a:xfrm>
            <a:off x="3711575" y="1808163"/>
            <a:ext cx="1603375" cy="688975"/>
          </a:xfrm>
          <a:prstGeom prst="rect">
            <a:avLst/>
          </a:prstGeom>
          <a:noFill/>
          <a:ln w="9525">
            <a:noFill/>
          </a:ln>
        </p:spPr>
      </p:pic>
      <p:pic>
        <p:nvPicPr>
          <p:cNvPr id="79878" name="图片 6"/>
          <p:cNvPicPr>
            <a:picLocks noChangeAspect="1"/>
          </p:cNvPicPr>
          <p:nvPr/>
        </p:nvPicPr>
        <p:blipFill>
          <a:blip r:embed="rId2"/>
          <a:stretch>
            <a:fillRect/>
          </a:stretch>
        </p:blipFill>
        <p:spPr>
          <a:xfrm>
            <a:off x="1838325" y="4673600"/>
            <a:ext cx="5465763" cy="688975"/>
          </a:xfrm>
          <a:prstGeom prst="rect">
            <a:avLst/>
          </a:prstGeom>
          <a:noFill/>
          <a:ln w="9525">
            <a:noFill/>
          </a:ln>
        </p:spPr>
      </p:pic>
      <p:pic>
        <p:nvPicPr>
          <p:cNvPr id="79879" name="图片 8"/>
          <p:cNvPicPr>
            <a:picLocks noChangeAspect="1"/>
          </p:cNvPicPr>
          <p:nvPr/>
        </p:nvPicPr>
        <p:blipFill>
          <a:blip r:embed="rId3"/>
          <a:stretch>
            <a:fillRect/>
          </a:stretch>
        </p:blipFill>
        <p:spPr>
          <a:xfrm>
            <a:off x="6761163" y="5843588"/>
            <a:ext cx="1804987" cy="295275"/>
          </a:xfrm>
          <a:prstGeom prst="rect">
            <a:avLst/>
          </a:prstGeom>
          <a:noFill/>
          <a:ln w="9525">
            <a:noFill/>
          </a:ln>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标题 1"/>
          <p:cNvSpPr>
            <a:spLocks noGrp="1"/>
          </p:cNvSpPr>
          <p:nvPr>
            <p:ph type="title"/>
          </p:nvPr>
        </p:nvSpPr>
        <p:spPr>
          <a:ln/>
        </p:spPr>
        <p:txBody>
          <a:bodyPr vert="horz" wrap="square" lIns="91440" tIns="45720" rIns="91440" bIns="45720" anchor="b" anchorCtr="0"/>
          <a:p>
            <a:r>
              <a:rPr lang="en-US" altLang="zh-CN" sz="2800" dirty="0"/>
              <a:t>openEuler</a:t>
            </a:r>
            <a:r>
              <a:rPr lang="zh-CN" altLang="en-US" sz="2800" dirty="0"/>
              <a:t>进程</a:t>
            </a:r>
            <a:r>
              <a:rPr lang="en-US" altLang="zh-CN" sz="2800" dirty="0"/>
              <a:t>CFS</a:t>
            </a:r>
            <a:r>
              <a:rPr lang="zh-CN" altLang="en-US" sz="2800" dirty="0"/>
              <a:t>调度策略</a:t>
            </a:r>
            <a:endParaRPr lang="zh-CN" altLang="en-US" sz="2800" dirty="0"/>
          </a:p>
        </p:txBody>
      </p:sp>
      <p:sp>
        <p:nvSpPr>
          <p:cNvPr id="80899" name="内容占位符 2"/>
          <p:cNvSpPr>
            <a:spLocks noGrp="1"/>
          </p:cNvSpPr>
          <p:nvPr>
            <p:ph idx="1"/>
          </p:nvPr>
        </p:nvSpPr>
        <p:spPr>
          <a:ln/>
        </p:spPr>
        <p:txBody>
          <a:bodyPr vert="horz" wrap="square" lIns="91440" tIns="45720" rIns="91440" bIns="45720" anchor="t" anchorCtr="0"/>
          <a:p>
            <a:r>
              <a:rPr lang="en-US" altLang="zh-CN" sz="2400" dirty="0"/>
              <a:t>CFS</a:t>
            </a:r>
            <a:r>
              <a:rPr lang="zh-CN" altLang="en-US" sz="2400" dirty="0"/>
              <a:t>主要由</a:t>
            </a:r>
            <a:r>
              <a:rPr lang="en-US" altLang="zh-CN" sz="2400" dirty="0"/>
              <a:t>sched_entity </a:t>
            </a:r>
            <a:r>
              <a:rPr lang="zh-CN" altLang="en-US" sz="2400" dirty="0"/>
              <a:t>内含的 </a:t>
            </a:r>
            <a:r>
              <a:rPr lang="en-US" altLang="zh-CN" sz="2400" dirty="0"/>
              <a:t>vruntime</a:t>
            </a:r>
            <a:r>
              <a:rPr lang="zh-CN" altLang="en-US" sz="2400" dirty="0"/>
              <a:t>所决定，不再跟踪进程的</a:t>
            </a:r>
            <a:r>
              <a:rPr lang="en-US" altLang="zh-CN" sz="2400" dirty="0"/>
              <a:t>sleep time</a:t>
            </a:r>
            <a:r>
              <a:rPr lang="zh-CN" altLang="en-US" sz="2400" dirty="0"/>
              <a:t>，</a:t>
            </a:r>
            <a:r>
              <a:rPr lang="en-US" altLang="zh-CN" sz="2400" dirty="0"/>
              <a:t>runqueue</a:t>
            </a:r>
            <a:r>
              <a:rPr lang="zh-CN" altLang="en-US" sz="2400" dirty="0"/>
              <a:t>里面所有的进程都平等对待</a:t>
            </a:r>
            <a:endParaRPr lang="en-US" altLang="zh-CN" sz="2400" dirty="0"/>
          </a:p>
          <a:p>
            <a:endParaRPr lang="en-US" altLang="zh-CN" sz="2400" dirty="0"/>
          </a:p>
          <a:p>
            <a:r>
              <a:rPr lang="en-US" altLang="zh-CN" sz="2400" dirty="0"/>
              <a:t>CFS</a:t>
            </a:r>
            <a:r>
              <a:rPr lang="zh-CN" altLang="en-US" sz="2400" dirty="0"/>
              <a:t>使用“虚拟运行时”（</a:t>
            </a:r>
            <a:r>
              <a:rPr lang="en-US" altLang="zh-CN" sz="2400" dirty="0"/>
              <a:t>virtual running time</a:t>
            </a:r>
            <a:r>
              <a:rPr lang="zh-CN" altLang="en-US" sz="2400" dirty="0"/>
              <a:t>）来表示某个任务的时间量。 </a:t>
            </a:r>
            <a:r>
              <a:rPr lang="en-US" altLang="zh-CN" sz="2400" dirty="0"/>
              <a:t>CFS</a:t>
            </a:r>
            <a:r>
              <a:rPr lang="zh-CN" altLang="en-US" sz="2400" dirty="0"/>
              <a:t>改使用红黑树算法，将执行时间越少的工作（即 </a:t>
            </a:r>
            <a:r>
              <a:rPr lang="en-US" altLang="zh-CN" sz="2400" dirty="0"/>
              <a:t>sched_entity</a:t>
            </a:r>
            <a:r>
              <a:rPr lang="zh-CN" altLang="en-US" sz="2400" dirty="0"/>
              <a:t>）排列在红黑树的左边，时间复杂度是</a:t>
            </a:r>
            <a:r>
              <a:rPr lang="en-US" altLang="zh-CN" sz="2400" dirty="0"/>
              <a:t>O(log N)</a:t>
            </a:r>
            <a:endParaRPr lang="zh-CN" altLang="en-US" sz="2400" dirty="0"/>
          </a:p>
        </p:txBody>
      </p:sp>
      <p:sp>
        <p:nvSpPr>
          <p:cNvPr id="80900" name="灯片编号占位符 3"/>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buNone/>
            </a:pPr>
            <a:fld id="{9A0DB2DC-4C9A-4742-B13C-FB6460FD3503}" type="slidenum">
              <a:rPr lang="en-US" altLang="zh-CN" sz="1400" dirty="0">
                <a:ea typeface="宋体" panose="02010600030101010101" pitchFamily="2" charset="-122"/>
              </a:rPr>
            </a:fld>
            <a:endParaRPr lang="en-US" altLang="zh-CN" sz="1400" dirty="0">
              <a:ea typeface="宋体" panose="02010600030101010101" pitchFamily="2" charset="-122"/>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49275" y="447675"/>
            <a:ext cx="8045450" cy="496888"/>
          </a:xfrm>
        </p:spPr>
        <p:txBody>
          <a:bodyPr vert="horz" wrap="square" lIns="0" tIns="0" rIns="0" bIns="0" numCol="1" anchor="t" anchorCtr="0" compatLnSpc="1">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0" cap="none" spc="0" normalizeH="0" baseline="0" noProof="0">
                <a:ln>
                  <a:noFill/>
                </a:ln>
                <a:solidFill>
                  <a:srgbClr val="000066"/>
                </a:solidFill>
                <a:effectLst/>
                <a:uLnTx/>
                <a:uFillTx/>
                <a:latin typeface="+mn-lt"/>
                <a:ea typeface="+mj-ea"/>
                <a:cs typeface="+mj-cs"/>
              </a:rPr>
              <a:t>多核处理器系统</a:t>
            </a:r>
            <a:endParaRPr kumimoji="0" lang="zh-CN" altLang="en-US" sz="2800" b="1" i="0" u="none" strike="noStrike" kern="0" cap="none" spc="0" normalizeH="0" baseline="0" noProof="0">
              <a:ln>
                <a:noFill/>
              </a:ln>
              <a:solidFill>
                <a:srgbClr val="000066"/>
              </a:solidFill>
              <a:effectLst/>
              <a:uLnTx/>
              <a:uFillTx/>
              <a:latin typeface="+mn-lt"/>
              <a:ea typeface="+mj-ea"/>
              <a:cs typeface="+mj-cs"/>
            </a:endParaRPr>
          </a:p>
        </p:txBody>
      </p:sp>
      <p:sp>
        <p:nvSpPr>
          <p:cNvPr id="3" name="TextBox 2"/>
          <p:cNvSpPr txBox="1"/>
          <p:nvPr/>
        </p:nvSpPr>
        <p:spPr bwMode="auto">
          <a:xfrm>
            <a:off x="4154488" y="5246688"/>
            <a:ext cx="1457325" cy="234950"/>
          </a:xfrm>
          <a:prstGeom prst="rect">
            <a:avLst/>
          </a:prstGeom>
          <a:noFill/>
          <a:ln w="9525" algn="ctr">
            <a:noFill/>
            <a:miter lim="800000"/>
          </a:ln>
        </p:spPr>
        <p:txBody>
          <a:bodyPr lIns="65852" tIns="32926" rIns="65852" bIns="32926" anchor="ctr">
            <a:spAutoFit/>
          </a:bodyPr>
          <a:lstStyle/>
          <a:p>
            <a:pPr marR="0" defTabSz="914400" eaLnBrk="1" hangingPunct="1">
              <a:spcBef>
                <a:spcPct val="50000"/>
              </a:spcBef>
              <a:buClrTx/>
              <a:buSzTx/>
              <a:buFontTx/>
              <a:buNone/>
              <a:defRPr/>
            </a:pPr>
            <a:r>
              <a:rPr kumimoji="0" lang="en-US" altLang="zh-CN" sz="1050" kern="1200" cap="none" spc="0" normalizeH="0" baseline="0" noProof="0" dirty="0">
                <a:latin typeface="Times New Roman" panose="02020603050405020304" pitchFamily="18" charset="0"/>
                <a:ea typeface="楷体_GB2312"/>
                <a:cs typeface="楷体_GB2312"/>
              </a:rPr>
              <a:t>ARMv8</a:t>
            </a:r>
            <a:r>
              <a:rPr kumimoji="0" lang="zh-CN" altLang="en-US" sz="1050" kern="1200" cap="none" spc="0" normalizeH="0" baseline="0" noProof="0" dirty="0">
                <a:latin typeface="Times New Roman" panose="02020603050405020304" pitchFamily="18" charset="0"/>
                <a:ea typeface="楷体_GB2312"/>
                <a:cs typeface="楷体_GB2312"/>
              </a:rPr>
              <a:t>架构示意图</a:t>
            </a:r>
            <a:endParaRPr kumimoji="0" lang="zh-CN" altLang="en-US" sz="1050" kern="1200" cap="none" spc="0" normalizeH="0" baseline="0" noProof="0" dirty="0">
              <a:latin typeface="Times New Roman" panose="02020603050405020304" pitchFamily="18" charset="0"/>
              <a:ea typeface="楷体_GB2312"/>
              <a:cs typeface="楷体_GB2312"/>
            </a:endParaRPr>
          </a:p>
        </p:txBody>
      </p:sp>
      <p:sp>
        <p:nvSpPr>
          <p:cNvPr id="4" name="左右箭头 8"/>
          <p:cNvSpPr/>
          <p:nvPr/>
        </p:nvSpPr>
        <p:spPr>
          <a:xfrm>
            <a:off x="2443163" y="4778375"/>
            <a:ext cx="4803775" cy="460375"/>
          </a:xfrm>
          <a:prstGeom prst="leftRigh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marL="0" marR="0" lvl="0" indent="0" algn="ctr" defTabSz="914400" rtl="0" eaLnBrk="1" fontAlgn="base" latinLnBrk="0" hangingPunct="1">
              <a:lnSpc>
                <a:spcPct val="100000"/>
              </a:lnSpc>
              <a:spcBef>
                <a:spcPct val="50000"/>
              </a:spcBef>
              <a:spcAft>
                <a:spcPct val="0"/>
              </a:spcAft>
              <a:buClrTx/>
              <a:buSzTx/>
              <a:buFontTx/>
              <a:buNone/>
              <a:defRPr/>
            </a:pPr>
            <a:r>
              <a:rPr kumimoji="0" lang="en-US" altLang="zh-CN" sz="1400" b="1" i="0" u="none" strike="noStrike" kern="1200" cap="none" spc="0" normalizeH="0" baseline="0" noProof="0" dirty="0">
                <a:ln>
                  <a:noFill/>
                </a:ln>
                <a:solidFill>
                  <a:schemeClr val="tx1"/>
                </a:solidFill>
                <a:effectLst/>
                <a:uLnTx/>
                <a:uFillTx/>
                <a:latin typeface="+mn-lt"/>
                <a:ea typeface="+mn-ea"/>
                <a:cs typeface="+mn-cs"/>
              </a:rPr>
              <a:t>Bus</a:t>
            </a:r>
            <a:endParaRPr kumimoji="0" lang="zh-CN" altLang="en-US" sz="1400" b="1" i="0" u="none" strike="noStrike" kern="1200" cap="none" spc="0" normalizeH="0" baseline="0" noProof="0" dirty="0">
              <a:ln>
                <a:noFill/>
              </a:ln>
              <a:solidFill>
                <a:schemeClr val="tx1"/>
              </a:solidFill>
              <a:effectLst/>
              <a:uLnTx/>
              <a:uFillTx/>
              <a:latin typeface="+mn-lt"/>
              <a:ea typeface="+mn-ea"/>
              <a:cs typeface="+mn-cs"/>
            </a:endParaRPr>
          </a:p>
        </p:txBody>
      </p:sp>
      <p:sp>
        <p:nvSpPr>
          <p:cNvPr id="81925" name="Rectangle 4"/>
          <p:cNvSpPr/>
          <p:nvPr/>
        </p:nvSpPr>
        <p:spPr>
          <a:xfrm>
            <a:off x="2541588" y="4292600"/>
            <a:ext cx="2611437" cy="323850"/>
          </a:xfrm>
          <a:prstGeom prst="rect">
            <a:avLst/>
          </a:prstGeom>
          <a:noFill/>
          <a:ln w="9525" cap="flat" cmpd="sng">
            <a:solidFill>
              <a:schemeClr val="tx1"/>
            </a:solidFill>
            <a:prstDash val="solid"/>
            <a:round/>
            <a:headEnd type="none" w="med" len="med"/>
            <a:tailEnd type="none" w="med" len="med"/>
          </a:ln>
        </p:spPr>
        <p:txBody>
          <a:bodyPr lIns="68580" tIns="34290" rIns="68580" bIns="34290"/>
          <a:p>
            <a:pPr algn="ctr" defTabSz="685800" eaLnBrk="1" fontAlgn="t" hangingPunct="1"/>
            <a:r>
              <a:rPr lang="en-US" altLang="zh-CN" sz="1400" dirty="0">
                <a:latin typeface="Times New Roman" panose="02020603050405020304" pitchFamily="18" charset="0"/>
              </a:rPr>
              <a:t>L3 Cache</a:t>
            </a:r>
            <a:endParaRPr lang="zh-CN" altLang="en-US" sz="1400" dirty="0">
              <a:latin typeface="Times New Roman" panose="02020603050405020304" pitchFamily="18" charset="0"/>
            </a:endParaRPr>
          </a:p>
        </p:txBody>
      </p:sp>
      <p:cxnSp>
        <p:nvCxnSpPr>
          <p:cNvPr id="81926" name="Straight Arrow Connector 5"/>
          <p:cNvCxnSpPr>
            <a:stCxn id="81925" idx="2"/>
          </p:cNvCxnSpPr>
          <p:nvPr/>
        </p:nvCxnSpPr>
        <p:spPr>
          <a:xfrm>
            <a:off x="3846513" y="4616450"/>
            <a:ext cx="0" cy="271463"/>
          </a:xfrm>
          <a:prstGeom prst="straightConnector1">
            <a:avLst/>
          </a:prstGeom>
          <a:ln w="22225" cap="flat" cmpd="sng">
            <a:solidFill>
              <a:schemeClr val="tx1"/>
            </a:solidFill>
            <a:prstDash val="solid"/>
            <a:headEnd type="triangle" w="med" len="med"/>
            <a:tailEnd type="triangle" w="med" len="med"/>
          </a:ln>
        </p:spPr>
      </p:cxnSp>
      <p:sp>
        <p:nvSpPr>
          <p:cNvPr id="81927" name="Rounded Rectangle 6"/>
          <p:cNvSpPr/>
          <p:nvPr/>
        </p:nvSpPr>
        <p:spPr>
          <a:xfrm>
            <a:off x="3017838" y="1714500"/>
            <a:ext cx="2633662" cy="2097088"/>
          </a:xfrm>
          <a:prstGeom prst="roundRect">
            <a:avLst>
              <a:gd name="adj" fmla="val 16667"/>
            </a:avLst>
          </a:prstGeom>
          <a:noFill/>
          <a:ln w="9525" cap="flat" cmpd="sng">
            <a:solidFill>
              <a:schemeClr val="tx1"/>
            </a:solidFill>
            <a:prstDash val="solid"/>
            <a:headEnd type="none" w="med" len="med"/>
            <a:tailEnd type="none" w="med" len="med"/>
          </a:ln>
        </p:spPr>
        <p:txBody>
          <a:bodyPr lIns="68580" tIns="34290" rIns="68580" bIns="34290"/>
          <a:p>
            <a:pPr algn="r" defTabSz="685800" eaLnBrk="1" fontAlgn="t" hangingPunct="1"/>
            <a:r>
              <a:rPr lang="en-US" altLang="zh-CN" sz="1100" b="0" dirty="0">
                <a:latin typeface="Times New Roman" panose="02020603050405020304" pitchFamily="18" charset="0"/>
              </a:rPr>
              <a:t>Cluster</a:t>
            </a:r>
            <a:endParaRPr lang="zh-CN" altLang="en-US" sz="1100" b="0" dirty="0">
              <a:latin typeface="Times New Roman" panose="02020603050405020304" pitchFamily="18" charset="0"/>
            </a:endParaRPr>
          </a:p>
        </p:txBody>
      </p:sp>
      <p:sp>
        <p:nvSpPr>
          <p:cNvPr id="81928" name="Rounded Rectangle 7"/>
          <p:cNvSpPr/>
          <p:nvPr/>
        </p:nvSpPr>
        <p:spPr>
          <a:xfrm>
            <a:off x="2520950" y="1984375"/>
            <a:ext cx="2632075" cy="2097088"/>
          </a:xfrm>
          <a:prstGeom prst="roundRect">
            <a:avLst>
              <a:gd name="adj" fmla="val 16667"/>
            </a:avLst>
          </a:prstGeom>
          <a:solidFill>
            <a:schemeClr val="bg1"/>
          </a:solidFill>
          <a:ln w="9525" cap="flat" cmpd="sng">
            <a:solidFill>
              <a:schemeClr val="tx1"/>
            </a:solidFill>
            <a:prstDash val="solid"/>
            <a:headEnd type="none" w="med" len="med"/>
            <a:tailEnd type="none" w="med" len="med"/>
          </a:ln>
        </p:spPr>
        <p:txBody>
          <a:bodyPr lIns="68580" tIns="34290" rIns="68580" bIns="34290"/>
          <a:p>
            <a:pPr algn="r" defTabSz="685800" eaLnBrk="1" fontAlgn="t" hangingPunct="1"/>
            <a:r>
              <a:rPr lang="en-US" altLang="zh-CN" sz="1400" dirty="0">
                <a:latin typeface="Times New Roman" panose="02020603050405020304" pitchFamily="18" charset="0"/>
              </a:rPr>
              <a:t>Cluster</a:t>
            </a:r>
            <a:endParaRPr lang="zh-CN" altLang="en-US" sz="1400" dirty="0">
              <a:latin typeface="Times New Roman" panose="02020603050405020304" pitchFamily="18" charset="0"/>
            </a:endParaRPr>
          </a:p>
        </p:txBody>
      </p:sp>
      <p:sp>
        <p:nvSpPr>
          <p:cNvPr id="81929" name="Rectangle 8"/>
          <p:cNvSpPr/>
          <p:nvPr/>
        </p:nvSpPr>
        <p:spPr>
          <a:xfrm>
            <a:off x="2746375" y="3592513"/>
            <a:ext cx="2201863" cy="323850"/>
          </a:xfrm>
          <a:prstGeom prst="rect">
            <a:avLst/>
          </a:prstGeom>
          <a:noFill/>
          <a:ln w="9525" cap="flat" cmpd="sng">
            <a:solidFill>
              <a:schemeClr val="tx1"/>
            </a:solidFill>
            <a:prstDash val="solid"/>
            <a:round/>
            <a:headEnd type="none" w="med" len="med"/>
            <a:tailEnd type="none" w="med" len="med"/>
          </a:ln>
        </p:spPr>
        <p:txBody>
          <a:bodyPr lIns="68580" tIns="34290" rIns="68580" bIns="34290"/>
          <a:p>
            <a:pPr algn="ctr" defTabSz="685800" eaLnBrk="1" fontAlgn="t" hangingPunct="1"/>
            <a:r>
              <a:rPr lang="en-US" altLang="zh-CN" sz="1400" dirty="0">
                <a:latin typeface="Times New Roman" panose="02020603050405020304" pitchFamily="18" charset="0"/>
              </a:rPr>
              <a:t>L2 Cache</a:t>
            </a:r>
            <a:endParaRPr lang="zh-CN" altLang="en-US" sz="1400" dirty="0">
              <a:latin typeface="Times New Roman" panose="02020603050405020304" pitchFamily="18" charset="0"/>
            </a:endParaRPr>
          </a:p>
        </p:txBody>
      </p:sp>
      <p:sp>
        <p:nvSpPr>
          <p:cNvPr id="81930" name="Rectangle 9"/>
          <p:cNvSpPr/>
          <p:nvPr/>
        </p:nvSpPr>
        <p:spPr>
          <a:xfrm>
            <a:off x="2657475" y="2424113"/>
            <a:ext cx="1112838" cy="973137"/>
          </a:xfrm>
          <a:prstGeom prst="rect">
            <a:avLst/>
          </a:prstGeom>
          <a:noFill/>
          <a:ln w="9525" cap="flat" cmpd="sng">
            <a:solidFill>
              <a:schemeClr val="tx1"/>
            </a:solidFill>
            <a:prstDash val="solid"/>
            <a:round/>
            <a:headEnd type="none" w="med" len="med"/>
            <a:tailEnd type="none" w="med" len="med"/>
          </a:ln>
        </p:spPr>
        <p:txBody>
          <a:bodyPr lIns="68580" tIns="34290" rIns="68580" bIns="34290"/>
          <a:p>
            <a:pPr algn="ctr" defTabSz="685800" eaLnBrk="1" fontAlgn="t" hangingPunct="1"/>
            <a:r>
              <a:rPr lang="en-US" altLang="zh-CN" sz="1400" dirty="0">
                <a:latin typeface="Times New Roman" panose="02020603050405020304" pitchFamily="18" charset="0"/>
              </a:rPr>
              <a:t>Core 0</a:t>
            </a:r>
            <a:endParaRPr lang="zh-CN" altLang="en-US" sz="1400" dirty="0">
              <a:latin typeface="Times New Roman" panose="02020603050405020304" pitchFamily="18" charset="0"/>
            </a:endParaRPr>
          </a:p>
        </p:txBody>
      </p:sp>
      <p:sp>
        <p:nvSpPr>
          <p:cNvPr id="81931" name="Rectangle 10"/>
          <p:cNvSpPr/>
          <p:nvPr/>
        </p:nvSpPr>
        <p:spPr>
          <a:xfrm>
            <a:off x="3908425" y="2420938"/>
            <a:ext cx="1143000" cy="971550"/>
          </a:xfrm>
          <a:prstGeom prst="rect">
            <a:avLst/>
          </a:prstGeom>
          <a:noFill/>
          <a:ln w="9525" cap="flat" cmpd="sng">
            <a:solidFill>
              <a:schemeClr val="tx1"/>
            </a:solidFill>
            <a:prstDash val="solid"/>
            <a:round/>
            <a:headEnd type="none" w="med" len="med"/>
            <a:tailEnd type="none" w="med" len="med"/>
          </a:ln>
        </p:spPr>
        <p:txBody>
          <a:bodyPr lIns="68580" tIns="34290" rIns="68580" bIns="34290"/>
          <a:p>
            <a:pPr algn="ctr" defTabSz="685800" eaLnBrk="1" fontAlgn="t" hangingPunct="1"/>
            <a:r>
              <a:rPr lang="en-US" altLang="zh-CN" sz="1400" dirty="0">
                <a:latin typeface="Times New Roman" panose="02020603050405020304" pitchFamily="18" charset="0"/>
              </a:rPr>
              <a:t>Core 1</a:t>
            </a:r>
            <a:endParaRPr lang="zh-CN" altLang="en-US" sz="1400" dirty="0">
              <a:latin typeface="Times New Roman" panose="02020603050405020304" pitchFamily="18" charset="0"/>
            </a:endParaRPr>
          </a:p>
        </p:txBody>
      </p:sp>
      <p:cxnSp>
        <p:nvCxnSpPr>
          <p:cNvPr id="81932" name="Straight Arrow Connector 11"/>
          <p:cNvCxnSpPr>
            <a:stCxn id="81929" idx="2"/>
            <a:endCxn id="81925" idx="0"/>
          </p:cNvCxnSpPr>
          <p:nvPr/>
        </p:nvCxnSpPr>
        <p:spPr>
          <a:xfrm>
            <a:off x="3846513" y="3916363"/>
            <a:ext cx="0" cy="376237"/>
          </a:xfrm>
          <a:prstGeom prst="straightConnector1">
            <a:avLst/>
          </a:prstGeom>
          <a:ln w="22225" cap="flat" cmpd="sng">
            <a:solidFill>
              <a:schemeClr val="tx1"/>
            </a:solidFill>
            <a:prstDash val="solid"/>
            <a:headEnd type="triangle" w="med" len="med"/>
            <a:tailEnd type="triangle" w="med" len="med"/>
          </a:ln>
        </p:spPr>
      </p:cxnSp>
      <p:sp>
        <p:nvSpPr>
          <p:cNvPr id="81933" name="Rectangle 12"/>
          <p:cNvSpPr/>
          <p:nvPr/>
        </p:nvSpPr>
        <p:spPr>
          <a:xfrm>
            <a:off x="4062413" y="2921000"/>
            <a:ext cx="885825" cy="323850"/>
          </a:xfrm>
          <a:prstGeom prst="rect">
            <a:avLst/>
          </a:prstGeom>
          <a:noFill/>
          <a:ln w="9525" cap="flat" cmpd="sng">
            <a:solidFill>
              <a:schemeClr val="tx1"/>
            </a:solidFill>
            <a:prstDash val="solid"/>
            <a:round/>
            <a:headEnd type="none" w="med" len="med"/>
            <a:tailEnd type="none" w="med" len="med"/>
          </a:ln>
        </p:spPr>
        <p:txBody>
          <a:bodyPr lIns="68580" tIns="34290" rIns="68580" bIns="34290"/>
          <a:p>
            <a:pPr algn="ctr" defTabSz="685800" eaLnBrk="1" fontAlgn="t" hangingPunct="1"/>
            <a:r>
              <a:rPr lang="en-US" altLang="zh-CN" sz="1400" dirty="0">
                <a:latin typeface="Times New Roman" panose="02020603050405020304" pitchFamily="18" charset="0"/>
              </a:rPr>
              <a:t>L1 Cache</a:t>
            </a:r>
            <a:endParaRPr lang="zh-CN" altLang="en-US" sz="1400" dirty="0">
              <a:latin typeface="Times New Roman" panose="02020603050405020304" pitchFamily="18" charset="0"/>
            </a:endParaRPr>
          </a:p>
        </p:txBody>
      </p:sp>
      <p:sp>
        <p:nvSpPr>
          <p:cNvPr id="81934" name="Rectangle 13"/>
          <p:cNvSpPr/>
          <p:nvPr/>
        </p:nvSpPr>
        <p:spPr>
          <a:xfrm>
            <a:off x="2771775" y="2921000"/>
            <a:ext cx="885825" cy="323850"/>
          </a:xfrm>
          <a:prstGeom prst="rect">
            <a:avLst/>
          </a:prstGeom>
          <a:noFill/>
          <a:ln w="9525" cap="flat" cmpd="sng">
            <a:solidFill>
              <a:schemeClr val="tx1"/>
            </a:solidFill>
            <a:prstDash val="solid"/>
            <a:round/>
            <a:headEnd type="none" w="med" len="med"/>
            <a:tailEnd type="none" w="med" len="med"/>
          </a:ln>
        </p:spPr>
        <p:txBody>
          <a:bodyPr lIns="68580" tIns="34290" rIns="68580" bIns="34290"/>
          <a:p>
            <a:pPr algn="ctr" defTabSz="685800" eaLnBrk="1" fontAlgn="t" hangingPunct="1"/>
            <a:r>
              <a:rPr lang="en-US" altLang="zh-CN" sz="1400" dirty="0">
                <a:latin typeface="Times New Roman" panose="02020603050405020304" pitchFamily="18" charset="0"/>
              </a:rPr>
              <a:t>L1 Cache</a:t>
            </a:r>
            <a:endParaRPr lang="zh-CN" altLang="en-US" sz="1400" dirty="0">
              <a:latin typeface="Times New Roman" panose="02020603050405020304" pitchFamily="18" charset="0"/>
            </a:endParaRPr>
          </a:p>
        </p:txBody>
      </p:sp>
      <p:cxnSp>
        <p:nvCxnSpPr>
          <p:cNvPr id="81935" name="Straight Arrow Connector 14"/>
          <p:cNvCxnSpPr>
            <a:stCxn id="81934" idx="2"/>
          </p:cNvCxnSpPr>
          <p:nvPr/>
        </p:nvCxnSpPr>
        <p:spPr>
          <a:xfrm>
            <a:off x="3214688" y="3244850"/>
            <a:ext cx="0" cy="347663"/>
          </a:xfrm>
          <a:prstGeom prst="straightConnector1">
            <a:avLst/>
          </a:prstGeom>
          <a:ln w="22225" cap="flat" cmpd="sng">
            <a:solidFill>
              <a:schemeClr val="tx1"/>
            </a:solidFill>
            <a:prstDash val="solid"/>
            <a:headEnd type="triangle" w="med" len="med"/>
            <a:tailEnd type="triangle" w="med" len="med"/>
          </a:ln>
        </p:spPr>
      </p:cxnSp>
      <p:cxnSp>
        <p:nvCxnSpPr>
          <p:cNvPr id="81936" name="Straight Arrow Connector 15"/>
          <p:cNvCxnSpPr>
            <a:stCxn id="81933" idx="2"/>
          </p:cNvCxnSpPr>
          <p:nvPr/>
        </p:nvCxnSpPr>
        <p:spPr>
          <a:xfrm>
            <a:off x="4505325" y="3244850"/>
            <a:ext cx="0" cy="347663"/>
          </a:xfrm>
          <a:prstGeom prst="straightConnector1">
            <a:avLst/>
          </a:prstGeom>
          <a:ln w="22225" cap="flat" cmpd="sng">
            <a:solidFill>
              <a:schemeClr val="tx1"/>
            </a:solidFill>
            <a:prstDash val="solid"/>
            <a:headEnd type="triangle" w="med" len="med"/>
            <a:tailEnd type="triangle" w="med" len="med"/>
          </a:ln>
        </p:spPr>
      </p:cxnSp>
      <p:sp>
        <p:nvSpPr>
          <p:cNvPr id="81937" name="Rounded Rectangle 16"/>
          <p:cNvSpPr/>
          <p:nvPr/>
        </p:nvSpPr>
        <p:spPr>
          <a:xfrm>
            <a:off x="5948363" y="1800225"/>
            <a:ext cx="1189037" cy="2627313"/>
          </a:xfrm>
          <a:prstGeom prst="roundRect">
            <a:avLst>
              <a:gd name="adj" fmla="val 16667"/>
            </a:avLst>
          </a:prstGeom>
          <a:noFill/>
          <a:ln w="9525" cap="flat" cmpd="sng">
            <a:solidFill>
              <a:schemeClr val="tx1"/>
            </a:solidFill>
            <a:prstDash val="solid"/>
            <a:headEnd type="none" w="med" len="med"/>
            <a:tailEnd type="none" w="med" len="med"/>
          </a:ln>
        </p:spPr>
        <p:txBody>
          <a:bodyPr lIns="68580" tIns="34290" rIns="68580" bIns="34290" anchor="ctr" anchorCtr="0"/>
          <a:p>
            <a:pPr algn="ctr" defTabSz="685800" eaLnBrk="1" fontAlgn="t" hangingPunct="1"/>
            <a:r>
              <a:rPr lang="zh-CN" altLang="en-US" sz="1100" dirty="0">
                <a:latin typeface="Times New Roman" panose="02020603050405020304" pitchFamily="18" charset="0"/>
              </a:rPr>
              <a:t>内存</a:t>
            </a:r>
            <a:endParaRPr lang="zh-CN" altLang="en-US" sz="1100" dirty="0">
              <a:latin typeface="Times New Roman" panose="02020603050405020304" pitchFamily="18" charset="0"/>
            </a:endParaRPr>
          </a:p>
        </p:txBody>
      </p:sp>
      <p:cxnSp>
        <p:nvCxnSpPr>
          <p:cNvPr id="81938" name="Straight Arrow Connector 17"/>
          <p:cNvCxnSpPr>
            <a:stCxn id="81937" idx="2"/>
          </p:cNvCxnSpPr>
          <p:nvPr/>
        </p:nvCxnSpPr>
        <p:spPr>
          <a:xfrm>
            <a:off x="6542088" y="4427538"/>
            <a:ext cx="1587" cy="460375"/>
          </a:xfrm>
          <a:prstGeom prst="straightConnector1">
            <a:avLst/>
          </a:prstGeom>
          <a:ln w="22225" cap="flat" cmpd="sng">
            <a:solidFill>
              <a:schemeClr val="tx1"/>
            </a:solidFill>
            <a:prstDash val="solid"/>
            <a:headEnd type="triangle" w="med" len="med"/>
            <a:tailEnd type="triangle" w="med" len="med"/>
          </a:ln>
        </p:spPr>
      </p:cxnSp>
      <p:cxnSp>
        <p:nvCxnSpPr>
          <p:cNvPr id="81939" name="Straight Arrow Connector 18"/>
          <p:cNvCxnSpPr/>
          <p:nvPr/>
        </p:nvCxnSpPr>
        <p:spPr>
          <a:xfrm>
            <a:off x="4154488" y="4081463"/>
            <a:ext cx="0" cy="211137"/>
          </a:xfrm>
          <a:prstGeom prst="straightConnector1">
            <a:avLst/>
          </a:prstGeom>
          <a:ln w="22225" cap="flat" cmpd="sng">
            <a:solidFill>
              <a:schemeClr val="tx1"/>
            </a:solidFill>
            <a:prstDash val="solid"/>
            <a:headEnd type="none" w="med" len="med"/>
            <a:tailEnd type="triangle" w="med" len="med"/>
          </a:ln>
        </p:spPr>
      </p:cxnSp>
      <p:sp>
        <p:nvSpPr>
          <p:cNvPr id="81940" name="文本框 20"/>
          <p:cNvSpPr txBox="1"/>
          <p:nvPr/>
        </p:nvSpPr>
        <p:spPr>
          <a:xfrm>
            <a:off x="482600" y="5667375"/>
            <a:ext cx="8045450" cy="708025"/>
          </a:xfrm>
          <a:prstGeom prst="rect">
            <a:avLst/>
          </a:prstGeom>
          <a:noFill/>
          <a:ln w="9525">
            <a:noFill/>
          </a:ln>
        </p:spPr>
        <p:txBody>
          <a:bodyPr>
            <a:spAutoFit/>
          </a:bodyPr>
          <a:p>
            <a:pPr eaLnBrk="1" hangingPunct="1">
              <a:spcBef>
                <a:spcPct val="50000"/>
              </a:spcBef>
            </a:pPr>
            <a:r>
              <a:rPr lang="zh-CN" altLang="en-US" sz="2000" b="0" dirty="0">
                <a:latin typeface="Times New Roman" panose="02020603050405020304" pitchFamily="18" charset="0"/>
              </a:rPr>
              <a:t>当系统中拥有多个</a:t>
            </a:r>
            <a:r>
              <a:rPr lang="en-US" altLang="zh-CN" sz="2000" b="0" dirty="0">
                <a:latin typeface="Times New Roman" panose="02020603050405020304" pitchFamily="18" charset="0"/>
              </a:rPr>
              <a:t>CPU</a:t>
            </a:r>
            <a:r>
              <a:rPr lang="zh-CN" altLang="en-US" sz="2000" b="0" dirty="0">
                <a:latin typeface="Times New Roman" panose="02020603050405020304" pitchFamily="18" charset="0"/>
              </a:rPr>
              <a:t>或多核</a:t>
            </a:r>
            <a:r>
              <a:rPr lang="en-US" altLang="zh-CN" sz="2000" b="0" dirty="0">
                <a:latin typeface="Times New Roman" panose="02020603050405020304" pitchFamily="18" charset="0"/>
              </a:rPr>
              <a:t>CPU</a:t>
            </a:r>
            <a:r>
              <a:rPr lang="zh-CN" altLang="en-US" sz="2000" b="0" dirty="0">
                <a:latin typeface="Times New Roman" panose="02020603050405020304" pitchFamily="18" charset="0"/>
              </a:rPr>
              <a:t>时，调度程序还要考虑多（核）</a:t>
            </a:r>
            <a:r>
              <a:rPr lang="en-US" altLang="zh-CN" sz="2000" b="0" dirty="0">
                <a:latin typeface="Times New Roman" panose="02020603050405020304" pitchFamily="18" charset="0"/>
              </a:rPr>
              <a:t>CPU</a:t>
            </a:r>
            <a:r>
              <a:rPr lang="zh-CN" altLang="en-US" sz="2000" b="0" dirty="0">
                <a:latin typeface="Times New Roman" panose="02020603050405020304" pitchFamily="18" charset="0"/>
              </a:rPr>
              <a:t>之间的数据共享和数据同步</a:t>
            </a:r>
            <a:endParaRPr lang="zh-CN" altLang="en-US" sz="2000" b="0" dirty="0">
              <a:latin typeface="Times New Roman" panose="02020603050405020304" pitchFamily="18"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49275" y="447675"/>
            <a:ext cx="8045450" cy="485775"/>
          </a:xfrm>
        </p:spPr>
        <p:txBody>
          <a:bodyPr vert="horz" wrap="square" lIns="0" tIns="0" rIns="0" bIns="0" numCol="1" anchor="t" anchorCtr="0" compatLnSpc="1">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0" cap="none" spc="0" normalizeH="0" baseline="0" noProof="0">
                <a:ln>
                  <a:noFill/>
                </a:ln>
                <a:solidFill>
                  <a:srgbClr val="000066"/>
                </a:solidFill>
                <a:effectLst/>
                <a:uLnTx/>
                <a:uFillTx/>
                <a:latin typeface="+mn-lt"/>
                <a:ea typeface="+mj-ea"/>
                <a:cs typeface="+mj-cs"/>
              </a:rPr>
              <a:t>多核处理器系统面临的问题</a:t>
            </a:r>
            <a:endParaRPr kumimoji="0" lang="zh-CN" altLang="en-US" sz="2800" b="1" i="0" u="none" strike="noStrike" kern="0" cap="none" spc="0" normalizeH="0" baseline="0" noProof="0">
              <a:ln>
                <a:noFill/>
              </a:ln>
              <a:solidFill>
                <a:srgbClr val="000066"/>
              </a:solidFill>
              <a:effectLst/>
              <a:uLnTx/>
              <a:uFillTx/>
              <a:latin typeface="+mn-lt"/>
              <a:ea typeface="+mj-ea"/>
              <a:cs typeface="+mj-cs"/>
            </a:endParaRPr>
          </a:p>
        </p:txBody>
      </p:sp>
      <p:sp>
        <p:nvSpPr>
          <p:cNvPr id="82947" name="Text Placeholder 2"/>
          <p:cNvSpPr>
            <a:spLocks noGrp="1"/>
          </p:cNvSpPr>
          <p:nvPr>
            <p:ph type="body" sz="quarter" idx="10"/>
          </p:nvPr>
        </p:nvSpPr>
        <p:spPr>
          <a:xfrm>
            <a:off x="549275" y="1047750"/>
            <a:ext cx="8045450" cy="4879975"/>
          </a:xfrm>
          <a:ln/>
        </p:spPr>
        <p:txBody>
          <a:bodyPr vert="horz" wrap="square" lIns="91440" tIns="45720" rIns="91440" bIns="45720" anchor="t" anchorCtr="0"/>
          <a:p>
            <a:pPr>
              <a:buSzPct val="60000"/>
            </a:pPr>
            <a:r>
              <a:rPr lang="zh-CN" altLang="en-US" sz="2400" dirty="0">
                <a:latin typeface="Huawei Sans" panose="020C0503030203020204" pitchFamily="34" charset="0"/>
                <a:ea typeface="方正兰亭黑简体" panose="02000000000000000000" pitchFamily="2" charset="-122"/>
                <a:cs typeface="+mn-cs"/>
              </a:rPr>
              <a:t>多核处理器缓存和主存的关系发生变化之后，系统主要会面临如下问题：</a:t>
            </a:r>
            <a:endParaRPr lang="zh-CN" altLang="en-US" sz="2400" dirty="0">
              <a:latin typeface="Huawei Sans" panose="020C0503030203020204" pitchFamily="34" charset="0"/>
              <a:ea typeface="方正兰亭黑简体" panose="02000000000000000000" pitchFamily="2" charset="-122"/>
              <a:cs typeface="+mn-cs"/>
            </a:endParaRPr>
          </a:p>
          <a:p>
            <a:pPr lvl="1">
              <a:buClr>
                <a:schemeClr val="hlink"/>
              </a:buClr>
              <a:buSzPct val="55000"/>
              <a:buFont typeface="Wingdings" panose="05000000000000000000" pitchFamily="2" charset="2"/>
            </a:pPr>
            <a:r>
              <a:rPr lang="zh-CN" altLang="en-US" sz="2000" dirty="0">
                <a:ea typeface="方正兰亭黑简体" panose="02000000000000000000" pitchFamily="2" charset="-122"/>
              </a:rPr>
              <a:t>缓存一致性问题；</a:t>
            </a:r>
            <a:endParaRPr lang="zh-CN" altLang="en-US" sz="2000" dirty="0">
              <a:ea typeface="方正兰亭黑简体" panose="02000000000000000000" pitchFamily="2" charset="-122"/>
            </a:endParaRPr>
          </a:p>
          <a:p>
            <a:pPr lvl="1">
              <a:buClr>
                <a:schemeClr val="hlink"/>
              </a:buClr>
              <a:buSzPct val="55000"/>
              <a:buFont typeface="Wingdings" panose="05000000000000000000" pitchFamily="2" charset="2"/>
            </a:pPr>
            <a:r>
              <a:rPr lang="zh-CN" altLang="en-US" sz="2000" dirty="0">
                <a:ea typeface="方正兰亭黑简体" panose="02000000000000000000" pitchFamily="2" charset="-122"/>
              </a:rPr>
              <a:t>缓存亲和性问题；</a:t>
            </a:r>
            <a:endParaRPr lang="zh-CN" altLang="en-US" sz="2000" dirty="0">
              <a:ea typeface="方正兰亭黑简体" panose="02000000000000000000" pitchFamily="2" charset="-122"/>
            </a:endParaRPr>
          </a:p>
          <a:p>
            <a:pPr lvl="1">
              <a:buClr>
                <a:schemeClr val="hlink"/>
              </a:buClr>
              <a:buSzPct val="55000"/>
              <a:buFont typeface="Wingdings" panose="05000000000000000000" pitchFamily="2" charset="2"/>
            </a:pPr>
            <a:r>
              <a:rPr lang="zh-CN" altLang="en-US" sz="2000" dirty="0">
                <a:ea typeface="方正兰亭黑简体" panose="02000000000000000000" pitchFamily="2" charset="-122"/>
              </a:rPr>
              <a:t>核间数据共享；</a:t>
            </a:r>
            <a:endParaRPr lang="zh-CN" altLang="en-US" sz="2000" dirty="0">
              <a:ea typeface="方正兰亭黑简体" panose="02000000000000000000" pitchFamily="2" charset="-122"/>
            </a:endParaRPr>
          </a:p>
          <a:p>
            <a:pPr lvl="1">
              <a:buClr>
                <a:schemeClr val="hlink"/>
              </a:buClr>
              <a:buSzPct val="55000"/>
              <a:buFont typeface="Wingdings" panose="05000000000000000000" pitchFamily="2" charset="2"/>
            </a:pPr>
            <a:r>
              <a:rPr lang="zh-CN" altLang="en-US" sz="2000" dirty="0">
                <a:ea typeface="方正兰亭黑简体" panose="02000000000000000000" pitchFamily="2" charset="-122"/>
              </a:rPr>
              <a:t>负载均衡。</a:t>
            </a:r>
            <a:endParaRPr lang="zh-CN" altLang="en-US" sz="2000" dirty="0">
              <a:ea typeface="方正兰亭黑简体" panose="02000000000000000000" pitchFamily="2" charset="-122"/>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49275" y="447675"/>
            <a:ext cx="8045450" cy="496888"/>
          </a:xfrm>
        </p:spPr>
        <p:txBody>
          <a:bodyPr vert="horz" wrap="square" lIns="0" tIns="0" rIns="0" bIns="0" numCol="1" anchor="t" anchorCtr="0" compatLnSpc="1">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0" cap="none" spc="0" normalizeH="0" baseline="0" noProof="0">
                <a:ln>
                  <a:noFill/>
                </a:ln>
                <a:solidFill>
                  <a:srgbClr val="000066"/>
                </a:solidFill>
                <a:effectLst/>
                <a:uLnTx/>
                <a:uFillTx/>
                <a:latin typeface="+mn-lt"/>
                <a:ea typeface="+mj-ea"/>
                <a:cs typeface="+mj-cs"/>
              </a:rPr>
              <a:t>单队列调度</a:t>
            </a:r>
            <a:endParaRPr kumimoji="0" lang="zh-CN" altLang="en-US" sz="2800" b="1" i="0" u="none" strike="noStrike" kern="0" cap="none" spc="0" normalizeH="0" baseline="0" noProof="0">
              <a:ln>
                <a:noFill/>
              </a:ln>
              <a:solidFill>
                <a:srgbClr val="000066"/>
              </a:solidFill>
              <a:effectLst/>
              <a:uLnTx/>
              <a:uFillTx/>
              <a:latin typeface="+mn-lt"/>
              <a:ea typeface="+mj-ea"/>
              <a:cs typeface="+mj-cs"/>
            </a:endParaRPr>
          </a:p>
        </p:txBody>
      </p:sp>
      <p:sp>
        <p:nvSpPr>
          <p:cNvPr id="3" name="Rectangle 2"/>
          <p:cNvSpPr/>
          <p:nvPr/>
        </p:nvSpPr>
        <p:spPr bwMode="auto">
          <a:xfrm>
            <a:off x="2573338" y="1600200"/>
            <a:ext cx="431800" cy="350838"/>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cs"/>
              </a:rPr>
              <a:t>B</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Rectangle 3"/>
          <p:cNvSpPr/>
          <p:nvPr/>
        </p:nvSpPr>
        <p:spPr bwMode="auto">
          <a:xfrm>
            <a:off x="1824038" y="1601788"/>
            <a:ext cx="431800" cy="350838"/>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cs"/>
              </a:rPr>
              <a:t>A</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Rectangle 4"/>
          <p:cNvSpPr/>
          <p:nvPr/>
        </p:nvSpPr>
        <p:spPr bwMode="auto">
          <a:xfrm>
            <a:off x="3324225" y="1600200"/>
            <a:ext cx="431800" cy="350838"/>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cs"/>
              </a:rPr>
              <a:t>C</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Rectangle 5"/>
          <p:cNvSpPr/>
          <p:nvPr/>
        </p:nvSpPr>
        <p:spPr bwMode="auto">
          <a:xfrm>
            <a:off x="4073525" y="1608138"/>
            <a:ext cx="431800" cy="350838"/>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cs"/>
              </a:rPr>
              <a:t>D</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Rectangle 6"/>
          <p:cNvSpPr/>
          <p:nvPr/>
        </p:nvSpPr>
        <p:spPr bwMode="auto">
          <a:xfrm>
            <a:off x="4814888" y="1608138"/>
            <a:ext cx="431800" cy="350838"/>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cs"/>
              </a:rPr>
              <a:t>E</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8" name="Straight Arrow Connector 7"/>
          <p:cNvCxnSpPr>
            <a:stCxn id="4" idx="3"/>
            <a:endCxn id="3" idx="1"/>
          </p:cNvCxnSpPr>
          <p:nvPr/>
        </p:nvCxnSpPr>
        <p:spPr bwMode="auto">
          <a:xfrm flipV="1">
            <a:off x="2255838" y="1774825"/>
            <a:ext cx="317500" cy="3175"/>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bwMode="auto">
          <a:xfrm flipV="1">
            <a:off x="3024188" y="1773238"/>
            <a:ext cx="319088" cy="1588"/>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bwMode="auto">
          <a:xfrm flipV="1">
            <a:off x="3759200" y="1782763"/>
            <a:ext cx="319088" cy="3175"/>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bwMode="auto">
          <a:xfrm flipV="1">
            <a:off x="4497388" y="1797050"/>
            <a:ext cx="317500" cy="1588"/>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bwMode="auto">
          <a:xfrm flipV="1">
            <a:off x="5254625" y="1771650"/>
            <a:ext cx="319088" cy="3175"/>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sp>
        <p:nvSpPr>
          <p:cNvPr id="13" name="TextBox 12"/>
          <p:cNvSpPr txBox="1"/>
          <p:nvPr/>
        </p:nvSpPr>
        <p:spPr bwMode="auto">
          <a:xfrm>
            <a:off x="5556250" y="1639888"/>
            <a:ext cx="593725" cy="274638"/>
          </a:xfrm>
          <a:prstGeom prst="rect">
            <a:avLst/>
          </a:prstGeom>
          <a:noFill/>
          <a:ln w="9525" algn="ctr">
            <a:noFill/>
            <a:miter lim="800000"/>
          </a:ln>
        </p:spPr>
        <p:txBody>
          <a:bodyPr lIns="65852" tIns="32926" rIns="65852" bIns="32926" anchor="ctr">
            <a:spAutoFit/>
          </a:bodyPr>
          <a:lstStyle/>
          <a:p>
            <a:pPr marR="0" defTabSz="914400" eaLnBrk="1" hangingPunct="1">
              <a:spcBef>
                <a:spcPct val="50000"/>
              </a:spcBef>
              <a:buClrTx/>
              <a:buSzTx/>
              <a:buFontTx/>
              <a:buNone/>
              <a:defRPr/>
            </a:pPr>
            <a:r>
              <a:rPr kumimoji="0" lang="en-US" altLang="zh-CN" sz="1350" b="0" kern="1200" cap="none" spc="0" normalizeH="0" baseline="0" noProof="0" dirty="0">
                <a:latin typeface="Times New Roman" panose="02020603050405020304" pitchFamily="18" charset="0"/>
                <a:ea typeface="楷体_GB2312"/>
                <a:cs typeface="楷体_GB2312"/>
              </a:rPr>
              <a:t>NULL</a:t>
            </a:r>
            <a:endParaRPr kumimoji="0" lang="zh-CN" altLang="en-US" sz="1350" b="0" kern="1200" cap="none" spc="0" normalizeH="0" baseline="0" noProof="0" dirty="0">
              <a:latin typeface="Times New Roman" panose="02020603050405020304" pitchFamily="18" charset="0"/>
              <a:ea typeface="楷体_GB2312"/>
              <a:cs typeface="楷体_GB2312"/>
            </a:endParaRPr>
          </a:p>
        </p:txBody>
      </p:sp>
      <p:sp>
        <p:nvSpPr>
          <p:cNvPr id="83982" name="TextBox 13"/>
          <p:cNvSpPr txBox="1"/>
          <p:nvPr/>
        </p:nvSpPr>
        <p:spPr>
          <a:xfrm>
            <a:off x="2357438" y="2174875"/>
            <a:ext cx="2363787" cy="282575"/>
          </a:xfrm>
          <a:prstGeom prst="rect">
            <a:avLst/>
          </a:prstGeom>
          <a:noFill/>
          <a:ln w="9525">
            <a:noFill/>
          </a:ln>
        </p:spPr>
        <p:txBody>
          <a:bodyPr lIns="65852" tIns="32926" rIns="65852" bIns="32926" anchor="ctr" anchorCtr="0">
            <a:spAutoFit/>
          </a:bodyPr>
          <a:p>
            <a:pPr eaLnBrk="1" hangingPunct="1">
              <a:spcBef>
                <a:spcPct val="50000"/>
              </a:spcBef>
            </a:pPr>
            <a:r>
              <a:rPr lang="zh-CN" altLang="en-US" sz="1400" b="0" dirty="0">
                <a:latin typeface="Times New Roman" panose="02020603050405020304" pitchFamily="18" charset="0"/>
              </a:rPr>
              <a:t>调度队列情况：</a:t>
            </a:r>
            <a:r>
              <a:rPr lang="en-US" altLang="zh-CN" sz="1400" b="0" dirty="0">
                <a:latin typeface="Times New Roman" panose="02020603050405020304" pitchFamily="18" charset="0"/>
              </a:rPr>
              <a:t>5</a:t>
            </a:r>
            <a:r>
              <a:rPr lang="zh-CN" altLang="en-US" sz="1400" b="0" dirty="0">
                <a:latin typeface="Times New Roman" panose="02020603050405020304" pitchFamily="18" charset="0"/>
              </a:rPr>
              <a:t>个就绪进程</a:t>
            </a:r>
            <a:endParaRPr lang="zh-CN" altLang="en-US" sz="1400" b="0" dirty="0">
              <a:latin typeface="Times New Roman" panose="02020603050405020304" pitchFamily="18" charset="0"/>
            </a:endParaRPr>
          </a:p>
        </p:txBody>
      </p:sp>
      <p:grpSp>
        <p:nvGrpSpPr>
          <p:cNvPr id="83983" name="Group 14"/>
          <p:cNvGrpSpPr/>
          <p:nvPr/>
        </p:nvGrpSpPr>
        <p:grpSpPr>
          <a:xfrm>
            <a:off x="633413" y="3132138"/>
            <a:ext cx="2625725" cy="1795462"/>
            <a:chOff x="843862" y="3032956"/>
            <a:chExt cx="3500726" cy="2394808"/>
          </a:xfrm>
        </p:grpSpPr>
        <p:sp>
          <p:nvSpPr>
            <p:cNvPr id="16" name="Rectangle 15"/>
            <p:cNvSpPr/>
            <p:nvPr/>
          </p:nvSpPr>
          <p:spPr bwMode="auto">
            <a:xfrm>
              <a:off x="1601577" y="3032956"/>
              <a:ext cx="406372" cy="467950"/>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cs"/>
                </a:rPr>
                <a:t>A</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7" name="Rectangle 16"/>
            <p:cNvSpPr/>
            <p:nvPr/>
          </p:nvSpPr>
          <p:spPr bwMode="auto">
            <a:xfrm>
              <a:off x="2007949" y="3032956"/>
              <a:ext cx="404255" cy="467950"/>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cs"/>
                </a:rPr>
                <a:t>E</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8" name="Rectangle 17"/>
            <p:cNvSpPr/>
            <p:nvPr/>
          </p:nvSpPr>
          <p:spPr bwMode="auto">
            <a:xfrm>
              <a:off x="2412204" y="3032956"/>
              <a:ext cx="404256" cy="467950"/>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cs"/>
                </a:rPr>
                <a:t>D</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9" name="Rectangle 18"/>
            <p:cNvSpPr/>
            <p:nvPr/>
          </p:nvSpPr>
          <p:spPr bwMode="auto">
            <a:xfrm>
              <a:off x="2816460" y="3032956"/>
              <a:ext cx="406372" cy="467950"/>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cs"/>
                </a:rPr>
                <a:t>C</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20" name="Rectangle 19"/>
            <p:cNvSpPr/>
            <p:nvPr/>
          </p:nvSpPr>
          <p:spPr bwMode="auto">
            <a:xfrm>
              <a:off x="3222832" y="3032956"/>
              <a:ext cx="404255" cy="467950"/>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cs"/>
                </a:rPr>
                <a:t>B</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21" name="Rectangle 20"/>
            <p:cNvSpPr/>
            <p:nvPr/>
          </p:nvSpPr>
          <p:spPr bwMode="auto">
            <a:xfrm>
              <a:off x="1601577" y="3674535"/>
              <a:ext cx="406372" cy="4679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cs"/>
                </a:rPr>
                <a:t>B</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22" name="Rectangle 21"/>
            <p:cNvSpPr/>
            <p:nvPr/>
          </p:nvSpPr>
          <p:spPr bwMode="auto">
            <a:xfrm>
              <a:off x="2007949" y="3674535"/>
              <a:ext cx="404255" cy="4679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cs"/>
                </a:rPr>
                <a:t>A</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23" name="Rectangle 22"/>
            <p:cNvSpPr/>
            <p:nvPr/>
          </p:nvSpPr>
          <p:spPr bwMode="auto">
            <a:xfrm>
              <a:off x="2412204" y="3674535"/>
              <a:ext cx="404256" cy="4679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cs"/>
                </a:rPr>
                <a:t>E</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24" name="Rectangle 23"/>
            <p:cNvSpPr/>
            <p:nvPr/>
          </p:nvSpPr>
          <p:spPr bwMode="auto">
            <a:xfrm>
              <a:off x="2816460" y="3674535"/>
              <a:ext cx="406372" cy="4679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cs"/>
                </a:rPr>
                <a:t>D</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25" name="Rectangle 24"/>
            <p:cNvSpPr/>
            <p:nvPr/>
          </p:nvSpPr>
          <p:spPr bwMode="auto">
            <a:xfrm>
              <a:off x="3222832" y="3674535"/>
              <a:ext cx="404255" cy="4679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cs"/>
                </a:rPr>
                <a:t>C</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26" name="Rectangle 25"/>
            <p:cNvSpPr/>
            <p:nvPr/>
          </p:nvSpPr>
          <p:spPr bwMode="auto">
            <a:xfrm>
              <a:off x="1597344" y="4318233"/>
              <a:ext cx="404255" cy="4679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cs"/>
                </a:rPr>
                <a:t>C</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27" name="Rectangle 26"/>
            <p:cNvSpPr/>
            <p:nvPr/>
          </p:nvSpPr>
          <p:spPr bwMode="auto">
            <a:xfrm>
              <a:off x="2001598" y="4318233"/>
              <a:ext cx="406372" cy="4679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cs"/>
                </a:rPr>
                <a:t>B</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28" name="Rectangle 27"/>
            <p:cNvSpPr/>
            <p:nvPr/>
          </p:nvSpPr>
          <p:spPr bwMode="auto">
            <a:xfrm>
              <a:off x="2407970" y="4318233"/>
              <a:ext cx="404256" cy="4679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cs"/>
                </a:rPr>
                <a:t>A</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29" name="Rectangle 28"/>
            <p:cNvSpPr/>
            <p:nvPr/>
          </p:nvSpPr>
          <p:spPr bwMode="auto">
            <a:xfrm>
              <a:off x="2812227" y="4318233"/>
              <a:ext cx="406372" cy="4679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cs"/>
                </a:rPr>
                <a:t>E</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30" name="Rectangle 29"/>
            <p:cNvSpPr/>
            <p:nvPr/>
          </p:nvSpPr>
          <p:spPr bwMode="auto">
            <a:xfrm>
              <a:off x="3218599" y="4318233"/>
              <a:ext cx="404255" cy="4679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cs"/>
                </a:rPr>
                <a:t>D</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31" name="Rectangle 30"/>
            <p:cNvSpPr/>
            <p:nvPr/>
          </p:nvSpPr>
          <p:spPr bwMode="auto">
            <a:xfrm>
              <a:off x="1590993" y="4959814"/>
              <a:ext cx="404256" cy="467950"/>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cs"/>
                </a:rPr>
                <a:t>D</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32" name="Rectangle 31"/>
            <p:cNvSpPr/>
            <p:nvPr/>
          </p:nvSpPr>
          <p:spPr bwMode="auto">
            <a:xfrm>
              <a:off x="1995250" y="4959814"/>
              <a:ext cx="406372" cy="467950"/>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cs"/>
                </a:rPr>
                <a:t>C</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33" name="Rectangle 32"/>
            <p:cNvSpPr/>
            <p:nvPr/>
          </p:nvSpPr>
          <p:spPr bwMode="auto">
            <a:xfrm>
              <a:off x="2401622" y="4959814"/>
              <a:ext cx="404255" cy="467950"/>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cs"/>
                </a:rPr>
                <a:t>B</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34" name="Rectangle 33"/>
            <p:cNvSpPr/>
            <p:nvPr/>
          </p:nvSpPr>
          <p:spPr bwMode="auto">
            <a:xfrm>
              <a:off x="2805876" y="4959814"/>
              <a:ext cx="406372" cy="467950"/>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cs"/>
                </a:rPr>
                <a:t>A</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35" name="Rectangle 34"/>
            <p:cNvSpPr/>
            <p:nvPr/>
          </p:nvSpPr>
          <p:spPr bwMode="auto">
            <a:xfrm>
              <a:off x="3212249" y="4959814"/>
              <a:ext cx="404256" cy="467950"/>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cs"/>
                </a:rPr>
                <a:t>E</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36" name="Straight Arrow Connector 35"/>
            <p:cNvCxnSpPr/>
            <p:nvPr/>
          </p:nvCxnSpPr>
          <p:spPr bwMode="auto">
            <a:xfrm flipV="1">
              <a:off x="3622854" y="5425647"/>
              <a:ext cx="423304" cy="2117"/>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sp>
          <p:nvSpPr>
            <p:cNvPr id="84040" name="TextBox 36"/>
            <p:cNvSpPr txBox="1"/>
            <p:nvPr/>
          </p:nvSpPr>
          <p:spPr>
            <a:xfrm>
              <a:off x="843862" y="3099541"/>
              <a:ext cx="753643" cy="334881"/>
            </a:xfrm>
            <a:prstGeom prst="rect">
              <a:avLst/>
            </a:prstGeom>
            <a:noFill/>
            <a:ln w="9525">
              <a:noFill/>
            </a:ln>
          </p:spPr>
          <p:txBody>
            <a:bodyPr lIns="65852" tIns="32926" rIns="65852" bIns="32926" anchor="ctr" anchorCtr="0">
              <a:spAutoFit/>
            </a:bodyPr>
            <a:p>
              <a:pPr eaLnBrk="1" hangingPunct="1">
                <a:spcBef>
                  <a:spcPct val="50000"/>
                </a:spcBef>
              </a:pPr>
              <a:r>
                <a:rPr lang="en-US" altLang="zh-CN" sz="1200" b="0" dirty="0">
                  <a:latin typeface="Times New Roman" panose="02020603050405020304" pitchFamily="18" charset="0"/>
                </a:rPr>
                <a:t>CPU0</a:t>
              </a:r>
              <a:endParaRPr lang="zh-CN" altLang="en-US" sz="1200" b="0" dirty="0">
                <a:latin typeface="Times New Roman" panose="02020603050405020304" pitchFamily="18" charset="0"/>
              </a:endParaRPr>
            </a:p>
          </p:txBody>
        </p:sp>
        <p:sp>
          <p:nvSpPr>
            <p:cNvPr id="84041" name="TextBox 37"/>
            <p:cNvSpPr txBox="1"/>
            <p:nvPr/>
          </p:nvSpPr>
          <p:spPr>
            <a:xfrm>
              <a:off x="843862" y="3741793"/>
              <a:ext cx="753643" cy="334881"/>
            </a:xfrm>
            <a:prstGeom prst="rect">
              <a:avLst/>
            </a:prstGeom>
            <a:noFill/>
            <a:ln w="9525">
              <a:noFill/>
            </a:ln>
          </p:spPr>
          <p:txBody>
            <a:bodyPr lIns="65852" tIns="32926" rIns="65852" bIns="32926" anchor="ctr" anchorCtr="0">
              <a:spAutoFit/>
            </a:bodyPr>
            <a:p>
              <a:pPr eaLnBrk="1" hangingPunct="1">
                <a:spcBef>
                  <a:spcPct val="50000"/>
                </a:spcBef>
              </a:pPr>
              <a:r>
                <a:rPr lang="en-US" altLang="zh-CN" sz="1200" b="0" dirty="0">
                  <a:latin typeface="Times New Roman" panose="02020603050405020304" pitchFamily="18" charset="0"/>
                </a:rPr>
                <a:t>CPU1</a:t>
              </a:r>
              <a:endParaRPr lang="zh-CN" altLang="en-US" sz="1200" b="0" dirty="0">
                <a:latin typeface="Times New Roman" panose="02020603050405020304" pitchFamily="18" charset="0"/>
              </a:endParaRPr>
            </a:p>
          </p:txBody>
        </p:sp>
        <p:sp>
          <p:nvSpPr>
            <p:cNvPr id="84042" name="TextBox 38"/>
            <p:cNvSpPr txBox="1"/>
            <p:nvPr/>
          </p:nvSpPr>
          <p:spPr>
            <a:xfrm>
              <a:off x="843862" y="4379077"/>
              <a:ext cx="753643" cy="334881"/>
            </a:xfrm>
            <a:prstGeom prst="rect">
              <a:avLst/>
            </a:prstGeom>
            <a:noFill/>
            <a:ln w="9525">
              <a:noFill/>
            </a:ln>
          </p:spPr>
          <p:txBody>
            <a:bodyPr lIns="65852" tIns="32926" rIns="65852" bIns="32926" anchor="ctr" anchorCtr="0">
              <a:spAutoFit/>
            </a:bodyPr>
            <a:p>
              <a:pPr eaLnBrk="1" hangingPunct="1">
                <a:spcBef>
                  <a:spcPct val="50000"/>
                </a:spcBef>
              </a:pPr>
              <a:r>
                <a:rPr lang="en-US" altLang="zh-CN" sz="1200" b="0" dirty="0">
                  <a:latin typeface="Times New Roman" panose="02020603050405020304" pitchFamily="18" charset="0"/>
                </a:rPr>
                <a:t>CPU2</a:t>
              </a:r>
              <a:endParaRPr lang="zh-CN" altLang="en-US" sz="1200" b="0" dirty="0">
                <a:latin typeface="Times New Roman" panose="02020603050405020304" pitchFamily="18" charset="0"/>
              </a:endParaRPr>
            </a:p>
          </p:txBody>
        </p:sp>
        <p:sp>
          <p:nvSpPr>
            <p:cNvPr id="84043" name="TextBox 39"/>
            <p:cNvSpPr txBox="1"/>
            <p:nvPr/>
          </p:nvSpPr>
          <p:spPr>
            <a:xfrm>
              <a:off x="855878" y="5032481"/>
              <a:ext cx="753643" cy="334881"/>
            </a:xfrm>
            <a:prstGeom prst="rect">
              <a:avLst/>
            </a:prstGeom>
            <a:noFill/>
            <a:ln w="9525">
              <a:noFill/>
            </a:ln>
          </p:spPr>
          <p:txBody>
            <a:bodyPr lIns="65852" tIns="32926" rIns="65852" bIns="32926" anchor="ctr" anchorCtr="0">
              <a:spAutoFit/>
            </a:bodyPr>
            <a:p>
              <a:pPr eaLnBrk="1" hangingPunct="1">
                <a:spcBef>
                  <a:spcPct val="50000"/>
                </a:spcBef>
              </a:pPr>
              <a:r>
                <a:rPr lang="en-US" altLang="zh-CN" sz="1200" b="0" dirty="0">
                  <a:latin typeface="Times New Roman" panose="02020603050405020304" pitchFamily="18" charset="0"/>
                </a:rPr>
                <a:t>CPU3</a:t>
              </a:r>
              <a:endParaRPr lang="zh-CN" altLang="en-US" sz="1200" b="0" dirty="0">
                <a:latin typeface="Times New Roman" panose="02020603050405020304" pitchFamily="18" charset="0"/>
              </a:endParaRPr>
            </a:p>
          </p:txBody>
        </p:sp>
        <p:sp>
          <p:nvSpPr>
            <p:cNvPr id="41" name="TextBox 40"/>
            <p:cNvSpPr txBox="1"/>
            <p:nvPr/>
          </p:nvSpPr>
          <p:spPr bwMode="auto">
            <a:xfrm>
              <a:off x="3572057" y="3081656"/>
              <a:ext cx="753482" cy="364197"/>
            </a:xfrm>
            <a:prstGeom prst="rect">
              <a:avLst/>
            </a:prstGeom>
            <a:noFill/>
            <a:ln w="9525" algn="ctr">
              <a:noFill/>
              <a:miter lim="800000"/>
            </a:ln>
          </p:spPr>
          <p:txBody>
            <a:bodyPr lIns="65852" tIns="32926" rIns="65852" bIns="32926" anchor="ctr">
              <a:spAutoFit/>
            </a:bodyPr>
            <a:lstStyle/>
            <a:p>
              <a:pPr marR="0" algn="ctr" defTabSz="914400" eaLnBrk="1" hangingPunct="1">
                <a:spcBef>
                  <a:spcPct val="50000"/>
                </a:spcBef>
                <a:buClrTx/>
                <a:buSzTx/>
                <a:buFontTx/>
                <a:buNone/>
                <a:defRPr/>
              </a:pPr>
              <a:r>
                <a:rPr kumimoji="0" lang="en-US" altLang="zh-CN" sz="1350" b="0" kern="1200" cap="none" spc="0" normalizeH="0" baseline="0" noProof="0" dirty="0">
                  <a:latin typeface="Times New Roman" panose="02020603050405020304" pitchFamily="18" charset="0"/>
                  <a:ea typeface="楷体_GB2312"/>
                  <a:cs typeface="楷体_GB2312"/>
                </a:rPr>
                <a:t>……</a:t>
              </a:r>
              <a:endParaRPr kumimoji="0" lang="zh-CN" altLang="en-US" sz="1350" b="0" kern="1200" cap="none" spc="0" normalizeH="0" baseline="0" noProof="0" dirty="0">
                <a:latin typeface="Times New Roman" panose="02020603050405020304" pitchFamily="18" charset="0"/>
                <a:ea typeface="楷体_GB2312"/>
                <a:cs typeface="楷体_GB2312"/>
              </a:endParaRPr>
            </a:p>
          </p:txBody>
        </p:sp>
        <p:sp>
          <p:nvSpPr>
            <p:cNvPr id="42" name="TextBox 41"/>
            <p:cNvSpPr txBox="1"/>
            <p:nvPr/>
          </p:nvSpPr>
          <p:spPr bwMode="auto">
            <a:xfrm>
              <a:off x="3572057" y="3721119"/>
              <a:ext cx="753482" cy="364197"/>
            </a:xfrm>
            <a:prstGeom prst="rect">
              <a:avLst/>
            </a:prstGeom>
            <a:noFill/>
            <a:ln w="9525" algn="ctr">
              <a:noFill/>
              <a:miter lim="800000"/>
            </a:ln>
          </p:spPr>
          <p:txBody>
            <a:bodyPr lIns="65852" tIns="32926" rIns="65852" bIns="32926" anchor="ctr">
              <a:spAutoFit/>
            </a:bodyPr>
            <a:lstStyle/>
            <a:p>
              <a:pPr marR="0" algn="ctr" defTabSz="914400" eaLnBrk="1" hangingPunct="1">
                <a:spcBef>
                  <a:spcPct val="50000"/>
                </a:spcBef>
                <a:buClrTx/>
                <a:buSzTx/>
                <a:buFontTx/>
                <a:buNone/>
                <a:defRPr/>
              </a:pPr>
              <a:r>
                <a:rPr kumimoji="0" lang="en-US" altLang="zh-CN" sz="1350" b="0" kern="1200" cap="none" spc="0" normalizeH="0" baseline="0" noProof="0" dirty="0">
                  <a:latin typeface="Times New Roman" panose="02020603050405020304" pitchFamily="18" charset="0"/>
                  <a:ea typeface="楷体_GB2312"/>
                  <a:cs typeface="楷体_GB2312"/>
                </a:rPr>
                <a:t>……</a:t>
              </a:r>
              <a:endParaRPr kumimoji="0" lang="zh-CN" altLang="en-US" sz="1350" b="0" kern="1200" cap="none" spc="0" normalizeH="0" baseline="0" noProof="0" dirty="0">
                <a:latin typeface="Times New Roman" panose="02020603050405020304" pitchFamily="18" charset="0"/>
                <a:ea typeface="楷体_GB2312"/>
                <a:cs typeface="楷体_GB2312"/>
              </a:endParaRPr>
            </a:p>
          </p:txBody>
        </p:sp>
        <p:sp>
          <p:nvSpPr>
            <p:cNvPr id="43" name="TextBox 42"/>
            <p:cNvSpPr txBox="1"/>
            <p:nvPr/>
          </p:nvSpPr>
          <p:spPr bwMode="auto">
            <a:xfrm>
              <a:off x="3567824" y="4375404"/>
              <a:ext cx="753482" cy="364197"/>
            </a:xfrm>
            <a:prstGeom prst="rect">
              <a:avLst/>
            </a:prstGeom>
            <a:noFill/>
            <a:ln w="9525" algn="ctr">
              <a:noFill/>
              <a:miter lim="800000"/>
            </a:ln>
          </p:spPr>
          <p:txBody>
            <a:bodyPr lIns="65852" tIns="32926" rIns="65852" bIns="32926" anchor="ctr">
              <a:spAutoFit/>
            </a:bodyPr>
            <a:lstStyle/>
            <a:p>
              <a:pPr marR="0" algn="ctr" defTabSz="914400" eaLnBrk="1" hangingPunct="1">
                <a:spcBef>
                  <a:spcPct val="50000"/>
                </a:spcBef>
                <a:buClrTx/>
                <a:buSzTx/>
                <a:buFontTx/>
                <a:buNone/>
                <a:defRPr/>
              </a:pPr>
              <a:r>
                <a:rPr kumimoji="0" lang="en-US" altLang="zh-CN" sz="1350" b="0" kern="1200" cap="none" spc="0" normalizeH="0" baseline="0" noProof="0" dirty="0">
                  <a:latin typeface="Times New Roman" panose="02020603050405020304" pitchFamily="18" charset="0"/>
                  <a:ea typeface="楷体_GB2312"/>
                  <a:cs typeface="楷体_GB2312"/>
                </a:rPr>
                <a:t>……</a:t>
              </a:r>
              <a:endParaRPr kumimoji="0" lang="zh-CN" altLang="en-US" sz="1350" b="0" kern="1200" cap="none" spc="0" normalizeH="0" baseline="0" noProof="0" dirty="0">
                <a:latin typeface="Times New Roman" panose="02020603050405020304" pitchFamily="18" charset="0"/>
                <a:ea typeface="楷体_GB2312"/>
                <a:cs typeface="楷体_GB2312"/>
              </a:endParaRPr>
            </a:p>
          </p:txBody>
        </p:sp>
        <p:sp>
          <p:nvSpPr>
            <p:cNvPr id="44" name="TextBox 43"/>
            <p:cNvSpPr txBox="1"/>
            <p:nvPr/>
          </p:nvSpPr>
          <p:spPr bwMode="auto">
            <a:xfrm>
              <a:off x="3591106" y="4974635"/>
              <a:ext cx="753482" cy="366315"/>
            </a:xfrm>
            <a:prstGeom prst="rect">
              <a:avLst/>
            </a:prstGeom>
            <a:noFill/>
            <a:ln w="9525" algn="ctr">
              <a:noFill/>
              <a:miter lim="800000"/>
            </a:ln>
          </p:spPr>
          <p:txBody>
            <a:bodyPr lIns="65852" tIns="32926" rIns="65852" bIns="32926" anchor="ctr">
              <a:spAutoFit/>
            </a:bodyPr>
            <a:lstStyle/>
            <a:p>
              <a:pPr marR="0" algn="ctr" defTabSz="914400" eaLnBrk="1" hangingPunct="1">
                <a:spcBef>
                  <a:spcPct val="50000"/>
                </a:spcBef>
                <a:buClrTx/>
                <a:buSzTx/>
                <a:buFontTx/>
                <a:buNone/>
                <a:defRPr/>
              </a:pPr>
              <a:r>
                <a:rPr kumimoji="0" lang="en-US" altLang="zh-CN" sz="1350" b="0" kern="1200" cap="none" spc="0" normalizeH="0" baseline="0" noProof="0" dirty="0">
                  <a:latin typeface="Times New Roman" panose="02020603050405020304" pitchFamily="18" charset="0"/>
                  <a:ea typeface="楷体_GB2312"/>
                  <a:cs typeface="楷体_GB2312"/>
                </a:rPr>
                <a:t>……</a:t>
              </a:r>
              <a:endParaRPr kumimoji="0" lang="zh-CN" altLang="en-US" sz="1350" b="0" kern="1200" cap="none" spc="0" normalizeH="0" baseline="0" noProof="0" dirty="0">
                <a:latin typeface="Times New Roman" panose="02020603050405020304" pitchFamily="18" charset="0"/>
                <a:ea typeface="楷体_GB2312"/>
                <a:cs typeface="楷体_GB2312"/>
              </a:endParaRPr>
            </a:p>
          </p:txBody>
        </p:sp>
      </p:grpSp>
      <p:sp>
        <p:nvSpPr>
          <p:cNvPr id="45" name="TextBox 44"/>
          <p:cNvSpPr txBox="1"/>
          <p:nvPr/>
        </p:nvSpPr>
        <p:spPr bwMode="auto">
          <a:xfrm>
            <a:off x="2593975" y="4995863"/>
            <a:ext cx="565150" cy="274638"/>
          </a:xfrm>
          <a:prstGeom prst="rect">
            <a:avLst/>
          </a:prstGeom>
          <a:noFill/>
          <a:ln w="9525" algn="ctr">
            <a:noFill/>
            <a:miter lim="800000"/>
          </a:ln>
        </p:spPr>
        <p:txBody>
          <a:bodyPr lIns="65852" tIns="32926" rIns="65852" bIns="32926" anchor="ctr">
            <a:spAutoFit/>
          </a:bodyPr>
          <a:lstStyle/>
          <a:p>
            <a:pPr marR="0" algn="ctr" defTabSz="914400" eaLnBrk="1" hangingPunct="1">
              <a:spcBef>
                <a:spcPct val="50000"/>
              </a:spcBef>
              <a:buClrTx/>
              <a:buSzTx/>
              <a:buFontTx/>
              <a:buNone/>
              <a:defRPr/>
            </a:pPr>
            <a:r>
              <a:rPr kumimoji="0" lang="zh-CN" altLang="en-US" sz="1350" b="0" kern="1200" cap="none" spc="0" normalizeH="0" baseline="0" noProof="0" dirty="0">
                <a:latin typeface="Times New Roman" panose="02020603050405020304" pitchFamily="18" charset="0"/>
                <a:ea typeface="楷体_GB2312"/>
                <a:cs typeface="楷体_GB2312"/>
              </a:rPr>
              <a:t>时间</a:t>
            </a:r>
            <a:endParaRPr kumimoji="0" lang="zh-CN" altLang="en-US" sz="1350" b="0" kern="1200" cap="none" spc="0" normalizeH="0" baseline="0" noProof="0" dirty="0">
              <a:latin typeface="Times New Roman" panose="02020603050405020304" pitchFamily="18" charset="0"/>
              <a:ea typeface="楷体_GB2312"/>
              <a:cs typeface="楷体_GB2312"/>
            </a:endParaRPr>
          </a:p>
        </p:txBody>
      </p:sp>
      <p:sp>
        <p:nvSpPr>
          <p:cNvPr id="83985" name="TextBox 45"/>
          <p:cNvSpPr txBox="1"/>
          <p:nvPr/>
        </p:nvSpPr>
        <p:spPr>
          <a:xfrm>
            <a:off x="942975" y="5321300"/>
            <a:ext cx="2019300" cy="282575"/>
          </a:xfrm>
          <a:prstGeom prst="rect">
            <a:avLst/>
          </a:prstGeom>
          <a:noFill/>
          <a:ln w="9525">
            <a:noFill/>
          </a:ln>
        </p:spPr>
        <p:txBody>
          <a:bodyPr lIns="65852" tIns="32926" rIns="65852" bIns="32926" anchor="ctr" anchorCtr="0">
            <a:spAutoFit/>
          </a:bodyPr>
          <a:p>
            <a:pPr eaLnBrk="1" hangingPunct="1">
              <a:spcBef>
                <a:spcPct val="50000"/>
              </a:spcBef>
            </a:pPr>
            <a:r>
              <a:rPr lang="zh-CN" altLang="en-US" sz="1400" b="0" dirty="0">
                <a:latin typeface="Times New Roman" panose="02020603050405020304" pitchFamily="18" charset="0"/>
              </a:rPr>
              <a:t>单队列调度情况</a:t>
            </a:r>
            <a:r>
              <a:rPr lang="en-US" altLang="zh-CN" sz="1400" b="0" dirty="0">
                <a:latin typeface="Times New Roman" panose="02020603050405020304" pitchFamily="18" charset="0"/>
              </a:rPr>
              <a:t>(</a:t>
            </a:r>
            <a:r>
              <a:rPr lang="zh-CN" altLang="en-US" sz="1400" b="0" dirty="0">
                <a:latin typeface="Times New Roman" panose="02020603050405020304" pitchFamily="18" charset="0"/>
              </a:rPr>
              <a:t>策略一</a:t>
            </a:r>
            <a:r>
              <a:rPr lang="en-US" altLang="zh-CN" sz="1400" b="0" dirty="0">
                <a:latin typeface="Times New Roman" panose="02020603050405020304" pitchFamily="18" charset="0"/>
              </a:rPr>
              <a:t>)</a:t>
            </a:r>
            <a:endParaRPr lang="zh-CN" altLang="en-US" sz="1400" b="0" dirty="0">
              <a:latin typeface="Times New Roman" panose="02020603050405020304" pitchFamily="18" charset="0"/>
            </a:endParaRPr>
          </a:p>
        </p:txBody>
      </p:sp>
      <p:sp>
        <p:nvSpPr>
          <p:cNvPr id="83986" name="TextBox 46"/>
          <p:cNvSpPr txBox="1"/>
          <p:nvPr/>
        </p:nvSpPr>
        <p:spPr>
          <a:xfrm>
            <a:off x="4029075" y="5341938"/>
            <a:ext cx="2017713" cy="282575"/>
          </a:xfrm>
          <a:prstGeom prst="rect">
            <a:avLst/>
          </a:prstGeom>
          <a:noFill/>
          <a:ln w="9525">
            <a:noFill/>
          </a:ln>
        </p:spPr>
        <p:txBody>
          <a:bodyPr lIns="65852" tIns="32926" rIns="65852" bIns="32926" anchor="ctr" anchorCtr="0">
            <a:spAutoFit/>
          </a:bodyPr>
          <a:p>
            <a:pPr eaLnBrk="1" hangingPunct="1">
              <a:spcBef>
                <a:spcPct val="50000"/>
              </a:spcBef>
            </a:pPr>
            <a:r>
              <a:rPr lang="zh-CN" altLang="en-US" sz="1400" b="0" dirty="0">
                <a:latin typeface="Times New Roman" panose="02020603050405020304" pitchFamily="18" charset="0"/>
              </a:rPr>
              <a:t>单队列调度情况</a:t>
            </a:r>
            <a:r>
              <a:rPr lang="en-US" altLang="zh-CN" sz="1400" b="0" dirty="0">
                <a:latin typeface="Times New Roman" panose="02020603050405020304" pitchFamily="18" charset="0"/>
              </a:rPr>
              <a:t>(</a:t>
            </a:r>
            <a:r>
              <a:rPr lang="zh-CN" altLang="en-US" sz="1400" b="0" dirty="0">
                <a:latin typeface="Times New Roman" panose="02020603050405020304" pitchFamily="18" charset="0"/>
              </a:rPr>
              <a:t>策略二</a:t>
            </a:r>
            <a:r>
              <a:rPr lang="en-US" altLang="zh-CN" sz="1400" b="0" dirty="0">
                <a:latin typeface="Times New Roman" panose="02020603050405020304" pitchFamily="18" charset="0"/>
              </a:rPr>
              <a:t>)</a:t>
            </a:r>
            <a:endParaRPr lang="zh-CN" altLang="en-US" sz="1400" b="0" dirty="0">
              <a:latin typeface="Times New Roman" panose="02020603050405020304" pitchFamily="18" charset="0"/>
            </a:endParaRPr>
          </a:p>
        </p:txBody>
      </p:sp>
      <p:grpSp>
        <p:nvGrpSpPr>
          <p:cNvPr id="83987" name="Group 47"/>
          <p:cNvGrpSpPr/>
          <p:nvPr/>
        </p:nvGrpSpPr>
        <p:grpSpPr>
          <a:xfrm>
            <a:off x="3717925" y="3128963"/>
            <a:ext cx="2625725" cy="1797050"/>
            <a:chOff x="843862" y="3032956"/>
            <a:chExt cx="3500726" cy="2394808"/>
          </a:xfrm>
        </p:grpSpPr>
        <p:sp>
          <p:nvSpPr>
            <p:cNvPr id="49" name="Rectangle 48"/>
            <p:cNvSpPr/>
            <p:nvPr/>
          </p:nvSpPr>
          <p:spPr bwMode="auto">
            <a:xfrm>
              <a:off x="1601577" y="3032956"/>
              <a:ext cx="406372" cy="467537"/>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cs"/>
                </a:rPr>
                <a:t>A</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50" name="Rectangle 49"/>
            <p:cNvSpPr/>
            <p:nvPr/>
          </p:nvSpPr>
          <p:spPr bwMode="auto">
            <a:xfrm>
              <a:off x="2007949" y="3032956"/>
              <a:ext cx="404256" cy="467537"/>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cs"/>
                </a:rPr>
                <a:t>E</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51" name="Rectangle 50"/>
            <p:cNvSpPr/>
            <p:nvPr/>
          </p:nvSpPr>
          <p:spPr bwMode="auto">
            <a:xfrm>
              <a:off x="2412205" y="3032956"/>
              <a:ext cx="404255" cy="467537"/>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cs"/>
                </a:rPr>
                <a:t>A</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52" name="Rectangle 51"/>
            <p:cNvSpPr/>
            <p:nvPr/>
          </p:nvSpPr>
          <p:spPr bwMode="auto">
            <a:xfrm>
              <a:off x="2816460" y="3032956"/>
              <a:ext cx="406372" cy="467537"/>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cs"/>
                </a:rPr>
                <a:t>A</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53" name="Rectangle 52"/>
            <p:cNvSpPr/>
            <p:nvPr/>
          </p:nvSpPr>
          <p:spPr bwMode="auto">
            <a:xfrm>
              <a:off x="3222832" y="3032956"/>
              <a:ext cx="404256" cy="467537"/>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cs"/>
                </a:rPr>
                <a:t>A</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54" name="Rectangle 53"/>
            <p:cNvSpPr/>
            <p:nvPr/>
          </p:nvSpPr>
          <p:spPr bwMode="auto">
            <a:xfrm>
              <a:off x="1601577" y="3676085"/>
              <a:ext cx="406372" cy="467537"/>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cs"/>
                </a:rPr>
                <a:t>B</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55" name="Rectangle 54"/>
            <p:cNvSpPr/>
            <p:nvPr/>
          </p:nvSpPr>
          <p:spPr bwMode="auto">
            <a:xfrm>
              <a:off x="2007949" y="3676085"/>
              <a:ext cx="404256" cy="467537"/>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cs"/>
                </a:rPr>
                <a:t>B</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56" name="Rectangle 55"/>
            <p:cNvSpPr/>
            <p:nvPr/>
          </p:nvSpPr>
          <p:spPr bwMode="auto">
            <a:xfrm>
              <a:off x="2412205" y="3676085"/>
              <a:ext cx="404255" cy="467537"/>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cs"/>
                </a:rPr>
                <a:t>E</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57" name="Rectangle 56"/>
            <p:cNvSpPr/>
            <p:nvPr/>
          </p:nvSpPr>
          <p:spPr bwMode="auto">
            <a:xfrm>
              <a:off x="2816460" y="3676085"/>
              <a:ext cx="406372" cy="467537"/>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cs"/>
                </a:rPr>
                <a:t>B</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58" name="Rectangle 57"/>
            <p:cNvSpPr/>
            <p:nvPr/>
          </p:nvSpPr>
          <p:spPr bwMode="auto">
            <a:xfrm>
              <a:off x="3222832" y="3676085"/>
              <a:ext cx="404256" cy="467537"/>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cs"/>
                </a:rPr>
                <a:t>B</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59" name="Rectangle 58"/>
            <p:cNvSpPr/>
            <p:nvPr/>
          </p:nvSpPr>
          <p:spPr bwMode="auto">
            <a:xfrm>
              <a:off x="1597344" y="4317097"/>
              <a:ext cx="404256" cy="467538"/>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cs"/>
                </a:rPr>
                <a:t>C</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0" name="Rectangle 59"/>
            <p:cNvSpPr/>
            <p:nvPr/>
          </p:nvSpPr>
          <p:spPr bwMode="auto">
            <a:xfrm>
              <a:off x="2001600" y="4317097"/>
              <a:ext cx="406372" cy="467538"/>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cs"/>
                </a:rPr>
                <a:t>C</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1" name="Rectangle 60"/>
            <p:cNvSpPr/>
            <p:nvPr/>
          </p:nvSpPr>
          <p:spPr bwMode="auto">
            <a:xfrm>
              <a:off x="2407972" y="4317097"/>
              <a:ext cx="404255" cy="467538"/>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cs"/>
                </a:rPr>
                <a:t>C</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2" name="Rectangle 61"/>
            <p:cNvSpPr/>
            <p:nvPr/>
          </p:nvSpPr>
          <p:spPr bwMode="auto">
            <a:xfrm>
              <a:off x="2812227" y="4317097"/>
              <a:ext cx="406372" cy="467538"/>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cs"/>
                </a:rPr>
                <a:t>E</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3" name="Rectangle 62"/>
            <p:cNvSpPr/>
            <p:nvPr/>
          </p:nvSpPr>
          <p:spPr bwMode="auto">
            <a:xfrm>
              <a:off x="3218599" y="4317097"/>
              <a:ext cx="404256" cy="467538"/>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cs"/>
                </a:rPr>
                <a:t>C</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4" name="Rectangle 63"/>
            <p:cNvSpPr/>
            <p:nvPr/>
          </p:nvSpPr>
          <p:spPr bwMode="auto">
            <a:xfrm>
              <a:off x="1590995" y="4960226"/>
              <a:ext cx="404255" cy="467538"/>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cs"/>
                </a:rPr>
                <a:t>D</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5" name="Rectangle 64"/>
            <p:cNvSpPr/>
            <p:nvPr/>
          </p:nvSpPr>
          <p:spPr bwMode="auto">
            <a:xfrm>
              <a:off x="1995250" y="4960226"/>
              <a:ext cx="406372" cy="467538"/>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cs"/>
                </a:rPr>
                <a:t>D</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6" name="Rectangle 65"/>
            <p:cNvSpPr/>
            <p:nvPr/>
          </p:nvSpPr>
          <p:spPr bwMode="auto">
            <a:xfrm>
              <a:off x="2401622" y="4960226"/>
              <a:ext cx="404256" cy="467538"/>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cs"/>
                </a:rPr>
                <a:t>D</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7" name="Rectangle 66"/>
            <p:cNvSpPr/>
            <p:nvPr/>
          </p:nvSpPr>
          <p:spPr bwMode="auto">
            <a:xfrm>
              <a:off x="2805878" y="4960226"/>
              <a:ext cx="406372" cy="467538"/>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cs"/>
                </a:rPr>
                <a:t>D</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8" name="Rectangle 67"/>
            <p:cNvSpPr/>
            <p:nvPr/>
          </p:nvSpPr>
          <p:spPr bwMode="auto">
            <a:xfrm>
              <a:off x="3212250" y="4960226"/>
              <a:ext cx="404255" cy="467538"/>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cs"/>
                </a:rPr>
                <a:t>E</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69" name="Straight Arrow Connector 68"/>
            <p:cNvCxnSpPr/>
            <p:nvPr/>
          </p:nvCxnSpPr>
          <p:spPr bwMode="auto">
            <a:xfrm flipV="1">
              <a:off x="3622855" y="5425648"/>
              <a:ext cx="423304" cy="2116"/>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sp>
          <p:nvSpPr>
            <p:cNvPr id="84011" name="TextBox 69"/>
            <p:cNvSpPr txBox="1"/>
            <p:nvPr/>
          </p:nvSpPr>
          <p:spPr>
            <a:xfrm>
              <a:off x="843862" y="3099541"/>
              <a:ext cx="753643" cy="334881"/>
            </a:xfrm>
            <a:prstGeom prst="rect">
              <a:avLst/>
            </a:prstGeom>
            <a:noFill/>
            <a:ln w="9525">
              <a:noFill/>
            </a:ln>
          </p:spPr>
          <p:txBody>
            <a:bodyPr lIns="65852" tIns="32926" rIns="65852" bIns="32926" anchor="ctr" anchorCtr="0">
              <a:spAutoFit/>
            </a:bodyPr>
            <a:p>
              <a:pPr eaLnBrk="1" hangingPunct="1">
                <a:spcBef>
                  <a:spcPct val="50000"/>
                </a:spcBef>
              </a:pPr>
              <a:r>
                <a:rPr lang="en-US" altLang="zh-CN" sz="1200" b="0" dirty="0">
                  <a:latin typeface="Times New Roman" panose="02020603050405020304" pitchFamily="18" charset="0"/>
                </a:rPr>
                <a:t>CPU0</a:t>
              </a:r>
              <a:endParaRPr lang="zh-CN" altLang="en-US" sz="1200" b="0" dirty="0">
                <a:latin typeface="Times New Roman" panose="02020603050405020304" pitchFamily="18" charset="0"/>
              </a:endParaRPr>
            </a:p>
          </p:txBody>
        </p:sp>
        <p:sp>
          <p:nvSpPr>
            <p:cNvPr id="84012" name="TextBox 70"/>
            <p:cNvSpPr txBox="1"/>
            <p:nvPr/>
          </p:nvSpPr>
          <p:spPr>
            <a:xfrm>
              <a:off x="843862" y="3741793"/>
              <a:ext cx="753643" cy="334881"/>
            </a:xfrm>
            <a:prstGeom prst="rect">
              <a:avLst/>
            </a:prstGeom>
            <a:noFill/>
            <a:ln w="9525">
              <a:noFill/>
            </a:ln>
          </p:spPr>
          <p:txBody>
            <a:bodyPr lIns="65852" tIns="32926" rIns="65852" bIns="32926" anchor="ctr" anchorCtr="0">
              <a:spAutoFit/>
            </a:bodyPr>
            <a:p>
              <a:pPr eaLnBrk="1" hangingPunct="1">
                <a:spcBef>
                  <a:spcPct val="50000"/>
                </a:spcBef>
              </a:pPr>
              <a:r>
                <a:rPr lang="en-US" altLang="zh-CN" sz="1200" b="0" dirty="0">
                  <a:latin typeface="Times New Roman" panose="02020603050405020304" pitchFamily="18" charset="0"/>
                </a:rPr>
                <a:t>CPU1</a:t>
              </a:r>
              <a:endParaRPr lang="zh-CN" altLang="en-US" sz="1200" b="0" dirty="0">
                <a:latin typeface="Times New Roman" panose="02020603050405020304" pitchFamily="18" charset="0"/>
              </a:endParaRPr>
            </a:p>
          </p:txBody>
        </p:sp>
        <p:sp>
          <p:nvSpPr>
            <p:cNvPr id="84013" name="TextBox 71"/>
            <p:cNvSpPr txBox="1"/>
            <p:nvPr/>
          </p:nvSpPr>
          <p:spPr>
            <a:xfrm>
              <a:off x="843862" y="4379077"/>
              <a:ext cx="753643" cy="334881"/>
            </a:xfrm>
            <a:prstGeom prst="rect">
              <a:avLst/>
            </a:prstGeom>
            <a:noFill/>
            <a:ln w="9525">
              <a:noFill/>
            </a:ln>
          </p:spPr>
          <p:txBody>
            <a:bodyPr lIns="65852" tIns="32926" rIns="65852" bIns="32926" anchor="ctr" anchorCtr="0">
              <a:spAutoFit/>
            </a:bodyPr>
            <a:p>
              <a:pPr eaLnBrk="1" hangingPunct="1">
                <a:spcBef>
                  <a:spcPct val="50000"/>
                </a:spcBef>
              </a:pPr>
              <a:r>
                <a:rPr lang="en-US" altLang="zh-CN" sz="1200" b="0" dirty="0">
                  <a:latin typeface="Times New Roman" panose="02020603050405020304" pitchFamily="18" charset="0"/>
                </a:rPr>
                <a:t>CPU2</a:t>
              </a:r>
              <a:endParaRPr lang="zh-CN" altLang="en-US" sz="1200" b="0" dirty="0">
                <a:latin typeface="Times New Roman" panose="02020603050405020304" pitchFamily="18" charset="0"/>
              </a:endParaRPr>
            </a:p>
          </p:txBody>
        </p:sp>
        <p:sp>
          <p:nvSpPr>
            <p:cNvPr id="84014" name="TextBox 72"/>
            <p:cNvSpPr txBox="1"/>
            <p:nvPr/>
          </p:nvSpPr>
          <p:spPr>
            <a:xfrm>
              <a:off x="855878" y="5032481"/>
              <a:ext cx="753643" cy="334881"/>
            </a:xfrm>
            <a:prstGeom prst="rect">
              <a:avLst/>
            </a:prstGeom>
            <a:noFill/>
            <a:ln w="9525">
              <a:noFill/>
            </a:ln>
          </p:spPr>
          <p:txBody>
            <a:bodyPr lIns="65852" tIns="32926" rIns="65852" bIns="32926" anchor="ctr" anchorCtr="0">
              <a:spAutoFit/>
            </a:bodyPr>
            <a:p>
              <a:pPr eaLnBrk="1" hangingPunct="1">
                <a:spcBef>
                  <a:spcPct val="50000"/>
                </a:spcBef>
              </a:pPr>
              <a:r>
                <a:rPr lang="en-US" altLang="zh-CN" sz="1200" b="0" dirty="0">
                  <a:latin typeface="Times New Roman" panose="02020603050405020304" pitchFamily="18" charset="0"/>
                </a:rPr>
                <a:t>CPU3</a:t>
              </a:r>
              <a:endParaRPr lang="zh-CN" altLang="en-US" sz="1200" b="0" dirty="0">
                <a:latin typeface="Times New Roman" panose="02020603050405020304" pitchFamily="18" charset="0"/>
              </a:endParaRPr>
            </a:p>
          </p:txBody>
        </p:sp>
        <p:sp>
          <p:nvSpPr>
            <p:cNvPr id="74" name="TextBox 73"/>
            <p:cNvSpPr txBox="1"/>
            <p:nvPr/>
          </p:nvSpPr>
          <p:spPr bwMode="auto">
            <a:xfrm>
              <a:off x="3572058" y="3081613"/>
              <a:ext cx="753482" cy="365992"/>
            </a:xfrm>
            <a:prstGeom prst="rect">
              <a:avLst/>
            </a:prstGeom>
            <a:noFill/>
            <a:ln w="9525" algn="ctr">
              <a:noFill/>
              <a:miter lim="800000"/>
            </a:ln>
          </p:spPr>
          <p:txBody>
            <a:bodyPr lIns="65852" tIns="32926" rIns="65852" bIns="32926" anchor="ctr">
              <a:spAutoFit/>
            </a:bodyPr>
            <a:lstStyle/>
            <a:p>
              <a:pPr marR="0" algn="ctr" defTabSz="914400" eaLnBrk="1" hangingPunct="1">
                <a:spcBef>
                  <a:spcPct val="50000"/>
                </a:spcBef>
                <a:buClrTx/>
                <a:buSzTx/>
                <a:buFontTx/>
                <a:buNone/>
                <a:defRPr/>
              </a:pPr>
              <a:r>
                <a:rPr kumimoji="0" lang="en-US" altLang="zh-CN" sz="1350" b="0" kern="1200" cap="none" spc="0" normalizeH="0" baseline="0" noProof="0" dirty="0">
                  <a:latin typeface="Times New Roman" panose="02020603050405020304" pitchFamily="18" charset="0"/>
                  <a:ea typeface="楷体_GB2312"/>
                  <a:cs typeface="楷体_GB2312"/>
                </a:rPr>
                <a:t>……</a:t>
              </a:r>
              <a:endParaRPr kumimoji="0" lang="zh-CN" altLang="en-US" sz="1350" b="0" kern="1200" cap="none" spc="0" normalizeH="0" baseline="0" noProof="0" dirty="0">
                <a:latin typeface="Times New Roman" panose="02020603050405020304" pitchFamily="18" charset="0"/>
                <a:ea typeface="楷体_GB2312"/>
                <a:cs typeface="楷体_GB2312"/>
              </a:endParaRPr>
            </a:p>
          </p:txBody>
        </p:sp>
        <p:sp>
          <p:nvSpPr>
            <p:cNvPr id="75" name="TextBox 74"/>
            <p:cNvSpPr txBox="1"/>
            <p:nvPr/>
          </p:nvSpPr>
          <p:spPr bwMode="auto">
            <a:xfrm>
              <a:off x="3572058" y="3720511"/>
              <a:ext cx="753482" cy="365992"/>
            </a:xfrm>
            <a:prstGeom prst="rect">
              <a:avLst/>
            </a:prstGeom>
            <a:noFill/>
            <a:ln w="9525" algn="ctr">
              <a:noFill/>
              <a:miter lim="800000"/>
            </a:ln>
          </p:spPr>
          <p:txBody>
            <a:bodyPr lIns="65852" tIns="32926" rIns="65852" bIns="32926" anchor="ctr">
              <a:spAutoFit/>
            </a:bodyPr>
            <a:lstStyle/>
            <a:p>
              <a:pPr marR="0" algn="ctr" defTabSz="914400" eaLnBrk="1" hangingPunct="1">
                <a:spcBef>
                  <a:spcPct val="50000"/>
                </a:spcBef>
                <a:buClrTx/>
                <a:buSzTx/>
                <a:buFontTx/>
                <a:buNone/>
                <a:defRPr/>
              </a:pPr>
              <a:r>
                <a:rPr kumimoji="0" lang="en-US" altLang="zh-CN" sz="1350" b="0" kern="1200" cap="none" spc="0" normalizeH="0" baseline="0" noProof="0" dirty="0">
                  <a:latin typeface="Times New Roman" panose="02020603050405020304" pitchFamily="18" charset="0"/>
                  <a:ea typeface="楷体_GB2312"/>
                  <a:cs typeface="楷体_GB2312"/>
                </a:rPr>
                <a:t>……</a:t>
              </a:r>
              <a:endParaRPr kumimoji="0" lang="zh-CN" altLang="en-US" sz="1350" b="0" kern="1200" cap="none" spc="0" normalizeH="0" baseline="0" noProof="0" dirty="0">
                <a:latin typeface="Times New Roman" panose="02020603050405020304" pitchFamily="18" charset="0"/>
                <a:ea typeface="楷体_GB2312"/>
                <a:cs typeface="楷体_GB2312"/>
              </a:endParaRPr>
            </a:p>
          </p:txBody>
        </p:sp>
        <p:sp>
          <p:nvSpPr>
            <p:cNvPr id="76" name="TextBox 75"/>
            <p:cNvSpPr txBox="1"/>
            <p:nvPr/>
          </p:nvSpPr>
          <p:spPr bwMode="auto">
            <a:xfrm>
              <a:off x="3567825" y="4374218"/>
              <a:ext cx="753482" cy="365990"/>
            </a:xfrm>
            <a:prstGeom prst="rect">
              <a:avLst/>
            </a:prstGeom>
            <a:noFill/>
            <a:ln w="9525" algn="ctr">
              <a:noFill/>
              <a:miter lim="800000"/>
            </a:ln>
          </p:spPr>
          <p:txBody>
            <a:bodyPr lIns="65852" tIns="32926" rIns="65852" bIns="32926" anchor="ctr">
              <a:spAutoFit/>
            </a:bodyPr>
            <a:lstStyle/>
            <a:p>
              <a:pPr marR="0" algn="ctr" defTabSz="914400" eaLnBrk="1" hangingPunct="1">
                <a:spcBef>
                  <a:spcPct val="50000"/>
                </a:spcBef>
                <a:buClrTx/>
                <a:buSzTx/>
                <a:buFontTx/>
                <a:buNone/>
                <a:defRPr/>
              </a:pPr>
              <a:r>
                <a:rPr kumimoji="0" lang="en-US" altLang="zh-CN" sz="1350" b="0" kern="1200" cap="none" spc="0" normalizeH="0" baseline="0" noProof="0" dirty="0">
                  <a:latin typeface="Times New Roman" panose="02020603050405020304" pitchFamily="18" charset="0"/>
                  <a:ea typeface="楷体_GB2312"/>
                  <a:cs typeface="楷体_GB2312"/>
                </a:rPr>
                <a:t>……</a:t>
              </a:r>
              <a:endParaRPr kumimoji="0" lang="zh-CN" altLang="en-US" sz="1350" b="0" kern="1200" cap="none" spc="0" normalizeH="0" baseline="0" noProof="0" dirty="0">
                <a:latin typeface="Times New Roman" panose="02020603050405020304" pitchFamily="18" charset="0"/>
                <a:ea typeface="楷体_GB2312"/>
                <a:cs typeface="楷体_GB2312"/>
              </a:endParaRPr>
            </a:p>
          </p:txBody>
        </p:sp>
        <p:sp>
          <p:nvSpPr>
            <p:cNvPr id="77" name="TextBox 76"/>
            <p:cNvSpPr txBox="1"/>
            <p:nvPr/>
          </p:nvSpPr>
          <p:spPr bwMode="auto">
            <a:xfrm>
              <a:off x="3591106" y="4975035"/>
              <a:ext cx="753482" cy="365990"/>
            </a:xfrm>
            <a:prstGeom prst="rect">
              <a:avLst/>
            </a:prstGeom>
            <a:noFill/>
            <a:ln w="9525" algn="ctr">
              <a:noFill/>
              <a:miter lim="800000"/>
            </a:ln>
          </p:spPr>
          <p:txBody>
            <a:bodyPr lIns="65852" tIns="32926" rIns="65852" bIns="32926" anchor="ctr">
              <a:spAutoFit/>
            </a:bodyPr>
            <a:lstStyle/>
            <a:p>
              <a:pPr marR="0" algn="ctr" defTabSz="914400" eaLnBrk="1" hangingPunct="1">
                <a:spcBef>
                  <a:spcPct val="50000"/>
                </a:spcBef>
                <a:buClrTx/>
                <a:buSzTx/>
                <a:buFontTx/>
                <a:buNone/>
                <a:defRPr/>
              </a:pPr>
              <a:r>
                <a:rPr kumimoji="0" lang="en-US" altLang="zh-CN" sz="1350" b="0" kern="1200" cap="none" spc="0" normalizeH="0" baseline="0" noProof="0" dirty="0">
                  <a:latin typeface="Times New Roman" panose="02020603050405020304" pitchFamily="18" charset="0"/>
                  <a:ea typeface="楷体_GB2312"/>
                  <a:cs typeface="楷体_GB2312"/>
                </a:rPr>
                <a:t>……</a:t>
              </a:r>
              <a:endParaRPr kumimoji="0" lang="zh-CN" altLang="en-US" sz="1350" b="0" kern="1200" cap="none" spc="0" normalizeH="0" baseline="0" noProof="0" dirty="0">
                <a:latin typeface="Times New Roman" panose="02020603050405020304" pitchFamily="18" charset="0"/>
                <a:ea typeface="楷体_GB2312"/>
                <a:cs typeface="楷体_GB2312"/>
              </a:endParaRPr>
            </a:p>
          </p:txBody>
        </p:sp>
      </p:grpSp>
      <p:sp>
        <p:nvSpPr>
          <p:cNvPr id="78" name="TextBox 77"/>
          <p:cNvSpPr txBox="1"/>
          <p:nvPr/>
        </p:nvSpPr>
        <p:spPr bwMode="auto">
          <a:xfrm>
            <a:off x="5678488" y="4994275"/>
            <a:ext cx="565150" cy="274638"/>
          </a:xfrm>
          <a:prstGeom prst="rect">
            <a:avLst/>
          </a:prstGeom>
          <a:noFill/>
          <a:ln w="9525" algn="ctr">
            <a:noFill/>
            <a:miter lim="800000"/>
          </a:ln>
        </p:spPr>
        <p:txBody>
          <a:bodyPr lIns="65852" tIns="32926" rIns="65852" bIns="32926" anchor="ctr">
            <a:spAutoFit/>
          </a:bodyPr>
          <a:lstStyle/>
          <a:p>
            <a:pPr marR="0" algn="ctr" defTabSz="914400" eaLnBrk="1" hangingPunct="1">
              <a:spcBef>
                <a:spcPct val="50000"/>
              </a:spcBef>
              <a:buClrTx/>
              <a:buSzTx/>
              <a:buFontTx/>
              <a:buNone/>
              <a:defRPr/>
            </a:pPr>
            <a:r>
              <a:rPr kumimoji="0" lang="zh-CN" altLang="en-US" sz="1350" b="0" kern="1200" cap="none" spc="0" normalizeH="0" baseline="0" noProof="0" dirty="0">
                <a:latin typeface="Times New Roman" panose="02020603050405020304" pitchFamily="18" charset="0"/>
                <a:ea typeface="楷体_GB2312"/>
                <a:cs typeface="楷体_GB2312"/>
              </a:rPr>
              <a:t>时间</a:t>
            </a:r>
            <a:endParaRPr kumimoji="0" lang="zh-CN" altLang="en-US" sz="1350" b="0" kern="1200" cap="none" spc="0" normalizeH="0" baseline="0" noProof="0" dirty="0">
              <a:latin typeface="Times New Roman" panose="02020603050405020304" pitchFamily="18" charset="0"/>
              <a:ea typeface="楷体_GB2312"/>
              <a:cs typeface="楷体_GB2312"/>
            </a:endParaRPr>
          </a:p>
        </p:txBody>
      </p:sp>
      <p:sp>
        <p:nvSpPr>
          <p:cNvPr id="83989" name="TextBox 78"/>
          <p:cNvSpPr txBox="1"/>
          <p:nvPr/>
        </p:nvSpPr>
        <p:spPr>
          <a:xfrm>
            <a:off x="6651625" y="3103563"/>
            <a:ext cx="2289175" cy="1897062"/>
          </a:xfrm>
          <a:prstGeom prst="rect">
            <a:avLst/>
          </a:prstGeom>
          <a:noFill/>
          <a:ln w="9525">
            <a:noFill/>
          </a:ln>
        </p:spPr>
        <p:txBody>
          <a:bodyPr lIns="65852" tIns="32926" rIns="65852" bIns="32926" anchor="ctr" anchorCtr="0">
            <a:spAutoFit/>
          </a:bodyPr>
          <a:p>
            <a:pPr eaLnBrk="1" hangingPunct="1">
              <a:spcBef>
                <a:spcPct val="50000"/>
              </a:spcBef>
            </a:pPr>
            <a:r>
              <a:rPr lang="zh-CN" altLang="en-US" sz="1400" b="0" dirty="0">
                <a:latin typeface="Times New Roman" panose="02020603050405020304" pitchFamily="18" charset="0"/>
              </a:rPr>
              <a:t>策略一：每个</a:t>
            </a:r>
            <a:r>
              <a:rPr lang="en-US" altLang="zh-CN" sz="1400" b="0" dirty="0">
                <a:latin typeface="Times New Roman" panose="02020603050405020304" pitchFamily="18" charset="0"/>
              </a:rPr>
              <a:t>CPU</a:t>
            </a:r>
            <a:r>
              <a:rPr lang="zh-CN" altLang="en-US" sz="1400" b="0" dirty="0">
                <a:latin typeface="Times New Roman" panose="02020603050405020304" pitchFamily="18" charset="0"/>
              </a:rPr>
              <a:t>使用轮转调度算法选择下一个要执行的进程。进程会在不同</a:t>
            </a:r>
            <a:r>
              <a:rPr lang="en-US" altLang="zh-CN" sz="1400" b="0" dirty="0">
                <a:latin typeface="Times New Roman" panose="02020603050405020304" pitchFamily="18" charset="0"/>
              </a:rPr>
              <a:t>CPU</a:t>
            </a:r>
            <a:r>
              <a:rPr lang="zh-CN" altLang="en-US" sz="1400" b="0" dirty="0">
                <a:latin typeface="Times New Roman" panose="02020603050405020304" pitchFamily="18" charset="0"/>
              </a:rPr>
              <a:t>间转移，违背了缓存亲和性。</a:t>
            </a:r>
            <a:endParaRPr lang="en-US" altLang="zh-CN" sz="1400" b="0" dirty="0">
              <a:latin typeface="Times New Roman" panose="02020603050405020304" pitchFamily="18" charset="0"/>
            </a:endParaRPr>
          </a:p>
          <a:p>
            <a:pPr eaLnBrk="1" hangingPunct="1">
              <a:spcBef>
                <a:spcPct val="50000"/>
              </a:spcBef>
            </a:pPr>
            <a:r>
              <a:rPr lang="zh-CN" altLang="en-US" sz="1400" b="0" dirty="0">
                <a:latin typeface="Times New Roman" panose="02020603050405020304" pitchFamily="18" charset="0"/>
              </a:rPr>
              <a:t>策略二：引入亲和度机制尽可能地让进程在同一个</a:t>
            </a:r>
            <a:r>
              <a:rPr lang="en-US" altLang="zh-CN" sz="1400" b="0" dirty="0">
                <a:latin typeface="Times New Roman" panose="02020603050405020304" pitchFamily="18" charset="0"/>
              </a:rPr>
              <a:t>CPU</a:t>
            </a:r>
            <a:r>
              <a:rPr lang="zh-CN" altLang="en-US" sz="1400" b="0" dirty="0">
                <a:latin typeface="Times New Roman" panose="02020603050405020304" pitchFamily="18" charset="0"/>
              </a:rPr>
              <a:t>上执行。牺牲了某些进程的亲和性</a:t>
            </a:r>
            <a:r>
              <a:rPr lang="en-US" altLang="zh-CN" sz="1400" b="0" dirty="0">
                <a:latin typeface="Times New Roman" panose="02020603050405020304" pitchFamily="18" charset="0"/>
              </a:rPr>
              <a:t>(</a:t>
            </a:r>
            <a:r>
              <a:rPr lang="zh-CN" altLang="en-US" sz="1400" b="0" dirty="0">
                <a:latin typeface="Times New Roman" panose="02020603050405020304" pitchFamily="18" charset="0"/>
              </a:rPr>
              <a:t>如图所示</a:t>
            </a:r>
            <a:r>
              <a:rPr lang="en-US" altLang="zh-CN" sz="1400" b="0" dirty="0">
                <a:latin typeface="Times New Roman" panose="02020603050405020304" pitchFamily="18" charset="0"/>
              </a:rPr>
              <a:t>E)</a:t>
            </a:r>
            <a:r>
              <a:rPr lang="zh-CN" altLang="en-US" sz="1400" b="0" dirty="0">
                <a:latin typeface="Times New Roman" panose="02020603050405020304" pitchFamily="18" charset="0"/>
              </a:rPr>
              <a:t>。</a:t>
            </a:r>
            <a:endParaRPr lang="zh-CN" altLang="en-US" sz="1400" b="0" dirty="0">
              <a:latin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灯片编号占位符 5"/>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ea typeface="楷体_GB2312" pitchFamily="49" charset="-122"/>
              </a:rPr>
            </a:fld>
            <a:endParaRPr lang="en-US" altLang="zh-CN" sz="1400" dirty="0">
              <a:ea typeface="楷体_GB2312" pitchFamily="49" charset="-122"/>
            </a:endParaRPr>
          </a:p>
        </p:txBody>
      </p:sp>
      <p:sp>
        <p:nvSpPr>
          <p:cNvPr id="10243" name="Rectangle 2"/>
          <p:cNvSpPr>
            <a:spLocks noGrp="1"/>
          </p:cNvSpPr>
          <p:nvPr>
            <p:ph type="title"/>
          </p:nvPr>
        </p:nvSpPr>
        <p:spPr>
          <a:xfrm>
            <a:off x="228600" y="228600"/>
            <a:ext cx="8229600" cy="693738"/>
          </a:xfrm>
          <a:ln/>
        </p:spPr>
        <p:txBody>
          <a:bodyPr vert="horz" wrap="square" lIns="91440" tIns="45720" rIns="91440" bIns="45720" anchor="b" anchorCtr="0"/>
          <a:p>
            <a:pPr eaLnBrk="1" hangingPunct="1"/>
            <a:r>
              <a:rPr lang="en-US" altLang="zh-CN" sz="3600" dirty="0"/>
              <a:t>3.1  </a:t>
            </a:r>
            <a:r>
              <a:rPr lang="zh-CN" altLang="en-US" sz="3600" dirty="0">
                <a:latin typeface="宋体" panose="02010600030101010101" pitchFamily="2" charset="-122"/>
              </a:rPr>
              <a:t>处理机调度的基本概念</a:t>
            </a:r>
            <a:endParaRPr lang="zh-CN" altLang="en-US" sz="3600" dirty="0">
              <a:latin typeface="宋体" panose="02010600030101010101" pitchFamily="2" charset="-122"/>
            </a:endParaRPr>
          </a:p>
        </p:txBody>
      </p:sp>
      <p:sp>
        <p:nvSpPr>
          <p:cNvPr id="10244" name="Rectangle 3"/>
          <p:cNvSpPr>
            <a:spLocks noGrp="1"/>
          </p:cNvSpPr>
          <p:nvPr>
            <p:ph idx="1"/>
          </p:nvPr>
        </p:nvSpPr>
        <p:spPr>
          <a:xfrm>
            <a:off x="381000" y="1066800"/>
            <a:ext cx="3313113" cy="649288"/>
          </a:xfrm>
          <a:ln/>
        </p:spPr>
        <p:txBody>
          <a:bodyPr vert="horz" wrap="square" lIns="91440" tIns="45720" rIns="91440" bIns="45720" anchor="t" anchorCtr="0"/>
          <a:p>
            <a:pPr eaLnBrk="1" hangingPunct="1"/>
            <a:r>
              <a:rPr lang="en-US" altLang="zh-CN" dirty="0">
                <a:solidFill>
                  <a:srgbClr val="000066"/>
                </a:solidFill>
              </a:rPr>
              <a:t>3.  </a:t>
            </a:r>
            <a:r>
              <a:rPr lang="zh-CN" altLang="en-US" dirty="0">
                <a:solidFill>
                  <a:srgbClr val="000066"/>
                </a:solidFill>
                <a:latin typeface="楷体_GB2312" pitchFamily="49" charset="-122"/>
                <a:ea typeface="楷体_GB2312" pitchFamily="49" charset="-122"/>
              </a:rPr>
              <a:t>中级调度</a:t>
            </a:r>
            <a:r>
              <a:rPr lang="zh-CN" altLang="en-US" dirty="0">
                <a:solidFill>
                  <a:srgbClr val="000066"/>
                </a:solidFill>
              </a:rPr>
              <a:t> </a:t>
            </a:r>
            <a:endParaRPr lang="zh-CN" altLang="en-US" dirty="0">
              <a:solidFill>
                <a:srgbClr val="000066"/>
              </a:solidFill>
            </a:endParaRPr>
          </a:p>
        </p:txBody>
      </p:sp>
      <p:sp>
        <p:nvSpPr>
          <p:cNvPr id="10245" name="Text Box 4"/>
          <p:cNvSpPr txBox="1"/>
          <p:nvPr/>
        </p:nvSpPr>
        <p:spPr>
          <a:xfrm>
            <a:off x="990600" y="1752600"/>
            <a:ext cx="6096000" cy="457200"/>
          </a:xfrm>
          <a:prstGeom prst="rect">
            <a:avLst/>
          </a:prstGeom>
          <a:noFill/>
          <a:ln w="9525">
            <a:noFill/>
          </a:ln>
        </p:spPr>
        <p:txBody>
          <a:bodyPr>
            <a:spAutoFit/>
          </a:bodyPr>
          <a:p>
            <a:pPr eaLnBrk="1" hangingPunct="1">
              <a:spcBef>
                <a:spcPct val="50000"/>
              </a:spcBef>
            </a:pPr>
            <a:r>
              <a:rPr lang="zh-CN" altLang="en-US" dirty="0">
                <a:latin typeface="宋体" panose="02010600030101010101" pitchFamily="2" charset="-122"/>
              </a:rPr>
              <a:t>挂起和激活，存储器管理中的对换功能。</a:t>
            </a:r>
            <a:r>
              <a:rPr lang="zh-CN" altLang="en-US" dirty="0">
                <a:latin typeface="Tahoma" panose="020B0604030504040204" pitchFamily="34" charset="0"/>
              </a:rPr>
              <a:t> </a:t>
            </a:r>
            <a:endParaRPr lang="zh-CN" altLang="en-US" dirty="0">
              <a:latin typeface="Tahoma" panose="020B0604030504040204" pitchFamily="34" charset="0"/>
            </a:endParaRPr>
          </a:p>
        </p:txBody>
      </p:sp>
      <p:sp>
        <p:nvSpPr>
          <p:cNvPr id="10246" name="Text Box 5"/>
          <p:cNvSpPr txBox="1"/>
          <p:nvPr/>
        </p:nvSpPr>
        <p:spPr>
          <a:xfrm>
            <a:off x="609600" y="2438400"/>
            <a:ext cx="1676400" cy="466725"/>
          </a:xfrm>
          <a:prstGeom prst="rect">
            <a:avLst/>
          </a:prstGeom>
          <a:noFill/>
          <a:ln w="9525" cap="flat" cmpd="sng">
            <a:solidFill>
              <a:schemeClr val="folHlink"/>
            </a:solidFill>
            <a:prstDash val="solid"/>
            <a:miter/>
            <a:headEnd type="none" w="med" len="med"/>
            <a:tailEnd type="none" w="med" len="med"/>
          </a:ln>
        </p:spPr>
        <p:txBody>
          <a:bodyPr lIns="54000" rIns="18000">
            <a:spAutoFit/>
          </a:bodyPr>
          <a:p>
            <a:pPr eaLnBrk="1" hangingPunct="1">
              <a:spcBef>
                <a:spcPct val="50000"/>
              </a:spcBef>
            </a:pPr>
            <a:r>
              <a:rPr lang="zh-CN" altLang="en-US" dirty="0">
                <a:latin typeface="宋体" panose="02010600030101010101" pitchFamily="2" charset="-122"/>
              </a:rPr>
              <a:t>主要目的：</a:t>
            </a:r>
            <a:r>
              <a:rPr lang="zh-CN" altLang="en-US" b="0" dirty="0">
                <a:latin typeface="Tahoma" panose="020B0604030504040204" pitchFamily="34" charset="0"/>
              </a:rPr>
              <a:t> </a:t>
            </a:r>
            <a:endParaRPr lang="zh-CN" altLang="en-US" b="0" dirty="0">
              <a:latin typeface="Tahoma" panose="020B0604030504040204" pitchFamily="34" charset="0"/>
            </a:endParaRPr>
          </a:p>
        </p:txBody>
      </p:sp>
      <p:sp>
        <p:nvSpPr>
          <p:cNvPr id="10247" name="Text Box 6"/>
          <p:cNvSpPr txBox="1"/>
          <p:nvPr/>
        </p:nvSpPr>
        <p:spPr>
          <a:xfrm>
            <a:off x="2362200" y="2438400"/>
            <a:ext cx="5943600" cy="457200"/>
          </a:xfrm>
          <a:prstGeom prst="rect">
            <a:avLst/>
          </a:prstGeom>
          <a:noFill/>
          <a:ln w="9525">
            <a:noFill/>
          </a:ln>
        </p:spPr>
        <p:txBody>
          <a:bodyPr>
            <a:spAutoFit/>
          </a:bodyPr>
          <a:p>
            <a:pPr eaLnBrk="1" hangingPunct="1">
              <a:spcBef>
                <a:spcPct val="50000"/>
              </a:spcBef>
            </a:pPr>
            <a:r>
              <a:rPr lang="zh-CN" altLang="en-US" dirty="0">
                <a:latin typeface="Times New Roman" panose="02020603050405020304" pitchFamily="18" charset="0"/>
              </a:rPr>
              <a:t>为了提高内存的利用率和系统的吞吐量。</a:t>
            </a:r>
            <a:r>
              <a:rPr lang="zh-CN" altLang="en-US" dirty="0">
                <a:latin typeface="Tahoma" panose="020B0604030504040204" pitchFamily="34" charset="0"/>
              </a:rPr>
              <a:t> </a:t>
            </a:r>
            <a:endParaRPr lang="zh-CN" altLang="en-US" dirty="0">
              <a:latin typeface="Tahoma" panose="020B0604030504040204" pitchFamily="34" charset="0"/>
            </a:endParaRPr>
          </a:p>
        </p:txBody>
      </p:sp>
      <p:sp>
        <p:nvSpPr>
          <p:cNvPr id="247815" name="Text Box 7"/>
          <p:cNvSpPr txBox="1"/>
          <p:nvPr/>
        </p:nvSpPr>
        <p:spPr>
          <a:xfrm>
            <a:off x="5918200" y="4191000"/>
            <a:ext cx="2514600" cy="850900"/>
          </a:xfrm>
          <a:prstGeom prst="rect">
            <a:avLst/>
          </a:prstGeom>
          <a:solidFill>
            <a:srgbClr val="9933FF"/>
          </a:solidFill>
          <a:ln w="28575" cap="flat" cmpd="sng">
            <a:solidFill>
              <a:schemeClr val="hlink"/>
            </a:solidFill>
            <a:prstDash val="solid"/>
            <a:miter/>
            <a:headEnd type="none" w="med" len="med"/>
            <a:tailEnd type="none" w="med" len="med"/>
          </a:ln>
        </p:spPr>
        <p:txBody>
          <a:bodyPr>
            <a:spAutoFit/>
          </a:bodyPr>
          <a:p>
            <a:pPr eaLnBrk="1" hangingPunct="1">
              <a:spcBef>
                <a:spcPct val="50000"/>
              </a:spcBef>
            </a:pPr>
            <a:r>
              <a:rPr lang="zh-CN" altLang="en-US" dirty="0">
                <a:solidFill>
                  <a:srgbClr val="FFFF00"/>
                </a:solidFill>
                <a:latin typeface="Tahoma" panose="020B0604030504040204" pitchFamily="34" charset="0"/>
                <a:ea typeface="仿宋_GB2312" pitchFamily="49" charset="-122"/>
              </a:rPr>
              <a:t>主要介绍进程调度和作业调度。</a:t>
            </a:r>
            <a:endParaRPr lang="zh-CN" altLang="en-US" dirty="0">
              <a:solidFill>
                <a:srgbClr val="FFFF00"/>
              </a:solidFill>
              <a:latin typeface="Tahoma" panose="020B0604030504040204" pitchFamily="34" charset="0"/>
              <a:ea typeface="仿宋_GB2312" pitchFamily="49" charset="-122"/>
            </a:endParaRPr>
          </a:p>
        </p:txBody>
      </p:sp>
      <p:sp>
        <p:nvSpPr>
          <p:cNvPr id="10249" name="Text Box 8"/>
          <p:cNvSpPr txBox="1"/>
          <p:nvPr/>
        </p:nvSpPr>
        <p:spPr>
          <a:xfrm>
            <a:off x="533400" y="3352800"/>
            <a:ext cx="3556000" cy="519113"/>
          </a:xfrm>
          <a:prstGeom prst="rect">
            <a:avLst/>
          </a:prstGeom>
          <a:noFill/>
          <a:ln w="9525">
            <a:noFill/>
          </a:ln>
        </p:spPr>
        <p:txBody>
          <a:bodyPr>
            <a:spAutoFit/>
          </a:bodyPr>
          <a:p>
            <a:pPr eaLnBrk="1" hangingPunct="1">
              <a:spcBef>
                <a:spcPct val="50000"/>
              </a:spcBef>
            </a:pPr>
            <a:r>
              <a:rPr lang="zh-CN" altLang="en-US" sz="2800" dirty="0">
                <a:latin typeface="Tahoma" panose="020B0604030504040204" pitchFamily="34" charset="0"/>
              </a:rPr>
              <a:t>三种调度相比较：</a:t>
            </a:r>
            <a:endParaRPr lang="zh-CN" altLang="en-US" sz="2800" dirty="0">
              <a:latin typeface="Tahoma" panose="020B0604030504040204" pitchFamily="34" charset="0"/>
            </a:endParaRPr>
          </a:p>
        </p:txBody>
      </p:sp>
      <p:sp>
        <p:nvSpPr>
          <p:cNvPr id="10250" name="Text Box 9"/>
          <p:cNvSpPr txBox="1"/>
          <p:nvPr/>
        </p:nvSpPr>
        <p:spPr>
          <a:xfrm>
            <a:off x="838200" y="4038600"/>
            <a:ext cx="4343400" cy="1500188"/>
          </a:xfrm>
          <a:prstGeom prst="rect">
            <a:avLst/>
          </a:prstGeom>
          <a:noFill/>
          <a:ln w="9525">
            <a:noFill/>
          </a:ln>
        </p:spPr>
        <p:txBody>
          <a:bodyPr>
            <a:spAutoFit/>
          </a:bodyPr>
          <a:p>
            <a:pPr eaLnBrk="1" hangingPunct="1">
              <a:spcBef>
                <a:spcPct val="15000"/>
              </a:spcBef>
            </a:pPr>
            <a:r>
              <a:rPr lang="zh-CN" altLang="en-US" sz="2800" dirty="0">
                <a:latin typeface="宋体" panose="02010600030101010101" pitchFamily="2" charset="-122"/>
              </a:rPr>
              <a:t>进程调度的运行频率最高</a:t>
            </a:r>
            <a:r>
              <a:rPr lang="zh-CN" altLang="en-US" sz="2800" dirty="0">
                <a:latin typeface="Tahoma" panose="020B0604030504040204" pitchFamily="34" charset="0"/>
              </a:rPr>
              <a:t> </a:t>
            </a:r>
            <a:endParaRPr lang="zh-CN" altLang="en-US" sz="2800" dirty="0">
              <a:latin typeface="Tahoma" panose="020B0604030504040204" pitchFamily="34" charset="0"/>
            </a:endParaRPr>
          </a:p>
          <a:p>
            <a:pPr eaLnBrk="1" hangingPunct="1">
              <a:spcBef>
                <a:spcPct val="15000"/>
              </a:spcBef>
            </a:pPr>
            <a:r>
              <a:rPr lang="zh-CN" altLang="en-US" sz="2800" dirty="0">
                <a:latin typeface="宋体" panose="02010600030101010101" pitchFamily="2" charset="-122"/>
              </a:rPr>
              <a:t>作业调度频率最低</a:t>
            </a:r>
            <a:r>
              <a:rPr lang="zh-CN" altLang="en-US" sz="2800" dirty="0">
                <a:latin typeface="Tahoma" panose="020B0604030504040204" pitchFamily="34" charset="0"/>
              </a:rPr>
              <a:t> </a:t>
            </a:r>
            <a:endParaRPr lang="zh-CN" altLang="en-US" sz="2800" dirty="0">
              <a:latin typeface="Tahoma" panose="020B0604030504040204" pitchFamily="34" charset="0"/>
            </a:endParaRPr>
          </a:p>
          <a:p>
            <a:pPr eaLnBrk="1" hangingPunct="1">
              <a:spcBef>
                <a:spcPct val="15000"/>
              </a:spcBef>
            </a:pPr>
            <a:r>
              <a:rPr lang="zh-CN" altLang="en-US" sz="2800" dirty="0">
                <a:latin typeface="宋体" panose="02010600030101010101" pitchFamily="2" charset="-122"/>
              </a:rPr>
              <a:t>中级调度界于之间</a:t>
            </a:r>
            <a:r>
              <a:rPr lang="zh-CN" altLang="en-US" sz="2800" dirty="0">
                <a:latin typeface="Tahoma" panose="020B0604030504040204" pitchFamily="34" charset="0"/>
              </a:rPr>
              <a:t> </a:t>
            </a:r>
            <a:endParaRPr lang="zh-CN" altLang="en-US" sz="2800" dirty="0">
              <a:latin typeface="Tahoma" panose="020B0604030504040204" pitchFamily="34" charset="0"/>
            </a:endParaRPr>
          </a:p>
        </p:txBody>
      </p:sp>
      <p:sp>
        <p:nvSpPr>
          <p:cNvPr id="247818" name="AutoShape 10"/>
          <p:cNvSpPr/>
          <p:nvPr/>
        </p:nvSpPr>
        <p:spPr>
          <a:xfrm>
            <a:off x="4978400" y="4191000"/>
            <a:ext cx="152400" cy="609600"/>
          </a:xfrm>
          <a:prstGeom prst="rightBrace">
            <a:avLst>
              <a:gd name="adj1" fmla="val 33333"/>
              <a:gd name="adj2" fmla="val 50000"/>
            </a:avLst>
          </a:prstGeom>
          <a:noFill/>
          <a:ln w="19050" cap="flat" cmpd="sng">
            <a:solidFill>
              <a:schemeClr val="tx1"/>
            </a:solidFill>
            <a:prstDash val="solid"/>
            <a:miter/>
            <a:headEnd type="none" w="med" len="med"/>
            <a:tailEnd type="none" w="med" len="med"/>
          </a:ln>
        </p:spPr>
        <p:txBody>
          <a:bodyPr wrap="none" anchor="ctr" anchorCtr="0"/>
          <a:p>
            <a:pPr eaLnBrk="1" hangingPunct="1">
              <a:spcBef>
                <a:spcPct val="50000"/>
              </a:spcBef>
            </a:pPr>
            <a:endParaRPr lang="zh-CN"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7818"/>
                                        </p:tgtEl>
                                        <p:attrNameLst>
                                          <p:attrName>style.visibility</p:attrName>
                                        </p:attrNameLst>
                                      </p:cBhvr>
                                      <p:to>
                                        <p:strVal val="visible"/>
                                      </p:to>
                                    </p:set>
                                  </p:childTnLst>
                                </p:cTn>
                              </p:par>
                            </p:childTnLst>
                          </p:cTn>
                        </p:par>
                        <p:par>
                          <p:cTn id="7" fill="hold">
                            <p:stCondLst>
                              <p:cond delay="500"/>
                            </p:stCondLst>
                            <p:childTnLst>
                              <p:par>
                                <p:cTn id="8" presetID="2" presetClass="entr" presetSubtype="2" fill="hold" grpId="0" nodeType="afterEffect">
                                  <p:stCondLst>
                                    <p:cond delay="0"/>
                                  </p:stCondLst>
                                  <p:childTnLst>
                                    <p:set>
                                      <p:cBhvr>
                                        <p:cTn id="9" dur="1" fill="hold">
                                          <p:stCondLst>
                                            <p:cond delay="0"/>
                                          </p:stCondLst>
                                        </p:cTn>
                                        <p:tgtEl>
                                          <p:spTgt spid="247815"/>
                                        </p:tgtEl>
                                        <p:attrNameLst>
                                          <p:attrName>style.visibility</p:attrName>
                                        </p:attrNameLst>
                                      </p:cBhvr>
                                      <p:to>
                                        <p:strVal val="visible"/>
                                      </p:to>
                                    </p:set>
                                    <p:anim calcmode="lin" valueType="num">
                                      <p:cBhvr additive="base">
                                        <p:cTn id="10" dur="500" fill="hold"/>
                                        <p:tgtEl>
                                          <p:spTgt spid="247815"/>
                                        </p:tgtEl>
                                        <p:attrNameLst>
                                          <p:attrName>ppt_x</p:attrName>
                                        </p:attrNameLst>
                                      </p:cBhvr>
                                      <p:tavLst>
                                        <p:tav tm="0">
                                          <p:val>
                                            <p:strVal val="1+#ppt_w/2"/>
                                          </p:val>
                                        </p:tav>
                                        <p:tav tm="100000">
                                          <p:val>
                                            <p:strVal val="#ppt_x"/>
                                          </p:val>
                                        </p:tav>
                                      </p:tavLst>
                                    </p:anim>
                                    <p:anim calcmode="lin" valueType="num">
                                      <p:cBhvr additive="base">
                                        <p:cTn id="11" dur="500" fill="hold"/>
                                        <p:tgtEl>
                                          <p:spTgt spid="2478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5" grpId="0" animBg="1"/>
      <p:bldP spid="247818"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49275" y="447675"/>
            <a:ext cx="8045450" cy="496888"/>
          </a:xfrm>
        </p:spPr>
        <p:txBody>
          <a:bodyPr vert="horz" wrap="square" lIns="0" tIns="0" rIns="0" bIns="0" numCol="1" anchor="t" anchorCtr="0" compatLnSpc="1">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800" b="1" i="0" u="none" strike="noStrike" kern="0" cap="none" spc="0" normalizeH="0" baseline="0" noProof="0">
                <a:ln>
                  <a:noFill/>
                </a:ln>
                <a:solidFill>
                  <a:srgbClr val="000066"/>
                </a:solidFill>
                <a:effectLst/>
                <a:uLnTx/>
                <a:uFillTx/>
                <a:latin typeface="+mn-lt"/>
                <a:ea typeface="+mj-ea"/>
                <a:cs typeface="+mj-cs"/>
              </a:rPr>
              <a:t>多队列调度</a:t>
            </a:r>
            <a:endParaRPr kumimoji="0" lang="zh-CN" altLang="en-US" sz="2800" b="1" i="0" u="none" strike="noStrike" kern="0" cap="none" spc="0" normalizeH="0" baseline="0" noProof="0">
              <a:ln>
                <a:noFill/>
              </a:ln>
              <a:solidFill>
                <a:srgbClr val="000066"/>
              </a:solidFill>
              <a:effectLst/>
              <a:uLnTx/>
              <a:uFillTx/>
              <a:latin typeface="+mn-lt"/>
              <a:ea typeface="+mj-ea"/>
              <a:cs typeface="+mj-cs"/>
            </a:endParaRPr>
          </a:p>
        </p:txBody>
      </p:sp>
      <p:sp>
        <p:nvSpPr>
          <p:cNvPr id="84995" name="TextBox 2"/>
          <p:cNvSpPr txBox="1"/>
          <p:nvPr/>
        </p:nvSpPr>
        <p:spPr>
          <a:xfrm>
            <a:off x="1193800" y="2133600"/>
            <a:ext cx="6907213" cy="312738"/>
          </a:xfrm>
          <a:prstGeom prst="rect">
            <a:avLst/>
          </a:prstGeom>
          <a:noFill/>
          <a:ln w="9525">
            <a:noFill/>
          </a:ln>
        </p:spPr>
        <p:txBody>
          <a:bodyPr lIns="65852" tIns="32926" rIns="65852" bIns="32926" anchor="ctr" anchorCtr="0">
            <a:spAutoFit/>
          </a:bodyPr>
          <a:p>
            <a:pPr eaLnBrk="1" hangingPunct="1">
              <a:spcBef>
                <a:spcPct val="50000"/>
              </a:spcBef>
            </a:pPr>
            <a:r>
              <a:rPr lang="en-US" altLang="zh-CN" sz="1600" b="0" dirty="0">
                <a:latin typeface="Times New Roman" panose="02020603050405020304" pitchFamily="18" charset="0"/>
              </a:rPr>
              <a:t>openEuler</a:t>
            </a:r>
            <a:r>
              <a:rPr lang="zh-CN" altLang="en-US" sz="1600" b="0" dirty="0">
                <a:latin typeface="Times New Roman" panose="02020603050405020304" pitchFamily="18" charset="0"/>
              </a:rPr>
              <a:t>使用多队列调度策略。图中队列</a:t>
            </a:r>
            <a:r>
              <a:rPr lang="en-US" altLang="zh-CN" sz="1600" b="0" dirty="0">
                <a:latin typeface="Times New Roman" panose="02020603050405020304" pitchFamily="18" charset="0"/>
              </a:rPr>
              <a:t>Q0</a:t>
            </a:r>
            <a:r>
              <a:rPr lang="zh-CN" altLang="en-US" sz="1600" b="0" dirty="0">
                <a:latin typeface="Times New Roman" panose="02020603050405020304" pitchFamily="18" charset="0"/>
              </a:rPr>
              <a:t>由</a:t>
            </a:r>
            <a:r>
              <a:rPr lang="en-US" altLang="zh-CN" sz="1600" b="0" dirty="0">
                <a:latin typeface="Times New Roman" panose="02020603050405020304" pitchFamily="18" charset="0"/>
              </a:rPr>
              <a:t>CPU0</a:t>
            </a:r>
            <a:r>
              <a:rPr lang="zh-CN" altLang="en-US" sz="1600" b="0" dirty="0">
                <a:latin typeface="Times New Roman" panose="02020603050405020304" pitchFamily="18" charset="0"/>
              </a:rPr>
              <a:t>维护，</a:t>
            </a:r>
            <a:r>
              <a:rPr lang="en-US" altLang="zh-CN" sz="1600" b="0" dirty="0">
                <a:latin typeface="Times New Roman" panose="02020603050405020304" pitchFamily="18" charset="0"/>
              </a:rPr>
              <a:t>Q1</a:t>
            </a:r>
            <a:r>
              <a:rPr lang="zh-CN" altLang="en-US" sz="1600" b="0" dirty="0">
                <a:latin typeface="Times New Roman" panose="02020603050405020304" pitchFamily="18" charset="0"/>
              </a:rPr>
              <a:t>由</a:t>
            </a:r>
            <a:r>
              <a:rPr lang="en-US" altLang="zh-CN" sz="1600" b="0" dirty="0">
                <a:latin typeface="Times New Roman" panose="02020603050405020304" pitchFamily="18" charset="0"/>
              </a:rPr>
              <a:t>CPU1</a:t>
            </a:r>
            <a:r>
              <a:rPr lang="zh-CN" altLang="en-US" sz="1600" b="0" dirty="0">
                <a:latin typeface="Times New Roman" panose="02020603050405020304" pitchFamily="18" charset="0"/>
              </a:rPr>
              <a:t>维护。</a:t>
            </a:r>
            <a:endParaRPr lang="zh-CN" altLang="en-US" sz="1600" b="0" dirty="0">
              <a:latin typeface="Times New Roman" panose="02020603050405020304" pitchFamily="18" charset="0"/>
            </a:endParaRPr>
          </a:p>
        </p:txBody>
      </p:sp>
      <p:grpSp>
        <p:nvGrpSpPr>
          <p:cNvPr id="84996" name="Group 3"/>
          <p:cNvGrpSpPr/>
          <p:nvPr/>
        </p:nvGrpSpPr>
        <p:grpSpPr>
          <a:xfrm>
            <a:off x="2857500" y="3014663"/>
            <a:ext cx="2625725" cy="833437"/>
            <a:chOff x="843862" y="4317460"/>
            <a:chExt cx="3500726" cy="1110304"/>
          </a:xfrm>
        </p:grpSpPr>
        <p:sp>
          <p:nvSpPr>
            <p:cNvPr id="5" name="Rectangle 4"/>
            <p:cNvSpPr/>
            <p:nvPr/>
          </p:nvSpPr>
          <p:spPr bwMode="auto">
            <a:xfrm>
              <a:off x="1597344" y="4317460"/>
              <a:ext cx="404256" cy="467385"/>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cs"/>
                </a:rPr>
                <a:t>A</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Rectangle 5"/>
            <p:cNvSpPr/>
            <p:nvPr/>
          </p:nvSpPr>
          <p:spPr bwMode="auto">
            <a:xfrm>
              <a:off x="2001600" y="4317460"/>
              <a:ext cx="406372" cy="467385"/>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cs"/>
                </a:rPr>
                <a:t>C</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Rectangle 6"/>
            <p:cNvSpPr/>
            <p:nvPr/>
          </p:nvSpPr>
          <p:spPr bwMode="auto">
            <a:xfrm>
              <a:off x="2407972" y="4317460"/>
              <a:ext cx="404255" cy="467385"/>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cs"/>
                </a:rPr>
                <a:t>A</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Rectangle 7"/>
            <p:cNvSpPr/>
            <p:nvPr/>
          </p:nvSpPr>
          <p:spPr bwMode="auto">
            <a:xfrm>
              <a:off x="2812227" y="4317460"/>
              <a:ext cx="406372" cy="467385"/>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cs"/>
                </a:rPr>
                <a:t>C</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Rectangle 8"/>
            <p:cNvSpPr/>
            <p:nvPr/>
          </p:nvSpPr>
          <p:spPr bwMode="auto">
            <a:xfrm>
              <a:off x="3218599" y="4317460"/>
              <a:ext cx="404256" cy="467385"/>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cs"/>
                </a:rPr>
                <a:t>A</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Rectangle 9"/>
            <p:cNvSpPr/>
            <p:nvPr/>
          </p:nvSpPr>
          <p:spPr bwMode="auto">
            <a:xfrm>
              <a:off x="1590995" y="4960379"/>
              <a:ext cx="404255" cy="467385"/>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cs"/>
                </a:rPr>
                <a:t>B</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1" name="Rectangle 10"/>
            <p:cNvSpPr/>
            <p:nvPr/>
          </p:nvSpPr>
          <p:spPr bwMode="auto">
            <a:xfrm>
              <a:off x="1995250" y="4960379"/>
              <a:ext cx="406372" cy="467385"/>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cs"/>
                </a:rPr>
                <a:t>D</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2" name="Rectangle 11"/>
            <p:cNvSpPr/>
            <p:nvPr/>
          </p:nvSpPr>
          <p:spPr bwMode="auto">
            <a:xfrm>
              <a:off x="2401622" y="4960379"/>
              <a:ext cx="404256" cy="467385"/>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cs"/>
                </a:rPr>
                <a:t>B</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Rectangle 12"/>
            <p:cNvSpPr/>
            <p:nvPr/>
          </p:nvSpPr>
          <p:spPr bwMode="auto">
            <a:xfrm>
              <a:off x="2805878" y="4960379"/>
              <a:ext cx="406372" cy="467385"/>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cs"/>
                </a:rPr>
                <a:t>D</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4" name="Rectangle 13"/>
            <p:cNvSpPr/>
            <p:nvPr/>
          </p:nvSpPr>
          <p:spPr bwMode="auto">
            <a:xfrm>
              <a:off x="3212250" y="4960379"/>
              <a:ext cx="404255" cy="467385"/>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cs"/>
                </a:rPr>
                <a:t>B</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15" name="Straight Arrow Connector 14"/>
            <p:cNvCxnSpPr/>
            <p:nvPr/>
          </p:nvCxnSpPr>
          <p:spPr bwMode="auto">
            <a:xfrm flipV="1">
              <a:off x="3622855" y="5425650"/>
              <a:ext cx="423304" cy="2114"/>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sp>
          <p:nvSpPr>
            <p:cNvPr id="85038" name="TextBox 15"/>
            <p:cNvSpPr txBox="1"/>
            <p:nvPr/>
          </p:nvSpPr>
          <p:spPr>
            <a:xfrm>
              <a:off x="843862" y="4379077"/>
              <a:ext cx="753643" cy="334881"/>
            </a:xfrm>
            <a:prstGeom prst="rect">
              <a:avLst/>
            </a:prstGeom>
            <a:noFill/>
            <a:ln w="9525">
              <a:noFill/>
            </a:ln>
          </p:spPr>
          <p:txBody>
            <a:bodyPr lIns="65852" tIns="32926" rIns="65852" bIns="32926" anchor="ctr" anchorCtr="0">
              <a:spAutoFit/>
            </a:bodyPr>
            <a:p>
              <a:pPr eaLnBrk="1" hangingPunct="1">
                <a:spcBef>
                  <a:spcPct val="50000"/>
                </a:spcBef>
              </a:pPr>
              <a:r>
                <a:rPr lang="en-US" altLang="zh-CN" sz="1200" b="0" dirty="0">
                  <a:latin typeface="Times New Roman" panose="02020603050405020304" pitchFamily="18" charset="0"/>
                </a:rPr>
                <a:t>CPU0</a:t>
              </a:r>
              <a:endParaRPr lang="zh-CN" altLang="en-US" sz="1200" b="0" dirty="0">
                <a:latin typeface="Times New Roman" panose="02020603050405020304" pitchFamily="18" charset="0"/>
              </a:endParaRPr>
            </a:p>
          </p:txBody>
        </p:sp>
        <p:sp>
          <p:nvSpPr>
            <p:cNvPr id="85039" name="TextBox 16"/>
            <p:cNvSpPr txBox="1"/>
            <p:nvPr/>
          </p:nvSpPr>
          <p:spPr>
            <a:xfrm>
              <a:off x="855878" y="5032481"/>
              <a:ext cx="753643" cy="334881"/>
            </a:xfrm>
            <a:prstGeom prst="rect">
              <a:avLst/>
            </a:prstGeom>
            <a:noFill/>
            <a:ln w="9525">
              <a:noFill/>
            </a:ln>
          </p:spPr>
          <p:txBody>
            <a:bodyPr lIns="65852" tIns="32926" rIns="65852" bIns="32926" anchor="ctr" anchorCtr="0">
              <a:spAutoFit/>
            </a:bodyPr>
            <a:p>
              <a:pPr eaLnBrk="1" hangingPunct="1">
                <a:spcBef>
                  <a:spcPct val="50000"/>
                </a:spcBef>
              </a:pPr>
              <a:r>
                <a:rPr lang="en-US" altLang="zh-CN" sz="1200" b="0" dirty="0">
                  <a:latin typeface="Times New Roman" panose="02020603050405020304" pitchFamily="18" charset="0"/>
                </a:rPr>
                <a:t>CPU1</a:t>
              </a:r>
              <a:endParaRPr lang="zh-CN" altLang="en-US" sz="1200" b="0" dirty="0">
                <a:latin typeface="Times New Roman" panose="02020603050405020304" pitchFamily="18" charset="0"/>
              </a:endParaRPr>
            </a:p>
          </p:txBody>
        </p:sp>
        <p:sp>
          <p:nvSpPr>
            <p:cNvPr id="18" name="TextBox 17"/>
            <p:cNvSpPr txBox="1"/>
            <p:nvPr/>
          </p:nvSpPr>
          <p:spPr bwMode="auto">
            <a:xfrm>
              <a:off x="3567825" y="4374561"/>
              <a:ext cx="753482" cy="365872"/>
            </a:xfrm>
            <a:prstGeom prst="rect">
              <a:avLst/>
            </a:prstGeom>
            <a:noFill/>
            <a:ln w="9525" algn="ctr">
              <a:noFill/>
              <a:miter lim="800000"/>
            </a:ln>
          </p:spPr>
          <p:txBody>
            <a:bodyPr lIns="65852" tIns="32926" rIns="65852" bIns="32926" anchor="ctr">
              <a:spAutoFit/>
            </a:bodyPr>
            <a:lstStyle/>
            <a:p>
              <a:pPr marR="0" algn="ctr" defTabSz="914400" eaLnBrk="1" hangingPunct="1">
                <a:spcBef>
                  <a:spcPct val="50000"/>
                </a:spcBef>
                <a:buClrTx/>
                <a:buSzTx/>
                <a:buFontTx/>
                <a:buNone/>
                <a:defRPr/>
              </a:pPr>
              <a:r>
                <a:rPr kumimoji="0" lang="en-US" altLang="zh-CN" sz="1350" b="0" kern="1200" cap="none" spc="0" normalizeH="0" baseline="0" noProof="0" dirty="0">
                  <a:latin typeface="Times New Roman" panose="02020603050405020304" pitchFamily="18" charset="0"/>
                  <a:ea typeface="楷体_GB2312"/>
                  <a:cs typeface="楷体_GB2312"/>
                </a:rPr>
                <a:t>……</a:t>
              </a:r>
              <a:endParaRPr kumimoji="0" lang="zh-CN" altLang="en-US" sz="1350" b="0" kern="1200" cap="none" spc="0" normalizeH="0" baseline="0" noProof="0" dirty="0">
                <a:latin typeface="Times New Roman" panose="02020603050405020304" pitchFamily="18" charset="0"/>
                <a:ea typeface="楷体_GB2312"/>
                <a:cs typeface="楷体_GB2312"/>
              </a:endParaRPr>
            </a:p>
          </p:txBody>
        </p:sp>
        <p:sp>
          <p:nvSpPr>
            <p:cNvPr id="19" name="TextBox 18"/>
            <p:cNvSpPr txBox="1"/>
            <p:nvPr/>
          </p:nvSpPr>
          <p:spPr bwMode="auto">
            <a:xfrm>
              <a:off x="3591106" y="4975183"/>
              <a:ext cx="753482" cy="365872"/>
            </a:xfrm>
            <a:prstGeom prst="rect">
              <a:avLst/>
            </a:prstGeom>
            <a:noFill/>
            <a:ln w="9525" algn="ctr">
              <a:noFill/>
              <a:miter lim="800000"/>
            </a:ln>
          </p:spPr>
          <p:txBody>
            <a:bodyPr lIns="65852" tIns="32926" rIns="65852" bIns="32926" anchor="ctr">
              <a:spAutoFit/>
            </a:bodyPr>
            <a:lstStyle/>
            <a:p>
              <a:pPr marR="0" algn="ctr" defTabSz="914400" eaLnBrk="1" hangingPunct="1">
                <a:spcBef>
                  <a:spcPct val="50000"/>
                </a:spcBef>
                <a:buClrTx/>
                <a:buSzTx/>
                <a:buFontTx/>
                <a:buNone/>
                <a:defRPr/>
              </a:pPr>
              <a:r>
                <a:rPr kumimoji="0" lang="en-US" altLang="zh-CN" sz="1350" b="0" kern="1200" cap="none" spc="0" normalizeH="0" baseline="0" noProof="0" dirty="0">
                  <a:latin typeface="Times New Roman" panose="02020603050405020304" pitchFamily="18" charset="0"/>
                  <a:ea typeface="楷体_GB2312"/>
                  <a:cs typeface="楷体_GB2312"/>
                </a:rPr>
                <a:t>……</a:t>
              </a:r>
              <a:endParaRPr kumimoji="0" lang="zh-CN" altLang="en-US" sz="1350" b="0" kern="1200" cap="none" spc="0" normalizeH="0" baseline="0" noProof="0" dirty="0">
                <a:latin typeface="Times New Roman" panose="02020603050405020304" pitchFamily="18" charset="0"/>
                <a:ea typeface="楷体_GB2312"/>
                <a:cs typeface="楷体_GB2312"/>
              </a:endParaRPr>
            </a:p>
          </p:txBody>
        </p:sp>
      </p:grpSp>
      <p:sp>
        <p:nvSpPr>
          <p:cNvPr id="20" name="TextBox 19"/>
          <p:cNvSpPr txBox="1"/>
          <p:nvPr/>
        </p:nvSpPr>
        <p:spPr bwMode="auto">
          <a:xfrm>
            <a:off x="5327650" y="3732213"/>
            <a:ext cx="565150" cy="274638"/>
          </a:xfrm>
          <a:prstGeom prst="rect">
            <a:avLst/>
          </a:prstGeom>
          <a:noFill/>
          <a:ln w="9525" algn="ctr">
            <a:noFill/>
            <a:miter lim="800000"/>
          </a:ln>
        </p:spPr>
        <p:txBody>
          <a:bodyPr lIns="65852" tIns="32926" rIns="65852" bIns="32926" anchor="ctr">
            <a:spAutoFit/>
          </a:bodyPr>
          <a:lstStyle/>
          <a:p>
            <a:pPr marR="0" algn="ctr" defTabSz="914400" eaLnBrk="1" hangingPunct="1">
              <a:spcBef>
                <a:spcPct val="50000"/>
              </a:spcBef>
              <a:buClrTx/>
              <a:buSzTx/>
              <a:buFontTx/>
              <a:buNone/>
              <a:defRPr/>
            </a:pPr>
            <a:r>
              <a:rPr kumimoji="0" lang="zh-CN" altLang="en-US" sz="1350" b="0" kern="1200" cap="none" spc="0" normalizeH="0" baseline="0" noProof="0" dirty="0">
                <a:latin typeface="Times New Roman" panose="02020603050405020304" pitchFamily="18" charset="0"/>
                <a:ea typeface="楷体_GB2312"/>
                <a:cs typeface="楷体_GB2312"/>
              </a:rPr>
              <a:t>时间</a:t>
            </a:r>
            <a:endParaRPr kumimoji="0" lang="zh-CN" altLang="en-US" sz="1350" b="0" kern="1200" cap="none" spc="0" normalizeH="0" baseline="0" noProof="0" dirty="0">
              <a:latin typeface="Times New Roman" panose="02020603050405020304" pitchFamily="18" charset="0"/>
              <a:ea typeface="楷体_GB2312"/>
              <a:cs typeface="楷体_GB2312"/>
            </a:endParaRPr>
          </a:p>
        </p:txBody>
      </p:sp>
      <p:sp>
        <p:nvSpPr>
          <p:cNvPr id="84998" name="TextBox 20"/>
          <p:cNvSpPr txBox="1"/>
          <p:nvPr/>
        </p:nvSpPr>
        <p:spPr>
          <a:xfrm>
            <a:off x="2682875" y="4087813"/>
            <a:ext cx="3451225" cy="312737"/>
          </a:xfrm>
          <a:prstGeom prst="rect">
            <a:avLst/>
          </a:prstGeom>
          <a:noFill/>
          <a:ln w="9525">
            <a:noFill/>
          </a:ln>
        </p:spPr>
        <p:txBody>
          <a:bodyPr lIns="65852" tIns="32926" rIns="65852" bIns="32926" anchor="ctr" anchorCtr="0">
            <a:spAutoFit/>
          </a:bodyPr>
          <a:p>
            <a:pPr eaLnBrk="1" hangingPunct="1">
              <a:spcBef>
                <a:spcPct val="50000"/>
              </a:spcBef>
            </a:pPr>
            <a:r>
              <a:rPr lang="zh-CN" altLang="en-US" sz="1600" b="0" dirty="0">
                <a:latin typeface="Times New Roman" panose="02020603050405020304" pitchFamily="18" charset="0"/>
              </a:rPr>
              <a:t>采用轮转调度算法，调度之初的情况。</a:t>
            </a:r>
            <a:endParaRPr lang="zh-CN" altLang="en-US" sz="1600" b="0" dirty="0">
              <a:latin typeface="Times New Roman" panose="02020603050405020304" pitchFamily="18" charset="0"/>
            </a:endParaRPr>
          </a:p>
        </p:txBody>
      </p:sp>
      <p:sp>
        <p:nvSpPr>
          <p:cNvPr id="84999" name="TextBox 21"/>
          <p:cNvSpPr txBox="1"/>
          <p:nvPr/>
        </p:nvSpPr>
        <p:spPr>
          <a:xfrm>
            <a:off x="2036763" y="5456238"/>
            <a:ext cx="5476875" cy="312737"/>
          </a:xfrm>
          <a:prstGeom prst="rect">
            <a:avLst/>
          </a:prstGeom>
          <a:noFill/>
          <a:ln w="9525">
            <a:noFill/>
          </a:ln>
        </p:spPr>
        <p:txBody>
          <a:bodyPr lIns="65852" tIns="32926" rIns="65852" bIns="32926" anchor="ctr" anchorCtr="0">
            <a:spAutoFit/>
          </a:bodyPr>
          <a:p>
            <a:pPr eaLnBrk="1" hangingPunct="1">
              <a:spcBef>
                <a:spcPct val="50000"/>
              </a:spcBef>
            </a:pPr>
            <a:r>
              <a:rPr lang="zh-CN" altLang="en-US" sz="1600" b="0" dirty="0">
                <a:latin typeface="Times New Roman" panose="02020603050405020304" pitchFamily="18" charset="0"/>
              </a:rPr>
              <a:t>一段时间后，假设</a:t>
            </a:r>
            <a:r>
              <a:rPr lang="en-US" altLang="zh-CN" sz="1600" b="0" dirty="0">
                <a:latin typeface="Times New Roman" panose="02020603050405020304" pitchFamily="18" charset="0"/>
              </a:rPr>
              <a:t>A</a:t>
            </a:r>
            <a:r>
              <a:rPr lang="zh-CN" altLang="en-US" sz="1600" b="0" dirty="0">
                <a:latin typeface="Times New Roman" panose="02020603050405020304" pitchFamily="18" charset="0"/>
              </a:rPr>
              <a:t>、</a:t>
            </a:r>
            <a:r>
              <a:rPr lang="en-US" altLang="zh-CN" sz="1600" b="0" dirty="0">
                <a:latin typeface="Times New Roman" panose="02020603050405020304" pitchFamily="18" charset="0"/>
              </a:rPr>
              <a:t>C</a:t>
            </a:r>
            <a:r>
              <a:rPr lang="zh-CN" altLang="en-US" sz="1600" b="0" dirty="0">
                <a:latin typeface="Times New Roman" panose="02020603050405020304" pitchFamily="18" charset="0"/>
              </a:rPr>
              <a:t>两个进程都结束，此时负载失衡。</a:t>
            </a:r>
            <a:endParaRPr lang="zh-CN" altLang="en-US" sz="1600" b="0" dirty="0">
              <a:latin typeface="Times New Roman" panose="02020603050405020304" pitchFamily="18" charset="0"/>
            </a:endParaRPr>
          </a:p>
        </p:txBody>
      </p:sp>
      <p:grpSp>
        <p:nvGrpSpPr>
          <p:cNvPr id="85000" name="Group 22"/>
          <p:cNvGrpSpPr/>
          <p:nvPr/>
        </p:nvGrpSpPr>
        <p:grpSpPr>
          <a:xfrm>
            <a:off x="1158875" y="1646238"/>
            <a:ext cx="2670175" cy="363537"/>
            <a:chOff x="1545781" y="1447226"/>
            <a:chExt cx="3560619" cy="484485"/>
          </a:xfrm>
        </p:grpSpPr>
        <p:sp>
          <p:nvSpPr>
            <p:cNvPr id="24" name="Rectangle 23"/>
            <p:cNvSpPr/>
            <p:nvPr/>
          </p:nvSpPr>
          <p:spPr bwMode="auto">
            <a:xfrm>
              <a:off x="2403125" y="1464151"/>
              <a:ext cx="575796" cy="467560"/>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cs"/>
                </a:rPr>
                <a:t>A</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25" name="Rectangle 24"/>
            <p:cNvSpPr/>
            <p:nvPr/>
          </p:nvSpPr>
          <p:spPr bwMode="auto">
            <a:xfrm>
              <a:off x="3391714" y="1447226"/>
              <a:ext cx="575796" cy="467560"/>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cs"/>
                </a:rPr>
                <a:t>C</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26" name="Straight Arrow Connector 25"/>
            <p:cNvCxnSpPr/>
            <p:nvPr/>
          </p:nvCxnSpPr>
          <p:spPr bwMode="auto">
            <a:xfrm flipV="1">
              <a:off x="1975512" y="1696874"/>
              <a:ext cx="425495" cy="4231"/>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bwMode="auto">
            <a:xfrm flipV="1">
              <a:off x="2972569" y="1694757"/>
              <a:ext cx="423379" cy="4231"/>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bwMode="auto">
            <a:xfrm flipV="1">
              <a:off x="3961160" y="1679948"/>
              <a:ext cx="425495" cy="2115"/>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sp>
          <p:nvSpPr>
            <p:cNvPr id="29" name="TextBox 28"/>
            <p:cNvSpPr txBox="1"/>
            <p:nvPr/>
          </p:nvSpPr>
          <p:spPr bwMode="auto">
            <a:xfrm>
              <a:off x="4314681" y="1521273"/>
              <a:ext cx="791719" cy="363893"/>
            </a:xfrm>
            <a:prstGeom prst="rect">
              <a:avLst/>
            </a:prstGeom>
            <a:noFill/>
            <a:ln w="9525" algn="ctr">
              <a:noFill/>
              <a:miter lim="800000"/>
            </a:ln>
          </p:spPr>
          <p:txBody>
            <a:bodyPr lIns="65852" tIns="32926" rIns="65852" bIns="32926" anchor="ctr">
              <a:spAutoFit/>
            </a:bodyPr>
            <a:lstStyle/>
            <a:p>
              <a:pPr marR="0" defTabSz="914400" eaLnBrk="1" hangingPunct="1">
                <a:spcBef>
                  <a:spcPct val="50000"/>
                </a:spcBef>
                <a:buClrTx/>
                <a:buSzTx/>
                <a:buFontTx/>
                <a:buNone/>
                <a:defRPr/>
              </a:pPr>
              <a:r>
                <a:rPr kumimoji="0" lang="en-US" altLang="zh-CN" sz="1350" b="0" kern="1200" cap="none" spc="0" normalizeH="0" baseline="0" noProof="0" dirty="0">
                  <a:latin typeface="Times New Roman" panose="02020603050405020304" pitchFamily="18" charset="0"/>
                  <a:ea typeface="楷体_GB2312"/>
                  <a:cs typeface="楷体_GB2312"/>
                </a:rPr>
                <a:t>NULL</a:t>
              </a:r>
              <a:endParaRPr kumimoji="0" lang="zh-CN" altLang="en-US" sz="1350" b="0" kern="1200" cap="none" spc="0" normalizeH="0" baseline="0" noProof="0" dirty="0">
                <a:latin typeface="Times New Roman" panose="02020603050405020304" pitchFamily="18" charset="0"/>
                <a:ea typeface="楷体_GB2312"/>
                <a:cs typeface="楷体_GB2312"/>
              </a:endParaRPr>
            </a:p>
          </p:txBody>
        </p:sp>
        <p:sp>
          <p:nvSpPr>
            <p:cNvPr id="30" name="TextBox 29"/>
            <p:cNvSpPr txBox="1"/>
            <p:nvPr/>
          </p:nvSpPr>
          <p:spPr bwMode="auto">
            <a:xfrm>
              <a:off x="1545781" y="1514927"/>
              <a:ext cx="508055" cy="366008"/>
            </a:xfrm>
            <a:prstGeom prst="rect">
              <a:avLst/>
            </a:prstGeom>
            <a:noFill/>
            <a:ln w="9525" algn="ctr">
              <a:noFill/>
              <a:miter lim="800000"/>
            </a:ln>
          </p:spPr>
          <p:txBody>
            <a:bodyPr lIns="65852" tIns="32926" rIns="65852" bIns="32926" anchor="ctr">
              <a:spAutoFit/>
            </a:bodyPr>
            <a:lstStyle/>
            <a:p>
              <a:pPr marR="0" defTabSz="914400" eaLnBrk="1" hangingPunct="1">
                <a:spcBef>
                  <a:spcPct val="50000"/>
                </a:spcBef>
                <a:buClrTx/>
                <a:buSzTx/>
                <a:buFontTx/>
                <a:buNone/>
                <a:defRPr/>
              </a:pPr>
              <a:r>
                <a:rPr kumimoji="0" lang="en-US" altLang="zh-CN" sz="1350" b="0" kern="1200" cap="none" spc="0" normalizeH="0" baseline="0" noProof="0" dirty="0">
                  <a:latin typeface="Times New Roman" panose="02020603050405020304" pitchFamily="18" charset="0"/>
                  <a:ea typeface="楷体_GB2312"/>
                  <a:cs typeface="楷体_GB2312"/>
                </a:rPr>
                <a:t>Q0</a:t>
              </a:r>
              <a:endParaRPr kumimoji="0" lang="zh-CN" altLang="en-US" sz="1350" b="0" kern="1200" cap="none" spc="0" normalizeH="0" baseline="0" noProof="0" dirty="0">
                <a:latin typeface="Times New Roman" panose="02020603050405020304" pitchFamily="18" charset="0"/>
                <a:ea typeface="楷体_GB2312"/>
                <a:cs typeface="楷体_GB2312"/>
              </a:endParaRPr>
            </a:p>
          </p:txBody>
        </p:sp>
      </p:grpSp>
      <p:grpSp>
        <p:nvGrpSpPr>
          <p:cNvPr id="85001" name="Group 30"/>
          <p:cNvGrpSpPr/>
          <p:nvPr/>
        </p:nvGrpSpPr>
        <p:grpSpPr>
          <a:xfrm>
            <a:off x="4210050" y="1646238"/>
            <a:ext cx="2670175" cy="350837"/>
            <a:chOff x="5613316" y="1446013"/>
            <a:chExt cx="3561185" cy="468052"/>
          </a:xfrm>
        </p:grpSpPr>
        <p:sp>
          <p:nvSpPr>
            <p:cNvPr id="32" name="Rectangle 31"/>
            <p:cNvSpPr/>
            <p:nvPr/>
          </p:nvSpPr>
          <p:spPr bwMode="auto">
            <a:xfrm>
              <a:off x="7427785" y="1446013"/>
              <a:ext cx="575887"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cs"/>
                </a:rPr>
                <a:t>D</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33" name="Rectangle 32"/>
            <p:cNvSpPr/>
            <p:nvPr/>
          </p:nvSpPr>
          <p:spPr bwMode="auto">
            <a:xfrm>
              <a:off x="6419982" y="1446013"/>
              <a:ext cx="575887"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cs"/>
                </a:rPr>
                <a:t>B</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34" name="Straight Arrow Connector 33"/>
            <p:cNvCxnSpPr/>
            <p:nvPr/>
          </p:nvCxnSpPr>
          <p:spPr bwMode="auto">
            <a:xfrm flipV="1">
              <a:off x="7004338" y="1683216"/>
              <a:ext cx="423446" cy="2117"/>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p:cNvCxnSpPr/>
            <p:nvPr/>
          </p:nvCxnSpPr>
          <p:spPr bwMode="auto">
            <a:xfrm flipV="1">
              <a:off x="5996536" y="1698041"/>
              <a:ext cx="423446" cy="4236"/>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sp>
          <p:nvSpPr>
            <p:cNvPr id="36" name="TextBox 35"/>
            <p:cNvSpPr txBox="1"/>
            <p:nvPr/>
          </p:nvSpPr>
          <p:spPr bwMode="auto">
            <a:xfrm>
              <a:off x="5613316" y="1541317"/>
              <a:ext cx="508136" cy="366395"/>
            </a:xfrm>
            <a:prstGeom prst="rect">
              <a:avLst/>
            </a:prstGeom>
            <a:noFill/>
            <a:ln w="9525" algn="ctr">
              <a:noFill/>
              <a:miter lim="800000"/>
            </a:ln>
          </p:spPr>
          <p:txBody>
            <a:bodyPr lIns="65852" tIns="32926" rIns="65852" bIns="32926" anchor="ctr">
              <a:spAutoFit/>
            </a:bodyPr>
            <a:lstStyle/>
            <a:p>
              <a:pPr marR="0" defTabSz="914400" eaLnBrk="1" hangingPunct="1">
                <a:spcBef>
                  <a:spcPct val="50000"/>
                </a:spcBef>
                <a:buClrTx/>
                <a:buSzTx/>
                <a:buFontTx/>
                <a:buNone/>
                <a:defRPr/>
              </a:pPr>
              <a:r>
                <a:rPr kumimoji="0" lang="en-US" altLang="zh-CN" sz="1350" b="0" kern="1200" cap="none" spc="0" normalizeH="0" baseline="0" noProof="0" dirty="0">
                  <a:latin typeface="Times New Roman" panose="02020603050405020304" pitchFamily="18" charset="0"/>
                  <a:ea typeface="楷体_GB2312"/>
                  <a:cs typeface="楷体_GB2312"/>
                </a:rPr>
                <a:t>Q1</a:t>
              </a:r>
              <a:endParaRPr kumimoji="0" lang="zh-CN" altLang="en-US" sz="1350" b="0" kern="1200" cap="none" spc="0" normalizeH="0" baseline="0" noProof="0" dirty="0">
                <a:latin typeface="Times New Roman" panose="02020603050405020304" pitchFamily="18" charset="0"/>
                <a:ea typeface="楷体_GB2312"/>
                <a:cs typeface="楷体_GB2312"/>
              </a:endParaRPr>
            </a:p>
          </p:txBody>
        </p:sp>
        <p:cxnSp>
          <p:nvCxnSpPr>
            <p:cNvPr id="37" name="Straight Arrow Connector 36"/>
            <p:cNvCxnSpPr/>
            <p:nvPr/>
          </p:nvCxnSpPr>
          <p:spPr bwMode="auto">
            <a:xfrm flipV="1">
              <a:off x="8003672" y="1691688"/>
              <a:ext cx="423446" cy="4236"/>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sp>
          <p:nvSpPr>
            <p:cNvPr id="38" name="TextBox 37"/>
            <p:cNvSpPr txBox="1"/>
            <p:nvPr/>
          </p:nvSpPr>
          <p:spPr bwMode="auto">
            <a:xfrm>
              <a:off x="8382656" y="1513785"/>
              <a:ext cx="791845" cy="366394"/>
            </a:xfrm>
            <a:prstGeom prst="rect">
              <a:avLst/>
            </a:prstGeom>
            <a:noFill/>
            <a:ln w="9525" algn="ctr">
              <a:noFill/>
              <a:miter lim="800000"/>
            </a:ln>
          </p:spPr>
          <p:txBody>
            <a:bodyPr lIns="65852" tIns="32926" rIns="65852" bIns="32926" anchor="ctr">
              <a:spAutoFit/>
            </a:bodyPr>
            <a:lstStyle/>
            <a:p>
              <a:pPr marR="0" defTabSz="914400" eaLnBrk="1" hangingPunct="1">
                <a:spcBef>
                  <a:spcPct val="50000"/>
                </a:spcBef>
                <a:buClrTx/>
                <a:buSzTx/>
                <a:buFontTx/>
                <a:buNone/>
                <a:defRPr/>
              </a:pPr>
              <a:r>
                <a:rPr kumimoji="0" lang="en-US" altLang="zh-CN" sz="1350" b="0" kern="1200" cap="none" spc="0" normalizeH="0" baseline="0" noProof="0" dirty="0">
                  <a:latin typeface="Times New Roman" panose="02020603050405020304" pitchFamily="18" charset="0"/>
                  <a:ea typeface="楷体_GB2312"/>
                  <a:cs typeface="楷体_GB2312"/>
                </a:rPr>
                <a:t>NULL</a:t>
              </a:r>
              <a:endParaRPr kumimoji="0" lang="zh-CN" altLang="en-US" sz="1350" b="0" kern="1200" cap="none" spc="0" normalizeH="0" baseline="0" noProof="0" dirty="0">
                <a:latin typeface="Times New Roman" panose="02020603050405020304" pitchFamily="18" charset="0"/>
                <a:ea typeface="楷体_GB2312"/>
                <a:cs typeface="楷体_GB2312"/>
              </a:endParaRPr>
            </a:p>
          </p:txBody>
        </p:sp>
      </p:grpSp>
      <p:cxnSp>
        <p:nvCxnSpPr>
          <p:cNvPr id="39" name="Straight Arrow Connector 38"/>
          <p:cNvCxnSpPr/>
          <p:nvPr/>
        </p:nvCxnSpPr>
        <p:spPr bwMode="auto">
          <a:xfrm flipV="1">
            <a:off x="1482725" y="5124450"/>
            <a:ext cx="317500" cy="1588"/>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sp>
        <p:nvSpPr>
          <p:cNvPr id="40" name="TextBox 39"/>
          <p:cNvSpPr txBox="1"/>
          <p:nvPr/>
        </p:nvSpPr>
        <p:spPr bwMode="auto">
          <a:xfrm>
            <a:off x="1800225" y="4991100"/>
            <a:ext cx="593725" cy="274638"/>
          </a:xfrm>
          <a:prstGeom prst="rect">
            <a:avLst/>
          </a:prstGeom>
          <a:noFill/>
          <a:ln w="9525" algn="ctr">
            <a:noFill/>
            <a:miter lim="800000"/>
          </a:ln>
        </p:spPr>
        <p:txBody>
          <a:bodyPr lIns="65852" tIns="32926" rIns="65852" bIns="32926" anchor="ctr">
            <a:spAutoFit/>
          </a:bodyPr>
          <a:lstStyle/>
          <a:p>
            <a:pPr marR="0" defTabSz="914400" eaLnBrk="1" hangingPunct="1">
              <a:spcBef>
                <a:spcPct val="50000"/>
              </a:spcBef>
              <a:buClrTx/>
              <a:buSzTx/>
              <a:buFontTx/>
              <a:buNone/>
              <a:defRPr/>
            </a:pPr>
            <a:r>
              <a:rPr kumimoji="0" lang="en-US" altLang="zh-CN" sz="1350" b="0" kern="1200" cap="none" spc="0" normalizeH="0" baseline="0" noProof="0" dirty="0">
                <a:latin typeface="Times New Roman" panose="02020603050405020304" pitchFamily="18" charset="0"/>
                <a:ea typeface="楷体_GB2312"/>
                <a:cs typeface="楷体_GB2312"/>
              </a:rPr>
              <a:t>NULL</a:t>
            </a:r>
            <a:endParaRPr kumimoji="0" lang="zh-CN" altLang="en-US" sz="1350" b="0" kern="1200" cap="none" spc="0" normalizeH="0" baseline="0" noProof="0" dirty="0">
              <a:latin typeface="Times New Roman" panose="02020603050405020304" pitchFamily="18" charset="0"/>
              <a:ea typeface="楷体_GB2312"/>
              <a:cs typeface="楷体_GB2312"/>
            </a:endParaRPr>
          </a:p>
        </p:txBody>
      </p:sp>
      <p:sp>
        <p:nvSpPr>
          <p:cNvPr id="41" name="TextBox 40"/>
          <p:cNvSpPr txBox="1"/>
          <p:nvPr/>
        </p:nvSpPr>
        <p:spPr bwMode="auto">
          <a:xfrm>
            <a:off x="1158875" y="4986338"/>
            <a:ext cx="382588" cy="274638"/>
          </a:xfrm>
          <a:prstGeom prst="rect">
            <a:avLst/>
          </a:prstGeom>
          <a:noFill/>
          <a:ln w="9525" algn="ctr">
            <a:noFill/>
            <a:miter lim="800000"/>
          </a:ln>
        </p:spPr>
        <p:txBody>
          <a:bodyPr lIns="65852" tIns="32926" rIns="65852" bIns="32926" anchor="ctr">
            <a:spAutoFit/>
          </a:bodyPr>
          <a:lstStyle/>
          <a:p>
            <a:pPr marR="0" defTabSz="914400" eaLnBrk="1" hangingPunct="1">
              <a:spcBef>
                <a:spcPct val="50000"/>
              </a:spcBef>
              <a:buClrTx/>
              <a:buSzTx/>
              <a:buFontTx/>
              <a:buNone/>
              <a:defRPr/>
            </a:pPr>
            <a:r>
              <a:rPr kumimoji="0" lang="en-US" altLang="zh-CN" sz="1350" b="0" kern="1200" cap="none" spc="0" normalizeH="0" baseline="0" noProof="0" dirty="0">
                <a:latin typeface="Times New Roman" panose="02020603050405020304" pitchFamily="18" charset="0"/>
                <a:ea typeface="楷体_GB2312"/>
                <a:cs typeface="楷体_GB2312"/>
              </a:rPr>
              <a:t>Q0</a:t>
            </a:r>
            <a:endParaRPr kumimoji="0" lang="zh-CN" altLang="en-US" sz="1350" b="0" kern="1200" cap="none" spc="0" normalizeH="0" baseline="0" noProof="0" dirty="0">
              <a:latin typeface="Times New Roman" panose="02020603050405020304" pitchFamily="18" charset="0"/>
              <a:ea typeface="楷体_GB2312"/>
              <a:cs typeface="楷体_GB2312"/>
            </a:endParaRPr>
          </a:p>
        </p:txBody>
      </p:sp>
      <p:grpSp>
        <p:nvGrpSpPr>
          <p:cNvPr id="85005" name="Group 41"/>
          <p:cNvGrpSpPr/>
          <p:nvPr/>
        </p:nvGrpSpPr>
        <p:grpSpPr>
          <a:xfrm>
            <a:off x="4206875" y="4916488"/>
            <a:ext cx="2670175" cy="350837"/>
            <a:chOff x="5613316" y="1446013"/>
            <a:chExt cx="3561185" cy="468052"/>
          </a:xfrm>
        </p:grpSpPr>
        <p:sp>
          <p:nvSpPr>
            <p:cNvPr id="43" name="Rectangle 42"/>
            <p:cNvSpPr/>
            <p:nvPr/>
          </p:nvSpPr>
          <p:spPr bwMode="auto">
            <a:xfrm>
              <a:off x="7427785" y="1446013"/>
              <a:ext cx="575887"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cs"/>
                </a:rPr>
                <a:t>D</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44" name="Rectangle 43"/>
            <p:cNvSpPr/>
            <p:nvPr/>
          </p:nvSpPr>
          <p:spPr bwMode="auto">
            <a:xfrm>
              <a:off x="6419982" y="1446013"/>
              <a:ext cx="575887" cy="468052"/>
            </a:xfrm>
            <a:prstGeom prst="rect">
              <a:avLst/>
            </a:prstGeom>
            <a:noFill/>
            <a:ln>
              <a:headEnd type="none" w="med" len="med"/>
              <a:tailEnd type="none" w="med" len="med"/>
            </a:ln>
          </p:spPr>
          <p:style>
            <a:lnRef idx="2">
              <a:schemeClr val="dk1"/>
            </a:lnRef>
            <a:fillRef idx="1">
              <a:schemeClr val="lt1"/>
            </a:fillRef>
            <a:effectRef idx="0">
              <a:schemeClr val="dk1"/>
            </a:effectRef>
            <a:fontRef idx="minor">
              <a:schemeClr val="dk1"/>
            </a:fontRef>
          </p:style>
          <p:txBody>
            <a:bodyPr lIns="68580" tIns="34290" rIns="68580" bIns="34290" anchor="ctr"/>
            <a:lstStyle/>
            <a:p>
              <a:pPr marL="0" marR="0" lvl="0" indent="0" algn="ctr" defTabSz="685800" rtl="0" eaLnBrk="1" fontAlgn="t"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tx1"/>
                  </a:solidFill>
                  <a:effectLst/>
                  <a:uLnTx/>
                  <a:uFillTx/>
                  <a:latin typeface="+mn-lt"/>
                  <a:ea typeface="+mn-ea"/>
                  <a:cs typeface="+mn-cs"/>
                </a:rPr>
                <a:t>B</a:t>
              </a:r>
              <a:endParaRPr kumimoji="0" lang="zh-CN" altLang="en-US" sz="1800" b="0" i="0" u="none" strike="noStrike" kern="1200" cap="none" spc="0" normalizeH="0" baseline="0" noProof="0" dirty="0">
                <a:ln>
                  <a:noFill/>
                </a:ln>
                <a:solidFill>
                  <a:schemeClr val="tx1"/>
                </a:solidFill>
                <a:effectLst/>
                <a:uLnTx/>
                <a:uFillTx/>
                <a:latin typeface="+mn-lt"/>
                <a:ea typeface="+mn-ea"/>
                <a:cs typeface="+mn-cs"/>
              </a:endParaRPr>
            </a:p>
          </p:txBody>
        </p:sp>
        <p:cxnSp>
          <p:nvCxnSpPr>
            <p:cNvPr id="45" name="Straight Arrow Connector 44"/>
            <p:cNvCxnSpPr/>
            <p:nvPr/>
          </p:nvCxnSpPr>
          <p:spPr bwMode="auto">
            <a:xfrm flipV="1">
              <a:off x="7004338" y="1683216"/>
              <a:ext cx="423446" cy="2117"/>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p:cNvCxnSpPr/>
            <p:nvPr/>
          </p:nvCxnSpPr>
          <p:spPr bwMode="auto">
            <a:xfrm flipV="1">
              <a:off x="5996536" y="1698041"/>
              <a:ext cx="423446" cy="4236"/>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sp>
          <p:nvSpPr>
            <p:cNvPr id="47" name="TextBox 46"/>
            <p:cNvSpPr txBox="1"/>
            <p:nvPr/>
          </p:nvSpPr>
          <p:spPr bwMode="auto">
            <a:xfrm>
              <a:off x="5613316" y="1541317"/>
              <a:ext cx="508136" cy="366395"/>
            </a:xfrm>
            <a:prstGeom prst="rect">
              <a:avLst/>
            </a:prstGeom>
            <a:noFill/>
            <a:ln w="9525" algn="ctr">
              <a:noFill/>
              <a:miter lim="800000"/>
            </a:ln>
          </p:spPr>
          <p:txBody>
            <a:bodyPr lIns="65852" tIns="32926" rIns="65852" bIns="32926" anchor="ctr">
              <a:spAutoFit/>
            </a:bodyPr>
            <a:lstStyle/>
            <a:p>
              <a:pPr marR="0" defTabSz="914400" eaLnBrk="1" hangingPunct="1">
                <a:spcBef>
                  <a:spcPct val="50000"/>
                </a:spcBef>
                <a:buClrTx/>
                <a:buSzTx/>
                <a:buFontTx/>
                <a:buNone/>
                <a:defRPr/>
              </a:pPr>
              <a:r>
                <a:rPr kumimoji="0" lang="en-US" altLang="zh-CN" sz="1350" b="0" kern="1200" cap="none" spc="0" normalizeH="0" baseline="0" noProof="0" dirty="0">
                  <a:latin typeface="Times New Roman" panose="02020603050405020304" pitchFamily="18" charset="0"/>
                  <a:ea typeface="楷体_GB2312"/>
                  <a:cs typeface="楷体_GB2312"/>
                </a:rPr>
                <a:t>Q1</a:t>
              </a:r>
              <a:endParaRPr kumimoji="0" lang="zh-CN" altLang="en-US" sz="1350" b="0" kern="1200" cap="none" spc="0" normalizeH="0" baseline="0" noProof="0" dirty="0">
                <a:latin typeface="Times New Roman" panose="02020603050405020304" pitchFamily="18" charset="0"/>
                <a:ea typeface="楷体_GB2312"/>
                <a:cs typeface="楷体_GB2312"/>
              </a:endParaRPr>
            </a:p>
          </p:txBody>
        </p:sp>
        <p:cxnSp>
          <p:nvCxnSpPr>
            <p:cNvPr id="48" name="Straight Arrow Connector 47"/>
            <p:cNvCxnSpPr/>
            <p:nvPr/>
          </p:nvCxnSpPr>
          <p:spPr bwMode="auto">
            <a:xfrm flipV="1">
              <a:off x="8003672" y="1691688"/>
              <a:ext cx="423446" cy="4236"/>
            </a:xfrm>
            <a:prstGeom prst="straightConnector1">
              <a:avLst/>
            </a:prstGeom>
            <a:ln w="22225">
              <a:headEnd type="none" w="med" len="med"/>
              <a:tailEnd type="triangle"/>
            </a:ln>
          </p:spPr>
          <p:style>
            <a:lnRef idx="1">
              <a:schemeClr val="dk1"/>
            </a:lnRef>
            <a:fillRef idx="0">
              <a:schemeClr val="dk1"/>
            </a:fillRef>
            <a:effectRef idx="0">
              <a:schemeClr val="dk1"/>
            </a:effectRef>
            <a:fontRef idx="minor">
              <a:schemeClr val="tx1"/>
            </a:fontRef>
          </p:style>
        </p:cxnSp>
        <p:sp>
          <p:nvSpPr>
            <p:cNvPr id="49" name="TextBox 48"/>
            <p:cNvSpPr txBox="1"/>
            <p:nvPr/>
          </p:nvSpPr>
          <p:spPr bwMode="auto">
            <a:xfrm>
              <a:off x="8382656" y="1513785"/>
              <a:ext cx="791845" cy="366394"/>
            </a:xfrm>
            <a:prstGeom prst="rect">
              <a:avLst/>
            </a:prstGeom>
            <a:noFill/>
            <a:ln w="9525" algn="ctr">
              <a:noFill/>
              <a:miter lim="800000"/>
            </a:ln>
          </p:spPr>
          <p:txBody>
            <a:bodyPr lIns="65852" tIns="32926" rIns="65852" bIns="32926" anchor="ctr">
              <a:spAutoFit/>
            </a:bodyPr>
            <a:lstStyle/>
            <a:p>
              <a:pPr marR="0" defTabSz="914400" eaLnBrk="1" hangingPunct="1">
                <a:spcBef>
                  <a:spcPct val="50000"/>
                </a:spcBef>
                <a:buClrTx/>
                <a:buSzTx/>
                <a:buFontTx/>
                <a:buNone/>
                <a:defRPr/>
              </a:pPr>
              <a:r>
                <a:rPr kumimoji="0" lang="en-US" altLang="zh-CN" sz="1350" b="0" kern="1200" cap="none" spc="0" normalizeH="0" baseline="0" noProof="0" dirty="0">
                  <a:latin typeface="Times New Roman" panose="02020603050405020304" pitchFamily="18" charset="0"/>
                  <a:ea typeface="楷体_GB2312"/>
                  <a:cs typeface="楷体_GB2312"/>
                </a:rPr>
                <a:t>NULL</a:t>
              </a:r>
              <a:endParaRPr kumimoji="0" lang="zh-CN" altLang="en-US" sz="1350" b="0" kern="1200" cap="none" spc="0" normalizeH="0" baseline="0" noProof="0" dirty="0">
                <a:latin typeface="Times New Roman" panose="02020603050405020304" pitchFamily="18" charset="0"/>
                <a:ea typeface="楷体_GB2312"/>
                <a:cs typeface="楷体_GB2312"/>
              </a:endParaRPr>
            </a:p>
          </p:txBody>
        </p:sp>
      </p:gr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49275" y="447675"/>
            <a:ext cx="8045450" cy="485775"/>
          </a:xfrm>
        </p:spPr>
        <p:txBody>
          <a:bodyPr vert="horz" wrap="square" lIns="0" tIns="0" rIns="0" bIns="0" numCol="1" anchor="t" anchorCtr="0" compatLnSpc="1">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800" b="1" i="0" u="none" strike="noStrike" kern="0" cap="none" spc="0" normalizeH="0" baseline="0" noProof="0">
                <a:ln>
                  <a:noFill/>
                </a:ln>
                <a:solidFill>
                  <a:srgbClr val="000066"/>
                </a:solidFill>
                <a:effectLst/>
                <a:uLnTx/>
                <a:uFillTx/>
                <a:latin typeface="+mn-lt"/>
                <a:ea typeface="+mj-ea"/>
                <a:cs typeface="+mj-cs"/>
              </a:rPr>
              <a:t>openEuler</a:t>
            </a:r>
            <a:r>
              <a:rPr kumimoji="0" lang="zh-CN" altLang="en-US" sz="2800" b="1" i="0" u="none" strike="noStrike" kern="0" cap="none" spc="0" normalizeH="0" baseline="0" noProof="0">
                <a:ln>
                  <a:noFill/>
                </a:ln>
                <a:solidFill>
                  <a:srgbClr val="000066"/>
                </a:solidFill>
                <a:effectLst/>
                <a:uLnTx/>
                <a:uFillTx/>
                <a:latin typeface="+mn-lt"/>
                <a:ea typeface="+mj-ea"/>
                <a:cs typeface="+mj-cs"/>
              </a:rPr>
              <a:t>中的迁移线程</a:t>
            </a:r>
            <a:endParaRPr kumimoji="0" lang="zh-CN" altLang="en-US" sz="2800" b="1" i="0" u="none" strike="noStrike" kern="0" cap="none" spc="0" normalizeH="0" baseline="0" noProof="0">
              <a:ln>
                <a:noFill/>
              </a:ln>
              <a:solidFill>
                <a:srgbClr val="000066"/>
              </a:solidFill>
              <a:effectLst/>
              <a:uLnTx/>
              <a:uFillTx/>
              <a:latin typeface="+mn-lt"/>
              <a:ea typeface="+mj-ea"/>
              <a:cs typeface="+mj-cs"/>
            </a:endParaRPr>
          </a:p>
        </p:txBody>
      </p:sp>
      <p:sp>
        <p:nvSpPr>
          <p:cNvPr id="86019" name="Text Placeholder 2"/>
          <p:cNvSpPr>
            <a:spLocks noGrp="1"/>
          </p:cNvSpPr>
          <p:nvPr>
            <p:ph type="body" sz="quarter" idx="10"/>
          </p:nvPr>
        </p:nvSpPr>
        <p:spPr>
          <a:xfrm>
            <a:off x="549275" y="1047750"/>
            <a:ext cx="8045450" cy="4879975"/>
          </a:xfrm>
          <a:ln/>
        </p:spPr>
        <p:txBody>
          <a:bodyPr vert="horz" wrap="square" lIns="91440" tIns="45720" rIns="91440" bIns="45720" anchor="t" anchorCtr="0"/>
          <a:p>
            <a:pPr>
              <a:buSzPct val="60000"/>
            </a:pPr>
            <a:r>
              <a:rPr lang="zh-CN" altLang="en-US" sz="2000" b="0" dirty="0">
                <a:latin typeface="Huawei Sans" panose="020C0503030203020204" pitchFamily="34" charset="0"/>
                <a:ea typeface="方正兰亭黑简体" panose="02000000000000000000" pitchFamily="2" charset="-122"/>
                <a:cs typeface="+mn-cs"/>
              </a:rPr>
              <a:t>解决多</a:t>
            </a:r>
            <a:r>
              <a:rPr lang="en-US" altLang="zh-CN" sz="2000" b="0" dirty="0">
                <a:latin typeface="Huawei Sans" panose="020C0503030203020204" pitchFamily="34" charset="0"/>
                <a:ea typeface="方正兰亭黑简体" panose="02000000000000000000" pitchFamily="2" charset="-122"/>
                <a:cs typeface="+mn-cs"/>
              </a:rPr>
              <a:t>CPU</a:t>
            </a:r>
            <a:r>
              <a:rPr lang="zh-CN" altLang="en-US" sz="2000" b="0" dirty="0">
                <a:latin typeface="Huawei Sans" panose="020C0503030203020204" pitchFamily="34" charset="0"/>
                <a:ea typeface="方正兰亭黑简体" panose="02000000000000000000" pitchFamily="2" charset="-122"/>
                <a:cs typeface="+mn-cs"/>
              </a:rPr>
              <a:t>负载不均衡问题最直接的方法就是让就绪进程跨</a:t>
            </a:r>
            <a:r>
              <a:rPr lang="en-US" altLang="zh-CN" sz="2000" b="0" dirty="0">
                <a:latin typeface="Huawei Sans" panose="020C0503030203020204" pitchFamily="34" charset="0"/>
                <a:ea typeface="方正兰亭黑简体" panose="02000000000000000000" pitchFamily="2" charset="-122"/>
                <a:cs typeface="+mn-cs"/>
              </a:rPr>
              <a:t>CPU</a:t>
            </a:r>
            <a:r>
              <a:rPr lang="zh-CN" altLang="en-US" sz="2000" b="0" dirty="0">
                <a:latin typeface="Huawei Sans" panose="020C0503030203020204" pitchFamily="34" charset="0"/>
                <a:ea typeface="方正兰亭黑简体" panose="02000000000000000000" pitchFamily="2" charset="-122"/>
                <a:cs typeface="+mn-cs"/>
              </a:rPr>
              <a:t>迁移。比如上例中将进程</a:t>
            </a:r>
            <a:r>
              <a:rPr lang="en-US" altLang="zh-CN" sz="2000" b="0" dirty="0">
                <a:latin typeface="Huawei Sans" panose="020C0503030203020204" pitchFamily="34" charset="0"/>
                <a:ea typeface="方正兰亭黑简体" panose="02000000000000000000" pitchFamily="2" charset="-122"/>
                <a:cs typeface="+mn-cs"/>
              </a:rPr>
              <a:t>D</a:t>
            </a:r>
            <a:r>
              <a:rPr lang="zh-CN" altLang="en-US" sz="2000" b="0" dirty="0">
                <a:latin typeface="Huawei Sans" panose="020C0503030203020204" pitchFamily="34" charset="0"/>
                <a:ea typeface="方正兰亭黑简体" panose="02000000000000000000" pitchFamily="2" charset="-122"/>
                <a:cs typeface="+mn-cs"/>
              </a:rPr>
              <a:t>迁移到</a:t>
            </a:r>
            <a:r>
              <a:rPr lang="en-US" altLang="zh-CN" sz="2000" b="0" dirty="0">
                <a:latin typeface="Huawei Sans" panose="020C0503030203020204" pitchFamily="34" charset="0"/>
                <a:ea typeface="方正兰亭黑简体" panose="02000000000000000000" pitchFamily="2" charset="-122"/>
                <a:cs typeface="+mn-cs"/>
              </a:rPr>
              <a:t>CPU0</a:t>
            </a:r>
            <a:r>
              <a:rPr lang="zh-CN" altLang="en-US" sz="2000" b="0" dirty="0">
                <a:latin typeface="Huawei Sans" panose="020C0503030203020204" pitchFamily="34" charset="0"/>
                <a:ea typeface="方正兰亭黑简体" panose="02000000000000000000" pitchFamily="2" charset="-122"/>
                <a:cs typeface="+mn-cs"/>
              </a:rPr>
              <a:t>上运行后，</a:t>
            </a:r>
            <a:r>
              <a:rPr lang="en-US" altLang="zh-CN" sz="2000" b="0" dirty="0">
                <a:latin typeface="Huawei Sans" panose="020C0503030203020204" pitchFamily="34" charset="0"/>
                <a:ea typeface="方正兰亭黑简体" panose="02000000000000000000" pitchFamily="2" charset="-122"/>
                <a:cs typeface="+mn-cs"/>
              </a:rPr>
              <a:t>CPU0</a:t>
            </a:r>
            <a:r>
              <a:rPr lang="zh-CN" altLang="en-US" sz="2000" b="0" dirty="0">
                <a:latin typeface="Huawei Sans" panose="020C0503030203020204" pitchFamily="34" charset="0"/>
                <a:ea typeface="方正兰亭黑简体" panose="02000000000000000000" pitchFamily="2" charset="-122"/>
                <a:cs typeface="+mn-cs"/>
              </a:rPr>
              <a:t>和</a:t>
            </a:r>
            <a:r>
              <a:rPr lang="en-US" altLang="zh-CN" sz="2000" b="0" dirty="0">
                <a:latin typeface="Huawei Sans" panose="020C0503030203020204" pitchFamily="34" charset="0"/>
                <a:ea typeface="方正兰亭黑简体" panose="02000000000000000000" pitchFamily="2" charset="-122"/>
                <a:cs typeface="+mn-cs"/>
              </a:rPr>
              <a:t>CPU1</a:t>
            </a:r>
            <a:r>
              <a:rPr lang="zh-CN" altLang="en-US" sz="2000" b="0" dirty="0">
                <a:latin typeface="Huawei Sans" panose="020C0503030203020204" pitchFamily="34" charset="0"/>
                <a:ea typeface="方正兰亭黑简体" panose="02000000000000000000" pitchFamily="2" charset="-122"/>
                <a:cs typeface="+mn-cs"/>
              </a:rPr>
              <a:t>则实现了负载均衡。</a:t>
            </a:r>
            <a:endParaRPr lang="zh-CN" altLang="en-US" sz="2000" b="0" dirty="0">
              <a:latin typeface="Huawei Sans" panose="020C0503030203020204" pitchFamily="34" charset="0"/>
              <a:ea typeface="方正兰亭黑简体" panose="02000000000000000000" pitchFamily="2" charset="-122"/>
              <a:cs typeface="+mn-cs"/>
            </a:endParaRPr>
          </a:p>
          <a:p>
            <a:pPr>
              <a:buSzPct val="60000"/>
            </a:pPr>
            <a:r>
              <a:rPr lang="zh-CN" altLang="en-US" sz="2000" b="0" dirty="0">
                <a:latin typeface="Huawei Sans" panose="020C0503030203020204" pitchFamily="34" charset="0"/>
                <a:ea typeface="方正兰亭黑简体" panose="02000000000000000000" pitchFamily="2" charset="-122"/>
                <a:cs typeface="+mn-cs"/>
              </a:rPr>
              <a:t>在</a:t>
            </a:r>
            <a:r>
              <a:rPr lang="en-US" altLang="zh-CN" sz="2000" b="0" dirty="0">
                <a:latin typeface="Huawei Sans" panose="020C0503030203020204" pitchFamily="34" charset="0"/>
                <a:ea typeface="方正兰亭黑简体" panose="02000000000000000000" pitchFamily="2" charset="-122"/>
                <a:cs typeface="+mn-cs"/>
              </a:rPr>
              <a:t>openEuler</a:t>
            </a:r>
            <a:r>
              <a:rPr lang="zh-CN" altLang="en-US" sz="2000" b="0" dirty="0">
                <a:latin typeface="Huawei Sans" panose="020C0503030203020204" pitchFamily="34" charset="0"/>
                <a:ea typeface="方正兰亭黑简体" panose="02000000000000000000" pitchFamily="2" charset="-122"/>
                <a:cs typeface="+mn-cs"/>
              </a:rPr>
              <a:t>中，每个处理器都有一个迁移线程（称为</a:t>
            </a:r>
            <a:r>
              <a:rPr lang="en-US" altLang="zh-CN" sz="2000" b="0" dirty="0">
                <a:latin typeface="Huawei Sans" panose="020C0503030203020204" pitchFamily="34" charset="0"/>
                <a:ea typeface="方正兰亭黑简体" panose="02000000000000000000" pitchFamily="2" charset="-122"/>
                <a:cs typeface="+mn-cs"/>
              </a:rPr>
              <a:t>migration/CPUID</a:t>
            </a:r>
            <a:r>
              <a:rPr lang="zh-CN" altLang="en-US" sz="2000" b="0" dirty="0">
                <a:latin typeface="Huawei Sans" panose="020C0503030203020204" pitchFamily="34" charset="0"/>
                <a:ea typeface="方正兰亭黑简体" panose="02000000000000000000" pitchFamily="2" charset="-122"/>
                <a:cs typeface="+mn-cs"/>
              </a:rPr>
              <a:t>），每个迁移线程都有一个由函数组成的停机工作队列。如上例：</a:t>
            </a:r>
            <a:endParaRPr lang="zh-CN" altLang="en-US" sz="2000" b="0" dirty="0">
              <a:latin typeface="Huawei Sans" panose="020C0503030203020204" pitchFamily="34" charset="0"/>
              <a:ea typeface="方正兰亭黑简体" panose="02000000000000000000" pitchFamily="2" charset="-122"/>
              <a:cs typeface="+mn-cs"/>
            </a:endParaRPr>
          </a:p>
          <a:p>
            <a:pPr marL="644525" lvl="1" indent="-342900">
              <a:buClr>
                <a:schemeClr val="hlink"/>
              </a:buClr>
              <a:buSzPct val="55000"/>
              <a:buFont typeface="Tahoma" panose="020B0604030504040204" pitchFamily="34" charset="0"/>
              <a:buAutoNum type="arabicPeriod"/>
            </a:pPr>
            <a:r>
              <a:rPr lang="en-US" altLang="zh-CN" sz="2000" b="0" dirty="0">
                <a:ea typeface="方正兰亭黑简体" panose="02000000000000000000" pitchFamily="2" charset="-122"/>
              </a:rPr>
              <a:t>CPU0</a:t>
            </a:r>
            <a:r>
              <a:rPr lang="zh-CN" altLang="en-US" sz="2000" b="0" dirty="0">
                <a:ea typeface="方正兰亭黑简体" panose="02000000000000000000" pitchFamily="2" charset="-122"/>
              </a:rPr>
              <a:t>向</a:t>
            </a:r>
            <a:r>
              <a:rPr lang="en-US" altLang="zh-CN" sz="2000" b="0" dirty="0">
                <a:ea typeface="方正兰亭黑简体" panose="02000000000000000000" pitchFamily="2" charset="-122"/>
              </a:rPr>
              <a:t>CPU1</a:t>
            </a:r>
            <a:r>
              <a:rPr lang="zh-CN" altLang="en-US" sz="2000" b="0" dirty="0">
                <a:ea typeface="方正兰亭黑简体" panose="02000000000000000000" pitchFamily="2" charset="-122"/>
              </a:rPr>
              <a:t>的停机工作队列中添加一个工作函数，并唤醒</a:t>
            </a:r>
            <a:r>
              <a:rPr lang="en-US" altLang="zh-CN" sz="2000" b="0" dirty="0">
                <a:ea typeface="方正兰亭黑简体" panose="02000000000000000000" pitchFamily="2" charset="-122"/>
              </a:rPr>
              <a:t>CPU1</a:t>
            </a:r>
            <a:r>
              <a:rPr lang="zh-CN" altLang="en-US" sz="2000" b="0" dirty="0">
                <a:ea typeface="方正兰亭黑简体" panose="02000000000000000000" pitchFamily="2" charset="-122"/>
              </a:rPr>
              <a:t>上的迁移线程；</a:t>
            </a:r>
            <a:endParaRPr lang="zh-CN" altLang="en-US" sz="2000" b="0" dirty="0">
              <a:ea typeface="方正兰亭黑简体" panose="02000000000000000000" pitchFamily="2" charset="-122"/>
            </a:endParaRPr>
          </a:p>
          <a:p>
            <a:pPr marL="644525" lvl="1" indent="-342900">
              <a:buClr>
                <a:schemeClr val="hlink"/>
              </a:buClr>
              <a:buSzPct val="55000"/>
              <a:buFont typeface="Tahoma" panose="020B0604030504040204" pitchFamily="34" charset="0"/>
              <a:buAutoNum type="arabicPeriod"/>
            </a:pPr>
            <a:r>
              <a:rPr lang="zh-CN" altLang="en-US" sz="2000" b="0" dirty="0">
                <a:ea typeface="方正兰亭黑简体" panose="02000000000000000000" pitchFamily="2" charset="-122"/>
              </a:rPr>
              <a:t>该迁移线程不会被其他进程抢占，故其第一时间从停机工作队列中取出函数执行，即将进程从</a:t>
            </a:r>
            <a:r>
              <a:rPr lang="en-US" altLang="zh-CN" sz="2000" b="0" dirty="0">
                <a:ea typeface="方正兰亭黑简体" panose="02000000000000000000" pitchFamily="2" charset="-122"/>
              </a:rPr>
              <a:t>CPU1</a:t>
            </a:r>
            <a:r>
              <a:rPr lang="zh-CN" altLang="en-US" sz="2000" b="0" dirty="0">
                <a:ea typeface="方正兰亭黑简体" panose="02000000000000000000" pitchFamily="2" charset="-122"/>
              </a:rPr>
              <a:t>迁移到</a:t>
            </a:r>
            <a:r>
              <a:rPr lang="en-US" altLang="zh-CN" sz="2000" b="0" dirty="0">
                <a:ea typeface="方正兰亭黑简体" panose="02000000000000000000" pitchFamily="2" charset="-122"/>
              </a:rPr>
              <a:t>CPU0</a:t>
            </a:r>
            <a:r>
              <a:rPr lang="zh-CN" altLang="en-US" sz="2000" b="0" dirty="0">
                <a:ea typeface="方正兰亭黑简体" panose="02000000000000000000" pitchFamily="2" charset="-122"/>
              </a:rPr>
              <a:t>；</a:t>
            </a:r>
            <a:endParaRPr lang="zh-CN" altLang="en-US" sz="2000" b="0" dirty="0">
              <a:ea typeface="方正兰亭黑简体" panose="02000000000000000000" pitchFamily="2" charset="-122"/>
            </a:endParaRPr>
          </a:p>
          <a:p>
            <a:pPr marL="644525" lvl="1" indent="-342900">
              <a:buClr>
                <a:schemeClr val="hlink"/>
              </a:buClr>
              <a:buSzPct val="55000"/>
              <a:buFont typeface="Tahoma" panose="020B0604030504040204" pitchFamily="34" charset="0"/>
              <a:buAutoNum type="arabicPeriod"/>
            </a:pPr>
            <a:r>
              <a:rPr lang="zh-CN" altLang="en-US" sz="2000" b="0" dirty="0">
                <a:ea typeface="方正兰亭黑简体" panose="02000000000000000000" pitchFamily="2" charset="-122"/>
              </a:rPr>
              <a:t>此时已实现负载均衡。</a:t>
            </a:r>
            <a:endParaRPr lang="zh-CN" altLang="en-US" sz="2000" b="0" dirty="0">
              <a:ea typeface="方正兰亭黑简体" panose="02000000000000000000" pitchFamily="2" charset="-122"/>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灯片编号占位符 5"/>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楷体_GB2312" pitchFamily="49" charset="-122"/>
                <a:cs typeface="+mn-cs"/>
              </a:defRPr>
            </a:lvl5pPr>
          </a:lstStyle>
          <a:p>
            <a:pPr lvl="0" algn="r" eaLnBrk="1" hangingPunct="1"/>
            <a:fld id="{9A0DB2DC-4C9A-4742-B13C-FB6460FD3503}" type="slidenum">
              <a:rPr lang="en-US" altLang="zh-CN" sz="1400" dirty="0">
                <a:ea typeface="楷体_GB2312" pitchFamily="49" charset="-122"/>
              </a:rPr>
            </a:fld>
            <a:endParaRPr lang="en-US" altLang="zh-CN" sz="1400" dirty="0">
              <a:ea typeface="楷体_GB2312" pitchFamily="49" charset="-122"/>
            </a:endParaRPr>
          </a:p>
        </p:txBody>
      </p:sp>
      <p:sp>
        <p:nvSpPr>
          <p:cNvPr id="319491" name="Rectangle 3"/>
          <p:cNvSpPr>
            <a:spLocks noGrp="1"/>
          </p:cNvSpPr>
          <p:nvPr>
            <p:ph idx="1"/>
          </p:nvPr>
        </p:nvSpPr>
        <p:spPr>
          <a:xfrm>
            <a:off x="346075" y="1046163"/>
            <a:ext cx="8574088" cy="5203825"/>
          </a:xfrm>
          <a:ln/>
        </p:spPr>
        <p:txBody>
          <a:bodyPr vert="horz" wrap="square" lIns="91440" tIns="45720" rIns="91440" bIns="45720" anchor="t" anchorCtr="0"/>
          <a:p>
            <a:pPr eaLnBrk="1" hangingPunct="1"/>
            <a:r>
              <a:rPr lang="zh-CN" altLang="en-US" sz="2400" dirty="0">
                <a:latin typeface="宋体" panose="02010600030101010101" pitchFamily="2" charset="-122"/>
              </a:rPr>
              <a:t>死锁定义</a:t>
            </a:r>
            <a:r>
              <a:rPr lang="en-US" altLang="zh-CN" sz="2400" dirty="0">
                <a:latin typeface="Arial" panose="020B0604020202020204" pitchFamily="34" charset="0"/>
              </a:rPr>
              <a:t>——</a:t>
            </a:r>
            <a:r>
              <a:rPr lang="zh-CN" altLang="en-US" sz="2400" dirty="0">
                <a:latin typeface="宋体" panose="02010600030101010101" pitchFamily="2" charset="-122"/>
              </a:rPr>
              <a:t>多个进程在运行过程中因争夺资源而造成的一种僵局，当进程处于这种僵局状态时，若无外力作用，它们都将无法再向前推进。</a:t>
            </a:r>
            <a:endParaRPr lang="zh-CN" altLang="en-US" sz="2400" dirty="0">
              <a:latin typeface="宋体" panose="02010600030101010101" pitchFamily="2" charset="-122"/>
            </a:endParaRPr>
          </a:p>
          <a:p>
            <a:pPr eaLnBrk="1" hangingPunct="1"/>
            <a:r>
              <a:rPr lang="zh-CN" altLang="en-US" sz="2400" dirty="0">
                <a:latin typeface="宋体" panose="02010600030101010101" pitchFamily="2" charset="-122"/>
              </a:rPr>
              <a:t>死锁定义</a:t>
            </a:r>
            <a:r>
              <a:rPr lang="en-US" altLang="zh-CN" sz="2400" dirty="0">
                <a:latin typeface="Arial" panose="020B0604020202020204" pitchFamily="34" charset="0"/>
              </a:rPr>
              <a:t>——</a:t>
            </a:r>
            <a:r>
              <a:rPr lang="zh-CN" altLang="en-US" sz="2400" dirty="0">
                <a:latin typeface="宋体" panose="02010600030101010101" pitchFamily="2" charset="-122"/>
              </a:rPr>
              <a:t>一组进程处于死锁状态是指：如果在一个进程集合中的每一个进程都在等待只能由该集合中的其它一个进程才能引发的事件，则称一组进程或系统发生了死锁。</a:t>
            </a:r>
            <a:r>
              <a:rPr lang="en-US" altLang="zh-CN" sz="2400" dirty="0">
                <a:latin typeface="Arial" panose="020B0604020202020204" pitchFamily="34" charset="0"/>
              </a:rPr>
              <a:t>——</a:t>
            </a:r>
            <a:r>
              <a:rPr lang="zh-CN" altLang="en-US" sz="2400" dirty="0">
                <a:latin typeface="宋体" panose="02010600030101010101" pitchFamily="2" charset="-122"/>
              </a:rPr>
              <a:t>孙钟秀主编</a:t>
            </a:r>
            <a:r>
              <a:rPr lang="en-US" altLang="zh-CN" sz="2400" dirty="0">
                <a:latin typeface="宋体" panose="02010600030101010101" pitchFamily="2" charset="-122"/>
              </a:rPr>
              <a:t>《</a:t>
            </a:r>
            <a:r>
              <a:rPr lang="zh-CN" altLang="en-US" sz="2400" dirty="0">
                <a:latin typeface="宋体" panose="02010600030101010101" pitchFamily="2" charset="-122"/>
              </a:rPr>
              <a:t>操作系统教程</a:t>
            </a:r>
            <a:r>
              <a:rPr lang="en-US" altLang="zh-CN" sz="2400" dirty="0">
                <a:latin typeface="宋体" panose="02010600030101010101" pitchFamily="2" charset="-122"/>
              </a:rPr>
              <a:t>》</a:t>
            </a:r>
            <a:endParaRPr lang="en-US" altLang="zh-CN" sz="2400" dirty="0">
              <a:latin typeface="宋体" panose="02010600030101010101" pitchFamily="2" charset="-122"/>
            </a:endParaRPr>
          </a:p>
          <a:p>
            <a:pPr eaLnBrk="1" hangingPunct="1"/>
            <a:r>
              <a:rPr lang="zh-CN" altLang="en-US" sz="2400" dirty="0">
                <a:latin typeface="宋体" panose="02010600030101010101" pitchFamily="2" charset="-122"/>
              </a:rPr>
              <a:t>死锁定义：一组竞争系统资源或相互通信的进程间相互的</a:t>
            </a:r>
            <a:r>
              <a:rPr lang="zh-CN" altLang="en-US" sz="2400" dirty="0">
                <a:latin typeface="Arial" panose="020B0604020202020204" pitchFamily="34" charset="0"/>
              </a:rPr>
              <a:t>“</a:t>
            </a:r>
            <a:r>
              <a:rPr lang="zh-CN" altLang="en-US" sz="2400" dirty="0">
                <a:latin typeface="宋体" panose="02010600030101010101" pitchFamily="2" charset="-122"/>
              </a:rPr>
              <a:t>永久</a:t>
            </a:r>
            <a:r>
              <a:rPr lang="zh-CN" altLang="en-US" sz="2400" dirty="0">
                <a:latin typeface="Arial" panose="020B0604020202020204" pitchFamily="34" charset="0"/>
              </a:rPr>
              <a:t>”</a:t>
            </a:r>
            <a:r>
              <a:rPr lang="zh-CN" altLang="en-US" sz="2400" dirty="0">
                <a:latin typeface="宋体" panose="02010600030101010101" pitchFamily="2" charset="-122"/>
              </a:rPr>
              <a:t>阻塞。</a:t>
            </a:r>
            <a:r>
              <a:rPr lang="en-US" altLang="zh-CN" sz="2400" dirty="0">
                <a:latin typeface="Arial" panose="020B0604020202020204" pitchFamily="34" charset="0"/>
              </a:rPr>
              <a:t>——</a:t>
            </a:r>
            <a:r>
              <a:rPr lang="en-US" altLang="zh-CN" sz="2400" dirty="0">
                <a:latin typeface="宋体" panose="02010600030101010101" pitchFamily="2" charset="-122"/>
              </a:rPr>
              <a:t>[</a:t>
            </a:r>
            <a:r>
              <a:rPr lang="zh-CN" altLang="en-US" sz="2400" dirty="0">
                <a:latin typeface="宋体" panose="02010600030101010101" pitchFamily="2" charset="-122"/>
              </a:rPr>
              <a:t>美</a:t>
            </a:r>
            <a:r>
              <a:rPr lang="en-US" altLang="zh-CN" sz="2400" dirty="0">
                <a:latin typeface="宋体" panose="02010600030101010101" pitchFamily="2" charset="-122"/>
              </a:rPr>
              <a:t>]William Stallings</a:t>
            </a:r>
            <a:r>
              <a:rPr lang="zh-CN" altLang="en-US" sz="2400" dirty="0">
                <a:latin typeface="宋体" panose="02010600030101010101" pitchFamily="2" charset="-122"/>
              </a:rPr>
              <a:t>著</a:t>
            </a:r>
            <a:r>
              <a:rPr lang="en-US" altLang="zh-CN" sz="2400" dirty="0">
                <a:latin typeface="宋体" panose="02010600030101010101" pitchFamily="2" charset="-122"/>
              </a:rPr>
              <a:t>《</a:t>
            </a:r>
            <a:r>
              <a:rPr lang="zh-CN" altLang="en-US" sz="2400" dirty="0">
                <a:latin typeface="宋体" panose="02010600030101010101" pitchFamily="2" charset="-122"/>
              </a:rPr>
              <a:t>操作系统</a:t>
            </a:r>
            <a:r>
              <a:rPr lang="en-US" altLang="zh-CN" sz="2400" dirty="0">
                <a:latin typeface="Arial" panose="020B0604020202020204" pitchFamily="34" charset="0"/>
              </a:rPr>
              <a:t>——</a:t>
            </a:r>
            <a:r>
              <a:rPr lang="zh-CN" altLang="en-US" sz="2400" dirty="0">
                <a:latin typeface="宋体" panose="02010600030101010101" pitchFamily="2" charset="-122"/>
              </a:rPr>
              <a:t>内核与设计原理</a:t>
            </a:r>
            <a:r>
              <a:rPr lang="en-US" altLang="zh-CN" sz="2400" dirty="0">
                <a:latin typeface="宋体" panose="02010600030101010101" pitchFamily="2" charset="-122"/>
              </a:rPr>
              <a:t>(</a:t>
            </a:r>
            <a:r>
              <a:rPr lang="zh-CN" altLang="en-US" sz="2400" dirty="0">
                <a:latin typeface="宋体" panose="02010600030101010101" pitchFamily="2" charset="-122"/>
              </a:rPr>
              <a:t>第四版）</a:t>
            </a:r>
            <a:r>
              <a:rPr lang="en-US" altLang="zh-CN" sz="2400" dirty="0">
                <a:latin typeface="宋体" panose="02010600030101010101" pitchFamily="2" charset="-122"/>
              </a:rPr>
              <a:t>》</a:t>
            </a:r>
            <a:endParaRPr lang="en-US" altLang="zh-CN" sz="2400" dirty="0">
              <a:latin typeface="宋体" panose="02010600030101010101" pitchFamily="2" charset="-122"/>
            </a:endParaRPr>
          </a:p>
        </p:txBody>
      </p:sp>
      <p:sp>
        <p:nvSpPr>
          <p:cNvPr id="7" name="Rectangle 2"/>
          <p:cNvSpPr txBox="1">
            <a:spLocks noChangeArrowheads="1"/>
          </p:cNvSpPr>
          <p:nvPr/>
        </p:nvSpPr>
        <p:spPr>
          <a:xfrm>
            <a:off x="323850" y="214313"/>
            <a:ext cx="8620125" cy="693738"/>
          </a:xfrm>
          <a:prstGeom prst="rect">
            <a:avLst/>
          </a:prstGeom>
        </p:spPr>
        <p:txBody>
          <a:bodyPr/>
          <a:lstStyle>
            <a:lvl1pPr algn="l" rtl="0" eaLnBrk="0" fontAlgn="base" hangingPunct="0">
              <a:spcBef>
                <a:spcPct val="0"/>
              </a:spcBef>
              <a:spcAft>
                <a:spcPct val="0"/>
              </a:spcAft>
              <a:defRPr sz="4400" b="1">
                <a:solidFill>
                  <a:srgbClr val="000066"/>
                </a:solidFill>
                <a:latin typeface="+mj-lt"/>
                <a:ea typeface="+mj-ea"/>
                <a:cs typeface="+mj-cs"/>
              </a:defRPr>
            </a:lvl1pPr>
            <a:lvl2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2pPr>
            <a:lvl3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3pPr>
            <a:lvl4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4pPr>
            <a:lvl5pPr algn="l" rtl="0" eaLnBrk="0" fontAlgn="base" hangingPunct="0">
              <a:spcBef>
                <a:spcPct val="0"/>
              </a:spcBef>
              <a:spcAft>
                <a:spcPct val="0"/>
              </a:spcAft>
              <a:defRPr sz="4400" b="1">
                <a:solidFill>
                  <a:srgbClr val="000066"/>
                </a:solidFill>
                <a:latin typeface="Tahoma" panose="020B0604030504040204" pitchFamily="34" charset="0"/>
                <a:ea typeface="黑体" panose="02010609060101010101" pitchFamily="49" charset="-122"/>
              </a:defRPr>
            </a:lvl5pPr>
            <a:lvl6pPr marL="4572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6pPr>
            <a:lvl7pPr marL="9144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7pPr>
            <a:lvl8pPr marL="13716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8pPr>
            <a:lvl9pPr marL="1828800" algn="l" rtl="0" fontAlgn="base">
              <a:spcBef>
                <a:spcPct val="0"/>
              </a:spcBef>
              <a:spcAft>
                <a:spcPct val="0"/>
              </a:spcAft>
              <a:defRPr sz="4400" b="1">
                <a:solidFill>
                  <a:srgbClr val="000066"/>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600" b="1" i="0" u="none" strike="noStrike" kern="0" cap="none" spc="0" normalizeH="0" baseline="0" noProof="0" dirty="0">
                <a:ln>
                  <a:noFill/>
                </a:ln>
                <a:solidFill>
                  <a:srgbClr val="000066"/>
                </a:solidFill>
                <a:effectLst/>
                <a:uLnTx/>
                <a:uFillTx/>
                <a:latin typeface="+mj-lt"/>
                <a:ea typeface="+mj-ea"/>
                <a:cs typeface="+mj-cs"/>
              </a:rPr>
              <a:t>3.5 </a:t>
            </a:r>
            <a:r>
              <a:rPr kumimoji="0" lang="zh-CN" altLang="en-US" sz="3600" b="1" i="0" u="none" strike="noStrike" kern="0" cap="none" spc="0" normalizeH="0" baseline="0" noProof="0" dirty="0">
                <a:ln>
                  <a:noFill/>
                </a:ln>
                <a:solidFill>
                  <a:srgbClr val="000066"/>
                </a:solidFill>
                <a:effectLst/>
                <a:uLnTx/>
                <a:uFillTx/>
                <a:latin typeface="黑体" panose="02010609060101010101" pitchFamily="49" charset="-122"/>
                <a:ea typeface="+mj-ea"/>
                <a:cs typeface="+mj-cs"/>
              </a:rPr>
              <a:t>死锁概述</a:t>
            </a:r>
            <a:endParaRPr kumimoji="0" lang="zh-CN" altLang="en-US" sz="3600" b="1" i="0" u="none" strike="noStrike" kern="0" cap="none" spc="0" normalizeH="0" baseline="0" noProof="0" dirty="0">
              <a:ln>
                <a:noFill/>
              </a:ln>
              <a:solidFill>
                <a:srgbClr val="000066"/>
              </a:solidFill>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19491">
                                            <p:txEl>
                                              <p:charRg st="0" end="63"/>
                                            </p:txEl>
                                          </p:spTgt>
                                        </p:tgtEl>
                                        <p:attrNameLst>
                                          <p:attrName>style.visibility</p:attrName>
                                        </p:attrNameLst>
                                      </p:cBhvr>
                                      <p:to>
                                        <p:strVal val="visible"/>
                                      </p:to>
                                    </p:set>
                                    <p:animEffect transition="in" filter="wipe(up)">
                                      <p:cBhvr>
                                        <p:cTn id="7" dur="500"/>
                                        <p:tgtEl>
                                          <p:spTgt spid="319491">
                                            <p:txEl>
                                              <p:charRg st="0" end="63"/>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9491">
                                            <p:txEl>
                                              <p:charRg st="63" end="155"/>
                                            </p:txEl>
                                          </p:spTgt>
                                        </p:tgtEl>
                                        <p:attrNameLst>
                                          <p:attrName>style.visibility</p:attrName>
                                        </p:attrNameLst>
                                      </p:cBhvr>
                                      <p:to>
                                        <p:strVal val="visible"/>
                                      </p:to>
                                    </p:set>
                                    <p:animEffect transition="in" filter="wipe(up)">
                                      <p:cBhvr>
                                        <p:cTn id="11" dur="500"/>
                                        <p:tgtEl>
                                          <p:spTgt spid="319491">
                                            <p:txEl>
                                              <p:charRg st="63" end="155"/>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319491">
                                            <p:txEl>
                                              <p:charRg st="155" end="231"/>
                                            </p:txEl>
                                          </p:spTgt>
                                        </p:tgtEl>
                                        <p:attrNameLst>
                                          <p:attrName>style.visibility</p:attrName>
                                        </p:attrNameLst>
                                      </p:cBhvr>
                                      <p:to>
                                        <p:strVal val="visible"/>
                                      </p:to>
                                    </p:set>
                                    <p:animEffect transition="in" filter="wipe(up)">
                                      <p:cBhvr>
                                        <p:cTn id="15" dur="500"/>
                                        <p:tgtEl>
                                          <p:spTgt spid="319491">
                                            <p:txEl>
                                              <p:charRg st="155" end="23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1"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000"/>
              <a:t>可重用性资源和消耗性资源</a:t>
            </a:r>
            <a:endParaRPr lang="zh-CN" altLang="en-US" sz="4000"/>
          </a:p>
        </p:txBody>
      </p:sp>
      <p:sp>
        <p:nvSpPr>
          <p:cNvPr id="3" name="内容占位符 2"/>
          <p:cNvSpPr>
            <a:spLocks noGrp="1"/>
          </p:cNvSpPr>
          <p:nvPr>
            <p:ph idx="1"/>
          </p:nvPr>
        </p:nvSpPr>
        <p:spPr>
          <a:xfrm>
            <a:off x="190500" y="1125855"/>
            <a:ext cx="8478520" cy="5006975"/>
          </a:xfrm>
        </p:spPr>
        <p:txBody>
          <a:bodyPr/>
          <a:p>
            <a:pPr algn="just"/>
            <a:r>
              <a:rPr lang="zh-CN" altLang="en-US" dirty="0">
                <a:sym typeface="+mn-ea"/>
              </a:rPr>
              <a:t>可重用性资源：一种可供用户重复使用多次的资源</a:t>
            </a:r>
            <a:endParaRPr lang="zh-CN" altLang="en-US" dirty="0">
              <a:sym typeface="+mn-ea"/>
            </a:endParaRPr>
          </a:p>
          <a:p>
            <a:pPr lvl="1" algn="just"/>
            <a:r>
              <a:rPr lang="zh-CN" altLang="en-US" dirty="0">
                <a:sym typeface="+mn-ea"/>
              </a:rPr>
              <a:t>每一个可重用性资源中的单元只能分配给一个进程使用，不允许多个进程共享。</a:t>
            </a:r>
            <a:endParaRPr lang="zh-CN" altLang="en-US" dirty="0">
              <a:sym typeface="+mn-ea"/>
            </a:endParaRPr>
          </a:p>
          <a:p>
            <a:pPr lvl="1" algn="just"/>
            <a:r>
              <a:rPr lang="zh-CN" altLang="en-US" dirty="0">
                <a:sym typeface="+mn-ea"/>
              </a:rPr>
              <a:t>进程在使用可重用性资源时，须按照这样的顺序：① 请求资源。如果请求资源失败，请求进程将会被阻塞或循环等待。② 使用资源。进程对资源进行操作，如用打印机进行打印；③ 释放资源。当进程使用完后自己释放资源。</a:t>
            </a:r>
            <a:endParaRPr lang="zh-CN" altLang="en-US" dirty="0">
              <a:sym typeface="+mn-ea"/>
            </a:endParaRPr>
          </a:p>
          <a:p>
            <a:pPr lvl="1" algn="just"/>
            <a:r>
              <a:rPr lang="zh-CN" altLang="en-US" dirty="0">
                <a:sym typeface="+mn-ea"/>
              </a:rPr>
              <a:t>每一类可重用性资源中的单元数目是相对固定的，进程在运行期间既不能创建也不能删除它。</a:t>
            </a:r>
            <a:endParaRPr lang="zh-CN" alt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000"/>
              <a:t>可重用性资源和消耗性资源</a:t>
            </a:r>
            <a:endParaRPr lang="zh-CN" altLang="en-US" sz="4000"/>
          </a:p>
        </p:txBody>
      </p:sp>
      <p:sp>
        <p:nvSpPr>
          <p:cNvPr id="3" name="内容占位符 2"/>
          <p:cNvSpPr>
            <a:spLocks noGrp="1"/>
          </p:cNvSpPr>
          <p:nvPr>
            <p:ph idx="1"/>
          </p:nvPr>
        </p:nvSpPr>
        <p:spPr>
          <a:xfrm>
            <a:off x="190500" y="1125855"/>
            <a:ext cx="8478520" cy="5006975"/>
          </a:xfrm>
        </p:spPr>
        <p:txBody>
          <a:bodyPr/>
          <a:p>
            <a:pPr algn="just"/>
            <a:r>
              <a:rPr lang="zh-CN" altLang="en-US" dirty="0">
                <a:sym typeface="+mn-ea"/>
              </a:rPr>
              <a:t>可消耗性资源：又称为临时性资源，它是在进程运行期间，由进程动态地创建和消耗的</a:t>
            </a:r>
            <a:endParaRPr lang="zh-CN" altLang="en-US" dirty="0">
              <a:sym typeface="+mn-ea"/>
            </a:endParaRPr>
          </a:p>
          <a:p>
            <a:pPr lvl="1" algn="just"/>
            <a:r>
              <a:rPr lang="zh-CN" altLang="en-US" dirty="0">
                <a:sym typeface="+mn-ea"/>
              </a:rPr>
              <a:t>每一类可消耗性资源的单元数目在进程运行期间是可以不断变化的，有时它可以有许多，有时可能为0；</a:t>
            </a:r>
            <a:endParaRPr lang="zh-CN" altLang="en-US" dirty="0">
              <a:sym typeface="+mn-ea"/>
            </a:endParaRPr>
          </a:p>
          <a:p>
            <a:pPr lvl="1" algn="just"/>
            <a:r>
              <a:rPr lang="zh-CN" altLang="en-US" dirty="0">
                <a:sym typeface="+mn-ea"/>
              </a:rPr>
              <a:t>进程在运行过程中，可以不断地创造可消耗性资源的单元，将它们放入该资源类的缓冲区中，以增加该资源类的单元数目。</a:t>
            </a:r>
            <a:endParaRPr lang="zh-CN" altLang="en-US" dirty="0">
              <a:sym typeface="+mn-ea"/>
            </a:endParaRPr>
          </a:p>
          <a:p>
            <a:pPr lvl="1" algn="just"/>
            <a:r>
              <a:rPr lang="zh-CN" altLang="en-US" dirty="0">
                <a:sym typeface="+mn-ea"/>
              </a:rPr>
              <a:t>进程在运行过程中，可以请求若干个可消耗性资源单元，用于进程自己的消耗，不再将它们返回给该资源类中</a:t>
            </a:r>
            <a:endParaRPr lang="zh-CN" altLang="en-US" dirty="0">
              <a:sym typeface="+mn-ea"/>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sz="4000"/>
              <a:t>可抢占性资源和不可抢占性资源</a:t>
            </a:r>
            <a:endParaRPr lang="zh-CN" altLang="en-US" sz="4000"/>
          </a:p>
        </p:txBody>
      </p:sp>
      <p:sp>
        <p:nvSpPr>
          <p:cNvPr id="3" name="内容占位符 2"/>
          <p:cNvSpPr>
            <a:spLocks noGrp="1"/>
          </p:cNvSpPr>
          <p:nvPr>
            <p:ph idx="1"/>
          </p:nvPr>
        </p:nvSpPr>
        <p:spPr/>
        <p:txBody>
          <a:bodyPr/>
          <a:p>
            <a:r>
              <a:rPr lang="zh-CN" altLang="en-US"/>
              <a:t>可抢占性资源</a:t>
            </a:r>
            <a:br>
              <a:rPr lang="zh-CN" altLang="en-US"/>
            </a:br>
            <a:r>
              <a:rPr lang="zh-CN" altLang="en-US"/>
              <a:t>　</a:t>
            </a:r>
            <a:r>
              <a:rPr lang="zh-CN" altLang="en-US" sz="2800"/>
              <a:t>可把系统中的资源分成两类，一类是可抢占性资源，是指某进程在获得这类资源后，该资源可以再被其它进程或系统抢占。</a:t>
            </a:r>
            <a:endParaRPr lang="zh-CN" altLang="en-US"/>
          </a:p>
          <a:p>
            <a:r>
              <a:rPr lang="zh-CN" altLang="en-US"/>
              <a:t>不可抢占性资源</a:t>
            </a:r>
            <a:br>
              <a:rPr lang="zh-CN" altLang="en-US"/>
            </a:br>
            <a:r>
              <a:rPr lang="zh-CN" altLang="en-US"/>
              <a:t>　</a:t>
            </a:r>
            <a:r>
              <a:rPr lang="zh-CN" altLang="en-US" sz="2800"/>
              <a:t>另一类资源是不可抢占性资源，即一旦系统把某资源分配给该进程后，就不能将它强行收回，只能在进程用完后自行释放。</a:t>
            </a:r>
            <a:endParaRPr lang="zh-CN" altLang="en-US" sz="280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Rectangle 2"/>
          <p:cNvSpPr>
            <a:spLocks noGrp="1"/>
          </p:cNvSpPr>
          <p:nvPr>
            <p:ph type="title"/>
          </p:nvPr>
        </p:nvSpPr>
        <p:spPr>
          <a:xfrm>
            <a:off x="381000" y="457200"/>
            <a:ext cx="8532813" cy="549275"/>
          </a:xfrm>
          <a:ln/>
        </p:spPr>
        <p:txBody>
          <a:bodyPr vert="horz" wrap="square" lIns="91440" tIns="45720" rIns="91440" bIns="45720" anchor="b" anchorCtr="0"/>
          <a:p>
            <a:pPr eaLnBrk="1" hangingPunct="1"/>
            <a:r>
              <a:rPr lang="en-US" altLang="zh-CN" sz="3200" dirty="0"/>
              <a:t>3.6 </a:t>
            </a:r>
            <a:r>
              <a:rPr lang="zh-CN" altLang="en-US" sz="3200" dirty="0"/>
              <a:t>产生死锁的原因和必要条件</a:t>
            </a:r>
            <a:endParaRPr lang="zh-CN" altLang="en-US" sz="3200" dirty="0"/>
          </a:p>
        </p:txBody>
      </p:sp>
      <p:sp>
        <p:nvSpPr>
          <p:cNvPr id="88067" name="Rectangle 3"/>
          <p:cNvSpPr>
            <a:spLocks noGrp="1"/>
          </p:cNvSpPr>
          <p:nvPr>
            <p:ph type="body" sz="half" idx="1"/>
          </p:nvPr>
        </p:nvSpPr>
        <p:spPr>
          <a:xfrm>
            <a:off x="381000" y="1233488"/>
            <a:ext cx="7993063" cy="2514600"/>
          </a:xfrm>
          <a:ln/>
        </p:spPr>
        <p:txBody>
          <a:bodyPr vert="horz" wrap="square" lIns="91440" tIns="45720" rIns="91440" bIns="45720" anchor="t" anchorCtr="0"/>
          <a:p>
            <a:pPr eaLnBrk="1" hangingPunct="1">
              <a:lnSpc>
                <a:spcPct val="90000"/>
              </a:lnSpc>
              <a:buClr>
                <a:schemeClr val="folHlink"/>
              </a:buClr>
              <a:buSzPct val="60000"/>
              <a:buFont typeface="Wingdings" panose="05000000000000000000" pitchFamily="2" charset="2"/>
              <a:buNone/>
            </a:pPr>
            <a:r>
              <a:rPr lang="en-US" altLang="zh-CN" sz="2400" dirty="0">
                <a:latin typeface="黑体" panose="02010609060101010101" pitchFamily="49" charset="-122"/>
                <a:ea typeface="黑体" panose="02010609060101010101" pitchFamily="49" charset="-122"/>
              </a:rPr>
              <a:t>3.6.1</a:t>
            </a:r>
            <a:r>
              <a:rPr lang="zh-CN" altLang="en-US" sz="2400" dirty="0">
                <a:latin typeface="黑体" panose="02010609060101010101" pitchFamily="49" charset="-122"/>
                <a:ea typeface="黑体" panose="02010609060101010101" pitchFamily="49" charset="-122"/>
              </a:rPr>
              <a:t>产生死锁的原因</a:t>
            </a:r>
            <a:endParaRPr lang="zh-CN" altLang="en-US" sz="2400" dirty="0">
              <a:latin typeface="黑体" panose="02010609060101010101" pitchFamily="49" charset="-122"/>
              <a:ea typeface="黑体" panose="02010609060101010101" pitchFamily="49" charset="-122"/>
            </a:endParaRPr>
          </a:p>
          <a:p>
            <a:pPr eaLnBrk="1" hangingPunct="1">
              <a:lnSpc>
                <a:spcPct val="90000"/>
              </a:lnSpc>
              <a:buClr>
                <a:schemeClr val="folHlink"/>
              </a:buClr>
              <a:buSzPct val="60000"/>
              <a:buFont typeface="Wingdings" panose="05000000000000000000" pitchFamily="2" charset="2"/>
              <a:buNone/>
            </a:pP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竞争资源引起死锁</a:t>
            </a:r>
            <a:endParaRPr lang="zh-CN" altLang="en-US" sz="2400" dirty="0">
              <a:latin typeface="黑体" panose="02010609060101010101" pitchFamily="49" charset="-122"/>
              <a:ea typeface="黑体" panose="02010609060101010101" pitchFamily="49" charset="-122"/>
            </a:endParaRPr>
          </a:p>
          <a:p>
            <a:pPr lvl="1" eaLnBrk="1" hangingPunct="1">
              <a:lnSpc>
                <a:spcPct val="90000"/>
              </a:lnSpc>
              <a:buClr>
                <a:schemeClr val="hlink"/>
              </a:buClr>
              <a:buSzPct val="55000"/>
              <a:buFont typeface="Wingdings" panose="05000000000000000000" pitchFamily="2" charset="2"/>
            </a:pPr>
            <a:r>
              <a:rPr lang="zh-CN" altLang="en-US" sz="2400" dirty="0">
                <a:latin typeface="黑体" panose="02010609060101010101" pitchFamily="49" charset="-122"/>
                <a:ea typeface="黑体" panose="02010609060101010101" pitchFamily="49" charset="-122"/>
              </a:rPr>
              <a:t>可抢占（</a:t>
            </a:r>
            <a:r>
              <a:rPr lang="en-US" altLang="zh-CN" sz="2400" dirty="0">
                <a:latin typeface="黑体" panose="02010609060101010101" pitchFamily="49" charset="-122"/>
                <a:ea typeface="黑体" panose="02010609060101010101" pitchFamily="49" charset="-122"/>
              </a:rPr>
              <a:t>CPU</a:t>
            </a:r>
            <a:r>
              <a:rPr lang="zh-CN" altLang="en-US" sz="2400" dirty="0">
                <a:latin typeface="黑体" panose="02010609060101010101" pitchFamily="49" charset="-122"/>
                <a:ea typeface="黑体" panose="02010609060101010101" pitchFamily="49" charset="-122"/>
              </a:rPr>
              <a:t>、内存）和非</a:t>
            </a:r>
            <a:r>
              <a:rPr lang="zh-CN" altLang="en-US" sz="2400" dirty="0">
                <a:latin typeface="黑体" panose="02010609060101010101" pitchFamily="49" charset="-122"/>
                <a:ea typeface="黑体" panose="02010609060101010101" pitchFamily="49" charset="-122"/>
                <a:sym typeface="+mn-ea"/>
              </a:rPr>
              <a:t>抢占</a:t>
            </a:r>
            <a:r>
              <a:rPr lang="zh-CN" altLang="en-US" sz="2400" dirty="0">
                <a:latin typeface="黑体" panose="02010609060101010101" pitchFamily="49" charset="-122"/>
                <a:ea typeface="黑体" panose="02010609060101010101" pitchFamily="49" charset="-122"/>
              </a:rPr>
              <a:t>性（打印机，磁带机）资源</a:t>
            </a:r>
            <a:endParaRPr lang="zh-CN" altLang="en-US" sz="2400" dirty="0">
              <a:latin typeface="黑体" panose="02010609060101010101" pitchFamily="49" charset="-122"/>
              <a:ea typeface="黑体" panose="02010609060101010101" pitchFamily="49" charset="-122"/>
            </a:endParaRPr>
          </a:p>
          <a:p>
            <a:pPr lvl="1" eaLnBrk="1" hangingPunct="1">
              <a:lnSpc>
                <a:spcPct val="90000"/>
              </a:lnSpc>
              <a:buClr>
                <a:schemeClr val="hlink"/>
              </a:buClr>
              <a:buSzPct val="55000"/>
              <a:buFont typeface="Wingdings" panose="05000000000000000000" pitchFamily="2" charset="2"/>
            </a:pPr>
            <a:r>
              <a:rPr lang="zh-CN" altLang="en-US" sz="2400" dirty="0">
                <a:latin typeface="黑体" panose="02010609060101010101" pitchFamily="49" charset="-122"/>
                <a:ea typeface="黑体" panose="02010609060101010101" pitchFamily="49" charset="-122"/>
              </a:rPr>
              <a:t>竞争非</a:t>
            </a:r>
            <a:r>
              <a:rPr lang="zh-CN" altLang="en-US" sz="2400" dirty="0">
                <a:latin typeface="黑体" panose="02010609060101010101" pitchFamily="49" charset="-122"/>
                <a:ea typeface="黑体" panose="02010609060101010101" pitchFamily="49" charset="-122"/>
                <a:sym typeface="+mn-ea"/>
              </a:rPr>
              <a:t>抢占</a:t>
            </a:r>
            <a:r>
              <a:rPr lang="zh-CN" altLang="en-US" sz="2400" dirty="0">
                <a:latin typeface="黑体" panose="02010609060101010101" pitchFamily="49" charset="-122"/>
                <a:ea typeface="黑体" panose="02010609060101010101" pitchFamily="49" charset="-122"/>
              </a:rPr>
              <a:t>性资源</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可造成死锁 </a:t>
            </a:r>
            <a:endParaRPr lang="zh-CN" altLang="en-US" sz="2400" dirty="0">
              <a:latin typeface="黑体" panose="02010609060101010101" pitchFamily="49" charset="-122"/>
              <a:ea typeface="黑体" panose="02010609060101010101" pitchFamily="49" charset="-122"/>
            </a:endParaRPr>
          </a:p>
          <a:p>
            <a:pPr lvl="1" eaLnBrk="1" hangingPunct="1">
              <a:lnSpc>
                <a:spcPct val="90000"/>
              </a:lnSpc>
              <a:buClr>
                <a:schemeClr val="hlink"/>
              </a:buClr>
              <a:buSzPct val="55000"/>
              <a:buFont typeface="Wingdings" panose="05000000000000000000" pitchFamily="2" charset="2"/>
            </a:pPr>
            <a:r>
              <a:rPr lang="zh-CN" altLang="en-US" sz="2400" dirty="0">
                <a:latin typeface="黑体" panose="02010609060101010101" pitchFamily="49" charset="-122"/>
                <a:ea typeface="黑体" panose="02010609060101010101" pitchFamily="49" charset="-122"/>
              </a:rPr>
              <a:t>竞争临时性资源</a:t>
            </a:r>
            <a:endParaRPr lang="zh-CN" altLang="en-US" sz="2400" dirty="0">
              <a:latin typeface="黑体" panose="02010609060101010101" pitchFamily="49" charset="-122"/>
              <a:ea typeface="黑体" panose="02010609060101010101" pitchFamily="49" charset="-122"/>
            </a:endParaRPr>
          </a:p>
          <a:p>
            <a:pPr lvl="1" eaLnBrk="1" hangingPunct="1">
              <a:lnSpc>
                <a:spcPct val="90000"/>
              </a:lnSpc>
              <a:buClr>
                <a:schemeClr val="hlink"/>
              </a:buClr>
              <a:buSzPct val="55000"/>
              <a:buFont typeface="Wingdings" panose="05000000000000000000" pitchFamily="2" charset="2"/>
            </a:pPr>
            <a:endParaRPr lang="en-US" altLang="zh-CN" sz="2400" dirty="0">
              <a:latin typeface="楷体_GB2312" pitchFamily="49" charset="-122"/>
              <a:ea typeface="楷体_GB2312" pitchFamily="49" charset="-122"/>
            </a:endParaRPr>
          </a:p>
        </p:txBody>
      </p:sp>
      <p:sp>
        <p:nvSpPr>
          <p:cNvPr id="88068" name="Oval 6"/>
          <p:cNvSpPr/>
          <p:nvPr/>
        </p:nvSpPr>
        <p:spPr>
          <a:xfrm>
            <a:off x="2592388" y="3969385"/>
            <a:ext cx="576262" cy="576263"/>
          </a:xfrm>
          <a:prstGeom prst="ellipse">
            <a:avLst/>
          </a:prstGeom>
          <a:solidFill>
            <a:schemeClr val="accent1"/>
          </a:solidFill>
          <a:ln w="9525" cap="flat" cmpd="sng">
            <a:solidFill>
              <a:schemeClr val="tx1"/>
            </a:solidFill>
            <a:prstDash val="solid"/>
            <a:miter/>
            <a:headEnd type="none" w="med" len="med"/>
            <a:tailEnd type="none" w="med" len="med"/>
          </a:ln>
        </p:spPr>
        <p:txBody>
          <a:bodyPr wrap="none" anchor="ctr" anchorCtr="0"/>
          <a:p>
            <a:pPr eaLnBrk="1" hangingPunct="1">
              <a:spcBef>
                <a:spcPct val="50000"/>
              </a:spcBef>
            </a:pPr>
            <a:r>
              <a:rPr lang="en-US" altLang="zh-CN" b="0" dirty="0">
                <a:latin typeface="Times New Roman" panose="02020603050405020304" pitchFamily="18" charset="0"/>
              </a:rPr>
              <a:t>p</a:t>
            </a:r>
            <a:r>
              <a:rPr lang="en-US" altLang="zh-CN" sz="2000" b="0" dirty="0">
                <a:latin typeface="Times New Roman" panose="02020603050405020304" pitchFamily="18" charset="0"/>
              </a:rPr>
              <a:t>1</a:t>
            </a:r>
            <a:endParaRPr lang="en-US" altLang="zh-CN" sz="2000" b="0" dirty="0">
              <a:latin typeface="Times New Roman" panose="02020603050405020304" pitchFamily="18" charset="0"/>
            </a:endParaRPr>
          </a:p>
        </p:txBody>
      </p:sp>
      <p:sp>
        <p:nvSpPr>
          <p:cNvPr id="88069" name="Oval 8"/>
          <p:cNvSpPr/>
          <p:nvPr/>
        </p:nvSpPr>
        <p:spPr>
          <a:xfrm>
            <a:off x="2520950" y="5625148"/>
            <a:ext cx="576263" cy="576262"/>
          </a:xfrm>
          <a:prstGeom prst="ellipse">
            <a:avLst/>
          </a:prstGeom>
          <a:solidFill>
            <a:schemeClr val="accent1"/>
          </a:solidFill>
          <a:ln w="25400" cap="flat" cmpd="sng">
            <a:solidFill>
              <a:schemeClr val="tx1"/>
            </a:solidFill>
            <a:prstDash val="solid"/>
            <a:miter/>
            <a:headEnd type="none" w="med" len="med"/>
            <a:tailEnd type="none" w="med" len="med"/>
          </a:ln>
        </p:spPr>
        <p:txBody>
          <a:bodyPr wrap="none" anchor="ctr" anchorCtr="0"/>
          <a:p>
            <a:pPr eaLnBrk="1" hangingPunct="1">
              <a:spcBef>
                <a:spcPct val="50000"/>
              </a:spcBef>
            </a:pPr>
            <a:r>
              <a:rPr lang="en-US" altLang="zh-CN" b="0" dirty="0">
                <a:latin typeface="Times New Roman" panose="02020603050405020304" pitchFamily="18" charset="0"/>
              </a:rPr>
              <a:t>p</a:t>
            </a:r>
            <a:r>
              <a:rPr lang="en-US" altLang="zh-CN" sz="2000" b="0" dirty="0">
                <a:latin typeface="Times New Roman" panose="02020603050405020304" pitchFamily="18" charset="0"/>
              </a:rPr>
              <a:t>2</a:t>
            </a:r>
            <a:endParaRPr lang="en-US" altLang="zh-CN" sz="2000" b="0" dirty="0">
              <a:latin typeface="Times New Roman" panose="02020603050405020304" pitchFamily="18" charset="0"/>
            </a:endParaRPr>
          </a:p>
        </p:txBody>
      </p:sp>
      <p:sp>
        <p:nvSpPr>
          <p:cNvPr id="88070" name="Rectangle 9"/>
          <p:cNvSpPr/>
          <p:nvPr/>
        </p:nvSpPr>
        <p:spPr>
          <a:xfrm>
            <a:off x="1296988" y="4906010"/>
            <a:ext cx="647700" cy="431800"/>
          </a:xfrm>
          <a:prstGeom prst="rect">
            <a:avLst/>
          </a:prstGeom>
          <a:solidFill>
            <a:schemeClr val="accent1"/>
          </a:solidFill>
          <a:ln w="25400" cap="flat" cmpd="sng">
            <a:solidFill>
              <a:schemeClr val="tx1"/>
            </a:solidFill>
            <a:prstDash val="solid"/>
            <a:miter/>
            <a:headEnd type="none" w="med" len="med"/>
            <a:tailEnd type="none" w="med" len="med"/>
          </a:ln>
        </p:spPr>
        <p:txBody>
          <a:bodyPr wrap="none" anchor="ctr" anchorCtr="0"/>
          <a:p>
            <a:pPr eaLnBrk="1" hangingPunct="1">
              <a:spcBef>
                <a:spcPct val="50000"/>
              </a:spcBef>
            </a:pPr>
            <a:r>
              <a:rPr lang="en-US" altLang="zh-CN" b="0" dirty="0">
                <a:latin typeface="Times New Roman" panose="02020603050405020304" pitchFamily="18" charset="0"/>
              </a:rPr>
              <a:t>R</a:t>
            </a:r>
            <a:r>
              <a:rPr lang="en-US" altLang="zh-CN" sz="2000" b="0" dirty="0">
                <a:latin typeface="Times New Roman" panose="02020603050405020304" pitchFamily="18" charset="0"/>
              </a:rPr>
              <a:t>1</a:t>
            </a:r>
            <a:endParaRPr lang="en-US" altLang="zh-CN" sz="2000" b="0" dirty="0">
              <a:latin typeface="Times New Roman" panose="02020603050405020304" pitchFamily="18" charset="0"/>
            </a:endParaRPr>
          </a:p>
        </p:txBody>
      </p:sp>
      <p:sp>
        <p:nvSpPr>
          <p:cNvPr id="88071" name="Rectangle 11"/>
          <p:cNvSpPr/>
          <p:nvPr/>
        </p:nvSpPr>
        <p:spPr>
          <a:xfrm>
            <a:off x="3816350" y="4832985"/>
            <a:ext cx="647700" cy="431800"/>
          </a:xfrm>
          <a:prstGeom prst="rect">
            <a:avLst/>
          </a:prstGeom>
          <a:solidFill>
            <a:schemeClr val="accent1"/>
          </a:solidFill>
          <a:ln w="25400" cap="flat" cmpd="sng">
            <a:solidFill>
              <a:schemeClr val="tx1"/>
            </a:solidFill>
            <a:prstDash val="solid"/>
            <a:miter/>
            <a:headEnd type="none" w="med" len="med"/>
            <a:tailEnd type="none" w="med" len="med"/>
          </a:ln>
        </p:spPr>
        <p:txBody>
          <a:bodyPr wrap="none" anchor="ctr" anchorCtr="0"/>
          <a:p>
            <a:pPr eaLnBrk="1" hangingPunct="1">
              <a:spcBef>
                <a:spcPct val="50000"/>
              </a:spcBef>
            </a:pPr>
            <a:r>
              <a:rPr lang="en-US" altLang="zh-CN" b="0" dirty="0">
                <a:latin typeface="Times New Roman" panose="02020603050405020304" pitchFamily="18" charset="0"/>
              </a:rPr>
              <a:t>R</a:t>
            </a:r>
            <a:r>
              <a:rPr lang="en-US" altLang="zh-CN" sz="2000" b="0" dirty="0">
                <a:latin typeface="Times New Roman" panose="02020603050405020304" pitchFamily="18" charset="0"/>
              </a:rPr>
              <a:t>2</a:t>
            </a:r>
            <a:endParaRPr lang="en-US" altLang="zh-CN" sz="2000" b="0" dirty="0">
              <a:latin typeface="Times New Roman" panose="02020603050405020304" pitchFamily="18" charset="0"/>
            </a:endParaRPr>
          </a:p>
        </p:txBody>
      </p:sp>
      <p:sp>
        <p:nvSpPr>
          <p:cNvPr id="88072" name="Line 17"/>
          <p:cNvSpPr/>
          <p:nvPr/>
        </p:nvSpPr>
        <p:spPr>
          <a:xfrm flipH="1" flipV="1">
            <a:off x="1800225" y="5409248"/>
            <a:ext cx="649288" cy="576262"/>
          </a:xfrm>
          <a:prstGeom prst="line">
            <a:avLst/>
          </a:prstGeom>
          <a:ln w="25400" cap="flat" cmpd="sng">
            <a:solidFill>
              <a:schemeClr val="tx1"/>
            </a:solidFill>
            <a:prstDash val="solid"/>
            <a:miter/>
            <a:headEnd type="none" w="med" len="med"/>
            <a:tailEnd type="triangle" w="med" len="med"/>
          </a:ln>
        </p:spPr>
      </p:sp>
      <p:sp>
        <p:nvSpPr>
          <p:cNvPr id="88073" name="Line 18"/>
          <p:cNvSpPr/>
          <p:nvPr/>
        </p:nvSpPr>
        <p:spPr>
          <a:xfrm flipV="1">
            <a:off x="1728788" y="4256723"/>
            <a:ext cx="792162" cy="504825"/>
          </a:xfrm>
          <a:prstGeom prst="line">
            <a:avLst/>
          </a:prstGeom>
          <a:ln w="25400" cap="flat" cmpd="sng">
            <a:solidFill>
              <a:schemeClr val="tx1"/>
            </a:solidFill>
            <a:prstDash val="solid"/>
            <a:miter/>
            <a:headEnd type="none" w="med" len="med"/>
            <a:tailEnd type="triangle" w="med" len="med"/>
          </a:ln>
        </p:spPr>
      </p:sp>
      <p:sp>
        <p:nvSpPr>
          <p:cNvPr id="88074" name="Line 19"/>
          <p:cNvSpPr/>
          <p:nvPr/>
        </p:nvSpPr>
        <p:spPr>
          <a:xfrm flipH="1">
            <a:off x="3241675" y="5409248"/>
            <a:ext cx="647700" cy="431800"/>
          </a:xfrm>
          <a:prstGeom prst="line">
            <a:avLst/>
          </a:prstGeom>
          <a:ln w="25400" cap="flat" cmpd="sng">
            <a:solidFill>
              <a:schemeClr val="tx1"/>
            </a:solidFill>
            <a:prstDash val="solid"/>
            <a:miter/>
            <a:headEnd type="none" w="med" len="med"/>
            <a:tailEnd type="triangle" w="med" len="med"/>
          </a:ln>
        </p:spPr>
      </p:sp>
      <p:sp>
        <p:nvSpPr>
          <p:cNvPr id="88075" name="Line 20"/>
          <p:cNvSpPr/>
          <p:nvPr/>
        </p:nvSpPr>
        <p:spPr>
          <a:xfrm>
            <a:off x="3313113" y="4256723"/>
            <a:ext cx="576262" cy="433387"/>
          </a:xfrm>
          <a:prstGeom prst="line">
            <a:avLst/>
          </a:prstGeom>
          <a:ln w="25400" cap="flat" cmpd="sng">
            <a:solidFill>
              <a:schemeClr val="tx1"/>
            </a:solidFill>
            <a:prstDash val="solid"/>
            <a:miter/>
            <a:headEnd type="none" w="med" len="med"/>
            <a:tailEnd type="triangle" w="med" len="med"/>
          </a:ln>
        </p:spPr>
      </p:sp>
      <p:sp>
        <p:nvSpPr>
          <p:cNvPr id="2" name="文本框 1"/>
          <p:cNvSpPr txBox="1"/>
          <p:nvPr/>
        </p:nvSpPr>
        <p:spPr>
          <a:xfrm>
            <a:off x="5400040" y="4185285"/>
            <a:ext cx="2692400" cy="829945"/>
          </a:xfrm>
          <a:prstGeom prst="rect">
            <a:avLst/>
          </a:prstGeom>
          <a:noFill/>
        </p:spPr>
        <p:txBody>
          <a:bodyPr wrap="square" rtlCol="0" anchor="t">
            <a:spAutoFit/>
          </a:bodyPr>
          <a:p>
            <a:r>
              <a:rPr lang="zh-CN" altLang="en-US" dirty="0">
                <a:sym typeface="+mn-ea"/>
              </a:rPr>
              <a:t>用方块代表资源，用圆圈代表进程</a:t>
            </a:r>
            <a:endParaRPr lang="zh-CN" altLang="en-US" dirty="0">
              <a:sym typeface="+mn-ea"/>
            </a:endParaRPr>
          </a:p>
        </p:txBody>
      </p:sp>
    </p:spTree>
  </p:cSld>
  <p:clrMapOvr>
    <a:masterClrMapping/>
  </p:clrMapOvr>
  <p:transition spd="slow"/>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Text Box 2"/>
          <p:cNvSpPr txBox="1"/>
          <p:nvPr/>
        </p:nvSpPr>
        <p:spPr>
          <a:xfrm>
            <a:off x="381000" y="50800"/>
            <a:ext cx="5178425" cy="457200"/>
          </a:xfrm>
          <a:prstGeom prst="rect">
            <a:avLst/>
          </a:prstGeom>
          <a:noFill/>
          <a:ln w="9525">
            <a:noFill/>
          </a:ln>
        </p:spPr>
        <p:txBody>
          <a:bodyPr>
            <a:spAutoFit/>
          </a:bodyPr>
          <a:p>
            <a:pPr eaLnBrk="1" hangingPunct="1">
              <a:spcBef>
                <a:spcPct val="50000"/>
              </a:spcBef>
              <a:buNone/>
            </a:pPr>
            <a:r>
              <a:rPr lang="en-US" altLang="zh-CN" dirty="0">
                <a:latin typeface="黑体" panose="02010609060101010101" pitchFamily="49" charset="-122"/>
                <a:ea typeface="黑体" panose="02010609060101010101" pitchFamily="49" charset="-122"/>
              </a:rPr>
              <a:t>2 </a:t>
            </a:r>
            <a:r>
              <a:rPr lang="zh-CN" altLang="en-US" dirty="0">
                <a:latin typeface="黑体" panose="02010609060101010101" pitchFamily="49" charset="-122"/>
                <a:ea typeface="黑体" panose="02010609060101010101" pitchFamily="49" charset="-122"/>
              </a:rPr>
              <a:t>进程推进顺序不当引起死锁 </a:t>
            </a:r>
            <a:endParaRPr lang="zh-CN" altLang="en-US" dirty="0">
              <a:latin typeface="黑体" panose="02010609060101010101" pitchFamily="49" charset="-122"/>
              <a:ea typeface="黑体" panose="02010609060101010101" pitchFamily="49" charset="-122"/>
            </a:endParaRPr>
          </a:p>
        </p:txBody>
      </p:sp>
      <p:sp>
        <p:nvSpPr>
          <p:cNvPr id="89091" name="Text Box 3"/>
          <p:cNvSpPr txBox="1"/>
          <p:nvPr/>
        </p:nvSpPr>
        <p:spPr>
          <a:xfrm>
            <a:off x="501650" y="588963"/>
            <a:ext cx="8139113" cy="1400175"/>
          </a:xfrm>
          <a:prstGeom prst="rect">
            <a:avLst/>
          </a:prstGeom>
          <a:noFill/>
          <a:ln w="9525">
            <a:noFill/>
          </a:ln>
        </p:spPr>
        <p:txBody>
          <a:bodyPr>
            <a:spAutoFit/>
          </a:bodyPr>
          <a:p>
            <a:pPr eaLnBrk="1" hangingPunct="1">
              <a:spcBef>
                <a:spcPct val="50000"/>
              </a:spcBef>
              <a:buNone/>
            </a:pPr>
            <a:r>
              <a:rPr lang="zh-CN" altLang="en-US" sz="2000" dirty="0">
                <a:latin typeface="黑体" panose="02010609060101010101" pitchFamily="49" charset="-122"/>
                <a:ea typeface="黑体" panose="02010609060101010101" pitchFamily="49" charset="-122"/>
              </a:rPr>
              <a:t>例：设系统有一台打印机（</a:t>
            </a:r>
            <a:r>
              <a:rPr lang="en-US" altLang="zh-CN" sz="2000" dirty="0">
                <a:latin typeface="黑体" panose="02010609060101010101" pitchFamily="49" charset="-122"/>
                <a:ea typeface="黑体" panose="02010609060101010101" pitchFamily="49" charset="-122"/>
              </a:rPr>
              <a:t>R1</a:t>
            </a:r>
            <a:r>
              <a:rPr lang="zh-CN" altLang="en-US" sz="2000" dirty="0">
                <a:latin typeface="黑体" panose="02010609060101010101" pitchFamily="49" charset="-122"/>
                <a:ea typeface="黑体" panose="02010609060101010101" pitchFamily="49" charset="-122"/>
              </a:rPr>
              <a:t>），一台输入设备</a:t>
            </a:r>
            <a:r>
              <a:rPr lang="en-US" altLang="zh-CN" sz="2000" dirty="0">
                <a:latin typeface="黑体" panose="02010609060101010101" pitchFamily="49" charset="-122"/>
                <a:ea typeface="黑体" panose="02010609060101010101" pitchFamily="49" charset="-122"/>
              </a:rPr>
              <a:t>(R2)</a:t>
            </a:r>
            <a:r>
              <a:rPr lang="zh-CN" altLang="en-US" sz="2000" dirty="0">
                <a:latin typeface="黑体" panose="02010609060101010101" pitchFamily="49" charset="-122"/>
                <a:ea typeface="黑体" panose="02010609060101010101" pitchFamily="49" charset="-122"/>
              </a:rPr>
              <a:t>，两进程共用这两台设备。用信号量</a:t>
            </a:r>
            <a:r>
              <a:rPr lang="en-US" altLang="zh-CN" sz="2000" dirty="0">
                <a:latin typeface="黑体" panose="02010609060101010101" pitchFamily="49" charset="-122"/>
                <a:ea typeface="黑体" panose="02010609060101010101" pitchFamily="49" charset="-122"/>
              </a:rPr>
              <a:t>S1,S2</a:t>
            </a:r>
            <a:r>
              <a:rPr lang="zh-CN" altLang="en-US" sz="2000" dirty="0">
                <a:latin typeface="黑体" panose="02010609060101010101" pitchFamily="49" charset="-122"/>
                <a:ea typeface="黑体" panose="02010609060101010101" pitchFamily="49" charset="-122"/>
              </a:rPr>
              <a:t>表示</a:t>
            </a:r>
            <a:r>
              <a:rPr lang="en-US" altLang="zh-CN" sz="2000" dirty="0">
                <a:latin typeface="黑体" panose="02010609060101010101" pitchFamily="49" charset="-122"/>
                <a:ea typeface="黑体" panose="02010609060101010101" pitchFamily="49" charset="-122"/>
              </a:rPr>
              <a:t>R1,R2</a:t>
            </a:r>
            <a:r>
              <a:rPr lang="zh-CN" altLang="en-US" sz="2000" dirty="0">
                <a:latin typeface="黑体" panose="02010609060101010101" pitchFamily="49" charset="-122"/>
                <a:ea typeface="黑体" panose="02010609060101010101" pitchFamily="49" charset="-122"/>
              </a:rPr>
              <a:t>资源，初值</a:t>
            </a:r>
            <a:r>
              <a:rPr lang="en-US" altLang="zh-CN" sz="2000" dirty="0">
                <a:latin typeface="黑体" panose="02010609060101010101" pitchFamily="49" charset="-122"/>
                <a:ea typeface="黑体" panose="02010609060101010101" pitchFamily="49" charset="-122"/>
              </a:rPr>
              <a:t>1</a:t>
            </a:r>
            <a:r>
              <a:rPr lang="zh-CN" altLang="en-US" sz="2000" dirty="0">
                <a:latin typeface="黑体" panose="02010609060101010101" pitchFamily="49" charset="-122"/>
                <a:ea typeface="黑体" panose="02010609060101010101" pitchFamily="49" charset="-122"/>
              </a:rPr>
              <a:t>。</a:t>
            </a:r>
            <a:endParaRPr lang="zh-CN" altLang="en-US" sz="2000" dirty="0">
              <a:latin typeface="黑体" panose="02010609060101010101" pitchFamily="49" charset="-122"/>
              <a:ea typeface="黑体" panose="02010609060101010101" pitchFamily="49" charset="-122"/>
            </a:endParaRPr>
          </a:p>
          <a:p>
            <a:pPr eaLnBrk="1" hangingPunct="1">
              <a:spcBef>
                <a:spcPct val="50000"/>
              </a:spcBef>
              <a:buNone/>
            </a:pPr>
            <a:br>
              <a:rPr lang="en-US" altLang="zh-CN" sz="1800" dirty="0">
                <a:latin typeface="楷体_GB2312" pitchFamily="49" charset="-122"/>
                <a:ea typeface="黑体" panose="02010609060101010101" pitchFamily="49" charset="-122"/>
              </a:rPr>
            </a:br>
            <a:endParaRPr lang="zh-CN" altLang="en-US" sz="1800" dirty="0">
              <a:latin typeface="楷体_GB2312" pitchFamily="49" charset="-122"/>
              <a:ea typeface="黑体" panose="02010609060101010101" pitchFamily="49" charset="-122"/>
            </a:endParaRPr>
          </a:p>
        </p:txBody>
      </p:sp>
      <p:sp>
        <p:nvSpPr>
          <p:cNvPr id="89092" name="Line 4"/>
          <p:cNvSpPr/>
          <p:nvPr/>
        </p:nvSpPr>
        <p:spPr>
          <a:xfrm>
            <a:off x="3419475" y="2890838"/>
            <a:ext cx="1752600" cy="1371600"/>
          </a:xfrm>
          <a:prstGeom prst="line">
            <a:avLst/>
          </a:prstGeom>
          <a:ln w="9525" cap="flat" cmpd="sng">
            <a:solidFill>
              <a:srgbClr val="000000"/>
            </a:solidFill>
            <a:prstDash val="solid"/>
            <a:headEnd type="none" w="med" len="med"/>
            <a:tailEnd type="triangle" w="med" len="med"/>
          </a:ln>
        </p:spPr>
      </p:sp>
      <p:sp>
        <p:nvSpPr>
          <p:cNvPr id="89093" name="Rectangle 5"/>
          <p:cNvSpPr/>
          <p:nvPr/>
        </p:nvSpPr>
        <p:spPr>
          <a:xfrm>
            <a:off x="973138" y="1492250"/>
            <a:ext cx="2578100" cy="3305175"/>
          </a:xfrm>
          <a:prstGeom prst="rect">
            <a:avLst/>
          </a:prstGeom>
          <a:noFill/>
          <a:ln w="9525" cap="flat" cmpd="sng">
            <a:solidFill>
              <a:srgbClr val="000000"/>
            </a:solidFill>
            <a:prstDash val="solid"/>
            <a:miter/>
            <a:headEnd type="none" w="med" len="med"/>
            <a:tailEnd type="none" w="med" len="med"/>
          </a:ln>
        </p:spPr>
        <p:txBody>
          <a:bodyPr wrap="none" anchor="ctr" anchorCtr="0"/>
          <a:p>
            <a:pPr eaLnBrk="1" hangingPunct="1">
              <a:spcBef>
                <a:spcPct val="50000"/>
              </a:spcBef>
            </a:pPr>
            <a:endParaRPr lang="zh-CN" altLang="en-US" dirty="0">
              <a:latin typeface="Times New Roman" panose="02020603050405020304" pitchFamily="18" charset="0"/>
            </a:endParaRPr>
          </a:p>
        </p:txBody>
      </p:sp>
      <p:sp>
        <p:nvSpPr>
          <p:cNvPr id="89094" name="Rectangle 6"/>
          <p:cNvSpPr/>
          <p:nvPr/>
        </p:nvSpPr>
        <p:spPr>
          <a:xfrm>
            <a:off x="4956175" y="1466850"/>
            <a:ext cx="2819400" cy="3305175"/>
          </a:xfrm>
          <a:prstGeom prst="rect">
            <a:avLst/>
          </a:prstGeom>
          <a:noFill/>
          <a:ln w="9525" cap="flat" cmpd="sng">
            <a:solidFill>
              <a:srgbClr val="000000"/>
            </a:solidFill>
            <a:prstDash val="solid"/>
            <a:miter/>
            <a:headEnd type="none" w="med" len="med"/>
            <a:tailEnd type="none" w="med" len="med"/>
          </a:ln>
        </p:spPr>
        <p:txBody>
          <a:bodyPr wrap="none" anchor="ctr" anchorCtr="0"/>
          <a:p>
            <a:pPr eaLnBrk="1" hangingPunct="1">
              <a:spcBef>
                <a:spcPct val="50000"/>
              </a:spcBef>
            </a:pPr>
            <a:endParaRPr lang="zh-CN" altLang="en-US" dirty="0">
              <a:latin typeface="Times New Roman" panose="02020603050405020304" pitchFamily="18" charset="0"/>
            </a:endParaRPr>
          </a:p>
        </p:txBody>
      </p:sp>
      <p:sp>
        <p:nvSpPr>
          <p:cNvPr id="89095" name="矩形 1"/>
          <p:cNvSpPr/>
          <p:nvPr/>
        </p:nvSpPr>
        <p:spPr>
          <a:xfrm>
            <a:off x="469900" y="5045075"/>
            <a:ext cx="7959725" cy="1016000"/>
          </a:xfrm>
          <a:prstGeom prst="rect">
            <a:avLst/>
          </a:prstGeom>
          <a:noFill/>
          <a:ln w="9525">
            <a:noFill/>
          </a:ln>
        </p:spPr>
        <p:txBody>
          <a:bodyPr>
            <a:spAutoFit/>
          </a:bodyPr>
          <a:p>
            <a:pPr eaLnBrk="1" hangingPunct="1">
              <a:spcBef>
                <a:spcPct val="50000"/>
              </a:spcBef>
            </a:pPr>
            <a:r>
              <a:rPr lang="en-US" altLang="zh-CN" sz="2000" dirty="0">
                <a:latin typeface="楷体_GB2312" pitchFamily="49" charset="-122"/>
              </a:rPr>
              <a:t>A</a:t>
            </a:r>
            <a:r>
              <a:rPr lang="zh-CN" altLang="en-US" sz="2000" dirty="0">
                <a:latin typeface="楷体_GB2312" pitchFamily="49" charset="-122"/>
              </a:rPr>
              <a:t>进程占用打印机，又想得到输入设备，而输入设备正被</a:t>
            </a:r>
            <a:r>
              <a:rPr lang="en-US" altLang="zh-CN" sz="2000" dirty="0">
                <a:latin typeface="楷体_GB2312" pitchFamily="49" charset="-122"/>
              </a:rPr>
              <a:t>B</a:t>
            </a:r>
            <a:r>
              <a:rPr lang="zh-CN" altLang="en-US" sz="2000" dirty="0">
                <a:latin typeface="楷体_GB2312" pitchFamily="49" charset="-122"/>
              </a:rPr>
              <a:t>进程占用，</a:t>
            </a:r>
            <a:r>
              <a:rPr lang="en-US" altLang="zh-CN" sz="2000" dirty="0">
                <a:latin typeface="楷体_GB2312" pitchFamily="49" charset="-122"/>
              </a:rPr>
              <a:t>B</a:t>
            </a:r>
            <a:r>
              <a:rPr lang="zh-CN" altLang="en-US" sz="2000" dirty="0">
                <a:latin typeface="楷体_GB2312" pitchFamily="49" charset="-122"/>
              </a:rPr>
              <a:t>进程在未释放输入设备时又要求占用正被</a:t>
            </a:r>
            <a:r>
              <a:rPr lang="en-US" altLang="zh-CN" sz="2000" dirty="0">
                <a:latin typeface="楷体_GB2312" pitchFamily="49" charset="-122"/>
              </a:rPr>
              <a:t>A</a:t>
            </a:r>
            <a:r>
              <a:rPr lang="zh-CN" altLang="en-US" sz="2000" dirty="0">
                <a:latin typeface="楷体_GB2312" pitchFamily="49" charset="-122"/>
              </a:rPr>
              <a:t>进程占用的打印机，则两进程无法运行，进入死锁状态。</a:t>
            </a:r>
            <a:endParaRPr lang="zh-CN" altLang="en-US" sz="2000" dirty="0">
              <a:latin typeface="楷体_GB2312" pitchFamily="49" charset="-122"/>
            </a:endParaRPr>
          </a:p>
        </p:txBody>
      </p:sp>
      <p:pic>
        <p:nvPicPr>
          <p:cNvPr id="89096" name="图片 3"/>
          <p:cNvPicPr>
            <a:picLocks noChangeAspect="1"/>
          </p:cNvPicPr>
          <p:nvPr/>
        </p:nvPicPr>
        <p:blipFill>
          <a:blip r:embed="rId1"/>
          <a:stretch>
            <a:fillRect/>
          </a:stretch>
        </p:blipFill>
        <p:spPr>
          <a:xfrm>
            <a:off x="1019175" y="1654175"/>
            <a:ext cx="2486025" cy="2981325"/>
          </a:xfrm>
          <a:prstGeom prst="rect">
            <a:avLst/>
          </a:prstGeom>
          <a:noFill/>
          <a:ln w="9525">
            <a:noFill/>
          </a:ln>
        </p:spPr>
      </p:pic>
      <p:pic>
        <p:nvPicPr>
          <p:cNvPr id="89097" name="图片 5"/>
          <p:cNvPicPr>
            <a:picLocks noChangeAspect="1"/>
          </p:cNvPicPr>
          <p:nvPr/>
        </p:nvPicPr>
        <p:blipFill>
          <a:blip r:embed="rId2"/>
          <a:stretch>
            <a:fillRect/>
          </a:stretch>
        </p:blipFill>
        <p:spPr>
          <a:xfrm>
            <a:off x="5300663" y="1654175"/>
            <a:ext cx="2371725" cy="3038475"/>
          </a:xfrm>
          <a:prstGeom prst="rect">
            <a:avLst/>
          </a:prstGeom>
          <a:noFill/>
          <a:ln w="9525">
            <a:noFill/>
          </a:ln>
        </p:spPr>
      </p:pic>
    </p:spTree>
  </p:cSld>
  <p:clrMapOvr>
    <a:masterClrMapping/>
  </p:clrMapOvr>
  <p:transition>
    <p:zoom dir="in"/>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Rectangle 2"/>
          <p:cNvSpPr>
            <a:spLocks noGrp="1"/>
          </p:cNvSpPr>
          <p:nvPr>
            <p:ph type="title"/>
          </p:nvPr>
        </p:nvSpPr>
        <p:spPr>
          <a:xfrm>
            <a:off x="611188" y="260350"/>
            <a:ext cx="8532812" cy="549275"/>
          </a:xfrm>
          <a:solidFill>
            <a:srgbClr val="FFFFFF">
              <a:alpha val="100000"/>
            </a:srgbClr>
          </a:solidFill>
          <a:ln/>
        </p:spPr>
        <p:txBody>
          <a:bodyPr vert="horz" wrap="square" lIns="91440" tIns="45720" rIns="91440" bIns="45720" anchor="t" anchorCtr="0"/>
          <a:p>
            <a:pPr eaLnBrk="1" hangingPunct="1"/>
            <a:r>
              <a:rPr lang="zh-CN" altLang="en-US" sz="3600" dirty="0">
                <a:solidFill>
                  <a:schemeClr val="tx1"/>
                </a:solidFill>
                <a:latin typeface="黑体" panose="02010609060101010101" pitchFamily="49" charset="-122"/>
              </a:rPr>
              <a:t>进程推进顺序不当引起死锁</a:t>
            </a:r>
            <a:endParaRPr lang="zh-CN" altLang="en-US" sz="3600" dirty="0">
              <a:solidFill>
                <a:schemeClr val="tx1"/>
              </a:solidFill>
              <a:latin typeface="黑体" panose="02010609060101010101" pitchFamily="49" charset="-122"/>
            </a:endParaRPr>
          </a:p>
        </p:txBody>
      </p:sp>
      <p:sp>
        <p:nvSpPr>
          <p:cNvPr id="90115" name="Line 6"/>
          <p:cNvSpPr/>
          <p:nvPr/>
        </p:nvSpPr>
        <p:spPr>
          <a:xfrm>
            <a:off x="1692275" y="1341438"/>
            <a:ext cx="0" cy="4751387"/>
          </a:xfrm>
          <a:prstGeom prst="line">
            <a:avLst/>
          </a:prstGeom>
          <a:ln w="25400" cap="flat" cmpd="sng">
            <a:solidFill>
              <a:schemeClr val="tx1"/>
            </a:solidFill>
            <a:prstDash val="solid"/>
            <a:miter/>
            <a:headEnd type="none" w="med" len="med"/>
            <a:tailEnd type="none" w="med" len="med"/>
          </a:ln>
        </p:spPr>
      </p:sp>
      <p:sp>
        <p:nvSpPr>
          <p:cNvPr id="90116" name="Line 7"/>
          <p:cNvSpPr/>
          <p:nvPr/>
        </p:nvSpPr>
        <p:spPr>
          <a:xfrm>
            <a:off x="900113" y="5445125"/>
            <a:ext cx="7704137" cy="0"/>
          </a:xfrm>
          <a:prstGeom prst="line">
            <a:avLst/>
          </a:prstGeom>
          <a:ln w="25400" cap="flat" cmpd="sng">
            <a:solidFill>
              <a:schemeClr val="tx1"/>
            </a:solidFill>
            <a:prstDash val="solid"/>
            <a:miter/>
            <a:headEnd type="none" w="med" len="med"/>
            <a:tailEnd type="none" w="med" len="med"/>
          </a:ln>
        </p:spPr>
      </p:sp>
      <p:sp>
        <p:nvSpPr>
          <p:cNvPr id="90117" name="Line 8"/>
          <p:cNvSpPr/>
          <p:nvPr/>
        </p:nvSpPr>
        <p:spPr>
          <a:xfrm>
            <a:off x="1692275" y="3789363"/>
            <a:ext cx="5688013" cy="0"/>
          </a:xfrm>
          <a:prstGeom prst="line">
            <a:avLst/>
          </a:prstGeom>
          <a:ln w="25400" cap="flat" cmpd="sng">
            <a:solidFill>
              <a:schemeClr val="tx1"/>
            </a:solidFill>
            <a:prstDash val="sysDot"/>
            <a:miter/>
            <a:headEnd type="none" w="med" len="med"/>
            <a:tailEnd type="none" w="med" len="med"/>
          </a:ln>
        </p:spPr>
      </p:sp>
      <p:sp>
        <p:nvSpPr>
          <p:cNvPr id="90118" name="Line 9"/>
          <p:cNvSpPr/>
          <p:nvPr/>
        </p:nvSpPr>
        <p:spPr>
          <a:xfrm>
            <a:off x="1692275" y="2924175"/>
            <a:ext cx="6480175" cy="0"/>
          </a:xfrm>
          <a:prstGeom prst="line">
            <a:avLst/>
          </a:prstGeom>
          <a:ln w="25400" cap="flat" cmpd="sng">
            <a:solidFill>
              <a:schemeClr val="tx1"/>
            </a:solidFill>
            <a:prstDash val="sysDot"/>
            <a:miter/>
            <a:headEnd type="none" w="med" len="med"/>
            <a:tailEnd type="none" w="med" len="med"/>
          </a:ln>
        </p:spPr>
      </p:sp>
      <p:sp>
        <p:nvSpPr>
          <p:cNvPr id="90119" name="Line 10"/>
          <p:cNvSpPr/>
          <p:nvPr/>
        </p:nvSpPr>
        <p:spPr>
          <a:xfrm>
            <a:off x="1692275" y="2276475"/>
            <a:ext cx="215900" cy="0"/>
          </a:xfrm>
          <a:prstGeom prst="line">
            <a:avLst/>
          </a:prstGeom>
          <a:ln w="25400" cap="flat" cmpd="sng">
            <a:solidFill>
              <a:schemeClr val="tx1"/>
            </a:solidFill>
            <a:prstDash val="solid"/>
            <a:miter/>
            <a:headEnd type="none" w="med" len="med"/>
            <a:tailEnd type="none" w="med" len="med"/>
          </a:ln>
        </p:spPr>
      </p:sp>
      <p:sp>
        <p:nvSpPr>
          <p:cNvPr id="90120" name="Line 11"/>
          <p:cNvSpPr/>
          <p:nvPr/>
        </p:nvSpPr>
        <p:spPr>
          <a:xfrm>
            <a:off x="1692275" y="1557338"/>
            <a:ext cx="215900" cy="0"/>
          </a:xfrm>
          <a:prstGeom prst="line">
            <a:avLst/>
          </a:prstGeom>
          <a:ln w="25400" cap="flat" cmpd="sng">
            <a:solidFill>
              <a:schemeClr val="tx1"/>
            </a:solidFill>
            <a:prstDash val="solid"/>
            <a:miter/>
            <a:headEnd type="none" w="med" len="med"/>
            <a:tailEnd type="none" w="med" len="med"/>
          </a:ln>
        </p:spPr>
      </p:sp>
      <p:sp>
        <p:nvSpPr>
          <p:cNvPr id="90121" name="Line 12"/>
          <p:cNvSpPr/>
          <p:nvPr/>
        </p:nvSpPr>
        <p:spPr>
          <a:xfrm flipV="1">
            <a:off x="2051050" y="1557338"/>
            <a:ext cx="0" cy="3959225"/>
          </a:xfrm>
          <a:prstGeom prst="line">
            <a:avLst/>
          </a:prstGeom>
          <a:ln w="25400" cap="flat" cmpd="sng">
            <a:solidFill>
              <a:schemeClr val="accent2"/>
            </a:solidFill>
            <a:prstDash val="solid"/>
            <a:miter/>
            <a:headEnd type="none" w="med" len="med"/>
            <a:tailEnd type="none" w="med" len="med"/>
          </a:ln>
        </p:spPr>
      </p:sp>
      <p:sp>
        <p:nvSpPr>
          <p:cNvPr id="90122" name="Line 13"/>
          <p:cNvSpPr/>
          <p:nvPr/>
        </p:nvSpPr>
        <p:spPr>
          <a:xfrm>
            <a:off x="2051050" y="1557338"/>
            <a:ext cx="6121400" cy="0"/>
          </a:xfrm>
          <a:prstGeom prst="line">
            <a:avLst/>
          </a:prstGeom>
          <a:ln w="25400" cap="flat" cmpd="sng">
            <a:solidFill>
              <a:schemeClr val="accent2"/>
            </a:solidFill>
            <a:prstDash val="solid"/>
            <a:miter/>
            <a:headEnd type="none" w="med" len="med"/>
            <a:tailEnd type="none" w="med" len="med"/>
          </a:ln>
        </p:spPr>
      </p:sp>
      <p:sp>
        <p:nvSpPr>
          <p:cNvPr id="90123" name="Text Box 14"/>
          <p:cNvSpPr txBox="1"/>
          <p:nvPr/>
        </p:nvSpPr>
        <p:spPr>
          <a:xfrm>
            <a:off x="4325938" y="1065213"/>
            <a:ext cx="350837" cy="457200"/>
          </a:xfrm>
          <a:prstGeom prst="rect">
            <a:avLst/>
          </a:prstGeom>
          <a:noFill/>
          <a:ln w="25400">
            <a:noFill/>
          </a:ln>
        </p:spPr>
        <p:txBody>
          <a:bodyPr wrap="none">
            <a:spAutoFit/>
          </a:bodyPr>
          <a:p>
            <a:pPr eaLnBrk="1" hangingPunct="1">
              <a:spcBef>
                <a:spcPct val="50000"/>
              </a:spcBef>
            </a:pPr>
            <a:r>
              <a:rPr lang="en-US" altLang="zh-CN" b="0" dirty="0">
                <a:solidFill>
                  <a:schemeClr val="accent2"/>
                </a:solidFill>
                <a:latin typeface="Tahoma" panose="020B0604030504040204" pitchFamily="34" charset="0"/>
              </a:rPr>
              <a:t>2</a:t>
            </a:r>
            <a:endParaRPr lang="en-US" altLang="zh-CN" b="0" dirty="0">
              <a:solidFill>
                <a:schemeClr val="accent2"/>
              </a:solidFill>
              <a:latin typeface="Tahoma" panose="020B0604030504040204" pitchFamily="34" charset="0"/>
            </a:endParaRPr>
          </a:p>
        </p:txBody>
      </p:sp>
      <p:sp>
        <p:nvSpPr>
          <p:cNvPr id="90124" name="Line 15"/>
          <p:cNvSpPr/>
          <p:nvPr/>
        </p:nvSpPr>
        <p:spPr>
          <a:xfrm flipV="1">
            <a:off x="3132138" y="2636838"/>
            <a:ext cx="0" cy="2879725"/>
          </a:xfrm>
          <a:prstGeom prst="line">
            <a:avLst/>
          </a:prstGeom>
          <a:ln w="25400" cap="flat" cmpd="sng">
            <a:solidFill>
              <a:schemeClr val="tx1"/>
            </a:solidFill>
            <a:prstDash val="sysDot"/>
            <a:miter/>
            <a:headEnd type="none" w="med" len="med"/>
            <a:tailEnd type="none" w="med" len="med"/>
          </a:ln>
        </p:spPr>
      </p:sp>
      <p:sp>
        <p:nvSpPr>
          <p:cNvPr id="90125" name="Line 16"/>
          <p:cNvSpPr/>
          <p:nvPr/>
        </p:nvSpPr>
        <p:spPr>
          <a:xfrm flipV="1">
            <a:off x="4427538" y="2709863"/>
            <a:ext cx="0" cy="2879725"/>
          </a:xfrm>
          <a:prstGeom prst="line">
            <a:avLst/>
          </a:prstGeom>
          <a:ln w="25400" cap="flat" cmpd="sng">
            <a:solidFill>
              <a:schemeClr val="tx1"/>
            </a:solidFill>
            <a:prstDash val="sysDot"/>
            <a:miter/>
            <a:headEnd type="none" w="med" len="med"/>
            <a:tailEnd type="none" w="med" len="med"/>
          </a:ln>
        </p:spPr>
      </p:sp>
      <p:sp>
        <p:nvSpPr>
          <p:cNvPr id="90126" name="Line 17"/>
          <p:cNvSpPr/>
          <p:nvPr/>
        </p:nvSpPr>
        <p:spPr>
          <a:xfrm flipV="1">
            <a:off x="6156325" y="5013325"/>
            <a:ext cx="0" cy="576263"/>
          </a:xfrm>
          <a:prstGeom prst="line">
            <a:avLst/>
          </a:prstGeom>
          <a:ln w="25400" cap="flat" cmpd="sng">
            <a:solidFill>
              <a:schemeClr val="tx1"/>
            </a:solidFill>
            <a:prstDash val="solid"/>
            <a:miter/>
            <a:headEnd type="none" w="med" len="med"/>
            <a:tailEnd type="none" w="med" len="med"/>
          </a:ln>
        </p:spPr>
      </p:sp>
      <p:sp>
        <p:nvSpPr>
          <p:cNvPr id="90127" name="Line 18"/>
          <p:cNvSpPr/>
          <p:nvPr/>
        </p:nvSpPr>
        <p:spPr>
          <a:xfrm flipV="1">
            <a:off x="7308850" y="5013325"/>
            <a:ext cx="0" cy="576263"/>
          </a:xfrm>
          <a:prstGeom prst="line">
            <a:avLst/>
          </a:prstGeom>
          <a:ln w="25400" cap="flat" cmpd="sng">
            <a:solidFill>
              <a:schemeClr val="tx1"/>
            </a:solidFill>
            <a:prstDash val="solid"/>
            <a:miter/>
            <a:headEnd type="none" w="med" len="med"/>
            <a:tailEnd type="none" w="med" len="med"/>
          </a:ln>
        </p:spPr>
      </p:sp>
      <p:sp>
        <p:nvSpPr>
          <p:cNvPr id="90128" name="Line 19"/>
          <p:cNvSpPr/>
          <p:nvPr/>
        </p:nvSpPr>
        <p:spPr>
          <a:xfrm>
            <a:off x="2411413" y="5157788"/>
            <a:ext cx="3240087" cy="0"/>
          </a:xfrm>
          <a:prstGeom prst="line">
            <a:avLst/>
          </a:prstGeom>
          <a:ln w="25400" cap="flat" cmpd="sng">
            <a:solidFill>
              <a:srgbClr val="00B050"/>
            </a:solidFill>
            <a:prstDash val="solid"/>
            <a:miter/>
            <a:headEnd type="none" w="med" len="med"/>
            <a:tailEnd type="none" w="med" len="med"/>
          </a:ln>
        </p:spPr>
      </p:sp>
      <p:sp>
        <p:nvSpPr>
          <p:cNvPr id="90129" name="Line 20"/>
          <p:cNvSpPr/>
          <p:nvPr/>
        </p:nvSpPr>
        <p:spPr>
          <a:xfrm flipV="1">
            <a:off x="5651500" y="3789363"/>
            <a:ext cx="0" cy="1368425"/>
          </a:xfrm>
          <a:prstGeom prst="line">
            <a:avLst/>
          </a:prstGeom>
          <a:ln w="25400" cap="flat" cmpd="sng">
            <a:solidFill>
              <a:srgbClr val="00B050"/>
            </a:solidFill>
            <a:prstDash val="solid"/>
            <a:miter/>
            <a:headEnd type="none" w="med" len="med"/>
            <a:tailEnd type="none" w="med" len="med"/>
          </a:ln>
        </p:spPr>
      </p:sp>
      <p:sp>
        <p:nvSpPr>
          <p:cNvPr id="90130" name="Line 21"/>
          <p:cNvSpPr/>
          <p:nvPr/>
        </p:nvSpPr>
        <p:spPr>
          <a:xfrm>
            <a:off x="5651500" y="3789363"/>
            <a:ext cx="1728788" cy="0"/>
          </a:xfrm>
          <a:prstGeom prst="line">
            <a:avLst/>
          </a:prstGeom>
          <a:ln w="25400" cap="flat" cmpd="sng">
            <a:solidFill>
              <a:srgbClr val="00B050"/>
            </a:solidFill>
            <a:prstDash val="solid"/>
            <a:miter/>
            <a:headEnd type="none" w="med" len="med"/>
            <a:tailEnd type="none" w="med" len="med"/>
          </a:ln>
        </p:spPr>
      </p:sp>
      <p:sp>
        <p:nvSpPr>
          <p:cNvPr id="90131" name="Line 22"/>
          <p:cNvSpPr/>
          <p:nvPr/>
        </p:nvSpPr>
        <p:spPr>
          <a:xfrm flipV="1">
            <a:off x="7380288" y="1557338"/>
            <a:ext cx="0" cy="2232025"/>
          </a:xfrm>
          <a:prstGeom prst="line">
            <a:avLst/>
          </a:prstGeom>
          <a:ln w="25400" cap="flat" cmpd="sng">
            <a:solidFill>
              <a:srgbClr val="00B050"/>
            </a:solidFill>
            <a:prstDash val="solid"/>
            <a:miter/>
            <a:headEnd type="none" w="med" len="med"/>
            <a:tailEnd type="none" w="med" len="med"/>
          </a:ln>
        </p:spPr>
      </p:sp>
      <p:sp>
        <p:nvSpPr>
          <p:cNvPr id="90132" name="Text Box 23"/>
          <p:cNvSpPr txBox="1"/>
          <p:nvPr/>
        </p:nvSpPr>
        <p:spPr>
          <a:xfrm>
            <a:off x="7740650" y="3141663"/>
            <a:ext cx="350838" cy="457200"/>
          </a:xfrm>
          <a:prstGeom prst="rect">
            <a:avLst/>
          </a:prstGeom>
          <a:noFill/>
          <a:ln w="25400">
            <a:noFill/>
          </a:ln>
        </p:spPr>
        <p:txBody>
          <a:bodyPr wrap="none">
            <a:spAutoFit/>
          </a:bodyPr>
          <a:p>
            <a:pPr eaLnBrk="1" hangingPunct="1">
              <a:spcBef>
                <a:spcPct val="50000"/>
              </a:spcBef>
            </a:pPr>
            <a:r>
              <a:rPr lang="en-US" altLang="zh-CN" b="0" dirty="0">
                <a:solidFill>
                  <a:srgbClr val="7030A0"/>
                </a:solidFill>
                <a:latin typeface="Tahoma" panose="020B0604030504040204" pitchFamily="34" charset="0"/>
              </a:rPr>
              <a:t>1</a:t>
            </a:r>
            <a:endParaRPr lang="en-US" altLang="zh-CN" b="0" dirty="0">
              <a:solidFill>
                <a:srgbClr val="7030A0"/>
              </a:solidFill>
              <a:latin typeface="Tahoma" panose="020B0604030504040204" pitchFamily="34" charset="0"/>
            </a:endParaRPr>
          </a:p>
        </p:txBody>
      </p:sp>
      <p:sp>
        <p:nvSpPr>
          <p:cNvPr id="90133" name="Text Box 24"/>
          <p:cNvSpPr txBox="1"/>
          <p:nvPr/>
        </p:nvSpPr>
        <p:spPr>
          <a:xfrm>
            <a:off x="6484938" y="3729038"/>
            <a:ext cx="350837" cy="457200"/>
          </a:xfrm>
          <a:prstGeom prst="rect">
            <a:avLst/>
          </a:prstGeom>
          <a:noFill/>
          <a:ln w="25400">
            <a:noFill/>
          </a:ln>
        </p:spPr>
        <p:txBody>
          <a:bodyPr wrap="none">
            <a:spAutoFit/>
          </a:bodyPr>
          <a:p>
            <a:pPr eaLnBrk="1" hangingPunct="1">
              <a:spcBef>
                <a:spcPct val="50000"/>
              </a:spcBef>
            </a:pPr>
            <a:r>
              <a:rPr lang="en-US" altLang="zh-CN" b="0" dirty="0">
                <a:solidFill>
                  <a:srgbClr val="00B050"/>
                </a:solidFill>
                <a:latin typeface="Tahoma" panose="020B0604030504040204" pitchFamily="34" charset="0"/>
              </a:rPr>
              <a:t>3</a:t>
            </a:r>
            <a:endParaRPr lang="en-US" altLang="zh-CN" b="0" dirty="0">
              <a:solidFill>
                <a:srgbClr val="00B050"/>
              </a:solidFill>
              <a:latin typeface="Tahoma" panose="020B0604030504040204" pitchFamily="34" charset="0"/>
            </a:endParaRPr>
          </a:p>
        </p:txBody>
      </p:sp>
      <p:sp>
        <p:nvSpPr>
          <p:cNvPr id="90134" name="Line 25"/>
          <p:cNvSpPr/>
          <p:nvPr/>
        </p:nvSpPr>
        <p:spPr>
          <a:xfrm flipV="1">
            <a:off x="2411413" y="4292600"/>
            <a:ext cx="0" cy="865188"/>
          </a:xfrm>
          <a:prstGeom prst="line">
            <a:avLst/>
          </a:prstGeom>
          <a:ln w="25400" cap="flat" cmpd="sng">
            <a:solidFill>
              <a:srgbClr val="FF0000"/>
            </a:solidFill>
            <a:prstDash val="solid"/>
            <a:miter/>
            <a:headEnd type="none" w="med" len="med"/>
            <a:tailEnd type="none" w="med" len="med"/>
          </a:ln>
        </p:spPr>
      </p:sp>
      <p:sp>
        <p:nvSpPr>
          <p:cNvPr id="90135" name="Line 26"/>
          <p:cNvSpPr/>
          <p:nvPr/>
        </p:nvSpPr>
        <p:spPr>
          <a:xfrm>
            <a:off x="2411413" y="4292600"/>
            <a:ext cx="1223962" cy="0"/>
          </a:xfrm>
          <a:prstGeom prst="line">
            <a:avLst/>
          </a:prstGeom>
          <a:ln w="25400" cap="flat" cmpd="sng">
            <a:solidFill>
              <a:srgbClr val="FF0000"/>
            </a:solidFill>
            <a:prstDash val="solid"/>
            <a:miter/>
            <a:headEnd type="none" w="med" len="med"/>
            <a:tailEnd type="none" w="med" len="med"/>
          </a:ln>
        </p:spPr>
      </p:sp>
      <p:sp>
        <p:nvSpPr>
          <p:cNvPr id="90136" name="Line 27"/>
          <p:cNvSpPr/>
          <p:nvPr/>
        </p:nvSpPr>
        <p:spPr>
          <a:xfrm flipV="1">
            <a:off x="3635375" y="3284538"/>
            <a:ext cx="0" cy="1008062"/>
          </a:xfrm>
          <a:prstGeom prst="line">
            <a:avLst/>
          </a:prstGeom>
          <a:ln w="25400" cap="flat" cmpd="sng">
            <a:solidFill>
              <a:srgbClr val="FF0000"/>
            </a:solidFill>
            <a:prstDash val="solid"/>
            <a:miter/>
            <a:headEnd type="none" w="med" len="med"/>
            <a:tailEnd type="none" w="med" len="med"/>
          </a:ln>
        </p:spPr>
      </p:sp>
      <p:sp>
        <p:nvSpPr>
          <p:cNvPr id="90137" name="Text Box 28"/>
          <p:cNvSpPr txBox="1"/>
          <p:nvPr/>
        </p:nvSpPr>
        <p:spPr>
          <a:xfrm>
            <a:off x="3800475" y="3225800"/>
            <a:ext cx="390525" cy="457200"/>
          </a:xfrm>
          <a:prstGeom prst="rect">
            <a:avLst/>
          </a:prstGeom>
          <a:noFill/>
          <a:ln w="25400">
            <a:noFill/>
          </a:ln>
        </p:spPr>
        <p:txBody>
          <a:bodyPr wrap="none">
            <a:spAutoFit/>
          </a:bodyPr>
          <a:p>
            <a:pPr eaLnBrk="1" hangingPunct="1">
              <a:spcBef>
                <a:spcPct val="50000"/>
              </a:spcBef>
            </a:pPr>
            <a:r>
              <a:rPr lang="en-US" altLang="zh-CN" b="0" dirty="0">
                <a:solidFill>
                  <a:srgbClr val="FF0000"/>
                </a:solidFill>
                <a:latin typeface="Tahoma" panose="020B0604030504040204" pitchFamily="34" charset="0"/>
              </a:rPr>
              <a:t>D</a:t>
            </a:r>
            <a:endParaRPr lang="en-US" altLang="zh-CN" b="0" dirty="0">
              <a:solidFill>
                <a:srgbClr val="FF0000"/>
              </a:solidFill>
              <a:latin typeface="Tahoma" panose="020B0604030504040204" pitchFamily="34" charset="0"/>
            </a:endParaRPr>
          </a:p>
        </p:txBody>
      </p:sp>
      <p:sp>
        <p:nvSpPr>
          <p:cNvPr id="90138" name="Text Box 29"/>
          <p:cNvSpPr txBox="1"/>
          <p:nvPr/>
        </p:nvSpPr>
        <p:spPr>
          <a:xfrm>
            <a:off x="179388" y="3500438"/>
            <a:ext cx="1570037"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P</a:t>
            </a:r>
            <a:r>
              <a:rPr lang="en-US" altLang="zh-CN" sz="2000" b="0" dirty="0">
                <a:latin typeface="Tahoma" panose="020B0604030504040204" pitchFamily="34" charset="0"/>
              </a:rPr>
              <a:t>2</a:t>
            </a:r>
            <a:r>
              <a:rPr lang="en-US" altLang="zh-CN" b="0" dirty="0">
                <a:latin typeface="Tahoma" panose="020B0604030504040204" pitchFamily="34" charset="0"/>
              </a:rPr>
              <a:t>Req(R</a:t>
            </a:r>
            <a:r>
              <a:rPr lang="en-US" altLang="zh-CN" sz="2000" b="0" dirty="0">
                <a:latin typeface="Tahoma" panose="020B0604030504040204" pitchFamily="34" charset="0"/>
              </a:rPr>
              <a:t>2</a:t>
            </a:r>
            <a:r>
              <a:rPr lang="en-US" altLang="zh-CN" b="0" dirty="0">
                <a:latin typeface="Tahoma" panose="020B0604030504040204" pitchFamily="34" charset="0"/>
              </a:rPr>
              <a:t>)</a:t>
            </a:r>
            <a:endParaRPr lang="en-US" altLang="zh-CN" b="0" dirty="0">
              <a:latin typeface="Tahoma" panose="020B0604030504040204" pitchFamily="34" charset="0"/>
            </a:endParaRPr>
          </a:p>
        </p:txBody>
      </p:sp>
      <p:sp>
        <p:nvSpPr>
          <p:cNvPr id="90139" name="Text Box 30"/>
          <p:cNvSpPr txBox="1"/>
          <p:nvPr/>
        </p:nvSpPr>
        <p:spPr>
          <a:xfrm>
            <a:off x="179388" y="2781300"/>
            <a:ext cx="1570037"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P</a:t>
            </a:r>
            <a:r>
              <a:rPr lang="en-US" altLang="zh-CN" sz="2000" b="0" dirty="0">
                <a:latin typeface="Tahoma" panose="020B0604030504040204" pitchFamily="34" charset="0"/>
              </a:rPr>
              <a:t>2</a:t>
            </a:r>
            <a:r>
              <a:rPr lang="en-US" altLang="zh-CN" b="0" dirty="0">
                <a:latin typeface="Tahoma" panose="020B0604030504040204" pitchFamily="34" charset="0"/>
              </a:rPr>
              <a:t>Req(R</a:t>
            </a:r>
            <a:r>
              <a:rPr lang="en-US" altLang="zh-CN" sz="2000" b="0" dirty="0">
                <a:latin typeface="Tahoma" panose="020B0604030504040204" pitchFamily="34" charset="0"/>
              </a:rPr>
              <a:t>1</a:t>
            </a:r>
            <a:r>
              <a:rPr lang="en-US" altLang="zh-CN" b="0" dirty="0">
                <a:latin typeface="Tahoma" panose="020B0604030504040204" pitchFamily="34" charset="0"/>
              </a:rPr>
              <a:t>)</a:t>
            </a:r>
            <a:endParaRPr lang="en-US" altLang="zh-CN" b="0" dirty="0">
              <a:latin typeface="Tahoma" panose="020B0604030504040204" pitchFamily="34" charset="0"/>
            </a:endParaRPr>
          </a:p>
        </p:txBody>
      </p:sp>
      <p:sp>
        <p:nvSpPr>
          <p:cNvPr id="90140" name="Text Box 31"/>
          <p:cNvSpPr txBox="1"/>
          <p:nvPr/>
        </p:nvSpPr>
        <p:spPr>
          <a:xfrm>
            <a:off x="2268538" y="5516563"/>
            <a:ext cx="1570037"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P</a:t>
            </a:r>
            <a:r>
              <a:rPr lang="en-US" altLang="zh-CN" sz="2000" b="0" dirty="0">
                <a:latin typeface="Tahoma" panose="020B0604030504040204" pitchFamily="34" charset="0"/>
              </a:rPr>
              <a:t>1</a:t>
            </a:r>
            <a:r>
              <a:rPr lang="en-US" altLang="zh-CN" b="0" dirty="0">
                <a:latin typeface="Tahoma" panose="020B0604030504040204" pitchFamily="34" charset="0"/>
              </a:rPr>
              <a:t>Req(R</a:t>
            </a:r>
            <a:r>
              <a:rPr lang="en-US" altLang="zh-CN" sz="2000" b="0" dirty="0">
                <a:latin typeface="Tahoma" panose="020B0604030504040204" pitchFamily="34" charset="0"/>
              </a:rPr>
              <a:t>1</a:t>
            </a:r>
            <a:r>
              <a:rPr lang="en-US" altLang="zh-CN" b="0" dirty="0">
                <a:latin typeface="Tahoma" panose="020B0604030504040204" pitchFamily="34" charset="0"/>
              </a:rPr>
              <a:t>)</a:t>
            </a:r>
            <a:endParaRPr lang="en-US" altLang="zh-CN" b="0" dirty="0">
              <a:latin typeface="Tahoma" panose="020B0604030504040204" pitchFamily="34" charset="0"/>
            </a:endParaRPr>
          </a:p>
        </p:txBody>
      </p:sp>
      <p:sp>
        <p:nvSpPr>
          <p:cNvPr id="90141" name="Text Box 32"/>
          <p:cNvSpPr txBox="1"/>
          <p:nvPr/>
        </p:nvSpPr>
        <p:spPr>
          <a:xfrm>
            <a:off x="3851275" y="5516563"/>
            <a:ext cx="1570038"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P</a:t>
            </a:r>
            <a:r>
              <a:rPr lang="en-US" altLang="zh-CN" sz="2000" b="0" dirty="0">
                <a:latin typeface="Tahoma" panose="020B0604030504040204" pitchFamily="34" charset="0"/>
              </a:rPr>
              <a:t>1</a:t>
            </a:r>
            <a:r>
              <a:rPr lang="en-US" altLang="zh-CN" b="0" dirty="0">
                <a:latin typeface="Tahoma" panose="020B0604030504040204" pitchFamily="34" charset="0"/>
              </a:rPr>
              <a:t>Req(R</a:t>
            </a:r>
            <a:r>
              <a:rPr lang="en-US" altLang="zh-CN" sz="2000" b="0" dirty="0">
                <a:latin typeface="Tahoma" panose="020B0604030504040204" pitchFamily="34" charset="0"/>
              </a:rPr>
              <a:t>2</a:t>
            </a:r>
            <a:r>
              <a:rPr lang="en-US" altLang="zh-CN" b="0" dirty="0">
                <a:latin typeface="Tahoma" panose="020B0604030504040204" pitchFamily="34" charset="0"/>
              </a:rPr>
              <a:t>)</a:t>
            </a:r>
            <a:endParaRPr lang="en-US" altLang="zh-CN" b="0" dirty="0">
              <a:latin typeface="Tahoma" panose="020B0604030504040204" pitchFamily="34" charset="0"/>
            </a:endParaRPr>
          </a:p>
        </p:txBody>
      </p:sp>
      <p:sp>
        <p:nvSpPr>
          <p:cNvPr id="90142" name="Text Box 33"/>
          <p:cNvSpPr txBox="1"/>
          <p:nvPr/>
        </p:nvSpPr>
        <p:spPr>
          <a:xfrm>
            <a:off x="228600" y="2060575"/>
            <a:ext cx="1471613"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P</a:t>
            </a:r>
            <a:r>
              <a:rPr lang="en-US" altLang="zh-CN" sz="2000" b="0" dirty="0">
                <a:latin typeface="Tahoma" panose="020B0604030504040204" pitchFamily="34" charset="0"/>
              </a:rPr>
              <a:t>2</a:t>
            </a:r>
            <a:r>
              <a:rPr lang="en-US" altLang="zh-CN" b="0" dirty="0">
                <a:latin typeface="Tahoma" panose="020B0604030504040204" pitchFamily="34" charset="0"/>
              </a:rPr>
              <a:t>Rel(R</a:t>
            </a:r>
            <a:r>
              <a:rPr lang="en-US" altLang="zh-CN" sz="2000" b="0" dirty="0">
                <a:latin typeface="Tahoma" panose="020B0604030504040204" pitchFamily="34" charset="0"/>
              </a:rPr>
              <a:t>2</a:t>
            </a:r>
            <a:r>
              <a:rPr lang="en-US" altLang="zh-CN" b="0" dirty="0">
                <a:latin typeface="Tahoma" panose="020B0604030504040204" pitchFamily="34" charset="0"/>
              </a:rPr>
              <a:t>)</a:t>
            </a:r>
            <a:endParaRPr lang="en-US" altLang="zh-CN" b="0" dirty="0">
              <a:latin typeface="Tahoma" panose="020B0604030504040204" pitchFamily="34" charset="0"/>
            </a:endParaRPr>
          </a:p>
        </p:txBody>
      </p:sp>
      <p:sp>
        <p:nvSpPr>
          <p:cNvPr id="90143" name="Text Box 34"/>
          <p:cNvSpPr txBox="1"/>
          <p:nvPr/>
        </p:nvSpPr>
        <p:spPr>
          <a:xfrm>
            <a:off x="179388" y="1412875"/>
            <a:ext cx="1471612"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P</a:t>
            </a:r>
            <a:r>
              <a:rPr lang="en-US" altLang="zh-CN" sz="2000" b="0" dirty="0">
                <a:latin typeface="Tahoma" panose="020B0604030504040204" pitchFamily="34" charset="0"/>
              </a:rPr>
              <a:t>2</a:t>
            </a:r>
            <a:r>
              <a:rPr lang="en-US" altLang="zh-CN" b="0" dirty="0">
                <a:latin typeface="Tahoma" panose="020B0604030504040204" pitchFamily="34" charset="0"/>
              </a:rPr>
              <a:t>Rel(R</a:t>
            </a:r>
            <a:r>
              <a:rPr lang="en-US" altLang="zh-CN" sz="2000" b="0" dirty="0">
                <a:latin typeface="Tahoma" panose="020B0604030504040204" pitchFamily="34" charset="0"/>
              </a:rPr>
              <a:t>1</a:t>
            </a:r>
            <a:r>
              <a:rPr lang="en-US" altLang="zh-CN" b="0" dirty="0">
                <a:latin typeface="Tahoma" panose="020B0604030504040204" pitchFamily="34" charset="0"/>
              </a:rPr>
              <a:t>)</a:t>
            </a:r>
            <a:endParaRPr lang="en-US" altLang="zh-CN" b="0" dirty="0">
              <a:latin typeface="Tahoma" panose="020B0604030504040204" pitchFamily="34" charset="0"/>
            </a:endParaRPr>
          </a:p>
        </p:txBody>
      </p:sp>
      <p:sp>
        <p:nvSpPr>
          <p:cNvPr id="90144" name="Text Box 35"/>
          <p:cNvSpPr txBox="1"/>
          <p:nvPr/>
        </p:nvSpPr>
        <p:spPr>
          <a:xfrm>
            <a:off x="5364163" y="5516563"/>
            <a:ext cx="1471612"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P</a:t>
            </a:r>
            <a:r>
              <a:rPr lang="en-US" altLang="zh-CN" sz="2000" b="0" dirty="0">
                <a:latin typeface="Tahoma" panose="020B0604030504040204" pitchFamily="34" charset="0"/>
              </a:rPr>
              <a:t>1</a:t>
            </a:r>
            <a:r>
              <a:rPr lang="en-US" altLang="zh-CN" b="0" dirty="0">
                <a:latin typeface="Tahoma" panose="020B0604030504040204" pitchFamily="34" charset="0"/>
              </a:rPr>
              <a:t>Rel(R</a:t>
            </a:r>
            <a:r>
              <a:rPr lang="en-US" altLang="zh-CN" sz="2000" b="0" dirty="0">
                <a:latin typeface="Tahoma" panose="020B0604030504040204" pitchFamily="34" charset="0"/>
              </a:rPr>
              <a:t>1</a:t>
            </a:r>
            <a:r>
              <a:rPr lang="en-US" altLang="zh-CN" b="0" dirty="0">
                <a:latin typeface="Tahoma" panose="020B0604030504040204" pitchFamily="34" charset="0"/>
              </a:rPr>
              <a:t>)</a:t>
            </a:r>
            <a:endParaRPr lang="en-US" altLang="zh-CN" b="0" dirty="0">
              <a:latin typeface="Tahoma" panose="020B0604030504040204" pitchFamily="34" charset="0"/>
            </a:endParaRPr>
          </a:p>
        </p:txBody>
      </p:sp>
      <p:sp>
        <p:nvSpPr>
          <p:cNvPr id="90145" name="Text Box 36"/>
          <p:cNvSpPr txBox="1"/>
          <p:nvPr/>
        </p:nvSpPr>
        <p:spPr>
          <a:xfrm>
            <a:off x="6877050" y="5516563"/>
            <a:ext cx="1471613" cy="457200"/>
          </a:xfrm>
          <a:prstGeom prst="rect">
            <a:avLst/>
          </a:prstGeom>
          <a:noFill/>
          <a:ln w="25400">
            <a:noFill/>
          </a:ln>
        </p:spPr>
        <p:txBody>
          <a:bodyPr wrap="none">
            <a:spAutoFit/>
          </a:bodyPr>
          <a:p>
            <a:pPr eaLnBrk="1" hangingPunct="1">
              <a:spcBef>
                <a:spcPct val="50000"/>
              </a:spcBef>
            </a:pPr>
            <a:r>
              <a:rPr lang="en-US" altLang="zh-CN" b="0" dirty="0">
                <a:latin typeface="Tahoma" panose="020B0604030504040204" pitchFamily="34" charset="0"/>
              </a:rPr>
              <a:t>P</a:t>
            </a:r>
            <a:r>
              <a:rPr lang="en-US" altLang="zh-CN" sz="2000" b="0" dirty="0">
                <a:latin typeface="Tahoma" panose="020B0604030504040204" pitchFamily="34" charset="0"/>
              </a:rPr>
              <a:t>1</a:t>
            </a:r>
            <a:r>
              <a:rPr lang="en-US" altLang="zh-CN" b="0" dirty="0">
                <a:latin typeface="Tahoma" panose="020B0604030504040204" pitchFamily="34" charset="0"/>
              </a:rPr>
              <a:t>Rel(R</a:t>
            </a:r>
            <a:r>
              <a:rPr lang="en-US" altLang="zh-CN" sz="2000" b="0" dirty="0">
                <a:latin typeface="Tahoma" panose="020B0604030504040204" pitchFamily="34" charset="0"/>
              </a:rPr>
              <a:t>2</a:t>
            </a:r>
            <a:r>
              <a:rPr lang="en-US" altLang="zh-CN" b="0" dirty="0">
                <a:latin typeface="Tahoma" panose="020B0604030504040204" pitchFamily="34" charset="0"/>
              </a:rPr>
              <a:t>)</a:t>
            </a:r>
            <a:endParaRPr lang="en-US" altLang="zh-CN" b="0" dirty="0">
              <a:latin typeface="Tahoma" panose="020B0604030504040204" pitchFamily="34" charset="0"/>
            </a:endParaRPr>
          </a:p>
        </p:txBody>
      </p:sp>
      <p:sp>
        <p:nvSpPr>
          <p:cNvPr id="90146" name="Text Box 37"/>
          <p:cNvSpPr txBox="1"/>
          <p:nvPr/>
        </p:nvSpPr>
        <p:spPr>
          <a:xfrm>
            <a:off x="3173413" y="4267200"/>
            <a:ext cx="350837" cy="457200"/>
          </a:xfrm>
          <a:prstGeom prst="rect">
            <a:avLst/>
          </a:prstGeom>
          <a:noFill/>
          <a:ln w="25400">
            <a:noFill/>
          </a:ln>
        </p:spPr>
        <p:txBody>
          <a:bodyPr wrap="none">
            <a:spAutoFit/>
          </a:bodyPr>
          <a:p>
            <a:pPr eaLnBrk="1" hangingPunct="1">
              <a:spcBef>
                <a:spcPct val="50000"/>
              </a:spcBef>
            </a:pPr>
            <a:r>
              <a:rPr lang="en-US" altLang="zh-CN" b="0" dirty="0">
                <a:solidFill>
                  <a:srgbClr val="FF0000"/>
                </a:solidFill>
                <a:latin typeface="Tahoma" panose="020B0604030504040204" pitchFamily="34" charset="0"/>
              </a:rPr>
              <a:t>4</a:t>
            </a:r>
            <a:endParaRPr lang="en-US" altLang="zh-CN" b="0" dirty="0">
              <a:solidFill>
                <a:srgbClr val="FF0000"/>
              </a:solidFill>
              <a:latin typeface="Tahoma" panose="020B0604030504040204" pitchFamily="34" charset="0"/>
            </a:endParaRPr>
          </a:p>
        </p:txBody>
      </p:sp>
      <p:sp>
        <p:nvSpPr>
          <p:cNvPr id="90147" name="Line 38"/>
          <p:cNvSpPr/>
          <p:nvPr/>
        </p:nvSpPr>
        <p:spPr>
          <a:xfrm>
            <a:off x="1908175" y="5300663"/>
            <a:ext cx="6192838" cy="0"/>
          </a:xfrm>
          <a:prstGeom prst="line">
            <a:avLst/>
          </a:prstGeom>
          <a:ln w="25400" cap="flat" cmpd="sng">
            <a:solidFill>
              <a:srgbClr val="7030A0"/>
            </a:solidFill>
            <a:prstDash val="solid"/>
            <a:miter/>
            <a:headEnd type="none" w="med" len="med"/>
            <a:tailEnd type="none" w="med" len="med"/>
          </a:ln>
        </p:spPr>
      </p:sp>
      <p:sp>
        <p:nvSpPr>
          <p:cNvPr id="90148" name="Line 39"/>
          <p:cNvSpPr/>
          <p:nvPr/>
        </p:nvSpPr>
        <p:spPr>
          <a:xfrm flipV="1">
            <a:off x="8101013" y="1557338"/>
            <a:ext cx="0" cy="3743325"/>
          </a:xfrm>
          <a:prstGeom prst="line">
            <a:avLst/>
          </a:prstGeom>
          <a:ln w="25400" cap="flat" cmpd="sng">
            <a:solidFill>
              <a:srgbClr val="7030A0"/>
            </a:solidFill>
            <a:prstDash val="solid"/>
            <a:miter/>
            <a:headEnd type="none" w="med" len="med"/>
            <a:tailEnd type="none" w="med" len="med"/>
          </a:ln>
        </p:spPr>
      </p:sp>
    </p:spTree>
  </p:cSld>
  <p:clrMapOvr>
    <a:masterClrMapping/>
  </p:clrMapOvr>
  <p:transition spd="slow"/>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Rectangle 2"/>
          <p:cNvSpPr>
            <a:spLocks noGrp="1"/>
          </p:cNvSpPr>
          <p:nvPr>
            <p:ph type="title"/>
          </p:nvPr>
        </p:nvSpPr>
        <p:spPr>
          <a:xfrm>
            <a:off x="684213" y="476250"/>
            <a:ext cx="6985000" cy="549275"/>
          </a:xfrm>
          <a:solidFill>
            <a:srgbClr val="FFFFFF">
              <a:alpha val="100000"/>
            </a:srgbClr>
          </a:solidFill>
          <a:ln/>
        </p:spPr>
        <p:txBody>
          <a:bodyPr vert="horz" wrap="square" lIns="91440" tIns="45720" rIns="91440" bIns="45720" anchor="t" anchorCtr="0"/>
          <a:p>
            <a:pPr eaLnBrk="1" hangingPunct="1"/>
            <a:r>
              <a:rPr lang="en-US" altLang="zh-CN" dirty="0">
                <a:latin typeface="黑体" panose="02010609060101010101" pitchFamily="49" charset="-122"/>
              </a:rPr>
              <a:t>3.6.2 </a:t>
            </a:r>
            <a:r>
              <a:rPr lang="zh-CN" altLang="en-US" dirty="0">
                <a:latin typeface="黑体" panose="02010609060101010101" pitchFamily="49" charset="-122"/>
              </a:rPr>
              <a:t>产生死锁的必要条件</a:t>
            </a:r>
            <a:endParaRPr lang="zh-CN" altLang="en-US" dirty="0">
              <a:latin typeface="黑体" panose="02010609060101010101" pitchFamily="49" charset="-122"/>
            </a:endParaRPr>
          </a:p>
        </p:txBody>
      </p:sp>
      <p:sp>
        <p:nvSpPr>
          <p:cNvPr id="313347" name="Rectangle 3"/>
          <p:cNvSpPr>
            <a:spLocks noGrp="1"/>
          </p:cNvSpPr>
          <p:nvPr>
            <p:ph type="body" sz="half" idx="1"/>
          </p:nvPr>
        </p:nvSpPr>
        <p:spPr>
          <a:xfrm>
            <a:off x="719455" y="2348865"/>
            <a:ext cx="7920355" cy="3876040"/>
          </a:xfrm>
          <a:ln/>
        </p:spPr>
        <p:txBody>
          <a:bodyPr vert="horz" wrap="square" lIns="91440" tIns="45720" rIns="91440" bIns="45720" anchor="t" anchorCtr="0"/>
          <a:p>
            <a:pPr eaLnBrk="1" hangingPunct="1">
              <a:buClr>
                <a:schemeClr val="folHlink"/>
              </a:buClr>
              <a:buSzPct val="60000"/>
              <a:buFont typeface="Wingdings" panose="05000000000000000000" pitchFamily="2" charset="2"/>
              <a:buNone/>
            </a:pP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．互斥条件（资源的临界性）</a:t>
            </a:r>
            <a:endParaRPr lang="en-US" altLang="zh-CN" sz="2400" dirty="0">
              <a:latin typeface="黑体" panose="02010609060101010101" pitchFamily="49" charset="-122"/>
              <a:ea typeface="黑体" panose="02010609060101010101" pitchFamily="49" charset="-122"/>
            </a:endParaRPr>
          </a:p>
          <a:p>
            <a:pPr eaLnBrk="1" hangingPunct="1">
              <a:buClr>
                <a:schemeClr val="folHlink"/>
              </a:buClr>
              <a:buSzPct val="60000"/>
              <a:buFont typeface="Wingdings" panose="05000000000000000000" pitchFamily="2" charset="2"/>
              <a:buNone/>
            </a:pPr>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一次只有一个进程可以使用一个资源</a:t>
            </a:r>
            <a:endParaRPr lang="zh-CN" altLang="en-US" sz="2000" dirty="0">
              <a:latin typeface="黑体" panose="02010609060101010101" pitchFamily="49" charset="-122"/>
              <a:ea typeface="黑体" panose="02010609060101010101" pitchFamily="49" charset="-122"/>
            </a:endParaRPr>
          </a:p>
          <a:p>
            <a:pPr eaLnBrk="1" hangingPunct="1">
              <a:buClr>
                <a:schemeClr val="folHlink"/>
              </a:buClr>
              <a:buSzPct val="60000"/>
              <a:buFont typeface="Wingdings" panose="05000000000000000000" pitchFamily="2" charset="2"/>
              <a:buNone/>
            </a:pP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．请求和保持条件</a:t>
            </a:r>
            <a:endParaRPr lang="en-US" altLang="zh-CN" sz="2400" dirty="0">
              <a:latin typeface="黑体" panose="02010609060101010101" pitchFamily="49" charset="-122"/>
              <a:ea typeface="黑体" panose="02010609060101010101" pitchFamily="49" charset="-122"/>
            </a:endParaRPr>
          </a:p>
          <a:p>
            <a:pPr eaLnBrk="1" hangingPunct="1">
              <a:buClr>
                <a:schemeClr val="folHlink"/>
              </a:buClr>
              <a:buSzPct val="60000"/>
              <a:buFont typeface="Wingdings" panose="05000000000000000000" pitchFamily="2" charset="2"/>
              <a:buNone/>
            </a:pPr>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一个至少持有一个资源的进程等待获得额外的由其他进程所持有的资源</a:t>
            </a:r>
            <a:endParaRPr lang="zh-CN" altLang="en-US" sz="2000" dirty="0">
              <a:latin typeface="黑体" panose="02010609060101010101" pitchFamily="49" charset="-122"/>
              <a:ea typeface="黑体" panose="02010609060101010101" pitchFamily="49" charset="-122"/>
            </a:endParaRPr>
          </a:p>
          <a:p>
            <a:pPr eaLnBrk="1" hangingPunct="1">
              <a:buClr>
                <a:schemeClr val="folHlink"/>
              </a:buClr>
              <a:buSzPct val="60000"/>
              <a:buFont typeface="Wingdings" panose="05000000000000000000" pitchFamily="2" charset="2"/>
              <a:buNone/>
            </a:pPr>
            <a:r>
              <a:rPr lang="en-US" altLang="zh-CN" sz="2400" dirty="0">
                <a:latin typeface="黑体" panose="02010609060101010101" pitchFamily="49" charset="-122"/>
                <a:ea typeface="黑体" panose="02010609060101010101" pitchFamily="49" charset="-122"/>
              </a:rPr>
              <a:t>3</a:t>
            </a:r>
            <a:r>
              <a:rPr lang="zh-CN" altLang="en-US" sz="2400" dirty="0">
                <a:latin typeface="黑体" panose="02010609060101010101" pitchFamily="49" charset="-122"/>
                <a:ea typeface="黑体" panose="02010609060101010101" pitchFamily="49" charset="-122"/>
              </a:rPr>
              <a:t>．不剥夺条件</a:t>
            </a:r>
            <a:endParaRPr lang="en-US" altLang="zh-CN" sz="2400" dirty="0">
              <a:latin typeface="黑体" panose="02010609060101010101" pitchFamily="49" charset="-122"/>
              <a:ea typeface="黑体" panose="02010609060101010101" pitchFamily="49" charset="-122"/>
            </a:endParaRPr>
          </a:p>
          <a:p>
            <a:pPr eaLnBrk="1" hangingPunct="1">
              <a:buClr>
                <a:schemeClr val="folHlink"/>
              </a:buClr>
              <a:buSzPct val="60000"/>
              <a:buFont typeface="Wingdings" panose="05000000000000000000" pitchFamily="2" charset="2"/>
              <a:buNone/>
            </a:pPr>
            <a:r>
              <a:rPr lang="en-US" altLang="zh-CN" sz="24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一个资源只有当持有它的进程完成任务后，自由的释放</a:t>
            </a:r>
            <a:endParaRPr lang="zh-CN" altLang="en-US" sz="2400" dirty="0">
              <a:latin typeface="黑体" panose="02010609060101010101" pitchFamily="49" charset="-122"/>
              <a:ea typeface="黑体" panose="02010609060101010101" pitchFamily="49" charset="-122"/>
            </a:endParaRPr>
          </a:p>
          <a:p>
            <a:pPr eaLnBrk="1" hangingPunct="1">
              <a:buClr>
                <a:schemeClr val="folHlink"/>
              </a:buClr>
              <a:buSzPct val="60000"/>
              <a:buFont typeface="Wingdings" panose="05000000000000000000" pitchFamily="2" charset="2"/>
              <a:buNone/>
            </a:pPr>
            <a:r>
              <a:rPr lang="en-US" altLang="zh-CN" sz="2400" dirty="0">
                <a:latin typeface="黑体" panose="02010609060101010101" pitchFamily="49" charset="-122"/>
                <a:ea typeface="黑体" panose="02010609060101010101" pitchFamily="49" charset="-122"/>
              </a:rPr>
              <a:t>4</a:t>
            </a:r>
            <a:r>
              <a:rPr lang="zh-CN" altLang="en-US" sz="2400" dirty="0">
                <a:latin typeface="黑体" panose="02010609060101010101" pitchFamily="49" charset="-122"/>
                <a:ea typeface="黑体" panose="02010609060101010101" pitchFamily="49" charset="-122"/>
              </a:rPr>
              <a:t>．环路等待</a:t>
            </a:r>
            <a:endParaRPr lang="en-US" altLang="zh-CN" sz="2400" dirty="0">
              <a:latin typeface="黑体" panose="02010609060101010101" pitchFamily="49" charset="-122"/>
              <a:ea typeface="黑体" panose="02010609060101010101" pitchFamily="49" charset="-122"/>
            </a:endParaRPr>
          </a:p>
          <a:p>
            <a:pPr eaLnBrk="1" hangingPunct="1">
              <a:buClr>
                <a:schemeClr val="folHlink"/>
              </a:buClr>
              <a:buSzPct val="60000"/>
              <a:buFont typeface="Wingdings" panose="05000000000000000000" pitchFamily="2" charset="2"/>
              <a:buNone/>
            </a:pPr>
            <a:r>
              <a:rPr lang="en-US" altLang="zh-CN" sz="24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等待资源的进程之间存在环</a:t>
            </a:r>
            <a:endParaRPr lang="zh-CN" altLang="en-US" sz="2000" dirty="0">
              <a:latin typeface="黑体" panose="02010609060101010101" pitchFamily="49" charset="-122"/>
              <a:ea typeface="黑体" panose="02010609060101010101" pitchFamily="49" charset="-122"/>
            </a:endParaRPr>
          </a:p>
        </p:txBody>
      </p:sp>
      <p:sp>
        <p:nvSpPr>
          <p:cNvPr id="2" name="文本框 1"/>
          <p:cNvSpPr txBox="1"/>
          <p:nvPr/>
        </p:nvSpPr>
        <p:spPr>
          <a:xfrm>
            <a:off x="684530" y="1376680"/>
            <a:ext cx="7790180" cy="829945"/>
          </a:xfrm>
          <a:prstGeom prst="rect">
            <a:avLst/>
          </a:prstGeom>
          <a:noFill/>
        </p:spPr>
        <p:txBody>
          <a:bodyPr wrap="square" rtlCol="0" anchor="t">
            <a:spAutoFit/>
          </a:bodyPr>
          <a:p>
            <a:r>
              <a:rPr lang="zh-CN" altLang="en-US" dirty="0">
                <a:solidFill>
                  <a:srgbClr val="FF0000"/>
                </a:solidFill>
                <a:sym typeface="+mn-ea"/>
              </a:rPr>
              <a:t>产生死锁必须同时具备下面四个必要条件，只要其中任一个条件不成立，死锁就不会发生</a:t>
            </a:r>
            <a:endParaRPr lang="zh-CN" altLang="en-US" dirty="0">
              <a:solidFill>
                <a:srgbClr val="FF0000"/>
              </a:solidFill>
              <a:sym typeface="+mn-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13347">
                                            <p:txEl>
                                              <p:charRg st="0" end="15"/>
                                            </p:txEl>
                                          </p:spTgt>
                                        </p:tgtEl>
                                        <p:attrNameLst>
                                          <p:attrName>style.visibility</p:attrName>
                                        </p:attrNameLst>
                                      </p:cBhvr>
                                      <p:to>
                                        <p:strVal val="visible"/>
                                      </p:to>
                                    </p:set>
                                    <p:animEffect transition="in" filter="checkerboard(across)">
                                      <p:cBhvr>
                                        <p:cTn id="7" dur="500"/>
                                        <p:tgtEl>
                                          <p:spTgt spid="313347">
                                            <p:txEl>
                                              <p:charRg st="0" end="15"/>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13347">
                                            <p:txEl>
                                              <p:charRg st="15" end="33"/>
                                            </p:txEl>
                                          </p:spTgt>
                                        </p:tgtEl>
                                        <p:attrNameLst>
                                          <p:attrName>style.visibility</p:attrName>
                                        </p:attrNameLst>
                                      </p:cBhvr>
                                      <p:to>
                                        <p:strVal val="visible"/>
                                      </p:to>
                                    </p:set>
                                    <p:animEffect transition="in" filter="checkerboard(across)">
                                      <p:cBhvr>
                                        <p:cTn id="12" dur="500"/>
                                        <p:tgtEl>
                                          <p:spTgt spid="313347">
                                            <p:txEl>
                                              <p:charRg st="15" end="3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13347">
                                            <p:txEl>
                                              <p:charRg st="33" end="43"/>
                                            </p:txEl>
                                          </p:spTgt>
                                        </p:tgtEl>
                                        <p:attrNameLst>
                                          <p:attrName>style.visibility</p:attrName>
                                        </p:attrNameLst>
                                      </p:cBhvr>
                                      <p:to>
                                        <p:strVal val="visible"/>
                                      </p:to>
                                    </p:set>
                                    <p:animEffect transition="in" filter="checkerboard(across)">
                                      <p:cBhvr>
                                        <p:cTn id="17" dur="500"/>
                                        <p:tgtEl>
                                          <p:spTgt spid="313347">
                                            <p:txEl>
                                              <p:charRg st="33" end="4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13347">
                                            <p:txEl>
                                              <p:charRg st="43" end="76"/>
                                            </p:txEl>
                                          </p:spTgt>
                                        </p:tgtEl>
                                        <p:attrNameLst>
                                          <p:attrName>style.visibility</p:attrName>
                                        </p:attrNameLst>
                                      </p:cBhvr>
                                      <p:to>
                                        <p:strVal val="visible"/>
                                      </p:to>
                                    </p:set>
                                    <p:animEffect transition="in" filter="checkerboard(across)">
                                      <p:cBhvr>
                                        <p:cTn id="22" dur="500"/>
                                        <p:tgtEl>
                                          <p:spTgt spid="313347">
                                            <p:txEl>
                                              <p:charRg st="43" end="7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13347">
                                            <p:txEl>
                                              <p:charRg st="76" end="84"/>
                                            </p:txEl>
                                          </p:spTgt>
                                        </p:tgtEl>
                                        <p:attrNameLst>
                                          <p:attrName>style.visibility</p:attrName>
                                        </p:attrNameLst>
                                      </p:cBhvr>
                                      <p:to>
                                        <p:strVal val="visible"/>
                                      </p:to>
                                    </p:set>
                                    <p:animEffect transition="in" filter="checkerboard(across)">
                                      <p:cBhvr>
                                        <p:cTn id="27" dur="500"/>
                                        <p:tgtEl>
                                          <p:spTgt spid="313347">
                                            <p:txEl>
                                              <p:charRg st="76" end="8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313347">
                                            <p:txEl>
                                              <p:charRg st="84" end="110"/>
                                            </p:txEl>
                                          </p:spTgt>
                                        </p:tgtEl>
                                        <p:attrNameLst>
                                          <p:attrName>style.visibility</p:attrName>
                                        </p:attrNameLst>
                                      </p:cBhvr>
                                      <p:to>
                                        <p:strVal val="visible"/>
                                      </p:to>
                                    </p:set>
                                    <p:animEffect transition="in" filter="checkerboard(across)">
                                      <p:cBhvr>
                                        <p:cTn id="32" dur="500"/>
                                        <p:tgtEl>
                                          <p:spTgt spid="313347">
                                            <p:txEl>
                                              <p:charRg st="84" end="1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313347">
                                            <p:txEl>
                                              <p:charRg st="110" end="117"/>
                                            </p:txEl>
                                          </p:spTgt>
                                        </p:tgtEl>
                                        <p:attrNameLst>
                                          <p:attrName>style.visibility</p:attrName>
                                        </p:attrNameLst>
                                      </p:cBhvr>
                                      <p:to>
                                        <p:strVal val="visible"/>
                                      </p:to>
                                    </p:set>
                                    <p:animEffect transition="in" filter="checkerboard(across)">
                                      <p:cBhvr>
                                        <p:cTn id="37" dur="500"/>
                                        <p:tgtEl>
                                          <p:spTgt spid="313347">
                                            <p:txEl>
                                              <p:charRg st="110" end="11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313347">
                                            <p:txEl>
                                              <p:charRg st="117" end="131"/>
                                            </p:txEl>
                                          </p:spTgt>
                                        </p:tgtEl>
                                        <p:attrNameLst>
                                          <p:attrName>style.visibility</p:attrName>
                                        </p:attrNameLst>
                                      </p:cBhvr>
                                      <p:to>
                                        <p:strVal val="visible"/>
                                      </p:to>
                                    </p:set>
                                    <p:animEffect transition="in" filter="checkerboard(across)">
                                      <p:cBhvr>
                                        <p:cTn id="42" dur="500"/>
                                        <p:tgtEl>
                                          <p:spTgt spid="313347">
                                            <p:txEl>
                                              <p:charRg st="117" end="13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347" grpId="0" build="p"/>
    </p:bldLst>
  </p:timing>
</p:sld>
</file>

<file path=ppt/tags/tag1.xml><?xml version="1.0" encoding="utf-8"?>
<p:tagLst xmlns:p="http://schemas.openxmlformats.org/presentationml/2006/main">
  <p:tag name="commondata" val="eyJoZGlkIjoiNGU4MTI2ZWM4YzVmNDAzNmI3NGI2MTBkYmRiZjkzN2EifQ=="/>
</p:tagLst>
</file>

<file path=ppt/theme/theme1.xml><?xml version="1.0" encoding="utf-8"?>
<a:theme xmlns:a="http://schemas.openxmlformats.org/drawingml/2006/main" name="Blends">
  <a:themeElements>
    <a:clrScheme name="Blends 7">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0000FF"/>
      </a:hlink>
      <a:folHlink>
        <a:srgbClr val="CC3300"/>
      </a:folHlink>
    </a:clrScheme>
    <a:fontScheme name="Blends">
      <a:majorFont>
        <a:latin typeface="Tahoma"/>
        <a:ea typeface="黑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50000"/>
          </a:spcBef>
          <a:spcAft>
            <a:spcPct val="0"/>
          </a:spcAft>
          <a:buClrTx/>
          <a:buSzTx/>
          <a:buFontTx/>
          <a:buNone/>
          <a:defRPr kumimoji="0" lang="zh-CN" altLang="en-US" sz="2400" b="1"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50000"/>
          </a:spcBef>
          <a:spcAft>
            <a:spcPct val="0"/>
          </a:spcAft>
          <a:buClrTx/>
          <a:buSzTx/>
          <a:buFontTx/>
          <a:buNone/>
          <a:defRPr kumimoji="0" lang="zh-CN" altLang="en-US" sz="2400" b="1"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0000FF"/>
        </a:hlink>
        <a:folHlink>
          <a:srgbClr val="CC33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Blends">
  <a:themeElements>
    <a:clrScheme name="Blends 7">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0000FF"/>
      </a:hlink>
      <a:folHlink>
        <a:srgbClr val="CC3300"/>
      </a:folHlink>
    </a:clrScheme>
    <a:fontScheme name="Blends">
      <a:majorFont>
        <a:latin typeface="Tahoma"/>
        <a:ea typeface="黑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50000"/>
          </a:spcBef>
          <a:spcAft>
            <a:spcPct val="0"/>
          </a:spcAft>
          <a:buClrTx/>
          <a:buSzTx/>
          <a:buFontTx/>
          <a:buNone/>
          <a:defRPr kumimoji="0" lang="zh-CN" altLang="en-US" sz="2400" b="1"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spDef>
    <a:lnDef>
      <a:spPr>
        <a:noFill/>
        <a:ln>
          <a:noFill/>
        </a:ln>
      </a:spPr>
      <a:body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0000FF"/>
        </a:hlink>
        <a:folHlink>
          <a:srgbClr val="CC33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0</TotalTime>
  <Words>26535</Words>
  <Application>WPS 演示</Application>
  <PresentationFormat>全屏显示(4:3)</PresentationFormat>
  <Paragraphs>3222</Paragraphs>
  <Slides>140</Slides>
  <Notes>31</Notes>
  <HiddenSlides>0</HiddenSlides>
  <MMClips>0</MMClips>
  <ScaleCrop>false</ScaleCrop>
  <HeadingPairs>
    <vt:vector size="8" baseType="variant">
      <vt:variant>
        <vt:lpstr>已用的字体</vt:lpstr>
      </vt:variant>
      <vt:variant>
        <vt:i4>20</vt:i4>
      </vt:variant>
      <vt:variant>
        <vt:lpstr>主题</vt:lpstr>
      </vt:variant>
      <vt:variant>
        <vt:i4>2</vt:i4>
      </vt:variant>
      <vt:variant>
        <vt:lpstr>嵌入 OLE 服务器</vt:lpstr>
      </vt:variant>
      <vt:variant>
        <vt:i4>5</vt:i4>
      </vt:variant>
      <vt:variant>
        <vt:lpstr>幻灯片标题</vt:lpstr>
      </vt:variant>
      <vt:variant>
        <vt:i4>140</vt:i4>
      </vt:variant>
    </vt:vector>
  </HeadingPairs>
  <TitlesOfParts>
    <vt:vector size="167" baseType="lpstr">
      <vt:lpstr>Arial</vt:lpstr>
      <vt:lpstr>宋体</vt:lpstr>
      <vt:lpstr>Wingdings</vt:lpstr>
      <vt:lpstr>Times New Roman</vt:lpstr>
      <vt:lpstr>楷体_GB2312</vt:lpstr>
      <vt:lpstr>新宋体</vt:lpstr>
      <vt:lpstr>Tahoma</vt:lpstr>
      <vt:lpstr>黑体</vt:lpstr>
      <vt:lpstr>仿宋_GB2312</vt:lpstr>
      <vt:lpstr>仿宋</vt:lpstr>
      <vt:lpstr>Wingdings 2</vt:lpstr>
      <vt:lpstr>Symbol</vt:lpstr>
      <vt:lpstr>Huawei Sans</vt:lpstr>
      <vt:lpstr>方正兰亭黑简体</vt:lpstr>
      <vt:lpstr>Times</vt:lpstr>
      <vt:lpstr>MS PGothic</vt:lpstr>
      <vt:lpstr>楷体_GB2312</vt:lpstr>
      <vt:lpstr>微软雅黑</vt:lpstr>
      <vt:lpstr>Arial Unicode MS</vt:lpstr>
      <vt:lpstr>Wingdings</vt:lpstr>
      <vt:lpstr>Blends</vt:lpstr>
      <vt:lpstr>1_Blends</vt:lpstr>
      <vt:lpstr>Equation.3</vt:lpstr>
      <vt:lpstr>Equation.3</vt:lpstr>
      <vt:lpstr>Visio.Drawing.4</vt:lpstr>
      <vt:lpstr>Equation.3</vt:lpstr>
      <vt:lpstr>Word.Document.8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低级调度（进程调度）</vt:lpstr>
      <vt:lpstr>PowerPoint 演示文稿</vt:lpstr>
      <vt:lpstr>PowerPoint 演示文稿</vt:lpstr>
      <vt:lpstr>PowerPoint 演示文稿</vt:lpstr>
      <vt:lpstr>PowerPoint 演示文稿</vt:lpstr>
      <vt:lpstr>处理机调度算法的共同目标</vt:lpstr>
      <vt:lpstr>处理机调度算法的共同目标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时间片的影响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可重用性资源和消耗性资源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Nanjing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计算机操作系统</dc:title>
  <dc:creator>Qian</dc:creator>
  <cp:lastModifiedBy>weiwen</cp:lastModifiedBy>
  <cp:revision>416</cp:revision>
  <dcterms:created xsi:type="dcterms:W3CDTF">2010-09-12T07:56:51Z</dcterms:created>
  <dcterms:modified xsi:type="dcterms:W3CDTF">2024-03-18T03:53:18Z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596F39F851034025AEA65AA6E55AD7F6_12</vt:lpwstr>
  </property>
  <property fmtid="{D5CDD505-2E9C-101B-9397-08002B2CF9AE}" pid="3" name="KSOProductBuildVer">
    <vt:lpwstr>2052-12.1.0.16399</vt:lpwstr>
  </property>
</Properties>
</file>