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4"/>
  </p:notesMasterIdLst>
  <p:sldIdLst>
    <p:sldId id="690" r:id="rId2"/>
    <p:sldId id="566" r:id="rId3"/>
    <p:sldId id="283" r:id="rId4"/>
    <p:sldId id="617" r:id="rId5"/>
    <p:sldId id="616" r:id="rId6"/>
    <p:sldId id="627" r:id="rId7"/>
    <p:sldId id="293" r:id="rId8"/>
    <p:sldId id="284" r:id="rId9"/>
    <p:sldId id="319" r:id="rId10"/>
    <p:sldId id="625" r:id="rId11"/>
    <p:sldId id="626" r:id="rId12"/>
    <p:sldId id="620" r:id="rId13"/>
    <p:sldId id="672" r:id="rId14"/>
    <p:sldId id="320" r:id="rId15"/>
    <p:sldId id="567" r:id="rId16"/>
    <p:sldId id="520" r:id="rId17"/>
    <p:sldId id="673" r:id="rId18"/>
    <p:sldId id="628" r:id="rId19"/>
    <p:sldId id="521" r:id="rId20"/>
    <p:sldId id="522" r:id="rId21"/>
    <p:sldId id="718" r:id="rId22"/>
    <p:sldId id="321" r:id="rId23"/>
    <p:sldId id="629" r:id="rId24"/>
    <p:sldId id="630" r:id="rId25"/>
    <p:sldId id="631" r:id="rId26"/>
    <p:sldId id="679" r:id="rId27"/>
    <p:sldId id="680" r:id="rId28"/>
    <p:sldId id="681" r:id="rId29"/>
    <p:sldId id="682" r:id="rId30"/>
    <p:sldId id="683" r:id="rId31"/>
    <p:sldId id="684" r:id="rId32"/>
    <p:sldId id="685" r:id="rId33"/>
    <p:sldId id="315" r:id="rId34"/>
    <p:sldId id="632" r:id="rId35"/>
    <p:sldId id="689" r:id="rId36"/>
    <p:sldId id="633" r:id="rId37"/>
    <p:sldId id="686" r:id="rId38"/>
    <p:sldId id="687" r:id="rId39"/>
    <p:sldId id="688" r:id="rId40"/>
    <p:sldId id="716" r:id="rId41"/>
    <p:sldId id="717" r:id="rId42"/>
    <p:sldId id="618" r:id="rId43"/>
    <p:sldId id="569" r:id="rId44"/>
    <p:sldId id="570" r:id="rId45"/>
    <p:sldId id="257" r:id="rId46"/>
    <p:sldId id="285" r:id="rId47"/>
    <p:sldId id="722" r:id="rId48"/>
    <p:sldId id="723" r:id="rId49"/>
    <p:sldId id="634" r:id="rId50"/>
    <p:sldId id="323" r:id="rId51"/>
    <p:sldId id="704" r:id="rId52"/>
    <p:sldId id="719" r:id="rId53"/>
    <p:sldId id="720" r:id="rId54"/>
    <p:sldId id="635" r:id="rId55"/>
    <p:sldId id="636" r:id="rId56"/>
    <p:sldId id="637" r:id="rId57"/>
    <p:sldId id="638" r:id="rId58"/>
    <p:sldId id="639" r:id="rId59"/>
    <p:sldId id="622" r:id="rId60"/>
    <p:sldId id="478" r:id="rId61"/>
    <p:sldId id="506" r:id="rId62"/>
    <p:sldId id="674" r:id="rId63"/>
    <p:sldId id="273" r:id="rId64"/>
    <p:sldId id="692" r:id="rId65"/>
    <p:sldId id="274" r:id="rId66"/>
    <p:sldId id="640" r:id="rId67"/>
    <p:sldId id="703" r:id="rId68"/>
    <p:sldId id="333" r:id="rId69"/>
    <p:sldId id="578" r:id="rId70"/>
    <p:sldId id="579" r:id="rId71"/>
    <p:sldId id="581" r:id="rId72"/>
    <p:sldId id="533" r:id="rId73"/>
    <p:sldId id="288" r:id="rId74"/>
    <p:sldId id="582" r:id="rId75"/>
    <p:sldId id="588" r:id="rId76"/>
    <p:sldId id="589" r:id="rId77"/>
    <p:sldId id="623" r:id="rId78"/>
    <p:sldId id="590" r:id="rId79"/>
    <p:sldId id="696" r:id="rId80"/>
    <p:sldId id="697" r:id="rId81"/>
    <p:sldId id="529" r:id="rId82"/>
    <p:sldId id="583" r:id="rId83"/>
    <p:sldId id="707" r:id="rId84"/>
    <p:sldId id="558" r:id="rId85"/>
    <p:sldId id="531" r:id="rId86"/>
    <p:sldId id="559" r:id="rId87"/>
    <p:sldId id="532" r:id="rId88"/>
    <p:sldId id="584" r:id="rId89"/>
    <p:sldId id="708" r:id="rId90"/>
    <p:sldId id="709" r:id="rId91"/>
    <p:sldId id="534" r:id="rId92"/>
    <p:sldId id="641" r:id="rId93"/>
    <p:sldId id="479" r:id="rId94"/>
    <p:sldId id="611" r:id="rId95"/>
    <p:sldId id="527" r:id="rId96"/>
    <p:sldId id="528" r:id="rId97"/>
    <p:sldId id="642" r:id="rId98"/>
    <p:sldId id="643" r:id="rId99"/>
    <p:sldId id="644" r:id="rId100"/>
    <p:sldId id="645" r:id="rId101"/>
    <p:sldId id="647" r:id="rId102"/>
    <p:sldId id="648" r:id="rId103"/>
    <p:sldId id="649" r:id="rId104"/>
    <p:sldId id="650" r:id="rId105"/>
    <p:sldId id="651" r:id="rId106"/>
    <p:sldId id="652" r:id="rId107"/>
    <p:sldId id="653" r:id="rId108"/>
    <p:sldId id="654" r:id="rId109"/>
    <p:sldId id="655" r:id="rId110"/>
    <p:sldId id="656" r:id="rId111"/>
    <p:sldId id="304" r:id="rId112"/>
    <p:sldId id="539" r:id="rId113"/>
    <p:sldId id="615" r:id="rId114"/>
    <p:sldId id="592" r:id="rId115"/>
    <p:sldId id="594" r:id="rId116"/>
    <p:sldId id="624" r:id="rId117"/>
    <p:sldId id="540" r:id="rId118"/>
    <p:sldId id="657" r:id="rId119"/>
    <p:sldId id="494" r:id="rId120"/>
    <p:sldId id="330" r:id="rId121"/>
    <p:sldId id="721" r:id="rId122"/>
    <p:sldId id="601" r:id="rId123"/>
    <p:sldId id="602" r:id="rId124"/>
    <p:sldId id="693" r:id="rId125"/>
    <p:sldId id="694" r:id="rId126"/>
    <p:sldId id="695" r:id="rId127"/>
    <p:sldId id="495" r:id="rId128"/>
    <p:sldId id="605" r:id="rId129"/>
    <p:sldId id="658" r:id="rId130"/>
    <p:sldId id="603" r:id="rId131"/>
    <p:sldId id="541" r:id="rId132"/>
    <p:sldId id="498" r:id="rId133"/>
    <p:sldId id="542" r:id="rId134"/>
    <p:sldId id="606" r:id="rId135"/>
    <p:sldId id="500" r:id="rId136"/>
    <p:sldId id="710" r:id="rId137"/>
    <p:sldId id="517" r:id="rId138"/>
    <p:sldId id="661" r:id="rId139"/>
    <p:sldId id="660" r:id="rId140"/>
    <p:sldId id="675" r:id="rId141"/>
    <p:sldId id="711" r:id="rId142"/>
    <p:sldId id="712" r:id="rId143"/>
    <p:sldId id="676" r:id="rId144"/>
    <p:sldId id="545" r:id="rId145"/>
    <p:sldId id="713" r:id="rId146"/>
    <p:sldId id="714" r:id="rId147"/>
    <p:sldId id="505" r:id="rId148"/>
    <p:sldId id="662" r:id="rId149"/>
    <p:sldId id="663" r:id="rId150"/>
    <p:sldId id="659" r:id="rId151"/>
    <p:sldId id="664" r:id="rId152"/>
    <p:sldId id="665" r:id="rId153"/>
    <p:sldId id="666" r:id="rId154"/>
    <p:sldId id="667" r:id="rId155"/>
    <p:sldId id="670" r:id="rId156"/>
    <p:sldId id="671" r:id="rId157"/>
    <p:sldId id="698" r:id="rId158"/>
    <p:sldId id="668" r:id="rId159"/>
    <p:sldId id="669" r:id="rId160"/>
    <p:sldId id="509" r:id="rId161"/>
    <p:sldId id="715" r:id="rId162"/>
    <p:sldId id="554" r:id="rId163"/>
    <p:sldId id="677" r:id="rId164"/>
    <p:sldId id="678" r:id="rId165"/>
    <p:sldId id="705" r:id="rId166"/>
    <p:sldId id="706" r:id="rId167"/>
    <p:sldId id="608" r:id="rId168"/>
    <p:sldId id="609" r:id="rId169"/>
    <p:sldId id="700" r:id="rId170"/>
    <p:sldId id="702" r:id="rId171"/>
    <p:sldId id="699" r:id="rId172"/>
    <p:sldId id="701" r:id="rId173"/>
  </p:sldIdLst>
  <p:sldSz cx="9144000" cy="6858000" type="screen4x3"/>
  <p:notesSz cx="6858000" cy="9144000"/>
  <p:defaultTextStyle>
    <a:defPPr>
      <a:defRPr lang="zh-CN"/>
    </a:defPPr>
    <a:lvl1pPr algn="l" rtl="0" fontAlgn="base">
      <a:spcBef>
        <a:spcPct val="50000"/>
      </a:spcBef>
      <a:spcAft>
        <a:spcPct val="0"/>
      </a:spcAft>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1pPr>
    <a:lvl2pPr marL="457200" algn="l" rtl="0" fontAlgn="base">
      <a:spcBef>
        <a:spcPct val="50000"/>
      </a:spcBef>
      <a:spcAft>
        <a:spcPct val="0"/>
      </a:spcAft>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2pPr>
    <a:lvl3pPr marL="914400" algn="l" rtl="0" fontAlgn="base">
      <a:spcBef>
        <a:spcPct val="50000"/>
      </a:spcBef>
      <a:spcAft>
        <a:spcPct val="0"/>
      </a:spcAft>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3pPr>
    <a:lvl4pPr marL="1371600" algn="l" rtl="0" fontAlgn="base">
      <a:spcBef>
        <a:spcPct val="50000"/>
      </a:spcBef>
      <a:spcAft>
        <a:spcPct val="0"/>
      </a:spcAft>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4pPr>
    <a:lvl5pPr marL="1828800" algn="l" rtl="0" fontAlgn="base">
      <a:spcBef>
        <a:spcPct val="50000"/>
      </a:spcBef>
      <a:spcAft>
        <a:spcPct val="0"/>
      </a:spcAft>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5pPr>
    <a:lvl6pPr marL="2286000" algn="l" defTabSz="914400" rtl="0" eaLnBrk="1" latinLnBrk="0" hangingPunct="1">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6pPr>
    <a:lvl7pPr marL="2743200" algn="l" defTabSz="914400" rtl="0" eaLnBrk="1" latinLnBrk="0" hangingPunct="1">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7pPr>
    <a:lvl8pPr marL="3200400" algn="l" defTabSz="914400" rtl="0" eaLnBrk="1" latinLnBrk="0" hangingPunct="1">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8pPr>
    <a:lvl9pPr marL="3657600" algn="l" defTabSz="914400" rtl="0" eaLnBrk="1" latinLnBrk="0" hangingPunct="1">
      <a:defRPr sz="2800" b="1" kern="1200">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E7F4F5"/>
    <a:srgbClr val="FFF1C5"/>
    <a:srgbClr val="660033"/>
    <a:srgbClr val="000099"/>
    <a:srgbClr val="FF0000"/>
    <a:srgbClr val="CC3300"/>
    <a:srgbClr val="FFFF66"/>
    <a:srgbClr val="BCCEE8"/>
    <a:srgbClr val="0066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64" autoAdjust="0"/>
    <p:restoredTop sz="90387" autoAdjust="0"/>
  </p:normalViewPr>
  <p:slideViewPr>
    <p:cSldViewPr>
      <p:cViewPr varScale="1">
        <p:scale>
          <a:sx n="103" d="100"/>
          <a:sy n="103" d="100"/>
        </p:scale>
        <p:origin x="1116" y="1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46" d="100"/>
          <a:sy n="46" d="100"/>
        </p:scale>
        <p:origin x="-902"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theme" Target="theme/theme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3" Type="http://schemas.openxmlformats.org/officeDocument/2006/relationships/slide" Target="slides/slide20.xml"/><Relationship Id="rId18" Type="http://schemas.openxmlformats.org/officeDocument/2006/relationships/slide" Target="slides/slide46.xml"/><Relationship Id="rId26" Type="http://schemas.openxmlformats.org/officeDocument/2006/relationships/slide" Target="slides/slide73.xml"/><Relationship Id="rId39" Type="http://schemas.openxmlformats.org/officeDocument/2006/relationships/slide" Target="slides/slide117.xml"/><Relationship Id="rId21" Type="http://schemas.openxmlformats.org/officeDocument/2006/relationships/slide" Target="slides/slide60.xml"/><Relationship Id="rId34" Type="http://schemas.openxmlformats.org/officeDocument/2006/relationships/slide" Target="slides/slide93.xml"/><Relationship Id="rId42" Type="http://schemas.openxmlformats.org/officeDocument/2006/relationships/slide" Target="slides/slide127.xml"/><Relationship Id="rId47" Type="http://schemas.openxmlformats.org/officeDocument/2006/relationships/slide" Target="slides/slide137.xml"/><Relationship Id="rId50" Type="http://schemas.openxmlformats.org/officeDocument/2006/relationships/slide" Target="slides/slide145.xml"/><Relationship Id="rId55" Type="http://schemas.openxmlformats.org/officeDocument/2006/relationships/slide" Target="slides/slide162.xml"/><Relationship Id="rId7" Type="http://schemas.openxmlformats.org/officeDocument/2006/relationships/slide" Target="slides/slide10.xml"/><Relationship Id="rId2" Type="http://schemas.openxmlformats.org/officeDocument/2006/relationships/slide" Target="slides/slide4.xml"/><Relationship Id="rId16" Type="http://schemas.openxmlformats.org/officeDocument/2006/relationships/slide" Target="slides/slide43.xml"/><Relationship Id="rId29" Type="http://schemas.openxmlformats.org/officeDocument/2006/relationships/slide" Target="slides/slide83.xml"/><Relationship Id="rId11" Type="http://schemas.openxmlformats.org/officeDocument/2006/relationships/slide" Target="slides/slide16.xml"/><Relationship Id="rId24" Type="http://schemas.openxmlformats.org/officeDocument/2006/relationships/slide" Target="slides/slide69.xml"/><Relationship Id="rId32" Type="http://schemas.openxmlformats.org/officeDocument/2006/relationships/slide" Target="slides/slide86.xml"/><Relationship Id="rId37" Type="http://schemas.openxmlformats.org/officeDocument/2006/relationships/slide" Target="slides/slide112.xml"/><Relationship Id="rId40" Type="http://schemas.openxmlformats.org/officeDocument/2006/relationships/slide" Target="slides/slide119.xml"/><Relationship Id="rId45" Type="http://schemas.openxmlformats.org/officeDocument/2006/relationships/slide" Target="slides/slide133.xml"/><Relationship Id="rId53" Type="http://schemas.openxmlformats.org/officeDocument/2006/relationships/slide" Target="slides/slide160.xml"/><Relationship Id="rId5" Type="http://schemas.openxmlformats.org/officeDocument/2006/relationships/slide" Target="slides/slide8.xml"/><Relationship Id="rId10" Type="http://schemas.openxmlformats.org/officeDocument/2006/relationships/slide" Target="slides/slide14.xml"/><Relationship Id="rId19" Type="http://schemas.openxmlformats.org/officeDocument/2006/relationships/slide" Target="slides/slide50.xml"/><Relationship Id="rId31" Type="http://schemas.openxmlformats.org/officeDocument/2006/relationships/slide" Target="slides/slide85.xml"/><Relationship Id="rId44" Type="http://schemas.openxmlformats.org/officeDocument/2006/relationships/slide" Target="slides/slide132.xml"/><Relationship Id="rId52" Type="http://schemas.openxmlformats.org/officeDocument/2006/relationships/slide" Target="slides/slide147.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22.xml"/><Relationship Id="rId22" Type="http://schemas.openxmlformats.org/officeDocument/2006/relationships/slide" Target="slides/slide65.xml"/><Relationship Id="rId27" Type="http://schemas.openxmlformats.org/officeDocument/2006/relationships/slide" Target="slides/slide81.xml"/><Relationship Id="rId30" Type="http://schemas.openxmlformats.org/officeDocument/2006/relationships/slide" Target="slides/slide84.xml"/><Relationship Id="rId35" Type="http://schemas.openxmlformats.org/officeDocument/2006/relationships/slide" Target="slides/slide94.xml"/><Relationship Id="rId43" Type="http://schemas.openxmlformats.org/officeDocument/2006/relationships/slide" Target="slides/slide131.xml"/><Relationship Id="rId48" Type="http://schemas.openxmlformats.org/officeDocument/2006/relationships/slide" Target="slides/slide143.xml"/><Relationship Id="rId8" Type="http://schemas.openxmlformats.org/officeDocument/2006/relationships/slide" Target="slides/slide11.xml"/><Relationship Id="rId51" Type="http://schemas.openxmlformats.org/officeDocument/2006/relationships/slide" Target="slides/slide146.xml"/><Relationship Id="rId3" Type="http://schemas.openxmlformats.org/officeDocument/2006/relationships/slide" Target="slides/slide5.xml"/><Relationship Id="rId12" Type="http://schemas.openxmlformats.org/officeDocument/2006/relationships/slide" Target="slides/slide19.xml"/><Relationship Id="rId17" Type="http://schemas.openxmlformats.org/officeDocument/2006/relationships/slide" Target="slides/slide45.xml"/><Relationship Id="rId25" Type="http://schemas.openxmlformats.org/officeDocument/2006/relationships/slide" Target="slides/slide70.xml"/><Relationship Id="rId33" Type="http://schemas.openxmlformats.org/officeDocument/2006/relationships/slide" Target="slides/slide87.xml"/><Relationship Id="rId38" Type="http://schemas.openxmlformats.org/officeDocument/2006/relationships/slide" Target="slides/slide113.xml"/><Relationship Id="rId46" Type="http://schemas.openxmlformats.org/officeDocument/2006/relationships/slide" Target="slides/slide135.xml"/><Relationship Id="rId20" Type="http://schemas.openxmlformats.org/officeDocument/2006/relationships/slide" Target="slides/slide59.xml"/><Relationship Id="rId41" Type="http://schemas.openxmlformats.org/officeDocument/2006/relationships/slide" Target="slides/slide120.xml"/><Relationship Id="rId54" Type="http://schemas.openxmlformats.org/officeDocument/2006/relationships/slide" Target="slides/slide161.xml"/><Relationship Id="rId1" Type="http://schemas.openxmlformats.org/officeDocument/2006/relationships/slide" Target="slides/slide3.xml"/><Relationship Id="rId6" Type="http://schemas.openxmlformats.org/officeDocument/2006/relationships/slide" Target="slides/slide9.xml"/><Relationship Id="rId15" Type="http://schemas.openxmlformats.org/officeDocument/2006/relationships/slide" Target="slides/slide42.xml"/><Relationship Id="rId23" Type="http://schemas.openxmlformats.org/officeDocument/2006/relationships/slide" Target="slides/slide68.xml"/><Relationship Id="rId28" Type="http://schemas.openxmlformats.org/officeDocument/2006/relationships/slide" Target="slides/slide82.xml"/><Relationship Id="rId36" Type="http://schemas.openxmlformats.org/officeDocument/2006/relationships/slide" Target="slides/slide111.xml"/><Relationship Id="rId49" Type="http://schemas.openxmlformats.org/officeDocument/2006/relationships/slide" Target="slides/slide1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kumimoji="1" sz="1200" b="0">
                <a:effectLst/>
                <a:latin typeface="Times New Roman" panose="02020603050405020304" pitchFamily="18" charset="0"/>
                <a:ea typeface="宋体" panose="02010600030101010101" pitchFamily="2" charset="-122"/>
              </a:defRPr>
            </a:lvl1pPr>
          </a:lstStyle>
          <a:p>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kumimoji="1" sz="1200" b="0">
                <a:effectLst/>
                <a:latin typeface="Times New Roman" panose="02020603050405020304" pitchFamily="18" charset="0"/>
                <a:ea typeface="宋体" panose="02010600030101010101" pitchFamily="2" charset="-122"/>
              </a:defRPr>
            </a:lvl1pPr>
          </a:lstStyle>
          <a:p>
            <a:endParaRPr lang="en-US" altLang="zh-CN"/>
          </a:p>
        </p:txBody>
      </p:sp>
      <p:sp>
        <p:nvSpPr>
          <p:cNvPr id="102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kumimoji="1" sz="1200" b="0">
                <a:effectLst/>
                <a:latin typeface="Times New Roman" panose="02020603050405020304" pitchFamily="18" charset="0"/>
                <a:ea typeface="宋体" panose="02010600030101010101" pitchFamily="2" charset="-122"/>
              </a:defRPr>
            </a:lvl1pPr>
          </a:lstStyle>
          <a:p>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spcBef>
                <a:spcPct val="0"/>
              </a:spcBef>
              <a:defRPr kumimoji="1" sz="1200" b="0">
                <a:effectLst/>
                <a:latin typeface="Times New Roman" panose="02020603050405020304" pitchFamily="18" charset="0"/>
                <a:ea typeface="宋体" panose="02010600030101010101" pitchFamily="2" charset="-122"/>
              </a:defRPr>
            </a:lvl1pPr>
          </a:lstStyle>
          <a:p>
            <a:fld id="{06CA77D1-D081-432C-9A09-DD3FFFA34951}" type="slidenum">
              <a:rPr lang="en-US" altLang="zh-CN"/>
              <a:t>‹#›</a:t>
            </a:fld>
            <a:endParaRPr lang="en-US" altLang="zh-CN"/>
          </a:p>
        </p:txBody>
      </p:sp>
    </p:spTree>
    <p:extLst>
      <p:ext uri="{BB962C8B-B14F-4D97-AF65-F5344CB8AC3E}">
        <p14:creationId xmlns:p14="http://schemas.microsoft.com/office/powerpoint/2010/main" val="37860494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5</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37</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r>
              <a:rPr lang="zh-CN" altLang="en-US" sz="1200" b="0" i="0" kern="1200" dirty="0">
                <a:solidFill>
                  <a:schemeClr val="tx1"/>
                </a:solidFill>
                <a:effectLst/>
                <a:latin typeface="Times New Roman" panose="02020603050405020304" pitchFamily="18" charset="0"/>
                <a:ea typeface="宋体" panose="02010600030101010101" pitchFamily="2" charset="-122"/>
                <a:cs typeface="+mn-cs"/>
              </a:rPr>
              <a:t>静止阻塞</a:t>
            </a:r>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38</a:t>
            </a:fld>
            <a:endParaRPr lang="en-US" altLang="zh-CN"/>
          </a:p>
        </p:txBody>
      </p:sp>
    </p:spTree>
    <p:extLst>
      <p:ext uri="{BB962C8B-B14F-4D97-AF65-F5344CB8AC3E}">
        <p14:creationId xmlns:p14="http://schemas.microsoft.com/office/powerpoint/2010/main" val="3880764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39</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40</a:t>
            </a:fld>
            <a:endParaRPr lang="en-US" altLang="zh-CN"/>
          </a:p>
        </p:txBody>
      </p:sp>
    </p:spTree>
    <p:extLst>
      <p:ext uri="{BB962C8B-B14F-4D97-AF65-F5344CB8AC3E}">
        <p14:creationId xmlns:p14="http://schemas.microsoft.com/office/powerpoint/2010/main" val="3741541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a:t>
            </a:r>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41</a:t>
            </a:fld>
            <a:endParaRPr lang="en-US" altLang="zh-CN"/>
          </a:p>
        </p:txBody>
      </p:sp>
    </p:spTree>
    <p:extLst>
      <p:ext uri="{BB962C8B-B14F-4D97-AF65-F5344CB8AC3E}">
        <p14:creationId xmlns:p14="http://schemas.microsoft.com/office/powerpoint/2010/main" val="635098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43</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47</a:t>
            </a:fld>
            <a:endParaRPr lang="en-US" altLang="zh-CN"/>
          </a:p>
        </p:txBody>
      </p:sp>
    </p:spTree>
    <p:extLst>
      <p:ext uri="{BB962C8B-B14F-4D97-AF65-F5344CB8AC3E}">
        <p14:creationId xmlns:p14="http://schemas.microsoft.com/office/powerpoint/2010/main" val="9417106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52</a:t>
            </a:fld>
            <a:endParaRPr lang="en-US" altLang="zh-CN"/>
          </a:p>
        </p:txBody>
      </p:sp>
    </p:spTree>
    <p:extLst>
      <p:ext uri="{BB962C8B-B14F-4D97-AF65-F5344CB8AC3E}">
        <p14:creationId xmlns:p14="http://schemas.microsoft.com/office/powerpoint/2010/main" val="951056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62</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eaLnBrk="1" hangingPunct="1"/>
            <a:r>
              <a:rPr lang="zh-CN" altLang="en-US" dirty="0">
                <a:latin typeface="宋体" panose="02010600030101010101" pitchFamily="2" charset="-122"/>
              </a:rPr>
              <a:t>空闲让进：当无进程在互斥区时，任何有权使用互斥区的进程可进入</a:t>
            </a:r>
          </a:p>
          <a:p>
            <a:pPr algn="l" eaLnBrk="1" hangingPunct="1"/>
            <a:r>
              <a:rPr lang="zh-CN" altLang="en-US" dirty="0">
                <a:latin typeface="宋体" panose="02010600030101010101" pitchFamily="2" charset="-122"/>
              </a:rPr>
              <a:t>忙则等待：不允许两个以上的进程同时进入互斥区</a:t>
            </a:r>
          </a:p>
          <a:p>
            <a:pPr algn="l" eaLnBrk="1" hangingPunct="1"/>
            <a:r>
              <a:rPr lang="zh-CN" altLang="en-US" dirty="0">
                <a:latin typeface="宋体" panose="02010600030101010101" pitchFamily="2" charset="-122"/>
              </a:rPr>
              <a:t>有限等待：任何进入互斥区的要求应在有限的时间内得到满足</a:t>
            </a:r>
          </a:p>
          <a:p>
            <a:pPr algn="l" eaLnBrk="1" hangingPunct="1"/>
            <a:r>
              <a:rPr lang="zh-CN" altLang="en-US" dirty="0">
                <a:latin typeface="宋体" panose="02010600030101010101" pitchFamily="2" charset="-122"/>
              </a:rPr>
              <a:t>让权等待：处于等待状态的进程应放弃占用</a:t>
            </a:r>
            <a:r>
              <a:rPr lang="en-US" altLang="zh-CN" dirty="0">
                <a:latin typeface="宋体" panose="02010600030101010101" pitchFamily="2" charset="-122"/>
              </a:rPr>
              <a:t>CPU</a:t>
            </a:r>
            <a:r>
              <a:rPr lang="zh-CN" altLang="en-US" dirty="0">
                <a:latin typeface="宋体" panose="02010600030101010101" pitchFamily="2" charset="-122"/>
              </a:rPr>
              <a:t>，以使其他进程有机会得到</a:t>
            </a:r>
            <a:r>
              <a:rPr lang="en-US" altLang="zh-CN" dirty="0">
                <a:latin typeface="宋体" panose="02010600030101010101" pitchFamily="2" charset="-122"/>
              </a:rPr>
              <a:t>CPU</a:t>
            </a:r>
            <a:r>
              <a:rPr lang="zh-CN" altLang="en-US" dirty="0">
                <a:latin typeface="宋体" panose="02010600030101010101" pitchFamily="2" charset="-122"/>
              </a:rPr>
              <a:t>的使用权</a:t>
            </a:r>
          </a:p>
        </p:txBody>
      </p:sp>
      <p:sp>
        <p:nvSpPr>
          <p:cNvPr id="4" name="灯片编号占位符 3"/>
          <p:cNvSpPr>
            <a:spLocks noGrp="1"/>
          </p:cNvSpPr>
          <p:nvPr>
            <p:ph type="sldNum" sz="quarter" idx="10"/>
          </p:nvPr>
        </p:nvSpPr>
        <p:spPr/>
        <p:txBody>
          <a:bodyPr/>
          <a:lstStyle/>
          <a:p>
            <a:fld id="{06CA77D1-D081-432C-9A09-DD3FFFA34951}" type="slidenum">
              <a:rPr lang="en-US" altLang="zh-CN" smtClean="0"/>
              <a:t>65</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13</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68</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73</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79</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80</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81</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89</a:t>
            </a:fld>
            <a:endParaRPr lang="en-US" altLang="zh-CN"/>
          </a:p>
        </p:txBody>
      </p:sp>
    </p:spTree>
    <p:extLst>
      <p:ext uri="{BB962C8B-B14F-4D97-AF65-F5344CB8AC3E}">
        <p14:creationId xmlns:p14="http://schemas.microsoft.com/office/powerpoint/2010/main" val="4256200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90</a:t>
            </a:fld>
            <a:endParaRPr lang="en-US" altLang="zh-CN"/>
          </a:p>
        </p:txBody>
      </p:sp>
    </p:spTree>
    <p:extLst>
      <p:ext uri="{BB962C8B-B14F-4D97-AF65-F5344CB8AC3E}">
        <p14:creationId xmlns:p14="http://schemas.microsoft.com/office/powerpoint/2010/main" val="2287013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120</a:t>
            </a:fld>
            <a:endParaRPr lang="en-US" altLang="zh-CN"/>
          </a:p>
        </p:txBody>
      </p:sp>
    </p:spTree>
    <p:extLst>
      <p:ext uri="{BB962C8B-B14F-4D97-AF65-F5344CB8AC3E}">
        <p14:creationId xmlns:p14="http://schemas.microsoft.com/office/powerpoint/2010/main" val="3514468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124</a:t>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125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latin typeface="Tahoma" panose="020B0604030504040204" pitchFamily="34" charset="0"/>
                <a:ea typeface="宋体" panose="02010600030101010101" pitchFamily="2" charset="-122"/>
              </a:rPr>
              <a:t>当</a:t>
            </a:r>
            <a:r>
              <a:rPr kumimoji="1" lang="zh-CN" altLang="en-US" dirty="0">
                <a:latin typeface="宋体" panose="02010600030101010101" pitchFamily="2" charset="-122"/>
                <a:ea typeface="宋体" panose="02010600030101010101" pitchFamily="2" charset="-122"/>
              </a:rPr>
              <a:t>终端用户在自己的程序运行期间发现有可疑问题时，希望暂停执行。</a:t>
            </a:r>
            <a:endParaRPr kumimoji="1" lang="en-US" altLang="zh-CN" dirty="0">
              <a:latin typeface="宋体" panose="02010600030101010101" pitchFamily="2" charset="-122"/>
              <a:ea typeface="宋体" panose="02010600030101010101" pitchFamily="2" charset="-122"/>
            </a:endParaRPr>
          </a:p>
          <a:p>
            <a:endParaRPr kumimoji="1" lang="en-US" altLang="zh-CN" dirty="0">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kumimoji="1" lang="zh-CN" altLang="en-US" dirty="0">
                <a:latin typeface="Tahoma" panose="020B0604030504040204" pitchFamily="34" charset="0"/>
                <a:ea typeface="宋体" panose="02010600030101010101" pitchFamily="2" charset="-122"/>
              </a:rPr>
              <a:t>希望考察和修改子进程，或协调各子进程间的活动时</a:t>
            </a:r>
          </a:p>
          <a:p>
            <a:endParaRPr kumimoji="1" lang="en-US" altLang="zh-CN" dirty="0">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kumimoji="1" lang="zh-CN" altLang="en-US" dirty="0">
                <a:latin typeface="Tahoma" panose="020B0604030504040204" pitchFamily="34" charset="0"/>
                <a:ea typeface="宋体" panose="02010600030101010101" pitchFamily="2" charset="-122"/>
              </a:rPr>
              <a:t>实时系统中工作负荷较重时，系统可把一些不重要的进程挂起。</a:t>
            </a:r>
          </a:p>
          <a:p>
            <a:endParaRPr kumimoji="1" lang="en-US" altLang="zh-CN" dirty="0">
              <a:latin typeface="宋体" panose="02010600030101010101" pitchFamily="2" charset="-122"/>
              <a:ea typeface="宋体" panose="02010600030101010101" pitchFamily="2" charset="-122"/>
            </a:endParaRPr>
          </a:p>
          <a:p>
            <a:pPr marL="0" marR="0" indent="0" algn="l" defTabSz="914400" rtl="0" eaLnBrk="1" fontAlgn="base" latinLnBrk="0" hangingPunct="1">
              <a:lnSpc>
                <a:spcPct val="100000"/>
              </a:lnSpc>
              <a:spcBef>
                <a:spcPct val="30000"/>
              </a:spcBef>
              <a:spcAft>
                <a:spcPct val="0"/>
              </a:spcAft>
              <a:buClrTx/>
              <a:buSzTx/>
              <a:buFontTx/>
              <a:buNone/>
              <a:defRPr/>
            </a:pPr>
            <a:r>
              <a:rPr kumimoji="1" lang="zh-CN" altLang="en-US" dirty="0">
                <a:latin typeface="Tahoma" panose="020B0604030504040204" pitchFamily="34" charset="0"/>
                <a:ea typeface="宋体" panose="02010600030101010101" pitchFamily="2" charset="-122"/>
              </a:rPr>
              <a:t>操作系统有时希望挂起某些进程，以便检查运行中的资源使用情况或进行记账。</a:t>
            </a:r>
          </a:p>
          <a:p>
            <a:endParaRPr kumimoji="1" lang="zh-CN" altLang="en-US" dirty="0">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10"/>
          </p:nvPr>
        </p:nvSpPr>
        <p:spPr/>
        <p:txBody>
          <a:bodyPr/>
          <a:lstStyle/>
          <a:p>
            <a:fld id="{06CA77D1-D081-432C-9A09-DD3FFFA34951}" type="slidenum">
              <a:rPr lang="en-US" altLang="zh-CN" smtClean="0"/>
              <a:t>20</a:t>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126</a:t>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buClr>
                <a:srgbClr val="CC3300"/>
              </a:buClr>
              <a:buFont typeface="Wingdings" panose="05000000000000000000" pitchFamily="2" charset="2"/>
              <a:buChar char="l"/>
            </a:pPr>
            <a:r>
              <a:rPr kumimoji="1" lang="zh-CN" altLang="en-US" sz="1200" dirty="0">
                <a:latin typeface="Times New Roman" panose="02020603050405020304" pitchFamily="18" charset="0"/>
              </a:rPr>
              <a:t>利用管程实现进程同步时，必须设置两个</a:t>
            </a:r>
            <a:r>
              <a:rPr kumimoji="1" lang="zh-CN" altLang="en-US" sz="1200" dirty="0">
                <a:solidFill>
                  <a:srgbClr val="0000FF"/>
                </a:solidFill>
                <a:latin typeface="Times New Roman" panose="02020603050405020304" pitchFamily="18" charset="0"/>
                <a:ea typeface="黑体" panose="02010609060101010101" pitchFamily="2" charset="-122"/>
              </a:rPr>
              <a:t>同步操作原语</a:t>
            </a:r>
            <a:r>
              <a:rPr kumimoji="1" lang="en-US" altLang="zh-CN" sz="1200" dirty="0">
                <a:latin typeface="Times New Roman" panose="02020603050405020304" pitchFamily="18" charset="0"/>
              </a:rPr>
              <a:t>wait</a:t>
            </a:r>
            <a:r>
              <a:rPr kumimoji="1" lang="zh-CN" altLang="en-US" sz="1200" dirty="0">
                <a:latin typeface="Times New Roman" panose="02020603050405020304" pitchFamily="18" charset="0"/>
              </a:rPr>
              <a:t>和</a:t>
            </a:r>
            <a:r>
              <a:rPr kumimoji="1" lang="en-US" altLang="zh-CN" sz="1200" dirty="0">
                <a:latin typeface="Times New Roman" panose="02020603050405020304" pitchFamily="18" charset="0"/>
              </a:rPr>
              <a:t>signal</a:t>
            </a:r>
            <a:r>
              <a:rPr kumimoji="1" lang="zh-CN" altLang="en-US" sz="1200" dirty="0">
                <a:latin typeface="Times New Roman" panose="02020603050405020304" pitchFamily="18" charset="0"/>
              </a:rPr>
              <a:t>。</a:t>
            </a:r>
          </a:p>
          <a:p>
            <a:pPr algn="just">
              <a:buClr>
                <a:srgbClr val="CC3300"/>
              </a:buClr>
              <a:buFont typeface="Wingdings" panose="05000000000000000000" pitchFamily="2" charset="2"/>
              <a:buChar char="l"/>
            </a:pPr>
            <a:r>
              <a:rPr kumimoji="1" lang="zh-CN" altLang="en-US" sz="1200" dirty="0">
                <a:latin typeface="Times New Roman" panose="02020603050405020304" pitchFamily="18" charset="0"/>
              </a:rPr>
              <a:t>某进程通过管程请求临界资源未能满足时，管程调用</a:t>
            </a:r>
            <a:r>
              <a:rPr kumimoji="1" lang="en-US" altLang="zh-CN" sz="1200" dirty="0">
                <a:latin typeface="Times New Roman" panose="02020603050405020304" pitchFamily="18" charset="0"/>
              </a:rPr>
              <a:t>wait</a:t>
            </a:r>
            <a:r>
              <a:rPr kumimoji="1" lang="zh-CN" altLang="en-US" sz="1200" dirty="0">
                <a:latin typeface="Times New Roman" panose="02020603050405020304" pitchFamily="18" charset="0"/>
              </a:rPr>
              <a:t>原语将该进程阻塞，并把它排到等待队列上，如图</a:t>
            </a:r>
            <a:r>
              <a:rPr kumimoji="1" lang="en-US" altLang="zh-CN" sz="1200" dirty="0">
                <a:latin typeface="Times New Roman" panose="02020603050405020304" pitchFamily="18" charset="0"/>
              </a:rPr>
              <a:t>2-11</a:t>
            </a:r>
            <a:r>
              <a:rPr kumimoji="1" lang="zh-CN" altLang="en-US" sz="1200" dirty="0">
                <a:latin typeface="Times New Roman" panose="02020603050405020304" pitchFamily="18" charset="0"/>
              </a:rPr>
              <a:t>。</a:t>
            </a:r>
          </a:p>
          <a:p>
            <a:pPr algn="just">
              <a:buClr>
                <a:srgbClr val="CC3300"/>
              </a:buClr>
              <a:buFont typeface="Wingdings" panose="05000000000000000000" pitchFamily="2" charset="2"/>
              <a:buChar char="l"/>
            </a:pPr>
            <a:r>
              <a:rPr kumimoji="1" lang="zh-CN" altLang="en-US" sz="1200" dirty="0">
                <a:latin typeface="Times New Roman" panose="02020603050405020304" pitchFamily="18" charset="0"/>
              </a:rPr>
              <a:t>当另一进程访问完成并释放该资源后，管程调用</a:t>
            </a:r>
            <a:r>
              <a:rPr kumimoji="1" lang="en-US" altLang="zh-CN" sz="1200" dirty="0">
                <a:latin typeface="Times New Roman" panose="02020603050405020304" pitchFamily="18" charset="0"/>
              </a:rPr>
              <a:t>signal</a:t>
            </a:r>
            <a:r>
              <a:rPr kumimoji="1" lang="zh-CN" altLang="en-US" sz="1200" dirty="0">
                <a:latin typeface="Times New Roman" panose="02020603050405020304" pitchFamily="18" charset="0"/>
              </a:rPr>
              <a:t>原语唤醒等待队列中的队首进程</a:t>
            </a:r>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128</a:t>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132</a:t>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143</a:t>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rgbClr val="0000FF"/>
              </a:buClr>
              <a:buFont typeface="Wingdings" panose="05000000000000000000" pitchFamily="2" charset="2"/>
              <a:buChar char="l"/>
            </a:pPr>
            <a:r>
              <a:rPr kumimoji="1" lang="zh-CN" altLang="en-US" dirty="0">
                <a:latin typeface="Times New Roman" panose="02020603050405020304" pitchFamily="18" charset="0"/>
              </a:rPr>
              <a:t>是一种用于对资源互斥访问的机制。</a:t>
            </a:r>
          </a:p>
          <a:p>
            <a:pPr>
              <a:buClr>
                <a:srgbClr val="0000FF"/>
              </a:buClr>
              <a:buFont typeface="Wingdings" panose="05000000000000000000" pitchFamily="2" charset="2"/>
              <a:buChar char="l"/>
            </a:pPr>
            <a:r>
              <a:rPr kumimoji="1" lang="zh-CN" altLang="en-US" dirty="0">
                <a:latin typeface="Times New Roman" panose="02020603050405020304" pitchFamily="18" charset="0"/>
              </a:rPr>
              <a:t>由于时间和空间开销较低，因而适合于高频度使用的关键共享数据和程序段。</a:t>
            </a:r>
          </a:p>
          <a:p>
            <a:pPr>
              <a:buClr>
                <a:srgbClr val="0000FF"/>
              </a:buClr>
              <a:buFont typeface="Wingdings" panose="05000000000000000000" pitchFamily="2" charset="2"/>
              <a:buChar char="l"/>
            </a:pPr>
            <a:r>
              <a:rPr kumimoji="1" lang="zh-CN" altLang="en-US" dirty="0">
                <a:latin typeface="Times New Roman" panose="02020603050405020304" pitchFamily="18" charset="0"/>
              </a:rPr>
              <a:t>互斥锁有两种状态：</a:t>
            </a:r>
          </a:p>
          <a:p>
            <a:pPr lvl="1">
              <a:buClr>
                <a:srgbClr val="CC3300"/>
              </a:buClr>
              <a:buSzPct val="80000"/>
              <a:buFont typeface="Wingdings" panose="05000000000000000000" pitchFamily="2" charset="2"/>
              <a:buChar char="u"/>
            </a:pPr>
            <a:r>
              <a:rPr kumimoji="1" lang="zh-CN" altLang="en-US" dirty="0">
                <a:latin typeface="Times New Roman" panose="02020603050405020304" pitchFamily="18" charset="0"/>
              </a:rPr>
              <a:t>开锁</a:t>
            </a:r>
            <a:r>
              <a:rPr kumimoji="1" lang="en-US" altLang="zh-CN" dirty="0">
                <a:latin typeface="Times New Roman" panose="02020603050405020304" pitchFamily="18" charset="0"/>
              </a:rPr>
              <a:t>(unlock)</a:t>
            </a:r>
            <a:r>
              <a:rPr kumimoji="1" lang="zh-CN" altLang="en-US" dirty="0">
                <a:latin typeface="Times New Roman" panose="02020603050405020304" pitchFamily="18" charset="0"/>
              </a:rPr>
              <a:t>状态</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用</a:t>
            </a:r>
            <a:r>
              <a:rPr kumimoji="1" lang="en-US" altLang="zh-CN" dirty="0">
                <a:latin typeface="Times New Roman" panose="02020603050405020304" pitchFamily="18" charset="0"/>
              </a:rPr>
              <a:t>unlock</a:t>
            </a:r>
            <a:r>
              <a:rPr kumimoji="1" lang="zh-CN" altLang="en-US" dirty="0">
                <a:latin typeface="Times New Roman" panose="02020603050405020304" pitchFamily="18" charset="0"/>
              </a:rPr>
              <a:t>命令将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打开</a:t>
            </a:r>
          </a:p>
          <a:p>
            <a:pPr lvl="1">
              <a:buClr>
                <a:srgbClr val="CC3300"/>
              </a:buClr>
              <a:buSzPct val="80000"/>
              <a:buFont typeface="Wingdings" panose="05000000000000000000" pitchFamily="2" charset="2"/>
              <a:buChar char="u"/>
            </a:pPr>
            <a:r>
              <a:rPr kumimoji="1" lang="zh-CN" altLang="en-US" dirty="0">
                <a:latin typeface="Times New Roman" panose="02020603050405020304" pitchFamily="18" charset="0"/>
              </a:rPr>
              <a:t>关锁</a:t>
            </a:r>
            <a:r>
              <a:rPr kumimoji="1" lang="en-US" altLang="zh-CN" dirty="0">
                <a:latin typeface="Times New Roman" panose="02020603050405020304" pitchFamily="18" charset="0"/>
              </a:rPr>
              <a:t>(lock)</a:t>
            </a:r>
            <a:r>
              <a:rPr kumimoji="1" lang="zh-CN" altLang="en-US" dirty="0">
                <a:latin typeface="Times New Roman" panose="02020603050405020304" pitchFamily="18" charset="0"/>
              </a:rPr>
              <a:t>状态</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用</a:t>
            </a:r>
            <a:r>
              <a:rPr kumimoji="1" lang="en-US" altLang="zh-CN" dirty="0">
                <a:latin typeface="Times New Roman" panose="02020603050405020304" pitchFamily="18" charset="0"/>
              </a:rPr>
              <a:t>lock</a:t>
            </a:r>
            <a:r>
              <a:rPr kumimoji="1" lang="zh-CN" altLang="en-US" dirty="0">
                <a:latin typeface="Times New Roman" panose="02020603050405020304" pitchFamily="18" charset="0"/>
              </a:rPr>
              <a:t>命令</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函数</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关上</a:t>
            </a:r>
          </a:p>
          <a:p>
            <a:pPr>
              <a:buClr>
                <a:srgbClr val="0000FF"/>
              </a:buClr>
              <a:buFont typeface="Wingdings" panose="05000000000000000000" pitchFamily="2" charset="2"/>
              <a:buChar char="l"/>
            </a:pPr>
            <a:r>
              <a:rPr kumimoji="1" lang="zh-CN" altLang="en-US" dirty="0">
                <a:latin typeface="Times New Roman" panose="02020603050405020304" pitchFamily="18" charset="0"/>
              </a:rPr>
              <a:t>当一个线程需要读</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写一个共享数据时，线程首先应为该数据段设置的</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执行开锁命令：先判断</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的状态，若它已处于关锁状态，则试图访问该数据段的线程将被阻塞；若</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处于开锁状态，则将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关上后，便去读</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写该数据段。</a:t>
            </a:r>
          </a:p>
          <a:p>
            <a:pPr>
              <a:buClr>
                <a:srgbClr val="0000FF"/>
              </a:buClr>
              <a:buFont typeface="Wingdings" panose="05000000000000000000" pitchFamily="2" charset="2"/>
              <a:buChar char="l"/>
            </a:pPr>
            <a:r>
              <a:rPr kumimoji="1" lang="zh-CN" altLang="en-US" dirty="0">
                <a:latin typeface="Times New Roman" panose="02020603050405020304" pitchFamily="18" charset="0"/>
              </a:rPr>
              <a:t>线程完成对数据的读</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写后，须发出开锁命令将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打开，同时还需将阻塞在该互斥锁上的一个进程唤醒。</a:t>
            </a:r>
            <a:endParaRPr kumimoji="1" lang="en-US" altLang="zh-CN" dirty="0">
              <a:latin typeface="Times New Roman" panose="02020603050405020304" pitchFamily="18" charset="0"/>
            </a:endParaRPr>
          </a:p>
          <a:p>
            <a:pPr>
              <a:buClr>
                <a:srgbClr val="0000FF"/>
              </a:buClr>
              <a:buFont typeface="Wingdings" panose="05000000000000000000" pitchFamily="2" charset="2"/>
              <a:buChar char="l"/>
            </a:pPr>
            <a:endParaRPr kumimoji="1" lang="en-US" altLang="zh-CN" dirty="0">
              <a:latin typeface="Times New Roman" panose="02020603050405020304" pitchFamily="18" charset="0"/>
            </a:endParaRPr>
          </a:p>
          <a:p>
            <a:pPr>
              <a:spcBef>
                <a:spcPct val="15000"/>
              </a:spcBef>
            </a:pPr>
            <a:r>
              <a:rPr kumimoji="1" lang="zh-CN" altLang="en-US" sz="1200" dirty="0">
                <a:ea typeface="宋体" panose="02010600030101010101" pitchFamily="2" charset="-122"/>
              </a:rPr>
              <a:t>为了减少线程被阻塞的机会，有的系统中还提供了一种用于</a:t>
            </a:r>
            <a:r>
              <a:rPr kumimoji="1" lang="en-US" altLang="zh-CN" sz="1200" dirty="0" err="1">
                <a:ea typeface="宋体" panose="02010600030101010101" pitchFamily="2" charset="-122"/>
              </a:rPr>
              <a:t>mutex</a:t>
            </a:r>
            <a:r>
              <a:rPr kumimoji="1" lang="zh-CN" altLang="en-US" sz="1200" dirty="0">
                <a:ea typeface="宋体" panose="02010600030101010101" pitchFamily="2" charset="-122"/>
              </a:rPr>
              <a:t>上的操作命令</a:t>
            </a:r>
            <a:r>
              <a:rPr kumimoji="1" lang="en-US" altLang="zh-CN" sz="1200" dirty="0">
                <a:ea typeface="宋体" panose="02010600030101010101" pitchFamily="2" charset="-122"/>
              </a:rPr>
              <a:t>TRYLOCK</a:t>
            </a:r>
            <a:r>
              <a:rPr kumimoji="1" lang="zh-CN" altLang="en-US" sz="1200" dirty="0">
                <a:ea typeface="宋体" panose="02010600030101010101" pitchFamily="2" charset="-122"/>
              </a:rPr>
              <a:t>。</a:t>
            </a:r>
          </a:p>
          <a:p>
            <a:pPr>
              <a:spcBef>
                <a:spcPct val="15000"/>
              </a:spcBef>
            </a:pPr>
            <a:r>
              <a:rPr kumimoji="1" lang="zh-CN" altLang="en-US" sz="1200" dirty="0">
                <a:ea typeface="宋体" panose="02010600030101010101" pitchFamily="2" charset="-122"/>
              </a:rPr>
              <a:t>当一个线程利用</a:t>
            </a:r>
            <a:r>
              <a:rPr kumimoji="1" lang="en-US" altLang="zh-CN" sz="1200" dirty="0">
                <a:ea typeface="宋体" panose="02010600030101010101" pitchFamily="2" charset="-122"/>
              </a:rPr>
              <a:t>TRYLOCK</a:t>
            </a:r>
            <a:r>
              <a:rPr kumimoji="1" lang="zh-CN" altLang="en-US" sz="1200" dirty="0">
                <a:ea typeface="宋体" panose="02010600030101010101" pitchFamily="2" charset="-122"/>
              </a:rPr>
              <a:t>命令访问</a:t>
            </a:r>
            <a:r>
              <a:rPr kumimoji="1" lang="en-US" altLang="zh-CN" sz="1200" dirty="0" err="1">
                <a:ea typeface="宋体" panose="02010600030101010101" pitchFamily="2" charset="-122"/>
              </a:rPr>
              <a:t>mutex</a:t>
            </a:r>
            <a:r>
              <a:rPr kumimoji="1" lang="zh-CN" altLang="en-US" sz="1200" dirty="0">
                <a:ea typeface="宋体" panose="02010600030101010101" pitchFamily="2" charset="-122"/>
              </a:rPr>
              <a:t>时，</a:t>
            </a:r>
            <a:endParaRPr kumimoji="1" lang="en-US" altLang="zh-CN" sz="1200" dirty="0">
              <a:ea typeface="宋体" panose="02010600030101010101" pitchFamily="2" charset="-122"/>
            </a:endParaRPr>
          </a:p>
          <a:p>
            <a:pPr>
              <a:spcBef>
                <a:spcPct val="15000"/>
              </a:spcBef>
            </a:pPr>
            <a:endParaRPr kumimoji="1" lang="en-US" altLang="zh-CN" sz="1200" dirty="0">
              <a:ea typeface="宋体" panose="02010600030101010101" pitchFamily="2" charset="-122"/>
            </a:endParaRPr>
          </a:p>
          <a:p>
            <a:pPr algn="just">
              <a:spcBef>
                <a:spcPct val="10000"/>
              </a:spcBef>
              <a:buClr>
                <a:srgbClr val="0000FF"/>
              </a:buClr>
              <a:buSzPct val="70000"/>
              <a:buFont typeface="Wingdings" panose="05000000000000000000" pitchFamily="2" charset="2"/>
              <a:buChar char="n"/>
            </a:pPr>
            <a:r>
              <a:rPr kumimoji="1" lang="zh-CN" altLang="en-US" sz="1200" dirty="0">
                <a:latin typeface="Times New Roman" panose="02020603050405020304" pitchFamily="18" charset="0"/>
              </a:rPr>
              <a:t>若</a:t>
            </a:r>
            <a:r>
              <a:rPr kumimoji="1" lang="en-US" altLang="zh-CN" sz="1200" dirty="0" err="1">
                <a:latin typeface="Times New Roman" panose="02020603050405020304" pitchFamily="18" charset="0"/>
              </a:rPr>
              <a:t>mutex</a:t>
            </a:r>
            <a:r>
              <a:rPr kumimoji="1" lang="zh-CN" altLang="en-US" sz="1200" dirty="0">
                <a:latin typeface="Times New Roman" panose="02020603050405020304" pitchFamily="18" charset="0"/>
              </a:rPr>
              <a:t>处于开锁状态，</a:t>
            </a:r>
            <a:r>
              <a:rPr kumimoji="1" lang="en-US" altLang="zh-CN" sz="1200" dirty="0">
                <a:latin typeface="Times New Roman" panose="02020603050405020304" pitchFamily="18" charset="0"/>
              </a:rPr>
              <a:t>TRYLOCK</a:t>
            </a:r>
            <a:r>
              <a:rPr kumimoji="1" lang="zh-CN" altLang="en-US" sz="1200" dirty="0">
                <a:latin typeface="Times New Roman" panose="02020603050405020304" pitchFamily="18" charset="0"/>
              </a:rPr>
              <a:t>返回一个指示成功的状态码；</a:t>
            </a:r>
          </a:p>
          <a:p>
            <a:pPr algn="just">
              <a:spcBef>
                <a:spcPct val="10000"/>
              </a:spcBef>
              <a:buClr>
                <a:srgbClr val="0000FF"/>
              </a:buClr>
              <a:buSzPct val="70000"/>
              <a:buFont typeface="Wingdings" panose="05000000000000000000" pitchFamily="2" charset="2"/>
              <a:buChar char="n"/>
            </a:pPr>
            <a:r>
              <a:rPr kumimoji="1" lang="zh-CN" altLang="en-US" sz="1200" dirty="0">
                <a:latin typeface="Times New Roman" panose="02020603050405020304" pitchFamily="18" charset="0"/>
              </a:rPr>
              <a:t>若</a:t>
            </a:r>
            <a:r>
              <a:rPr kumimoji="1" lang="en-US" altLang="zh-CN" sz="1200" dirty="0" err="1">
                <a:latin typeface="Times New Roman" panose="02020603050405020304" pitchFamily="18" charset="0"/>
              </a:rPr>
              <a:t>mutex</a:t>
            </a:r>
            <a:r>
              <a:rPr kumimoji="1" lang="zh-CN" altLang="en-US" sz="1200" dirty="0">
                <a:latin typeface="Times New Roman" panose="02020603050405020304" pitchFamily="18" charset="0"/>
              </a:rPr>
              <a:t>处于关锁状态，则</a:t>
            </a:r>
            <a:r>
              <a:rPr kumimoji="1" lang="en-US" altLang="zh-CN" sz="1200" dirty="0">
                <a:latin typeface="Times New Roman" panose="02020603050405020304" pitchFamily="18" charset="0"/>
              </a:rPr>
              <a:t>TRYLOCK</a:t>
            </a:r>
            <a:r>
              <a:rPr kumimoji="1" lang="zh-CN" altLang="en-US" sz="1200" dirty="0">
                <a:latin typeface="Times New Roman" panose="02020603050405020304" pitchFamily="18" charset="0"/>
              </a:rPr>
              <a:t>并不会阻塞该线程，而是返回一个指示操作失败的状态码。</a:t>
            </a:r>
          </a:p>
          <a:p>
            <a:pPr>
              <a:spcBef>
                <a:spcPct val="15000"/>
              </a:spcBef>
            </a:pPr>
            <a:endParaRPr kumimoji="1" lang="zh-CN" altLang="en-US" sz="1200" dirty="0">
              <a:ea typeface="宋体" panose="02010600030101010101" pitchFamily="2" charset="-122"/>
            </a:endParaRPr>
          </a:p>
          <a:p>
            <a:pPr>
              <a:buClr>
                <a:srgbClr val="0000FF"/>
              </a:buClr>
              <a:buFont typeface="Wingdings" panose="05000000000000000000" pitchFamily="2" charset="2"/>
              <a:buChar char="l"/>
            </a:pPr>
            <a:endParaRPr kumimoji="1" lang="zh-CN" altLang="en-US"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160</a:t>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Clr>
                <a:srgbClr val="0000FF"/>
              </a:buClr>
              <a:buFont typeface="Wingdings" panose="05000000000000000000" pitchFamily="2" charset="2"/>
              <a:buChar char="l"/>
            </a:pPr>
            <a:r>
              <a:rPr kumimoji="1" lang="zh-CN" altLang="en-US" dirty="0">
                <a:latin typeface="Times New Roman" panose="02020603050405020304" pitchFamily="18" charset="0"/>
              </a:rPr>
              <a:t>是一种用于对资源互斥访问的机制。</a:t>
            </a:r>
          </a:p>
          <a:p>
            <a:pPr>
              <a:buClr>
                <a:srgbClr val="0000FF"/>
              </a:buClr>
              <a:buFont typeface="Wingdings" panose="05000000000000000000" pitchFamily="2" charset="2"/>
              <a:buChar char="l"/>
            </a:pPr>
            <a:r>
              <a:rPr kumimoji="1" lang="zh-CN" altLang="en-US" dirty="0">
                <a:latin typeface="Times New Roman" panose="02020603050405020304" pitchFamily="18" charset="0"/>
              </a:rPr>
              <a:t>由于时间和空间开销较低，因而适合于高频度使用的关键共享数据和程序段。</a:t>
            </a:r>
          </a:p>
          <a:p>
            <a:pPr>
              <a:buClr>
                <a:srgbClr val="0000FF"/>
              </a:buClr>
              <a:buFont typeface="Wingdings" panose="05000000000000000000" pitchFamily="2" charset="2"/>
              <a:buChar char="l"/>
            </a:pPr>
            <a:r>
              <a:rPr kumimoji="1" lang="zh-CN" altLang="en-US" dirty="0">
                <a:latin typeface="Times New Roman" panose="02020603050405020304" pitchFamily="18" charset="0"/>
              </a:rPr>
              <a:t>互斥锁有两种状态：</a:t>
            </a:r>
          </a:p>
          <a:p>
            <a:pPr lvl="1">
              <a:buClr>
                <a:srgbClr val="CC3300"/>
              </a:buClr>
              <a:buSzPct val="80000"/>
              <a:buFont typeface="Wingdings" panose="05000000000000000000" pitchFamily="2" charset="2"/>
              <a:buChar char="u"/>
            </a:pPr>
            <a:r>
              <a:rPr kumimoji="1" lang="zh-CN" altLang="en-US" dirty="0">
                <a:latin typeface="Times New Roman" panose="02020603050405020304" pitchFamily="18" charset="0"/>
              </a:rPr>
              <a:t>开锁</a:t>
            </a:r>
            <a:r>
              <a:rPr kumimoji="1" lang="en-US" altLang="zh-CN" dirty="0">
                <a:latin typeface="Times New Roman" panose="02020603050405020304" pitchFamily="18" charset="0"/>
              </a:rPr>
              <a:t>(unlock)</a:t>
            </a:r>
            <a:r>
              <a:rPr kumimoji="1" lang="zh-CN" altLang="en-US" dirty="0">
                <a:latin typeface="Times New Roman" panose="02020603050405020304" pitchFamily="18" charset="0"/>
              </a:rPr>
              <a:t>状态</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用</a:t>
            </a:r>
            <a:r>
              <a:rPr kumimoji="1" lang="en-US" altLang="zh-CN" dirty="0">
                <a:latin typeface="Times New Roman" panose="02020603050405020304" pitchFamily="18" charset="0"/>
              </a:rPr>
              <a:t>unlock</a:t>
            </a:r>
            <a:r>
              <a:rPr kumimoji="1" lang="zh-CN" altLang="en-US" dirty="0">
                <a:latin typeface="Times New Roman" panose="02020603050405020304" pitchFamily="18" charset="0"/>
              </a:rPr>
              <a:t>命令将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打开</a:t>
            </a:r>
          </a:p>
          <a:p>
            <a:pPr lvl="1">
              <a:buClr>
                <a:srgbClr val="CC3300"/>
              </a:buClr>
              <a:buSzPct val="80000"/>
              <a:buFont typeface="Wingdings" panose="05000000000000000000" pitchFamily="2" charset="2"/>
              <a:buChar char="u"/>
            </a:pPr>
            <a:r>
              <a:rPr kumimoji="1" lang="zh-CN" altLang="en-US" dirty="0">
                <a:latin typeface="Times New Roman" panose="02020603050405020304" pitchFamily="18" charset="0"/>
              </a:rPr>
              <a:t>关锁</a:t>
            </a:r>
            <a:r>
              <a:rPr kumimoji="1" lang="en-US" altLang="zh-CN" dirty="0">
                <a:latin typeface="Times New Roman" panose="02020603050405020304" pitchFamily="18" charset="0"/>
              </a:rPr>
              <a:t>(lock)</a:t>
            </a:r>
            <a:r>
              <a:rPr kumimoji="1" lang="zh-CN" altLang="en-US" dirty="0">
                <a:latin typeface="Times New Roman" panose="02020603050405020304" pitchFamily="18" charset="0"/>
              </a:rPr>
              <a:t>状态</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用</a:t>
            </a:r>
            <a:r>
              <a:rPr kumimoji="1" lang="en-US" altLang="zh-CN" dirty="0">
                <a:latin typeface="Times New Roman" panose="02020603050405020304" pitchFamily="18" charset="0"/>
              </a:rPr>
              <a:t>lock</a:t>
            </a:r>
            <a:r>
              <a:rPr kumimoji="1" lang="zh-CN" altLang="en-US" dirty="0">
                <a:latin typeface="Times New Roman" panose="02020603050405020304" pitchFamily="18" charset="0"/>
              </a:rPr>
              <a:t>命令</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函数</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关上</a:t>
            </a:r>
          </a:p>
          <a:p>
            <a:pPr>
              <a:buClr>
                <a:srgbClr val="0000FF"/>
              </a:buClr>
              <a:buFont typeface="Wingdings" panose="05000000000000000000" pitchFamily="2" charset="2"/>
              <a:buChar char="l"/>
            </a:pPr>
            <a:r>
              <a:rPr kumimoji="1" lang="zh-CN" altLang="en-US" dirty="0">
                <a:latin typeface="Times New Roman" panose="02020603050405020304" pitchFamily="18" charset="0"/>
              </a:rPr>
              <a:t>当一个线程需要读</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写一个共享数据时，线程首先应为该数据段设置的</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执行开锁命令：先判断</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的状态，若它已处于关锁状态，则试图访问该数据段的线程将被阻塞；若</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处于开锁状态，则将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关上后，便去读</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写该数据段。</a:t>
            </a:r>
          </a:p>
          <a:p>
            <a:pPr>
              <a:buClr>
                <a:srgbClr val="0000FF"/>
              </a:buClr>
              <a:buFont typeface="Wingdings" panose="05000000000000000000" pitchFamily="2" charset="2"/>
              <a:buChar char="l"/>
            </a:pPr>
            <a:r>
              <a:rPr kumimoji="1" lang="zh-CN" altLang="en-US" dirty="0">
                <a:latin typeface="Times New Roman" panose="02020603050405020304" pitchFamily="18" charset="0"/>
              </a:rPr>
              <a:t>线程完成对数据的读</a:t>
            </a:r>
            <a:r>
              <a:rPr kumimoji="1" lang="en-US" altLang="zh-CN" dirty="0">
                <a:latin typeface="Times New Roman" panose="02020603050405020304" pitchFamily="18" charset="0"/>
              </a:rPr>
              <a:t>/</a:t>
            </a:r>
            <a:r>
              <a:rPr kumimoji="1" lang="zh-CN" altLang="en-US" dirty="0">
                <a:latin typeface="Times New Roman" panose="02020603050405020304" pitchFamily="18" charset="0"/>
              </a:rPr>
              <a:t>写后，须发出开锁命令将</a:t>
            </a:r>
            <a:r>
              <a:rPr kumimoji="1" lang="en-US" altLang="zh-CN" dirty="0" err="1">
                <a:latin typeface="Times New Roman" panose="02020603050405020304" pitchFamily="18" charset="0"/>
              </a:rPr>
              <a:t>mutex</a:t>
            </a:r>
            <a:r>
              <a:rPr kumimoji="1" lang="zh-CN" altLang="en-US" dirty="0">
                <a:latin typeface="Times New Roman" panose="02020603050405020304" pitchFamily="18" charset="0"/>
              </a:rPr>
              <a:t>打开，同时还需将阻塞在该互斥锁上的一个进程唤醒。</a:t>
            </a:r>
            <a:endParaRPr kumimoji="1" lang="en-US" altLang="zh-CN" dirty="0">
              <a:latin typeface="Times New Roman" panose="02020603050405020304" pitchFamily="18" charset="0"/>
            </a:endParaRPr>
          </a:p>
          <a:p>
            <a:pPr>
              <a:buClr>
                <a:srgbClr val="0000FF"/>
              </a:buClr>
              <a:buFont typeface="Wingdings" panose="05000000000000000000" pitchFamily="2" charset="2"/>
              <a:buChar char="l"/>
            </a:pPr>
            <a:endParaRPr kumimoji="1" lang="en-US" altLang="zh-CN" dirty="0">
              <a:latin typeface="Times New Roman" panose="02020603050405020304" pitchFamily="18" charset="0"/>
            </a:endParaRPr>
          </a:p>
          <a:p>
            <a:pPr>
              <a:spcBef>
                <a:spcPct val="15000"/>
              </a:spcBef>
            </a:pPr>
            <a:r>
              <a:rPr kumimoji="1" lang="zh-CN" altLang="en-US" sz="1200" dirty="0">
                <a:ea typeface="宋体" panose="02010600030101010101" pitchFamily="2" charset="-122"/>
              </a:rPr>
              <a:t>为了减少线程被阻塞的机会，有的系统中还提供了一种用于</a:t>
            </a:r>
            <a:r>
              <a:rPr kumimoji="1" lang="en-US" altLang="zh-CN" sz="1200" dirty="0" err="1">
                <a:ea typeface="宋体" panose="02010600030101010101" pitchFamily="2" charset="-122"/>
              </a:rPr>
              <a:t>mutex</a:t>
            </a:r>
            <a:r>
              <a:rPr kumimoji="1" lang="zh-CN" altLang="en-US" sz="1200" dirty="0">
                <a:ea typeface="宋体" panose="02010600030101010101" pitchFamily="2" charset="-122"/>
              </a:rPr>
              <a:t>上的操作命令</a:t>
            </a:r>
            <a:r>
              <a:rPr kumimoji="1" lang="en-US" altLang="zh-CN" sz="1200" dirty="0">
                <a:ea typeface="宋体" panose="02010600030101010101" pitchFamily="2" charset="-122"/>
              </a:rPr>
              <a:t>TRYLOCK</a:t>
            </a:r>
            <a:r>
              <a:rPr kumimoji="1" lang="zh-CN" altLang="en-US" sz="1200" dirty="0">
                <a:ea typeface="宋体" panose="02010600030101010101" pitchFamily="2" charset="-122"/>
              </a:rPr>
              <a:t>。</a:t>
            </a:r>
          </a:p>
          <a:p>
            <a:pPr>
              <a:spcBef>
                <a:spcPct val="15000"/>
              </a:spcBef>
            </a:pPr>
            <a:r>
              <a:rPr kumimoji="1" lang="zh-CN" altLang="en-US" sz="1200" dirty="0">
                <a:ea typeface="宋体" panose="02010600030101010101" pitchFamily="2" charset="-122"/>
              </a:rPr>
              <a:t>当一个线程利用</a:t>
            </a:r>
            <a:r>
              <a:rPr kumimoji="1" lang="en-US" altLang="zh-CN" sz="1200" dirty="0">
                <a:ea typeface="宋体" panose="02010600030101010101" pitchFamily="2" charset="-122"/>
              </a:rPr>
              <a:t>TRYLOCK</a:t>
            </a:r>
            <a:r>
              <a:rPr kumimoji="1" lang="zh-CN" altLang="en-US" sz="1200" dirty="0">
                <a:ea typeface="宋体" panose="02010600030101010101" pitchFamily="2" charset="-122"/>
              </a:rPr>
              <a:t>命令访问</a:t>
            </a:r>
            <a:r>
              <a:rPr kumimoji="1" lang="en-US" altLang="zh-CN" sz="1200" dirty="0" err="1">
                <a:ea typeface="宋体" panose="02010600030101010101" pitchFamily="2" charset="-122"/>
              </a:rPr>
              <a:t>mutex</a:t>
            </a:r>
            <a:r>
              <a:rPr kumimoji="1" lang="zh-CN" altLang="en-US" sz="1200" dirty="0">
                <a:ea typeface="宋体" panose="02010600030101010101" pitchFamily="2" charset="-122"/>
              </a:rPr>
              <a:t>时，</a:t>
            </a:r>
            <a:endParaRPr kumimoji="1" lang="en-US" altLang="zh-CN" sz="1200" dirty="0">
              <a:ea typeface="宋体" panose="02010600030101010101" pitchFamily="2" charset="-122"/>
            </a:endParaRPr>
          </a:p>
          <a:p>
            <a:pPr>
              <a:spcBef>
                <a:spcPct val="15000"/>
              </a:spcBef>
            </a:pPr>
            <a:endParaRPr kumimoji="1" lang="en-US" altLang="zh-CN" sz="1200" dirty="0">
              <a:ea typeface="宋体" panose="02010600030101010101" pitchFamily="2" charset="-122"/>
            </a:endParaRPr>
          </a:p>
          <a:p>
            <a:pPr algn="just">
              <a:spcBef>
                <a:spcPct val="10000"/>
              </a:spcBef>
              <a:buClr>
                <a:srgbClr val="0000FF"/>
              </a:buClr>
              <a:buSzPct val="70000"/>
              <a:buFont typeface="Wingdings" panose="05000000000000000000" pitchFamily="2" charset="2"/>
              <a:buChar char="n"/>
            </a:pPr>
            <a:r>
              <a:rPr kumimoji="1" lang="zh-CN" altLang="en-US" sz="1200" dirty="0">
                <a:latin typeface="Times New Roman" panose="02020603050405020304" pitchFamily="18" charset="0"/>
              </a:rPr>
              <a:t>若</a:t>
            </a:r>
            <a:r>
              <a:rPr kumimoji="1" lang="en-US" altLang="zh-CN" sz="1200" dirty="0" err="1">
                <a:latin typeface="Times New Roman" panose="02020603050405020304" pitchFamily="18" charset="0"/>
              </a:rPr>
              <a:t>mutex</a:t>
            </a:r>
            <a:r>
              <a:rPr kumimoji="1" lang="zh-CN" altLang="en-US" sz="1200" dirty="0">
                <a:latin typeface="Times New Roman" panose="02020603050405020304" pitchFamily="18" charset="0"/>
              </a:rPr>
              <a:t>处于开锁状态，</a:t>
            </a:r>
            <a:r>
              <a:rPr kumimoji="1" lang="en-US" altLang="zh-CN" sz="1200" dirty="0">
                <a:latin typeface="Times New Roman" panose="02020603050405020304" pitchFamily="18" charset="0"/>
              </a:rPr>
              <a:t>TRYLOCK</a:t>
            </a:r>
            <a:r>
              <a:rPr kumimoji="1" lang="zh-CN" altLang="en-US" sz="1200" dirty="0">
                <a:latin typeface="Times New Roman" panose="02020603050405020304" pitchFamily="18" charset="0"/>
              </a:rPr>
              <a:t>返回一个指示成功的状态码；</a:t>
            </a:r>
          </a:p>
          <a:p>
            <a:pPr algn="just">
              <a:spcBef>
                <a:spcPct val="10000"/>
              </a:spcBef>
              <a:buClr>
                <a:srgbClr val="0000FF"/>
              </a:buClr>
              <a:buSzPct val="70000"/>
              <a:buFont typeface="Wingdings" panose="05000000000000000000" pitchFamily="2" charset="2"/>
              <a:buChar char="n"/>
            </a:pPr>
            <a:r>
              <a:rPr kumimoji="1" lang="zh-CN" altLang="en-US" sz="1200" dirty="0">
                <a:latin typeface="Times New Roman" panose="02020603050405020304" pitchFamily="18" charset="0"/>
              </a:rPr>
              <a:t>若</a:t>
            </a:r>
            <a:r>
              <a:rPr kumimoji="1" lang="en-US" altLang="zh-CN" sz="1200" dirty="0" err="1">
                <a:latin typeface="Times New Roman" panose="02020603050405020304" pitchFamily="18" charset="0"/>
              </a:rPr>
              <a:t>mutex</a:t>
            </a:r>
            <a:r>
              <a:rPr kumimoji="1" lang="zh-CN" altLang="en-US" sz="1200" dirty="0">
                <a:latin typeface="Times New Roman" panose="02020603050405020304" pitchFamily="18" charset="0"/>
              </a:rPr>
              <a:t>处于关锁状态，则</a:t>
            </a:r>
            <a:r>
              <a:rPr kumimoji="1" lang="en-US" altLang="zh-CN" sz="1200" dirty="0">
                <a:latin typeface="Times New Roman" panose="02020603050405020304" pitchFamily="18" charset="0"/>
              </a:rPr>
              <a:t>TRYLOCK</a:t>
            </a:r>
            <a:r>
              <a:rPr kumimoji="1" lang="zh-CN" altLang="en-US" sz="1200" dirty="0">
                <a:latin typeface="Times New Roman" panose="02020603050405020304" pitchFamily="18" charset="0"/>
              </a:rPr>
              <a:t>并不会阻塞该线程，而是返回一个指示操作失败的状态码。</a:t>
            </a:r>
          </a:p>
          <a:p>
            <a:pPr>
              <a:spcBef>
                <a:spcPct val="15000"/>
              </a:spcBef>
            </a:pPr>
            <a:endParaRPr kumimoji="1" lang="zh-CN" altLang="en-US" sz="1200" dirty="0">
              <a:ea typeface="宋体" panose="02010600030101010101" pitchFamily="2" charset="-122"/>
            </a:endParaRPr>
          </a:p>
          <a:p>
            <a:pPr>
              <a:buClr>
                <a:srgbClr val="0000FF"/>
              </a:buClr>
              <a:buFont typeface="Wingdings" panose="05000000000000000000" pitchFamily="2" charset="2"/>
              <a:buChar char="l"/>
            </a:pPr>
            <a:endParaRPr kumimoji="1" lang="zh-CN" altLang="en-US" dirty="0">
              <a:latin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fld id="{06CA77D1-D081-432C-9A09-DD3FFFA34951}" type="slidenum">
              <a:rPr lang="en-US" altLang="zh-CN" smtClean="0"/>
              <a:t>161</a:t>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169</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28</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29</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30</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31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6CA77D1-D081-432C-9A09-DD3FFFA34951}" type="slidenum">
              <a:rPr lang="en-US" altLang="zh-CN" smtClean="0"/>
              <a:t>32</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D4F6AA4-8B7F-4740-857B-99C32A51B3A0}" type="slidenum">
              <a:rPr lang="zh-CN" altLang="en-US" smtClean="0"/>
              <a:t>33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196975"/>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721100"/>
            <a:ext cx="4173537" cy="2371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FE97356-8B74-4645-86CD-4B8F8FC1F20C}" type="datetimeFigureOut">
              <a:rPr lang="zh-CN" altLang="en-US" smtClean="0"/>
              <a:t>2024/2/20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B523BD9-6810-4699-BE6C-FC046132BD95}" type="slidenum">
              <a:rPr lang="zh-CN" altLang="en-US" smtClean="0"/>
              <a:t>‹#›</a:t>
            </a:fld>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97356-8B74-4645-86CD-4B8F8FC1F20C}" type="datetimeFigureOut">
              <a:rPr lang="zh-CN" altLang="en-US" smtClean="0"/>
              <a:t>2024/2/20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23BD9-6810-4699-BE6C-FC046132BD95}"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slide" Target="slide59.xml"/><Relationship Id="rId1" Type="http://schemas.openxmlformats.org/officeDocument/2006/relationships/slideLayout" Target="../slideLayouts/slideLayout7.xml"/><Relationship Id="rId6" Type="http://schemas.openxmlformats.org/officeDocument/2006/relationships/slide" Target="slide154.xml"/><Relationship Id="rId5" Type="http://schemas.openxmlformats.org/officeDocument/2006/relationships/slide" Target="slide135.xml"/><Relationship Id="rId4" Type="http://schemas.openxmlformats.org/officeDocument/2006/relationships/slide" Target="slide12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43.xml"/><Relationship Id="rId1" Type="http://schemas.openxmlformats.org/officeDocument/2006/relationships/slideLayout" Target="../slideLayouts/slideLayout12.xml"/><Relationship Id="rId5" Type="http://schemas.openxmlformats.org/officeDocument/2006/relationships/slide" Target="slide127.xml"/><Relationship Id="rId4" Type="http://schemas.openxmlformats.org/officeDocument/2006/relationships/slide" Target="slide9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59.xml"/><Relationship Id="rId2" Type="http://schemas.openxmlformats.org/officeDocument/2006/relationships/slide" Target="slide43.xml"/><Relationship Id="rId1" Type="http://schemas.openxmlformats.org/officeDocument/2006/relationships/slideLayout" Target="../slideLayouts/slideLayout12.xml"/><Relationship Id="rId4" Type="http://schemas.openxmlformats.org/officeDocument/2006/relationships/slide" Target="slide9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 Target="slide4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hyperlink" Target="https://baike.baidu.com/item/%E9%93%B6%E8%A1%8C%E5%AE%B6%E7%AE%97%E6%B3%95/1679781?fromModule=lemma_inlink"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8150"/>
            <a:ext cx="8382000" cy="544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1"/>
          <p:cNvSpPr>
            <a:spLocks noChangeArrowheads="1"/>
          </p:cNvSpPr>
          <p:nvPr/>
        </p:nvSpPr>
        <p:spPr bwMode="auto">
          <a:xfrm>
            <a:off x="381000" y="5954713"/>
            <a:ext cx="8172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MS PGothic" panose="020B0600070205080204" pitchFamily="34" charset="-128"/>
              </a:defRPr>
            </a:lvl1pPr>
            <a:lvl2pPr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9pPr>
          </a:lstStyle>
          <a:p>
            <a:pPr lvl="1" eaLnBrk="1" hangingPunct="1"/>
            <a:r>
              <a:rPr lang="en-US" altLang="zh-CN" sz="2400" dirty="0">
                <a:effectLst/>
                <a:latin typeface="Arial" panose="020B0604020202020204" pitchFamily="34" charset="0"/>
              </a:rPr>
              <a:t>We need a term to describe a running program</a:t>
            </a:r>
            <a:endParaRPr lang="zh-CN" altLang="en-US" sz="2400" dirty="0">
              <a:effectLst/>
              <a:latin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body" sz="half" idx="1"/>
          </p:nvPr>
        </p:nvSpPr>
        <p:spPr>
          <a:xfrm>
            <a:off x="827584" y="620688"/>
            <a:ext cx="7704856" cy="5832648"/>
          </a:xfrm>
        </p:spPr>
        <p:txBody>
          <a:bodyPr>
            <a:normAutofit/>
          </a:bodyPr>
          <a:lstStyle/>
          <a:p>
            <a:pPr lvl="1">
              <a:buNone/>
            </a:pP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A                </a:t>
            </a: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B</a:t>
            </a:r>
          </a:p>
          <a:p>
            <a:pPr lvl="1">
              <a:buNone/>
            </a:pPr>
            <a:r>
              <a:rPr lang="en-US" altLang="zh-CN" b="1" dirty="0">
                <a:solidFill>
                  <a:srgbClr val="FF0000"/>
                </a:solidFill>
                <a:latin typeface="黑体" panose="02010609060101010101" pitchFamily="2" charset="-122"/>
                <a:ea typeface="黑体" panose="02010609060101010101" pitchFamily="2" charset="-122"/>
              </a:rPr>
              <a:t>①</a:t>
            </a:r>
            <a:r>
              <a:rPr lang="en-US" altLang="zh-CN" b="1" dirty="0">
                <a:latin typeface="黑体" panose="02010609060101010101" pitchFamily="2" charset="-122"/>
                <a:ea typeface="黑体" panose="02010609060101010101" pitchFamily="2" charset="-122"/>
              </a:rPr>
              <a:t> n++;  </a:t>
            </a:r>
            <a:r>
              <a:rPr lang="zh-CN" altLang="en-US"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②</a:t>
            </a:r>
            <a:r>
              <a:rPr lang="en-US" altLang="zh-CN" b="1" dirty="0">
                <a:latin typeface="黑体" panose="02010609060101010101" pitchFamily="2" charset="-122"/>
                <a:ea typeface="黑体" panose="02010609060101010101" pitchFamily="2" charset="-122"/>
              </a:rPr>
              <a:t> </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a:t>
            </a:r>
          </a:p>
          <a:p>
            <a:pPr lvl="1">
              <a:buNone/>
            </a:pPr>
            <a:r>
              <a:rPr lang="zh-CN" altLang="en-US"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③</a:t>
            </a: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n=0;</a:t>
            </a:r>
          </a:p>
          <a:p>
            <a:pPr marL="609600" indent="-609600" algn="just">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①②③ </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在</a:t>
            </a:r>
            <a:r>
              <a:rPr lang="en-US" altLang="zh-CN" b="1" dirty="0" err="1">
                <a:solidFill>
                  <a:schemeClr val="accent5"/>
                </a:solidFill>
                <a:latin typeface="黑体" panose="02010609060101010101" pitchFamily="2" charset="-122"/>
                <a:ea typeface="黑体" panose="02010609060101010101" pitchFamily="2" charset="-122"/>
              </a:rPr>
              <a:t>printf</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；和</a:t>
            </a:r>
            <a:r>
              <a:rPr lang="en-US" altLang="zh-CN" b="1" dirty="0">
                <a:solidFill>
                  <a:schemeClr val="accent5"/>
                </a:solidFill>
                <a:latin typeface="黑体" panose="02010609060101010101" pitchFamily="2" charset="-122"/>
                <a:ea typeface="黑体" panose="02010609060101010101" pitchFamily="2" charset="-122"/>
              </a:rPr>
              <a:t>n=0;</a:t>
            </a:r>
            <a:r>
              <a:rPr lang="zh-CN" altLang="en-US" b="1" dirty="0">
                <a:solidFill>
                  <a:schemeClr val="accent5"/>
                </a:solidFill>
                <a:latin typeface="黑体" panose="02010609060101010101" pitchFamily="2" charset="-122"/>
                <a:ea typeface="黑体" panose="02010609060101010101" pitchFamily="2" charset="-122"/>
              </a:rPr>
              <a:t>之前，则</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值分别为</a:t>
            </a:r>
            <a:r>
              <a:rPr lang="en-US" altLang="zh-CN" b="1" dirty="0">
                <a:solidFill>
                  <a:schemeClr val="accent5"/>
                </a:solidFill>
                <a:latin typeface="黑体" panose="02010609060101010101" pitchFamily="2" charset="-122"/>
                <a:ea typeface="黑体" panose="02010609060101010101" pitchFamily="2" charset="-122"/>
              </a:rPr>
              <a:t>6,6,0.</a:t>
            </a:r>
          </a:p>
          <a:p>
            <a:pPr marL="609600" indent="-609600">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②③① </a:t>
            </a:r>
            <a:r>
              <a:rPr lang="en-US" altLang="zh-CN" b="1" dirty="0">
                <a:latin typeface="黑体" panose="02010609060101010101" pitchFamily="2" charset="-122"/>
                <a:ea typeface="黑体" panose="02010609060101010101" pitchFamily="2" charset="-122"/>
              </a:rPr>
              <a:t>n++;</a:t>
            </a:r>
            <a:r>
              <a:rPr lang="zh-CN" altLang="en-US" b="1" dirty="0" err="1">
                <a:latin typeface="黑体" panose="02010609060101010101" pitchFamily="2" charset="-122"/>
                <a:ea typeface="黑体" panose="02010609060101010101" pitchFamily="2" charset="-122"/>
              </a:rPr>
              <a:t>在</a:t>
            </a:r>
            <a:r>
              <a:rPr lang="en-US" altLang="zh-CN" b="1" dirty="0" err="1">
                <a:latin typeface="黑体" panose="02010609060101010101" pitchFamily="2" charset="-122"/>
                <a:ea typeface="黑体" panose="02010609060101010101" pitchFamily="2" charset="-122"/>
              </a:rPr>
              <a:t>printf(n)</a:t>
            </a:r>
            <a:r>
              <a:rPr lang="zh-CN" altLang="en-US" b="1" dirty="0" err="1">
                <a:latin typeface="黑体" panose="02010609060101010101" pitchFamily="2" charset="-122"/>
                <a:ea typeface="黑体" panose="02010609060101010101" pitchFamily="2" charset="-122"/>
              </a:rPr>
              <a:t>；和</a:t>
            </a:r>
            <a:r>
              <a:rPr lang="en-US" altLang="zh-CN" b="1" dirty="0" err="1">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之后，则</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值分别为</a:t>
            </a:r>
            <a:r>
              <a:rPr lang="en-US" altLang="zh-CN" b="1" dirty="0" err="1">
                <a:latin typeface="黑体" panose="02010609060101010101" pitchFamily="2" charset="-122"/>
                <a:ea typeface="黑体" panose="02010609060101010101" pitchFamily="2" charset="-122"/>
              </a:rPr>
              <a:t>5,0,1.</a:t>
            </a:r>
          </a:p>
          <a:p>
            <a:pPr marL="609600" indent="-609600">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②①③ </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在</a:t>
            </a:r>
            <a:r>
              <a:rPr lang="en-US" altLang="zh-CN" b="1" dirty="0" err="1">
                <a:solidFill>
                  <a:schemeClr val="accent5"/>
                </a:solidFill>
                <a:latin typeface="黑体" panose="02010609060101010101" pitchFamily="2" charset="-122"/>
                <a:ea typeface="黑体" panose="02010609060101010101" pitchFamily="2" charset="-122"/>
              </a:rPr>
              <a:t>printf</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；和</a:t>
            </a:r>
            <a:r>
              <a:rPr lang="en-US" altLang="zh-CN" b="1" dirty="0">
                <a:solidFill>
                  <a:schemeClr val="accent5"/>
                </a:solidFill>
                <a:latin typeface="黑体" panose="02010609060101010101" pitchFamily="2" charset="-122"/>
                <a:ea typeface="黑体" panose="02010609060101010101" pitchFamily="2" charset="-122"/>
              </a:rPr>
              <a:t>n=0;</a:t>
            </a:r>
            <a:r>
              <a:rPr lang="zh-CN" altLang="en-US" b="1" dirty="0">
                <a:solidFill>
                  <a:schemeClr val="accent5"/>
                </a:solidFill>
                <a:latin typeface="黑体" panose="02010609060101010101" pitchFamily="2" charset="-122"/>
                <a:ea typeface="黑体" panose="02010609060101010101" pitchFamily="2" charset="-122"/>
              </a:rPr>
              <a:t>之间，则</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值分别为</a:t>
            </a:r>
            <a:r>
              <a:rPr lang="en-US" altLang="zh-CN" b="1" dirty="0">
                <a:solidFill>
                  <a:schemeClr val="accent5"/>
                </a:solidFill>
                <a:latin typeface="黑体" panose="02010609060101010101" pitchFamily="2" charset="-122"/>
                <a:ea typeface="黑体" panose="02010609060101010101" pitchFamily="2" charset="-122"/>
              </a:rPr>
              <a:t>5,6,0.</a:t>
            </a:r>
            <a:r>
              <a:rPr lang="en-US" altLang="zh-CN" sz="2000" b="1" dirty="0">
                <a:solidFill>
                  <a:schemeClr val="accent5"/>
                </a:solidFill>
                <a:latin typeface="楷体_GB2312" pitchFamily="49" charset="-122"/>
                <a:ea typeface="楷体_GB2312" pitchFamily="49" charset="-122"/>
              </a:rPr>
              <a:t>            </a:t>
            </a: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228600" y="452438"/>
            <a:ext cx="7162800" cy="693737"/>
          </a:xfrm>
        </p:spPr>
        <p:txBody>
          <a:bodyPr>
            <a:normAutofit fontScale="90000"/>
          </a:bodyPr>
          <a:lstStyle/>
          <a:p>
            <a:r>
              <a:rPr lang="zh-CN" altLang="en-US" sz="4000"/>
              <a:t>最简单的</a:t>
            </a:r>
            <a:r>
              <a:rPr lang="zh-CN" altLang="en-US" sz="4000">
                <a:latin typeface="宋体" panose="02010600030101010101" pitchFamily="2" charset="-122"/>
              </a:rPr>
              <a:t>生产者</a:t>
            </a:r>
            <a:r>
              <a:rPr lang="en-US" altLang="zh-CN" sz="4000"/>
              <a:t>-</a:t>
            </a:r>
            <a:r>
              <a:rPr lang="zh-CN" altLang="en-US" sz="4000">
                <a:latin typeface="宋体" panose="02010600030101010101" pitchFamily="2" charset="-122"/>
              </a:rPr>
              <a:t>消费者问题</a:t>
            </a:r>
          </a:p>
        </p:txBody>
      </p:sp>
      <p:sp>
        <p:nvSpPr>
          <p:cNvPr id="126979" name="Text Box 3"/>
          <p:cNvSpPr txBox="1">
            <a:spLocks noChangeArrowheads="1"/>
          </p:cNvSpPr>
          <p:nvPr/>
        </p:nvSpPr>
        <p:spPr bwMode="auto">
          <a:xfrm>
            <a:off x="381000" y="1524000"/>
            <a:ext cx="8229600" cy="760475"/>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r>
              <a:rPr kumimoji="1" lang="zh-CN" altLang="en-US" sz="2400" b="0">
                <a:effectLst/>
                <a:latin typeface="Times New Roman" panose="02020603050405020304" pitchFamily="18" charset="0"/>
                <a:ea typeface="黑体" panose="02010609060101010101" pitchFamily="2" charset="-122"/>
                <a:cs typeface="Times New Roman" panose="02020603050405020304" pitchFamily="18" charset="0"/>
              </a:rPr>
              <a:t>一个生产者、一个消费者、一个缓冲区的生产者</a:t>
            </a: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400" b="0">
                <a:effectLst/>
                <a:latin typeface="Times New Roman" panose="02020603050405020304" pitchFamily="18" charset="0"/>
                <a:ea typeface="黑体" panose="02010609060101010101" pitchFamily="2" charset="-122"/>
                <a:cs typeface="Times New Roman" panose="02020603050405020304" pitchFamily="18" charset="0"/>
              </a:rPr>
              <a:t>消费者问题的算法描述如下所示：</a:t>
            </a:r>
          </a:p>
        </p:txBody>
      </p:sp>
      <p:sp>
        <p:nvSpPr>
          <p:cNvPr id="126980" name="Text Box 4"/>
          <p:cNvSpPr txBox="1">
            <a:spLocks noChangeArrowheads="1"/>
          </p:cNvSpPr>
          <p:nvPr/>
        </p:nvSpPr>
        <p:spPr bwMode="auto">
          <a:xfrm>
            <a:off x="381000" y="2514600"/>
            <a:ext cx="4343400" cy="4120232"/>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10000"/>
              </a:spcBef>
            </a:pPr>
            <a:r>
              <a:rPr kumimoji="1" lang="en-US" altLang="zh-CN" sz="2400" b="0" dirty="0">
                <a:solidFill>
                  <a:schemeClr val="folHlink"/>
                </a:solidFill>
                <a:effectLst/>
                <a:latin typeface="Times New Roman" panose="02020603050405020304" pitchFamily="18" charset="0"/>
                <a:ea typeface="黑体" panose="02010609060101010101" pitchFamily="2" charset="-122"/>
                <a:cs typeface="Times New Roman" panose="02020603050405020304" pitchFamily="18" charset="0"/>
              </a:rPr>
              <a:t>semaphore </a:t>
            </a:r>
            <a:r>
              <a:rPr kumimoji="1" lang="en-US" altLang="zh-CN" sz="2400" b="0" dirty="0" err="1">
                <a:solidFill>
                  <a:schemeClr val="folHlink"/>
                </a:solidFill>
                <a:effectLst/>
                <a:latin typeface="Times New Roman" panose="02020603050405020304" pitchFamily="18" charset="0"/>
                <a:ea typeface="黑体" panose="02010609060101010101" pitchFamily="2" charset="-122"/>
                <a:cs typeface="Times New Roman" panose="02020603050405020304" pitchFamily="18" charset="0"/>
              </a:rPr>
              <a:t>empty,full</a:t>
            </a:r>
            <a:r>
              <a:rPr kumimoji="1" lang="en-US" altLang="zh-CN" sz="2400" b="0" dirty="0">
                <a:solidFill>
                  <a:schemeClr val="folHlink"/>
                </a:solidFill>
                <a:effectLst/>
                <a:latin typeface="Times New Roman" panose="02020603050405020304" pitchFamily="18" charset="0"/>
                <a:ea typeface="黑体" panose="02010609060101010101" pitchFamily="2" charset="-122"/>
                <a:cs typeface="Times New Roman" panose="02020603050405020304" pitchFamily="18" charset="0"/>
              </a:rPr>
              <a:t>;</a:t>
            </a:r>
          </a:p>
          <a:p>
            <a:pPr>
              <a:spcBef>
                <a:spcPct val="10000"/>
              </a:spcBef>
            </a:pPr>
            <a:r>
              <a:rPr kumimoji="1" lang="en-US" altLang="zh-CN" sz="2400" b="0" dirty="0">
                <a:solidFill>
                  <a:schemeClr val="folHlink"/>
                </a:solidFill>
                <a:effectLst/>
                <a:latin typeface="Times New Roman" panose="02020603050405020304" pitchFamily="18" charset="0"/>
                <a:ea typeface="黑体" panose="02010609060101010101" pitchFamily="2" charset="-122"/>
                <a:cs typeface="Times New Roman" panose="02020603050405020304" pitchFamily="18" charset="0"/>
              </a:rPr>
              <a:t>empty=1;full=0;</a:t>
            </a:r>
          </a:p>
          <a:p>
            <a:pPr>
              <a:spcBef>
                <a:spcPct val="10000"/>
              </a:spcBef>
            </a:pPr>
            <a:r>
              <a:rPr kumimoji="1" lang="en-US" altLang="zh-CN" sz="2400" b="0" dirty="0" err="1">
                <a:solidFill>
                  <a:srgbClr val="000066"/>
                </a:solidFill>
                <a:effectLst/>
                <a:latin typeface="Times New Roman" panose="02020603050405020304" pitchFamily="18" charset="0"/>
                <a:ea typeface="黑体" panose="02010609060101010101" pitchFamily="2" charset="-122"/>
                <a:cs typeface="Times New Roman" panose="02020603050405020304" pitchFamily="18" charset="0"/>
              </a:rPr>
              <a:t>parbegin</a:t>
            </a:r>
            <a:endParaRPr kumimoji="1" lang="en-US" altLang="zh-CN" sz="2400" b="0" dirty="0">
              <a:solidFill>
                <a:srgbClr val="000066"/>
              </a:solidFill>
              <a:effectLst/>
              <a:latin typeface="Times New Roman" panose="02020603050405020304" pitchFamily="18" charset="0"/>
              <a:ea typeface="黑体" panose="02010609060101010101" pitchFamily="2" charset="-122"/>
              <a:cs typeface="Times New Roman" panose="02020603050405020304" pitchFamily="18" charset="0"/>
            </a:endParaRPr>
          </a:p>
          <a:p>
            <a:pPr>
              <a:spcBef>
                <a:spcPct val="10000"/>
              </a:spcBef>
            </a:pPr>
            <a:r>
              <a:rPr kumimoji="1" lang="en-US" altLang="zh-CN" sz="2400" b="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process Producer:</a:t>
            </a:r>
          </a:p>
          <a:p>
            <a:pPr>
              <a:spcBef>
                <a:spcPct val="10000"/>
              </a:spcBef>
            </a:pP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 ...</a:t>
            </a:r>
          </a:p>
          <a:p>
            <a:pPr>
              <a:spcBef>
                <a:spcPct val="10000"/>
              </a:spcBef>
            </a:pP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   produce an item in </a:t>
            </a:r>
            <a:r>
              <a:rPr kumimoji="1" lang="en-US" altLang="zh-CN" sz="2400" b="0" dirty="0" err="1">
                <a:effectLst/>
                <a:latin typeface="Times New Roman" panose="02020603050405020304" pitchFamily="18" charset="0"/>
                <a:ea typeface="黑体" panose="02010609060101010101" pitchFamily="2" charset="-122"/>
                <a:cs typeface="Times New Roman" panose="02020603050405020304" pitchFamily="18" charset="0"/>
              </a:rPr>
              <a:t>nextp</a:t>
            </a: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a:t>
            </a:r>
          </a:p>
          <a:p>
            <a:pPr>
              <a:spcBef>
                <a:spcPct val="10000"/>
              </a:spcBef>
            </a:pP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   wait(empty);</a:t>
            </a:r>
            <a:r>
              <a:rPr kumimoji="1" lang="en-US" altLang="zh-CN" sz="2400" b="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400" b="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测试</a:t>
            </a:r>
          </a:p>
          <a:p>
            <a:pPr>
              <a:spcBef>
                <a:spcPct val="10000"/>
              </a:spcBef>
            </a:pPr>
            <a:r>
              <a:rPr kumimoji="1" lang="zh-CN" altLang="en-US" sz="2400" b="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buffer=</a:t>
            </a:r>
            <a:r>
              <a:rPr kumimoji="1" lang="en-US" altLang="zh-CN" sz="2400" b="0" dirty="0" err="1">
                <a:effectLst/>
                <a:latin typeface="Times New Roman" panose="02020603050405020304" pitchFamily="18" charset="0"/>
                <a:ea typeface="黑体" panose="02010609060101010101" pitchFamily="2" charset="-122"/>
                <a:cs typeface="Times New Roman" panose="02020603050405020304" pitchFamily="18" charset="0"/>
              </a:rPr>
              <a:t>nextp</a:t>
            </a: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a:t>
            </a:r>
          </a:p>
          <a:p>
            <a:pPr>
              <a:spcBef>
                <a:spcPct val="10000"/>
              </a:spcBef>
            </a:pP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   signal(full);</a:t>
            </a:r>
            <a:r>
              <a:rPr kumimoji="1" lang="en-US" altLang="zh-CN" sz="2400" b="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400" b="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通知消费者</a:t>
            </a:r>
          </a:p>
          <a:p>
            <a:pPr>
              <a:spcBef>
                <a:spcPct val="10000"/>
              </a:spcBef>
            </a:pPr>
            <a:r>
              <a:rPr kumimoji="1" lang="en-US" altLang="zh-CN" sz="2400" b="0" dirty="0">
                <a:effectLst/>
                <a:latin typeface="Times New Roman" panose="02020603050405020304" pitchFamily="18" charset="0"/>
                <a:ea typeface="黑体" panose="02010609060101010101" pitchFamily="2" charset="-122"/>
                <a:cs typeface="Times New Roman" panose="02020603050405020304" pitchFamily="18" charset="0"/>
              </a:rPr>
              <a:t>}</a:t>
            </a:r>
          </a:p>
        </p:txBody>
      </p:sp>
      <p:sp>
        <p:nvSpPr>
          <p:cNvPr id="126981" name="Text Box 5"/>
          <p:cNvSpPr txBox="1">
            <a:spLocks noChangeArrowheads="1"/>
          </p:cNvSpPr>
          <p:nvPr/>
        </p:nvSpPr>
        <p:spPr bwMode="auto">
          <a:xfrm>
            <a:off x="4876800" y="2568575"/>
            <a:ext cx="4114800" cy="3713966"/>
          </a:xfrm>
          <a:prstGeom prst="rect">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10000"/>
              </a:spcBef>
            </a:pPr>
            <a:r>
              <a:rPr kumimoji="1" lang="en-US" altLang="zh-CN" sz="2400" b="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process Consumer:</a:t>
            </a:r>
          </a:p>
          <a:p>
            <a:pPr>
              <a:spcBef>
                <a:spcPct val="10000"/>
              </a:spcBef>
            </a:pP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a:t>
            </a:r>
          </a:p>
          <a:p>
            <a:pPr>
              <a:spcBef>
                <a:spcPct val="10000"/>
              </a:spcBef>
            </a:pP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    wait(full); </a:t>
            </a:r>
            <a:r>
              <a:rPr kumimoji="1" lang="en-US" altLang="zh-CN" sz="2400" b="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400" b="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测试</a:t>
            </a:r>
          </a:p>
          <a:p>
            <a:pPr>
              <a:spcBef>
                <a:spcPct val="10000"/>
              </a:spcBef>
            </a:pPr>
            <a:r>
              <a:rPr kumimoji="1" lang="zh-CN" altLang="en-US" sz="2400" b="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nextc=buffer;</a:t>
            </a:r>
          </a:p>
          <a:p>
            <a:pPr>
              <a:spcBef>
                <a:spcPct val="10000"/>
              </a:spcBef>
            </a:pP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    signal(empty); </a:t>
            </a:r>
            <a:r>
              <a:rPr kumimoji="1" lang="en-US" altLang="zh-CN" sz="2400" b="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400" b="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通知</a:t>
            </a:r>
          </a:p>
          <a:p>
            <a:pPr>
              <a:spcBef>
                <a:spcPct val="10000"/>
              </a:spcBef>
            </a:pPr>
            <a:r>
              <a:rPr kumimoji="1" lang="zh-CN" altLang="en-US" sz="2400" b="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consume the item</a:t>
            </a:r>
          </a:p>
          <a:p>
            <a:pPr>
              <a:spcBef>
                <a:spcPct val="10000"/>
              </a:spcBef>
            </a:pP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                    in nextc;</a:t>
            </a:r>
          </a:p>
          <a:p>
            <a:pPr>
              <a:spcBef>
                <a:spcPct val="10000"/>
              </a:spcBef>
            </a:pPr>
            <a:r>
              <a:rPr kumimoji="1" lang="en-US" altLang="zh-CN" sz="2400" b="0">
                <a:effectLst/>
                <a:latin typeface="Times New Roman" panose="02020603050405020304" pitchFamily="18" charset="0"/>
                <a:ea typeface="黑体" panose="02010609060101010101" pitchFamily="2" charset="-122"/>
                <a:cs typeface="Times New Roman" panose="02020603050405020304" pitchFamily="18" charset="0"/>
              </a:rPr>
              <a:t>}</a:t>
            </a:r>
          </a:p>
          <a:p>
            <a:pPr>
              <a:spcBef>
                <a:spcPct val="10000"/>
              </a:spcBef>
            </a:pPr>
            <a:r>
              <a:rPr kumimoji="1" lang="en-US" altLang="zh-CN" sz="2400" b="0">
                <a:solidFill>
                  <a:srgbClr val="000066"/>
                </a:solidFill>
                <a:effectLst/>
                <a:latin typeface="Times New Roman" panose="02020603050405020304" pitchFamily="18" charset="0"/>
                <a:ea typeface="黑体" panose="02010609060101010101" pitchFamily="2" charset="-122"/>
                <a:cs typeface="Times New Roman" panose="02020603050405020304" pitchFamily="18" charset="0"/>
              </a:rPr>
              <a:t>parend</a:t>
            </a:r>
          </a:p>
        </p:txBody>
      </p:sp>
      <p:sp>
        <p:nvSpPr>
          <p:cNvPr id="126982" name="Rectangle 6"/>
          <p:cNvSpPr>
            <a:spLocks noChangeArrowheads="1"/>
          </p:cNvSpPr>
          <p:nvPr/>
        </p:nvSpPr>
        <p:spPr bwMode="auto">
          <a:xfrm>
            <a:off x="401638" y="2535287"/>
            <a:ext cx="2946226" cy="821705"/>
          </a:xfrm>
          <a:prstGeom prst="rect">
            <a:avLst/>
          </a:prstGeom>
          <a:noFill/>
          <a:ln w="28575" algn="ctr">
            <a:solidFill>
              <a:srgbClr val="0000FF"/>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400" b="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983" name="Line 7"/>
          <p:cNvSpPr>
            <a:spLocks noChangeShapeType="1"/>
          </p:cNvSpPr>
          <p:nvPr/>
        </p:nvSpPr>
        <p:spPr bwMode="auto">
          <a:xfrm>
            <a:off x="527050" y="5378450"/>
            <a:ext cx="2371725" cy="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984" name="Line 8"/>
          <p:cNvSpPr>
            <a:spLocks noChangeShapeType="1"/>
          </p:cNvSpPr>
          <p:nvPr/>
        </p:nvSpPr>
        <p:spPr bwMode="auto">
          <a:xfrm>
            <a:off x="619125" y="6165850"/>
            <a:ext cx="2106613" cy="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985" name="Line 9"/>
          <p:cNvSpPr>
            <a:spLocks noChangeShapeType="1"/>
          </p:cNvSpPr>
          <p:nvPr/>
        </p:nvSpPr>
        <p:spPr bwMode="auto">
          <a:xfrm>
            <a:off x="5175250" y="3825875"/>
            <a:ext cx="1906588" cy="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6986" name="Line 10"/>
          <p:cNvSpPr>
            <a:spLocks noChangeShapeType="1"/>
          </p:cNvSpPr>
          <p:nvPr/>
        </p:nvSpPr>
        <p:spPr bwMode="auto">
          <a:xfrm>
            <a:off x="5283200" y="4646613"/>
            <a:ext cx="2635250" cy="0"/>
          </a:xfrm>
          <a:prstGeom prst="line">
            <a:avLst/>
          </a:prstGeom>
          <a:noFill/>
          <a:ln w="28575">
            <a:solidFill>
              <a:srgbClr val="0000FF"/>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Times New Roman" panose="02020603050405020304" pitchFamily="18" charset="0"/>
              <a:ea typeface="黑体" panose="0201060906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wipe(up)">
                                      <p:cBhvr>
                                        <p:cTn id="7" dur="500"/>
                                        <p:tgtEl>
                                          <p:spTgt spid="12697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26980"/>
                                        </p:tgtEl>
                                        <p:attrNameLst>
                                          <p:attrName>style.visibility</p:attrName>
                                        </p:attrNameLst>
                                      </p:cBhvr>
                                      <p:to>
                                        <p:strVal val="visible"/>
                                      </p:to>
                                    </p:set>
                                    <p:animEffect transition="in" filter="wipe(up)">
                                      <p:cBhvr>
                                        <p:cTn id="11" dur="500"/>
                                        <p:tgtEl>
                                          <p:spTgt spid="12698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6982"/>
                                        </p:tgtEl>
                                        <p:attrNameLst>
                                          <p:attrName>style.visibility</p:attrName>
                                        </p:attrNameLst>
                                      </p:cBhvr>
                                      <p:to>
                                        <p:strVal val="visible"/>
                                      </p:to>
                                    </p:set>
                                    <p:animEffect transition="in" filter="wipe(left)">
                                      <p:cBhvr>
                                        <p:cTn id="15" dur="500"/>
                                        <p:tgtEl>
                                          <p:spTgt spid="12698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26981"/>
                                        </p:tgtEl>
                                        <p:attrNameLst>
                                          <p:attrName>style.visibility</p:attrName>
                                        </p:attrNameLst>
                                      </p:cBhvr>
                                      <p:to>
                                        <p:strVal val="visible"/>
                                      </p:to>
                                    </p:set>
                                    <p:animEffect transition="in" filter="wipe(up)">
                                      <p:cBhvr>
                                        <p:cTn id="19" dur="500"/>
                                        <p:tgtEl>
                                          <p:spTgt spid="126981"/>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26983"/>
                                        </p:tgtEl>
                                        <p:attrNameLst>
                                          <p:attrName>style.visibility</p:attrName>
                                        </p:attrNameLst>
                                      </p:cBhvr>
                                      <p:to>
                                        <p:strVal val="visible"/>
                                      </p:to>
                                    </p:set>
                                    <p:animEffect transition="in" filter="wipe(left)">
                                      <p:cBhvr>
                                        <p:cTn id="23" dur="500"/>
                                        <p:tgtEl>
                                          <p:spTgt spid="126983"/>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26984"/>
                                        </p:tgtEl>
                                        <p:attrNameLst>
                                          <p:attrName>style.visibility</p:attrName>
                                        </p:attrNameLst>
                                      </p:cBhvr>
                                      <p:to>
                                        <p:strVal val="visible"/>
                                      </p:to>
                                    </p:set>
                                    <p:animEffect transition="in" filter="wipe(left)">
                                      <p:cBhvr>
                                        <p:cTn id="27" dur="500"/>
                                        <p:tgtEl>
                                          <p:spTgt spid="126984"/>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126985"/>
                                        </p:tgtEl>
                                        <p:attrNameLst>
                                          <p:attrName>style.visibility</p:attrName>
                                        </p:attrNameLst>
                                      </p:cBhvr>
                                      <p:to>
                                        <p:strVal val="visible"/>
                                      </p:to>
                                    </p:set>
                                    <p:animEffect transition="in" filter="wipe(left)">
                                      <p:cBhvr>
                                        <p:cTn id="31" dur="500"/>
                                        <p:tgtEl>
                                          <p:spTgt spid="126985"/>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26986"/>
                                        </p:tgtEl>
                                        <p:attrNameLst>
                                          <p:attrName>style.visibility</p:attrName>
                                        </p:attrNameLst>
                                      </p:cBhvr>
                                      <p:to>
                                        <p:strVal val="visible"/>
                                      </p:to>
                                    </p:set>
                                    <p:animEffect transition="in" filter="wipe(left)">
                                      <p:cBhvr>
                                        <p:cTn id="35" dur="500"/>
                                        <p:tgtEl>
                                          <p:spTgt spid="1269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animBg="1" autoUpdateAnimBg="0"/>
      <p:bldP spid="126980" grpId="0" animBg="1" autoUpdateAnimBg="0"/>
      <p:bldP spid="126981" grpId="0" animBg="1" autoUpdateAnimBg="0"/>
      <p:bldP spid="126982" grpId="0" animBg="1"/>
      <p:bldP spid="126983" grpId="0" animBg="1"/>
      <p:bldP spid="126984" grpId="0" animBg="1"/>
      <p:bldP spid="126985" grpId="0" animBg="1"/>
      <p:bldP spid="126986"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152400" y="152400"/>
            <a:ext cx="8261350" cy="584200"/>
          </a:xfrm>
        </p:spPr>
        <p:txBody>
          <a:bodyPr>
            <a:normAutofit fontScale="90000"/>
          </a:bodyPr>
          <a:lstStyle/>
          <a:p>
            <a:r>
              <a:rPr lang="zh-CN" altLang="en-US" sz="3600">
                <a:latin typeface="黑体" panose="02010609060101010101" pitchFamily="2" charset="-122"/>
              </a:rPr>
              <a:t>生产者</a:t>
            </a:r>
            <a:r>
              <a:rPr lang="en-US" altLang="zh-CN" sz="3600">
                <a:latin typeface="黑体" panose="02010609060101010101" pitchFamily="2" charset="-122"/>
              </a:rPr>
              <a:t>-</a:t>
            </a:r>
            <a:r>
              <a:rPr lang="zh-CN" altLang="en-US" sz="3600">
                <a:latin typeface="黑体" panose="02010609060101010101" pitchFamily="2" charset="-122"/>
              </a:rPr>
              <a:t>消费者问题的第二种特殊情况</a:t>
            </a:r>
          </a:p>
        </p:txBody>
      </p:sp>
      <p:sp>
        <p:nvSpPr>
          <p:cNvPr id="128003" name="Rectangle 3"/>
          <p:cNvSpPr>
            <a:spLocks noGrp="1" noChangeArrowheads="1"/>
          </p:cNvSpPr>
          <p:nvPr>
            <p:ph type="body" idx="1"/>
          </p:nvPr>
        </p:nvSpPr>
        <p:spPr>
          <a:xfrm>
            <a:off x="304800" y="1163638"/>
            <a:ext cx="8562975" cy="581025"/>
          </a:xfrm>
          <a:solidFill>
            <a:srgbClr val="FFFF99"/>
          </a:solidFill>
        </p:spPr>
        <p:txBody>
          <a:bodyPr/>
          <a:lstStyle/>
          <a:p>
            <a:pPr>
              <a:buFont typeface="Wingdings" panose="05000000000000000000" pitchFamily="2" charset="2"/>
              <a:buNone/>
            </a:pPr>
            <a:r>
              <a:rPr lang="zh-CN" altLang="en-US" sz="2800">
                <a:latin typeface="Times New Roman" panose="02020603050405020304" pitchFamily="18" charset="0"/>
                <a:ea typeface="楷体_GB2312" pitchFamily="49" charset="-122"/>
              </a:rPr>
              <a:t>一个生产者、一个消费者、</a:t>
            </a:r>
            <a:r>
              <a:rPr lang="en-US" altLang="zh-CN" sz="2800">
                <a:latin typeface="Times New Roman" panose="02020603050405020304" pitchFamily="18" charset="0"/>
                <a:ea typeface="楷体_GB2312" pitchFamily="49" charset="-122"/>
              </a:rPr>
              <a:t>n</a:t>
            </a:r>
            <a:r>
              <a:rPr lang="zh-CN" altLang="en-US" sz="2800">
                <a:latin typeface="Times New Roman" panose="02020603050405020304" pitchFamily="18" charset="0"/>
                <a:ea typeface="楷体_GB2312" pitchFamily="49" charset="-122"/>
              </a:rPr>
              <a:t>个缓冲区的</a:t>
            </a:r>
            <a:r>
              <a:rPr lang="en-US" altLang="zh-CN" sz="2800">
                <a:latin typeface="Times New Roman" panose="02020603050405020304" pitchFamily="18" charset="0"/>
                <a:ea typeface="楷体_GB2312" pitchFamily="49" charset="-122"/>
              </a:rPr>
              <a:t>P-C</a:t>
            </a:r>
            <a:r>
              <a:rPr lang="zh-CN" altLang="en-US" sz="2800">
                <a:latin typeface="Times New Roman" panose="02020603050405020304" pitchFamily="18" charset="0"/>
                <a:ea typeface="楷体_GB2312" pitchFamily="49" charset="-122"/>
              </a:rPr>
              <a:t>问题</a:t>
            </a:r>
          </a:p>
        </p:txBody>
      </p:sp>
      <p:grpSp>
        <p:nvGrpSpPr>
          <p:cNvPr id="128004" name="Group 4"/>
          <p:cNvGrpSpPr/>
          <p:nvPr/>
        </p:nvGrpSpPr>
        <p:grpSpPr bwMode="auto">
          <a:xfrm>
            <a:off x="1219200" y="1968500"/>
            <a:ext cx="6172200" cy="1028700"/>
            <a:chOff x="768" y="1040"/>
            <a:chExt cx="3888" cy="648"/>
          </a:xfrm>
        </p:grpSpPr>
        <p:sp>
          <p:nvSpPr>
            <p:cNvPr id="128005" name="Rectangle 5"/>
            <p:cNvSpPr>
              <a:spLocks noChangeArrowheads="1"/>
            </p:cNvSpPr>
            <p:nvPr/>
          </p:nvSpPr>
          <p:spPr bwMode="auto">
            <a:xfrm>
              <a:off x="376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n-1</a:t>
              </a:r>
            </a:p>
          </p:txBody>
        </p:sp>
        <p:sp>
          <p:nvSpPr>
            <p:cNvPr id="128006" name="Rectangle 6"/>
            <p:cNvSpPr>
              <a:spLocks noChangeArrowheads="1"/>
            </p:cNvSpPr>
            <p:nvPr/>
          </p:nvSpPr>
          <p:spPr bwMode="auto">
            <a:xfrm>
              <a:off x="340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endParaRPr lang="zh-CN" altLang="zh-CN" sz="2400" b="0">
                <a:effectLst/>
                <a:latin typeface="黑体" panose="02010609060101010101" pitchFamily="2" charset="-122"/>
                <a:ea typeface="黑体" panose="02010609060101010101" pitchFamily="2" charset="-122"/>
              </a:endParaRPr>
            </a:p>
          </p:txBody>
        </p:sp>
        <p:sp>
          <p:nvSpPr>
            <p:cNvPr id="128007" name="Rectangle 7"/>
            <p:cNvSpPr>
              <a:spLocks noChangeArrowheads="1"/>
            </p:cNvSpPr>
            <p:nvPr/>
          </p:nvSpPr>
          <p:spPr bwMode="auto">
            <a:xfrm>
              <a:off x="304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5</a:t>
              </a:r>
            </a:p>
          </p:txBody>
        </p:sp>
        <p:sp>
          <p:nvSpPr>
            <p:cNvPr id="128008" name="Rectangle 8"/>
            <p:cNvSpPr>
              <a:spLocks noChangeArrowheads="1"/>
            </p:cNvSpPr>
            <p:nvPr/>
          </p:nvSpPr>
          <p:spPr bwMode="auto">
            <a:xfrm>
              <a:off x="268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4</a:t>
              </a:r>
            </a:p>
          </p:txBody>
        </p:sp>
        <p:sp>
          <p:nvSpPr>
            <p:cNvPr id="128009" name="Rectangle 9"/>
            <p:cNvSpPr>
              <a:spLocks noChangeArrowheads="1"/>
            </p:cNvSpPr>
            <p:nvPr/>
          </p:nvSpPr>
          <p:spPr bwMode="auto">
            <a:xfrm>
              <a:off x="232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3</a:t>
              </a:r>
            </a:p>
          </p:txBody>
        </p:sp>
        <p:sp>
          <p:nvSpPr>
            <p:cNvPr id="128010" name="Rectangle 10"/>
            <p:cNvSpPr>
              <a:spLocks noChangeArrowheads="1"/>
            </p:cNvSpPr>
            <p:nvPr/>
          </p:nvSpPr>
          <p:spPr bwMode="auto">
            <a:xfrm>
              <a:off x="196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2</a:t>
              </a:r>
            </a:p>
          </p:txBody>
        </p:sp>
        <p:sp>
          <p:nvSpPr>
            <p:cNvPr id="128011" name="Rectangle 11"/>
            <p:cNvSpPr>
              <a:spLocks noChangeArrowheads="1"/>
            </p:cNvSpPr>
            <p:nvPr/>
          </p:nvSpPr>
          <p:spPr bwMode="auto">
            <a:xfrm>
              <a:off x="160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1</a:t>
              </a:r>
            </a:p>
          </p:txBody>
        </p:sp>
        <p:sp>
          <p:nvSpPr>
            <p:cNvPr id="128012" name="Rectangle 12"/>
            <p:cNvSpPr>
              <a:spLocks noChangeArrowheads="1"/>
            </p:cNvSpPr>
            <p:nvPr/>
          </p:nvSpPr>
          <p:spPr bwMode="auto">
            <a:xfrm>
              <a:off x="1248" y="1368"/>
              <a:ext cx="360" cy="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lstStyle/>
            <a:p>
              <a:pPr algn="ctr">
                <a:spcBef>
                  <a:spcPct val="20000"/>
                </a:spcBef>
                <a:buClr>
                  <a:schemeClr val="folHlink"/>
                </a:buClr>
                <a:buSzPct val="60000"/>
                <a:buFont typeface="Wingdings" panose="05000000000000000000" pitchFamily="2" charset="2"/>
                <a:buNone/>
              </a:pPr>
              <a:r>
                <a:rPr lang="en-US" altLang="zh-CN" sz="2400" b="0">
                  <a:effectLst/>
                  <a:latin typeface="黑体" panose="02010609060101010101" pitchFamily="2" charset="-122"/>
                  <a:ea typeface="黑体" panose="02010609060101010101" pitchFamily="2" charset="-122"/>
                </a:rPr>
                <a:t>0</a:t>
              </a:r>
            </a:p>
          </p:txBody>
        </p:sp>
        <p:sp>
          <p:nvSpPr>
            <p:cNvPr id="128013" name="Line 13"/>
            <p:cNvSpPr>
              <a:spLocks noChangeShapeType="1"/>
            </p:cNvSpPr>
            <p:nvPr/>
          </p:nvSpPr>
          <p:spPr bwMode="auto">
            <a:xfrm>
              <a:off x="1248" y="1368"/>
              <a:ext cx="288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14" name="Line 14"/>
            <p:cNvSpPr>
              <a:spLocks noChangeShapeType="1"/>
            </p:cNvSpPr>
            <p:nvPr/>
          </p:nvSpPr>
          <p:spPr bwMode="auto">
            <a:xfrm>
              <a:off x="1248" y="1688"/>
              <a:ext cx="2880" cy="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15" name="Line 15"/>
            <p:cNvSpPr>
              <a:spLocks noChangeShapeType="1"/>
            </p:cNvSpPr>
            <p:nvPr/>
          </p:nvSpPr>
          <p:spPr bwMode="auto">
            <a:xfrm>
              <a:off x="1248" y="1368"/>
              <a:ext cx="0" cy="32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16" name="Line 16"/>
            <p:cNvSpPr>
              <a:spLocks noChangeShapeType="1"/>
            </p:cNvSpPr>
            <p:nvPr/>
          </p:nvSpPr>
          <p:spPr bwMode="auto">
            <a:xfrm>
              <a:off x="160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17" name="Line 17"/>
            <p:cNvSpPr>
              <a:spLocks noChangeShapeType="1"/>
            </p:cNvSpPr>
            <p:nvPr/>
          </p:nvSpPr>
          <p:spPr bwMode="auto">
            <a:xfrm>
              <a:off x="196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18" name="Line 18"/>
            <p:cNvSpPr>
              <a:spLocks noChangeShapeType="1"/>
            </p:cNvSpPr>
            <p:nvPr/>
          </p:nvSpPr>
          <p:spPr bwMode="auto">
            <a:xfrm>
              <a:off x="232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19" name="Line 19"/>
            <p:cNvSpPr>
              <a:spLocks noChangeShapeType="1"/>
            </p:cNvSpPr>
            <p:nvPr/>
          </p:nvSpPr>
          <p:spPr bwMode="auto">
            <a:xfrm>
              <a:off x="268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0" name="Line 20"/>
            <p:cNvSpPr>
              <a:spLocks noChangeShapeType="1"/>
            </p:cNvSpPr>
            <p:nvPr/>
          </p:nvSpPr>
          <p:spPr bwMode="auto">
            <a:xfrm>
              <a:off x="304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1" name="Line 21"/>
            <p:cNvSpPr>
              <a:spLocks noChangeShapeType="1"/>
            </p:cNvSpPr>
            <p:nvPr/>
          </p:nvSpPr>
          <p:spPr bwMode="auto">
            <a:xfrm>
              <a:off x="340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2" name="Line 22"/>
            <p:cNvSpPr>
              <a:spLocks noChangeShapeType="1"/>
            </p:cNvSpPr>
            <p:nvPr/>
          </p:nvSpPr>
          <p:spPr bwMode="auto">
            <a:xfrm>
              <a:off x="3768" y="1368"/>
              <a:ext cx="0" cy="32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3" name="Line 23"/>
            <p:cNvSpPr>
              <a:spLocks noChangeShapeType="1"/>
            </p:cNvSpPr>
            <p:nvPr/>
          </p:nvSpPr>
          <p:spPr bwMode="auto">
            <a:xfrm>
              <a:off x="4128" y="1368"/>
              <a:ext cx="0" cy="320"/>
            </a:xfrm>
            <a:prstGeom prst="line">
              <a:avLst/>
            </a:prstGeom>
            <a:noFill/>
            <a:ln w="2857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9050" tIns="19050" rIns="19050" bIns="1905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4" name="Text Box 24"/>
            <p:cNvSpPr txBox="1">
              <a:spLocks noChangeArrowheads="1"/>
            </p:cNvSpPr>
            <p:nvPr/>
          </p:nvSpPr>
          <p:spPr bwMode="auto">
            <a:xfrm>
              <a:off x="768" y="1368"/>
              <a:ext cx="192"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400" b="0">
                  <a:effectLst/>
                  <a:latin typeface="黑体" panose="02010609060101010101" pitchFamily="2" charset="-122"/>
                  <a:ea typeface="黑体" panose="02010609060101010101" pitchFamily="2" charset="-122"/>
                </a:rPr>
                <a:t>P</a:t>
              </a:r>
            </a:p>
          </p:txBody>
        </p:sp>
        <p:sp>
          <p:nvSpPr>
            <p:cNvPr id="128025" name="Text Box 25"/>
            <p:cNvSpPr txBox="1">
              <a:spLocks noChangeArrowheads="1"/>
            </p:cNvSpPr>
            <p:nvPr/>
          </p:nvSpPr>
          <p:spPr bwMode="auto">
            <a:xfrm>
              <a:off x="4416" y="1368"/>
              <a:ext cx="24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400" b="0">
                  <a:effectLst/>
                  <a:latin typeface="黑体" panose="02010609060101010101" pitchFamily="2" charset="-122"/>
                  <a:ea typeface="黑体" panose="02010609060101010101" pitchFamily="2" charset="-122"/>
                </a:rPr>
                <a:t>C</a:t>
              </a:r>
            </a:p>
          </p:txBody>
        </p:sp>
        <p:sp>
          <p:nvSpPr>
            <p:cNvPr id="128026" name="Line 26"/>
            <p:cNvSpPr>
              <a:spLocks noChangeShapeType="1"/>
            </p:cNvSpPr>
            <p:nvPr/>
          </p:nvSpPr>
          <p:spPr bwMode="auto">
            <a:xfrm>
              <a:off x="960" y="1512"/>
              <a:ext cx="28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7" name="Line 27"/>
            <p:cNvSpPr>
              <a:spLocks noChangeShapeType="1"/>
            </p:cNvSpPr>
            <p:nvPr/>
          </p:nvSpPr>
          <p:spPr bwMode="auto">
            <a:xfrm>
              <a:off x="4128" y="1512"/>
              <a:ext cx="288"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sz="2400" b="0">
                <a:effectLst/>
                <a:latin typeface="黑体" panose="02010609060101010101" pitchFamily="2" charset="-122"/>
                <a:ea typeface="黑体" panose="02010609060101010101" pitchFamily="2" charset="-122"/>
              </a:endParaRPr>
            </a:p>
          </p:txBody>
        </p:sp>
        <p:sp>
          <p:nvSpPr>
            <p:cNvPr id="128028" name="Text Box 28"/>
            <p:cNvSpPr txBox="1">
              <a:spLocks noChangeArrowheads="1"/>
            </p:cNvSpPr>
            <p:nvPr/>
          </p:nvSpPr>
          <p:spPr bwMode="auto">
            <a:xfrm>
              <a:off x="1709" y="1040"/>
              <a:ext cx="1870" cy="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400" b="0">
                  <a:effectLst/>
                  <a:latin typeface="黑体" panose="02010609060101010101" pitchFamily="2" charset="-122"/>
                  <a:ea typeface="黑体" panose="02010609060101010101" pitchFamily="2" charset="-122"/>
                </a:rPr>
                <a:t>循环缓冲区</a:t>
              </a:r>
            </a:p>
          </p:txBody>
        </p:sp>
        <p:sp>
          <p:nvSpPr>
            <p:cNvPr id="128029" name="Text Box 29"/>
            <p:cNvSpPr txBox="1">
              <a:spLocks noChangeArrowheads="1"/>
            </p:cNvSpPr>
            <p:nvPr/>
          </p:nvSpPr>
          <p:spPr bwMode="auto">
            <a:xfrm>
              <a:off x="3504" y="1416"/>
              <a:ext cx="192" cy="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spcBef>
                  <a:spcPct val="10000"/>
                </a:spcBef>
              </a:pPr>
              <a:r>
                <a:rPr kumimoji="1" lang="en-US" altLang="zh-CN" sz="1600" b="0">
                  <a:effectLst/>
                  <a:latin typeface="黑体" panose="02010609060101010101" pitchFamily="2" charset="-122"/>
                  <a:ea typeface="黑体" panose="02010609060101010101" pitchFamily="2" charset="-122"/>
                </a:rPr>
                <a:t>…</a:t>
              </a:r>
            </a:p>
          </p:txBody>
        </p:sp>
      </p:grpSp>
      <p:sp>
        <p:nvSpPr>
          <p:cNvPr id="128030" name="Text Box 30"/>
          <p:cNvSpPr txBox="1">
            <a:spLocks noChangeArrowheads="1"/>
          </p:cNvSpPr>
          <p:nvPr/>
        </p:nvSpPr>
        <p:spPr bwMode="auto">
          <a:xfrm>
            <a:off x="403225" y="3757613"/>
            <a:ext cx="8337550" cy="2160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30000"/>
              </a:spcBef>
              <a:buClr>
                <a:srgbClr val="0000FF"/>
              </a:buClr>
              <a:buFont typeface="Wingdings" panose="05000000000000000000" pitchFamily="2" charset="2"/>
              <a:buChar char="n"/>
            </a:pPr>
            <a:r>
              <a:rPr kumimoji="1" lang="zh-CN" altLang="en-US" sz="2400" b="0" dirty="0">
                <a:effectLst/>
                <a:latin typeface="黑体" panose="02010609060101010101" pitchFamily="2" charset="-122"/>
                <a:ea typeface="黑体" panose="02010609060101010101" pitchFamily="2" charset="-122"/>
              </a:rPr>
              <a:t>为生产者设置一个资源信号量</a:t>
            </a:r>
            <a:r>
              <a:rPr kumimoji="1" lang="en-US" altLang="zh-CN" sz="2400" b="0" dirty="0">
                <a:effectLst/>
                <a:latin typeface="黑体" panose="02010609060101010101" pitchFamily="2" charset="-122"/>
                <a:ea typeface="黑体" panose="02010609060101010101" pitchFamily="2" charset="-122"/>
              </a:rPr>
              <a:t>empty</a:t>
            </a:r>
            <a:r>
              <a:rPr kumimoji="1" lang="zh-CN" altLang="en-US" sz="2400" b="0" dirty="0">
                <a:effectLst/>
                <a:latin typeface="黑体" panose="02010609060101010101" pitchFamily="2" charset="-122"/>
                <a:ea typeface="黑体" panose="02010609060101010101" pitchFamily="2" charset="-122"/>
              </a:rPr>
              <a:t>，其初值为生产者的可用资源数</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空缓冲区的个数</a:t>
            </a:r>
            <a:r>
              <a:rPr kumimoji="1" lang="en-US" altLang="zh-CN" sz="2400" b="0" dirty="0">
                <a:effectLst/>
                <a:latin typeface="黑体" panose="02010609060101010101" pitchFamily="2" charset="-122"/>
                <a:ea typeface="黑体" panose="02010609060101010101" pitchFamily="2" charset="-122"/>
              </a:rPr>
              <a:t>)n</a:t>
            </a:r>
            <a:r>
              <a:rPr kumimoji="1" lang="zh-CN" altLang="en-US" sz="2400" b="0" dirty="0">
                <a:effectLst/>
                <a:latin typeface="黑体" panose="02010609060101010101" pitchFamily="2" charset="-122"/>
                <a:ea typeface="黑体" panose="02010609060101010101" pitchFamily="2" charset="-122"/>
              </a:rPr>
              <a:t>，即</a:t>
            </a:r>
            <a:r>
              <a:rPr kumimoji="1" lang="en-US" altLang="zh-CN" sz="2400" b="0" dirty="0">
                <a:effectLst/>
                <a:latin typeface="黑体" panose="02010609060101010101" pitchFamily="2" charset="-122"/>
                <a:ea typeface="黑体" panose="02010609060101010101" pitchFamily="2" charset="-122"/>
              </a:rPr>
              <a:t>empty=n</a:t>
            </a:r>
            <a:r>
              <a:rPr kumimoji="1" lang="zh-CN" altLang="en-US" sz="2400" b="0" dirty="0">
                <a:effectLst/>
                <a:latin typeface="黑体" panose="02010609060101010101" pitchFamily="2" charset="-122"/>
                <a:ea typeface="黑体" panose="02010609060101010101" pitchFamily="2" charset="-122"/>
              </a:rPr>
              <a:t>。</a:t>
            </a:r>
            <a:endParaRPr kumimoji="1" lang="en-US" altLang="zh-CN" sz="2400" b="0" dirty="0">
              <a:effectLst/>
              <a:latin typeface="黑体" panose="02010609060101010101" pitchFamily="2" charset="-122"/>
              <a:ea typeface="黑体" panose="02010609060101010101" pitchFamily="2" charset="-122"/>
            </a:endParaRPr>
          </a:p>
          <a:p>
            <a:pPr algn="just">
              <a:spcBef>
                <a:spcPct val="30000"/>
              </a:spcBef>
              <a:buClr>
                <a:srgbClr val="0000FF"/>
              </a:buClr>
              <a:buFont typeface="Wingdings" panose="05000000000000000000" pitchFamily="2" charset="2"/>
              <a:buChar char="n"/>
            </a:pPr>
            <a:endParaRPr kumimoji="1" lang="zh-CN" altLang="en-US" sz="2400" b="0" dirty="0">
              <a:effectLst/>
              <a:latin typeface="黑体" panose="02010609060101010101" pitchFamily="2" charset="-122"/>
              <a:ea typeface="黑体" panose="02010609060101010101" pitchFamily="2" charset="-122"/>
            </a:endParaRPr>
          </a:p>
          <a:p>
            <a:pPr algn="just">
              <a:spcBef>
                <a:spcPct val="30000"/>
              </a:spcBef>
              <a:buClr>
                <a:srgbClr val="0000FF"/>
              </a:buClr>
              <a:buFont typeface="Wingdings" panose="05000000000000000000" pitchFamily="2" charset="2"/>
              <a:buChar char="n"/>
            </a:pPr>
            <a:r>
              <a:rPr kumimoji="1" lang="zh-CN" altLang="en-US" sz="2400" b="0" dirty="0">
                <a:effectLst/>
                <a:latin typeface="黑体" panose="02010609060101010101" pitchFamily="2" charset="-122"/>
                <a:ea typeface="黑体" panose="02010609060101010101" pitchFamily="2" charset="-122"/>
              </a:rPr>
              <a:t>为消费者设置一个资源信号量</a:t>
            </a:r>
            <a:r>
              <a:rPr kumimoji="1" lang="en-US" altLang="zh-CN" sz="2400" b="0" dirty="0">
                <a:effectLst/>
                <a:latin typeface="黑体" panose="02010609060101010101" pitchFamily="2" charset="-122"/>
                <a:ea typeface="黑体" panose="02010609060101010101" pitchFamily="2" charset="-122"/>
              </a:rPr>
              <a:t>full</a:t>
            </a:r>
            <a:r>
              <a:rPr kumimoji="1" lang="zh-CN" altLang="en-US" sz="2400" b="0" dirty="0">
                <a:effectLst/>
                <a:latin typeface="黑体" panose="02010609060101010101" pitchFamily="2" charset="-122"/>
                <a:ea typeface="黑体" panose="02010609060101010101" pitchFamily="2" charset="-122"/>
              </a:rPr>
              <a:t>，其初值为消费者的可用资源数</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满缓冲区的个数</a:t>
            </a:r>
            <a:r>
              <a:rPr kumimoji="1" lang="en-US" altLang="zh-CN" sz="2400" b="0" dirty="0">
                <a:effectLst/>
                <a:latin typeface="黑体" panose="02010609060101010101" pitchFamily="2" charset="-122"/>
                <a:ea typeface="黑体" panose="02010609060101010101" pitchFamily="2" charset="-122"/>
              </a:rPr>
              <a:t>)0</a:t>
            </a:r>
            <a:r>
              <a:rPr kumimoji="1" lang="zh-CN" altLang="en-US" sz="2400" b="0" dirty="0">
                <a:effectLst/>
                <a:latin typeface="黑体" panose="02010609060101010101" pitchFamily="2" charset="-122"/>
                <a:ea typeface="黑体" panose="02010609060101010101" pitchFamily="2" charset="-122"/>
              </a:rPr>
              <a:t>，即</a:t>
            </a:r>
            <a:r>
              <a:rPr kumimoji="1" lang="en-US" altLang="zh-CN" sz="2400" b="0" dirty="0">
                <a:effectLst/>
                <a:latin typeface="黑体" panose="02010609060101010101" pitchFamily="2" charset="-122"/>
                <a:ea typeface="黑体" panose="02010609060101010101" pitchFamily="2" charset="-122"/>
              </a:rPr>
              <a:t>full=0</a:t>
            </a:r>
            <a:r>
              <a:rPr kumimoji="1" lang="zh-CN" altLang="en-US" sz="2400" b="0" dirty="0">
                <a:effectLst/>
                <a:latin typeface="黑体" panose="02010609060101010101" pitchFamily="2" charset="-122"/>
                <a:ea typeface="黑体" panose="02010609060101010101" pitchFamily="2" charset="-122"/>
              </a:rPr>
              <a:t>。</a:t>
            </a:r>
          </a:p>
        </p:txBody>
      </p:sp>
      <p:sp>
        <p:nvSpPr>
          <p:cNvPr id="128031" name="Text Box 31"/>
          <p:cNvSpPr txBox="1">
            <a:spLocks noChangeArrowheads="1"/>
          </p:cNvSpPr>
          <p:nvPr/>
        </p:nvSpPr>
        <p:spPr bwMode="auto">
          <a:xfrm>
            <a:off x="1062038" y="1854200"/>
            <a:ext cx="1619250" cy="4616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dirty="0">
                <a:solidFill>
                  <a:srgbClr val="000066"/>
                </a:solidFill>
                <a:effectLst/>
                <a:ea typeface="宋体" panose="02010600030101010101" pitchFamily="2" charset="-122"/>
              </a:rPr>
              <a:t>empty=n</a:t>
            </a:r>
          </a:p>
        </p:txBody>
      </p:sp>
      <p:sp>
        <p:nvSpPr>
          <p:cNvPr id="128032" name="Text Box 32"/>
          <p:cNvSpPr txBox="1">
            <a:spLocks noChangeArrowheads="1"/>
          </p:cNvSpPr>
          <p:nvPr/>
        </p:nvSpPr>
        <p:spPr bwMode="auto">
          <a:xfrm>
            <a:off x="5967413" y="1898650"/>
            <a:ext cx="1304925" cy="4616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b="0">
                <a:solidFill>
                  <a:srgbClr val="000066"/>
                </a:solidFill>
                <a:effectLst/>
                <a:ea typeface="宋体" panose="02010600030101010101" pitchFamily="2" charset="-122"/>
              </a:rPr>
              <a:t>full=0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28031"/>
                                        </p:tgtEl>
                                        <p:attrNameLst>
                                          <p:attrName>style.visibility</p:attrName>
                                        </p:attrNameLst>
                                      </p:cBhvr>
                                      <p:to>
                                        <p:strVal val="visible"/>
                                      </p:to>
                                    </p:set>
                                    <p:anim calcmode="lin" valueType="num">
                                      <p:cBhvr additive="base">
                                        <p:cTn id="7" dur="500" fill="hold"/>
                                        <p:tgtEl>
                                          <p:spTgt spid="128031"/>
                                        </p:tgtEl>
                                        <p:attrNameLst>
                                          <p:attrName>ppt_x</p:attrName>
                                        </p:attrNameLst>
                                      </p:cBhvr>
                                      <p:tavLst>
                                        <p:tav tm="0">
                                          <p:val>
                                            <p:strVal val="0-#ppt_w/2"/>
                                          </p:val>
                                        </p:tav>
                                        <p:tav tm="100000">
                                          <p:val>
                                            <p:strVal val="#ppt_x"/>
                                          </p:val>
                                        </p:tav>
                                      </p:tavLst>
                                    </p:anim>
                                    <p:anim calcmode="lin" valueType="num">
                                      <p:cBhvr additive="base">
                                        <p:cTn id="8" dur="500" fill="hold"/>
                                        <p:tgtEl>
                                          <p:spTgt spid="12803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8032"/>
                                        </p:tgtEl>
                                        <p:attrNameLst>
                                          <p:attrName>style.visibility</p:attrName>
                                        </p:attrNameLst>
                                      </p:cBhvr>
                                      <p:to>
                                        <p:strVal val="visible"/>
                                      </p:to>
                                    </p:set>
                                    <p:anim calcmode="lin" valueType="num">
                                      <p:cBhvr additive="base">
                                        <p:cTn id="12" dur="500" fill="hold"/>
                                        <p:tgtEl>
                                          <p:spTgt spid="128032"/>
                                        </p:tgtEl>
                                        <p:attrNameLst>
                                          <p:attrName>ppt_x</p:attrName>
                                        </p:attrNameLst>
                                      </p:cBhvr>
                                      <p:tavLst>
                                        <p:tav tm="0">
                                          <p:val>
                                            <p:strVal val="1+#ppt_w/2"/>
                                          </p:val>
                                        </p:tav>
                                        <p:tav tm="100000">
                                          <p:val>
                                            <p:strVal val="#ppt_x"/>
                                          </p:val>
                                        </p:tav>
                                      </p:tavLst>
                                    </p:anim>
                                    <p:anim calcmode="lin" valueType="num">
                                      <p:cBhvr additive="base">
                                        <p:cTn id="13" dur="500" fill="hold"/>
                                        <p:tgtEl>
                                          <p:spTgt spid="1280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1" grpId="0" animBg="1"/>
      <p:bldP spid="12803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2"/>
          <p:cNvSpPr txBox="1">
            <a:spLocks noChangeArrowheads="1"/>
          </p:cNvSpPr>
          <p:nvPr/>
        </p:nvSpPr>
        <p:spPr bwMode="auto">
          <a:xfrm>
            <a:off x="411163" y="484188"/>
            <a:ext cx="7737475" cy="5502148"/>
          </a:xfrm>
          <a:prstGeom prst="rect">
            <a:avLst/>
          </a:prstGeom>
          <a:noFill/>
          <a:ln w="952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5000"/>
              </a:spcBef>
            </a:pPr>
            <a:r>
              <a:rPr kumimoji="1" lang="en-US" altLang="zh-CN" b="0"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semaphore </a:t>
            </a:r>
            <a:r>
              <a:rPr kumimoji="1" lang="en-US" altLang="zh-CN" b="0" dirty="0" err="1">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empty,full</a:t>
            </a:r>
            <a:r>
              <a:rPr kumimoji="1" lang="en-US" altLang="zh-CN" b="0"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5000"/>
              </a:spcBef>
            </a:pPr>
            <a:r>
              <a:rPr kumimoji="1" lang="en-US" altLang="zh-CN"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empty=</a:t>
            </a:r>
            <a:r>
              <a:rPr kumimoji="1" lang="en-US" altLang="zh-CN" dirty="0" err="1">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b="0" dirty="0" err="1">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;full</a:t>
            </a:r>
            <a:r>
              <a:rPr kumimoji="1" lang="en-US" altLang="zh-CN" b="0"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=0;</a:t>
            </a:r>
          </a:p>
          <a:p>
            <a:pPr>
              <a:spcBef>
                <a:spcPct val="5000"/>
              </a:spcBef>
            </a:pPr>
            <a:r>
              <a:rPr kumimoji="1" lang="en-US" altLang="zh-CN" b="0" dirty="0" err="1">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b="0"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 in=0,out=0;   //</a:t>
            </a:r>
            <a:r>
              <a:rPr kumimoji="1" lang="zh-CN" altLang="en-US" b="0" dirty="0">
                <a:solidFill>
                  <a:schemeClr val="folHlink"/>
                </a:solidFill>
                <a:effectLst/>
                <a:latin typeface="Times New Roman" panose="02020603050405020304" pitchFamily="18" charset="0"/>
                <a:ea typeface="宋体" panose="02010600030101010101" pitchFamily="2" charset="-122"/>
                <a:cs typeface="Times New Roman" panose="02020603050405020304" pitchFamily="18" charset="0"/>
              </a:rPr>
              <a:t>下标</a:t>
            </a:r>
          </a:p>
          <a:p>
            <a:pPr>
              <a:spcBef>
                <a:spcPct val="5000"/>
              </a:spcBef>
            </a:pPr>
            <a:r>
              <a:rPr kumimoji="1" lang="en-US" altLang="zh-CN" b="0" dirty="0" err="1">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parbegin</a:t>
            </a:r>
            <a:endParaRPr kumimoji="1" lang="en-US" altLang="zh-CN" b="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a:p>
            <a:pPr>
              <a:spcBef>
                <a:spcPct val="5000"/>
              </a:spcBef>
            </a:pPr>
            <a:r>
              <a:rPr kumimoji="1" lang="en-US" altLang="zh-CN" b="0"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process Producer:</a:t>
            </a:r>
          </a:p>
          <a:p>
            <a:pPr>
              <a:spcBef>
                <a:spcPct val="5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p>
          <a:p>
            <a:pPr>
              <a:spcBef>
                <a:spcPct val="5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produce an item in </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nextp</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5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effectLst/>
                <a:latin typeface="Times New Roman" panose="02020603050405020304" pitchFamily="18" charset="0"/>
                <a:ea typeface="宋体" panose="02010600030101010101" pitchFamily="2" charset="-122"/>
                <a:cs typeface="Times New Roman" panose="02020603050405020304" pitchFamily="18" charset="0"/>
              </a:rPr>
              <a:t>wait(empty);</a:t>
            </a:r>
            <a:r>
              <a:rPr kumimoji="1" lang="en-US" altLang="zh-CN"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测试</a:t>
            </a:r>
          </a:p>
          <a:p>
            <a:pPr>
              <a:spcBef>
                <a:spcPct val="500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buffer[in]=</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nextp</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5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in=(in+1)%n;</a:t>
            </a:r>
          </a:p>
          <a:p>
            <a:pPr>
              <a:spcBef>
                <a:spcPct val="5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effectLst/>
                <a:latin typeface="Times New Roman" panose="02020603050405020304" pitchFamily="18" charset="0"/>
                <a:ea typeface="宋体" panose="02010600030101010101" pitchFamily="2" charset="-122"/>
                <a:cs typeface="Times New Roman" panose="02020603050405020304" pitchFamily="18" charset="0"/>
              </a:rPr>
              <a:t>signal(full);</a:t>
            </a:r>
            <a:r>
              <a:rPr kumimoji="1" lang="en-US" altLang="zh-CN"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通知消费者</a:t>
            </a:r>
          </a:p>
          <a:p>
            <a:pPr>
              <a:spcBef>
                <a:spcPct val="5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29027" name="AutoShape 3"/>
          <p:cNvSpPr>
            <a:spLocks noChangeArrowheads="1"/>
          </p:cNvSpPr>
          <p:nvPr/>
        </p:nvSpPr>
        <p:spPr bwMode="auto">
          <a:xfrm>
            <a:off x="6216650" y="1509713"/>
            <a:ext cx="1670050" cy="582612"/>
          </a:xfrm>
          <a:prstGeom prst="wedgeRectCallout">
            <a:avLst>
              <a:gd name="adj1" fmla="val -15208"/>
              <a:gd name="adj2" fmla="val 39375"/>
            </a:avLst>
          </a:prstGeom>
          <a:solidFill>
            <a:schemeClr val="accent1"/>
          </a:solidFill>
          <a:ln w="19050">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algn="ctr"/>
            <a:r>
              <a:rPr kumimoji="1" lang="zh-CN" altLang="en-US" sz="2400" b="0" dirty="0">
                <a:solidFill>
                  <a:schemeClr val="bg1"/>
                </a:solidFill>
                <a:effectLst/>
                <a:latin typeface="黑体" panose="02010609060101010101" pitchFamily="2" charset="-122"/>
                <a:ea typeface="黑体" panose="02010609060101010101" pitchFamily="2" charset="-122"/>
                <a:cs typeface="Times New Roman" panose="02020603050405020304" pitchFamily="18" charset="0"/>
              </a:rPr>
              <a:t>与前不同</a:t>
            </a:r>
          </a:p>
        </p:txBody>
      </p:sp>
      <p:sp>
        <p:nvSpPr>
          <p:cNvPr id="129028" name="Line 4"/>
          <p:cNvSpPr>
            <a:spLocks noChangeShapeType="1"/>
          </p:cNvSpPr>
          <p:nvPr/>
        </p:nvSpPr>
        <p:spPr bwMode="auto">
          <a:xfrm>
            <a:off x="495300" y="1484784"/>
            <a:ext cx="1489075" cy="0"/>
          </a:xfrm>
          <a:prstGeom prst="line">
            <a:avLst/>
          </a:prstGeom>
          <a:noFill/>
          <a:ln w="28575">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Times New Roman" panose="02020603050405020304" pitchFamily="18" charset="0"/>
              <a:cs typeface="Times New Roman" panose="02020603050405020304" pitchFamily="18" charset="0"/>
            </a:endParaRPr>
          </a:p>
        </p:txBody>
      </p:sp>
      <p:sp>
        <p:nvSpPr>
          <p:cNvPr id="129029" name="Freeform 5"/>
          <p:cNvSpPr/>
          <p:nvPr/>
        </p:nvSpPr>
        <p:spPr bwMode="auto">
          <a:xfrm>
            <a:off x="1503363" y="1008063"/>
            <a:ext cx="5114925" cy="461665"/>
          </a:xfrm>
          <a:custGeom>
            <a:avLst/>
            <a:gdLst>
              <a:gd name="T0" fmla="*/ 3222 w 3222"/>
              <a:gd name="T1" fmla="*/ 312 h 312"/>
              <a:gd name="T2" fmla="*/ 2831 w 3222"/>
              <a:gd name="T3" fmla="*/ 97 h 312"/>
              <a:gd name="T4" fmla="*/ 2079 w 3222"/>
              <a:gd name="T5" fmla="*/ 19 h 312"/>
              <a:gd name="T6" fmla="*/ 1172 w 3222"/>
              <a:gd name="T7" fmla="*/ 58 h 312"/>
              <a:gd name="T8" fmla="*/ 517 w 3222"/>
              <a:gd name="T9" fmla="*/ 9 h 312"/>
              <a:gd name="T10" fmla="*/ 156 w 3222"/>
              <a:gd name="T11" fmla="*/ 19 h 312"/>
              <a:gd name="T12" fmla="*/ 0 w 3222"/>
              <a:gd name="T13" fmla="*/ 126 h 312"/>
            </a:gdLst>
            <a:ahLst/>
            <a:cxnLst>
              <a:cxn ang="0">
                <a:pos x="T0" y="T1"/>
              </a:cxn>
              <a:cxn ang="0">
                <a:pos x="T2" y="T3"/>
              </a:cxn>
              <a:cxn ang="0">
                <a:pos x="T4" y="T5"/>
              </a:cxn>
              <a:cxn ang="0">
                <a:pos x="T6" y="T7"/>
              </a:cxn>
              <a:cxn ang="0">
                <a:pos x="T8" y="T9"/>
              </a:cxn>
              <a:cxn ang="0">
                <a:pos x="T10" y="T11"/>
              </a:cxn>
              <a:cxn ang="0">
                <a:pos x="T12" y="T13"/>
              </a:cxn>
            </a:cxnLst>
            <a:rect l="0" t="0" r="r" b="b"/>
            <a:pathLst>
              <a:path w="3222" h="312">
                <a:moveTo>
                  <a:pt x="3222" y="312"/>
                </a:moveTo>
                <a:cubicBezTo>
                  <a:pt x="3121" y="229"/>
                  <a:pt x="3021" y="146"/>
                  <a:pt x="2831" y="97"/>
                </a:cubicBezTo>
                <a:cubicBezTo>
                  <a:pt x="2641" y="48"/>
                  <a:pt x="2355" y="25"/>
                  <a:pt x="2079" y="19"/>
                </a:cubicBezTo>
                <a:cubicBezTo>
                  <a:pt x="1803" y="13"/>
                  <a:pt x="1432" y="60"/>
                  <a:pt x="1172" y="58"/>
                </a:cubicBezTo>
                <a:cubicBezTo>
                  <a:pt x="912" y="56"/>
                  <a:pt x="686" y="15"/>
                  <a:pt x="517" y="9"/>
                </a:cubicBezTo>
                <a:cubicBezTo>
                  <a:pt x="348" y="3"/>
                  <a:pt x="242" y="0"/>
                  <a:pt x="156" y="19"/>
                </a:cubicBezTo>
                <a:cubicBezTo>
                  <a:pt x="70" y="38"/>
                  <a:pt x="28" y="102"/>
                  <a:pt x="0" y="126"/>
                </a:cubicBezTo>
              </a:path>
            </a:pathLst>
          </a:custGeom>
          <a:noFill/>
          <a:ln w="19050" cap="flat" cmpd="sng">
            <a:solidFill>
              <a:schemeClr val="tx1"/>
            </a:solidFill>
            <a:prstDash val="solid"/>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129027"/>
                                        </p:tgtEl>
                                        <p:attrNameLst>
                                          <p:attrName>style.visibility</p:attrName>
                                        </p:attrNameLst>
                                      </p:cBhvr>
                                      <p:to>
                                        <p:strVal val="visible"/>
                                      </p:to>
                                    </p:set>
                                    <p:animEffect transition="in" filter="wipe(right)">
                                      <p:cBhvr>
                                        <p:cTn id="7" dur="500"/>
                                        <p:tgtEl>
                                          <p:spTgt spid="129027"/>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9029"/>
                                        </p:tgtEl>
                                        <p:attrNameLst>
                                          <p:attrName>style.visibility</p:attrName>
                                        </p:attrNameLst>
                                      </p:cBhvr>
                                      <p:to>
                                        <p:strVal val="visible"/>
                                      </p:to>
                                    </p:set>
                                    <p:animEffect transition="in" filter="wipe(right)">
                                      <p:cBhvr>
                                        <p:cTn id="11" dur="500"/>
                                        <p:tgtEl>
                                          <p:spTgt spid="12902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29028"/>
                                        </p:tgtEl>
                                        <p:attrNameLst>
                                          <p:attrName>style.visibility</p:attrName>
                                        </p:attrNameLst>
                                      </p:cBhvr>
                                      <p:to>
                                        <p:strVal val="visible"/>
                                      </p:to>
                                    </p:set>
                                    <p:animEffect transition="in" filter="wipe(left)">
                                      <p:cBhvr>
                                        <p:cTn id="15" dur="500"/>
                                        <p:tgtEl>
                                          <p:spTgt spid="129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7" grpId="0" animBg="1"/>
      <p:bldP spid="129028" grpId="0" animBg="1"/>
      <p:bldP spid="129029"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769938" y="552450"/>
            <a:ext cx="7400925" cy="4317209"/>
          </a:xfrm>
          <a:prstGeom prst="rect">
            <a:avLst/>
          </a:prstGeom>
          <a:noFill/>
          <a:ln w="9525">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10000"/>
              </a:spcBef>
            </a:pPr>
            <a:r>
              <a:rPr kumimoji="1" lang="en-US" altLang="zh-CN" b="0"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process Consumer:</a:t>
            </a:r>
          </a:p>
          <a:p>
            <a:pPr>
              <a:spcBef>
                <a:spcPct val="10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10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effectLst/>
                <a:latin typeface="Times New Roman" panose="02020603050405020304" pitchFamily="18" charset="0"/>
                <a:ea typeface="宋体" panose="02010600030101010101" pitchFamily="2" charset="-122"/>
                <a:cs typeface="Times New Roman" panose="02020603050405020304" pitchFamily="18" charset="0"/>
              </a:rPr>
              <a:t>wait(full); </a:t>
            </a:r>
            <a:r>
              <a:rPr kumimoji="1" lang="en-US" altLang="zh-CN"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测试</a:t>
            </a:r>
          </a:p>
          <a:p>
            <a:pPr>
              <a:spcBef>
                <a:spcPct val="1000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nextc</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=buffer[out];</a:t>
            </a:r>
          </a:p>
          <a:p>
            <a:pPr>
              <a:spcBef>
                <a:spcPct val="10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out=(out+1)%n;</a:t>
            </a:r>
          </a:p>
          <a:p>
            <a:pPr>
              <a:spcBef>
                <a:spcPct val="10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dirty="0">
                <a:effectLst/>
                <a:latin typeface="Times New Roman" panose="02020603050405020304" pitchFamily="18" charset="0"/>
                <a:ea typeface="宋体" panose="02010600030101010101" pitchFamily="2" charset="-122"/>
                <a:cs typeface="Times New Roman" panose="02020603050405020304" pitchFamily="18" charset="0"/>
              </a:rPr>
              <a:t>signal(empty); </a:t>
            </a:r>
            <a:r>
              <a:rPr kumimoji="1" lang="en-US" altLang="zh-CN"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dirty="0">
                <a:solidFill>
                  <a:srgbClr val="CC6600"/>
                </a:solidFill>
                <a:effectLst/>
                <a:latin typeface="Times New Roman" panose="02020603050405020304" pitchFamily="18" charset="0"/>
                <a:ea typeface="宋体" panose="02010600030101010101" pitchFamily="2" charset="-122"/>
                <a:cs typeface="Times New Roman" panose="02020603050405020304" pitchFamily="18" charset="0"/>
              </a:rPr>
              <a:t>通知</a:t>
            </a:r>
          </a:p>
          <a:p>
            <a:pPr>
              <a:spcBef>
                <a:spcPct val="1000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consume the item in </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nextc</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1000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10000"/>
              </a:spcBef>
            </a:pPr>
            <a:r>
              <a:rPr kumimoji="1" lang="en-US" altLang="zh-CN" b="0" dirty="0" err="1">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rPr>
              <a:t>parend</a:t>
            </a:r>
            <a:endParaRPr kumimoji="1" lang="en-US" altLang="zh-CN" b="0" dirty="0">
              <a:solidFill>
                <a:schemeClr val="tx2"/>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0051" name="Text Box 3"/>
          <p:cNvSpPr txBox="1">
            <a:spLocks noChangeArrowheads="1"/>
          </p:cNvSpPr>
          <p:nvPr/>
        </p:nvSpPr>
        <p:spPr bwMode="auto">
          <a:xfrm>
            <a:off x="769938" y="5373216"/>
            <a:ext cx="7400925" cy="946150"/>
          </a:xfrm>
          <a:prstGeom prst="rect">
            <a:avLst/>
          </a:prstGeom>
          <a:solidFill>
            <a:srgbClr val="FFFF99"/>
          </a:solidFill>
          <a:ln>
            <a:noFill/>
          </a:ln>
          <a:effectLst/>
          <a:extLs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dirty="0">
                <a:effectLst/>
                <a:latin typeface="黑体" panose="02010609060101010101" pitchFamily="2" charset="-122"/>
                <a:ea typeface="黑体" panose="02010609060101010101" pitchFamily="2" charset="-122"/>
              </a:rPr>
              <a:t>in</a:t>
            </a:r>
            <a:r>
              <a:rPr kumimoji="1" lang="zh-CN" altLang="en-US" sz="2800" dirty="0">
                <a:effectLst/>
                <a:latin typeface="黑体" panose="02010609060101010101" pitchFamily="2" charset="-122"/>
                <a:ea typeface="黑体" panose="02010609060101010101" pitchFamily="2" charset="-122"/>
              </a:rPr>
              <a:t>和</a:t>
            </a:r>
            <a:r>
              <a:rPr kumimoji="1" lang="en-US" altLang="zh-CN" sz="2800" dirty="0">
                <a:effectLst/>
                <a:latin typeface="黑体" panose="02010609060101010101" pitchFamily="2" charset="-122"/>
                <a:ea typeface="黑体" panose="02010609060101010101" pitchFamily="2" charset="-122"/>
              </a:rPr>
              <a:t>out</a:t>
            </a:r>
            <a:r>
              <a:rPr kumimoji="1" lang="zh-CN" altLang="en-US" sz="2800" dirty="0">
                <a:effectLst/>
                <a:latin typeface="黑体" panose="02010609060101010101" pitchFamily="2" charset="-122"/>
                <a:ea typeface="黑体" panose="02010609060101010101" pitchFamily="2" charset="-122"/>
              </a:rPr>
              <a:t>不是共享变量</a:t>
            </a:r>
            <a:r>
              <a:rPr kumimoji="1" lang="en-US" altLang="zh-CN" sz="2800" dirty="0">
                <a:effectLst/>
                <a:latin typeface="黑体" panose="02010609060101010101" pitchFamily="2" charset="-122"/>
                <a:ea typeface="黑体" panose="02010609060101010101" pitchFamily="2" charset="-122"/>
              </a:rPr>
              <a:t>(</a:t>
            </a:r>
            <a:r>
              <a:rPr kumimoji="1" lang="zh-CN" altLang="en-US" sz="2800" dirty="0">
                <a:effectLst/>
                <a:latin typeface="黑体" panose="02010609060101010101" pitchFamily="2" charset="-122"/>
                <a:ea typeface="黑体" panose="02010609060101010101" pitchFamily="2" charset="-122"/>
              </a:rPr>
              <a:t>因为只有一个生产者和一个消费者</a:t>
            </a:r>
            <a:r>
              <a:rPr kumimoji="1" lang="en-US" altLang="zh-CN" sz="2800" dirty="0">
                <a:effectLst/>
                <a:latin typeface="黑体" panose="02010609060101010101" pitchFamily="2" charset="-122"/>
                <a:ea typeface="黑体" panose="02010609060101010101" pitchFamily="2" charset="-122"/>
              </a:rPr>
              <a:t>)</a:t>
            </a:r>
            <a:r>
              <a:rPr kumimoji="1" lang="zh-CN" altLang="en-US" sz="2800" dirty="0">
                <a:effectLst/>
                <a:latin typeface="黑体" panose="02010609060101010101" pitchFamily="2" charset="-122"/>
                <a:ea typeface="黑体" panose="02010609060101010101" pitchFamily="2" charset="-122"/>
              </a:rPr>
              <a:t>，无需互斥访问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0050"/>
                                        </p:tgtEl>
                                        <p:attrNameLst>
                                          <p:attrName>style.visibility</p:attrName>
                                        </p:attrNameLst>
                                      </p:cBhvr>
                                      <p:to>
                                        <p:strVal val="visible"/>
                                      </p:to>
                                    </p:set>
                                    <p:animEffect transition="in" filter="wipe(up)">
                                      <p:cBhvr>
                                        <p:cTn id="7" dur="500"/>
                                        <p:tgtEl>
                                          <p:spTgt spid="13005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051"/>
                                        </p:tgtEl>
                                        <p:attrNameLst>
                                          <p:attrName>style.visibility</p:attrName>
                                        </p:attrNameLst>
                                      </p:cBhvr>
                                      <p:to>
                                        <p:strVal val="visible"/>
                                      </p:to>
                                    </p:set>
                                    <p:animEffect transition="in" filter="wipe(left)">
                                      <p:cBhvr>
                                        <p:cTn id="11" dur="500"/>
                                        <p:tgtEl>
                                          <p:spTgt spid="130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animBg="1" autoUpdateAnimBg="0"/>
      <p:bldP spid="130051" grpId="0" animBg="1"/>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228600" y="409575"/>
            <a:ext cx="8358188" cy="693738"/>
          </a:xfrm>
        </p:spPr>
        <p:txBody>
          <a:bodyPr/>
          <a:lstStyle/>
          <a:p>
            <a:r>
              <a:rPr lang="zh-CN" altLang="en-US" sz="3600">
                <a:latin typeface="黑体" panose="02010609060101010101" pitchFamily="2" charset="-122"/>
              </a:rPr>
              <a:t>生产者</a:t>
            </a:r>
            <a:r>
              <a:rPr lang="en-US" altLang="zh-CN" sz="3600">
                <a:latin typeface="黑体" panose="02010609060101010101" pitchFamily="2" charset="-122"/>
              </a:rPr>
              <a:t>-</a:t>
            </a:r>
            <a:r>
              <a:rPr lang="zh-CN" altLang="en-US" sz="3600">
                <a:latin typeface="黑体" panose="02010609060101010101" pitchFamily="2" charset="-122"/>
              </a:rPr>
              <a:t>消费者问题的一般形式</a:t>
            </a:r>
          </a:p>
        </p:txBody>
      </p:sp>
      <p:sp>
        <p:nvSpPr>
          <p:cNvPr id="131075" name="Text Box 3"/>
          <p:cNvSpPr txBox="1">
            <a:spLocks noChangeArrowheads="1"/>
          </p:cNvSpPr>
          <p:nvPr/>
        </p:nvSpPr>
        <p:spPr bwMode="auto">
          <a:xfrm>
            <a:off x="473075" y="1554163"/>
            <a:ext cx="82296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0">
                <a:effectLst/>
                <a:latin typeface="黑体" panose="02010609060101010101" pitchFamily="2" charset="-122"/>
                <a:ea typeface="黑体" panose="02010609060101010101" pitchFamily="2" charset="-122"/>
              </a:rPr>
              <a:t>下面介绍生产者</a:t>
            </a:r>
            <a:r>
              <a:rPr kumimoji="1" lang="en-US" altLang="zh-CN" sz="2400" b="0">
                <a:effectLst/>
                <a:latin typeface="黑体" panose="02010609060101010101" pitchFamily="2" charset="-122"/>
                <a:ea typeface="黑体" panose="02010609060101010101" pitchFamily="2" charset="-122"/>
              </a:rPr>
              <a:t>-</a:t>
            </a:r>
            <a:r>
              <a:rPr kumimoji="1" lang="zh-CN" altLang="en-US" sz="2400" b="0">
                <a:effectLst/>
                <a:latin typeface="黑体" panose="02010609060101010101" pitchFamily="2" charset="-122"/>
                <a:ea typeface="黑体" panose="02010609060101010101" pitchFamily="2" charset="-122"/>
              </a:rPr>
              <a:t>消费者问题一般形式：</a:t>
            </a:r>
            <a:r>
              <a:rPr kumimoji="1" lang="en-US" altLang="zh-CN" sz="2400" b="0">
                <a:effectLst/>
                <a:latin typeface="黑体" panose="02010609060101010101" pitchFamily="2" charset="-122"/>
                <a:ea typeface="黑体" panose="02010609060101010101" pitchFamily="2" charset="-122"/>
              </a:rPr>
              <a:t>k</a:t>
            </a:r>
            <a:r>
              <a:rPr kumimoji="1" lang="zh-CN" altLang="en-US" sz="2400" b="0">
                <a:effectLst/>
                <a:latin typeface="黑体" panose="02010609060101010101" pitchFamily="2" charset="-122"/>
                <a:ea typeface="黑体" panose="02010609060101010101" pitchFamily="2" charset="-122"/>
              </a:rPr>
              <a:t>个生产者、</a:t>
            </a:r>
            <a:r>
              <a:rPr kumimoji="1" lang="en-US" altLang="zh-CN" sz="2400" b="0">
                <a:effectLst/>
                <a:latin typeface="黑体" panose="02010609060101010101" pitchFamily="2" charset="-122"/>
                <a:ea typeface="黑体" panose="02010609060101010101" pitchFamily="2" charset="-122"/>
              </a:rPr>
              <a:t>m</a:t>
            </a:r>
            <a:r>
              <a:rPr kumimoji="1" lang="zh-CN" altLang="en-US" sz="2400" b="0">
                <a:effectLst/>
                <a:latin typeface="黑体" panose="02010609060101010101" pitchFamily="2" charset="-122"/>
                <a:ea typeface="黑体" panose="02010609060101010101" pitchFamily="2" charset="-122"/>
              </a:rPr>
              <a:t>个消费者、</a:t>
            </a:r>
            <a:r>
              <a:rPr kumimoji="1" lang="en-US" altLang="zh-CN" sz="2400" b="0">
                <a:effectLst/>
                <a:latin typeface="黑体" panose="02010609060101010101" pitchFamily="2" charset="-122"/>
                <a:ea typeface="黑体" panose="02010609060101010101" pitchFamily="2" charset="-122"/>
              </a:rPr>
              <a:t>n</a:t>
            </a:r>
            <a:r>
              <a:rPr kumimoji="1" lang="zh-CN" altLang="en-US" sz="2400" b="0">
                <a:effectLst/>
                <a:latin typeface="黑体" panose="02010609060101010101" pitchFamily="2" charset="-122"/>
                <a:ea typeface="黑体" panose="02010609060101010101" pitchFamily="2" charset="-122"/>
              </a:rPr>
              <a:t>个缓冲区的问题。</a:t>
            </a:r>
          </a:p>
          <a:p>
            <a:r>
              <a:rPr kumimoji="1" lang="zh-CN" altLang="en-US" sz="2400" b="0">
                <a:solidFill>
                  <a:srgbClr val="663300"/>
                </a:solidFill>
                <a:effectLst/>
                <a:latin typeface="黑体" panose="02010609060101010101" pitchFamily="2" charset="-122"/>
                <a:ea typeface="黑体" panose="02010609060101010101" pitchFamily="2" charset="-122"/>
              </a:rPr>
              <a:t>一般形式的生产者</a:t>
            </a:r>
            <a:r>
              <a:rPr kumimoji="1" lang="en-US" altLang="zh-CN" sz="2400" b="0">
                <a:solidFill>
                  <a:srgbClr val="663300"/>
                </a:solidFill>
                <a:effectLst/>
                <a:latin typeface="黑体" panose="02010609060101010101" pitchFamily="2" charset="-122"/>
                <a:ea typeface="黑体" panose="02010609060101010101" pitchFamily="2" charset="-122"/>
              </a:rPr>
              <a:t>-</a:t>
            </a:r>
            <a:r>
              <a:rPr kumimoji="1" lang="zh-CN" altLang="en-US" sz="2400" b="0">
                <a:solidFill>
                  <a:srgbClr val="663300"/>
                </a:solidFill>
                <a:effectLst/>
                <a:latin typeface="黑体" panose="02010609060101010101" pitchFamily="2" charset="-122"/>
                <a:ea typeface="黑体" panose="02010609060101010101" pitchFamily="2" charset="-122"/>
              </a:rPr>
              <a:t>消费者问题的图示如下：</a:t>
            </a:r>
          </a:p>
        </p:txBody>
      </p:sp>
      <p:sp>
        <p:nvSpPr>
          <p:cNvPr id="131076" name="Rectangle 4"/>
          <p:cNvSpPr>
            <a:spLocks noChangeArrowheads="1"/>
          </p:cNvSpPr>
          <p:nvPr/>
        </p:nvSpPr>
        <p:spPr bwMode="auto">
          <a:xfrm>
            <a:off x="2390775" y="4391025"/>
            <a:ext cx="3611563" cy="45720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r>
              <a:rPr kumimoji="1" lang="en-US" altLang="zh-CN" sz="2400" b="0" dirty="0">
                <a:effectLst/>
                <a:latin typeface="黑体" panose="02010609060101010101" pitchFamily="2" charset="-122"/>
                <a:ea typeface="黑体" panose="02010609060101010101" pitchFamily="2" charset="-122"/>
              </a:rPr>
              <a:t> 0  1  2 3  4  5 … n-1</a:t>
            </a:r>
          </a:p>
        </p:txBody>
      </p:sp>
      <p:sp>
        <p:nvSpPr>
          <p:cNvPr id="131077" name="Line 5"/>
          <p:cNvSpPr>
            <a:spLocks noChangeShapeType="1"/>
          </p:cNvSpPr>
          <p:nvPr/>
        </p:nvSpPr>
        <p:spPr bwMode="auto">
          <a:xfrm>
            <a:off x="2847975" y="4391025"/>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78" name="Line 6"/>
          <p:cNvSpPr>
            <a:spLocks noChangeShapeType="1"/>
          </p:cNvSpPr>
          <p:nvPr/>
        </p:nvSpPr>
        <p:spPr bwMode="auto">
          <a:xfrm>
            <a:off x="3275856" y="4391025"/>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79" name="Line 7"/>
          <p:cNvSpPr>
            <a:spLocks noChangeShapeType="1"/>
          </p:cNvSpPr>
          <p:nvPr/>
        </p:nvSpPr>
        <p:spPr bwMode="auto">
          <a:xfrm>
            <a:off x="3707904" y="4398963"/>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0" name="Line 8"/>
          <p:cNvSpPr>
            <a:spLocks noChangeShapeType="1"/>
          </p:cNvSpPr>
          <p:nvPr/>
        </p:nvSpPr>
        <p:spPr bwMode="auto">
          <a:xfrm>
            <a:off x="4139952" y="4387850"/>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1" name="Line 9"/>
          <p:cNvSpPr>
            <a:spLocks noChangeShapeType="1"/>
          </p:cNvSpPr>
          <p:nvPr/>
        </p:nvSpPr>
        <p:spPr bwMode="auto">
          <a:xfrm>
            <a:off x="4572000" y="4387850"/>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2" name="Line 10"/>
          <p:cNvSpPr>
            <a:spLocks noChangeShapeType="1"/>
          </p:cNvSpPr>
          <p:nvPr/>
        </p:nvSpPr>
        <p:spPr bwMode="auto">
          <a:xfrm>
            <a:off x="5004048" y="4395788"/>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3" name="Line 11"/>
          <p:cNvSpPr>
            <a:spLocks noChangeShapeType="1"/>
          </p:cNvSpPr>
          <p:nvPr/>
        </p:nvSpPr>
        <p:spPr bwMode="auto">
          <a:xfrm>
            <a:off x="5436096" y="4387850"/>
            <a:ext cx="0" cy="45720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4" name="Line 12"/>
          <p:cNvSpPr>
            <a:spLocks noChangeShapeType="1"/>
          </p:cNvSpPr>
          <p:nvPr/>
        </p:nvSpPr>
        <p:spPr bwMode="auto">
          <a:xfrm>
            <a:off x="2017713" y="4616450"/>
            <a:ext cx="355600"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5" name="Line 13"/>
          <p:cNvSpPr>
            <a:spLocks noChangeShapeType="1"/>
          </p:cNvSpPr>
          <p:nvPr/>
        </p:nvSpPr>
        <p:spPr bwMode="auto">
          <a:xfrm>
            <a:off x="5997575" y="4616450"/>
            <a:ext cx="379413"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6" name="Line 14"/>
          <p:cNvSpPr>
            <a:spLocks noChangeShapeType="1"/>
          </p:cNvSpPr>
          <p:nvPr/>
        </p:nvSpPr>
        <p:spPr bwMode="auto">
          <a:xfrm>
            <a:off x="1995488" y="4114800"/>
            <a:ext cx="0" cy="1325563"/>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7" name="Line 15"/>
          <p:cNvSpPr>
            <a:spLocks noChangeShapeType="1"/>
          </p:cNvSpPr>
          <p:nvPr/>
        </p:nvSpPr>
        <p:spPr bwMode="auto">
          <a:xfrm>
            <a:off x="6365875" y="4103688"/>
            <a:ext cx="0" cy="133667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8" name="Line 16"/>
          <p:cNvSpPr>
            <a:spLocks noChangeShapeType="1"/>
          </p:cNvSpPr>
          <p:nvPr/>
        </p:nvSpPr>
        <p:spPr bwMode="auto">
          <a:xfrm>
            <a:off x="1582738" y="4103688"/>
            <a:ext cx="401637"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89" name="Line 17"/>
          <p:cNvSpPr>
            <a:spLocks noChangeShapeType="1"/>
          </p:cNvSpPr>
          <p:nvPr/>
        </p:nvSpPr>
        <p:spPr bwMode="auto">
          <a:xfrm>
            <a:off x="1579563" y="4445000"/>
            <a:ext cx="401637"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0" name="Text Box 18"/>
          <p:cNvSpPr txBox="1">
            <a:spLocks noChangeArrowheads="1"/>
          </p:cNvSpPr>
          <p:nvPr/>
        </p:nvSpPr>
        <p:spPr bwMode="auto">
          <a:xfrm>
            <a:off x="846138" y="3913188"/>
            <a:ext cx="690562" cy="181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P1</a:t>
            </a:r>
          </a:p>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P2</a:t>
            </a:r>
          </a:p>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P3</a:t>
            </a:r>
          </a:p>
          <a:p>
            <a:pPr algn="ctr">
              <a:lnSpc>
                <a:spcPct val="90000"/>
              </a:lnSpc>
              <a:spcBef>
                <a:spcPct val="0"/>
              </a:spcBef>
            </a:pPr>
            <a:endParaRPr kumimoji="1" lang="en-US" altLang="zh-CN" sz="2400" b="0">
              <a:effectLst/>
              <a:latin typeface="黑体" panose="02010609060101010101" pitchFamily="2" charset="-122"/>
              <a:ea typeface="黑体" panose="02010609060101010101" pitchFamily="2" charset="-122"/>
            </a:endParaRPr>
          </a:p>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P</a:t>
            </a:r>
            <a:r>
              <a:rPr kumimoji="1" lang="en-US" altLang="zh-CN" sz="2400" b="0" baseline="-14000">
                <a:effectLst/>
                <a:latin typeface="黑体" panose="02010609060101010101" pitchFamily="2" charset="-122"/>
                <a:ea typeface="黑体" panose="02010609060101010101" pitchFamily="2" charset="-122"/>
              </a:rPr>
              <a:t>K</a:t>
            </a:r>
          </a:p>
        </p:txBody>
      </p:sp>
      <p:sp>
        <p:nvSpPr>
          <p:cNvPr id="131091" name="Text Box 19"/>
          <p:cNvSpPr txBox="1">
            <a:spLocks noChangeArrowheads="1"/>
          </p:cNvSpPr>
          <p:nvPr/>
        </p:nvSpPr>
        <p:spPr bwMode="auto">
          <a:xfrm>
            <a:off x="1009654" y="4860925"/>
            <a:ext cx="423859" cy="51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p>
            <a:pPr algn="ctr"/>
            <a:r>
              <a:rPr kumimoji="1" lang="en-US" altLang="zh-CN" sz="2400" b="0">
                <a:effectLst/>
                <a:latin typeface="黑体" panose="02010609060101010101" pitchFamily="2" charset="-122"/>
                <a:ea typeface="黑体" panose="02010609060101010101" pitchFamily="2" charset="-122"/>
              </a:rPr>
              <a:t>…</a:t>
            </a:r>
          </a:p>
        </p:txBody>
      </p:sp>
      <p:sp>
        <p:nvSpPr>
          <p:cNvPr id="131092" name="Line 20"/>
          <p:cNvSpPr>
            <a:spLocks noChangeShapeType="1"/>
          </p:cNvSpPr>
          <p:nvPr/>
        </p:nvSpPr>
        <p:spPr bwMode="auto">
          <a:xfrm>
            <a:off x="1587500" y="4764088"/>
            <a:ext cx="40163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3" name="Line 21"/>
          <p:cNvSpPr>
            <a:spLocks noChangeShapeType="1"/>
          </p:cNvSpPr>
          <p:nvPr/>
        </p:nvSpPr>
        <p:spPr bwMode="auto">
          <a:xfrm>
            <a:off x="1587500" y="5064125"/>
            <a:ext cx="40163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4" name="Line 22"/>
          <p:cNvSpPr>
            <a:spLocks noChangeShapeType="1"/>
          </p:cNvSpPr>
          <p:nvPr/>
        </p:nvSpPr>
        <p:spPr bwMode="auto">
          <a:xfrm>
            <a:off x="1587500" y="5430838"/>
            <a:ext cx="40163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5" name="Line 23"/>
          <p:cNvSpPr>
            <a:spLocks noChangeShapeType="1"/>
          </p:cNvSpPr>
          <p:nvPr/>
        </p:nvSpPr>
        <p:spPr bwMode="auto">
          <a:xfrm>
            <a:off x="6369050" y="4100513"/>
            <a:ext cx="40163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6" name="Line 24"/>
          <p:cNvSpPr>
            <a:spLocks noChangeShapeType="1"/>
          </p:cNvSpPr>
          <p:nvPr/>
        </p:nvSpPr>
        <p:spPr bwMode="auto">
          <a:xfrm>
            <a:off x="6365875" y="4441825"/>
            <a:ext cx="401638"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7" name="Line 25"/>
          <p:cNvSpPr>
            <a:spLocks noChangeShapeType="1"/>
          </p:cNvSpPr>
          <p:nvPr/>
        </p:nvSpPr>
        <p:spPr bwMode="auto">
          <a:xfrm>
            <a:off x="6373813" y="4760913"/>
            <a:ext cx="401637"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8" name="Line 26"/>
          <p:cNvSpPr>
            <a:spLocks noChangeShapeType="1"/>
          </p:cNvSpPr>
          <p:nvPr/>
        </p:nvSpPr>
        <p:spPr bwMode="auto">
          <a:xfrm>
            <a:off x="6373813" y="5060950"/>
            <a:ext cx="401637"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099" name="Line 27"/>
          <p:cNvSpPr>
            <a:spLocks noChangeShapeType="1"/>
          </p:cNvSpPr>
          <p:nvPr/>
        </p:nvSpPr>
        <p:spPr bwMode="auto">
          <a:xfrm>
            <a:off x="6373813" y="5427663"/>
            <a:ext cx="401637"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endParaRPr lang="zh-CN" altLang="en-US" sz="2400" b="0">
              <a:effectLst/>
              <a:latin typeface="黑体" panose="02010609060101010101" pitchFamily="2" charset="-122"/>
              <a:ea typeface="黑体" panose="02010609060101010101" pitchFamily="2" charset="-122"/>
            </a:endParaRPr>
          </a:p>
        </p:txBody>
      </p:sp>
      <p:sp>
        <p:nvSpPr>
          <p:cNvPr id="131100" name="Text Box 28"/>
          <p:cNvSpPr txBox="1">
            <a:spLocks noChangeArrowheads="1"/>
          </p:cNvSpPr>
          <p:nvPr/>
        </p:nvSpPr>
        <p:spPr bwMode="auto">
          <a:xfrm>
            <a:off x="6688138" y="3921125"/>
            <a:ext cx="692150" cy="1811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C1</a:t>
            </a:r>
          </a:p>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C2</a:t>
            </a:r>
          </a:p>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C3</a:t>
            </a:r>
          </a:p>
          <a:p>
            <a:pPr algn="ctr">
              <a:lnSpc>
                <a:spcPct val="90000"/>
              </a:lnSpc>
              <a:spcBef>
                <a:spcPct val="0"/>
              </a:spcBef>
            </a:pPr>
            <a:endParaRPr kumimoji="1" lang="en-US" altLang="zh-CN" sz="2400" b="0">
              <a:effectLst/>
              <a:latin typeface="黑体" panose="02010609060101010101" pitchFamily="2" charset="-122"/>
              <a:ea typeface="黑体" panose="02010609060101010101" pitchFamily="2" charset="-122"/>
            </a:endParaRPr>
          </a:p>
          <a:p>
            <a:pPr algn="ctr">
              <a:lnSpc>
                <a:spcPct val="90000"/>
              </a:lnSpc>
              <a:spcBef>
                <a:spcPct val="0"/>
              </a:spcBef>
            </a:pPr>
            <a:r>
              <a:rPr kumimoji="1" lang="en-US" altLang="zh-CN" sz="2400" b="0">
                <a:effectLst/>
                <a:latin typeface="黑体" panose="02010609060101010101" pitchFamily="2" charset="-122"/>
                <a:ea typeface="黑体" panose="02010609060101010101" pitchFamily="2" charset="-122"/>
              </a:rPr>
              <a:t>C</a:t>
            </a:r>
            <a:r>
              <a:rPr kumimoji="1" lang="en-US" altLang="zh-CN" sz="2400" b="0" baseline="-12000">
                <a:effectLst/>
                <a:latin typeface="黑体" panose="02010609060101010101" pitchFamily="2" charset="-122"/>
                <a:ea typeface="黑体" panose="02010609060101010101" pitchFamily="2" charset="-122"/>
              </a:rPr>
              <a:t>m</a:t>
            </a:r>
          </a:p>
        </p:txBody>
      </p:sp>
      <p:sp>
        <p:nvSpPr>
          <p:cNvPr id="131101" name="Text Box 29"/>
          <p:cNvSpPr txBox="1">
            <a:spLocks noChangeArrowheads="1"/>
          </p:cNvSpPr>
          <p:nvPr/>
        </p:nvSpPr>
        <p:spPr bwMode="auto">
          <a:xfrm>
            <a:off x="6873879" y="4868863"/>
            <a:ext cx="423859" cy="512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10800" rIns="0" bIns="10800">
            <a:spAutoFit/>
          </a:bodyPr>
          <a:lstStyle/>
          <a:p>
            <a:pPr algn="ctr"/>
            <a:r>
              <a:rPr kumimoji="1" lang="en-US" altLang="zh-CN" sz="2400" b="0">
                <a:effectLst/>
                <a:latin typeface="黑体" panose="02010609060101010101" pitchFamily="2" charset="-122"/>
                <a:ea typeface="黑体" panose="02010609060101010101" pitchFamily="2" charset="-122"/>
              </a:rPr>
              <a:t>…</a:t>
            </a:r>
          </a:p>
        </p:txBody>
      </p:sp>
      <p:sp>
        <p:nvSpPr>
          <p:cNvPr id="131102" name="Text Box 30"/>
          <p:cNvSpPr txBox="1">
            <a:spLocks noChangeArrowheads="1"/>
          </p:cNvSpPr>
          <p:nvPr/>
        </p:nvSpPr>
        <p:spPr bwMode="auto">
          <a:xfrm>
            <a:off x="868363" y="3489325"/>
            <a:ext cx="134937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400" b="0">
                <a:effectLst/>
                <a:latin typeface="黑体" panose="02010609060101010101" pitchFamily="2" charset="-122"/>
                <a:ea typeface="黑体" panose="02010609060101010101" pitchFamily="2" charset="-122"/>
              </a:rPr>
              <a:t>生产者</a:t>
            </a:r>
          </a:p>
        </p:txBody>
      </p:sp>
      <p:sp>
        <p:nvSpPr>
          <p:cNvPr id="131103" name="Text Box 31"/>
          <p:cNvSpPr txBox="1">
            <a:spLocks noChangeArrowheads="1"/>
          </p:cNvSpPr>
          <p:nvPr/>
        </p:nvSpPr>
        <p:spPr bwMode="auto">
          <a:xfrm>
            <a:off x="6143625" y="3486150"/>
            <a:ext cx="1349375"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400" b="0">
                <a:effectLst/>
                <a:latin typeface="黑体" panose="02010609060101010101" pitchFamily="2" charset="-122"/>
                <a:ea typeface="黑体" panose="02010609060101010101" pitchFamily="2" charset="-122"/>
              </a:rPr>
              <a:t>消费者</a:t>
            </a:r>
          </a:p>
        </p:txBody>
      </p:sp>
      <p:sp>
        <p:nvSpPr>
          <p:cNvPr id="131104" name="Text Box 32"/>
          <p:cNvSpPr txBox="1">
            <a:spLocks noChangeArrowheads="1"/>
          </p:cNvSpPr>
          <p:nvPr/>
        </p:nvSpPr>
        <p:spPr bwMode="auto">
          <a:xfrm>
            <a:off x="2300288" y="3868738"/>
            <a:ext cx="380365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400" b="0">
                <a:effectLst/>
                <a:latin typeface="黑体" panose="02010609060101010101" pitchFamily="2" charset="-122"/>
                <a:ea typeface="黑体" panose="02010609060101010101" pitchFamily="2" charset="-122"/>
              </a:rPr>
              <a:t>n</a:t>
            </a:r>
            <a:r>
              <a:rPr kumimoji="1" lang="zh-CN" altLang="en-US" sz="2400" b="0">
                <a:effectLst/>
                <a:latin typeface="黑体" panose="02010609060101010101" pitchFamily="2" charset="-122"/>
                <a:ea typeface="黑体" panose="02010609060101010101" pitchFamily="2" charset="-122"/>
              </a:rPr>
              <a:t>个缓冲区的循环缓冲</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fld id="{1199F669-D974-4532-A209-E13192FB4462}" type="slidenum">
              <a:rPr lang="en-US" altLang="zh-CN"/>
              <a:t>105</a:t>
            </a:fld>
            <a:endParaRPr lang="en-US" altLang="zh-CN"/>
          </a:p>
        </p:txBody>
      </p:sp>
      <p:sp>
        <p:nvSpPr>
          <p:cNvPr id="132098" name="Text Box 2"/>
          <p:cNvSpPr txBox="1">
            <a:spLocks noChangeArrowheads="1"/>
          </p:cNvSpPr>
          <p:nvPr/>
        </p:nvSpPr>
        <p:spPr bwMode="auto">
          <a:xfrm>
            <a:off x="533400" y="461963"/>
            <a:ext cx="8153400"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30000"/>
              </a:spcBef>
              <a:buClr>
                <a:srgbClr val="CC3300"/>
              </a:buClr>
              <a:buFont typeface="Wingdings" panose="05000000000000000000" pitchFamily="2" charset="2"/>
              <a:buChar char="u"/>
            </a:pPr>
            <a:r>
              <a:rPr kumimoji="1" lang="zh-CN" altLang="en-US" sz="2600" b="0" dirty="0">
                <a:effectLst/>
                <a:latin typeface="黑体" panose="02010609060101010101" pitchFamily="2" charset="-122"/>
                <a:ea typeface="黑体" panose="02010609060101010101" pitchFamily="2" charset="-122"/>
              </a:rPr>
              <a:t>设置生产者的资源信号量</a:t>
            </a:r>
            <a:r>
              <a:rPr kumimoji="1" lang="en-US" altLang="zh-CN" sz="2600" b="0" dirty="0">
                <a:effectLst/>
                <a:latin typeface="黑体" panose="02010609060101010101" pitchFamily="2" charset="-122"/>
                <a:ea typeface="黑体" panose="02010609060101010101" pitchFamily="2" charset="-122"/>
              </a:rPr>
              <a:t>empty</a:t>
            </a:r>
            <a:r>
              <a:rPr kumimoji="1" lang="zh-CN" altLang="en-US" sz="2600" b="0" dirty="0">
                <a:effectLst/>
                <a:latin typeface="黑体" panose="02010609060101010101" pitchFamily="2" charset="-122"/>
                <a:ea typeface="黑体" panose="02010609060101010101" pitchFamily="2" charset="-122"/>
              </a:rPr>
              <a:t>，其初值为</a:t>
            </a:r>
            <a:r>
              <a:rPr kumimoji="1" lang="en-US" altLang="zh-CN" sz="2600" b="0" dirty="0">
                <a:effectLst/>
                <a:latin typeface="黑体" panose="02010609060101010101" pitchFamily="2" charset="-122"/>
                <a:ea typeface="黑体" panose="02010609060101010101" pitchFamily="2" charset="-122"/>
              </a:rPr>
              <a:t>n</a:t>
            </a:r>
            <a:r>
              <a:rPr kumimoji="1" lang="zh-CN" altLang="en-US" sz="2600" b="0" dirty="0">
                <a:effectLst/>
                <a:latin typeface="黑体" panose="02010609060101010101" pitchFamily="2" charset="-122"/>
                <a:ea typeface="黑体" panose="02010609060101010101" pitchFamily="2" charset="-122"/>
              </a:rPr>
              <a:t>，表示开始时有</a:t>
            </a:r>
            <a:r>
              <a:rPr kumimoji="1" lang="en-US" altLang="zh-CN" sz="2600" b="0" dirty="0">
                <a:effectLst/>
                <a:latin typeface="黑体" panose="02010609060101010101" pitchFamily="2" charset="-122"/>
                <a:ea typeface="黑体" panose="02010609060101010101" pitchFamily="2" charset="-122"/>
              </a:rPr>
              <a:t>n</a:t>
            </a:r>
            <a:r>
              <a:rPr kumimoji="1" lang="zh-CN" altLang="en-US" sz="2600" b="0" dirty="0">
                <a:effectLst/>
                <a:latin typeface="黑体" panose="02010609060101010101" pitchFamily="2" charset="-122"/>
                <a:ea typeface="黑体" panose="02010609060101010101" pitchFamily="2" charset="-122"/>
              </a:rPr>
              <a:t>个空缓冲区；</a:t>
            </a:r>
          </a:p>
          <a:p>
            <a:pPr algn="just">
              <a:spcBef>
                <a:spcPct val="30000"/>
              </a:spcBef>
              <a:buClr>
                <a:srgbClr val="CC3300"/>
              </a:buClr>
              <a:buFont typeface="Wingdings" panose="05000000000000000000" pitchFamily="2" charset="2"/>
              <a:buChar char="u"/>
            </a:pPr>
            <a:r>
              <a:rPr kumimoji="1" lang="zh-CN" altLang="en-US" sz="2600" b="0" dirty="0">
                <a:effectLst/>
                <a:latin typeface="黑体" panose="02010609060101010101" pitchFamily="2" charset="-122"/>
                <a:ea typeface="黑体" panose="02010609060101010101" pitchFamily="2" charset="-122"/>
              </a:rPr>
              <a:t>设置消费者的资源信号量</a:t>
            </a:r>
            <a:r>
              <a:rPr kumimoji="1" lang="en-US" altLang="zh-CN" sz="2600" b="0" dirty="0">
                <a:effectLst/>
                <a:latin typeface="黑体" panose="02010609060101010101" pitchFamily="2" charset="-122"/>
                <a:ea typeface="黑体" panose="02010609060101010101" pitchFamily="2" charset="-122"/>
              </a:rPr>
              <a:t>full</a:t>
            </a:r>
            <a:r>
              <a:rPr kumimoji="1" lang="zh-CN" altLang="en-US" sz="2600" b="0" dirty="0">
                <a:effectLst/>
                <a:latin typeface="黑体" panose="02010609060101010101" pitchFamily="2" charset="-122"/>
                <a:ea typeface="黑体" panose="02010609060101010101" pitchFamily="2" charset="-122"/>
              </a:rPr>
              <a:t>，其初值为</a:t>
            </a:r>
            <a:r>
              <a:rPr kumimoji="1" lang="en-US" altLang="zh-CN" sz="2600" b="0" dirty="0">
                <a:effectLst/>
                <a:latin typeface="黑体" panose="02010609060101010101" pitchFamily="2" charset="-122"/>
                <a:ea typeface="黑体" panose="02010609060101010101" pitchFamily="2" charset="-122"/>
              </a:rPr>
              <a:t>0</a:t>
            </a:r>
            <a:r>
              <a:rPr kumimoji="1" lang="zh-CN" altLang="en-US" sz="2600" b="0" dirty="0">
                <a:effectLst/>
                <a:latin typeface="黑体" panose="02010609060101010101" pitchFamily="2" charset="-122"/>
                <a:ea typeface="黑体" panose="02010609060101010101" pitchFamily="2" charset="-122"/>
              </a:rPr>
              <a:t>，表示开始时有</a:t>
            </a:r>
            <a:r>
              <a:rPr kumimoji="1" lang="en-US" altLang="zh-CN" sz="2600" b="0" dirty="0">
                <a:effectLst/>
                <a:latin typeface="黑体" panose="02010609060101010101" pitchFamily="2" charset="-122"/>
                <a:ea typeface="黑体" panose="02010609060101010101" pitchFamily="2" charset="-122"/>
              </a:rPr>
              <a:t>0</a:t>
            </a:r>
            <a:r>
              <a:rPr kumimoji="1" lang="zh-CN" altLang="en-US" sz="2600" b="0" dirty="0">
                <a:effectLst/>
                <a:latin typeface="黑体" panose="02010609060101010101" pitchFamily="2" charset="-122"/>
                <a:ea typeface="黑体" panose="02010609060101010101" pitchFamily="2" charset="-122"/>
              </a:rPr>
              <a:t>个满缓冲区；</a:t>
            </a:r>
          </a:p>
          <a:p>
            <a:pPr algn="just">
              <a:spcBef>
                <a:spcPct val="30000"/>
              </a:spcBef>
              <a:buClr>
                <a:srgbClr val="CC3300"/>
              </a:buClr>
              <a:buFont typeface="Wingdings" panose="05000000000000000000" pitchFamily="2" charset="2"/>
              <a:buChar char="u"/>
            </a:pPr>
            <a:r>
              <a:rPr kumimoji="1" lang="zh-CN" altLang="en-US" sz="2600" b="0" dirty="0">
                <a:effectLst/>
                <a:latin typeface="黑体" panose="02010609060101010101" pitchFamily="2" charset="-122"/>
                <a:ea typeface="黑体" panose="02010609060101010101" pitchFamily="2" charset="-122"/>
              </a:rPr>
              <a:t>只要有空的缓冲区，生产者便可将消息送入缓冲区；</a:t>
            </a:r>
          </a:p>
          <a:p>
            <a:pPr algn="just">
              <a:spcBef>
                <a:spcPct val="30000"/>
              </a:spcBef>
              <a:buClr>
                <a:srgbClr val="CC3300"/>
              </a:buClr>
              <a:buFont typeface="Wingdings" panose="05000000000000000000" pitchFamily="2" charset="2"/>
              <a:buChar char="u"/>
            </a:pPr>
            <a:r>
              <a:rPr kumimoji="1" lang="zh-CN" altLang="en-US" sz="2600" b="0" dirty="0">
                <a:effectLst/>
                <a:latin typeface="黑体" panose="02010609060101010101" pitchFamily="2" charset="-122"/>
                <a:ea typeface="黑体" panose="02010609060101010101" pitchFamily="2" charset="-122"/>
              </a:rPr>
              <a:t>只要有满的缓冲区，消费者便可从缓冲区取走一个消息。</a:t>
            </a:r>
          </a:p>
          <a:p>
            <a:pPr algn="just">
              <a:spcBef>
                <a:spcPct val="30000"/>
              </a:spcBef>
              <a:buClr>
                <a:srgbClr val="CC3300"/>
              </a:buClr>
              <a:buFont typeface="Wingdings" panose="05000000000000000000" pitchFamily="2" charset="2"/>
              <a:buChar char="u"/>
            </a:pPr>
            <a:r>
              <a:rPr kumimoji="1" lang="zh-CN" altLang="en-US" sz="2600" dirty="0">
                <a:effectLst/>
                <a:latin typeface="黑体" panose="02010609060101010101" pitchFamily="2" charset="-122"/>
                <a:ea typeface="黑体" panose="02010609060101010101" pitchFamily="2" charset="-122"/>
              </a:rPr>
              <a:t>用互斥信号量</a:t>
            </a:r>
            <a:r>
              <a:rPr kumimoji="1" lang="en-US" altLang="zh-CN" sz="2600" dirty="0" err="1">
                <a:effectLst/>
                <a:latin typeface="黑体" panose="02010609060101010101" pitchFamily="2" charset="-122"/>
                <a:ea typeface="黑体" panose="02010609060101010101" pitchFamily="2" charset="-122"/>
              </a:rPr>
              <a:t>mutex</a:t>
            </a:r>
            <a:r>
              <a:rPr kumimoji="1" lang="zh-CN" altLang="en-US" sz="2600" dirty="0">
                <a:effectLst/>
                <a:latin typeface="黑体" panose="02010609060101010101" pitchFamily="2" charset="-122"/>
                <a:ea typeface="黑体" panose="02010609060101010101" pitchFamily="2" charset="-122"/>
              </a:rPr>
              <a:t>对缓冲区</a:t>
            </a:r>
            <a:r>
              <a:rPr kumimoji="1" lang="en-US" altLang="zh-CN" sz="2600" dirty="0">
                <a:effectLst/>
                <a:latin typeface="黑体" panose="02010609060101010101" pitchFamily="2" charset="-122"/>
                <a:ea typeface="黑体" panose="02010609060101010101" pitchFamily="2" charset="-122"/>
              </a:rPr>
              <a:t>(</a:t>
            </a:r>
            <a:r>
              <a:rPr kumimoji="1" lang="zh-CN" altLang="en-US" sz="2600" dirty="0">
                <a:effectLst/>
                <a:latin typeface="黑体" panose="02010609060101010101" pitchFamily="2" charset="-122"/>
                <a:ea typeface="黑体" panose="02010609060101010101" pitchFamily="2" charset="-122"/>
              </a:rPr>
              <a:t>共享变量</a:t>
            </a:r>
            <a:r>
              <a:rPr kumimoji="1" lang="en-US" altLang="zh-CN" sz="2600" dirty="0">
                <a:effectLst/>
                <a:latin typeface="黑体" panose="02010609060101010101" pitchFamily="2" charset="-122"/>
                <a:ea typeface="黑体" panose="02010609060101010101" pitchFamily="2" charset="-122"/>
              </a:rPr>
              <a:t>in</a:t>
            </a:r>
            <a:r>
              <a:rPr kumimoji="1" lang="zh-CN" altLang="en-US" sz="2600" dirty="0">
                <a:effectLst/>
                <a:latin typeface="黑体" panose="02010609060101010101" pitchFamily="2" charset="-122"/>
                <a:ea typeface="黑体" panose="02010609060101010101" pitchFamily="2" charset="-122"/>
              </a:rPr>
              <a:t>和</a:t>
            </a:r>
            <a:r>
              <a:rPr kumimoji="1" lang="en-US" altLang="zh-CN" sz="2600" dirty="0">
                <a:effectLst/>
                <a:latin typeface="黑体" panose="02010609060101010101" pitchFamily="2" charset="-122"/>
                <a:ea typeface="黑体" panose="02010609060101010101" pitchFamily="2" charset="-122"/>
              </a:rPr>
              <a:t>out)</a:t>
            </a:r>
            <a:r>
              <a:rPr kumimoji="1" lang="zh-CN" altLang="en-US" sz="2600" dirty="0">
                <a:effectLst/>
                <a:latin typeface="黑体" panose="02010609060101010101" pitchFamily="2" charset="-122"/>
                <a:ea typeface="黑体" panose="02010609060101010101" pitchFamily="2" charset="-122"/>
              </a:rPr>
              <a:t>的互斥使用，互斥信号量</a:t>
            </a:r>
            <a:r>
              <a:rPr kumimoji="1" lang="en-US" altLang="zh-CN" sz="2600" dirty="0" err="1">
                <a:effectLst/>
                <a:latin typeface="黑体" panose="02010609060101010101" pitchFamily="2" charset="-122"/>
                <a:ea typeface="黑体" panose="02010609060101010101" pitchFamily="2" charset="-122"/>
              </a:rPr>
              <a:t>mutex</a:t>
            </a:r>
            <a:r>
              <a:rPr kumimoji="1" lang="zh-CN" altLang="en-US" sz="2600" dirty="0">
                <a:effectLst/>
                <a:latin typeface="黑体" panose="02010609060101010101" pitchFamily="2" charset="-122"/>
                <a:ea typeface="黑体" panose="02010609060101010101" pitchFamily="2" charset="-122"/>
              </a:rPr>
              <a:t>初值为</a:t>
            </a:r>
            <a:r>
              <a:rPr kumimoji="1" lang="en-US" altLang="zh-CN" sz="2600" dirty="0">
                <a:effectLst/>
                <a:latin typeface="黑体" panose="02010609060101010101" pitchFamily="2" charset="-122"/>
                <a:ea typeface="黑体" panose="02010609060101010101" pitchFamily="2" charset="-122"/>
              </a:rPr>
              <a:t>1</a:t>
            </a:r>
            <a:r>
              <a:rPr kumimoji="1" lang="zh-CN" altLang="en-US" sz="2600" dirty="0">
                <a:effectLst/>
                <a:latin typeface="黑体" panose="02010609060101010101" pitchFamily="2" charset="-122"/>
                <a:ea typeface="黑体" panose="02010609060101010101" pitchFamily="2" charset="-122"/>
              </a:rPr>
              <a:t>； </a:t>
            </a:r>
          </a:p>
          <a:p>
            <a:pPr algn="just">
              <a:spcBef>
                <a:spcPct val="30000"/>
              </a:spcBef>
              <a:buClr>
                <a:srgbClr val="CC3300"/>
              </a:buClr>
              <a:buFont typeface="Wingdings" panose="05000000000000000000" pitchFamily="2" charset="2"/>
              <a:buChar char="u"/>
            </a:pPr>
            <a:r>
              <a:rPr kumimoji="1" lang="zh-CN" altLang="en-US" sz="2600" dirty="0">
                <a:effectLst/>
                <a:latin typeface="黑体" panose="02010609060101010101" pitchFamily="2" charset="-122"/>
                <a:ea typeface="黑体" panose="02010609060101010101" pitchFamily="2" charset="-122"/>
              </a:rPr>
              <a:t>生产者用共享变量</a:t>
            </a:r>
            <a:r>
              <a:rPr kumimoji="1" lang="en-US" altLang="zh-CN" sz="2600" dirty="0">
                <a:effectLst/>
                <a:latin typeface="黑体" panose="02010609060101010101" pitchFamily="2" charset="-122"/>
                <a:ea typeface="黑体" panose="02010609060101010101" pitchFamily="2" charset="-122"/>
              </a:rPr>
              <a:t>in</a:t>
            </a:r>
            <a:r>
              <a:rPr kumimoji="1" lang="zh-CN" altLang="en-US" sz="2600" dirty="0">
                <a:effectLst/>
                <a:latin typeface="黑体" panose="02010609060101010101" pitchFamily="2" charset="-122"/>
                <a:ea typeface="黑体" panose="02010609060101010101" pitchFamily="2" charset="-122"/>
              </a:rPr>
              <a:t>作为下标访问缓冲区，</a:t>
            </a:r>
            <a:r>
              <a:rPr kumimoji="1" lang="en-US" altLang="zh-CN" sz="2600" dirty="0" err="1">
                <a:effectLst/>
                <a:latin typeface="黑体" panose="02010609060101010101" pitchFamily="2" charset="-122"/>
                <a:ea typeface="黑体" panose="02010609060101010101" pitchFamily="2" charset="-122"/>
              </a:rPr>
              <a:t>mutex</a:t>
            </a:r>
            <a:r>
              <a:rPr kumimoji="1" lang="zh-CN" altLang="en-US" sz="2600" dirty="0">
                <a:effectLst/>
                <a:latin typeface="黑体" panose="02010609060101010101" pitchFamily="2" charset="-122"/>
                <a:ea typeface="黑体" panose="02010609060101010101" pitchFamily="2" charset="-122"/>
              </a:rPr>
              <a:t>为其互斥信号量；消费者用共享变量</a:t>
            </a:r>
            <a:r>
              <a:rPr kumimoji="1" lang="en-US" altLang="zh-CN" sz="2600" dirty="0">
                <a:effectLst/>
                <a:latin typeface="黑体" panose="02010609060101010101" pitchFamily="2" charset="-122"/>
                <a:ea typeface="黑体" panose="02010609060101010101" pitchFamily="2" charset="-122"/>
              </a:rPr>
              <a:t>out</a:t>
            </a:r>
            <a:r>
              <a:rPr kumimoji="1" lang="zh-CN" altLang="en-US" sz="2600" dirty="0">
                <a:effectLst/>
                <a:latin typeface="黑体" panose="02010609060101010101" pitchFamily="2" charset="-122"/>
                <a:ea typeface="黑体" panose="02010609060101010101" pitchFamily="2" charset="-122"/>
              </a:rPr>
              <a:t>作为下标访问缓冲区，其互斥信号量也用</a:t>
            </a:r>
            <a:r>
              <a:rPr kumimoji="1" lang="en-US" altLang="zh-CN" sz="2600" dirty="0" err="1">
                <a:effectLst/>
                <a:latin typeface="黑体" panose="02010609060101010101" pitchFamily="2" charset="-122"/>
                <a:ea typeface="黑体" panose="02010609060101010101" pitchFamily="2" charset="-122"/>
              </a:rPr>
              <a:t>mutex</a:t>
            </a:r>
            <a:r>
              <a:rPr kumimoji="1" lang="zh-CN" altLang="en-US" sz="2600" dirty="0">
                <a:effectLst/>
                <a:latin typeface="黑体" panose="02010609060101010101" pitchFamily="2" charset="-122"/>
                <a:ea typeface="黑体" panose="0201060906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2098"/>
                                        </p:tgtEl>
                                        <p:attrNameLst>
                                          <p:attrName>style.visibility</p:attrName>
                                        </p:attrNameLst>
                                      </p:cBhvr>
                                      <p:to>
                                        <p:strVal val="visible"/>
                                      </p:to>
                                    </p:set>
                                    <p:animEffect transition="in" filter="wipe(up)">
                                      <p:cBhvr>
                                        <p:cTn id="7" dur="500"/>
                                        <p:tgtEl>
                                          <p:spTgt spid="132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2"/>
          <p:cNvSpPr txBox="1">
            <a:spLocks noChangeArrowheads="1"/>
          </p:cNvSpPr>
          <p:nvPr/>
        </p:nvSpPr>
        <p:spPr bwMode="auto">
          <a:xfrm>
            <a:off x="228600" y="339725"/>
            <a:ext cx="77612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a:solidFill>
                  <a:srgbClr val="000066"/>
                </a:solidFill>
                <a:effectLst/>
                <a:latin typeface="黑体" panose="02010609060101010101" pitchFamily="2" charset="-122"/>
                <a:ea typeface="黑体" panose="02010609060101010101" pitchFamily="2" charset="-122"/>
              </a:rPr>
              <a:t>生产者</a:t>
            </a:r>
            <a:r>
              <a:rPr kumimoji="1" lang="en-US" altLang="zh-CN">
                <a:solidFill>
                  <a:srgbClr val="000066"/>
                </a:solidFill>
                <a:effectLst/>
                <a:latin typeface="黑体" panose="02010609060101010101" pitchFamily="2" charset="-122"/>
                <a:ea typeface="黑体" panose="02010609060101010101" pitchFamily="2" charset="-122"/>
              </a:rPr>
              <a:t>-</a:t>
            </a:r>
            <a:r>
              <a:rPr kumimoji="1" lang="zh-CN" altLang="en-US">
                <a:solidFill>
                  <a:srgbClr val="000066"/>
                </a:solidFill>
                <a:effectLst/>
                <a:latin typeface="黑体" panose="02010609060101010101" pitchFamily="2" charset="-122"/>
                <a:ea typeface="黑体" panose="02010609060101010101" pitchFamily="2" charset="-122"/>
              </a:rPr>
              <a:t>消费者问题可描述如下：</a:t>
            </a:r>
            <a:r>
              <a:rPr kumimoji="1" lang="zh-CN" altLang="en-US">
                <a:solidFill>
                  <a:srgbClr val="000066"/>
                </a:solidFill>
                <a:effectLst/>
                <a:latin typeface="楷体_GB2312" pitchFamily="49" charset="-122"/>
              </a:rPr>
              <a:t> </a:t>
            </a:r>
          </a:p>
        </p:txBody>
      </p:sp>
      <p:sp>
        <p:nvSpPr>
          <p:cNvPr id="133123" name="Text Box 3"/>
          <p:cNvSpPr txBox="1">
            <a:spLocks noChangeArrowheads="1"/>
          </p:cNvSpPr>
          <p:nvPr/>
        </p:nvSpPr>
        <p:spPr bwMode="auto">
          <a:xfrm>
            <a:off x="820738" y="1179513"/>
            <a:ext cx="7581900" cy="3022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20000"/>
              </a:spcBef>
            </a:pPr>
            <a:r>
              <a:rPr kumimoji="1" lang="en-US" altLang="zh-CN" dirty="0">
                <a:effectLst/>
                <a:ea typeface="宋体" panose="02010600030101010101" pitchFamily="2" charset="-122"/>
              </a:rPr>
              <a:t>semaphore </a:t>
            </a:r>
            <a:r>
              <a:rPr kumimoji="1" lang="en-US" altLang="zh-CN" dirty="0" err="1">
                <a:effectLst/>
                <a:ea typeface="宋体" panose="02010600030101010101" pitchFamily="2" charset="-122"/>
              </a:rPr>
              <a:t>mutex,empty,full</a:t>
            </a:r>
            <a:r>
              <a:rPr kumimoji="1" lang="en-US" altLang="zh-CN" dirty="0">
                <a:effectLst/>
                <a:ea typeface="宋体" panose="02010600030101010101" pitchFamily="2" charset="-122"/>
              </a:rPr>
              <a:t> ;</a:t>
            </a:r>
          </a:p>
          <a:p>
            <a:pPr algn="just">
              <a:lnSpc>
                <a:spcPct val="120000"/>
              </a:lnSpc>
              <a:spcBef>
                <a:spcPct val="20000"/>
              </a:spcBef>
            </a:pPr>
            <a:r>
              <a:rPr kumimoji="1" lang="en-US" altLang="zh-CN" dirty="0">
                <a:effectLst/>
                <a:ea typeface="宋体" panose="02010600030101010101" pitchFamily="2" charset="-122"/>
              </a:rPr>
              <a:t>item buffer[n] ;</a:t>
            </a:r>
          </a:p>
          <a:p>
            <a:pPr algn="just">
              <a:lnSpc>
                <a:spcPct val="120000"/>
              </a:lnSpc>
              <a:spcBef>
                <a:spcPct val="20000"/>
              </a:spcBef>
            </a:pPr>
            <a:r>
              <a:rPr kumimoji="1" lang="en-US" altLang="zh-CN" dirty="0" err="1">
                <a:effectLst/>
                <a:ea typeface="宋体" panose="02010600030101010101" pitchFamily="2" charset="-122"/>
              </a:rPr>
              <a:t>int</a:t>
            </a:r>
            <a:r>
              <a:rPr kumimoji="1" lang="en-US" altLang="zh-CN" dirty="0">
                <a:effectLst/>
                <a:ea typeface="宋体" panose="02010600030101010101" pitchFamily="2" charset="-122"/>
              </a:rPr>
              <a:t> in = 0</a:t>
            </a:r>
            <a:r>
              <a:rPr kumimoji="1" lang="zh-CN" altLang="en-US" dirty="0">
                <a:effectLst/>
                <a:ea typeface="宋体" panose="02010600030101010101" pitchFamily="2" charset="-122"/>
              </a:rPr>
              <a:t>，</a:t>
            </a:r>
            <a:r>
              <a:rPr kumimoji="1" lang="en-US" altLang="zh-CN" dirty="0">
                <a:effectLst/>
                <a:ea typeface="宋体" panose="02010600030101010101" pitchFamily="2" charset="-122"/>
              </a:rPr>
              <a:t>out = 0 </a:t>
            </a:r>
            <a:r>
              <a:rPr kumimoji="1" lang="zh-CN" altLang="en-US" dirty="0">
                <a:effectLst/>
                <a:ea typeface="宋体" panose="02010600030101010101" pitchFamily="2" charset="-122"/>
              </a:rPr>
              <a:t>；</a:t>
            </a:r>
          </a:p>
          <a:p>
            <a:pPr algn="just">
              <a:lnSpc>
                <a:spcPct val="120000"/>
              </a:lnSpc>
              <a:spcBef>
                <a:spcPct val="20000"/>
              </a:spcBef>
            </a:pPr>
            <a:r>
              <a:rPr kumimoji="1" lang="en-US" altLang="zh-CN" dirty="0" err="1">
                <a:effectLst/>
                <a:ea typeface="宋体" panose="02010600030101010101" pitchFamily="2" charset="-122"/>
              </a:rPr>
              <a:t>mutex.value</a:t>
            </a:r>
            <a:r>
              <a:rPr kumimoji="1" lang="en-US" altLang="zh-CN" dirty="0">
                <a:effectLst/>
                <a:ea typeface="宋体" panose="02010600030101010101" pitchFamily="2" charset="-122"/>
              </a:rPr>
              <a:t> = 1;</a:t>
            </a:r>
          </a:p>
          <a:p>
            <a:pPr algn="just">
              <a:lnSpc>
                <a:spcPct val="120000"/>
              </a:lnSpc>
              <a:spcBef>
                <a:spcPct val="20000"/>
              </a:spcBef>
            </a:pPr>
            <a:r>
              <a:rPr kumimoji="1" lang="en-US" altLang="zh-CN" dirty="0" err="1">
                <a:effectLst/>
                <a:ea typeface="宋体" panose="02010600030101010101" pitchFamily="2" charset="-122"/>
              </a:rPr>
              <a:t>empty.value</a:t>
            </a:r>
            <a:r>
              <a:rPr kumimoji="1" lang="en-US" altLang="zh-CN" dirty="0">
                <a:effectLst/>
                <a:ea typeface="宋体" panose="02010600030101010101" pitchFamily="2" charset="-122"/>
              </a:rPr>
              <a:t>=</a:t>
            </a:r>
            <a:r>
              <a:rPr kumimoji="1" lang="en-US" altLang="zh-CN" dirty="0" err="1">
                <a:effectLst/>
                <a:ea typeface="宋体" panose="02010600030101010101" pitchFamily="2" charset="-122"/>
              </a:rPr>
              <a:t>n,full.value</a:t>
            </a:r>
            <a:r>
              <a:rPr kumimoji="1" lang="en-US" altLang="zh-CN" dirty="0">
                <a:effectLst/>
                <a:ea typeface="宋体" panose="02010600030101010101" pitchFamily="2" charset="-122"/>
              </a:rPr>
              <a:t>=0;</a:t>
            </a:r>
          </a:p>
        </p:txBody>
      </p:sp>
      <p:sp>
        <p:nvSpPr>
          <p:cNvPr id="133124" name="AutoShape 4"/>
          <p:cNvSpPr>
            <a:spLocks noChangeArrowheads="1"/>
          </p:cNvSpPr>
          <p:nvPr/>
        </p:nvSpPr>
        <p:spPr bwMode="auto">
          <a:xfrm>
            <a:off x="7081838" y="2652713"/>
            <a:ext cx="1809750" cy="493712"/>
          </a:xfrm>
          <a:prstGeom prst="wedgeRectCallout">
            <a:avLst>
              <a:gd name="adj1" fmla="val -85528"/>
              <a:gd name="adj2" fmla="val 2652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10800" rIns="54000" bIns="10800"/>
          <a:lstStyle/>
          <a:p>
            <a:pPr algn="ctr">
              <a:spcBef>
                <a:spcPct val="0"/>
              </a:spcBef>
            </a:pPr>
            <a:r>
              <a:rPr kumimoji="1" lang="zh-CN" altLang="en-US" sz="2800">
                <a:solidFill>
                  <a:schemeClr val="bg1"/>
                </a:solidFill>
                <a:effectLst/>
                <a:latin typeface="黑体" panose="02010609060101010101" pitchFamily="2" charset="-122"/>
                <a:ea typeface="黑体" panose="02010609060101010101" pitchFamily="2" charset="-122"/>
              </a:rPr>
              <a:t>初始化</a:t>
            </a:r>
          </a:p>
        </p:txBody>
      </p:sp>
      <p:sp>
        <p:nvSpPr>
          <p:cNvPr id="133125" name="AutoShape 5"/>
          <p:cNvSpPr/>
          <p:nvPr/>
        </p:nvSpPr>
        <p:spPr bwMode="auto">
          <a:xfrm>
            <a:off x="6384925" y="1490429"/>
            <a:ext cx="185737" cy="2711450"/>
          </a:xfrm>
          <a:prstGeom prst="rightBrace">
            <a:avLst>
              <a:gd name="adj1" fmla="val 121653"/>
              <a:gd name="adj2" fmla="val 50000"/>
            </a:avLst>
          </a:prstGeom>
          <a:noFill/>
          <a:ln w="19050">
            <a:solidFill>
              <a:schemeClr val="tx1"/>
            </a:solidFill>
            <a:round/>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wipe(up)">
                                      <p:cBhvr>
                                        <p:cTn id="7" dur="500"/>
                                        <p:tgtEl>
                                          <p:spTgt spid="13312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3124"/>
                                        </p:tgtEl>
                                        <p:attrNameLst>
                                          <p:attrName>style.visibility</p:attrName>
                                        </p:attrNameLst>
                                      </p:cBhvr>
                                      <p:to>
                                        <p:strVal val="visible"/>
                                      </p:to>
                                    </p:set>
                                    <p:animEffect transition="in" filter="wipe(left)">
                                      <p:cBhvr>
                                        <p:cTn id="11" dur="500"/>
                                        <p:tgtEl>
                                          <p:spTgt spid="133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animBg="1"/>
      <p:bldP spid="133125"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369070" y="225425"/>
            <a:ext cx="7091362"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0"/>
              </a:spcBef>
            </a:pPr>
            <a:r>
              <a:rPr kumimoji="1" lang="en-US" altLang="zh-CN" sz="2400" b="0" dirty="0" err="1">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parbegin</a:t>
            </a:r>
            <a:r>
              <a:rPr kumimoji="1" lang="en-US" altLang="zh-CN" sz="2400" b="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并发执行开始</a:t>
            </a: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zh-CN" altLang="en-US" sz="2400" b="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process </a:t>
            </a:r>
            <a:r>
              <a:rPr kumimoji="1" lang="en-US" altLang="zh-CN" sz="2400" b="0" dirty="0" err="1">
                <a:effectLst/>
                <a:latin typeface="Times New Roman" panose="02020603050405020304" pitchFamily="18" charset="0"/>
                <a:ea typeface="宋体" panose="02010600030101010101" pitchFamily="2" charset="-122"/>
                <a:cs typeface="Times New Roman" panose="02020603050405020304" pitchFamily="18" charset="0"/>
              </a:rPr>
              <a:t>producer</a:t>
            </a:r>
            <a:r>
              <a:rPr kumimoji="1" lang="en-US" altLang="zh-CN" sz="2400" b="0" baseline="-25000" dirty="0" err="1">
                <a:effectLst/>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(i=1,2,…,k)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生产者进程</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item </a:t>
            </a:r>
            <a:r>
              <a:rPr kumimoji="1" lang="en-US" altLang="zh-CN" sz="2400" b="0" dirty="0" err="1">
                <a:effectLst/>
                <a:latin typeface="Times New Roman" panose="02020603050405020304" pitchFamily="18" charset="0"/>
                <a:ea typeface="宋体" panose="02010600030101010101" pitchFamily="2" charset="-122"/>
                <a:cs typeface="Times New Roman" panose="02020603050405020304" pitchFamily="18" charset="0"/>
              </a:rPr>
              <a:t>nextp</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while (true)</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   …</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produce an item </a:t>
            </a:r>
            <a:r>
              <a:rPr kumimoji="1" lang="en-US" altLang="zh-CN" sz="2400" b="0" dirty="0" err="1">
                <a:effectLst/>
                <a:latin typeface="Times New Roman" panose="02020603050405020304" pitchFamily="18" charset="0"/>
                <a:ea typeface="宋体" panose="02010600030101010101" pitchFamily="2" charset="-122"/>
                <a:cs typeface="Times New Roman" panose="02020603050405020304" pitchFamily="18" charset="0"/>
              </a:rPr>
              <a:t>nextp</a:t>
            </a: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wait(empty) ;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测试是否有可用的资源</a:t>
            </a:r>
          </a:p>
          <a:p>
            <a:pPr>
              <a:lnSpc>
                <a:spcPct val="90000"/>
              </a:lnSpc>
              <a:spcBef>
                <a:spcPct val="0"/>
              </a:spcBef>
            </a:pP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wait(</a:t>
            </a:r>
            <a:r>
              <a:rPr kumimoji="1" lang="en-US" altLang="zh-CN" sz="2400" b="0" dirty="0" err="1">
                <a:effectLst/>
                <a:latin typeface="Times New Roman" panose="02020603050405020304" pitchFamily="18" charset="0"/>
                <a:ea typeface="宋体" panose="02010600030101010101" pitchFamily="2" charset="-122"/>
                <a:cs typeface="Times New Roman" panose="02020603050405020304" pitchFamily="18" charset="0"/>
              </a:rPr>
              <a:t>mutex</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互斥</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进入临界区</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buffer[in] = </a:t>
            </a:r>
            <a:r>
              <a:rPr kumimoji="1" lang="en-US" altLang="zh-CN" sz="2400" b="0" dirty="0" err="1">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nextp</a:t>
            </a:r>
            <a:r>
              <a:rPr kumimoji="1" lang="en-US" altLang="zh-CN" sz="2400"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zh-CN" altLang="en-US" sz="2400"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in = (in + 1)% n </a:t>
            </a:r>
            <a:r>
              <a:rPr kumimoji="1" lang="zh-CN" altLang="en-US" sz="2400"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signal(</a:t>
            </a:r>
            <a:r>
              <a:rPr kumimoji="1" lang="en-US" altLang="zh-CN" sz="2400" b="0" dirty="0" err="1">
                <a:effectLst/>
                <a:latin typeface="Times New Roman" panose="02020603050405020304" pitchFamily="18" charset="0"/>
                <a:ea typeface="宋体" panose="02010600030101010101" pitchFamily="2" charset="-122"/>
                <a:cs typeface="Times New Roman" panose="02020603050405020304" pitchFamily="18" charset="0"/>
              </a:rPr>
              <a:t>mutex</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退出临界区</a:t>
            </a:r>
          </a:p>
          <a:p>
            <a:pPr>
              <a:lnSpc>
                <a:spcPct val="90000"/>
              </a:lnSpc>
              <a:spcBef>
                <a:spcPct val="0"/>
              </a:spcBef>
            </a:pP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signal(full) ;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通知</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可能唤醒</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协作方</a:t>
            </a:r>
          </a:p>
          <a:p>
            <a:pPr>
              <a:lnSpc>
                <a:spcPct val="90000"/>
              </a:lnSpc>
              <a:spcBef>
                <a:spcPct val="0"/>
              </a:spcBef>
            </a:pPr>
            <a:r>
              <a:rPr kumimoji="1" lang="zh-CN" altLang="en-US" sz="2400"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a:t>
            </a:r>
          </a:p>
          <a:p>
            <a:pPr>
              <a:lnSpc>
                <a:spcPct val="90000"/>
              </a:lnSpc>
              <a:spcBef>
                <a:spcPct val="0"/>
              </a:spcBef>
            </a:pPr>
            <a:r>
              <a:rPr kumimoji="1" lang="en-US" altLang="zh-CN" sz="2400" b="0" dirty="0">
                <a:effectLst/>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34147" name="AutoShape 3"/>
          <p:cNvSpPr>
            <a:spLocks noChangeArrowheads="1"/>
          </p:cNvSpPr>
          <p:nvPr/>
        </p:nvSpPr>
        <p:spPr bwMode="auto">
          <a:xfrm>
            <a:off x="7923857" y="3206450"/>
            <a:ext cx="536575" cy="1252537"/>
          </a:xfrm>
          <a:prstGeom prst="wedgeRectCallout">
            <a:avLst>
              <a:gd name="adj1" fmla="val -536981"/>
              <a:gd name="adj2" fmla="val 2350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pPr algn="ctr">
              <a:lnSpc>
                <a:spcPct val="90000"/>
              </a:lnSpc>
              <a:spcBef>
                <a:spcPct val="0"/>
              </a:spcBef>
            </a:pPr>
            <a:r>
              <a:rPr kumimoji="1" lang="zh-CN" altLang="en-US" sz="2400" b="0" dirty="0">
                <a:solidFill>
                  <a:schemeClr val="bg1"/>
                </a:solidFill>
                <a:effectLst/>
                <a:latin typeface="黑体" panose="02010609060101010101" pitchFamily="2" charset="-122"/>
                <a:ea typeface="黑体" panose="02010609060101010101" pitchFamily="2" charset="-122"/>
              </a:rPr>
              <a:t>临界区</a:t>
            </a:r>
          </a:p>
        </p:txBody>
      </p:sp>
      <p:sp>
        <p:nvSpPr>
          <p:cNvPr id="134148" name="Rectangle 4"/>
          <p:cNvSpPr>
            <a:spLocks noChangeArrowheads="1"/>
          </p:cNvSpPr>
          <p:nvPr/>
        </p:nvSpPr>
        <p:spPr bwMode="auto">
          <a:xfrm>
            <a:off x="1721619" y="3573016"/>
            <a:ext cx="3570461" cy="720080"/>
          </a:xfrm>
          <a:prstGeom prst="rect">
            <a:avLst/>
          </a:prstGeom>
          <a:noFill/>
          <a:ln w="28575" algn="ctr">
            <a:solidFill>
              <a:srgbClr val="0000FF"/>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sz="2400" b="0">
              <a:effectLst/>
            </a:endParaRPr>
          </a:p>
        </p:txBody>
      </p:sp>
      <p:grpSp>
        <p:nvGrpSpPr>
          <p:cNvPr id="134158" name="Group 14"/>
          <p:cNvGrpSpPr/>
          <p:nvPr/>
        </p:nvGrpSpPr>
        <p:grpSpPr bwMode="auto">
          <a:xfrm>
            <a:off x="524422" y="3068960"/>
            <a:ext cx="1311274" cy="1728192"/>
            <a:chOff x="104" y="2273"/>
            <a:chExt cx="826" cy="1202"/>
          </a:xfrm>
        </p:grpSpPr>
        <p:sp>
          <p:nvSpPr>
            <p:cNvPr id="134152" name="Line 8"/>
            <p:cNvSpPr>
              <a:spLocks noChangeShapeType="1"/>
            </p:cNvSpPr>
            <p:nvPr/>
          </p:nvSpPr>
          <p:spPr bwMode="auto">
            <a:xfrm>
              <a:off x="431" y="2273"/>
              <a:ext cx="499"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黑体" panose="02010609060101010101" pitchFamily="2" charset="-122"/>
                <a:ea typeface="黑体" panose="02010609060101010101" pitchFamily="2" charset="-122"/>
              </a:endParaRPr>
            </a:p>
          </p:txBody>
        </p:sp>
        <p:sp>
          <p:nvSpPr>
            <p:cNvPr id="134153" name="Line 9"/>
            <p:cNvSpPr>
              <a:spLocks noChangeShapeType="1"/>
            </p:cNvSpPr>
            <p:nvPr/>
          </p:nvSpPr>
          <p:spPr bwMode="auto">
            <a:xfrm>
              <a:off x="431" y="2273"/>
              <a:ext cx="0" cy="1157"/>
            </a:xfrm>
            <a:prstGeom prst="line">
              <a:avLst/>
            </a:prstGeom>
            <a:noFill/>
            <a:ln w="9525">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黑体" panose="02010609060101010101" pitchFamily="2" charset="-122"/>
                <a:ea typeface="黑体" panose="02010609060101010101" pitchFamily="2" charset="-122"/>
              </a:endParaRPr>
            </a:p>
          </p:txBody>
        </p:sp>
        <p:sp>
          <p:nvSpPr>
            <p:cNvPr id="134154" name="Line 10"/>
            <p:cNvSpPr>
              <a:spLocks noChangeShapeType="1"/>
            </p:cNvSpPr>
            <p:nvPr/>
          </p:nvSpPr>
          <p:spPr bwMode="auto">
            <a:xfrm>
              <a:off x="431" y="3430"/>
              <a:ext cx="499"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黑体" panose="02010609060101010101" pitchFamily="2" charset="-122"/>
                <a:ea typeface="黑体" panose="02010609060101010101" pitchFamily="2" charset="-122"/>
              </a:endParaRPr>
            </a:p>
          </p:txBody>
        </p:sp>
        <p:sp>
          <p:nvSpPr>
            <p:cNvPr id="134156" name="Text Box 12"/>
            <p:cNvSpPr txBox="1">
              <a:spLocks noChangeArrowheads="1"/>
            </p:cNvSpPr>
            <p:nvPr/>
          </p:nvSpPr>
          <p:spPr bwMode="auto">
            <a:xfrm>
              <a:off x="104" y="2387"/>
              <a:ext cx="349" cy="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a:spAutoFit/>
            </a:bodyPr>
            <a:lstStyle/>
            <a:p>
              <a:r>
                <a:rPr lang="zh-CN" altLang="en-US" sz="2400" b="0" dirty="0">
                  <a:solidFill>
                    <a:srgbClr val="0000FF"/>
                  </a:solidFill>
                  <a:effectLst/>
                  <a:latin typeface="黑体" panose="02010609060101010101" pitchFamily="2" charset="-122"/>
                  <a:ea typeface="黑体" panose="02010609060101010101" pitchFamily="2" charset="-122"/>
                </a:rPr>
                <a:t>交叉成对</a:t>
              </a:r>
            </a:p>
          </p:txBody>
        </p:sp>
      </p:grpSp>
      <p:grpSp>
        <p:nvGrpSpPr>
          <p:cNvPr id="134159" name="Group 15"/>
          <p:cNvGrpSpPr/>
          <p:nvPr/>
        </p:nvGrpSpPr>
        <p:grpSpPr bwMode="auto">
          <a:xfrm>
            <a:off x="971600" y="3356992"/>
            <a:ext cx="985838" cy="1115442"/>
            <a:chOff x="467" y="2478"/>
            <a:chExt cx="621" cy="748"/>
          </a:xfrm>
        </p:grpSpPr>
        <p:sp>
          <p:nvSpPr>
            <p:cNvPr id="134149" name="Line 5"/>
            <p:cNvSpPr>
              <a:spLocks noChangeShapeType="1"/>
            </p:cNvSpPr>
            <p:nvPr/>
          </p:nvSpPr>
          <p:spPr bwMode="auto">
            <a:xfrm>
              <a:off x="724" y="2478"/>
              <a:ext cx="341"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黑体" panose="02010609060101010101" pitchFamily="2" charset="-122"/>
                <a:ea typeface="黑体" panose="02010609060101010101" pitchFamily="2" charset="-122"/>
              </a:endParaRPr>
            </a:p>
          </p:txBody>
        </p:sp>
        <p:sp>
          <p:nvSpPr>
            <p:cNvPr id="134150" name="Line 6"/>
            <p:cNvSpPr>
              <a:spLocks noChangeShapeType="1"/>
            </p:cNvSpPr>
            <p:nvPr/>
          </p:nvSpPr>
          <p:spPr bwMode="auto">
            <a:xfrm>
              <a:off x="725" y="3226"/>
              <a:ext cx="363" cy="0"/>
            </a:xfrm>
            <a:prstGeom prst="line">
              <a:avLst/>
            </a:prstGeom>
            <a:noFill/>
            <a:ln w="9525">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黑体" panose="02010609060101010101" pitchFamily="2" charset="-122"/>
                <a:ea typeface="黑体" panose="02010609060101010101" pitchFamily="2" charset="-122"/>
              </a:endParaRPr>
            </a:p>
          </p:txBody>
        </p:sp>
        <p:sp>
          <p:nvSpPr>
            <p:cNvPr id="134151" name="Line 7"/>
            <p:cNvSpPr>
              <a:spLocks noChangeShapeType="1"/>
            </p:cNvSpPr>
            <p:nvPr/>
          </p:nvSpPr>
          <p:spPr bwMode="auto">
            <a:xfrm flipV="1">
              <a:off x="725" y="2478"/>
              <a:ext cx="0" cy="748"/>
            </a:xfrm>
            <a:prstGeom prst="line">
              <a:avLst/>
            </a:prstGeom>
            <a:noFill/>
            <a:ln w="9525">
              <a:solidFill>
                <a:schemeClr val="tx1"/>
              </a:solidFill>
              <a:round/>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sz="2400" b="0">
                <a:effectLst/>
                <a:latin typeface="黑体" panose="02010609060101010101" pitchFamily="2" charset="-122"/>
                <a:ea typeface="黑体" panose="02010609060101010101" pitchFamily="2" charset="-122"/>
              </a:endParaRPr>
            </a:p>
          </p:txBody>
        </p:sp>
        <p:sp>
          <p:nvSpPr>
            <p:cNvPr id="134157" name="Text Box 13"/>
            <p:cNvSpPr txBox="1">
              <a:spLocks noChangeArrowheads="1"/>
            </p:cNvSpPr>
            <p:nvPr/>
          </p:nvSpPr>
          <p:spPr bwMode="auto">
            <a:xfrm>
              <a:off x="467" y="2591"/>
              <a:ext cx="349" cy="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r>
                <a:rPr lang="zh-CN" altLang="en-US" sz="2400" b="0">
                  <a:solidFill>
                    <a:srgbClr val="0000FF"/>
                  </a:solidFill>
                  <a:effectLst/>
                  <a:latin typeface="黑体" panose="02010609060101010101" pitchFamily="2" charset="-122"/>
                  <a:ea typeface="黑体" panose="02010609060101010101" pitchFamily="2" charset="-122"/>
                </a:rPr>
                <a:t>成对</a:t>
              </a:r>
            </a:p>
          </p:txBody>
        </p:sp>
      </p:grpSp>
      <p:sp>
        <p:nvSpPr>
          <p:cNvPr id="2" name="矩形 1"/>
          <p:cNvSpPr/>
          <p:nvPr/>
        </p:nvSpPr>
        <p:spPr>
          <a:xfrm>
            <a:off x="1920926" y="2930781"/>
            <a:ext cx="1786978" cy="59472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AutoShape 3"/>
          <p:cNvSpPr>
            <a:spLocks noChangeArrowheads="1"/>
          </p:cNvSpPr>
          <p:nvPr/>
        </p:nvSpPr>
        <p:spPr bwMode="auto">
          <a:xfrm>
            <a:off x="7789712" y="1849985"/>
            <a:ext cx="742728" cy="714919"/>
          </a:xfrm>
          <a:prstGeom prst="wedgeRectCallout">
            <a:avLst>
              <a:gd name="adj1" fmla="val -596494"/>
              <a:gd name="adj2" fmla="val 101387"/>
            </a:avLst>
          </a:prstGeom>
          <a:solidFill>
            <a:srgbClr val="C00000"/>
          </a:solidFill>
          <a:ln w="9525">
            <a:solidFill>
              <a:srgbClr val="C00000"/>
            </a:solidFill>
            <a:miter lim="800000"/>
          </a:ln>
          <a:effectLst/>
        </p:spPr>
        <p:txBody>
          <a:bodyPr lIns="18000" tIns="10800" rIns="18000" bIns="10800"/>
          <a:lstStyle/>
          <a:p>
            <a:pPr algn="ctr">
              <a:lnSpc>
                <a:spcPct val="90000"/>
              </a:lnSpc>
              <a:spcBef>
                <a:spcPct val="0"/>
              </a:spcBef>
            </a:pPr>
            <a:r>
              <a:rPr kumimoji="1" lang="zh-CN" altLang="en-US" sz="2400" b="0" dirty="0">
                <a:solidFill>
                  <a:schemeClr val="bg1"/>
                </a:solidFill>
                <a:effectLst/>
                <a:latin typeface="黑体" panose="02010609060101010101" pitchFamily="2" charset="-122"/>
                <a:ea typeface="黑体" panose="02010609060101010101" pitchFamily="2" charset="-122"/>
              </a:rPr>
              <a:t>能否交换</a:t>
            </a:r>
          </a:p>
        </p:txBody>
      </p:sp>
      <p:sp>
        <p:nvSpPr>
          <p:cNvPr id="4" name="矩形 3"/>
          <p:cNvSpPr/>
          <p:nvPr/>
        </p:nvSpPr>
        <p:spPr>
          <a:xfrm>
            <a:off x="2123728" y="4919008"/>
            <a:ext cx="6899546" cy="1938992"/>
          </a:xfrm>
          <a:prstGeom prst="rect">
            <a:avLst/>
          </a:prstGeom>
        </p:spPr>
        <p:txBody>
          <a:bodyPr wrap="square">
            <a:spAutoFit/>
          </a:bodyPr>
          <a:lstStyle/>
          <a:p>
            <a:pPr algn="just"/>
            <a:r>
              <a:rPr lang="zh-CN" altLang="en-US" sz="2000" b="0" dirty="0">
                <a:solidFill>
                  <a:srgbClr val="C00000"/>
                </a:solidFill>
                <a:effectLst/>
                <a:latin typeface="黑体" pitchFamily="49" charset="-122"/>
                <a:ea typeface="黑体" pitchFamily="49" charset="-122"/>
              </a:rPr>
              <a:t>当系统中缓冲区全满时，若一生产者进程先执行了</a:t>
            </a:r>
            <a:r>
              <a:rPr lang="en-US" altLang="zh-CN" sz="2000" b="0" dirty="0">
                <a:solidFill>
                  <a:srgbClr val="C00000"/>
                </a:solidFill>
                <a:effectLst/>
                <a:latin typeface="黑体" pitchFamily="49" charset="-122"/>
                <a:ea typeface="黑体" pitchFamily="49" charset="-122"/>
              </a:rPr>
              <a:t>P(</a:t>
            </a:r>
            <a:r>
              <a:rPr lang="en-US" altLang="zh-CN" sz="2000" b="0" dirty="0" err="1">
                <a:solidFill>
                  <a:srgbClr val="C00000"/>
                </a:solidFill>
                <a:effectLst/>
                <a:latin typeface="黑体" pitchFamily="49" charset="-122"/>
                <a:ea typeface="黑体" pitchFamily="49" charset="-122"/>
              </a:rPr>
              <a:t>mutex</a:t>
            </a:r>
            <a:r>
              <a:rPr lang="en-US" altLang="zh-CN" sz="2000" b="0" dirty="0">
                <a:solidFill>
                  <a:srgbClr val="C00000"/>
                </a:solidFill>
                <a:effectLst/>
                <a:latin typeface="黑体" pitchFamily="49" charset="-122"/>
                <a:ea typeface="黑体" pitchFamily="49" charset="-122"/>
              </a:rPr>
              <a:t>)</a:t>
            </a:r>
            <a:r>
              <a:rPr lang="zh-CN" altLang="en-US" sz="2000" b="0" dirty="0">
                <a:solidFill>
                  <a:srgbClr val="C00000"/>
                </a:solidFill>
                <a:effectLst/>
                <a:latin typeface="黑体" pitchFamily="49" charset="-122"/>
                <a:ea typeface="黑体" pitchFamily="49" charset="-122"/>
              </a:rPr>
              <a:t>操作并获得成功，当再执行</a:t>
            </a:r>
            <a:r>
              <a:rPr lang="en-US" altLang="zh-CN" sz="2000" b="0" dirty="0">
                <a:solidFill>
                  <a:srgbClr val="C00000"/>
                </a:solidFill>
                <a:effectLst/>
                <a:latin typeface="黑体" pitchFamily="49" charset="-122"/>
                <a:ea typeface="黑体" pitchFamily="49" charset="-122"/>
              </a:rPr>
              <a:t>P(empty)</a:t>
            </a:r>
            <a:r>
              <a:rPr lang="zh-CN" altLang="en-US" sz="2000" b="0" dirty="0">
                <a:solidFill>
                  <a:srgbClr val="C00000"/>
                </a:solidFill>
                <a:effectLst/>
                <a:latin typeface="黑体" pitchFamily="49" charset="-122"/>
                <a:ea typeface="黑体" pitchFamily="49" charset="-122"/>
              </a:rPr>
              <a:t>操作时，它将因失败而进入阻塞状态，它期待消费者执行</a:t>
            </a:r>
            <a:r>
              <a:rPr lang="en-US" altLang="zh-CN" sz="2000" b="0" dirty="0">
                <a:solidFill>
                  <a:srgbClr val="C00000"/>
                </a:solidFill>
                <a:effectLst/>
                <a:latin typeface="黑体" pitchFamily="49" charset="-122"/>
                <a:ea typeface="黑体" pitchFamily="49" charset="-122"/>
              </a:rPr>
              <a:t>V(empty)</a:t>
            </a:r>
            <a:r>
              <a:rPr lang="zh-CN" altLang="en-US" sz="2000" b="0" dirty="0">
                <a:solidFill>
                  <a:srgbClr val="C00000"/>
                </a:solidFill>
                <a:effectLst/>
                <a:latin typeface="黑体" pitchFamily="49" charset="-122"/>
                <a:ea typeface="黑体" pitchFamily="49" charset="-122"/>
              </a:rPr>
              <a:t>来唤醒自己。在此之前，它不可能执行</a:t>
            </a:r>
            <a:r>
              <a:rPr lang="en-US" altLang="zh-CN" sz="2000" b="0" dirty="0">
                <a:solidFill>
                  <a:srgbClr val="C00000"/>
                </a:solidFill>
                <a:effectLst/>
                <a:latin typeface="黑体" pitchFamily="49" charset="-122"/>
                <a:ea typeface="黑体" pitchFamily="49" charset="-122"/>
              </a:rPr>
              <a:t>V(</a:t>
            </a:r>
            <a:r>
              <a:rPr lang="en-US" altLang="zh-CN" sz="2000" b="0" dirty="0" err="1">
                <a:solidFill>
                  <a:srgbClr val="C00000"/>
                </a:solidFill>
                <a:effectLst/>
                <a:latin typeface="黑体" pitchFamily="49" charset="-122"/>
                <a:ea typeface="黑体" pitchFamily="49" charset="-122"/>
              </a:rPr>
              <a:t>mutex</a:t>
            </a:r>
            <a:r>
              <a:rPr lang="en-US" altLang="zh-CN" sz="2000" b="0" dirty="0">
                <a:solidFill>
                  <a:srgbClr val="C00000"/>
                </a:solidFill>
                <a:effectLst/>
                <a:latin typeface="黑体" pitchFamily="49" charset="-122"/>
                <a:ea typeface="黑体" pitchFamily="49" charset="-122"/>
              </a:rPr>
              <a:t>)</a:t>
            </a:r>
            <a:r>
              <a:rPr lang="zh-CN" altLang="en-US" sz="2000" b="0" dirty="0">
                <a:solidFill>
                  <a:srgbClr val="C00000"/>
                </a:solidFill>
                <a:effectLst/>
                <a:latin typeface="黑体" pitchFamily="49" charset="-122"/>
                <a:ea typeface="黑体" pitchFamily="49" charset="-122"/>
              </a:rPr>
              <a:t>操作，从而使企图通过</a:t>
            </a:r>
            <a:r>
              <a:rPr lang="en-US" altLang="zh-CN" sz="2000" b="0" dirty="0">
                <a:solidFill>
                  <a:srgbClr val="C00000"/>
                </a:solidFill>
                <a:effectLst/>
                <a:latin typeface="黑体" pitchFamily="49" charset="-122"/>
                <a:ea typeface="黑体" pitchFamily="49" charset="-122"/>
              </a:rPr>
              <a:t>P(</a:t>
            </a:r>
            <a:r>
              <a:rPr lang="en-US" altLang="zh-CN" sz="2000" b="0" dirty="0" err="1">
                <a:solidFill>
                  <a:srgbClr val="C00000"/>
                </a:solidFill>
                <a:effectLst/>
                <a:latin typeface="黑体" pitchFamily="49" charset="-122"/>
                <a:ea typeface="黑体" pitchFamily="49" charset="-122"/>
              </a:rPr>
              <a:t>mutex</a:t>
            </a:r>
            <a:r>
              <a:rPr lang="en-US" altLang="zh-CN" sz="2000" b="0" dirty="0">
                <a:solidFill>
                  <a:srgbClr val="C00000"/>
                </a:solidFill>
                <a:effectLst/>
                <a:latin typeface="黑体" pitchFamily="49" charset="-122"/>
                <a:ea typeface="黑体" pitchFamily="49" charset="-122"/>
              </a:rPr>
              <a:t>)</a:t>
            </a:r>
            <a:r>
              <a:rPr lang="zh-CN" altLang="en-US" sz="2000" b="0" dirty="0">
                <a:solidFill>
                  <a:srgbClr val="C00000"/>
                </a:solidFill>
                <a:effectLst/>
                <a:latin typeface="黑体" pitchFamily="49" charset="-122"/>
                <a:ea typeface="黑体" pitchFamily="49" charset="-122"/>
              </a:rPr>
              <a:t>进入自己的临界区，其他生产者和所有的消费者进程全部进入阻塞状态，从而引起系统死锁。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wipe(up)">
                                      <p:cBhvr>
                                        <p:cTn id="7" dur="500"/>
                                        <p:tgtEl>
                                          <p:spTgt spid="13414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4148"/>
                                        </p:tgtEl>
                                        <p:attrNameLst>
                                          <p:attrName>style.visibility</p:attrName>
                                        </p:attrNameLst>
                                      </p:cBhvr>
                                      <p:to>
                                        <p:strVal val="visible"/>
                                      </p:to>
                                    </p:set>
                                    <p:animEffect transition="in" filter="wipe(left)">
                                      <p:cBhvr>
                                        <p:cTn id="11" dur="500"/>
                                        <p:tgtEl>
                                          <p:spTgt spid="13414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4147"/>
                                        </p:tgtEl>
                                        <p:attrNameLst>
                                          <p:attrName>style.visibility</p:attrName>
                                        </p:attrNameLst>
                                      </p:cBhvr>
                                      <p:to>
                                        <p:strVal val="visible"/>
                                      </p:to>
                                    </p:set>
                                    <p:animEffect transition="in" filter="wipe(left)">
                                      <p:cBhvr>
                                        <p:cTn id="15" dur="500"/>
                                        <p:tgtEl>
                                          <p:spTgt spid="134147"/>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134158"/>
                                        </p:tgtEl>
                                        <p:attrNameLst>
                                          <p:attrName>style.visibility</p:attrName>
                                        </p:attrNameLst>
                                      </p:cBhvr>
                                      <p:to>
                                        <p:strVal val="visible"/>
                                      </p:to>
                                    </p:set>
                                    <p:animEffect transition="in" filter="wipe(left)">
                                      <p:cBhvr>
                                        <p:cTn id="19" dur="500"/>
                                        <p:tgtEl>
                                          <p:spTgt spid="134158"/>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34159"/>
                                        </p:tgtEl>
                                        <p:attrNameLst>
                                          <p:attrName>style.visibility</p:attrName>
                                        </p:attrNameLst>
                                      </p:cBhvr>
                                      <p:to>
                                        <p:strVal val="visible"/>
                                      </p:to>
                                    </p:set>
                                    <p:animEffect transition="in" filter="wipe(left)">
                                      <p:cBhvr>
                                        <p:cTn id="23" dur="500"/>
                                        <p:tgtEl>
                                          <p:spTgt spid="134159"/>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P spid="134147" grpId="0" animBg="1"/>
      <p:bldP spid="134148" grpId="0" animBg="1"/>
      <p:bldP spid="18"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2"/>
          <p:cNvSpPr txBox="1">
            <a:spLocks noChangeArrowheads="1"/>
          </p:cNvSpPr>
          <p:nvPr/>
        </p:nvSpPr>
        <p:spPr bwMode="auto">
          <a:xfrm>
            <a:off x="417513" y="322263"/>
            <a:ext cx="795972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process </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consumer</a:t>
            </a:r>
            <a:r>
              <a:rPr kumimoji="1" lang="en-US" altLang="zh-CN" b="0" baseline="-30000" dirty="0" err="1">
                <a:effectLst/>
                <a:latin typeface="Times New Roman" panose="02020603050405020304" pitchFamily="18" charset="0"/>
                <a:ea typeface="宋体" panose="02010600030101010101" pitchFamily="2" charset="-122"/>
                <a:cs typeface="Times New Roman" panose="02020603050405020304" pitchFamily="18" charset="0"/>
              </a:rPr>
              <a:t>j</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(j=1,2,…,m</a:t>
            </a: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item </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nextc</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while (true)   {</a:t>
            </a:r>
          </a:p>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wait(full);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测试是否有可用的资源</a:t>
            </a:r>
            <a:endPar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wait(</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mutex</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err="1">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nextc</a:t>
            </a:r>
            <a:r>
              <a:rPr kumimoji="1" lang="en-US" altLang="zh-CN"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 buffer[out] </a:t>
            </a:r>
            <a:r>
              <a:rPr kumimoji="1" lang="zh-CN" altLang="en-US"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pPr>
            <a:r>
              <a:rPr kumimoji="1" lang="zh-CN" altLang="en-US"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out = (out + 1)% n </a:t>
            </a:r>
            <a:r>
              <a:rPr kumimoji="1" lang="zh-CN" altLang="en-US" b="0" dirty="0">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signal(</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mutex</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signal(empty); </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通知</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可能唤醒</a:t>
            </a:r>
            <a:r>
              <a:rPr kumimoji="1" lang="en-US" altLang="zh-CN"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400" b="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协作方</a:t>
            </a:r>
            <a:endPar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0"/>
              </a:spcBef>
            </a:pP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consume the item in </a:t>
            </a:r>
            <a:r>
              <a:rPr kumimoji="1" lang="en-US" altLang="zh-CN" b="0" dirty="0" err="1">
                <a:effectLst/>
                <a:latin typeface="Times New Roman" panose="02020603050405020304" pitchFamily="18" charset="0"/>
                <a:ea typeface="宋体" panose="02010600030101010101" pitchFamily="2" charset="-122"/>
                <a:cs typeface="Times New Roman" panose="02020603050405020304" pitchFamily="18" charset="0"/>
              </a:rPr>
              <a:t>nextc</a:t>
            </a: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p>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    }</a:t>
            </a:r>
          </a:p>
          <a:p>
            <a:pPr algn="just">
              <a:spcBef>
                <a:spcPct val="0"/>
              </a:spcBef>
            </a:pPr>
            <a:r>
              <a:rPr kumimoji="1" lang="en-US" altLang="zh-CN" b="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pPr>
            <a:r>
              <a:rPr kumimoji="1" lang="en-US" altLang="zh-CN" b="0" dirty="0" err="1">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parend</a:t>
            </a:r>
            <a:r>
              <a:rPr kumimoji="1" lang="en-US" altLang="zh-CN" b="0" dirty="0">
                <a:solidFill>
                  <a:srgbClr val="6633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b="0" dirty="0">
                <a:solidFill>
                  <a:srgbClr val="6699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b="0" dirty="0">
                <a:solidFill>
                  <a:srgbClr val="669900"/>
                </a:solidFill>
                <a:effectLst/>
                <a:latin typeface="Times New Roman" panose="02020603050405020304" pitchFamily="18" charset="0"/>
                <a:ea typeface="宋体" panose="02010600030101010101" pitchFamily="2" charset="-122"/>
                <a:cs typeface="Times New Roman" panose="02020603050405020304" pitchFamily="18" charset="0"/>
              </a:rPr>
              <a:t>并发执行结束</a:t>
            </a:r>
            <a:r>
              <a:rPr kumimoji="1" lang="zh-CN" altLang="en-US" b="0" dirty="0">
                <a:effectLst/>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135171" name="AutoShape 3"/>
          <p:cNvSpPr>
            <a:spLocks noChangeArrowheads="1"/>
          </p:cNvSpPr>
          <p:nvPr/>
        </p:nvSpPr>
        <p:spPr bwMode="auto">
          <a:xfrm>
            <a:off x="5865813" y="2401888"/>
            <a:ext cx="2271712" cy="739775"/>
          </a:xfrm>
          <a:prstGeom prst="wedgeEllipseCallout">
            <a:avLst>
              <a:gd name="adj1" fmla="val -84523"/>
              <a:gd name="adj2" fmla="val 103218"/>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spcBef>
                <a:spcPct val="0"/>
              </a:spcBef>
            </a:pPr>
            <a:r>
              <a:rPr kumimoji="1" lang="zh-CN" altLang="en-US" sz="2800">
                <a:solidFill>
                  <a:schemeClr val="bg1"/>
                </a:solidFill>
                <a:latin typeface="黑体" panose="02010609060101010101" pitchFamily="2" charset="-122"/>
                <a:ea typeface="黑体" panose="02010609060101010101" pitchFamily="2" charset="-122"/>
              </a:rPr>
              <a:t>临界区</a:t>
            </a:r>
          </a:p>
        </p:txBody>
      </p:sp>
      <p:sp>
        <p:nvSpPr>
          <p:cNvPr id="135172" name="Rectangle 4"/>
          <p:cNvSpPr>
            <a:spLocks noChangeArrowheads="1"/>
          </p:cNvSpPr>
          <p:nvPr/>
        </p:nvSpPr>
        <p:spPr bwMode="auto">
          <a:xfrm>
            <a:off x="1054100" y="2420888"/>
            <a:ext cx="4400550" cy="990600"/>
          </a:xfrm>
          <a:prstGeom prst="rect">
            <a:avLst/>
          </a:prstGeom>
          <a:noFill/>
          <a:ln w="28575" algn="ctr">
            <a:solidFill>
              <a:srgbClr val="0000FF"/>
            </a:solidFill>
            <a:miter lim="800000"/>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矩形 4"/>
          <p:cNvSpPr/>
          <p:nvPr/>
        </p:nvSpPr>
        <p:spPr>
          <a:xfrm>
            <a:off x="1076369" y="3482684"/>
            <a:ext cx="2178005" cy="8104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AutoShape 3"/>
          <p:cNvSpPr>
            <a:spLocks noChangeArrowheads="1"/>
          </p:cNvSpPr>
          <p:nvPr/>
        </p:nvSpPr>
        <p:spPr bwMode="auto">
          <a:xfrm>
            <a:off x="6945206" y="3493365"/>
            <a:ext cx="905252" cy="974205"/>
          </a:xfrm>
          <a:prstGeom prst="wedgeRectCallout">
            <a:avLst>
              <a:gd name="adj1" fmla="val -451515"/>
              <a:gd name="adj2" fmla="val -28914"/>
            </a:avLst>
          </a:prstGeom>
          <a:solidFill>
            <a:srgbClr val="C00000"/>
          </a:solidFill>
          <a:ln w="9525">
            <a:solidFill>
              <a:srgbClr val="C00000"/>
            </a:solidFill>
            <a:miter lim="800000"/>
          </a:ln>
          <a:effectLst/>
        </p:spPr>
        <p:txBody>
          <a:bodyPr lIns="18000" tIns="10800" rIns="18000" bIns="10800"/>
          <a:lstStyle/>
          <a:p>
            <a:pPr algn="ctr">
              <a:lnSpc>
                <a:spcPct val="90000"/>
              </a:lnSpc>
              <a:spcBef>
                <a:spcPct val="0"/>
              </a:spcBef>
            </a:pPr>
            <a:r>
              <a:rPr kumimoji="1" lang="zh-CN" altLang="en-US" sz="2400" b="0" dirty="0">
                <a:solidFill>
                  <a:schemeClr val="bg1"/>
                </a:solidFill>
                <a:effectLst/>
                <a:latin typeface="黑体" panose="02010609060101010101" pitchFamily="2" charset="-122"/>
                <a:ea typeface="黑体" panose="02010609060101010101" pitchFamily="2" charset="-122"/>
              </a:rPr>
              <a:t>能否交换</a:t>
            </a:r>
          </a:p>
        </p:txBody>
      </p:sp>
      <p:sp>
        <p:nvSpPr>
          <p:cNvPr id="2" name="Rectangle 1"/>
          <p:cNvSpPr>
            <a:spLocks noChangeArrowheads="1"/>
          </p:cNvSpPr>
          <p:nvPr/>
        </p:nvSpPr>
        <p:spPr bwMode="auto">
          <a:xfrm>
            <a:off x="4380604" y="4797152"/>
            <a:ext cx="439248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eaLnBrk="1" latinLnBrk="0" hangingPunct="1">
              <a:lnSpc>
                <a:spcPct val="100000"/>
              </a:lnSpc>
              <a:buClrTx/>
              <a:buSzTx/>
              <a:buFontTx/>
              <a:buNone/>
              <a:tabLst/>
            </a:pPr>
            <a:r>
              <a:rPr lang="zh-CN" altLang="zh-CN" sz="2000" b="0" dirty="0">
                <a:solidFill>
                  <a:srgbClr val="C00000"/>
                </a:solidFill>
                <a:effectLst/>
                <a:latin typeface="黑体" pitchFamily="49" charset="-122"/>
                <a:ea typeface="黑体" pitchFamily="49" charset="-122"/>
              </a:rPr>
              <a:t>V(full)</a:t>
            </a:r>
            <a:r>
              <a:rPr lang="zh-CN" sz="2000" b="0" dirty="0">
                <a:solidFill>
                  <a:srgbClr val="C00000"/>
                </a:solidFill>
                <a:effectLst/>
                <a:latin typeface="黑体" pitchFamily="49" charset="-122"/>
                <a:ea typeface="黑体" pitchFamily="49" charset="-122"/>
              </a:rPr>
              <a:t>和</a:t>
            </a:r>
            <a:r>
              <a:rPr lang="zh-CN" altLang="zh-CN" sz="2000" b="0" dirty="0">
                <a:solidFill>
                  <a:srgbClr val="C00000"/>
                </a:solidFill>
                <a:effectLst/>
                <a:latin typeface="黑体" pitchFamily="49" charset="-122"/>
                <a:ea typeface="黑体" pitchFamily="49" charset="-122"/>
              </a:rPr>
              <a:t>V(mutex)</a:t>
            </a:r>
            <a:r>
              <a:rPr lang="zh-CN" sz="2000" b="0" dirty="0">
                <a:solidFill>
                  <a:srgbClr val="C00000"/>
                </a:solidFill>
                <a:effectLst/>
                <a:latin typeface="黑体" pitchFamily="49" charset="-122"/>
                <a:ea typeface="黑体" pitchFamily="49" charset="-122"/>
              </a:rPr>
              <a:t>互换位置，或者</a:t>
            </a:r>
            <a:r>
              <a:rPr lang="zh-CN" altLang="zh-CN" sz="2000" b="0" dirty="0">
                <a:solidFill>
                  <a:srgbClr val="C00000"/>
                </a:solidFill>
                <a:effectLst/>
                <a:latin typeface="黑体" pitchFamily="49" charset="-122"/>
                <a:ea typeface="黑体" pitchFamily="49" charset="-122"/>
              </a:rPr>
              <a:t>V(empty)</a:t>
            </a:r>
            <a:r>
              <a:rPr lang="zh-CN" sz="2000" b="0" dirty="0">
                <a:solidFill>
                  <a:srgbClr val="C00000"/>
                </a:solidFill>
                <a:effectLst/>
                <a:latin typeface="黑体" pitchFamily="49" charset="-122"/>
                <a:ea typeface="黑体" pitchFamily="49" charset="-122"/>
              </a:rPr>
              <a:t>和</a:t>
            </a:r>
            <a:r>
              <a:rPr lang="zh-CN" altLang="zh-CN" sz="2000" b="0" dirty="0">
                <a:solidFill>
                  <a:srgbClr val="C00000"/>
                </a:solidFill>
                <a:effectLst/>
                <a:latin typeface="黑体" pitchFamily="49" charset="-122"/>
                <a:ea typeface="黑体" pitchFamily="49" charset="-122"/>
              </a:rPr>
              <a:t>V(mut</a:t>
            </a:r>
            <a:r>
              <a:rPr lang="en-US" altLang="zh-CN" sz="2000" b="0" dirty="0">
                <a:solidFill>
                  <a:srgbClr val="C00000"/>
                </a:solidFill>
                <a:effectLst/>
                <a:latin typeface="黑体" pitchFamily="49" charset="-122"/>
                <a:ea typeface="黑体" pitchFamily="49" charset="-122"/>
              </a:rPr>
              <a:t>e</a:t>
            </a:r>
            <a:r>
              <a:rPr lang="zh-CN" altLang="zh-CN" sz="2000" b="0" dirty="0">
                <a:solidFill>
                  <a:srgbClr val="C00000"/>
                </a:solidFill>
                <a:effectLst/>
                <a:latin typeface="黑体" pitchFamily="49" charset="-122"/>
                <a:ea typeface="黑体" pitchFamily="49" charset="-122"/>
              </a:rPr>
              <a:t>x)</a:t>
            </a:r>
            <a:r>
              <a:rPr lang="zh-CN" sz="2000" b="0" dirty="0">
                <a:solidFill>
                  <a:srgbClr val="C00000"/>
                </a:solidFill>
                <a:effectLst/>
                <a:latin typeface="黑体" pitchFamily="49" charset="-122"/>
                <a:ea typeface="黑体" pitchFamily="49" charset="-122"/>
              </a:rPr>
              <a:t>互换位置，则不会引起死锁，其影响只是使临界资源的释放略为推迟一些。</a:t>
            </a:r>
            <a:br>
              <a:rPr lang="zh-CN" sz="2000" b="0" dirty="0">
                <a:solidFill>
                  <a:srgbClr val="C00000"/>
                </a:solidFill>
                <a:effectLst/>
                <a:latin typeface="黑体" pitchFamily="49" charset="-122"/>
                <a:ea typeface="黑体" pitchFamily="49" charset="-122"/>
              </a:rPr>
            </a:br>
            <a:endParaRPr lang="zh-CN" sz="2000" b="0" dirty="0">
              <a:solidFill>
                <a:srgbClr val="C00000"/>
              </a:solidFill>
              <a:effectLst/>
              <a:latin typeface="黑体" pitchFamily="49" charset="-122"/>
              <a:ea typeface="黑体"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up)">
                                      <p:cBhvr>
                                        <p:cTn id="7" dur="500"/>
                                        <p:tgtEl>
                                          <p:spTgt spid="13517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5172"/>
                                        </p:tgtEl>
                                        <p:attrNameLst>
                                          <p:attrName>style.visibility</p:attrName>
                                        </p:attrNameLst>
                                      </p:cBhvr>
                                      <p:to>
                                        <p:strVal val="visible"/>
                                      </p:to>
                                    </p:set>
                                    <p:animEffect transition="in" filter="wipe(left)">
                                      <p:cBhvr>
                                        <p:cTn id="11" dur="500"/>
                                        <p:tgtEl>
                                          <p:spTgt spid="135172"/>
                                        </p:tgtEl>
                                      </p:cBhvr>
                                    </p:animEffect>
                                  </p:childTnLst>
                                </p:cTn>
                              </p:par>
                            </p:childTnLst>
                          </p:cTn>
                        </p:par>
                        <p:par>
                          <p:cTn id="12" fill="hold">
                            <p:stCondLst>
                              <p:cond delay="1000"/>
                            </p:stCondLst>
                            <p:childTnLst>
                              <p:par>
                                <p:cTn id="13" presetID="2" presetClass="entr" presetSubtype="2" fill="hold" grpId="0" nodeType="afterEffect">
                                  <p:stCondLst>
                                    <p:cond delay="0"/>
                                  </p:stCondLst>
                                  <p:childTnLst>
                                    <p:set>
                                      <p:cBhvr>
                                        <p:cTn id="14" dur="1" fill="hold">
                                          <p:stCondLst>
                                            <p:cond delay="0"/>
                                          </p:stCondLst>
                                        </p:cTn>
                                        <p:tgtEl>
                                          <p:spTgt spid="135171"/>
                                        </p:tgtEl>
                                        <p:attrNameLst>
                                          <p:attrName>style.visibility</p:attrName>
                                        </p:attrNameLst>
                                      </p:cBhvr>
                                      <p:to>
                                        <p:strVal val="visible"/>
                                      </p:to>
                                    </p:set>
                                    <p:anim calcmode="lin" valueType="num">
                                      <p:cBhvr additive="base">
                                        <p:cTn id="15" dur="500" fill="hold"/>
                                        <p:tgtEl>
                                          <p:spTgt spid="135171"/>
                                        </p:tgtEl>
                                        <p:attrNameLst>
                                          <p:attrName>ppt_x</p:attrName>
                                        </p:attrNameLst>
                                      </p:cBhvr>
                                      <p:tavLst>
                                        <p:tav tm="0">
                                          <p:val>
                                            <p:strVal val="1+#ppt_w/2"/>
                                          </p:val>
                                        </p:tav>
                                        <p:tav tm="100000">
                                          <p:val>
                                            <p:strVal val="#ppt_x"/>
                                          </p:val>
                                        </p:tav>
                                      </p:tavLst>
                                    </p:anim>
                                    <p:anim calcmode="lin" valueType="num">
                                      <p:cBhvr additive="base">
                                        <p:cTn id="16" dur="500" fill="hold"/>
                                        <p:tgtEl>
                                          <p:spTgt spid="135171"/>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utoUpdateAnimBg="0"/>
      <p:bldP spid="135171" grpId="0" animBg="1" autoUpdateAnimBg="0"/>
      <p:bldP spid="135172" grpId="0" animBg="1"/>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381000" y="980728"/>
            <a:ext cx="8408988" cy="4524315"/>
          </a:xfrm>
          <a:prstGeom prst="rect">
            <a:avLst/>
          </a:prstGeom>
          <a:solidFill>
            <a:schemeClr val="bg1"/>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25000"/>
              </a:spcBef>
              <a:buClr>
                <a:srgbClr val="0000FF"/>
              </a:buClr>
              <a:buFont typeface="Wingdings" panose="05000000000000000000" pitchFamily="2" charset="2"/>
              <a:buChar char="n"/>
            </a:pPr>
            <a:r>
              <a:rPr kumimoji="1" lang="zh-CN" altLang="en-US" sz="2400" b="0" dirty="0">
                <a:effectLst/>
                <a:latin typeface="黑体" panose="02010609060101010101" pitchFamily="2" charset="-122"/>
                <a:ea typeface="黑体" panose="02010609060101010101" pitchFamily="2" charset="-122"/>
              </a:rPr>
              <a:t>在每个进程中，实现互斥的</a:t>
            </a:r>
            <a:r>
              <a:rPr kumimoji="1" lang="en-US" altLang="zh-CN" sz="2400" b="0" dirty="0">
                <a:effectLst/>
                <a:latin typeface="黑体" panose="02010609060101010101" pitchFamily="2" charset="-122"/>
                <a:ea typeface="黑体" panose="02010609060101010101" pitchFamily="2" charset="-122"/>
              </a:rPr>
              <a:t>wait(</a:t>
            </a:r>
            <a:r>
              <a:rPr kumimoji="1" lang="en-US" altLang="zh-CN" sz="2400" b="0" dirty="0" err="1">
                <a:effectLst/>
                <a:latin typeface="黑体" panose="02010609060101010101" pitchFamily="2" charset="-122"/>
                <a:ea typeface="黑体" panose="02010609060101010101" pitchFamily="2" charset="-122"/>
              </a:rPr>
              <a:t>mutex</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和</a:t>
            </a:r>
            <a:r>
              <a:rPr kumimoji="1" lang="en-US" altLang="zh-CN" sz="2400" b="0" dirty="0">
                <a:effectLst/>
                <a:latin typeface="黑体" panose="02010609060101010101" pitchFamily="2" charset="-122"/>
                <a:ea typeface="黑体" panose="02010609060101010101" pitchFamily="2" charset="-122"/>
              </a:rPr>
              <a:t>signal(</a:t>
            </a:r>
            <a:r>
              <a:rPr kumimoji="1" lang="en-US" altLang="zh-CN" sz="2400" b="0" dirty="0" err="1">
                <a:effectLst/>
                <a:latin typeface="黑体" panose="02010609060101010101" pitchFamily="2" charset="-122"/>
                <a:ea typeface="黑体" panose="02010609060101010101" pitchFamily="2" charset="-122"/>
              </a:rPr>
              <a:t>mutex</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必须成对出现</a:t>
            </a:r>
          </a:p>
          <a:p>
            <a:pPr algn="just">
              <a:spcBef>
                <a:spcPct val="25000"/>
              </a:spcBef>
              <a:buClr>
                <a:srgbClr val="0000FF"/>
              </a:buClr>
              <a:buFont typeface="Wingdings" panose="05000000000000000000" pitchFamily="2" charset="2"/>
              <a:buChar char="n"/>
            </a:pPr>
            <a:r>
              <a:rPr kumimoji="1" lang="zh-CN" altLang="en-US" sz="2400" b="0" dirty="0">
                <a:effectLst/>
                <a:latin typeface="黑体" panose="02010609060101010101" pitchFamily="2" charset="-122"/>
                <a:ea typeface="黑体" panose="02010609060101010101" pitchFamily="2" charset="-122"/>
              </a:rPr>
              <a:t>对资源信号量</a:t>
            </a:r>
            <a:r>
              <a:rPr kumimoji="1" lang="en-US" altLang="zh-CN" sz="2400" b="0" dirty="0">
                <a:effectLst/>
                <a:latin typeface="黑体" panose="02010609060101010101" pitchFamily="2" charset="-122"/>
                <a:ea typeface="黑体" panose="02010609060101010101" pitchFamily="2" charset="-122"/>
              </a:rPr>
              <a:t>empty</a:t>
            </a:r>
            <a:r>
              <a:rPr kumimoji="1" lang="zh-CN" altLang="en-US" sz="2400" b="0" dirty="0">
                <a:effectLst/>
                <a:latin typeface="黑体" panose="02010609060101010101" pitchFamily="2" charset="-122"/>
                <a:ea typeface="黑体" panose="02010609060101010101" pitchFamily="2" charset="-122"/>
              </a:rPr>
              <a:t>和</a:t>
            </a:r>
            <a:r>
              <a:rPr kumimoji="1" lang="en-US" altLang="zh-CN" sz="2400" b="0" dirty="0">
                <a:effectLst/>
                <a:latin typeface="黑体" panose="02010609060101010101" pitchFamily="2" charset="-122"/>
                <a:ea typeface="黑体" panose="02010609060101010101" pitchFamily="2" charset="-122"/>
              </a:rPr>
              <a:t>full</a:t>
            </a:r>
            <a:r>
              <a:rPr kumimoji="1" lang="zh-CN" altLang="en-US" sz="2400" b="0" dirty="0">
                <a:effectLst/>
                <a:latin typeface="黑体" panose="02010609060101010101" pitchFamily="2" charset="-122"/>
                <a:ea typeface="黑体" panose="02010609060101010101" pitchFamily="2" charset="-122"/>
              </a:rPr>
              <a:t>的</a:t>
            </a:r>
            <a:r>
              <a:rPr kumimoji="1" lang="en-US" altLang="zh-CN" sz="2400" b="0" dirty="0">
                <a:effectLst/>
                <a:latin typeface="黑体" panose="02010609060101010101" pitchFamily="2" charset="-122"/>
                <a:ea typeface="黑体" panose="02010609060101010101" pitchFamily="2" charset="-122"/>
              </a:rPr>
              <a:t>wait</a:t>
            </a:r>
            <a:r>
              <a:rPr kumimoji="1" lang="zh-CN" altLang="en-US" sz="2400" b="0" dirty="0">
                <a:effectLst/>
                <a:latin typeface="黑体" panose="02010609060101010101" pitchFamily="2" charset="-122"/>
                <a:ea typeface="黑体" panose="02010609060101010101" pitchFamily="2" charset="-122"/>
              </a:rPr>
              <a:t>和</a:t>
            </a:r>
            <a:r>
              <a:rPr kumimoji="1" lang="en-US" altLang="zh-CN" sz="2400" b="0" dirty="0">
                <a:effectLst/>
                <a:latin typeface="黑体" panose="02010609060101010101" pitchFamily="2" charset="-122"/>
                <a:ea typeface="黑体" panose="02010609060101010101" pitchFamily="2" charset="-122"/>
              </a:rPr>
              <a:t>signal</a:t>
            </a:r>
            <a:r>
              <a:rPr kumimoji="1" lang="zh-CN" altLang="en-US" sz="2400" b="0" dirty="0">
                <a:effectLst/>
                <a:latin typeface="黑体" panose="02010609060101010101" pitchFamily="2" charset="-122"/>
                <a:ea typeface="黑体" panose="02010609060101010101" pitchFamily="2" charset="-122"/>
              </a:rPr>
              <a:t>操作也要成对地出现，但它们处于不同的进程中</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solidFill>
                  <a:srgbClr val="000066"/>
                </a:solidFill>
                <a:effectLst/>
                <a:latin typeface="黑体" panose="02010609060101010101" pitchFamily="2" charset="-122"/>
                <a:ea typeface="黑体" panose="02010609060101010101" pitchFamily="2" charset="-122"/>
              </a:rPr>
              <a:t>交叉成对</a:t>
            </a:r>
            <a:r>
              <a:rPr kumimoji="1" lang="en-US" altLang="zh-CN" sz="2400" b="0" dirty="0">
                <a:effectLst/>
                <a:latin typeface="黑体" panose="02010609060101010101" pitchFamily="2" charset="-122"/>
                <a:ea typeface="黑体" panose="02010609060101010101" pitchFamily="2" charset="-122"/>
              </a:rPr>
              <a:t>)</a:t>
            </a:r>
            <a:endParaRPr kumimoji="1" lang="zh-CN" altLang="en-US" sz="2400" b="0" dirty="0">
              <a:effectLst/>
              <a:latin typeface="黑体" panose="02010609060101010101" pitchFamily="2" charset="-122"/>
              <a:ea typeface="黑体" panose="02010609060101010101" pitchFamily="2" charset="-122"/>
            </a:endParaRPr>
          </a:p>
          <a:p>
            <a:pPr algn="just">
              <a:spcBef>
                <a:spcPct val="25000"/>
              </a:spcBef>
              <a:buClr>
                <a:srgbClr val="0000FF"/>
              </a:buClr>
              <a:buFont typeface="Wingdings" panose="05000000000000000000" pitchFamily="2" charset="2"/>
              <a:buChar char="n"/>
            </a:pPr>
            <a:r>
              <a:rPr kumimoji="1" lang="zh-CN" altLang="en-US" sz="2400" b="0" dirty="0">
                <a:effectLst/>
                <a:latin typeface="黑体" panose="02010609060101010101" pitchFamily="2" charset="-122"/>
                <a:ea typeface="黑体" panose="02010609060101010101" pitchFamily="2" charset="-122"/>
              </a:rPr>
              <a:t>在每个进程中的多个</a:t>
            </a:r>
            <a:r>
              <a:rPr kumimoji="1" lang="en-US" altLang="zh-CN" sz="2400" b="0" dirty="0">
                <a:effectLst/>
                <a:latin typeface="黑体" panose="02010609060101010101" pitchFamily="2" charset="-122"/>
                <a:ea typeface="黑体" panose="02010609060101010101" pitchFamily="2" charset="-122"/>
              </a:rPr>
              <a:t>wait</a:t>
            </a:r>
            <a:r>
              <a:rPr kumimoji="1" lang="zh-CN" altLang="en-US" sz="2400" b="0" dirty="0">
                <a:effectLst/>
                <a:latin typeface="黑体" panose="02010609060101010101" pitchFamily="2" charset="-122"/>
                <a:ea typeface="黑体" panose="02010609060101010101" pitchFamily="2" charset="-122"/>
              </a:rPr>
              <a:t>操作顺序不能颠倒，应先执行对资源信号量（也称私有信号量）的</a:t>
            </a:r>
            <a:r>
              <a:rPr kumimoji="1" lang="en-US" altLang="zh-CN" sz="2400" b="0" dirty="0">
                <a:effectLst/>
                <a:latin typeface="黑体" panose="02010609060101010101" pitchFamily="2" charset="-122"/>
                <a:ea typeface="黑体" panose="02010609060101010101" pitchFamily="2" charset="-122"/>
              </a:rPr>
              <a:t>wait</a:t>
            </a:r>
            <a:r>
              <a:rPr kumimoji="1" lang="zh-CN" altLang="en-US" sz="2400" b="0" dirty="0">
                <a:effectLst/>
                <a:latin typeface="黑体" panose="02010609060101010101" pitchFamily="2" charset="-122"/>
                <a:ea typeface="黑体" panose="02010609060101010101" pitchFamily="2" charset="-122"/>
              </a:rPr>
              <a:t>操作，然后执行对互斥信号量（公有信号量）的</a:t>
            </a:r>
            <a:r>
              <a:rPr kumimoji="1" lang="en-US" altLang="zh-CN" sz="2400" b="0" dirty="0">
                <a:effectLst/>
                <a:latin typeface="黑体" panose="02010609060101010101" pitchFamily="2" charset="-122"/>
                <a:ea typeface="黑体" panose="02010609060101010101" pitchFamily="2" charset="-122"/>
              </a:rPr>
              <a:t>wait</a:t>
            </a:r>
            <a:r>
              <a:rPr kumimoji="1" lang="zh-CN" altLang="en-US" sz="2400" b="0" dirty="0">
                <a:effectLst/>
                <a:latin typeface="黑体" panose="02010609060101010101" pitchFamily="2" charset="-122"/>
                <a:ea typeface="黑体" panose="02010609060101010101" pitchFamily="2" charset="-122"/>
              </a:rPr>
              <a:t>操作，否则可能引起进程死锁</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当拥有缓冲池使用权，而无空缓冲时，死锁！</a:t>
            </a:r>
            <a:r>
              <a:rPr kumimoji="1" lang="en-US" altLang="zh-CN" sz="2400" b="0" dirty="0">
                <a:effectLst/>
                <a:latin typeface="黑体" panose="02010609060101010101" pitchFamily="2" charset="-122"/>
                <a:ea typeface="黑体" panose="02010609060101010101" pitchFamily="2" charset="-122"/>
              </a:rPr>
              <a:t>)</a:t>
            </a:r>
          </a:p>
          <a:p>
            <a:pPr algn="just">
              <a:spcBef>
                <a:spcPct val="25000"/>
              </a:spcBef>
              <a:buClr>
                <a:srgbClr val="0000FF"/>
              </a:buClr>
              <a:buFont typeface="Wingdings" panose="05000000000000000000" pitchFamily="2" charset="2"/>
              <a:buChar char="n"/>
            </a:pPr>
            <a:r>
              <a:rPr kumimoji="1" lang="en-US" altLang="zh-CN" sz="2400" b="0" dirty="0">
                <a:effectLst/>
                <a:latin typeface="黑体" panose="02010609060101010101" pitchFamily="2" charset="-122"/>
                <a:ea typeface="黑体" panose="02010609060101010101" pitchFamily="2" charset="-122"/>
              </a:rPr>
              <a:t>wait</a:t>
            </a:r>
            <a:r>
              <a:rPr kumimoji="1" lang="zh-CN" altLang="en-US" sz="2400" b="0" dirty="0">
                <a:effectLst/>
                <a:latin typeface="黑体" panose="02010609060101010101" pitchFamily="2" charset="-122"/>
                <a:ea typeface="黑体" panose="02010609060101010101" pitchFamily="2" charset="-122"/>
              </a:rPr>
              <a:t>操作的顺序至关重要，顺序不当可能导致死锁；</a:t>
            </a:r>
            <a:r>
              <a:rPr kumimoji="1" lang="en-US" altLang="zh-CN" sz="2400" b="0" dirty="0">
                <a:effectLst/>
                <a:latin typeface="黑体" panose="02010609060101010101" pitchFamily="2" charset="-122"/>
                <a:ea typeface="黑体" panose="02010609060101010101" pitchFamily="2" charset="-122"/>
              </a:rPr>
              <a:t>signal</a:t>
            </a:r>
            <a:r>
              <a:rPr kumimoji="1" lang="zh-CN" altLang="en-US" sz="2400" b="0" dirty="0">
                <a:effectLst/>
                <a:latin typeface="黑体" panose="02010609060101010101" pitchFamily="2" charset="-122"/>
                <a:ea typeface="黑体" panose="02010609060101010101" pitchFamily="2" charset="-122"/>
              </a:rPr>
              <a:t>操作的顺序无关紧要</a:t>
            </a:r>
            <a:endParaRPr kumimoji="1" lang="en-US" altLang="zh-CN" sz="2400" b="0" dirty="0">
              <a:effectLst/>
              <a:latin typeface="黑体" panose="02010609060101010101" pitchFamily="2" charset="-122"/>
              <a:ea typeface="黑体" panose="02010609060101010101" pitchFamily="2" charset="-122"/>
            </a:endParaRPr>
          </a:p>
          <a:p>
            <a:pPr algn="just">
              <a:spcBef>
                <a:spcPct val="25000"/>
              </a:spcBef>
              <a:buClr>
                <a:srgbClr val="0000FF"/>
              </a:buClr>
              <a:buFont typeface="Wingdings" panose="05000000000000000000" pitchFamily="2" charset="2"/>
              <a:buChar char="n"/>
            </a:pPr>
            <a:r>
              <a:rPr kumimoji="1" lang="zh-CN" altLang="en-US" sz="2400" b="0" dirty="0">
                <a:effectLst/>
                <a:latin typeface="黑体" panose="02010609060101010101" pitchFamily="2" charset="-122"/>
                <a:ea typeface="黑体" panose="02010609060101010101" pitchFamily="2" charset="-122"/>
              </a:rPr>
              <a:t>当缓冲区只有一个时，</a:t>
            </a:r>
            <a:r>
              <a:rPr kumimoji="1" lang="en-US" altLang="zh-CN" sz="2400" b="0" dirty="0" err="1">
                <a:effectLst/>
                <a:latin typeface="黑体" panose="02010609060101010101" pitchFamily="2" charset="-122"/>
                <a:ea typeface="黑体" panose="02010609060101010101" pitchFamily="2" charset="-122"/>
              </a:rPr>
              <a:t>mutex</a:t>
            </a:r>
            <a:r>
              <a:rPr kumimoji="1" lang="zh-CN" altLang="en-US" sz="2400" b="0" dirty="0">
                <a:effectLst/>
                <a:latin typeface="黑体" panose="02010609060101010101" pitchFamily="2" charset="-122"/>
                <a:ea typeface="黑体" panose="02010609060101010101" pitchFamily="2" charset="-122"/>
              </a:rPr>
              <a:t>可省略</a:t>
            </a:r>
          </a:p>
        </p:txBody>
      </p:sp>
      <p:sp>
        <p:nvSpPr>
          <p:cNvPr id="136195" name="Text Box 3"/>
          <p:cNvSpPr txBox="1">
            <a:spLocks noChangeArrowheads="1"/>
          </p:cNvSpPr>
          <p:nvPr/>
        </p:nvSpPr>
        <p:spPr bwMode="auto">
          <a:xfrm>
            <a:off x="495300" y="188640"/>
            <a:ext cx="437673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600" dirty="0">
                <a:solidFill>
                  <a:srgbClr val="000066"/>
                </a:solidFill>
                <a:effectLst/>
                <a:latin typeface="Tahoma" panose="020B0604030504040204" pitchFamily="34" charset="0"/>
                <a:ea typeface="黑体" panose="02010609060101010101" pitchFamily="2" charset="-122"/>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up)">
                                      <p:cBhvr>
                                        <p:cTn id="7" dur="5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body" sz="half" idx="1"/>
          </p:nvPr>
        </p:nvSpPr>
        <p:spPr>
          <a:xfrm>
            <a:off x="827584" y="620688"/>
            <a:ext cx="7704856" cy="5832648"/>
          </a:xfrm>
        </p:spPr>
        <p:txBody>
          <a:bodyPr>
            <a:normAutofit/>
          </a:bodyPr>
          <a:lstStyle/>
          <a:p>
            <a:pPr lvl="1">
              <a:buNone/>
            </a:pP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A                </a:t>
            </a: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B</a:t>
            </a:r>
          </a:p>
          <a:p>
            <a:pPr lvl="1">
              <a:buNone/>
            </a:pPr>
            <a:r>
              <a:rPr lang="en-US" altLang="zh-CN" b="1" dirty="0">
                <a:solidFill>
                  <a:srgbClr val="FF0000"/>
                </a:solidFill>
                <a:latin typeface="黑体" panose="02010609060101010101" pitchFamily="2" charset="-122"/>
                <a:ea typeface="黑体" panose="02010609060101010101" pitchFamily="2" charset="-122"/>
              </a:rPr>
              <a:t>①</a:t>
            </a:r>
            <a:r>
              <a:rPr lang="en-US" altLang="zh-CN" b="1" dirty="0">
                <a:latin typeface="黑体" panose="02010609060101010101" pitchFamily="2" charset="-122"/>
                <a:ea typeface="黑体" panose="02010609060101010101" pitchFamily="2" charset="-122"/>
              </a:rPr>
              <a:t> n++;  </a:t>
            </a:r>
            <a:r>
              <a:rPr lang="zh-CN" altLang="en-US"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②</a:t>
            </a:r>
            <a:r>
              <a:rPr lang="en-US" altLang="zh-CN" b="1" dirty="0">
                <a:latin typeface="黑体" panose="02010609060101010101" pitchFamily="2" charset="-122"/>
                <a:ea typeface="黑体" panose="02010609060101010101" pitchFamily="2" charset="-122"/>
              </a:rPr>
              <a:t> </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a:t>
            </a:r>
          </a:p>
          <a:p>
            <a:pPr lvl="1">
              <a:buNone/>
            </a:pPr>
            <a:r>
              <a:rPr lang="zh-CN" altLang="en-US"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③</a:t>
            </a: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n=0;</a:t>
            </a:r>
          </a:p>
          <a:p>
            <a:pPr marL="609600" indent="-609600" algn="just">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①②③ </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在</a:t>
            </a:r>
            <a:r>
              <a:rPr lang="en-US" altLang="zh-CN" b="1" dirty="0" err="1">
                <a:solidFill>
                  <a:schemeClr val="accent5"/>
                </a:solidFill>
                <a:latin typeface="黑体" panose="02010609060101010101" pitchFamily="2" charset="-122"/>
                <a:ea typeface="黑体" panose="02010609060101010101" pitchFamily="2" charset="-122"/>
              </a:rPr>
              <a:t>printf</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；和</a:t>
            </a:r>
            <a:r>
              <a:rPr lang="en-US" altLang="zh-CN" b="1" dirty="0">
                <a:solidFill>
                  <a:schemeClr val="accent5"/>
                </a:solidFill>
                <a:latin typeface="黑体" panose="02010609060101010101" pitchFamily="2" charset="-122"/>
                <a:ea typeface="黑体" panose="02010609060101010101" pitchFamily="2" charset="-122"/>
              </a:rPr>
              <a:t>n=0;</a:t>
            </a:r>
            <a:r>
              <a:rPr lang="zh-CN" altLang="en-US" b="1" dirty="0">
                <a:solidFill>
                  <a:schemeClr val="accent5"/>
                </a:solidFill>
                <a:latin typeface="黑体" panose="02010609060101010101" pitchFamily="2" charset="-122"/>
                <a:ea typeface="黑体" panose="02010609060101010101" pitchFamily="2" charset="-122"/>
              </a:rPr>
              <a:t>之前，则</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值分别为</a:t>
            </a:r>
            <a:r>
              <a:rPr lang="en-US" altLang="zh-CN" b="1" dirty="0">
                <a:solidFill>
                  <a:schemeClr val="accent5"/>
                </a:solidFill>
                <a:latin typeface="黑体" panose="02010609060101010101" pitchFamily="2" charset="-122"/>
                <a:ea typeface="黑体" panose="02010609060101010101" pitchFamily="2" charset="-122"/>
              </a:rPr>
              <a:t>6,6,0.</a:t>
            </a:r>
          </a:p>
          <a:p>
            <a:pPr marL="609600" indent="-609600">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②③① </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在</a:t>
            </a:r>
            <a:r>
              <a:rPr lang="en-US" altLang="zh-CN" b="1" dirty="0" err="1">
                <a:solidFill>
                  <a:schemeClr val="accent5"/>
                </a:solidFill>
                <a:latin typeface="黑体" panose="02010609060101010101" pitchFamily="2" charset="-122"/>
                <a:ea typeface="黑体" panose="02010609060101010101" pitchFamily="2" charset="-122"/>
              </a:rPr>
              <a:t>printf</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；和</a:t>
            </a:r>
            <a:r>
              <a:rPr lang="en-US" altLang="zh-CN" b="1" dirty="0">
                <a:solidFill>
                  <a:schemeClr val="accent5"/>
                </a:solidFill>
                <a:latin typeface="黑体" panose="02010609060101010101" pitchFamily="2" charset="-122"/>
                <a:ea typeface="黑体" panose="02010609060101010101" pitchFamily="2" charset="-122"/>
              </a:rPr>
              <a:t>n=0;</a:t>
            </a:r>
            <a:r>
              <a:rPr lang="zh-CN" altLang="en-US" b="1" dirty="0">
                <a:solidFill>
                  <a:schemeClr val="accent5"/>
                </a:solidFill>
                <a:latin typeface="黑体" panose="02010609060101010101" pitchFamily="2" charset="-122"/>
                <a:ea typeface="黑体" panose="02010609060101010101" pitchFamily="2" charset="-122"/>
              </a:rPr>
              <a:t>之后，则</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值分别为</a:t>
            </a:r>
            <a:r>
              <a:rPr lang="en-US" altLang="zh-CN" b="1" dirty="0">
                <a:solidFill>
                  <a:schemeClr val="accent5"/>
                </a:solidFill>
                <a:latin typeface="黑体" panose="02010609060101010101" pitchFamily="2" charset="-122"/>
                <a:ea typeface="黑体" panose="02010609060101010101" pitchFamily="2" charset="-122"/>
              </a:rPr>
              <a:t>5,0,1.</a:t>
            </a:r>
          </a:p>
          <a:p>
            <a:pPr marL="609600" indent="-609600">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②①③ </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在</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之间，则</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值分别为</a:t>
            </a:r>
            <a:r>
              <a:rPr lang="en-US" altLang="zh-CN" b="1" dirty="0">
                <a:latin typeface="黑体" panose="02010609060101010101" pitchFamily="2" charset="-122"/>
                <a:ea typeface="黑体" panose="02010609060101010101" pitchFamily="2" charset="-122"/>
              </a:rPr>
              <a:t>5,6,0.            </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zh-CN" altLang="en-US" sz="3600" dirty="0">
                <a:latin typeface="黑体" panose="02010609060101010101" pitchFamily="2" charset="-122"/>
                <a:ea typeface="黑体" panose="02010609060101010101" pitchFamily="2" charset="-122"/>
              </a:rPr>
              <a:t>重申信号量解决同步问题的要点</a:t>
            </a:r>
          </a:p>
        </p:txBody>
      </p:sp>
      <p:sp>
        <p:nvSpPr>
          <p:cNvPr id="137219" name="Text Box 3"/>
          <p:cNvSpPr txBox="1">
            <a:spLocks noChangeArrowheads="1"/>
          </p:cNvSpPr>
          <p:nvPr/>
        </p:nvSpPr>
        <p:spPr bwMode="auto">
          <a:xfrm>
            <a:off x="461963" y="1268760"/>
            <a:ext cx="8089900" cy="5043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20000"/>
              </a:spcBef>
              <a:buClr>
                <a:srgbClr val="0000FF"/>
              </a:buClr>
              <a:buFontTx/>
              <a:buAutoNum type="arabicPeriod"/>
            </a:pPr>
            <a:r>
              <a:rPr kumimoji="1" lang="zh-CN" altLang="en-US" sz="2400" b="0" dirty="0">
                <a:effectLst/>
                <a:latin typeface="黑体" panose="02010609060101010101" pitchFamily="2" charset="-122"/>
                <a:ea typeface="黑体" panose="02010609060101010101" pitchFamily="2" charset="-122"/>
              </a:rPr>
              <a:t>为同步双方设置各自的信号量，初值为其初始状态可用的资源数</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故该信号量称为</a:t>
            </a:r>
            <a:r>
              <a:rPr kumimoji="1" lang="zh-CN" altLang="en-US" sz="2400" b="0" dirty="0">
                <a:solidFill>
                  <a:srgbClr val="0000FF"/>
                </a:solidFill>
                <a:effectLst/>
                <a:latin typeface="黑体" panose="02010609060101010101" pitchFamily="2" charset="-122"/>
                <a:ea typeface="黑体" panose="02010609060101010101" pitchFamily="2" charset="-122"/>
              </a:rPr>
              <a:t>资源信号量</a:t>
            </a:r>
            <a:r>
              <a:rPr kumimoji="1" lang="zh-CN" altLang="en-US" sz="2400" b="0" dirty="0">
                <a:effectLst/>
                <a:latin typeface="黑体" panose="02010609060101010101" pitchFamily="2" charset="-122"/>
                <a:ea typeface="黑体" panose="02010609060101010101" pitchFamily="2" charset="-122"/>
              </a:rPr>
              <a:t>或</a:t>
            </a:r>
            <a:r>
              <a:rPr kumimoji="1" lang="zh-CN" altLang="en-US" sz="2400" b="0" dirty="0">
                <a:solidFill>
                  <a:srgbClr val="0000FF"/>
                </a:solidFill>
                <a:effectLst/>
                <a:latin typeface="黑体" panose="02010609060101010101" pitchFamily="2" charset="-122"/>
                <a:ea typeface="黑体" panose="02010609060101010101" pitchFamily="2" charset="-122"/>
              </a:rPr>
              <a:t>私有信号量</a:t>
            </a:r>
            <a:r>
              <a:rPr kumimoji="1" lang="en-US" altLang="zh-CN" sz="2400" b="0" dirty="0">
                <a:effectLst/>
                <a:latin typeface="黑体" panose="02010609060101010101" pitchFamily="2" charset="-122"/>
                <a:ea typeface="黑体" panose="02010609060101010101" pitchFamily="2" charset="-122"/>
              </a:rPr>
              <a:t>)</a:t>
            </a:r>
          </a:p>
          <a:p>
            <a:pPr algn="just">
              <a:lnSpc>
                <a:spcPct val="105000"/>
              </a:lnSpc>
              <a:spcBef>
                <a:spcPct val="20000"/>
              </a:spcBef>
              <a:buClr>
                <a:srgbClr val="0000FF"/>
              </a:buClr>
              <a:buFontTx/>
              <a:buAutoNum type="arabicPeriod"/>
            </a:pPr>
            <a:endParaRPr kumimoji="1" lang="zh-CN" altLang="en-US" sz="2400" b="0" dirty="0">
              <a:effectLst/>
              <a:latin typeface="黑体" panose="02010609060101010101" pitchFamily="2" charset="-122"/>
              <a:ea typeface="黑体" panose="02010609060101010101" pitchFamily="2" charset="-122"/>
            </a:endParaRPr>
          </a:p>
          <a:p>
            <a:pPr algn="just">
              <a:lnSpc>
                <a:spcPct val="105000"/>
              </a:lnSpc>
              <a:spcBef>
                <a:spcPct val="20000"/>
              </a:spcBef>
              <a:buClr>
                <a:srgbClr val="0000FF"/>
              </a:buClr>
              <a:buFontTx/>
              <a:buAutoNum type="arabicPeriod"/>
            </a:pPr>
            <a:r>
              <a:rPr kumimoji="1" lang="zh-CN" altLang="en-US" sz="2400" b="0" dirty="0">
                <a:effectLst/>
                <a:latin typeface="黑体" panose="02010609060101010101" pitchFamily="2" charset="-122"/>
                <a:ea typeface="黑体" panose="02010609060101010101" pitchFamily="2" charset="-122"/>
              </a:rPr>
              <a:t>同步双方任一进程在进入临界区之前，应先对自己的资源信号量执行</a:t>
            </a:r>
            <a:r>
              <a:rPr kumimoji="1" lang="en-US" altLang="zh-CN" sz="2400" b="0" dirty="0">
                <a:solidFill>
                  <a:srgbClr val="000066"/>
                </a:solidFill>
                <a:effectLst/>
                <a:latin typeface="黑体" panose="02010609060101010101" pitchFamily="2" charset="-122"/>
                <a:ea typeface="黑体" panose="02010609060101010101" pitchFamily="2" charset="-122"/>
              </a:rPr>
              <a:t>wait(&lt;</a:t>
            </a:r>
            <a:r>
              <a:rPr kumimoji="1" lang="zh-CN" altLang="en-US" sz="2400" b="0" dirty="0">
                <a:solidFill>
                  <a:srgbClr val="000066"/>
                </a:solidFill>
                <a:effectLst/>
                <a:latin typeface="黑体" panose="02010609060101010101" pitchFamily="2" charset="-122"/>
                <a:ea typeface="黑体" panose="02010609060101010101" pitchFamily="2" charset="-122"/>
              </a:rPr>
              <a:t>己方信号量</a:t>
            </a:r>
            <a:r>
              <a:rPr kumimoji="1" lang="en-US" altLang="zh-CN" sz="2400" b="0" dirty="0">
                <a:solidFill>
                  <a:srgbClr val="000066"/>
                </a:solidFill>
                <a:effectLst/>
                <a:latin typeface="黑体" panose="02010609060101010101" pitchFamily="2" charset="-122"/>
                <a:ea typeface="黑体" panose="02010609060101010101" pitchFamily="2" charset="-122"/>
              </a:rPr>
              <a:t>&gt;)</a:t>
            </a:r>
            <a:r>
              <a:rPr kumimoji="1" lang="zh-CN" altLang="en-US" sz="2400" b="0" dirty="0">
                <a:effectLst/>
                <a:latin typeface="黑体" panose="02010609060101010101" pitchFamily="2" charset="-122"/>
                <a:ea typeface="黑体" panose="02010609060101010101" pitchFamily="2" charset="-122"/>
              </a:rPr>
              <a:t>操作，以</a:t>
            </a:r>
            <a:r>
              <a:rPr kumimoji="1" lang="zh-CN" altLang="en-US" sz="2400" b="0" dirty="0">
                <a:solidFill>
                  <a:srgbClr val="0000FF"/>
                </a:solidFill>
                <a:effectLst/>
                <a:latin typeface="黑体" panose="02010609060101010101" pitchFamily="2" charset="-122"/>
                <a:ea typeface="黑体" panose="02010609060101010101" pitchFamily="2" charset="-122"/>
              </a:rPr>
              <a:t>测试</a:t>
            </a:r>
            <a:r>
              <a:rPr kumimoji="1" lang="zh-CN" altLang="en-US" sz="2400" b="0" dirty="0">
                <a:effectLst/>
                <a:latin typeface="黑体" panose="02010609060101010101" pitchFamily="2" charset="-122"/>
                <a:ea typeface="黑体" panose="02010609060101010101" pitchFamily="2" charset="-122"/>
              </a:rPr>
              <a:t>是否有自己可用的资源。若有资源可用，则进入临界区，否则阻塞</a:t>
            </a:r>
            <a:endParaRPr kumimoji="1" lang="en-US" altLang="zh-CN" sz="2400" b="0" dirty="0">
              <a:effectLst/>
              <a:latin typeface="黑体" panose="02010609060101010101" pitchFamily="2" charset="-122"/>
              <a:ea typeface="黑体" panose="02010609060101010101" pitchFamily="2" charset="-122"/>
            </a:endParaRPr>
          </a:p>
          <a:p>
            <a:pPr algn="just">
              <a:lnSpc>
                <a:spcPct val="105000"/>
              </a:lnSpc>
              <a:spcBef>
                <a:spcPct val="20000"/>
              </a:spcBef>
              <a:buClr>
                <a:srgbClr val="0000FF"/>
              </a:buClr>
              <a:buFontTx/>
              <a:buAutoNum type="arabicPeriod"/>
            </a:pPr>
            <a:endParaRPr kumimoji="1" lang="zh-CN" altLang="en-US" sz="2400" b="0" dirty="0">
              <a:effectLst/>
              <a:latin typeface="黑体" panose="02010609060101010101" pitchFamily="2" charset="-122"/>
              <a:ea typeface="黑体" panose="02010609060101010101" pitchFamily="2" charset="-122"/>
            </a:endParaRPr>
          </a:p>
          <a:p>
            <a:pPr algn="just">
              <a:lnSpc>
                <a:spcPct val="105000"/>
              </a:lnSpc>
              <a:spcBef>
                <a:spcPct val="20000"/>
              </a:spcBef>
              <a:buClr>
                <a:srgbClr val="0000FF"/>
              </a:buClr>
              <a:buFontTx/>
              <a:buAutoNum type="arabicPeriod"/>
            </a:pPr>
            <a:r>
              <a:rPr kumimoji="1" lang="zh-CN" altLang="en-US" sz="2400" b="0" dirty="0">
                <a:effectLst/>
                <a:latin typeface="黑体" panose="02010609060101010101" pitchFamily="2" charset="-122"/>
                <a:ea typeface="黑体" panose="02010609060101010101" pitchFamily="2" charset="-122"/>
              </a:rPr>
              <a:t>同步双方任一进程离开临界区后，应对合作方 </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对方</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的资源信号量执行</a:t>
            </a:r>
            <a:r>
              <a:rPr kumimoji="1" lang="en-US" altLang="zh-CN" sz="2400" b="0" dirty="0">
                <a:solidFill>
                  <a:srgbClr val="000066"/>
                </a:solidFill>
                <a:effectLst/>
                <a:latin typeface="黑体" panose="02010609060101010101" pitchFamily="2" charset="-122"/>
                <a:ea typeface="黑体" panose="02010609060101010101" pitchFamily="2" charset="-122"/>
              </a:rPr>
              <a:t>signal(&lt;</a:t>
            </a:r>
            <a:r>
              <a:rPr kumimoji="1" lang="zh-CN" altLang="en-US" sz="2400" b="0" dirty="0">
                <a:solidFill>
                  <a:srgbClr val="000066"/>
                </a:solidFill>
                <a:effectLst/>
                <a:latin typeface="黑体" panose="02010609060101010101" pitchFamily="2" charset="-122"/>
                <a:ea typeface="黑体" panose="02010609060101010101" pitchFamily="2" charset="-122"/>
              </a:rPr>
              <a:t>对方信号量</a:t>
            </a:r>
            <a:r>
              <a:rPr kumimoji="1" lang="en-US" altLang="zh-CN" sz="2400" b="0" dirty="0">
                <a:solidFill>
                  <a:srgbClr val="000066"/>
                </a:solidFill>
                <a:effectLst/>
                <a:latin typeface="黑体" panose="02010609060101010101" pitchFamily="2" charset="-122"/>
                <a:ea typeface="黑体" panose="02010609060101010101" pitchFamily="2" charset="-122"/>
              </a:rPr>
              <a:t>&gt;)</a:t>
            </a:r>
            <a:r>
              <a:rPr kumimoji="1" lang="zh-CN" altLang="en-US" sz="2400" b="0" dirty="0">
                <a:effectLst/>
                <a:latin typeface="黑体" panose="02010609060101010101" pitchFamily="2" charset="-122"/>
                <a:ea typeface="黑体" panose="02010609060101010101" pitchFamily="2" charset="-122"/>
              </a:rPr>
              <a:t>操作，以</a:t>
            </a:r>
            <a:r>
              <a:rPr kumimoji="1" lang="zh-CN" altLang="en-US" sz="2400" b="0" dirty="0">
                <a:solidFill>
                  <a:srgbClr val="0000FF"/>
                </a:solidFill>
                <a:effectLst/>
                <a:latin typeface="黑体" panose="02010609060101010101" pitchFamily="2" charset="-122"/>
                <a:ea typeface="黑体" panose="02010609060101010101" pitchFamily="2" charset="-122"/>
              </a:rPr>
              <a:t>通知</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若对方处于阻塞状态，则唤醒它</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对方已有资源可用</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对方已可进入临界区</a:t>
            </a:r>
            <a:r>
              <a:rPr kumimoji="1" lang="en-US" altLang="zh-CN" sz="2400" b="0" dirty="0">
                <a:effectLst/>
                <a:latin typeface="黑体" panose="02010609060101010101" pitchFamily="2" charset="-122"/>
                <a:ea typeface="黑体" panose="02010609060101010101" pitchFamily="2" charset="-122"/>
              </a:rPr>
              <a:t>)</a:t>
            </a:r>
            <a:endParaRPr kumimoji="1" lang="zh-CN" altLang="en-US" sz="2400" b="0" dirty="0">
              <a:effectLst/>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37219"/>
                                        </p:tgtEl>
                                        <p:attrNameLst>
                                          <p:attrName>style.visibility</p:attrName>
                                        </p:attrNameLst>
                                      </p:cBhvr>
                                      <p:to>
                                        <p:strVal val="visible"/>
                                      </p:to>
                                    </p:set>
                                    <p:animEffect transition="in" filter="wipe(up)">
                                      <p:cBhvr>
                                        <p:cTn id="7" dur="500"/>
                                        <p:tgtEl>
                                          <p:spTgt spid="137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251520" y="215429"/>
            <a:ext cx="8532813" cy="549275"/>
          </a:xfrm>
          <a:solidFill>
            <a:srgbClr val="FFFFFF"/>
          </a:solidFill>
          <a:ln>
            <a:miter lim="800000"/>
          </a:ln>
        </p:spPr>
        <p:txBody>
          <a:bodyPr vert="horz" wrap="square" lIns="91440" tIns="45720" rIns="91440" bIns="45720" numCol="1" anchor="t" anchorCtr="0" compatLnSpc="1">
            <a:noAutofit/>
          </a:bodyPr>
          <a:lstStyle/>
          <a:p>
            <a:pPr algn="l">
              <a:buFont typeface="Wingdings" panose="05000000000000000000" pitchFamily="2" charset="2"/>
              <a:buChar char="v"/>
            </a:pPr>
            <a:r>
              <a:rPr lang="zh-CN" altLang="en-US" sz="3200" dirty="0">
                <a:latin typeface="黑体" panose="02010609060101010101" pitchFamily="2" charset="-122"/>
                <a:ea typeface="黑体" panose="02010609060101010101" pitchFamily="2" charset="-122"/>
              </a:rPr>
              <a:t>利用</a:t>
            </a:r>
            <a:r>
              <a:rPr lang="en-US" altLang="zh-CN" sz="3200" dirty="0">
                <a:latin typeface="黑体" panose="02010609060101010101" pitchFamily="2" charset="-122"/>
                <a:ea typeface="黑体" panose="02010609060101010101" pitchFamily="2" charset="-122"/>
              </a:rPr>
              <a:t>AND</a:t>
            </a:r>
            <a:r>
              <a:rPr lang="zh-CN" altLang="en-US" sz="3200" dirty="0">
                <a:latin typeface="黑体" panose="02010609060101010101" pitchFamily="2" charset="-122"/>
                <a:ea typeface="黑体" panose="02010609060101010101" pitchFamily="2" charset="-122"/>
              </a:rPr>
              <a:t>信号量解决生产者</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消费者问题 </a:t>
            </a:r>
          </a:p>
        </p:txBody>
      </p:sp>
      <p:sp>
        <p:nvSpPr>
          <p:cNvPr id="65539" name="Rectangle 3"/>
          <p:cNvSpPr>
            <a:spLocks noGrp="1" noChangeArrowheads="1"/>
          </p:cNvSpPr>
          <p:nvPr>
            <p:ph type="body" sz="half" idx="1"/>
          </p:nvPr>
        </p:nvSpPr>
        <p:spPr>
          <a:xfrm>
            <a:off x="251520" y="836712"/>
            <a:ext cx="4104456" cy="5760640"/>
          </a:xfrm>
        </p:spPr>
        <p:style>
          <a:lnRef idx="1">
            <a:schemeClr val="accent1"/>
          </a:lnRef>
          <a:fillRef idx="2">
            <a:schemeClr val="accent1"/>
          </a:fillRef>
          <a:effectRef idx="1">
            <a:schemeClr val="accent1"/>
          </a:effectRef>
          <a:fontRef idx="minor">
            <a:schemeClr val="dk1"/>
          </a:fontRef>
        </p:style>
        <p:txBody>
          <a:bodyPr/>
          <a:lstStyle/>
          <a:p>
            <a:pPr>
              <a:buNone/>
            </a:pPr>
            <a:r>
              <a:rPr lang="en-US" altLang="zh-CN" sz="2400" b="1" dirty="0"/>
              <a:t>semaphore </a:t>
            </a:r>
            <a:r>
              <a:rPr lang="en-US" altLang="zh-CN" sz="2400" b="1" dirty="0" err="1"/>
              <a:t>mutex</a:t>
            </a:r>
            <a:r>
              <a:rPr lang="en-US" altLang="zh-CN" sz="2400" b="1" dirty="0"/>
              <a:t>=1,empty=</a:t>
            </a:r>
            <a:r>
              <a:rPr lang="en-US" altLang="zh-CN" sz="2400" b="1" dirty="0" err="1"/>
              <a:t>n,full</a:t>
            </a:r>
            <a:r>
              <a:rPr lang="en-US" altLang="zh-CN" sz="2400" b="1" dirty="0"/>
              <a:t>=0; </a:t>
            </a:r>
          </a:p>
          <a:p>
            <a:pPr>
              <a:buNone/>
            </a:pPr>
            <a:r>
              <a:rPr lang="en-US" altLang="zh-CN" sz="2400" b="1" dirty="0"/>
              <a:t>item buffer[n];</a:t>
            </a:r>
          </a:p>
          <a:p>
            <a:pPr>
              <a:buNone/>
            </a:pPr>
            <a:r>
              <a:rPr lang="en-US" altLang="zh-CN" sz="2400" b="1" dirty="0" err="1"/>
              <a:t>int</a:t>
            </a:r>
            <a:r>
              <a:rPr lang="en-US" altLang="zh-CN" sz="2400" b="1" dirty="0"/>
              <a:t> in=0, out=0;</a:t>
            </a:r>
          </a:p>
          <a:p>
            <a:pPr>
              <a:buNone/>
            </a:pPr>
            <a:r>
              <a:rPr lang="en-US" altLang="zh-CN" sz="2400" b="1" dirty="0"/>
              <a:t>main()</a:t>
            </a:r>
          </a:p>
          <a:p>
            <a:pPr>
              <a:buNone/>
            </a:pPr>
            <a:r>
              <a:rPr lang="en-US" altLang="zh-CN" sz="2400" b="1" dirty="0"/>
              <a:t>{ </a:t>
            </a:r>
            <a:r>
              <a:rPr lang="en-US" altLang="zh-CN" sz="2400" b="1" dirty="0" err="1"/>
              <a:t>cobegin</a:t>
            </a:r>
            <a:endParaRPr lang="en-US" altLang="zh-CN" sz="2400" b="1" dirty="0"/>
          </a:p>
          <a:p>
            <a:pPr>
              <a:buNone/>
            </a:pPr>
            <a:r>
              <a:rPr lang="en-US" altLang="zh-CN" sz="2400" b="1" dirty="0"/>
              <a:t>       producer();</a:t>
            </a:r>
          </a:p>
          <a:p>
            <a:pPr>
              <a:buNone/>
            </a:pPr>
            <a:r>
              <a:rPr lang="en-US" altLang="zh-CN" sz="2400" b="1" dirty="0"/>
              <a:t>       consumer();</a:t>
            </a:r>
          </a:p>
          <a:p>
            <a:pPr>
              <a:buNone/>
            </a:pPr>
            <a:r>
              <a:rPr lang="en-US" altLang="zh-CN" sz="2400" b="1" dirty="0"/>
              <a:t>    </a:t>
            </a:r>
            <a:r>
              <a:rPr lang="en-US" altLang="zh-CN" sz="2400" b="1" dirty="0" err="1"/>
              <a:t>coend</a:t>
            </a:r>
            <a:endParaRPr lang="en-US" altLang="zh-CN" sz="2400" b="1" dirty="0"/>
          </a:p>
          <a:p>
            <a:pPr>
              <a:lnSpc>
                <a:spcPct val="90000"/>
              </a:lnSpc>
              <a:buNone/>
            </a:pPr>
            <a:r>
              <a:rPr lang="en-US" altLang="zh-CN" sz="2400" b="1" dirty="0"/>
              <a:t>}          </a:t>
            </a:r>
          </a:p>
        </p:txBody>
      </p:sp>
      <p:sp>
        <p:nvSpPr>
          <p:cNvPr id="4" name="Rectangle 3"/>
          <p:cNvSpPr txBox="1">
            <a:spLocks noChangeArrowheads="1"/>
          </p:cNvSpPr>
          <p:nvPr/>
        </p:nvSpPr>
        <p:spPr bwMode="auto">
          <a:xfrm>
            <a:off x="4644008" y="836712"/>
            <a:ext cx="4176464" cy="5760640"/>
          </a:xfrm>
          <a:prstGeom prst="rect">
            <a:avLst/>
          </a:prstGeom>
          <a:ln w="9525" cap="flat" cmpd="sng" algn="ctr">
            <a:solidFill>
              <a:schemeClr val="accent1">
                <a:shade val="95000"/>
                <a:satMod val="105000"/>
              </a:schemeClr>
            </a:solidFill>
            <a:prstDash val="solid"/>
            <a:miter lim="800000"/>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p>
            <a:pPr marL="609600" indent="-609600">
              <a:lnSpc>
                <a:spcPts val="2600"/>
              </a:lnSpc>
              <a:spcBef>
                <a:spcPts val="0"/>
              </a:spcBef>
              <a:buFont typeface="Wingdings" panose="05000000000000000000" pitchFamily="2" charset="2"/>
              <a:buNone/>
            </a:pPr>
            <a:r>
              <a:rPr lang="en-US" altLang="zh-CN" sz="2400" dirty="0">
                <a:effectLst/>
                <a:ea typeface="楷体_GB2312" pitchFamily="49" charset="-122"/>
              </a:rPr>
              <a:t>producer()</a:t>
            </a:r>
          </a:p>
          <a:p>
            <a:pPr marL="609600" indent="-609600">
              <a:lnSpc>
                <a:spcPts val="2600"/>
              </a:lnSpc>
              <a:spcBef>
                <a:spcPts val="0"/>
              </a:spcBef>
              <a:buFont typeface="Wingdings" panose="05000000000000000000" pitchFamily="2" charset="2"/>
              <a:buNone/>
            </a:pPr>
            <a:r>
              <a:rPr lang="zh-CN" altLang="en-US" sz="2400" dirty="0">
                <a:effectLst/>
                <a:ea typeface="楷体_GB2312" pitchFamily="49" charset="-122"/>
              </a:rPr>
              <a:t> </a:t>
            </a:r>
            <a:r>
              <a:rPr lang="en-US" altLang="zh-CN" sz="2400" dirty="0">
                <a:effectLst/>
                <a:ea typeface="楷体_GB2312" pitchFamily="49" charset="-122"/>
              </a:rPr>
              <a:t>{while(1)</a:t>
            </a:r>
          </a:p>
          <a:p>
            <a:pPr marL="609600" indent="-609600">
              <a:lnSpc>
                <a:spcPts val="2600"/>
              </a:lnSpc>
              <a:spcBef>
                <a:spcPts val="0"/>
              </a:spcBef>
              <a:buFont typeface="Wingdings" panose="05000000000000000000" pitchFamily="2" charset="2"/>
              <a:buNone/>
            </a:pPr>
            <a:r>
              <a:rPr lang="en-US" altLang="zh-CN" sz="2400" dirty="0">
                <a:effectLst/>
                <a:ea typeface="楷体_GB2312" pitchFamily="49" charset="-122"/>
              </a:rPr>
              <a:t>   {    …</a:t>
            </a:r>
          </a:p>
          <a:p>
            <a:pPr marL="609600" indent="-609600">
              <a:lnSpc>
                <a:spcPts val="2600"/>
              </a:lnSpc>
              <a:spcBef>
                <a:spcPts val="0"/>
              </a:spcBef>
              <a:buFont typeface="Wingdings" panose="05000000000000000000" pitchFamily="2" charset="2"/>
              <a:buNone/>
            </a:pPr>
            <a:r>
              <a:rPr lang="en-US" altLang="zh-CN" sz="2400" dirty="0">
                <a:effectLst/>
                <a:ea typeface="楷体_GB2312" pitchFamily="49" charset="-122"/>
              </a:rPr>
              <a:t>	produce an item in </a:t>
            </a:r>
            <a:r>
              <a:rPr lang="en-US" altLang="zh-CN" sz="2400" dirty="0" err="1">
                <a:effectLst/>
                <a:ea typeface="楷体_GB2312" pitchFamily="49" charset="-122"/>
              </a:rPr>
              <a:t>nextp</a:t>
            </a:r>
            <a:r>
              <a:rPr lang="en-US" altLang="zh-CN" sz="2400" dirty="0">
                <a:effectLst/>
                <a:ea typeface="楷体_GB2312" pitchFamily="49" charset="-122"/>
              </a:rPr>
              <a:t>;</a:t>
            </a:r>
          </a:p>
          <a:p>
            <a:pPr marL="609600" indent="-609600">
              <a:lnSpc>
                <a:spcPts val="2600"/>
              </a:lnSpc>
              <a:spcBef>
                <a:spcPts val="0"/>
              </a:spcBef>
              <a:buFont typeface="Wingdings" panose="05000000000000000000" pitchFamily="2" charset="2"/>
              <a:buNone/>
            </a:pPr>
            <a:r>
              <a:rPr lang="en-US" altLang="zh-CN" sz="2400" dirty="0">
                <a:effectLst/>
                <a:ea typeface="楷体_GB2312" pitchFamily="49" charset="-122"/>
              </a:rPr>
              <a:t>	…</a:t>
            </a:r>
          </a:p>
          <a:p>
            <a:pPr marL="609600" indent="-609600">
              <a:lnSpc>
                <a:spcPts val="2600"/>
              </a:lnSpc>
              <a:spcBef>
                <a:spcPts val="0"/>
              </a:spcBef>
              <a:buFont typeface="Wingdings" panose="05000000000000000000" pitchFamily="2" charset="2"/>
              <a:buNone/>
            </a:pPr>
            <a:r>
              <a:rPr lang="en-US" altLang="zh-CN" sz="2400" dirty="0">
                <a:effectLst/>
                <a:ea typeface="楷体_GB2312" pitchFamily="49" charset="-122"/>
              </a:rPr>
              <a:t>	</a:t>
            </a:r>
            <a:r>
              <a:rPr lang="en-US" altLang="zh-CN" sz="2400" dirty="0" err="1">
                <a:solidFill>
                  <a:srgbClr val="FF0000"/>
                </a:solidFill>
                <a:effectLst/>
                <a:ea typeface="楷体_GB2312" pitchFamily="49" charset="-122"/>
              </a:rPr>
              <a:t>swait</a:t>
            </a:r>
            <a:r>
              <a:rPr lang="en-US" altLang="zh-CN" sz="2400" dirty="0">
                <a:solidFill>
                  <a:srgbClr val="FF0000"/>
                </a:solidFill>
                <a:effectLst/>
                <a:ea typeface="楷体_GB2312" pitchFamily="49" charset="-122"/>
              </a:rPr>
              <a:t>(empty, </a:t>
            </a:r>
            <a:r>
              <a:rPr lang="en-US" altLang="zh-CN" sz="2400" dirty="0" err="1">
                <a:solidFill>
                  <a:srgbClr val="FF0000"/>
                </a:solidFill>
                <a:effectLst/>
                <a:ea typeface="楷体_GB2312" pitchFamily="49" charset="-122"/>
              </a:rPr>
              <a:t>mutex</a:t>
            </a:r>
            <a:r>
              <a:rPr lang="en-US" altLang="zh-CN" sz="2400" dirty="0">
                <a:solidFill>
                  <a:srgbClr val="FF0000"/>
                </a:solidFill>
                <a:effectLst/>
                <a:ea typeface="楷体_GB2312" pitchFamily="49" charset="-122"/>
              </a:rPr>
              <a:t>);</a:t>
            </a:r>
          </a:p>
          <a:p>
            <a:pPr marL="609600" indent="-609600">
              <a:lnSpc>
                <a:spcPts val="2600"/>
              </a:lnSpc>
              <a:spcBef>
                <a:spcPts val="0"/>
              </a:spcBef>
              <a:buFont typeface="Wingdings" panose="05000000000000000000" pitchFamily="2" charset="2"/>
              <a:buNone/>
            </a:pPr>
            <a:r>
              <a:rPr lang="en-US" altLang="zh-CN" sz="2400" dirty="0">
                <a:effectLst/>
                <a:ea typeface="楷体_GB2312" pitchFamily="49" charset="-122"/>
              </a:rPr>
              <a:t>	buffer(in)=</a:t>
            </a:r>
            <a:r>
              <a:rPr lang="en-US" altLang="zh-CN" sz="2400" dirty="0" err="1">
                <a:effectLst/>
                <a:ea typeface="楷体_GB2312" pitchFamily="49" charset="-122"/>
              </a:rPr>
              <a:t>nextp</a:t>
            </a:r>
            <a:r>
              <a:rPr lang="en-US" altLang="zh-CN" sz="2400" dirty="0">
                <a:effectLst/>
                <a:ea typeface="楷体_GB2312" pitchFamily="49" charset="-122"/>
              </a:rPr>
              <a:t>;</a:t>
            </a:r>
          </a:p>
          <a:p>
            <a:pPr marL="609600" indent="-609600">
              <a:lnSpc>
                <a:spcPts val="2600"/>
              </a:lnSpc>
              <a:spcBef>
                <a:spcPts val="0"/>
              </a:spcBef>
              <a:buFont typeface="Wingdings" panose="05000000000000000000" pitchFamily="2" charset="2"/>
              <a:buNone/>
            </a:pPr>
            <a:r>
              <a:rPr kumimoji="0" lang="en-US" altLang="zh-CN" sz="2400" b="1" i="0" u="none" strike="noStrike" kern="0" cap="none" spc="0" normalizeH="0" noProof="0" dirty="0">
                <a:ln>
                  <a:noFill/>
                </a:ln>
                <a:solidFill>
                  <a:schemeClr val="dk1"/>
                </a:solidFill>
                <a:effectLst/>
                <a:uLnTx/>
                <a:uFillTx/>
                <a:latin typeface="+mn-lt"/>
                <a:ea typeface="楷体_GB2312" pitchFamily="49" charset="-122"/>
                <a:cs typeface="+mn-cs"/>
              </a:rPr>
              <a:t>        </a:t>
            </a: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in:=(in+1) mod n;</a:t>
            </a:r>
          </a:p>
          <a:p>
            <a:pPr marL="609600" indent="-609600">
              <a:lnSpc>
                <a:spcPts val="2600"/>
              </a:lnSpc>
              <a:spcBef>
                <a:spcPts val="0"/>
              </a:spcBef>
              <a:buFont typeface="Wingdings" panose="05000000000000000000" pitchFamily="2" charset="2"/>
              <a:buNone/>
            </a:pPr>
            <a:r>
              <a:rPr lang="en-US" altLang="zh-CN" sz="2400" kern="0" dirty="0">
                <a:effectLst/>
                <a:ea typeface="楷体_GB2312" pitchFamily="49" charset="-122"/>
              </a:rPr>
              <a:t>        </a:t>
            </a:r>
            <a:r>
              <a:rPr kumimoji="0" lang="en-US" altLang="zh-CN" sz="2400" b="1" i="0" u="none" strike="noStrike" kern="0" cap="none" spc="0" normalizeH="0" baseline="0" noProof="0" dirty="0" err="1">
                <a:ln>
                  <a:noFill/>
                </a:ln>
                <a:solidFill>
                  <a:srgbClr val="FF0000"/>
                </a:solidFill>
                <a:effectLst/>
                <a:uLnTx/>
                <a:uFillTx/>
                <a:latin typeface="+mn-lt"/>
                <a:ea typeface="楷体_GB2312" pitchFamily="49" charset="-122"/>
                <a:cs typeface="+mn-cs"/>
              </a:rPr>
              <a:t>ssingal</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a:t>
            </a:r>
            <a:r>
              <a:rPr kumimoji="0" lang="en-US" altLang="zh-CN" sz="2400" b="1" i="0" u="none" strike="noStrike" kern="0" cap="none" spc="0" normalizeH="0" baseline="0" noProof="0" dirty="0" err="1">
                <a:ln>
                  <a:noFill/>
                </a:ln>
                <a:solidFill>
                  <a:srgbClr val="FF0000"/>
                </a:solidFill>
                <a:effectLst/>
                <a:uLnTx/>
                <a:uFillTx/>
                <a:latin typeface="+mn-lt"/>
                <a:ea typeface="楷体_GB2312" pitchFamily="49" charset="-122"/>
                <a:cs typeface="+mn-cs"/>
              </a:rPr>
              <a:t>mutex</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 full);</a:t>
            </a:r>
            <a:r>
              <a:rPr kumimoji="0" lang="en-US" altLang="zh-CN" sz="2400" b="1" i="0" u="none" strike="noStrike" kern="0" cap="none" spc="0" normalizeH="0" baseline="0" noProof="0" dirty="0">
                <a:ln>
                  <a:noFill/>
                </a:ln>
                <a:solidFill>
                  <a:schemeClr val="dk1"/>
                </a:solidFill>
                <a:effectLst/>
                <a:uLnTx/>
                <a:uFillTx/>
                <a:ea typeface="楷体_GB2312" pitchFamily="49" charset="-122"/>
              </a:rPr>
              <a:t>}}</a:t>
            </a:r>
            <a:endParaRPr lang="en-US" altLang="zh-CN" sz="2400" kern="0" dirty="0">
              <a:effectLst/>
              <a:ea typeface="楷体_GB2312" pitchFamily="49" charset="-122"/>
            </a:endParaRPr>
          </a:p>
          <a:p>
            <a:pPr marL="609600" indent="-609600">
              <a:lnSpc>
                <a:spcPts val="2600"/>
              </a:lnSpc>
              <a:spcBef>
                <a:spcPts val="0"/>
              </a:spcBef>
              <a:buFont typeface="Wingdings" panose="05000000000000000000" pitchFamily="2" charset="2"/>
              <a:buNone/>
            </a:pP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consumer()</a:t>
            </a:r>
          </a:p>
          <a:p>
            <a:pPr marL="609600" indent="-609600">
              <a:lnSpc>
                <a:spcPts val="2600"/>
              </a:lnSpc>
              <a:spcBef>
                <a:spcPts val="0"/>
              </a:spcBef>
              <a:buFont typeface="Wingdings" panose="05000000000000000000" pitchFamily="2" charset="2"/>
              <a:buNone/>
            </a:pPr>
            <a:r>
              <a:rPr lang="en-US" altLang="zh-CN" sz="2400" kern="0" dirty="0">
                <a:effectLst/>
                <a:ea typeface="楷体_GB2312" pitchFamily="49" charset="-122"/>
              </a:rPr>
              <a:t>   </a:t>
            </a: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{while(1)</a:t>
            </a:r>
          </a:p>
          <a:p>
            <a:pPr marL="990600" marR="0" lvl="1" indent="-533400" algn="l" defTabSz="914400" rtl="0" eaLnBrk="1" fontAlgn="base" latinLnBrk="0" hangingPunct="1">
              <a:lnSpc>
                <a:spcPts val="2600"/>
              </a:lnSpc>
              <a:spcBef>
                <a:spcPts val="0"/>
              </a:spcBef>
              <a:spcAft>
                <a:spcPct val="0"/>
              </a:spcAft>
              <a:buClr>
                <a:srgbClr val="0066FF"/>
              </a:buClr>
              <a:buSzTx/>
              <a:buFont typeface="Times New Roman" panose="02020603050405020304" pitchFamily="18" charset="0"/>
              <a:buNone/>
              <a:defRPr/>
            </a:pPr>
            <a:r>
              <a:rPr lang="en-US" altLang="zh-CN" sz="2400" kern="0" dirty="0">
                <a:effectLst/>
                <a:ea typeface="楷体_GB2312" pitchFamily="49" charset="-122"/>
              </a:rPr>
              <a:t> { </a:t>
            </a:r>
            <a:r>
              <a:rPr kumimoji="0" lang="en-US" altLang="zh-CN" sz="2400" b="1" i="0" u="none" strike="noStrike" kern="0" cap="none" spc="0" normalizeH="0" baseline="0" noProof="0" dirty="0" err="1">
                <a:ln>
                  <a:noFill/>
                </a:ln>
                <a:solidFill>
                  <a:srgbClr val="FF0000"/>
                </a:solidFill>
                <a:effectLst/>
                <a:uLnTx/>
                <a:uFillTx/>
                <a:latin typeface="+mn-lt"/>
                <a:ea typeface="楷体_GB2312" pitchFamily="49" charset="-122"/>
                <a:cs typeface="+mn-cs"/>
              </a:rPr>
              <a:t>swait</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(full, </a:t>
            </a:r>
            <a:r>
              <a:rPr kumimoji="0" lang="en-US" altLang="zh-CN" sz="2400" b="1" i="0" u="none" strike="noStrike" kern="0" cap="none" spc="0" normalizeH="0" baseline="0" noProof="0" dirty="0" err="1">
                <a:ln>
                  <a:noFill/>
                </a:ln>
                <a:solidFill>
                  <a:srgbClr val="FF0000"/>
                </a:solidFill>
                <a:effectLst/>
                <a:uLnTx/>
                <a:uFillTx/>
                <a:latin typeface="+mn-lt"/>
                <a:ea typeface="楷体_GB2312" pitchFamily="49" charset="-122"/>
                <a:cs typeface="+mn-cs"/>
              </a:rPr>
              <a:t>mutex</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a:t>
            </a:r>
          </a:p>
          <a:p>
            <a:pPr marL="990600" marR="0" lvl="1" indent="-533400" algn="l" defTabSz="914400" rtl="0" eaLnBrk="1" fontAlgn="base" latinLnBrk="0" hangingPunct="1">
              <a:lnSpc>
                <a:spcPts val="2600"/>
              </a:lnSpc>
              <a:spcBef>
                <a:spcPts val="0"/>
              </a:spcBef>
              <a:spcAft>
                <a:spcPct val="0"/>
              </a:spcAft>
              <a:buClr>
                <a:srgbClr val="0066FF"/>
              </a:buClr>
              <a:buSzTx/>
              <a:buFont typeface="Times New Roman" panose="02020603050405020304" pitchFamily="18" charset="0"/>
              <a:buNone/>
              <a:defRPr/>
            </a:pP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   </a:t>
            </a:r>
            <a:r>
              <a:rPr kumimoji="0" lang="en-US" altLang="zh-CN" sz="2400" b="1" i="0" u="none" strike="noStrike" kern="0" cap="none" spc="0" normalizeH="0" baseline="0" noProof="0" dirty="0" err="1">
                <a:ln>
                  <a:noFill/>
                </a:ln>
                <a:solidFill>
                  <a:schemeClr val="dk1"/>
                </a:solidFill>
                <a:effectLst/>
                <a:uLnTx/>
                <a:uFillTx/>
                <a:latin typeface="+mn-lt"/>
                <a:ea typeface="楷体_GB2312" pitchFamily="49" charset="-122"/>
                <a:cs typeface="+mn-cs"/>
              </a:rPr>
              <a:t>nextc</a:t>
            </a: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=buffer(out);</a:t>
            </a:r>
          </a:p>
          <a:p>
            <a:pPr marL="990600" marR="0" lvl="1" indent="-533400" algn="l" defTabSz="914400" rtl="0" eaLnBrk="1" fontAlgn="base" latinLnBrk="0" hangingPunct="1">
              <a:lnSpc>
                <a:spcPts val="2600"/>
              </a:lnSpc>
              <a:spcBef>
                <a:spcPts val="0"/>
              </a:spcBef>
              <a:spcAft>
                <a:spcPct val="0"/>
              </a:spcAft>
              <a:buClr>
                <a:srgbClr val="0066FF"/>
              </a:buClr>
              <a:buSzTx/>
              <a:buFont typeface="Times New Roman" panose="02020603050405020304" pitchFamily="18" charset="0"/>
              <a:buNone/>
              <a:defRPr/>
            </a:pP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   out=(out+1) mod n;</a:t>
            </a:r>
          </a:p>
          <a:p>
            <a:pPr marL="990600" marR="0" lvl="1" indent="-533400" algn="l" defTabSz="914400" rtl="0" eaLnBrk="1" fontAlgn="base" latinLnBrk="0" hangingPunct="1">
              <a:lnSpc>
                <a:spcPts val="2600"/>
              </a:lnSpc>
              <a:spcBef>
                <a:spcPts val="0"/>
              </a:spcBef>
              <a:spcAft>
                <a:spcPct val="0"/>
              </a:spcAft>
              <a:buClr>
                <a:srgbClr val="0066FF"/>
              </a:buClr>
              <a:buSzTx/>
              <a:buFont typeface="Times New Roman" panose="02020603050405020304" pitchFamily="18" charset="0"/>
              <a:buNone/>
              <a:defRPr/>
            </a:pP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   </a:t>
            </a:r>
            <a:r>
              <a:rPr kumimoji="0" lang="en-US" altLang="zh-CN" sz="2400" b="1" i="0" u="none" strike="noStrike" kern="0" cap="none" spc="0" normalizeH="0" baseline="0" noProof="0" dirty="0" err="1">
                <a:ln>
                  <a:noFill/>
                </a:ln>
                <a:solidFill>
                  <a:srgbClr val="FF0000"/>
                </a:solidFill>
                <a:effectLst/>
                <a:uLnTx/>
                <a:uFillTx/>
                <a:latin typeface="+mn-lt"/>
                <a:ea typeface="楷体_GB2312" pitchFamily="49" charset="-122"/>
                <a:cs typeface="+mn-cs"/>
              </a:rPr>
              <a:t>ssignal</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a:t>
            </a:r>
            <a:r>
              <a:rPr kumimoji="0" lang="en-US" altLang="zh-CN" sz="2400" b="1" i="0" u="none" strike="noStrike" kern="0" cap="none" spc="0" normalizeH="0" baseline="0" noProof="0" dirty="0" err="1">
                <a:ln>
                  <a:noFill/>
                </a:ln>
                <a:solidFill>
                  <a:srgbClr val="FF0000"/>
                </a:solidFill>
                <a:effectLst/>
                <a:uLnTx/>
                <a:uFillTx/>
                <a:latin typeface="+mn-lt"/>
                <a:ea typeface="楷体_GB2312" pitchFamily="49" charset="-122"/>
                <a:cs typeface="+mn-cs"/>
              </a:rPr>
              <a:t>mutex</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 empty);</a:t>
            </a:r>
          </a:p>
          <a:p>
            <a:pPr marL="990600" marR="0" lvl="1" indent="-533400" algn="l" defTabSz="914400" rtl="0" eaLnBrk="1" fontAlgn="base" latinLnBrk="0" hangingPunct="1">
              <a:lnSpc>
                <a:spcPts val="2600"/>
              </a:lnSpc>
              <a:spcBef>
                <a:spcPts val="0"/>
              </a:spcBef>
              <a:spcAft>
                <a:spcPct val="0"/>
              </a:spcAft>
              <a:buClr>
                <a:srgbClr val="0066FF"/>
              </a:buClr>
              <a:buSzTx/>
              <a:buFont typeface="Times New Roman" panose="02020603050405020304" pitchFamily="18" charset="0"/>
              <a:buNone/>
              <a:defRPr/>
            </a:pP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consumer the item in </a:t>
            </a:r>
            <a:r>
              <a:rPr kumimoji="0" lang="en-US" altLang="zh-CN" sz="2400" b="1" i="0" u="none" strike="noStrike" kern="0" cap="none" spc="0" normalizeH="0" baseline="0" noProof="0" dirty="0" err="1">
                <a:ln>
                  <a:noFill/>
                </a:ln>
                <a:solidFill>
                  <a:schemeClr val="dk1"/>
                </a:solidFill>
                <a:effectLst/>
                <a:uLnTx/>
                <a:uFillTx/>
                <a:latin typeface="+mn-lt"/>
                <a:ea typeface="楷体_GB2312" pitchFamily="49" charset="-122"/>
                <a:cs typeface="+mn-cs"/>
              </a:rPr>
              <a:t>nextc</a:t>
            </a: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a:t>
            </a:r>
          </a:p>
          <a:p>
            <a:pPr marL="990600" marR="0" lvl="1" indent="-533400" algn="l" defTabSz="914400" rtl="0" eaLnBrk="1" fontAlgn="base" latinLnBrk="0" hangingPunct="1">
              <a:lnSpc>
                <a:spcPts val="2600"/>
              </a:lnSpc>
              <a:spcBef>
                <a:spcPts val="0"/>
              </a:spcBef>
              <a:spcAft>
                <a:spcPct val="0"/>
              </a:spcAft>
              <a:buClr>
                <a:srgbClr val="0066FF"/>
              </a:buClr>
              <a:buSzTx/>
              <a:buFont typeface="Times New Roman" panose="02020603050405020304" pitchFamily="18" charset="0"/>
              <a:buNone/>
              <a:defRPr/>
            </a:pPr>
            <a:r>
              <a:rPr kumimoji="0" lang="en-US" altLang="zh-CN" sz="2400" b="1" i="0" u="none" strike="noStrike" kern="0" cap="none" spc="0" normalizeH="0" baseline="0" noProof="0" dirty="0">
                <a:ln>
                  <a:noFill/>
                </a:ln>
                <a:solidFill>
                  <a:schemeClr val="dk1"/>
                </a:solidFill>
                <a:effectLst/>
                <a:uLnTx/>
                <a:uFillTx/>
                <a:latin typeface="+mn-lt"/>
                <a:ea typeface="楷体_GB2312" pitchFamily="49" charset="-122"/>
                <a:cs typeface="+mn-cs"/>
              </a:rPr>
              <a:t>   } }</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1698" name="Rectangle 2"/>
          <p:cNvSpPr>
            <a:spLocks noGrp="1" noChangeArrowheads="1"/>
          </p:cNvSpPr>
          <p:nvPr>
            <p:ph type="title"/>
          </p:nvPr>
        </p:nvSpPr>
        <p:spPr bwMode="auto">
          <a:xfrm>
            <a:off x="381000" y="533400"/>
            <a:ext cx="8532813"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2.4.2</a:t>
            </a:r>
            <a:r>
              <a:rPr lang="zh-CN" altLang="en-US" dirty="0">
                <a:latin typeface="黑体" panose="02010609060101010101" pitchFamily="2" charset="-122"/>
                <a:ea typeface="黑体" panose="02010609060101010101" pitchFamily="2" charset="-122"/>
              </a:rPr>
              <a:t> 哲学家进餐问题</a:t>
            </a:r>
          </a:p>
        </p:txBody>
      </p:sp>
      <p:sp>
        <p:nvSpPr>
          <p:cNvPr id="541699" name="Rectangle 3"/>
          <p:cNvSpPr>
            <a:spLocks noGrp="1" noChangeArrowheads="1"/>
          </p:cNvSpPr>
          <p:nvPr>
            <p:ph type="body" sz="half" idx="1"/>
          </p:nvPr>
        </p:nvSpPr>
        <p:spPr>
          <a:xfrm>
            <a:off x="323826" y="1268562"/>
            <a:ext cx="1439862" cy="576262"/>
          </a:xfrm>
        </p:spPr>
        <p:style>
          <a:lnRef idx="1">
            <a:schemeClr val="accent1"/>
          </a:lnRef>
          <a:fillRef idx="2">
            <a:schemeClr val="accent1"/>
          </a:fillRef>
          <a:effectRef idx="1">
            <a:schemeClr val="accent1"/>
          </a:effectRef>
          <a:fontRef idx="minor">
            <a:schemeClr val="dk1"/>
          </a:fontRef>
        </p:style>
        <p:txBody>
          <a:bodyPr/>
          <a:lstStyle/>
          <a:p>
            <a:pPr>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问题描述</a:t>
            </a:r>
          </a:p>
        </p:txBody>
      </p:sp>
      <p:sp>
        <p:nvSpPr>
          <p:cNvPr id="541772" name="Text Box 76"/>
          <p:cNvSpPr txBox="1">
            <a:spLocks noChangeArrowheads="1"/>
          </p:cNvSpPr>
          <p:nvPr/>
        </p:nvSpPr>
        <p:spPr bwMode="auto">
          <a:xfrm>
            <a:off x="900216" y="5927726"/>
            <a:ext cx="7056437" cy="457200"/>
          </a:xfrm>
          <a:prstGeom prst="rect">
            <a:avLst/>
          </a:prstGeom>
        </p:spPr>
        <p:style>
          <a:lnRef idx="2">
            <a:schemeClr val="accent3"/>
          </a:lnRef>
          <a:fillRef idx="1">
            <a:schemeClr val="lt1"/>
          </a:fillRef>
          <a:effectRef idx="0">
            <a:schemeClr val="accent3"/>
          </a:effectRef>
          <a:fontRef idx="minor">
            <a:schemeClr val="dk1"/>
          </a:fontRef>
        </p:style>
        <p:txBody>
          <a:bodyPr>
            <a:spAutoFit/>
          </a:bodyPr>
          <a:lstStyle/>
          <a:p>
            <a:r>
              <a:rPr lang="en-US" altLang="zh-CN" sz="2400" dirty="0">
                <a:effectLst>
                  <a:outerShdw blurRad="38100" dist="38100" dir="2700000" algn="tl">
                    <a:srgbClr val="FFFFFF"/>
                  </a:outerShdw>
                </a:effectLst>
                <a:latin typeface="黑体" panose="02010609060101010101" pitchFamily="2" charset="-122"/>
                <a:ea typeface="黑体" panose="02010609060101010101" pitchFamily="2" charset="-122"/>
              </a:rPr>
              <a:t>5</a:t>
            </a:r>
            <a:r>
              <a:rPr lang="zh-CN" altLang="en-US" sz="2400" dirty="0">
                <a:effectLst>
                  <a:outerShdw blurRad="38100" dist="38100" dir="2700000" algn="tl">
                    <a:srgbClr val="FFFFFF"/>
                  </a:outerShdw>
                </a:effectLst>
                <a:latin typeface="黑体" panose="02010609060101010101" pitchFamily="2" charset="-122"/>
                <a:ea typeface="黑体" panose="02010609060101010101" pitchFamily="2" charset="-122"/>
              </a:rPr>
              <a:t>个哲学家用</a:t>
            </a:r>
            <a:r>
              <a:rPr lang="en-US" altLang="zh-CN" sz="2400" dirty="0">
                <a:effectLst>
                  <a:outerShdw blurRad="38100" dist="38100" dir="2700000" algn="tl">
                    <a:srgbClr val="FFFFFF"/>
                  </a:outerShdw>
                </a:effectLst>
                <a:latin typeface="黑体" panose="02010609060101010101" pitchFamily="2" charset="-122"/>
                <a:ea typeface="黑体" panose="02010609060101010101" pitchFamily="2" charset="-122"/>
              </a:rPr>
              <a:t>5</a:t>
            </a:r>
            <a:r>
              <a:rPr lang="zh-CN" altLang="en-US" sz="2400" dirty="0">
                <a:effectLst>
                  <a:outerShdw blurRad="38100" dist="38100" dir="2700000" algn="tl">
                    <a:srgbClr val="FFFFFF"/>
                  </a:outerShdw>
                </a:effectLst>
                <a:latin typeface="黑体" panose="02010609060101010101" pitchFamily="2" charset="-122"/>
                <a:ea typeface="黑体" panose="02010609060101010101" pitchFamily="2" charset="-122"/>
              </a:rPr>
              <a:t>只筷子进食，筷子交替摆放。</a:t>
            </a:r>
          </a:p>
        </p:txBody>
      </p:sp>
      <p:grpSp>
        <p:nvGrpSpPr>
          <p:cNvPr id="59" name="Group 5"/>
          <p:cNvGrpSpPr/>
          <p:nvPr/>
        </p:nvGrpSpPr>
        <p:grpSpPr bwMode="auto">
          <a:xfrm>
            <a:off x="4777397" y="1636915"/>
            <a:ext cx="4054475" cy="3862389"/>
            <a:chOff x="538" y="822"/>
            <a:chExt cx="2554" cy="2433"/>
          </a:xfrm>
        </p:grpSpPr>
        <p:grpSp>
          <p:nvGrpSpPr>
            <p:cNvPr id="60" name="Group 6"/>
            <p:cNvGrpSpPr/>
            <p:nvPr/>
          </p:nvGrpSpPr>
          <p:grpSpPr bwMode="auto">
            <a:xfrm>
              <a:off x="1539" y="2877"/>
              <a:ext cx="583" cy="378"/>
              <a:chOff x="842" y="3076"/>
              <a:chExt cx="583" cy="378"/>
            </a:xfrm>
          </p:grpSpPr>
          <p:sp>
            <p:nvSpPr>
              <p:cNvPr id="102" name="AutoShape 7"/>
              <p:cNvSpPr>
                <a:spLocks noChangeArrowheads="1"/>
              </p:cNvSpPr>
              <p:nvPr/>
            </p:nvSpPr>
            <p:spPr bwMode="auto">
              <a:xfrm>
                <a:off x="946" y="3104"/>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103" name="Oval 8"/>
              <p:cNvSpPr>
                <a:spLocks noChangeArrowheads="1"/>
              </p:cNvSpPr>
              <p:nvPr/>
            </p:nvSpPr>
            <p:spPr bwMode="auto">
              <a:xfrm>
                <a:off x="1322" y="3107"/>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04" name="Oval 9"/>
              <p:cNvSpPr>
                <a:spLocks noChangeArrowheads="1"/>
              </p:cNvSpPr>
              <p:nvPr/>
            </p:nvSpPr>
            <p:spPr bwMode="auto">
              <a:xfrm>
                <a:off x="842" y="3111"/>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05" name="Line 10"/>
              <p:cNvSpPr>
                <a:spLocks noChangeShapeType="1"/>
              </p:cNvSpPr>
              <p:nvPr/>
            </p:nvSpPr>
            <p:spPr bwMode="auto">
              <a:xfrm>
                <a:off x="954" y="3310"/>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106" name="Text Box 11"/>
              <p:cNvSpPr txBox="1">
                <a:spLocks noChangeArrowheads="1"/>
              </p:cNvSpPr>
              <p:nvPr/>
            </p:nvSpPr>
            <p:spPr bwMode="auto">
              <a:xfrm>
                <a:off x="988" y="3076"/>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P0</a:t>
                </a:r>
              </a:p>
            </p:txBody>
          </p:sp>
        </p:grpSp>
        <p:grpSp>
          <p:nvGrpSpPr>
            <p:cNvPr id="61" name="Group 12"/>
            <p:cNvGrpSpPr/>
            <p:nvPr/>
          </p:nvGrpSpPr>
          <p:grpSpPr bwMode="auto">
            <a:xfrm rot="17280000">
              <a:off x="2611" y="2207"/>
              <a:ext cx="583" cy="378"/>
              <a:chOff x="1578" y="3092"/>
              <a:chExt cx="583" cy="378"/>
            </a:xfrm>
          </p:grpSpPr>
          <p:sp>
            <p:nvSpPr>
              <p:cNvPr id="97" name="AutoShape 13"/>
              <p:cNvSpPr>
                <a:spLocks noChangeArrowheads="1"/>
              </p:cNvSpPr>
              <p:nvPr/>
            </p:nvSpPr>
            <p:spPr bwMode="auto">
              <a:xfrm>
                <a:off x="1682" y="3120"/>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98" name="Oval 14"/>
              <p:cNvSpPr>
                <a:spLocks noChangeArrowheads="1"/>
              </p:cNvSpPr>
              <p:nvPr/>
            </p:nvSpPr>
            <p:spPr bwMode="auto">
              <a:xfrm>
                <a:off x="2058" y="3123"/>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99" name="Oval 15"/>
              <p:cNvSpPr>
                <a:spLocks noChangeArrowheads="1"/>
              </p:cNvSpPr>
              <p:nvPr/>
            </p:nvSpPr>
            <p:spPr bwMode="auto">
              <a:xfrm>
                <a:off x="1578" y="3127"/>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00" name="Line 16"/>
              <p:cNvSpPr>
                <a:spLocks noChangeShapeType="1"/>
              </p:cNvSpPr>
              <p:nvPr/>
            </p:nvSpPr>
            <p:spPr bwMode="auto">
              <a:xfrm>
                <a:off x="1692" y="3326"/>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101" name="Text Box 17"/>
              <p:cNvSpPr txBox="1">
                <a:spLocks noChangeArrowheads="1"/>
              </p:cNvSpPr>
              <p:nvPr/>
            </p:nvSpPr>
            <p:spPr bwMode="auto">
              <a:xfrm>
                <a:off x="1724" y="309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P1</a:t>
                </a:r>
              </a:p>
            </p:txBody>
          </p:sp>
        </p:grpSp>
        <p:grpSp>
          <p:nvGrpSpPr>
            <p:cNvPr id="62" name="Group 18"/>
            <p:cNvGrpSpPr/>
            <p:nvPr/>
          </p:nvGrpSpPr>
          <p:grpSpPr bwMode="auto">
            <a:xfrm rot="12960000">
              <a:off x="2212" y="852"/>
              <a:ext cx="582" cy="379"/>
              <a:chOff x="2267" y="3109"/>
              <a:chExt cx="582" cy="379"/>
            </a:xfrm>
          </p:grpSpPr>
          <p:sp>
            <p:nvSpPr>
              <p:cNvPr id="92" name="AutoShape 19"/>
              <p:cNvSpPr>
                <a:spLocks noChangeArrowheads="1"/>
              </p:cNvSpPr>
              <p:nvPr/>
            </p:nvSpPr>
            <p:spPr bwMode="auto">
              <a:xfrm>
                <a:off x="2370" y="3137"/>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93" name="Oval 20"/>
              <p:cNvSpPr>
                <a:spLocks noChangeArrowheads="1"/>
              </p:cNvSpPr>
              <p:nvPr/>
            </p:nvSpPr>
            <p:spPr bwMode="auto">
              <a:xfrm>
                <a:off x="2746" y="3140"/>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94" name="Oval 21"/>
              <p:cNvSpPr>
                <a:spLocks noChangeArrowheads="1"/>
              </p:cNvSpPr>
              <p:nvPr/>
            </p:nvSpPr>
            <p:spPr bwMode="auto">
              <a:xfrm>
                <a:off x="2267" y="3145"/>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95" name="Line 22"/>
              <p:cNvSpPr>
                <a:spLocks noChangeShapeType="1"/>
              </p:cNvSpPr>
              <p:nvPr/>
            </p:nvSpPr>
            <p:spPr bwMode="auto">
              <a:xfrm>
                <a:off x="2379" y="3343"/>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96" name="Text Box 23"/>
              <p:cNvSpPr txBox="1">
                <a:spLocks noChangeArrowheads="1"/>
              </p:cNvSpPr>
              <p:nvPr/>
            </p:nvSpPr>
            <p:spPr bwMode="auto">
              <a:xfrm>
                <a:off x="2412" y="3109"/>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dirty="0">
                    <a:ea typeface="宋体" panose="02010600030101010101" pitchFamily="2" charset="-122"/>
                  </a:rPr>
                  <a:t>P2</a:t>
                </a:r>
              </a:p>
            </p:txBody>
          </p:sp>
        </p:grpSp>
        <p:grpSp>
          <p:nvGrpSpPr>
            <p:cNvPr id="63" name="Group 24"/>
            <p:cNvGrpSpPr/>
            <p:nvPr/>
          </p:nvGrpSpPr>
          <p:grpSpPr bwMode="auto">
            <a:xfrm rot="8640000">
              <a:off x="759" y="891"/>
              <a:ext cx="583" cy="378"/>
              <a:chOff x="978" y="2483"/>
              <a:chExt cx="583" cy="378"/>
            </a:xfrm>
          </p:grpSpPr>
          <p:sp>
            <p:nvSpPr>
              <p:cNvPr id="87" name="AutoShape 25"/>
              <p:cNvSpPr>
                <a:spLocks noChangeArrowheads="1"/>
              </p:cNvSpPr>
              <p:nvPr/>
            </p:nvSpPr>
            <p:spPr bwMode="auto">
              <a:xfrm>
                <a:off x="1082" y="2511"/>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88" name="Oval 26"/>
              <p:cNvSpPr>
                <a:spLocks noChangeArrowheads="1"/>
              </p:cNvSpPr>
              <p:nvPr/>
            </p:nvSpPr>
            <p:spPr bwMode="auto">
              <a:xfrm>
                <a:off x="1458" y="2514"/>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89" name="Oval 27"/>
              <p:cNvSpPr>
                <a:spLocks noChangeArrowheads="1"/>
              </p:cNvSpPr>
              <p:nvPr/>
            </p:nvSpPr>
            <p:spPr bwMode="auto">
              <a:xfrm>
                <a:off x="978" y="2518"/>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90" name="Line 28"/>
              <p:cNvSpPr>
                <a:spLocks noChangeShapeType="1"/>
              </p:cNvSpPr>
              <p:nvPr/>
            </p:nvSpPr>
            <p:spPr bwMode="auto">
              <a:xfrm>
                <a:off x="1090" y="2717"/>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91" name="Text Box 29"/>
              <p:cNvSpPr txBox="1">
                <a:spLocks noChangeArrowheads="1"/>
              </p:cNvSpPr>
              <p:nvPr/>
            </p:nvSpPr>
            <p:spPr bwMode="auto">
              <a:xfrm>
                <a:off x="1124" y="2483"/>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P3</a:t>
                </a:r>
              </a:p>
            </p:txBody>
          </p:sp>
        </p:grpSp>
        <p:grpSp>
          <p:nvGrpSpPr>
            <p:cNvPr id="64" name="Group 30"/>
            <p:cNvGrpSpPr/>
            <p:nvPr/>
          </p:nvGrpSpPr>
          <p:grpSpPr bwMode="auto">
            <a:xfrm rot="4320000">
              <a:off x="435" y="2139"/>
              <a:ext cx="583" cy="378"/>
              <a:chOff x="1677" y="2482"/>
              <a:chExt cx="583" cy="378"/>
            </a:xfrm>
          </p:grpSpPr>
          <p:sp>
            <p:nvSpPr>
              <p:cNvPr id="82" name="AutoShape 31"/>
              <p:cNvSpPr>
                <a:spLocks noChangeArrowheads="1"/>
              </p:cNvSpPr>
              <p:nvPr/>
            </p:nvSpPr>
            <p:spPr bwMode="auto">
              <a:xfrm>
                <a:off x="1781" y="2510"/>
                <a:ext cx="369" cy="343"/>
              </a:xfrm>
              <a:prstGeom prst="roundRect">
                <a:avLst>
                  <a:gd name="adj" fmla="val 16667"/>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83" name="Oval 32"/>
              <p:cNvSpPr>
                <a:spLocks noChangeArrowheads="1"/>
              </p:cNvSpPr>
              <p:nvPr/>
            </p:nvSpPr>
            <p:spPr bwMode="auto">
              <a:xfrm>
                <a:off x="2157" y="2513"/>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84" name="Oval 33"/>
              <p:cNvSpPr>
                <a:spLocks noChangeArrowheads="1"/>
              </p:cNvSpPr>
              <p:nvPr/>
            </p:nvSpPr>
            <p:spPr bwMode="auto">
              <a:xfrm>
                <a:off x="1677" y="2517"/>
                <a:ext cx="103" cy="343"/>
              </a:xfrm>
              <a:prstGeom prst="ellipse">
                <a:avLst/>
              </a:prstGeom>
              <a:noFill/>
              <a:ln w="9525"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85" name="Line 34"/>
              <p:cNvSpPr>
                <a:spLocks noChangeShapeType="1"/>
              </p:cNvSpPr>
              <p:nvPr/>
            </p:nvSpPr>
            <p:spPr bwMode="auto">
              <a:xfrm>
                <a:off x="1787" y="2716"/>
                <a:ext cx="36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86" name="Text Box 35"/>
              <p:cNvSpPr txBox="1">
                <a:spLocks noChangeArrowheads="1"/>
              </p:cNvSpPr>
              <p:nvPr/>
            </p:nvSpPr>
            <p:spPr bwMode="auto">
              <a:xfrm>
                <a:off x="1823" y="2482"/>
                <a:ext cx="28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P4</a:t>
                </a:r>
              </a:p>
            </p:txBody>
          </p:sp>
        </p:grpSp>
        <p:sp>
          <p:nvSpPr>
            <p:cNvPr id="65" name="Oval 36"/>
            <p:cNvSpPr>
              <a:spLocks noChangeArrowheads="1"/>
            </p:cNvSpPr>
            <p:nvPr/>
          </p:nvSpPr>
          <p:spPr bwMode="auto">
            <a:xfrm>
              <a:off x="901" y="1023"/>
              <a:ext cx="1823" cy="1823"/>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66" name="Oval 37"/>
            <p:cNvSpPr>
              <a:spLocks noChangeArrowheads="1"/>
            </p:cNvSpPr>
            <p:nvPr/>
          </p:nvSpPr>
          <p:spPr bwMode="auto">
            <a:xfrm>
              <a:off x="1032" y="2089"/>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67" name="Oval 38"/>
            <p:cNvSpPr>
              <a:spLocks noChangeArrowheads="1"/>
            </p:cNvSpPr>
            <p:nvPr/>
          </p:nvSpPr>
          <p:spPr bwMode="auto">
            <a:xfrm>
              <a:off x="1675" y="2534"/>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68" name="Oval 39"/>
            <p:cNvSpPr>
              <a:spLocks noChangeArrowheads="1"/>
            </p:cNvSpPr>
            <p:nvPr/>
          </p:nvSpPr>
          <p:spPr bwMode="auto">
            <a:xfrm>
              <a:off x="2346" y="2113"/>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69" name="Oval 40"/>
            <p:cNvSpPr>
              <a:spLocks noChangeArrowheads="1"/>
            </p:cNvSpPr>
            <p:nvPr/>
          </p:nvSpPr>
          <p:spPr bwMode="auto">
            <a:xfrm>
              <a:off x="2131" y="1245"/>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70" name="Oval 41"/>
            <p:cNvSpPr>
              <a:spLocks noChangeArrowheads="1"/>
            </p:cNvSpPr>
            <p:nvPr/>
          </p:nvSpPr>
          <p:spPr bwMode="auto">
            <a:xfrm>
              <a:off x="1219" y="1271"/>
              <a:ext cx="232" cy="232"/>
            </a:xfrm>
            <a:prstGeom prst="ellipse">
              <a:avLst/>
            </a:prstGeom>
            <a:noFill/>
            <a:ln w="1905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71" name="Oval 42"/>
            <p:cNvSpPr>
              <a:spLocks noChangeArrowheads="1"/>
            </p:cNvSpPr>
            <p:nvPr/>
          </p:nvSpPr>
          <p:spPr bwMode="auto">
            <a:xfrm rot="18360000">
              <a:off x="1236" y="2370"/>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72" name="Oval 43"/>
            <p:cNvSpPr>
              <a:spLocks noChangeArrowheads="1"/>
            </p:cNvSpPr>
            <p:nvPr/>
          </p:nvSpPr>
          <p:spPr bwMode="auto">
            <a:xfrm rot="9720000">
              <a:off x="2198" y="1741"/>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73" name="Oval 44"/>
            <p:cNvSpPr>
              <a:spLocks noChangeArrowheads="1"/>
            </p:cNvSpPr>
            <p:nvPr/>
          </p:nvSpPr>
          <p:spPr bwMode="auto">
            <a:xfrm rot="5400000">
              <a:off x="1578" y="1289"/>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74" name="Oval 45"/>
            <p:cNvSpPr>
              <a:spLocks noChangeArrowheads="1"/>
            </p:cNvSpPr>
            <p:nvPr/>
          </p:nvSpPr>
          <p:spPr bwMode="auto">
            <a:xfrm rot="1080000">
              <a:off x="1011" y="1776"/>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75" name="Oval 46"/>
            <p:cNvSpPr>
              <a:spLocks noChangeArrowheads="1"/>
            </p:cNvSpPr>
            <p:nvPr/>
          </p:nvSpPr>
          <p:spPr bwMode="auto">
            <a:xfrm rot="14040000">
              <a:off x="1905" y="2429"/>
              <a:ext cx="413" cy="39"/>
            </a:xfrm>
            <a:prstGeom prst="ellipse">
              <a:avLst/>
            </a:prstGeom>
            <a:noFill/>
            <a:ln w="12700" algn="ctr">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76" name="Text Box 47"/>
            <p:cNvSpPr txBox="1">
              <a:spLocks noChangeArrowheads="1"/>
            </p:cNvSpPr>
            <p:nvPr/>
          </p:nvSpPr>
          <p:spPr bwMode="auto">
            <a:xfrm>
              <a:off x="739" y="1544"/>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f4</a:t>
              </a:r>
            </a:p>
          </p:txBody>
        </p:sp>
        <p:sp>
          <p:nvSpPr>
            <p:cNvPr id="77" name="Text Box 48"/>
            <p:cNvSpPr txBox="1">
              <a:spLocks noChangeArrowheads="1"/>
            </p:cNvSpPr>
            <p:nvPr/>
          </p:nvSpPr>
          <p:spPr bwMode="auto">
            <a:xfrm>
              <a:off x="1115" y="2616"/>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f0</a:t>
              </a:r>
            </a:p>
          </p:txBody>
        </p:sp>
        <p:sp>
          <p:nvSpPr>
            <p:cNvPr id="78" name="Text Box 49"/>
            <p:cNvSpPr txBox="1">
              <a:spLocks noChangeArrowheads="1"/>
            </p:cNvSpPr>
            <p:nvPr/>
          </p:nvSpPr>
          <p:spPr bwMode="auto">
            <a:xfrm>
              <a:off x="2287" y="264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f1</a:t>
              </a:r>
            </a:p>
          </p:txBody>
        </p:sp>
        <p:sp>
          <p:nvSpPr>
            <p:cNvPr id="79" name="Text Box 50"/>
            <p:cNvSpPr txBox="1">
              <a:spLocks noChangeArrowheads="1"/>
            </p:cNvSpPr>
            <p:nvPr/>
          </p:nvSpPr>
          <p:spPr bwMode="auto">
            <a:xfrm>
              <a:off x="2690" y="1537"/>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f2</a:t>
              </a:r>
            </a:p>
          </p:txBody>
        </p:sp>
        <p:sp>
          <p:nvSpPr>
            <p:cNvPr id="80" name="Text Box 51"/>
            <p:cNvSpPr txBox="1">
              <a:spLocks noChangeArrowheads="1"/>
            </p:cNvSpPr>
            <p:nvPr/>
          </p:nvSpPr>
          <p:spPr bwMode="auto">
            <a:xfrm>
              <a:off x="1667" y="822"/>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000">
                  <a:ea typeface="宋体" panose="02010600030101010101" pitchFamily="2" charset="-122"/>
                </a:rPr>
                <a:t>f3</a:t>
              </a:r>
            </a:p>
          </p:txBody>
        </p:sp>
      </p:grpSp>
      <p:sp>
        <p:nvSpPr>
          <p:cNvPr id="107" name="Text Box 4"/>
          <p:cNvSpPr txBox="1">
            <a:spLocks noChangeArrowheads="1"/>
          </p:cNvSpPr>
          <p:nvPr/>
        </p:nvSpPr>
        <p:spPr bwMode="auto">
          <a:xfrm>
            <a:off x="410716" y="2188275"/>
            <a:ext cx="3729236" cy="2864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pPr algn="just"/>
            <a:r>
              <a:rPr kumimoji="1" lang="zh-CN" altLang="en-US" sz="2000" b="0" dirty="0">
                <a:solidFill>
                  <a:srgbClr val="000066"/>
                </a:solidFill>
                <a:effectLst/>
                <a:latin typeface="黑体" panose="02010609060101010101" pitchFamily="2" charset="-122"/>
                <a:ea typeface="黑体" panose="02010609060101010101" pitchFamily="2" charset="-122"/>
              </a:rPr>
              <a:t>有</a:t>
            </a:r>
            <a:r>
              <a:rPr kumimoji="1" lang="en-US" altLang="zh-CN" sz="2000" b="0" dirty="0">
                <a:solidFill>
                  <a:srgbClr val="000066"/>
                </a:solidFill>
                <a:effectLst/>
                <a:latin typeface="黑体" panose="02010609060101010101" pitchFamily="2" charset="-122"/>
                <a:ea typeface="黑体" panose="02010609060101010101" pitchFamily="2" charset="-122"/>
              </a:rPr>
              <a:t>5</a:t>
            </a:r>
            <a:r>
              <a:rPr kumimoji="1" lang="zh-CN" altLang="en-US" sz="2000" b="0" dirty="0">
                <a:solidFill>
                  <a:srgbClr val="000066"/>
                </a:solidFill>
                <a:effectLst/>
                <a:latin typeface="黑体" panose="02010609060101010101" pitchFamily="2" charset="-122"/>
                <a:ea typeface="黑体" panose="02010609060101010101" pitchFamily="2" charset="-122"/>
              </a:rPr>
              <a:t>个哲学家共用一张圆桌，分别坐在周围的</a:t>
            </a:r>
            <a:r>
              <a:rPr kumimoji="1" lang="en-US" altLang="zh-CN" sz="2000" b="0" dirty="0">
                <a:solidFill>
                  <a:srgbClr val="000066"/>
                </a:solidFill>
                <a:effectLst/>
                <a:latin typeface="黑体" panose="02010609060101010101" pitchFamily="2" charset="-122"/>
                <a:ea typeface="黑体" panose="02010609060101010101" pitchFamily="2" charset="-122"/>
              </a:rPr>
              <a:t>5</a:t>
            </a:r>
            <a:r>
              <a:rPr kumimoji="1" lang="zh-CN" altLang="en-US" sz="2000" b="0" dirty="0">
                <a:solidFill>
                  <a:srgbClr val="000066"/>
                </a:solidFill>
                <a:effectLst/>
                <a:latin typeface="黑体" panose="02010609060101010101" pitchFamily="2" charset="-122"/>
                <a:ea typeface="黑体" panose="02010609060101010101" pitchFamily="2" charset="-122"/>
              </a:rPr>
              <a:t>张椅子上，在圆桌上有</a:t>
            </a:r>
            <a:r>
              <a:rPr kumimoji="1" lang="en-US" altLang="zh-CN" sz="2000" b="0" dirty="0">
                <a:solidFill>
                  <a:srgbClr val="000066"/>
                </a:solidFill>
                <a:effectLst/>
                <a:latin typeface="黑体" panose="02010609060101010101" pitchFamily="2" charset="-122"/>
                <a:ea typeface="黑体" panose="02010609060101010101" pitchFamily="2" charset="-122"/>
              </a:rPr>
              <a:t>5</a:t>
            </a:r>
            <a:r>
              <a:rPr kumimoji="1" lang="zh-CN" altLang="en-US" sz="2000" b="0" dirty="0">
                <a:solidFill>
                  <a:srgbClr val="000066"/>
                </a:solidFill>
                <a:effectLst/>
                <a:latin typeface="黑体" panose="02010609060101010101" pitchFamily="2" charset="-122"/>
                <a:ea typeface="黑体" panose="02010609060101010101" pitchFamily="2" charset="-122"/>
              </a:rPr>
              <a:t>个碗和</a:t>
            </a:r>
            <a:r>
              <a:rPr kumimoji="1" lang="en-US" altLang="zh-CN" sz="2000" b="0" dirty="0">
                <a:solidFill>
                  <a:srgbClr val="000066"/>
                </a:solidFill>
                <a:effectLst/>
                <a:latin typeface="黑体" panose="02010609060101010101" pitchFamily="2" charset="-122"/>
                <a:ea typeface="黑体" panose="02010609060101010101" pitchFamily="2" charset="-122"/>
              </a:rPr>
              <a:t>5</a:t>
            </a:r>
            <a:r>
              <a:rPr kumimoji="1" lang="zh-CN" altLang="en-US" sz="2000" b="0" dirty="0">
                <a:solidFill>
                  <a:srgbClr val="000066"/>
                </a:solidFill>
                <a:effectLst/>
                <a:latin typeface="黑体" panose="02010609060101010101" pitchFamily="2" charset="-122"/>
                <a:ea typeface="黑体" panose="02010609060101010101" pitchFamily="2" charset="-122"/>
              </a:rPr>
              <a:t>只筷子，他们的生活方式是交替地进行思考和进餐。平时，每个哲学家进行思考，饥饿时便试图拿起其左右最靠近他的筷子，只有在他拿到两只筷子时才能进餐。进餐完毕，放下筷子继续思考。</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1000"/>
                                        <p:tgtEl>
                                          <p:spTgt spid="59"/>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107"/>
                                        </p:tgtEl>
                                        <p:attrNameLst>
                                          <p:attrName>style.visibility</p:attrName>
                                        </p:attrNameLst>
                                      </p:cBhvr>
                                      <p:to>
                                        <p:strVal val="visible"/>
                                      </p:to>
                                    </p:set>
                                    <p:animEffect transition="in" filter="wipe(up)">
                                      <p:cBhvr>
                                        <p:cTn id="1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7715" name="Rectangle 3"/>
          <p:cNvSpPr>
            <a:spLocks noGrp="1" noChangeArrowheads="1"/>
          </p:cNvSpPr>
          <p:nvPr>
            <p:ph type="body" sz="half" idx="1"/>
          </p:nvPr>
        </p:nvSpPr>
        <p:spPr>
          <a:xfrm>
            <a:off x="323850" y="620713"/>
            <a:ext cx="8139113" cy="504031"/>
          </a:xfrm>
        </p:spPr>
        <p:txBody>
          <a:bodyPr/>
          <a:lstStyle/>
          <a:p>
            <a:pPr>
              <a:buNone/>
            </a:pPr>
            <a:r>
              <a:rPr lang="en-US" altLang="zh-CN" sz="2400" b="1" dirty="0">
                <a:solidFill>
                  <a:schemeClr val="accent2"/>
                </a:solidFill>
                <a:latin typeface="黑体" panose="02010609060101010101" pitchFamily="2" charset="-122"/>
                <a:ea typeface="黑体" panose="02010609060101010101" pitchFamily="2" charset="-122"/>
              </a:rPr>
              <a:t>1.</a:t>
            </a:r>
            <a:r>
              <a:rPr lang="zh-CN" altLang="en-US" sz="2400" b="1" dirty="0">
                <a:solidFill>
                  <a:schemeClr val="accent2"/>
                </a:solidFill>
                <a:latin typeface="黑体" panose="02010609060101010101" pitchFamily="2" charset="-122"/>
                <a:ea typeface="黑体" panose="02010609060101010101" pitchFamily="2" charset="-122"/>
              </a:rPr>
              <a:t>利用记录型信号量解决哲学家进餐问题   </a:t>
            </a:r>
          </a:p>
        </p:txBody>
      </p:sp>
      <p:sp>
        <p:nvSpPr>
          <p:cNvPr id="627716" name="Text Box 4"/>
          <p:cNvSpPr txBox="1">
            <a:spLocks noChangeArrowheads="1"/>
          </p:cNvSpPr>
          <p:nvPr/>
        </p:nvSpPr>
        <p:spPr bwMode="auto">
          <a:xfrm>
            <a:off x="530851" y="4077072"/>
            <a:ext cx="8229600" cy="2012859"/>
          </a:xfrm>
          <a:prstGeom prst="rect">
            <a:avLst/>
          </a:prstGeom>
          <a:noFill/>
          <a:ln w="9525">
            <a:noFill/>
            <a:miter lim="800000"/>
          </a:ln>
          <a:effectLst/>
        </p:spPr>
        <p:txBody>
          <a:bodyPr>
            <a:spAutoFit/>
          </a:bodyPr>
          <a:lstStyle/>
          <a:p>
            <a:pPr>
              <a:spcBef>
                <a:spcPct val="20000"/>
              </a:spcBef>
              <a:buClr>
                <a:srgbClr val="1F05E3"/>
              </a:buClr>
              <a:buFont typeface="Wingdings" panose="05000000000000000000" pitchFamily="2" charset="2"/>
              <a:buNone/>
            </a:pPr>
            <a:r>
              <a:rPr lang="zh-CN" altLang="en-US" sz="2400" dirty="0">
                <a:effectLst/>
                <a:latin typeface="黑体" panose="02010609060101010101" pitchFamily="2" charset="-122"/>
                <a:ea typeface="黑体" panose="02010609060101010101" pitchFamily="2" charset="-122"/>
              </a:rPr>
              <a:t>分析：为了实现对筷子的互斥使用，可以用一个信号量表示一只筷子，由这五个信号量构成</a:t>
            </a:r>
            <a:r>
              <a:rPr lang="zh-CN" altLang="en-US" sz="2400" dirty="0">
                <a:solidFill>
                  <a:srgbClr val="FF0000"/>
                </a:solidFill>
                <a:effectLst/>
                <a:latin typeface="黑体" panose="02010609060101010101" pitchFamily="2" charset="-122"/>
                <a:ea typeface="黑体" panose="02010609060101010101" pitchFamily="2" charset="-122"/>
              </a:rPr>
              <a:t>信号量数组</a:t>
            </a:r>
            <a:r>
              <a:rPr lang="zh-CN" altLang="en-US" sz="2400" dirty="0">
                <a:effectLst/>
                <a:latin typeface="黑体" panose="02010609060101010101" pitchFamily="2" charset="-122"/>
                <a:ea typeface="黑体" panose="02010609060101010101" pitchFamily="2" charset="-122"/>
              </a:rPr>
              <a:t>。其描述如下：</a:t>
            </a:r>
          </a:p>
          <a:p>
            <a:pPr>
              <a:spcBef>
                <a:spcPct val="20000"/>
              </a:spcBef>
              <a:buClr>
                <a:srgbClr val="1F05E3"/>
              </a:buClr>
              <a:buFont typeface="Wingdings" panose="05000000000000000000" pitchFamily="2" charset="2"/>
              <a:buNone/>
            </a:pPr>
            <a:r>
              <a:rPr lang="zh-CN" altLang="en-US" sz="2400" dirty="0">
                <a:effectLst/>
                <a:latin typeface="楷体_GB2312" pitchFamily="49" charset="-122"/>
                <a:ea typeface="楷体_GB2312" pitchFamily="49" charset="-122"/>
              </a:rPr>
              <a:t>   </a:t>
            </a:r>
          </a:p>
          <a:p>
            <a:pPr>
              <a:spcBef>
                <a:spcPct val="0"/>
              </a:spcBef>
            </a:pPr>
            <a:r>
              <a:rPr kumimoji="1" lang="en-US" altLang="zh-CN" sz="2400" dirty="0">
                <a:effectLst/>
                <a:latin typeface="+mn-lt"/>
                <a:ea typeface="华文楷体" panose="02010600040101010101" pitchFamily="2" charset="-122"/>
              </a:rPr>
              <a:t>semaphore chopstick[5]={1,1,1,1,1};</a:t>
            </a:r>
          </a:p>
          <a:p>
            <a:pPr>
              <a:spcBef>
                <a:spcPct val="0"/>
              </a:spcBef>
            </a:pPr>
            <a:r>
              <a:rPr lang="en-US" altLang="zh-CN" sz="2400" dirty="0">
                <a:effectLst/>
                <a:latin typeface="+mn-lt"/>
                <a:ea typeface="华文楷体" panose="02010600040101010101" pitchFamily="2" charset="-122"/>
              </a:rPr>
              <a:t></a:t>
            </a:r>
          </a:p>
        </p:txBody>
      </p:sp>
      <p:sp>
        <p:nvSpPr>
          <p:cNvPr id="627717" name="Text Box 5"/>
          <p:cNvSpPr txBox="1">
            <a:spLocks noChangeArrowheads="1"/>
          </p:cNvSpPr>
          <p:nvPr/>
        </p:nvSpPr>
        <p:spPr bwMode="auto">
          <a:xfrm>
            <a:off x="755650" y="1341438"/>
            <a:ext cx="5257800" cy="457200"/>
          </a:xfrm>
          <a:prstGeom prst="rect">
            <a:avLst/>
          </a:prstGeom>
          <a:noFill/>
          <a:ln w="9525">
            <a:noFill/>
            <a:miter lim="800000"/>
          </a:ln>
          <a:effectLst/>
        </p:spPr>
        <p:txBody>
          <a:bodyPr>
            <a:spAutoFit/>
          </a:bodyPr>
          <a:lstStyle/>
          <a:p>
            <a:r>
              <a:rPr kumimoji="1" lang="zh-CN" altLang="en-US" sz="2400" dirty="0">
                <a:solidFill>
                  <a:srgbClr val="FF0000"/>
                </a:solidFill>
                <a:effectLst/>
                <a:latin typeface="华文行楷" panose="02010800040101010101" pitchFamily="2" charset="-122"/>
                <a:ea typeface="华文行楷" panose="02010800040101010101" pitchFamily="2" charset="-122"/>
              </a:rPr>
              <a:t>信号量应如何设置？</a:t>
            </a:r>
          </a:p>
        </p:txBody>
      </p:sp>
      <p:sp>
        <p:nvSpPr>
          <p:cNvPr id="627718" name="Text Box 6"/>
          <p:cNvSpPr txBox="1">
            <a:spLocks noChangeArrowheads="1"/>
          </p:cNvSpPr>
          <p:nvPr/>
        </p:nvSpPr>
        <p:spPr bwMode="auto">
          <a:xfrm>
            <a:off x="1042988" y="1916113"/>
            <a:ext cx="5834062" cy="1015663"/>
          </a:xfrm>
          <a:prstGeom prst="rect">
            <a:avLst/>
          </a:prstGeom>
          <a:noFill/>
          <a:ln w="9525">
            <a:noFill/>
            <a:miter lim="800000"/>
          </a:ln>
          <a:effectLst/>
        </p:spPr>
        <p:txBody>
          <a:bodyPr>
            <a:spAutoFit/>
          </a:bodyPr>
          <a:lstStyle/>
          <a:p>
            <a:pPr>
              <a:buClr>
                <a:srgbClr val="FF0000"/>
              </a:buClr>
              <a:buFont typeface="Wingdings" panose="05000000000000000000" pitchFamily="2" charset="2"/>
              <a:buChar char="Ø"/>
            </a:pPr>
            <a:r>
              <a:rPr lang="zh-CN" altLang="en-US" sz="2400" dirty="0">
                <a:effectLst/>
                <a:latin typeface="黑体" panose="02010609060101010101" pitchFamily="2" charset="-122"/>
                <a:ea typeface="黑体" panose="02010609060101010101" pitchFamily="2" charset="-122"/>
              </a:rPr>
              <a:t>设</a:t>
            </a:r>
            <a:r>
              <a:rPr lang="en-US" altLang="zh-CN" sz="2400" dirty="0">
                <a:effectLst/>
                <a:latin typeface="黑体" panose="02010609060101010101" pitchFamily="2" charset="-122"/>
                <a:ea typeface="黑体" panose="02010609060101010101" pitchFamily="2" charset="-122"/>
              </a:rPr>
              <a:t>1</a:t>
            </a:r>
            <a:r>
              <a:rPr lang="zh-CN" altLang="en-US" sz="2400" dirty="0">
                <a:effectLst/>
                <a:latin typeface="黑体" panose="02010609060101010101" pitchFamily="2" charset="-122"/>
                <a:ea typeface="黑体" panose="02010609060101010101" pitchFamily="2" charset="-122"/>
              </a:rPr>
              <a:t>个信号量表示筷子，初值为</a:t>
            </a:r>
            <a:r>
              <a:rPr lang="en-US" altLang="zh-CN" sz="2400" dirty="0">
                <a:effectLst/>
                <a:latin typeface="黑体" panose="02010609060101010101" pitchFamily="2" charset="-122"/>
                <a:ea typeface="黑体" panose="02010609060101010101" pitchFamily="2" charset="-122"/>
              </a:rPr>
              <a:t>5</a:t>
            </a:r>
            <a:r>
              <a:rPr lang="zh-CN" altLang="en-US" sz="2400" dirty="0">
                <a:effectLst/>
                <a:latin typeface="黑体" panose="02010609060101010101" pitchFamily="2" charset="-122"/>
                <a:ea typeface="黑体" panose="02010609060101010101" pitchFamily="2" charset="-122"/>
              </a:rPr>
              <a:t>？</a:t>
            </a:r>
          </a:p>
          <a:p>
            <a:pPr>
              <a:buClr>
                <a:srgbClr val="FF0000"/>
              </a:buClr>
              <a:buFont typeface="Wingdings" panose="05000000000000000000" pitchFamily="2" charset="2"/>
              <a:buChar char="Ø"/>
            </a:pPr>
            <a:r>
              <a:rPr lang="zh-CN" altLang="en-US" sz="2400" dirty="0">
                <a:effectLst/>
                <a:latin typeface="黑体" panose="02010609060101010101" pitchFamily="2" charset="-122"/>
                <a:ea typeface="黑体" panose="02010609060101010101" pitchFamily="2" charset="-122"/>
              </a:rPr>
              <a:t>设</a:t>
            </a:r>
            <a:r>
              <a:rPr lang="en-US" altLang="zh-CN" sz="2400" dirty="0">
                <a:effectLst/>
                <a:latin typeface="黑体" panose="02010609060101010101" pitchFamily="2" charset="-122"/>
                <a:ea typeface="黑体" panose="02010609060101010101" pitchFamily="2" charset="-122"/>
              </a:rPr>
              <a:t>5</a:t>
            </a:r>
            <a:r>
              <a:rPr lang="zh-CN" altLang="en-US" sz="2400" dirty="0">
                <a:effectLst/>
                <a:latin typeface="黑体" panose="02010609060101010101" pitchFamily="2" charset="-122"/>
                <a:ea typeface="黑体" panose="02010609060101010101" pitchFamily="2" charset="-122"/>
              </a:rPr>
              <a:t>个信号量表示</a:t>
            </a:r>
            <a:r>
              <a:rPr lang="en-US" altLang="zh-CN" sz="2400" dirty="0">
                <a:effectLst/>
                <a:latin typeface="黑体" panose="02010609060101010101" pitchFamily="2" charset="-122"/>
                <a:ea typeface="黑体" panose="02010609060101010101" pitchFamily="2" charset="-122"/>
              </a:rPr>
              <a:t>5</a:t>
            </a:r>
            <a:r>
              <a:rPr lang="zh-CN" altLang="en-US" sz="2400" dirty="0">
                <a:effectLst/>
                <a:latin typeface="黑体" panose="02010609060101010101" pitchFamily="2" charset="-122"/>
                <a:ea typeface="黑体" panose="02010609060101010101" pitchFamily="2" charset="-122"/>
              </a:rPr>
              <a:t>只筷子，初值均为</a:t>
            </a:r>
            <a:r>
              <a:rPr lang="en-US" altLang="zh-CN" sz="2400" dirty="0">
                <a:effectLst/>
                <a:latin typeface="黑体" panose="02010609060101010101" pitchFamily="2" charset="-122"/>
                <a:ea typeface="黑体" panose="02010609060101010101" pitchFamily="2" charset="-122"/>
              </a:rPr>
              <a:t>1</a:t>
            </a:r>
            <a:r>
              <a:rPr lang="zh-CN" altLang="en-US" sz="2400" dirty="0">
                <a:effectLst/>
                <a:latin typeface="黑体" panose="02010609060101010101" pitchFamily="2" charset="-122"/>
                <a:ea typeface="黑体" panose="02010609060101010101" pitchFamily="2" charset="-122"/>
              </a:rPr>
              <a:t>？</a:t>
            </a:r>
          </a:p>
        </p:txBody>
      </p:sp>
      <p:sp>
        <p:nvSpPr>
          <p:cNvPr id="627721" name="WordArt 9"/>
          <p:cNvSpPr>
            <a:spLocks noChangeArrowheads="1" noChangeShapeType="1" noTextEdit="1"/>
          </p:cNvSpPr>
          <p:nvPr/>
        </p:nvSpPr>
        <p:spPr bwMode="auto">
          <a:xfrm>
            <a:off x="6804025" y="2349500"/>
            <a:ext cx="457200" cy="504825"/>
          </a:xfrm>
          <a:prstGeom prst="rect">
            <a:avLst/>
          </a:prstGeom>
        </p:spPr>
        <p:txBody>
          <a:bodyPr wrap="none" fromWordArt="1">
            <a:prstTxWarp prst="textPlain">
              <a:avLst>
                <a:gd name="adj" fmla="val 50000"/>
              </a:avLst>
            </a:prstTxWarp>
          </a:bodyPr>
          <a:lstStyle/>
          <a:p>
            <a:pPr algn="ctr"/>
            <a:r>
              <a:rPr lang="zh-CN" altLang="en-US" sz="3600" i="1" kern="10" dirty="0">
                <a:ln w="9525">
                  <a:solidFill>
                    <a:srgbClr val="000000"/>
                  </a:solidFill>
                  <a:round/>
                </a:ln>
                <a:solidFill>
                  <a:srgbClr val="FF0000"/>
                </a:solidFill>
                <a:effectLst>
                  <a:outerShdw dist="35921" dir="2700000" algn="ctr" rotWithShape="0">
                    <a:srgbClr val="808080">
                      <a:alpha val="80000"/>
                    </a:srgbClr>
                  </a:outerShdw>
                </a:effectLst>
                <a:latin typeface="宋体" panose="02010600030101010101" pitchFamily="2" charset="-122"/>
                <a:ea typeface="宋体" panose="02010600030101010101" pitchFamily="2" charset="-122"/>
              </a:rPr>
              <a:t>√</a:t>
            </a:r>
          </a:p>
        </p:txBody>
      </p:sp>
      <p:sp>
        <p:nvSpPr>
          <p:cNvPr id="2" name="矩形 1"/>
          <p:cNvSpPr/>
          <p:nvPr/>
        </p:nvSpPr>
        <p:spPr>
          <a:xfrm>
            <a:off x="539552" y="3429000"/>
            <a:ext cx="7560840" cy="461665"/>
          </a:xfrm>
          <a:prstGeom prst="rect">
            <a:avLst/>
          </a:prstGeom>
        </p:spPr>
        <p:txBody>
          <a:bodyPr wrap="square">
            <a:spAutoFit/>
          </a:bodyPr>
          <a:lstStyle/>
          <a:p>
            <a:r>
              <a:rPr kumimoji="1" lang="zh-CN" altLang="en-US" sz="2400" dirty="0">
                <a:effectLst/>
                <a:latin typeface="黑体" panose="02010609060101010101" pitchFamily="2" charset="-122"/>
                <a:ea typeface="黑体" panose="02010609060101010101" pitchFamily="2" charset="-122"/>
              </a:rPr>
              <a:t>桌子上的筷子</a:t>
            </a:r>
            <a:r>
              <a:rPr kumimoji="1" lang="en-US" altLang="zh-CN" sz="2400" dirty="0">
                <a:effectLst/>
                <a:latin typeface="黑体" panose="02010609060101010101" pitchFamily="2" charset="-122"/>
                <a:ea typeface="黑体" panose="02010609060101010101" pitchFamily="2" charset="-122"/>
              </a:rPr>
              <a:t>f0</a:t>
            </a:r>
            <a:r>
              <a:rPr kumimoji="1" lang="zh-CN" altLang="en-US" sz="2400" dirty="0">
                <a:effectLst/>
                <a:latin typeface="黑体" panose="02010609060101010101" pitchFamily="2" charset="-122"/>
                <a:ea typeface="黑体" panose="02010609060101010101" pitchFamily="2" charset="-122"/>
              </a:rPr>
              <a:t>，</a:t>
            </a:r>
            <a:r>
              <a:rPr kumimoji="1" lang="en-US" altLang="zh-CN" sz="2400" dirty="0">
                <a:effectLst/>
                <a:latin typeface="黑体" panose="02010609060101010101" pitchFamily="2" charset="-122"/>
                <a:ea typeface="黑体" panose="02010609060101010101" pitchFamily="2" charset="-122"/>
              </a:rPr>
              <a:t>f1</a:t>
            </a:r>
            <a:r>
              <a:rPr kumimoji="1" lang="zh-CN" altLang="en-US" sz="2400" dirty="0">
                <a:effectLst/>
                <a:latin typeface="黑体" panose="02010609060101010101" pitchFamily="2" charset="-122"/>
                <a:ea typeface="黑体" panose="02010609060101010101" pitchFamily="2" charset="-122"/>
              </a:rPr>
              <a:t>，</a:t>
            </a:r>
            <a:r>
              <a:rPr kumimoji="1" lang="en-US" altLang="zh-CN" sz="2400" dirty="0">
                <a:effectLst/>
                <a:latin typeface="黑体" panose="02010609060101010101" pitchFamily="2" charset="-122"/>
                <a:ea typeface="黑体" panose="02010609060101010101" pitchFamily="2" charset="-122"/>
              </a:rPr>
              <a:t>…</a:t>
            </a:r>
            <a:r>
              <a:rPr kumimoji="1" lang="zh-CN" altLang="en-US" sz="2400" dirty="0">
                <a:effectLst/>
                <a:latin typeface="黑体" panose="02010609060101010101" pitchFamily="2" charset="-122"/>
                <a:ea typeface="黑体" panose="02010609060101010101" pitchFamily="2" charset="-122"/>
              </a:rPr>
              <a:t>，</a:t>
            </a:r>
            <a:r>
              <a:rPr kumimoji="1" lang="en-US" altLang="zh-CN" sz="2400" dirty="0">
                <a:effectLst/>
                <a:latin typeface="黑体" panose="02010609060101010101" pitchFamily="2" charset="-122"/>
                <a:ea typeface="黑体" panose="02010609060101010101" pitchFamily="2" charset="-122"/>
              </a:rPr>
              <a:t>f4</a:t>
            </a:r>
            <a:r>
              <a:rPr kumimoji="1" lang="zh-CN" altLang="en-US" sz="2400" dirty="0">
                <a:effectLst/>
                <a:latin typeface="黑体" panose="02010609060101010101" pitchFamily="2" charset="-122"/>
                <a:ea typeface="黑体" panose="02010609060101010101" pitchFamily="2" charset="-122"/>
              </a:rPr>
              <a:t>是临界资源，应互斥使用</a:t>
            </a:r>
            <a:endParaRPr lang="zh-CN" altLang="en-US" sz="2400" dirty="0">
              <a:effectLst/>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7721"/>
                                        </p:tgtEl>
                                        <p:attrNameLst>
                                          <p:attrName>style.visibility</p:attrName>
                                        </p:attrNameLst>
                                      </p:cBhvr>
                                      <p:to>
                                        <p:strVal val="visible"/>
                                      </p:to>
                                    </p:set>
                                    <p:animEffect transition="in" filter="fade">
                                      <p:cBhvr>
                                        <p:cTn id="7" dur="2000"/>
                                        <p:tgtEl>
                                          <p:spTgt spid="6277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277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6" grpId="0"/>
      <p:bldP spid="627721" grpId="0"/>
      <p:bldP spid="2"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Text Box 2"/>
          <p:cNvSpPr txBox="1">
            <a:spLocks noChangeArrowheads="1"/>
          </p:cNvSpPr>
          <p:nvPr/>
        </p:nvSpPr>
        <p:spPr bwMode="auto">
          <a:xfrm>
            <a:off x="685800" y="685800"/>
            <a:ext cx="8153400" cy="5262979"/>
          </a:xfrm>
          <a:prstGeom prst="rect">
            <a:avLst/>
          </a:prstGeom>
          <a:noFill/>
          <a:ln w="9525">
            <a:noFill/>
            <a:miter lim="800000"/>
          </a:ln>
          <a:effectLst/>
        </p:spPr>
        <p:txBody>
          <a:bodyPr>
            <a:spAutoFit/>
          </a:bodyPr>
          <a:lstStyle/>
          <a:p>
            <a:pPr>
              <a:spcBef>
                <a:spcPct val="0"/>
              </a:spcBef>
            </a:pPr>
            <a:r>
              <a:rPr kumimoji="1" lang="zh-CN" altLang="en-US" sz="2400" dirty="0">
                <a:effectLst/>
                <a:latin typeface="黑体" panose="02010609060101010101" pitchFamily="2" charset="-122"/>
                <a:ea typeface="黑体" panose="02010609060101010101" pitchFamily="2" charset="-122"/>
              </a:rPr>
              <a:t>第</a:t>
            </a:r>
            <a:r>
              <a:rPr kumimoji="1" lang="en-US" altLang="zh-CN" sz="2400" dirty="0" err="1">
                <a:effectLst/>
                <a:latin typeface="黑体" panose="02010609060101010101" pitchFamily="2" charset="-122"/>
                <a:ea typeface="黑体" panose="02010609060101010101" pitchFamily="2" charset="-122"/>
              </a:rPr>
              <a:t>i</a:t>
            </a:r>
            <a:r>
              <a:rPr kumimoji="1" lang="zh-CN" altLang="en-US" sz="2400" dirty="0">
                <a:effectLst/>
                <a:latin typeface="黑体" panose="02010609060101010101" pitchFamily="2" charset="-122"/>
                <a:ea typeface="黑体" panose="02010609060101010101" pitchFamily="2" charset="-122"/>
              </a:rPr>
              <a:t>个哲学家的活动描述为：</a:t>
            </a:r>
          </a:p>
          <a:p>
            <a:pPr>
              <a:spcBef>
                <a:spcPct val="0"/>
              </a:spcBef>
            </a:pPr>
            <a:r>
              <a:rPr kumimoji="1" lang="en-US" altLang="zh-CN" sz="2400" dirty="0">
                <a:effectLst/>
                <a:latin typeface="Times New Roman" panose="02020603050405020304" pitchFamily="18" charset="0"/>
                <a:ea typeface="宋体" panose="02010600030101010101" pitchFamily="2" charset="-122"/>
              </a:rPr>
              <a:t>semaphore chopstick[5]={1,1,1,1,1};</a:t>
            </a:r>
          </a:p>
          <a:p>
            <a:pPr>
              <a:spcBef>
                <a:spcPct val="0"/>
              </a:spcBef>
            </a:pPr>
            <a:r>
              <a:rPr kumimoji="1" lang="en-US" altLang="zh-CN" sz="2400" dirty="0">
                <a:effectLst/>
                <a:latin typeface="Times New Roman" panose="02020603050405020304" pitchFamily="18" charset="0"/>
                <a:ea typeface="宋体" panose="02010600030101010101" pitchFamily="2" charset="-122"/>
              </a:rPr>
              <a:t>philosopher(</a:t>
            </a:r>
            <a:r>
              <a:rPr kumimoji="1" lang="en-US" altLang="zh-CN" sz="2400" dirty="0" err="1">
                <a:effectLst/>
                <a:latin typeface="Times New Roman" panose="02020603050405020304" pitchFamily="18" charset="0"/>
                <a:ea typeface="宋体" panose="02010600030101010101" pitchFamily="2" charset="-122"/>
              </a:rPr>
              <a:t>i</a:t>
            </a:r>
            <a:r>
              <a:rPr kumimoji="1" lang="en-US" altLang="zh-CN" sz="2400" dirty="0">
                <a:effectLst/>
                <a:latin typeface="Times New Roman" panose="02020603050405020304" pitchFamily="18" charset="0"/>
                <a:ea typeface="宋体" panose="02010600030101010101" pitchFamily="2" charset="-122"/>
              </a:rPr>
              <a:t>)</a:t>
            </a:r>
          </a:p>
          <a:p>
            <a:pPr>
              <a:spcBef>
                <a:spcPct val="0"/>
              </a:spcBef>
            </a:pPr>
            <a:r>
              <a:rPr kumimoji="1" lang="en-US" altLang="zh-CN" sz="2400" dirty="0">
                <a:effectLst/>
                <a:latin typeface="Times New Roman" panose="02020603050405020304" pitchFamily="18" charset="0"/>
                <a:ea typeface="宋体" panose="02010600030101010101" pitchFamily="2" charset="-122"/>
              </a:rPr>
              <a:t>{while(1)</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p>
          <a:p>
            <a:pPr>
              <a:spcBef>
                <a:spcPct val="0"/>
              </a:spcBef>
            </a:pPr>
            <a:r>
              <a:rPr kumimoji="1" lang="en-US" altLang="zh-CN" sz="2400" dirty="0">
                <a:effectLst/>
                <a:latin typeface="Times New Roman" panose="02020603050405020304" pitchFamily="18" charset="0"/>
                <a:ea typeface="宋体" panose="02010600030101010101" pitchFamily="2" charset="-122"/>
              </a:rPr>
              <a:t>    wait(chopstick[i]);</a:t>
            </a:r>
          </a:p>
          <a:p>
            <a:pPr>
              <a:spcBef>
                <a:spcPct val="0"/>
              </a:spcBef>
            </a:pPr>
            <a:r>
              <a:rPr kumimoji="1" lang="en-US" altLang="zh-CN" sz="2400" dirty="0">
                <a:effectLst/>
                <a:latin typeface="Times New Roman" panose="02020603050405020304" pitchFamily="18" charset="0"/>
                <a:ea typeface="宋体" panose="02010600030101010101" pitchFamily="2" charset="-122"/>
              </a:rPr>
              <a:t>    wait(chopstick[(i+1)mod 5]);</a:t>
            </a:r>
          </a:p>
          <a:p>
            <a:pPr>
              <a:spcBef>
                <a:spcPct val="0"/>
              </a:spcBef>
            </a:pPr>
            <a:r>
              <a:rPr kumimoji="1" lang="en-US" altLang="zh-CN" sz="2400" dirty="0">
                <a:effectLst/>
                <a:latin typeface="Times New Roman" panose="02020603050405020304" pitchFamily="18" charset="0"/>
                <a:ea typeface="宋体" panose="02010600030101010101" pitchFamily="2" charset="-122"/>
              </a:rPr>
              <a:t>    eating;</a:t>
            </a:r>
          </a:p>
          <a:p>
            <a:pPr>
              <a:spcBef>
                <a:spcPct val="0"/>
              </a:spcBef>
            </a:pPr>
            <a:r>
              <a:rPr kumimoji="1" lang="en-US" altLang="zh-CN" sz="2400" dirty="0">
                <a:effectLst/>
                <a:latin typeface="Times New Roman" panose="02020603050405020304" pitchFamily="18" charset="0"/>
                <a:ea typeface="宋体" panose="02010600030101010101" pitchFamily="2" charset="-122"/>
              </a:rPr>
              <a:t>    signal(chopstick[i]);</a:t>
            </a:r>
          </a:p>
          <a:p>
            <a:pPr>
              <a:spcBef>
                <a:spcPct val="0"/>
              </a:spcBef>
            </a:pPr>
            <a:r>
              <a:rPr kumimoji="1" lang="en-US" altLang="zh-CN" sz="2400" dirty="0">
                <a:effectLst/>
                <a:latin typeface="Times New Roman" panose="02020603050405020304" pitchFamily="18" charset="0"/>
                <a:ea typeface="宋体" panose="02010600030101010101" pitchFamily="2" charset="-122"/>
              </a:rPr>
              <a:t>    signal(chopstick[(i+1)mod 5]);</a:t>
            </a:r>
          </a:p>
          <a:p>
            <a:pPr>
              <a:spcBef>
                <a:spcPct val="0"/>
              </a:spcBef>
            </a:pPr>
            <a:r>
              <a:rPr kumimoji="1" lang="en-US" altLang="zh-CN" sz="2400" dirty="0">
                <a:effectLst/>
                <a:latin typeface="Times New Roman" panose="02020603050405020304" pitchFamily="18" charset="0"/>
                <a:ea typeface="宋体" panose="02010600030101010101" pitchFamily="2" charset="-122"/>
              </a:rPr>
              <a:t>    thinking;</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p>
          <a:p>
            <a:pPr>
              <a:spcBef>
                <a:spcPct val="0"/>
              </a:spcBef>
            </a:pPr>
            <a:r>
              <a:rPr kumimoji="1" lang="en-US" altLang="zh-CN" sz="2400" dirty="0">
                <a:effectLst/>
                <a:latin typeface="Times New Roman" panose="02020603050405020304" pitchFamily="18" charset="0"/>
                <a:ea typeface="宋体" panose="02010600030101010101" pitchFamily="2" charset="-122"/>
              </a:rPr>
              <a:t>}</a:t>
            </a:r>
          </a:p>
          <a:p>
            <a:pPr>
              <a:spcBef>
                <a:spcPct val="0"/>
              </a:spcBef>
            </a:pPr>
            <a:endParaRPr kumimoji="1" lang="en-US" altLang="zh-CN" sz="2400" dirty="0">
              <a:effectLst/>
              <a:latin typeface="Times New Roman" panose="02020603050405020304" pitchFamily="18" charset="0"/>
              <a:ea typeface="宋体" panose="02010600030101010101" pitchFamily="2" charset="-122"/>
            </a:endParaRPr>
          </a:p>
        </p:txBody>
      </p:sp>
      <p:sp>
        <p:nvSpPr>
          <p:cNvPr id="603139" name="Text Box 3"/>
          <p:cNvSpPr txBox="1">
            <a:spLocks noChangeArrowheads="1"/>
          </p:cNvSpPr>
          <p:nvPr/>
        </p:nvSpPr>
        <p:spPr bwMode="auto">
          <a:xfrm>
            <a:off x="4495800" y="4648200"/>
            <a:ext cx="3810000" cy="579438"/>
          </a:xfrm>
          <a:prstGeom prst="rect">
            <a:avLst/>
          </a:prstGeom>
          <a:noFill/>
          <a:ln w="9525">
            <a:noFill/>
            <a:miter lim="800000"/>
          </a:ln>
          <a:effectLst/>
        </p:spPr>
        <p:txBody>
          <a:bodyPr>
            <a:spAutoFit/>
          </a:bodyPr>
          <a:lstStyle/>
          <a:p>
            <a:pPr algn="ctr"/>
            <a:r>
              <a:rPr kumimoji="1" lang="zh-CN" altLang="en-US" sz="3200" b="0" dirty="0">
                <a:solidFill>
                  <a:srgbClr val="FF0000"/>
                </a:solidFill>
                <a:effectLst/>
                <a:ea typeface="华文行楷" panose="02010800040101010101" pitchFamily="2" charset="-122"/>
              </a:rPr>
              <a:t>描述有问题吗？</a:t>
            </a:r>
          </a:p>
        </p:txBody>
      </p:sp>
      <p:sp>
        <p:nvSpPr>
          <p:cNvPr id="603140" name="AutoShape 4"/>
          <p:cNvSpPr>
            <a:spLocks noChangeArrowheads="1"/>
          </p:cNvSpPr>
          <p:nvPr/>
        </p:nvSpPr>
        <p:spPr bwMode="auto">
          <a:xfrm>
            <a:off x="4876800" y="1905000"/>
            <a:ext cx="3352800" cy="914400"/>
          </a:xfrm>
          <a:prstGeom prst="wedgeRoundRectCallout">
            <a:avLst>
              <a:gd name="adj1" fmla="val -43750"/>
              <a:gd name="adj2" fmla="val 70000"/>
              <a:gd name="adj3" fmla="val 16667"/>
            </a:avLst>
          </a:prstGeom>
        </p:spPr>
        <p:style>
          <a:lnRef idx="1">
            <a:schemeClr val="accent1"/>
          </a:lnRef>
          <a:fillRef idx="2">
            <a:schemeClr val="accent1"/>
          </a:fillRef>
          <a:effectRef idx="1">
            <a:schemeClr val="accent1"/>
          </a:effectRef>
          <a:fontRef idx="minor">
            <a:schemeClr val="dk1"/>
          </a:fontRef>
        </p:style>
        <p:txBody>
          <a:bodyPr/>
          <a:lstStyle/>
          <a:p>
            <a:pPr algn="ctr"/>
            <a:r>
              <a:rPr kumimoji="1" lang="zh-CN" altLang="en-US" sz="2400" b="0">
                <a:solidFill>
                  <a:schemeClr val="tx1"/>
                </a:solidFill>
                <a:effectLst/>
                <a:ea typeface="华文行楷" panose="02010800040101010101" pitchFamily="2" charset="-122"/>
              </a:rPr>
              <a:t>可能死锁！这是一个错误的描述！</a:t>
            </a:r>
          </a:p>
          <a:p>
            <a:pPr algn="ctr">
              <a:spcBef>
                <a:spcPct val="0"/>
              </a:spcBef>
            </a:pPr>
            <a:endParaRPr kumimoji="1" lang="en-US" altLang="zh-CN" b="0">
              <a:solidFill>
                <a:schemeClr val="tx1"/>
              </a:solidFill>
              <a:effectLst/>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3138"/>
                                        </p:tgtEl>
                                        <p:attrNameLst>
                                          <p:attrName>style.visibility</p:attrName>
                                        </p:attrNameLst>
                                      </p:cBhvr>
                                      <p:to>
                                        <p:strVal val="visible"/>
                                      </p:to>
                                    </p:set>
                                    <p:animEffect transition="in" filter="blinds(horizontal)">
                                      <p:cBhvr>
                                        <p:cTn id="7" dur="500"/>
                                        <p:tgtEl>
                                          <p:spTgt spid="603138"/>
                                        </p:tgtEl>
                                      </p:cBhvr>
                                    </p:animEffect>
                                  </p:childTnLst>
                                </p:cTn>
                              </p:par>
                            </p:childTnLst>
                          </p:cTn>
                        </p:par>
                      </p:childTnLst>
                    </p:cTn>
                  </p:par>
                  <p:par>
                    <p:cTn id="8" fill="hold">
                      <p:stCondLst>
                        <p:cond delay="indefinite"/>
                      </p:stCondLst>
                      <p:childTnLst>
                        <p:par>
                          <p:cTn id="9" fill="hold">
                            <p:stCondLst>
                              <p:cond delay="0"/>
                            </p:stCondLst>
                            <p:childTnLst>
                              <p:par>
                                <p:cTn id="10" presetID="19" presetClass="entr" presetSubtype="10" fill="hold" grpId="0" nodeType="clickEffect">
                                  <p:stCondLst>
                                    <p:cond delay="0"/>
                                  </p:stCondLst>
                                  <p:childTnLst>
                                    <p:set>
                                      <p:cBhvr>
                                        <p:cTn id="11" dur="1" fill="hold">
                                          <p:stCondLst>
                                            <p:cond delay="0"/>
                                          </p:stCondLst>
                                        </p:cTn>
                                        <p:tgtEl>
                                          <p:spTgt spid="603139"/>
                                        </p:tgtEl>
                                        <p:attrNameLst>
                                          <p:attrName>style.visibility</p:attrName>
                                        </p:attrNameLst>
                                      </p:cBhvr>
                                      <p:to>
                                        <p:strVal val="visible"/>
                                      </p:to>
                                    </p:set>
                                    <p:anim calcmode="lin" valueType="num">
                                      <p:cBhvr>
                                        <p:cTn id="12" dur="5000" fill="hold"/>
                                        <p:tgtEl>
                                          <p:spTgt spid="603139"/>
                                        </p:tgtEl>
                                        <p:attrNameLst>
                                          <p:attrName>ppt_w</p:attrName>
                                        </p:attrNameLst>
                                      </p:cBhvr>
                                      <p:tavLst>
                                        <p:tav tm="0" fmla="#ppt_w*sin(2.5*pi*$)">
                                          <p:val>
                                            <p:fltVal val="0"/>
                                          </p:val>
                                        </p:tav>
                                        <p:tav tm="100000">
                                          <p:val>
                                            <p:fltVal val="1"/>
                                          </p:val>
                                        </p:tav>
                                      </p:tavLst>
                                    </p:anim>
                                    <p:anim calcmode="lin" valueType="num">
                                      <p:cBhvr>
                                        <p:cTn id="13" dur="5000" fill="hold"/>
                                        <p:tgtEl>
                                          <p:spTgt spid="603139"/>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603140"/>
                                        </p:tgtEl>
                                        <p:attrNameLst>
                                          <p:attrName>style.visibility</p:attrName>
                                        </p:attrNameLst>
                                      </p:cBhvr>
                                      <p:to>
                                        <p:strVal val="visible"/>
                                      </p:to>
                                    </p:set>
                                    <p:animEffect transition="in" filter="checkerboard(across)">
                                      <p:cBhvr>
                                        <p:cTn id="18" dur="500"/>
                                        <p:tgtEl>
                                          <p:spTgt spid="603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autoUpdateAnimBg="0"/>
      <p:bldP spid="603139" grpId="0" autoUpdateAnimBg="0"/>
      <p:bldP spid="603140" grpId="0" animBg="1"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395536" y="1916832"/>
            <a:ext cx="8136904" cy="461665"/>
          </a:xfrm>
          <a:prstGeom prst="rect">
            <a:avLst/>
          </a:prstGeom>
          <a:noFill/>
          <a:ln w="9525">
            <a:noFill/>
            <a:miter lim="800000"/>
          </a:ln>
          <a:effectLst/>
        </p:spPr>
        <p:txBody>
          <a:bodyPr wrap="square">
            <a:spAutoFit/>
          </a:bodyPr>
          <a:lstStyle/>
          <a:p>
            <a:r>
              <a:rPr kumimoji="1" lang="zh-CN" altLang="en-US" sz="2400" dirty="0">
                <a:effectLst/>
                <a:latin typeface="黑体" panose="02010609060101010101" pitchFamily="2" charset="-122"/>
                <a:ea typeface="黑体" panose="02010609060101010101" pitchFamily="2" charset="-122"/>
              </a:rPr>
              <a:t>解：设置信号量</a:t>
            </a:r>
            <a:r>
              <a:rPr kumimoji="1" lang="en-US" altLang="zh-CN" sz="2400" dirty="0" err="1">
                <a:effectLst/>
                <a:latin typeface="黑体" panose="02010609060101010101" pitchFamily="2" charset="-122"/>
                <a:ea typeface="黑体" panose="02010609060101010101" pitchFamily="2" charset="-122"/>
              </a:rPr>
              <a:t>Sm</a:t>
            </a:r>
            <a:r>
              <a:rPr kumimoji="1" lang="zh-CN" altLang="en-US" sz="2400" dirty="0">
                <a:effectLst/>
                <a:latin typeface="黑体" panose="02010609060101010101" pitchFamily="2" charset="-122"/>
                <a:ea typeface="黑体" panose="02010609060101010101" pitchFamily="2" charset="-122"/>
              </a:rPr>
              <a:t>来限制同时进餐的哲学家数目，初值为</a:t>
            </a:r>
            <a:r>
              <a:rPr kumimoji="1" lang="en-US" altLang="zh-CN" sz="2400" dirty="0">
                <a:effectLst/>
                <a:latin typeface="黑体" panose="02010609060101010101" pitchFamily="2" charset="-122"/>
                <a:ea typeface="黑体" panose="02010609060101010101" pitchFamily="2" charset="-122"/>
              </a:rPr>
              <a:t>4</a:t>
            </a:r>
            <a:r>
              <a:rPr kumimoji="1" lang="zh-CN" altLang="en-US" sz="2400" dirty="0">
                <a:effectLst/>
                <a:latin typeface="黑体" panose="02010609060101010101" pitchFamily="2" charset="-122"/>
                <a:ea typeface="黑体" panose="02010609060101010101" pitchFamily="2" charset="-122"/>
              </a:rPr>
              <a:t>。</a:t>
            </a:r>
          </a:p>
        </p:txBody>
      </p:sp>
      <p:sp>
        <p:nvSpPr>
          <p:cNvPr id="605187" name="Text Box 3"/>
          <p:cNvSpPr txBox="1">
            <a:spLocks noChangeArrowheads="1"/>
          </p:cNvSpPr>
          <p:nvPr/>
        </p:nvSpPr>
        <p:spPr bwMode="auto">
          <a:xfrm>
            <a:off x="251520" y="548680"/>
            <a:ext cx="864096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kumimoji="1" lang="zh-CN" altLang="en-US" sz="2400" dirty="0">
                <a:effectLst/>
                <a:latin typeface="黑体" panose="02010609060101010101" pitchFamily="2" charset="-122"/>
                <a:ea typeface="黑体" panose="02010609060101010101" pitchFamily="2" charset="-122"/>
              </a:rPr>
              <a:t>方案一：</a:t>
            </a:r>
            <a:r>
              <a:rPr kumimoji="1" lang="zh-CN" altLang="en-US" sz="2400" b="0" dirty="0">
                <a:solidFill>
                  <a:srgbClr val="FF0000"/>
                </a:solidFill>
                <a:effectLst/>
                <a:latin typeface="黑体" panose="02010609060101010101" pitchFamily="2" charset="-122"/>
                <a:ea typeface="黑体" panose="02010609060101010101" pitchFamily="2" charset="-122"/>
              </a:rPr>
              <a:t>至多只允许有四位哲学家</a:t>
            </a:r>
            <a:r>
              <a:rPr kumimoji="1" lang="zh-CN" altLang="en-US" sz="2400" b="0" dirty="0">
                <a:effectLst/>
                <a:latin typeface="黑体" panose="02010609060101010101" pitchFamily="2" charset="-122"/>
                <a:ea typeface="黑体" panose="02010609060101010101" pitchFamily="2" charset="-122"/>
              </a:rPr>
              <a:t>同时去拿左边的筷子，最终能保证至少有一位哲学家能够进餐，并在用毕时能释放出他用过的两只筷子，从而使更多的哲学家能够进餐。</a:t>
            </a:r>
            <a:endParaRPr kumimoji="1" lang="zh-CN" altLang="en-US" sz="2400" b="0" dirty="0">
              <a:effectLst/>
              <a:latin typeface="华文行楷" panose="02010800040101010101" pitchFamily="2" charset="-122"/>
              <a:ea typeface="华文行楷" panose="02010800040101010101" pitchFamily="2" charset="-122"/>
            </a:endParaRPr>
          </a:p>
        </p:txBody>
      </p:sp>
      <p:sp>
        <p:nvSpPr>
          <p:cNvPr id="605188" name="Text Box 4"/>
          <p:cNvSpPr txBox="1">
            <a:spLocks noChangeArrowheads="1"/>
          </p:cNvSpPr>
          <p:nvPr/>
        </p:nvSpPr>
        <p:spPr bwMode="auto">
          <a:xfrm>
            <a:off x="827584" y="2420888"/>
            <a:ext cx="7416824" cy="415498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ts val="0"/>
              </a:spcBef>
            </a:pPr>
            <a:r>
              <a:rPr kumimoji="1" lang="en-US" altLang="zh-CN" sz="2400" dirty="0">
                <a:effectLst/>
                <a:latin typeface="Times New Roman" panose="02020603050405020304" pitchFamily="18" charset="0"/>
                <a:ea typeface="宋体" panose="02010600030101010101" pitchFamily="2" charset="-122"/>
              </a:rPr>
              <a:t>philosopher</a:t>
            </a: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i</a:t>
            </a: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{while(1)</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    wait(</a:t>
            </a:r>
            <a:r>
              <a:rPr kumimoji="1" lang="en-US" altLang="zh-CN" sz="2400" dirty="0" err="1">
                <a:effectLst/>
                <a:latin typeface="Times New Roman" panose="02020603050405020304" pitchFamily="18" charset="0"/>
                <a:ea typeface="Arial Unicode MS" pitchFamily="34" charset="-122"/>
                <a:cs typeface="Times New Roman" panose="02020603050405020304" pitchFamily="18" charset="0"/>
              </a:rPr>
              <a:t>Sm</a:t>
            </a: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wait(chopstick[i]);</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wait(chopstick[(i+1)%5]);</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eating;</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signal(chopstick[i]);</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signal(chopstick[(i+1)%5]);</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signal(</a:t>
            </a:r>
            <a:r>
              <a:rPr kumimoji="1" lang="en-US" altLang="zh-CN" sz="2400" dirty="0" err="1">
                <a:effectLst/>
                <a:latin typeface="Times New Roman" panose="02020603050405020304" pitchFamily="18" charset="0"/>
                <a:ea typeface="Arial Unicode MS" pitchFamily="34" charset="-122"/>
                <a:cs typeface="Times New Roman" panose="02020603050405020304" pitchFamily="18" charset="0"/>
              </a:rPr>
              <a:t>Sm</a:t>
            </a: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thinking;</a:t>
            </a:r>
          </a:p>
          <a:p>
            <a:pPr>
              <a:spcBef>
                <a:spcPts val="0"/>
              </a:spcBef>
            </a:pPr>
            <a:r>
              <a:rPr kumimoji="1" lang="en-US" altLang="zh-CN" sz="2400" dirty="0">
                <a:effectLst/>
                <a:latin typeface="Times New Roman" panose="02020603050405020304" pitchFamily="18" charset="0"/>
                <a:ea typeface="Arial Unicode MS" pitchFamily="34" charset="-122"/>
                <a:cs typeface="Times New Roman" panose="02020603050405020304" pitchFamily="18" charset="0"/>
              </a:rPr>
              <a:t>    } }</a:t>
            </a:r>
            <a:endParaRPr lang="en-US" altLang="zh-CN" sz="2400" dirty="0">
              <a:effectLst/>
              <a:latin typeface="Times New Roman" panose="02020603050405020304" pitchFamily="18" charset="0"/>
              <a:ea typeface="Arial Unicode MS" pitchFamily="34" charset="-122"/>
              <a:cs typeface="Times New Roman" panose="02020603050405020304" pitchFamily="18" charset="0"/>
            </a:endParaRPr>
          </a:p>
        </p:txBody>
      </p:sp>
    </p:spTree>
  </p:cSld>
  <p:clrMapOvr>
    <a:masterClrMapping/>
  </p:clrMapOvr>
  <p:transition>
    <p:blinds/>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7" name="Text Box 3"/>
          <p:cNvSpPr txBox="1">
            <a:spLocks noChangeArrowheads="1"/>
          </p:cNvSpPr>
          <p:nvPr/>
        </p:nvSpPr>
        <p:spPr bwMode="auto">
          <a:xfrm>
            <a:off x="179512" y="260648"/>
            <a:ext cx="8640960" cy="830997"/>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kumimoji="1" lang="zh-CN" altLang="en-US" sz="2400" dirty="0">
                <a:effectLst/>
                <a:latin typeface="黑体" panose="02010609060101010101" pitchFamily="2" charset="-122"/>
                <a:ea typeface="黑体" panose="02010609060101010101" pitchFamily="2" charset="-122"/>
              </a:rPr>
              <a:t>方案二：</a:t>
            </a:r>
            <a:r>
              <a:rPr kumimoji="1" lang="zh-CN" altLang="en-US" sz="2400" b="0" dirty="0">
                <a:effectLst/>
                <a:latin typeface="黑体" panose="02010609060101010101" pitchFamily="2" charset="-122"/>
                <a:ea typeface="黑体" panose="02010609060101010101" pitchFamily="2" charset="-122"/>
              </a:rPr>
              <a:t>规定奇数号哲学家先拿他左边的筷子，然后再去拿右边的筷子；而偶数号哲学家则相反。</a:t>
            </a:r>
            <a:endParaRPr kumimoji="1" lang="zh-CN" altLang="en-US" sz="2400" b="0" dirty="0">
              <a:effectLst/>
              <a:latin typeface="华文行楷" panose="02010800040101010101" pitchFamily="2" charset="-122"/>
              <a:ea typeface="华文行楷" panose="02010800040101010101" pitchFamily="2" charset="-122"/>
            </a:endParaRPr>
          </a:p>
        </p:txBody>
      </p:sp>
      <p:sp>
        <p:nvSpPr>
          <p:cNvPr id="5" name="Text Box 2"/>
          <p:cNvSpPr txBox="1">
            <a:spLocks noChangeArrowheads="1"/>
          </p:cNvSpPr>
          <p:nvPr/>
        </p:nvSpPr>
        <p:spPr bwMode="auto">
          <a:xfrm>
            <a:off x="755576" y="1196752"/>
            <a:ext cx="7632848" cy="532453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nSpc>
                <a:spcPts val="2400"/>
              </a:lnSpc>
              <a:spcBef>
                <a:spcPts val="0"/>
              </a:spcBef>
            </a:pPr>
            <a:r>
              <a:rPr kumimoji="1" lang="zh-CN" altLang="en-US" sz="2400" dirty="0">
                <a:effectLst/>
                <a:latin typeface="Times New Roman" panose="02020603050405020304" pitchFamily="18" charset="0"/>
                <a:ea typeface="宋体" panose="02010600030101010101" pitchFamily="2" charset="-122"/>
              </a:rPr>
              <a:t>第</a:t>
            </a:r>
            <a:r>
              <a:rPr kumimoji="1" lang="en-US" altLang="zh-CN" sz="2400" dirty="0" err="1">
                <a:effectLst/>
                <a:latin typeface="Times New Roman" panose="02020603050405020304" pitchFamily="18" charset="0"/>
                <a:ea typeface="宋体" panose="02010600030101010101" pitchFamily="2" charset="-122"/>
              </a:rPr>
              <a:t>i</a:t>
            </a:r>
            <a:r>
              <a:rPr kumimoji="1" lang="zh-CN" altLang="en-US" sz="2400" dirty="0">
                <a:effectLst/>
                <a:latin typeface="Times New Roman" panose="02020603050405020304" pitchFamily="18" charset="0"/>
                <a:ea typeface="宋体" panose="02010600030101010101" pitchFamily="2" charset="-122"/>
              </a:rPr>
              <a:t>个哲学家的活动可描述为：</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philosopher(</a:t>
            </a:r>
            <a:r>
              <a:rPr kumimoji="1" lang="en-US" altLang="zh-CN" sz="2400" dirty="0" err="1">
                <a:effectLst/>
                <a:latin typeface="Times New Roman" panose="02020603050405020304" pitchFamily="18" charset="0"/>
                <a:ea typeface="宋体" panose="02010600030101010101" pitchFamily="2" charset="-122"/>
              </a:rPr>
              <a:t>i</a:t>
            </a:r>
            <a:r>
              <a:rPr kumimoji="1" lang="en-US" altLang="zh-CN" sz="2400" dirty="0">
                <a:effectLst/>
                <a:latin typeface="Times New Roman" panose="02020603050405020304" pitchFamily="18" charset="0"/>
                <a:ea typeface="宋体" panose="02010600030101010101" pitchFamily="2" charset="-122"/>
              </a:rPr>
              <a:t>)</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{while(1){if(i%2==0) </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 wait(chopstick[i]);  </a:t>
            </a:r>
          </a:p>
          <a:p>
            <a:pPr algn="just">
              <a:lnSpc>
                <a:spcPts val="2400"/>
              </a:lnSpc>
              <a:spcBef>
                <a:spcPts val="0"/>
              </a:spcBef>
            </a:pPr>
            <a:r>
              <a:rPr kumimoji="1" lang="zh-CN" altLang="en-US" sz="2400" dirty="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wait(chopstick[(i+1)%5]);</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eating;</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signal(chopstick[i]); </a:t>
            </a:r>
          </a:p>
          <a:p>
            <a:pPr algn="just">
              <a:lnSpc>
                <a:spcPts val="2400"/>
              </a:lnSpc>
              <a:spcBef>
                <a:spcPts val="0"/>
              </a:spcBef>
            </a:pPr>
            <a:r>
              <a:rPr kumimoji="1" lang="zh-CN" altLang="en-US" sz="2400" dirty="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signal(chopstick[(i+1)%5]);</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else  { wait(chopstick[(i+1)%5]); </a:t>
            </a:r>
          </a:p>
          <a:p>
            <a:pPr algn="just">
              <a:lnSpc>
                <a:spcPts val="2400"/>
              </a:lnSpc>
              <a:spcBef>
                <a:spcPts val="0"/>
              </a:spcBef>
            </a:pPr>
            <a:r>
              <a:rPr kumimoji="1" lang="zh-CN" altLang="en-US" sz="2400" dirty="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wait(chopstick[i]); </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eating;</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signal(chopstick[(i+1)%5]); </a:t>
            </a:r>
          </a:p>
          <a:p>
            <a:pPr algn="just">
              <a:lnSpc>
                <a:spcPts val="2400"/>
              </a:lnSpc>
              <a:spcBef>
                <a:spcPts val="0"/>
              </a:spcBef>
            </a:pPr>
            <a:r>
              <a:rPr kumimoji="1" lang="zh-CN" altLang="en-US" sz="2400" dirty="0">
                <a:effectLst/>
                <a:latin typeface="Times New Roman" panose="02020603050405020304" pitchFamily="18" charset="0"/>
                <a:ea typeface="宋体" panose="02010600030101010101" pitchFamily="2" charset="-122"/>
              </a:rPr>
              <a:t>                        </a:t>
            </a:r>
            <a:r>
              <a:rPr kumimoji="1" lang="en-US" altLang="zh-CN" sz="2400" dirty="0">
                <a:effectLst/>
                <a:latin typeface="Times New Roman" panose="02020603050405020304" pitchFamily="18" charset="0"/>
                <a:ea typeface="宋体" panose="02010600030101010101" pitchFamily="2" charset="-122"/>
              </a:rPr>
              <a:t>signal(chopstick[i]); </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   	 thinking;}</a:t>
            </a:r>
          </a:p>
          <a:p>
            <a:pPr algn="just">
              <a:lnSpc>
                <a:spcPts val="2400"/>
              </a:lnSpc>
              <a:spcBef>
                <a:spcPts val="0"/>
              </a:spcBef>
            </a:pPr>
            <a:r>
              <a:rPr kumimoji="1" lang="en-US" altLang="zh-CN" sz="2400" dirty="0">
                <a:effectLst/>
                <a:latin typeface="Times New Roman" panose="02020603050405020304" pitchFamily="18" charset="0"/>
                <a:ea typeface="宋体" panose="02010600030101010101" pitchFamily="2" charset="-122"/>
              </a:rPr>
              <a:t>}</a:t>
            </a:r>
          </a:p>
        </p:txBody>
      </p:sp>
      <p:sp>
        <p:nvSpPr>
          <p:cNvPr id="6" name="TextBox 5"/>
          <p:cNvSpPr txBox="1"/>
          <p:nvPr/>
        </p:nvSpPr>
        <p:spPr>
          <a:xfrm>
            <a:off x="0" y="6177498"/>
            <a:ext cx="9144000" cy="707886"/>
          </a:xfrm>
          <a:prstGeom prst="rect">
            <a:avLst/>
          </a:prstGeom>
          <a:solidFill>
            <a:srgbClr val="FFC000"/>
          </a:solidFill>
        </p:spPr>
        <p:txBody>
          <a:bodyPr wrap="square" rtlCol="0">
            <a:spAutoFit/>
          </a:bodyPr>
          <a:lstStyle/>
          <a:p>
            <a:r>
              <a:rPr kumimoji="1" lang="zh-CN" altLang="en-US" sz="2000" dirty="0">
                <a:effectLst/>
                <a:latin typeface="黑体" panose="02010609060101010101" pitchFamily="2" charset="-122"/>
                <a:ea typeface="黑体" panose="02010609060101010101" pitchFamily="2" charset="-122"/>
              </a:rPr>
              <a:t>按此规定，任何一个哲学家拿到一支筷子以后，就已经阻止了他邻座的一个哲学家吃饭的企图，除非某个哲学家一直吃下去，否则不会有人会饿死。</a:t>
            </a:r>
            <a:endParaRPr lang="zh-CN" altLang="en-US" sz="2000" dirty="0">
              <a:effectLst/>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23" name="Rectangle 3"/>
          <p:cNvSpPr>
            <a:spLocks noGrp="1" noChangeArrowheads="1"/>
          </p:cNvSpPr>
          <p:nvPr>
            <p:ph type="body" sz="half" idx="1"/>
          </p:nvPr>
        </p:nvSpPr>
        <p:spPr>
          <a:xfrm>
            <a:off x="251520" y="620688"/>
            <a:ext cx="8596313" cy="533400"/>
          </a:xfrm>
        </p:spPr>
        <p:style>
          <a:lnRef idx="2">
            <a:schemeClr val="accent1"/>
          </a:lnRef>
          <a:fillRef idx="1">
            <a:schemeClr val="lt1"/>
          </a:fillRef>
          <a:effectRef idx="0">
            <a:schemeClr val="accent1"/>
          </a:effectRef>
          <a:fontRef idx="minor">
            <a:schemeClr val="dk1"/>
          </a:fontRef>
        </p:style>
        <p:txBody>
          <a:bodyPr/>
          <a:lstStyle/>
          <a:p>
            <a:pPr algn="ctr">
              <a:buFont typeface="Wingdings" panose="05000000000000000000" pitchFamily="2" charset="2"/>
              <a:buNone/>
            </a:pPr>
            <a:r>
              <a:rPr kumimoji="1" lang="zh-CN" altLang="en-US" sz="2400" b="1" dirty="0">
                <a:latin typeface="黑体" panose="02010609060101010101" pitchFamily="2" charset="-122"/>
                <a:ea typeface="黑体" panose="02010609060101010101" pitchFamily="2" charset="-122"/>
              </a:rPr>
              <a:t>方案三：</a:t>
            </a:r>
            <a:r>
              <a:rPr kumimoji="1" lang="zh-CN" altLang="en-US" sz="2400" dirty="0">
                <a:latin typeface="黑体" panose="02010609060101010101" pitchFamily="2" charset="-122"/>
                <a:ea typeface="黑体" panose="02010609060101010101" pitchFamily="2" charset="-122"/>
              </a:rPr>
              <a:t>仅当左、右两只筷子均可用时，才拿起筷子进餐。</a:t>
            </a:r>
          </a:p>
        </p:txBody>
      </p:sp>
      <p:sp>
        <p:nvSpPr>
          <p:cNvPr id="542728" name="Text Box 8"/>
          <p:cNvSpPr txBox="1">
            <a:spLocks noChangeArrowheads="1"/>
          </p:cNvSpPr>
          <p:nvPr/>
        </p:nvSpPr>
        <p:spPr bwMode="auto">
          <a:xfrm>
            <a:off x="611560" y="1412776"/>
            <a:ext cx="8001000" cy="4462760"/>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a:lnSpc>
                <a:spcPct val="90000"/>
              </a:lnSpc>
              <a:spcBef>
                <a:spcPct val="20000"/>
              </a:spcBef>
              <a:buClr>
                <a:srgbClr val="1F05E3"/>
              </a:buClr>
              <a:buFont typeface="Wingdings" panose="05000000000000000000" pitchFamily="2" charset="2"/>
              <a:buChar char="v"/>
            </a:pPr>
            <a:r>
              <a:rPr lang="zh-CN" altLang="en-US" sz="2400" dirty="0">
                <a:effectLst/>
                <a:latin typeface="黑体" panose="02010609060101010101" pitchFamily="2" charset="-122"/>
                <a:ea typeface="黑体" panose="02010609060101010101" pitchFamily="2" charset="-122"/>
              </a:rPr>
              <a:t>利用</a:t>
            </a:r>
            <a:r>
              <a:rPr lang="en-US" altLang="zh-CN" sz="2400" dirty="0">
                <a:effectLst/>
                <a:latin typeface="黑体" panose="02010609060101010101" pitchFamily="2" charset="-122"/>
                <a:ea typeface="黑体" panose="02010609060101010101" pitchFamily="2" charset="-122"/>
              </a:rPr>
              <a:t>AND</a:t>
            </a:r>
            <a:r>
              <a:rPr lang="zh-CN" altLang="en-US" sz="2400" dirty="0">
                <a:effectLst/>
                <a:latin typeface="黑体" panose="02010609060101010101" pitchFamily="2" charset="-122"/>
                <a:ea typeface="黑体" panose="02010609060101010101" pitchFamily="2" charset="-122"/>
              </a:rPr>
              <a:t>信号量解决哲学家进餐问题，可得最简洁的解：</a:t>
            </a:r>
          </a:p>
          <a:p>
            <a:pPr>
              <a:lnSpc>
                <a:spcPct val="90000"/>
              </a:lnSpc>
              <a:spcBef>
                <a:spcPct val="20000"/>
              </a:spcBef>
              <a:buClr>
                <a:srgbClr val="1F05E3"/>
              </a:buClr>
              <a:buFont typeface="Wingdings" panose="05000000000000000000" pitchFamily="2" charset="2"/>
              <a:buNone/>
            </a:pPr>
            <a:endParaRPr lang="zh-CN" altLang="en-US" sz="2400" dirty="0">
              <a:effectLst/>
              <a:latin typeface="楷体_GB2312" pitchFamily="49" charset="-122"/>
              <a:ea typeface="楷体_GB2312" pitchFamily="49" charset="-122"/>
            </a:endParaRPr>
          </a:p>
          <a:p>
            <a:pPr>
              <a:spcBef>
                <a:spcPct val="0"/>
              </a:spcBef>
            </a:pPr>
            <a:r>
              <a:rPr kumimoji="1" lang="en-US" altLang="zh-CN" sz="2400" dirty="0">
                <a:effectLst/>
                <a:latin typeface="Times New Roman" panose="02020603050405020304" pitchFamily="18" charset="0"/>
                <a:ea typeface="宋体" panose="02010600030101010101" pitchFamily="2" charset="-122"/>
              </a:rPr>
              <a:t>semaphore chopstick[5]={1,1,1,1,1};</a:t>
            </a:r>
          </a:p>
          <a:p>
            <a:pPr algn="just">
              <a:lnSpc>
                <a:spcPts val="2400"/>
              </a:lnSpc>
              <a:spcBef>
                <a:spcPts val="0"/>
              </a:spcBef>
            </a:pPr>
            <a:r>
              <a:rPr kumimoji="1" lang="en-US" altLang="zh-CN" sz="2400" dirty="0">
                <a:effectLst/>
                <a:latin typeface="Times New Roman" panose="02020603050405020304" pitchFamily="18" charset="0"/>
              </a:rPr>
              <a:t>philosopher</a:t>
            </a:r>
            <a:r>
              <a:rPr kumimoji="1" lang="en-US" altLang="zh-CN" sz="2400" dirty="0">
                <a:effectLst/>
                <a:latin typeface="Times New Roman" panose="02020603050405020304" pitchFamily="18" charset="0"/>
                <a:ea typeface="宋体" panose="02010600030101010101" pitchFamily="2" charset="-122"/>
              </a:rPr>
              <a:t>(</a:t>
            </a:r>
            <a:r>
              <a:rPr kumimoji="1" lang="en-US" altLang="zh-CN" sz="2400" dirty="0" err="1">
                <a:effectLst/>
                <a:latin typeface="Times New Roman" panose="02020603050405020304" pitchFamily="18" charset="0"/>
                <a:ea typeface="宋体" panose="02010600030101010101" pitchFamily="2" charset="-122"/>
              </a:rPr>
              <a:t>i</a:t>
            </a:r>
            <a:r>
              <a:rPr kumimoji="1" lang="en-US" altLang="zh-CN" sz="2400" dirty="0">
                <a:effectLst/>
                <a:latin typeface="Times New Roman" panose="02020603050405020304" pitchFamily="18" charset="0"/>
                <a:ea typeface="宋体" panose="02010600030101010101" pitchFamily="2" charset="-122"/>
              </a:rPr>
              <a:t>)</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p>
          <a:p>
            <a:pPr>
              <a:spcBef>
                <a:spcPct val="0"/>
              </a:spcBef>
            </a:pPr>
            <a:r>
              <a:rPr kumimoji="1" lang="en-US" altLang="zh-CN" sz="2400" dirty="0">
                <a:effectLst/>
                <a:latin typeface="Times New Roman" panose="02020603050405020304" pitchFamily="18" charset="0"/>
                <a:ea typeface="宋体" panose="02010600030101010101" pitchFamily="2" charset="-122"/>
              </a:rPr>
              <a:t>  while(1)</a:t>
            </a:r>
          </a:p>
          <a:p>
            <a:pPr>
              <a:spcBef>
                <a:spcPct val="0"/>
              </a:spcBef>
            </a:pPr>
            <a:r>
              <a:rPr kumimoji="1" lang="en-US" altLang="zh-CN" sz="2400" dirty="0">
                <a:effectLst/>
                <a:latin typeface="Times New Roman" panose="02020603050405020304" pitchFamily="18" charset="0"/>
                <a:ea typeface="宋体" panose="02010600030101010101" pitchFamily="2" charset="-122"/>
              </a:rPr>
              <a:t>   {thinking;</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Sswait</a:t>
            </a:r>
            <a:r>
              <a:rPr kumimoji="1" lang="en-US" altLang="zh-CN" sz="2400" dirty="0">
                <a:effectLst/>
                <a:latin typeface="Times New Roman" panose="02020603050405020304" pitchFamily="18" charset="0"/>
                <a:ea typeface="宋体" panose="02010600030101010101" pitchFamily="2" charset="-122"/>
              </a:rPr>
              <a:t>(chopstick[(i+1)mod 5],chopstick[</a:t>
            </a:r>
            <a:r>
              <a:rPr kumimoji="1" lang="en-US" altLang="zh-CN" sz="2400" dirty="0" err="1">
                <a:effectLst/>
                <a:latin typeface="Times New Roman" panose="02020603050405020304" pitchFamily="18" charset="0"/>
                <a:ea typeface="宋体" panose="02010600030101010101" pitchFamily="2" charset="-122"/>
              </a:rPr>
              <a:t>i</a:t>
            </a:r>
            <a:r>
              <a:rPr kumimoji="1" lang="en-US" altLang="zh-CN" sz="2400" dirty="0">
                <a:effectLst/>
                <a:latin typeface="Times New Roman" panose="02020603050405020304" pitchFamily="18" charset="0"/>
                <a:ea typeface="宋体" panose="02010600030101010101" pitchFamily="2" charset="-122"/>
              </a:rPr>
              <a:t>]);</a:t>
            </a:r>
          </a:p>
          <a:p>
            <a:pPr>
              <a:spcBef>
                <a:spcPct val="0"/>
              </a:spcBef>
            </a:pPr>
            <a:r>
              <a:rPr kumimoji="1" lang="en-US" altLang="zh-CN" sz="2400" dirty="0">
                <a:effectLst/>
                <a:latin typeface="Times New Roman" panose="02020603050405020304" pitchFamily="18" charset="0"/>
                <a:ea typeface="宋体" panose="02010600030101010101" pitchFamily="2" charset="-122"/>
              </a:rPr>
              <a:t>     eating;</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Ssignal</a:t>
            </a:r>
            <a:r>
              <a:rPr kumimoji="1" lang="en-US" altLang="zh-CN" sz="2400" dirty="0">
                <a:effectLst/>
                <a:latin typeface="Times New Roman" panose="02020603050405020304" pitchFamily="18" charset="0"/>
                <a:ea typeface="宋体" panose="02010600030101010101" pitchFamily="2" charset="-122"/>
              </a:rPr>
              <a:t>(chopstick[(i+1)mod 5],chopstick[</a:t>
            </a:r>
            <a:r>
              <a:rPr kumimoji="1" lang="en-US" altLang="zh-CN" sz="2400" dirty="0" err="1">
                <a:effectLst/>
                <a:latin typeface="Times New Roman" panose="02020603050405020304" pitchFamily="18" charset="0"/>
                <a:ea typeface="宋体" panose="02010600030101010101" pitchFamily="2" charset="-122"/>
              </a:rPr>
              <a:t>i</a:t>
            </a:r>
            <a:r>
              <a:rPr kumimoji="1" lang="en-US" altLang="zh-CN" sz="2400" dirty="0">
                <a:effectLst/>
                <a:latin typeface="Times New Roman" panose="02020603050405020304" pitchFamily="18" charset="0"/>
                <a:ea typeface="宋体" panose="02010600030101010101" pitchFamily="2" charset="-122"/>
              </a:rPr>
              <a:t>]);</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p>
          <a:p>
            <a:pPr>
              <a:spcBef>
                <a:spcPct val="0"/>
              </a:spcBef>
            </a:pPr>
            <a:r>
              <a:rPr kumimoji="1" lang="en-US" altLang="zh-CN" sz="2400" dirty="0">
                <a:effectLst/>
                <a:latin typeface="Times New Roman" panose="02020603050405020304" pitchFamily="18" charset="0"/>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542723">
                                            <p:txEl>
                                              <p:pRg st="0" end="0"/>
                                            </p:txEl>
                                          </p:spTgt>
                                        </p:tgtEl>
                                        <p:attrNameLst>
                                          <p:attrName>style.visibility</p:attrName>
                                        </p:attrNameLst>
                                      </p:cBhvr>
                                      <p:to>
                                        <p:strVal val="visible"/>
                                      </p:to>
                                    </p:set>
                                    <p:animEffect transition="in" filter="dissolve">
                                      <p:cBhvr>
                                        <p:cTn id="7" dur="500"/>
                                        <p:tgtEl>
                                          <p:spTgt spid="542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728"/>
                                        </p:tgtEl>
                                        <p:attrNameLst>
                                          <p:attrName>style.visibility</p:attrName>
                                        </p:attrNameLst>
                                      </p:cBhvr>
                                      <p:to>
                                        <p:strVal val="visible"/>
                                      </p:to>
                                    </p:set>
                                    <p:animEffect transition="in" filter="dissolve">
                                      <p:cBhvr>
                                        <p:cTn id="12" dur="500"/>
                                        <p:tgtEl>
                                          <p:spTgt spid="542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uild="p" autoUpdateAnimBg="0"/>
      <p:bldP spid="542728" grpId="0" animBg="1"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71488" y="523875"/>
            <a:ext cx="7154862" cy="693738"/>
          </a:xfrm>
        </p:spPr>
        <p:txBody>
          <a:bodyPr/>
          <a:lstStyle/>
          <a:p>
            <a:r>
              <a:rPr lang="en-US" altLang="zh-CN" sz="3600" dirty="0"/>
              <a:t>2.4.3  </a:t>
            </a:r>
            <a:r>
              <a:rPr lang="zh-CN" altLang="en-US" sz="3600" dirty="0">
                <a:latin typeface="宋体" panose="02010600030101010101" pitchFamily="2" charset="-122"/>
              </a:rPr>
              <a:t>读者</a:t>
            </a:r>
            <a:r>
              <a:rPr lang="en-US" altLang="zh-CN" sz="3600" dirty="0"/>
              <a:t>-</a:t>
            </a:r>
            <a:r>
              <a:rPr lang="zh-CN" altLang="en-US" sz="3600" dirty="0">
                <a:latin typeface="宋体" panose="02010600030101010101" pitchFamily="2" charset="-122"/>
              </a:rPr>
              <a:t>写者问题</a:t>
            </a:r>
          </a:p>
        </p:txBody>
      </p:sp>
      <p:sp>
        <p:nvSpPr>
          <p:cNvPr id="143363" name="Text Box 3"/>
          <p:cNvSpPr txBox="1">
            <a:spLocks noChangeArrowheads="1"/>
          </p:cNvSpPr>
          <p:nvPr/>
        </p:nvSpPr>
        <p:spPr bwMode="auto">
          <a:xfrm>
            <a:off x="533400" y="1447800"/>
            <a:ext cx="8431088"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r>
              <a:rPr kumimoji="1" lang="zh-CN" altLang="en-US" sz="2400" b="0" dirty="0">
                <a:effectLst/>
                <a:latin typeface="黑体" panose="02010609060101010101" pitchFamily="2" charset="-122"/>
                <a:ea typeface="黑体" panose="02010609060101010101" pitchFamily="2" charset="-122"/>
              </a:rPr>
              <a:t>一个数据文件或记录，可被多个进程共享，我们把只要求读该文件的进程称为“</a:t>
            </a:r>
            <a:r>
              <a:rPr kumimoji="1" lang="zh-CN" altLang="en-US" sz="2400" b="0" dirty="0">
                <a:solidFill>
                  <a:srgbClr val="CC6600"/>
                </a:solidFill>
                <a:effectLst/>
                <a:latin typeface="黑体" panose="02010609060101010101" pitchFamily="2" charset="-122"/>
                <a:ea typeface="黑体" panose="02010609060101010101" pitchFamily="2" charset="-122"/>
              </a:rPr>
              <a:t>读者</a:t>
            </a:r>
            <a:r>
              <a:rPr kumimoji="1" lang="zh-CN" altLang="en-US" sz="2400" b="0" dirty="0">
                <a:effectLst/>
                <a:latin typeface="黑体" panose="02010609060101010101" pitchFamily="2" charset="-122"/>
                <a:ea typeface="黑体" panose="02010609060101010101" pitchFamily="2" charset="-122"/>
              </a:rPr>
              <a:t>进程”，其他进程称为“</a:t>
            </a:r>
            <a:r>
              <a:rPr kumimoji="1" lang="zh-CN" altLang="en-US" sz="2400" b="0" dirty="0">
                <a:solidFill>
                  <a:srgbClr val="CC6600"/>
                </a:solidFill>
                <a:effectLst/>
                <a:latin typeface="黑体" panose="02010609060101010101" pitchFamily="2" charset="-122"/>
                <a:ea typeface="黑体" panose="02010609060101010101" pitchFamily="2" charset="-122"/>
              </a:rPr>
              <a:t>写者</a:t>
            </a:r>
            <a:r>
              <a:rPr kumimoji="1" lang="zh-CN" altLang="en-US" sz="2400" b="0" dirty="0">
                <a:effectLst/>
                <a:latin typeface="黑体" panose="02010609060101010101" pitchFamily="2" charset="-122"/>
                <a:ea typeface="黑体" panose="02010609060101010101" pitchFamily="2" charset="-122"/>
              </a:rPr>
              <a:t>进程”。 </a:t>
            </a:r>
          </a:p>
        </p:txBody>
      </p:sp>
      <p:sp>
        <p:nvSpPr>
          <p:cNvPr id="143364" name="Text Box 4"/>
          <p:cNvSpPr txBox="1">
            <a:spLocks noChangeArrowheads="1"/>
          </p:cNvSpPr>
          <p:nvPr/>
        </p:nvSpPr>
        <p:spPr bwMode="auto">
          <a:xfrm>
            <a:off x="630238" y="2787650"/>
            <a:ext cx="8020050" cy="2384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buClr>
                <a:srgbClr val="0000FF"/>
              </a:buClr>
              <a:buFont typeface="Wingdings" panose="05000000000000000000" pitchFamily="2" charset="2"/>
              <a:buChar char="u"/>
            </a:pPr>
            <a:r>
              <a:rPr kumimoji="1" lang="zh-CN" altLang="en-US" sz="2400" b="0" dirty="0">
                <a:effectLst/>
                <a:latin typeface="黑体" panose="02010609060101010101" pitchFamily="2" charset="-122"/>
                <a:ea typeface="黑体" panose="02010609060101010101" pitchFamily="2" charset="-122"/>
              </a:rPr>
              <a:t>允许多个读者进程同时读一个共享文件，因为读操作不会使数据文件混乱；</a:t>
            </a:r>
          </a:p>
          <a:p>
            <a:pPr>
              <a:spcBef>
                <a:spcPct val="10000"/>
              </a:spcBef>
              <a:buClr>
                <a:srgbClr val="0000FF"/>
              </a:buClr>
              <a:buFont typeface="Wingdings" panose="05000000000000000000" pitchFamily="2" charset="2"/>
              <a:buChar char="u"/>
            </a:pPr>
            <a:r>
              <a:rPr kumimoji="1" lang="zh-CN" altLang="en-US" sz="2400" b="0" dirty="0">
                <a:effectLst/>
                <a:latin typeface="黑体" panose="02010609060101010101" pitchFamily="2" charset="-122"/>
                <a:ea typeface="黑体" panose="02010609060101010101" pitchFamily="2" charset="-122"/>
              </a:rPr>
              <a:t>不允许两个或两个以上写者进程同时访问共享文件，因为这种访问将会引起混乱；</a:t>
            </a:r>
          </a:p>
          <a:p>
            <a:pPr>
              <a:spcBef>
                <a:spcPct val="10000"/>
              </a:spcBef>
              <a:buClr>
                <a:srgbClr val="0000FF"/>
              </a:buClr>
              <a:buFont typeface="Wingdings" panose="05000000000000000000" pitchFamily="2" charset="2"/>
              <a:buChar char="u"/>
            </a:pPr>
            <a:r>
              <a:rPr kumimoji="1" lang="zh-CN" altLang="en-US" sz="2400" b="0" dirty="0">
                <a:effectLst/>
                <a:latin typeface="黑体" panose="02010609060101010101" pitchFamily="2" charset="-122"/>
                <a:ea typeface="黑体" panose="02010609060101010101" pitchFamily="2" charset="-122"/>
              </a:rPr>
              <a:t>不允许一个写者进程和其他读者进程同时访问共享文件，因为这种访问将会引起混乱。  </a:t>
            </a:r>
          </a:p>
        </p:txBody>
      </p:sp>
      <p:sp>
        <p:nvSpPr>
          <p:cNvPr id="143365" name="Text Box 5"/>
          <p:cNvSpPr txBox="1">
            <a:spLocks noChangeArrowheads="1"/>
          </p:cNvSpPr>
          <p:nvPr/>
        </p:nvSpPr>
        <p:spPr bwMode="auto">
          <a:xfrm>
            <a:off x="381000" y="5454650"/>
            <a:ext cx="82296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r>
              <a:rPr kumimoji="1" lang="zh-CN" altLang="en-US" sz="2400" b="0">
                <a:effectLst/>
                <a:latin typeface="黑体" panose="02010609060101010101" pitchFamily="2" charset="-122"/>
                <a:ea typeface="黑体" panose="02010609060101010101" pitchFamily="2" charset="-122"/>
              </a:rPr>
              <a:t>所谓“读者</a:t>
            </a:r>
            <a:r>
              <a:rPr kumimoji="1" lang="en-US" altLang="zh-CN" sz="2400" b="0">
                <a:effectLst/>
                <a:latin typeface="黑体" panose="02010609060101010101" pitchFamily="2" charset="-122"/>
                <a:ea typeface="黑体" panose="02010609060101010101" pitchFamily="2" charset="-122"/>
              </a:rPr>
              <a:t>-</a:t>
            </a:r>
            <a:r>
              <a:rPr kumimoji="1" lang="zh-CN" altLang="en-US" sz="2400" b="0">
                <a:effectLst/>
                <a:latin typeface="黑体" panose="02010609060101010101" pitchFamily="2" charset="-122"/>
                <a:ea typeface="黑体" panose="02010609060101010101" pitchFamily="2" charset="-122"/>
              </a:rPr>
              <a:t>写者问题”</a:t>
            </a:r>
            <a:r>
              <a:rPr kumimoji="1" lang="en-US" altLang="zh-CN" sz="2400" b="0">
                <a:effectLst/>
                <a:latin typeface="黑体" panose="02010609060101010101" pitchFamily="2" charset="-122"/>
                <a:ea typeface="黑体" panose="02010609060101010101" pitchFamily="2" charset="-122"/>
              </a:rPr>
              <a:t>——</a:t>
            </a:r>
            <a:r>
              <a:rPr kumimoji="1" lang="zh-CN" altLang="en-US" sz="2400" b="0">
                <a:effectLst/>
                <a:latin typeface="黑体" panose="02010609060101010101" pitchFamily="2" charset="-122"/>
                <a:ea typeface="黑体" panose="02010609060101010101" pitchFamily="2" charset="-122"/>
              </a:rPr>
              <a:t>是指保证一个</a:t>
            </a:r>
            <a:r>
              <a:rPr kumimoji="1" lang="en-US" altLang="zh-CN" sz="2400" b="0">
                <a:effectLst/>
                <a:latin typeface="黑体" panose="02010609060101010101" pitchFamily="2" charset="-122"/>
                <a:ea typeface="黑体" panose="02010609060101010101" pitchFamily="2" charset="-122"/>
              </a:rPr>
              <a:t>Writer</a:t>
            </a:r>
            <a:r>
              <a:rPr kumimoji="1" lang="zh-CN" altLang="en-US" sz="2400" b="0">
                <a:effectLst/>
                <a:latin typeface="黑体" panose="02010609060101010101" pitchFamily="2" charset="-122"/>
                <a:ea typeface="黑体" panose="02010609060101010101" pitchFamily="2" charset="-122"/>
              </a:rPr>
              <a:t>进程必须与其它进程互斥地访问共享对象的同步问题。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wipe(up)">
                                      <p:cBhvr>
                                        <p:cTn id="7" dur="500"/>
                                        <p:tgtEl>
                                          <p:spTgt spid="143364"/>
                                        </p:tgtEl>
                                      </p:cBhvr>
                                    </p:animEffect>
                                  </p:childTnLst>
                                </p:cTn>
                              </p:par>
                            </p:childTnLst>
                          </p:cTn>
                        </p:par>
                        <p:par>
                          <p:cTn id="8" fill="hold">
                            <p:stCondLst>
                              <p:cond delay="500"/>
                            </p:stCondLst>
                            <p:childTnLst>
                              <p:par>
                                <p:cTn id="9" presetID="23" presetClass="entr" presetSubtype="16" fill="hold" grpId="0" nodeType="afterEffect">
                                  <p:stCondLst>
                                    <p:cond delay="0"/>
                                  </p:stCondLst>
                                  <p:childTnLst>
                                    <p:set>
                                      <p:cBhvr>
                                        <p:cTn id="10" dur="1" fill="hold">
                                          <p:stCondLst>
                                            <p:cond delay="0"/>
                                          </p:stCondLst>
                                        </p:cTn>
                                        <p:tgtEl>
                                          <p:spTgt spid="143365"/>
                                        </p:tgtEl>
                                        <p:attrNameLst>
                                          <p:attrName>style.visibility</p:attrName>
                                        </p:attrNameLst>
                                      </p:cBhvr>
                                      <p:to>
                                        <p:strVal val="visible"/>
                                      </p:to>
                                    </p:set>
                                    <p:anim calcmode="lin" valueType="num">
                                      <p:cBhvr>
                                        <p:cTn id="11" dur="500" fill="hold"/>
                                        <p:tgtEl>
                                          <p:spTgt spid="143365"/>
                                        </p:tgtEl>
                                        <p:attrNameLst>
                                          <p:attrName>ppt_w</p:attrName>
                                        </p:attrNameLst>
                                      </p:cBhvr>
                                      <p:tavLst>
                                        <p:tav tm="0">
                                          <p:val>
                                            <p:fltVal val="0"/>
                                          </p:val>
                                        </p:tav>
                                        <p:tav tm="100000">
                                          <p:val>
                                            <p:strVal val="#ppt_w"/>
                                          </p:val>
                                        </p:tav>
                                      </p:tavLst>
                                    </p:anim>
                                    <p:anim calcmode="lin" valueType="num">
                                      <p:cBhvr>
                                        <p:cTn id="12" dur="500" fill="hold"/>
                                        <p:tgtEl>
                                          <p:spTgt spid="1433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autoUpdateAnimBg="0"/>
      <p:bldP spid="143365"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2563" name="Rectangle 3"/>
          <p:cNvSpPr>
            <a:spLocks noGrp="1" noChangeArrowheads="1"/>
          </p:cNvSpPr>
          <p:nvPr>
            <p:ph type="body" sz="half" idx="1"/>
          </p:nvPr>
        </p:nvSpPr>
        <p:spPr>
          <a:xfrm>
            <a:off x="626368" y="836712"/>
            <a:ext cx="6983413" cy="1719263"/>
          </a:xfrm>
        </p:spPr>
        <p:txBody>
          <a:bodyPr/>
          <a:lstStyle/>
          <a:p>
            <a:pPr fontAlgn="base">
              <a:spcAft>
                <a:spcPct val="0"/>
              </a:spcAft>
              <a:buClr>
                <a:srgbClr val="1F05E3"/>
              </a:buClr>
              <a:buFont typeface="Wingdings" panose="05000000000000000000" pitchFamily="2" charset="2"/>
              <a:buChar char="v"/>
            </a:pPr>
            <a:r>
              <a:rPr lang="zh-CN" altLang="en-US" sz="2800" b="1" dirty="0">
                <a:latin typeface="黑体" panose="02010609060101010101" pitchFamily="2" charset="-122"/>
                <a:ea typeface="黑体" panose="02010609060101010101" pitchFamily="2" charset="-122"/>
              </a:rPr>
              <a:t>问题描述</a:t>
            </a:r>
          </a:p>
          <a:p>
            <a:pPr lvl="1"/>
            <a:r>
              <a:rPr lang="zh-CN" altLang="en-US" dirty="0">
                <a:latin typeface="黑体" panose="02010609060101010101" pitchFamily="2" charset="-122"/>
                <a:ea typeface="黑体" panose="02010609060101010101" pitchFamily="2" charset="-122"/>
              </a:rPr>
              <a:t>读进程可共享同一对象</a:t>
            </a:r>
          </a:p>
          <a:p>
            <a:pPr lvl="1"/>
            <a:r>
              <a:rPr lang="zh-CN" altLang="en-US" dirty="0">
                <a:latin typeface="黑体" panose="02010609060101010101" pitchFamily="2" charset="-122"/>
                <a:ea typeface="黑体" panose="02010609060101010101" pitchFamily="2" charset="-122"/>
              </a:rPr>
              <a:t>写进程不可共享同一对象</a:t>
            </a:r>
          </a:p>
        </p:txBody>
      </p:sp>
      <p:sp>
        <p:nvSpPr>
          <p:cNvPr id="322568" name="Text Box 8"/>
          <p:cNvSpPr txBox="1">
            <a:spLocks noChangeArrowheads="1"/>
          </p:cNvSpPr>
          <p:nvPr/>
        </p:nvSpPr>
        <p:spPr bwMode="auto">
          <a:xfrm>
            <a:off x="626368" y="2590685"/>
            <a:ext cx="7978080" cy="3453253"/>
          </a:xfrm>
          <a:prstGeom prst="rect">
            <a:avLst/>
          </a:prstGeom>
          <a:noFill/>
          <a:ln w="9525">
            <a:noFill/>
            <a:miter lim="800000"/>
          </a:ln>
          <a:effectLst/>
        </p:spPr>
        <p:txBody>
          <a:bodyPr wrap="square">
            <a:spAutoFit/>
          </a:bodyPr>
          <a:lstStyle/>
          <a:p>
            <a:pPr marL="342900" indent="-342900" algn="just">
              <a:spcBef>
                <a:spcPct val="20000"/>
              </a:spcBef>
              <a:buClr>
                <a:srgbClr val="1F05E3"/>
              </a:buClr>
              <a:buFont typeface="Wingdings" panose="05000000000000000000" pitchFamily="2" charset="2"/>
              <a:buChar char="v"/>
            </a:pPr>
            <a:r>
              <a:rPr lang="zh-CN" altLang="en-US" dirty="0">
                <a:effectLst/>
                <a:latin typeface="黑体" panose="02010609060101010101" pitchFamily="2" charset="-122"/>
                <a:ea typeface="黑体" panose="02010609060101010101" pitchFamily="2" charset="-122"/>
              </a:rPr>
              <a:t>分析</a:t>
            </a:r>
          </a:p>
          <a:p>
            <a:pPr marL="742950" lvl="1" indent="-285750" algn="just">
              <a:spcBef>
                <a:spcPct val="20000"/>
              </a:spcBef>
              <a:buClr>
                <a:srgbClr val="1F05E3"/>
              </a:buClr>
              <a:buFont typeface="Arial" panose="020B0604020202020204" pitchFamily="34" charset="0"/>
              <a:buChar char="–"/>
            </a:pPr>
            <a:r>
              <a:rPr lang="zh-CN" altLang="en-US" b="0" dirty="0">
                <a:effectLst/>
                <a:latin typeface="黑体" panose="02010609060101010101" pitchFamily="2" charset="-122"/>
                <a:ea typeface="黑体" panose="02010609060101010101" pitchFamily="2" charset="-122"/>
              </a:rPr>
              <a:t>设整型变量</a:t>
            </a:r>
            <a:r>
              <a:rPr lang="en-US" altLang="zh-CN" b="0" dirty="0" err="1">
                <a:effectLst/>
                <a:latin typeface="黑体" panose="02010609060101010101" pitchFamily="2" charset="-122"/>
                <a:ea typeface="黑体" panose="02010609060101010101" pitchFamily="2" charset="-122"/>
              </a:rPr>
              <a:t>readcount</a:t>
            </a:r>
            <a:r>
              <a:rPr lang="zh-CN" altLang="en-US" b="0" dirty="0">
                <a:effectLst/>
                <a:latin typeface="黑体" panose="02010609060101010101" pitchFamily="2" charset="-122"/>
                <a:ea typeface="黑体" panose="02010609060101010101" pitchFamily="2" charset="-122"/>
              </a:rPr>
              <a:t>表示读者数</a:t>
            </a:r>
            <a:r>
              <a:rPr lang="en-US" altLang="zh-CN" b="0" dirty="0">
                <a:effectLst/>
                <a:latin typeface="黑体" panose="02010609060101010101" pitchFamily="2" charset="-122"/>
                <a:ea typeface="黑体" panose="02010609060101010101" pitchFamily="2" charset="-122"/>
              </a:rPr>
              <a:t>,</a:t>
            </a:r>
            <a:r>
              <a:rPr lang="zh-CN" altLang="en-US" b="0" dirty="0">
                <a:effectLst/>
                <a:latin typeface="黑体" panose="02010609060101010101" pitchFamily="2" charset="-122"/>
                <a:ea typeface="黑体" panose="02010609060101010101" pitchFamily="2" charset="-122"/>
              </a:rPr>
              <a:t>初值为</a:t>
            </a:r>
            <a:r>
              <a:rPr lang="en-US" altLang="zh-CN" b="0" dirty="0">
                <a:effectLst/>
                <a:latin typeface="黑体" panose="02010609060101010101" pitchFamily="2" charset="-122"/>
                <a:ea typeface="黑体" panose="02010609060101010101" pitchFamily="2" charset="-122"/>
              </a:rPr>
              <a:t>0</a:t>
            </a:r>
          </a:p>
          <a:p>
            <a:pPr marL="742950" lvl="1" indent="-285750" algn="just">
              <a:spcBef>
                <a:spcPct val="20000"/>
              </a:spcBef>
              <a:buClr>
                <a:srgbClr val="1F05E3"/>
              </a:buClr>
              <a:buFont typeface="Arial" panose="020B0604020202020204" pitchFamily="34" charset="0"/>
              <a:buChar char="–"/>
            </a:pPr>
            <a:r>
              <a:rPr lang="en-US" altLang="zh-CN" b="0" dirty="0" err="1">
                <a:effectLst/>
                <a:latin typeface="黑体" panose="02010609060101010101" pitchFamily="2" charset="-122"/>
                <a:ea typeface="黑体" panose="02010609060101010101" pitchFamily="2" charset="-122"/>
              </a:rPr>
              <a:t>readcount</a:t>
            </a:r>
            <a:r>
              <a:rPr lang="zh-CN" altLang="en-US" b="0" dirty="0">
                <a:effectLst/>
                <a:latin typeface="黑体" panose="02010609060101010101" pitchFamily="2" charset="-122"/>
                <a:ea typeface="黑体" panose="02010609060101010101" pitchFamily="2" charset="-122"/>
              </a:rPr>
              <a:t>是读者进程的共享变量，因此对</a:t>
            </a:r>
            <a:r>
              <a:rPr lang="en-US" altLang="zh-CN" b="0" dirty="0" err="1">
                <a:effectLst/>
                <a:latin typeface="黑体" panose="02010609060101010101" pitchFamily="2" charset="-122"/>
                <a:ea typeface="黑体" panose="02010609060101010101" pitchFamily="2" charset="-122"/>
              </a:rPr>
              <a:t>readcount</a:t>
            </a:r>
            <a:r>
              <a:rPr lang="zh-CN" altLang="en-US" b="0" dirty="0">
                <a:effectLst/>
                <a:latin typeface="黑体" panose="02010609060101010101" pitchFamily="2" charset="-122"/>
                <a:ea typeface="黑体" panose="02010609060101010101" pitchFamily="2" charset="-122"/>
              </a:rPr>
              <a:t>进行读写操作时，必须将它作为临界区互斥起来</a:t>
            </a:r>
          </a:p>
          <a:p>
            <a:pPr marL="742950" lvl="1" indent="-285750" algn="just">
              <a:spcBef>
                <a:spcPct val="20000"/>
              </a:spcBef>
              <a:buClr>
                <a:srgbClr val="1F05E3"/>
              </a:buClr>
              <a:buFont typeface="Arial" panose="020B0604020202020204" pitchFamily="34" charset="0"/>
              <a:buChar char="–"/>
            </a:pPr>
            <a:r>
              <a:rPr lang="zh-CN" altLang="en-US" b="0" dirty="0">
                <a:effectLst/>
                <a:latin typeface="黑体" panose="02010609060101010101" pitchFamily="2" charset="-122"/>
                <a:ea typeface="黑体" panose="02010609060101010101" pitchFamily="2" charset="-122"/>
              </a:rPr>
              <a:t>设信号量</a:t>
            </a:r>
            <a:r>
              <a:rPr lang="en-US" altLang="zh-CN" b="0" dirty="0" err="1">
                <a:effectLst/>
                <a:latin typeface="黑体" panose="02010609060101010101" pitchFamily="2" charset="-122"/>
                <a:ea typeface="黑体" panose="02010609060101010101" pitchFamily="2" charset="-122"/>
              </a:rPr>
              <a:t>rmutex</a:t>
            </a:r>
            <a:r>
              <a:rPr lang="zh-CN" altLang="en-US" b="0" dirty="0">
                <a:effectLst/>
                <a:latin typeface="黑体" panose="02010609060101010101" pitchFamily="2" charset="-122"/>
                <a:ea typeface="黑体" panose="02010609060101010101" pitchFamily="2" charset="-122"/>
              </a:rPr>
              <a:t>互斥访问</a:t>
            </a:r>
            <a:r>
              <a:rPr lang="en-US" altLang="zh-CN" b="0" dirty="0" err="1">
                <a:effectLst/>
                <a:latin typeface="黑体" panose="02010609060101010101" pitchFamily="2" charset="-122"/>
                <a:ea typeface="黑体" panose="02010609060101010101" pitchFamily="2" charset="-122"/>
              </a:rPr>
              <a:t>readcount</a:t>
            </a:r>
            <a:r>
              <a:rPr lang="en-US" altLang="zh-CN" b="0" dirty="0">
                <a:effectLst/>
                <a:latin typeface="黑体" panose="02010609060101010101" pitchFamily="2" charset="-122"/>
                <a:ea typeface="黑体" panose="02010609060101010101" pitchFamily="2" charset="-122"/>
              </a:rPr>
              <a:t>,</a:t>
            </a:r>
            <a:r>
              <a:rPr lang="zh-CN" altLang="en-US" b="0" dirty="0">
                <a:effectLst/>
                <a:latin typeface="黑体" panose="02010609060101010101" pitchFamily="2" charset="-122"/>
                <a:ea typeface="黑体" panose="02010609060101010101" pitchFamily="2" charset="-122"/>
              </a:rPr>
              <a:t>初值为</a:t>
            </a:r>
            <a:r>
              <a:rPr lang="en-US" altLang="zh-CN" b="0" dirty="0">
                <a:effectLst/>
                <a:latin typeface="黑体" panose="02010609060101010101" pitchFamily="2" charset="-122"/>
                <a:ea typeface="黑体" panose="02010609060101010101" pitchFamily="2" charset="-122"/>
              </a:rPr>
              <a:t>1</a:t>
            </a:r>
          </a:p>
          <a:p>
            <a:pPr marL="742950" lvl="1" indent="-285750" algn="just">
              <a:spcBef>
                <a:spcPct val="20000"/>
              </a:spcBef>
              <a:buClr>
                <a:srgbClr val="1F05E3"/>
              </a:buClr>
              <a:buFont typeface="Arial" panose="020B0604020202020204" pitchFamily="34" charset="0"/>
              <a:buChar char="–"/>
            </a:pPr>
            <a:r>
              <a:rPr lang="zh-CN" altLang="en-US" b="0" dirty="0">
                <a:effectLst/>
                <a:latin typeface="黑体" panose="02010609060101010101" pitchFamily="2" charset="-122"/>
                <a:ea typeface="黑体" panose="02010609060101010101" pitchFamily="2" charset="-122"/>
              </a:rPr>
              <a:t>设信号量</a:t>
            </a:r>
            <a:r>
              <a:rPr lang="en-US" altLang="zh-CN" b="0" dirty="0" err="1">
                <a:effectLst/>
                <a:latin typeface="黑体" panose="02010609060101010101" pitchFamily="2" charset="-122"/>
                <a:ea typeface="黑体" panose="02010609060101010101" pitchFamily="2" charset="-122"/>
              </a:rPr>
              <a:t>wmutex</a:t>
            </a:r>
            <a:r>
              <a:rPr lang="zh-CN" altLang="en-US" b="0" dirty="0">
                <a:effectLst/>
                <a:latin typeface="黑体" panose="02010609060101010101" pitchFamily="2" charset="-122"/>
                <a:ea typeface="黑体" panose="02010609060101010101" pitchFamily="2" charset="-122"/>
              </a:rPr>
              <a:t>读写互斥</a:t>
            </a:r>
            <a:r>
              <a:rPr lang="en-US" altLang="zh-CN" b="0" dirty="0">
                <a:effectLst/>
                <a:latin typeface="黑体" panose="02010609060101010101" pitchFamily="2" charset="-122"/>
                <a:ea typeface="黑体" panose="02010609060101010101" pitchFamily="2" charset="-122"/>
              </a:rPr>
              <a:t>,</a:t>
            </a:r>
            <a:r>
              <a:rPr lang="zh-CN" altLang="en-US" b="0" dirty="0">
                <a:effectLst/>
                <a:latin typeface="黑体" panose="02010609060101010101" pitchFamily="2" charset="-122"/>
                <a:ea typeface="黑体" panose="02010609060101010101" pitchFamily="2" charset="-122"/>
              </a:rPr>
              <a:t>初值为</a:t>
            </a:r>
            <a:r>
              <a:rPr lang="en-US" altLang="zh-CN" b="0" dirty="0">
                <a:effectLst/>
                <a:latin typeface="黑体" panose="02010609060101010101" pitchFamily="2" charset="-122"/>
                <a:ea typeface="黑体" panose="02010609060101010101" pitchFamily="2" charset="-122"/>
              </a:rPr>
              <a:t>1</a:t>
            </a:r>
            <a:endParaRPr lang="zh-CN" altLang="en-US" b="0" dirty="0">
              <a:effectLst/>
              <a:latin typeface="黑体" panose="02010609060101010101" pitchFamily="2" charset="-122"/>
              <a:ea typeface="黑体" panose="02010609060101010101" pitchFamily="2"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body" sz="half" idx="1"/>
          </p:nvPr>
        </p:nvSpPr>
        <p:spPr>
          <a:xfrm>
            <a:off x="827584" y="620688"/>
            <a:ext cx="7704856" cy="5832648"/>
          </a:xfrm>
        </p:spPr>
        <p:txBody>
          <a:bodyPr>
            <a:normAutofit lnSpcReduction="10000"/>
          </a:bodyPr>
          <a:lstStyle/>
          <a:p>
            <a:pPr lvl="1">
              <a:buNone/>
            </a:pP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A                </a:t>
            </a: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B</a:t>
            </a:r>
          </a:p>
          <a:p>
            <a:pPr lvl="1">
              <a:buNone/>
            </a:pPr>
            <a:r>
              <a:rPr lang="en-US" altLang="zh-CN" b="1" dirty="0">
                <a:latin typeface="黑体" panose="02010609060101010101" pitchFamily="2" charset="-122"/>
                <a:ea typeface="黑体" panose="02010609060101010101" pitchFamily="2" charset="-122"/>
              </a:rPr>
              <a:t> n++;  </a:t>
            </a: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 </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a:t>
            </a:r>
          </a:p>
          <a:p>
            <a:pPr lvl="1">
              <a:buNone/>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n=0;</a:t>
            </a:r>
          </a:p>
          <a:p>
            <a:pPr lvl="1">
              <a:buNone/>
            </a:pPr>
            <a:endParaRPr lang="en-US" altLang="zh-CN" b="1" dirty="0">
              <a:latin typeface="黑体" panose="02010609060101010101" pitchFamily="2" charset="-122"/>
              <a:ea typeface="黑体" panose="02010609060101010101" pitchFamily="2" charset="-122"/>
            </a:endParaRPr>
          </a:p>
          <a:p>
            <a:pPr marL="609600" indent="-609600" algn="just">
              <a:lnSpc>
                <a:spcPct val="120000"/>
              </a:lnSpc>
              <a:spcAft>
                <a:spcPct val="20000"/>
              </a:spcAft>
            </a:pP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在</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之前，则</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值分别为</a:t>
            </a:r>
            <a:r>
              <a:rPr lang="en-US" altLang="zh-CN" b="1" dirty="0">
                <a:latin typeface="黑体" panose="02010609060101010101" pitchFamily="2" charset="-122"/>
                <a:ea typeface="黑体" panose="02010609060101010101" pitchFamily="2" charset="-122"/>
              </a:rPr>
              <a:t>6,6,0.</a:t>
            </a:r>
          </a:p>
          <a:p>
            <a:pPr marL="609600" indent="-609600">
              <a:lnSpc>
                <a:spcPct val="120000"/>
              </a:lnSpc>
              <a:spcAft>
                <a:spcPct val="20000"/>
              </a:spcAft>
            </a:pP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在</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之后，则</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值分别为</a:t>
            </a:r>
            <a:r>
              <a:rPr lang="en-US" altLang="zh-CN" b="1" dirty="0">
                <a:latin typeface="黑体" panose="02010609060101010101" pitchFamily="2" charset="-122"/>
                <a:ea typeface="黑体" panose="02010609060101010101" pitchFamily="2" charset="-122"/>
              </a:rPr>
              <a:t>5,0,1.</a:t>
            </a:r>
          </a:p>
          <a:p>
            <a:pPr marL="609600" indent="-609600">
              <a:lnSpc>
                <a:spcPct val="120000"/>
              </a:lnSpc>
              <a:spcAft>
                <a:spcPct val="20000"/>
              </a:spcAft>
            </a:pP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在</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之间，则</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值分别为</a:t>
            </a:r>
            <a:r>
              <a:rPr lang="en-US" altLang="zh-CN" b="1" dirty="0">
                <a:latin typeface="黑体" panose="02010609060101010101" pitchFamily="2" charset="-122"/>
                <a:ea typeface="黑体" panose="02010609060101010101" pitchFamily="2" charset="-122"/>
              </a:rPr>
              <a:t>5,6,0.            </a:t>
            </a:r>
          </a:p>
        </p:txBody>
      </p:sp>
      <p:sp>
        <p:nvSpPr>
          <p:cNvPr id="5" name="双大括号 4"/>
          <p:cNvSpPr/>
          <p:nvPr/>
        </p:nvSpPr>
        <p:spPr bwMode="auto">
          <a:xfrm>
            <a:off x="3059832" y="3645024"/>
            <a:ext cx="45719" cy="2448272"/>
          </a:xfrm>
          <a:prstGeom prst="bracePair">
            <a:avLst/>
          </a:prstGeom>
          <a:noFill/>
          <a:ln w="9525"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endParaRPr>
          </a:p>
        </p:txBody>
      </p:sp>
      <p:sp>
        <p:nvSpPr>
          <p:cNvPr id="6" name="椭圆形标注 5"/>
          <p:cNvSpPr/>
          <p:nvPr/>
        </p:nvSpPr>
        <p:spPr bwMode="auto">
          <a:xfrm>
            <a:off x="3275856" y="3068960"/>
            <a:ext cx="3528392" cy="2553474"/>
          </a:xfrm>
          <a:prstGeom prst="wedgeEllipseCallout">
            <a:avLst>
              <a:gd name="adj1" fmla="val -53910"/>
              <a:gd name="adj2" fmla="val 62500"/>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en-US" altLang="zh-CN" sz="2800" b="1" i="0" u="none" strike="noStrike" cap="none" normalizeH="0" baseline="0" dirty="0">
              <a:ln>
                <a:noFill/>
              </a:ln>
              <a:solidFill>
                <a:srgbClr val="FF0000"/>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endParaRPr>
          </a:p>
          <a:p>
            <a:pPr marL="0" marR="0" indent="0" algn="l"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rgbClr val="FF0000"/>
                </a:solidFill>
                <a:effectLst/>
                <a:latin typeface="Tahoma" panose="020B0604030504040204" pitchFamily="34" charset="0"/>
                <a:ea typeface="华文隶书" panose="02010800040101010101" pitchFamily="2" charset="-122"/>
              </a:rPr>
              <a:t>结果不可再现</a:t>
            </a:r>
            <a:endParaRPr kumimoji="0" lang="en-US" altLang="zh-CN" sz="2800" b="1" i="0" u="none" strike="noStrike" cap="none" normalizeH="0" baseline="0" dirty="0">
              <a:ln>
                <a:noFill/>
              </a:ln>
              <a:solidFill>
                <a:srgbClr val="FF0000"/>
              </a:solidFill>
              <a:effectLst/>
              <a:latin typeface="Tahoma" panose="020B0604030504040204" pitchFamily="34" charset="0"/>
              <a:ea typeface="华文隶书" panose="02010800040101010101" pitchFamily="2" charset="-122"/>
            </a:endParaRPr>
          </a:p>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dirty="0">
              <a:ln>
                <a:noFill/>
              </a:ln>
              <a:solidFill>
                <a:srgbClr val="FF0000"/>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bwMode="auto">
          <a:xfrm>
            <a:off x="152400" y="163488"/>
            <a:ext cx="4779640" cy="817240"/>
          </a:xfrm>
          <a:noFill/>
          <a:ln>
            <a:miter lim="800000"/>
          </a:ln>
        </p:spPr>
        <p:txBody>
          <a:bodyPr vert="horz" wrap="square" lIns="91440" tIns="45720" rIns="91440" bIns="45720" numCol="1" anchor="t" anchorCtr="0" compatLnSpc="1">
            <a:noAutofit/>
          </a:bodyPr>
          <a:lstStyle/>
          <a:p>
            <a:pPr algn="l"/>
            <a:r>
              <a:rPr lang="zh-CN" altLang="en-US" sz="2400" dirty="0">
                <a:latin typeface="黑体" panose="02010609060101010101" pitchFamily="2" charset="-122"/>
                <a:ea typeface="黑体" panose="02010609060101010101" pitchFamily="2" charset="-122"/>
              </a:rPr>
              <a:t>利用记录型信号量机制描述如下</a:t>
            </a:r>
            <a:r>
              <a:rPr lang="en-US" altLang="zh-CN" sz="2400" dirty="0">
                <a:latin typeface="黑体" panose="02010609060101010101" pitchFamily="2" charset="-122"/>
                <a:ea typeface="黑体" panose="02010609060101010101" pitchFamily="2" charset="-122"/>
              </a:rPr>
              <a:t>:</a:t>
            </a:r>
            <a:r>
              <a:rPr lang="en-US" altLang="zh-CN" sz="4800" dirty="0">
                <a:latin typeface="黑体" panose="02010609060101010101" pitchFamily="2" charset="-122"/>
                <a:ea typeface="黑体" panose="02010609060101010101" pitchFamily="2" charset="-122"/>
              </a:rPr>
              <a:t> </a:t>
            </a:r>
          </a:p>
        </p:txBody>
      </p:sp>
      <p:sp>
        <p:nvSpPr>
          <p:cNvPr id="93187" name="Rectangle 3"/>
          <p:cNvSpPr>
            <a:spLocks noGrp="1" noChangeArrowheads="1"/>
          </p:cNvSpPr>
          <p:nvPr>
            <p:ph type="body" sz="half" idx="1"/>
          </p:nvPr>
        </p:nvSpPr>
        <p:spPr>
          <a:xfrm>
            <a:off x="107504" y="990600"/>
            <a:ext cx="4392488" cy="5715000"/>
          </a:xfrm>
        </p:spPr>
        <p:style>
          <a:lnRef idx="1">
            <a:schemeClr val="accent1"/>
          </a:lnRef>
          <a:fillRef idx="2">
            <a:schemeClr val="accent1"/>
          </a:fillRef>
          <a:effectRef idx="1">
            <a:schemeClr val="accent1"/>
          </a:effectRef>
          <a:fontRef idx="minor">
            <a:schemeClr val="dk1"/>
          </a:fontRef>
        </p:style>
        <p:txBody>
          <a:bodyPr>
            <a:normAutofit lnSpcReduction="10000"/>
          </a:bodyPr>
          <a:lstStyle/>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semaphore </a:t>
            </a:r>
            <a:r>
              <a:rPr lang="en-US" altLang="zh-CN" sz="2000" b="1" dirty="0" err="1">
                <a:latin typeface="Times New Roman" panose="02020603050405020304" pitchFamily="18" charset="0"/>
                <a:ea typeface="楷体_GB2312" pitchFamily="49" charset="-122"/>
                <a:cs typeface="Times New Roman" panose="02020603050405020304" pitchFamily="18" charset="0"/>
              </a:rPr>
              <a:t>rmutex</a:t>
            </a:r>
            <a:r>
              <a:rPr lang="en-US" altLang="zh-CN" sz="2000" b="1" dirty="0">
                <a:latin typeface="Times New Roman" panose="02020603050405020304" pitchFamily="18" charset="0"/>
                <a:ea typeface="楷体_GB2312" pitchFamily="49" charset="-122"/>
                <a:cs typeface="Times New Roman" panose="02020603050405020304" pitchFamily="18" charset="0"/>
              </a:rPr>
              <a:t>=1, </a:t>
            </a:r>
            <a:r>
              <a:rPr lang="en-US" altLang="zh-CN" sz="2000" b="1" dirty="0" err="1">
                <a:latin typeface="Times New Roman" panose="02020603050405020304" pitchFamily="18" charset="0"/>
                <a:ea typeface="楷体_GB2312" pitchFamily="49" charset="-122"/>
                <a:cs typeface="Times New Roman" panose="02020603050405020304" pitchFamily="18" charset="0"/>
              </a:rPr>
              <a:t>wmutex</a:t>
            </a:r>
            <a:r>
              <a:rPr lang="en-US" altLang="zh-CN" sz="2000" b="1" dirty="0">
                <a:latin typeface="Times New Roman" panose="02020603050405020304" pitchFamily="18" charset="0"/>
                <a:ea typeface="楷体_GB2312" pitchFamily="49" charset="-122"/>
                <a:cs typeface="Times New Roman" panose="02020603050405020304" pitchFamily="18" charset="0"/>
              </a:rPr>
              <a:t>=1;</a:t>
            </a:r>
          </a:p>
          <a:p>
            <a:pPr algn="just">
              <a:lnSpc>
                <a:spcPct val="90000"/>
              </a:lnSpc>
              <a:spcBef>
                <a:spcPct val="0"/>
              </a:spcBef>
              <a:spcAft>
                <a:spcPct val="20000"/>
              </a:spcAft>
              <a:buFont typeface="Wingdings" panose="05000000000000000000" pitchFamily="2" charset="2"/>
              <a:buNone/>
            </a:pPr>
            <a:r>
              <a:rPr lang="en-US" altLang="zh-CN" sz="2000" b="1" dirty="0" err="1">
                <a:latin typeface="Times New Roman" panose="02020603050405020304" pitchFamily="18" charset="0"/>
                <a:ea typeface="楷体_GB2312" pitchFamily="49" charset="-122"/>
                <a:cs typeface="Times New Roman" panose="02020603050405020304" pitchFamily="18" charset="0"/>
              </a:rPr>
              <a:t>int</a:t>
            </a: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err="1">
                <a:latin typeface="Times New Roman" panose="02020603050405020304" pitchFamily="18" charset="0"/>
                <a:ea typeface="楷体_GB2312" pitchFamily="49" charset="-122"/>
                <a:cs typeface="Times New Roman" panose="02020603050405020304" pitchFamily="18" charset="0"/>
              </a:rPr>
              <a:t>readcount</a:t>
            </a:r>
            <a:r>
              <a:rPr lang="en-US" altLang="zh-CN" sz="2000" b="1" dirty="0">
                <a:latin typeface="Times New Roman" panose="02020603050405020304" pitchFamily="18" charset="0"/>
                <a:ea typeface="楷体_GB2312" pitchFamily="49" charset="-122"/>
                <a:cs typeface="Times New Roman" panose="02020603050405020304" pitchFamily="18" charset="0"/>
              </a:rPr>
              <a:t>=0;</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main()</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err="1">
                <a:latin typeface="Times New Roman" panose="02020603050405020304" pitchFamily="18" charset="0"/>
                <a:ea typeface="楷体_GB2312" pitchFamily="49" charset="-122"/>
                <a:cs typeface="Times New Roman" panose="02020603050405020304" pitchFamily="18" charset="0"/>
              </a:rPr>
              <a:t>cobegin</a:t>
            </a:r>
            <a:endParaRPr lang="en-US" altLang="zh-CN" sz="2000" b="1" dirty="0">
              <a:latin typeface="Times New Roman" panose="02020603050405020304" pitchFamily="18" charset="0"/>
              <a:ea typeface="楷体_GB2312" pitchFamily="49" charset="-122"/>
              <a:cs typeface="Times New Roman" panose="02020603050405020304" pitchFamily="18" charset="0"/>
            </a:endParaRP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reader(); writer();</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err="1">
                <a:latin typeface="Times New Roman" panose="02020603050405020304" pitchFamily="18" charset="0"/>
                <a:ea typeface="楷体_GB2312" pitchFamily="49" charset="-122"/>
                <a:cs typeface="Times New Roman" panose="02020603050405020304" pitchFamily="18" charset="0"/>
              </a:rPr>
              <a:t>coend</a:t>
            </a:r>
            <a:endParaRPr lang="en-US" altLang="zh-CN" sz="2000" b="1" dirty="0">
              <a:latin typeface="Times New Roman" panose="02020603050405020304" pitchFamily="18" charset="0"/>
              <a:ea typeface="楷体_GB2312" pitchFamily="49" charset="-122"/>
              <a:cs typeface="Times New Roman" panose="02020603050405020304" pitchFamily="18" charset="0"/>
            </a:endParaRP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Font typeface="Wingdings" panose="05000000000000000000" pitchFamily="2" charset="2"/>
              <a:buNone/>
            </a:pPr>
            <a:r>
              <a:rPr lang="en-US" altLang="zh-CN" sz="2000" b="1" dirty="0">
                <a:solidFill>
                  <a:srgbClr val="0066FF"/>
                </a:solidFill>
                <a:latin typeface="Times New Roman" panose="02020603050405020304" pitchFamily="18" charset="0"/>
                <a:ea typeface="楷体_GB2312" pitchFamily="49" charset="-122"/>
                <a:cs typeface="Times New Roman" panose="02020603050405020304" pitchFamily="18" charset="0"/>
              </a:rPr>
              <a:t>reader()</a:t>
            </a:r>
          </a:p>
          <a:p>
            <a:pPr algn="just">
              <a:lnSpc>
                <a:spcPct val="90000"/>
              </a:lnSpc>
              <a:spcBef>
                <a:spcPct val="0"/>
              </a:spcBef>
              <a:spcAft>
                <a:spcPct val="20000"/>
              </a:spcAft>
              <a:buFont typeface="Wingdings" panose="05000000000000000000" pitchFamily="2" charset="2"/>
              <a:buNone/>
            </a:pP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 while(1)</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 wait(</a:t>
            </a:r>
            <a:r>
              <a:rPr lang="en-US" altLang="zh-CN" sz="2000" b="1" dirty="0" err="1">
                <a:latin typeface="Times New Roman" panose="02020603050405020304" pitchFamily="18" charset="0"/>
                <a:ea typeface="楷体_GB2312" pitchFamily="49" charset="-122"/>
                <a:cs typeface="Times New Roman" panose="02020603050405020304" pitchFamily="18" charset="0"/>
              </a:rPr>
              <a:t>rmutex</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if (</a:t>
            </a:r>
            <a:r>
              <a:rPr lang="en-US" altLang="zh-CN" sz="2000" b="1" dirty="0" err="1">
                <a:solidFill>
                  <a:srgbClr val="C00000"/>
                </a:solidFill>
                <a:latin typeface="Times New Roman" panose="02020603050405020304" pitchFamily="18" charset="0"/>
                <a:ea typeface="楷体_GB2312" pitchFamily="49" charset="-122"/>
                <a:cs typeface="Times New Roman" panose="02020603050405020304" pitchFamily="18" charset="0"/>
              </a:rPr>
              <a:t>readcount</a:t>
            </a:r>
            <a:r>
              <a:rPr lang="en-US" altLang="zh-CN" sz="2000" b="1" dirty="0">
                <a:solidFill>
                  <a:srgbClr val="C00000"/>
                </a:solidFill>
                <a:latin typeface="Times New Roman" panose="02020603050405020304" pitchFamily="18" charset="0"/>
                <a:ea typeface="楷体_GB2312" pitchFamily="49" charset="-122"/>
                <a:cs typeface="Times New Roman" panose="02020603050405020304" pitchFamily="18" charset="0"/>
              </a:rPr>
              <a:t>=0</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r>
              <a:rPr lang="en-US" altLang="zh-CN" sz="2000" b="1" dirty="0">
                <a:latin typeface="Times New Roman" panose="02020603050405020304" pitchFamily="18" charset="0"/>
                <a:ea typeface="楷体_GB2312" pitchFamily="49" charset="-122"/>
                <a:cs typeface="Times New Roman" panose="02020603050405020304" pitchFamily="18" charset="0"/>
              </a:rPr>
              <a:t>  wait(</a:t>
            </a:r>
            <a:r>
              <a:rPr lang="en-US" altLang="zh-CN" sz="2000" b="1" dirty="0" err="1">
                <a:latin typeface="Times New Roman" panose="02020603050405020304" pitchFamily="18" charset="0"/>
                <a:ea typeface="楷体_GB2312" pitchFamily="49" charset="-122"/>
                <a:cs typeface="Times New Roman" panose="02020603050405020304" pitchFamily="18" charset="0"/>
              </a:rPr>
              <a:t>wmutex</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err="1">
                <a:latin typeface="Times New Roman" panose="02020603050405020304" pitchFamily="18" charset="0"/>
                <a:ea typeface="楷体_GB2312" pitchFamily="49" charset="-122"/>
                <a:cs typeface="Times New Roman" panose="02020603050405020304" pitchFamily="18" charset="0"/>
              </a:rPr>
              <a:t>readcount</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signal(</a:t>
            </a:r>
            <a:r>
              <a:rPr lang="en-US" altLang="zh-CN" sz="2000" b="1" dirty="0" err="1">
                <a:latin typeface="Times New Roman" panose="02020603050405020304" pitchFamily="18" charset="0"/>
                <a:ea typeface="楷体_GB2312" pitchFamily="49" charset="-122"/>
                <a:cs typeface="Times New Roman" panose="02020603050405020304" pitchFamily="18" charset="0"/>
              </a:rPr>
              <a:t>rmutex</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perform read operation</a:t>
            </a:r>
          </a:p>
          <a:p>
            <a:pPr algn="just">
              <a:lnSpc>
                <a:spcPct val="90000"/>
              </a:lnSpc>
              <a:spcBef>
                <a:spcPct val="0"/>
              </a:spcBef>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p>
          <a:p>
            <a:pPr algn="just">
              <a:lnSpc>
                <a:spcPct val="90000"/>
              </a:lnSpc>
              <a:spcAft>
                <a:spcPct val="20000"/>
              </a:spcAft>
              <a:buFont typeface="Wingdings" panose="05000000000000000000" pitchFamily="2" charset="2"/>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p>
          <a:p>
            <a:pPr algn="just">
              <a:lnSpc>
                <a:spcPct val="90000"/>
              </a:lnSpc>
              <a:spcBef>
                <a:spcPct val="0"/>
              </a:spcBef>
              <a:spcAft>
                <a:spcPct val="20000"/>
              </a:spcAft>
              <a:buFont typeface="Wingdings" panose="05000000000000000000" pitchFamily="2" charset="2"/>
              <a:buNone/>
            </a:pPr>
            <a:endParaRPr lang="en-US" altLang="zh-CN" sz="2000" b="1" dirty="0">
              <a:latin typeface="Times New Roman" panose="02020603050405020304" pitchFamily="18" charset="0"/>
              <a:ea typeface="楷体_GB2312" pitchFamily="49" charset="-122"/>
              <a:cs typeface="Times New Roman" panose="02020603050405020304" pitchFamily="18" charset="0"/>
            </a:endParaRPr>
          </a:p>
        </p:txBody>
      </p:sp>
      <p:sp>
        <p:nvSpPr>
          <p:cNvPr id="93199" name="Rectangle 15"/>
          <p:cNvSpPr>
            <a:spLocks noChangeArrowheads="1"/>
          </p:cNvSpPr>
          <p:nvPr/>
        </p:nvSpPr>
        <p:spPr bwMode="auto">
          <a:xfrm>
            <a:off x="4932040" y="980728"/>
            <a:ext cx="4038600" cy="5724872"/>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just">
              <a:lnSpc>
                <a:spcPct val="90000"/>
              </a:lnSpc>
              <a:spcAft>
                <a:spcPct val="20000"/>
              </a:spcAft>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a:t>
            </a:r>
            <a:r>
              <a:rPr lang="en-US" altLang="zh-CN" sz="2000" dirty="0">
                <a:effectLst/>
                <a:latin typeface="Times New Roman" panose="02020603050405020304" pitchFamily="18" charset="0"/>
                <a:ea typeface="楷体_GB2312" pitchFamily="49" charset="-122"/>
                <a:cs typeface="Times New Roman" panose="02020603050405020304" pitchFamily="18" charset="0"/>
              </a:rPr>
              <a:t>wait(</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rmutex</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algn="just">
              <a:lnSpc>
                <a:spcPct val="90000"/>
              </a:lnSpc>
              <a:spcAft>
                <a:spcPct val="20000"/>
              </a:spcAft>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readcount</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if (</a:t>
            </a:r>
            <a:r>
              <a:rPr lang="en-US" altLang="zh-CN" sz="2000" dirty="0" err="1">
                <a:solidFill>
                  <a:srgbClr val="C00000"/>
                </a:solidFill>
                <a:effectLst/>
                <a:latin typeface="Times New Roman" panose="02020603050405020304" pitchFamily="18" charset="0"/>
                <a:ea typeface="楷体_GB2312" pitchFamily="49" charset="-122"/>
                <a:cs typeface="Times New Roman" panose="02020603050405020304" pitchFamily="18" charset="0"/>
              </a:rPr>
              <a:t>readcount</a:t>
            </a:r>
            <a:r>
              <a:rPr lang="en-US" altLang="zh-CN" sz="2000" dirty="0">
                <a:solidFill>
                  <a:srgbClr val="C00000"/>
                </a:solidFill>
                <a:effectLst/>
                <a:latin typeface="Times New Roman" panose="02020603050405020304" pitchFamily="18" charset="0"/>
                <a:ea typeface="楷体_GB2312" pitchFamily="49" charset="-122"/>
                <a:cs typeface="Times New Roman" panose="02020603050405020304" pitchFamily="18" charset="0"/>
              </a:rPr>
              <a:t>=0</a:t>
            </a: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 </a:t>
            </a:r>
            <a:r>
              <a:rPr lang="en-US" altLang="zh-CN" sz="2000" dirty="0">
                <a:effectLst/>
                <a:latin typeface="Times New Roman" panose="02020603050405020304" pitchFamily="18" charset="0"/>
                <a:ea typeface="楷体_GB2312" pitchFamily="49" charset="-122"/>
                <a:cs typeface="Times New Roman" panose="02020603050405020304" pitchFamily="18" charset="0"/>
              </a:rPr>
              <a:t>signal(</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wmutex</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signal(</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rmutex</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rgbClr val="0066FF"/>
                </a:solidFill>
                <a:effectLst/>
                <a:latin typeface="Times New Roman" panose="02020603050405020304" pitchFamily="18" charset="0"/>
                <a:ea typeface="楷体_GB2312" pitchFamily="49" charset="-122"/>
              </a:rPr>
              <a:t>writer()</a:t>
            </a:r>
            <a:endParaRPr lang="en-US" altLang="zh-CN" sz="2000" dirty="0">
              <a:effectLst/>
              <a:latin typeface="Times New Roman" panose="02020603050405020304" pitchFamily="18" charset="0"/>
              <a:ea typeface="楷体_GB2312" pitchFamily="49" charset="-122"/>
            </a:endParaRP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rPr>
              <a:t>	{  while(1)</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rPr>
              <a:t>	     {	 wait(</a:t>
            </a:r>
            <a:r>
              <a:rPr lang="en-US" altLang="zh-CN" sz="2000" dirty="0" err="1">
                <a:effectLst/>
                <a:latin typeface="Times New Roman" panose="02020603050405020304" pitchFamily="18" charset="0"/>
                <a:ea typeface="楷体_GB2312" pitchFamily="49" charset="-122"/>
              </a:rPr>
              <a:t>wmutex</a:t>
            </a:r>
            <a:r>
              <a:rPr lang="en-US" altLang="zh-CN" sz="2000" dirty="0">
                <a:effectLst/>
                <a:latin typeface="Times New Roman" panose="02020603050405020304" pitchFamily="18" charset="0"/>
                <a:ea typeface="楷体_GB2312" pitchFamily="49" charset="-122"/>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rPr>
              <a:t>	           perform write operation;</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a:t>
            </a:r>
            <a:r>
              <a:rPr lang="en-US" altLang="zh-CN" sz="2000" dirty="0">
                <a:effectLst/>
                <a:latin typeface="Times New Roman" panose="02020603050405020304" pitchFamily="18" charset="0"/>
                <a:ea typeface="楷体_GB2312" pitchFamily="49" charset="-122"/>
              </a:rPr>
              <a:t>signal(</a:t>
            </a:r>
            <a:r>
              <a:rPr lang="en-US" altLang="zh-CN" sz="2000" dirty="0" err="1">
                <a:effectLst/>
                <a:latin typeface="Times New Roman" panose="02020603050405020304" pitchFamily="18" charset="0"/>
                <a:ea typeface="楷体_GB2312" pitchFamily="49" charset="-122"/>
              </a:rPr>
              <a:t>wmutex</a:t>
            </a:r>
            <a:r>
              <a:rPr lang="en-US" altLang="zh-CN" sz="2000" dirty="0">
                <a:effectLst/>
                <a:latin typeface="Times New Roman" panose="02020603050405020304" pitchFamily="18" charset="0"/>
                <a:ea typeface="楷体_GB2312" pitchFamily="49" charset="-122"/>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rPr>
              <a:t>	       }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rPr>
              <a:t>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rPr>
              <a:t>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a:t>
            </a:r>
          </a:p>
        </p:txBody>
      </p:sp>
      <p:sp>
        <p:nvSpPr>
          <p:cNvPr id="3" name="文本框 2">
            <a:extLst>
              <a:ext uri="{FF2B5EF4-FFF2-40B4-BE49-F238E27FC236}">
                <a16:creationId xmlns:a16="http://schemas.microsoft.com/office/drawing/2014/main" id="{219C5617-2611-CFFB-2663-440C4005694D}"/>
              </a:ext>
            </a:extLst>
          </p:cNvPr>
          <p:cNvSpPr txBox="1"/>
          <p:nvPr/>
        </p:nvSpPr>
        <p:spPr>
          <a:xfrm>
            <a:off x="2360730" y="3140968"/>
            <a:ext cx="2211270" cy="1169551"/>
          </a:xfrm>
          <a:prstGeom prst="rect">
            <a:avLst/>
          </a:prstGeom>
          <a:noFill/>
        </p:spPr>
        <p:txBody>
          <a:bodyPr wrap="square">
            <a:spAutoFit/>
          </a:bodyPr>
          <a:lstStyle/>
          <a:p>
            <a:r>
              <a:rPr lang="en-US" altLang="zh-CN" sz="1400" dirty="0" err="1">
                <a:solidFill>
                  <a:srgbClr val="C00000"/>
                </a:solidFill>
                <a:effectLst/>
                <a:latin typeface="+mn-ea"/>
                <a:ea typeface="+mn-ea"/>
              </a:rPr>
              <a:t>readcount</a:t>
            </a:r>
            <a:r>
              <a:rPr lang="en-US" altLang="zh-CN" sz="1400" dirty="0">
                <a:solidFill>
                  <a:srgbClr val="C00000"/>
                </a:solidFill>
                <a:effectLst/>
                <a:latin typeface="+mn-ea"/>
                <a:ea typeface="+mn-ea"/>
              </a:rPr>
              <a:t>==0: </a:t>
            </a:r>
            <a:r>
              <a:rPr lang="zh-CN" altLang="en-US" sz="1400" dirty="0">
                <a:solidFill>
                  <a:srgbClr val="C00000"/>
                </a:solidFill>
                <a:effectLst/>
                <a:latin typeface="+mn-ea"/>
                <a:ea typeface="+mn-ea"/>
              </a:rPr>
              <a:t>还没有读者，我是第一个，</a:t>
            </a:r>
            <a:r>
              <a:rPr kumimoji="0" lang="zh-CN" altLang="en-US" sz="1400" i="0" u="none" strike="noStrike" cap="none" normalizeH="0" baseline="0" dirty="0">
                <a:ln>
                  <a:noFill/>
                </a:ln>
                <a:solidFill>
                  <a:srgbClr val="C00000"/>
                </a:solidFill>
                <a:effectLst/>
                <a:latin typeface="+mn-ea"/>
                <a:ea typeface="+mn-ea"/>
                <a:cs typeface="Times New Roman" panose="02020603050405020304" pitchFamily="18" charset="0"/>
              </a:rPr>
              <a:t>但是可能有一个写者进程正在写入，因此读者需要与写者进行互斥</a:t>
            </a:r>
            <a:endParaRPr lang="zh-CN" altLang="en-US" sz="1400" dirty="0">
              <a:solidFill>
                <a:srgbClr val="C00000"/>
              </a:solidFill>
              <a:effectLst/>
              <a:latin typeface="+mn-ea"/>
              <a:ea typeface="+mn-ea"/>
            </a:endParaRPr>
          </a:p>
        </p:txBody>
      </p:sp>
      <p:sp>
        <p:nvSpPr>
          <p:cNvPr id="5" name="文本框 4">
            <a:extLst>
              <a:ext uri="{FF2B5EF4-FFF2-40B4-BE49-F238E27FC236}">
                <a16:creationId xmlns:a16="http://schemas.microsoft.com/office/drawing/2014/main" id="{C9EC11EA-48F5-E487-8141-1F60E8AD80FB}"/>
              </a:ext>
            </a:extLst>
          </p:cNvPr>
          <p:cNvSpPr txBox="1"/>
          <p:nvPr/>
        </p:nvSpPr>
        <p:spPr>
          <a:xfrm>
            <a:off x="1619672" y="5881464"/>
            <a:ext cx="2872003" cy="738664"/>
          </a:xfrm>
          <a:prstGeom prst="rect">
            <a:avLst/>
          </a:prstGeom>
          <a:noFill/>
        </p:spPr>
        <p:txBody>
          <a:bodyPr wrap="square">
            <a:spAutoFit/>
          </a:bodyPr>
          <a:lstStyle/>
          <a:p>
            <a:r>
              <a:rPr lang="en-US" altLang="zh-CN" sz="1400" dirty="0" err="1">
                <a:solidFill>
                  <a:srgbClr val="C00000"/>
                </a:solidFill>
                <a:effectLst/>
                <a:latin typeface="+mn-ea"/>
                <a:ea typeface="+mn-ea"/>
              </a:rPr>
              <a:t>readcount</a:t>
            </a:r>
            <a:r>
              <a:rPr lang="en-US" altLang="zh-CN" sz="1400" dirty="0">
                <a:solidFill>
                  <a:srgbClr val="C00000"/>
                </a:solidFill>
                <a:effectLst/>
                <a:latin typeface="+mn-ea"/>
                <a:ea typeface="+mn-ea"/>
              </a:rPr>
              <a:t>&gt;0:</a:t>
            </a:r>
            <a:r>
              <a:rPr lang="zh-CN" altLang="en-US" sz="1400" dirty="0">
                <a:solidFill>
                  <a:srgbClr val="C00000"/>
                </a:solidFill>
                <a:effectLst/>
                <a:latin typeface="+mn-ea"/>
                <a:ea typeface="+mn-ea"/>
              </a:rPr>
              <a:t>表示已经有若干读者进程正在读取，于是该读者进程允许直接进入读取</a:t>
            </a:r>
          </a:p>
        </p:txBody>
      </p:sp>
      <p:sp>
        <p:nvSpPr>
          <p:cNvPr id="7" name="文本框 6">
            <a:extLst>
              <a:ext uri="{FF2B5EF4-FFF2-40B4-BE49-F238E27FC236}">
                <a16:creationId xmlns:a16="http://schemas.microsoft.com/office/drawing/2014/main" id="{2747F8B6-65FA-CAF8-C91E-276E76FE70A9}"/>
              </a:ext>
            </a:extLst>
          </p:cNvPr>
          <p:cNvSpPr txBox="1"/>
          <p:nvPr/>
        </p:nvSpPr>
        <p:spPr>
          <a:xfrm>
            <a:off x="6810399" y="2601047"/>
            <a:ext cx="2160241" cy="523220"/>
          </a:xfrm>
          <a:prstGeom prst="rect">
            <a:avLst/>
          </a:prstGeom>
          <a:noFill/>
        </p:spPr>
        <p:txBody>
          <a:bodyPr wrap="square">
            <a:spAutoFit/>
          </a:bodyPr>
          <a:lstStyle/>
          <a:p>
            <a:r>
              <a:rPr lang="en-US" altLang="zh-CN" sz="1400" dirty="0" err="1">
                <a:solidFill>
                  <a:srgbClr val="C00000"/>
                </a:solidFill>
                <a:effectLst/>
                <a:latin typeface="+mn-ea"/>
                <a:ea typeface="+mn-ea"/>
              </a:rPr>
              <a:t>readcount</a:t>
            </a:r>
            <a:r>
              <a:rPr lang="en-US" altLang="zh-CN" sz="1400" dirty="0">
                <a:solidFill>
                  <a:srgbClr val="C00000"/>
                </a:solidFill>
                <a:effectLst/>
                <a:latin typeface="+mn-ea"/>
                <a:ea typeface="+mn-ea"/>
              </a:rPr>
              <a:t>==0: </a:t>
            </a:r>
            <a:r>
              <a:rPr lang="zh-CN" altLang="en-US" sz="1400" dirty="0">
                <a:solidFill>
                  <a:srgbClr val="C00000"/>
                </a:solidFill>
                <a:effectLst/>
                <a:latin typeface="+mn-ea"/>
                <a:ea typeface="+mn-ea"/>
              </a:rPr>
              <a:t>最后一个读者退出，释放</a:t>
            </a:r>
            <a:r>
              <a:rPr lang="en-US" altLang="zh-CN" sz="1400" dirty="0" err="1">
                <a:solidFill>
                  <a:srgbClr val="C00000"/>
                </a:solidFill>
                <a:effectLst/>
                <a:latin typeface="+mn-ea"/>
                <a:ea typeface="+mn-ea"/>
              </a:rPr>
              <a:t>wmutex</a:t>
            </a:r>
            <a:endParaRPr lang="zh-CN" altLang="en-US" sz="1400" dirty="0"/>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32B8EA97-EA2A-7A68-373D-725DA88C352D}"/>
              </a:ext>
            </a:extLst>
          </p:cNvPr>
          <p:cNvSpPr/>
          <p:nvPr/>
        </p:nvSpPr>
        <p:spPr>
          <a:xfrm>
            <a:off x="214282" y="239370"/>
            <a:ext cx="8786874" cy="267477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nSpc>
                <a:spcPct val="150000"/>
              </a:lnSpc>
              <a:buFont typeface="Arial" panose="020B0604020202020204" pitchFamily="34" charset="0"/>
              <a:buChar char="•"/>
            </a:pPr>
            <a:r>
              <a:rPr lang="zh-CN" altLang="en-US" b="0" dirty="0">
                <a:solidFill>
                  <a:srgbClr val="FF0000"/>
                </a:solidFill>
                <a:effectLst/>
                <a:latin typeface="华文中宋" panose="02010600040101010101" pitchFamily="2" charset="-122"/>
                <a:ea typeface="华文中宋" panose="02010600040101010101" pitchFamily="2" charset="-122"/>
              </a:rPr>
              <a:t>“读者优先”</a:t>
            </a:r>
            <a:r>
              <a:rPr lang="zh-CN" altLang="en-US" b="0" dirty="0">
                <a:effectLst/>
                <a:latin typeface="华文中宋" panose="02010600040101010101" pitchFamily="2" charset="-122"/>
                <a:ea typeface="华文中宋" panose="02010600040101010101" pitchFamily="2" charset="-122"/>
              </a:rPr>
              <a:t>策略：只要有一个读者进程正在读取文件，其它读者进程可以不加控制的进入读取，使得等待进入的写者进程迟迟不能进入，必须等待所有读者进程都退出之后才能进入。</a:t>
            </a:r>
            <a:endParaRPr lang="en-US" altLang="zh-CN" b="0" dirty="0">
              <a:effectLst/>
              <a:latin typeface="华文中宋" panose="02010600040101010101" pitchFamily="2" charset="-122"/>
              <a:ea typeface="华文中宋" panose="02010600040101010101" pitchFamily="2" charset="-122"/>
            </a:endParaRPr>
          </a:p>
          <a:p>
            <a:pPr>
              <a:lnSpc>
                <a:spcPct val="150000"/>
              </a:lnSpc>
              <a:buFont typeface="Arial" panose="020B0604020202020204" pitchFamily="34" charset="0"/>
              <a:buChar char="•"/>
            </a:pPr>
            <a:r>
              <a:rPr lang="zh-CN" altLang="en-US" b="0" dirty="0">
                <a:effectLst/>
                <a:latin typeface="华文中宋" panose="02010600040101010101" pitchFamily="2" charset="-122"/>
                <a:ea typeface="华文中宋" panose="02010600040101010101" pitchFamily="2" charset="-122"/>
              </a:rPr>
              <a:t> </a:t>
            </a:r>
            <a:r>
              <a:rPr lang="zh-CN" altLang="en-US" b="0" dirty="0">
                <a:solidFill>
                  <a:srgbClr val="FF0000"/>
                </a:solidFill>
                <a:effectLst/>
                <a:latin typeface="华文中宋" panose="02010600040101010101" pitchFamily="2" charset="-122"/>
                <a:ea typeface="华文中宋" panose="02010600040101010101" pitchFamily="2" charset="-122"/>
              </a:rPr>
              <a:t>“写者优先”</a:t>
            </a:r>
            <a:r>
              <a:rPr lang="zh-CN" altLang="en-US" b="0" dirty="0">
                <a:effectLst/>
                <a:latin typeface="华文中宋" panose="02010600040101010101" pitchFamily="2" charset="-122"/>
                <a:ea typeface="华文中宋" panose="02010600040101010101" pitchFamily="2" charset="-122"/>
              </a:rPr>
              <a:t>策略：希望写者优先，即当有读者进程在读取文件时，如果有写者进程请求写入，那么后来的读者进程必须被拒绝进入，待已经进入的读者完成读操作之后，立即让写者进入，只有当无写者工作时，才让读者进入读取。</a:t>
            </a:r>
          </a:p>
        </p:txBody>
      </p:sp>
      <p:cxnSp>
        <p:nvCxnSpPr>
          <p:cNvPr id="6" name="直接箭头连接符 5">
            <a:extLst>
              <a:ext uri="{FF2B5EF4-FFF2-40B4-BE49-F238E27FC236}">
                <a16:creationId xmlns:a16="http://schemas.microsoft.com/office/drawing/2014/main" id="{082E9FCC-B51E-0C0A-2F31-C07B0C63C934}"/>
              </a:ext>
            </a:extLst>
          </p:cNvPr>
          <p:cNvCxnSpPr/>
          <p:nvPr/>
        </p:nvCxnSpPr>
        <p:spPr>
          <a:xfrm>
            <a:off x="142876" y="4097022"/>
            <a:ext cx="9001156"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等腰三角形 6">
            <a:extLst>
              <a:ext uri="{FF2B5EF4-FFF2-40B4-BE49-F238E27FC236}">
                <a16:creationId xmlns:a16="http://schemas.microsoft.com/office/drawing/2014/main" id="{5248CC24-8BFF-22B6-3A20-E5AD8A5AB7F5}"/>
              </a:ext>
            </a:extLst>
          </p:cNvPr>
          <p:cNvSpPr/>
          <p:nvPr/>
        </p:nvSpPr>
        <p:spPr>
          <a:xfrm rot="10800000">
            <a:off x="594097" y="3595368"/>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8" name="TextBox 7">
            <a:extLst>
              <a:ext uri="{FF2B5EF4-FFF2-40B4-BE49-F238E27FC236}">
                <a16:creationId xmlns:a16="http://schemas.microsoft.com/office/drawing/2014/main" id="{FAEC3A54-3553-88C9-4927-DC57A02077F8}"/>
              </a:ext>
            </a:extLst>
          </p:cNvPr>
          <p:cNvSpPr txBox="1"/>
          <p:nvPr/>
        </p:nvSpPr>
        <p:spPr>
          <a:xfrm>
            <a:off x="428596" y="3096890"/>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R1</a:t>
            </a:r>
            <a:endParaRPr lang="zh-CN" altLang="en-US" sz="2800" dirty="0">
              <a:effectLst/>
              <a:latin typeface="华文中宋" panose="02010600040101010101" pitchFamily="2" charset="-122"/>
              <a:ea typeface="华文中宋" panose="02010600040101010101" pitchFamily="2" charset="-122"/>
            </a:endParaRPr>
          </a:p>
        </p:txBody>
      </p:sp>
      <p:sp>
        <p:nvSpPr>
          <p:cNvPr id="9" name="等腰三角形 8">
            <a:extLst>
              <a:ext uri="{FF2B5EF4-FFF2-40B4-BE49-F238E27FC236}">
                <a16:creationId xmlns:a16="http://schemas.microsoft.com/office/drawing/2014/main" id="{F95CD44A-0128-F4BD-A95A-6DC65AC6DC66}"/>
              </a:ext>
            </a:extLst>
          </p:cNvPr>
          <p:cNvSpPr/>
          <p:nvPr/>
        </p:nvSpPr>
        <p:spPr>
          <a:xfrm rot="10800000">
            <a:off x="1808543" y="359695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10" name="TextBox 9">
            <a:extLst>
              <a:ext uri="{FF2B5EF4-FFF2-40B4-BE49-F238E27FC236}">
                <a16:creationId xmlns:a16="http://schemas.microsoft.com/office/drawing/2014/main" id="{B738AF5D-1B7B-41B8-7F46-B911D82D65CC}"/>
              </a:ext>
            </a:extLst>
          </p:cNvPr>
          <p:cNvSpPr txBox="1"/>
          <p:nvPr/>
        </p:nvSpPr>
        <p:spPr>
          <a:xfrm>
            <a:off x="1643042" y="3146762"/>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R2</a:t>
            </a:r>
            <a:endParaRPr lang="zh-CN" altLang="en-US" sz="2800" dirty="0">
              <a:effectLst/>
              <a:latin typeface="华文中宋" panose="02010600040101010101" pitchFamily="2" charset="-122"/>
              <a:ea typeface="华文中宋" panose="02010600040101010101" pitchFamily="2" charset="-122"/>
            </a:endParaRPr>
          </a:p>
        </p:txBody>
      </p:sp>
      <p:sp>
        <p:nvSpPr>
          <p:cNvPr id="11" name="等腰三角形 10">
            <a:extLst>
              <a:ext uri="{FF2B5EF4-FFF2-40B4-BE49-F238E27FC236}">
                <a16:creationId xmlns:a16="http://schemas.microsoft.com/office/drawing/2014/main" id="{C29E0BD5-342A-D052-39CC-564EF21D43B1}"/>
              </a:ext>
            </a:extLst>
          </p:cNvPr>
          <p:cNvSpPr/>
          <p:nvPr/>
        </p:nvSpPr>
        <p:spPr>
          <a:xfrm rot="10800000">
            <a:off x="3939924" y="359695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12" name="TextBox 11">
            <a:extLst>
              <a:ext uri="{FF2B5EF4-FFF2-40B4-BE49-F238E27FC236}">
                <a16:creationId xmlns:a16="http://schemas.microsoft.com/office/drawing/2014/main" id="{A6C95AD2-2E2B-3494-AFEE-6214F566D849}"/>
              </a:ext>
            </a:extLst>
          </p:cNvPr>
          <p:cNvSpPr txBox="1"/>
          <p:nvPr/>
        </p:nvSpPr>
        <p:spPr>
          <a:xfrm>
            <a:off x="3786182" y="3146762"/>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R3</a:t>
            </a:r>
            <a:endParaRPr lang="zh-CN" altLang="en-US" sz="2800" dirty="0">
              <a:effectLst/>
              <a:latin typeface="华文中宋" panose="02010600040101010101" pitchFamily="2" charset="-122"/>
              <a:ea typeface="华文中宋" panose="02010600040101010101" pitchFamily="2" charset="-122"/>
            </a:endParaRPr>
          </a:p>
        </p:txBody>
      </p:sp>
      <p:sp>
        <p:nvSpPr>
          <p:cNvPr id="13" name="等腰三角形 12">
            <a:extLst>
              <a:ext uri="{FF2B5EF4-FFF2-40B4-BE49-F238E27FC236}">
                <a16:creationId xmlns:a16="http://schemas.microsoft.com/office/drawing/2014/main" id="{11E6BCFE-79B9-F3E4-FE30-E1A8A67FB48D}"/>
              </a:ext>
            </a:extLst>
          </p:cNvPr>
          <p:cNvSpPr/>
          <p:nvPr/>
        </p:nvSpPr>
        <p:spPr>
          <a:xfrm rot="10800000">
            <a:off x="2665799" y="359695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14" name="TextBox 13">
            <a:extLst>
              <a:ext uri="{FF2B5EF4-FFF2-40B4-BE49-F238E27FC236}">
                <a16:creationId xmlns:a16="http://schemas.microsoft.com/office/drawing/2014/main" id="{0791F6FB-3AD6-44E9-BDDE-EC86E0B1DA4E}"/>
              </a:ext>
            </a:extLst>
          </p:cNvPr>
          <p:cNvSpPr txBox="1"/>
          <p:nvPr/>
        </p:nvSpPr>
        <p:spPr>
          <a:xfrm>
            <a:off x="2594361" y="3146762"/>
            <a:ext cx="5293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W</a:t>
            </a:r>
            <a:endParaRPr lang="zh-CN" altLang="en-US" sz="2800" dirty="0">
              <a:effectLst/>
              <a:latin typeface="华文中宋" panose="02010600040101010101" pitchFamily="2" charset="-122"/>
              <a:ea typeface="华文中宋" panose="02010600040101010101" pitchFamily="2" charset="-122"/>
            </a:endParaRPr>
          </a:p>
        </p:txBody>
      </p:sp>
      <p:sp>
        <p:nvSpPr>
          <p:cNvPr id="15" name="TextBox 17">
            <a:extLst>
              <a:ext uri="{FF2B5EF4-FFF2-40B4-BE49-F238E27FC236}">
                <a16:creationId xmlns:a16="http://schemas.microsoft.com/office/drawing/2014/main" id="{9AC16E59-4465-CE54-9C7F-57D8EE63756C}"/>
              </a:ext>
            </a:extLst>
          </p:cNvPr>
          <p:cNvSpPr txBox="1"/>
          <p:nvPr/>
        </p:nvSpPr>
        <p:spPr>
          <a:xfrm>
            <a:off x="4714876" y="3168328"/>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R1</a:t>
            </a:r>
            <a:endParaRPr lang="zh-CN" altLang="en-US" sz="2800" dirty="0">
              <a:effectLst/>
              <a:latin typeface="华文中宋" panose="02010600040101010101" pitchFamily="2" charset="-122"/>
              <a:ea typeface="华文中宋" panose="02010600040101010101" pitchFamily="2" charset="-122"/>
            </a:endParaRPr>
          </a:p>
        </p:txBody>
      </p:sp>
      <p:sp>
        <p:nvSpPr>
          <p:cNvPr id="16" name="TextBox 19">
            <a:extLst>
              <a:ext uri="{FF2B5EF4-FFF2-40B4-BE49-F238E27FC236}">
                <a16:creationId xmlns:a16="http://schemas.microsoft.com/office/drawing/2014/main" id="{FB4F742D-90EB-5B87-6AF7-30EDEFE3C1A3}"/>
              </a:ext>
            </a:extLst>
          </p:cNvPr>
          <p:cNvSpPr txBox="1"/>
          <p:nvPr/>
        </p:nvSpPr>
        <p:spPr>
          <a:xfrm>
            <a:off x="5857884" y="3145174"/>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R2</a:t>
            </a:r>
            <a:endParaRPr lang="zh-CN" altLang="en-US" sz="2800" dirty="0">
              <a:effectLst/>
              <a:latin typeface="华文中宋" panose="02010600040101010101" pitchFamily="2" charset="-122"/>
              <a:ea typeface="华文中宋" panose="02010600040101010101" pitchFamily="2" charset="-122"/>
            </a:endParaRPr>
          </a:p>
        </p:txBody>
      </p:sp>
      <p:sp>
        <p:nvSpPr>
          <p:cNvPr id="17" name="TextBox 21">
            <a:extLst>
              <a:ext uri="{FF2B5EF4-FFF2-40B4-BE49-F238E27FC236}">
                <a16:creationId xmlns:a16="http://schemas.microsoft.com/office/drawing/2014/main" id="{B56B89E2-D794-75A7-9599-7CED6F687744}"/>
              </a:ext>
            </a:extLst>
          </p:cNvPr>
          <p:cNvSpPr txBox="1"/>
          <p:nvPr/>
        </p:nvSpPr>
        <p:spPr>
          <a:xfrm>
            <a:off x="6858016" y="3161055"/>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R3</a:t>
            </a:r>
            <a:endParaRPr lang="zh-CN" altLang="en-US" sz="2800" dirty="0">
              <a:effectLst/>
              <a:latin typeface="华文中宋" panose="02010600040101010101" pitchFamily="2" charset="-122"/>
              <a:ea typeface="华文中宋" panose="02010600040101010101" pitchFamily="2" charset="-122"/>
            </a:endParaRPr>
          </a:p>
        </p:txBody>
      </p:sp>
      <p:sp>
        <p:nvSpPr>
          <p:cNvPr id="18" name="等腰三角形 17">
            <a:extLst>
              <a:ext uri="{FF2B5EF4-FFF2-40B4-BE49-F238E27FC236}">
                <a16:creationId xmlns:a16="http://schemas.microsoft.com/office/drawing/2014/main" id="{11F0D0C8-2642-5EC5-F132-93B6A11C6096}"/>
              </a:ext>
            </a:extLst>
          </p:cNvPr>
          <p:cNvSpPr/>
          <p:nvPr/>
        </p:nvSpPr>
        <p:spPr>
          <a:xfrm>
            <a:off x="4929190" y="3611250"/>
            <a:ext cx="346324" cy="48577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19" name="等腰三角形 18">
            <a:extLst>
              <a:ext uri="{FF2B5EF4-FFF2-40B4-BE49-F238E27FC236}">
                <a16:creationId xmlns:a16="http://schemas.microsoft.com/office/drawing/2014/main" id="{C8BA4E1B-B004-7147-42CB-FC32E1F4FC7E}"/>
              </a:ext>
            </a:extLst>
          </p:cNvPr>
          <p:cNvSpPr/>
          <p:nvPr/>
        </p:nvSpPr>
        <p:spPr>
          <a:xfrm>
            <a:off x="6000760" y="3596956"/>
            <a:ext cx="346324" cy="48577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20" name="等腰三角形 19">
            <a:extLst>
              <a:ext uri="{FF2B5EF4-FFF2-40B4-BE49-F238E27FC236}">
                <a16:creationId xmlns:a16="http://schemas.microsoft.com/office/drawing/2014/main" id="{AFBDD7D6-BB07-D3F8-7762-A8C4A4ABCF3F}"/>
              </a:ext>
            </a:extLst>
          </p:cNvPr>
          <p:cNvSpPr/>
          <p:nvPr/>
        </p:nvSpPr>
        <p:spPr>
          <a:xfrm>
            <a:off x="7072330" y="3596956"/>
            <a:ext cx="346324" cy="48577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21" name="等腰三角形 20">
            <a:extLst>
              <a:ext uri="{FF2B5EF4-FFF2-40B4-BE49-F238E27FC236}">
                <a16:creationId xmlns:a16="http://schemas.microsoft.com/office/drawing/2014/main" id="{224FE355-9C36-8566-CE9E-C77DE4B12760}"/>
              </a:ext>
            </a:extLst>
          </p:cNvPr>
          <p:cNvSpPr/>
          <p:nvPr/>
        </p:nvSpPr>
        <p:spPr>
          <a:xfrm rot="10800000">
            <a:off x="7257398" y="359695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22" name="TextBox 26">
            <a:extLst>
              <a:ext uri="{FF2B5EF4-FFF2-40B4-BE49-F238E27FC236}">
                <a16:creationId xmlns:a16="http://schemas.microsoft.com/office/drawing/2014/main" id="{74DFBA4F-D70E-DBB6-D112-753A4A3EB85E}"/>
              </a:ext>
            </a:extLst>
          </p:cNvPr>
          <p:cNvSpPr txBox="1"/>
          <p:nvPr/>
        </p:nvSpPr>
        <p:spPr>
          <a:xfrm>
            <a:off x="7328836" y="3146762"/>
            <a:ext cx="5293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W</a:t>
            </a:r>
            <a:endParaRPr lang="zh-CN" altLang="en-US" sz="2800" dirty="0">
              <a:effectLst/>
              <a:latin typeface="华文中宋" panose="02010600040101010101" pitchFamily="2" charset="-122"/>
              <a:ea typeface="华文中宋" panose="02010600040101010101" pitchFamily="2" charset="-122"/>
            </a:endParaRPr>
          </a:p>
        </p:txBody>
      </p:sp>
      <p:sp>
        <p:nvSpPr>
          <p:cNvPr id="23" name="左中括号 22">
            <a:extLst>
              <a:ext uri="{FF2B5EF4-FFF2-40B4-BE49-F238E27FC236}">
                <a16:creationId xmlns:a16="http://schemas.microsoft.com/office/drawing/2014/main" id="{9BC906C3-B7A8-07BA-75CA-5063A6F97043}"/>
              </a:ext>
            </a:extLst>
          </p:cNvPr>
          <p:cNvSpPr/>
          <p:nvPr/>
        </p:nvSpPr>
        <p:spPr>
          <a:xfrm rot="16200000">
            <a:off x="5072066" y="2025318"/>
            <a:ext cx="142878" cy="4572032"/>
          </a:xfrm>
          <a:prstGeom prst="leftBracket">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effectLst/>
            </a:endParaRPr>
          </a:p>
        </p:txBody>
      </p:sp>
      <p:sp>
        <p:nvSpPr>
          <p:cNvPr id="24" name="TextBox 30">
            <a:extLst>
              <a:ext uri="{FF2B5EF4-FFF2-40B4-BE49-F238E27FC236}">
                <a16:creationId xmlns:a16="http://schemas.microsoft.com/office/drawing/2014/main" id="{131F975B-95C8-06BF-4123-0B0A3172EEB0}"/>
              </a:ext>
            </a:extLst>
          </p:cNvPr>
          <p:cNvSpPr txBox="1"/>
          <p:nvPr/>
        </p:nvSpPr>
        <p:spPr>
          <a:xfrm>
            <a:off x="5214942" y="4311336"/>
            <a:ext cx="7761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0000"/>
                </a:solidFill>
                <a:effectLst/>
                <a:latin typeface="华文中宋" panose="02010600040101010101" pitchFamily="2" charset="-122"/>
                <a:ea typeface="华文中宋" panose="02010600040101010101" pitchFamily="2" charset="-122"/>
              </a:rPr>
              <a:t>delay</a:t>
            </a:r>
            <a:endParaRPr lang="zh-CN" altLang="en-US" b="1" dirty="0">
              <a:solidFill>
                <a:srgbClr val="FF0000"/>
              </a:solidFill>
              <a:effectLst/>
              <a:latin typeface="华文中宋" panose="02010600040101010101" pitchFamily="2" charset="-122"/>
              <a:ea typeface="华文中宋" panose="02010600040101010101" pitchFamily="2" charset="-122"/>
            </a:endParaRPr>
          </a:p>
        </p:txBody>
      </p:sp>
      <p:cxnSp>
        <p:nvCxnSpPr>
          <p:cNvPr id="25" name="直接箭头连接符 24">
            <a:extLst>
              <a:ext uri="{FF2B5EF4-FFF2-40B4-BE49-F238E27FC236}">
                <a16:creationId xmlns:a16="http://schemas.microsoft.com/office/drawing/2014/main" id="{2EB23CDE-53F4-438F-D2FB-40F8FC5F6244}"/>
              </a:ext>
            </a:extLst>
          </p:cNvPr>
          <p:cNvCxnSpPr/>
          <p:nvPr/>
        </p:nvCxnSpPr>
        <p:spPr>
          <a:xfrm>
            <a:off x="-32" y="6049002"/>
            <a:ext cx="9001156" cy="1588"/>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6" name="等腰三角形 25">
            <a:extLst>
              <a:ext uri="{FF2B5EF4-FFF2-40B4-BE49-F238E27FC236}">
                <a16:creationId xmlns:a16="http://schemas.microsoft.com/office/drawing/2014/main" id="{5433C89C-F2DA-4924-9100-C8C3DE381698}"/>
              </a:ext>
            </a:extLst>
          </p:cNvPr>
          <p:cNvSpPr/>
          <p:nvPr/>
        </p:nvSpPr>
        <p:spPr>
          <a:xfrm rot="10800000">
            <a:off x="451189" y="5547348"/>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27" name="等腰三角形 26">
            <a:extLst>
              <a:ext uri="{FF2B5EF4-FFF2-40B4-BE49-F238E27FC236}">
                <a16:creationId xmlns:a16="http://schemas.microsoft.com/office/drawing/2014/main" id="{E9E88805-4BAE-F120-F7D6-E95A2193B450}"/>
              </a:ext>
            </a:extLst>
          </p:cNvPr>
          <p:cNvSpPr/>
          <p:nvPr/>
        </p:nvSpPr>
        <p:spPr>
          <a:xfrm rot="10800000">
            <a:off x="1665635" y="554893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28" name="TextBox 34">
            <a:extLst>
              <a:ext uri="{FF2B5EF4-FFF2-40B4-BE49-F238E27FC236}">
                <a16:creationId xmlns:a16="http://schemas.microsoft.com/office/drawing/2014/main" id="{32DBB515-C34F-AFDD-673E-37D9EEE64595}"/>
              </a:ext>
            </a:extLst>
          </p:cNvPr>
          <p:cNvSpPr txBox="1"/>
          <p:nvPr/>
        </p:nvSpPr>
        <p:spPr>
          <a:xfrm>
            <a:off x="1500134" y="5098742"/>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R2</a:t>
            </a:r>
            <a:endParaRPr lang="zh-CN" altLang="en-US" sz="2800" dirty="0">
              <a:effectLst/>
              <a:latin typeface="华文中宋" panose="02010600040101010101" pitchFamily="2" charset="-122"/>
              <a:ea typeface="华文中宋" panose="02010600040101010101" pitchFamily="2" charset="-122"/>
            </a:endParaRPr>
          </a:p>
        </p:txBody>
      </p:sp>
      <p:sp>
        <p:nvSpPr>
          <p:cNvPr id="29" name="等腰三角形 28">
            <a:extLst>
              <a:ext uri="{FF2B5EF4-FFF2-40B4-BE49-F238E27FC236}">
                <a16:creationId xmlns:a16="http://schemas.microsoft.com/office/drawing/2014/main" id="{22AB9065-13C3-BAF9-E618-85A5E63DC695}"/>
              </a:ext>
            </a:extLst>
          </p:cNvPr>
          <p:cNvSpPr/>
          <p:nvPr/>
        </p:nvSpPr>
        <p:spPr>
          <a:xfrm rot="10800000">
            <a:off x="3797016" y="554893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30" name="TextBox 36">
            <a:extLst>
              <a:ext uri="{FF2B5EF4-FFF2-40B4-BE49-F238E27FC236}">
                <a16:creationId xmlns:a16="http://schemas.microsoft.com/office/drawing/2014/main" id="{C7A01D60-96DF-76B1-EB73-2D99C0D0D580}"/>
              </a:ext>
            </a:extLst>
          </p:cNvPr>
          <p:cNvSpPr txBox="1"/>
          <p:nvPr/>
        </p:nvSpPr>
        <p:spPr>
          <a:xfrm>
            <a:off x="3643274" y="5098742"/>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R3</a:t>
            </a:r>
            <a:endParaRPr lang="zh-CN" altLang="en-US" sz="2800" dirty="0">
              <a:effectLst/>
              <a:latin typeface="华文中宋" panose="02010600040101010101" pitchFamily="2" charset="-122"/>
              <a:ea typeface="华文中宋" panose="02010600040101010101" pitchFamily="2" charset="-122"/>
            </a:endParaRPr>
          </a:p>
        </p:txBody>
      </p:sp>
      <p:sp>
        <p:nvSpPr>
          <p:cNvPr id="31" name="等腰三角形 30">
            <a:extLst>
              <a:ext uri="{FF2B5EF4-FFF2-40B4-BE49-F238E27FC236}">
                <a16:creationId xmlns:a16="http://schemas.microsoft.com/office/drawing/2014/main" id="{5E812EF2-6A7D-38BC-6BB2-E0D295CCCD03}"/>
              </a:ext>
            </a:extLst>
          </p:cNvPr>
          <p:cNvSpPr/>
          <p:nvPr/>
        </p:nvSpPr>
        <p:spPr>
          <a:xfrm rot="10800000">
            <a:off x="2522891" y="5548936"/>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32" name="TextBox 38">
            <a:extLst>
              <a:ext uri="{FF2B5EF4-FFF2-40B4-BE49-F238E27FC236}">
                <a16:creationId xmlns:a16="http://schemas.microsoft.com/office/drawing/2014/main" id="{AC9C90BE-27E8-D845-C53F-392AD7C7E745}"/>
              </a:ext>
            </a:extLst>
          </p:cNvPr>
          <p:cNvSpPr txBox="1"/>
          <p:nvPr/>
        </p:nvSpPr>
        <p:spPr>
          <a:xfrm>
            <a:off x="2451453" y="5098742"/>
            <a:ext cx="5293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W</a:t>
            </a:r>
            <a:endParaRPr lang="zh-CN" altLang="en-US" sz="2800" dirty="0">
              <a:effectLst/>
              <a:latin typeface="华文中宋" panose="02010600040101010101" pitchFamily="2" charset="-122"/>
              <a:ea typeface="华文中宋" panose="02010600040101010101" pitchFamily="2" charset="-122"/>
            </a:endParaRPr>
          </a:p>
        </p:txBody>
      </p:sp>
      <p:sp>
        <p:nvSpPr>
          <p:cNvPr id="33" name="TextBox 39">
            <a:extLst>
              <a:ext uri="{FF2B5EF4-FFF2-40B4-BE49-F238E27FC236}">
                <a16:creationId xmlns:a16="http://schemas.microsoft.com/office/drawing/2014/main" id="{73CD966A-585A-7B88-A2B4-8D2359470498}"/>
              </a:ext>
            </a:extLst>
          </p:cNvPr>
          <p:cNvSpPr txBox="1"/>
          <p:nvPr/>
        </p:nvSpPr>
        <p:spPr>
          <a:xfrm>
            <a:off x="4571968" y="5120308"/>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R1</a:t>
            </a:r>
            <a:endParaRPr lang="zh-CN" altLang="en-US" sz="2800" dirty="0">
              <a:effectLst/>
              <a:latin typeface="华文中宋" panose="02010600040101010101" pitchFamily="2" charset="-122"/>
              <a:ea typeface="华文中宋" panose="02010600040101010101" pitchFamily="2" charset="-122"/>
            </a:endParaRPr>
          </a:p>
        </p:txBody>
      </p:sp>
      <p:sp>
        <p:nvSpPr>
          <p:cNvPr id="34" name="TextBox 40">
            <a:extLst>
              <a:ext uri="{FF2B5EF4-FFF2-40B4-BE49-F238E27FC236}">
                <a16:creationId xmlns:a16="http://schemas.microsoft.com/office/drawing/2014/main" id="{80984324-5F0E-781E-2249-1BF2399CADC6}"/>
              </a:ext>
            </a:extLst>
          </p:cNvPr>
          <p:cNvSpPr txBox="1"/>
          <p:nvPr/>
        </p:nvSpPr>
        <p:spPr>
          <a:xfrm>
            <a:off x="5429256" y="5097154"/>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R2</a:t>
            </a:r>
            <a:endParaRPr lang="zh-CN" altLang="en-US" sz="2800" dirty="0">
              <a:effectLst/>
              <a:latin typeface="华文中宋" panose="02010600040101010101" pitchFamily="2" charset="-122"/>
              <a:ea typeface="华文中宋" panose="02010600040101010101" pitchFamily="2" charset="-122"/>
            </a:endParaRPr>
          </a:p>
        </p:txBody>
      </p:sp>
      <p:sp>
        <p:nvSpPr>
          <p:cNvPr id="35" name="等腰三角形 34">
            <a:extLst>
              <a:ext uri="{FF2B5EF4-FFF2-40B4-BE49-F238E27FC236}">
                <a16:creationId xmlns:a16="http://schemas.microsoft.com/office/drawing/2014/main" id="{B2B2E960-DF0B-79CB-AF1C-509A5EF69B1A}"/>
              </a:ext>
            </a:extLst>
          </p:cNvPr>
          <p:cNvSpPr/>
          <p:nvPr/>
        </p:nvSpPr>
        <p:spPr>
          <a:xfrm>
            <a:off x="4786282" y="5563230"/>
            <a:ext cx="346324" cy="48577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36" name="等腰三角形 35">
            <a:extLst>
              <a:ext uri="{FF2B5EF4-FFF2-40B4-BE49-F238E27FC236}">
                <a16:creationId xmlns:a16="http://schemas.microsoft.com/office/drawing/2014/main" id="{4656AAE7-C7C0-1CD9-282D-350285FA156E}"/>
              </a:ext>
            </a:extLst>
          </p:cNvPr>
          <p:cNvSpPr/>
          <p:nvPr/>
        </p:nvSpPr>
        <p:spPr>
          <a:xfrm>
            <a:off x="5857852" y="5548936"/>
            <a:ext cx="346324" cy="48577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37" name="等腰三角形 36">
            <a:extLst>
              <a:ext uri="{FF2B5EF4-FFF2-40B4-BE49-F238E27FC236}">
                <a16:creationId xmlns:a16="http://schemas.microsoft.com/office/drawing/2014/main" id="{543082F4-DA05-E33D-44C1-B964FFF0BF0B}"/>
              </a:ext>
            </a:extLst>
          </p:cNvPr>
          <p:cNvSpPr/>
          <p:nvPr/>
        </p:nvSpPr>
        <p:spPr>
          <a:xfrm rot="10800000">
            <a:off x="6000761" y="5540075"/>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38" name="TextBox 46">
            <a:extLst>
              <a:ext uri="{FF2B5EF4-FFF2-40B4-BE49-F238E27FC236}">
                <a16:creationId xmlns:a16="http://schemas.microsoft.com/office/drawing/2014/main" id="{DD2F8CAE-D672-B5C1-83F7-EC2615C8311B}"/>
              </a:ext>
            </a:extLst>
          </p:cNvPr>
          <p:cNvSpPr txBox="1"/>
          <p:nvPr/>
        </p:nvSpPr>
        <p:spPr>
          <a:xfrm>
            <a:off x="5929322" y="5098742"/>
            <a:ext cx="5293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W</a:t>
            </a:r>
            <a:endParaRPr lang="zh-CN" altLang="en-US" sz="2800" dirty="0">
              <a:effectLst/>
              <a:latin typeface="华文中宋" panose="02010600040101010101" pitchFamily="2" charset="-122"/>
              <a:ea typeface="华文中宋" panose="02010600040101010101" pitchFamily="2" charset="-122"/>
            </a:endParaRPr>
          </a:p>
        </p:txBody>
      </p:sp>
      <p:sp>
        <p:nvSpPr>
          <p:cNvPr id="39" name="TextBox 49">
            <a:extLst>
              <a:ext uri="{FF2B5EF4-FFF2-40B4-BE49-F238E27FC236}">
                <a16:creationId xmlns:a16="http://schemas.microsoft.com/office/drawing/2014/main" id="{45116272-074C-F4B3-C4B0-A3F9DD6501A6}"/>
              </a:ext>
            </a:extLst>
          </p:cNvPr>
          <p:cNvSpPr txBox="1"/>
          <p:nvPr/>
        </p:nvSpPr>
        <p:spPr>
          <a:xfrm>
            <a:off x="334533" y="5097154"/>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R1</a:t>
            </a:r>
            <a:endParaRPr lang="zh-CN" altLang="en-US" sz="2800" dirty="0">
              <a:effectLst/>
              <a:latin typeface="华文中宋" panose="02010600040101010101" pitchFamily="2" charset="-122"/>
              <a:ea typeface="华文中宋" panose="02010600040101010101" pitchFamily="2" charset="-122"/>
            </a:endParaRPr>
          </a:p>
        </p:txBody>
      </p:sp>
      <p:sp>
        <p:nvSpPr>
          <p:cNvPr id="40" name="等腰三角形 39">
            <a:extLst>
              <a:ext uri="{FF2B5EF4-FFF2-40B4-BE49-F238E27FC236}">
                <a16:creationId xmlns:a16="http://schemas.microsoft.com/office/drawing/2014/main" id="{85E31726-1370-9E25-01CB-8719703F0E2A}"/>
              </a:ext>
            </a:extLst>
          </p:cNvPr>
          <p:cNvSpPr/>
          <p:nvPr/>
        </p:nvSpPr>
        <p:spPr>
          <a:xfrm rot="10800000">
            <a:off x="7786711" y="5547348"/>
            <a:ext cx="346324" cy="485772"/>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41" name="TextBox 51">
            <a:extLst>
              <a:ext uri="{FF2B5EF4-FFF2-40B4-BE49-F238E27FC236}">
                <a16:creationId xmlns:a16="http://schemas.microsoft.com/office/drawing/2014/main" id="{AEACBFFF-432E-F446-59C3-DD7009BBEDCE}"/>
              </a:ext>
            </a:extLst>
          </p:cNvPr>
          <p:cNvSpPr txBox="1"/>
          <p:nvPr/>
        </p:nvSpPr>
        <p:spPr>
          <a:xfrm>
            <a:off x="7715272" y="5097154"/>
            <a:ext cx="665567"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R3</a:t>
            </a:r>
            <a:endParaRPr lang="zh-CN" altLang="en-US" sz="2800" dirty="0">
              <a:effectLst/>
              <a:latin typeface="华文中宋" panose="02010600040101010101" pitchFamily="2" charset="-122"/>
              <a:ea typeface="华文中宋" panose="02010600040101010101" pitchFamily="2" charset="-122"/>
            </a:endParaRPr>
          </a:p>
        </p:txBody>
      </p:sp>
      <p:sp>
        <p:nvSpPr>
          <p:cNvPr id="42" name="等腰三角形 41">
            <a:extLst>
              <a:ext uri="{FF2B5EF4-FFF2-40B4-BE49-F238E27FC236}">
                <a16:creationId xmlns:a16="http://schemas.microsoft.com/office/drawing/2014/main" id="{16820B8E-085E-0581-E52D-3B56B4E5851C}"/>
              </a:ext>
            </a:extLst>
          </p:cNvPr>
          <p:cNvSpPr/>
          <p:nvPr/>
        </p:nvSpPr>
        <p:spPr>
          <a:xfrm>
            <a:off x="7614556" y="5547348"/>
            <a:ext cx="346324" cy="485772"/>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effectLst/>
            </a:endParaRPr>
          </a:p>
        </p:txBody>
      </p:sp>
      <p:sp>
        <p:nvSpPr>
          <p:cNvPr id="43" name="TextBox 53">
            <a:extLst>
              <a:ext uri="{FF2B5EF4-FFF2-40B4-BE49-F238E27FC236}">
                <a16:creationId xmlns:a16="http://schemas.microsoft.com/office/drawing/2014/main" id="{6FE2006C-67AE-7098-B96C-8BBF2B14BCB0}"/>
              </a:ext>
            </a:extLst>
          </p:cNvPr>
          <p:cNvSpPr txBox="1"/>
          <p:nvPr/>
        </p:nvSpPr>
        <p:spPr>
          <a:xfrm>
            <a:off x="7358082" y="5097154"/>
            <a:ext cx="529312" cy="52322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effectLst/>
                <a:latin typeface="华文中宋" panose="02010600040101010101" pitchFamily="2" charset="-122"/>
                <a:ea typeface="华文中宋" panose="02010600040101010101" pitchFamily="2" charset="-122"/>
              </a:rPr>
              <a:t>W</a:t>
            </a:r>
            <a:endParaRPr lang="zh-CN" altLang="en-US" sz="2800" dirty="0">
              <a:effectLst/>
              <a:latin typeface="华文中宋" panose="02010600040101010101" pitchFamily="2" charset="-122"/>
              <a:ea typeface="华文中宋" panose="02010600040101010101" pitchFamily="2" charset="-122"/>
            </a:endParaRPr>
          </a:p>
        </p:txBody>
      </p:sp>
      <p:sp>
        <p:nvSpPr>
          <p:cNvPr id="44" name="左中括号 43">
            <a:extLst>
              <a:ext uri="{FF2B5EF4-FFF2-40B4-BE49-F238E27FC236}">
                <a16:creationId xmlns:a16="http://schemas.microsoft.com/office/drawing/2014/main" id="{0A37A32A-2CA5-7352-84FE-49E24C72A665}"/>
              </a:ext>
            </a:extLst>
          </p:cNvPr>
          <p:cNvSpPr/>
          <p:nvPr/>
        </p:nvSpPr>
        <p:spPr>
          <a:xfrm rot="16200000">
            <a:off x="5893602" y="4132742"/>
            <a:ext cx="214315" cy="4000528"/>
          </a:xfrm>
          <a:prstGeom prst="leftBracket">
            <a:avLst/>
          </a:prstGeom>
          <a:ln w="28575">
            <a:prstDash val="sysDash"/>
          </a:ln>
        </p:spPr>
        <p:style>
          <a:lnRef idx="1">
            <a:schemeClr val="accent1"/>
          </a:lnRef>
          <a:fillRef idx="0">
            <a:schemeClr val="accent1"/>
          </a:fillRef>
          <a:effectRef idx="0">
            <a:schemeClr val="accent1"/>
          </a:effectRef>
          <a:fontRef idx="minor">
            <a:schemeClr val="tx1"/>
          </a:fontRef>
        </p:style>
        <p:txBody>
          <a:bodyPr rtlCol="0" anchor="ct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effectLst/>
            </a:endParaRPr>
          </a:p>
        </p:txBody>
      </p:sp>
      <p:sp>
        <p:nvSpPr>
          <p:cNvPr id="45" name="TextBox 55">
            <a:extLst>
              <a:ext uri="{FF2B5EF4-FFF2-40B4-BE49-F238E27FC236}">
                <a16:creationId xmlns:a16="http://schemas.microsoft.com/office/drawing/2014/main" id="{D9086181-BBB8-35E8-D064-BD08EC8D7561}"/>
              </a:ext>
            </a:extLst>
          </p:cNvPr>
          <p:cNvSpPr txBox="1"/>
          <p:nvPr/>
        </p:nvSpPr>
        <p:spPr>
          <a:xfrm>
            <a:off x="6081841" y="6228020"/>
            <a:ext cx="776175" cy="369332"/>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rgbClr val="FF0000"/>
                </a:solidFill>
                <a:effectLst/>
                <a:latin typeface="华文中宋" panose="02010600040101010101" pitchFamily="2" charset="-122"/>
                <a:ea typeface="华文中宋" panose="02010600040101010101" pitchFamily="2" charset="-122"/>
              </a:rPr>
              <a:t>delay</a:t>
            </a:r>
            <a:endParaRPr lang="zh-CN" altLang="en-US" b="1" dirty="0">
              <a:solidFill>
                <a:srgbClr val="FF0000"/>
              </a:solidFill>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916567030"/>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p:cNvSpPr>
            <a:spLocks noChangeArrowheads="1"/>
          </p:cNvSpPr>
          <p:nvPr/>
        </p:nvSpPr>
        <p:spPr bwMode="auto">
          <a:xfrm>
            <a:off x="381000" y="1371600"/>
            <a:ext cx="8153400" cy="2655888"/>
          </a:xfrm>
          <a:prstGeom prst="rect">
            <a:avLst/>
          </a:prstGeom>
          <a:noFill/>
          <a:ln w="9525">
            <a:noFill/>
            <a:miter lim="800000"/>
          </a:ln>
          <a:effectLst/>
        </p:spPr>
        <p:txBody>
          <a:bodyPr>
            <a:spAutoFit/>
          </a:bodyPr>
          <a:lstStyle/>
          <a:p>
            <a:r>
              <a:rPr kumimoji="1" lang="zh-CN" altLang="en-US" b="0" dirty="0">
                <a:effectLst/>
                <a:latin typeface="黑体" panose="02010609060101010101" pitchFamily="2" charset="-122"/>
                <a:ea typeface="黑体" panose="02010609060101010101" pitchFamily="2" charset="-122"/>
              </a:rPr>
              <a:t>修改算法，使得读者写者算法为</a:t>
            </a:r>
            <a:r>
              <a:rPr kumimoji="1" lang="zh-CN" altLang="en-US" b="0" dirty="0">
                <a:solidFill>
                  <a:srgbClr val="FF0000"/>
                </a:solidFill>
                <a:effectLst/>
                <a:latin typeface="黑体" panose="02010609060101010101" pitchFamily="2" charset="-122"/>
                <a:ea typeface="黑体" panose="02010609060101010101" pitchFamily="2" charset="-122"/>
              </a:rPr>
              <a:t>写者优先</a:t>
            </a:r>
            <a:r>
              <a:rPr kumimoji="1" lang="zh-CN" altLang="en-US" b="0" dirty="0">
                <a:effectLst/>
                <a:latin typeface="黑体" panose="02010609060101010101" pitchFamily="2" charset="-122"/>
                <a:ea typeface="黑体" panose="02010609060101010101" pitchFamily="2" charset="-122"/>
              </a:rPr>
              <a:t>。即当写进程到达时，后续的读进程必须等待。</a:t>
            </a:r>
          </a:p>
          <a:p>
            <a:r>
              <a:rPr kumimoji="1" lang="zh-CN" altLang="en-US" b="0" i="1" dirty="0">
                <a:solidFill>
                  <a:srgbClr val="FF0000"/>
                </a:solidFill>
                <a:effectLst/>
                <a:latin typeface="Times New Roman" panose="02020603050405020304" pitchFamily="18" charset="0"/>
                <a:ea typeface="宋体" panose="02010600030101010101" pitchFamily="2" charset="-122"/>
              </a:rPr>
              <a:t>提示：增加信号量</a:t>
            </a:r>
            <a:r>
              <a:rPr kumimoji="1" lang="en-US" altLang="zh-CN" b="0" i="1" dirty="0">
                <a:solidFill>
                  <a:srgbClr val="FF0000"/>
                </a:solidFill>
                <a:effectLst/>
                <a:latin typeface="Times New Roman" panose="02020603050405020304" pitchFamily="18" charset="0"/>
                <a:ea typeface="宋体" panose="02010600030101010101" pitchFamily="2" charset="-122"/>
              </a:rPr>
              <a:t>S</a:t>
            </a:r>
            <a:r>
              <a:rPr kumimoji="1" lang="zh-CN" altLang="en-US" b="0" i="1" dirty="0">
                <a:solidFill>
                  <a:srgbClr val="FF0000"/>
                </a:solidFill>
                <a:effectLst/>
                <a:latin typeface="Times New Roman" panose="02020603050405020304" pitchFamily="18" charset="0"/>
                <a:ea typeface="宋体" panose="02010600030101010101" pitchFamily="2" charset="-122"/>
              </a:rPr>
              <a:t>（初值</a:t>
            </a:r>
            <a:r>
              <a:rPr kumimoji="1" lang="en-US" altLang="zh-CN" b="0" i="1" dirty="0">
                <a:solidFill>
                  <a:srgbClr val="FF0000"/>
                </a:solidFill>
                <a:effectLst/>
                <a:latin typeface="Times New Roman" panose="02020603050405020304" pitchFamily="18" charset="0"/>
                <a:ea typeface="宋体" panose="02010600030101010101" pitchFamily="2" charset="-122"/>
              </a:rPr>
              <a:t>1</a:t>
            </a:r>
            <a:r>
              <a:rPr kumimoji="1" lang="zh-CN" altLang="en-US" b="0" i="1" dirty="0">
                <a:solidFill>
                  <a:srgbClr val="FF0000"/>
                </a:solidFill>
                <a:effectLst/>
                <a:latin typeface="Times New Roman" panose="02020603050405020304" pitchFamily="18" charset="0"/>
                <a:ea typeface="宋体" panose="02010600030101010101" pitchFamily="2" charset="-122"/>
              </a:rPr>
              <a:t>），用于在写进程到达后封锁后续读者。</a:t>
            </a:r>
          </a:p>
          <a:p>
            <a:endParaRPr kumimoji="1" lang="en-US" altLang="zh-CN" b="0" i="1" dirty="0">
              <a:effectLst/>
              <a:latin typeface="Times New Roman" panose="02020603050405020304" pitchFamily="18" charset="0"/>
              <a:ea typeface="宋体" panose="02010600030101010101" pitchFamily="2" charset="-122"/>
            </a:endParaRPr>
          </a:p>
        </p:txBody>
      </p:sp>
      <p:sp>
        <p:nvSpPr>
          <p:cNvPr id="4" name="TextBox 3"/>
          <p:cNvSpPr txBox="1"/>
          <p:nvPr/>
        </p:nvSpPr>
        <p:spPr>
          <a:xfrm>
            <a:off x="251520" y="620688"/>
            <a:ext cx="1584176" cy="523220"/>
          </a:xfrm>
          <a:prstGeom prst="rect">
            <a:avLst/>
          </a:prstGeom>
          <a:noFill/>
        </p:spPr>
        <p:txBody>
          <a:bodyPr wrap="square" rtlCol="0">
            <a:spAutoFit/>
          </a:bodyPr>
          <a:lstStyle/>
          <a:p>
            <a:r>
              <a:rPr lang="zh-CN" altLang="en-US" dirty="0">
                <a:latin typeface="黑体" panose="02010609060101010101" pitchFamily="2" charset="-122"/>
                <a:ea typeface="黑体" panose="02010609060101010101" pitchFamily="2" charset="-122"/>
              </a:rPr>
              <a:t>思考</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3378" name="Rectangle 2"/>
          <p:cNvSpPr>
            <a:spLocks noGrp="1" noChangeArrowheads="1"/>
          </p:cNvSpPr>
          <p:nvPr>
            <p:ph type="title"/>
          </p:nvPr>
        </p:nvSpPr>
        <p:spPr bwMode="auto">
          <a:xfrm>
            <a:off x="0" y="-34204"/>
            <a:ext cx="4267200" cy="510876"/>
          </a:xfrm>
          <a:noFill/>
          <a:ln>
            <a:miter lim="800000"/>
          </a:ln>
        </p:spPr>
        <p:txBody>
          <a:bodyPr vert="horz" wrap="square" lIns="91440" tIns="45720" rIns="91440" bIns="45720" numCol="1" anchor="t" anchorCtr="0" compatLnSpc="1">
            <a:noAutofit/>
          </a:bodyPr>
          <a:lstStyle/>
          <a:p>
            <a:pPr algn="l"/>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写者优先”描述如下</a:t>
            </a:r>
            <a:r>
              <a:rPr lang="en-US" altLang="zh-CN" sz="2400" dirty="0">
                <a:latin typeface="黑体" panose="02010609060101010101" pitchFamily="2" charset="-122"/>
                <a:ea typeface="黑体" panose="02010609060101010101" pitchFamily="2" charset="-122"/>
              </a:rPr>
              <a:t>:</a:t>
            </a:r>
            <a:r>
              <a:rPr lang="en-US" altLang="zh-CN" sz="4800" dirty="0">
                <a:latin typeface="黑体" panose="02010609060101010101" pitchFamily="2" charset="-122"/>
                <a:ea typeface="黑体" panose="02010609060101010101" pitchFamily="2" charset="-122"/>
              </a:rPr>
              <a:t> </a:t>
            </a:r>
          </a:p>
        </p:txBody>
      </p:sp>
      <p:sp>
        <p:nvSpPr>
          <p:cNvPr id="613379" name="Rectangle 3"/>
          <p:cNvSpPr>
            <a:spLocks noGrp="1" noChangeArrowheads="1"/>
          </p:cNvSpPr>
          <p:nvPr>
            <p:ph type="body" sz="half" idx="1"/>
          </p:nvPr>
        </p:nvSpPr>
        <p:spPr>
          <a:xfrm>
            <a:off x="107504" y="872480"/>
            <a:ext cx="4320480" cy="5724872"/>
          </a:xfrm>
        </p:spPr>
        <p:style>
          <a:lnRef idx="1">
            <a:schemeClr val="accent1"/>
          </a:lnRef>
          <a:fillRef idx="2">
            <a:schemeClr val="accent1"/>
          </a:fillRef>
          <a:effectRef idx="1">
            <a:schemeClr val="accent1"/>
          </a:effectRef>
          <a:fontRef idx="minor">
            <a:schemeClr val="dk1"/>
          </a:fontRef>
        </p:style>
        <p:txBody>
          <a:bodyPr/>
          <a:lstStyle/>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semaphore </a:t>
            </a:r>
            <a:r>
              <a:rPr lang="en-US" altLang="zh-CN" sz="2000" b="1" dirty="0" err="1">
                <a:latin typeface="Times New Roman" panose="02020603050405020304" pitchFamily="18" charset="0"/>
                <a:ea typeface="楷体_GB2312" pitchFamily="49" charset="-122"/>
                <a:cs typeface="Times New Roman" panose="02020603050405020304" pitchFamily="18" charset="0"/>
              </a:rPr>
              <a:t>rmutex</a:t>
            </a:r>
            <a:r>
              <a:rPr lang="en-US" altLang="zh-CN" sz="2000" b="1" dirty="0">
                <a:latin typeface="Times New Roman" panose="02020603050405020304" pitchFamily="18" charset="0"/>
                <a:ea typeface="楷体_GB2312" pitchFamily="49" charset="-122"/>
                <a:cs typeface="Times New Roman" panose="02020603050405020304" pitchFamily="18" charset="0"/>
              </a:rPr>
              <a:t>=1, </a:t>
            </a:r>
            <a:r>
              <a:rPr lang="en-US" altLang="zh-CN" sz="2000" b="1" dirty="0" err="1">
                <a:latin typeface="Times New Roman" panose="02020603050405020304" pitchFamily="18" charset="0"/>
                <a:ea typeface="楷体_GB2312" pitchFamily="49" charset="-122"/>
                <a:cs typeface="Times New Roman" panose="02020603050405020304" pitchFamily="18" charset="0"/>
              </a:rPr>
              <a:t>wmutex</a:t>
            </a:r>
            <a:r>
              <a:rPr lang="en-US" altLang="zh-CN" sz="2000" b="1" dirty="0">
                <a:latin typeface="Times New Roman" panose="02020603050405020304" pitchFamily="18" charset="0"/>
                <a:ea typeface="楷体_GB2312" pitchFamily="49" charset="-122"/>
                <a:cs typeface="Times New Roman" panose="02020603050405020304" pitchFamily="18" charset="0"/>
              </a:rPr>
              <a:t>=1,</a:t>
            </a:r>
            <a:r>
              <a:rPr lang="en-US" altLang="zh-CN" sz="2000" b="1" dirty="0">
                <a:solidFill>
                  <a:srgbClr val="C00000"/>
                </a:solidFill>
                <a:latin typeface="Times New Roman" panose="02020603050405020304" pitchFamily="18" charset="0"/>
                <a:ea typeface="楷体_GB2312" pitchFamily="49" charset="-122"/>
                <a:cs typeface="Times New Roman" panose="02020603050405020304" pitchFamily="18" charset="0"/>
              </a:rPr>
              <a:t>s=1</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err="1">
                <a:latin typeface="Times New Roman" panose="02020603050405020304" pitchFamily="18" charset="0"/>
                <a:ea typeface="楷体_GB2312" pitchFamily="49" charset="-122"/>
                <a:cs typeface="Times New Roman" panose="02020603050405020304" pitchFamily="18" charset="0"/>
              </a:rPr>
              <a:t>int</a:t>
            </a: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err="1">
                <a:latin typeface="Times New Roman" panose="02020603050405020304" pitchFamily="18" charset="0"/>
                <a:ea typeface="楷体_GB2312" pitchFamily="49" charset="-122"/>
                <a:cs typeface="Times New Roman" panose="02020603050405020304" pitchFamily="18" charset="0"/>
              </a:rPr>
              <a:t>readcount</a:t>
            </a:r>
            <a:r>
              <a:rPr lang="en-US" altLang="zh-CN" sz="2000" b="1" dirty="0">
                <a:latin typeface="Times New Roman" panose="02020603050405020304" pitchFamily="18" charset="0"/>
                <a:ea typeface="楷体_GB2312" pitchFamily="49" charset="-122"/>
                <a:cs typeface="Times New Roman" panose="02020603050405020304" pitchFamily="18" charset="0"/>
              </a:rPr>
              <a:t>=0;</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main()</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a:t>
            </a:r>
            <a:r>
              <a:rPr lang="en-US" altLang="zh-CN" sz="2000" b="1" dirty="0" err="1">
                <a:latin typeface="Times New Roman" panose="02020603050405020304" pitchFamily="18" charset="0"/>
                <a:ea typeface="楷体_GB2312" pitchFamily="49" charset="-122"/>
                <a:cs typeface="Times New Roman" panose="02020603050405020304" pitchFamily="18" charset="0"/>
              </a:rPr>
              <a:t>cobegin</a:t>
            </a:r>
            <a:endParaRPr lang="en-US" altLang="zh-CN" sz="2000" b="1" dirty="0">
              <a:latin typeface="Times New Roman" panose="02020603050405020304" pitchFamily="18" charset="0"/>
              <a:ea typeface="楷体_GB2312" pitchFamily="49" charset="-122"/>
              <a:cs typeface="Times New Roman" panose="02020603050405020304" pitchFamily="18" charset="0"/>
            </a:endParaRP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reader(); writer();</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r>
              <a:rPr lang="en-US" altLang="zh-CN" sz="2000" b="1" dirty="0" err="1">
                <a:latin typeface="Times New Roman" panose="02020603050405020304" pitchFamily="18" charset="0"/>
                <a:ea typeface="楷体_GB2312" pitchFamily="49" charset="-122"/>
                <a:cs typeface="Times New Roman" panose="02020603050405020304" pitchFamily="18" charset="0"/>
              </a:rPr>
              <a:t>coend</a:t>
            </a: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reader()</a:t>
            </a:r>
          </a:p>
          <a:p>
            <a:pPr algn="just">
              <a:lnSpc>
                <a:spcPct val="90000"/>
              </a:lnSpc>
              <a:spcBef>
                <a:spcPct val="0"/>
              </a:spcBef>
              <a:spcAft>
                <a:spcPct val="20000"/>
              </a:spcAft>
              <a:buNone/>
            </a:pP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 while(1)</a:t>
            </a:r>
          </a:p>
          <a:p>
            <a:pPr algn="just">
              <a:lnSpc>
                <a:spcPct val="90000"/>
              </a:lnSpc>
              <a:spcBef>
                <a:spcPct val="0"/>
              </a:spcBef>
              <a:spcAft>
                <a:spcPct val="20000"/>
              </a:spcAft>
              <a:buNone/>
            </a:pP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 </a:t>
            </a:r>
            <a:r>
              <a:rPr lang="en-US" altLang="zh-CN" sz="2000" b="1" dirty="0">
                <a:solidFill>
                  <a:srgbClr val="C00000"/>
                </a:solidFill>
                <a:latin typeface="Times New Roman" panose="02020603050405020304" pitchFamily="18" charset="0"/>
                <a:ea typeface="楷体_GB2312" pitchFamily="49" charset="-122"/>
                <a:cs typeface="Times New Roman" panose="02020603050405020304" pitchFamily="18" charset="0"/>
              </a:rPr>
              <a:t>wait(s);</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wait(</a:t>
            </a:r>
            <a:r>
              <a:rPr lang="en-US" altLang="zh-CN" sz="2000" b="1" dirty="0" err="1">
                <a:solidFill>
                  <a:schemeClr val="tx1"/>
                </a:solidFill>
                <a:latin typeface="Times New Roman" panose="02020603050405020304" pitchFamily="18" charset="0"/>
                <a:ea typeface="楷体_GB2312" pitchFamily="49" charset="-122"/>
                <a:cs typeface="Times New Roman" panose="02020603050405020304" pitchFamily="18" charset="0"/>
              </a:rPr>
              <a:t>rmutex</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if (</a:t>
            </a:r>
            <a:r>
              <a:rPr lang="en-US" altLang="zh-CN" sz="2000" b="1" dirty="0" err="1">
                <a:solidFill>
                  <a:schemeClr val="tx1"/>
                </a:solidFill>
                <a:latin typeface="Times New Roman" panose="02020603050405020304" pitchFamily="18" charset="0"/>
                <a:ea typeface="楷体_GB2312" pitchFamily="49" charset="-122"/>
                <a:cs typeface="Times New Roman" panose="02020603050405020304" pitchFamily="18" charset="0"/>
              </a:rPr>
              <a:t>readcount</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=0)  wait(</a:t>
            </a:r>
            <a:r>
              <a:rPr lang="en-US" altLang="zh-CN" sz="2000" b="1" dirty="0" err="1">
                <a:solidFill>
                  <a:schemeClr val="tx1"/>
                </a:solidFill>
                <a:latin typeface="Times New Roman" panose="02020603050405020304" pitchFamily="18" charset="0"/>
                <a:ea typeface="楷体_GB2312" pitchFamily="49" charset="-122"/>
                <a:cs typeface="Times New Roman" panose="02020603050405020304" pitchFamily="18" charset="0"/>
              </a:rPr>
              <a:t>wmutex</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         </a:t>
            </a:r>
            <a:r>
              <a:rPr lang="en-US" altLang="zh-CN" sz="2000" b="1" dirty="0" err="1">
                <a:solidFill>
                  <a:schemeClr val="tx1"/>
                </a:solidFill>
                <a:latin typeface="Times New Roman" panose="02020603050405020304" pitchFamily="18" charset="0"/>
                <a:ea typeface="楷体_GB2312" pitchFamily="49" charset="-122"/>
                <a:cs typeface="Times New Roman" panose="02020603050405020304" pitchFamily="18" charset="0"/>
              </a:rPr>
              <a:t>readcount</a:t>
            </a:r>
            <a:r>
              <a:rPr lang="en-US" altLang="zh-CN" sz="2000" b="1" dirty="0">
                <a:solidFill>
                  <a:schemeClr val="tx1"/>
                </a:solidFill>
                <a:latin typeface="Times New Roman" panose="02020603050405020304" pitchFamily="18" charset="0"/>
                <a:ea typeface="楷体_GB2312" pitchFamily="49" charset="-122"/>
                <a:cs typeface="Times New Roman" panose="02020603050405020304" pitchFamily="18" charset="0"/>
              </a:rPr>
              <a:t>++;</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signal(</a:t>
            </a:r>
            <a:r>
              <a:rPr lang="en-US" altLang="zh-CN" sz="2000" b="1" dirty="0" err="1">
                <a:latin typeface="Times New Roman" panose="02020603050405020304" pitchFamily="18" charset="0"/>
                <a:ea typeface="楷体_GB2312" pitchFamily="49" charset="-122"/>
                <a:cs typeface="Times New Roman" panose="02020603050405020304" pitchFamily="18" charset="0"/>
              </a:rPr>
              <a:t>rmutex</a:t>
            </a:r>
            <a:r>
              <a:rPr lang="en-US" altLang="zh-CN" sz="2000" b="1" dirty="0">
                <a:latin typeface="Times New Roman" panose="02020603050405020304" pitchFamily="18" charset="0"/>
                <a:ea typeface="楷体_GB2312" pitchFamily="49" charset="-122"/>
                <a:cs typeface="Times New Roman" panose="02020603050405020304" pitchFamily="18" charset="0"/>
              </a:rPr>
              <a:t>);</a:t>
            </a:r>
            <a:r>
              <a:rPr lang="en-US" altLang="zh-CN" sz="2000" b="1" dirty="0">
                <a:solidFill>
                  <a:srgbClr val="C00000"/>
                </a:solidFill>
                <a:latin typeface="Times New Roman" panose="02020603050405020304" pitchFamily="18" charset="0"/>
                <a:ea typeface="楷体_GB2312" pitchFamily="49" charset="-122"/>
                <a:cs typeface="Times New Roman" panose="02020603050405020304" pitchFamily="18" charset="0"/>
              </a:rPr>
              <a:t>signal(s);</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perform read operation</a:t>
            </a:r>
          </a:p>
          <a:p>
            <a:pPr algn="just">
              <a:lnSpc>
                <a:spcPct val="90000"/>
              </a:lnSpc>
              <a:spcBef>
                <a:spcPct val="0"/>
              </a:spcBef>
              <a:spcAft>
                <a:spcPct val="20000"/>
              </a:spcAft>
              <a:buNone/>
            </a:pPr>
            <a:r>
              <a:rPr lang="en-US" altLang="zh-CN" sz="2000" b="1" dirty="0">
                <a:latin typeface="Times New Roman" panose="02020603050405020304" pitchFamily="18" charset="0"/>
                <a:ea typeface="楷体_GB2312" pitchFamily="49" charset="-122"/>
                <a:cs typeface="Times New Roman" panose="02020603050405020304" pitchFamily="18" charset="0"/>
              </a:rPr>
              <a:t>               …</a:t>
            </a:r>
          </a:p>
          <a:p>
            <a:pPr algn="just">
              <a:spcAft>
                <a:spcPct val="20000"/>
              </a:spcAft>
              <a:buFont typeface="Wingdings" panose="05000000000000000000" pitchFamily="2" charset="2"/>
              <a:buNone/>
            </a:pPr>
            <a:endParaRPr lang="en-US" altLang="zh-CN" sz="20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spcAft>
                <a:spcPct val="20000"/>
              </a:spcAft>
              <a:buFont typeface="Wingdings" panose="05000000000000000000" pitchFamily="2" charset="2"/>
              <a:buNone/>
            </a:pPr>
            <a:endParaRPr lang="en-US" altLang="zh-CN" sz="2000" b="1" dirty="0">
              <a:latin typeface="Times New Roman" panose="02020603050405020304" pitchFamily="18" charset="0"/>
              <a:ea typeface="楷体_GB2312" pitchFamily="49" charset="-122"/>
              <a:cs typeface="Times New Roman" panose="02020603050405020304" pitchFamily="18" charset="0"/>
            </a:endParaRPr>
          </a:p>
          <a:p>
            <a:pPr algn="just">
              <a:spcBef>
                <a:spcPct val="0"/>
              </a:spcBef>
              <a:spcAft>
                <a:spcPct val="20000"/>
              </a:spcAft>
              <a:buFont typeface="Wingdings" panose="05000000000000000000" pitchFamily="2" charset="2"/>
              <a:buNone/>
            </a:pPr>
            <a:endParaRPr lang="en-US" altLang="zh-CN" sz="2000" b="1" dirty="0">
              <a:latin typeface="Times New Roman" panose="02020603050405020304" pitchFamily="18" charset="0"/>
              <a:ea typeface="楷体_GB2312" pitchFamily="49" charset="-122"/>
              <a:cs typeface="Times New Roman" panose="02020603050405020304" pitchFamily="18" charset="0"/>
            </a:endParaRPr>
          </a:p>
        </p:txBody>
      </p:sp>
      <p:sp>
        <p:nvSpPr>
          <p:cNvPr id="613380" name="Rectangle 4"/>
          <p:cNvSpPr>
            <a:spLocks noChangeArrowheads="1"/>
          </p:cNvSpPr>
          <p:nvPr/>
        </p:nvSpPr>
        <p:spPr bwMode="auto">
          <a:xfrm>
            <a:off x="4716016" y="872480"/>
            <a:ext cx="4275584" cy="5724872"/>
          </a:xfrm>
          <a:prstGeom prst="rect">
            <a:avLst/>
          </a:prstGeom>
        </p:spPr>
        <p:style>
          <a:lnRef idx="1">
            <a:schemeClr val="accent1"/>
          </a:lnRef>
          <a:fillRef idx="2">
            <a:schemeClr val="accent1"/>
          </a:fillRef>
          <a:effectRef idx="1">
            <a:schemeClr val="accent1"/>
          </a:effectRef>
          <a:fontRef idx="minor">
            <a:schemeClr val="dk1"/>
          </a:fontRef>
        </p:style>
        <p:txBody>
          <a:bodyPr/>
          <a:lstStyle/>
          <a:p>
            <a:pPr algn="just">
              <a:lnSpc>
                <a:spcPct val="90000"/>
              </a:lnSpc>
              <a:spcAft>
                <a:spcPct val="20000"/>
              </a:spcAft>
              <a:buFont typeface="Wingdings" panose="05000000000000000000" pitchFamily="2" charset="2"/>
              <a:buNone/>
            </a:pPr>
            <a:r>
              <a:rPr lang="en-US" altLang="zh-CN" sz="2400" dirty="0">
                <a:effectLst/>
                <a:latin typeface="Times New Roman" panose="02020603050405020304" pitchFamily="18" charset="0"/>
                <a:ea typeface="楷体_GB2312" pitchFamily="49" charset="-122"/>
                <a:cs typeface="Times New Roman" panose="02020603050405020304" pitchFamily="18" charset="0"/>
              </a:rPr>
              <a:t>	 </a:t>
            </a:r>
            <a:r>
              <a:rPr lang="en-US" altLang="zh-CN" sz="2000" dirty="0">
                <a:effectLst/>
                <a:latin typeface="Times New Roman" panose="02020603050405020304" pitchFamily="18" charset="0"/>
                <a:ea typeface="楷体_GB2312" pitchFamily="49" charset="-122"/>
                <a:cs typeface="Times New Roman" panose="02020603050405020304" pitchFamily="18" charset="0"/>
              </a:rPr>
              <a:t>wait(</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rmutex</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algn="just">
              <a:lnSpc>
                <a:spcPct val="90000"/>
              </a:lnSpc>
              <a:spcAft>
                <a:spcPct val="20000"/>
              </a:spcAft>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readcount</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if </a:t>
            </a: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a:t>
            </a:r>
            <a:r>
              <a:rPr lang="en-US" altLang="zh-CN" sz="2000" dirty="0" err="1">
                <a:solidFill>
                  <a:schemeClr val="tx1"/>
                </a:solidFill>
                <a:effectLst/>
                <a:latin typeface="Times New Roman" panose="02020603050405020304" pitchFamily="18" charset="0"/>
                <a:ea typeface="楷体_GB2312" pitchFamily="49" charset="-122"/>
                <a:cs typeface="Times New Roman" panose="02020603050405020304" pitchFamily="18" charset="0"/>
              </a:rPr>
              <a:t>readcount</a:t>
            </a: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=0) signal(</a:t>
            </a:r>
            <a:r>
              <a:rPr lang="en-US" altLang="zh-CN" sz="2000" dirty="0" err="1">
                <a:solidFill>
                  <a:schemeClr val="tx1"/>
                </a:solidFill>
                <a:effectLst/>
                <a:latin typeface="Times New Roman" panose="02020603050405020304" pitchFamily="18" charset="0"/>
                <a:ea typeface="楷体_GB2312" pitchFamily="49" charset="-122"/>
                <a:cs typeface="Times New Roman" panose="02020603050405020304" pitchFamily="18" charset="0"/>
              </a:rPr>
              <a:t>wmutex</a:t>
            </a: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    signal(</a:t>
            </a:r>
            <a:r>
              <a:rPr lang="en-US" altLang="zh-CN" sz="2000" dirty="0" err="1">
                <a:solidFill>
                  <a:schemeClr val="tx1"/>
                </a:solidFill>
                <a:effectLst/>
                <a:latin typeface="Times New Roman" panose="02020603050405020304" pitchFamily="18" charset="0"/>
                <a:ea typeface="楷体_GB2312" pitchFamily="49" charset="-122"/>
                <a:cs typeface="Times New Roman" panose="02020603050405020304" pitchFamily="18" charset="0"/>
              </a:rPr>
              <a:t>rmutex</a:t>
            </a: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writer()</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chemeClr val="tx1"/>
                </a:solidFill>
                <a:effectLst/>
                <a:latin typeface="Times New Roman" panose="02020603050405020304" pitchFamily="18" charset="0"/>
                <a:ea typeface="楷体_GB2312" pitchFamily="49" charset="-122"/>
                <a:cs typeface="Times New Roman" panose="02020603050405020304" pitchFamily="18" charset="0"/>
              </a:rPr>
              <a:t>{  while(1)</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solidFill>
                  <a:srgbClr val="FF0000"/>
                </a:solidFill>
                <a:effectLst/>
                <a:latin typeface="Times New Roman" panose="02020603050405020304" pitchFamily="18" charset="0"/>
                <a:ea typeface="楷体_GB2312" pitchFamily="49" charset="-122"/>
                <a:cs typeface="Times New Roman" panose="02020603050405020304" pitchFamily="18" charset="0"/>
              </a:rPr>
              <a:t>               </a:t>
            </a:r>
            <a:r>
              <a:rPr lang="en-US" altLang="zh-CN" sz="2000" dirty="0">
                <a:solidFill>
                  <a:srgbClr val="C00000"/>
                </a:solidFill>
                <a:effectLst/>
                <a:latin typeface="Times New Roman" panose="02020603050405020304" pitchFamily="18" charset="0"/>
                <a:ea typeface="楷体_GB2312" pitchFamily="49" charset="-122"/>
                <a:cs typeface="Times New Roman" panose="02020603050405020304" pitchFamily="18" charset="0"/>
              </a:rPr>
              <a:t>wait(s); </a:t>
            </a:r>
            <a:r>
              <a:rPr lang="en-US" altLang="zh-CN" sz="2000" dirty="0">
                <a:effectLst/>
                <a:latin typeface="Times New Roman" panose="02020603050405020304" pitchFamily="18" charset="0"/>
                <a:ea typeface="楷体_GB2312" pitchFamily="49" charset="-122"/>
                <a:cs typeface="Times New Roman" panose="02020603050405020304" pitchFamily="18" charset="0"/>
              </a:rPr>
              <a:t>wait(</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wmutex</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perform write operation;</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cs typeface="Times New Roman" panose="02020603050405020304" pitchFamily="18" charset="0"/>
              </a:rPr>
              <a:t>		</a:t>
            </a:r>
            <a:r>
              <a:rPr lang="en-US" altLang="zh-CN" sz="2000" dirty="0">
                <a:effectLst/>
                <a:latin typeface="Times New Roman" panose="02020603050405020304" pitchFamily="18" charset="0"/>
                <a:ea typeface="楷体_GB2312" pitchFamily="49" charset="-122"/>
                <a:cs typeface="Times New Roman" panose="02020603050405020304" pitchFamily="18" charset="0"/>
              </a:rPr>
              <a:t>signal(</a:t>
            </a:r>
            <a:r>
              <a:rPr lang="en-US" altLang="zh-CN" sz="2000" dirty="0" err="1">
                <a:effectLst/>
                <a:latin typeface="Times New Roman" panose="02020603050405020304" pitchFamily="18" charset="0"/>
                <a:ea typeface="楷体_GB2312" pitchFamily="49" charset="-122"/>
                <a:cs typeface="Times New Roman" panose="02020603050405020304" pitchFamily="18" charset="0"/>
              </a:rPr>
              <a:t>wmutex</a:t>
            </a:r>
            <a:r>
              <a:rPr lang="en-US" altLang="zh-CN" sz="2000" dirty="0">
                <a:effectLst/>
                <a:latin typeface="Times New Roman" panose="02020603050405020304" pitchFamily="18" charset="0"/>
                <a:ea typeface="楷体_GB2312" pitchFamily="49" charset="-122"/>
                <a:cs typeface="Times New Roman" panose="02020603050405020304" pitchFamily="18" charset="0"/>
              </a:rPr>
              <a:t>);</a:t>
            </a:r>
            <a:r>
              <a:rPr lang="en-US" altLang="zh-CN" sz="2000" dirty="0">
                <a:solidFill>
                  <a:srgbClr val="FF0000"/>
                </a:solidFill>
                <a:effectLst/>
                <a:latin typeface="Times New Roman" panose="02020603050405020304" pitchFamily="18" charset="0"/>
                <a:ea typeface="楷体_GB2312" pitchFamily="49" charset="-122"/>
                <a:cs typeface="Times New Roman" panose="02020603050405020304" pitchFamily="18" charset="0"/>
              </a:rPr>
              <a:t> </a:t>
            </a:r>
            <a:r>
              <a:rPr lang="en-US" altLang="zh-CN" sz="2000" dirty="0">
                <a:solidFill>
                  <a:srgbClr val="C00000"/>
                </a:solidFill>
                <a:effectLst/>
                <a:latin typeface="Times New Roman" panose="02020603050405020304" pitchFamily="18" charset="0"/>
                <a:ea typeface="楷体_GB2312" pitchFamily="49" charset="-122"/>
                <a:cs typeface="Times New Roman" panose="02020603050405020304" pitchFamily="18" charset="0"/>
              </a:rPr>
              <a:t>signal(s);</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000" dirty="0">
                <a:effectLst/>
                <a:latin typeface="Times New Roman" panose="02020603050405020304" pitchFamily="18" charset="0"/>
                <a:ea typeface="楷体_GB2312" pitchFamily="49" charset="-122"/>
                <a:cs typeface="Times New Roman" panose="02020603050405020304" pitchFamily="18" charset="0"/>
              </a:rPr>
              <a:t>           </a:t>
            </a:r>
          </a:p>
          <a:p>
            <a:pPr marL="342900" indent="-342900" algn="just">
              <a:lnSpc>
                <a:spcPct val="90000"/>
              </a:lnSpc>
              <a:spcBef>
                <a:spcPct val="20000"/>
              </a:spcBef>
              <a:spcAft>
                <a:spcPct val="20000"/>
              </a:spcAft>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cs typeface="Times New Roman" panose="02020603050405020304" pitchFamily="18" charset="0"/>
              </a:rPr>
              <a:t>	</a:t>
            </a: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38488" y="764704"/>
            <a:ext cx="8496944" cy="2308324"/>
          </a:xfrm>
          <a:prstGeom prst="rect">
            <a:avLst/>
          </a:prstGeom>
          <a:noFill/>
        </p:spPr>
        <p:txBody>
          <a:bodyPr wrap="square">
            <a:spAutoFit/>
          </a:bodyPr>
          <a:lstStyle/>
          <a:p>
            <a:r>
              <a:rPr lang="en-US" altLang="zh-CN" sz="2400" b="1" dirty="0">
                <a:solidFill>
                  <a:srgbClr val="009DD9"/>
                </a:solidFill>
                <a:effectLst/>
                <a:latin typeface="黑体" panose="02010609060101010101" pitchFamily="2" charset="-122"/>
                <a:ea typeface="黑体" panose="02010609060101010101" pitchFamily="2" charset="-122"/>
              </a:rPr>
              <a:t>1.</a:t>
            </a:r>
            <a:r>
              <a:rPr lang="zh-CN" altLang="en-US" sz="2400" b="1" dirty="0">
                <a:solidFill>
                  <a:srgbClr val="009DD9"/>
                </a:solidFill>
                <a:effectLst/>
                <a:latin typeface="黑体" panose="02010609060101010101" pitchFamily="2" charset="-122"/>
                <a:ea typeface="黑体" panose="02010609060101010101" pitchFamily="2" charset="-122"/>
              </a:rPr>
              <a:t>有三个进程</a:t>
            </a:r>
            <a:r>
              <a:rPr lang="en-US" altLang="zh-CN" sz="2400" b="1" dirty="0">
                <a:solidFill>
                  <a:srgbClr val="009DD9"/>
                </a:solidFill>
                <a:effectLst/>
                <a:latin typeface="黑体" panose="02010609060101010101" pitchFamily="2" charset="-122"/>
                <a:ea typeface="黑体" panose="02010609060101010101" pitchFamily="2" charset="-122"/>
              </a:rPr>
              <a:t>,</a:t>
            </a:r>
            <a:r>
              <a:rPr lang="zh-CN" altLang="en-US" sz="2400" b="1" dirty="0">
                <a:solidFill>
                  <a:srgbClr val="009DD9"/>
                </a:solidFill>
                <a:effectLst/>
                <a:latin typeface="黑体" panose="02010609060101010101" pitchFamily="2" charset="-122"/>
                <a:ea typeface="黑体" panose="02010609060101010101" pitchFamily="2" charset="-122"/>
              </a:rPr>
              <a:t>输入进程</a:t>
            </a:r>
            <a:r>
              <a:rPr lang="en-US" altLang="zh-CN" sz="2400" b="1" dirty="0">
                <a:solidFill>
                  <a:srgbClr val="009DD9"/>
                </a:solidFill>
                <a:effectLst/>
                <a:latin typeface="黑体" panose="02010609060101010101" pitchFamily="2" charset="-122"/>
                <a:ea typeface="黑体" panose="02010609060101010101" pitchFamily="2" charset="-122"/>
              </a:rPr>
              <a:t>R</a:t>
            </a:r>
            <a:r>
              <a:rPr lang="zh-CN" altLang="en-US" sz="2400" b="1" dirty="0">
                <a:solidFill>
                  <a:srgbClr val="009DD9"/>
                </a:solidFill>
                <a:effectLst/>
                <a:latin typeface="黑体" panose="02010609060101010101" pitchFamily="2" charset="-122"/>
                <a:ea typeface="黑体" panose="02010609060101010101" pitchFamily="2" charset="-122"/>
              </a:rPr>
              <a:t>、复制进程</a:t>
            </a:r>
            <a:r>
              <a:rPr lang="en-US" altLang="zh-CN" sz="2400" b="1" dirty="0">
                <a:solidFill>
                  <a:srgbClr val="009DD9"/>
                </a:solidFill>
                <a:effectLst/>
                <a:latin typeface="黑体" panose="02010609060101010101" pitchFamily="2" charset="-122"/>
                <a:ea typeface="黑体" panose="02010609060101010101" pitchFamily="2" charset="-122"/>
              </a:rPr>
              <a:t>C</a:t>
            </a:r>
            <a:r>
              <a:rPr lang="zh-CN" altLang="en-US" sz="2400" b="1" dirty="0">
                <a:solidFill>
                  <a:srgbClr val="009DD9"/>
                </a:solidFill>
                <a:effectLst/>
                <a:latin typeface="黑体" panose="02010609060101010101" pitchFamily="2" charset="-122"/>
                <a:ea typeface="黑体" panose="02010609060101010101" pitchFamily="2" charset="-122"/>
              </a:rPr>
              <a:t>和打印进程</a:t>
            </a:r>
            <a:r>
              <a:rPr lang="en-US" altLang="zh-CN" sz="2400" b="1" dirty="0">
                <a:solidFill>
                  <a:srgbClr val="009DD9"/>
                </a:solidFill>
                <a:effectLst/>
                <a:latin typeface="黑体" panose="02010609060101010101" pitchFamily="2" charset="-122"/>
                <a:ea typeface="黑体" panose="02010609060101010101" pitchFamily="2" charset="-122"/>
              </a:rPr>
              <a:t>P</a:t>
            </a:r>
            <a:r>
              <a:rPr lang="zh-CN" altLang="en-US" sz="2400" b="1" dirty="0">
                <a:solidFill>
                  <a:srgbClr val="009DD9"/>
                </a:solidFill>
                <a:effectLst/>
                <a:latin typeface="黑体" panose="02010609060101010101" pitchFamily="2" charset="-122"/>
                <a:ea typeface="黑体" panose="02010609060101010101" pitchFamily="2" charset="-122"/>
              </a:rPr>
              <a:t>合作解决文件打印问题：进程</a:t>
            </a:r>
            <a:r>
              <a:rPr lang="en-US" altLang="zh-CN" sz="2400" b="1" dirty="0">
                <a:solidFill>
                  <a:srgbClr val="009DD9"/>
                </a:solidFill>
                <a:effectLst/>
                <a:latin typeface="黑体" panose="02010609060101010101" pitchFamily="2" charset="-122"/>
                <a:ea typeface="黑体" panose="02010609060101010101" pitchFamily="2" charset="-122"/>
              </a:rPr>
              <a:t>R</a:t>
            </a:r>
            <a:r>
              <a:rPr lang="zh-CN" altLang="en-US" sz="2400" b="1" dirty="0">
                <a:solidFill>
                  <a:srgbClr val="009DD9"/>
                </a:solidFill>
                <a:effectLst/>
                <a:latin typeface="黑体" panose="02010609060101010101" pitchFamily="2" charset="-122"/>
                <a:ea typeface="黑体" panose="02010609060101010101" pitchFamily="2" charset="-122"/>
              </a:rPr>
              <a:t>将文件记录从磁盘读入主存的缓冲区</a:t>
            </a:r>
            <a:r>
              <a:rPr lang="en-US" altLang="zh-CN" sz="2400" b="1" dirty="0">
                <a:solidFill>
                  <a:srgbClr val="009DD9"/>
                </a:solidFill>
                <a:effectLst/>
                <a:latin typeface="黑体" panose="02010609060101010101" pitchFamily="2" charset="-122"/>
                <a:ea typeface="黑体" panose="02010609060101010101" pitchFamily="2" charset="-122"/>
              </a:rPr>
              <a:t>B1</a:t>
            </a:r>
            <a:r>
              <a:rPr lang="zh-CN" altLang="en-US" sz="2400" b="1" dirty="0">
                <a:solidFill>
                  <a:srgbClr val="009DD9"/>
                </a:solidFill>
                <a:effectLst/>
                <a:latin typeface="黑体" panose="02010609060101010101" pitchFamily="2" charset="-122"/>
                <a:ea typeface="黑体" panose="02010609060101010101" pitchFamily="2" charset="-122"/>
              </a:rPr>
              <a:t>，每执行一次读一个记录；进程</a:t>
            </a:r>
            <a:r>
              <a:rPr lang="en-US" altLang="zh-CN" sz="2400" b="1" dirty="0">
                <a:solidFill>
                  <a:srgbClr val="009DD9"/>
                </a:solidFill>
                <a:effectLst/>
                <a:latin typeface="黑体" panose="02010609060101010101" pitchFamily="2" charset="-122"/>
                <a:ea typeface="黑体" panose="02010609060101010101" pitchFamily="2" charset="-122"/>
              </a:rPr>
              <a:t>C</a:t>
            </a:r>
            <a:r>
              <a:rPr lang="zh-CN" altLang="en-US" sz="2400" b="1" dirty="0">
                <a:solidFill>
                  <a:srgbClr val="009DD9"/>
                </a:solidFill>
                <a:effectLst/>
                <a:latin typeface="黑体" panose="02010609060101010101" pitchFamily="2" charset="-122"/>
                <a:ea typeface="黑体" panose="02010609060101010101" pitchFamily="2" charset="-122"/>
              </a:rPr>
              <a:t>将缓冲区</a:t>
            </a:r>
            <a:r>
              <a:rPr lang="en-US" altLang="zh-CN" sz="2400" b="1" dirty="0">
                <a:solidFill>
                  <a:srgbClr val="009DD9"/>
                </a:solidFill>
                <a:effectLst/>
                <a:latin typeface="黑体" panose="02010609060101010101" pitchFamily="2" charset="-122"/>
                <a:ea typeface="黑体" panose="02010609060101010101" pitchFamily="2" charset="-122"/>
              </a:rPr>
              <a:t>B1</a:t>
            </a:r>
            <a:r>
              <a:rPr lang="zh-CN" altLang="en-US" sz="2400" b="1" dirty="0">
                <a:solidFill>
                  <a:srgbClr val="009DD9"/>
                </a:solidFill>
                <a:effectLst/>
                <a:latin typeface="黑体" panose="02010609060101010101" pitchFamily="2" charset="-122"/>
                <a:ea typeface="黑体" panose="02010609060101010101" pitchFamily="2" charset="-122"/>
              </a:rPr>
              <a:t>的内容复制到缓冲区</a:t>
            </a:r>
            <a:r>
              <a:rPr lang="en-US" altLang="zh-CN" sz="2400" b="1" dirty="0">
                <a:solidFill>
                  <a:srgbClr val="009DD9"/>
                </a:solidFill>
                <a:effectLst/>
                <a:latin typeface="黑体" panose="02010609060101010101" pitchFamily="2" charset="-122"/>
                <a:ea typeface="黑体" panose="02010609060101010101" pitchFamily="2" charset="-122"/>
              </a:rPr>
              <a:t>B2</a:t>
            </a:r>
            <a:r>
              <a:rPr lang="zh-CN" altLang="en-US" sz="2400" b="1" dirty="0">
                <a:solidFill>
                  <a:srgbClr val="009DD9"/>
                </a:solidFill>
                <a:effectLst/>
                <a:latin typeface="黑体" panose="02010609060101010101" pitchFamily="2" charset="-122"/>
                <a:ea typeface="黑体" panose="02010609060101010101" pitchFamily="2" charset="-122"/>
              </a:rPr>
              <a:t>，每执行一次复制一个记录；进程</a:t>
            </a:r>
            <a:r>
              <a:rPr lang="en-US" altLang="zh-CN" sz="2400" b="1" dirty="0">
                <a:solidFill>
                  <a:srgbClr val="009DD9"/>
                </a:solidFill>
                <a:effectLst/>
                <a:latin typeface="黑体" panose="02010609060101010101" pitchFamily="2" charset="-122"/>
                <a:ea typeface="黑体" panose="02010609060101010101" pitchFamily="2" charset="-122"/>
              </a:rPr>
              <a:t>P</a:t>
            </a:r>
            <a:r>
              <a:rPr lang="zh-CN" altLang="en-US" sz="2400" b="1" dirty="0">
                <a:solidFill>
                  <a:srgbClr val="009DD9"/>
                </a:solidFill>
                <a:effectLst/>
                <a:latin typeface="黑体" panose="02010609060101010101" pitchFamily="2" charset="-122"/>
                <a:ea typeface="黑体" panose="02010609060101010101" pitchFamily="2" charset="-122"/>
              </a:rPr>
              <a:t>将缓冲区</a:t>
            </a:r>
            <a:r>
              <a:rPr lang="en-US" altLang="zh-CN" sz="2400" b="1" dirty="0">
                <a:solidFill>
                  <a:srgbClr val="009DD9"/>
                </a:solidFill>
                <a:effectLst/>
                <a:latin typeface="黑体" panose="02010609060101010101" pitchFamily="2" charset="-122"/>
                <a:ea typeface="黑体" panose="02010609060101010101" pitchFamily="2" charset="-122"/>
              </a:rPr>
              <a:t>B2</a:t>
            </a:r>
            <a:r>
              <a:rPr lang="zh-CN" altLang="en-US" sz="2400" b="1" dirty="0">
                <a:solidFill>
                  <a:srgbClr val="009DD9"/>
                </a:solidFill>
                <a:effectLst/>
                <a:latin typeface="黑体" panose="02010609060101010101" pitchFamily="2" charset="-122"/>
                <a:ea typeface="黑体" panose="02010609060101010101" pitchFamily="2" charset="-122"/>
              </a:rPr>
              <a:t>的内容打印出来，每执行一次打印一个记录。缓冲区的大小等于一个记录大小。请用</a:t>
            </a:r>
            <a:r>
              <a:rPr lang="en-US" altLang="zh-CN" sz="2400" b="1" dirty="0">
                <a:solidFill>
                  <a:srgbClr val="009DD9"/>
                </a:solidFill>
                <a:effectLst/>
                <a:latin typeface="黑体" panose="02010609060101010101" pitchFamily="2" charset="-122"/>
                <a:ea typeface="黑体" panose="02010609060101010101" pitchFamily="2" charset="-122"/>
              </a:rPr>
              <a:t>P</a:t>
            </a:r>
            <a:r>
              <a:rPr lang="zh-CN" altLang="en-US" sz="2400" b="1" dirty="0">
                <a:solidFill>
                  <a:srgbClr val="009DD9"/>
                </a:solidFill>
                <a:effectLst/>
                <a:latin typeface="黑体" panose="02010609060101010101" pitchFamily="2" charset="-122"/>
                <a:ea typeface="黑体" panose="02010609060101010101" pitchFamily="2" charset="-122"/>
              </a:rPr>
              <a:t>、</a:t>
            </a:r>
            <a:r>
              <a:rPr lang="en-US" altLang="zh-CN" sz="2400" b="1" dirty="0">
                <a:solidFill>
                  <a:srgbClr val="009DD9"/>
                </a:solidFill>
                <a:effectLst/>
                <a:latin typeface="黑体" panose="02010609060101010101" pitchFamily="2" charset="-122"/>
                <a:ea typeface="黑体" panose="02010609060101010101" pitchFamily="2" charset="-122"/>
              </a:rPr>
              <a:t>V</a:t>
            </a:r>
            <a:r>
              <a:rPr lang="zh-CN" altLang="en-US" sz="2400" b="1" dirty="0">
                <a:solidFill>
                  <a:srgbClr val="009DD9"/>
                </a:solidFill>
                <a:effectLst/>
                <a:latin typeface="黑体" panose="02010609060101010101" pitchFamily="2" charset="-122"/>
                <a:ea typeface="黑体" panose="02010609060101010101" pitchFamily="2" charset="-122"/>
              </a:rPr>
              <a:t>操作来保证文件的正确打印。</a:t>
            </a:r>
            <a:endParaRPr lang="zh-CN" altLang="en-US" sz="2400" dirty="0"/>
          </a:p>
        </p:txBody>
      </p:sp>
      <p:pic>
        <p:nvPicPr>
          <p:cNvPr id="9" name="图片 8"/>
          <p:cNvPicPr>
            <a:picLocks noChangeAspect="1"/>
          </p:cNvPicPr>
          <p:nvPr/>
        </p:nvPicPr>
        <p:blipFill>
          <a:blip r:embed="rId3"/>
          <a:stretch>
            <a:fillRect/>
          </a:stretch>
        </p:blipFill>
        <p:spPr>
          <a:xfrm>
            <a:off x="4138993" y="3647400"/>
            <a:ext cx="4705350" cy="1438275"/>
          </a:xfrm>
          <a:prstGeom prst="rect">
            <a:avLst/>
          </a:prstGeom>
        </p:spPr>
      </p:pic>
      <p:sp>
        <p:nvSpPr>
          <p:cNvPr id="11" name="文本框 10"/>
          <p:cNvSpPr txBox="1"/>
          <p:nvPr/>
        </p:nvSpPr>
        <p:spPr>
          <a:xfrm>
            <a:off x="323528" y="3414519"/>
            <a:ext cx="8208912" cy="2246769"/>
          </a:xfrm>
          <a:prstGeom prst="rect">
            <a:avLst/>
          </a:prstGeom>
          <a:noFill/>
        </p:spPr>
        <p:txBody>
          <a:bodyPr wrap="square">
            <a:spAutoFit/>
          </a:bodyPr>
          <a:lstStyle/>
          <a:p>
            <a:r>
              <a:rPr lang="zh-CN" altLang="en-US" sz="2000" dirty="0">
                <a:effectLst/>
                <a:latin typeface="宋体" panose="02010600030101010101" pitchFamily="2" charset="-122"/>
                <a:ea typeface="宋体" panose="02010600030101010101" pitchFamily="2" charset="-122"/>
              </a:rPr>
              <a:t>进程之间的相互制约关系：</a:t>
            </a:r>
            <a:endParaRPr lang="en-US" altLang="zh-CN" sz="2000" dirty="0">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000" dirty="0">
                <a:effectLst/>
                <a:latin typeface="宋体" panose="02010600030101010101" pitchFamily="2" charset="-122"/>
                <a:ea typeface="宋体" panose="02010600030101010101" pitchFamily="2" charset="-122"/>
              </a:rPr>
              <a:t>R</a:t>
            </a:r>
            <a:r>
              <a:rPr lang="zh-CN" altLang="en-US" sz="2000" dirty="0">
                <a:effectLst/>
                <a:latin typeface="宋体" panose="02010600030101010101" pitchFamily="2" charset="-122"/>
                <a:ea typeface="宋体" panose="02010600030101010101" pitchFamily="2" charset="-122"/>
              </a:rPr>
              <a:t>受</a:t>
            </a:r>
            <a:r>
              <a:rPr lang="en-US" altLang="zh-CN" sz="2000" dirty="0">
                <a:effectLst/>
                <a:latin typeface="宋体" panose="02010600030101010101" pitchFamily="2" charset="-122"/>
                <a:ea typeface="宋体" panose="02010600030101010101" pitchFamily="2" charset="-122"/>
              </a:rPr>
              <a:t>C</a:t>
            </a:r>
            <a:r>
              <a:rPr lang="zh-CN" altLang="en-US" sz="2000" dirty="0">
                <a:effectLst/>
                <a:latin typeface="宋体" panose="02010600030101010101" pitchFamily="2" charset="-122"/>
                <a:ea typeface="宋体" panose="02010600030101010101" pitchFamily="2" charset="-122"/>
              </a:rPr>
              <a:t>的约束</a:t>
            </a:r>
            <a:endParaRPr lang="en-US" altLang="zh-CN" sz="2000" dirty="0">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000" dirty="0">
                <a:effectLst/>
                <a:latin typeface="宋体" panose="02010600030101010101" pitchFamily="2" charset="-122"/>
                <a:ea typeface="宋体" panose="02010600030101010101" pitchFamily="2" charset="-122"/>
              </a:rPr>
              <a:t>C</a:t>
            </a:r>
            <a:r>
              <a:rPr lang="zh-CN" altLang="en-US" sz="2000" dirty="0">
                <a:effectLst/>
                <a:latin typeface="宋体" panose="02010600030101010101" pitchFamily="2" charset="-122"/>
                <a:ea typeface="宋体" panose="02010600030101010101" pitchFamily="2" charset="-122"/>
              </a:rPr>
              <a:t>受</a:t>
            </a:r>
            <a:r>
              <a:rPr lang="en-US" altLang="zh-CN" sz="2000" dirty="0">
                <a:effectLst/>
                <a:latin typeface="宋体" panose="02010600030101010101" pitchFamily="2" charset="-122"/>
                <a:ea typeface="宋体" panose="02010600030101010101" pitchFamily="2" charset="-122"/>
              </a:rPr>
              <a:t>R, P</a:t>
            </a:r>
            <a:r>
              <a:rPr lang="zh-CN" altLang="en-US" sz="2000" dirty="0">
                <a:effectLst/>
                <a:latin typeface="宋体" panose="02010600030101010101" pitchFamily="2" charset="-122"/>
                <a:ea typeface="宋体" panose="02010600030101010101" pitchFamily="2" charset="-122"/>
              </a:rPr>
              <a:t>的约束</a:t>
            </a:r>
            <a:endParaRPr lang="en-US" altLang="zh-CN" sz="2000" dirty="0">
              <a:effectLst/>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en-US" altLang="zh-CN" sz="2000" dirty="0">
                <a:effectLst/>
                <a:latin typeface="宋体" panose="02010600030101010101" pitchFamily="2" charset="-122"/>
                <a:ea typeface="宋体" panose="02010600030101010101" pitchFamily="2" charset="-122"/>
              </a:rPr>
              <a:t>P</a:t>
            </a:r>
            <a:r>
              <a:rPr lang="zh-CN" altLang="en-US" sz="2000" dirty="0">
                <a:effectLst/>
                <a:latin typeface="宋体" panose="02010600030101010101" pitchFamily="2" charset="-122"/>
                <a:ea typeface="宋体" panose="02010600030101010101" pitchFamily="2" charset="-122"/>
              </a:rPr>
              <a:t>受</a:t>
            </a:r>
            <a:r>
              <a:rPr lang="en-US" altLang="zh-CN" sz="2000" dirty="0">
                <a:effectLst/>
                <a:latin typeface="宋体" panose="02010600030101010101" pitchFamily="2" charset="-122"/>
                <a:ea typeface="宋体" panose="02010600030101010101" pitchFamily="2" charset="-122"/>
              </a:rPr>
              <a:t>C</a:t>
            </a:r>
            <a:r>
              <a:rPr lang="zh-CN" altLang="en-US" sz="2000" dirty="0">
                <a:effectLst/>
                <a:latin typeface="宋体" panose="02010600030101010101" pitchFamily="2" charset="-122"/>
                <a:ea typeface="宋体" panose="02010600030101010101" pitchFamily="2" charset="-122"/>
              </a:rPr>
              <a:t>的约束</a:t>
            </a:r>
            <a:endParaRPr lang="en-US" altLang="zh-CN" sz="2000" dirty="0">
              <a:effectLst/>
              <a:latin typeface="宋体" panose="02010600030101010101" pitchFamily="2" charset="-122"/>
              <a:ea typeface="宋体" panose="02010600030101010101" pitchFamily="2" charset="-122"/>
            </a:endParaRPr>
          </a:p>
          <a:p>
            <a:r>
              <a:rPr lang="zh-CN" altLang="en-US" sz="2000" dirty="0">
                <a:effectLst/>
                <a:latin typeface="宋体" panose="02010600030101010101" pitchFamily="2" charset="-122"/>
                <a:ea typeface="宋体" panose="02010600030101010101" pitchFamily="2" charset="-122"/>
              </a:rPr>
              <a:t>设</a:t>
            </a:r>
            <a:r>
              <a:rPr lang="en-US" altLang="zh-CN" sz="2000" dirty="0">
                <a:effectLst/>
                <a:latin typeface="宋体" panose="02010600030101010101" pitchFamily="2" charset="-122"/>
                <a:ea typeface="宋体" panose="02010600030101010101" pitchFamily="2" charset="-122"/>
              </a:rPr>
              <a:t>4</a:t>
            </a:r>
            <a:r>
              <a:rPr lang="zh-CN" altLang="en-US" sz="2000" dirty="0">
                <a:effectLst/>
                <a:latin typeface="宋体" panose="02010600030101010101" pitchFamily="2" charset="-122"/>
                <a:ea typeface="宋体" panose="02010600030101010101" pitchFamily="2" charset="-122"/>
              </a:rPr>
              <a:t>个信号量：</a:t>
            </a:r>
            <a:r>
              <a:rPr lang="en-US" altLang="zh-CN" sz="2000" dirty="0">
                <a:effectLst/>
                <a:latin typeface="宋体" panose="02010600030101010101" pitchFamily="2" charset="-122"/>
                <a:ea typeface="宋体" panose="02010600030101010101" pitchFamily="2" charset="-122"/>
              </a:rPr>
              <a:t>S1=1, S2=0, S3=1, S4=0</a:t>
            </a:r>
            <a:endParaRPr lang="zh-CN" altLang="en-US" sz="2000" dirty="0">
              <a:effectLst/>
              <a:latin typeface="宋体" panose="02010600030101010101" pitchFamily="2" charset="-122"/>
              <a:ea typeface="宋体" panose="02010600030101010101" pitchFamily="2" charset="-122"/>
            </a:endParaRPr>
          </a:p>
        </p:txBody>
      </p:sp>
      <p:sp>
        <p:nvSpPr>
          <p:cNvPr id="13" name="文本框 12"/>
          <p:cNvSpPr txBox="1"/>
          <p:nvPr/>
        </p:nvSpPr>
        <p:spPr>
          <a:xfrm>
            <a:off x="238488" y="6002779"/>
            <a:ext cx="8726000" cy="400110"/>
          </a:xfrm>
          <a:prstGeom prst="rect">
            <a:avLst/>
          </a:prstGeom>
          <a:noFill/>
        </p:spPr>
        <p:txBody>
          <a:bodyPr wrap="square">
            <a:spAutoFit/>
          </a:bodyPr>
          <a:lstStyle/>
          <a:p>
            <a:pPr algn="ctr"/>
            <a:r>
              <a:rPr lang="zh-CN" altLang="en-US" sz="2000" dirty="0">
                <a:effectLst/>
                <a:latin typeface="宋体" panose="02010600030101010101" pitchFamily="2" charset="-122"/>
                <a:ea typeface="宋体" panose="02010600030101010101" pitchFamily="2" charset="-122"/>
              </a:rPr>
              <a:t>有几个制约关系设置多少个信号量，信号量的初值根据资源是否可以用设置</a:t>
            </a:r>
          </a:p>
        </p:txBody>
      </p:sp>
      <p:sp>
        <p:nvSpPr>
          <p:cNvPr id="6" name="TextBox 3"/>
          <p:cNvSpPr txBox="1"/>
          <p:nvPr/>
        </p:nvSpPr>
        <p:spPr>
          <a:xfrm>
            <a:off x="251520" y="169476"/>
            <a:ext cx="1584176" cy="523220"/>
          </a:xfrm>
          <a:prstGeom prst="rect">
            <a:avLst/>
          </a:prstGeom>
          <a:noFill/>
        </p:spPr>
        <p:txBody>
          <a:bodyPr wrap="square" rtlCol="0">
            <a:spAutoFit/>
          </a:bodyPr>
          <a:lstStyle/>
          <a:p>
            <a:r>
              <a:rPr lang="zh-CN" altLang="en-US" dirty="0">
                <a:effectLst/>
                <a:latin typeface="黑体" panose="02010609060101010101" pitchFamily="2" charset="-122"/>
                <a:ea typeface="黑体" panose="02010609060101010101" pitchFamily="2" charset="-122"/>
              </a:rPr>
              <a:t>练习</a:t>
            </a:r>
          </a:p>
        </p:txBody>
      </p:sp>
    </p:spTree>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404664"/>
            <a:ext cx="8136904" cy="1200329"/>
          </a:xfrm>
          <a:prstGeom prst="rect">
            <a:avLst/>
          </a:prstGeom>
          <a:noFill/>
        </p:spPr>
        <p:txBody>
          <a:bodyPr wrap="square">
            <a:spAutoFit/>
          </a:bodyPr>
          <a:lstStyle/>
          <a:p>
            <a:r>
              <a:rPr lang="en-US" altLang="zh-CN" sz="2400" b="1" dirty="0">
                <a:solidFill>
                  <a:srgbClr val="009DD9"/>
                </a:solidFill>
                <a:effectLst/>
                <a:latin typeface="黑体" panose="02010609060101010101" pitchFamily="2" charset="-122"/>
                <a:ea typeface="黑体" panose="02010609060101010101" pitchFamily="2" charset="-122"/>
              </a:rPr>
              <a:t>2.</a:t>
            </a:r>
            <a:r>
              <a:rPr lang="zh-CN" altLang="en-US" sz="2400" b="1" dirty="0">
                <a:solidFill>
                  <a:srgbClr val="009DD9"/>
                </a:solidFill>
                <a:effectLst/>
                <a:latin typeface="黑体" panose="02010609060101010101" pitchFamily="2" charset="-122"/>
                <a:ea typeface="黑体" panose="02010609060101010101" pitchFamily="2" charset="-122"/>
              </a:rPr>
              <a:t>用记录型信号量机制解决四位哲学家用两把刀和两把叉进餐问题，其中刀叉交替摆放，必须拿到一把刀和一把叉才能进餐</a:t>
            </a:r>
            <a:endParaRPr lang="zh-CN" altLang="en-US" sz="2400" dirty="0"/>
          </a:p>
        </p:txBody>
      </p:sp>
      <p:sp>
        <p:nvSpPr>
          <p:cNvPr id="5" name="文本框 4"/>
          <p:cNvSpPr txBox="1"/>
          <p:nvPr/>
        </p:nvSpPr>
        <p:spPr>
          <a:xfrm>
            <a:off x="1403648" y="2080622"/>
            <a:ext cx="3168352" cy="3970318"/>
          </a:xfrm>
          <a:prstGeom prst="rect">
            <a:avLst/>
          </a:prstGeom>
          <a:noFill/>
        </p:spPr>
        <p:txBody>
          <a:bodyPr wrap="square">
            <a:spAutoFit/>
          </a:bodyPr>
          <a:lstStyle/>
          <a:p>
            <a:r>
              <a:rPr lang="en-US" altLang="zh-CN" sz="1800" dirty="0">
                <a:effectLst/>
                <a:latin typeface="Times New Roman" panose="02020603050405020304" pitchFamily="18" charset="0"/>
                <a:ea typeface="+mn-ea"/>
                <a:cs typeface="Times New Roman" panose="02020603050405020304" pitchFamily="18" charset="0"/>
              </a:rPr>
              <a:t>semaphore fork1=fork2=1;</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semaphore knife1=knife2=1;</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main()</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    </a:t>
            </a:r>
            <a:r>
              <a:rPr lang="en-US" altLang="zh-CN" sz="1800" dirty="0" err="1">
                <a:effectLst/>
                <a:latin typeface="Times New Roman" panose="02020603050405020304" pitchFamily="18" charset="0"/>
                <a:ea typeface="+mn-ea"/>
                <a:cs typeface="Times New Roman" panose="02020603050405020304" pitchFamily="18" charset="0"/>
              </a:rPr>
              <a:t>cobegin</a:t>
            </a:r>
            <a:endParaRPr lang="en-US" altLang="zh-CN" sz="1800" dirty="0">
              <a:effectLst/>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    </a:t>
            </a:r>
            <a:r>
              <a:rPr lang="en-US" altLang="zh-CN" sz="1800" dirty="0" err="1">
                <a:effectLst/>
                <a:latin typeface="Times New Roman" panose="02020603050405020304" pitchFamily="18" charset="0"/>
                <a:ea typeface="+mn-ea"/>
                <a:cs typeface="Times New Roman" panose="02020603050405020304" pitchFamily="18" charset="0"/>
              </a:rPr>
              <a:t>processA</a:t>
            </a:r>
            <a:r>
              <a:rPr lang="en-US" altLang="zh-CN" sz="1800" dirty="0">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    </a:t>
            </a:r>
            <a:r>
              <a:rPr lang="en-US" altLang="zh-CN" sz="1800" dirty="0" err="1">
                <a:effectLst/>
                <a:latin typeface="Times New Roman" panose="02020603050405020304" pitchFamily="18" charset="0"/>
                <a:ea typeface="+mn-ea"/>
                <a:cs typeface="Times New Roman" panose="02020603050405020304" pitchFamily="18" charset="0"/>
              </a:rPr>
              <a:t>processB</a:t>
            </a:r>
            <a:r>
              <a:rPr lang="en-US" altLang="zh-CN" sz="1800" dirty="0">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    </a:t>
            </a:r>
            <a:r>
              <a:rPr lang="en-US" altLang="zh-CN" sz="1800" dirty="0" err="1">
                <a:effectLst/>
                <a:latin typeface="Times New Roman" panose="02020603050405020304" pitchFamily="18" charset="0"/>
                <a:ea typeface="+mn-ea"/>
                <a:cs typeface="Times New Roman" panose="02020603050405020304" pitchFamily="18" charset="0"/>
              </a:rPr>
              <a:t>processC</a:t>
            </a:r>
            <a:r>
              <a:rPr lang="en-US" altLang="zh-CN" sz="1800" dirty="0">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    </a:t>
            </a:r>
            <a:r>
              <a:rPr lang="en-US" altLang="zh-CN" sz="1800" dirty="0" err="1">
                <a:effectLst/>
                <a:latin typeface="Times New Roman" panose="02020603050405020304" pitchFamily="18" charset="0"/>
                <a:ea typeface="+mn-ea"/>
                <a:cs typeface="Times New Roman" panose="02020603050405020304" pitchFamily="18" charset="0"/>
              </a:rPr>
              <a:t>processD</a:t>
            </a:r>
            <a:r>
              <a:rPr lang="en-US" altLang="zh-CN" sz="1800" dirty="0">
                <a:effectLst/>
                <a:latin typeface="Times New Roman" panose="02020603050405020304" pitchFamily="18" charset="0"/>
                <a:ea typeface="+mn-ea"/>
                <a:cs typeface="Times New Roman" panose="02020603050405020304" pitchFamily="18" charset="0"/>
              </a:rPr>
              <a:t>();</a:t>
            </a: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    </a:t>
            </a:r>
            <a:r>
              <a:rPr lang="en-US" altLang="zh-CN" sz="1800" dirty="0" err="1">
                <a:effectLst/>
                <a:latin typeface="Times New Roman" panose="02020603050405020304" pitchFamily="18" charset="0"/>
                <a:ea typeface="+mn-ea"/>
                <a:cs typeface="Times New Roman" panose="02020603050405020304" pitchFamily="18" charset="0"/>
              </a:rPr>
              <a:t>coend</a:t>
            </a:r>
            <a:endParaRPr lang="en-US" altLang="zh-CN" sz="1800" dirty="0">
              <a:effectLst/>
              <a:latin typeface="Times New Roman" panose="02020603050405020304" pitchFamily="18" charset="0"/>
              <a:ea typeface="+mn-ea"/>
              <a:cs typeface="Times New Roman" panose="02020603050405020304" pitchFamily="18" charset="0"/>
            </a:endParaRPr>
          </a:p>
          <a:p>
            <a:pPr marL="0" marR="0" lvl="0" indent="0" algn="l" defTabSz="914400" rtl="0" eaLnBrk="1" fontAlgn="base" latinLnBrk="0" hangingPunct="1">
              <a:lnSpc>
                <a:spcPct val="100000"/>
              </a:lnSpc>
              <a:spcBef>
                <a:spcPct val="30000"/>
              </a:spcBef>
              <a:spcAft>
                <a:spcPct val="0"/>
              </a:spcAft>
              <a:buClrTx/>
              <a:buSzTx/>
              <a:buFontTx/>
              <a:buNone/>
              <a:defRPr/>
            </a:pPr>
            <a:r>
              <a:rPr lang="en-US" altLang="zh-CN" sz="1800" dirty="0">
                <a:effectLst/>
                <a:latin typeface="Times New Roman" panose="02020603050405020304" pitchFamily="18" charset="0"/>
                <a:ea typeface="+mn-ea"/>
                <a:cs typeface="Times New Roman" panose="02020603050405020304" pitchFamily="18" charset="0"/>
              </a:rPr>
              <a:t>}</a:t>
            </a:r>
            <a:endParaRPr lang="zh-CN" altLang="en-US" sz="1800" dirty="0">
              <a:effectLst/>
              <a:latin typeface="Times New Roman" panose="02020603050405020304" pitchFamily="18" charset="0"/>
              <a:ea typeface="+mn-ea"/>
              <a:cs typeface="Times New Roman" panose="02020603050405020304" pitchFamily="18" charset="0"/>
            </a:endParaRPr>
          </a:p>
        </p:txBody>
      </p:sp>
      <p:sp>
        <p:nvSpPr>
          <p:cNvPr id="7" name="文本框 6"/>
          <p:cNvSpPr txBox="1"/>
          <p:nvPr/>
        </p:nvSpPr>
        <p:spPr>
          <a:xfrm>
            <a:off x="4896300" y="2073037"/>
            <a:ext cx="3383852" cy="4524315"/>
          </a:xfrm>
          <a:prstGeom prst="rect">
            <a:avLst/>
          </a:prstGeom>
          <a:noFill/>
        </p:spPr>
        <p:txBody>
          <a:bodyPr wrap="square">
            <a:spAutoFit/>
          </a:bodyPr>
          <a:lstStyle>
            <a:defPPr>
              <a:defRPr lang="zh-CN"/>
            </a:defPPr>
            <a:lvl1pPr>
              <a:defRPr sz="1800">
                <a:effectLst/>
                <a:latin typeface="Times New Roman" panose="02020603050405020304" pitchFamily="18" charset="0"/>
                <a:ea typeface="+mn-ea"/>
                <a:cs typeface="Times New Roman" panose="02020603050405020304" pitchFamily="18" charset="0"/>
              </a:defRPr>
            </a:lvl1pPr>
          </a:lstStyle>
          <a:p>
            <a:r>
              <a:rPr lang="en-US" altLang="zh-CN" dirty="0" err="1"/>
              <a:t>processA</a:t>
            </a:r>
            <a:r>
              <a:rPr lang="en-US" altLang="zh-CN" dirty="0"/>
              <a:t>()</a:t>
            </a:r>
          </a:p>
          <a:p>
            <a:r>
              <a:rPr lang="en-US" altLang="zh-CN" dirty="0"/>
              <a:t>{</a:t>
            </a:r>
          </a:p>
          <a:p>
            <a:r>
              <a:rPr lang="en-US" altLang="zh-CN" dirty="0"/>
              <a:t>    while(1) {</a:t>
            </a:r>
          </a:p>
          <a:p>
            <a:r>
              <a:rPr lang="en-US" altLang="zh-CN" dirty="0"/>
              <a:t>        wait(knife1); </a:t>
            </a:r>
          </a:p>
          <a:p>
            <a:r>
              <a:rPr lang="en-US" altLang="zh-CN" dirty="0"/>
              <a:t>        wait(fork1);</a:t>
            </a:r>
          </a:p>
          <a:p>
            <a:r>
              <a:rPr lang="en-US" altLang="zh-CN" dirty="0"/>
              <a:t>        eat;</a:t>
            </a:r>
          </a:p>
          <a:p>
            <a:r>
              <a:rPr lang="en-US" altLang="zh-CN" dirty="0"/>
              <a:t>        signal(knife1); </a:t>
            </a:r>
          </a:p>
          <a:p>
            <a:r>
              <a:rPr lang="en-US" altLang="zh-CN" dirty="0"/>
              <a:t>        signal(fork1);</a:t>
            </a:r>
          </a:p>
          <a:p>
            <a:r>
              <a:rPr lang="en-US" altLang="zh-CN" dirty="0"/>
              <a:t>        thinking;</a:t>
            </a:r>
          </a:p>
          <a:p>
            <a:r>
              <a:rPr lang="en-US" altLang="zh-CN" dirty="0"/>
              <a:t>    }</a:t>
            </a:r>
          </a:p>
          <a:p>
            <a:r>
              <a:rPr lang="en-US" altLang="zh-CN" dirty="0"/>
              <a:t>}</a:t>
            </a:r>
            <a:endParaRPr lang="zh-CN" altLang="en-US" dirty="0"/>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539552" y="816484"/>
            <a:ext cx="3383852" cy="4524315"/>
          </a:xfrm>
          <a:prstGeom prst="rect">
            <a:avLst/>
          </a:prstGeom>
          <a:noFill/>
        </p:spPr>
        <p:txBody>
          <a:bodyPr wrap="square">
            <a:spAutoFit/>
          </a:bodyPr>
          <a:lstStyle>
            <a:defPPr>
              <a:defRPr lang="zh-CN"/>
            </a:defPPr>
            <a:lvl1pPr>
              <a:defRPr sz="1800">
                <a:effectLst/>
                <a:latin typeface="Times New Roman" panose="02020603050405020304" pitchFamily="18" charset="0"/>
                <a:ea typeface="+mn-ea"/>
                <a:cs typeface="Times New Roman" panose="02020603050405020304" pitchFamily="18" charset="0"/>
              </a:defRPr>
            </a:lvl1pPr>
          </a:lstStyle>
          <a:p>
            <a:r>
              <a:rPr lang="en-US" altLang="zh-CN" dirty="0" err="1"/>
              <a:t>processB</a:t>
            </a:r>
            <a:r>
              <a:rPr lang="en-US" altLang="zh-CN" dirty="0"/>
              <a:t>()</a:t>
            </a:r>
          </a:p>
          <a:p>
            <a:r>
              <a:rPr lang="en-US" altLang="zh-CN" dirty="0"/>
              <a:t>{</a:t>
            </a:r>
          </a:p>
          <a:p>
            <a:r>
              <a:rPr lang="en-US" altLang="zh-CN" dirty="0"/>
              <a:t>    while(1) {</a:t>
            </a:r>
          </a:p>
          <a:p>
            <a:r>
              <a:rPr lang="en-US" altLang="zh-CN" dirty="0"/>
              <a:t>        wait(knife2); </a:t>
            </a:r>
          </a:p>
          <a:p>
            <a:r>
              <a:rPr lang="en-US" altLang="zh-CN" dirty="0"/>
              <a:t>        wait(fork1);</a:t>
            </a:r>
          </a:p>
          <a:p>
            <a:r>
              <a:rPr lang="en-US" altLang="zh-CN" dirty="0"/>
              <a:t>        eat;</a:t>
            </a:r>
          </a:p>
          <a:p>
            <a:r>
              <a:rPr lang="en-US" altLang="zh-CN" dirty="0"/>
              <a:t>        signal(knife2); </a:t>
            </a:r>
          </a:p>
          <a:p>
            <a:r>
              <a:rPr lang="en-US" altLang="zh-CN" dirty="0"/>
              <a:t>        signal(fork1);</a:t>
            </a:r>
          </a:p>
          <a:p>
            <a:r>
              <a:rPr lang="en-US" altLang="zh-CN" dirty="0"/>
              <a:t>        thinking;</a:t>
            </a:r>
          </a:p>
          <a:p>
            <a:r>
              <a:rPr lang="en-US" altLang="zh-CN" dirty="0"/>
              <a:t>    }</a:t>
            </a:r>
          </a:p>
          <a:p>
            <a:r>
              <a:rPr lang="en-US" altLang="zh-CN" dirty="0"/>
              <a:t>}</a:t>
            </a:r>
            <a:endParaRPr lang="zh-CN" altLang="en-US" dirty="0"/>
          </a:p>
        </p:txBody>
      </p:sp>
      <p:sp>
        <p:nvSpPr>
          <p:cNvPr id="6" name="文本框 5"/>
          <p:cNvSpPr txBox="1"/>
          <p:nvPr/>
        </p:nvSpPr>
        <p:spPr>
          <a:xfrm>
            <a:off x="3347864" y="816483"/>
            <a:ext cx="3383852" cy="4524315"/>
          </a:xfrm>
          <a:prstGeom prst="rect">
            <a:avLst/>
          </a:prstGeom>
          <a:noFill/>
        </p:spPr>
        <p:txBody>
          <a:bodyPr wrap="square">
            <a:spAutoFit/>
          </a:bodyPr>
          <a:lstStyle>
            <a:defPPr>
              <a:defRPr lang="zh-CN"/>
            </a:defPPr>
            <a:lvl1pPr>
              <a:defRPr sz="1800">
                <a:effectLst/>
                <a:latin typeface="Times New Roman" panose="02020603050405020304" pitchFamily="18" charset="0"/>
                <a:ea typeface="+mn-ea"/>
                <a:cs typeface="Times New Roman" panose="02020603050405020304" pitchFamily="18" charset="0"/>
              </a:defRPr>
            </a:lvl1pPr>
          </a:lstStyle>
          <a:p>
            <a:r>
              <a:rPr lang="en-US" altLang="zh-CN" dirty="0" err="1"/>
              <a:t>processC</a:t>
            </a:r>
            <a:r>
              <a:rPr lang="en-US" altLang="zh-CN" dirty="0"/>
              <a:t>()</a:t>
            </a:r>
          </a:p>
          <a:p>
            <a:r>
              <a:rPr lang="en-US" altLang="zh-CN" dirty="0"/>
              <a:t>{</a:t>
            </a:r>
          </a:p>
          <a:p>
            <a:r>
              <a:rPr lang="en-US" altLang="zh-CN" dirty="0"/>
              <a:t>    while(1) {</a:t>
            </a:r>
          </a:p>
          <a:p>
            <a:r>
              <a:rPr lang="en-US" altLang="zh-CN" dirty="0"/>
              <a:t>        wait(knife2); </a:t>
            </a:r>
          </a:p>
          <a:p>
            <a:r>
              <a:rPr lang="en-US" altLang="zh-CN" dirty="0"/>
              <a:t>        wait(fork2);</a:t>
            </a:r>
          </a:p>
          <a:p>
            <a:r>
              <a:rPr lang="en-US" altLang="zh-CN" dirty="0"/>
              <a:t>        eat;</a:t>
            </a:r>
          </a:p>
          <a:p>
            <a:r>
              <a:rPr lang="en-US" altLang="zh-CN" dirty="0"/>
              <a:t>        signal(knife2); </a:t>
            </a:r>
          </a:p>
          <a:p>
            <a:r>
              <a:rPr lang="en-US" altLang="zh-CN" dirty="0"/>
              <a:t>        signal(fork2);</a:t>
            </a:r>
          </a:p>
          <a:p>
            <a:r>
              <a:rPr lang="en-US" altLang="zh-CN" dirty="0"/>
              <a:t>        thinking;</a:t>
            </a:r>
          </a:p>
          <a:p>
            <a:r>
              <a:rPr lang="en-US" altLang="zh-CN" dirty="0"/>
              <a:t>    }</a:t>
            </a:r>
          </a:p>
          <a:p>
            <a:r>
              <a:rPr lang="en-US" altLang="zh-CN" dirty="0"/>
              <a:t>}</a:t>
            </a:r>
            <a:endParaRPr lang="zh-CN" altLang="en-US" dirty="0"/>
          </a:p>
        </p:txBody>
      </p:sp>
      <p:sp>
        <p:nvSpPr>
          <p:cNvPr id="8" name="文本框 7"/>
          <p:cNvSpPr txBox="1"/>
          <p:nvPr/>
        </p:nvSpPr>
        <p:spPr>
          <a:xfrm>
            <a:off x="6156176" y="816482"/>
            <a:ext cx="2592288" cy="4524315"/>
          </a:xfrm>
          <a:prstGeom prst="rect">
            <a:avLst/>
          </a:prstGeom>
          <a:noFill/>
        </p:spPr>
        <p:txBody>
          <a:bodyPr wrap="square">
            <a:spAutoFit/>
          </a:bodyPr>
          <a:lstStyle>
            <a:defPPr>
              <a:defRPr lang="zh-CN"/>
            </a:defPPr>
            <a:lvl1pPr>
              <a:defRPr sz="1800">
                <a:effectLst/>
                <a:latin typeface="Times New Roman" panose="02020603050405020304" pitchFamily="18" charset="0"/>
                <a:ea typeface="+mn-ea"/>
                <a:cs typeface="Times New Roman" panose="02020603050405020304" pitchFamily="18" charset="0"/>
              </a:defRPr>
            </a:lvl1pPr>
          </a:lstStyle>
          <a:p>
            <a:r>
              <a:rPr lang="en-US" altLang="zh-CN" dirty="0" err="1"/>
              <a:t>processD</a:t>
            </a:r>
            <a:r>
              <a:rPr lang="en-US" altLang="zh-CN" dirty="0"/>
              <a:t>()</a:t>
            </a:r>
          </a:p>
          <a:p>
            <a:r>
              <a:rPr lang="en-US" altLang="zh-CN" dirty="0"/>
              <a:t>{</a:t>
            </a:r>
          </a:p>
          <a:p>
            <a:r>
              <a:rPr lang="en-US" altLang="zh-CN" dirty="0"/>
              <a:t>    while(1) {</a:t>
            </a:r>
          </a:p>
          <a:p>
            <a:r>
              <a:rPr lang="en-US" altLang="zh-CN" dirty="0"/>
              <a:t>        wait(knife1); </a:t>
            </a:r>
          </a:p>
          <a:p>
            <a:r>
              <a:rPr lang="en-US" altLang="zh-CN" dirty="0"/>
              <a:t>        wait(fork2);</a:t>
            </a:r>
          </a:p>
          <a:p>
            <a:r>
              <a:rPr lang="en-US" altLang="zh-CN" dirty="0"/>
              <a:t>        eat;</a:t>
            </a:r>
          </a:p>
          <a:p>
            <a:r>
              <a:rPr lang="en-US" altLang="zh-CN" dirty="0"/>
              <a:t>        signal(knife1); </a:t>
            </a:r>
          </a:p>
          <a:p>
            <a:r>
              <a:rPr lang="en-US" altLang="zh-CN" dirty="0"/>
              <a:t>        signal(fork2);</a:t>
            </a:r>
          </a:p>
          <a:p>
            <a:r>
              <a:rPr lang="en-US" altLang="zh-CN" dirty="0"/>
              <a:t>        thinking;</a:t>
            </a:r>
          </a:p>
          <a:p>
            <a:r>
              <a:rPr lang="en-US" altLang="zh-CN" dirty="0"/>
              <a:t>    }</a:t>
            </a:r>
          </a:p>
          <a:p>
            <a:r>
              <a:rPr lang="en-US" altLang="zh-CN" dirty="0"/>
              <a:t>}</a:t>
            </a:r>
            <a:endParaRPr lang="zh-CN" altLang="en-US"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bwMode="auto">
          <a:xfrm>
            <a:off x="304800" y="404664"/>
            <a:ext cx="8532813"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2.5</a:t>
            </a:r>
            <a:r>
              <a:rPr lang="zh-CN" altLang="en-US" dirty="0">
                <a:latin typeface="黑体" panose="02010609060101010101" pitchFamily="2" charset="-122"/>
                <a:ea typeface="黑体" panose="02010609060101010101" pitchFamily="2" charset="-122"/>
              </a:rPr>
              <a:t> 管程机制</a:t>
            </a:r>
          </a:p>
        </p:txBody>
      </p:sp>
      <p:sp>
        <p:nvSpPr>
          <p:cNvPr id="325635" name="Rectangle 3"/>
          <p:cNvSpPr>
            <a:spLocks noGrp="1" noChangeArrowheads="1"/>
          </p:cNvSpPr>
          <p:nvPr>
            <p:ph type="body" sz="half" idx="1"/>
          </p:nvPr>
        </p:nvSpPr>
        <p:spPr>
          <a:xfrm>
            <a:off x="611188" y="1268413"/>
            <a:ext cx="7993062" cy="4608512"/>
          </a:xfrm>
        </p:spPr>
        <p:txBody>
          <a:bodyPr>
            <a:normAutofit lnSpcReduction="10000"/>
          </a:bodyPr>
          <a:lstStyle/>
          <a:p>
            <a:r>
              <a:rPr lang="zh-CN" altLang="en-US" sz="2400" b="1" dirty="0">
                <a:latin typeface="黑体" panose="02010609060101010101" pitchFamily="2" charset="-122"/>
                <a:ea typeface="黑体" panose="02010609060101010101" pitchFamily="2" charset="-122"/>
              </a:rPr>
              <a:t>引入原因：</a:t>
            </a:r>
          </a:p>
          <a:p>
            <a:pPr lvl="1"/>
            <a:r>
              <a:rPr lang="zh-CN" altLang="en-US" sz="2400" dirty="0">
                <a:latin typeface="黑体" panose="02010609060101010101" pitchFamily="2" charset="-122"/>
                <a:ea typeface="黑体" panose="02010609060101010101" pitchFamily="2" charset="-122"/>
              </a:rPr>
              <a:t>为了避免凡要使用临界资源的进程都自备同步操作</a:t>
            </a:r>
            <a:r>
              <a:rPr lang="en-US" altLang="zh-CN" sz="2400" dirty="0">
                <a:latin typeface="黑体" panose="02010609060101010101" pitchFamily="2" charset="-122"/>
                <a:ea typeface="黑体" panose="02010609060101010101" pitchFamily="2" charset="-122"/>
              </a:rPr>
              <a:t>wait(s)</a:t>
            </a:r>
            <a:r>
              <a:rPr lang="zh-CN" altLang="en-US" sz="2400" dirty="0">
                <a:latin typeface="黑体" panose="02010609060101010101" pitchFamily="2" charset="-122"/>
                <a:ea typeface="黑体" panose="02010609060101010101" pitchFamily="2" charset="-122"/>
              </a:rPr>
              <a:t>和</a:t>
            </a:r>
            <a:r>
              <a:rPr lang="en-US" altLang="zh-CN" sz="2400" dirty="0">
                <a:latin typeface="黑体" panose="02010609060101010101" pitchFamily="2" charset="-122"/>
                <a:ea typeface="黑体" panose="02010609060101010101" pitchFamily="2" charset="-122"/>
              </a:rPr>
              <a:t>signal(s)</a:t>
            </a:r>
          </a:p>
          <a:p>
            <a:pPr lvl="1"/>
            <a:r>
              <a:rPr lang="zh-CN" altLang="en-US" sz="2400" dirty="0">
                <a:latin typeface="黑体" panose="02010609060101010101" pitchFamily="2" charset="-122"/>
                <a:ea typeface="黑体" panose="02010609060101010101" pitchFamily="2" charset="-122"/>
              </a:rPr>
              <a:t>将同步操作的机制和临界资源结合到一起，形成管程</a:t>
            </a:r>
            <a:endParaRPr lang="en-US" altLang="zh-CN" sz="2400" dirty="0">
              <a:latin typeface="黑体" panose="02010609060101010101" pitchFamily="2" charset="-122"/>
              <a:ea typeface="黑体" panose="02010609060101010101" pitchFamily="2" charset="-122"/>
            </a:endParaRPr>
          </a:p>
          <a:p>
            <a:pPr lvl="1">
              <a:buNone/>
            </a:pPr>
            <a:endParaRPr lang="zh-CN" altLang="en-US" sz="2400" b="1" dirty="0">
              <a:solidFill>
                <a:srgbClr val="FF0000"/>
              </a:solidFill>
              <a:latin typeface="黑体" panose="02010609060101010101" pitchFamily="2" charset="-122"/>
              <a:ea typeface="黑体" panose="02010609060101010101" pitchFamily="2" charset="-122"/>
            </a:endParaRPr>
          </a:p>
          <a:p>
            <a:pPr algn="just">
              <a:buFont typeface="Wingdings" panose="05000000000000000000" pitchFamily="2" charset="2"/>
              <a:buNone/>
            </a:pPr>
            <a:r>
              <a:rPr lang="en-US" altLang="zh-CN" sz="2400" b="1" dirty="0">
                <a:solidFill>
                  <a:schemeClr val="accent2"/>
                </a:solidFill>
                <a:latin typeface="黑体" panose="02010609060101010101" pitchFamily="2" charset="-122"/>
                <a:ea typeface="黑体" panose="02010609060101010101" pitchFamily="2" charset="-122"/>
              </a:rPr>
              <a:t>2.5.1</a:t>
            </a:r>
            <a:r>
              <a:rPr lang="zh-CN" altLang="en-US" sz="2400" b="1" dirty="0">
                <a:solidFill>
                  <a:schemeClr val="accent2"/>
                </a:solidFill>
                <a:latin typeface="黑体" panose="02010609060101010101" pitchFamily="2" charset="-122"/>
                <a:ea typeface="黑体" panose="02010609060101010101" pitchFamily="2" charset="-122"/>
              </a:rPr>
              <a:t>管程的基本概念 </a:t>
            </a:r>
          </a:p>
          <a:p>
            <a:pPr>
              <a:buFont typeface="Wingdings" panose="05000000000000000000" pitchFamily="2" charset="2"/>
              <a:buNone/>
            </a:pPr>
            <a:r>
              <a:rPr lang="zh-CN" altLang="en-US" sz="2400" dirty="0">
                <a:latin typeface="黑体" panose="02010609060101010101" pitchFamily="2" charset="-122"/>
                <a:ea typeface="黑体" panose="02010609060101010101" pitchFamily="2" charset="-122"/>
              </a:rPr>
              <a:t>一、定义：一个数据结构和能为并发进程所执行</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在该数据结构上</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的一组操作。</a:t>
            </a:r>
          </a:p>
          <a:p>
            <a:pPr lvl="1">
              <a:buFont typeface="Times New Roman" panose="02020603050405020304" pitchFamily="18" charset="0"/>
              <a:buNone/>
            </a:pPr>
            <a:r>
              <a:rPr lang="zh-CN" altLang="en-US" sz="2400" dirty="0">
                <a:latin typeface="黑体" panose="02010609060101010101" pitchFamily="2" charset="-122"/>
                <a:ea typeface="黑体" panose="02010609060101010101" pitchFamily="2" charset="-122"/>
              </a:rPr>
              <a:t>包括：</a:t>
            </a: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局部于管程的</a:t>
            </a:r>
            <a:r>
              <a:rPr lang="zh-CN" altLang="en-US" sz="2400" dirty="0">
                <a:solidFill>
                  <a:srgbClr val="FF0000"/>
                </a:solidFill>
                <a:latin typeface="黑体" panose="02010609060101010101" pitchFamily="2" charset="-122"/>
                <a:ea typeface="黑体" panose="02010609060101010101" pitchFamily="2" charset="-122"/>
              </a:rPr>
              <a:t>共享变量</a:t>
            </a:r>
            <a:r>
              <a:rPr lang="zh-CN" altLang="en-US" sz="2400" dirty="0">
                <a:latin typeface="黑体" panose="02010609060101010101" pitchFamily="2" charset="-122"/>
                <a:ea typeface="黑体" panose="02010609060101010101" pitchFamily="2" charset="-122"/>
              </a:rPr>
              <a:t>。</a:t>
            </a:r>
          </a:p>
          <a:p>
            <a:pPr lvl="1">
              <a:buFont typeface="Times New Roman" panose="02020603050405020304" pitchFamily="18" charset="0"/>
              <a:buNone/>
            </a:pPr>
            <a:r>
              <a:rPr lang="zh-CN" altLang="en-US" sz="2400" dirty="0">
                <a:latin typeface="黑体" panose="02010609060101010101" pitchFamily="2" charset="-122"/>
                <a:ea typeface="黑体" panose="02010609060101010101" pitchFamily="2" charset="-122"/>
              </a:rPr>
              <a:t>      </a:t>
            </a: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对该数据结构进程操作的</a:t>
            </a:r>
            <a:r>
              <a:rPr lang="zh-CN" altLang="en-US" sz="2400" dirty="0">
                <a:solidFill>
                  <a:srgbClr val="FF0000"/>
                </a:solidFill>
                <a:latin typeface="黑体" panose="02010609060101010101" pitchFamily="2" charset="-122"/>
                <a:ea typeface="黑体" panose="02010609060101010101" pitchFamily="2" charset="-122"/>
              </a:rPr>
              <a:t>一组过程</a:t>
            </a:r>
            <a:r>
              <a:rPr lang="zh-CN" altLang="en-US" sz="2400" dirty="0">
                <a:latin typeface="黑体" panose="02010609060101010101" pitchFamily="2" charset="-122"/>
                <a:ea typeface="黑体" panose="02010609060101010101" pitchFamily="2" charset="-122"/>
              </a:rPr>
              <a:t>。</a:t>
            </a:r>
          </a:p>
          <a:p>
            <a:pPr lvl="1">
              <a:buFont typeface="Times New Roman" panose="02020603050405020304" pitchFamily="18" charset="0"/>
              <a:buNone/>
            </a:pPr>
            <a:r>
              <a:rPr lang="zh-CN" altLang="en-US" sz="2400" dirty="0">
                <a:latin typeface="黑体" panose="02010609060101010101" pitchFamily="2" charset="-122"/>
                <a:ea typeface="黑体" panose="02010609060101010101" pitchFamily="2" charset="-122"/>
              </a:rPr>
              <a:t>      </a:t>
            </a:r>
            <a:r>
              <a:rPr lang="en-US" altLang="zh-CN" sz="2400" dirty="0">
                <a:latin typeface="黑体" panose="02010609060101010101" pitchFamily="2" charset="-122"/>
                <a:ea typeface="黑体" panose="02010609060101010101" pitchFamily="2" charset="-122"/>
              </a:rPr>
              <a:t>3.</a:t>
            </a:r>
            <a:r>
              <a:rPr lang="zh-CN" altLang="en-US" sz="2400" dirty="0">
                <a:latin typeface="黑体" panose="02010609060101010101" pitchFamily="2" charset="-122"/>
                <a:ea typeface="黑体" panose="02010609060101010101" pitchFamily="2" charset="-122"/>
              </a:rPr>
              <a:t>对局部管程数据设置</a:t>
            </a:r>
            <a:r>
              <a:rPr lang="zh-CN" altLang="en-US" sz="2400" dirty="0">
                <a:solidFill>
                  <a:srgbClr val="FF0000"/>
                </a:solidFill>
                <a:latin typeface="黑体" panose="02010609060101010101" pitchFamily="2" charset="-122"/>
                <a:ea typeface="黑体" panose="02010609060101010101" pitchFamily="2" charset="-122"/>
              </a:rPr>
              <a:t>初值</a:t>
            </a:r>
            <a:r>
              <a:rPr lang="zh-CN" altLang="en-US" sz="2400" dirty="0">
                <a:latin typeface="黑体" panose="02010609060101010101" pitchFamily="2" charset="-122"/>
                <a:ea typeface="黑体" panose="02010609060101010101" pitchFamily="2" charset="-122"/>
              </a:rPr>
              <a:t>。</a:t>
            </a:r>
          </a:p>
        </p:txBody>
      </p:sp>
      <p:sp>
        <p:nvSpPr>
          <p:cNvPr id="4" name="Text Box 4"/>
          <p:cNvSpPr txBox="1">
            <a:spLocks noChangeArrowheads="1"/>
          </p:cNvSpPr>
          <p:nvPr/>
        </p:nvSpPr>
        <p:spPr bwMode="auto">
          <a:xfrm>
            <a:off x="668338" y="5906294"/>
            <a:ext cx="7724775" cy="402291"/>
          </a:xfrm>
          <a:prstGeom prst="rect">
            <a:avLst/>
          </a:prstGeom>
          <a:solidFill>
            <a:srgbClr val="FFFF99"/>
          </a:solidFill>
          <a:ln w="28575" algn="ctr">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000" dirty="0">
                <a:effectLst/>
                <a:ea typeface="宋体" panose="02010600030101010101" pitchFamily="2" charset="-122"/>
              </a:rPr>
              <a:t>Pascal</a:t>
            </a:r>
            <a:r>
              <a:rPr kumimoji="1" lang="zh-CN" altLang="en-US" sz="2000" dirty="0">
                <a:effectLst/>
                <a:ea typeface="宋体" panose="02010600030101010101" pitchFamily="2" charset="-122"/>
              </a:rPr>
              <a:t>与</a:t>
            </a:r>
            <a:r>
              <a:rPr kumimoji="1" lang="en-US" altLang="zh-CN" sz="2000" dirty="0">
                <a:effectLst/>
                <a:ea typeface="宋体" panose="02010600030101010101" pitchFamily="2" charset="-122"/>
              </a:rPr>
              <a:t>Java</a:t>
            </a:r>
            <a:r>
              <a:rPr kumimoji="1" lang="zh-CN" altLang="en-US" sz="2000" dirty="0">
                <a:effectLst/>
                <a:ea typeface="宋体" panose="02010600030101010101" pitchFamily="2" charset="-122"/>
              </a:rPr>
              <a:t>等高级语言已实现了管程</a:t>
            </a:r>
          </a:p>
        </p:txBody>
      </p:sp>
    </p:spTree>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554038" y="727804"/>
            <a:ext cx="4359275" cy="5077460"/>
          </a:xfrm>
          <a:prstGeom prst="rect">
            <a:avLst/>
          </a:prstGeom>
          <a:noFill/>
          <a:ln w="9525">
            <a:noFill/>
            <a:miter lim="800000"/>
          </a:ln>
          <a:effectLst/>
        </p:spPr>
        <p:txBody>
          <a:bodyPr>
            <a:spAutoFit/>
          </a:bodyPr>
          <a:lstStyle/>
          <a:p>
            <a:pPr>
              <a:lnSpc>
                <a:spcPct val="150000"/>
              </a:lnSpc>
              <a:spcBef>
                <a:spcPct val="0"/>
              </a:spcBef>
            </a:pPr>
            <a:r>
              <a:rPr kumimoji="1" lang="zh-CN" altLang="en-US" sz="2400" dirty="0">
                <a:solidFill>
                  <a:schemeClr val="accent2"/>
                </a:solidFill>
                <a:effectLst/>
                <a:latin typeface="黑体" panose="02010609060101010101" pitchFamily="2" charset="-122"/>
                <a:ea typeface="黑体" panose="02010609060101010101" pitchFamily="2" charset="-122"/>
              </a:rPr>
              <a:t>管程的语法如下：</a:t>
            </a:r>
            <a:r>
              <a:rPr kumimoji="1" lang="zh-CN" altLang="en-US" sz="2000" dirty="0">
                <a:effectLst/>
                <a:latin typeface="Times New Roman" panose="02020603050405020304" pitchFamily="18" charset="0"/>
                <a:ea typeface="宋体" panose="02010600030101010101" pitchFamily="2" charset="-122"/>
              </a:rPr>
              <a:t></a:t>
            </a:r>
          </a:p>
          <a:p>
            <a:pPr>
              <a:spcBef>
                <a:spcPct val="0"/>
              </a:spcBef>
            </a:pPr>
            <a:r>
              <a:rPr kumimoji="1" lang="zh-CN" altLang="en-US" sz="2000" dirty="0">
                <a:effectLst/>
                <a:latin typeface="Times New Roman" panose="02020603050405020304" pitchFamily="18" charset="0"/>
                <a:ea typeface="宋体" panose="02010600030101010101" pitchFamily="2" charset="-122"/>
              </a:rPr>
              <a:t>  </a:t>
            </a:r>
            <a:r>
              <a:rPr kumimoji="1" lang="en-US" altLang="zh-CN" sz="2400" dirty="0">
                <a:effectLst/>
                <a:latin typeface="+mn-lt"/>
                <a:ea typeface="宋体" panose="02010600030101010101" pitchFamily="2" charset="-122"/>
              </a:rPr>
              <a:t>type monitor-name=</a:t>
            </a:r>
            <a:r>
              <a:rPr kumimoji="1" lang="en-US" altLang="zh-CN" sz="2400" dirty="0">
                <a:solidFill>
                  <a:srgbClr val="FF0000"/>
                </a:solidFill>
                <a:effectLst/>
                <a:latin typeface="+mn-lt"/>
                <a:ea typeface="宋体" panose="02010600030101010101" pitchFamily="2" charset="-122"/>
              </a:rPr>
              <a:t>monitor</a:t>
            </a:r>
            <a:endParaRPr kumimoji="1" lang="en-US" altLang="zh-CN" sz="2400" dirty="0">
              <a:effectLst/>
              <a:latin typeface="+mn-lt"/>
              <a:ea typeface="宋体" panose="02010600030101010101" pitchFamily="2" charset="-122"/>
            </a:endParaRPr>
          </a:p>
          <a:p>
            <a:pPr>
              <a:spcBef>
                <a:spcPct val="0"/>
              </a:spcBef>
            </a:pPr>
            <a:r>
              <a:rPr kumimoji="1" lang="en-US" altLang="zh-CN" sz="2400" dirty="0">
                <a:effectLst/>
                <a:latin typeface="+mn-lt"/>
                <a:ea typeface="宋体" panose="02010600030101010101" pitchFamily="2" charset="-122"/>
              </a:rPr>
              <a:t>  variable declarations</a:t>
            </a:r>
          </a:p>
          <a:p>
            <a:pPr>
              <a:spcBef>
                <a:spcPct val="0"/>
              </a:spcBef>
            </a:pPr>
            <a:r>
              <a:rPr kumimoji="1" lang="en-US" altLang="zh-CN" sz="2400" dirty="0">
                <a:effectLst/>
                <a:latin typeface="+mn-lt"/>
                <a:ea typeface="宋体" panose="02010600030101010101" pitchFamily="2" charset="-122"/>
              </a:rPr>
              <a:t>  procedure entry P1(…);</a:t>
            </a:r>
          </a:p>
          <a:p>
            <a:pPr>
              <a:spcBef>
                <a:spcPct val="0"/>
              </a:spcBef>
            </a:pPr>
            <a:r>
              <a:rPr kumimoji="1" lang="en-US" altLang="zh-CN" sz="2400" dirty="0">
                <a:effectLst/>
                <a:latin typeface="+mn-lt"/>
                <a:ea typeface="宋体" panose="02010600030101010101" pitchFamily="2" charset="-122"/>
              </a:rPr>
              <a:t>       begin … end;</a:t>
            </a:r>
          </a:p>
          <a:p>
            <a:pPr>
              <a:spcBef>
                <a:spcPct val="0"/>
              </a:spcBef>
            </a:pPr>
            <a:r>
              <a:rPr kumimoji="1" lang="en-US" altLang="zh-CN" sz="2400" dirty="0">
                <a:effectLst/>
                <a:latin typeface="+mn-lt"/>
                <a:ea typeface="宋体" panose="02010600030101010101" pitchFamily="2" charset="-122"/>
              </a:rPr>
              <a:t>  procedure entry P2(…);</a:t>
            </a:r>
          </a:p>
          <a:p>
            <a:pPr>
              <a:spcBef>
                <a:spcPct val="0"/>
              </a:spcBef>
            </a:pPr>
            <a:r>
              <a:rPr kumimoji="1" lang="en-US" altLang="zh-CN" sz="2400" dirty="0">
                <a:effectLst/>
                <a:latin typeface="+mn-lt"/>
                <a:ea typeface="宋体" panose="02010600030101010101" pitchFamily="2" charset="-122"/>
              </a:rPr>
              <a:t>        begin … end;</a:t>
            </a:r>
          </a:p>
          <a:p>
            <a:pPr>
              <a:spcBef>
                <a:spcPct val="0"/>
              </a:spcBef>
            </a:pPr>
            <a:r>
              <a:rPr kumimoji="1" lang="en-US" altLang="zh-CN" sz="2400" dirty="0">
                <a:effectLst/>
                <a:latin typeface="+mn-lt"/>
                <a:ea typeface="宋体" panose="02010600030101010101" pitchFamily="2" charset="-122"/>
              </a:rPr>
              <a:t>        …</a:t>
            </a:r>
          </a:p>
          <a:p>
            <a:pPr>
              <a:spcBef>
                <a:spcPct val="0"/>
              </a:spcBef>
            </a:pPr>
            <a:r>
              <a:rPr kumimoji="1" lang="en-US" altLang="zh-CN" sz="2400" dirty="0">
                <a:effectLst/>
                <a:latin typeface="+mn-lt"/>
                <a:ea typeface="宋体" panose="02010600030101010101" pitchFamily="2" charset="-122"/>
              </a:rPr>
              <a:t>  procedure entry </a:t>
            </a:r>
            <a:r>
              <a:rPr kumimoji="1" lang="en-US" altLang="zh-CN" sz="2400" dirty="0" err="1">
                <a:effectLst/>
                <a:latin typeface="+mn-lt"/>
                <a:ea typeface="宋体" panose="02010600030101010101" pitchFamily="2" charset="-122"/>
              </a:rPr>
              <a:t>Pn</a:t>
            </a:r>
            <a:r>
              <a:rPr kumimoji="1" lang="en-US" altLang="zh-CN" sz="2400" dirty="0">
                <a:effectLst/>
                <a:latin typeface="+mn-lt"/>
                <a:ea typeface="宋体" panose="02010600030101010101" pitchFamily="2" charset="-122"/>
              </a:rPr>
              <a:t>(…);</a:t>
            </a:r>
          </a:p>
          <a:p>
            <a:pPr>
              <a:spcBef>
                <a:spcPct val="0"/>
              </a:spcBef>
            </a:pPr>
            <a:r>
              <a:rPr kumimoji="1" lang="en-US" altLang="zh-CN" sz="2400" dirty="0">
                <a:effectLst/>
                <a:latin typeface="+mn-lt"/>
                <a:ea typeface="宋体" panose="02010600030101010101" pitchFamily="2" charset="-122"/>
              </a:rPr>
              <a:t>        begin … end;</a:t>
            </a:r>
          </a:p>
          <a:p>
            <a:pPr>
              <a:spcBef>
                <a:spcPct val="0"/>
              </a:spcBef>
            </a:pPr>
            <a:r>
              <a:rPr kumimoji="1" lang="en-US" altLang="zh-CN" sz="2400" dirty="0">
                <a:effectLst/>
                <a:latin typeface="+mn-lt"/>
                <a:ea typeface="宋体" panose="02010600030101010101" pitchFamily="2" charset="-122"/>
              </a:rPr>
              <a:t>  begin</a:t>
            </a:r>
          </a:p>
          <a:p>
            <a:pPr>
              <a:spcBef>
                <a:spcPct val="0"/>
              </a:spcBef>
            </a:pPr>
            <a:r>
              <a:rPr kumimoji="1" lang="en-US" altLang="zh-CN" sz="2400" dirty="0">
                <a:effectLst/>
                <a:latin typeface="+mn-lt"/>
                <a:ea typeface="宋体" panose="02010600030101010101" pitchFamily="2" charset="-122"/>
              </a:rPr>
              <a:t>        initialization code;</a:t>
            </a:r>
          </a:p>
          <a:p>
            <a:pPr>
              <a:spcBef>
                <a:spcPct val="0"/>
              </a:spcBef>
            </a:pPr>
            <a:r>
              <a:rPr kumimoji="1" lang="en-US" altLang="zh-CN" sz="2400" dirty="0">
                <a:effectLst/>
                <a:latin typeface="+mn-lt"/>
                <a:ea typeface="宋体" panose="02010600030101010101" pitchFamily="2" charset="-122"/>
              </a:rPr>
              <a:t>  end </a:t>
            </a:r>
          </a:p>
        </p:txBody>
      </p:sp>
      <p:grpSp>
        <p:nvGrpSpPr>
          <p:cNvPr id="3" name="Group 5"/>
          <p:cNvGrpSpPr/>
          <p:nvPr/>
        </p:nvGrpSpPr>
        <p:grpSpPr bwMode="auto">
          <a:xfrm>
            <a:off x="4213225" y="568657"/>
            <a:ext cx="4819650" cy="5213350"/>
            <a:chOff x="2612" y="197"/>
            <a:chExt cx="3036" cy="3284"/>
          </a:xfrm>
        </p:grpSpPr>
        <p:grpSp>
          <p:nvGrpSpPr>
            <p:cNvPr id="4" name="Group 6"/>
            <p:cNvGrpSpPr/>
            <p:nvPr/>
          </p:nvGrpSpPr>
          <p:grpSpPr bwMode="auto">
            <a:xfrm>
              <a:off x="4527" y="197"/>
              <a:ext cx="516" cy="737"/>
              <a:chOff x="2786" y="1270"/>
              <a:chExt cx="516" cy="737"/>
            </a:xfrm>
          </p:grpSpPr>
          <p:sp>
            <p:nvSpPr>
              <p:cNvPr id="26" name="Rectangle 7"/>
              <p:cNvSpPr>
                <a:spLocks noChangeAspect="1" noChangeArrowheads="1"/>
              </p:cNvSpPr>
              <p:nvPr/>
            </p:nvSpPr>
            <p:spPr bwMode="auto">
              <a:xfrm rot="18600000">
                <a:off x="2709" y="1605"/>
                <a:ext cx="624" cy="155"/>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27" name="Line 8"/>
              <p:cNvSpPr>
                <a:spLocks noChangeAspect="1" noChangeShapeType="1"/>
              </p:cNvSpPr>
              <p:nvPr/>
            </p:nvSpPr>
            <p:spPr bwMode="auto">
              <a:xfrm rot="18600000">
                <a:off x="2890" y="1761"/>
                <a:ext cx="0" cy="1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8" name="Line 9"/>
              <p:cNvSpPr>
                <a:spLocks noChangeAspect="1" noChangeShapeType="1"/>
              </p:cNvSpPr>
              <p:nvPr/>
            </p:nvSpPr>
            <p:spPr bwMode="auto">
              <a:xfrm rot="18600000">
                <a:off x="2953" y="1687"/>
                <a:ext cx="0" cy="1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9" name="Line 10"/>
              <p:cNvSpPr>
                <a:spLocks noChangeAspect="1" noChangeShapeType="1"/>
              </p:cNvSpPr>
              <p:nvPr/>
            </p:nvSpPr>
            <p:spPr bwMode="auto">
              <a:xfrm rot="18600000">
                <a:off x="3019" y="1609"/>
                <a:ext cx="0" cy="1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30" name="Line 11"/>
              <p:cNvSpPr>
                <a:spLocks noChangeAspect="1" noChangeShapeType="1"/>
              </p:cNvSpPr>
              <p:nvPr/>
            </p:nvSpPr>
            <p:spPr bwMode="auto">
              <a:xfrm rot="18600000">
                <a:off x="3082" y="1534"/>
                <a:ext cx="0" cy="1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31" name="Line 12"/>
              <p:cNvSpPr>
                <a:spLocks noChangeAspect="1" noChangeShapeType="1"/>
              </p:cNvSpPr>
              <p:nvPr/>
            </p:nvSpPr>
            <p:spPr bwMode="auto">
              <a:xfrm rot="18600000">
                <a:off x="3158" y="1450"/>
                <a:ext cx="0" cy="15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32" name="Line 13"/>
              <p:cNvSpPr>
                <a:spLocks noChangeAspect="1" noChangeShapeType="1"/>
              </p:cNvSpPr>
              <p:nvPr/>
            </p:nvSpPr>
            <p:spPr bwMode="auto">
              <a:xfrm rot="18600000">
                <a:off x="3147" y="1362"/>
                <a:ext cx="8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33" name="Line 14"/>
              <p:cNvSpPr>
                <a:spLocks noChangeAspect="1" noChangeShapeType="1"/>
              </p:cNvSpPr>
              <p:nvPr/>
            </p:nvSpPr>
            <p:spPr bwMode="auto">
              <a:xfrm rot="18600000">
                <a:off x="3260" y="1463"/>
                <a:ext cx="83"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34" name="Line 15"/>
              <p:cNvSpPr>
                <a:spLocks noChangeAspect="1" noChangeShapeType="1"/>
              </p:cNvSpPr>
              <p:nvPr/>
            </p:nvSpPr>
            <p:spPr bwMode="auto">
              <a:xfrm rot="18600000" flipH="1">
                <a:off x="3185" y="1368"/>
                <a:ext cx="196" cy="0"/>
              </a:xfrm>
              <a:prstGeom prst="line">
                <a:avLst/>
              </a:prstGeom>
              <a:noFill/>
              <a:ln w="28575">
                <a:solidFill>
                  <a:schemeClr val="tx1"/>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35" name="Line 16"/>
              <p:cNvSpPr>
                <a:spLocks noChangeAspect="1" noChangeShapeType="1"/>
              </p:cNvSpPr>
              <p:nvPr/>
            </p:nvSpPr>
            <p:spPr bwMode="auto">
              <a:xfrm rot="18600000" flipH="1">
                <a:off x="2740" y="1961"/>
                <a:ext cx="92"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grpSp>
        <p:sp>
          <p:nvSpPr>
            <p:cNvPr id="5" name="Rectangle 17"/>
            <p:cNvSpPr>
              <a:spLocks noChangeArrowheads="1"/>
            </p:cNvSpPr>
            <p:nvPr/>
          </p:nvSpPr>
          <p:spPr bwMode="auto">
            <a:xfrm>
              <a:off x="3754" y="1334"/>
              <a:ext cx="146" cy="137"/>
            </a:xfrm>
            <a:prstGeom prst="rect">
              <a:avLst/>
            </a:prstGeom>
            <a:solidFill>
              <a:srgbClr val="FFFFFF"/>
            </a:solidFill>
            <a:ln w="28575" algn="ctr">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6" name="Line 18"/>
            <p:cNvSpPr>
              <a:spLocks noChangeShapeType="1"/>
            </p:cNvSpPr>
            <p:nvPr/>
          </p:nvSpPr>
          <p:spPr bwMode="auto">
            <a:xfrm>
              <a:off x="3892" y="1403"/>
              <a:ext cx="129"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7" name="Rectangle 19"/>
            <p:cNvSpPr>
              <a:spLocks noChangeArrowheads="1"/>
            </p:cNvSpPr>
            <p:nvPr/>
          </p:nvSpPr>
          <p:spPr bwMode="auto">
            <a:xfrm>
              <a:off x="4034" y="1335"/>
              <a:ext cx="146" cy="137"/>
            </a:xfrm>
            <a:prstGeom prst="rect">
              <a:avLst/>
            </a:prstGeom>
            <a:solidFill>
              <a:srgbClr val="FFFFFF"/>
            </a:solidFill>
            <a:ln w="28575" algn="ctr">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8" name="Line 20"/>
            <p:cNvSpPr>
              <a:spLocks noChangeShapeType="1"/>
            </p:cNvSpPr>
            <p:nvPr/>
          </p:nvSpPr>
          <p:spPr bwMode="auto">
            <a:xfrm>
              <a:off x="4172" y="1404"/>
              <a:ext cx="129"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9" name="Rectangle 21"/>
            <p:cNvSpPr>
              <a:spLocks noChangeArrowheads="1"/>
            </p:cNvSpPr>
            <p:nvPr/>
          </p:nvSpPr>
          <p:spPr bwMode="auto">
            <a:xfrm>
              <a:off x="4313" y="1335"/>
              <a:ext cx="146" cy="137"/>
            </a:xfrm>
            <a:prstGeom prst="rect">
              <a:avLst/>
            </a:prstGeom>
            <a:solidFill>
              <a:srgbClr val="FFFFFF"/>
            </a:solidFill>
            <a:ln w="28575" algn="ctr">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0" name="Line 22"/>
            <p:cNvSpPr>
              <a:spLocks noChangeShapeType="1"/>
            </p:cNvSpPr>
            <p:nvPr/>
          </p:nvSpPr>
          <p:spPr bwMode="auto">
            <a:xfrm>
              <a:off x="4451" y="1404"/>
              <a:ext cx="129" cy="0"/>
            </a:xfrm>
            <a:prstGeom prst="line">
              <a:avLst/>
            </a:prstGeom>
            <a:noFill/>
            <a:ln w="28575">
              <a:solidFill>
                <a:schemeClr val="tx1"/>
              </a:solidFill>
              <a:rou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11" name="Rectangle 23"/>
            <p:cNvSpPr>
              <a:spLocks noChangeArrowheads="1"/>
            </p:cNvSpPr>
            <p:nvPr/>
          </p:nvSpPr>
          <p:spPr bwMode="auto">
            <a:xfrm>
              <a:off x="3594" y="1672"/>
              <a:ext cx="223" cy="498"/>
            </a:xfrm>
            <a:prstGeom prst="rect">
              <a:avLst/>
            </a:prstGeom>
            <a:solidFill>
              <a:srgbClr val="FFFFFF"/>
            </a:solidFill>
            <a:ln w="28575" algn="ctr">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2" name="Rectangle 24"/>
            <p:cNvSpPr>
              <a:spLocks noChangeArrowheads="1"/>
            </p:cNvSpPr>
            <p:nvPr/>
          </p:nvSpPr>
          <p:spPr bwMode="auto">
            <a:xfrm>
              <a:off x="3919" y="1673"/>
              <a:ext cx="223" cy="498"/>
            </a:xfrm>
            <a:prstGeom prst="rect">
              <a:avLst/>
            </a:prstGeom>
            <a:solidFill>
              <a:srgbClr val="FFFFFF"/>
            </a:solidFill>
            <a:ln w="28575" algn="ctr">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3" name="Rectangle 25"/>
            <p:cNvSpPr>
              <a:spLocks noChangeArrowheads="1"/>
            </p:cNvSpPr>
            <p:nvPr/>
          </p:nvSpPr>
          <p:spPr bwMode="auto">
            <a:xfrm>
              <a:off x="4396" y="1673"/>
              <a:ext cx="223" cy="498"/>
            </a:xfrm>
            <a:prstGeom prst="rect">
              <a:avLst/>
            </a:prstGeom>
            <a:solidFill>
              <a:srgbClr val="FFFFFF"/>
            </a:solidFill>
            <a:ln w="28575" algn="ctr">
              <a:solidFill>
                <a:schemeClr val="tx1"/>
              </a:solidFill>
              <a:miter lim="800000"/>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4" name="Text Box 26"/>
            <p:cNvSpPr txBox="1">
              <a:spLocks noChangeArrowheads="1"/>
            </p:cNvSpPr>
            <p:nvPr/>
          </p:nvSpPr>
          <p:spPr bwMode="auto">
            <a:xfrm>
              <a:off x="4109" y="1749"/>
              <a:ext cx="344" cy="2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algn="ctr"/>
              <a:r>
                <a:rPr kumimoji="1" lang="en-US" altLang="zh-CN" sz="2800">
                  <a:ea typeface="宋体" panose="02010600030101010101" pitchFamily="2" charset="-122"/>
                </a:rPr>
                <a:t>…</a:t>
              </a:r>
            </a:p>
          </p:txBody>
        </p:sp>
        <p:sp>
          <p:nvSpPr>
            <p:cNvPr id="15" name="AutoShape 27"/>
            <p:cNvSpPr/>
            <p:nvPr/>
          </p:nvSpPr>
          <p:spPr bwMode="auto">
            <a:xfrm rot="16200000">
              <a:off x="4026" y="1871"/>
              <a:ext cx="129" cy="791"/>
            </a:xfrm>
            <a:prstGeom prst="leftBrace">
              <a:avLst>
                <a:gd name="adj1" fmla="val 51098"/>
                <a:gd name="adj2" fmla="val 50000"/>
              </a:avLst>
            </a:prstGeom>
            <a:noFill/>
            <a:ln w="12700">
              <a:solidFill>
                <a:schemeClr val="tx1"/>
              </a:solidFill>
              <a:rou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spAutoFit/>
            </a:bodyPr>
            <a:lstStyle/>
            <a:p>
              <a:endParaRPr lang="zh-CN" altLang="en-US"/>
            </a:p>
          </p:txBody>
        </p:sp>
        <p:sp>
          <p:nvSpPr>
            <p:cNvPr id="16" name="Oval 28"/>
            <p:cNvSpPr>
              <a:spLocks noChangeArrowheads="1"/>
            </p:cNvSpPr>
            <p:nvPr/>
          </p:nvSpPr>
          <p:spPr bwMode="auto">
            <a:xfrm>
              <a:off x="3239" y="832"/>
              <a:ext cx="1780" cy="2320"/>
            </a:xfrm>
            <a:prstGeom prst="ellipse">
              <a:avLst/>
            </a:prstGeom>
            <a:noFill/>
            <a:ln w="28575" algn="ctr">
              <a:solidFill>
                <a:schemeClr val="tx1"/>
              </a:solidFill>
              <a:rou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p>
              <a:endParaRPr lang="zh-CN" altLang="en-US"/>
            </a:p>
          </p:txBody>
        </p:sp>
        <p:sp>
          <p:nvSpPr>
            <p:cNvPr id="17" name="Text Box 29"/>
            <p:cNvSpPr txBox="1">
              <a:spLocks noChangeArrowheads="1"/>
            </p:cNvSpPr>
            <p:nvPr/>
          </p:nvSpPr>
          <p:spPr bwMode="auto">
            <a:xfrm>
              <a:off x="3627" y="924"/>
              <a:ext cx="1015"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dirty="0">
                  <a:effectLst/>
                  <a:latin typeface="黑体" panose="02010609060101010101" pitchFamily="2" charset="-122"/>
                  <a:ea typeface="黑体" panose="02010609060101010101" pitchFamily="2" charset="-122"/>
                </a:rPr>
                <a:t>共享数据</a:t>
              </a:r>
            </a:p>
          </p:txBody>
        </p:sp>
        <p:sp>
          <p:nvSpPr>
            <p:cNvPr id="18" name="Text Box 30"/>
            <p:cNvSpPr txBox="1">
              <a:spLocks noChangeArrowheads="1"/>
            </p:cNvSpPr>
            <p:nvPr/>
          </p:nvSpPr>
          <p:spPr bwMode="auto">
            <a:xfrm>
              <a:off x="3417" y="2266"/>
              <a:ext cx="1341"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dirty="0">
                  <a:effectLst/>
                  <a:ea typeface="宋体" panose="02010600030101010101" pitchFamily="2" charset="-122"/>
                </a:rPr>
                <a:t>一组操作过程</a:t>
              </a:r>
            </a:p>
          </p:txBody>
        </p:sp>
        <p:sp>
          <p:nvSpPr>
            <p:cNvPr id="19" name="Text Box 31"/>
            <p:cNvSpPr txBox="1">
              <a:spLocks noChangeArrowheads="1"/>
            </p:cNvSpPr>
            <p:nvPr/>
          </p:nvSpPr>
          <p:spPr bwMode="auto">
            <a:xfrm>
              <a:off x="3640" y="2669"/>
              <a:ext cx="1006"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a:effectLst/>
                  <a:ea typeface="宋体" panose="02010600030101010101" pitchFamily="2" charset="-122"/>
                </a:rPr>
                <a:t>初始化代码</a:t>
              </a:r>
            </a:p>
          </p:txBody>
        </p:sp>
        <p:sp>
          <p:nvSpPr>
            <p:cNvPr id="20" name="Line 32"/>
            <p:cNvSpPr>
              <a:spLocks noChangeShapeType="1"/>
            </p:cNvSpPr>
            <p:nvPr/>
          </p:nvSpPr>
          <p:spPr bwMode="auto">
            <a:xfrm>
              <a:off x="3422" y="2626"/>
              <a:ext cx="1418" cy="0"/>
            </a:xfrm>
            <a:prstGeom prst="line">
              <a:avLst/>
            </a:prstGeom>
            <a:noFill/>
            <a:ln w="63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1" name="Line 33"/>
            <p:cNvSpPr>
              <a:spLocks noChangeShapeType="1"/>
            </p:cNvSpPr>
            <p:nvPr/>
          </p:nvSpPr>
          <p:spPr bwMode="auto">
            <a:xfrm>
              <a:off x="3333" y="1583"/>
              <a:ext cx="1615" cy="0"/>
            </a:xfrm>
            <a:prstGeom prst="line">
              <a:avLst/>
            </a:prstGeom>
            <a:noFill/>
            <a:ln w="6350">
              <a:solidFill>
                <a:schemeClr val="tx1"/>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sp>
          <p:nvSpPr>
            <p:cNvPr id="22" name="Text Box 34"/>
            <p:cNvSpPr txBox="1">
              <a:spLocks noChangeArrowheads="1"/>
            </p:cNvSpPr>
            <p:nvPr/>
          </p:nvSpPr>
          <p:spPr bwMode="auto">
            <a:xfrm>
              <a:off x="4754" y="621"/>
              <a:ext cx="894"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spAutoFit/>
            </a:bodyPr>
            <a:lstStyle/>
            <a:p>
              <a:pPr algn="ctr">
                <a:spcBef>
                  <a:spcPct val="0"/>
                </a:spcBef>
              </a:pPr>
              <a:r>
                <a:rPr kumimoji="1" lang="zh-CN" altLang="en-US" sz="2000">
                  <a:effectLst/>
                  <a:latin typeface="黑体" panose="02010609060101010101" pitchFamily="2" charset="-122"/>
                  <a:ea typeface="黑体" panose="02010609060101010101" pitchFamily="2" charset="-122"/>
                </a:rPr>
                <a:t>进入队列</a:t>
              </a:r>
            </a:p>
            <a:p>
              <a:pPr algn="ctr">
                <a:spcBef>
                  <a:spcPct val="0"/>
                </a:spcBef>
              </a:pPr>
              <a:r>
                <a:rPr kumimoji="1" lang="en-US" altLang="zh-CN" sz="2000">
                  <a:effectLst/>
                  <a:latin typeface="黑体" panose="02010609060101010101" pitchFamily="2" charset="-122"/>
                  <a:ea typeface="黑体" panose="02010609060101010101" pitchFamily="2" charset="-122"/>
                </a:rPr>
                <a:t>(</a:t>
              </a:r>
              <a:r>
                <a:rPr kumimoji="1" lang="zh-CN" altLang="en-US" sz="2000">
                  <a:effectLst/>
                  <a:latin typeface="黑体" panose="02010609060101010101" pitchFamily="2" charset="-122"/>
                  <a:ea typeface="黑体" panose="02010609060101010101" pitchFamily="2" charset="-122"/>
                </a:rPr>
                <a:t>等待</a:t>
              </a:r>
              <a:r>
                <a:rPr kumimoji="1" lang="en-US" altLang="zh-CN" sz="2000">
                  <a:effectLst/>
                  <a:latin typeface="黑体" panose="02010609060101010101" pitchFamily="2" charset="-122"/>
                  <a:ea typeface="黑体" panose="02010609060101010101" pitchFamily="2" charset="-122"/>
                </a:rPr>
                <a:t>)</a:t>
              </a:r>
            </a:p>
          </p:txBody>
        </p:sp>
        <p:sp>
          <p:nvSpPr>
            <p:cNvPr id="23" name="Text Box 35"/>
            <p:cNvSpPr txBox="1">
              <a:spLocks noChangeArrowheads="1"/>
            </p:cNvSpPr>
            <p:nvPr/>
          </p:nvSpPr>
          <p:spPr bwMode="auto">
            <a:xfrm>
              <a:off x="2612" y="1043"/>
              <a:ext cx="894"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46800" rIns="18000" bIns="46800">
              <a:spAutoFit/>
            </a:bodyPr>
            <a:lstStyle/>
            <a:p>
              <a:pPr algn="ctr">
                <a:spcBef>
                  <a:spcPct val="0"/>
                </a:spcBef>
              </a:pPr>
              <a:r>
                <a:rPr kumimoji="1" lang="zh-CN" altLang="en-US" sz="2000" dirty="0">
                  <a:effectLst/>
                  <a:latin typeface="黑体" panose="02010609060101010101" pitchFamily="2" charset="-122"/>
                  <a:ea typeface="黑体" panose="02010609060101010101" pitchFamily="2" charset="-122"/>
                </a:rPr>
                <a:t>条件队列</a:t>
              </a:r>
            </a:p>
            <a:p>
              <a:pPr algn="ctr">
                <a:spcBef>
                  <a:spcPct val="0"/>
                </a:spcBef>
              </a:pPr>
              <a:r>
                <a:rPr kumimoji="1" lang="en-US" altLang="zh-CN" sz="2000" dirty="0">
                  <a:effectLst/>
                  <a:latin typeface="黑体" panose="02010609060101010101" pitchFamily="2" charset="-122"/>
                  <a:ea typeface="黑体" panose="02010609060101010101" pitchFamily="2" charset="-122"/>
                </a:rPr>
                <a:t>(</a:t>
              </a:r>
              <a:r>
                <a:rPr kumimoji="1" lang="zh-CN" altLang="en-US" sz="2000" dirty="0">
                  <a:effectLst/>
                  <a:latin typeface="黑体" panose="02010609060101010101" pitchFamily="2" charset="-122"/>
                  <a:ea typeface="黑体" panose="02010609060101010101" pitchFamily="2" charset="-122"/>
                </a:rPr>
                <a:t>不忙</a:t>
              </a:r>
              <a:r>
                <a:rPr kumimoji="1" lang="en-US" altLang="zh-CN" sz="2000" dirty="0">
                  <a:effectLst/>
                  <a:latin typeface="黑体" panose="02010609060101010101" pitchFamily="2" charset="-122"/>
                  <a:ea typeface="黑体" panose="02010609060101010101" pitchFamily="2" charset="-122"/>
                </a:rPr>
                <a:t>)</a:t>
              </a:r>
            </a:p>
          </p:txBody>
        </p:sp>
        <p:sp>
          <p:nvSpPr>
            <p:cNvPr id="24" name="Text Box 36"/>
            <p:cNvSpPr txBox="1">
              <a:spLocks noChangeArrowheads="1"/>
            </p:cNvSpPr>
            <p:nvPr/>
          </p:nvSpPr>
          <p:spPr bwMode="auto">
            <a:xfrm>
              <a:off x="3053" y="3228"/>
              <a:ext cx="2193"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dirty="0">
                  <a:solidFill>
                    <a:srgbClr val="000066"/>
                  </a:solidFill>
                  <a:effectLst/>
                  <a:latin typeface="黑体" panose="02010609060101010101" pitchFamily="2" charset="-122"/>
                  <a:ea typeface="黑体" panose="02010609060101010101" pitchFamily="2" charset="-122"/>
                </a:rPr>
                <a:t>管程示意图</a:t>
              </a:r>
            </a:p>
          </p:txBody>
        </p:sp>
        <p:sp>
          <p:nvSpPr>
            <p:cNvPr id="25" name="Freeform 37"/>
            <p:cNvSpPr/>
            <p:nvPr/>
          </p:nvSpPr>
          <p:spPr bwMode="auto">
            <a:xfrm>
              <a:off x="3336" y="1255"/>
              <a:ext cx="309" cy="144"/>
            </a:xfrm>
            <a:custGeom>
              <a:avLst/>
              <a:gdLst>
                <a:gd name="T0" fmla="*/ 0 w 309"/>
                <a:gd name="T1" fmla="*/ 0 h 144"/>
                <a:gd name="T2" fmla="*/ 137 w 309"/>
                <a:gd name="T3" fmla="*/ 121 h 144"/>
                <a:gd name="T4" fmla="*/ 309 w 309"/>
                <a:gd name="T5" fmla="*/ 138 h 144"/>
              </a:gdLst>
              <a:ahLst/>
              <a:cxnLst>
                <a:cxn ang="0">
                  <a:pos x="T0" y="T1"/>
                </a:cxn>
                <a:cxn ang="0">
                  <a:pos x="T2" y="T3"/>
                </a:cxn>
                <a:cxn ang="0">
                  <a:pos x="T4" y="T5"/>
                </a:cxn>
              </a:cxnLst>
              <a:rect l="0" t="0" r="r" b="b"/>
              <a:pathLst>
                <a:path w="309" h="144">
                  <a:moveTo>
                    <a:pt x="0" y="0"/>
                  </a:moveTo>
                  <a:cubicBezTo>
                    <a:pt x="43" y="49"/>
                    <a:pt x="86" y="98"/>
                    <a:pt x="137" y="121"/>
                  </a:cubicBezTo>
                  <a:cubicBezTo>
                    <a:pt x="188" y="144"/>
                    <a:pt x="248" y="141"/>
                    <a:pt x="309" y="138"/>
                  </a:cubicBezTo>
                </a:path>
              </a:pathLst>
            </a:custGeom>
            <a:noFill/>
            <a:ln w="28575" cap="flat" cmpd="sng">
              <a:solidFill>
                <a:srgbClr val="CC3300"/>
              </a:solidFill>
              <a:prstDash val="solid"/>
              <a:rou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p>
          </p:txBody>
        </p:sp>
      </p:grpSp>
    </p:spTree>
  </p:cSld>
  <p:clrMapOvr>
    <a:masterClrMapping/>
  </p:clrMapOvr>
  <p:transition>
    <p:blinds/>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Text Box 2"/>
          <p:cNvSpPr txBox="1">
            <a:spLocks noChangeArrowheads="1"/>
          </p:cNvSpPr>
          <p:nvPr/>
        </p:nvSpPr>
        <p:spPr bwMode="auto">
          <a:xfrm>
            <a:off x="695325" y="1124744"/>
            <a:ext cx="7834313" cy="1408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
              </a:spcBef>
              <a:buClr>
                <a:srgbClr val="0000FF"/>
              </a:buClr>
              <a:buFont typeface="Wingdings" panose="05000000000000000000" pitchFamily="2" charset="2"/>
              <a:buChar char="n"/>
            </a:pPr>
            <a:r>
              <a:rPr kumimoji="1" lang="zh-CN" altLang="en-US" b="0" dirty="0">
                <a:effectLst/>
                <a:latin typeface="黑体" panose="02010609060101010101" pitchFamily="2" charset="-122"/>
                <a:ea typeface="黑体" panose="02010609060101010101" pitchFamily="2" charset="-122"/>
              </a:rPr>
              <a:t>局部于管程的数据结构，仅能被局部于管程的过程访问，任何管程外的过程都不能访问它；</a:t>
            </a:r>
          </a:p>
          <a:p>
            <a:pPr>
              <a:spcBef>
                <a:spcPct val="5000"/>
              </a:spcBef>
              <a:buClr>
                <a:srgbClr val="0000FF"/>
              </a:buClr>
              <a:buFont typeface="Wingdings" panose="05000000000000000000" pitchFamily="2" charset="2"/>
              <a:buChar char="n"/>
            </a:pPr>
            <a:r>
              <a:rPr kumimoji="1" lang="zh-CN" altLang="en-US" b="0" dirty="0">
                <a:effectLst/>
                <a:latin typeface="黑体" panose="02010609060101010101" pitchFamily="2" charset="-122"/>
                <a:ea typeface="黑体" panose="02010609060101010101" pitchFamily="2" charset="-122"/>
              </a:rPr>
              <a:t>局部于管程的过程仅能访问管程内的数据结构。</a:t>
            </a:r>
          </a:p>
        </p:txBody>
      </p:sp>
      <p:sp>
        <p:nvSpPr>
          <p:cNvPr id="172035" name="Text Box 3"/>
          <p:cNvSpPr txBox="1">
            <a:spLocks noChangeArrowheads="1"/>
          </p:cNvSpPr>
          <p:nvPr/>
        </p:nvSpPr>
        <p:spPr bwMode="auto">
          <a:xfrm>
            <a:off x="750888" y="3375025"/>
            <a:ext cx="7600950" cy="181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r>
              <a:rPr kumimoji="1" lang="zh-CN" altLang="en-US" b="0" dirty="0">
                <a:effectLst/>
                <a:latin typeface="黑体" panose="02010609060101010101" pitchFamily="2" charset="-122"/>
                <a:ea typeface="黑体" panose="02010609060101010101" pitchFamily="2" charset="-122"/>
              </a:rPr>
              <a:t>管程把共享变量和对它的操作的若干过程“封装”起来，所有进程要访问临界资源时，都必须经过管程才能进入，而管程每次只准许一个进程进入管程，从而实现了进程互斥。</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接连接符 9"/>
          <p:cNvCxnSpPr/>
          <p:nvPr/>
        </p:nvCxnSpPr>
        <p:spPr>
          <a:xfrm>
            <a:off x="72008" y="3714284"/>
            <a:ext cx="9036496" cy="1"/>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zh-CN" altLang="en-US" dirty="0"/>
              <a:t>多道程序设计对</a:t>
            </a:r>
            <a:r>
              <a:rPr lang="en-US" altLang="zh-CN" dirty="0"/>
              <a:t>OS</a:t>
            </a:r>
            <a:r>
              <a:rPr lang="zh-CN" altLang="en-US" dirty="0"/>
              <a:t>的要求</a:t>
            </a:r>
          </a:p>
        </p:txBody>
      </p:sp>
      <p:sp>
        <p:nvSpPr>
          <p:cNvPr id="5" name="椭圆 4"/>
          <p:cNvSpPr/>
          <p:nvPr/>
        </p:nvSpPr>
        <p:spPr>
          <a:xfrm>
            <a:off x="395536" y="2864149"/>
            <a:ext cx="1728192" cy="1728192"/>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latin typeface="黑体" panose="02010609060101010101" pitchFamily="2" charset="-122"/>
                <a:ea typeface="黑体" panose="02010609060101010101" pitchFamily="2" charset="-122"/>
              </a:rPr>
              <a:t>如何描述并发程序的执行</a:t>
            </a:r>
          </a:p>
        </p:txBody>
      </p:sp>
      <p:sp>
        <p:nvSpPr>
          <p:cNvPr id="6" name="椭圆 5"/>
          <p:cNvSpPr/>
          <p:nvPr/>
        </p:nvSpPr>
        <p:spPr>
          <a:xfrm>
            <a:off x="2627784" y="2836228"/>
            <a:ext cx="1756113" cy="17561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2" charset="-122"/>
                <a:ea typeface="黑体" panose="02010609060101010101" pitchFamily="2" charset="-122"/>
              </a:rPr>
              <a:t>如何实现并发程序运行</a:t>
            </a:r>
          </a:p>
        </p:txBody>
      </p:sp>
      <p:sp>
        <p:nvSpPr>
          <p:cNvPr id="7" name="椭圆 6"/>
          <p:cNvSpPr/>
          <p:nvPr/>
        </p:nvSpPr>
        <p:spPr>
          <a:xfrm>
            <a:off x="4860032" y="2870098"/>
            <a:ext cx="1722243" cy="1722243"/>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effectLst/>
                <a:latin typeface="黑体" panose="02010609060101010101" pitchFamily="2" charset="-122"/>
                <a:ea typeface="黑体" panose="02010609060101010101" pitchFamily="2" charset="-122"/>
              </a:rPr>
              <a:t>如何处理资源的竞争与程序的合作</a:t>
            </a:r>
          </a:p>
        </p:txBody>
      </p:sp>
      <p:sp>
        <p:nvSpPr>
          <p:cNvPr id="8" name="椭圆 7"/>
          <p:cNvSpPr/>
          <p:nvPr/>
        </p:nvSpPr>
        <p:spPr>
          <a:xfrm>
            <a:off x="7092280" y="2886035"/>
            <a:ext cx="1728192" cy="17281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黑体" panose="02010609060101010101" pitchFamily="2" charset="-122"/>
                <a:ea typeface="黑体" panose="02010609060101010101" pitchFamily="2" charset="-122"/>
              </a:rPr>
              <a:t>如何解决死锁</a:t>
            </a:r>
          </a:p>
        </p:txBody>
      </p:sp>
      <p:sp>
        <p:nvSpPr>
          <p:cNvPr id="12" name="矩形 11"/>
          <p:cNvSpPr/>
          <p:nvPr/>
        </p:nvSpPr>
        <p:spPr>
          <a:xfrm>
            <a:off x="559584" y="1911022"/>
            <a:ext cx="1708160" cy="830997"/>
          </a:xfrm>
          <a:prstGeom prst="rect">
            <a:avLst/>
          </a:prstGeom>
        </p:spPr>
        <p:txBody>
          <a:bodyPr wrap="square">
            <a:spAutoFit/>
          </a:bodyPr>
          <a:lstStyle/>
          <a:p>
            <a:r>
              <a:rPr lang="zh-CN" altLang="en-US" sz="2400" dirty="0">
                <a:solidFill>
                  <a:srgbClr val="0066FF"/>
                </a:solidFill>
                <a:effectLst/>
                <a:latin typeface="黑体" panose="02010609060101010101" pitchFamily="2" charset="-122"/>
                <a:ea typeface="黑体" panose="02010609060101010101" pitchFamily="2" charset="-122"/>
              </a:rPr>
              <a:t>引入进程，及其状态</a:t>
            </a:r>
          </a:p>
        </p:txBody>
      </p:sp>
      <p:sp>
        <p:nvSpPr>
          <p:cNvPr id="13" name="矩形 12"/>
          <p:cNvSpPr/>
          <p:nvPr/>
        </p:nvSpPr>
        <p:spPr>
          <a:xfrm>
            <a:off x="2627784" y="4758243"/>
            <a:ext cx="1708160" cy="830997"/>
          </a:xfrm>
          <a:prstGeom prst="rect">
            <a:avLst/>
          </a:prstGeom>
        </p:spPr>
        <p:txBody>
          <a:bodyPr wrap="square">
            <a:spAutoFit/>
          </a:bodyPr>
          <a:lstStyle/>
          <a:p>
            <a:pPr algn="ctr"/>
            <a:r>
              <a:rPr lang="zh-CN" altLang="en-US" sz="2400" dirty="0">
                <a:solidFill>
                  <a:srgbClr val="0066FF"/>
                </a:solidFill>
                <a:effectLst/>
                <a:latin typeface="黑体" panose="02010609060101010101" pitchFamily="2" charset="-122"/>
                <a:ea typeface="黑体" panose="02010609060101010101" pitchFamily="2" charset="-122"/>
              </a:rPr>
              <a:t>进程控制与调度</a:t>
            </a:r>
          </a:p>
        </p:txBody>
      </p:sp>
      <p:sp>
        <p:nvSpPr>
          <p:cNvPr id="14" name="矩形 13"/>
          <p:cNvSpPr/>
          <p:nvPr/>
        </p:nvSpPr>
        <p:spPr>
          <a:xfrm>
            <a:off x="4874115" y="1890396"/>
            <a:ext cx="1708160" cy="830997"/>
          </a:xfrm>
          <a:prstGeom prst="rect">
            <a:avLst/>
          </a:prstGeom>
        </p:spPr>
        <p:txBody>
          <a:bodyPr wrap="square">
            <a:spAutoFit/>
          </a:bodyPr>
          <a:lstStyle/>
          <a:p>
            <a:pPr algn="ctr"/>
            <a:r>
              <a:rPr lang="zh-CN" altLang="en-US" sz="2400" dirty="0">
                <a:solidFill>
                  <a:srgbClr val="0066FF"/>
                </a:solidFill>
                <a:effectLst/>
                <a:latin typeface="黑体" panose="02010609060101010101" pitchFamily="2" charset="-122"/>
                <a:ea typeface="黑体" panose="02010609060101010101" pitchFamily="2" charset="-122"/>
              </a:rPr>
              <a:t>并发控制与通信</a:t>
            </a:r>
          </a:p>
        </p:txBody>
      </p:sp>
      <p:sp>
        <p:nvSpPr>
          <p:cNvPr id="15" name="矩形 14"/>
          <p:cNvSpPr/>
          <p:nvPr/>
        </p:nvSpPr>
        <p:spPr>
          <a:xfrm>
            <a:off x="7092280" y="4795850"/>
            <a:ext cx="1708160" cy="461665"/>
          </a:xfrm>
          <a:prstGeom prst="rect">
            <a:avLst/>
          </a:prstGeom>
        </p:spPr>
        <p:txBody>
          <a:bodyPr wrap="square">
            <a:spAutoFit/>
          </a:bodyPr>
          <a:lstStyle/>
          <a:p>
            <a:pPr algn="ctr"/>
            <a:r>
              <a:rPr lang="zh-CN" altLang="en-US" sz="2400" dirty="0">
                <a:solidFill>
                  <a:srgbClr val="0066FF"/>
                </a:solidFill>
                <a:effectLst/>
                <a:latin typeface="黑体" panose="02010609060101010101" pitchFamily="2" charset="-122"/>
                <a:ea typeface="黑体" panose="02010609060101010101" pitchFamily="2" charset="-122"/>
              </a:rPr>
              <a:t>死锁策略</a:t>
            </a: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p:cNvSpPr>
            <a:spLocks noChangeArrowheads="1"/>
          </p:cNvSpPr>
          <p:nvPr/>
        </p:nvSpPr>
        <p:spPr bwMode="auto">
          <a:xfrm>
            <a:off x="609600" y="914400"/>
            <a:ext cx="8153400" cy="2185214"/>
          </a:xfrm>
          <a:prstGeom prst="rect">
            <a:avLst/>
          </a:prstGeom>
          <a:noFill/>
          <a:ln w="9525">
            <a:noFill/>
            <a:miter lim="800000"/>
          </a:ln>
          <a:effectLst/>
        </p:spPr>
        <p:txBody>
          <a:bodyPr>
            <a:spAutoFit/>
          </a:bodyPr>
          <a:lstStyle/>
          <a:p>
            <a:pPr>
              <a:buClr>
                <a:srgbClr val="1F05E3"/>
              </a:buClr>
              <a:buFont typeface="Wingdings" panose="05000000000000000000" pitchFamily="2" charset="2"/>
              <a:buNone/>
            </a:pPr>
            <a:r>
              <a:rPr lang="zh-CN" altLang="en-US" dirty="0">
                <a:effectLst/>
                <a:latin typeface="黑体" panose="02010609060101010101" pitchFamily="2" charset="-122"/>
                <a:ea typeface="黑体" panose="02010609060101010101" pitchFamily="2" charset="-122"/>
              </a:rPr>
              <a:t>二、条件变量</a:t>
            </a:r>
          </a:p>
          <a:p>
            <a:pPr>
              <a:buClr>
                <a:srgbClr val="1F05E3"/>
              </a:buClr>
              <a:buFont typeface="Wingdings" panose="05000000000000000000" pitchFamily="2" charset="2"/>
              <a:buNone/>
            </a:pPr>
            <a:r>
              <a:rPr lang="en-US" altLang="zh-CN" sz="2400" dirty="0" err="1">
                <a:effectLst/>
                <a:latin typeface="黑体" panose="02010609060101010101" pitchFamily="2" charset="-122"/>
                <a:ea typeface="黑体" panose="02010609060101010101" pitchFamily="2" charset="-122"/>
              </a:rPr>
              <a:t>x,y:</a:t>
            </a:r>
            <a:r>
              <a:rPr kumimoji="1" lang="en-US" altLang="zh-CN" sz="2400" dirty="0" err="1">
                <a:solidFill>
                  <a:srgbClr val="FF0000"/>
                </a:solidFill>
                <a:effectLst/>
                <a:latin typeface="黑体" panose="02010609060101010101" pitchFamily="2" charset="-122"/>
                <a:ea typeface="黑体" panose="02010609060101010101" pitchFamily="2" charset="-122"/>
              </a:rPr>
              <a:t>condition</a:t>
            </a:r>
            <a:r>
              <a:rPr kumimoji="1" lang="zh-CN" altLang="en-US" sz="2400" b="0" dirty="0">
                <a:effectLst/>
                <a:latin typeface="黑体" panose="02010609060101010101" pitchFamily="2" charset="-122"/>
                <a:ea typeface="黑体" panose="02010609060101010101" pitchFamily="2" charset="-122"/>
              </a:rPr>
              <a:t>；</a:t>
            </a:r>
          </a:p>
          <a:p>
            <a:pPr>
              <a:buClr>
                <a:srgbClr val="1F05E3"/>
              </a:buClr>
              <a:buFont typeface="Wingdings" panose="05000000000000000000" pitchFamily="2" charset="2"/>
              <a:buNone/>
            </a:pPr>
            <a:r>
              <a:rPr lang="zh-CN" altLang="en-US" sz="2400" dirty="0">
                <a:effectLst/>
                <a:latin typeface="黑体" panose="02010609060101010101" pitchFamily="2" charset="-122"/>
                <a:ea typeface="黑体" panose="02010609060101010101" pitchFamily="2" charset="-122"/>
              </a:rPr>
              <a:t> </a:t>
            </a:r>
            <a:r>
              <a:rPr lang="en-US" altLang="zh-CN" sz="2400" dirty="0" err="1">
                <a:effectLst/>
                <a:latin typeface="黑体" panose="02010609060101010101" pitchFamily="2" charset="-122"/>
                <a:ea typeface="黑体" panose="02010609060101010101" pitchFamily="2" charset="-122"/>
              </a:rPr>
              <a:t>x.wait</a:t>
            </a:r>
            <a:r>
              <a:rPr lang="zh-CN" altLang="en-US" sz="2400" dirty="0">
                <a:effectLst/>
                <a:latin typeface="黑体" panose="02010609060101010101" pitchFamily="2" charset="-122"/>
                <a:ea typeface="黑体" panose="02010609060101010101" pitchFamily="2" charset="-122"/>
              </a:rPr>
              <a:t>：作用是阻塞一个等待</a:t>
            </a:r>
            <a:r>
              <a:rPr lang="en-US" altLang="zh-CN" sz="2400" dirty="0">
                <a:effectLst/>
                <a:latin typeface="黑体" panose="02010609060101010101" pitchFamily="2" charset="-122"/>
                <a:ea typeface="黑体" panose="02010609060101010101" pitchFamily="2" charset="-122"/>
              </a:rPr>
              <a:t>x</a:t>
            </a:r>
            <a:r>
              <a:rPr lang="zh-CN" altLang="en-US" sz="2400" dirty="0">
                <a:effectLst/>
                <a:latin typeface="黑体" panose="02010609060101010101" pitchFamily="2" charset="-122"/>
                <a:ea typeface="黑体" panose="02010609060101010101" pitchFamily="2" charset="-122"/>
              </a:rPr>
              <a:t>的进程，插入到</a:t>
            </a:r>
            <a:r>
              <a:rPr lang="en-US" altLang="zh-CN" sz="2400" dirty="0" err="1">
                <a:effectLst/>
                <a:latin typeface="黑体" panose="02010609060101010101" pitchFamily="2" charset="-122"/>
                <a:ea typeface="黑体" panose="02010609060101010101" pitchFamily="2" charset="-122"/>
              </a:rPr>
              <a:t>x.queue</a:t>
            </a:r>
            <a:r>
              <a:rPr lang="en-US" altLang="zh-CN" sz="2400" dirty="0">
                <a:effectLst/>
                <a:latin typeface="黑体" panose="02010609060101010101" pitchFamily="2" charset="-122"/>
                <a:ea typeface="黑体" panose="02010609060101010101" pitchFamily="2" charset="-122"/>
              </a:rPr>
              <a:t> </a:t>
            </a:r>
            <a:r>
              <a:rPr lang="zh-CN" altLang="en-US" sz="2400" dirty="0">
                <a:effectLst/>
                <a:latin typeface="黑体" panose="02010609060101010101" pitchFamily="2" charset="-122"/>
                <a:ea typeface="黑体" panose="02010609060101010101" pitchFamily="2" charset="-122"/>
              </a:rPr>
              <a:t>；</a:t>
            </a:r>
          </a:p>
          <a:p>
            <a:pPr>
              <a:buClr>
                <a:srgbClr val="1F05E3"/>
              </a:buClr>
              <a:buFont typeface="Wingdings" panose="05000000000000000000" pitchFamily="2" charset="2"/>
              <a:buNone/>
            </a:pPr>
            <a:r>
              <a:rPr lang="zh-CN" altLang="en-US" sz="2400" dirty="0">
                <a:effectLst/>
                <a:latin typeface="黑体" panose="02010609060101010101" pitchFamily="2" charset="-122"/>
                <a:ea typeface="黑体" panose="02010609060101010101" pitchFamily="2" charset="-122"/>
              </a:rPr>
              <a:t> </a:t>
            </a:r>
            <a:r>
              <a:rPr lang="en-US" altLang="zh-CN" sz="2400" dirty="0" err="1">
                <a:effectLst/>
                <a:latin typeface="黑体" panose="02010609060101010101" pitchFamily="2" charset="-122"/>
                <a:ea typeface="黑体" panose="02010609060101010101" pitchFamily="2" charset="-122"/>
              </a:rPr>
              <a:t>x.signal</a:t>
            </a:r>
            <a:r>
              <a:rPr lang="zh-CN" altLang="en-US" sz="2400" dirty="0">
                <a:effectLst/>
                <a:latin typeface="黑体" panose="02010609060101010101" pitchFamily="2" charset="-122"/>
                <a:ea typeface="黑体" panose="02010609060101010101" pitchFamily="2" charset="-122"/>
              </a:rPr>
              <a:t>：作用是重新启动一个被阻塞的进程；</a:t>
            </a:r>
          </a:p>
        </p:txBody>
      </p:sp>
      <p:sp>
        <p:nvSpPr>
          <p:cNvPr id="3" name="Text Box 2"/>
          <p:cNvSpPr txBox="1">
            <a:spLocks noChangeArrowheads="1"/>
          </p:cNvSpPr>
          <p:nvPr/>
        </p:nvSpPr>
        <p:spPr bwMode="auto">
          <a:xfrm>
            <a:off x="609600" y="3429000"/>
            <a:ext cx="7888288" cy="240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5000"/>
              </a:spcBef>
            </a:pPr>
            <a:r>
              <a:rPr kumimoji="1" lang="en-US" altLang="zh-CN" dirty="0">
                <a:solidFill>
                  <a:srgbClr val="0000FF"/>
                </a:solidFill>
                <a:effectLst/>
                <a:latin typeface="黑体" panose="02010609060101010101" pitchFamily="2" charset="-122"/>
                <a:ea typeface="黑体" panose="02010609060101010101" pitchFamily="2" charset="-122"/>
              </a:rPr>
              <a:t>【</a:t>
            </a:r>
            <a:r>
              <a:rPr kumimoji="1" lang="zh-CN" altLang="en-US" dirty="0">
                <a:solidFill>
                  <a:srgbClr val="0000FF"/>
                </a:solidFill>
                <a:effectLst/>
                <a:latin typeface="黑体" panose="02010609060101010101" pitchFamily="2" charset="-122"/>
                <a:ea typeface="黑体" panose="02010609060101010101" pitchFamily="2" charset="-122"/>
              </a:rPr>
              <a:t>说明</a:t>
            </a:r>
            <a:r>
              <a:rPr kumimoji="1" lang="en-US" altLang="zh-CN" dirty="0">
                <a:solidFill>
                  <a:srgbClr val="0000FF"/>
                </a:solidFill>
                <a:effectLst/>
                <a:latin typeface="黑体" panose="02010609060101010101" pitchFamily="2" charset="-122"/>
                <a:ea typeface="黑体" panose="02010609060101010101" pitchFamily="2" charset="-122"/>
              </a:rPr>
              <a:t>】</a:t>
            </a:r>
          </a:p>
          <a:p>
            <a:pPr>
              <a:spcBef>
                <a:spcPct val="5000"/>
              </a:spcBef>
            </a:pPr>
            <a:r>
              <a:rPr kumimoji="1" lang="en-US" altLang="zh-CN" sz="2400" dirty="0" err="1">
                <a:effectLst/>
                <a:latin typeface="黑体" panose="02010609060101010101" pitchFamily="2" charset="-122"/>
                <a:ea typeface="黑体" panose="02010609060101010101" pitchFamily="2" charset="-122"/>
              </a:rPr>
              <a:t>x.signal</a:t>
            </a:r>
            <a:r>
              <a:rPr kumimoji="1" lang="zh-CN" altLang="en-US" sz="2400" dirty="0">
                <a:effectLst/>
                <a:latin typeface="黑体" panose="02010609060101010101" pitchFamily="2" charset="-122"/>
                <a:ea typeface="黑体" panose="02010609060101010101" pitchFamily="2" charset="-122"/>
              </a:rPr>
              <a:t>的操作与信号量中的</a:t>
            </a:r>
            <a:r>
              <a:rPr kumimoji="1" lang="en-US" altLang="zh-CN" sz="2400" dirty="0">
                <a:effectLst/>
                <a:latin typeface="黑体" panose="02010609060101010101" pitchFamily="2" charset="-122"/>
                <a:ea typeface="黑体" panose="02010609060101010101" pitchFamily="2" charset="-122"/>
              </a:rPr>
              <a:t>signal</a:t>
            </a:r>
            <a:r>
              <a:rPr kumimoji="1" lang="zh-CN" altLang="en-US" sz="2400" dirty="0">
                <a:effectLst/>
                <a:latin typeface="黑体" panose="02010609060101010101" pitchFamily="2" charset="-122"/>
                <a:ea typeface="黑体" panose="02010609060101010101" pitchFamily="2" charset="-122"/>
              </a:rPr>
              <a:t>操作不同。</a:t>
            </a:r>
          </a:p>
          <a:p>
            <a:pPr algn="just">
              <a:spcBef>
                <a:spcPct val="5000"/>
              </a:spcBef>
            </a:pPr>
            <a:r>
              <a:rPr kumimoji="1" lang="en-US" altLang="zh-CN" sz="2400" dirty="0" err="1">
                <a:effectLst/>
                <a:latin typeface="黑体" panose="02010609060101010101" pitchFamily="2" charset="-122"/>
                <a:ea typeface="黑体" panose="02010609060101010101" pitchFamily="2" charset="-122"/>
              </a:rPr>
              <a:t>x.signal</a:t>
            </a:r>
            <a:r>
              <a:rPr kumimoji="1" lang="zh-CN" altLang="en-US" sz="2400" dirty="0">
                <a:effectLst/>
                <a:latin typeface="黑体" panose="02010609060101010101" pitchFamily="2" charset="-122"/>
                <a:ea typeface="黑体" panose="02010609060101010101" pitchFamily="2" charset="-122"/>
              </a:rPr>
              <a:t>操作的作用，是重新启动一个被阻塞的进程，但如果没有被阻塞的进程，则</a:t>
            </a:r>
            <a:r>
              <a:rPr kumimoji="1" lang="en-US" altLang="zh-CN" sz="2400" dirty="0" err="1">
                <a:effectLst/>
                <a:latin typeface="黑体" panose="02010609060101010101" pitchFamily="2" charset="-122"/>
                <a:ea typeface="黑体" panose="02010609060101010101" pitchFamily="2" charset="-122"/>
              </a:rPr>
              <a:t>x.signal</a:t>
            </a:r>
            <a:r>
              <a:rPr kumimoji="1" lang="zh-CN" altLang="en-US" sz="2400" dirty="0">
                <a:effectLst/>
                <a:latin typeface="黑体" panose="02010609060101010101" pitchFamily="2" charset="-122"/>
                <a:ea typeface="黑体" panose="02010609060101010101" pitchFamily="2" charset="-122"/>
              </a:rPr>
              <a:t>操作不产生任何后果。而信号量中的</a:t>
            </a:r>
            <a:r>
              <a:rPr kumimoji="1" lang="en-US" altLang="zh-CN" sz="2400" dirty="0">
                <a:effectLst/>
                <a:latin typeface="黑体" panose="02010609060101010101" pitchFamily="2" charset="-122"/>
                <a:ea typeface="黑体" panose="02010609060101010101" pitchFamily="2" charset="-122"/>
              </a:rPr>
              <a:t>signal</a:t>
            </a:r>
            <a:r>
              <a:rPr kumimoji="1" lang="zh-CN" altLang="en-US" sz="2400" dirty="0">
                <a:effectLst/>
                <a:latin typeface="黑体" panose="02010609060101010101" pitchFamily="2" charset="-122"/>
                <a:ea typeface="黑体" panose="02010609060101010101" pitchFamily="2" charset="-122"/>
              </a:rPr>
              <a:t>总是要执行</a:t>
            </a:r>
            <a:r>
              <a:rPr kumimoji="1" lang="en-US" altLang="zh-CN" sz="2400" dirty="0">
                <a:effectLst/>
                <a:latin typeface="黑体" panose="02010609060101010101" pitchFamily="2" charset="-122"/>
                <a:ea typeface="黑体" panose="02010609060101010101" pitchFamily="2" charset="-122"/>
              </a:rPr>
              <a:t>s=s+1</a:t>
            </a:r>
            <a:r>
              <a:rPr kumimoji="1" lang="zh-CN" altLang="en-US" sz="2400" dirty="0">
                <a:effectLst/>
                <a:latin typeface="黑体" panose="02010609060101010101" pitchFamily="2" charset="-122"/>
                <a:ea typeface="黑体" panose="02010609060101010101" pitchFamily="2" charset="-122"/>
              </a:rPr>
              <a:t>操作，因而总是要改变信号量的状态。</a:t>
            </a: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bwMode="auto">
          <a:xfrm>
            <a:off x="533400" y="533400"/>
            <a:ext cx="8532813" cy="549275"/>
          </a:xfrm>
          <a:noFill/>
          <a:ln>
            <a:miter lim="800000"/>
          </a:ln>
        </p:spPr>
        <p:txBody>
          <a:bodyPr vert="horz" wrap="square" lIns="91440" tIns="45720" rIns="91440" bIns="45720" numCol="1" anchor="t" anchorCtr="0" compatLnSpc="1"/>
          <a:lstStyle/>
          <a:p>
            <a:pPr algn="l"/>
            <a:r>
              <a:rPr lang="en-US" altLang="zh-CN" sz="2400" dirty="0">
                <a:latin typeface="黑体" panose="02010609060101010101" pitchFamily="2" charset="-122"/>
                <a:ea typeface="黑体" panose="02010609060101010101" pitchFamily="2" charset="-122"/>
              </a:rPr>
              <a:t>2.5.2</a:t>
            </a:r>
            <a:r>
              <a:rPr lang="zh-CN" altLang="en-US" sz="2400" dirty="0">
                <a:latin typeface="黑体" panose="02010609060101010101" pitchFamily="2" charset="-122"/>
                <a:ea typeface="黑体" panose="02010609060101010101" pitchFamily="2" charset="-122"/>
              </a:rPr>
              <a:t> 利用管程解决生产者</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消费者问题 </a:t>
            </a:r>
          </a:p>
        </p:txBody>
      </p:sp>
      <p:sp>
        <p:nvSpPr>
          <p:cNvPr id="543747" name="Rectangle 3"/>
          <p:cNvSpPr>
            <a:spLocks noGrp="1" noChangeArrowheads="1"/>
          </p:cNvSpPr>
          <p:nvPr>
            <p:ph type="body" sz="half" idx="1"/>
          </p:nvPr>
        </p:nvSpPr>
        <p:spPr>
          <a:xfrm>
            <a:off x="467545" y="1196752"/>
            <a:ext cx="3888431" cy="3744416"/>
          </a:xfrm>
        </p:spPr>
        <p:style>
          <a:lnRef idx="2">
            <a:schemeClr val="accent1"/>
          </a:lnRef>
          <a:fillRef idx="1">
            <a:schemeClr val="lt1"/>
          </a:fillRef>
          <a:effectRef idx="0">
            <a:schemeClr val="accent1"/>
          </a:effectRef>
          <a:fontRef idx="minor">
            <a:schemeClr val="dk1"/>
          </a:fontRef>
        </p:style>
        <p:txBody>
          <a:bodyPr/>
          <a:lstStyle/>
          <a:p>
            <a:pPr>
              <a:lnSpc>
                <a:spcPct val="90000"/>
              </a:lnSpc>
              <a:buNone/>
            </a:pPr>
            <a:r>
              <a:rPr lang="zh-CN" altLang="en-US" sz="2400" b="1" dirty="0">
                <a:latin typeface="黑体" panose="02010609060101010101" pitchFamily="2" charset="-122"/>
                <a:ea typeface="黑体" panose="02010609060101010101" pitchFamily="2" charset="-122"/>
              </a:rPr>
              <a:t>建立管程</a:t>
            </a:r>
            <a:r>
              <a:rPr lang="en-US" altLang="zh-CN" sz="2400" b="1" dirty="0">
                <a:latin typeface="黑体" panose="02010609060101010101" pitchFamily="2" charset="-122"/>
                <a:ea typeface="黑体" panose="02010609060101010101" pitchFamily="2" charset="-122"/>
              </a:rPr>
              <a:t>PC</a:t>
            </a:r>
            <a:r>
              <a:rPr lang="zh-CN" altLang="en-US" sz="2400" b="1" dirty="0">
                <a:latin typeface="黑体" panose="02010609060101010101" pitchFamily="2" charset="-122"/>
                <a:ea typeface="黑体" panose="02010609060101010101" pitchFamily="2" charset="-122"/>
              </a:rPr>
              <a:t>，包括：</a:t>
            </a:r>
            <a:endParaRPr lang="en-US" altLang="zh-CN" sz="2400" b="1" dirty="0">
              <a:latin typeface="黑体" panose="02010609060101010101" pitchFamily="2" charset="-122"/>
              <a:ea typeface="黑体" panose="02010609060101010101" pitchFamily="2" charset="-122"/>
            </a:endParaRPr>
          </a:p>
          <a:p>
            <a:pPr>
              <a:lnSpc>
                <a:spcPct val="90000"/>
              </a:lnSpc>
              <a:buNone/>
            </a:pPr>
            <a:endParaRPr lang="zh-CN" altLang="en-US" sz="2400" b="1"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rPr>
              <a:t>二过程：		</a:t>
            </a:r>
          </a:p>
          <a:p>
            <a:pPr>
              <a:lnSpc>
                <a:spcPct val="90000"/>
              </a:lnSpc>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   （</a:t>
            </a: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put(item)</a:t>
            </a:r>
            <a:r>
              <a:rPr lang="zh-CN" altLang="en-US" sz="2400" b="1" dirty="0">
                <a:latin typeface="黑体" panose="02010609060101010101" pitchFamily="2" charset="-122"/>
                <a:ea typeface="黑体" panose="02010609060101010101" pitchFamily="2" charset="-122"/>
              </a:rPr>
              <a:t>过程；</a:t>
            </a:r>
          </a:p>
          <a:p>
            <a:pPr>
              <a:lnSpc>
                <a:spcPct val="90000"/>
              </a:lnSpc>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   （</a:t>
            </a: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get(item)</a:t>
            </a:r>
            <a:r>
              <a:rPr lang="zh-CN" altLang="en-US" sz="2400" b="1" dirty="0">
                <a:latin typeface="黑体" panose="02010609060101010101" pitchFamily="2" charset="-122"/>
                <a:ea typeface="黑体" panose="02010609060101010101" pitchFamily="2" charset="-122"/>
              </a:rPr>
              <a:t>过程；</a:t>
            </a:r>
          </a:p>
          <a:p>
            <a:pPr>
              <a:lnSpc>
                <a:spcPct val="90000"/>
              </a:lnSpc>
              <a:buFont typeface="Wingdings" panose="05000000000000000000" pitchFamily="2" charset="2"/>
              <a:buChar char="Ø"/>
            </a:pPr>
            <a:r>
              <a:rPr lang="zh-CN" altLang="en-US" sz="2400" b="1" dirty="0">
                <a:latin typeface="黑体" panose="02010609060101010101" pitchFamily="2" charset="-122"/>
                <a:ea typeface="黑体" panose="02010609060101010101" pitchFamily="2" charset="-122"/>
              </a:rPr>
              <a:t>一变量：</a:t>
            </a:r>
            <a:r>
              <a:rPr lang="en-US" altLang="zh-CN" sz="2400" b="1" dirty="0" err="1">
                <a:latin typeface="黑体" panose="02010609060101010101" pitchFamily="2" charset="-122"/>
                <a:ea typeface="黑体" panose="02010609060101010101" pitchFamily="2" charset="-122"/>
              </a:rPr>
              <a:t>count≥n</a:t>
            </a:r>
            <a:r>
              <a:rPr lang="zh-CN" altLang="en-US" sz="2400" b="1" dirty="0">
                <a:latin typeface="黑体" panose="02010609060101010101" pitchFamily="2" charset="-122"/>
                <a:ea typeface="黑体" panose="02010609060101010101" pitchFamily="2" charset="-122"/>
              </a:rPr>
              <a:t>时满；</a:t>
            </a:r>
            <a:r>
              <a:rPr lang="en-US" altLang="zh-CN" sz="2400" b="1" dirty="0">
                <a:latin typeface="黑体" panose="02010609060101010101" pitchFamily="2" charset="-122"/>
                <a:ea typeface="黑体" panose="02010609060101010101" pitchFamily="2" charset="-122"/>
              </a:rPr>
              <a:t> count </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0 </a:t>
            </a:r>
            <a:r>
              <a:rPr lang="zh-CN" altLang="en-US" sz="2400" b="1" dirty="0">
                <a:latin typeface="黑体" panose="02010609060101010101" pitchFamily="2" charset="-122"/>
                <a:ea typeface="黑体" panose="02010609060101010101" pitchFamily="2" charset="-122"/>
              </a:rPr>
              <a:t>时空</a:t>
            </a:r>
          </a:p>
          <a:p>
            <a:pPr>
              <a:lnSpc>
                <a:spcPct val="90000"/>
              </a:lnSpc>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   初始：</a:t>
            </a:r>
            <a:endParaRPr lang="en-US" altLang="zh-CN" sz="2400" b="1" dirty="0">
              <a:latin typeface="黑体" panose="02010609060101010101" pitchFamily="2" charset="-122"/>
              <a:ea typeface="黑体" panose="02010609060101010101" pitchFamily="2" charset="-122"/>
            </a:endParaRPr>
          </a:p>
          <a:p>
            <a:pPr>
              <a:lnSpc>
                <a:spcPct val="90000"/>
              </a:lnSpc>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    </a:t>
            </a:r>
            <a:r>
              <a:rPr lang="en-US" altLang="zh-CN" sz="2400" b="1" dirty="0">
                <a:latin typeface="黑体" panose="02010609060101010101" pitchFamily="2" charset="-122"/>
                <a:ea typeface="黑体" panose="02010609060101010101" pitchFamily="2" charset="-122"/>
              </a:rPr>
              <a:t>in=out=count=0</a:t>
            </a:r>
          </a:p>
        </p:txBody>
      </p:sp>
      <p:sp>
        <p:nvSpPr>
          <p:cNvPr id="4" name="Rectangle 3"/>
          <p:cNvSpPr txBox="1">
            <a:spLocks noChangeArrowheads="1"/>
          </p:cNvSpPr>
          <p:nvPr/>
        </p:nvSpPr>
        <p:spPr bwMode="auto">
          <a:xfrm>
            <a:off x="4716016" y="1196752"/>
            <a:ext cx="4319959" cy="3744416"/>
          </a:xfrm>
          <a:prstGeom prst="rect">
            <a:avLst/>
          </a:prstGeo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rgbClr val="1F05E3"/>
              </a:buClr>
              <a:buSzTx/>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rPr>
              <a:t>描述如下：</a:t>
            </a:r>
            <a:endParaRPr kumimoji="0" lang="en-US" altLang="zh-CN" sz="2400" b="1"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endParaRPr>
          </a:p>
          <a:p>
            <a:pPr marL="342900" marR="0" lvl="0" indent="-342900" algn="l" defTabSz="914400" rtl="0" eaLnBrk="1" fontAlgn="base" latinLnBrk="0" hangingPunct="1">
              <a:lnSpc>
                <a:spcPct val="90000"/>
              </a:lnSpc>
              <a:spcBef>
                <a:spcPct val="20000"/>
              </a:spcBef>
              <a:spcAft>
                <a:spcPct val="0"/>
              </a:spcAft>
              <a:buClr>
                <a:srgbClr val="1F05E3"/>
              </a:buClr>
              <a:buSzTx/>
              <a:defRPr/>
            </a:pPr>
            <a:endParaRPr kumimoji="0" lang="zh-CN" altLang="en-US" sz="2400" b="1"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endParaRPr>
          </a:p>
          <a:p>
            <a:pPr marL="342900" marR="0" lvl="0" indent="-342900" algn="l" defTabSz="914400" rtl="0" eaLnBrk="1" fontAlgn="base" latinLnBrk="0" hangingPunct="1">
              <a:lnSpc>
                <a:spcPct val="90000"/>
              </a:lnSpc>
              <a:spcBef>
                <a:spcPct val="20000"/>
              </a:spcBef>
              <a:spcAft>
                <a:spcPct val="0"/>
              </a:spcAft>
              <a:buClr>
                <a:srgbClr val="1F05E3"/>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Type PC =monitor</a:t>
            </a:r>
          </a:p>
          <a:p>
            <a:pPr marL="342900" marR="0" lvl="0" indent="-342900" algn="l" defTabSz="914400" rtl="0" eaLnBrk="1" fontAlgn="base" latinLnBrk="0" hangingPunct="1">
              <a:lnSpc>
                <a:spcPct val="90000"/>
              </a:lnSpc>
              <a:spcBef>
                <a:spcPct val="20000"/>
              </a:spcBef>
              <a:spcAft>
                <a:spcPct val="0"/>
              </a:spcAft>
              <a:buClr>
                <a:srgbClr val="1F05E3"/>
              </a:buClr>
              <a:buSzTx/>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mn-lt"/>
                <a:ea typeface="楷体_GB2312" pitchFamily="49" charset="-122"/>
                <a:cs typeface="+mn-cs"/>
              </a:rPr>
              <a:t>var</a:t>
            </a: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 </a:t>
            </a:r>
            <a:r>
              <a:rPr kumimoji="0" lang="en-US" altLang="zh-CN" sz="2400" b="1" i="0" u="none" strike="noStrike" kern="0" cap="none" spc="0" normalizeH="0" baseline="0" noProof="0" dirty="0" err="1">
                <a:ln>
                  <a:noFill/>
                </a:ln>
                <a:solidFill>
                  <a:schemeClr val="tx1"/>
                </a:solidFill>
                <a:effectLst/>
                <a:uLnTx/>
                <a:uFillTx/>
                <a:latin typeface="+mn-lt"/>
                <a:ea typeface="楷体_GB2312" pitchFamily="49" charset="-122"/>
                <a:cs typeface="+mn-cs"/>
              </a:rPr>
              <a:t>in,out,count</a:t>
            </a:r>
            <a:r>
              <a:rPr kumimoji="0" lang="zh-CN" altLang="en-US" sz="2400" b="1" i="0" u="none" strike="noStrike" kern="0" cap="none" spc="0" normalizeH="0" baseline="0" noProof="0" dirty="0">
                <a:ln>
                  <a:noFill/>
                </a:ln>
                <a:solidFill>
                  <a:schemeClr val="tx1"/>
                </a:solidFill>
                <a:effectLst/>
                <a:uLnTx/>
                <a:uFillTx/>
                <a:latin typeface="+mn-lt"/>
                <a:ea typeface="楷体_GB2312" pitchFamily="49" charset="-122"/>
                <a:cs typeface="+mn-cs"/>
              </a:rPr>
              <a:t>：</a:t>
            </a: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integer;</a:t>
            </a:r>
          </a:p>
          <a:p>
            <a:pPr marL="342900" marR="0" lvl="0" indent="-342900" algn="l" defTabSz="914400" rtl="0" eaLnBrk="1" fontAlgn="base" latinLnBrk="0" hangingPunct="1">
              <a:lnSpc>
                <a:spcPct val="90000"/>
              </a:lnSpc>
              <a:spcBef>
                <a:spcPct val="20000"/>
              </a:spcBef>
              <a:spcAft>
                <a:spcPct val="0"/>
              </a:spcAft>
              <a:buClr>
                <a:srgbClr val="1F05E3"/>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buffer: array [0,…,n-1] of item;</a:t>
            </a:r>
          </a:p>
          <a:p>
            <a:pPr marL="342900" marR="0" lvl="0" indent="-342900" algn="l" defTabSz="914400" rtl="0" eaLnBrk="1" fontAlgn="base" latinLnBrk="0" hangingPunct="1">
              <a:lnSpc>
                <a:spcPct val="90000"/>
              </a:lnSpc>
              <a:spcBef>
                <a:spcPct val="20000"/>
              </a:spcBef>
              <a:spcAft>
                <a:spcPct val="0"/>
              </a:spcAft>
              <a:buClr>
                <a:srgbClr val="1F05E3"/>
              </a:buClr>
              <a:buSzTx/>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mn-lt"/>
                <a:ea typeface="楷体_GB2312" pitchFamily="49" charset="-122"/>
                <a:cs typeface="+mn-cs"/>
              </a:rPr>
              <a:t>notfull</a:t>
            </a: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 </a:t>
            </a:r>
            <a:r>
              <a:rPr kumimoji="0" lang="en-US" altLang="zh-CN" sz="2400" b="1" i="0" u="none" strike="noStrike" kern="0" cap="none" spc="0" normalizeH="0" baseline="0" noProof="0" dirty="0" err="1">
                <a:ln>
                  <a:noFill/>
                </a:ln>
                <a:solidFill>
                  <a:schemeClr val="tx1"/>
                </a:solidFill>
                <a:effectLst/>
                <a:uLnTx/>
                <a:uFillTx/>
                <a:latin typeface="+mn-lt"/>
                <a:ea typeface="楷体_GB2312" pitchFamily="49" charset="-122"/>
                <a:cs typeface="+mn-cs"/>
              </a:rPr>
              <a:t>notempty</a:t>
            </a: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 </a:t>
            </a:r>
            <a:r>
              <a:rPr kumimoji="0" lang="en-US" altLang="zh-CN" sz="2400" b="1" i="0" u="none" strike="noStrike" kern="0" cap="none" spc="0" normalizeH="0" baseline="0" noProof="0" dirty="0">
                <a:ln>
                  <a:noFill/>
                </a:ln>
                <a:solidFill>
                  <a:srgbClr val="FF0000"/>
                </a:solidFill>
                <a:effectLst/>
                <a:uLnTx/>
                <a:uFillTx/>
                <a:latin typeface="+mn-lt"/>
                <a:ea typeface="楷体_GB2312" pitchFamily="49" charset="-122"/>
                <a:cs typeface="+mn-cs"/>
              </a:rPr>
              <a:t>condition</a:t>
            </a: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a:t>
            </a:r>
          </a:p>
          <a:p>
            <a:pPr marL="342900" marR="0" lvl="0" indent="-342900" algn="l" defTabSz="914400" rtl="0" eaLnBrk="1" fontAlgn="base" latinLnBrk="0" hangingPunct="1">
              <a:lnSpc>
                <a:spcPct val="90000"/>
              </a:lnSpc>
              <a:spcBef>
                <a:spcPct val="20000"/>
              </a:spcBef>
              <a:spcAft>
                <a:spcPct val="0"/>
              </a:spcAft>
              <a:buClr>
                <a:srgbClr val="1F05E3"/>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procedure entry put (item)</a:t>
            </a:r>
          </a:p>
          <a:p>
            <a:pPr marL="342900" marR="0" lvl="0" indent="-342900" algn="l" defTabSz="914400" rtl="0" eaLnBrk="1" fontAlgn="base" latinLnBrk="0" hangingPunct="1">
              <a:lnSpc>
                <a:spcPct val="90000"/>
              </a:lnSpc>
              <a:spcBef>
                <a:spcPct val="20000"/>
              </a:spcBef>
              <a:spcAft>
                <a:spcPct val="0"/>
              </a:spcAft>
              <a:buClr>
                <a:srgbClr val="1F05E3"/>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procedure entry get (item)</a:t>
            </a: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3" name="Rectangle 3"/>
          <p:cNvSpPr>
            <a:spLocks noGrp="1" noChangeArrowheads="1"/>
          </p:cNvSpPr>
          <p:nvPr>
            <p:ph type="body" sz="half" idx="1"/>
          </p:nvPr>
        </p:nvSpPr>
        <p:spPr>
          <a:xfrm>
            <a:off x="467544" y="548680"/>
            <a:ext cx="6474296" cy="5907088"/>
          </a:xfrm>
        </p:spPr>
        <p:style>
          <a:lnRef idx="1">
            <a:schemeClr val="accent1"/>
          </a:lnRef>
          <a:fillRef idx="2">
            <a:schemeClr val="accent1"/>
          </a:fillRef>
          <a:effectRef idx="1">
            <a:schemeClr val="accent1"/>
          </a:effectRef>
          <a:fontRef idx="minor">
            <a:schemeClr val="dk1"/>
          </a:fontRef>
        </p:style>
        <p:txBody>
          <a:bodyPr/>
          <a:lstStyle/>
          <a:p>
            <a:pPr>
              <a:lnSpc>
                <a:spcPct val="90000"/>
              </a:lnSpc>
              <a:spcBef>
                <a:spcPct val="0"/>
              </a:spcBef>
              <a:buFont typeface="Wingdings" panose="05000000000000000000" pitchFamily="2" charset="2"/>
              <a:buNone/>
            </a:pPr>
            <a:r>
              <a:rPr lang="en-US" altLang="zh-CN" sz="2400" b="1" dirty="0">
                <a:ea typeface="楷体_GB2312" pitchFamily="49" charset="-122"/>
              </a:rPr>
              <a:t>Procedure entry put(item)</a:t>
            </a:r>
          </a:p>
          <a:p>
            <a:pPr>
              <a:lnSpc>
                <a:spcPct val="90000"/>
              </a:lnSpc>
              <a:spcBef>
                <a:spcPct val="0"/>
              </a:spcBef>
              <a:buFont typeface="Wingdings" panose="05000000000000000000" pitchFamily="2" charset="2"/>
              <a:buNone/>
            </a:pPr>
            <a:r>
              <a:rPr lang="en-US" altLang="zh-CN" sz="2400" b="1" dirty="0">
                <a:ea typeface="楷体_GB2312" pitchFamily="49" charset="-122"/>
              </a:rPr>
              <a:t>	begin</a:t>
            </a:r>
          </a:p>
          <a:p>
            <a:pPr>
              <a:lnSpc>
                <a:spcPct val="90000"/>
              </a:lnSpc>
              <a:spcBef>
                <a:spcPct val="0"/>
              </a:spcBef>
              <a:buFont typeface="Wingdings" panose="05000000000000000000" pitchFamily="2" charset="2"/>
              <a:buNone/>
            </a:pPr>
            <a:r>
              <a:rPr lang="en-US" altLang="zh-CN" sz="2400" b="1" dirty="0">
                <a:ea typeface="楷体_GB2312" pitchFamily="49" charset="-122"/>
              </a:rPr>
              <a:t>	  if count ≥n then </a:t>
            </a:r>
            <a:r>
              <a:rPr lang="en-US" altLang="zh-CN" sz="2400" b="1" dirty="0" err="1">
                <a:solidFill>
                  <a:srgbClr val="FF0000"/>
                </a:solidFill>
                <a:ea typeface="楷体_GB2312" pitchFamily="49" charset="-122"/>
              </a:rPr>
              <a:t>notfull.wait</a:t>
            </a:r>
            <a:r>
              <a:rPr lang="en-US" altLang="zh-CN" sz="2400" b="1" dirty="0">
                <a:solidFill>
                  <a:srgbClr val="FF0000"/>
                </a:solidFill>
                <a:ea typeface="楷体_GB2312" pitchFamily="49" charset="-122"/>
              </a:rPr>
              <a:t>;</a:t>
            </a:r>
          </a:p>
          <a:p>
            <a:pPr>
              <a:lnSpc>
                <a:spcPct val="90000"/>
              </a:lnSpc>
              <a:spcBef>
                <a:spcPct val="0"/>
              </a:spcBef>
              <a:buFont typeface="Wingdings" panose="05000000000000000000" pitchFamily="2" charset="2"/>
              <a:buNone/>
            </a:pPr>
            <a:r>
              <a:rPr lang="en-US" altLang="zh-CN" sz="2400" b="1" dirty="0">
                <a:ea typeface="楷体_GB2312" pitchFamily="49" charset="-122"/>
              </a:rPr>
              <a:t>	    buffer(in):=</a:t>
            </a:r>
            <a:r>
              <a:rPr lang="en-US" altLang="zh-CN" sz="2400" b="1" dirty="0" err="1">
                <a:ea typeface="楷体_GB2312" pitchFamily="49" charset="-122"/>
              </a:rPr>
              <a:t>nextp</a:t>
            </a:r>
            <a:r>
              <a:rPr lang="en-US" altLang="zh-CN" sz="2400" b="1" dirty="0">
                <a:ea typeface="楷体_GB2312" pitchFamily="49" charset="-122"/>
              </a:rPr>
              <a:t>;</a:t>
            </a:r>
          </a:p>
          <a:p>
            <a:pPr>
              <a:lnSpc>
                <a:spcPct val="90000"/>
              </a:lnSpc>
              <a:spcBef>
                <a:spcPct val="0"/>
              </a:spcBef>
              <a:buFont typeface="Wingdings" panose="05000000000000000000" pitchFamily="2" charset="2"/>
              <a:buNone/>
            </a:pPr>
            <a:r>
              <a:rPr lang="en-US" altLang="zh-CN" sz="2400" b="1" dirty="0">
                <a:ea typeface="楷体_GB2312" pitchFamily="49" charset="-122"/>
              </a:rPr>
              <a:t>	    in:=(in+1)mod n</a:t>
            </a:r>
          </a:p>
          <a:p>
            <a:pPr>
              <a:lnSpc>
                <a:spcPct val="90000"/>
              </a:lnSpc>
              <a:spcBef>
                <a:spcPct val="0"/>
              </a:spcBef>
              <a:buFont typeface="Wingdings" panose="05000000000000000000" pitchFamily="2" charset="2"/>
              <a:buNone/>
            </a:pPr>
            <a:r>
              <a:rPr lang="en-US" altLang="zh-CN" sz="2400" b="1" dirty="0">
                <a:ea typeface="楷体_GB2312" pitchFamily="49" charset="-122"/>
              </a:rPr>
              <a:t>	    count:=count+1;</a:t>
            </a:r>
          </a:p>
          <a:p>
            <a:pPr>
              <a:lnSpc>
                <a:spcPct val="90000"/>
              </a:lnSpc>
              <a:spcBef>
                <a:spcPct val="0"/>
              </a:spcBef>
              <a:buFont typeface="Wingdings" panose="05000000000000000000" pitchFamily="2" charset="2"/>
              <a:buNone/>
            </a:pPr>
            <a:r>
              <a:rPr lang="en-US" altLang="zh-CN" sz="2400" b="1" dirty="0">
                <a:ea typeface="楷体_GB2312" pitchFamily="49" charset="-122"/>
              </a:rPr>
              <a:t>	    if </a:t>
            </a:r>
            <a:r>
              <a:rPr lang="en-US" altLang="zh-CN" sz="2400" b="1" dirty="0" err="1">
                <a:ea typeface="楷体_GB2312" pitchFamily="49" charset="-122"/>
              </a:rPr>
              <a:t>notempty.queue</a:t>
            </a:r>
            <a:r>
              <a:rPr lang="en-US" altLang="zh-CN" sz="2400" b="1" dirty="0">
                <a:ea typeface="楷体_GB2312" pitchFamily="49" charset="-122"/>
              </a:rPr>
              <a:t> then </a:t>
            </a:r>
            <a:r>
              <a:rPr lang="en-US" altLang="zh-CN" sz="2400" b="1" dirty="0" err="1">
                <a:solidFill>
                  <a:srgbClr val="FF0000"/>
                </a:solidFill>
                <a:ea typeface="楷体_GB2312" pitchFamily="49" charset="-122"/>
              </a:rPr>
              <a:t>notempty.signal</a:t>
            </a:r>
            <a:r>
              <a:rPr lang="en-US" altLang="zh-CN" sz="2400" b="1" dirty="0">
                <a:ea typeface="楷体_GB2312" pitchFamily="49" charset="-122"/>
              </a:rPr>
              <a:t>;</a:t>
            </a:r>
          </a:p>
          <a:p>
            <a:pPr>
              <a:lnSpc>
                <a:spcPct val="90000"/>
              </a:lnSpc>
              <a:spcBef>
                <a:spcPct val="0"/>
              </a:spcBef>
              <a:buFont typeface="Wingdings" panose="05000000000000000000" pitchFamily="2" charset="2"/>
              <a:buNone/>
            </a:pPr>
            <a:r>
              <a:rPr lang="en-US" altLang="zh-CN" sz="2400" b="1" dirty="0">
                <a:ea typeface="楷体_GB2312" pitchFamily="49" charset="-122"/>
              </a:rPr>
              <a:t>	end</a:t>
            </a:r>
          </a:p>
          <a:p>
            <a:pPr>
              <a:lnSpc>
                <a:spcPct val="90000"/>
              </a:lnSpc>
              <a:spcBef>
                <a:spcPct val="0"/>
              </a:spcBef>
              <a:buFont typeface="Wingdings" panose="05000000000000000000" pitchFamily="2" charset="2"/>
              <a:buNone/>
            </a:pPr>
            <a:r>
              <a:rPr lang="en-US" altLang="zh-CN" sz="2400" b="1" dirty="0">
                <a:ea typeface="楷体_GB2312" pitchFamily="49" charset="-122"/>
              </a:rPr>
              <a:t>Procedure entry get(item)</a:t>
            </a:r>
          </a:p>
          <a:p>
            <a:pPr>
              <a:lnSpc>
                <a:spcPct val="90000"/>
              </a:lnSpc>
              <a:spcBef>
                <a:spcPct val="0"/>
              </a:spcBef>
              <a:buFont typeface="Wingdings" panose="05000000000000000000" pitchFamily="2" charset="2"/>
              <a:buNone/>
            </a:pPr>
            <a:r>
              <a:rPr lang="en-US" altLang="zh-CN" sz="2400" b="1" dirty="0">
                <a:ea typeface="楷体_GB2312" pitchFamily="49" charset="-122"/>
              </a:rPr>
              <a:t>	begin</a:t>
            </a:r>
          </a:p>
          <a:p>
            <a:pPr>
              <a:lnSpc>
                <a:spcPct val="90000"/>
              </a:lnSpc>
              <a:spcBef>
                <a:spcPct val="0"/>
              </a:spcBef>
              <a:buFont typeface="Wingdings" panose="05000000000000000000" pitchFamily="2" charset="2"/>
              <a:buNone/>
            </a:pPr>
            <a:r>
              <a:rPr lang="en-US" altLang="zh-CN" sz="2400" b="1" dirty="0">
                <a:ea typeface="楷体_GB2312" pitchFamily="49" charset="-122"/>
              </a:rPr>
              <a:t>	  if count ≤ 0 then </a:t>
            </a:r>
            <a:r>
              <a:rPr lang="en-US" altLang="zh-CN" sz="2400" b="1" dirty="0" err="1">
                <a:solidFill>
                  <a:srgbClr val="FF0000"/>
                </a:solidFill>
                <a:ea typeface="楷体_GB2312" pitchFamily="49" charset="-122"/>
              </a:rPr>
              <a:t>notempty.wait</a:t>
            </a:r>
            <a:r>
              <a:rPr lang="en-US" altLang="zh-CN" sz="2400" b="1" dirty="0">
                <a:solidFill>
                  <a:srgbClr val="FF0000"/>
                </a:solidFill>
                <a:ea typeface="楷体_GB2312" pitchFamily="49" charset="-122"/>
              </a:rPr>
              <a:t>;</a:t>
            </a:r>
          </a:p>
          <a:p>
            <a:pPr>
              <a:lnSpc>
                <a:spcPct val="90000"/>
              </a:lnSpc>
              <a:spcBef>
                <a:spcPct val="0"/>
              </a:spcBef>
              <a:buFont typeface="Wingdings" panose="05000000000000000000" pitchFamily="2" charset="2"/>
              <a:buNone/>
            </a:pPr>
            <a:r>
              <a:rPr lang="en-US" altLang="zh-CN" sz="2400" b="1" dirty="0">
                <a:ea typeface="楷体_GB2312" pitchFamily="49" charset="-122"/>
              </a:rPr>
              <a:t>	    </a:t>
            </a:r>
            <a:r>
              <a:rPr lang="en-US" altLang="zh-CN" sz="2400" b="1" dirty="0" err="1">
                <a:ea typeface="楷体_GB2312" pitchFamily="49" charset="-122"/>
              </a:rPr>
              <a:t>nextc</a:t>
            </a:r>
            <a:r>
              <a:rPr lang="en-US" altLang="zh-CN" sz="2400" b="1" dirty="0">
                <a:ea typeface="楷体_GB2312" pitchFamily="49" charset="-122"/>
              </a:rPr>
              <a:t>:=buffer(out);</a:t>
            </a:r>
          </a:p>
          <a:p>
            <a:pPr>
              <a:lnSpc>
                <a:spcPct val="90000"/>
              </a:lnSpc>
              <a:spcBef>
                <a:spcPct val="0"/>
              </a:spcBef>
              <a:buFont typeface="Wingdings" panose="05000000000000000000" pitchFamily="2" charset="2"/>
              <a:buNone/>
            </a:pPr>
            <a:r>
              <a:rPr lang="en-US" altLang="zh-CN" sz="2400" b="1" dirty="0">
                <a:ea typeface="楷体_GB2312" pitchFamily="49" charset="-122"/>
              </a:rPr>
              <a:t>	    out:=(out+1)mod n</a:t>
            </a:r>
          </a:p>
          <a:p>
            <a:pPr>
              <a:lnSpc>
                <a:spcPct val="90000"/>
              </a:lnSpc>
              <a:spcBef>
                <a:spcPct val="0"/>
              </a:spcBef>
              <a:buFont typeface="Wingdings" panose="05000000000000000000" pitchFamily="2" charset="2"/>
              <a:buNone/>
            </a:pPr>
            <a:r>
              <a:rPr lang="en-US" altLang="zh-CN" sz="2400" b="1" dirty="0">
                <a:ea typeface="楷体_GB2312" pitchFamily="49" charset="-122"/>
              </a:rPr>
              <a:t>	    count:=count-1;</a:t>
            </a:r>
          </a:p>
          <a:p>
            <a:pPr>
              <a:lnSpc>
                <a:spcPct val="90000"/>
              </a:lnSpc>
              <a:spcBef>
                <a:spcPct val="0"/>
              </a:spcBef>
              <a:buFont typeface="Wingdings" panose="05000000000000000000" pitchFamily="2" charset="2"/>
              <a:buNone/>
            </a:pPr>
            <a:r>
              <a:rPr lang="en-US" altLang="zh-CN" sz="2400" b="1" dirty="0">
                <a:ea typeface="楷体_GB2312" pitchFamily="49" charset="-122"/>
              </a:rPr>
              <a:t>	    if </a:t>
            </a:r>
            <a:r>
              <a:rPr lang="en-US" altLang="zh-CN" sz="2400" b="1" dirty="0" err="1">
                <a:ea typeface="楷体_GB2312" pitchFamily="49" charset="-122"/>
              </a:rPr>
              <a:t>notfull.queue</a:t>
            </a:r>
            <a:r>
              <a:rPr lang="en-US" altLang="zh-CN" sz="2400" b="1" dirty="0">
                <a:ea typeface="楷体_GB2312" pitchFamily="49" charset="-122"/>
              </a:rPr>
              <a:t> then </a:t>
            </a:r>
            <a:r>
              <a:rPr lang="en-US" altLang="zh-CN" sz="2400" b="1" dirty="0" err="1">
                <a:solidFill>
                  <a:srgbClr val="FF0000"/>
                </a:solidFill>
                <a:ea typeface="楷体_GB2312" pitchFamily="49" charset="-122"/>
              </a:rPr>
              <a:t>notfull.signal</a:t>
            </a:r>
            <a:r>
              <a:rPr lang="en-US" altLang="zh-CN" sz="2400" b="1" dirty="0">
                <a:ea typeface="楷体_GB2312" pitchFamily="49" charset="-122"/>
              </a:rPr>
              <a:t>;</a:t>
            </a:r>
          </a:p>
          <a:p>
            <a:pPr>
              <a:lnSpc>
                <a:spcPct val="90000"/>
              </a:lnSpc>
              <a:spcBef>
                <a:spcPct val="0"/>
              </a:spcBef>
              <a:buFont typeface="Wingdings" panose="05000000000000000000" pitchFamily="2" charset="2"/>
              <a:buNone/>
            </a:pPr>
            <a:r>
              <a:rPr lang="en-US" altLang="zh-CN" sz="2400" b="1" dirty="0">
                <a:ea typeface="楷体_GB2312" pitchFamily="49" charset="-122"/>
              </a:rPr>
              <a:t>	end</a:t>
            </a:r>
          </a:p>
          <a:p>
            <a:pPr>
              <a:lnSpc>
                <a:spcPct val="90000"/>
              </a:lnSpc>
              <a:spcBef>
                <a:spcPct val="0"/>
              </a:spcBef>
              <a:buFont typeface="Wingdings" panose="05000000000000000000" pitchFamily="2" charset="2"/>
              <a:buNone/>
            </a:pPr>
            <a:r>
              <a:rPr lang="en-US" altLang="zh-CN" sz="2400" b="1" dirty="0">
                <a:ea typeface="楷体_GB2312" pitchFamily="49" charset="-122"/>
              </a:rPr>
              <a:t>Begin in:=out:=0; count:=0 end</a:t>
            </a:r>
          </a:p>
          <a:p>
            <a:pPr>
              <a:lnSpc>
                <a:spcPct val="90000"/>
              </a:lnSpc>
              <a:spcBef>
                <a:spcPct val="0"/>
              </a:spcBef>
              <a:buFont typeface="Wingdings" panose="05000000000000000000" pitchFamily="2" charset="2"/>
              <a:buNone/>
            </a:pPr>
            <a:endParaRPr lang="en-US" altLang="zh-CN" sz="2400" b="1" dirty="0">
              <a:ea typeface="楷体_GB2312" pitchFamily="49" charset="-122"/>
            </a:endParaRPr>
          </a:p>
        </p:txBody>
      </p:sp>
      <p:sp>
        <p:nvSpPr>
          <p:cNvPr id="2" name="矩形 1"/>
          <p:cNvSpPr/>
          <p:nvPr/>
        </p:nvSpPr>
        <p:spPr>
          <a:xfrm>
            <a:off x="5580112" y="620688"/>
            <a:ext cx="1112805" cy="461665"/>
          </a:xfrm>
          <a:prstGeom prst="rect">
            <a:avLst/>
          </a:prstGeom>
        </p:spPr>
        <p:txBody>
          <a:bodyPr wrap="none">
            <a:spAutoFit/>
          </a:bodyPr>
          <a:lstStyle/>
          <a:p>
            <a:r>
              <a:rPr lang="zh-CN" altLang="en-US" sz="2400" dirty="0">
                <a:effectLst/>
                <a:latin typeface="黑体" panose="02010609060101010101" pitchFamily="2" charset="-122"/>
                <a:ea typeface="黑体" panose="02010609060101010101" pitchFamily="2" charset="-122"/>
              </a:rPr>
              <a:t>生产者</a:t>
            </a:r>
          </a:p>
        </p:txBody>
      </p:sp>
      <p:sp>
        <p:nvSpPr>
          <p:cNvPr id="4" name="矩形 3"/>
          <p:cNvSpPr/>
          <p:nvPr/>
        </p:nvSpPr>
        <p:spPr>
          <a:xfrm>
            <a:off x="5580112" y="3068960"/>
            <a:ext cx="1112805" cy="461665"/>
          </a:xfrm>
          <a:prstGeom prst="rect">
            <a:avLst/>
          </a:prstGeom>
        </p:spPr>
        <p:txBody>
          <a:bodyPr wrap="none">
            <a:spAutoFit/>
          </a:bodyPr>
          <a:lstStyle/>
          <a:p>
            <a:r>
              <a:rPr lang="zh-CN" altLang="en-US" sz="2400" dirty="0">
                <a:effectLst/>
                <a:latin typeface="黑体" panose="02010609060101010101" pitchFamily="2" charset="-122"/>
                <a:ea typeface="黑体" panose="02010609060101010101" pitchFamily="2" charset="-122"/>
              </a:rPr>
              <a:t>消费者</a:t>
            </a:r>
          </a:p>
        </p:txBody>
      </p:sp>
    </p:spTree>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Rectangle 3"/>
          <p:cNvSpPr>
            <a:spLocks noGrp="1" noChangeArrowheads="1"/>
          </p:cNvSpPr>
          <p:nvPr>
            <p:ph type="body" sz="half" idx="1"/>
          </p:nvPr>
        </p:nvSpPr>
        <p:spPr>
          <a:xfrm>
            <a:off x="762000" y="762000"/>
            <a:ext cx="7697788" cy="5259388"/>
          </a:xfrm>
        </p:spPr>
        <p:style>
          <a:lnRef idx="1">
            <a:schemeClr val="accent1"/>
          </a:lnRef>
          <a:fillRef idx="2">
            <a:schemeClr val="accent1"/>
          </a:fillRef>
          <a:effectRef idx="1">
            <a:schemeClr val="accent1"/>
          </a:effectRef>
          <a:fontRef idx="minor">
            <a:schemeClr val="dk1"/>
          </a:fontRef>
        </p:style>
        <p:txBody>
          <a:bodyPr/>
          <a:lstStyle/>
          <a:p>
            <a:pPr>
              <a:spcBef>
                <a:spcPct val="0"/>
              </a:spcBef>
              <a:buFont typeface="Wingdings" panose="05000000000000000000" pitchFamily="2" charset="2"/>
              <a:buNone/>
            </a:pPr>
            <a:r>
              <a:rPr lang="zh-CN" altLang="en-US" sz="2400" b="1" dirty="0">
                <a:ea typeface="楷体_GB2312" pitchFamily="49" charset="-122"/>
              </a:rPr>
              <a:t>例：</a:t>
            </a:r>
          </a:p>
          <a:p>
            <a:pPr>
              <a:spcBef>
                <a:spcPct val="0"/>
              </a:spcBef>
              <a:buFont typeface="Wingdings" panose="05000000000000000000" pitchFamily="2" charset="2"/>
              <a:buNone/>
            </a:pPr>
            <a:r>
              <a:rPr lang="en-US" altLang="zh-CN" sz="2400" b="1" dirty="0">
                <a:ea typeface="楷体_GB2312" pitchFamily="49" charset="-122"/>
              </a:rPr>
              <a:t>producer: begin</a:t>
            </a:r>
          </a:p>
          <a:p>
            <a:pPr>
              <a:spcBef>
                <a:spcPct val="0"/>
              </a:spcBef>
              <a:buFont typeface="Wingdings" panose="05000000000000000000" pitchFamily="2" charset="2"/>
              <a:buNone/>
            </a:pPr>
            <a:r>
              <a:rPr lang="en-US" altLang="zh-CN" sz="2400" b="1" dirty="0">
                <a:ea typeface="楷体_GB2312" pitchFamily="49" charset="-122"/>
              </a:rPr>
              <a:t>	repeat</a:t>
            </a:r>
          </a:p>
          <a:p>
            <a:pPr>
              <a:spcBef>
                <a:spcPct val="0"/>
              </a:spcBef>
              <a:buFont typeface="Wingdings" panose="05000000000000000000" pitchFamily="2" charset="2"/>
              <a:buNone/>
            </a:pPr>
            <a:r>
              <a:rPr lang="en-US" altLang="zh-CN" sz="2400" b="1" dirty="0">
                <a:ea typeface="楷体_GB2312" pitchFamily="49" charset="-122"/>
              </a:rPr>
              <a:t>	  produce a item </a:t>
            </a:r>
            <a:r>
              <a:rPr lang="en-US" altLang="zh-CN" sz="2400" b="1" dirty="0" err="1">
                <a:ea typeface="楷体_GB2312" pitchFamily="49" charset="-122"/>
              </a:rPr>
              <a:t>nextp</a:t>
            </a:r>
            <a:endParaRPr lang="en-US" altLang="zh-CN" sz="2400" b="1" dirty="0">
              <a:ea typeface="楷体_GB2312" pitchFamily="49" charset="-122"/>
            </a:endParaRPr>
          </a:p>
          <a:p>
            <a:pPr>
              <a:spcBef>
                <a:spcPct val="0"/>
              </a:spcBef>
              <a:buFont typeface="Wingdings" panose="05000000000000000000" pitchFamily="2" charset="2"/>
              <a:buNone/>
            </a:pPr>
            <a:r>
              <a:rPr lang="en-US" altLang="zh-CN" sz="2400" b="1" dirty="0">
                <a:ea typeface="楷体_GB2312" pitchFamily="49" charset="-122"/>
              </a:rPr>
              <a:t>	  </a:t>
            </a:r>
            <a:r>
              <a:rPr lang="en-US" altLang="zh-CN" sz="2400" b="1" dirty="0">
                <a:solidFill>
                  <a:srgbClr val="FF0000"/>
                </a:solidFill>
                <a:ea typeface="楷体_GB2312" pitchFamily="49" charset="-122"/>
              </a:rPr>
              <a:t>PC. put </a:t>
            </a:r>
            <a:r>
              <a:rPr lang="en-US" altLang="zh-CN" sz="2400" b="1" dirty="0">
                <a:ea typeface="楷体_GB2312" pitchFamily="49" charset="-122"/>
              </a:rPr>
              <a:t>(item);</a:t>
            </a:r>
          </a:p>
          <a:p>
            <a:pPr>
              <a:spcBef>
                <a:spcPct val="0"/>
              </a:spcBef>
              <a:buFont typeface="Wingdings" panose="05000000000000000000" pitchFamily="2" charset="2"/>
              <a:buNone/>
            </a:pPr>
            <a:r>
              <a:rPr lang="en-US" altLang="zh-CN" sz="2400" b="1" dirty="0">
                <a:ea typeface="楷体_GB2312" pitchFamily="49" charset="-122"/>
              </a:rPr>
              <a:t>	until false</a:t>
            </a:r>
          </a:p>
          <a:p>
            <a:pPr>
              <a:spcBef>
                <a:spcPct val="0"/>
              </a:spcBef>
              <a:buFont typeface="Wingdings" panose="05000000000000000000" pitchFamily="2" charset="2"/>
              <a:buNone/>
            </a:pPr>
            <a:r>
              <a:rPr lang="en-US" altLang="zh-CN" sz="2400" b="1" dirty="0">
                <a:ea typeface="楷体_GB2312" pitchFamily="49" charset="-122"/>
              </a:rPr>
              <a:t>	End</a:t>
            </a:r>
          </a:p>
          <a:p>
            <a:pPr>
              <a:spcBef>
                <a:spcPct val="0"/>
              </a:spcBef>
              <a:buFont typeface="Wingdings" panose="05000000000000000000" pitchFamily="2" charset="2"/>
              <a:buNone/>
            </a:pPr>
            <a:r>
              <a:rPr lang="en-US" altLang="zh-CN" sz="2400" b="1" dirty="0">
                <a:ea typeface="楷体_GB2312" pitchFamily="49" charset="-122"/>
              </a:rPr>
              <a:t>consumer: begin</a:t>
            </a:r>
          </a:p>
          <a:p>
            <a:pPr>
              <a:spcBef>
                <a:spcPct val="0"/>
              </a:spcBef>
              <a:buFont typeface="Wingdings" panose="05000000000000000000" pitchFamily="2" charset="2"/>
              <a:buNone/>
            </a:pPr>
            <a:r>
              <a:rPr lang="en-US" altLang="zh-CN" sz="2400" b="1" dirty="0">
                <a:ea typeface="楷体_GB2312" pitchFamily="49" charset="-122"/>
              </a:rPr>
              <a:t>	repeat</a:t>
            </a:r>
          </a:p>
          <a:p>
            <a:pPr>
              <a:spcBef>
                <a:spcPct val="0"/>
              </a:spcBef>
              <a:buFont typeface="Wingdings" panose="05000000000000000000" pitchFamily="2" charset="2"/>
              <a:buNone/>
            </a:pPr>
            <a:r>
              <a:rPr lang="en-US" altLang="zh-CN" sz="2400" b="1" dirty="0">
                <a:ea typeface="楷体_GB2312" pitchFamily="49" charset="-122"/>
              </a:rPr>
              <a:t>	  </a:t>
            </a:r>
            <a:r>
              <a:rPr lang="en-US" altLang="zh-CN" sz="2400" b="1" dirty="0" err="1">
                <a:solidFill>
                  <a:srgbClr val="FF0000"/>
                </a:solidFill>
                <a:ea typeface="楷体_GB2312" pitchFamily="49" charset="-122"/>
              </a:rPr>
              <a:t>PC.get</a:t>
            </a:r>
            <a:r>
              <a:rPr lang="en-US" altLang="zh-CN" sz="2400" b="1" dirty="0">
                <a:ea typeface="楷体_GB2312" pitchFamily="49" charset="-122"/>
              </a:rPr>
              <a:t>(item);</a:t>
            </a:r>
          </a:p>
          <a:p>
            <a:pPr>
              <a:spcBef>
                <a:spcPct val="0"/>
              </a:spcBef>
              <a:buFont typeface="Wingdings" panose="05000000000000000000" pitchFamily="2" charset="2"/>
              <a:buNone/>
            </a:pPr>
            <a:r>
              <a:rPr lang="en-US" altLang="zh-CN" sz="2400" b="1" dirty="0">
                <a:ea typeface="楷体_GB2312" pitchFamily="49" charset="-122"/>
              </a:rPr>
              <a:t>	  consume the item in </a:t>
            </a:r>
            <a:r>
              <a:rPr lang="en-US" altLang="zh-CN" sz="2400" b="1" dirty="0" err="1">
                <a:ea typeface="楷体_GB2312" pitchFamily="49" charset="-122"/>
              </a:rPr>
              <a:t>nextc</a:t>
            </a:r>
            <a:r>
              <a:rPr lang="en-US" altLang="zh-CN" sz="2400" b="1" dirty="0">
                <a:ea typeface="楷体_GB2312" pitchFamily="49" charset="-122"/>
              </a:rPr>
              <a:t>;			</a:t>
            </a:r>
          </a:p>
          <a:p>
            <a:pPr>
              <a:spcBef>
                <a:spcPct val="0"/>
              </a:spcBef>
              <a:buFont typeface="Wingdings" panose="05000000000000000000" pitchFamily="2" charset="2"/>
              <a:buNone/>
            </a:pPr>
            <a:r>
              <a:rPr lang="en-US" altLang="zh-CN" sz="2400" b="1" dirty="0">
                <a:ea typeface="楷体_GB2312" pitchFamily="49" charset="-122"/>
              </a:rPr>
              <a:t>	until false</a:t>
            </a:r>
          </a:p>
          <a:p>
            <a:pPr>
              <a:spcBef>
                <a:spcPct val="0"/>
              </a:spcBef>
              <a:buFont typeface="Wingdings" panose="05000000000000000000" pitchFamily="2" charset="2"/>
              <a:buNone/>
            </a:pPr>
            <a:r>
              <a:rPr lang="en-US" altLang="zh-CN" sz="2400" b="1" dirty="0">
                <a:ea typeface="楷体_GB2312" pitchFamily="49" charset="-122"/>
              </a:rPr>
              <a:t>	end 	</a:t>
            </a:r>
          </a:p>
          <a:p>
            <a:pPr>
              <a:spcBef>
                <a:spcPct val="0"/>
              </a:spcBef>
              <a:buFont typeface="Wingdings" panose="05000000000000000000" pitchFamily="2" charset="2"/>
              <a:buNone/>
            </a:pPr>
            <a:r>
              <a:rPr lang="zh-CN" altLang="en-US" sz="2400" b="1" dirty="0">
                <a:ea typeface="楷体_GB2312" pitchFamily="49" charset="-122"/>
              </a:rPr>
              <a:t>可见，由管程来实现后，进程的同步更简单明了。</a:t>
            </a:r>
          </a:p>
        </p:txBody>
      </p:sp>
    </p:spTree>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6" name="Text Box 4"/>
          <p:cNvSpPr txBox="1">
            <a:spLocks noChangeArrowheads="1"/>
          </p:cNvSpPr>
          <p:nvPr/>
        </p:nvSpPr>
        <p:spPr bwMode="auto">
          <a:xfrm>
            <a:off x="323528" y="1268760"/>
            <a:ext cx="8568952" cy="4493538"/>
          </a:xfrm>
          <a:prstGeom prst="rect">
            <a:avLst/>
          </a:prstGeom>
          <a:noFill/>
          <a:ln w="9525">
            <a:noFill/>
            <a:miter lim="800000"/>
          </a:ln>
          <a:effectLst/>
        </p:spPr>
        <p:txBody>
          <a:bodyPr wrap="square">
            <a:spAutoFit/>
          </a:bodyPr>
          <a:lstStyle/>
          <a:p>
            <a:pPr>
              <a:buClr>
                <a:schemeClr val="accent2"/>
              </a:buClr>
              <a:buFont typeface="Wingdings" panose="05000000000000000000" pitchFamily="2" charset="2"/>
              <a:buChar char="p"/>
            </a:pPr>
            <a:r>
              <a:rPr kumimoji="1" lang="en-US" altLang="zh-CN" sz="1800" b="0" dirty="0">
                <a:effectLst/>
                <a:latin typeface="宋体" panose="02010600030101010101" pitchFamily="2" charset="-122"/>
                <a:ea typeface="宋体" panose="02010600030101010101" pitchFamily="2" charset="-122"/>
              </a:rPr>
              <a:t> </a:t>
            </a:r>
            <a:r>
              <a:rPr kumimoji="1" lang="zh-CN" altLang="en-US" sz="2400" dirty="0">
                <a:effectLst/>
                <a:latin typeface="黑体" panose="02010609060101010101" pitchFamily="2" charset="-122"/>
                <a:ea typeface="黑体" panose="02010609060101010101" pitchFamily="2" charset="-122"/>
              </a:rPr>
              <a:t>引入目的：为了使并发编程更容易保证正确性。（使用信号量机制，一处很小的错误将导致很大的麻烦。）</a:t>
            </a:r>
            <a:endParaRPr kumimoji="1" lang="en-US" altLang="zh-CN" sz="2400" dirty="0">
              <a:effectLst/>
              <a:latin typeface="黑体" panose="02010609060101010101" pitchFamily="2" charset="-122"/>
              <a:ea typeface="黑体" panose="02010609060101010101" pitchFamily="2" charset="-122"/>
            </a:endParaRPr>
          </a:p>
          <a:p>
            <a:pPr>
              <a:buFont typeface="Wingdings" panose="05000000000000000000" pitchFamily="2" charset="2"/>
              <a:buChar char="p"/>
            </a:pPr>
            <a:r>
              <a:rPr kumimoji="1" lang="zh-CN" altLang="en-US" sz="2400" dirty="0">
                <a:effectLst/>
                <a:latin typeface="黑体" panose="02010609060101010101" pitchFamily="2" charset="-122"/>
                <a:ea typeface="黑体" panose="02010609060101010101" pitchFamily="2" charset="-122"/>
              </a:rPr>
              <a:t>一组相关的数据结构和过程一并称为管程。</a:t>
            </a:r>
          </a:p>
          <a:p>
            <a:pPr marL="457200" lvl="2" algn="just">
              <a:spcBef>
                <a:spcPts val="600"/>
              </a:spcBef>
              <a:buFont typeface="Wingdings" panose="05000000000000000000" pitchFamily="2" charset="2"/>
              <a:buChar char="n"/>
            </a:pPr>
            <a:r>
              <a:rPr kumimoji="1" lang="zh-CN" altLang="en-US" sz="2400" dirty="0">
                <a:effectLst/>
                <a:latin typeface="黑体" panose="02010609060101010101" pitchFamily="2" charset="-122"/>
                <a:ea typeface="黑体" panose="02010609060101010101" pitchFamily="2" charset="-122"/>
              </a:rPr>
              <a:t> </a:t>
            </a:r>
            <a:r>
              <a:rPr kumimoji="1" lang="zh-CN" altLang="en-US" sz="2000" dirty="0">
                <a:effectLst/>
                <a:latin typeface="黑体" panose="02010609060101010101" pitchFamily="2" charset="-122"/>
                <a:ea typeface="黑体" panose="02010609060101010101" pitchFamily="2" charset="-122"/>
              </a:rPr>
              <a:t>任一时刻管程中只能有一个活跃进程。进入管程时的互斥由编译器负责，即实现了临界区互斥的自动化。</a:t>
            </a:r>
            <a:endParaRPr kumimoji="1" lang="en-US" altLang="zh-CN" sz="2000" dirty="0">
              <a:effectLst/>
              <a:latin typeface="黑体" panose="02010609060101010101" pitchFamily="2" charset="-122"/>
              <a:ea typeface="黑体" panose="02010609060101010101" pitchFamily="2" charset="-122"/>
            </a:endParaRPr>
          </a:p>
          <a:p>
            <a:pPr algn="just">
              <a:buFont typeface="Wingdings" panose="05000000000000000000" pitchFamily="2" charset="2"/>
              <a:buChar char="p"/>
            </a:pPr>
            <a:r>
              <a:rPr kumimoji="1" lang="zh-CN" altLang="en-US" sz="2400" dirty="0">
                <a:effectLst/>
                <a:latin typeface="黑体" panose="02010609060101010101" pitchFamily="2" charset="-122"/>
                <a:ea typeface="黑体" panose="02010609060101010101" pitchFamily="2" charset="-122"/>
              </a:rPr>
              <a:t>管程提供了一种实现互斥的简便途径，同时引入条件变量及两个相关操作</a:t>
            </a:r>
            <a:r>
              <a:rPr kumimoji="1" lang="en-US" altLang="zh-CN" sz="2400" dirty="0">
                <a:effectLst/>
                <a:latin typeface="黑体" panose="02010609060101010101" pitchFamily="2" charset="-122"/>
                <a:ea typeface="黑体" panose="02010609060101010101" pitchFamily="2" charset="-122"/>
              </a:rPr>
              <a:t>wait</a:t>
            </a:r>
            <a:r>
              <a:rPr kumimoji="1" lang="zh-CN" altLang="en-US" sz="2400" dirty="0">
                <a:effectLst/>
                <a:latin typeface="黑体" panose="02010609060101010101" pitchFamily="2" charset="-122"/>
                <a:ea typeface="黑体" panose="02010609060101010101" pitchFamily="2" charset="-122"/>
              </a:rPr>
              <a:t>和</a:t>
            </a:r>
            <a:r>
              <a:rPr kumimoji="1" lang="en-US" altLang="zh-CN" sz="2400" dirty="0">
                <a:effectLst/>
                <a:latin typeface="黑体" panose="02010609060101010101" pitchFamily="2" charset="-122"/>
                <a:ea typeface="黑体" panose="02010609060101010101" pitchFamily="2" charset="-122"/>
              </a:rPr>
              <a:t>signal</a:t>
            </a:r>
            <a:r>
              <a:rPr kumimoji="1" lang="zh-CN" altLang="en-US" sz="2400" dirty="0">
                <a:effectLst/>
                <a:latin typeface="黑体" panose="02010609060101010101" pitchFamily="2" charset="-122"/>
                <a:ea typeface="黑体" panose="02010609060101010101" pitchFamily="2" charset="-122"/>
              </a:rPr>
              <a:t>使得进程在无法继续运行时阻塞。</a:t>
            </a:r>
            <a:endParaRPr kumimoji="1" lang="en-US" altLang="zh-CN" sz="2400" dirty="0">
              <a:effectLst/>
              <a:latin typeface="黑体" panose="02010609060101010101" pitchFamily="2" charset="-122"/>
              <a:ea typeface="黑体" panose="02010609060101010101" pitchFamily="2" charset="-122"/>
            </a:endParaRPr>
          </a:p>
          <a:p>
            <a:pPr lvl="1" algn="just">
              <a:spcBef>
                <a:spcPts val="600"/>
              </a:spcBef>
              <a:buFont typeface="Wingdings" panose="05000000000000000000" pitchFamily="2" charset="2"/>
              <a:buChar char="n"/>
            </a:pPr>
            <a:r>
              <a:rPr kumimoji="1" lang="zh-CN" altLang="en-US" sz="2400" dirty="0">
                <a:effectLst/>
                <a:latin typeface="黑体" panose="02010609060101010101" pitchFamily="2" charset="-122"/>
                <a:ea typeface="黑体" panose="02010609060101010101" pitchFamily="2" charset="-122"/>
              </a:rPr>
              <a:t> </a:t>
            </a:r>
            <a:r>
              <a:rPr kumimoji="1" lang="zh-CN" altLang="en-US" sz="2000" dirty="0">
                <a:effectLst/>
                <a:latin typeface="黑体" panose="02010609060101010101" pitchFamily="2" charset="-122"/>
                <a:ea typeface="黑体" panose="02010609060101010101" pitchFamily="2" charset="-122"/>
              </a:rPr>
              <a:t>执行</a:t>
            </a:r>
            <a:r>
              <a:rPr kumimoji="1" lang="en-US" altLang="zh-CN" sz="2000" dirty="0" err="1">
                <a:effectLst/>
                <a:latin typeface="黑体" panose="02010609060101010101" pitchFamily="2" charset="-122"/>
                <a:ea typeface="黑体" panose="02010609060101010101" pitchFamily="2" charset="-122"/>
              </a:rPr>
              <a:t>x.wait</a:t>
            </a:r>
            <a:r>
              <a:rPr kumimoji="1" lang="zh-CN" altLang="en-US" sz="2000" dirty="0">
                <a:effectLst/>
                <a:latin typeface="黑体" panose="02010609060101010101" pitchFamily="2" charset="-122"/>
                <a:ea typeface="黑体" panose="02010609060101010101" pitchFamily="2" charset="-122"/>
              </a:rPr>
              <a:t>操作：引起进程阻塞，排在等待</a:t>
            </a:r>
            <a:r>
              <a:rPr kumimoji="1" lang="en-US" altLang="zh-CN" sz="2000" dirty="0">
                <a:effectLst/>
                <a:latin typeface="黑体" panose="02010609060101010101" pitchFamily="2" charset="-122"/>
                <a:ea typeface="黑体" panose="02010609060101010101" pitchFamily="2" charset="-122"/>
              </a:rPr>
              <a:t>x</a:t>
            </a:r>
            <a:r>
              <a:rPr kumimoji="1" lang="zh-CN" altLang="en-US" sz="2000" dirty="0">
                <a:effectLst/>
                <a:latin typeface="黑体" panose="02010609060101010101" pitchFamily="2" charset="-122"/>
                <a:ea typeface="黑体" panose="02010609060101010101" pitchFamily="2" charset="-122"/>
              </a:rPr>
              <a:t>队列中。</a:t>
            </a:r>
          </a:p>
          <a:p>
            <a:pPr lvl="1" algn="just">
              <a:spcBef>
                <a:spcPts val="600"/>
              </a:spcBef>
              <a:buFont typeface="Wingdings" panose="05000000000000000000" pitchFamily="2" charset="2"/>
              <a:buChar char="n"/>
            </a:pPr>
            <a:r>
              <a:rPr kumimoji="1" lang="zh-CN" altLang="en-US" sz="2400" dirty="0">
                <a:effectLst/>
                <a:latin typeface="黑体" panose="02010609060101010101" pitchFamily="2" charset="-122"/>
                <a:ea typeface="黑体" panose="02010609060101010101" pitchFamily="2" charset="-122"/>
              </a:rPr>
              <a:t> </a:t>
            </a:r>
            <a:r>
              <a:rPr kumimoji="1" lang="zh-CN" altLang="en-US" sz="2000" dirty="0">
                <a:effectLst/>
                <a:latin typeface="黑体" panose="02010609060101010101" pitchFamily="2" charset="-122"/>
                <a:ea typeface="黑体" panose="02010609060101010101" pitchFamily="2" charset="-122"/>
              </a:rPr>
              <a:t>执行</a:t>
            </a:r>
            <a:r>
              <a:rPr kumimoji="1" lang="en-US" altLang="zh-CN" sz="2000" dirty="0" err="1">
                <a:effectLst/>
                <a:latin typeface="黑体" panose="02010609060101010101" pitchFamily="2" charset="-122"/>
                <a:ea typeface="黑体" panose="02010609060101010101" pitchFamily="2" charset="-122"/>
              </a:rPr>
              <a:t>x.signal</a:t>
            </a:r>
            <a:r>
              <a:rPr kumimoji="1" lang="zh-CN" altLang="en-US" sz="2000" dirty="0">
                <a:effectLst/>
                <a:latin typeface="黑体" panose="02010609060101010101" pitchFamily="2" charset="-122"/>
                <a:ea typeface="黑体" panose="02010609060101010101" pitchFamily="2" charset="-122"/>
              </a:rPr>
              <a:t>操作：唤醒等待</a:t>
            </a:r>
            <a:r>
              <a:rPr kumimoji="1" lang="en-US" altLang="zh-CN" sz="2000" dirty="0">
                <a:effectLst/>
                <a:latin typeface="黑体" panose="02010609060101010101" pitchFamily="2" charset="-122"/>
                <a:ea typeface="黑体" panose="02010609060101010101" pitchFamily="2" charset="-122"/>
              </a:rPr>
              <a:t>x</a:t>
            </a:r>
            <a:r>
              <a:rPr kumimoji="1" lang="zh-CN" altLang="en-US" sz="2000" dirty="0">
                <a:effectLst/>
                <a:latin typeface="黑体" panose="02010609060101010101" pitchFamily="2" charset="-122"/>
                <a:ea typeface="黑体" panose="02010609060101010101" pitchFamily="2" charset="-122"/>
              </a:rPr>
              <a:t>队列中的队首进程。</a:t>
            </a:r>
          </a:p>
          <a:p>
            <a:pPr algn="just"/>
            <a:r>
              <a:rPr kumimoji="1" lang="zh-CN" altLang="en-US" sz="2400" u="sng" dirty="0">
                <a:effectLst/>
                <a:latin typeface="Times New Roman" panose="02020603050405020304" pitchFamily="18" charset="0"/>
                <a:ea typeface="楷体_GB2312" pitchFamily="49" charset="-122"/>
              </a:rPr>
              <a:t>注：此时条件变量不象在信号量机制一样，不再是计数器。</a:t>
            </a:r>
            <a:endParaRPr kumimoji="1" lang="zh-CN" altLang="en-US" sz="2400" dirty="0">
              <a:effectLst/>
              <a:latin typeface="黑体" panose="02010609060101010101" pitchFamily="2" charset="-122"/>
              <a:ea typeface="黑体" panose="02010609060101010101" pitchFamily="2" charset="-122"/>
            </a:endParaRPr>
          </a:p>
        </p:txBody>
      </p:sp>
      <p:sp>
        <p:nvSpPr>
          <p:cNvPr id="617481" name="WordArt 9"/>
          <p:cNvSpPr>
            <a:spLocks noChangeArrowheads="1" noChangeShapeType="1" noTextEdit="1"/>
          </p:cNvSpPr>
          <p:nvPr/>
        </p:nvSpPr>
        <p:spPr bwMode="auto">
          <a:xfrm>
            <a:off x="3657600" y="685800"/>
            <a:ext cx="1828800" cy="457200"/>
          </a:xfrm>
          <a:prstGeom prst="rect">
            <a:avLst/>
          </a:prstGeom>
        </p:spPr>
        <p:txBody>
          <a:bodyPr wrap="none" fromWordArt="1">
            <a:prstTxWarp prst="textPlain">
              <a:avLst>
                <a:gd name="adj" fmla="val 50000"/>
              </a:avLst>
            </a:prstTxWarp>
          </a:bodyPr>
          <a:lstStyle/>
          <a:p>
            <a:pPr algn="ctr"/>
            <a:r>
              <a:rPr lang="zh-CN" altLang="en-US" sz="3600" kern="10" dirty="0">
                <a:ln w="9525">
                  <a:noFill/>
                  <a:miter lim="800000"/>
                </a:ln>
                <a:effectLst/>
                <a:latin typeface="黑体" panose="02010609060101010101" pitchFamily="2" charset="-122"/>
                <a:ea typeface="黑体" panose="02010609060101010101" pitchFamily="2" charset="-122"/>
              </a:rPr>
              <a:t>管程小结</a:t>
            </a:r>
          </a:p>
        </p:txBody>
      </p:sp>
    </p:spTree>
  </p:cSld>
  <p:clrMapOvr>
    <a:masterClrMapping/>
  </p:clrMapOvr>
  <p:transition>
    <p:blinds/>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bwMode="auto">
          <a:xfrm>
            <a:off x="381000" y="609600"/>
            <a:ext cx="8532813"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2.6 </a:t>
            </a:r>
            <a:r>
              <a:rPr lang="zh-CN" altLang="en-US" dirty="0">
                <a:latin typeface="黑体" panose="02010609060101010101" pitchFamily="2" charset="-122"/>
                <a:ea typeface="黑体" panose="02010609060101010101" pitchFamily="2" charset="-122"/>
              </a:rPr>
              <a:t>进程通信 </a:t>
            </a:r>
          </a:p>
        </p:txBody>
      </p:sp>
      <p:sp>
        <p:nvSpPr>
          <p:cNvPr id="334851" name="Rectangle 3"/>
          <p:cNvSpPr>
            <a:spLocks noGrp="1" noChangeArrowheads="1"/>
          </p:cNvSpPr>
          <p:nvPr>
            <p:ph type="body" sz="half" idx="1"/>
          </p:nvPr>
        </p:nvSpPr>
        <p:spPr>
          <a:xfrm>
            <a:off x="1187450" y="1557338"/>
            <a:ext cx="7345363" cy="4535487"/>
          </a:xfrm>
        </p:spPr>
        <p:txBody>
          <a:bodyPr/>
          <a:lstStyle/>
          <a:p>
            <a:r>
              <a:rPr lang="zh-CN" altLang="en-US" sz="2400" b="1" dirty="0">
                <a:latin typeface="黑体" panose="02010609060101010101" pitchFamily="2" charset="-122"/>
                <a:ea typeface="黑体" panose="02010609060101010101" pitchFamily="2" charset="-122"/>
              </a:rPr>
              <a:t>概念：进程间的信息交换。</a:t>
            </a:r>
          </a:p>
          <a:p>
            <a:r>
              <a:rPr lang="zh-CN" altLang="en-US" sz="2400" b="1" dirty="0">
                <a:latin typeface="黑体" panose="02010609060101010101" pitchFamily="2" charset="-122"/>
                <a:ea typeface="黑体" panose="02010609060101010101" pitchFamily="2" charset="-122"/>
              </a:rPr>
              <a:t>实例：</a:t>
            </a:r>
          </a:p>
          <a:p>
            <a:pPr lvl="1"/>
            <a:r>
              <a:rPr lang="zh-CN" altLang="en-US" sz="2400" b="1" dirty="0">
                <a:latin typeface="黑体" panose="02010609060101010101" pitchFamily="2" charset="-122"/>
                <a:ea typeface="黑体" panose="02010609060101010101" pitchFamily="2" charset="-122"/>
              </a:rPr>
              <a:t>信号量机制（一种低级通信）</a:t>
            </a:r>
          </a:p>
          <a:p>
            <a:pPr>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		缺点：（</a:t>
            </a: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）效率低</a:t>
            </a:r>
          </a:p>
          <a:p>
            <a:pPr>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			（</a:t>
            </a: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）通信对用户不透明</a:t>
            </a:r>
          </a:p>
          <a:p>
            <a:pPr lvl="1"/>
            <a:r>
              <a:rPr lang="zh-CN" altLang="en-US" sz="2400" b="1" dirty="0">
                <a:latin typeface="黑体" panose="02010609060101010101" pitchFamily="2" charset="-122"/>
                <a:ea typeface="黑体" panose="02010609060101010101" pitchFamily="2" charset="-122"/>
              </a:rPr>
              <a:t>高级通信特点：</a:t>
            </a:r>
          </a:p>
          <a:p>
            <a:pPr lvl="2"/>
            <a:r>
              <a:rPr lang="zh-CN" altLang="en-US" b="1" dirty="0">
                <a:latin typeface="黑体" panose="02010609060101010101" pitchFamily="2" charset="-122"/>
                <a:ea typeface="黑体" panose="02010609060101010101" pitchFamily="2" charset="-122"/>
              </a:rPr>
              <a:t>效率高，通信实现细节对用户透明</a:t>
            </a:r>
            <a:endParaRPr lang="en-US" altLang="zh-CN" b="1" dirty="0">
              <a:latin typeface="黑体" panose="02010609060101010101" pitchFamily="2" charset="-122"/>
              <a:ea typeface="黑体" panose="02010609060101010101" pitchFamily="2" charset="-122"/>
            </a:endParaRPr>
          </a:p>
          <a:p>
            <a:pPr lvl="2"/>
            <a:r>
              <a:rPr lang="zh-CN" altLang="en-US" b="1" dirty="0">
                <a:latin typeface="黑体" panose="02010609060101010101" pitchFamily="2" charset="-122"/>
                <a:ea typeface="黑体" panose="02010609060101010101" pitchFamily="2" charset="-122"/>
              </a:rPr>
              <a:t>直接利用</a:t>
            </a:r>
            <a:r>
              <a:rPr lang="en-US" altLang="zh-CN" b="1" dirty="0">
                <a:latin typeface="黑体" panose="02010609060101010101" pitchFamily="2" charset="-122"/>
                <a:ea typeface="黑体" panose="02010609060101010101" pitchFamily="2" charset="-122"/>
              </a:rPr>
              <a:t>OS</a:t>
            </a:r>
            <a:r>
              <a:rPr lang="zh-CN" altLang="en-US" b="1" dirty="0">
                <a:latin typeface="黑体" panose="02010609060101010101" pitchFamily="2" charset="-122"/>
                <a:ea typeface="黑体" panose="02010609060101010101" pitchFamily="2" charset="-122"/>
              </a:rPr>
              <a:t>所提供的一组通信命令，传送大量数据的一种通信方式</a:t>
            </a:r>
          </a:p>
        </p:txBody>
      </p:sp>
    </p:spTree>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457200" y="298450"/>
            <a:ext cx="7138988" cy="839788"/>
          </a:xfrm>
        </p:spPr>
        <p:txBody>
          <a:bodyPr/>
          <a:lstStyle/>
          <a:p>
            <a:r>
              <a:rPr lang="en-US" altLang="zh-CN" sz="3600" dirty="0">
                <a:latin typeface="黑体" pitchFamily="49" charset="-122"/>
                <a:ea typeface="黑体" pitchFamily="49" charset="-122"/>
              </a:rPr>
              <a:t>2.6.1  </a:t>
            </a:r>
            <a:r>
              <a:rPr lang="zh-CN" altLang="en-US" sz="3600" dirty="0">
                <a:latin typeface="黑体" pitchFamily="49" charset="-122"/>
                <a:ea typeface="黑体" pitchFamily="49" charset="-122"/>
              </a:rPr>
              <a:t>进程通信的类型</a:t>
            </a:r>
          </a:p>
        </p:txBody>
      </p:sp>
      <p:sp>
        <p:nvSpPr>
          <p:cNvPr id="7" name="Rectangle 3"/>
          <p:cNvSpPr>
            <a:spLocks noGrp="1" noChangeArrowheads="1"/>
          </p:cNvSpPr>
          <p:nvPr>
            <p:ph type="body" idx="1"/>
          </p:nvPr>
        </p:nvSpPr>
        <p:spPr>
          <a:xfrm>
            <a:off x="579438" y="1416050"/>
            <a:ext cx="6505575" cy="4429125"/>
          </a:xfrm>
        </p:spPr>
        <p:txBody>
          <a:bodyPr/>
          <a:lstStyle/>
          <a:p>
            <a:pPr>
              <a:buFont typeface="Wingdings" pitchFamily="2" charset="2"/>
              <a:buNone/>
            </a:pPr>
            <a:r>
              <a:rPr lang="zh-CN" altLang="en-US">
                <a:latin typeface="黑体" pitchFamily="49" charset="-122"/>
                <a:ea typeface="黑体" pitchFamily="49" charset="-122"/>
              </a:rPr>
              <a:t>高级通信机制可归结为三类：</a:t>
            </a:r>
          </a:p>
          <a:p>
            <a:pPr>
              <a:buFont typeface="Wingdings" pitchFamily="2" charset="2"/>
              <a:buNone/>
            </a:pPr>
            <a:r>
              <a:rPr lang="zh-CN" altLang="en-US">
                <a:latin typeface="黑体" pitchFamily="49" charset="-122"/>
                <a:ea typeface="黑体" pitchFamily="49" charset="-122"/>
              </a:rPr>
              <a:t>  </a:t>
            </a:r>
            <a:r>
              <a:rPr lang="zh-CN" altLang="en-US">
                <a:solidFill>
                  <a:srgbClr val="CC6600"/>
                </a:solidFill>
                <a:latin typeface="黑体" pitchFamily="49" charset="-122"/>
                <a:ea typeface="黑体" pitchFamily="49" charset="-122"/>
              </a:rPr>
              <a:t>■</a:t>
            </a:r>
            <a:r>
              <a:rPr lang="zh-CN" altLang="en-US">
                <a:latin typeface="黑体" pitchFamily="49" charset="-122"/>
                <a:ea typeface="黑体" pitchFamily="49" charset="-122"/>
              </a:rPr>
              <a:t>共享存储器通信； </a:t>
            </a:r>
          </a:p>
          <a:p>
            <a:pPr>
              <a:buFont typeface="Wingdings" pitchFamily="2" charset="2"/>
              <a:buNone/>
            </a:pPr>
            <a:r>
              <a:rPr lang="zh-CN" altLang="en-US">
                <a:latin typeface="黑体" pitchFamily="49" charset="-122"/>
                <a:ea typeface="黑体" pitchFamily="49" charset="-122"/>
              </a:rPr>
              <a:t>  </a:t>
            </a:r>
            <a:r>
              <a:rPr lang="zh-CN" altLang="en-US">
                <a:solidFill>
                  <a:srgbClr val="CC6600"/>
                </a:solidFill>
                <a:latin typeface="黑体" pitchFamily="49" charset="-122"/>
                <a:ea typeface="黑体" pitchFamily="49" charset="-122"/>
              </a:rPr>
              <a:t>■</a:t>
            </a:r>
            <a:r>
              <a:rPr lang="zh-CN" altLang="en-US">
                <a:latin typeface="黑体" pitchFamily="49" charset="-122"/>
                <a:ea typeface="黑体" pitchFamily="49" charset="-122"/>
              </a:rPr>
              <a:t>管道通信</a:t>
            </a:r>
            <a:r>
              <a:rPr lang="en-US" altLang="zh-CN">
                <a:latin typeface="黑体" pitchFamily="49" charset="-122"/>
                <a:ea typeface="黑体" pitchFamily="49" charset="-122"/>
              </a:rPr>
              <a:t>(</a:t>
            </a:r>
            <a:r>
              <a:rPr lang="zh-CN" altLang="en-US">
                <a:latin typeface="黑体" pitchFamily="49" charset="-122"/>
                <a:ea typeface="黑体" pitchFamily="49" charset="-122"/>
              </a:rPr>
              <a:t>共享文件</a:t>
            </a:r>
            <a:r>
              <a:rPr lang="en-US" altLang="zh-CN">
                <a:latin typeface="黑体" pitchFamily="49" charset="-122"/>
                <a:ea typeface="黑体" pitchFamily="49" charset="-122"/>
              </a:rPr>
              <a:t>)</a:t>
            </a:r>
            <a:r>
              <a:rPr lang="zh-CN" altLang="en-US">
                <a:latin typeface="黑体" pitchFamily="49" charset="-122"/>
                <a:ea typeface="黑体" pitchFamily="49" charset="-122"/>
              </a:rPr>
              <a:t>； </a:t>
            </a:r>
          </a:p>
          <a:p>
            <a:pPr>
              <a:buFont typeface="Wingdings" pitchFamily="2" charset="2"/>
              <a:buNone/>
            </a:pPr>
            <a:r>
              <a:rPr lang="zh-CN" altLang="en-US">
                <a:latin typeface="黑体" pitchFamily="49" charset="-122"/>
                <a:ea typeface="黑体" pitchFamily="49" charset="-122"/>
              </a:rPr>
              <a:t>  </a:t>
            </a:r>
            <a:r>
              <a:rPr lang="zh-CN" altLang="en-US">
                <a:solidFill>
                  <a:srgbClr val="CC6600"/>
                </a:solidFill>
                <a:latin typeface="黑体" pitchFamily="49" charset="-122"/>
                <a:ea typeface="黑体" pitchFamily="49" charset="-122"/>
              </a:rPr>
              <a:t>■</a:t>
            </a:r>
            <a:r>
              <a:rPr lang="zh-CN" altLang="en-US">
                <a:latin typeface="黑体" pitchFamily="49" charset="-122"/>
                <a:ea typeface="黑体" pitchFamily="49" charset="-122"/>
              </a:rPr>
              <a:t>消息传递通信。</a:t>
            </a:r>
          </a:p>
          <a:p>
            <a:pPr lvl="1"/>
            <a:r>
              <a:rPr lang="zh-CN" altLang="en-US">
                <a:latin typeface="黑体" pitchFamily="49" charset="-122"/>
                <a:ea typeface="黑体" pitchFamily="49" charset="-122"/>
              </a:rPr>
              <a:t>直接通信方式</a:t>
            </a:r>
          </a:p>
          <a:p>
            <a:pPr lvl="1"/>
            <a:r>
              <a:rPr lang="zh-CN" altLang="en-US">
                <a:latin typeface="黑体" pitchFamily="49" charset="-122"/>
                <a:ea typeface="黑体" pitchFamily="49" charset="-122"/>
              </a:rPr>
              <a:t>间接通信方式</a:t>
            </a:r>
            <a:r>
              <a:rPr lang="en-US" altLang="zh-CN">
                <a:latin typeface="黑体" pitchFamily="49" charset="-122"/>
                <a:ea typeface="黑体" pitchFamily="49" charset="-122"/>
              </a:rPr>
              <a:t>——</a:t>
            </a:r>
            <a:r>
              <a:rPr lang="zh-CN" altLang="en-US">
                <a:latin typeface="黑体" pitchFamily="49" charset="-122"/>
                <a:ea typeface="黑体" pitchFamily="49" charset="-122"/>
              </a:rPr>
              <a:t>信箱通信</a:t>
            </a:r>
          </a:p>
        </p:txBody>
      </p:sp>
      <p:sp>
        <p:nvSpPr>
          <p:cNvPr id="8" name="AutoShape 4"/>
          <p:cNvSpPr>
            <a:spLocks/>
          </p:cNvSpPr>
          <p:nvPr/>
        </p:nvSpPr>
        <p:spPr bwMode="auto">
          <a:xfrm>
            <a:off x="5891213" y="2222500"/>
            <a:ext cx="228600" cy="990600"/>
          </a:xfrm>
          <a:prstGeom prst="rightBrace">
            <a:avLst>
              <a:gd name="adj1" fmla="val 36111"/>
              <a:gd name="adj2" fmla="val 50000"/>
            </a:avLst>
          </a:prstGeom>
          <a:noFill/>
          <a:ln w="28575">
            <a:solidFill>
              <a:srgbClr val="66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p>
        </p:txBody>
      </p:sp>
      <p:sp>
        <p:nvSpPr>
          <p:cNvPr id="9" name="Text Box 5"/>
          <p:cNvSpPr txBox="1">
            <a:spLocks noChangeArrowheads="1"/>
          </p:cNvSpPr>
          <p:nvPr/>
        </p:nvSpPr>
        <p:spPr bwMode="auto">
          <a:xfrm>
            <a:off x="6338888" y="2492375"/>
            <a:ext cx="2057400" cy="485775"/>
          </a:xfrm>
          <a:prstGeom prst="rect">
            <a:avLst/>
          </a:prstGeom>
          <a:solidFill>
            <a:schemeClr val="accent1">
              <a:lumMod val="20000"/>
              <a:lumOff val="80000"/>
            </a:schemeClr>
          </a:solidFill>
          <a:ln w="28575">
            <a:solidFill>
              <a:schemeClr val="folHlink"/>
            </a:solidFill>
            <a:miter lim="800000"/>
            <a:headEnd/>
            <a:tailEnd/>
          </a:ln>
          <a:effectLst/>
        </p:spPr>
        <p:txBody>
          <a:bodyPr lIns="54000" tIns="46800" rIns="54000" bIns="46800">
            <a:spAutoFit/>
          </a:bodyPr>
          <a:lstStyle/>
          <a:p>
            <a:pPr algn="ctr"/>
            <a:r>
              <a:rPr kumimoji="1" lang="zh-CN" altLang="en-US">
                <a:latin typeface="Tahoma" pitchFamily="34" charset="0"/>
                <a:ea typeface="宋体" pitchFamily="2" charset="-122"/>
              </a:rPr>
              <a:t>单机</a:t>
            </a:r>
            <a:r>
              <a:rPr kumimoji="1" lang="en-US" altLang="zh-CN">
                <a:latin typeface="Tahoma" pitchFamily="34" charset="0"/>
                <a:ea typeface="宋体" pitchFamily="2" charset="-122"/>
              </a:rPr>
              <a:t>(</a:t>
            </a:r>
            <a:r>
              <a:rPr kumimoji="1" lang="zh-CN" altLang="en-US">
                <a:latin typeface="Tahoma" pitchFamily="34" charset="0"/>
                <a:ea typeface="宋体" pitchFamily="2" charset="-122"/>
              </a:rPr>
              <a:t>集中式</a:t>
            </a:r>
            <a:r>
              <a:rPr kumimoji="1" lang="en-US" altLang="zh-CN">
                <a:latin typeface="Tahoma" pitchFamily="34" charset="0"/>
                <a:ea typeface="宋体" pitchFamily="2" charset="-122"/>
              </a:rPr>
              <a:t>)</a:t>
            </a:r>
          </a:p>
        </p:txBody>
      </p:sp>
      <p:sp>
        <p:nvSpPr>
          <p:cNvPr id="10" name="Text Box 6"/>
          <p:cNvSpPr txBox="1">
            <a:spLocks noChangeArrowheads="1"/>
          </p:cNvSpPr>
          <p:nvPr/>
        </p:nvSpPr>
        <p:spPr bwMode="auto">
          <a:xfrm>
            <a:off x="5837238" y="3368675"/>
            <a:ext cx="2819400" cy="485775"/>
          </a:xfrm>
          <a:prstGeom prst="rect">
            <a:avLst/>
          </a:prstGeom>
          <a:solidFill>
            <a:schemeClr val="accent1">
              <a:lumMod val="20000"/>
              <a:lumOff val="80000"/>
            </a:schemeClr>
          </a:solidFill>
          <a:ln w="28575">
            <a:solidFill>
              <a:schemeClr val="folHlink"/>
            </a:solidFill>
            <a:miter lim="800000"/>
            <a:headEnd/>
            <a:tailEnd/>
          </a:ln>
          <a:effectLst/>
        </p:spPr>
        <p:txBody>
          <a:bodyPr lIns="54000" tIns="46800" rIns="54000" bIns="46800">
            <a:spAutoFit/>
          </a:bodyPr>
          <a:lstStyle/>
          <a:p>
            <a:pPr algn="ctr"/>
            <a:r>
              <a:rPr kumimoji="1" lang="zh-CN" altLang="en-US">
                <a:latin typeface="Tahoma" pitchFamily="34" charset="0"/>
                <a:ea typeface="宋体" pitchFamily="2" charset="-122"/>
              </a:rPr>
              <a:t>适合单机或网络</a:t>
            </a:r>
          </a:p>
        </p:txBody>
      </p:sp>
    </p:spTree>
    <p:extLst>
      <p:ext uri="{BB962C8B-B14F-4D97-AF65-F5344CB8AC3E}">
        <p14:creationId xmlns:p14="http://schemas.microsoft.com/office/powerpoint/2010/main" val="74000386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up)">
                                      <p:cBhvr>
                                        <p:cTn id="7" dur="500"/>
                                        <p:tgtEl>
                                          <p:spTgt spid="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up)">
                                      <p:cBhvr>
                                        <p:cTn id="11" dur="500"/>
                                        <p:tgtEl>
                                          <p:spTgt spid="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up)">
                                      <p:cBhvr>
                                        <p:cTn id="15" dur="500"/>
                                        <p:tgtEl>
                                          <p:spTgt spid="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wipe(up)">
                                      <p:cBhvr>
                                        <p:cTn id="19" dur="500"/>
                                        <p:tgtEl>
                                          <p:spTgt spid="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up)">
                                      <p:cBhvr>
                                        <p:cTn id="23" dur="500"/>
                                        <p:tgtEl>
                                          <p:spTgt spid="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wipe(up)">
                                      <p:cBhvr>
                                        <p:cTn id="27" dur="500"/>
                                        <p:tgtEl>
                                          <p:spTgt spid="7">
                                            <p:txEl>
                                              <p:pRg st="5" end="5"/>
                                            </p:txEl>
                                          </p:spTgt>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1+#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1" presetClass="entr" presetSubtype="0" fill="hold" grpId="0" nodeType="afterEffect">
                                  <p:stCondLst>
                                    <p:cond delay="0"/>
                                  </p:stCondLst>
                                  <p:childTnLst>
                                    <p:set>
                                      <p:cBhvr>
                                        <p:cTn id="35" dur="1" fill="hold">
                                          <p:stCondLst>
                                            <p:cond delay="499"/>
                                          </p:stCondLst>
                                        </p:cTn>
                                        <p:tgtEl>
                                          <p:spTgt spid="9"/>
                                        </p:tgtEl>
                                        <p:attrNameLst>
                                          <p:attrName>style.visibility</p:attrName>
                                        </p:attrNameLst>
                                      </p:cBhvr>
                                      <p:to>
                                        <p:strVal val="visible"/>
                                      </p:to>
                                    </p:se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dissolve">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autoUpdateAnimBg="0"/>
      <p:bldP spid="10" grpId="0" animBg="1"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7" name="Rectangle 3"/>
          <p:cNvSpPr>
            <a:spLocks noGrp="1" noChangeArrowheads="1"/>
          </p:cNvSpPr>
          <p:nvPr>
            <p:ph type="body" sz="half" idx="1"/>
          </p:nvPr>
        </p:nvSpPr>
        <p:spPr>
          <a:xfrm>
            <a:off x="395536" y="1268760"/>
            <a:ext cx="8497639" cy="5111874"/>
          </a:xfrm>
        </p:spPr>
        <p:txBody>
          <a:bodyPr>
            <a:noAutofit/>
          </a:bodyPr>
          <a:lstStyle/>
          <a:p>
            <a:pPr>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一、共享存贮器系统</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基于</a:t>
            </a:r>
            <a:r>
              <a:rPr lang="zh-CN" altLang="en-US" sz="2400" b="1" dirty="0">
                <a:solidFill>
                  <a:srgbClr val="FF0000"/>
                </a:solidFill>
                <a:latin typeface="黑体" panose="02010609060101010101" pitchFamily="2" charset="-122"/>
                <a:ea typeface="黑体" panose="02010609060101010101" pitchFamily="2" charset="-122"/>
              </a:rPr>
              <a:t>共享数据结构</a:t>
            </a:r>
            <a:r>
              <a:rPr lang="zh-CN" altLang="en-US" sz="2400" b="1" dirty="0">
                <a:latin typeface="黑体" panose="02010609060101010101" pitchFamily="2" charset="-122"/>
                <a:ea typeface="黑体" panose="02010609060101010101" pitchFamily="2" charset="-122"/>
              </a:rPr>
              <a:t>的通信方式：</a:t>
            </a:r>
          </a:p>
          <a:p>
            <a:pPr lvl="2"/>
            <a:r>
              <a:rPr lang="en-US" altLang="zh-CN" b="1" dirty="0">
                <a:latin typeface="黑体" panose="02010609060101010101" pitchFamily="2" charset="-122"/>
                <a:ea typeface="黑体" panose="02010609060101010101" pitchFamily="2" charset="-122"/>
              </a:rPr>
              <a:t>produce-consume</a:t>
            </a:r>
            <a:r>
              <a:rPr lang="zh-CN" altLang="en-US" b="1" dirty="0">
                <a:latin typeface="黑体" panose="02010609060101010101" pitchFamily="2" charset="-122"/>
                <a:ea typeface="黑体" panose="02010609060101010101" pitchFamily="2" charset="-122"/>
              </a:rPr>
              <a:t>中的</a:t>
            </a:r>
            <a:r>
              <a:rPr lang="zh-CN" altLang="en-US" b="1" dirty="0">
                <a:solidFill>
                  <a:srgbClr val="FF0000"/>
                </a:solidFill>
                <a:latin typeface="黑体" panose="02010609060101010101" pitchFamily="2" charset="-122"/>
                <a:ea typeface="黑体" panose="02010609060101010101" pitchFamily="2" charset="-122"/>
              </a:rPr>
              <a:t>缓冲区</a:t>
            </a:r>
            <a:r>
              <a:rPr lang="zh-CN" altLang="en-US" b="1" dirty="0">
                <a:latin typeface="黑体" panose="02010609060101010101" pitchFamily="2" charset="-122"/>
                <a:ea typeface="黑体" panose="02010609060101010101" pitchFamily="2" charset="-122"/>
              </a:rPr>
              <a:t>，低效，不透明</a:t>
            </a:r>
            <a:endParaRPr lang="en-US" altLang="zh-CN" b="1" dirty="0">
              <a:latin typeface="黑体" panose="02010609060101010101" pitchFamily="2" charset="-122"/>
              <a:ea typeface="黑体" panose="02010609060101010101" pitchFamily="2" charset="-122"/>
            </a:endParaRPr>
          </a:p>
          <a:p>
            <a:pPr lvl="2"/>
            <a:r>
              <a:rPr lang="zh-CN" altLang="en-US" b="1" dirty="0">
                <a:latin typeface="黑体" panose="02010609060101010101" pitchFamily="2" charset="-122"/>
                <a:ea typeface="黑体" panose="02010609060101010101" pitchFamily="2" charset="-122"/>
              </a:rPr>
              <a:t>公用数据结构的设置及对进程间同步的处理，都是程序员的职责</a:t>
            </a:r>
          </a:p>
          <a:p>
            <a:pPr lvl="2"/>
            <a:r>
              <a:rPr lang="zh-CN" altLang="en-US" b="1" dirty="0">
                <a:latin typeface="黑体" panose="02010609060101010101" pitchFamily="2" charset="-122"/>
                <a:ea typeface="黑体" panose="02010609060101010101" pitchFamily="2" charset="-122"/>
              </a:rPr>
              <a:t>系统只提供共享存贮器，适于少量通信</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基于</a:t>
            </a:r>
            <a:r>
              <a:rPr lang="zh-CN" altLang="en-US" sz="2400" b="1" dirty="0">
                <a:solidFill>
                  <a:srgbClr val="FF0000"/>
                </a:solidFill>
                <a:latin typeface="黑体" panose="02010609060101010101" pitchFamily="2" charset="-122"/>
                <a:ea typeface="黑体" panose="02010609060101010101" pitchFamily="2" charset="-122"/>
              </a:rPr>
              <a:t>共享存储区</a:t>
            </a:r>
            <a:r>
              <a:rPr lang="zh-CN" altLang="en-US" sz="2400" b="1" dirty="0">
                <a:latin typeface="黑体" panose="02010609060101010101" pitchFamily="2" charset="-122"/>
                <a:ea typeface="黑体" panose="02010609060101010101" pitchFamily="2" charset="-122"/>
              </a:rPr>
              <a:t>的通信方式：</a:t>
            </a:r>
          </a:p>
          <a:p>
            <a:pPr lvl="2"/>
            <a:r>
              <a:rPr lang="zh-CN" altLang="en-US" b="1" dirty="0">
                <a:latin typeface="黑体" panose="02010609060101010101" pitchFamily="2" charset="-122"/>
                <a:ea typeface="黑体" panose="02010609060101010101" pitchFamily="2" charset="-122"/>
              </a:rPr>
              <a:t>系统提供：共享存储区</a:t>
            </a:r>
          </a:p>
          <a:p>
            <a:pPr lvl="2"/>
            <a:r>
              <a:rPr lang="zh-CN" altLang="en-US" b="1" dirty="0">
                <a:latin typeface="黑体" panose="02010609060101010101" pitchFamily="2" charset="-122"/>
                <a:ea typeface="黑体" panose="02010609060101010101" pitchFamily="2" charset="-122"/>
              </a:rPr>
              <a:t>通信过程：</a:t>
            </a:r>
          </a:p>
          <a:p>
            <a:pPr lvl="3"/>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）向系统申请一个或多个分区</a:t>
            </a:r>
          </a:p>
          <a:p>
            <a:pPr lvl="3"/>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）诸进程获得分区获后即可读</a:t>
            </a:r>
            <a:r>
              <a:rPr lang="en-US" altLang="zh-CN" sz="2400" b="1" dirty="0">
                <a:latin typeface="黑体" panose="02010609060101010101" pitchFamily="2" charset="-122"/>
                <a:ea typeface="黑体" panose="02010609060101010101" pitchFamily="2" charset="-122"/>
              </a:rPr>
              <a:t>/</a:t>
            </a:r>
            <a:r>
              <a:rPr lang="zh-CN" altLang="en-US" sz="2400" b="1" dirty="0">
                <a:latin typeface="黑体" panose="02010609060101010101" pitchFamily="2" charset="-122"/>
                <a:ea typeface="黑体" panose="02010609060101010101" pitchFamily="2" charset="-122"/>
              </a:rPr>
              <a:t>写</a:t>
            </a:r>
            <a:endParaRPr lang="en-US" altLang="zh-CN" sz="2400" b="1" dirty="0">
              <a:latin typeface="黑体" panose="02010609060101010101" pitchFamily="2" charset="-122"/>
              <a:ea typeface="黑体" panose="02010609060101010101" pitchFamily="2" charset="-122"/>
            </a:endParaRPr>
          </a:p>
          <a:p>
            <a:pPr lvl="2"/>
            <a:r>
              <a:rPr lang="zh-CN" altLang="en-US" b="1" dirty="0">
                <a:latin typeface="黑体" panose="02010609060101010101" pitchFamily="2" charset="-122"/>
                <a:ea typeface="黑体" panose="02010609060101010101" pitchFamily="2" charset="-122"/>
              </a:rPr>
              <a:t>特点：高效，速度快</a:t>
            </a:r>
          </a:p>
        </p:txBody>
      </p:sp>
      <p:sp>
        <p:nvSpPr>
          <p:cNvPr id="5" name="Rectangle 2"/>
          <p:cNvSpPr>
            <a:spLocks noGrp="1" noChangeArrowheads="1"/>
          </p:cNvSpPr>
          <p:nvPr>
            <p:ph type="title"/>
          </p:nvPr>
        </p:nvSpPr>
        <p:spPr>
          <a:xfrm>
            <a:off x="457200" y="298450"/>
            <a:ext cx="7138988" cy="839788"/>
          </a:xfrm>
        </p:spPr>
        <p:txBody>
          <a:bodyPr/>
          <a:lstStyle/>
          <a:p>
            <a:r>
              <a:rPr lang="en-US" altLang="zh-CN" sz="3600" dirty="0">
                <a:latin typeface="黑体" pitchFamily="49" charset="-122"/>
                <a:ea typeface="黑体" pitchFamily="49" charset="-122"/>
              </a:rPr>
              <a:t>2.6.1  </a:t>
            </a:r>
            <a:r>
              <a:rPr lang="zh-CN" altLang="en-US" sz="3600" dirty="0">
                <a:latin typeface="黑体" pitchFamily="49" charset="-122"/>
                <a:ea typeface="黑体" pitchFamily="49" charset="-122"/>
              </a:rPr>
              <a:t>进程通信的类型</a:t>
            </a:r>
          </a:p>
        </p:txBody>
      </p:sp>
    </p:spTree>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body" idx="1"/>
          </p:nvPr>
        </p:nvSpPr>
        <p:spPr>
          <a:xfrm>
            <a:off x="304800" y="696913"/>
            <a:ext cx="5141913" cy="827087"/>
          </a:xfrm>
        </p:spPr>
        <p:txBody>
          <a:bodyPr/>
          <a:lstStyle/>
          <a:p>
            <a:pPr>
              <a:buFont typeface="Wingdings" panose="05000000000000000000" pitchFamily="2" charset="2"/>
              <a:buNone/>
            </a:pPr>
            <a:r>
              <a:rPr lang="zh-CN" altLang="en-US" sz="3600" dirty="0">
                <a:latin typeface="黑体" panose="02010609060101010101" pitchFamily="2" charset="-122"/>
                <a:ea typeface="黑体" panose="02010609060101010101" pitchFamily="2" charset="-122"/>
              </a:rPr>
              <a:t>二、管道</a:t>
            </a:r>
            <a:r>
              <a:rPr lang="en-US" altLang="zh-CN" sz="3600" dirty="0">
                <a:latin typeface="黑体" panose="02010609060101010101" pitchFamily="2" charset="-122"/>
                <a:ea typeface="黑体" panose="02010609060101010101" pitchFamily="2" charset="-122"/>
              </a:rPr>
              <a:t>(</a:t>
            </a:r>
            <a:r>
              <a:rPr lang="en-US" altLang="zh-CN" sz="3600" dirty="0"/>
              <a:t>pipe</a:t>
            </a:r>
            <a:r>
              <a:rPr lang="en-US" altLang="zh-CN" sz="3600" dirty="0">
                <a:latin typeface="黑体" panose="02010609060101010101" pitchFamily="2" charset="-122"/>
                <a:ea typeface="黑体" panose="02010609060101010101" pitchFamily="2" charset="-122"/>
              </a:rPr>
              <a:t>)</a:t>
            </a:r>
            <a:r>
              <a:rPr lang="zh-CN" altLang="en-US" sz="3600" dirty="0">
                <a:latin typeface="黑体" panose="02010609060101010101" pitchFamily="2" charset="-122"/>
                <a:ea typeface="黑体" panose="02010609060101010101" pitchFamily="2" charset="-122"/>
              </a:rPr>
              <a:t>通信</a:t>
            </a:r>
            <a:r>
              <a:rPr lang="zh-CN" altLang="en-US" sz="3600" dirty="0"/>
              <a:t> </a:t>
            </a:r>
          </a:p>
        </p:txBody>
      </p:sp>
      <p:sp>
        <p:nvSpPr>
          <p:cNvPr id="216067" name="Text Box 3"/>
          <p:cNvSpPr txBox="1">
            <a:spLocks noChangeArrowheads="1"/>
          </p:cNvSpPr>
          <p:nvPr/>
        </p:nvSpPr>
        <p:spPr bwMode="auto">
          <a:xfrm>
            <a:off x="304800" y="1600200"/>
            <a:ext cx="838200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a:effectLst/>
                <a:latin typeface="宋体" panose="02010600030101010101" pitchFamily="2" charset="-122"/>
                <a:ea typeface="宋体" panose="02010600030101010101" pitchFamily="2" charset="-122"/>
              </a:rPr>
              <a:t>管道</a:t>
            </a:r>
            <a:r>
              <a:rPr kumimoji="1" lang="en-US" altLang="zh-CN">
                <a:effectLst/>
                <a:latin typeface="Times New Roman" panose="02020603050405020304"/>
                <a:ea typeface="宋体" panose="02010600030101010101" pitchFamily="2" charset="-122"/>
              </a:rPr>
              <a:t>——</a:t>
            </a:r>
            <a:r>
              <a:rPr kumimoji="1" lang="zh-CN" altLang="en-US">
                <a:effectLst/>
                <a:latin typeface="宋体" panose="02010600030101010101" pitchFamily="2" charset="-122"/>
                <a:ea typeface="宋体" panose="02010600030101010101" pitchFamily="2" charset="-122"/>
              </a:rPr>
              <a:t>用于连接一个读进程和一个写进程以实现它们之间通信的一个共享文件，又称</a:t>
            </a:r>
            <a:r>
              <a:rPr kumimoji="1" lang="en-US" altLang="zh-CN">
                <a:effectLst/>
                <a:latin typeface="Tahoma" panose="020B0604030504040204" pitchFamily="34" charset="0"/>
                <a:ea typeface="宋体" panose="02010600030101010101" pitchFamily="2" charset="-122"/>
              </a:rPr>
              <a:t>pipe</a:t>
            </a:r>
            <a:r>
              <a:rPr kumimoji="1" lang="zh-CN" altLang="en-US">
                <a:effectLst/>
                <a:latin typeface="宋体" panose="02010600030101010101" pitchFamily="2" charset="-122"/>
                <a:ea typeface="宋体" panose="02010600030101010101" pitchFamily="2" charset="-122"/>
              </a:rPr>
              <a:t>文件。</a:t>
            </a:r>
            <a:r>
              <a:rPr kumimoji="1" lang="zh-CN" altLang="en-US">
                <a:effectLst/>
                <a:latin typeface="Tahoma" panose="020B0604030504040204" pitchFamily="34" charset="0"/>
                <a:ea typeface="宋体" panose="02010600030101010101" pitchFamily="2" charset="-122"/>
              </a:rPr>
              <a:t> </a:t>
            </a:r>
          </a:p>
        </p:txBody>
      </p:sp>
      <p:sp>
        <p:nvSpPr>
          <p:cNvPr id="216068" name="AutoShape 4"/>
          <p:cNvSpPr>
            <a:spLocks noChangeArrowheads="1"/>
          </p:cNvSpPr>
          <p:nvPr/>
        </p:nvSpPr>
        <p:spPr bwMode="auto">
          <a:xfrm>
            <a:off x="5181600" y="219075"/>
            <a:ext cx="2971800" cy="457200"/>
          </a:xfrm>
          <a:prstGeom prst="wedgeRectCallout">
            <a:avLst>
              <a:gd name="adj1" fmla="val -70671"/>
              <a:gd name="adj2" fmla="val 126042"/>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algn="ctr"/>
            <a:r>
              <a:rPr kumimoji="1" lang="zh-CN" altLang="en-US" dirty="0">
                <a:solidFill>
                  <a:schemeClr val="bg1"/>
                </a:solidFill>
                <a:effectLst/>
                <a:latin typeface="宋体" panose="02010600030101010101" pitchFamily="2" charset="-122"/>
                <a:ea typeface="宋体" panose="02010600030101010101" pitchFamily="2" charset="-122"/>
              </a:rPr>
              <a:t>首创于</a:t>
            </a:r>
            <a:r>
              <a:rPr kumimoji="1" lang="en-US" altLang="zh-CN" dirty="0">
                <a:solidFill>
                  <a:schemeClr val="bg1"/>
                </a:solidFill>
                <a:effectLst/>
                <a:latin typeface="Tahoma" panose="020B0604030504040204" pitchFamily="34" charset="0"/>
                <a:ea typeface="宋体" panose="02010600030101010101" pitchFamily="2" charset="-122"/>
              </a:rPr>
              <a:t>UNIX</a:t>
            </a:r>
            <a:r>
              <a:rPr kumimoji="1" lang="zh-CN" altLang="en-US" dirty="0">
                <a:solidFill>
                  <a:schemeClr val="bg1"/>
                </a:solidFill>
                <a:effectLst/>
                <a:latin typeface="宋体" panose="02010600030101010101" pitchFamily="2" charset="-122"/>
                <a:ea typeface="宋体" panose="02010600030101010101" pitchFamily="2" charset="-122"/>
              </a:rPr>
              <a:t>系统</a:t>
            </a:r>
            <a:r>
              <a:rPr kumimoji="1" lang="zh-CN" altLang="en-US" dirty="0">
                <a:solidFill>
                  <a:schemeClr val="bg1"/>
                </a:solidFill>
                <a:effectLst/>
                <a:latin typeface="Tahoma" panose="020B0604030504040204" pitchFamily="34" charset="0"/>
                <a:ea typeface="宋体" panose="02010600030101010101" pitchFamily="2" charset="-122"/>
              </a:rPr>
              <a:t> </a:t>
            </a:r>
          </a:p>
        </p:txBody>
      </p:sp>
      <p:sp>
        <p:nvSpPr>
          <p:cNvPr id="216069" name="Text Box 5"/>
          <p:cNvSpPr txBox="1">
            <a:spLocks noChangeArrowheads="1"/>
          </p:cNvSpPr>
          <p:nvPr/>
        </p:nvSpPr>
        <p:spPr bwMode="auto">
          <a:xfrm>
            <a:off x="609600" y="2514600"/>
            <a:ext cx="7848600" cy="97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5000"/>
              </a:spcBef>
            </a:pPr>
            <a:r>
              <a:rPr kumimoji="1" lang="en-US" altLang="zh-CN">
                <a:solidFill>
                  <a:srgbClr val="0000CC"/>
                </a:solidFill>
                <a:effectLst/>
                <a:latin typeface="宋体" panose="02010600030101010101" pitchFamily="2" charset="-122"/>
                <a:ea typeface="宋体" panose="02010600030101010101" pitchFamily="2" charset="-122"/>
              </a:rPr>
              <a:t>◆</a:t>
            </a:r>
            <a:r>
              <a:rPr kumimoji="1" lang="zh-CN" altLang="en-US">
                <a:effectLst/>
                <a:latin typeface="宋体" panose="02010600030101010101" pitchFamily="2" charset="-122"/>
                <a:ea typeface="宋体" panose="02010600030101010101" pitchFamily="2" charset="-122"/>
              </a:rPr>
              <a:t>写进程以字节流的形式将大量数据送入管道；</a:t>
            </a:r>
            <a:r>
              <a:rPr kumimoji="1" lang="zh-CN" altLang="en-US">
                <a:effectLst/>
                <a:latin typeface="Tahoma" panose="020B0604030504040204" pitchFamily="34" charset="0"/>
                <a:ea typeface="宋体" panose="02010600030101010101" pitchFamily="2" charset="-122"/>
              </a:rPr>
              <a:t> </a:t>
            </a:r>
          </a:p>
          <a:p>
            <a:pPr>
              <a:spcBef>
                <a:spcPct val="5000"/>
              </a:spcBef>
            </a:pPr>
            <a:r>
              <a:rPr kumimoji="1" lang="zh-CN" altLang="en-US">
                <a:solidFill>
                  <a:srgbClr val="0000CC"/>
                </a:solidFill>
                <a:effectLst/>
                <a:latin typeface="宋体" panose="02010600030101010101" pitchFamily="2" charset="-122"/>
                <a:ea typeface="宋体" panose="02010600030101010101" pitchFamily="2" charset="-122"/>
              </a:rPr>
              <a:t>◆</a:t>
            </a:r>
            <a:r>
              <a:rPr kumimoji="1" lang="zh-CN" altLang="en-US">
                <a:effectLst/>
                <a:latin typeface="宋体" panose="02010600030101010101" pitchFamily="2" charset="-122"/>
                <a:ea typeface="宋体" panose="02010600030101010101" pitchFamily="2" charset="-122"/>
              </a:rPr>
              <a:t>读进程从管道中接收（读）数据。</a:t>
            </a:r>
            <a:r>
              <a:rPr kumimoji="1" lang="zh-CN" altLang="en-US">
                <a:effectLst/>
                <a:latin typeface="Tahoma" panose="020B0604030504040204" pitchFamily="34" charset="0"/>
                <a:ea typeface="宋体" panose="02010600030101010101" pitchFamily="2" charset="-122"/>
              </a:rPr>
              <a:t> </a:t>
            </a:r>
          </a:p>
        </p:txBody>
      </p:sp>
      <p:sp>
        <p:nvSpPr>
          <p:cNvPr id="216070" name="AutoShape 6"/>
          <p:cNvSpPr>
            <a:spLocks noChangeArrowheads="1"/>
          </p:cNvSpPr>
          <p:nvPr/>
        </p:nvSpPr>
        <p:spPr bwMode="auto">
          <a:xfrm>
            <a:off x="4953000" y="838200"/>
            <a:ext cx="3733800" cy="1447800"/>
          </a:xfrm>
          <a:prstGeom prst="wedgeRoundRectCallout">
            <a:avLst>
              <a:gd name="adj1" fmla="val -43028"/>
              <a:gd name="adj2" fmla="val 65681"/>
              <a:gd name="adj3" fmla="val 16667"/>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dirty="0">
                <a:solidFill>
                  <a:schemeClr val="bg1"/>
                </a:solidFill>
                <a:effectLst/>
                <a:latin typeface="宋体" panose="02010600030101010101" pitchFamily="2" charset="-122"/>
                <a:ea typeface="宋体" panose="02010600030101010101" pitchFamily="2" charset="-122"/>
              </a:rPr>
              <a:t>由于发送进程和接收进程是通过管道进行通信的，故称为管道通信。</a:t>
            </a:r>
          </a:p>
        </p:txBody>
      </p:sp>
      <p:sp>
        <p:nvSpPr>
          <p:cNvPr id="216071" name="Text Box 7"/>
          <p:cNvSpPr txBox="1">
            <a:spLocks noChangeArrowheads="1"/>
          </p:cNvSpPr>
          <p:nvPr/>
        </p:nvSpPr>
        <p:spPr bwMode="auto">
          <a:xfrm>
            <a:off x="381000" y="3429000"/>
            <a:ext cx="8153400"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200">
                <a:solidFill>
                  <a:srgbClr val="0000CC"/>
                </a:solidFill>
                <a:effectLst/>
                <a:latin typeface="黑体" panose="02010609060101010101" pitchFamily="2" charset="-122"/>
                <a:ea typeface="黑体" panose="02010609060101010101" pitchFamily="2" charset="-122"/>
              </a:rPr>
              <a:t>为协调双方的通信，管道机制必须提供以下三方面的协调能力：</a:t>
            </a:r>
            <a:r>
              <a:rPr kumimoji="1" lang="zh-CN" altLang="en-US" sz="2200">
                <a:solidFill>
                  <a:srgbClr val="0000CC"/>
                </a:solidFill>
                <a:effectLst/>
                <a:latin typeface="Tahoma" panose="020B0604030504040204" pitchFamily="34" charset="0"/>
                <a:ea typeface="宋体" panose="02010600030101010101" pitchFamily="2" charset="-122"/>
              </a:rPr>
              <a:t> </a:t>
            </a:r>
          </a:p>
        </p:txBody>
      </p:sp>
      <p:sp>
        <p:nvSpPr>
          <p:cNvPr id="216072" name="Text Box 8"/>
          <p:cNvSpPr txBox="1">
            <a:spLocks noChangeArrowheads="1"/>
          </p:cNvSpPr>
          <p:nvPr/>
        </p:nvSpPr>
        <p:spPr bwMode="auto">
          <a:xfrm>
            <a:off x="304800" y="3840163"/>
            <a:ext cx="1524000"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5000"/>
              </a:spcBef>
            </a:pPr>
            <a:r>
              <a:rPr kumimoji="1" lang="en-US" altLang="zh-CN" sz="2200">
                <a:effectLst/>
                <a:latin typeface="宋体" panose="02010600030101010101" pitchFamily="2" charset="-122"/>
                <a:ea typeface="宋体" panose="02010600030101010101" pitchFamily="2" charset="-122"/>
              </a:rPr>
              <a:t>★</a:t>
            </a:r>
            <a:r>
              <a:rPr kumimoji="1" lang="zh-CN" altLang="en-US" sz="2200">
                <a:solidFill>
                  <a:srgbClr val="663300"/>
                </a:solidFill>
                <a:effectLst/>
                <a:latin typeface="黑体" panose="02010609060101010101" pitchFamily="2" charset="-122"/>
                <a:ea typeface="黑体" panose="02010609060101010101" pitchFamily="2" charset="-122"/>
              </a:rPr>
              <a:t>互斥</a:t>
            </a:r>
            <a:r>
              <a:rPr kumimoji="1" lang="en-US" altLang="zh-CN" sz="2200">
                <a:effectLst/>
                <a:latin typeface="Times New Roman" panose="02020603050405020304"/>
                <a:ea typeface="宋体" panose="02010600030101010101" pitchFamily="2" charset="-122"/>
              </a:rPr>
              <a:t>——</a:t>
            </a:r>
            <a:endParaRPr kumimoji="1" lang="en-US" altLang="zh-CN" sz="2200">
              <a:effectLst/>
              <a:ea typeface="宋体" panose="02010600030101010101" pitchFamily="2" charset="-122"/>
            </a:endParaRPr>
          </a:p>
        </p:txBody>
      </p:sp>
      <p:sp>
        <p:nvSpPr>
          <p:cNvPr id="216073" name="Text Box 9"/>
          <p:cNvSpPr txBox="1">
            <a:spLocks noChangeArrowheads="1"/>
          </p:cNvSpPr>
          <p:nvPr/>
        </p:nvSpPr>
        <p:spPr bwMode="auto">
          <a:xfrm>
            <a:off x="1828800" y="3886200"/>
            <a:ext cx="7010400" cy="771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5000"/>
              </a:spcBef>
            </a:pPr>
            <a:r>
              <a:rPr kumimoji="1" lang="zh-CN" altLang="en-US" sz="2200" dirty="0">
                <a:effectLst/>
                <a:latin typeface="宋体" panose="02010600030101010101" pitchFamily="2" charset="-122"/>
                <a:ea typeface="宋体" panose="02010600030101010101" pitchFamily="2" charset="-122"/>
              </a:rPr>
              <a:t>当一个进程正在对</a:t>
            </a:r>
            <a:r>
              <a:rPr kumimoji="1" lang="en-US" altLang="zh-CN" sz="2200" dirty="0">
                <a:effectLst/>
                <a:latin typeface="Tahoma" panose="020B0604030504040204" pitchFamily="34" charset="0"/>
                <a:ea typeface="宋体" panose="02010600030101010101" pitchFamily="2" charset="-122"/>
              </a:rPr>
              <a:t>pipe</a:t>
            </a:r>
            <a:r>
              <a:rPr kumimoji="1" lang="zh-CN" altLang="en-US" sz="2200" dirty="0">
                <a:effectLst/>
                <a:latin typeface="宋体" panose="02010600030101010101" pitchFamily="2" charset="-122"/>
                <a:ea typeface="宋体" panose="02010600030101010101" pitchFamily="2" charset="-122"/>
              </a:rPr>
              <a:t>执行读</a:t>
            </a:r>
            <a:r>
              <a:rPr kumimoji="1" lang="en-US" altLang="zh-CN" sz="2200" dirty="0">
                <a:effectLst/>
                <a:latin typeface="Tahoma" panose="020B0604030504040204" pitchFamily="34" charset="0"/>
                <a:ea typeface="宋体" panose="02010600030101010101" pitchFamily="2" charset="-122"/>
              </a:rPr>
              <a:t>/</a:t>
            </a:r>
            <a:r>
              <a:rPr kumimoji="1" lang="zh-CN" altLang="en-US" sz="2200" dirty="0">
                <a:effectLst/>
                <a:latin typeface="宋体" panose="02010600030101010101" pitchFamily="2" charset="-122"/>
                <a:ea typeface="宋体" panose="02010600030101010101" pitchFamily="2" charset="-122"/>
              </a:rPr>
              <a:t>写操作时，其它进程必须等待；</a:t>
            </a:r>
          </a:p>
        </p:txBody>
      </p:sp>
      <p:sp>
        <p:nvSpPr>
          <p:cNvPr id="216074" name="Text Box 10"/>
          <p:cNvSpPr txBox="1">
            <a:spLocks noChangeArrowheads="1"/>
          </p:cNvSpPr>
          <p:nvPr/>
        </p:nvSpPr>
        <p:spPr bwMode="auto">
          <a:xfrm>
            <a:off x="228600" y="4648200"/>
            <a:ext cx="1600200"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5000"/>
              </a:spcBef>
            </a:pPr>
            <a:r>
              <a:rPr kumimoji="1" lang="en-US" altLang="zh-CN" sz="2200">
                <a:effectLst/>
                <a:latin typeface="宋体" panose="02010600030101010101" pitchFamily="2" charset="-122"/>
                <a:ea typeface="宋体" panose="02010600030101010101" pitchFamily="2" charset="-122"/>
              </a:rPr>
              <a:t>★</a:t>
            </a:r>
            <a:r>
              <a:rPr kumimoji="1" lang="zh-CN" altLang="en-US" sz="2200">
                <a:solidFill>
                  <a:srgbClr val="663300"/>
                </a:solidFill>
                <a:effectLst/>
                <a:latin typeface="黑体" panose="02010609060101010101" pitchFamily="2" charset="-122"/>
                <a:ea typeface="黑体" panose="02010609060101010101" pitchFamily="2" charset="-122"/>
              </a:rPr>
              <a:t>同步</a:t>
            </a:r>
            <a:r>
              <a:rPr kumimoji="1" lang="en-US" altLang="zh-CN" sz="2200">
                <a:effectLst/>
                <a:latin typeface="Times New Roman" panose="02020603050405020304"/>
                <a:ea typeface="宋体" panose="02010600030101010101" pitchFamily="2" charset="-122"/>
              </a:rPr>
              <a:t>——</a:t>
            </a:r>
            <a:endParaRPr kumimoji="1" lang="en-US" altLang="zh-CN" sz="2200">
              <a:effectLst/>
              <a:latin typeface="宋体" panose="02010600030101010101" pitchFamily="2" charset="-122"/>
              <a:ea typeface="宋体" panose="02010600030101010101" pitchFamily="2" charset="-122"/>
            </a:endParaRPr>
          </a:p>
        </p:txBody>
      </p:sp>
      <p:sp>
        <p:nvSpPr>
          <p:cNvPr id="216075" name="Text Box 11"/>
          <p:cNvSpPr txBox="1">
            <a:spLocks noChangeArrowheads="1"/>
          </p:cNvSpPr>
          <p:nvPr/>
        </p:nvSpPr>
        <p:spPr bwMode="auto">
          <a:xfrm>
            <a:off x="304800" y="6049963"/>
            <a:ext cx="3276600" cy="433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200">
                <a:effectLst/>
                <a:latin typeface="宋体" panose="02010600030101010101" pitchFamily="2" charset="-122"/>
                <a:ea typeface="宋体" panose="02010600030101010101" pitchFamily="2" charset="-122"/>
              </a:rPr>
              <a:t>★</a:t>
            </a:r>
            <a:r>
              <a:rPr kumimoji="1" lang="zh-CN" altLang="en-US" sz="2200">
                <a:solidFill>
                  <a:srgbClr val="663300"/>
                </a:solidFill>
                <a:effectLst/>
                <a:latin typeface="黑体" panose="02010609060101010101" pitchFamily="2" charset="-122"/>
                <a:ea typeface="黑体" panose="02010609060101010101" pitchFamily="2" charset="-122"/>
              </a:rPr>
              <a:t>确定对方是否存在</a:t>
            </a:r>
            <a:r>
              <a:rPr kumimoji="1" lang="en-US" altLang="zh-CN" sz="2200">
                <a:effectLst/>
                <a:latin typeface="Times New Roman" panose="02020603050405020304"/>
                <a:ea typeface="宋体" panose="02010600030101010101" pitchFamily="2" charset="-122"/>
              </a:rPr>
              <a:t>——</a:t>
            </a:r>
            <a:endParaRPr kumimoji="1" lang="en-US" altLang="zh-CN" sz="2200">
              <a:effectLst/>
              <a:latin typeface="宋体" panose="02010600030101010101" pitchFamily="2" charset="-122"/>
              <a:ea typeface="宋体" panose="02010600030101010101" pitchFamily="2" charset="-122"/>
            </a:endParaRPr>
          </a:p>
        </p:txBody>
      </p:sp>
      <p:sp>
        <p:nvSpPr>
          <p:cNvPr id="216076" name="Text Box 12"/>
          <p:cNvSpPr txBox="1">
            <a:spLocks noChangeArrowheads="1"/>
          </p:cNvSpPr>
          <p:nvPr/>
        </p:nvSpPr>
        <p:spPr bwMode="auto">
          <a:xfrm>
            <a:off x="1752600" y="4648200"/>
            <a:ext cx="6705600" cy="1448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200">
                <a:effectLst/>
                <a:latin typeface="宋体" panose="02010600030101010101" pitchFamily="2" charset="-122"/>
                <a:ea typeface="宋体" panose="02010600030101010101" pitchFamily="2" charset="-122"/>
              </a:rPr>
              <a:t>当写进程把一定数据写入</a:t>
            </a:r>
            <a:r>
              <a:rPr kumimoji="1" lang="en-US" altLang="zh-CN" sz="2200">
                <a:effectLst/>
                <a:latin typeface="Tahoma" panose="020B0604030504040204" pitchFamily="34" charset="0"/>
                <a:ea typeface="宋体" panose="02010600030101010101" pitchFamily="2" charset="-122"/>
              </a:rPr>
              <a:t>pipe</a:t>
            </a:r>
            <a:r>
              <a:rPr kumimoji="1" lang="zh-CN" altLang="en-US" sz="2200">
                <a:effectLst/>
                <a:latin typeface="宋体" panose="02010600030101010101" pitchFamily="2" charset="-122"/>
                <a:ea typeface="宋体" panose="02010600030101010101" pitchFamily="2" charset="-122"/>
              </a:rPr>
              <a:t>，便去睡眠等待，直至读进程取走数据后，再把它唤醒；当读进程读一空</a:t>
            </a:r>
            <a:r>
              <a:rPr kumimoji="1" lang="en-US" altLang="zh-CN" sz="2200">
                <a:effectLst/>
                <a:latin typeface="Tahoma" panose="020B0604030504040204" pitchFamily="34" charset="0"/>
                <a:ea typeface="宋体" panose="02010600030101010101" pitchFamily="2" charset="-122"/>
              </a:rPr>
              <a:t>pipe</a:t>
            </a:r>
            <a:r>
              <a:rPr kumimoji="1" lang="zh-CN" altLang="en-US" sz="2200">
                <a:effectLst/>
                <a:latin typeface="宋体" panose="02010600030101010101" pitchFamily="2" charset="-122"/>
                <a:ea typeface="宋体" panose="02010600030101010101" pitchFamily="2" charset="-122"/>
              </a:rPr>
              <a:t>时，也应睡眠等待，直至写进程将数据写入</a:t>
            </a:r>
            <a:r>
              <a:rPr kumimoji="1" lang="en-US" altLang="zh-CN" sz="2200">
                <a:effectLst/>
                <a:latin typeface="Tahoma" panose="020B0604030504040204" pitchFamily="34" charset="0"/>
                <a:ea typeface="宋体" panose="02010600030101010101" pitchFamily="2" charset="-122"/>
              </a:rPr>
              <a:t>pipe</a:t>
            </a:r>
            <a:r>
              <a:rPr kumimoji="1" lang="zh-CN" altLang="en-US" sz="2200">
                <a:effectLst/>
                <a:latin typeface="宋体" panose="02010600030101010101" pitchFamily="2" charset="-122"/>
                <a:ea typeface="宋体" panose="02010600030101010101" pitchFamily="2" charset="-122"/>
              </a:rPr>
              <a:t>后，再把它唤醒。</a:t>
            </a:r>
            <a:r>
              <a:rPr kumimoji="1" lang="zh-CN" altLang="en-US" sz="2200">
                <a:effectLst/>
                <a:latin typeface="Tahoma" panose="020B0604030504040204" pitchFamily="34" charset="0"/>
                <a:ea typeface="宋体" panose="02010600030101010101" pitchFamily="2" charset="-122"/>
              </a:rPr>
              <a:t> </a:t>
            </a:r>
          </a:p>
        </p:txBody>
      </p:sp>
      <p:sp>
        <p:nvSpPr>
          <p:cNvPr id="216077" name="Text Box 13"/>
          <p:cNvSpPr txBox="1">
            <a:spLocks noChangeArrowheads="1"/>
          </p:cNvSpPr>
          <p:nvPr/>
        </p:nvSpPr>
        <p:spPr bwMode="auto">
          <a:xfrm>
            <a:off x="3581400" y="6096000"/>
            <a:ext cx="525780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000">
                <a:effectLst/>
                <a:latin typeface="宋体" panose="02010600030101010101" pitchFamily="2" charset="-122"/>
                <a:ea typeface="宋体" panose="02010600030101010101" pitchFamily="2" charset="-122"/>
              </a:rPr>
              <a:t>只有确定对方已存在时，才能进行通信。</a:t>
            </a:r>
            <a:r>
              <a:rPr kumimoji="1" lang="zh-CN" altLang="en-US" sz="2000">
                <a:effectLst/>
                <a:latin typeface="Tahoma" panose="020B0604030504040204" pitchFamily="34" charset="0"/>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1+#ppt_w/2"/>
                                          </p:val>
                                        </p:tav>
                                        <p:tav tm="100000">
                                          <p:val>
                                            <p:strVal val="#ppt_x"/>
                                          </p:val>
                                        </p:tav>
                                      </p:tavLst>
                                    </p:anim>
                                    <p:anim calcmode="lin" valueType="num">
                                      <p:cBhvr additive="base">
                                        <p:cTn id="8" dur="500" fill="hold"/>
                                        <p:tgtEl>
                                          <p:spTgt spid="2160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216067">
                                            <p:txEl>
                                              <p:pRg st="0" end="0"/>
                                            </p:txEl>
                                          </p:spTgt>
                                        </p:tgtEl>
                                        <p:attrNameLst>
                                          <p:attrName>style.visibility</p:attrName>
                                        </p:attrNameLst>
                                      </p:cBhvr>
                                      <p:to>
                                        <p:strVal val="visible"/>
                                      </p:to>
                                    </p:set>
                                    <p:animEffect transition="in" filter="wipe(up)">
                                      <p:cBhvr>
                                        <p:cTn id="13" dur="500"/>
                                        <p:tgtEl>
                                          <p:spTgt spid="21606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1606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1606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216070"/>
                                        </p:tgtEl>
                                        <p:attrNameLst>
                                          <p:attrName>style.visibility</p:attrName>
                                        </p:attrNameLst>
                                      </p:cBhvr>
                                      <p:to>
                                        <p:strVal val="visible"/>
                                      </p:to>
                                    </p:set>
                                    <p:anim calcmode="lin" valueType="num">
                                      <p:cBhvr>
                                        <p:cTn id="26" dur="500" fill="hold"/>
                                        <p:tgtEl>
                                          <p:spTgt spid="216070"/>
                                        </p:tgtEl>
                                        <p:attrNameLst>
                                          <p:attrName>ppt_w</p:attrName>
                                        </p:attrNameLst>
                                      </p:cBhvr>
                                      <p:tavLst>
                                        <p:tav tm="0">
                                          <p:val>
                                            <p:fltVal val="0"/>
                                          </p:val>
                                        </p:tav>
                                        <p:tav tm="100000">
                                          <p:val>
                                            <p:strVal val="#ppt_w"/>
                                          </p:val>
                                        </p:tav>
                                      </p:tavLst>
                                    </p:anim>
                                    <p:anim calcmode="lin" valueType="num">
                                      <p:cBhvr>
                                        <p:cTn id="27" dur="500" fill="hold"/>
                                        <p:tgtEl>
                                          <p:spTgt spid="21607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216070"/>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16071"/>
                                        </p:tgtEl>
                                        <p:attrNameLst>
                                          <p:attrName>style.visibility</p:attrName>
                                        </p:attrNameLst>
                                      </p:cBhvr>
                                      <p:to>
                                        <p:strVal val="visible"/>
                                      </p:to>
                                    </p:set>
                                    <p:anim calcmode="lin" valueType="num">
                                      <p:cBhvr additive="base">
                                        <p:cTn id="32" dur="500" fill="hold"/>
                                        <p:tgtEl>
                                          <p:spTgt spid="216071"/>
                                        </p:tgtEl>
                                        <p:attrNameLst>
                                          <p:attrName>ppt_x</p:attrName>
                                        </p:attrNameLst>
                                      </p:cBhvr>
                                      <p:tavLst>
                                        <p:tav tm="0">
                                          <p:val>
                                            <p:strVal val="#ppt_x"/>
                                          </p:val>
                                        </p:tav>
                                        <p:tav tm="100000">
                                          <p:val>
                                            <p:strVal val="#ppt_x"/>
                                          </p:val>
                                        </p:tav>
                                      </p:tavLst>
                                    </p:anim>
                                    <p:anim calcmode="lin" valueType="num">
                                      <p:cBhvr additive="base">
                                        <p:cTn id="33" dur="500" fill="hold"/>
                                        <p:tgtEl>
                                          <p:spTgt spid="216071"/>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grpId="0" nodeType="clickEffect">
                                  <p:stCondLst>
                                    <p:cond delay="0"/>
                                  </p:stCondLst>
                                  <p:childTnLst>
                                    <p:set>
                                      <p:cBhvr>
                                        <p:cTn id="37" dur="1" fill="hold">
                                          <p:stCondLst>
                                            <p:cond delay="0"/>
                                          </p:stCondLst>
                                        </p:cTn>
                                        <p:tgtEl>
                                          <p:spTgt spid="216072"/>
                                        </p:tgtEl>
                                        <p:attrNameLst>
                                          <p:attrName>style.visibility</p:attrName>
                                        </p:attrNameLst>
                                      </p:cBhvr>
                                      <p:to>
                                        <p:strVal val="visible"/>
                                      </p:to>
                                    </p:set>
                                    <p:anim calcmode="lin" valueType="num">
                                      <p:cBhvr additive="base">
                                        <p:cTn id="38" dur="500" fill="hold"/>
                                        <p:tgtEl>
                                          <p:spTgt spid="216072"/>
                                        </p:tgtEl>
                                        <p:attrNameLst>
                                          <p:attrName>ppt_x</p:attrName>
                                        </p:attrNameLst>
                                      </p:cBhvr>
                                      <p:tavLst>
                                        <p:tav tm="0">
                                          <p:val>
                                            <p:strVal val="0-#ppt_w/2"/>
                                          </p:val>
                                        </p:tav>
                                        <p:tav tm="100000">
                                          <p:val>
                                            <p:strVal val="#ppt_x"/>
                                          </p:val>
                                        </p:tav>
                                      </p:tavLst>
                                    </p:anim>
                                    <p:anim calcmode="lin" valueType="num">
                                      <p:cBhvr additive="base">
                                        <p:cTn id="39" dur="500" fill="hold"/>
                                        <p:tgtEl>
                                          <p:spTgt spid="216072"/>
                                        </p:tgtEl>
                                        <p:attrNameLst>
                                          <p:attrName>ppt_y</p:attrName>
                                        </p:attrNameLst>
                                      </p:cBhvr>
                                      <p:tavLst>
                                        <p:tav tm="0">
                                          <p:val>
                                            <p:strVal val="#ppt_y"/>
                                          </p:val>
                                        </p:tav>
                                        <p:tav tm="100000">
                                          <p:val>
                                            <p:strVal val="#ppt_y"/>
                                          </p:val>
                                        </p:tav>
                                      </p:tavLst>
                                    </p:anim>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216074"/>
                                        </p:tgtEl>
                                        <p:attrNameLst>
                                          <p:attrName>style.visibility</p:attrName>
                                        </p:attrNameLst>
                                      </p:cBhvr>
                                      <p:to>
                                        <p:strVal val="visible"/>
                                      </p:to>
                                    </p:set>
                                    <p:anim calcmode="lin" valueType="num">
                                      <p:cBhvr additive="base">
                                        <p:cTn id="43" dur="500" fill="hold"/>
                                        <p:tgtEl>
                                          <p:spTgt spid="216074"/>
                                        </p:tgtEl>
                                        <p:attrNameLst>
                                          <p:attrName>ppt_x</p:attrName>
                                        </p:attrNameLst>
                                      </p:cBhvr>
                                      <p:tavLst>
                                        <p:tav tm="0">
                                          <p:val>
                                            <p:strVal val="0-#ppt_w/2"/>
                                          </p:val>
                                        </p:tav>
                                        <p:tav tm="100000">
                                          <p:val>
                                            <p:strVal val="#ppt_x"/>
                                          </p:val>
                                        </p:tav>
                                      </p:tavLst>
                                    </p:anim>
                                    <p:anim calcmode="lin" valueType="num">
                                      <p:cBhvr additive="base">
                                        <p:cTn id="44" dur="500" fill="hold"/>
                                        <p:tgtEl>
                                          <p:spTgt spid="216074"/>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8" fill="hold" grpId="0" nodeType="afterEffect">
                                  <p:stCondLst>
                                    <p:cond delay="0"/>
                                  </p:stCondLst>
                                  <p:childTnLst>
                                    <p:set>
                                      <p:cBhvr>
                                        <p:cTn id="47" dur="1" fill="hold">
                                          <p:stCondLst>
                                            <p:cond delay="0"/>
                                          </p:stCondLst>
                                        </p:cTn>
                                        <p:tgtEl>
                                          <p:spTgt spid="216075"/>
                                        </p:tgtEl>
                                        <p:attrNameLst>
                                          <p:attrName>style.visibility</p:attrName>
                                        </p:attrNameLst>
                                      </p:cBhvr>
                                      <p:to>
                                        <p:strVal val="visible"/>
                                      </p:to>
                                    </p:set>
                                    <p:anim calcmode="lin" valueType="num">
                                      <p:cBhvr additive="base">
                                        <p:cTn id="48" dur="500" fill="hold"/>
                                        <p:tgtEl>
                                          <p:spTgt spid="216075"/>
                                        </p:tgtEl>
                                        <p:attrNameLst>
                                          <p:attrName>ppt_x</p:attrName>
                                        </p:attrNameLst>
                                      </p:cBhvr>
                                      <p:tavLst>
                                        <p:tav tm="0">
                                          <p:val>
                                            <p:strVal val="0-#ppt_w/2"/>
                                          </p:val>
                                        </p:tav>
                                        <p:tav tm="100000">
                                          <p:val>
                                            <p:strVal val="#ppt_x"/>
                                          </p:val>
                                        </p:tav>
                                      </p:tavLst>
                                    </p:anim>
                                    <p:anim calcmode="lin" valueType="num">
                                      <p:cBhvr additive="base">
                                        <p:cTn id="49" dur="500" fill="hold"/>
                                        <p:tgtEl>
                                          <p:spTgt spid="21607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grpId="0" nodeType="clickEffect">
                                  <p:stCondLst>
                                    <p:cond delay="0"/>
                                  </p:stCondLst>
                                  <p:childTnLst>
                                    <p:set>
                                      <p:cBhvr>
                                        <p:cTn id="53" dur="1" fill="hold">
                                          <p:stCondLst>
                                            <p:cond delay="0"/>
                                          </p:stCondLst>
                                        </p:cTn>
                                        <p:tgtEl>
                                          <p:spTgt spid="216073"/>
                                        </p:tgtEl>
                                        <p:attrNameLst>
                                          <p:attrName>style.visibility</p:attrName>
                                        </p:attrNameLst>
                                      </p:cBhvr>
                                      <p:to>
                                        <p:strVal val="visible"/>
                                      </p:to>
                                    </p:set>
                                    <p:anim calcmode="lin" valueType="num">
                                      <p:cBhvr additive="base">
                                        <p:cTn id="54" dur="500" fill="hold"/>
                                        <p:tgtEl>
                                          <p:spTgt spid="216073"/>
                                        </p:tgtEl>
                                        <p:attrNameLst>
                                          <p:attrName>ppt_x</p:attrName>
                                        </p:attrNameLst>
                                      </p:cBhvr>
                                      <p:tavLst>
                                        <p:tav tm="0">
                                          <p:val>
                                            <p:strVal val="1+#ppt_w/2"/>
                                          </p:val>
                                        </p:tav>
                                        <p:tav tm="100000">
                                          <p:val>
                                            <p:strVal val="#ppt_x"/>
                                          </p:val>
                                        </p:tav>
                                      </p:tavLst>
                                    </p:anim>
                                    <p:anim calcmode="lin" valueType="num">
                                      <p:cBhvr additive="base">
                                        <p:cTn id="55" dur="500" fill="hold"/>
                                        <p:tgtEl>
                                          <p:spTgt spid="216073"/>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grpId="0" nodeType="clickEffect">
                                  <p:stCondLst>
                                    <p:cond delay="0"/>
                                  </p:stCondLst>
                                  <p:childTnLst>
                                    <p:set>
                                      <p:cBhvr>
                                        <p:cTn id="59" dur="1" fill="hold">
                                          <p:stCondLst>
                                            <p:cond delay="0"/>
                                          </p:stCondLst>
                                        </p:cTn>
                                        <p:tgtEl>
                                          <p:spTgt spid="216076"/>
                                        </p:tgtEl>
                                        <p:attrNameLst>
                                          <p:attrName>style.visibility</p:attrName>
                                        </p:attrNameLst>
                                      </p:cBhvr>
                                      <p:to>
                                        <p:strVal val="visible"/>
                                      </p:to>
                                    </p:set>
                                    <p:anim calcmode="lin" valueType="num">
                                      <p:cBhvr additive="base">
                                        <p:cTn id="60" dur="500" fill="hold"/>
                                        <p:tgtEl>
                                          <p:spTgt spid="216076"/>
                                        </p:tgtEl>
                                        <p:attrNameLst>
                                          <p:attrName>ppt_x</p:attrName>
                                        </p:attrNameLst>
                                      </p:cBhvr>
                                      <p:tavLst>
                                        <p:tav tm="0">
                                          <p:val>
                                            <p:strVal val="1+#ppt_w/2"/>
                                          </p:val>
                                        </p:tav>
                                        <p:tav tm="100000">
                                          <p:val>
                                            <p:strVal val="#ppt_x"/>
                                          </p:val>
                                        </p:tav>
                                      </p:tavLst>
                                    </p:anim>
                                    <p:anim calcmode="lin" valueType="num">
                                      <p:cBhvr additive="base">
                                        <p:cTn id="61" dur="500" fill="hold"/>
                                        <p:tgtEl>
                                          <p:spTgt spid="216076"/>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grpId="0" nodeType="clickEffect">
                                  <p:stCondLst>
                                    <p:cond delay="0"/>
                                  </p:stCondLst>
                                  <p:childTnLst>
                                    <p:set>
                                      <p:cBhvr>
                                        <p:cTn id="65" dur="1" fill="hold">
                                          <p:stCondLst>
                                            <p:cond delay="0"/>
                                          </p:stCondLst>
                                        </p:cTn>
                                        <p:tgtEl>
                                          <p:spTgt spid="216077"/>
                                        </p:tgtEl>
                                        <p:attrNameLst>
                                          <p:attrName>style.visibility</p:attrName>
                                        </p:attrNameLst>
                                      </p:cBhvr>
                                      <p:to>
                                        <p:strVal val="visible"/>
                                      </p:to>
                                    </p:set>
                                    <p:anim calcmode="lin" valueType="num">
                                      <p:cBhvr additive="base">
                                        <p:cTn id="66" dur="500" fill="hold"/>
                                        <p:tgtEl>
                                          <p:spTgt spid="216077"/>
                                        </p:tgtEl>
                                        <p:attrNameLst>
                                          <p:attrName>ppt_x</p:attrName>
                                        </p:attrNameLst>
                                      </p:cBhvr>
                                      <p:tavLst>
                                        <p:tav tm="0">
                                          <p:val>
                                            <p:strVal val="1+#ppt_w/2"/>
                                          </p:val>
                                        </p:tav>
                                        <p:tav tm="100000">
                                          <p:val>
                                            <p:strVal val="#ppt_x"/>
                                          </p:val>
                                        </p:tav>
                                      </p:tavLst>
                                    </p:anim>
                                    <p:anim calcmode="lin" valueType="num">
                                      <p:cBhvr additive="base">
                                        <p:cTn id="67" dur="500" fill="hold"/>
                                        <p:tgtEl>
                                          <p:spTgt spid="2160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P spid="216068" grpId="0" animBg="1" autoUpdateAnimBg="0"/>
      <p:bldP spid="216069" grpId="0" build="p" autoUpdateAnimBg="0"/>
      <p:bldP spid="216070" grpId="0" animBg="1" autoUpdateAnimBg="0"/>
      <p:bldP spid="216071" grpId="0" autoUpdateAnimBg="0"/>
      <p:bldP spid="216072" grpId="0" autoUpdateAnimBg="0"/>
      <p:bldP spid="216073" grpId="0" autoUpdateAnimBg="0"/>
      <p:bldP spid="216074" grpId="0" autoUpdateAnimBg="0"/>
      <p:bldP spid="216075" grpId="0" autoUpdateAnimBg="0"/>
      <p:bldP spid="216076" grpId="0" autoUpdateAnimBg="0"/>
      <p:bldP spid="216077"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02FC5E58-253D-4014-BAA3-AAD7A0443ACF}" type="slidenum">
              <a:rPr lang="en-US" altLang="zh-CN">
                <a:effectLst/>
              </a:rPr>
              <a:t>139</a:t>
            </a:fld>
            <a:endParaRPr lang="en-US" altLang="zh-CN">
              <a:effectLst/>
            </a:endParaRPr>
          </a:p>
        </p:txBody>
      </p:sp>
      <p:sp>
        <p:nvSpPr>
          <p:cNvPr id="217090" name="Rectangle 2"/>
          <p:cNvSpPr>
            <a:spLocks noGrp="1" noChangeArrowheads="1"/>
          </p:cNvSpPr>
          <p:nvPr>
            <p:ph type="body" idx="1"/>
          </p:nvPr>
        </p:nvSpPr>
        <p:spPr>
          <a:xfrm>
            <a:off x="152400" y="273050"/>
            <a:ext cx="8610600" cy="1174750"/>
          </a:xfrm>
        </p:spPr>
        <p:txBody>
          <a:bodyPr>
            <a:normAutofit lnSpcReduction="10000"/>
          </a:bodyPr>
          <a:lstStyle/>
          <a:p>
            <a:pPr>
              <a:spcBef>
                <a:spcPct val="0"/>
              </a:spcBef>
              <a:buFont typeface="Wingdings" panose="05000000000000000000" pitchFamily="2" charset="2"/>
              <a:buNone/>
            </a:pPr>
            <a:r>
              <a:rPr lang="en-US" altLang="zh-CN" sz="3600" dirty="0"/>
              <a:t> </a:t>
            </a:r>
            <a:r>
              <a:rPr lang="zh-CN" altLang="en-US" sz="3600" dirty="0"/>
              <a:t>三、</a:t>
            </a:r>
            <a:r>
              <a:rPr lang="zh-CN" altLang="en-US" sz="3600" dirty="0">
                <a:ea typeface="黑体" panose="02010609060101010101" pitchFamily="2" charset="-122"/>
              </a:rPr>
              <a:t>消息传递系统</a:t>
            </a:r>
          </a:p>
          <a:p>
            <a:pPr>
              <a:spcBef>
                <a:spcPct val="0"/>
              </a:spcBef>
              <a:buFont typeface="Wingdings" panose="05000000000000000000" pitchFamily="2" charset="2"/>
              <a:buNone/>
            </a:pPr>
            <a:r>
              <a:rPr lang="zh-CN" altLang="en-US" sz="3600" dirty="0"/>
              <a:t>       </a:t>
            </a:r>
            <a:r>
              <a:rPr lang="en-US" altLang="zh-CN" sz="3600" dirty="0"/>
              <a:t>(Message passing system) </a:t>
            </a:r>
          </a:p>
        </p:txBody>
      </p:sp>
      <p:sp>
        <p:nvSpPr>
          <p:cNvPr id="217091" name="Text Box 3"/>
          <p:cNvSpPr txBox="1">
            <a:spLocks noChangeArrowheads="1"/>
          </p:cNvSpPr>
          <p:nvPr/>
        </p:nvSpPr>
        <p:spPr bwMode="auto">
          <a:xfrm>
            <a:off x="642938" y="5915025"/>
            <a:ext cx="220186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800">
                <a:effectLst/>
                <a:latin typeface="宋体" panose="02010600030101010101" pitchFamily="2" charset="-122"/>
                <a:ea typeface="宋体" panose="02010600030101010101" pitchFamily="2" charset="-122"/>
              </a:rPr>
              <a:t>其通信方式</a:t>
            </a:r>
            <a:r>
              <a:rPr kumimoji="1" lang="zh-CN" altLang="en-US" sz="2800">
                <a:effectLst/>
                <a:latin typeface="Tahoma" panose="020B0604030504040204" pitchFamily="34" charset="0"/>
                <a:ea typeface="宋体" panose="02010600030101010101" pitchFamily="2" charset="-122"/>
              </a:rPr>
              <a:t> </a:t>
            </a:r>
          </a:p>
        </p:txBody>
      </p:sp>
      <p:sp>
        <p:nvSpPr>
          <p:cNvPr id="217092" name="Text Box 4"/>
          <p:cNvSpPr txBox="1">
            <a:spLocks noChangeArrowheads="1"/>
          </p:cNvSpPr>
          <p:nvPr/>
        </p:nvSpPr>
        <p:spPr bwMode="auto">
          <a:xfrm>
            <a:off x="3014663" y="5681663"/>
            <a:ext cx="4743450" cy="99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10000"/>
              </a:spcBef>
            </a:pPr>
            <a:r>
              <a:rPr kumimoji="1" lang="zh-CN" altLang="en-US" sz="2800">
                <a:effectLst/>
                <a:latin typeface="宋体" panose="02010600030101010101" pitchFamily="2" charset="-122"/>
                <a:ea typeface="宋体" panose="02010600030101010101" pitchFamily="2" charset="-122"/>
              </a:rPr>
              <a:t>直接通信方式</a:t>
            </a:r>
            <a:r>
              <a:rPr kumimoji="1" lang="zh-CN" altLang="en-US" sz="2800">
                <a:effectLst/>
                <a:latin typeface="Tahoma" panose="020B0604030504040204" pitchFamily="34" charset="0"/>
                <a:ea typeface="宋体" panose="02010600030101010101" pitchFamily="2" charset="-122"/>
              </a:rPr>
              <a:t> </a:t>
            </a:r>
          </a:p>
          <a:p>
            <a:pPr>
              <a:spcBef>
                <a:spcPct val="10000"/>
              </a:spcBef>
            </a:pPr>
            <a:r>
              <a:rPr kumimoji="1" lang="zh-CN" altLang="en-US" sz="2800">
                <a:effectLst/>
                <a:latin typeface="宋体" panose="02010600030101010101" pitchFamily="2" charset="-122"/>
                <a:ea typeface="宋体" panose="02010600030101010101" pitchFamily="2" charset="-122"/>
              </a:rPr>
              <a:t>间接通信方式</a:t>
            </a:r>
            <a:r>
              <a:rPr kumimoji="1" lang="en-US" altLang="zh-CN" sz="2800">
                <a:effectLst/>
                <a:latin typeface="宋体" panose="02010600030101010101" pitchFamily="2" charset="-122"/>
                <a:ea typeface="宋体" panose="02010600030101010101" pitchFamily="2" charset="-122"/>
              </a:rPr>
              <a:t>(</a:t>
            </a:r>
            <a:r>
              <a:rPr kumimoji="1" lang="zh-CN" altLang="en-US" sz="2800">
                <a:effectLst/>
                <a:latin typeface="宋体" panose="02010600030101010101" pitchFamily="2" charset="-122"/>
                <a:ea typeface="宋体" panose="02010600030101010101" pitchFamily="2" charset="-122"/>
              </a:rPr>
              <a:t>邮箱方式</a:t>
            </a:r>
            <a:r>
              <a:rPr kumimoji="1" lang="en-US" altLang="zh-CN" sz="2800">
                <a:effectLst/>
                <a:latin typeface="宋体" panose="02010600030101010101" pitchFamily="2" charset="-122"/>
                <a:ea typeface="宋体" panose="02010600030101010101" pitchFamily="2" charset="-122"/>
              </a:rPr>
              <a:t>)</a:t>
            </a:r>
          </a:p>
        </p:txBody>
      </p:sp>
      <p:sp>
        <p:nvSpPr>
          <p:cNvPr id="217093" name="AutoShape 5"/>
          <p:cNvSpPr/>
          <p:nvPr/>
        </p:nvSpPr>
        <p:spPr bwMode="auto">
          <a:xfrm>
            <a:off x="2781300" y="5834063"/>
            <a:ext cx="152400" cy="762000"/>
          </a:xfrm>
          <a:prstGeom prst="leftBrace">
            <a:avLst>
              <a:gd name="adj1" fmla="val 41667"/>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a:effectLst/>
            </a:endParaRPr>
          </a:p>
        </p:txBody>
      </p:sp>
      <p:sp>
        <p:nvSpPr>
          <p:cNvPr id="217094" name="Text Box 6"/>
          <p:cNvSpPr txBox="1">
            <a:spLocks noChangeArrowheads="1"/>
          </p:cNvSpPr>
          <p:nvPr/>
        </p:nvSpPr>
        <p:spPr bwMode="auto">
          <a:xfrm>
            <a:off x="504825" y="1665288"/>
            <a:ext cx="8093075"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800" dirty="0">
                <a:solidFill>
                  <a:srgbClr val="0000FF"/>
                </a:solidFill>
                <a:effectLst/>
                <a:ea typeface="宋体" panose="02010600030101010101" pitchFamily="2" charset="-122"/>
              </a:rPr>
              <a:t>消息传递机制</a:t>
            </a:r>
            <a:r>
              <a:rPr kumimoji="1" lang="en-US" altLang="zh-CN" sz="2800" dirty="0">
                <a:effectLst/>
                <a:ea typeface="宋体" panose="02010600030101010101" pitchFamily="2" charset="-122"/>
              </a:rPr>
              <a:t>——</a:t>
            </a:r>
            <a:r>
              <a:rPr kumimoji="1" lang="zh-CN" altLang="en-US" sz="2800" dirty="0">
                <a:effectLst/>
                <a:ea typeface="宋体" panose="02010600030101010101" pitchFamily="2" charset="-122"/>
              </a:rPr>
              <a:t>用得最广泛的一种高级通信机制</a:t>
            </a:r>
            <a:r>
              <a:rPr kumimoji="1" lang="en-US" altLang="zh-CN" sz="2800" dirty="0">
                <a:effectLst/>
                <a:ea typeface="宋体" panose="02010600030101010101" pitchFamily="2" charset="-122"/>
              </a:rPr>
              <a:t>(</a:t>
            </a:r>
            <a:r>
              <a:rPr kumimoji="1" lang="zh-CN" altLang="en-US" sz="2800" dirty="0">
                <a:effectLst/>
                <a:ea typeface="宋体" panose="02010600030101010101" pitchFamily="2" charset="-122"/>
              </a:rPr>
              <a:t>单机系统、多机系统、计算机网络</a:t>
            </a:r>
            <a:r>
              <a:rPr kumimoji="1" lang="en-US" altLang="zh-CN" sz="2800" dirty="0">
                <a:effectLst/>
                <a:ea typeface="宋体" panose="02010600030101010101" pitchFamily="2" charset="-122"/>
              </a:rPr>
              <a:t>)</a:t>
            </a:r>
            <a:r>
              <a:rPr kumimoji="1" lang="zh-CN" altLang="en-US" sz="2800" dirty="0">
                <a:effectLst/>
                <a:ea typeface="宋体" panose="02010600030101010101" pitchFamily="2" charset="-122"/>
              </a:rPr>
              <a:t>。</a:t>
            </a:r>
          </a:p>
        </p:txBody>
      </p:sp>
      <p:sp>
        <p:nvSpPr>
          <p:cNvPr id="217095" name="Text Box 7"/>
          <p:cNvSpPr txBox="1">
            <a:spLocks noChangeArrowheads="1"/>
          </p:cNvSpPr>
          <p:nvPr/>
        </p:nvSpPr>
        <p:spPr bwMode="auto">
          <a:xfrm>
            <a:off x="369888" y="2660650"/>
            <a:ext cx="8569325"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Clr>
                <a:srgbClr val="0000FF"/>
              </a:buClr>
              <a:buFont typeface="Wingdings" panose="05000000000000000000" pitchFamily="2" charset="2"/>
              <a:buChar char="n"/>
            </a:pPr>
            <a:r>
              <a:rPr kumimoji="1" lang="zh-CN" altLang="en-US" sz="2800" dirty="0">
                <a:effectLst/>
                <a:latin typeface="Times New Roman" panose="02020603050405020304" pitchFamily="18" charset="0"/>
              </a:rPr>
              <a:t>进程间的数据交换</a:t>
            </a:r>
            <a:r>
              <a:rPr kumimoji="1" lang="en-US" altLang="zh-CN" sz="2800" dirty="0">
                <a:effectLst/>
                <a:latin typeface="Times New Roman" panose="02020603050405020304" pitchFamily="18" charset="0"/>
              </a:rPr>
              <a:t>,</a:t>
            </a:r>
            <a:r>
              <a:rPr kumimoji="1" lang="zh-CN" altLang="en-US" sz="2800" dirty="0">
                <a:effectLst/>
                <a:latin typeface="Times New Roman" panose="02020603050405020304" pitchFamily="18" charset="0"/>
              </a:rPr>
              <a:t>是以格式化的消息</a:t>
            </a:r>
            <a:r>
              <a:rPr kumimoji="1" lang="en-US" altLang="zh-CN" sz="2800" dirty="0">
                <a:effectLst/>
                <a:latin typeface="Times New Roman" panose="02020603050405020304" pitchFamily="18" charset="0"/>
              </a:rPr>
              <a:t>(message)</a:t>
            </a:r>
            <a:r>
              <a:rPr kumimoji="1" lang="zh-CN" altLang="en-US" sz="2800" dirty="0">
                <a:effectLst/>
                <a:latin typeface="Times New Roman" panose="02020603050405020304" pitchFamily="18" charset="0"/>
              </a:rPr>
              <a:t>为单位的。</a:t>
            </a:r>
          </a:p>
          <a:p>
            <a:pPr>
              <a:buClr>
                <a:srgbClr val="0000FF"/>
              </a:buClr>
              <a:buFont typeface="Wingdings" panose="05000000000000000000" pitchFamily="2" charset="2"/>
              <a:buChar char="n"/>
            </a:pPr>
            <a:r>
              <a:rPr kumimoji="1" lang="zh-CN" altLang="en-US" sz="2800" dirty="0">
                <a:effectLst/>
                <a:latin typeface="Times New Roman" panose="02020603050405020304" pitchFamily="18" charset="0"/>
              </a:rPr>
              <a:t>计算机网络中，</a:t>
            </a:r>
            <a:r>
              <a:rPr kumimoji="1" lang="en-US" altLang="zh-CN" sz="2800" dirty="0">
                <a:effectLst/>
                <a:latin typeface="Times New Roman" panose="02020603050405020304" pitchFamily="18" charset="0"/>
              </a:rPr>
              <a:t>message</a:t>
            </a:r>
            <a:r>
              <a:rPr kumimoji="1" lang="zh-CN" altLang="en-US" sz="2800" dirty="0">
                <a:effectLst/>
                <a:latin typeface="Times New Roman" panose="02020603050405020304" pitchFamily="18" charset="0"/>
              </a:rPr>
              <a:t>又称为报文。</a:t>
            </a:r>
          </a:p>
          <a:p>
            <a:pPr>
              <a:buClr>
                <a:srgbClr val="0000FF"/>
              </a:buClr>
              <a:buFont typeface="Wingdings" panose="05000000000000000000" pitchFamily="2" charset="2"/>
              <a:buChar char="n"/>
            </a:pPr>
            <a:r>
              <a:rPr kumimoji="1" lang="zh-CN" altLang="en-US" sz="2800" dirty="0">
                <a:effectLst/>
                <a:latin typeface="Times New Roman" panose="02020603050405020304" pitchFamily="18" charset="0"/>
              </a:rPr>
              <a:t>利用系统提供的一组通信命令（原语）进行通信。</a:t>
            </a:r>
          </a:p>
          <a:p>
            <a:pPr>
              <a:buClr>
                <a:srgbClr val="0000FF"/>
              </a:buClr>
              <a:buFont typeface="Wingdings" panose="05000000000000000000" pitchFamily="2" charset="2"/>
              <a:buChar char="n"/>
            </a:pPr>
            <a:r>
              <a:rPr kumimoji="1" lang="en-US" altLang="zh-CN" sz="2800" dirty="0">
                <a:effectLst/>
                <a:latin typeface="Times New Roman" panose="02020603050405020304" pitchFamily="18" charset="0"/>
              </a:rPr>
              <a:t>OS</a:t>
            </a:r>
            <a:r>
              <a:rPr kumimoji="1" lang="zh-CN" altLang="en-US" sz="2800" dirty="0">
                <a:effectLst/>
                <a:latin typeface="Times New Roman" panose="02020603050405020304" pitchFamily="18" charset="0"/>
              </a:rPr>
              <a:t>隐蔽了通信实现细节，大大简化了通信程序编制的复杂性，因而得到广泛应用。</a:t>
            </a:r>
          </a:p>
          <a:p>
            <a:pPr>
              <a:buClr>
                <a:srgbClr val="0000FF"/>
              </a:buClr>
              <a:buFont typeface="Wingdings" panose="05000000000000000000" pitchFamily="2" charset="2"/>
              <a:buChar char="n"/>
            </a:pPr>
            <a:r>
              <a:rPr kumimoji="1" lang="zh-CN" altLang="en-US" sz="2800" dirty="0">
                <a:effectLst/>
                <a:latin typeface="Times New Roman" panose="02020603050405020304" pitchFamily="18" charset="0"/>
              </a:rPr>
              <a:t>微内核与服务器的通信采用信息传递机制。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7091"/>
                                        </p:tgtEl>
                                        <p:attrNameLst>
                                          <p:attrName>style.visibility</p:attrName>
                                        </p:attrNameLst>
                                      </p:cBhvr>
                                      <p:to>
                                        <p:strVal val="visible"/>
                                      </p:to>
                                    </p:set>
                                    <p:anim calcmode="lin" valueType="num">
                                      <p:cBhvr additive="base">
                                        <p:cTn id="7" dur="500" fill="hold"/>
                                        <p:tgtEl>
                                          <p:spTgt spid="217091"/>
                                        </p:tgtEl>
                                        <p:attrNameLst>
                                          <p:attrName>ppt_x</p:attrName>
                                        </p:attrNameLst>
                                      </p:cBhvr>
                                      <p:tavLst>
                                        <p:tav tm="0">
                                          <p:val>
                                            <p:strVal val="0-#ppt_w/2"/>
                                          </p:val>
                                        </p:tav>
                                        <p:tav tm="100000">
                                          <p:val>
                                            <p:strVal val="#ppt_x"/>
                                          </p:val>
                                        </p:tav>
                                      </p:tavLst>
                                    </p:anim>
                                    <p:anim calcmode="lin" valueType="num">
                                      <p:cBhvr additive="base">
                                        <p:cTn id="8" dur="500" fill="hold"/>
                                        <p:tgtEl>
                                          <p:spTgt spid="21709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17093"/>
                                        </p:tgtEl>
                                        <p:attrNameLst>
                                          <p:attrName>style.visibility</p:attrName>
                                        </p:attrNameLst>
                                      </p:cBhvr>
                                      <p:to>
                                        <p:strVal val="visible"/>
                                      </p:to>
                                    </p:se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170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autoUpdateAnimBg="0"/>
      <p:bldP spid="217092" grpId="0" autoUpdateAnimBg="0"/>
      <p:bldP spid="217093"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bwMode="auto">
          <a:xfrm>
            <a:off x="228600" y="533400"/>
            <a:ext cx="8532813" cy="549275"/>
          </a:xfrm>
          <a:noFill/>
          <a:ln>
            <a:miter lim="800000"/>
          </a:ln>
        </p:spPr>
        <p:txBody>
          <a:bodyPr vert="horz" wrap="square" lIns="91440" tIns="45720" rIns="91440" bIns="45720" numCol="1" anchor="t" anchorCtr="0" compatLnSpc="1">
            <a:normAutofit fontScale="90000"/>
          </a:bodyPr>
          <a:lstStyle/>
          <a:p>
            <a:pPr algn="l"/>
            <a:r>
              <a:rPr lang="en-US" altLang="zh-CN" dirty="0">
                <a:latin typeface="黑体" panose="02010609060101010101" pitchFamily="2" charset="-122"/>
                <a:ea typeface="黑体" panose="02010609060101010101" pitchFamily="2" charset="-122"/>
              </a:rPr>
              <a:t>2.1.4</a:t>
            </a:r>
            <a:r>
              <a:rPr lang="zh-CN" altLang="en-US" dirty="0">
                <a:latin typeface="黑体" panose="02010609060101010101" pitchFamily="2" charset="-122"/>
                <a:ea typeface="黑体" panose="02010609060101010101" pitchFamily="2" charset="-122"/>
              </a:rPr>
              <a:t>进程的特征和状态</a:t>
            </a:r>
          </a:p>
        </p:txBody>
      </p:sp>
      <p:sp>
        <p:nvSpPr>
          <p:cNvPr id="82947" name="Rectangle 3"/>
          <p:cNvSpPr>
            <a:spLocks noGrp="1" noChangeArrowheads="1"/>
          </p:cNvSpPr>
          <p:nvPr>
            <p:ph type="body" sz="half" idx="1"/>
          </p:nvPr>
        </p:nvSpPr>
        <p:spPr>
          <a:xfrm>
            <a:off x="468313" y="1316410"/>
            <a:ext cx="8424862" cy="2760662"/>
          </a:xfrm>
        </p:spPr>
        <p:txBody>
          <a:bodyPr>
            <a:normAutofit fontScale="92500" lnSpcReduction="10000"/>
          </a:bodyPr>
          <a:lstStyle/>
          <a:p>
            <a:pPr algn="just">
              <a:lnSpc>
                <a:spcPct val="120000"/>
              </a:lnSpc>
              <a:spcAft>
                <a:spcPct val="20000"/>
              </a:spcAft>
            </a:pPr>
            <a:r>
              <a:rPr lang="en-US" altLang="zh-CN" sz="2400" b="1" dirty="0">
                <a:latin typeface="楷体_GB2312" pitchFamily="49" charset="-122"/>
                <a:ea typeface="楷体_GB2312" pitchFamily="49" charset="-122"/>
              </a:rPr>
              <a:t>1. </a:t>
            </a:r>
            <a:r>
              <a:rPr lang="zh-CN" altLang="en-US" sz="2400" b="1" dirty="0">
                <a:latin typeface="黑体" panose="02010609060101010101" pitchFamily="2" charset="-122"/>
                <a:ea typeface="黑体" panose="02010609060101010101" pitchFamily="2" charset="-122"/>
              </a:rPr>
              <a:t>进程的特征和定义</a:t>
            </a:r>
          </a:p>
          <a:p>
            <a:pPr lvl="1"/>
            <a:r>
              <a:rPr lang="zh-CN" altLang="en-US" sz="2400" b="1" dirty="0">
                <a:latin typeface="黑体" panose="02010609060101010101" pitchFamily="2" charset="-122"/>
                <a:ea typeface="黑体" panose="02010609060101010101" pitchFamily="2" charset="-122"/>
              </a:rPr>
              <a:t>定义：程序的一次执行过程；一个具有一定独立功能的程序在一个数据集合上的一次动态执行过程</a:t>
            </a:r>
            <a:endParaRPr lang="en-US" altLang="zh-CN" sz="2400" b="1" dirty="0">
              <a:latin typeface="黑体" panose="02010609060101010101" pitchFamily="2" charset="-122"/>
              <a:ea typeface="黑体" panose="02010609060101010101" pitchFamily="2" charset="-122"/>
            </a:endParaRPr>
          </a:p>
          <a:p>
            <a:pPr>
              <a:spcBef>
                <a:spcPct val="50000"/>
              </a:spcBef>
              <a:buClrTx/>
              <a:buFontTx/>
              <a:buNone/>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分析：</a:t>
            </a:r>
          </a:p>
          <a:p>
            <a:pPr>
              <a:spcBef>
                <a:spcPct val="50000"/>
              </a:spcBef>
              <a:buClrTx/>
              <a:buFontTx/>
              <a:buNone/>
            </a:pPr>
            <a:r>
              <a:rPr lang="zh-CN" altLang="en-US" sz="2400" b="1" dirty="0">
                <a:latin typeface="楷体_GB2312" pitchFamily="49" charset="-122"/>
                <a:ea typeface="楷体_GB2312" pitchFamily="49" charset="-122"/>
              </a:rPr>
              <a:t>   要素：程序、数据、</a:t>
            </a:r>
            <a:r>
              <a:rPr lang="en-US" altLang="zh-CN" sz="2400" b="1" dirty="0">
                <a:latin typeface="楷体_GB2312" pitchFamily="49" charset="-122"/>
                <a:ea typeface="楷体_GB2312" pitchFamily="49" charset="-122"/>
              </a:rPr>
              <a:t>CPU</a:t>
            </a:r>
            <a:r>
              <a:rPr lang="zh-CN" altLang="en-US" sz="2400" b="1" dirty="0">
                <a:latin typeface="楷体_GB2312" pitchFamily="49" charset="-122"/>
                <a:ea typeface="楷体_GB2312" pitchFamily="49" charset="-122"/>
              </a:rPr>
              <a:t>、状态空间</a:t>
            </a:r>
          </a:p>
          <a:p>
            <a:pPr>
              <a:spcBef>
                <a:spcPct val="50000"/>
              </a:spcBef>
              <a:buClrTx/>
              <a:buFontTx/>
              <a:buNone/>
            </a:pPr>
            <a:r>
              <a:rPr lang="zh-CN" altLang="en-US" sz="2400" b="1" dirty="0">
                <a:latin typeface="楷体_GB2312" pitchFamily="49" charset="-122"/>
                <a:ea typeface="楷体_GB2312" pitchFamily="49" charset="-122"/>
              </a:rPr>
              <a:t>   类似：食谱、材料、厨师、状态空间</a:t>
            </a:r>
          </a:p>
        </p:txBody>
      </p:sp>
      <p:sp>
        <p:nvSpPr>
          <p:cNvPr id="82952" name="Text Box 8"/>
          <p:cNvSpPr txBox="1">
            <a:spLocks noChangeArrowheads="1"/>
          </p:cNvSpPr>
          <p:nvPr/>
        </p:nvSpPr>
        <p:spPr bwMode="auto">
          <a:xfrm>
            <a:off x="0" y="4495800"/>
            <a:ext cx="9144000" cy="1200329"/>
          </a:xfrm>
          <a:prstGeom prst="rect">
            <a:avLst/>
          </a:prstGeom>
          <a:solidFill>
            <a:schemeClr val="accent1"/>
          </a:solidFill>
          <a:ln w="9525">
            <a:noFill/>
            <a:miter lim="800000"/>
          </a:ln>
          <a:effectLst/>
        </p:spPr>
        <p:txBody>
          <a:bodyPr wrap="square">
            <a:spAutoFit/>
          </a:bodyPr>
          <a:lstStyle/>
          <a:p>
            <a:r>
              <a:rPr kumimoji="1" lang="zh-CN" altLang="en-US" sz="2400" b="0" u="sng" dirty="0">
                <a:solidFill>
                  <a:schemeClr val="bg1"/>
                </a:solidFill>
                <a:effectLst/>
                <a:latin typeface="黑体" panose="02010609060101010101" pitchFamily="2" charset="-122"/>
                <a:ea typeface="黑体" panose="02010609060101010101" pitchFamily="2" charset="-122"/>
              </a:rPr>
              <a:t>说明：</a:t>
            </a:r>
            <a:r>
              <a:rPr kumimoji="1" lang="zh-CN" altLang="en-US" sz="2400" b="0" dirty="0">
                <a:solidFill>
                  <a:schemeClr val="bg1"/>
                </a:solidFill>
                <a:effectLst/>
                <a:latin typeface="黑体" panose="02010609060101010101" pitchFamily="2" charset="-122"/>
                <a:ea typeface="黑体" panose="02010609060101010101" pitchFamily="2" charset="-122"/>
              </a:rPr>
              <a:t>在引入了进程实体的概念后，我们可以把传统</a:t>
            </a:r>
            <a:r>
              <a:rPr kumimoji="1" lang="en-US" altLang="zh-CN" sz="2400" b="0" dirty="0">
                <a:solidFill>
                  <a:schemeClr val="bg1"/>
                </a:solidFill>
                <a:effectLst/>
                <a:latin typeface="黑体" panose="02010609060101010101" pitchFamily="2" charset="-122"/>
                <a:ea typeface="黑体" panose="02010609060101010101" pitchFamily="2" charset="-122"/>
              </a:rPr>
              <a:t>OS</a:t>
            </a:r>
            <a:r>
              <a:rPr kumimoji="1" lang="zh-CN" altLang="en-US" sz="2400" b="0" dirty="0">
                <a:solidFill>
                  <a:schemeClr val="bg1"/>
                </a:solidFill>
                <a:effectLst/>
                <a:latin typeface="黑体" panose="02010609060101010101" pitchFamily="2" charset="-122"/>
                <a:ea typeface="黑体" panose="02010609060101010101" pitchFamily="2" charset="-122"/>
              </a:rPr>
              <a:t>中的进程定义为：</a:t>
            </a:r>
            <a:r>
              <a:rPr kumimoji="1" lang="zh-CN" altLang="en-US" sz="2400" dirty="0">
                <a:solidFill>
                  <a:schemeClr val="bg1"/>
                </a:solidFill>
                <a:effectLst/>
                <a:latin typeface="黑体" panose="02010609060101010101" pitchFamily="2" charset="-122"/>
                <a:ea typeface="黑体" panose="02010609060101010101" pitchFamily="2" charset="-122"/>
              </a:rPr>
              <a:t>“进程是进程实体的运行过程，是系统进行资源分配和调度的一个独立单位”。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2952"/>
                                        </p:tgtEl>
                                        <p:attrNameLst>
                                          <p:attrName>style.visibility</p:attrName>
                                        </p:attrNameLst>
                                      </p:cBhvr>
                                      <p:to>
                                        <p:strVal val="visible"/>
                                      </p:to>
                                    </p:set>
                                    <p:anim calcmode="lin" valueType="num">
                                      <p:cBhvr additive="base">
                                        <p:cTn id="7" dur="500" fill="hold"/>
                                        <p:tgtEl>
                                          <p:spTgt spid="82952"/>
                                        </p:tgtEl>
                                        <p:attrNameLst>
                                          <p:attrName>ppt_x</p:attrName>
                                        </p:attrNameLst>
                                      </p:cBhvr>
                                      <p:tavLst>
                                        <p:tav tm="0">
                                          <p:val>
                                            <p:strVal val="#ppt_x"/>
                                          </p:val>
                                        </p:tav>
                                        <p:tav tm="100000">
                                          <p:val>
                                            <p:strVal val="#ppt_x"/>
                                          </p:val>
                                        </p:tav>
                                      </p:tavLst>
                                    </p:anim>
                                    <p:anim calcmode="lin" valueType="num">
                                      <p:cBhvr additive="base">
                                        <p:cTn id="8" dur="500" fill="hold"/>
                                        <p:tgtEl>
                                          <p:spTgt spid="829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2" grpId="0" animBg="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当前网络环境主流的通信机制</a:t>
            </a:r>
            <a:endParaRPr lang="en-US" altLang="zh-CN" dirty="0"/>
          </a:p>
          <a:p>
            <a:r>
              <a:rPr lang="zh-CN" altLang="en-US" dirty="0"/>
              <a:t>三类方法</a:t>
            </a:r>
            <a:endParaRPr lang="en-US" altLang="zh-CN" dirty="0"/>
          </a:p>
          <a:p>
            <a:pPr lvl="1"/>
            <a:r>
              <a:rPr lang="zh-CN" altLang="en-US" dirty="0"/>
              <a:t>套接字</a:t>
            </a:r>
            <a:endParaRPr lang="en-US" altLang="zh-CN" dirty="0"/>
          </a:p>
          <a:p>
            <a:pPr lvl="1"/>
            <a:r>
              <a:rPr lang="zh-CN" altLang="en-US" dirty="0"/>
              <a:t>远程过程调用</a:t>
            </a:r>
            <a:endParaRPr lang="en-US" altLang="zh-CN" dirty="0"/>
          </a:p>
          <a:p>
            <a:pPr lvl="1"/>
            <a:r>
              <a:rPr lang="zh-CN" altLang="en-US" dirty="0"/>
              <a:t>远程方法调用</a:t>
            </a:r>
          </a:p>
        </p:txBody>
      </p:sp>
      <p:sp>
        <p:nvSpPr>
          <p:cNvPr id="4" name="Rectangle 2"/>
          <p:cNvSpPr txBox="1">
            <a:spLocks noChangeArrowheads="1"/>
          </p:cNvSpPr>
          <p:nvPr/>
        </p:nvSpPr>
        <p:spPr>
          <a:xfrm>
            <a:off x="152400" y="273050"/>
            <a:ext cx="8610600" cy="70767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ct val="0"/>
              </a:spcBef>
              <a:spcAft>
                <a:spcPts val="0"/>
              </a:spcAft>
              <a:buFont typeface="Wingdings" panose="05000000000000000000" pitchFamily="2" charset="2"/>
              <a:buNone/>
            </a:pPr>
            <a:r>
              <a:rPr lang="en-US" altLang="zh-CN" sz="3600" b="0" dirty="0">
                <a:effectLst/>
              </a:rPr>
              <a:t> </a:t>
            </a:r>
            <a:r>
              <a:rPr lang="zh-CN" altLang="en-US" sz="3600" b="0" dirty="0">
                <a:effectLst/>
              </a:rPr>
              <a:t>四、</a:t>
            </a:r>
            <a:r>
              <a:rPr lang="zh-CN" altLang="en-US" sz="3600" b="0" dirty="0">
                <a:effectLst/>
                <a:ea typeface="黑体" panose="02010609060101010101" pitchFamily="2" charset="-122"/>
              </a:rPr>
              <a:t>客户服务器系统</a:t>
            </a:r>
          </a:p>
        </p:txBody>
      </p:sp>
    </p:spTree>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p:cNvSpPr txBox="1">
            <a:spLocks noChangeArrowheads="1"/>
          </p:cNvSpPr>
          <p:nvPr/>
        </p:nvSpPr>
        <p:spPr bwMode="auto">
          <a:xfrm>
            <a:off x="381000" y="1041843"/>
            <a:ext cx="426720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200" dirty="0">
                <a:solidFill>
                  <a:srgbClr val="CC3300"/>
                </a:solidFill>
                <a:effectLst/>
                <a:latin typeface="黑体" pitchFamily="49" charset="-122"/>
                <a:ea typeface="黑体" pitchFamily="49" charset="-122"/>
              </a:rPr>
              <a:t>1.  </a:t>
            </a:r>
            <a:r>
              <a:rPr kumimoji="1" lang="zh-CN" altLang="en-US" sz="3200" dirty="0">
                <a:solidFill>
                  <a:srgbClr val="CC3300"/>
                </a:solidFill>
                <a:effectLst/>
                <a:latin typeface="黑体" pitchFamily="49" charset="-122"/>
                <a:ea typeface="黑体" pitchFamily="49" charset="-122"/>
              </a:rPr>
              <a:t>直接通信方式 </a:t>
            </a:r>
          </a:p>
        </p:txBody>
      </p:sp>
      <p:sp>
        <p:nvSpPr>
          <p:cNvPr id="7" name="Text Box 3"/>
          <p:cNvSpPr txBox="1">
            <a:spLocks noChangeArrowheads="1"/>
          </p:cNvSpPr>
          <p:nvPr/>
        </p:nvSpPr>
        <p:spPr bwMode="auto">
          <a:xfrm>
            <a:off x="420879" y="1700808"/>
            <a:ext cx="8305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dirty="0">
                <a:solidFill>
                  <a:srgbClr val="0000FF"/>
                </a:solidFill>
                <a:effectLst/>
                <a:latin typeface="宋体" pitchFamily="2" charset="-122"/>
                <a:ea typeface="宋体" pitchFamily="2" charset="-122"/>
              </a:rPr>
              <a:t>发送进程利用</a:t>
            </a:r>
            <a:r>
              <a:rPr kumimoji="1" lang="en-US" altLang="zh-CN" sz="2400" dirty="0">
                <a:solidFill>
                  <a:srgbClr val="0000FF"/>
                </a:solidFill>
                <a:effectLst/>
                <a:ea typeface="宋体" pitchFamily="2" charset="-122"/>
              </a:rPr>
              <a:t>OS</a:t>
            </a:r>
            <a:r>
              <a:rPr kumimoji="1" lang="zh-CN" altLang="en-US" sz="2400" dirty="0">
                <a:solidFill>
                  <a:srgbClr val="0000FF"/>
                </a:solidFill>
                <a:effectLst/>
                <a:latin typeface="宋体" pitchFamily="2" charset="-122"/>
                <a:ea typeface="宋体" pitchFamily="2" charset="-122"/>
              </a:rPr>
              <a:t>所提供的命令，直接把消息发送给目标进程</a:t>
            </a:r>
            <a:r>
              <a:rPr kumimoji="1" lang="zh-CN" altLang="en-US" sz="2400" dirty="0">
                <a:solidFill>
                  <a:srgbClr val="0000FF"/>
                </a:solidFill>
                <a:effectLst/>
                <a:ea typeface="宋体" pitchFamily="2" charset="-122"/>
              </a:rPr>
              <a:t> </a:t>
            </a:r>
          </a:p>
        </p:txBody>
      </p:sp>
      <p:sp>
        <p:nvSpPr>
          <p:cNvPr id="8" name="Text Box 4"/>
          <p:cNvSpPr txBox="1">
            <a:spLocks noChangeArrowheads="1"/>
          </p:cNvSpPr>
          <p:nvPr/>
        </p:nvSpPr>
        <p:spPr bwMode="auto">
          <a:xfrm>
            <a:off x="457200" y="2590800"/>
            <a:ext cx="784860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a:effectLst/>
                <a:latin typeface="宋体" pitchFamily="2" charset="-122"/>
                <a:ea typeface="宋体" pitchFamily="2" charset="-122"/>
              </a:rPr>
              <a:t>要求发送和接收进程都以显式方式提供对方的标识符。两条通信原语为：</a:t>
            </a:r>
            <a:r>
              <a:rPr kumimoji="1" lang="zh-CN" altLang="en-US">
                <a:effectLst/>
                <a:latin typeface="Tahoma" pitchFamily="34" charset="0"/>
                <a:ea typeface="宋体" pitchFamily="2" charset="-122"/>
              </a:rPr>
              <a:t> </a:t>
            </a:r>
          </a:p>
        </p:txBody>
      </p:sp>
      <p:sp>
        <p:nvSpPr>
          <p:cNvPr id="9" name="Text Box 5"/>
          <p:cNvSpPr txBox="1">
            <a:spLocks noChangeArrowheads="1"/>
          </p:cNvSpPr>
          <p:nvPr/>
        </p:nvSpPr>
        <p:spPr bwMode="auto">
          <a:xfrm>
            <a:off x="300038" y="3505200"/>
            <a:ext cx="51816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400" dirty="0">
                <a:effectLst/>
                <a:ea typeface="宋体" pitchFamily="2" charset="-122"/>
              </a:rPr>
              <a:t>send</a:t>
            </a:r>
            <a:r>
              <a:rPr kumimoji="1" lang="zh-CN" altLang="en-US" sz="2400" dirty="0">
                <a:effectLst/>
                <a:latin typeface="宋体" pitchFamily="2" charset="-122"/>
                <a:ea typeface="宋体" pitchFamily="2" charset="-122"/>
              </a:rPr>
              <a:t>（</a:t>
            </a:r>
            <a:r>
              <a:rPr kumimoji="1" lang="en-US" altLang="zh-CN" sz="2400" dirty="0">
                <a:effectLst/>
                <a:ea typeface="宋体" pitchFamily="2" charset="-122"/>
              </a:rPr>
              <a:t>Receiver</a:t>
            </a:r>
            <a:r>
              <a:rPr kumimoji="1" lang="zh-CN" altLang="en-US" sz="2400" dirty="0">
                <a:effectLst/>
                <a:latin typeface="宋体" pitchFamily="2" charset="-122"/>
                <a:ea typeface="宋体" pitchFamily="2" charset="-122"/>
              </a:rPr>
              <a:t>，</a:t>
            </a:r>
            <a:r>
              <a:rPr kumimoji="1" lang="en-US" altLang="zh-CN" sz="2400" dirty="0">
                <a:effectLst/>
                <a:ea typeface="宋体" pitchFamily="2" charset="-122"/>
              </a:rPr>
              <a:t>message</a:t>
            </a:r>
            <a:r>
              <a:rPr kumimoji="1" lang="zh-CN" altLang="en-US" sz="2400" dirty="0">
                <a:effectLst/>
                <a:latin typeface="宋体" pitchFamily="2" charset="-122"/>
                <a:ea typeface="宋体" pitchFamily="2" charset="-122"/>
              </a:rPr>
              <a:t>）；</a:t>
            </a:r>
            <a:r>
              <a:rPr kumimoji="1" lang="zh-CN" altLang="en-US" sz="2400" dirty="0">
                <a:effectLst/>
                <a:ea typeface="宋体" pitchFamily="2" charset="-122"/>
              </a:rPr>
              <a:t> </a:t>
            </a:r>
          </a:p>
        </p:txBody>
      </p:sp>
      <p:sp>
        <p:nvSpPr>
          <p:cNvPr id="10" name="AutoShape 6"/>
          <p:cNvSpPr>
            <a:spLocks noChangeArrowheads="1"/>
          </p:cNvSpPr>
          <p:nvPr/>
        </p:nvSpPr>
        <p:spPr bwMode="auto">
          <a:xfrm>
            <a:off x="4800600" y="2209800"/>
            <a:ext cx="3810000" cy="914400"/>
          </a:xfrm>
          <a:prstGeom prst="wedgeRoundRectCallout">
            <a:avLst>
              <a:gd name="adj1" fmla="val -47167"/>
              <a:gd name="adj2" fmla="val 106773"/>
              <a:gd name="adj3" fmla="val 16667"/>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sz="2400" dirty="0">
                <a:solidFill>
                  <a:schemeClr val="bg1"/>
                </a:solidFill>
                <a:effectLst/>
                <a:latin typeface="宋体" panose="02010600030101010101" pitchFamily="2" charset="-122"/>
                <a:ea typeface="宋体" panose="02010600030101010101" pitchFamily="2" charset="-122"/>
              </a:rPr>
              <a:t>发送一个消息</a:t>
            </a:r>
            <a:r>
              <a:rPr kumimoji="1" lang="en-US" altLang="zh-CN" sz="2400" dirty="0">
                <a:solidFill>
                  <a:schemeClr val="bg1"/>
                </a:solidFill>
                <a:effectLst/>
                <a:latin typeface="宋体" panose="02010600030101010101" pitchFamily="2" charset="-122"/>
                <a:ea typeface="宋体" panose="02010600030101010101" pitchFamily="2" charset="-122"/>
              </a:rPr>
              <a:t>message</a:t>
            </a:r>
            <a:r>
              <a:rPr kumimoji="1" lang="zh-CN" altLang="en-US" sz="2400" dirty="0">
                <a:solidFill>
                  <a:schemeClr val="bg1"/>
                </a:solidFill>
                <a:effectLst/>
                <a:latin typeface="宋体" panose="02010600030101010101" pitchFamily="2" charset="-122"/>
                <a:ea typeface="宋体" panose="02010600030101010101" pitchFamily="2" charset="-122"/>
              </a:rPr>
              <a:t>给接收进程</a:t>
            </a:r>
            <a:r>
              <a:rPr kumimoji="1" lang="en-US" altLang="zh-CN" sz="2400" dirty="0">
                <a:solidFill>
                  <a:schemeClr val="bg1"/>
                </a:solidFill>
                <a:effectLst/>
                <a:latin typeface="宋体" panose="02010600030101010101" pitchFamily="2" charset="-122"/>
                <a:ea typeface="宋体" panose="02010600030101010101" pitchFamily="2" charset="-122"/>
              </a:rPr>
              <a:t>Receiver </a:t>
            </a:r>
          </a:p>
        </p:txBody>
      </p:sp>
      <p:sp>
        <p:nvSpPr>
          <p:cNvPr id="11" name="Text Box 7"/>
          <p:cNvSpPr txBox="1">
            <a:spLocks noChangeArrowheads="1"/>
          </p:cNvSpPr>
          <p:nvPr/>
        </p:nvSpPr>
        <p:spPr bwMode="auto">
          <a:xfrm>
            <a:off x="457200" y="4038600"/>
            <a:ext cx="50292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400" dirty="0">
                <a:effectLst/>
                <a:ea typeface="宋体" pitchFamily="2" charset="-122"/>
              </a:rPr>
              <a:t>receive</a:t>
            </a:r>
            <a:r>
              <a:rPr kumimoji="1" lang="zh-CN" altLang="en-US" sz="2400" dirty="0">
                <a:effectLst/>
                <a:latin typeface="宋体" pitchFamily="2" charset="-122"/>
                <a:ea typeface="宋体" pitchFamily="2" charset="-122"/>
              </a:rPr>
              <a:t>（</a:t>
            </a:r>
            <a:r>
              <a:rPr kumimoji="1" lang="en-US" altLang="zh-CN" sz="2400" dirty="0">
                <a:effectLst/>
                <a:ea typeface="宋体" pitchFamily="2" charset="-122"/>
              </a:rPr>
              <a:t>Sender</a:t>
            </a:r>
            <a:r>
              <a:rPr kumimoji="1" lang="zh-CN" altLang="en-US" sz="2400" dirty="0">
                <a:effectLst/>
                <a:latin typeface="宋体" pitchFamily="2" charset="-122"/>
                <a:ea typeface="宋体" pitchFamily="2" charset="-122"/>
              </a:rPr>
              <a:t>，</a:t>
            </a:r>
            <a:r>
              <a:rPr kumimoji="1" lang="en-US" altLang="zh-CN" sz="2400" dirty="0">
                <a:effectLst/>
                <a:ea typeface="宋体" pitchFamily="2" charset="-122"/>
              </a:rPr>
              <a:t>message</a:t>
            </a:r>
            <a:r>
              <a:rPr kumimoji="1" lang="zh-CN" altLang="en-US" sz="2400" dirty="0">
                <a:effectLst/>
                <a:latin typeface="宋体" pitchFamily="2" charset="-122"/>
                <a:ea typeface="宋体" pitchFamily="2" charset="-122"/>
              </a:rPr>
              <a:t>）；</a:t>
            </a:r>
            <a:r>
              <a:rPr kumimoji="1" lang="zh-CN" altLang="en-US" sz="2400" dirty="0">
                <a:effectLst/>
                <a:ea typeface="宋体" pitchFamily="2" charset="-122"/>
              </a:rPr>
              <a:t> </a:t>
            </a:r>
          </a:p>
        </p:txBody>
      </p:sp>
      <p:sp>
        <p:nvSpPr>
          <p:cNvPr id="12" name="AutoShape 8"/>
          <p:cNvSpPr>
            <a:spLocks noChangeArrowheads="1"/>
          </p:cNvSpPr>
          <p:nvPr/>
        </p:nvSpPr>
        <p:spPr bwMode="auto">
          <a:xfrm>
            <a:off x="5791200" y="3429000"/>
            <a:ext cx="2667000" cy="838200"/>
          </a:xfrm>
          <a:prstGeom prst="wedgeRoundRectCallout">
            <a:avLst>
              <a:gd name="adj1" fmla="val -72319"/>
              <a:gd name="adj2" fmla="val 54736"/>
              <a:gd name="adj3" fmla="val 16667"/>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sz="2400" dirty="0">
                <a:solidFill>
                  <a:schemeClr val="bg1"/>
                </a:solidFill>
                <a:effectLst/>
                <a:latin typeface="宋体" panose="02010600030101010101" pitchFamily="2" charset="-122"/>
                <a:ea typeface="宋体" panose="02010600030101010101" pitchFamily="2" charset="-122"/>
              </a:rPr>
              <a:t>接收</a:t>
            </a:r>
            <a:r>
              <a:rPr kumimoji="1" lang="en-US" altLang="zh-CN" sz="2400" dirty="0">
                <a:solidFill>
                  <a:schemeClr val="bg1"/>
                </a:solidFill>
                <a:effectLst/>
                <a:latin typeface="宋体" panose="02010600030101010101" pitchFamily="2" charset="-122"/>
                <a:ea typeface="宋体" panose="02010600030101010101" pitchFamily="2" charset="-122"/>
              </a:rPr>
              <a:t>Sender</a:t>
            </a:r>
            <a:r>
              <a:rPr kumimoji="1" lang="zh-CN" altLang="en-US" sz="2400" dirty="0">
                <a:solidFill>
                  <a:schemeClr val="bg1"/>
                </a:solidFill>
                <a:effectLst/>
                <a:latin typeface="宋体" panose="02010600030101010101" pitchFamily="2" charset="-122"/>
                <a:ea typeface="宋体" panose="02010600030101010101" pitchFamily="2" charset="-122"/>
              </a:rPr>
              <a:t>发来的消息</a:t>
            </a:r>
            <a:r>
              <a:rPr kumimoji="1" lang="en-US" altLang="zh-CN" sz="2400" dirty="0">
                <a:solidFill>
                  <a:schemeClr val="bg1"/>
                </a:solidFill>
                <a:effectLst/>
                <a:latin typeface="宋体" panose="02010600030101010101" pitchFamily="2" charset="-122"/>
                <a:ea typeface="宋体" panose="02010600030101010101" pitchFamily="2" charset="-122"/>
              </a:rPr>
              <a:t>message </a:t>
            </a:r>
          </a:p>
        </p:txBody>
      </p:sp>
      <p:sp>
        <p:nvSpPr>
          <p:cNvPr id="13" name="Text Box 9"/>
          <p:cNvSpPr txBox="1">
            <a:spLocks noChangeArrowheads="1"/>
          </p:cNvSpPr>
          <p:nvPr/>
        </p:nvSpPr>
        <p:spPr bwMode="auto">
          <a:xfrm>
            <a:off x="533400" y="4503342"/>
            <a:ext cx="8229600" cy="184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dirty="0">
                <a:effectLst/>
                <a:latin typeface="宋体" pitchFamily="2" charset="-122"/>
                <a:ea typeface="宋体" pitchFamily="2" charset="-122"/>
              </a:rPr>
              <a:t>有时，接收进程可能与多个发送进程通信，故不可能事先知道发送进程。对于这样的应用，接收原语中的源进程参数，是完成通信后的返回值。接收原语可表示为：</a:t>
            </a:r>
          </a:p>
          <a:p>
            <a:r>
              <a:rPr kumimoji="1" lang="en-US" altLang="zh-CN" sz="2400" dirty="0">
                <a:effectLst/>
                <a:ea typeface="宋体" pitchFamily="2" charset="-122"/>
              </a:rPr>
              <a:t>receive</a:t>
            </a:r>
            <a:r>
              <a:rPr kumimoji="1" lang="zh-CN" altLang="en-US" sz="2400" dirty="0">
                <a:effectLst/>
                <a:ea typeface="宋体" pitchFamily="2" charset="-122"/>
              </a:rPr>
              <a:t>（</a:t>
            </a:r>
            <a:r>
              <a:rPr kumimoji="1" lang="en-US" altLang="zh-CN" sz="2400" dirty="0">
                <a:effectLst/>
                <a:ea typeface="宋体" pitchFamily="2" charset="-122"/>
              </a:rPr>
              <a:t>id</a:t>
            </a:r>
            <a:r>
              <a:rPr kumimoji="1" lang="zh-CN" altLang="en-US" sz="2400" dirty="0">
                <a:effectLst/>
                <a:ea typeface="宋体" pitchFamily="2" charset="-122"/>
              </a:rPr>
              <a:t>，</a:t>
            </a:r>
            <a:r>
              <a:rPr kumimoji="1" lang="en-US" altLang="zh-CN" sz="2400" dirty="0">
                <a:effectLst/>
                <a:ea typeface="宋体" pitchFamily="2" charset="-122"/>
              </a:rPr>
              <a:t>message</a:t>
            </a:r>
            <a:r>
              <a:rPr kumimoji="1" lang="zh-CN" altLang="en-US" sz="2400" dirty="0">
                <a:effectLst/>
                <a:ea typeface="宋体" pitchFamily="2" charset="-122"/>
              </a:rPr>
              <a:t>）</a:t>
            </a:r>
            <a:r>
              <a:rPr kumimoji="1" lang="zh-CN" altLang="en-US" sz="2400" dirty="0">
                <a:effectLst/>
                <a:latin typeface="宋体" pitchFamily="2" charset="-122"/>
                <a:ea typeface="宋体" pitchFamily="2" charset="-122"/>
              </a:rPr>
              <a:t>； </a:t>
            </a:r>
            <a:r>
              <a:rPr kumimoji="1" lang="zh-CN" altLang="en-US" sz="2400" dirty="0">
                <a:effectLst/>
                <a:ea typeface="宋体" pitchFamily="2" charset="-122"/>
              </a:rPr>
              <a:t> </a:t>
            </a:r>
            <a:r>
              <a:rPr kumimoji="1" lang="en-US" altLang="zh-CN" sz="2000" dirty="0">
                <a:solidFill>
                  <a:srgbClr val="000066"/>
                </a:solidFill>
                <a:effectLst/>
                <a:latin typeface="Tahoma" pitchFamily="34" charset="0"/>
                <a:ea typeface="黑体" pitchFamily="49" charset="-122"/>
              </a:rPr>
              <a:t>id</a:t>
            </a:r>
            <a:r>
              <a:rPr kumimoji="1" lang="zh-CN" altLang="en-US" sz="2000" dirty="0">
                <a:solidFill>
                  <a:srgbClr val="000066"/>
                </a:solidFill>
                <a:effectLst/>
                <a:latin typeface="Tahoma" pitchFamily="34" charset="0"/>
                <a:ea typeface="黑体" pitchFamily="49" charset="-122"/>
              </a:rPr>
              <a:t>是返回值（标识符）</a:t>
            </a:r>
            <a:r>
              <a:rPr kumimoji="1" lang="zh-CN" altLang="en-US" dirty="0">
                <a:effectLst/>
                <a:latin typeface="Tahoma" pitchFamily="34" charset="0"/>
                <a:ea typeface="宋体" pitchFamily="2" charset="-122"/>
              </a:rPr>
              <a:t> </a:t>
            </a:r>
            <a:endParaRPr kumimoji="1" lang="zh-CN" altLang="en-US" sz="2400" dirty="0">
              <a:effectLst/>
              <a:latin typeface="Tahoma" pitchFamily="34" charset="0"/>
              <a:ea typeface="宋体" pitchFamily="2" charset="-122"/>
            </a:endParaRPr>
          </a:p>
        </p:txBody>
      </p:sp>
      <p:sp>
        <p:nvSpPr>
          <p:cNvPr id="14" name="Rectangle 10"/>
          <p:cNvSpPr>
            <a:spLocks noGrp="1" noChangeArrowheads="1"/>
          </p:cNvSpPr>
          <p:nvPr>
            <p:ph type="title"/>
          </p:nvPr>
        </p:nvSpPr>
        <p:spPr>
          <a:xfrm>
            <a:off x="323850" y="214313"/>
            <a:ext cx="8620125" cy="693737"/>
          </a:xfrm>
        </p:spPr>
        <p:txBody>
          <a:bodyPr/>
          <a:lstStyle/>
          <a:p>
            <a:r>
              <a:rPr lang="en-US" altLang="zh-CN" sz="3600" dirty="0"/>
              <a:t>2.6.2  </a:t>
            </a:r>
            <a:r>
              <a:rPr lang="zh-CN" altLang="en-US" sz="3600" dirty="0">
                <a:latin typeface="宋体" pitchFamily="2" charset="-122"/>
              </a:rPr>
              <a:t>消息传递通信的实现方法</a:t>
            </a:r>
          </a:p>
        </p:txBody>
      </p:sp>
    </p:spTree>
    <p:extLst>
      <p:ext uri="{BB962C8B-B14F-4D97-AF65-F5344CB8AC3E}">
        <p14:creationId xmlns:p14="http://schemas.microsoft.com/office/powerpoint/2010/main" val="20122735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1+#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1+#ppt_w/2"/>
                                          </p:val>
                                        </p:tav>
                                        <p:tav tm="100000">
                                          <p:val>
                                            <p:strVal val="#ppt_x"/>
                                          </p:val>
                                        </p:tav>
                                      </p:tavLst>
                                    </p:anim>
                                    <p:anim calcmode="lin" valueType="num">
                                      <p:cBhvr additive="base">
                                        <p:cTn id="24" dur="500" fill="hold"/>
                                        <p:tgtEl>
                                          <p:spTgt spid="12"/>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up)">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utoUpdateAnimBg="0"/>
      <p:bldP spid="10" grpId="0" animBg="1" autoUpdateAnimBg="0"/>
      <p:bldP spid="11" grpId="0" autoUpdateAnimBg="0"/>
      <p:bldP spid="12" grpId="0" animBg="1" autoUpdateAnimBg="0"/>
      <p:bldP spid="13"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465138" y="476672"/>
            <a:ext cx="821372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zh-CN" altLang="en-US" sz="2400" dirty="0">
                <a:effectLst/>
                <a:ea typeface="宋体" pitchFamily="2" charset="-122"/>
              </a:rPr>
              <a:t>我们可以用直接通信原语来解决生产者</a:t>
            </a:r>
            <a:r>
              <a:rPr kumimoji="1" lang="en-US" altLang="zh-CN" sz="2400" dirty="0">
                <a:effectLst/>
                <a:ea typeface="宋体" pitchFamily="2" charset="-122"/>
              </a:rPr>
              <a:t>-</a:t>
            </a:r>
            <a:r>
              <a:rPr kumimoji="1" lang="zh-CN" altLang="en-US" sz="2400" dirty="0">
                <a:effectLst/>
                <a:ea typeface="宋体" pitchFamily="2" charset="-122"/>
              </a:rPr>
              <a:t>消费者问题。当生产者生产一个产品</a:t>
            </a:r>
            <a:r>
              <a:rPr kumimoji="1" lang="en-US" altLang="zh-CN" sz="2400" dirty="0">
                <a:effectLst/>
                <a:ea typeface="宋体" pitchFamily="2" charset="-122"/>
              </a:rPr>
              <a:t>(</a:t>
            </a:r>
            <a:r>
              <a:rPr kumimoji="1" lang="zh-CN" altLang="en-US" sz="2400" dirty="0">
                <a:effectLst/>
                <a:ea typeface="宋体" pitchFamily="2" charset="-122"/>
              </a:rPr>
              <a:t>消息</a:t>
            </a:r>
            <a:r>
              <a:rPr kumimoji="1" lang="en-US" altLang="zh-CN" sz="2400" dirty="0">
                <a:effectLst/>
                <a:ea typeface="宋体" pitchFamily="2" charset="-122"/>
              </a:rPr>
              <a:t>)</a:t>
            </a:r>
            <a:r>
              <a:rPr kumimoji="1" lang="zh-CN" altLang="en-US" sz="2400" dirty="0">
                <a:effectLst/>
                <a:ea typeface="宋体" pitchFamily="2" charset="-122"/>
              </a:rPr>
              <a:t>后，用</a:t>
            </a:r>
            <a:r>
              <a:rPr kumimoji="1" lang="en-US" altLang="zh-CN" sz="2400" dirty="0">
                <a:effectLst/>
                <a:ea typeface="宋体" pitchFamily="2" charset="-122"/>
              </a:rPr>
              <a:t>send</a:t>
            </a:r>
            <a:r>
              <a:rPr kumimoji="1" lang="zh-CN" altLang="en-US" sz="2400" dirty="0">
                <a:effectLst/>
                <a:ea typeface="宋体" pitchFamily="2" charset="-122"/>
              </a:rPr>
              <a:t>原语将消息发送给消费者；而消费者用</a:t>
            </a:r>
            <a:r>
              <a:rPr kumimoji="1" lang="en-US" altLang="zh-CN" sz="2400" dirty="0">
                <a:effectLst/>
                <a:ea typeface="宋体" pitchFamily="2" charset="-122"/>
              </a:rPr>
              <a:t>receive</a:t>
            </a:r>
            <a:r>
              <a:rPr kumimoji="1" lang="zh-CN" altLang="en-US" sz="2400" dirty="0">
                <a:effectLst/>
                <a:ea typeface="宋体" pitchFamily="2" charset="-122"/>
              </a:rPr>
              <a:t>原语来得到一个消息。若消息尚未到达，消费者必须等待，直到生产者将消息发送过来</a:t>
            </a:r>
            <a:r>
              <a:rPr kumimoji="1" lang="en-US" altLang="zh-CN" sz="2400" dirty="0">
                <a:effectLst/>
                <a:ea typeface="宋体" pitchFamily="2" charset="-122"/>
              </a:rPr>
              <a:t>(</a:t>
            </a:r>
            <a:r>
              <a:rPr kumimoji="1" lang="zh-CN" altLang="en-US" sz="2400" dirty="0">
                <a:effectLst/>
                <a:ea typeface="宋体" pitchFamily="2" charset="-122"/>
              </a:rPr>
              <a:t>此处是指无界缓冲区，故没提生产者阻塞问题。而以前我们考虑的是有界缓冲区问题</a:t>
            </a:r>
            <a:r>
              <a:rPr kumimoji="1" lang="en-US" altLang="zh-CN" sz="2400" dirty="0">
                <a:effectLst/>
                <a:ea typeface="宋体" pitchFamily="2" charset="-122"/>
              </a:rPr>
              <a:t>)</a:t>
            </a:r>
            <a:r>
              <a:rPr kumimoji="1" lang="zh-CN" altLang="en-US" sz="2400" dirty="0">
                <a:effectLst/>
                <a:ea typeface="宋体" pitchFamily="2" charset="-122"/>
              </a:rPr>
              <a:t>。生产者</a:t>
            </a:r>
            <a:r>
              <a:rPr kumimoji="1" lang="en-US" altLang="zh-CN" sz="2400" dirty="0">
                <a:effectLst/>
                <a:ea typeface="宋体" pitchFamily="2" charset="-122"/>
              </a:rPr>
              <a:t>-</a:t>
            </a:r>
            <a:r>
              <a:rPr kumimoji="1" lang="zh-CN" altLang="en-US" sz="2400" dirty="0">
                <a:effectLst/>
                <a:ea typeface="宋体" pitchFamily="2" charset="-122"/>
              </a:rPr>
              <a:t>消费者的通信可描述如下：</a:t>
            </a:r>
          </a:p>
        </p:txBody>
      </p:sp>
      <p:sp>
        <p:nvSpPr>
          <p:cNvPr id="6" name="Text Box 3"/>
          <p:cNvSpPr txBox="1">
            <a:spLocks noChangeArrowheads="1"/>
          </p:cNvSpPr>
          <p:nvPr/>
        </p:nvSpPr>
        <p:spPr bwMode="auto">
          <a:xfrm>
            <a:off x="759619" y="2996952"/>
            <a:ext cx="7624762" cy="3046988"/>
          </a:xfrm>
          <a:prstGeom prst="rect">
            <a:avLst/>
          </a:prstGeom>
          <a:solidFill>
            <a:srgbClr val="CCFF66"/>
          </a:solidFill>
          <a:ln>
            <a:noFill/>
          </a:ln>
          <a:effectLst/>
          <a:extLs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dirty="0">
                <a:effectLst/>
                <a:ea typeface="宋体" pitchFamily="2" charset="-122"/>
              </a:rPr>
              <a:t>repeat    ......</a:t>
            </a:r>
          </a:p>
          <a:p>
            <a:pPr>
              <a:spcBef>
                <a:spcPct val="0"/>
              </a:spcBef>
            </a:pPr>
            <a:r>
              <a:rPr kumimoji="1" lang="en-US" altLang="zh-CN" sz="2400" dirty="0">
                <a:effectLst/>
                <a:ea typeface="宋体" pitchFamily="2" charset="-122"/>
              </a:rPr>
              <a:t>              produce an item in </a:t>
            </a:r>
            <a:r>
              <a:rPr kumimoji="1" lang="en-US" altLang="zh-CN" sz="2400" dirty="0" err="1">
                <a:effectLst/>
                <a:ea typeface="宋体" pitchFamily="2" charset="-122"/>
              </a:rPr>
              <a:t>nextp</a:t>
            </a:r>
            <a:r>
              <a:rPr kumimoji="1" lang="en-US" altLang="zh-CN" sz="2400" dirty="0">
                <a:effectLst/>
                <a:ea typeface="宋体" pitchFamily="2" charset="-122"/>
              </a:rPr>
              <a:t>;</a:t>
            </a:r>
          </a:p>
          <a:p>
            <a:pPr>
              <a:spcBef>
                <a:spcPct val="0"/>
              </a:spcBef>
            </a:pPr>
            <a:r>
              <a:rPr kumimoji="1" lang="en-US" altLang="zh-CN" sz="2400" dirty="0">
                <a:effectLst/>
                <a:ea typeface="宋体" pitchFamily="2" charset="-122"/>
              </a:rPr>
              <a:t>              send(</a:t>
            </a:r>
            <a:r>
              <a:rPr kumimoji="1" lang="en-US" altLang="zh-CN" sz="2400" dirty="0" err="1">
                <a:effectLst/>
                <a:ea typeface="宋体" pitchFamily="2" charset="-122"/>
              </a:rPr>
              <a:t>consumer,nextp</a:t>
            </a:r>
            <a:r>
              <a:rPr kumimoji="1" lang="en-US" altLang="zh-CN" sz="2400" dirty="0">
                <a:effectLst/>
                <a:ea typeface="宋体" pitchFamily="2" charset="-122"/>
              </a:rPr>
              <a:t>);</a:t>
            </a:r>
          </a:p>
          <a:p>
            <a:pPr>
              <a:spcBef>
                <a:spcPct val="0"/>
              </a:spcBef>
            </a:pPr>
            <a:r>
              <a:rPr kumimoji="1" lang="en-US" altLang="zh-CN" sz="2400" dirty="0">
                <a:effectLst/>
                <a:ea typeface="宋体" pitchFamily="2" charset="-122"/>
              </a:rPr>
              <a:t>until false</a:t>
            </a:r>
          </a:p>
          <a:p>
            <a:pPr>
              <a:spcBef>
                <a:spcPct val="0"/>
              </a:spcBef>
            </a:pPr>
            <a:r>
              <a:rPr kumimoji="1" lang="en-US" altLang="zh-CN" sz="2400" dirty="0">
                <a:effectLst/>
                <a:ea typeface="宋体" pitchFamily="2" charset="-122"/>
              </a:rPr>
              <a:t>repeat   receive(</a:t>
            </a:r>
            <a:r>
              <a:rPr kumimoji="1" lang="en-US" altLang="zh-CN" sz="2400" dirty="0" err="1">
                <a:effectLst/>
                <a:ea typeface="宋体" pitchFamily="2" charset="-122"/>
              </a:rPr>
              <a:t>producer,nextc</a:t>
            </a:r>
            <a:r>
              <a:rPr kumimoji="1" lang="en-US" altLang="zh-CN" sz="2400" dirty="0">
                <a:effectLst/>
                <a:ea typeface="宋体" pitchFamily="2" charset="-122"/>
              </a:rPr>
              <a:t>);</a:t>
            </a:r>
          </a:p>
          <a:p>
            <a:pPr>
              <a:spcBef>
                <a:spcPct val="0"/>
              </a:spcBef>
            </a:pPr>
            <a:r>
              <a:rPr kumimoji="1" lang="en-US" altLang="zh-CN" sz="2400" dirty="0">
                <a:effectLst/>
                <a:ea typeface="宋体" pitchFamily="2" charset="-122"/>
              </a:rPr>
              <a:t>              ......</a:t>
            </a:r>
          </a:p>
          <a:p>
            <a:pPr>
              <a:spcBef>
                <a:spcPct val="0"/>
              </a:spcBef>
            </a:pPr>
            <a:r>
              <a:rPr kumimoji="1" lang="en-US" altLang="zh-CN" sz="2400" dirty="0">
                <a:effectLst/>
                <a:ea typeface="宋体" pitchFamily="2" charset="-122"/>
              </a:rPr>
              <a:t>              consume the item in </a:t>
            </a:r>
            <a:r>
              <a:rPr kumimoji="1" lang="en-US" altLang="zh-CN" sz="2400" dirty="0" err="1">
                <a:effectLst/>
                <a:ea typeface="宋体" pitchFamily="2" charset="-122"/>
              </a:rPr>
              <a:t>nextc</a:t>
            </a:r>
            <a:r>
              <a:rPr kumimoji="1" lang="en-US" altLang="zh-CN" sz="2400" dirty="0">
                <a:effectLst/>
                <a:ea typeface="宋体" pitchFamily="2" charset="-122"/>
              </a:rPr>
              <a:t>;</a:t>
            </a:r>
          </a:p>
          <a:p>
            <a:pPr>
              <a:spcBef>
                <a:spcPct val="0"/>
              </a:spcBef>
            </a:pPr>
            <a:r>
              <a:rPr kumimoji="1" lang="en-US" altLang="zh-CN" sz="2400" dirty="0">
                <a:effectLst/>
                <a:ea typeface="宋体" pitchFamily="2" charset="-122"/>
              </a:rPr>
              <a:t>until false</a:t>
            </a:r>
          </a:p>
        </p:txBody>
      </p:sp>
    </p:spTree>
    <p:extLst>
      <p:ext uri="{BB962C8B-B14F-4D97-AF65-F5344CB8AC3E}">
        <p14:creationId xmlns:p14="http://schemas.microsoft.com/office/powerpoint/2010/main" val="2759534790"/>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3" name="Rectangle 3"/>
          <p:cNvSpPr>
            <a:spLocks noGrp="1" noChangeArrowheads="1"/>
          </p:cNvSpPr>
          <p:nvPr>
            <p:ph type="body" sz="half" idx="1"/>
          </p:nvPr>
        </p:nvSpPr>
        <p:spPr>
          <a:xfrm>
            <a:off x="395536" y="1628800"/>
            <a:ext cx="3784485" cy="5111750"/>
          </a:xfrm>
        </p:spPr>
        <p:txBody>
          <a:bodyPr/>
          <a:lstStyle/>
          <a:p>
            <a:pPr>
              <a:lnSpc>
                <a:spcPct val="80000"/>
              </a:lnSpc>
              <a:spcBef>
                <a:spcPct val="0"/>
              </a:spcBef>
              <a:buFont typeface="Wingdings" panose="05000000000000000000" pitchFamily="2" charset="2"/>
              <a:buNone/>
            </a:pPr>
            <a:endParaRPr lang="en-US" altLang="zh-CN" sz="2400" b="1" dirty="0">
              <a:ea typeface="黑体" panose="02010609060101010101" pitchFamily="2" charset="-122"/>
            </a:endParaRPr>
          </a:p>
          <a:p>
            <a:pPr>
              <a:lnSpc>
                <a:spcPct val="80000"/>
              </a:lnSpc>
              <a:spcBef>
                <a:spcPct val="0"/>
              </a:spcBef>
              <a:buFont typeface="Wingdings" panose="05000000000000000000" pitchFamily="2" charset="2"/>
              <a:buNone/>
            </a:pPr>
            <a:r>
              <a:rPr lang="zh-CN" altLang="en-US" sz="2400" b="1" dirty="0">
                <a:solidFill>
                  <a:srgbClr val="0066FF"/>
                </a:solidFill>
                <a:ea typeface="黑体" panose="02010609060101010101" pitchFamily="2" charset="-122"/>
              </a:rPr>
              <a:t>进程同步方式</a:t>
            </a:r>
            <a:endParaRPr lang="en-US" altLang="zh-CN" sz="2400" b="1" dirty="0">
              <a:solidFill>
                <a:srgbClr val="0066FF"/>
              </a:solidFill>
              <a:ea typeface="黑体" panose="02010609060101010101" pitchFamily="2" charset="-122"/>
            </a:endParaRPr>
          </a:p>
          <a:p>
            <a:pPr fontAlgn="base">
              <a:spcBef>
                <a:spcPct val="0"/>
              </a:spcBef>
              <a:spcAft>
                <a:spcPct val="0"/>
              </a:spcAft>
            </a:pPr>
            <a:r>
              <a:rPr lang="zh-CN" altLang="en-US" sz="2000" dirty="0">
                <a:ea typeface="黑体" panose="02010609060101010101" pitchFamily="2" charset="-122"/>
              </a:rPr>
              <a:t>发送和接收进程阻塞：用于紧密同步，无缓冲区时</a:t>
            </a:r>
            <a:endParaRPr lang="en-US" altLang="zh-CN" sz="2000" dirty="0">
              <a:ea typeface="黑体" panose="02010609060101010101" pitchFamily="2" charset="-122"/>
            </a:endParaRPr>
          </a:p>
          <a:p>
            <a:pPr fontAlgn="base">
              <a:spcBef>
                <a:spcPct val="0"/>
              </a:spcBef>
              <a:spcAft>
                <a:spcPct val="0"/>
              </a:spcAft>
            </a:pPr>
            <a:r>
              <a:rPr lang="zh-CN" altLang="en-US" sz="2000" dirty="0">
                <a:ea typeface="黑体" panose="02010609060101010101" pitchFamily="2" charset="-122"/>
              </a:rPr>
              <a:t>发送进程不阻塞，接收进程阻塞：相当于接收进程（可能是多个）一直等待发送进程，如：打印进程等待打印任务</a:t>
            </a:r>
            <a:endParaRPr lang="en-US" altLang="zh-CN" sz="2000" dirty="0">
              <a:ea typeface="黑体" panose="02010609060101010101" pitchFamily="2" charset="-122"/>
            </a:endParaRPr>
          </a:p>
          <a:p>
            <a:pPr fontAlgn="base">
              <a:spcBef>
                <a:spcPct val="0"/>
              </a:spcBef>
              <a:spcAft>
                <a:spcPct val="0"/>
              </a:spcAft>
            </a:pPr>
            <a:r>
              <a:rPr lang="zh-CN" altLang="en-US" sz="2000" dirty="0">
                <a:ea typeface="黑体" panose="02010609060101010101" pitchFamily="2" charset="-122"/>
              </a:rPr>
              <a:t>发送</a:t>
            </a:r>
            <a:r>
              <a:rPr lang="en-US" altLang="zh-CN" sz="2000" dirty="0">
                <a:ea typeface="黑体" panose="02010609060101010101" pitchFamily="2" charset="-122"/>
              </a:rPr>
              <a:t>/</a:t>
            </a:r>
            <a:r>
              <a:rPr lang="zh-CN" altLang="en-US" sz="2000" dirty="0">
                <a:ea typeface="黑体" panose="02010609060101010101" pitchFamily="2" charset="-122"/>
              </a:rPr>
              <a:t>接收进程均不阻塞：一般在发、收进程间有多个缓冲区时</a:t>
            </a:r>
            <a:endParaRPr lang="en-US" altLang="zh-CN" sz="2000" dirty="0">
              <a:ea typeface="黑体" panose="02010609060101010101" pitchFamily="2" charset="-122"/>
            </a:endParaRPr>
          </a:p>
          <a:p>
            <a:pPr>
              <a:lnSpc>
                <a:spcPct val="80000"/>
              </a:lnSpc>
              <a:spcBef>
                <a:spcPct val="0"/>
              </a:spcBef>
              <a:buFont typeface="Wingdings" panose="05000000000000000000" pitchFamily="2" charset="2"/>
              <a:buNone/>
            </a:pPr>
            <a:endParaRPr lang="en-US" altLang="zh-CN" sz="2400" b="1" dirty="0">
              <a:ea typeface="楷体_GB2312" pitchFamily="49" charset="-122"/>
            </a:endParaRPr>
          </a:p>
        </p:txBody>
      </p:sp>
      <p:sp>
        <p:nvSpPr>
          <p:cNvPr id="6" name="文本框 5"/>
          <p:cNvSpPr txBox="1"/>
          <p:nvPr/>
        </p:nvSpPr>
        <p:spPr>
          <a:xfrm>
            <a:off x="4624396" y="1916832"/>
            <a:ext cx="4068317" cy="2850011"/>
          </a:xfrm>
          <a:prstGeom prst="rect">
            <a:avLst/>
          </a:prstGeom>
          <a:noFill/>
        </p:spPr>
        <p:txBody>
          <a:bodyPr wrap="square">
            <a:spAutoFit/>
          </a:bodyPr>
          <a:lstStyle/>
          <a:p>
            <a:pPr marL="342900" indent="-342900">
              <a:lnSpc>
                <a:spcPct val="80000"/>
              </a:lnSpc>
              <a:spcBef>
                <a:spcPct val="0"/>
              </a:spcBef>
            </a:pPr>
            <a:r>
              <a:rPr lang="zh-CN" altLang="en-US" sz="2400" dirty="0">
                <a:solidFill>
                  <a:srgbClr val="0066FF"/>
                </a:solidFill>
                <a:effectLst/>
                <a:latin typeface="+mn-lt"/>
                <a:ea typeface="黑体" panose="02010609060101010101" pitchFamily="2" charset="-122"/>
              </a:rPr>
              <a:t>通信链路</a:t>
            </a:r>
            <a:endParaRPr lang="en-US" altLang="zh-CN" sz="2400" dirty="0">
              <a:solidFill>
                <a:srgbClr val="0066FF"/>
              </a:solidFill>
              <a:effectLst/>
              <a:latin typeface="+mn-lt"/>
              <a:ea typeface="黑体" panose="02010609060101010101" pitchFamily="2" charset="-122"/>
            </a:endParaRPr>
          </a:p>
          <a:p>
            <a:pPr marL="342900" indent="-342900">
              <a:spcBef>
                <a:spcPct val="0"/>
              </a:spcBef>
              <a:buFont typeface="Arial" panose="020B0604020202020204" pitchFamily="34" charset="0"/>
              <a:buChar char="•"/>
            </a:pPr>
            <a:r>
              <a:rPr lang="zh-CN" altLang="en-US" sz="2000" b="0" dirty="0">
                <a:effectLst/>
                <a:latin typeface="+mn-lt"/>
                <a:ea typeface="黑体" panose="02010609060101010101" pitchFamily="2" charset="-122"/>
              </a:rPr>
              <a:t>显式建立：进程完成</a:t>
            </a:r>
            <a:endParaRPr lang="en-US" altLang="zh-CN" sz="2000" b="0" dirty="0">
              <a:effectLst/>
              <a:latin typeface="+mn-lt"/>
              <a:ea typeface="黑体" panose="02010609060101010101" pitchFamily="2" charset="-122"/>
            </a:endParaRPr>
          </a:p>
          <a:p>
            <a:pPr marL="342900" indent="-342900">
              <a:spcBef>
                <a:spcPct val="0"/>
              </a:spcBef>
              <a:buFont typeface="Arial" panose="020B0604020202020204" pitchFamily="34" charset="0"/>
              <a:buChar char="•"/>
            </a:pPr>
            <a:r>
              <a:rPr lang="zh-CN" altLang="en-US" sz="2000" b="0" dirty="0">
                <a:effectLst/>
                <a:latin typeface="+mn-lt"/>
                <a:ea typeface="黑体" panose="02010609060101010101" pitchFamily="2" charset="-122"/>
              </a:rPr>
              <a:t>隐式建立：系统完成</a:t>
            </a:r>
            <a:endParaRPr lang="en-US" altLang="zh-CN" sz="2000" b="0" dirty="0">
              <a:effectLst/>
              <a:latin typeface="+mn-lt"/>
              <a:ea typeface="黑体" panose="02010609060101010101" pitchFamily="2" charset="-122"/>
            </a:endParaRPr>
          </a:p>
          <a:p>
            <a:pPr marL="342900" indent="-342900">
              <a:spcBef>
                <a:spcPct val="0"/>
              </a:spcBef>
              <a:buFont typeface="Arial" panose="020B0604020202020204" pitchFamily="34" charset="0"/>
              <a:buChar char="•"/>
            </a:pPr>
            <a:r>
              <a:rPr lang="zh-CN" altLang="en-US" sz="2000" b="0" dirty="0">
                <a:effectLst/>
                <a:latin typeface="+mn-lt"/>
                <a:ea typeface="黑体" panose="02010609060101010101" pitchFamily="2" charset="-122"/>
              </a:rPr>
              <a:t>链路类型：</a:t>
            </a:r>
            <a:endParaRPr lang="en-US" altLang="zh-CN" sz="2000" b="0" dirty="0">
              <a:effectLst/>
              <a:latin typeface="+mn-lt"/>
              <a:ea typeface="黑体" panose="02010609060101010101" pitchFamily="2" charset="-122"/>
            </a:endParaRPr>
          </a:p>
          <a:p>
            <a:pPr marL="800100" lvl="1" indent="-342900">
              <a:spcBef>
                <a:spcPct val="0"/>
              </a:spcBef>
              <a:buFont typeface="Arial" panose="020B0604020202020204" pitchFamily="34" charset="0"/>
              <a:buChar char="•"/>
            </a:pPr>
            <a:r>
              <a:rPr lang="zh-CN" altLang="en-US" sz="2000" b="0" dirty="0">
                <a:effectLst/>
                <a:latin typeface="+mn-lt"/>
                <a:ea typeface="黑体" panose="02010609060101010101" pitchFamily="2" charset="-122"/>
              </a:rPr>
              <a:t>由连接方法分：点</a:t>
            </a:r>
            <a:r>
              <a:rPr lang="en-US" altLang="zh-CN" sz="2000" b="0" dirty="0">
                <a:effectLst/>
                <a:latin typeface="+mn-lt"/>
                <a:ea typeface="黑体" panose="02010609060101010101" pitchFamily="2" charset="-122"/>
              </a:rPr>
              <a:t>-</a:t>
            </a:r>
            <a:r>
              <a:rPr lang="zh-CN" altLang="en-US" sz="2000" b="0" dirty="0">
                <a:effectLst/>
                <a:latin typeface="+mn-lt"/>
                <a:ea typeface="黑体" panose="02010609060101010101" pitchFamily="2" charset="-122"/>
              </a:rPr>
              <a:t>点链路，多点链路</a:t>
            </a:r>
            <a:endParaRPr lang="en-US" altLang="zh-CN" sz="2000" b="0" dirty="0">
              <a:effectLst/>
              <a:latin typeface="+mn-lt"/>
              <a:ea typeface="黑体" panose="02010609060101010101" pitchFamily="2" charset="-122"/>
            </a:endParaRPr>
          </a:p>
          <a:p>
            <a:pPr marL="800100" lvl="1" indent="-342900">
              <a:spcBef>
                <a:spcPct val="0"/>
              </a:spcBef>
              <a:buFont typeface="Arial" panose="020B0604020202020204" pitchFamily="34" charset="0"/>
              <a:buChar char="•"/>
            </a:pPr>
            <a:r>
              <a:rPr lang="zh-CN" altLang="en-US" sz="2000" b="0" dirty="0">
                <a:effectLst/>
                <a:latin typeface="+mn-lt"/>
                <a:ea typeface="黑体" panose="02010609060101010101" pitchFamily="2" charset="-122"/>
              </a:rPr>
              <a:t>由通信方式分：单向、双向</a:t>
            </a:r>
            <a:endParaRPr lang="en-US" altLang="zh-CN" sz="2000" b="0" dirty="0">
              <a:effectLst/>
              <a:latin typeface="+mn-lt"/>
              <a:ea typeface="黑体" panose="02010609060101010101" pitchFamily="2" charset="-122"/>
            </a:endParaRPr>
          </a:p>
          <a:p>
            <a:pPr marL="800100" lvl="1" indent="-342900">
              <a:spcBef>
                <a:spcPct val="0"/>
              </a:spcBef>
              <a:buFont typeface="Arial" panose="020B0604020202020204" pitchFamily="34" charset="0"/>
              <a:buChar char="•"/>
            </a:pPr>
            <a:r>
              <a:rPr lang="zh-CN" altLang="en-US" sz="2000" b="0" dirty="0">
                <a:effectLst/>
                <a:latin typeface="+mn-lt"/>
                <a:ea typeface="黑体" panose="02010609060101010101" pitchFamily="2" charset="-122"/>
              </a:rPr>
              <a:t>由容量分：无容量（无缓冲区）、有容量（有缓冲区）</a:t>
            </a:r>
            <a:endParaRPr lang="en-US" altLang="zh-CN" sz="2000" b="0" dirty="0">
              <a:effectLst/>
              <a:latin typeface="+mn-lt"/>
              <a:ea typeface="黑体" panose="02010609060101010101" pitchFamily="2" charset="-122"/>
            </a:endParaRPr>
          </a:p>
        </p:txBody>
      </p:sp>
      <p:sp>
        <p:nvSpPr>
          <p:cNvPr id="7" name="Rectangle 10"/>
          <p:cNvSpPr>
            <a:spLocks noGrp="1" noChangeArrowheads="1"/>
          </p:cNvSpPr>
          <p:nvPr>
            <p:ph type="title"/>
          </p:nvPr>
        </p:nvSpPr>
        <p:spPr>
          <a:xfrm>
            <a:off x="323850" y="214313"/>
            <a:ext cx="8620125" cy="693737"/>
          </a:xfrm>
        </p:spPr>
        <p:txBody>
          <a:bodyPr/>
          <a:lstStyle/>
          <a:p>
            <a:r>
              <a:rPr lang="en-US" altLang="zh-CN" sz="3600" dirty="0"/>
              <a:t>2.6.2  </a:t>
            </a:r>
            <a:r>
              <a:rPr lang="zh-CN" altLang="en-US" sz="3600" dirty="0">
                <a:latin typeface="宋体" pitchFamily="2" charset="-122"/>
              </a:rPr>
              <a:t>消息传递通信的实现方法</a:t>
            </a:r>
          </a:p>
        </p:txBody>
      </p:sp>
      <p:sp>
        <p:nvSpPr>
          <p:cNvPr id="8" name="Text Box 2"/>
          <p:cNvSpPr txBox="1">
            <a:spLocks noChangeArrowheads="1"/>
          </p:cNvSpPr>
          <p:nvPr/>
        </p:nvSpPr>
        <p:spPr bwMode="auto">
          <a:xfrm>
            <a:off x="381000" y="1041843"/>
            <a:ext cx="426720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3200" dirty="0">
                <a:solidFill>
                  <a:srgbClr val="CC3300"/>
                </a:solidFill>
                <a:effectLst/>
                <a:latin typeface="黑体" pitchFamily="49" charset="-122"/>
                <a:ea typeface="黑体" pitchFamily="49" charset="-122"/>
              </a:rPr>
              <a:t>1. </a:t>
            </a:r>
            <a:r>
              <a:rPr kumimoji="1" lang="zh-CN" altLang="en-US" sz="3200" dirty="0">
                <a:solidFill>
                  <a:srgbClr val="CC3300"/>
                </a:solidFill>
                <a:effectLst/>
                <a:latin typeface="黑体" pitchFamily="49" charset="-122"/>
                <a:ea typeface="黑体" pitchFamily="49" charset="-122"/>
              </a:rPr>
              <a:t>直接通信方式 </a:t>
            </a:r>
          </a:p>
        </p:txBody>
      </p:sp>
    </p:spTree>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2047" y="484687"/>
            <a:ext cx="6599373" cy="58695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r>
              <a:rPr kumimoji="1" lang="en-US" altLang="zh-CN" sz="3200" dirty="0">
                <a:solidFill>
                  <a:srgbClr val="CC3300"/>
                </a:solidFill>
                <a:effectLst/>
                <a:latin typeface="黑体" pitchFamily="49" charset="-122"/>
                <a:ea typeface="黑体" pitchFamily="49" charset="-122"/>
              </a:rPr>
              <a:t>2.</a:t>
            </a:r>
            <a:r>
              <a:rPr kumimoji="1" lang="zh-CN" altLang="en-US" sz="3200" dirty="0">
                <a:solidFill>
                  <a:srgbClr val="CC3300"/>
                </a:solidFill>
                <a:effectLst/>
                <a:latin typeface="黑体" pitchFamily="49" charset="-122"/>
                <a:ea typeface="黑体" pitchFamily="49" charset="-122"/>
              </a:rPr>
              <a:t>间接通信方式 </a:t>
            </a:r>
          </a:p>
        </p:txBody>
      </p:sp>
      <p:sp>
        <p:nvSpPr>
          <p:cNvPr id="6" name="Text Box 3"/>
          <p:cNvSpPr txBox="1">
            <a:spLocks noChangeArrowheads="1"/>
          </p:cNvSpPr>
          <p:nvPr/>
        </p:nvSpPr>
        <p:spPr bwMode="auto">
          <a:xfrm>
            <a:off x="698500" y="1727200"/>
            <a:ext cx="7840663" cy="1079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66"/>
                </a:solidFill>
                <a:effectLst/>
                <a:latin typeface="仿宋_GB2312" pitchFamily="49" charset="-122"/>
                <a:ea typeface="仿宋_GB2312" pitchFamily="49" charset="-122"/>
              </a:rPr>
              <a:t>是指进程之间的通信，需要通过作为共享数据结构的实体</a:t>
            </a:r>
            <a:r>
              <a:rPr kumimoji="1" lang="en-US" altLang="zh-CN" sz="3200" dirty="0">
                <a:solidFill>
                  <a:srgbClr val="000066"/>
                </a:solidFill>
                <a:effectLst/>
                <a:latin typeface="Times New Roman"/>
                <a:ea typeface="仿宋_GB2312" pitchFamily="49" charset="-122"/>
              </a:rPr>
              <a:t>——</a:t>
            </a:r>
            <a:r>
              <a:rPr kumimoji="1" lang="zh-CN" altLang="en-US" sz="3200" dirty="0">
                <a:solidFill>
                  <a:srgbClr val="000066"/>
                </a:solidFill>
                <a:effectLst/>
                <a:latin typeface="仿宋_GB2312" pitchFamily="49" charset="-122"/>
                <a:ea typeface="仿宋_GB2312" pitchFamily="49" charset="-122"/>
              </a:rPr>
              <a:t>信箱。 </a:t>
            </a:r>
          </a:p>
        </p:txBody>
      </p:sp>
      <p:sp>
        <p:nvSpPr>
          <p:cNvPr id="7" name="Text Box 4"/>
          <p:cNvSpPr txBox="1">
            <a:spLocks noChangeArrowheads="1"/>
          </p:cNvSpPr>
          <p:nvPr/>
        </p:nvSpPr>
        <p:spPr bwMode="auto">
          <a:xfrm>
            <a:off x="728663" y="3316288"/>
            <a:ext cx="7848600" cy="999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000">
                <a:solidFill>
                  <a:schemeClr val="folHlink"/>
                </a:solidFill>
                <a:effectLst/>
                <a:ea typeface="宋体" pitchFamily="2" charset="-122"/>
              </a:rPr>
              <a:t>▲  </a:t>
            </a:r>
            <a:r>
              <a:rPr kumimoji="1" lang="zh-CN" altLang="en-US" sz="2800">
                <a:effectLst/>
                <a:ea typeface="宋体" pitchFamily="2" charset="-122"/>
              </a:rPr>
              <a:t>信箱暂存发送进程发送给目标进程的消息；</a:t>
            </a:r>
          </a:p>
          <a:p>
            <a:pPr>
              <a:spcBef>
                <a:spcPct val="10000"/>
              </a:spcBef>
            </a:pPr>
            <a:r>
              <a:rPr kumimoji="1" lang="zh-CN" altLang="en-US" sz="2000">
                <a:solidFill>
                  <a:schemeClr val="folHlink"/>
                </a:solidFill>
                <a:effectLst/>
                <a:ea typeface="宋体" pitchFamily="2" charset="-122"/>
              </a:rPr>
              <a:t>▲  </a:t>
            </a:r>
            <a:r>
              <a:rPr kumimoji="1" lang="zh-CN" altLang="en-US" sz="2800">
                <a:effectLst/>
                <a:latin typeface="宋体" pitchFamily="2" charset="-122"/>
                <a:ea typeface="宋体" pitchFamily="2" charset="-122"/>
              </a:rPr>
              <a:t>接收进程从信箱中取出对方发给自己的消息。</a:t>
            </a:r>
            <a:r>
              <a:rPr kumimoji="1" lang="zh-CN" altLang="en-US" sz="2800">
                <a:effectLst/>
                <a:latin typeface="Tahoma" pitchFamily="34" charset="0"/>
                <a:ea typeface="宋体" pitchFamily="2" charset="-122"/>
              </a:rPr>
              <a:t> </a:t>
            </a:r>
          </a:p>
        </p:txBody>
      </p:sp>
      <p:sp>
        <p:nvSpPr>
          <p:cNvPr id="8" name="Text Box 5"/>
          <p:cNvSpPr txBox="1">
            <a:spLocks noChangeArrowheads="1"/>
          </p:cNvSpPr>
          <p:nvPr/>
        </p:nvSpPr>
        <p:spPr bwMode="auto">
          <a:xfrm>
            <a:off x="1143000" y="5105400"/>
            <a:ext cx="7010400" cy="525401"/>
          </a:xfrm>
          <a:prstGeom prst="rect">
            <a:avLst/>
          </a:prstGeom>
          <a:solidFill>
            <a:schemeClr val="folHlink"/>
          </a:solidFill>
          <a:ln w="2857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800">
                <a:solidFill>
                  <a:srgbClr val="FFFF00"/>
                </a:solidFill>
                <a:effectLst/>
                <a:latin typeface="黑体" pitchFamily="49" charset="-122"/>
                <a:ea typeface="黑体" pitchFamily="49" charset="-122"/>
              </a:rPr>
              <a:t>既可实现实时通信，也可实现非实时通信。 </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32047" y="484687"/>
            <a:ext cx="6599373" cy="58695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r>
              <a:rPr kumimoji="1" lang="en-US" altLang="zh-CN" sz="3200" dirty="0">
                <a:solidFill>
                  <a:srgbClr val="CC3300"/>
                </a:solidFill>
                <a:effectLst/>
                <a:latin typeface="黑体" pitchFamily="49" charset="-122"/>
                <a:ea typeface="黑体" pitchFamily="49" charset="-122"/>
              </a:rPr>
              <a:t>2.</a:t>
            </a:r>
            <a:r>
              <a:rPr kumimoji="1" lang="zh-CN" altLang="en-US" sz="3200" dirty="0">
                <a:solidFill>
                  <a:srgbClr val="CC3300"/>
                </a:solidFill>
                <a:effectLst/>
                <a:latin typeface="黑体" pitchFamily="49" charset="-122"/>
                <a:ea typeface="黑体" pitchFamily="49" charset="-122"/>
              </a:rPr>
              <a:t>间接通信方式 </a:t>
            </a:r>
          </a:p>
        </p:txBody>
      </p:sp>
      <p:sp>
        <p:nvSpPr>
          <p:cNvPr id="7" name="Text Box 2"/>
          <p:cNvSpPr txBox="1">
            <a:spLocks noChangeArrowheads="1"/>
          </p:cNvSpPr>
          <p:nvPr/>
        </p:nvSpPr>
        <p:spPr bwMode="auto">
          <a:xfrm>
            <a:off x="719093" y="1452672"/>
            <a:ext cx="73914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800" dirty="0">
                <a:effectLst/>
                <a:latin typeface="黑体" pitchFamily="49" charset="-122"/>
                <a:ea typeface="黑体" pitchFamily="49" charset="-122"/>
              </a:rPr>
              <a:t>系统为信箱通信提供了若干条原语</a:t>
            </a:r>
            <a:r>
              <a:rPr kumimoji="1" lang="zh-CN" altLang="en-US" sz="2800" dirty="0">
                <a:effectLst/>
                <a:latin typeface="宋体" pitchFamily="2" charset="-122"/>
                <a:ea typeface="宋体" pitchFamily="2" charset="-122"/>
              </a:rPr>
              <a:t>：</a:t>
            </a:r>
            <a:r>
              <a:rPr kumimoji="1" lang="zh-CN" altLang="en-US" sz="2800" dirty="0">
                <a:effectLst/>
                <a:latin typeface="Tahoma" pitchFamily="34" charset="0"/>
                <a:ea typeface="宋体" pitchFamily="2" charset="-122"/>
              </a:rPr>
              <a:t> </a:t>
            </a:r>
          </a:p>
          <a:p>
            <a:pPr>
              <a:spcBef>
                <a:spcPct val="35000"/>
              </a:spcBef>
            </a:pPr>
            <a:r>
              <a:rPr kumimoji="1" lang="zh-CN" altLang="en-US" sz="2800" dirty="0">
                <a:effectLst/>
                <a:latin typeface="宋体" pitchFamily="2" charset="-122"/>
                <a:ea typeface="宋体" pitchFamily="2" charset="-122"/>
              </a:rPr>
              <a:t>（</a:t>
            </a:r>
            <a:r>
              <a:rPr kumimoji="1" lang="en-US" altLang="zh-CN" sz="2800" dirty="0">
                <a:effectLst/>
                <a:latin typeface="Tahoma" pitchFamily="34" charset="0"/>
                <a:ea typeface="宋体" pitchFamily="2" charset="-122"/>
              </a:rPr>
              <a:t>1</a:t>
            </a:r>
            <a:r>
              <a:rPr kumimoji="1" lang="zh-CN" altLang="en-US" sz="2800" dirty="0">
                <a:effectLst/>
                <a:latin typeface="宋体" pitchFamily="2" charset="-122"/>
                <a:ea typeface="宋体" pitchFamily="2" charset="-122"/>
              </a:rPr>
              <a:t>）</a:t>
            </a:r>
            <a:r>
              <a:rPr kumimoji="1" lang="zh-CN" altLang="en-US" sz="2800" dirty="0">
                <a:solidFill>
                  <a:schemeClr val="tx2"/>
                </a:solidFill>
                <a:effectLst/>
                <a:latin typeface="黑体" pitchFamily="49" charset="-122"/>
                <a:ea typeface="黑体" pitchFamily="49" charset="-122"/>
              </a:rPr>
              <a:t>信箱的创建和撤消</a:t>
            </a:r>
            <a:r>
              <a:rPr kumimoji="1" lang="zh-CN" altLang="en-US" sz="2800" dirty="0">
                <a:effectLst/>
                <a:latin typeface="宋体" pitchFamily="2" charset="-122"/>
                <a:ea typeface="宋体" pitchFamily="2" charset="-122"/>
              </a:rPr>
              <a:t>。信箱可由</a:t>
            </a:r>
            <a:r>
              <a:rPr kumimoji="1" lang="en-US" altLang="zh-CN" sz="2800" dirty="0">
                <a:effectLst/>
                <a:latin typeface="Tahoma" pitchFamily="34" charset="0"/>
                <a:ea typeface="宋体" pitchFamily="2" charset="-122"/>
              </a:rPr>
              <a:t>OS</a:t>
            </a:r>
            <a:r>
              <a:rPr kumimoji="1" lang="zh-CN" altLang="en-US" sz="2800" dirty="0">
                <a:effectLst/>
                <a:latin typeface="宋体" pitchFamily="2" charset="-122"/>
                <a:ea typeface="宋体" pitchFamily="2" charset="-122"/>
              </a:rPr>
              <a:t>创建，</a:t>
            </a:r>
          </a:p>
          <a:p>
            <a:pPr>
              <a:spcBef>
                <a:spcPct val="10000"/>
              </a:spcBef>
            </a:pPr>
            <a:r>
              <a:rPr kumimoji="1" lang="zh-CN" altLang="en-US" sz="2800" dirty="0">
                <a:effectLst/>
                <a:latin typeface="宋体" pitchFamily="2" charset="-122"/>
                <a:ea typeface="宋体" pitchFamily="2" charset="-122"/>
              </a:rPr>
              <a:t>     也可由用户用</a:t>
            </a:r>
            <a:r>
              <a:rPr kumimoji="1" lang="en-US" altLang="zh-CN" sz="2800" dirty="0">
                <a:effectLst/>
                <a:latin typeface="Tahoma" pitchFamily="34" charset="0"/>
                <a:ea typeface="宋体" pitchFamily="2" charset="-122"/>
              </a:rPr>
              <a:t>OS</a:t>
            </a:r>
            <a:r>
              <a:rPr kumimoji="1" lang="zh-CN" altLang="en-US" sz="2800" dirty="0">
                <a:effectLst/>
                <a:latin typeface="宋体" pitchFamily="2" charset="-122"/>
                <a:ea typeface="宋体" pitchFamily="2" charset="-122"/>
              </a:rPr>
              <a:t>命令创建。</a:t>
            </a:r>
            <a:r>
              <a:rPr kumimoji="1" lang="zh-CN" altLang="en-US" sz="2800" dirty="0">
                <a:effectLst/>
                <a:latin typeface="Tahoma" pitchFamily="34" charset="0"/>
                <a:ea typeface="宋体" pitchFamily="2" charset="-122"/>
              </a:rPr>
              <a:t> </a:t>
            </a:r>
          </a:p>
          <a:p>
            <a:pPr>
              <a:spcBef>
                <a:spcPct val="30000"/>
              </a:spcBef>
            </a:pPr>
            <a:r>
              <a:rPr kumimoji="1" lang="zh-CN" altLang="en-US" sz="2800" dirty="0">
                <a:effectLst/>
                <a:latin typeface="宋体" pitchFamily="2" charset="-122"/>
                <a:ea typeface="宋体" pitchFamily="2" charset="-122"/>
              </a:rPr>
              <a:t>（</a:t>
            </a:r>
            <a:r>
              <a:rPr kumimoji="1" lang="en-US" altLang="zh-CN" sz="2800" dirty="0">
                <a:effectLst/>
                <a:latin typeface="Tahoma" pitchFamily="34" charset="0"/>
                <a:ea typeface="宋体" pitchFamily="2" charset="-122"/>
              </a:rPr>
              <a:t>2</a:t>
            </a:r>
            <a:r>
              <a:rPr kumimoji="1" lang="zh-CN" altLang="en-US" sz="2800" dirty="0">
                <a:effectLst/>
                <a:latin typeface="宋体" pitchFamily="2" charset="-122"/>
                <a:ea typeface="宋体" pitchFamily="2" charset="-122"/>
              </a:rPr>
              <a:t>）</a:t>
            </a:r>
            <a:r>
              <a:rPr kumimoji="1" lang="zh-CN" altLang="en-US" sz="2800" dirty="0">
                <a:solidFill>
                  <a:schemeClr val="tx2"/>
                </a:solidFill>
                <a:effectLst/>
                <a:latin typeface="黑体" pitchFamily="49" charset="-122"/>
                <a:ea typeface="黑体" pitchFamily="49" charset="-122"/>
              </a:rPr>
              <a:t>消息的发送和接收</a:t>
            </a:r>
            <a:r>
              <a:rPr kumimoji="1" lang="zh-CN" altLang="en-US" sz="2800" dirty="0">
                <a:effectLst/>
                <a:latin typeface="宋体" pitchFamily="2" charset="-122"/>
                <a:ea typeface="宋体" pitchFamily="2" charset="-122"/>
              </a:rPr>
              <a:t>。</a:t>
            </a:r>
            <a:endParaRPr kumimoji="1" lang="zh-CN" altLang="en-US" sz="2800" dirty="0">
              <a:effectLst/>
              <a:ea typeface="宋体" pitchFamily="2" charset="-122"/>
            </a:endParaRPr>
          </a:p>
        </p:txBody>
      </p:sp>
      <p:sp>
        <p:nvSpPr>
          <p:cNvPr id="8" name="Text Box 3"/>
          <p:cNvSpPr txBox="1">
            <a:spLocks noChangeArrowheads="1"/>
          </p:cNvSpPr>
          <p:nvPr/>
        </p:nvSpPr>
        <p:spPr bwMode="auto">
          <a:xfrm>
            <a:off x="827584" y="3672300"/>
            <a:ext cx="5544616" cy="1020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r>
              <a:rPr kumimoji="1" lang="en-US" altLang="zh-CN" dirty="0">
                <a:effectLst/>
                <a:latin typeface="Tahoma" pitchFamily="34" charset="0"/>
                <a:ea typeface="宋体" pitchFamily="2" charset="-122"/>
              </a:rPr>
              <a:t>send</a:t>
            </a:r>
            <a:r>
              <a:rPr kumimoji="1" lang="zh-CN" altLang="en-US" dirty="0">
                <a:effectLst/>
                <a:latin typeface="Tahoma" pitchFamily="34" charset="0"/>
                <a:ea typeface="宋体" pitchFamily="2" charset="-122"/>
              </a:rPr>
              <a:t>（</a:t>
            </a:r>
            <a:r>
              <a:rPr kumimoji="1" lang="en-US" altLang="zh-CN" dirty="0">
                <a:effectLst/>
                <a:latin typeface="Tahoma" pitchFamily="34" charset="0"/>
                <a:ea typeface="宋体" pitchFamily="2" charset="-122"/>
              </a:rPr>
              <a:t>mailbox</a:t>
            </a:r>
            <a:r>
              <a:rPr kumimoji="1" lang="zh-CN" altLang="en-US" dirty="0">
                <a:effectLst/>
                <a:latin typeface="Tahoma" pitchFamily="34" charset="0"/>
                <a:ea typeface="宋体" pitchFamily="2" charset="-122"/>
              </a:rPr>
              <a:t>，</a:t>
            </a:r>
            <a:r>
              <a:rPr kumimoji="1" lang="en-US" altLang="zh-CN" dirty="0">
                <a:effectLst/>
                <a:latin typeface="Tahoma" pitchFamily="34" charset="0"/>
                <a:ea typeface="宋体" pitchFamily="2" charset="-122"/>
              </a:rPr>
              <a:t>message</a:t>
            </a:r>
            <a:r>
              <a:rPr kumimoji="1" lang="zh-CN" altLang="en-US" dirty="0">
                <a:effectLst/>
                <a:latin typeface="Tahoma" pitchFamily="34" charset="0"/>
                <a:ea typeface="宋体" pitchFamily="2" charset="-122"/>
              </a:rPr>
              <a:t>）；</a:t>
            </a:r>
          </a:p>
          <a:p>
            <a:pPr>
              <a:spcBef>
                <a:spcPct val="15000"/>
              </a:spcBef>
            </a:pPr>
            <a:r>
              <a:rPr kumimoji="1" lang="en-US" altLang="zh-CN" dirty="0">
                <a:effectLst/>
                <a:latin typeface="Tahoma" pitchFamily="34" charset="0"/>
                <a:ea typeface="宋体" pitchFamily="2" charset="-122"/>
              </a:rPr>
              <a:t>receive</a:t>
            </a:r>
            <a:r>
              <a:rPr kumimoji="1" lang="zh-CN" altLang="en-US" dirty="0">
                <a:effectLst/>
                <a:latin typeface="Tahoma" pitchFamily="34" charset="0"/>
                <a:ea typeface="宋体" pitchFamily="2" charset="-122"/>
              </a:rPr>
              <a:t>（</a:t>
            </a:r>
            <a:r>
              <a:rPr kumimoji="1" lang="en-US" altLang="zh-CN" dirty="0">
                <a:effectLst/>
                <a:latin typeface="Tahoma" pitchFamily="34" charset="0"/>
                <a:ea typeface="宋体" pitchFamily="2" charset="-122"/>
              </a:rPr>
              <a:t>mailbox</a:t>
            </a:r>
            <a:r>
              <a:rPr kumimoji="1" lang="zh-CN" altLang="en-US" dirty="0">
                <a:effectLst/>
                <a:latin typeface="Tahoma" pitchFamily="34" charset="0"/>
                <a:ea typeface="宋体" pitchFamily="2" charset="-122"/>
              </a:rPr>
              <a:t>，</a:t>
            </a:r>
            <a:r>
              <a:rPr kumimoji="1" lang="en-US" altLang="zh-CN" dirty="0">
                <a:effectLst/>
                <a:latin typeface="Tahoma" pitchFamily="34" charset="0"/>
                <a:ea typeface="宋体" pitchFamily="2" charset="-122"/>
              </a:rPr>
              <a:t>message</a:t>
            </a:r>
            <a:r>
              <a:rPr kumimoji="1" lang="zh-CN" altLang="en-US" dirty="0">
                <a:effectLst/>
                <a:latin typeface="Tahoma" pitchFamily="34" charset="0"/>
                <a:ea typeface="宋体" pitchFamily="2" charset="-122"/>
              </a:rPr>
              <a:t>）；  </a:t>
            </a:r>
          </a:p>
        </p:txBody>
      </p:sp>
      <p:sp>
        <p:nvSpPr>
          <p:cNvPr id="9" name="AutoShape 4"/>
          <p:cNvSpPr>
            <a:spLocks noChangeArrowheads="1"/>
          </p:cNvSpPr>
          <p:nvPr/>
        </p:nvSpPr>
        <p:spPr bwMode="auto">
          <a:xfrm>
            <a:off x="6193748" y="2636912"/>
            <a:ext cx="2743200" cy="1295400"/>
          </a:xfrm>
          <a:prstGeom prst="wedgeRectCallout">
            <a:avLst>
              <a:gd name="adj1" fmla="val -64352"/>
              <a:gd name="adj2" fmla="val 37009"/>
            </a:avLst>
          </a:prstGeom>
          <a:solidFill>
            <a:schemeClr val="accent1"/>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sz="2400" dirty="0">
                <a:solidFill>
                  <a:schemeClr val="bg1"/>
                </a:solidFill>
                <a:effectLst/>
                <a:latin typeface="宋体" pitchFamily="2" charset="-122"/>
                <a:ea typeface="宋体" pitchFamily="2" charset="-122"/>
              </a:rPr>
              <a:t>将一个消息</a:t>
            </a:r>
            <a:r>
              <a:rPr kumimoji="1" lang="en-US" altLang="zh-CN" sz="2400" dirty="0">
                <a:solidFill>
                  <a:schemeClr val="bg1"/>
                </a:solidFill>
                <a:effectLst/>
                <a:ea typeface="宋体" pitchFamily="2" charset="-122"/>
              </a:rPr>
              <a:t>message</a:t>
            </a:r>
            <a:r>
              <a:rPr kumimoji="1" lang="zh-CN" altLang="en-US" sz="2400" dirty="0">
                <a:solidFill>
                  <a:schemeClr val="bg1"/>
                </a:solidFill>
                <a:effectLst/>
                <a:latin typeface="宋体" pitchFamily="2" charset="-122"/>
                <a:ea typeface="宋体" pitchFamily="2" charset="-122"/>
              </a:rPr>
              <a:t>发送到指定的信箱</a:t>
            </a:r>
            <a:r>
              <a:rPr kumimoji="1" lang="en-US" altLang="zh-CN" sz="2400" dirty="0">
                <a:solidFill>
                  <a:schemeClr val="bg1"/>
                </a:solidFill>
                <a:effectLst/>
                <a:ea typeface="宋体" pitchFamily="2" charset="-122"/>
              </a:rPr>
              <a:t>mailbox </a:t>
            </a:r>
          </a:p>
        </p:txBody>
      </p:sp>
      <p:sp>
        <p:nvSpPr>
          <p:cNvPr id="10" name="AutoShape 5"/>
          <p:cNvSpPr>
            <a:spLocks noChangeArrowheads="1"/>
          </p:cNvSpPr>
          <p:nvPr/>
        </p:nvSpPr>
        <p:spPr bwMode="auto">
          <a:xfrm>
            <a:off x="5367293" y="5113160"/>
            <a:ext cx="3124200" cy="914400"/>
          </a:xfrm>
          <a:prstGeom prst="wedgeRectCallout">
            <a:avLst>
              <a:gd name="adj1" fmla="val -47662"/>
              <a:gd name="adj2" fmla="val -84375"/>
            </a:avLst>
          </a:prstGeom>
          <a:solidFill>
            <a:schemeClr val="accent1"/>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sz="2400" dirty="0">
                <a:solidFill>
                  <a:schemeClr val="bg1"/>
                </a:solidFill>
                <a:effectLst/>
                <a:latin typeface="宋体" pitchFamily="2" charset="-122"/>
                <a:ea typeface="宋体" pitchFamily="2" charset="-122"/>
              </a:rPr>
              <a:t>从指定信箱</a:t>
            </a:r>
            <a:r>
              <a:rPr kumimoji="1" lang="en-US" altLang="zh-CN" sz="2400" dirty="0">
                <a:solidFill>
                  <a:schemeClr val="bg1"/>
                </a:solidFill>
                <a:effectLst/>
                <a:ea typeface="宋体" pitchFamily="2" charset="-122"/>
              </a:rPr>
              <a:t>mailbox</a:t>
            </a:r>
            <a:r>
              <a:rPr kumimoji="1" lang="zh-CN" altLang="en-US" sz="2400" dirty="0">
                <a:solidFill>
                  <a:schemeClr val="bg1"/>
                </a:solidFill>
                <a:effectLst/>
                <a:latin typeface="宋体" pitchFamily="2" charset="-122"/>
                <a:ea typeface="宋体" pitchFamily="2" charset="-122"/>
              </a:rPr>
              <a:t>接收消息</a:t>
            </a:r>
            <a:r>
              <a:rPr kumimoji="1" lang="en-US" altLang="zh-CN" sz="2400" dirty="0">
                <a:solidFill>
                  <a:schemeClr val="bg1"/>
                </a:solidFill>
                <a:effectLst/>
                <a:ea typeface="宋体" pitchFamily="2" charset="-122"/>
              </a:rPr>
              <a:t>message </a:t>
            </a:r>
          </a:p>
        </p:txBody>
      </p:sp>
    </p:spTree>
    <p:extLst>
      <p:ext uri="{BB962C8B-B14F-4D97-AF65-F5344CB8AC3E}">
        <p14:creationId xmlns:p14="http://schemas.microsoft.com/office/powerpoint/2010/main" val="13320388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251520" y="1124744"/>
            <a:ext cx="7848872" cy="54006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fontAlgn="auto">
              <a:spcAft>
                <a:spcPts val="0"/>
              </a:spcAft>
              <a:buFontTx/>
              <a:buChar char="•"/>
            </a:pPr>
            <a:r>
              <a:rPr lang="zh-CN" altLang="en-US" sz="2000" b="0" dirty="0">
                <a:effectLst/>
                <a:latin typeface="黑体" panose="02010609060101010101" pitchFamily="2" charset="-122"/>
                <a:ea typeface="黑体" panose="02010609060101010101" pitchFamily="2" charset="-122"/>
              </a:rPr>
              <a:t>优点：在读</a:t>
            </a:r>
            <a:r>
              <a:rPr lang="en-US" altLang="zh-CN" sz="2000" b="0" dirty="0">
                <a:effectLst/>
                <a:latin typeface="黑体" panose="02010609060101010101" pitchFamily="2" charset="-122"/>
                <a:ea typeface="黑体" panose="02010609060101010101" pitchFamily="2" charset="-122"/>
              </a:rPr>
              <a:t>/</a:t>
            </a:r>
            <a:r>
              <a:rPr lang="zh-CN" altLang="en-US" sz="2000" b="0" dirty="0">
                <a:effectLst/>
                <a:latin typeface="黑体" panose="02010609060101010101" pitchFamily="2" charset="-122"/>
                <a:ea typeface="黑体" panose="02010609060101010101" pitchFamily="2" charset="-122"/>
              </a:rPr>
              <a:t>写时间上的随机性</a:t>
            </a:r>
          </a:p>
          <a:p>
            <a:pPr lvl="1" fontAlgn="auto">
              <a:spcAft>
                <a:spcPts val="0"/>
              </a:spcAft>
              <a:buFont typeface="Times New Roman" panose="02020603050405020304" pitchFamily="18" charset="0"/>
              <a:buNone/>
            </a:pPr>
            <a:r>
              <a:rPr lang="zh-CN" altLang="en-US" sz="2000" b="0" dirty="0">
                <a:effectLst/>
                <a:latin typeface="黑体" panose="02010609060101010101" pitchFamily="2" charset="-122"/>
                <a:ea typeface="黑体" panose="02010609060101010101" pitchFamily="2" charset="-122"/>
              </a:rPr>
              <a:t>写进程 </a:t>
            </a:r>
            <a:r>
              <a:rPr lang="en-US" altLang="zh-CN" sz="2000" b="0" dirty="0">
                <a:effectLst/>
                <a:latin typeface="黑体" panose="02010609060101010101" pitchFamily="2" charset="-122"/>
                <a:ea typeface="黑体" panose="02010609060101010101" pitchFamily="2" charset="-122"/>
              </a:rPr>
              <a:t>——&gt; </a:t>
            </a:r>
            <a:r>
              <a:rPr lang="zh-CN" altLang="en-US" sz="2000" b="0" dirty="0">
                <a:effectLst/>
                <a:latin typeface="黑体" panose="02010609060101010101" pitchFamily="2" charset="-122"/>
                <a:ea typeface="黑体" panose="02010609060101010101" pitchFamily="2" charset="-122"/>
              </a:rPr>
              <a:t>信箱 </a:t>
            </a:r>
            <a:r>
              <a:rPr lang="en-US" altLang="zh-CN" sz="2000" b="0" dirty="0">
                <a:effectLst/>
                <a:latin typeface="黑体" panose="02010609060101010101" pitchFamily="2" charset="-122"/>
                <a:ea typeface="黑体" panose="02010609060101010101" pitchFamily="2" charset="-122"/>
              </a:rPr>
              <a:t>——&gt;</a:t>
            </a:r>
            <a:r>
              <a:rPr lang="zh-CN" altLang="en-US" sz="2000" b="0" dirty="0">
                <a:effectLst/>
                <a:latin typeface="黑体" panose="02010609060101010101" pitchFamily="2" charset="-122"/>
                <a:ea typeface="黑体" panose="02010609060101010101" pitchFamily="2" charset="-122"/>
              </a:rPr>
              <a:t>读进程</a:t>
            </a:r>
          </a:p>
          <a:p>
            <a:pPr lvl="1" fontAlgn="auto">
              <a:spcAft>
                <a:spcPts val="0"/>
              </a:spcAft>
              <a:buFontTx/>
              <a:buChar char="•"/>
            </a:pPr>
            <a:endParaRPr lang="en-US" altLang="zh-CN" sz="2000" b="0" dirty="0">
              <a:effectLst/>
              <a:latin typeface="黑体" panose="02010609060101010101" pitchFamily="2" charset="-122"/>
              <a:ea typeface="黑体" panose="02010609060101010101" pitchFamily="2" charset="-122"/>
            </a:endParaRPr>
          </a:p>
          <a:p>
            <a:pPr lvl="1" fontAlgn="auto">
              <a:spcAft>
                <a:spcPts val="0"/>
              </a:spcAft>
              <a:buFontTx/>
              <a:buChar char="•"/>
            </a:pPr>
            <a:r>
              <a:rPr lang="zh-CN" altLang="en-US" sz="2000" b="0" dirty="0">
                <a:effectLst/>
                <a:latin typeface="黑体" panose="02010609060101010101" pitchFamily="2" charset="-122"/>
                <a:ea typeface="黑体" panose="02010609060101010101" pitchFamily="2" charset="-122"/>
              </a:rPr>
              <a:t>信箱类型</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1</a:t>
            </a:r>
            <a:r>
              <a:rPr lang="zh-CN" altLang="en-US" sz="2000" b="0" dirty="0">
                <a:effectLst/>
                <a:latin typeface="黑体" panose="02010609060101010101" pitchFamily="2" charset="-122"/>
                <a:ea typeface="黑体" panose="02010609060101010101" pitchFamily="2" charset="-122"/>
              </a:rPr>
              <a:t>）私用：拥有者有读写权，其它只有写权</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2</a:t>
            </a:r>
            <a:r>
              <a:rPr lang="zh-CN" altLang="en-US" sz="2000" b="0" dirty="0">
                <a:effectLst/>
                <a:latin typeface="黑体" panose="02010609060101010101" pitchFamily="2" charset="-122"/>
                <a:ea typeface="黑体" panose="02010609060101010101" pitchFamily="2" charset="-122"/>
              </a:rPr>
              <a:t>）公用：系统创建，双向，存在期是系统存在期</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3</a:t>
            </a:r>
            <a:r>
              <a:rPr lang="zh-CN" altLang="en-US" sz="2000" b="0" dirty="0">
                <a:effectLst/>
                <a:latin typeface="黑体" panose="02010609060101010101" pitchFamily="2" charset="-122"/>
                <a:ea typeface="黑体" panose="02010609060101010101" pitchFamily="2" charset="-122"/>
              </a:rPr>
              <a:t>）共享信箱：一般进程创建，并指明其共享者，是双向</a:t>
            </a:r>
            <a:endParaRPr lang="en-US" altLang="zh-CN" sz="2000" b="0" dirty="0">
              <a:effectLst/>
              <a:latin typeface="黑体" panose="02010609060101010101" pitchFamily="2" charset="-122"/>
              <a:ea typeface="黑体" panose="02010609060101010101" pitchFamily="2" charset="-122"/>
            </a:endParaRPr>
          </a:p>
          <a:p>
            <a:pPr marL="457200" lvl="1" indent="0" fontAlgn="auto">
              <a:spcAft>
                <a:spcPts val="0"/>
              </a:spcAft>
              <a:buNone/>
            </a:pPr>
            <a:endParaRPr lang="zh-CN" altLang="en-US" sz="2000" b="0" dirty="0">
              <a:effectLst/>
              <a:latin typeface="黑体" panose="02010609060101010101" pitchFamily="2" charset="-122"/>
              <a:ea typeface="黑体" panose="02010609060101010101" pitchFamily="2" charset="-122"/>
            </a:endParaRPr>
          </a:p>
          <a:p>
            <a:pPr lvl="1" fontAlgn="auto">
              <a:spcAft>
                <a:spcPts val="0"/>
              </a:spcAft>
              <a:buFontTx/>
              <a:buChar char="•"/>
            </a:pPr>
            <a:r>
              <a:rPr lang="zh-CN" altLang="en-US" sz="2000" b="0" dirty="0">
                <a:effectLst/>
                <a:latin typeface="黑体" panose="02010609060101010101" pitchFamily="2" charset="-122"/>
                <a:ea typeface="黑体" panose="02010609060101010101" pitchFamily="2" charset="-122"/>
              </a:rPr>
              <a:t>发送</a:t>
            </a:r>
            <a:r>
              <a:rPr lang="en-US" altLang="zh-CN" sz="2000" b="0" dirty="0">
                <a:effectLst/>
                <a:latin typeface="黑体" panose="02010609060101010101" pitchFamily="2" charset="-122"/>
                <a:ea typeface="黑体" panose="02010609060101010101" pitchFamily="2" charset="-122"/>
              </a:rPr>
              <a:t>-</a:t>
            </a:r>
            <a:r>
              <a:rPr lang="zh-CN" altLang="en-US" sz="2000" b="0" dirty="0">
                <a:effectLst/>
                <a:latin typeface="黑体" panose="02010609060101010101" pitchFamily="2" charset="-122"/>
                <a:ea typeface="黑体" panose="02010609060101010101" pitchFamily="2" charset="-122"/>
              </a:rPr>
              <a:t>接收进程之间的关系</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1</a:t>
            </a:r>
            <a:r>
              <a:rPr lang="zh-CN" altLang="en-US" sz="2000" b="0" dirty="0">
                <a:effectLst/>
                <a:latin typeface="黑体" panose="02010609060101010101" pitchFamily="2" charset="-122"/>
                <a:ea typeface="黑体" panose="02010609060101010101" pitchFamily="2" charset="-122"/>
              </a:rPr>
              <a:t>）一对一关系</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2</a:t>
            </a:r>
            <a:r>
              <a:rPr lang="zh-CN" altLang="en-US" sz="2000" b="0" dirty="0">
                <a:effectLst/>
                <a:latin typeface="黑体" panose="02010609060101010101" pitchFamily="2" charset="-122"/>
                <a:ea typeface="黑体" panose="02010609060101010101" pitchFamily="2" charset="-122"/>
              </a:rPr>
              <a:t>）多对一关系：客户</a:t>
            </a:r>
            <a:r>
              <a:rPr lang="en-US" altLang="zh-CN" sz="2000" b="0" dirty="0">
                <a:effectLst/>
                <a:latin typeface="黑体" panose="02010609060101010101" pitchFamily="2" charset="-122"/>
                <a:ea typeface="黑体" panose="02010609060101010101" pitchFamily="2" charset="-122"/>
              </a:rPr>
              <a:t>-</a:t>
            </a:r>
            <a:r>
              <a:rPr lang="zh-CN" altLang="en-US" sz="2000" b="0" dirty="0">
                <a:effectLst/>
                <a:latin typeface="黑体" panose="02010609060101010101" pitchFamily="2" charset="-122"/>
                <a:ea typeface="黑体" panose="02010609060101010101" pitchFamily="2" charset="-122"/>
              </a:rPr>
              <a:t>服务器方式</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3</a:t>
            </a:r>
            <a:r>
              <a:rPr lang="zh-CN" altLang="en-US" sz="2000" b="0" dirty="0">
                <a:effectLst/>
                <a:latin typeface="黑体" panose="02010609060101010101" pitchFamily="2" charset="-122"/>
                <a:ea typeface="黑体" panose="02010609060101010101" pitchFamily="2" charset="-122"/>
              </a:rPr>
              <a:t>）一对多关系：广播方式</a:t>
            </a:r>
          </a:p>
          <a:p>
            <a:pPr marL="457200" lvl="1" indent="0" fontAlgn="auto">
              <a:spcAft>
                <a:spcPts val="0"/>
              </a:spcAft>
              <a:buNone/>
            </a:pPr>
            <a:r>
              <a:rPr lang="zh-CN" altLang="en-US" sz="2000" b="0" dirty="0">
                <a:effectLst/>
                <a:latin typeface="黑体" panose="02010609060101010101" pitchFamily="2" charset="-122"/>
                <a:ea typeface="黑体" panose="02010609060101010101" pitchFamily="2" charset="-122"/>
              </a:rPr>
              <a:t>（</a:t>
            </a:r>
            <a:r>
              <a:rPr lang="en-US" altLang="zh-CN" sz="2000" b="0" dirty="0">
                <a:effectLst/>
                <a:latin typeface="黑体" panose="02010609060101010101" pitchFamily="2" charset="-122"/>
                <a:ea typeface="黑体" panose="02010609060101010101" pitchFamily="2" charset="-122"/>
              </a:rPr>
              <a:t>4</a:t>
            </a:r>
            <a:r>
              <a:rPr lang="zh-CN" altLang="en-US" sz="2000" b="0" dirty="0">
                <a:effectLst/>
                <a:latin typeface="黑体" panose="02010609060101010101" pitchFamily="2" charset="-122"/>
                <a:ea typeface="黑体" panose="02010609060101010101" pitchFamily="2" charset="-122"/>
              </a:rPr>
              <a:t>）多对多关系：公用信箱</a:t>
            </a:r>
          </a:p>
          <a:p>
            <a:pPr marL="457200" lvl="1" indent="0" fontAlgn="auto">
              <a:spcAft>
                <a:spcPts val="0"/>
              </a:spcAft>
              <a:buNone/>
            </a:pPr>
            <a:endParaRPr lang="zh-CN" altLang="en-US" sz="2000" b="0" dirty="0">
              <a:effectLst/>
              <a:latin typeface="黑体" panose="02010609060101010101" pitchFamily="2" charset="-122"/>
              <a:ea typeface="黑体" panose="02010609060101010101" pitchFamily="2" charset="-122"/>
            </a:endParaRPr>
          </a:p>
        </p:txBody>
      </p:sp>
      <p:sp>
        <p:nvSpPr>
          <p:cNvPr id="5" name="矩形 4"/>
          <p:cNvSpPr/>
          <p:nvPr/>
        </p:nvSpPr>
        <p:spPr>
          <a:xfrm>
            <a:off x="432047" y="484687"/>
            <a:ext cx="6599373" cy="586957"/>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r>
              <a:rPr kumimoji="1" lang="en-US" altLang="zh-CN" sz="3200" dirty="0">
                <a:solidFill>
                  <a:srgbClr val="CC3300"/>
                </a:solidFill>
                <a:effectLst/>
                <a:latin typeface="黑体" pitchFamily="49" charset="-122"/>
                <a:ea typeface="黑体" pitchFamily="49" charset="-122"/>
              </a:rPr>
              <a:t>2.</a:t>
            </a:r>
            <a:r>
              <a:rPr kumimoji="1" lang="zh-CN" altLang="en-US" sz="3200" dirty="0">
                <a:solidFill>
                  <a:srgbClr val="CC3300"/>
                </a:solidFill>
                <a:effectLst/>
                <a:latin typeface="黑体" pitchFamily="49" charset="-122"/>
                <a:ea typeface="黑体" pitchFamily="49" charset="-122"/>
              </a:rPr>
              <a:t>间接通信方式 </a:t>
            </a:r>
          </a:p>
        </p:txBody>
      </p:sp>
    </p:spTree>
    <p:extLst>
      <p:ext uri="{BB962C8B-B14F-4D97-AF65-F5344CB8AC3E}">
        <p14:creationId xmlns:p14="http://schemas.microsoft.com/office/powerpoint/2010/main" val="1343607983"/>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bwMode="auto">
          <a:xfrm>
            <a:off x="381000" y="533400"/>
            <a:ext cx="8532813"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2.6.3 </a:t>
            </a:r>
            <a:r>
              <a:rPr lang="zh-CN" altLang="en-US" dirty="0">
                <a:latin typeface="黑体" panose="02010609060101010101" pitchFamily="2" charset="-122"/>
                <a:ea typeface="黑体" panose="02010609060101010101" pitchFamily="2" charset="-122"/>
              </a:rPr>
              <a:t>消息传递系统实例</a:t>
            </a:r>
          </a:p>
        </p:txBody>
      </p:sp>
      <p:sp>
        <p:nvSpPr>
          <p:cNvPr id="339971" name="Rectangle 3"/>
          <p:cNvSpPr>
            <a:spLocks noGrp="1" noChangeArrowheads="1"/>
          </p:cNvSpPr>
          <p:nvPr>
            <p:ph type="body" sz="half" idx="1"/>
          </p:nvPr>
        </p:nvSpPr>
        <p:spPr>
          <a:xfrm>
            <a:off x="685800" y="1341462"/>
            <a:ext cx="7416800" cy="5255890"/>
          </a:xfrm>
        </p:spPr>
        <p:txBody>
          <a:bodyPr>
            <a:normAutofit/>
          </a:bodyPr>
          <a:lstStyle/>
          <a:p>
            <a:pPr>
              <a:spcBef>
                <a:spcPct val="0"/>
              </a:spcBef>
              <a:buFont typeface="Wingdings" panose="05000000000000000000" pitchFamily="2" charset="2"/>
              <a:buNone/>
            </a:pPr>
            <a:r>
              <a:rPr lang="zh-CN" altLang="en-US" sz="2400" b="1" dirty="0">
                <a:ea typeface="黑体" panose="02010609060101010101" pitchFamily="2" charset="-122"/>
              </a:rPr>
              <a:t>一、数据结构</a:t>
            </a:r>
          </a:p>
          <a:p>
            <a:pPr>
              <a:spcBef>
                <a:spcPct val="0"/>
              </a:spcBef>
              <a:buFont typeface="Wingdings" panose="05000000000000000000" pitchFamily="2" charset="2"/>
              <a:buNone/>
            </a:pPr>
            <a:r>
              <a:rPr lang="en-US" altLang="zh-CN" sz="2400" b="1" dirty="0">
                <a:ea typeface="黑体" panose="02010609060101010101" pitchFamily="2" charset="-122"/>
              </a:rPr>
              <a:t>1.</a:t>
            </a:r>
            <a:r>
              <a:rPr lang="zh-CN" altLang="en-US" sz="2400" b="1" dirty="0">
                <a:ea typeface="黑体" panose="02010609060101010101" pitchFamily="2" charset="-122"/>
              </a:rPr>
              <a:t>消息缓冲区</a:t>
            </a:r>
          </a:p>
          <a:p>
            <a:pPr lvl="1">
              <a:spcBef>
                <a:spcPct val="0"/>
              </a:spcBef>
              <a:buFont typeface="Times New Roman" panose="02020603050405020304" pitchFamily="18" charset="0"/>
              <a:buNone/>
            </a:pPr>
            <a:endParaRPr lang="en-US" altLang="zh-CN" sz="2400" b="1" dirty="0">
              <a:ea typeface="黑体" panose="02010609060101010101" pitchFamily="2" charset="-122"/>
            </a:endParaRPr>
          </a:p>
          <a:p>
            <a:pPr lvl="1">
              <a:spcBef>
                <a:spcPct val="0"/>
              </a:spcBef>
              <a:buFont typeface="Times New Roman" panose="02020603050405020304" pitchFamily="18" charset="0"/>
              <a:buNone/>
            </a:pPr>
            <a:endParaRPr lang="en-US" altLang="zh-CN" sz="2400" b="1" dirty="0">
              <a:ea typeface="黑体" panose="02010609060101010101" pitchFamily="2" charset="-122"/>
            </a:endParaRPr>
          </a:p>
          <a:p>
            <a:pPr lvl="1">
              <a:spcBef>
                <a:spcPct val="0"/>
              </a:spcBef>
              <a:buFont typeface="Times New Roman" panose="02020603050405020304" pitchFamily="18" charset="0"/>
              <a:buNone/>
            </a:pPr>
            <a:endParaRPr lang="en-US" altLang="zh-CN" sz="2400" b="1" dirty="0">
              <a:ea typeface="黑体" panose="02010609060101010101" pitchFamily="2" charset="-122"/>
            </a:endParaRPr>
          </a:p>
          <a:p>
            <a:pPr lvl="1">
              <a:spcBef>
                <a:spcPct val="0"/>
              </a:spcBef>
              <a:buFont typeface="Times New Roman" panose="02020603050405020304" pitchFamily="18" charset="0"/>
              <a:buNone/>
            </a:pPr>
            <a:endParaRPr lang="en-US" altLang="zh-CN" sz="2400" b="1" dirty="0">
              <a:ea typeface="黑体" panose="02010609060101010101" pitchFamily="2" charset="-122"/>
            </a:endParaRPr>
          </a:p>
          <a:p>
            <a:pPr lvl="1">
              <a:spcBef>
                <a:spcPct val="0"/>
              </a:spcBef>
              <a:buFont typeface="Times New Roman" panose="02020603050405020304" pitchFamily="18" charset="0"/>
              <a:buNone/>
            </a:pPr>
            <a:endParaRPr lang="en-US" altLang="zh-CN" sz="2400" b="1" dirty="0">
              <a:ea typeface="黑体" panose="02010609060101010101" pitchFamily="2" charset="-122"/>
            </a:endParaRPr>
          </a:p>
          <a:p>
            <a:pPr lvl="1">
              <a:spcBef>
                <a:spcPct val="0"/>
              </a:spcBef>
              <a:buFont typeface="Times New Roman" panose="02020603050405020304" pitchFamily="18" charset="0"/>
              <a:buNone/>
            </a:pPr>
            <a:endParaRPr lang="en-US" altLang="zh-CN" sz="2400" b="1" dirty="0">
              <a:ea typeface="黑体" panose="02010609060101010101" pitchFamily="2" charset="-122"/>
            </a:endParaRPr>
          </a:p>
          <a:p>
            <a:pPr lvl="1">
              <a:spcBef>
                <a:spcPct val="0"/>
              </a:spcBef>
              <a:buFont typeface="Times New Roman" panose="02020603050405020304" pitchFamily="18" charset="0"/>
              <a:buNone/>
            </a:pPr>
            <a:endParaRPr lang="zh-CN" altLang="en-US" sz="2400" b="1" dirty="0">
              <a:ea typeface="黑体" panose="02010609060101010101" pitchFamily="2" charset="-122"/>
            </a:endParaRPr>
          </a:p>
          <a:p>
            <a:pPr>
              <a:spcBef>
                <a:spcPct val="0"/>
              </a:spcBef>
              <a:buFont typeface="Wingdings" panose="05000000000000000000" pitchFamily="2" charset="2"/>
              <a:buNone/>
            </a:pPr>
            <a:r>
              <a:rPr lang="en-US" altLang="zh-CN" sz="2400" b="1" dirty="0">
                <a:ea typeface="黑体" panose="02010609060101010101" pitchFamily="2" charset="-122"/>
              </a:rPr>
              <a:t>2.PCB</a:t>
            </a:r>
            <a:r>
              <a:rPr lang="zh-CN" altLang="en-US" sz="2400" b="1" dirty="0">
                <a:ea typeface="黑体" panose="02010609060101010101" pitchFamily="2" charset="-122"/>
              </a:rPr>
              <a:t>中应增数据项：</a:t>
            </a:r>
          </a:p>
        </p:txBody>
      </p:sp>
      <p:sp>
        <p:nvSpPr>
          <p:cNvPr id="4" name="Text Box 2"/>
          <p:cNvSpPr txBox="1">
            <a:spLocks noChangeArrowheads="1"/>
          </p:cNvSpPr>
          <p:nvPr/>
        </p:nvSpPr>
        <p:spPr bwMode="auto">
          <a:xfrm>
            <a:off x="755576" y="2270042"/>
            <a:ext cx="7620000" cy="2095062"/>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000" dirty="0" err="1">
                <a:effectLst/>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effectLst/>
                <a:latin typeface="Times New Roman" panose="02020603050405020304" pitchFamily="18" charset="0"/>
                <a:ea typeface="宋体" panose="02010600030101010101" pitchFamily="2" charset="-122"/>
                <a:cs typeface="Times New Roman" panose="02020603050405020304" pitchFamily="18" charset="0"/>
              </a:rPr>
              <a:t>message_buffer</a:t>
            </a: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p>
          <a:p>
            <a:pPr algn="just">
              <a:spcBef>
                <a:spcPct val="10000"/>
              </a:spcBef>
            </a:pP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long sender</a:t>
            </a:r>
            <a:r>
              <a:rPr kumimoji="1"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发送者进程标识符</a:t>
            </a:r>
          </a:p>
          <a:p>
            <a:pPr algn="just">
              <a:spcBef>
                <a:spcPct val="10000"/>
              </a:spcBef>
            </a:pPr>
            <a:r>
              <a:rPr kumimoji="1" lang="en-US" altLang="zh-CN" sz="2000" dirty="0" err="1">
                <a:effectLst/>
                <a:latin typeface="Times New Roman" panose="02020603050405020304" pitchFamily="18" charset="0"/>
                <a:ea typeface="宋体" panose="02010600030101010101" pitchFamily="2" charset="-122"/>
                <a:cs typeface="Times New Roman" panose="02020603050405020304" pitchFamily="18" charset="0"/>
              </a:rPr>
              <a:t>int</a:t>
            </a: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size</a:t>
            </a:r>
            <a:r>
              <a:rPr kumimoji="1"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消息长度</a:t>
            </a:r>
          </a:p>
          <a:p>
            <a:pPr algn="just">
              <a:spcBef>
                <a:spcPct val="10000"/>
              </a:spcBef>
            </a:pP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char  text[N] </a:t>
            </a:r>
            <a:r>
              <a:rPr kumimoji="1"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消息正文</a:t>
            </a:r>
          </a:p>
          <a:p>
            <a:pPr algn="just">
              <a:spcBef>
                <a:spcPct val="10000"/>
              </a:spcBef>
            </a:pPr>
            <a:r>
              <a:rPr kumimoji="1" lang="en-US" altLang="zh-CN" sz="2000" dirty="0" err="1">
                <a:effectLst/>
                <a:latin typeface="Times New Roman" panose="02020603050405020304" pitchFamily="18" charset="0"/>
                <a:ea typeface="宋体" panose="02010600030101010101" pitchFamily="2" charset="-122"/>
                <a:cs typeface="Times New Roman" panose="02020603050405020304" pitchFamily="18" charset="0"/>
              </a:rPr>
              <a:t>struct</a:t>
            </a: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err="1">
                <a:effectLst/>
                <a:latin typeface="Times New Roman" panose="02020603050405020304" pitchFamily="18" charset="0"/>
                <a:ea typeface="宋体" panose="02010600030101010101" pitchFamily="2" charset="-122"/>
                <a:cs typeface="Times New Roman" panose="02020603050405020304" pitchFamily="18" charset="0"/>
              </a:rPr>
              <a:t>message_buffer</a:t>
            </a: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  * next </a:t>
            </a:r>
            <a:r>
              <a:rPr kumimoji="1"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宋体" panose="02010600030101010101" pitchFamily="2" charset="-122"/>
                <a:cs typeface="Times New Roman" panose="02020603050405020304" pitchFamily="18" charset="0"/>
              </a:rPr>
              <a:t>指向下一个消息缓冲区的指针</a:t>
            </a:r>
          </a:p>
          <a:p>
            <a:pPr>
              <a:spcBef>
                <a:spcPct val="10000"/>
              </a:spcBef>
            </a:pPr>
            <a:r>
              <a:rPr kumimoji="1" lang="en-US" altLang="zh-CN" sz="2000" dirty="0">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5" name="Text Box 3"/>
          <p:cNvSpPr txBox="1">
            <a:spLocks noChangeArrowheads="1"/>
          </p:cNvSpPr>
          <p:nvPr/>
        </p:nvSpPr>
        <p:spPr bwMode="auto">
          <a:xfrm>
            <a:off x="827584" y="5083448"/>
            <a:ext cx="6896100" cy="117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25000"/>
              </a:spcBef>
            </a:pPr>
            <a:r>
              <a:rPr kumimoji="1" lang="en-US" altLang="zh-CN" sz="2000" dirty="0" err="1">
                <a:effectLst/>
                <a:latin typeface="Times New Roman" panose="02020603050405020304" pitchFamily="18" charset="0"/>
                <a:ea typeface="黑体" panose="02010609060101010101" pitchFamily="2" charset="-122"/>
                <a:cs typeface="Times New Roman" panose="02020603050405020304" pitchFamily="18" charset="0"/>
              </a:rPr>
              <a:t>mq</a:t>
            </a:r>
            <a:r>
              <a:rPr kumimoji="1" lang="en-US" altLang="zh-CN" sz="20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0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消息队列首指针</a:t>
            </a:r>
          </a:p>
          <a:p>
            <a:pPr algn="just">
              <a:spcBef>
                <a:spcPct val="25000"/>
              </a:spcBef>
            </a:pPr>
            <a:r>
              <a:rPr kumimoji="1" lang="en-US" altLang="zh-CN" sz="2000" dirty="0" err="1">
                <a:effectLst/>
                <a:latin typeface="Times New Roman" panose="02020603050405020304" pitchFamily="18" charset="0"/>
                <a:ea typeface="黑体" panose="02010609060101010101" pitchFamily="2" charset="-122"/>
                <a:cs typeface="Times New Roman" panose="02020603050405020304" pitchFamily="18" charset="0"/>
              </a:rPr>
              <a:t>mutex</a:t>
            </a:r>
            <a:r>
              <a:rPr kumimoji="1" lang="en-US" altLang="zh-CN" sz="20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0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消息队列互斥信号量</a:t>
            </a:r>
          </a:p>
          <a:p>
            <a:pPr>
              <a:spcBef>
                <a:spcPct val="25000"/>
              </a:spcBef>
            </a:pPr>
            <a:r>
              <a:rPr kumimoji="1" lang="en-US" altLang="zh-CN" sz="2000" dirty="0" err="1">
                <a:effectLst/>
                <a:latin typeface="Times New Roman" panose="02020603050405020304" pitchFamily="18" charset="0"/>
                <a:ea typeface="黑体" panose="02010609060101010101" pitchFamily="2" charset="-122"/>
                <a:cs typeface="Times New Roman" panose="02020603050405020304" pitchFamily="18" charset="0"/>
              </a:rPr>
              <a:t>sm</a:t>
            </a:r>
            <a:r>
              <a:rPr kumimoji="1" lang="en-US" altLang="zh-CN" sz="20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0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0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zh-CN" altLang="en-US" sz="2000" dirty="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消息队列资源信号量</a:t>
            </a:r>
            <a:r>
              <a:rPr kumimoji="1" lang="zh-CN" altLang="en-US" sz="2000" dirty="0">
                <a:effectLst/>
                <a:latin typeface="Times New Roman" panose="02020603050405020304" pitchFamily="18" charset="0"/>
                <a:ea typeface="黑体" panose="02010609060101010101" pitchFamily="2" charset="-122"/>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up)">
                                      <p:cBhvr>
                                        <p:cTn id="7" dur="500"/>
                                        <p:tgtEl>
                                          <p:spTgt spid="4">
                                            <p:bg/>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ipe(up)">
                                      <p:cBhvr>
                                        <p:cTn id="11" dur="500"/>
                                        <p:tgtEl>
                                          <p:spTgt spid="4">
                                            <p:txEl>
                                              <p:pRg st="0" end="0"/>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up)">
                                      <p:cBhvr>
                                        <p:cTn id="15" dur="500"/>
                                        <p:tgtEl>
                                          <p:spTgt spid="4">
                                            <p:txEl>
                                              <p:pRg st="1" end="1"/>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wipe(up)">
                                      <p:cBhvr>
                                        <p:cTn id="19" dur="500"/>
                                        <p:tgtEl>
                                          <p:spTgt spid="4">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wipe(up)">
                                      <p:cBhvr>
                                        <p:cTn id="23" dur="500"/>
                                        <p:tgtEl>
                                          <p:spTgt spid="4">
                                            <p:txEl>
                                              <p:pRg st="3" end="3"/>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up)">
                                      <p:cBhvr>
                                        <p:cTn id="27" dur="500"/>
                                        <p:tgtEl>
                                          <p:spTgt spid="4">
                                            <p:txEl>
                                              <p:pRg st="4" end="4"/>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up)">
                                      <p:cBhvr>
                                        <p:cTn id="31" dur="500"/>
                                        <p:tgtEl>
                                          <p:spTgt spid="4">
                                            <p:txEl>
                                              <p:pRg st="5" end="5"/>
                                            </p:txEl>
                                          </p:spTgt>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499"/>
                                          </p:stCondLst>
                                        </p:cTn>
                                        <p:tgtEl>
                                          <p:spTgt spid="5">
                                            <p:txEl>
                                              <p:pRg st="0" end="0"/>
                                            </p:txEl>
                                          </p:spTgt>
                                        </p:tgtEl>
                                        <p:attrNameLst>
                                          <p:attrName>style.visibility</p:attrName>
                                        </p:attrNameLst>
                                      </p:cBhvr>
                                      <p:to>
                                        <p:strVal val="visible"/>
                                      </p:to>
                                    </p:set>
                                  </p:childTnLst>
                                </p:cTn>
                              </p:par>
                            </p:childTnLst>
                          </p:cTn>
                        </p:par>
                        <p:par>
                          <p:cTn id="35" fill="hold">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
                                            <p:txEl>
                                              <p:pRg st="1" end="1"/>
                                            </p:txEl>
                                          </p:spTgt>
                                        </p:tgtEl>
                                        <p:attrNameLst>
                                          <p:attrName>style.visibility</p:attrName>
                                        </p:attrNameLst>
                                      </p:cBhvr>
                                      <p:to>
                                        <p:strVal val="visible"/>
                                      </p:to>
                                    </p:set>
                                  </p:childTnLst>
                                </p:cTn>
                              </p:par>
                            </p:childTnLst>
                          </p:cTn>
                        </p:par>
                        <p:par>
                          <p:cTn id="38" fill="hold">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autoUpdateAnimBg="0"/>
      <p:bldP spid="5" grpId="0" build="p"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fld id="{13D0A6BA-DF19-4205-BF93-D14CB77FEB74}" type="slidenum">
              <a:rPr lang="en-US" altLang="zh-CN" sz="1100">
                <a:effectLst/>
                <a:latin typeface="Times New Roman" panose="02020603050405020304" pitchFamily="18" charset="0"/>
                <a:ea typeface="黑体" panose="02010609060101010101" pitchFamily="2" charset="-122"/>
                <a:cs typeface="Times New Roman" panose="02020603050405020304" pitchFamily="18" charset="0"/>
              </a:rPr>
              <a:t>148</a:t>
            </a:fld>
            <a:endParaRPr lang="en-US" altLang="zh-CN" sz="110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6306" name="Text Box 2"/>
          <p:cNvSpPr txBox="1">
            <a:spLocks noChangeArrowheads="1"/>
          </p:cNvSpPr>
          <p:nvPr/>
        </p:nvSpPr>
        <p:spPr bwMode="auto">
          <a:xfrm>
            <a:off x="574675" y="320675"/>
            <a:ext cx="6248400"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FF"/>
                </a:solidFill>
                <a:effectLst/>
                <a:latin typeface="Times New Roman" panose="02020603050405020304" pitchFamily="18" charset="0"/>
                <a:ea typeface="黑体" panose="02010609060101010101" pitchFamily="2" charset="-122"/>
                <a:cs typeface="Times New Roman" panose="02020603050405020304" pitchFamily="18" charset="0"/>
              </a:rPr>
              <a:t>二、发送原语</a:t>
            </a:r>
          </a:p>
        </p:txBody>
      </p:sp>
      <p:sp>
        <p:nvSpPr>
          <p:cNvPr id="226307" name="Text Box 3"/>
          <p:cNvSpPr txBox="1">
            <a:spLocks noChangeArrowheads="1"/>
          </p:cNvSpPr>
          <p:nvPr/>
        </p:nvSpPr>
        <p:spPr bwMode="auto">
          <a:xfrm>
            <a:off x="715963" y="1168400"/>
            <a:ext cx="8001000" cy="24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send(</a:t>
            </a: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receiver,a</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getbuf</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a.size,i</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根据</a:t>
            </a:r>
            <a:r>
              <a:rPr kumimoji="1" lang="en-US" altLang="zh-CN" sz="2400" dirty="0" err="1">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a.size</a:t>
            </a:r>
            <a:r>
              <a:rPr kumimoji="1" lang="zh-CN" altLang="en-US" sz="240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申请缓冲区</a:t>
            </a:r>
            <a:r>
              <a:rPr kumimoji="1" lang="en-US" altLang="zh-CN" sz="2400" dirty="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i</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i.sender</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 </a:t>
            </a: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a.sender</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i.size</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 </a:t>
            </a: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a.size</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i.text</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 </a:t>
            </a: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a.text</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i.next</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 0; </a:t>
            </a:r>
          </a:p>
        </p:txBody>
      </p:sp>
      <p:sp>
        <p:nvSpPr>
          <p:cNvPr id="226308" name="AutoShape 4"/>
          <p:cNvSpPr>
            <a:spLocks noChangeArrowheads="1"/>
          </p:cNvSpPr>
          <p:nvPr/>
        </p:nvSpPr>
        <p:spPr bwMode="auto">
          <a:xfrm>
            <a:off x="4449763" y="2387600"/>
            <a:ext cx="2590800" cy="838200"/>
          </a:xfrm>
          <a:prstGeom prst="wedgeRectCallout">
            <a:avLst>
              <a:gd name="adj1" fmla="val 4287"/>
              <a:gd name="adj2" fmla="val 46593"/>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sz="240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将</a:t>
            </a:r>
            <a:r>
              <a:rPr kumimoji="1" lang="en-US" altLang="zh-CN" sz="240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a</a:t>
            </a:r>
            <a:r>
              <a:rPr kumimoji="1" lang="zh-CN" altLang="en-US" sz="240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中信息复制到消息缓冲区</a:t>
            </a:r>
            <a:r>
              <a:rPr kumimoji="1" lang="en-US" altLang="zh-CN" sz="240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i</a:t>
            </a:r>
            <a:r>
              <a:rPr kumimoji="1" lang="zh-CN" altLang="en-US" sz="240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中 </a:t>
            </a:r>
          </a:p>
        </p:txBody>
      </p:sp>
      <p:sp>
        <p:nvSpPr>
          <p:cNvPr id="226309" name="AutoShape 5"/>
          <p:cNvSpPr/>
          <p:nvPr/>
        </p:nvSpPr>
        <p:spPr bwMode="auto">
          <a:xfrm>
            <a:off x="4068763" y="2235200"/>
            <a:ext cx="152400" cy="1295400"/>
          </a:xfrm>
          <a:prstGeom prst="rightBrace">
            <a:avLst>
              <a:gd name="adj1" fmla="val 70833"/>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sz="240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6310" name="Text Box 6"/>
          <p:cNvSpPr txBox="1">
            <a:spLocks noChangeArrowheads="1"/>
          </p:cNvSpPr>
          <p:nvPr/>
        </p:nvSpPr>
        <p:spPr bwMode="auto">
          <a:xfrm>
            <a:off x="695325" y="3757613"/>
            <a:ext cx="8077200" cy="2495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getid(PCB set,receiver.j); </a:t>
            </a:r>
            <a:r>
              <a:rPr kumimoji="1" lang="zh-CN" altLang="en-US"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获得接收进程内部标识符</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wait(j.mutex);</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insert(j.mq,i);      </a:t>
            </a:r>
            <a:r>
              <a:rPr kumimoji="1" lang="zh-CN" altLang="en-US"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将消息缓冲区插入到消息队列中</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signal(j.mutex);</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signal(j.sm);        </a:t>
            </a:r>
            <a:r>
              <a:rPr kumimoji="1" lang="zh-CN" altLang="en-US"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资源数目增</a:t>
            </a:r>
            <a:r>
              <a:rPr kumimoji="1" lang="en-US" altLang="zh-CN"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1(</a:t>
            </a:r>
            <a:r>
              <a:rPr kumimoji="1" lang="zh-CN" altLang="en-US"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有可能唤醒接收进程</a:t>
            </a:r>
            <a:r>
              <a:rPr kumimoji="1" lang="en-US" altLang="zh-CN"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6307">
                                            <p:txEl>
                                              <p:pRg st="0" end="0"/>
                                            </p:txEl>
                                          </p:spTgt>
                                        </p:tgtEl>
                                        <p:attrNameLst>
                                          <p:attrName>style.visibility</p:attrName>
                                        </p:attrNameLst>
                                      </p:cBhvr>
                                      <p:to>
                                        <p:strVal val="visible"/>
                                      </p:to>
                                    </p:set>
                                    <p:animEffect transition="in" filter="wipe(up)">
                                      <p:cBhvr>
                                        <p:cTn id="7" dur="500"/>
                                        <p:tgtEl>
                                          <p:spTgt spid="226307">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26307">
                                            <p:txEl>
                                              <p:pRg st="1" end="1"/>
                                            </p:txEl>
                                          </p:spTgt>
                                        </p:tgtEl>
                                        <p:attrNameLst>
                                          <p:attrName>style.visibility</p:attrName>
                                        </p:attrNameLst>
                                      </p:cBhvr>
                                      <p:to>
                                        <p:strVal val="visible"/>
                                      </p:to>
                                    </p:set>
                                    <p:animEffect transition="in" filter="wipe(up)">
                                      <p:cBhvr>
                                        <p:cTn id="11" dur="500"/>
                                        <p:tgtEl>
                                          <p:spTgt spid="226307">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26307">
                                            <p:txEl>
                                              <p:pRg st="2" end="2"/>
                                            </p:txEl>
                                          </p:spTgt>
                                        </p:tgtEl>
                                        <p:attrNameLst>
                                          <p:attrName>style.visibility</p:attrName>
                                        </p:attrNameLst>
                                      </p:cBhvr>
                                      <p:to>
                                        <p:strVal val="visible"/>
                                      </p:to>
                                    </p:set>
                                    <p:animEffect transition="in" filter="wipe(up)">
                                      <p:cBhvr>
                                        <p:cTn id="15" dur="500"/>
                                        <p:tgtEl>
                                          <p:spTgt spid="226307">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26307">
                                            <p:txEl>
                                              <p:pRg st="3" end="3"/>
                                            </p:txEl>
                                          </p:spTgt>
                                        </p:tgtEl>
                                        <p:attrNameLst>
                                          <p:attrName>style.visibility</p:attrName>
                                        </p:attrNameLst>
                                      </p:cBhvr>
                                      <p:to>
                                        <p:strVal val="visible"/>
                                      </p:to>
                                    </p:set>
                                    <p:animEffect transition="in" filter="wipe(up)">
                                      <p:cBhvr>
                                        <p:cTn id="19" dur="500"/>
                                        <p:tgtEl>
                                          <p:spTgt spid="226307">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6307">
                                            <p:txEl>
                                              <p:pRg st="4" end="4"/>
                                            </p:txEl>
                                          </p:spTgt>
                                        </p:tgtEl>
                                        <p:attrNameLst>
                                          <p:attrName>style.visibility</p:attrName>
                                        </p:attrNameLst>
                                      </p:cBhvr>
                                      <p:to>
                                        <p:strVal val="visible"/>
                                      </p:to>
                                    </p:set>
                                    <p:animEffect transition="in" filter="wipe(up)">
                                      <p:cBhvr>
                                        <p:cTn id="23" dur="500"/>
                                        <p:tgtEl>
                                          <p:spTgt spid="226307">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26307">
                                            <p:txEl>
                                              <p:pRg st="5" end="5"/>
                                            </p:txEl>
                                          </p:spTgt>
                                        </p:tgtEl>
                                        <p:attrNameLst>
                                          <p:attrName>style.visibility</p:attrName>
                                        </p:attrNameLst>
                                      </p:cBhvr>
                                      <p:to>
                                        <p:strVal val="visible"/>
                                      </p:to>
                                    </p:set>
                                    <p:animEffect transition="in" filter="wipe(up)">
                                      <p:cBhvr>
                                        <p:cTn id="27" dur="500"/>
                                        <p:tgtEl>
                                          <p:spTgt spid="226307">
                                            <p:txEl>
                                              <p:pRg st="5" end="5"/>
                                            </p:txEl>
                                          </p:spTgt>
                                        </p:tgtEl>
                                      </p:cBhvr>
                                    </p:animEffect>
                                  </p:childTnLst>
                                </p:cTn>
                              </p:par>
                            </p:childTnLst>
                          </p:cTn>
                        </p:par>
                        <p:par>
                          <p:cTn id="28" fill="hold">
                            <p:stCondLst>
                              <p:cond delay="3000"/>
                            </p:stCondLst>
                            <p:childTnLst>
                              <p:par>
                                <p:cTn id="29" presetID="1" presetClass="entr" presetSubtype="0" fill="hold" grpId="0" nodeType="afterEffect">
                                  <p:stCondLst>
                                    <p:cond delay="0"/>
                                  </p:stCondLst>
                                  <p:childTnLst>
                                    <p:set>
                                      <p:cBhvr>
                                        <p:cTn id="30" dur="1" fill="hold">
                                          <p:stCondLst>
                                            <p:cond delay="499"/>
                                          </p:stCondLst>
                                        </p:cTn>
                                        <p:tgtEl>
                                          <p:spTgt spid="226309"/>
                                        </p:tgtEl>
                                        <p:attrNameLst>
                                          <p:attrName>style.visibility</p:attrName>
                                        </p:attrNameLst>
                                      </p:cBhvr>
                                      <p:to>
                                        <p:strVal val="visible"/>
                                      </p:to>
                                    </p:set>
                                  </p:childTnLst>
                                </p:cTn>
                              </p:par>
                            </p:childTnLst>
                          </p:cTn>
                        </p:par>
                        <p:par>
                          <p:cTn id="31" fill="hold">
                            <p:stCondLst>
                              <p:cond delay="3500"/>
                            </p:stCondLst>
                            <p:childTnLst>
                              <p:par>
                                <p:cTn id="32" presetID="2" presetClass="entr" presetSubtype="2" fill="hold" grpId="0" nodeType="afterEffect">
                                  <p:stCondLst>
                                    <p:cond delay="0"/>
                                  </p:stCondLst>
                                  <p:childTnLst>
                                    <p:set>
                                      <p:cBhvr>
                                        <p:cTn id="33" dur="1" fill="hold">
                                          <p:stCondLst>
                                            <p:cond delay="0"/>
                                          </p:stCondLst>
                                        </p:cTn>
                                        <p:tgtEl>
                                          <p:spTgt spid="226308"/>
                                        </p:tgtEl>
                                        <p:attrNameLst>
                                          <p:attrName>style.visibility</p:attrName>
                                        </p:attrNameLst>
                                      </p:cBhvr>
                                      <p:to>
                                        <p:strVal val="visible"/>
                                      </p:to>
                                    </p:set>
                                    <p:anim calcmode="lin" valueType="num">
                                      <p:cBhvr additive="base">
                                        <p:cTn id="34" dur="500" fill="hold"/>
                                        <p:tgtEl>
                                          <p:spTgt spid="226308"/>
                                        </p:tgtEl>
                                        <p:attrNameLst>
                                          <p:attrName>ppt_x</p:attrName>
                                        </p:attrNameLst>
                                      </p:cBhvr>
                                      <p:tavLst>
                                        <p:tav tm="0">
                                          <p:val>
                                            <p:strVal val="1+#ppt_w/2"/>
                                          </p:val>
                                        </p:tav>
                                        <p:tav tm="100000">
                                          <p:val>
                                            <p:strVal val="#ppt_x"/>
                                          </p:val>
                                        </p:tav>
                                      </p:tavLst>
                                    </p:anim>
                                    <p:anim calcmode="lin" valueType="num">
                                      <p:cBhvr additive="base">
                                        <p:cTn id="35" dur="500" fill="hold"/>
                                        <p:tgtEl>
                                          <p:spTgt spid="226308"/>
                                        </p:tgtEl>
                                        <p:attrNameLst>
                                          <p:attrName>ppt_y</p:attrName>
                                        </p:attrNameLst>
                                      </p:cBhvr>
                                      <p:tavLst>
                                        <p:tav tm="0">
                                          <p:val>
                                            <p:strVal val="#ppt_y"/>
                                          </p:val>
                                        </p:tav>
                                        <p:tav tm="100000">
                                          <p:val>
                                            <p:strVal val="#ppt_y"/>
                                          </p:val>
                                        </p:tav>
                                      </p:tavLst>
                                    </p:anim>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226310">
                                            <p:txEl>
                                              <p:pRg st="0" end="0"/>
                                            </p:txEl>
                                          </p:spTgt>
                                        </p:tgtEl>
                                        <p:attrNameLst>
                                          <p:attrName>style.visibility</p:attrName>
                                        </p:attrNameLst>
                                      </p:cBhvr>
                                      <p:to>
                                        <p:strVal val="visible"/>
                                      </p:to>
                                    </p:set>
                                    <p:animEffect transition="in" filter="wipe(up)">
                                      <p:cBhvr>
                                        <p:cTn id="39" dur="500"/>
                                        <p:tgtEl>
                                          <p:spTgt spid="226310">
                                            <p:txEl>
                                              <p:pRg st="0" end="0"/>
                                            </p:txEl>
                                          </p:spTgt>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26310">
                                            <p:txEl>
                                              <p:pRg st="1" end="1"/>
                                            </p:txEl>
                                          </p:spTgt>
                                        </p:tgtEl>
                                        <p:attrNameLst>
                                          <p:attrName>style.visibility</p:attrName>
                                        </p:attrNameLst>
                                      </p:cBhvr>
                                      <p:to>
                                        <p:strVal val="visible"/>
                                      </p:to>
                                    </p:set>
                                    <p:animEffect transition="in" filter="wipe(up)">
                                      <p:cBhvr>
                                        <p:cTn id="43" dur="500"/>
                                        <p:tgtEl>
                                          <p:spTgt spid="226310">
                                            <p:txEl>
                                              <p:pRg st="1" end="1"/>
                                            </p:txEl>
                                          </p:spTgt>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26310">
                                            <p:txEl>
                                              <p:pRg st="2" end="2"/>
                                            </p:txEl>
                                          </p:spTgt>
                                        </p:tgtEl>
                                        <p:attrNameLst>
                                          <p:attrName>style.visibility</p:attrName>
                                        </p:attrNameLst>
                                      </p:cBhvr>
                                      <p:to>
                                        <p:strVal val="visible"/>
                                      </p:to>
                                    </p:set>
                                    <p:animEffect transition="in" filter="wipe(up)">
                                      <p:cBhvr>
                                        <p:cTn id="47" dur="500"/>
                                        <p:tgtEl>
                                          <p:spTgt spid="226310">
                                            <p:txEl>
                                              <p:pRg st="2" end="2"/>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226310">
                                            <p:txEl>
                                              <p:pRg st="3" end="3"/>
                                            </p:txEl>
                                          </p:spTgt>
                                        </p:tgtEl>
                                        <p:attrNameLst>
                                          <p:attrName>style.visibility</p:attrName>
                                        </p:attrNameLst>
                                      </p:cBhvr>
                                      <p:to>
                                        <p:strVal val="visible"/>
                                      </p:to>
                                    </p:set>
                                    <p:animEffect transition="in" filter="wipe(up)">
                                      <p:cBhvr>
                                        <p:cTn id="51" dur="500"/>
                                        <p:tgtEl>
                                          <p:spTgt spid="226310">
                                            <p:txEl>
                                              <p:pRg st="3" end="3"/>
                                            </p:txEl>
                                          </p:spTgt>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226310">
                                            <p:txEl>
                                              <p:pRg st="4" end="4"/>
                                            </p:txEl>
                                          </p:spTgt>
                                        </p:tgtEl>
                                        <p:attrNameLst>
                                          <p:attrName>style.visibility</p:attrName>
                                        </p:attrNameLst>
                                      </p:cBhvr>
                                      <p:to>
                                        <p:strVal val="visible"/>
                                      </p:to>
                                    </p:set>
                                    <p:animEffect transition="in" filter="wipe(up)">
                                      <p:cBhvr>
                                        <p:cTn id="55" dur="500"/>
                                        <p:tgtEl>
                                          <p:spTgt spid="226310">
                                            <p:txEl>
                                              <p:pRg st="4" end="4"/>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226310">
                                            <p:txEl>
                                              <p:pRg st="5" end="5"/>
                                            </p:txEl>
                                          </p:spTgt>
                                        </p:tgtEl>
                                        <p:attrNameLst>
                                          <p:attrName>style.visibility</p:attrName>
                                        </p:attrNameLst>
                                      </p:cBhvr>
                                      <p:to>
                                        <p:strVal val="visible"/>
                                      </p:to>
                                    </p:set>
                                    <p:animEffect transition="in" filter="wipe(up)">
                                      <p:cBhvr>
                                        <p:cTn id="59" dur="500"/>
                                        <p:tgtEl>
                                          <p:spTgt spid="2263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7" grpId="0" build="p" autoUpdateAnimBg="0"/>
      <p:bldP spid="226308" grpId="0" animBg="1" autoUpdateAnimBg="0"/>
      <p:bldP spid="226309" grpId="0" animBg="1"/>
      <p:bldP spid="226310"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7330" name="Text Box 2"/>
          <p:cNvSpPr txBox="1">
            <a:spLocks noChangeArrowheads="1"/>
          </p:cNvSpPr>
          <p:nvPr/>
        </p:nvSpPr>
        <p:spPr bwMode="auto">
          <a:xfrm>
            <a:off x="657225" y="906463"/>
            <a:ext cx="4029075"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FF"/>
                </a:solidFill>
                <a:effectLst/>
                <a:latin typeface="Times New Roman" panose="02020603050405020304" pitchFamily="18" charset="0"/>
                <a:ea typeface="黑体" panose="02010609060101010101" pitchFamily="2" charset="-122"/>
                <a:cs typeface="Times New Roman" panose="02020603050405020304" pitchFamily="18" charset="0"/>
              </a:rPr>
              <a:t>三、接收原语 </a:t>
            </a:r>
          </a:p>
        </p:txBody>
      </p:sp>
      <p:sp>
        <p:nvSpPr>
          <p:cNvPr id="227331" name="Text Box 3"/>
          <p:cNvSpPr txBox="1">
            <a:spLocks noChangeArrowheads="1"/>
          </p:cNvSpPr>
          <p:nvPr/>
        </p:nvSpPr>
        <p:spPr bwMode="auto">
          <a:xfrm>
            <a:off x="838200" y="1611313"/>
            <a:ext cx="8001000" cy="25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receive(b) {</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j = internal name;      </a:t>
            </a:r>
            <a:r>
              <a:rPr kumimoji="1" lang="en-US" altLang="zh-CN" sz="240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j</a:t>
            </a:r>
            <a:r>
              <a:rPr kumimoji="1" lang="zh-CN" altLang="en-US" sz="240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为接收进程内部标识符</a:t>
            </a:r>
            <a:r>
              <a:rPr kumimoji="1" lang="zh-CN" altLang="en-US" sz="2400">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wait(j.sm);</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wait(j.mutex);</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remove(j.mq,i);         </a:t>
            </a:r>
            <a:r>
              <a:rPr kumimoji="1" lang="zh-CN" altLang="en-US" sz="240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将消息队列中第一个消息</a:t>
            </a:r>
            <a:r>
              <a:rPr kumimoji="1" lang="en-US" altLang="zh-CN" sz="240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i</a:t>
            </a:r>
            <a:r>
              <a:rPr kumimoji="1" lang="zh-CN" altLang="en-US" sz="2400">
                <a:solidFill>
                  <a:srgbClr val="CC3300"/>
                </a:solidFill>
                <a:effectLst/>
                <a:latin typeface="Times New Roman" panose="02020603050405020304" pitchFamily="18" charset="0"/>
                <a:ea typeface="黑体" panose="02010609060101010101" pitchFamily="2" charset="-122"/>
                <a:cs typeface="Times New Roman" panose="02020603050405020304" pitchFamily="18" charset="0"/>
              </a:rPr>
              <a:t>移出</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signal(j.mutex); </a:t>
            </a:r>
          </a:p>
        </p:txBody>
      </p:sp>
      <p:sp>
        <p:nvSpPr>
          <p:cNvPr id="227332" name="AutoShape 4"/>
          <p:cNvSpPr>
            <a:spLocks noChangeArrowheads="1"/>
          </p:cNvSpPr>
          <p:nvPr/>
        </p:nvSpPr>
        <p:spPr bwMode="auto">
          <a:xfrm>
            <a:off x="4572000" y="4391025"/>
            <a:ext cx="2895600" cy="838200"/>
          </a:xfrm>
          <a:prstGeom prst="wedgeRectCallout">
            <a:avLst>
              <a:gd name="adj1" fmla="val -34208"/>
              <a:gd name="adj2" fmla="val -47727"/>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将消息缓冲区</a:t>
            </a:r>
            <a:r>
              <a:rPr kumimoji="1" lang="en-US" altLang="zh-CN"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i</a:t>
            </a:r>
            <a:r>
              <a:rPr kumimoji="1"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中消息复制到接收区</a:t>
            </a:r>
            <a:r>
              <a:rPr kumimoji="1" lang="en-US" altLang="zh-CN"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b </a:t>
            </a:r>
          </a:p>
        </p:txBody>
      </p:sp>
      <p:sp>
        <p:nvSpPr>
          <p:cNvPr id="227333" name="AutoShape 5"/>
          <p:cNvSpPr/>
          <p:nvPr/>
        </p:nvSpPr>
        <p:spPr bwMode="auto">
          <a:xfrm>
            <a:off x="3962400" y="4238625"/>
            <a:ext cx="228600" cy="1066800"/>
          </a:xfrm>
          <a:prstGeom prst="rightBrace">
            <a:avLst>
              <a:gd name="adj1" fmla="val 38889"/>
              <a:gd name="adj2" fmla="val 50000"/>
            </a:avLst>
          </a:prstGeom>
          <a:noFill/>
          <a:ln w="28575">
            <a:solidFill>
              <a:srgbClr val="66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endParaRPr lang="zh-CN" altLang="en-US" sz="240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227334" name="Text Box 6"/>
          <p:cNvSpPr txBox="1">
            <a:spLocks noChangeArrowheads="1"/>
          </p:cNvSpPr>
          <p:nvPr/>
        </p:nvSpPr>
        <p:spPr bwMode="auto">
          <a:xfrm>
            <a:off x="838200" y="4100513"/>
            <a:ext cx="5966048" cy="164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b.sender = i.sender</a:t>
            </a:r>
            <a:r>
              <a:rPr kumimoji="1" lang="en-US" altLang="zh-CN"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b.size = i.size </a:t>
            </a:r>
          </a:p>
          <a:p>
            <a:pPr algn="just">
              <a:spcBef>
                <a:spcPct val="1000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b.text = i.text</a:t>
            </a:r>
            <a:r>
              <a:rPr kumimoji="1" lang="en-US" altLang="zh-CN" sz="2400">
                <a:solidFill>
                  <a:srgbClr val="CC6600"/>
                </a:solidFill>
                <a:effectLst/>
                <a:latin typeface="Times New Roman" panose="02020603050405020304" pitchFamily="18" charset="0"/>
                <a:ea typeface="黑体" panose="02010609060101010101" pitchFamily="2" charset="-122"/>
                <a:cs typeface="Times New Roman" panose="02020603050405020304" pitchFamily="18" charset="0"/>
              </a:rPr>
              <a:t> </a:t>
            </a:r>
          </a:p>
          <a:p>
            <a:pPr algn="just">
              <a:spcBef>
                <a:spcPct val="0"/>
              </a:spcBef>
            </a:pPr>
            <a:r>
              <a:rPr kumimoji="1" lang="en-US" altLang="zh-CN" sz="2400">
                <a:effectLst/>
                <a:latin typeface="Times New Roman" panose="02020603050405020304" pitchFamily="18" charset="0"/>
                <a:ea typeface="黑体" panose="02010609060101010101" pitchFamily="2" charset="-122"/>
                <a:cs typeface="Times New Roman" panose="02020603050405020304" pitchFamily="18" charset="0"/>
              </a:rPr>
              <a:t>} </a:t>
            </a:r>
          </a:p>
        </p:txBody>
      </p:sp>
      <p:sp>
        <p:nvSpPr>
          <p:cNvPr id="227335" name="AutoShape 7"/>
          <p:cNvSpPr>
            <a:spLocks noChangeArrowheads="1"/>
          </p:cNvSpPr>
          <p:nvPr/>
        </p:nvSpPr>
        <p:spPr bwMode="auto">
          <a:xfrm>
            <a:off x="3576638" y="350838"/>
            <a:ext cx="5410200" cy="1219200"/>
          </a:xfrm>
          <a:prstGeom prst="wedgeRectCallout">
            <a:avLst>
              <a:gd name="adj1" fmla="val -58218"/>
              <a:gd name="adj2" fmla="val 30731"/>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pPr algn="just"/>
            <a:r>
              <a:rPr kumimoji="1"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从自己的消息缓冲队列</a:t>
            </a:r>
            <a:r>
              <a:rPr kumimoji="1" lang="en-US" altLang="zh-CN" sz="2400" dirty="0" err="1">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mq</a:t>
            </a:r>
            <a:r>
              <a:rPr kumimoji="1" lang="en-US" altLang="zh-CN"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中，摘下第一个消息缓冲区</a:t>
            </a:r>
            <a:r>
              <a:rPr kumimoji="1" lang="en-US" altLang="zh-CN"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i</a:t>
            </a:r>
            <a:r>
              <a:rPr kumimoji="1"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，并将其中的数据复制到以</a:t>
            </a:r>
            <a:r>
              <a:rPr kumimoji="1" lang="en-US" altLang="zh-CN"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b</a:t>
            </a:r>
            <a:r>
              <a:rPr kumimoji="1"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为首址的指定消息接收区内。</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27335"/>
                                        </p:tgtEl>
                                        <p:attrNameLst>
                                          <p:attrName>style.visibility</p:attrName>
                                        </p:attrNameLst>
                                      </p:cBhvr>
                                      <p:to>
                                        <p:strVal val="visible"/>
                                      </p:to>
                                    </p:set>
                                    <p:anim calcmode="lin" valueType="num">
                                      <p:cBhvr additive="base">
                                        <p:cTn id="7" dur="500" fill="hold"/>
                                        <p:tgtEl>
                                          <p:spTgt spid="227335"/>
                                        </p:tgtEl>
                                        <p:attrNameLst>
                                          <p:attrName>ppt_x</p:attrName>
                                        </p:attrNameLst>
                                      </p:cBhvr>
                                      <p:tavLst>
                                        <p:tav tm="0">
                                          <p:val>
                                            <p:strVal val="1+#ppt_w/2"/>
                                          </p:val>
                                        </p:tav>
                                        <p:tav tm="100000">
                                          <p:val>
                                            <p:strVal val="#ppt_x"/>
                                          </p:val>
                                        </p:tav>
                                      </p:tavLst>
                                    </p:anim>
                                    <p:anim calcmode="lin" valueType="num">
                                      <p:cBhvr additive="base">
                                        <p:cTn id="8" dur="500" fill="hold"/>
                                        <p:tgtEl>
                                          <p:spTgt spid="22733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27331">
                                            <p:txEl>
                                              <p:pRg st="0" end="0"/>
                                            </p:txEl>
                                          </p:spTgt>
                                        </p:tgtEl>
                                        <p:attrNameLst>
                                          <p:attrName>style.visibility</p:attrName>
                                        </p:attrNameLst>
                                      </p:cBhvr>
                                      <p:to>
                                        <p:strVal val="visible"/>
                                      </p:to>
                                    </p:set>
                                    <p:animEffect transition="in" filter="wipe(up)">
                                      <p:cBhvr>
                                        <p:cTn id="12" dur="500"/>
                                        <p:tgtEl>
                                          <p:spTgt spid="227331">
                                            <p:txEl>
                                              <p:pRg st="0" end="0"/>
                                            </p:txEl>
                                          </p:spTgt>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227331">
                                            <p:txEl>
                                              <p:pRg st="1" end="1"/>
                                            </p:txEl>
                                          </p:spTgt>
                                        </p:tgtEl>
                                        <p:attrNameLst>
                                          <p:attrName>style.visibility</p:attrName>
                                        </p:attrNameLst>
                                      </p:cBhvr>
                                      <p:to>
                                        <p:strVal val="visible"/>
                                      </p:to>
                                    </p:set>
                                    <p:animEffect transition="in" filter="wipe(up)">
                                      <p:cBhvr>
                                        <p:cTn id="16" dur="500"/>
                                        <p:tgtEl>
                                          <p:spTgt spid="227331">
                                            <p:txEl>
                                              <p:pRg st="1" end="1"/>
                                            </p:txEl>
                                          </p:spTgt>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227331">
                                            <p:txEl>
                                              <p:pRg st="2" end="2"/>
                                            </p:txEl>
                                          </p:spTgt>
                                        </p:tgtEl>
                                        <p:attrNameLst>
                                          <p:attrName>style.visibility</p:attrName>
                                        </p:attrNameLst>
                                      </p:cBhvr>
                                      <p:to>
                                        <p:strVal val="visible"/>
                                      </p:to>
                                    </p:set>
                                    <p:animEffect transition="in" filter="wipe(up)">
                                      <p:cBhvr>
                                        <p:cTn id="20" dur="500"/>
                                        <p:tgtEl>
                                          <p:spTgt spid="227331">
                                            <p:txEl>
                                              <p:pRg st="2" end="2"/>
                                            </p:txEl>
                                          </p:spTgt>
                                        </p:tgtEl>
                                      </p:cBhvr>
                                    </p:animEffect>
                                  </p:childTnLst>
                                </p:cTn>
                              </p:par>
                            </p:childTnLst>
                          </p:cTn>
                        </p:par>
                        <p:par>
                          <p:cTn id="21" fill="hold">
                            <p:stCondLst>
                              <p:cond delay="2000"/>
                            </p:stCondLst>
                            <p:childTnLst>
                              <p:par>
                                <p:cTn id="22" presetID="22" presetClass="entr" presetSubtype="1" fill="hold" grpId="0" nodeType="afterEffect">
                                  <p:stCondLst>
                                    <p:cond delay="0"/>
                                  </p:stCondLst>
                                  <p:childTnLst>
                                    <p:set>
                                      <p:cBhvr>
                                        <p:cTn id="23" dur="1" fill="hold">
                                          <p:stCondLst>
                                            <p:cond delay="0"/>
                                          </p:stCondLst>
                                        </p:cTn>
                                        <p:tgtEl>
                                          <p:spTgt spid="227331">
                                            <p:txEl>
                                              <p:pRg st="3" end="3"/>
                                            </p:txEl>
                                          </p:spTgt>
                                        </p:tgtEl>
                                        <p:attrNameLst>
                                          <p:attrName>style.visibility</p:attrName>
                                        </p:attrNameLst>
                                      </p:cBhvr>
                                      <p:to>
                                        <p:strVal val="visible"/>
                                      </p:to>
                                    </p:set>
                                    <p:animEffect transition="in" filter="wipe(up)">
                                      <p:cBhvr>
                                        <p:cTn id="24" dur="500"/>
                                        <p:tgtEl>
                                          <p:spTgt spid="227331">
                                            <p:txEl>
                                              <p:pRg st="3" end="3"/>
                                            </p:txEl>
                                          </p:spTgt>
                                        </p:tgtEl>
                                      </p:cBhvr>
                                    </p:animEffect>
                                  </p:childTnLst>
                                </p:cTn>
                              </p:par>
                            </p:childTnLst>
                          </p:cTn>
                        </p:par>
                        <p:par>
                          <p:cTn id="25" fill="hold">
                            <p:stCondLst>
                              <p:cond delay="2500"/>
                            </p:stCondLst>
                            <p:childTnLst>
                              <p:par>
                                <p:cTn id="26" presetID="22" presetClass="entr" presetSubtype="1" fill="hold" grpId="0" nodeType="afterEffect">
                                  <p:stCondLst>
                                    <p:cond delay="0"/>
                                  </p:stCondLst>
                                  <p:childTnLst>
                                    <p:set>
                                      <p:cBhvr>
                                        <p:cTn id="27" dur="1" fill="hold">
                                          <p:stCondLst>
                                            <p:cond delay="0"/>
                                          </p:stCondLst>
                                        </p:cTn>
                                        <p:tgtEl>
                                          <p:spTgt spid="227331">
                                            <p:txEl>
                                              <p:pRg st="4" end="4"/>
                                            </p:txEl>
                                          </p:spTgt>
                                        </p:tgtEl>
                                        <p:attrNameLst>
                                          <p:attrName>style.visibility</p:attrName>
                                        </p:attrNameLst>
                                      </p:cBhvr>
                                      <p:to>
                                        <p:strVal val="visible"/>
                                      </p:to>
                                    </p:set>
                                    <p:animEffect transition="in" filter="wipe(up)">
                                      <p:cBhvr>
                                        <p:cTn id="28" dur="500"/>
                                        <p:tgtEl>
                                          <p:spTgt spid="227331">
                                            <p:txEl>
                                              <p:pRg st="4" end="4"/>
                                            </p:txEl>
                                          </p:spTgt>
                                        </p:tgtEl>
                                      </p:cBhvr>
                                    </p:animEffect>
                                  </p:childTnLst>
                                </p:cTn>
                              </p:par>
                            </p:childTnLst>
                          </p:cTn>
                        </p:par>
                        <p:par>
                          <p:cTn id="29" fill="hold">
                            <p:stCondLst>
                              <p:cond delay="3000"/>
                            </p:stCondLst>
                            <p:childTnLst>
                              <p:par>
                                <p:cTn id="30" presetID="22" presetClass="entr" presetSubtype="1" fill="hold" grpId="0" nodeType="afterEffect">
                                  <p:stCondLst>
                                    <p:cond delay="0"/>
                                  </p:stCondLst>
                                  <p:childTnLst>
                                    <p:set>
                                      <p:cBhvr>
                                        <p:cTn id="31" dur="1" fill="hold">
                                          <p:stCondLst>
                                            <p:cond delay="0"/>
                                          </p:stCondLst>
                                        </p:cTn>
                                        <p:tgtEl>
                                          <p:spTgt spid="227331">
                                            <p:txEl>
                                              <p:pRg st="5" end="5"/>
                                            </p:txEl>
                                          </p:spTgt>
                                        </p:tgtEl>
                                        <p:attrNameLst>
                                          <p:attrName>style.visibility</p:attrName>
                                        </p:attrNameLst>
                                      </p:cBhvr>
                                      <p:to>
                                        <p:strVal val="visible"/>
                                      </p:to>
                                    </p:set>
                                    <p:animEffect transition="in" filter="wipe(up)">
                                      <p:cBhvr>
                                        <p:cTn id="32" dur="500"/>
                                        <p:tgtEl>
                                          <p:spTgt spid="227331">
                                            <p:txEl>
                                              <p:pRg st="5" end="5"/>
                                            </p:txEl>
                                          </p:spTgt>
                                        </p:tgtEl>
                                      </p:cBhvr>
                                    </p:animEffect>
                                  </p:childTnLst>
                                </p:cTn>
                              </p:par>
                            </p:childTnLst>
                          </p:cTn>
                        </p:par>
                        <p:par>
                          <p:cTn id="33" fill="hold">
                            <p:stCondLst>
                              <p:cond delay="3500"/>
                            </p:stCondLst>
                            <p:childTnLst>
                              <p:par>
                                <p:cTn id="34" presetID="22" presetClass="entr" presetSubtype="1" fill="hold" grpId="0" nodeType="afterEffect">
                                  <p:stCondLst>
                                    <p:cond delay="0"/>
                                  </p:stCondLst>
                                  <p:childTnLst>
                                    <p:set>
                                      <p:cBhvr>
                                        <p:cTn id="35" dur="1" fill="hold">
                                          <p:stCondLst>
                                            <p:cond delay="0"/>
                                          </p:stCondLst>
                                        </p:cTn>
                                        <p:tgtEl>
                                          <p:spTgt spid="227334">
                                            <p:txEl>
                                              <p:pRg st="0" end="0"/>
                                            </p:txEl>
                                          </p:spTgt>
                                        </p:tgtEl>
                                        <p:attrNameLst>
                                          <p:attrName>style.visibility</p:attrName>
                                        </p:attrNameLst>
                                      </p:cBhvr>
                                      <p:to>
                                        <p:strVal val="visible"/>
                                      </p:to>
                                    </p:set>
                                    <p:animEffect transition="in" filter="wipe(up)">
                                      <p:cBhvr>
                                        <p:cTn id="36" dur="500"/>
                                        <p:tgtEl>
                                          <p:spTgt spid="227334">
                                            <p:txEl>
                                              <p:pRg st="0" end="0"/>
                                            </p:txEl>
                                          </p:spTgt>
                                        </p:tgtEl>
                                      </p:cBhvr>
                                    </p:animEffect>
                                  </p:childTnLst>
                                </p:cTn>
                              </p:par>
                            </p:childTnLst>
                          </p:cTn>
                        </p:par>
                        <p:par>
                          <p:cTn id="37" fill="hold">
                            <p:stCondLst>
                              <p:cond delay="4000"/>
                            </p:stCondLst>
                            <p:childTnLst>
                              <p:par>
                                <p:cTn id="38" presetID="22" presetClass="entr" presetSubtype="1" fill="hold" grpId="0" nodeType="afterEffect">
                                  <p:stCondLst>
                                    <p:cond delay="0"/>
                                  </p:stCondLst>
                                  <p:childTnLst>
                                    <p:set>
                                      <p:cBhvr>
                                        <p:cTn id="39" dur="1" fill="hold">
                                          <p:stCondLst>
                                            <p:cond delay="0"/>
                                          </p:stCondLst>
                                        </p:cTn>
                                        <p:tgtEl>
                                          <p:spTgt spid="227334">
                                            <p:txEl>
                                              <p:pRg st="1" end="1"/>
                                            </p:txEl>
                                          </p:spTgt>
                                        </p:tgtEl>
                                        <p:attrNameLst>
                                          <p:attrName>style.visibility</p:attrName>
                                        </p:attrNameLst>
                                      </p:cBhvr>
                                      <p:to>
                                        <p:strVal val="visible"/>
                                      </p:to>
                                    </p:set>
                                    <p:animEffect transition="in" filter="wipe(up)">
                                      <p:cBhvr>
                                        <p:cTn id="40" dur="500"/>
                                        <p:tgtEl>
                                          <p:spTgt spid="227334">
                                            <p:txEl>
                                              <p:pRg st="1" end="1"/>
                                            </p:txEl>
                                          </p:spTgt>
                                        </p:tgtEl>
                                      </p:cBhvr>
                                    </p:animEffect>
                                  </p:childTnLst>
                                </p:cTn>
                              </p:par>
                            </p:childTnLst>
                          </p:cTn>
                        </p:par>
                        <p:par>
                          <p:cTn id="41" fill="hold">
                            <p:stCondLst>
                              <p:cond delay="4500"/>
                            </p:stCondLst>
                            <p:childTnLst>
                              <p:par>
                                <p:cTn id="42" presetID="22" presetClass="entr" presetSubtype="1" fill="hold" grpId="0" nodeType="afterEffect">
                                  <p:stCondLst>
                                    <p:cond delay="0"/>
                                  </p:stCondLst>
                                  <p:childTnLst>
                                    <p:set>
                                      <p:cBhvr>
                                        <p:cTn id="43" dur="1" fill="hold">
                                          <p:stCondLst>
                                            <p:cond delay="0"/>
                                          </p:stCondLst>
                                        </p:cTn>
                                        <p:tgtEl>
                                          <p:spTgt spid="227334">
                                            <p:txEl>
                                              <p:pRg st="2" end="2"/>
                                            </p:txEl>
                                          </p:spTgt>
                                        </p:tgtEl>
                                        <p:attrNameLst>
                                          <p:attrName>style.visibility</p:attrName>
                                        </p:attrNameLst>
                                      </p:cBhvr>
                                      <p:to>
                                        <p:strVal val="visible"/>
                                      </p:to>
                                    </p:set>
                                    <p:animEffect transition="in" filter="wipe(up)">
                                      <p:cBhvr>
                                        <p:cTn id="44" dur="500"/>
                                        <p:tgtEl>
                                          <p:spTgt spid="227334">
                                            <p:txEl>
                                              <p:pRg st="2" end="2"/>
                                            </p:txEl>
                                          </p:spTgt>
                                        </p:tgtEl>
                                      </p:cBhvr>
                                    </p:animEffect>
                                  </p:childTnLst>
                                </p:cTn>
                              </p:par>
                            </p:childTnLst>
                          </p:cTn>
                        </p:par>
                        <p:par>
                          <p:cTn id="45" fill="hold">
                            <p:stCondLst>
                              <p:cond delay="5000"/>
                            </p:stCondLst>
                            <p:childTnLst>
                              <p:par>
                                <p:cTn id="46" presetID="22" presetClass="entr" presetSubtype="1" fill="hold" grpId="0" nodeType="afterEffect">
                                  <p:stCondLst>
                                    <p:cond delay="0"/>
                                  </p:stCondLst>
                                  <p:childTnLst>
                                    <p:set>
                                      <p:cBhvr>
                                        <p:cTn id="47" dur="1" fill="hold">
                                          <p:stCondLst>
                                            <p:cond delay="0"/>
                                          </p:stCondLst>
                                        </p:cTn>
                                        <p:tgtEl>
                                          <p:spTgt spid="227334">
                                            <p:txEl>
                                              <p:pRg st="3" end="3"/>
                                            </p:txEl>
                                          </p:spTgt>
                                        </p:tgtEl>
                                        <p:attrNameLst>
                                          <p:attrName>style.visibility</p:attrName>
                                        </p:attrNameLst>
                                      </p:cBhvr>
                                      <p:to>
                                        <p:strVal val="visible"/>
                                      </p:to>
                                    </p:set>
                                    <p:animEffect transition="in" filter="wipe(up)">
                                      <p:cBhvr>
                                        <p:cTn id="48" dur="500"/>
                                        <p:tgtEl>
                                          <p:spTgt spid="227334">
                                            <p:txEl>
                                              <p:pRg st="3" end="3"/>
                                            </p:txEl>
                                          </p:spTgt>
                                        </p:tgtEl>
                                      </p:cBhvr>
                                    </p:animEffect>
                                  </p:childTnLst>
                                </p:cTn>
                              </p:par>
                            </p:childTnLst>
                          </p:cTn>
                        </p:par>
                        <p:par>
                          <p:cTn id="49" fill="hold">
                            <p:stCondLst>
                              <p:cond delay="5500"/>
                            </p:stCondLst>
                            <p:childTnLst>
                              <p:par>
                                <p:cTn id="50" presetID="1" presetClass="entr" presetSubtype="0" fill="hold" grpId="0" nodeType="afterEffect">
                                  <p:stCondLst>
                                    <p:cond delay="0"/>
                                  </p:stCondLst>
                                  <p:childTnLst>
                                    <p:set>
                                      <p:cBhvr>
                                        <p:cTn id="51" dur="1" fill="hold">
                                          <p:stCondLst>
                                            <p:cond delay="499"/>
                                          </p:stCondLst>
                                        </p:cTn>
                                        <p:tgtEl>
                                          <p:spTgt spid="227333"/>
                                        </p:tgtEl>
                                        <p:attrNameLst>
                                          <p:attrName>style.visibility</p:attrName>
                                        </p:attrNameLst>
                                      </p:cBhvr>
                                      <p:to>
                                        <p:strVal val="visible"/>
                                      </p:to>
                                    </p:set>
                                  </p:childTnLst>
                                </p:cTn>
                              </p:par>
                            </p:childTnLst>
                          </p:cTn>
                        </p:par>
                        <p:par>
                          <p:cTn id="52" fill="hold">
                            <p:stCondLst>
                              <p:cond delay="6000"/>
                            </p:stCondLst>
                            <p:childTnLst>
                              <p:par>
                                <p:cTn id="53" presetID="2" presetClass="entr" presetSubtype="2" fill="hold" grpId="0" nodeType="afterEffect">
                                  <p:stCondLst>
                                    <p:cond delay="0"/>
                                  </p:stCondLst>
                                  <p:childTnLst>
                                    <p:set>
                                      <p:cBhvr>
                                        <p:cTn id="54" dur="1" fill="hold">
                                          <p:stCondLst>
                                            <p:cond delay="0"/>
                                          </p:stCondLst>
                                        </p:cTn>
                                        <p:tgtEl>
                                          <p:spTgt spid="227332"/>
                                        </p:tgtEl>
                                        <p:attrNameLst>
                                          <p:attrName>style.visibility</p:attrName>
                                        </p:attrNameLst>
                                      </p:cBhvr>
                                      <p:to>
                                        <p:strVal val="visible"/>
                                      </p:to>
                                    </p:set>
                                    <p:anim calcmode="lin" valueType="num">
                                      <p:cBhvr additive="base">
                                        <p:cTn id="55" dur="500" fill="hold"/>
                                        <p:tgtEl>
                                          <p:spTgt spid="227332"/>
                                        </p:tgtEl>
                                        <p:attrNameLst>
                                          <p:attrName>ppt_x</p:attrName>
                                        </p:attrNameLst>
                                      </p:cBhvr>
                                      <p:tavLst>
                                        <p:tav tm="0">
                                          <p:val>
                                            <p:strVal val="1+#ppt_w/2"/>
                                          </p:val>
                                        </p:tav>
                                        <p:tav tm="100000">
                                          <p:val>
                                            <p:strVal val="#ppt_x"/>
                                          </p:val>
                                        </p:tav>
                                      </p:tavLst>
                                    </p:anim>
                                    <p:anim calcmode="lin" valueType="num">
                                      <p:cBhvr additive="base">
                                        <p:cTn id="56" dur="500" fill="hold"/>
                                        <p:tgtEl>
                                          <p:spTgt spid="2273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build="p" autoUpdateAnimBg="0"/>
      <p:bldP spid="227332" grpId="0" animBg="1" autoUpdateAnimBg="0"/>
      <p:bldP spid="227333" grpId="0" animBg="1"/>
      <p:bldP spid="227334" grpId="0" build="p" autoUpdateAnimBg="0"/>
      <p:bldP spid="227335"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Text Box 2"/>
          <p:cNvSpPr txBox="1">
            <a:spLocks noChangeArrowheads="1"/>
          </p:cNvSpPr>
          <p:nvPr/>
        </p:nvSpPr>
        <p:spPr bwMode="auto">
          <a:xfrm>
            <a:off x="1219200" y="762000"/>
            <a:ext cx="5105400" cy="519113"/>
          </a:xfrm>
          <a:prstGeom prst="rect">
            <a:avLst/>
          </a:prstGeom>
          <a:solidFill>
            <a:srgbClr val="FFFF99"/>
          </a:solidFill>
          <a:ln w="9525">
            <a:noFill/>
            <a:miter lim="800000"/>
          </a:ln>
          <a:effectLst/>
        </p:spPr>
        <p:txBody>
          <a:bodyPr>
            <a:spAutoFit/>
          </a:bodyPr>
          <a:lstStyle/>
          <a:p>
            <a:pPr algn="ctr"/>
            <a:r>
              <a:rPr kumimoji="1" lang="zh-CN" altLang="en-US" b="0" dirty="0">
                <a:effectLst/>
                <a:latin typeface="Times New Roman" panose="02020603050405020304" pitchFamily="18" charset="0"/>
                <a:ea typeface="华文行楷" panose="02010800040101010101" pitchFamily="2" charset="-122"/>
              </a:rPr>
              <a:t>讨论：进程与程序的异同？</a:t>
            </a:r>
          </a:p>
        </p:txBody>
      </p:sp>
      <p:sp>
        <p:nvSpPr>
          <p:cNvPr id="577539" name="Text Box 3"/>
          <p:cNvSpPr txBox="1">
            <a:spLocks noChangeArrowheads="1"/>
          </p:cNvSpPr>
          <p:nvPr/>
        </p:nvSpPr>
        <p:spPr bwMode="auto">
          <a:xfrm>
            <a:off x="533400" y="1600200"/>
            <a:ext cx="8305800" cy="5078313"/>
          </a:xfrm>
          <a:prstGeom prst="rect">
            <a:avLst/>
          </a:prstGeom>
          <a:noFill/>
          <a:ln w="9525">
            <a:noFill/>
            <a:miter lim="800000"/>
          </a:ln>
          <a:effectLst/>
        </p:spPr>
        <p:txBody>
          <a:bodyPr>
            <a:spAutoFit/>
          </a:bodyPr>
          <a:lstStyle/>
          <a:p>
            <a:pPr algn="just"/>
            <a:r>
              <a:rPr kumimoji="1" lang="zh-CN" altLang="en-US" sz="2400" dirty="0">
                <a:effectLst/>
                <a:latin typeface="黑体" panose="02010609060101010101" pitchFamily="2" charset="-122"/>
                <a:ea typeface="黑体" panose="02010609060101010101" pitchFamily="2" charset="-122"/>
              </a:rPr>
              <a:t>进程和程序是既有联系又有区别的两个概念：</a:t>
            </a:r>
          </a:p>
          <a:p>
            <a:pPr algn="just"/>
            <a:r>
              <a:rPr kumimoji="1" lang="en-US" altLang="zh-CN" sz="2400" dirty="0">
                <a:effectLst/>
                <a:latin typeface="黑体" panose="02010609060101010101" pitchFamily="2" charset="-122"/>
                <a:ea typeface="黑体" panose="02010609060101010101" pitchFamily="2" charset="-122"/>
              </a:rPr>
              <a:t>(1) </a:t>
            </a:r>
            <a:r>
              <a:rPr kumimoji="1" lang="zh-CN" altLang="en-US" sz="2400" dirty="0">
                <a:effectLst/>
                <a:latin typeface="黑体" panose="02010609060101010101" pitchFamily="2" charset="-122"/>
                <a:ea typeface="黑体" panose="02010609060101010101" pitchFamily="2" charset="-122"/>
              </a:rPr>
              <a:t>程序是指令的集合，</a:t>
            </a:r>
            <a:r>
              <a:rPr kumimoji="1" lang="zh-CN" altLang="en-US" sz="2400" dirty="0">
                <a:solidFill>
                  <a:srgbClr val="FF0000"/>
                </a:solidFill>
                <a:effectLst/>
                <a:latin typeface="黑体" panose="02010609060101010101" pitchFamily="2" charset="-122"/>
                <a:ea typeface="黑体" panose="02010609060101010101" pitchFamily="2" charset="-122"/>
              </a:rPr>
              <a:t>静态</a:t>
            </a:r>
            <a:r>
              <a:rPr kumimoji="1" lang="zh-CN" altLang="en-US" sz="2400" dirty="0">
                <a:effectLst/>
                <a:latin typeface="黑体" panose="02010609060101010101" pitchFamily="2" charset="-122"/>
                <a:ea typeface="黑体" panose="02010609060101010101" pitchFamily="2" charset="-122"/>
              </a:rPr>
              <a:t>概念；进程是程序在处理机上的一次执行过程，</a:t>
            </a:r>
            <a:r>
              <a:rPr kumimoji="1" lang="zh-CN" altLang="en-US" sz="2400" dirty="0">
                <a:solidFill>
                  <a:srgbClr val="FF0000"/>
                </a:solidFill>
                <a:effectLst/>
                <a:latin typeface="黑体" panose="02010609060101010101" pitchFamily="2" charset="-122"/>
                <a:ea typeface="黑体" panose="02010609060101010101" pitchFamily="2" charset="-122"/>
              </a:rPr>
              <a:t>动态</a:t>
            </a:r>
            <a:r>
              <a:rPr kumimoji="1" lang="zh-CN" altLang="en-US" sz="2400" dirty="0">
                <a:effectLst/>
                <a:latin typeface="黑体" panose="02010609060101010101" pitchFamily="2" charset="-122"/>
                <a:ea typeface="黑体" panose="02010609060101010101" pitchFamily="2" charset="-122"/>
              </a:rPr>
              <a:t>概念。</a:t>
            </a:r>
          </a:p>
          <a:p>
            <a:pPr algn="just"/>
            <a:r>
              <a:rPr kumimoji="1" lang="en-US" altLang="zh-CN" sz="2400" dirty="0">
                <a:effectLst/>
                <a:latin typeface="黑体" panose="02010609060101010101" pitchFamily="2" charset="-122"/>
                <a:ea typeface="黑体" panose="02010609060101010101" pitchFamily="2" charset="-122"/>
              </a:rPr>
              <a:t>(2) </a:t>
            </a:r>
            <a:r>
              <a:rPr kumimoji="1" lang="zh-CN" altLang="en-US" sz="2400" dirty="0">
                <a:effectLst/>
                <a:latin typeface="黑体" panose="02010609060101010101" pitchFamily="2" charset="-122"/>
                <a:ea typeface="黑体" panose="02010609060101010101" pitchFamily="2" charset="-122"/>
              </a:rPr>
              <a:t>程序是</a:t>
            </a:r>
            <a:r>
              <a:rPr kumimoji="1" lang="zh-CN" altLang="en-US" sz="2400" dirty="0">
                <a:solidFill>
                  <a:srgbClr val="FF0000"/>
                </a:solidFill>
                <a:effectLst/>
                <a:latin typeface="黑体" panose="02010609060101010101" pitchFamily="2" charset="-122"/>
                <a:ea typeface="黑体" panose="02010609060101010101" pitchFamily="2" charset="-122"/>
              </a:rPr>
              <a:t>长期</a:t>
            </a:r>
            <a:r>
              <a:rPr kumimoji="1" lang="zh-CN" altLang="en-US" sz="2400" dirty="0">
                <a:effectLst/>
                <a:latin typeface="黑体" panose="02010609060101010101" pitchFamily="2" charset="-122"/>
                <a:ea typeface="黑体" panose="02010609060101010101" pitchFamily="2" charset="-122"/>
              </a:rPr>
              <a:t>存在的，进程有</a:t>
            </a:r>
            <a:r>
              <a:rPr kumimoji="1" lang="zh-CN" altLang="en-US" sz="2400" dirty="0">
                <a:solidFill>
                  <a:srgbClr val="FF0000"/>
                </a:solidFill>
                <a:effectLst/>
                <a:latin typeface="黑体" panose="02010609060101010101" pitchFamily="2" charset="-122"/>
                <a:ea typeface="黑体" panose="02010609060101010101" pitchFamily="2" charset="-122"/>
              </a:rPr>
              <a:t>生命周期</a:t>
            </a:r>
            <a:r>
              <a:rPr kumimoji="1" lang="zh-CN" altLang="en-US" sz="2400" dirty="0">
                <a:effectLst/>
                <a:latin typeface="黑体" panose="02010609060101010101" pitchFamily="2" charset="-122"/>
                <a:ea typeface="黑体" panose="02010609060101010101" pitchFamily="2" charset="-122"/>
              </a:rPr>
              <a:t>，有创建、活动、消亡。</a:t>
            </a:r>
          </a:p>
          <a:p>
            <a:pPr algn="just"/>
            <a:r>
              <a:rPr kumimoji="1" lang="en-US" altLang="zh-CN" sz="2400" dirty="0">
                <a:effectLst/>
                <a:latin typeface="黑体" panose="02010609060101010101" pitchFamily="2" charset="-122"/>
                <a:ea typeface="黑体" panose="02010609060101010101" pitchFamily="2" charset="-122"/>
              </a:rPr>
              <a:t>(3) </a:t>
            </a:r>
            <a:r>
              <a:rPr kumimoji="1" lang="zh-CN" altLang="en-US" sz="2400" dirty="0">
                <a:effectLst/>
                <a:latin typeface="黑体" panose="02010609060101010101" pitchFamily="2" charset="-122"/>
                <a:ea typeface="黑体" panose="02010609060101010101" pitchFamily="2" charset="-122"/>
              </a:rPr>
              <a:t>程序仅是指令的有序集合；而进程则由</a:t>
            </a:r>
            <a:r>
              <a:rPr kumimoji="1" lang="zh-CN" altLang="en-US" sz="2400" dirty="0">
                <a:solidFill>
                  <a:srgbClr val="FF0000"/>
                </a:solidFill>
                <a:effectLst/>
                <a:latin typeface="黑体" panose="02010609060101010101" pitchFamily="2" charset="-122"/>
                <a:ea typeface="黑体" panose="02010609060101010101" pitchFamily="2" charset="-122"/>
              </a:rPr>
              <a:t>程序、数据和进程控制块（进程状态信息）</a:t>
            </a:r>
            <a:r>
              <a:rPr kumimoji="1" lang="zh-CN" altLang="en-US" sz="2400" dirty="0">
                <a:effectLst/>
                <a:latin typeface="黑体" panose="02010609060101010101" pitchFamily="2" charset="-122"/>
                <a:ea typeface="黑体" panose="02010609060101010101" pitchFamily="2" charset="-122"/>
              </a:rPr>
              <a:t>组成。</a:t>
            </a:r>
          </a:p>
          <a:p>
            <a:pPr algn="just"/>
            <a:r>
              <a:rPr kumimoji="1" lang="en-US" altLang="zh-CN" sz="2400" dirty="0">
                <a:effectLst/>
                <a:latin typeface="黑体" panose="02010609060101010101" pitchFamily="2" charset="-122"/>
                <a:ea typeface="黑体" panose="02010609060101010101" pitchFamily="2" charset="-122"/>
              </a:rPr>
              <a:t>(4) </a:t>
            </a:r>
            <a:r>
              <a:rPr kumimoji="1" lang="zh-CN" altLang="en-US" sz="2400" dirty="0">
                <a:effectLst/>
                <a:latin typeface="黑体" panose="02010609060101010101" pitchFamily="2" charset="-122"/>
                <a:ea typeface="黑体" panose="02010609060101010101" pitchFamily="2" charset="-122"/>
              </a:rPr>
              <a:t>进程与程序之间</a:t>
            </a:r>
            <a:r>
              <a:rPr kumimoji="1" lang="zh-CN" altLang="en-US" sz="2400" dirty="0">
                <a:solidFill>
                  <a:srgbClr val="FF0000"/>
                </a:solidFill>
                <a:effectLst/>
                <a:latin typeface="黑体" panose="02010609060101010101" pitchFamily="2" charset="-122"/>
                <a:ea typeface="黑体" panose="02010609060101010101" pitchFamily="2" charset="-122"/>
              </a:rPr>
              <a:t>不是一一对应</a:t>
            </a:r>
            <a:r>
              <a:rPr kumimoji="1" lang="zh-CN" altLang="en-US" sz="2400" dirty="0">
                <a:effectLst/>
                <a:latin typeface="黑体" panose="02010609060101010101" pitchFamily="2" charset="-122"/>
                <a:ea typeface="黑体" panose="02010609060101010101" pitchFamily="2" charset="-122"/>
              </a:rPr>
              <a:t>的，即同一程序同时运行于若干不同的数据集合上，它将属于若干个不同的进程；而一个进程可以执行多个程序。</a:t>
            </a:r>
          </a:p>
          <a:p>
            <a:endParaRPr kumimoji="1" lang="en-US" altLang="zh-CN" sz="2400" dirty="0">
              <a:effectLst/>
              <a:latin typeface="楷体_GB2312" pitchFamily="49" charset="-122"/>
              <a:ea typeface="楷体_GB2312" pitchFamily="49" charset="-122"/>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8354" name="Group 2"/>
          <p:cNvGrpSpPr/>
          <p:nvPr/>
        </p:nvGrpSpPr>
        <p:grpSpPr bwMode="auto">
          <a:xfrm>
            <a:off x="149084" y="901701"/>
            <a:ext cx="8880475" cy="5799138"/>
            <a:chOff x="85" y="117"/>
            <a:chExt cx="5594" cy="3653"/>
          </a:xfrm>
        </p:grpSpPr>
        <p:sp>
          <p:nvSpPr>
            <p:cNvPr id="228355" name="Rectangle 3"/>
            <p:cNvSpPr>
              <a:spLocks noChangeArrowheads="1"/>
            </p:cNvSpPr>
            <p:nvPr/>
          </p:nvSpPr>
          <p:spPr bwMode="auto">
            <a:xfrm>
              <a:off x="626" y="459"/>
              <a:ext cx="1307" cy="2787"/>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send(B,a) </a:t>
              </a: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lgn="ct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ct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ct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ctr">
                <a:spcBef>
                  <a:spcPct val="500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sender:A</a:t>
              </a:r>
            </a:p>
            <a:p>
              <a:pPr algn="ctr">
                <a:spcBef>
                  <a:spcPct val="500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size:5</a:t>
              </a:r>
            </a:p>
            <a:p>
              <a:pPr algn="ctr">
                <a:spcBef>
                  <a:spcPct val="500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text:Hello</a:t>
              </a:r>
            </a:p>
          </p:txBody>
        </p:sp>
        <p:sp>
          <p:nvSpPr>
            <p:cNvPr id="228356" name="Line 4"/>
            <p:cNvSpPr>
              <a:spLocks noChangeShapeType="1"/>
            </p:cNvSpPr>
            <p:nvPr/>
          </p:nvSpPr>
          <p:spPr bwMode="auto">
            <a:xfrm>
              <a:off x="636" y="2218"/>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57" name="Line 5"/>
            <p:cNvSpPr>
              <a:spLocks noChangeShapeType="1"/>
            </p:cNvSpPr>
            <p:nvPr/>
          </p:nvSpPr>
          <p:spPr bwMode="auto">
            <a:xfrm>
              <a:off x="642" y="2474"/>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58" name="Line 6"/>
            <p:cNvSpPr>
              <a:spLocks noChangeShapeType="1"/>
            </p:cNvSpPr>
            <p:nvPr/>
          </p:nvSpPr>
          <p:spPr bwMode="auto">
            <a:xfrm>
              <a:off x="637" y="2777"/>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59" name="Line 7"/>
            <p:cNvSpPr>
              <a:spLocks noChangeShapeType="1"/>
            </p:cNvSpPr>
            <p:nvPr/>
          </p:nvSpPr>
          <p:spPr bwMode="auto">
            <a:xfrm>
              <a:off x="643" y="3033"/>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60" name="Line 8"/>
            <p:cNvSpPr>
              <a:spLocks noChangeShapeType="1"/>
            </p:cNvSpPr>
            <p:nvPr/>
          </p:nvSpPr>
          <p:spPr bwMode="auto">
            <a:xfrm>
              <a:off x="1797" y="842"/>
              <a:ext cx="232"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61" name="Line 9"/>
            <p:cNvSpPr>
              <a:spLocks noChangeShapeType="1"/>
            </p:cNvSpPr>
            <p:nvPr/>
          </p:nvSpPr>
          <p:spPr bwMode="auto">
            <a:xfrm>
              <a:off x="2029" y="843"/>
              <a:ext cx="0" cy="412"/>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62" name="Line 10"/>
            <p:cNvSpPr>
              <a:spLocks noChangeShapeType="1"/>
            </p:cNvSpPr>
            <p:nvPr/>
          </p:nvSpPr>
          <p:spPr bwMode="auto">
            <a:xfrm flipH="1">
              <a:off x="361" y="1255"/>
              <a:ext cx="166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63" name="Line 11"/>
            <p:cNvSpPr>
              <a:spLocks noChangeShapeType="1"/>
            </p:cNvSpPr>
            <p:nvPr/>
          </p:nvSpPr>
          <p:spPr bwMode="auto">
            <a:xfrm>
              <a:off x="361" y="1255"/>
              <a:ext cx="0" cy="95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64" name="Line 12"/>
            <p:cNvSpPr>
              <a:spLocks noChangeShapeType="1"/>
            </p:cNvSpPr>
            <p:nvPr/>
          </p:nvSpPr>
          <p:spPr bwMode="auto">
            <a:xfrm>
              <a:off x="361" y="2209"/>
              <a:ext cx="241" cy="0"/>
            </a:xfrm>
            <a:prstGeom prst="line">
              <a:avLst/>
            </a:prstGeom>
            <a:noFill/>
            <a:ln w="63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65" name="Text Box 13"/>
            <p:cNvSpPr txBox="1">
              <a:spLocks noChangeArrowheads="1"/>
            </p:cNvSpPr>
            <p:nvPr/>
          </p:nvSpPr>
          <p:spPr bwMode="auto">
            <a:xfrm>
              <a:off x="85" y="1890"/>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dirty="0">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228366" name="Text Box 14"/>
            <p:cNvSpPr txBox="1">
              <a:spLocks noChangeArrowheads="1"/>
            </p:cNvSpPr>
            <p:nvPr/>
          </p:nvSpPr>
          <p:spPr bwMode="auto">
            <a:xfrm>
              <a:off x="150" y="2271"/>
              <a:ext cx="263"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kumimoji="1" lang="zh-CN" altLang="en-US" sz="2000" dirty="0">
                  <a:effectLst/>
                  <a:latin typeface="Times New Roman" panose="02020603050405020304" pitchFamily="18" charset="0"/>
                  <a:ea typeface="宋体" panose="02010600030101010101" pitchFamily="2" charset="-122"/>
                  <a:cs typeface="Times New Roman" panose="02020603050405020304" pitchFamily="18" charset="0"/>
                </a:rPr>
                <a:t>发送区</a:t>
              </a:r>
            </a:p>
          </p:txBody>
        </p:sp>
        <p:sp>
          <p:nvSpPr>
            <p:cNvPr id="228367" name="Text Box 15"/>
            <p:cNvSpPr txBox="1">
              <a:spLocks noChangeArrowheads="1"/>
            </p:cNvSpPr>
            <p:nvPr/>
          </p:nvSpPr>
          <p:spPr bwMode="auto">
            <a:xfrm>
              <a:off x="107" y="2752"/>
              <a:ext cx="3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dirty="0">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228368" name="Rectangle 16"/>
            <p:cNvSpPr>
              <a:spLocks noChangeArrowheads="1"/>
            </p:cNvSpPr>
            <p:nvPr/>
          </p:nvSpPr>
          <p:spPr bwMode="auto">
            <a:xfrm>
              <a:off x="2380" y="450"/>
              <a:ext cx="839" cy="1045"/>
            </a:xfrm>
            <a:prstGeom prst="rect">
              <a:avLst/>
            </a:prstGeom>
            <a:solidFill>
              <a:srgbClr val="FFFFFF"/>
            </a:solidFill>
            <a:ln w="28575"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lnSpc>
                  <a:spcPct val="90000"/>
                </a:lnSpc>
                <a:spcBef>
                  <a:spcPct val="0"/>
                </a:spcBef>
              </a:pP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mq </a:t>
              </a: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mutex</a:t>
              </a:r>
            </a:p>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sm</a:t>
              </a:r>
            </a:p>
          </p:txBody>
        </p:sp>
        <p:sp>
          <p:nvSpPr>
            <p:cNvPr id="228369" name="Line 17"/>
            <p:cNvSpPr>
              <a:spLocks noChangeShapeType="1"/>
            </p:cNvSpPr>
            <p:nvPr/>
          </p:nvSpPr>
          <p:spPr bwMode="auto">
            <a:xfrm>
              <a:off x="2373" y="734"/>
              <a:ext cx="843"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0" name="Line 18"/>
            <p:cNvSpPr>
              <a:spLocks noChangeShapeType="1"/>
            </p:cNvSpPr>
            <p:nvPr/>
          </p:nvSpPr>
          <p:spPr bwMode="auto">
            <a:xfrm>
              <a:off x="2374" y="1014"/>
              <a:ext cx="843"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1" name="Line 19"/>
            <p:cNvSpPr>
              <a:spLocks noChangeShapeType="1"/>
            </p:cNvSpPr>
            <p:nvPr/>
          </p:nvSpPr>
          <p:spPr bwMode="auto">
            <a:xfrm>
              <a:off x="2381" y="1257"/>
              <a:ext cx="843"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2" name="Text Box 20"/>
            <p:cNvSpPr txBox="1">
              <a:spLocks noChangeArrowheads="1"/>
            </p:cNvSpPr>
            <p:nvPr/>
          </p:nvSpPr>
          <p:spPr bwMode="auto">
            <a:xfrm>
              <a:off x="2236" y="136"/>
              <a:ext cx="1101"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PCB(B)</a:t>
              </a:r>
            </a:p>
          </p:txBody>
        </p:sp>
        <p:sp>
          <p:nvSpPr>
            <p:cNvPr id="228373" name="Text Box 21"/>
            <p:cNvSpPr txBox="1">
              <a:spLocks noChangeArrowheads="1"/>
            </p:cNvSpPr>
            <p:nvPr/>
          </p:nvSpPr>
          <p:spPr bwMode="auto">
            <a:xfrm>
              <a:off x="2330" y="2187"/>
              <a:ext cx="1092" cy="1037"/>
            </a:xfrm>
            <a:prstGeom prst="rect">
              <a:avLst/>
            </a:prstGeom>
            <a:noFill/>
            <a:ln w="28575" algn="ctr">
              <a:solidFill>
                <a:schemeClr val="tx1"/>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sender:A</a:t>
              </a:r>
            </a:p>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size:5</a:t>
              </a:r>
            </a:p>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text:Hello</a:t>
              </a:r>
            </a:p>
            <a:p>
              <a:pPr algn="ctr">
                <a:lnSpc>
                  <a:spcPct val="90000"/>
                </a:lnSpc>
                <a:spcBef>
                  <a:spcPct val="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next:0</a:t>
              </a:r>
            </a:p>
          </p:txBody>
        </p:sp>
        <p:sp>
          <p:nvSpPr>
            <p:cNvPr id="228374" name="Line 22"/>
            <p:cNvSpPr>
              <a:spLocks noChangeShapeType="1"/>
            </p:cNvSpPr>
            <p:nvPr/>
          </p:nvSpPr>
          <p:spPr bwMode="auto">
            <a:xfrm>
              <a:off x="2338" y="2467"/>
              <a:ext cx="1075"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5" name="Line 23"/>
            <p:cNvSpPr>
              <a:spLocks noChangeShapeType="1"/>
            </p:cNvSpPr>
            <p:nvPr/>
          </p:nvSpPr>
          <p:spPr bwMode="auto">
            <a:xfrm>
              <a:off x="2336" y="2715"/>
              <a:ext cx="1075"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6" name="Line 24"/>
            <p:cNvSpPr>
              <a:spLocks noChangeShapeType="1"/>
            </p:cNvSpPr>
            <p:nvPr/>
          </p:nvSpPr>
          <p:spPr bwMode="auto">
            <a:xfrm>
              <a:off x="2328" y="2973"/>
              <a:ext cx="1075"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7" name="Text Box 25"/>
            <p:cNvSpPr txBox="1">
              <a:spLocks noChangeArrowheads="1"/>
            </p:cNvSpPr>
            <p:nvPr/>
          </p:nvSpPr>
          <p:spPr bwMode="auto">
            <a:xfrm>
              <a:off x="619" y="117"/>
              <a:ext cx="127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ffectLst/>
                  <a:latin typeface="Times New Roman" panose="02020603050405020304" pitchFamily="18" charset="0"/>
                  <a:ea typeface="宋体" panose="02010600030101010101" pitchFamily="2" charset="-122"/>
                  <a:cs typeface="Times New Roman" panose="02020603050405020304" pitchFamily="18" charset="0"/>
                </a:rPr>
                <a:t>进程</a:t>
              </a: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A</a:t>
              </a:r>
            </a:p>
          </p:txBody>
        </p:sp>
        <p:sp>
          <p:nvSpPr>
            <p:cNvPr id="228378" name="Line 26"/>
            <p:cNvSpPr>
              <a:spLocks noChangeShapeType="1"/>
            </p:cNvSpPr>
            <p:nvPr/>
          </p:nvSpPr>
          <p:spPr bwMode="auto">
            <a:xfrm>
              <a:off x="3018" y="860"/>
              <a:ext cx="31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79" name="Line 27"/>
            <p:cNvSpPr>
              <a:spLocks noChangeShapeType="1"/>
            </p:cNvSpPr>
            <p:nvPr/>
          </p:nvSpPr>
          <p:spPr bwMode="auto">
            <a:xfrm>
              <a:off x="3336" y="860"/>
              <a:ext cx="0" cy="739"/>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0" name="Line 28"/>
            <p:cNvSpPr>
              <a:spLocks noChangeShapeType="1"/>
            </p:cNvSpPr>
            <p:nvPr/>
          </p:nvSpPr>
          <p:spPr bwMode="auto">
            <a:xfrm flipH="1">
              <a:off x="2072" y="1608"/>
              <a:ext cx="1264"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1" name="Line 29"/>
            <p:cNvSpPr>
              <a:spLocks noChangeShapeType="1"/>
            </p:cNvSpPr>
            <p:nvPr/>
          </p:nvSpPr>
          <p:spPr bwMode="auto">
            <a:xfrm>
              <a:off x="2072" y="1608"/>
              <a:ext cx="0" cy="576"/>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2" name="Line 30"/>
            <p:cNvSpPr>
              <a:spLocks noChangeShapeType="1"/>
            </p:cNvSpPr>
            <p:nvPr/>
          </p:nvSpPr>
          <p:spPr bwMode="auto">
            <a:xfrm>
              <a:off x="2072" y="2184"/>
              <a:ext cx="241" cy="0"/>
            </a:xfrm>
            <a:prstGeom prst="line">
              <a:avLst/>
            </a:prstGeom>
            <a:noFill/>
            <a:ln w="63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3" name="Rectangle 31"/>
            <p:cNvSpPr>
              <a:spLocks noChangeArrowheads="1"/>
            </p:cNvSpPr>
            <p:nvPr/>
          </p:nvSpPr>
          <p:spPr bwMode="auto">
            <a:xfrm>
              <a:off x="3948" y="460"/>
              <a:ext cx="1307" cy="2787"/>
            </a:xfrm>
            <a:prstGeom prst="rect">
              <a:avLst/>
            </a:prstGeom>
            <a:noFill/>
            <a:ln w="2857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4000" tIns="46800" rIns="54000" bIns="46800" anchor="ctr"/>
            <a:lstStyle/>
            <a:p>
              <a:pPr algn="ct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receive(b) </a:t>
              </a: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algn="ct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ct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ctr"/>
              <a:endPar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lgn="ctr">
                <a:spcBef>
                  <a:spcPct val="500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sender:A</a:t>
              </a:r>
            </a:p>
            <a:p>
              <a:pPr algn="ctr">
                <a:spcBef>
                  <a:spcPct val="500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size:5</a:t>
              </a:r>
            </a:p>
            <a:p>
              <a:pPr algn="ctr">
                <a:spcBef>
                  <a:spcPct val="5000"/>
                </a:spcBef>
              </a:pP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text:Hello</a:t>
              </a:r>
            </a:p>
          </p:txBody>
        </p:sp>
        <p:sp>
          <p:nvSpPr>
            <p:cNvPr id="228384" name="Line 32"/>
            <p:cNvSpPr>
              <a:spLocks noChangeShapeType="1"/>
            </p:cNvSpPr>
            <p:nvPr/>
          </p:nvSpPr>
          <p:spPr bwMode="auto">
            <a:xfrm>
              <a:off x="3958" y="2219"/>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5" name="Line 33"/>
            <p:cNvSpPr>
              <a:spLocks noChangeShapeType="1"/>
            </p:cNvSpPr>
            <p:nvPr/>
          </p:nvSpPr>
          <p:spPr bwMode="auto">
            <a:xfrm>
              <a:off x="3964" y="2475"/>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6" name="Line 34"/>
            <p:cNvSpPr>
              <a:spLocks noChangeShapeType="1"/>
            </p:cNvSpPr>
            <p:nvPr/>
          </p:nvSpPr>
          <p:spPr bwMode="auto">
            <a:xfrm>
              <a:off x="3959" y="2778"/>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7" name="Line 35"/>
            <p:cNvSpPr>
              <a:spLocks noChangeShapeType="1"/>
            </p:cNvSpPr>
            <p:nvPr/>
          </p:nvSpPr>
          <p:spPr bwMode="auto">
            <a:xfrm>
              <a:off x="3965" y="3034"/>
              <a:ext cx="1281"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8" name="Line 36"/>
            <p:cNvSpPr>
              <a:spLocks noChangeShapeType="1"/>
            </p:cNvSpPr>
            <p:nvPr/>
          </p:nvSpPr>
          <p:spPr bwMode="auto">
            <a:xfrm>
              <a:off x="5119" y="843"/>
              <a:ext cx="232"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89" name="Line 37"/>
            <p:cNvSpPr>
              <a:spLocks noChangeShapeType="1"/>
            </p:cNvSpPr>
            <p:nvPr/>
          </p:nvSpPr>
          <p:spPr bwMode="auto">
            <a:xfrm>
              <a:off x="5351" y="844"/>
              <a:ext cx="0" cy="412"/>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90" name="Line 38"/>
            <p:cNvSpPr>
              <a:spLocks noChangeShapeType="1"/>
            </p:cNvSpPr>
            <p:nvPr/>
          </p:nvSpPr>
          <p:spPr bwMode="auto">
            <a:xfrm flipH="1">
              <a:off x="3683" y="1256"/>
              <a:ext cx="1668"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91" name="Line 39"/>
            <p:cNvSpPr>
              <a:spLocks noChangeShapeType="1"/>
            </p:cNvSpPr>
            <p:nvPr/>
          </p:nvSpPr>
          <p:spPr bwMode="auto">
            <a:xfrm>
              <a:off x="3683" y="1256"/>
              <a:ext cx="0" cy="954"/>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92" name="Line 40"/>
            <p:cNvSpPr>
              <a:spLocks noChangeShapeType="1"/>
            </p:cNvSpPr>
            <p:nvPr/>
          </p:nvSpPr>
          <p:spPr bwMode="auto">
            <a:xfrm>
              <a:off x="3683" y="2210"/>
              <a:ext cx="241" cy="0"/>
            </a:xfrm>
            <a:prstGeom prst="line">
              <a:avLst/>
            </a:prstGeom>
            <a:noFill/>
            <a:ln w="63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93" name="Text Box 41"/>
            <p:cNvSpPr txBox="1">
              <a:spLocks noChangeArrowheads="1"/>
            </p:cNvSpPr>
            <p:nvPr/>
          </p:nvSpPr>
          <p:spPr bwMode="auto">
            <a:xfrm>
              <a:off x="3452" y="1981"/>
              <a:ext cx="360"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sz="2800" dirty="0">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228394" name="Text Box 42"/>
            <p:cNvSpPr txBox="1">
              <a:spLocks noChangeArrowheads="1"/>
            </p:cNvSpPr>
            <p:nvPr/>
          </p:nvSpPr>
          <p:spPr bwMode="auto">
            <a:xfrm>
              <a:off x="3941" y="118"/>
              <a:ext cx="127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a:effectLst/>
                  <a:latin typeface="Times New Roman" panose="02020603050405020304" pitchFamily="18" charset="0"/>
                  <a:ea typeface="宋体" panose="02010600030101010101" pitchFamily="2" charset="-122"/>
                  <a:cs typeface="Times New Roman" panose="02020603050405020304" pitchFamily="18" charset="0"/>
                </a:rPr>
                <a:t>进程</a:t>
              </a:r>
              <a:r>
                <a:rPr kumimoji="1" lang="en-US" altLang="zh-CN" sz="2800">
                  <a:effectLst/>
                  <a:latin typeface="Times New Roman" panose="02020603050405020304" pitchFamily="18" charset="0"/>
                  <a:ea typeface="宋体" panose="02010600030101010101" pitchFamily="2" charset="-122"/>
                  <a:cs typeface="Times New Roman" panose="02020603050405020304" pitchFamily="18" charset="0"/>
                </a:rPr>
                <a:t>B</a:t>
              </a:r>
            </a:p>
          </p:txBody>
        </p:sp>
        <p:sp>
          <p:nvSpPr>
            <p:cNvPr id="228395" name="AutoShape 43"/>
            <p:cNvSpPr/>
            <p:nvPr/>
          </p:nvSpPr>
          <p:spPr bwMode="auto">
            <a:xfrm>
              <a:off x="445" y="2230"/>
              <a:ext cx="129" cy="813"/>
            </a:xfrm>
            <a:prstGeom prst="leftBrace">
              <a:avLst>
                <a:gd name="adj1" fmla="val 111310"/>
                <a:gd name="adj2" fmla="val 50000"/>
              </a:avLst>
            </a:pr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nchor="ctr">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96" name="Text Box 44"/>
            <p:cNvSpPr txBox="1">
              <a:spLocks noChangeArrowheads="1"/>
            </p:cNvSpPr>
            <p:nvPr/>
          </p:nvSpPr>
          <p:spPr bwMode="auto">
            <a:xfrm>
              <a:off x="5368" y="2230"/>
              <a:ext cx="263" cy="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54000" tIns="46800" rIns="54000" bIns="46800">
              <a:spAutoFit/>
            </a:bodyPr>
            <a:lstStyle/>
            <a:p>
              <a:pPr algn="ctr"/>
              <a:r>
                <a:rPr lang="zh-CN" altLang="en-US" sz="2000">
                  <a:effectLst/>
                  <a:latin typeface="Times New Roman" panose="02020603050405020304" pitchFamily="18" charset="0"/>
                  <a:ea typeface="宋体" panose="02010600030101010101" pitchFamily="2" charset="-122"/>
                  <a:cs typeface="Times New Roman" panose="02020603050405020304" pitchFamily="18" charset="0"/>
                </a:rPr>
                <a:t>接收区</a:t>
              </a:r>
              <a:endParaRPr kumimoji="1" lang="zh-CN" altLang="en-US" sz="20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8397" name="Text Box 45"/>
            <p:cNvSpPr txBox="1">
              <a:spLocks noChangeArrowheads="1"/>
            </p:cNvSpPr>
            <p:nvPr/>
          </p:nvSpPr>
          <p:spPr bwMode="auto">
            <a:xfrm>
              <a:off x="5319" y="2753"/>
              <a:ext cx="360" cy="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lang="en-US" altLang="zh-CN">
                  <a:effectLst/>
                  <a:latin typeface="Times New Roman" panose="02020603050405020304" pitchFamily="18" charset="0"/>
                  <a:ea typeface="宋体" panose="02010600030101010101" pitchFamily="2" charset="-122"/>
                  <a:cs typeface="Times New Roman" panose="02020603050405020304" pitchFamily="18" charset="0"/>
                </a:rPr>
                <a:t>b</a:t>
              </a:r>
              <a:endParaRPr kumimoji="1" lang="en-US" altLang="zh-CN">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8398" name="AutoShape 46"/>
            <p:cNvSpPr/>
            <p:nvPr/>
          </p:nvSpPr>
          <p:spPr bwMode="auto">
            <a:xfrm>
              <a:off x="5255" y="2208"/>
              <a:ext cx="126" cy="835"/>
            </a:xfrm>
            <a:prstGeom prst="rightBrace">
              <a:avLst>
                <a:gd name="adj1" fmla="val 82692"/>
                <a:gd name="adj2" fmla="val 50000"/>
              </a:avLst>
            </a:pr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nchor="ctr">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399" name="AutoShape 47"/>
            <p:cNvSpPr>
              <a:spLocks noChangeArrowheads="1"/>
            </p:cNvSpPr>
            <p:nvPr/>
          </p:nvSpPr>
          <p:spPr bwMode="auto">
            <a:xfrm>
              <a:off x="1943" y="2365"/>
              <a:ext cx="370" cy="657"/>
            </a:xfrm>
            <a:prstGeom prst="rightArrow">
              <a:avLst>
                <a:gd name="adj1" fmla="val 50000"/>
                <a:gd name="adj2" fmla="val 39212"/>
              </a:avLst>
            </a:prstGeom>
            <a:solidFill>
              <a:srgbClr val="FFFFFF"/>
            </a:solidFill>
            <a:ln w="63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nchor="ctr">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400" name="AutoShape 48"/>
            <p:cNvSpPr>
              <a:spLocks noChangeArrowheads="1"/>
            </p:cNvSpPr>
            <p:nvPr/>
          </p:nvSpPr>
          <p:spPr bwMode="auto">
            <a:xfrm>
              <a:off x="3447" y="2379"/>
              <a:ext cx="518" cy="657"/>
            </a:xfrm>
            <a:prstGeom prst="rightArrow">
              <a:avLst>
                <a:gd name="adj1" fmla="val 50000"/>
                <a:gd name="adj2" fmla="val 48438"/>
              </a:avLst>
            </a:prstGeom>
            <a:solidFill>
              <a:srgbClr val="FFFFFF"/>
            </a:solidFill>
            <a:ln w="635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54000" tIns="46800" rIns="54000" bIns="46800" anchor="ctr">
              <a:spAutoFit/>
            </a:bodyPr>
            <a:lstStyle/>
            <a:p>
              <a:endParaRPr lang="zh-CN" altLang="en-US">
                <a:effectLst/>
                <a:latin typeface="Times New Roman" panose="02020603050405020304" pitchFamily="18" charset="0"/>
                <a:cs typeface="Times New Roman" panose="02020603050405020304" pitchFamily="18" charset="0"/>
              </a:endParaRPr>
            </a:p>
          </p:txBody>
        </p:sp>
        <p:sp>
          <p:nvSpPr>
            <p:cNvPr id="228401" name="Text Box 49"/>
            <p:cNvSpPr txBox="1">
              <a:spLocks noChangeArrowheads="1"/>
            </p:cNvSpPr>
            <p:nvPr/>
          </p:nvSpPr>
          <p:spPr bwMode="auto">
            <a:xfrm>
              <a:off x="2074" y="1845"/>
              <a:ext cx="1590"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000">
                  <a:effectLst/>
                  <a:latin typeface="Times New Roman" panose="02020603050405020304" pitchFamily="18" charset="0"/>
                  <a:ea typeface="宋体" panose="02010600030101010101" pitchFamily="2" charset="-122"/>
                  <a:cs typeface="Times New Roman" panose="02020603050405020304" pitchFamily="18" charset="0"/>
                </a:rPr>
                <a:t>第一个消息缓冲区</a:t>
              </a:r>
            </a:p>
          </p:txBody>
        </p:sp>
        <p:sp>
          <p:nvSpPr>
            <p:cNvPr id="228402" name="Text Box 50"/>
            <p:cNvSpPr txBox="1">
              <a:spLocks noChangeArrowheads="1"/>
            </p:cNvSpPr>
            <p:nvPr/>
          </p:nvSpPr>
          <p:spPr bwMode="auto">
            <a:xfrm>
              <a:off x="1367" y="3439"/>
              <a:ext cx="3232" cy="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ctr"/>
              <a:r>
                <a:rPr kumimoji="1" lang="zh-CN" altLang="en-US" sz="2800" dirty="0">
                  <a:solidFill>
                    <a:srgbClr val="000066"/>
                  </a:solidFill>
                  <a:effectLst/>
                  <a:latin typeface="Times New Roman" panose="02020603050405020304" pitchFamily="18" charset="0"/>
                  <a:ea typeface="仿宋_GB2312" pitchFamily="49" charset="-122"/>
                  <a:cs typeface="Times New Roman" panose="02020603050405020304" pitchFamily="18" charset="0"/>
                </a:rPr>
                <a:t>消息缓冲通信</a:t>
              </a:r>
            </a:p>
          </p:txBody>
        </p:sp>
      </p:grpSp>
      <p:sp>
        <p:nvSpPr>
          <p:cNvPr id="228403" name="Text Box 51"/>
          <p:cNvSpPr txBox="1">
            <a:spLocks noChangeArrowheads="1"/>
          </p:cNvSpPr>
          <p:nvPr/>
        </p:nvSpPr>
        <p:spPr bwMode="auto">
          <a:xfrm>
            <a:off x="355600" y="231775"/>
            <a:ext cx="8201025"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32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消息缓冲队列通信原理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28354"/>
                                        </p:tgtEl>
                                        <p:attrNameLst>
                                          <p:attrName>style.visibility</p:attrName>
                                        </p:attrNameLst>
                                      </p:cBhvr>
                                      <p:to>
                                        <p:strVal val="visible"/>
                                      </p:to>
                                    </p:set>
                                    <p:animEffect transition="in" filter="wipe(left)">
                                      <p:cBhvr>
                                        <p:cTn id="7" dur="2000"/>
                                        <p:tgtEl>
                                          <p:spTgt spid="228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a:xfrm>
            <a:off x="406400" y="241300"/>
            <a:ext cx="4373563" cy="512763"/>
          </a:xfrm>
        </p:spPr>
        <p:txBody>
          <a:bodyPr>
            <a:normAutofit fontScale="90000"/>
          </a:bodyPr>
          <a:lstStyle/>
          <a:p>
            <a:r>
              <a:rPr lang="en-US" altLang="zh-CN" sz="4000">
                <a:solidFill>
                  <a:schemeClr val="tx1"/>
                </a:solidFill>
              </a:rPr>
              <a:t>2.7  </a:t>
            </a:r>
            <a:r>
              <a:rPr lang="zh-CN" altLang="en-US" sz="4000">
                <a:solidFill>
                  <a:schemeClr val="tx1"/>
                </a:solidFill>
                <a:latin typeface="黑体" panose="02010609060101010101" pitchFamily="2" charset="-122"/>
              </a:rPr>
              <a:t>线程</a:t>
            </a:r>
            <a:r>
              <a:rPr lang="zh-CN" altLang="en-US" sz="4000">
                <a:solidFill>
                  <a:schemeClr val="tx1"/>
                </a:solidFill>
              </a:rPr>
              <a:t> </a:t>
            </a:r>
          </a:p>
        </p:txBody>
      </p:sp>
      <p:sp>
        <p:nvSpPr>
          <p:cNvPr id="229379" name="Rectangle 3"/>
          <p:cNvSpPr>
            <a:spLocks noGrp="1" noChangeArrowheads="1"/>
          </p:cNvSpPr>
          <p:nvPr>
            <p:ph type="body" idx="1"/>
          </p:nvPr>
        </p:nvSpPr>
        <p:spPr>
          <a:xfrm>
            <a:off x="685800" y="1143000"/>
            <a:ext cx="7772400" cy="5105400"/>
          </a:xfrm>
        </p:spPr>
        <p:txBody>
          <a:bodyPr>
            <a:normAutofit/>
          </a:bodyPr>
          <a:lstStyle/>
          <a:p>
            <a:pPr algn="just">
              <a:lnSpc>
                <a:spcPct val="90000"/>
              </a:lnSpc>
            </a:pPr>
            <a:r>
              <a:rPr lang="en-US" altLang="zh-CN" sz="2800" dirty="0">
                <a:solidFill>
                  <a:srgbClr val="000066"/>
                </a:solidFill>
                <a:latin typeface="黑体" panose="02010609060101010101" pitchFamily="2" charset="-122"/>
                <a:ea typeface="黑体" panose="02010609060101010101" pitchFamily="2" charset="-122"/>
              </a:rPr>
              <a:t>20</a:t>
            </a:r>
            <a:r>
              <a:rPr lang="zh-CN" altLang="en-US" sz="2800" dirty="0">
                <a:solidFill>
                  <a:srgbClr val="000066"/>
                </a:solidFill>
                <a:latin typeface="黑体" panose="02010609060101010101" pitchFamily="2" charset="-122"/>
                <a:ea typeface="黑体" panose="02010609060101010101" pitchFamily="2" charset="-122"/>
              </a:rPr>
              <a:t>世纪</a:t>
            </a:r>
            <a:r>
              <a:rPr lang="en-US" altLang="zh-CN" sz="2800" dirty="0">
                <a:solidFill>
                  <a:srgbClr val="000066"/>
                </a:solidFill>
                <a:latin typeface="黑体" panose="02010609060101010101" pitchFamily="2" charset="-122"/>
                <a:ea typeface="黑体" panose="02010609060101010101" pitchFamily="2" charset="-122"/>
              </a:rPr>
              <a:t>60</a:t>
            </a:r>
            <a:r>
              <a:rPr lang="zh-CN" altLang="en-US" sz="2800" dirty="0">
                <a:solidFill>
                  <a:srgbClr val="000066"/>
                </a:solidFill>
                <a:latin typeface="黑体" panose="02010609060101010101" pitchFamily="2" charset="-122"/>
                <a:ea typeface="黑体" panose="02010609060101010101" pitchFamily="2" charset="-122"/>
              </a:rPr>
              <a:t>年代人们提出了进程概念后，在</a:t>
            </a:r>
            <a:r>
              <a:rPr lang="en-US" altLang="zh-CN" sz="2800" dirty="0">
                <a:solidFill>
                  <a:srgbClr val="000066"/>
                </a:solidFill>
                <a:latin typeface="黑体" panose="02010609060101010101" pitchFamily="2" charset="-122"/>
                <a:ea typeface="黑体" panose="02010609060101010101" pitchFamily="2" charset="-122"/>
              </a:rPr>
              <a:t>OS</a:t>
            </a:r>
            <a:r>
              <a:rPr lang="zh-CN" altLang="en-US" sz="2800" dirty="0">
                <a:solidFill>
                  <a:srgbClr val="000066"/>
                </a:solidFill>
                <a:latin typeface="黑体" panose="02010609060101010101" pitchFamily="2" charset="-122"/>
                <a:ea typeface="黑体" panose="02010609060101010101" pitchFamily="2" charset="-122"/>
              </a:rPr>
              <a:t>中一直都是以进程为能拥有资源和独立运行的基本单位的</a:t>
            </a:r>
          </a:p>
          <a:p>
            <a:pPr algn="just">
              <a:lnSpc>
                <a:spcPct val="90000"/>
              </a:lnSpc>
            </a:pPr>
            <a:r>
              <a:rPr lang="zh-CN" altLang="en-US" sz="2800" b="1" dirty="0">
                <a:solidFill>
                  <a:srgbClr val="FF0000"/>
                </a:solidFill>
                <a:latin typeface="黑体" panose="02010609060101010101" pitchFamily="2" charset="-122"/>
                <a:ea typeface="黑体" panose="02010609060101010101" pitchFamily="2" charset="-122"/>
              </a:rPr>
              <a:t>直到</a:t>
            </a:r>
            <a:r>
              <a:rPr lang="en-US" altLang="zh-CN" sz="2800" b="1" dirty="0">
                <a:solidFill>
                  <a:srgbClr val="FF0000"/>
                </a:solidFill>
                <a:latin typeface="黑体" panose="02010609060101010101" pitchFamily="2" charset="-122"/>
                <a:ea typeface="黑体" panose="02010609060101010101" pitchFamily="2" charset="-122"/>
              </a:rPr>
              <a:t>20</a:t>
            </a:r>
            <a:r>
              <a:rPr lang="zh-CN" altLang="en-US" sz="2800" b="1" dirty="0">
                <a:solidFill>
                  <a:srgbClr val="FF0000"/>
                </a:solidFill>
                <a:latin typeface="黑体" panose="02010609060101010101" pitchFamily="2" charset="-122"/>
                <a:ea typeface="黑体" panose="02010609060101010101" pitchFamily="2" charset="-122"/>
              </a:rPr>
              <a:t>世纪</a:t>
            </a:r>
            <a:r>
              <a:rPr lang="en-US" altLang="zh-CN" sz="2800" b="1" dirty="0">
                <a:solidFill>
                  <a:srgbClr val="FF0000"/>
                </a:solidFill>
                <a:latin typeface="黑体" panose="02010609060101010101" pitchFamily="2" charset="-122"/>
                <a:ea typeface="黑体" panose="02010609060101010101" pitchFamily="2" charset="-122"/>
              </a:rPr>
              <a:t>80</a:t>
            </a:r>
            <a:r>
              <a:rPr lang="zh-CN" altLang="en-US" sz="2800" b="1" dirty="0">
                <a:solidFill>
                  <a:srgbClr val="FF0000"/>
                </a:solidFill>
                <a:latin typeface="黑体" panose="02010609060101010101" pitchFamily="2" charset="-122"/>
                <a:ea typeface="黑体" panose="02010609060101010101" pitchFamily="2" charset="-122"/>
              </a:rPr>
              <a:t>年代中期</a:t>
            </a:r>
            <a:r>
              <a:rPr lang="zh-CN" altLang="en-US" sz="2800" dirty="0">
                <a:solidFill>
                  <a:srgbClr val="000066"/>
                </a:solidFill>
                <a:latin typeface="黑体" panose="02010609060101010101" pitchFamily="2" charset="-122"/>
                <a:ea typeface="黑体" panose="02010609060101010101" pitchFamily="2" charset="-122"/>
              </a:rPr>
              <a:t>，人们又提出了比进程更小的能独立运行的基本单位</a:t>
            </a:r>
            <a:r>
              <a:rPr lang="en-US" altLang="zh-CN" sz="2800" dirty="0">
                <a:solidFill>
                  <a:srgbClr val="000066"/>
                </a:solidFill>
                <a:latin typeface="黑体" panose="02010609060101010101" pitchFamily="2" charset="-122"/>
                <a:ea typeface="黑体" panose="02010609060101010101" pitchFamily="2" charset="-122"/>
              </a:rPr>
              <a:t>——</a:t>
            </a:r>
            <a:r>
              <a:rPr lang="zh-CN" altLang="en-US" sz="2800" b="1" dirty="0">
                <a:solidFill>
                  <a:srgbClr val="FF0000"/>
                </a:solidFill>
                <a:latin typeface="黑体" panose="02010609060101010101" pitchFamily="2" charset="-122"/>
                <a:ea typeface="黑体" panose="02010609060101010101" pitchFamily="2" charset="-122"/>
              </a:rPr>
              <a:t>线程（</a:t>
            </a:r>
            <a:r>
              <a:rPr lang="en-US" altLang="zh-CN" sz="2800" b="1" dirty="0">
                <a:solidFill>
                  <a:srgbClr val="FF0000"/>
                </a:solidFill>
                <a:latin typeface="黑体" panose="02010609060101010101" pitchFamily="2" charset="-122"/>
                <a:ea typeface="黑体" panose="02010609060101010101" pitchFamily="2" charset="-122"/>
              </a:rPr>
              <a:t>Threads</a:t>
            </a:r>
            <a:r>
              <a:rPr lang="zh-CN" altLang="en-US" sz="2800" b="1" dirty="0">
                <a:solidFill>
                  <a:srgbClr val="FF0000"/>
                </a:solidFill>
                <a:latin typeface="黑体" panose="02010609060101010101" pitchFamily="2" charset="-122"/>
                <a:ea typeface="黑体" panose="02010609060101010101" pitchFamily="2" charset="-122"/>
              </a:rPr>
              <a:t>）</a:t>
            </a:r>
            <a:r>
              <a:rPr lang="zh-CN" altLang="en-US" sz="2800" dirty="0">
                <a:solidFill>
                  <a:srgbClr val="000066"/>
                </a:solidFill>
                <a:latin typeface="黑体" panose="02010609060101010101" pitchFamily="2" charset="-122"/>
                <a:ea typeface="黑体" panose="02010609060101010101" pitchFamily="2" charset="-122"/>
              </a:rPr>
              <a:t>。试图用它来提高系统内程序并发执行的程度，从而进一步提高系统的吞吐量</a:t>
            </a:r>
          </a:p>
          <a:p>
            <a:pPr algn="just">
              <a:lnSpc>
                <a:spcPct val="90000"/>
              </a:lnSpc>
            </a:pPr>
            <a:r>
              <a:rPr lang="zh-CN" altLang="en-US" sz="2800" dirty="0">
                <a:solidFill>
                  <a:srgbClr val="000066"/>
                </a:solidFill>
                <a:latin typeface="黑体" panose="02010609060101010101" pitchFamily="2" charset="-122"/>
                <a:ea typeface="黑体" panose="02010609060101010101" pitchFamily="2" charset="-122"/>
              </a:rPr>
              <a:t>进入</a:t>
            </a:r>
            <a:r>
              <a:rPr lang="en-US" altLang="zh-CN" sz="2800" dirty="0">
                <a:solidFill>
                  <a:srgbClr val="000066"/>
                </a:solidFill>
                <a:latin typeface="黑体" panose="02010609060101010101" pitchFamily="2" charset="-122"/>
                <a:ea typeface="黑体" panose="02010609060101010101" pitchFamily="2" charset="-122"/>
              </a:rPr>
              <a:t>20</a:t>
            </a:r>
            <a:r>
              <a:rPr lang="zh-CN" altLang="en-US" sz="2800" dirty="0">
                <a:solidFill>
                  <a:srgbClr val="000066"/>
                </a:solidFill>
                <a:latin typeface="黑体" panose="02010609060101010101" pitchFamily="2" charset="-122"/>
                <a:ea typeface="黑体" panose="02010609060101010101" pitchFamily="2" charset="-122"/>
              </a:rPr>
              <a:t>世纪</a:t>
            </a:r>
            <a:r>
              <a:rPr lang="en-US" altLang="zh-CN" sz="2800" dirty="0">
                <a:solidFill>
                  <a:srgbClr val="000066"/>
                </a:solidFill>
                <a:latin typeface="黑体" panose="02010609060101010101" pitchFamily="2" charset="-122"/>
                <a:ea typeface="黑体" panose="02010609060101010101" pitchFamily="2" charset="-122"/>
              </a:rPr>
              <a:t>90</a:t>
            </a:r>
            <a:r>
              <a:rPr lang="zh-CN" altLang="en-US" sz="2800" dirty="0">
                <a:solidFill>
                  <a:srgbClr val="000066"/>
                </a:solidFill>
                <a:latin typeface="黑体" panose="02010609060101010101" pitchFamily="2" charset="-122"/>
                <a:ea typeface="黑体" panose="02010609060101010101" pitchFamily="2" charset="-122"/>
              </a:rPr>
              <a:t>年代后，多处理机系统得到迅速发展，线程能比进程更好地提高程序的并发执行程度，充分地发挥多处理机的优越性，因而近几年所推出的多处理机</a:t>
            </a:r>
            <a:r>
              <a:rPr lang="en-US" altLang="zh-CN" sz="2800" dirty="0">
                <a:solidFill>
                  <a:srgbClr val="000066"/>
                </a:solidFill>
                <a:latin typeface="黑体" panose="02010609060101010101" pitchFamily="2" charset="-122"/>
                <a:ea typeface="黑体" panose="02010609060101010101" pitchFamily="2" charset="-122"/>
              </a:rPr>
              <a:t>OS</a:t>
            </a:r>
            <a:r>
              <a:rPr lang="zh-CN" altLang="en-US" sz="2800" dirty="0">
                <a:solidFill>
                  <a:srgbClr val="000066"/>
                </a:solidFill>
                <a:latin typeface="黑体" panose="02010609060101010101" pitchFamily="2" charset="-122"/>
                <a:ea typeface="黑体" panose="02010609060101010101" pitchFamily="2" charset="-122"/>
              </a:rPr>
              <a:t>，都引入了线程，以改善</a:t>
            </a:r>
            <a:r>
              <a:rPr lang="en-US" altLang="zh-CN" sz="2800" dirty="0">
                <a:solidFill>
                  <a:srgbClr val="000066"/>
                </a:solidFill>
                <a:latin typeface="黑体" panose="02010609060101010101" pitchFamily="2" charset="-122"/>
                <a:ea typeface="黑体" panose="02010609060101010101" pitchFamily="2" charset="-122"/>
              </a:rPr>
              <a:t>OS</a:t>
            </a:r>
            <a:r>
              <a:rPr lang="zh-CN" altLang="en-US" sz="2800" dirty="0">
                <a:solidFill>
                  <a:srgbClr val="000066"/>
                </a:solidFill>
                <a:latin typeface="黑体" panose="02010609060101010101" pitchFamily="2" charset="-122"/>
                <a:ea typeface="黑体" panose="02010609060101010101" pitchFamily="2" charset="-122"/>
              </a:rPr>
              <a:t>的性能</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9379"/>
                                        </p:tgtEl>
                                        <p:attrNameLst>
                                          <p:attrName>style.visibility</p:attrName>
                                        </p:attrNameLst>
                                      </p:cBhvr>
                                      <p:to>
                                        <p:strVal val="visible"/>
                                      </p:to>
                                    </p:set>
                                    <p:animEffect transition="in" filter="wipe(up)">
                                      <p:cBhvr>
                                        <p:cTn id="7" dur="5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9"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609600" y="228600"/>
            <a:ext cx="7954963" cy="769938"/>
          </a:xfrm>
        </p:spPr>
        <p:txBody>
          <a:bodyPr/>
          <a:lstStyle/>
          <a:p>
            <a:r>
              <a:rPr lang="en-US" altLang="zh-CN" sz="3600">
                <a:latin typeface="黑体" panose="02010609060101010101" pitchFamily="2" charset="-122"/>
                <a:ea typeface="黑体" panose="02010609060101010101" pitchFamily="2" charset="-122"/>
              </a:rPr>
              <a:t>2.7.1  </a:t>
            </a:r>
            <a:r>
              <a:rPr lang="zh-CN" altLang="en-US" sz="3600">
                <a:latin typeface="黑体" panose="02010609060101010101" pitchFamily="2" charset="-122"/>
                <a:ea typeface="黑体" panose="02010609060101010101" pitchFamily="2" charset="-122"/>
              </a:rPr>
              <a:t>线程的基本概念</a:t>
            </a:r>
          </a:p>
        </p:txBody>
      </p:sp>
      <p:sp>
        <p:nvSpPr>
          <p:cNvPr id="230403" name="Text Box 3"/>
          <p:cNvSpPr txBox="1">
            <a:spLocks noChangeArrowheads="1"/>
          </p:cNvSpPr>
          <p:nvPr/>
        </p:nvSpPr>
        <p:spPr bwMode="auto">
          <a:xfrm>
            <a:off x="474663" y="1381125"/>
            <a:ext cx="3335337"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dirty="0">
                <a:solidFill>
                  <a:srgbClr val="CC3300"/>
                </a:solidFill>
                <a:effectLst/>
                <a:latin typeface="黑体" panose="02010609060101010101" pitchFamily="2" charset="-122"/>
                <a:ea typeface="黑体" panose="02010609060101010101" pitchFamily="2" charset="-122"/>
              </a:rPr>
              <a:t>1</a:t>
            </a:r>
            <a:r>
              <a:rPr kumimoji="1" lang="zh-CN" altLang="en-US" dirty="0">
                <a:solidFill>
                  <a:srgbClr val="CC3300"/>
                </a:solidFill>
                <a:effectLst/>
                <a:latin typeface="黑体" panose="02010609060101010101" pitchFamily="2" charset="-122"/>
                <a:ea typeface="黑体" panose="02010609060101010101" pitchFamily="2" charset="-122"/>
              </a:rPr>
              <a:t>．线程的引入 </a:t>
            </a:r>
          </a:p>
        </p:txBody>
      </p:sp>
      <p:sp>
        <p:nvSpPr>
          <p:cNvPr id="230404" name="AutoShape 4"/>
          <p:cNvSpPr>
            <a:spLocks noChangeArrowheads="1"/>
          </p:cNvSpPr>
          <p:nvPr/>
        </p:nvSpPr>
        <p:spPr bwMode="auto">
          <a:xfrm>
            <a:off x="3952875" y="1073150"/>
            <a:ext cx="4664075" cy="1006475"/>
          </a:xfrm>
          <a:prstGeom prst="wedgeRectCallout">
            <a:avLst>
              <a:gd name="adj1" fmla="val -8204"/>
              <a:gd name="adj2" fmla="val 47477"/>
            </a:avLst>
          </a:prstGeom>
          <a:solidFill>
            <a:schemeClr val="accent1"/>
          </a:solidFill>
          <a:ln w="28575">
            <a:solidFill>
              <a:srgbClr val="6633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lstStyle/>
          <a:p>
            <a:r>
              <a:rPr kumimoji="1" lang="en-US" altLang="zh-CN" sz="2400" dirty="0">
                <a:solidFill>
                  <a:schemeClr val="bg1"/>
                </a:solidFill>
                <a:effectLst/>
                <a:latin typeface="黑体" panose="02010609060101010101" pitchFamily="2" charset="-122"/>
                <a:ea typeface="黑体" panose="02010609060101010101" pitchFamily="2" charset="-122"/>
              </a:rPr>
              <a:t>OS</a:t>
            </a:r>
            <a:r>
              <a:rPr kumimoji="1" lang="zh-CN" altLang="en-US" sz="2400" dirty="0">
                <a:solidFill>
                  <a:schemeClr val="bg1"/>
                </a:solidFill>
                <a:effectLst/>
                <a:latin typeface="黑体" panose="02010609060101010101" pitchFamily="2" charset="-122"/>
                <a:ea typeface="黑体" panose="02010609060101010101" pitchFamily="2" charset="-122"/>
              </a:rPr>
              <a:t>引入线程，目的是减少程序在并发执行时所付出的时空开销。 </a:t>
            </a:r>
          </a:p>
        </p:txBody>
      </p:sp>
      <p:sp>
        <p:nvSpPr>
          <p:cNvPr id="230405" name="Text Box 5"/>
          <p:cNvSpPr txBox="1">
            <a:spLocks noChangeArrowheads="1"/>
          </p:cNvSpPr>
          <p:nvPr/>
        </p:nvSpPr>
        <p:spPr bwMode="auto">
          <a:xfrm>
            <a:off x="608013" y="2138363"/>
            <a:ext cx="7924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dirty="0">
                <a:solidFill>
                  <a:srgbClr val="0000FF"/>
                </a:solidFill>
                <a:effectLst/>
                <a:latin typeface="黑体" panose="02010609060101010101" pitchFamily="2" charset="-122"/>
                <a:ea typeface="黑体" panose="02010609060101010101" pitchFamily="2" charset="-122"/>
              </a:rPr>
              <a:t>进程“太重”，系统在进程上所花的时空开销大致表现在： </a:t>
            </a:r>
          </a:p>
        </p:txBody>
      </p:sp>
      <p:sp>
        <p:nvSpPr>
          <p:cNvPr id="230406" name="Text Box 6"/>
          <p:cNvSpPr txBox="1">
            <a:spLocks noChangeArrowheads="1"/>
          </p:cNvSpPr>
          <p:nvPr/>
        </p:nvSpPr>
        <p:spPr bwMode="auto">
          <a:xfrm>
            <a:off x="576263" y="3138488"/>
            <a:ext cx="7729537"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400">
                <a:solidFill>
                  <a:srgbClr val="000066"/>
                </a:solidFill>
                <a:effectLst/>
                <a:latin typeface="黑体" panose="02010609060101010101" pitchFamily="2" charset="-122"/>
                <a:ea typeface="黑体" panose="02010609060101010101" pitchFamily="2" charset="-122"/>
              </a:rPr>
              <a:t>1</a:t>
            </a:r>
            <a:r>
              <a:rPr kumimoji="1" lang="zh-CN" altLang="en-US" sz="2400">
                <a:solidFill>
                  <a:srgbClr val="000066"/>
                </a:solidFill>
                <a:effectLst/>
                <a:latin typeface="黑体" panose="02010609060101010101" pitchFamily="2" charset="-122"/>
                <a:ea typeface="黑体" panose="02010609060101010101" pitchFamily="2" charset="-122"/>
              </a:rPr>
              <a:t>）创建进程 </a:t>
            </a:r>
          </a:p>
        </p:txBody>
      </p:sp>
      <p:sp>
        <p:nvSpPr>
          <p:cNvPr id="230407" name="Text Box 7"/>
          <p:cNvSpPr txBox="1">
            <a:spLocks noChangeArrowheads="1"/>
          </p:cNvSpPr>
          <p:nvPr/>
        </p:nvSpPr>
        <p:spPr bwMode="auto">
          <a:xfrm>
            <a:off x="588963" y="3694113"/>
            <a:ext cx="795972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r>
              <a:rPr kumimoji="1" lang="zh-CN" altLang="en-US" sz="2400" dirty="0">
                <a:effectLst/>
                <a:latin typeface="黑体" panose="02010609060101010101" pitchFamily="2" charset="-122"/>
                <a:ea typeface="黑体" panose="02010609060101010101" pitchFamily="2" charset="-122"/>
              </a:rPr>
              <a:t>系统在创建进程时必须为它分配除</a:t>
            </a:r>
            <a:r>
              <a:rPr kumimoji="1" lang="en-US" altLang="zh-CN" sz="2400" dirty="0">
                <a:effectLst/>
                <a:latin typeface="黑体" panose="02010609060101010101" pitchFamily="2" charset="-122"/>
                <a:ea typeface="黑体" panose="02010609060101010101" pitchFamily="2" charset="-122"/>
              </a:rPr>
              <a:t>CPU</a:t>
            </a:r>
            <a:r>
              <a:rPr kumimoji="1" lang="zh-CN" altLang="en-US" sz="2400" dirty="0">
                <a:effectLst/>
                <a:latin typeface="黑体" panose="02010609060101010101" pitchFamily="2" charset="-122"/>
                <a:ea typeface="黑体" panose="02010609060101010101" pitchFamily="2" charset="-122"/>
              </a:rPr>
              <a:t>以外的所有资源，如内存空间、</a:t>
            </a:r>
            <a:r>
              <a:rPr kumimoji="1" lang="en-US" altLang="zh-CN" sz="2400" dirty="0">
                <a:effectLst/>
                <a:latin typeface="黑体" panose="02010609060101010101" pitchFamily="2" charset="-122"/>
                <a:ea typeface="黑体" panose="02010609060101010101" pitchFamily="2" charset="-122"/>
              </a:rPr>
              <a:t>I/O</a:t>
            </a:r>
            <a:r>
              <a:rPr kumimoji="1" lang="zh-CN" altLang="en-US" sz="2400" dirty="0">
                <a:effectLst/>
                <a:latin typeface="黑体" panose="02010609060101010101" pitchFamily="2" charset="-122"/>
                <a:ea typeface="黑体" panose="02010609060101010101" pitchFamily="2" charset="-122"/>
              </a:rPr>
              <a:t>设备，以及建立相应的</a:t>
            </a:r>
            <a:r>
              <a:rPr kumimoji="1" lang="en-US" altLang="zh-CN" sz="2400" dirty="0">
                <a:effectLst/>
                <a:latin typeface="黑体" panose="02010609060101010101" pitchFamily="2" charset="-122"/>
                <a:ea typeface="黑体" panose="02010609060101010101" pitchFamily="2" charset="-122"/>
              </a:rPr>
              <a:t>PCB</a:t>
            </a:r>
            <a:r>
              <a:rPr kumimoji="1" lang="zh-CN" altLang="en-US" sz="2400" dirty="0">
                <a:effectLst/>
                <a:latin typeface="黑体" panose="02010609060101010101" pitchFamily="2" charset="-122"/>
                <a:ea typeface="黑体" panose="02010609060101010101" pitchFamily="2" charset="-122"/>
              </a:rPr>
              <a:t>。 </a:t>
            </a:r>
          </a:p>
        </p:txBody>
      </p:sp>
      <p:sp>
        <p:nvSpPr>
          <p:cNvPr id="230408" name="Text Box 8"/>
          <p:cNvSpPr txBox="1">
            <a:spLocks noChangeArrowheads="1"/>
          </p:cNvSpPr>
          <p:nvPr/>
        </p:nvSpPr>
        <p:spPr bwMode="auto">
          <a:xfrm>
            <a:off x="557213" y="5083175"/>
            <a:ext cx="687705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400">
                <a:solidFill>
                  <a:srgbClr val="000066"/>
                </a:solidFill>
                <a:effectLst/>
                <a:latin typeface="黑体" panose="02010609060101010101" pitchFamily="2" charset="-122"/>
                <a:ea typeface="黑体" panose="02010609060101010101" pitchFamily="2" charset="-122"/>
              </a:rPr>
              <a:t>2</a:t>
            </a:r>
            <a:r>
              <a:rPr kumimoji="1" lang="zh-CN" altLang="en-US" sz="2400">
                <a:solidFill>
                  <a:srgbClr val="000066"/>
                </a:solidFill>
                <a:effectLst/>
                <a:latin typeface="黑体" panose="02010609060101010101" pitchFamily="2" charset="-122"/>
                <a:ea typeface="黑体" panose="02010609060101010101" pitchFamily="2" charset="-122"/>
              </a:rPr>
              <a:t>）撤消进程 </a:t>
            </a:r>
          </a:p>
        </p:txBody>
      </p:sp>
      <p:sp>
        <p:nvSpPr>
          <p:cNvPr id="230409" name="Text Box 9"/>
          <p:cNvSpPr txBox="1">
            <a:spLocks noChangeArrowheads="1"/>
          </p:cNvSpPr>
          <p:nvPr/>
        </p:nvSpPr>
        <p:spPr bwMode="auto">
          <a:xfrm>
            <a:off x="541338" y="5607050"/>
            <a:ext cx="81026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系统撤消进程时，必须先回收其所占的资源，然后再撤消</a:t>
            </a:r>
            <a:r>
              <a:rPr kumimoji="1" lang="en-US" altLang="zh-CN" sz="2400">
                <a:effectLst/>
                <a:latin typeface="黑体" panose="02010609060101010101" pitchFamily="2" charset="-122"/>
                <a:ea typeface="黑体" panose="02010609060101010101" pitchFamily="2" charset="-122"/>
              </a:rPr>
              <a:t>PCB</a:t>
            </a:r>
            <a:r>
              <a:rPr kumimoji="1" lang="zh-CN" altLang="en-US" sz="2400">
                <a:effectLst/>
                <a:latin typeface="黑体" panose="02010609060101010101" pitchFamily="2" charset="-122"/>
                <a:ea typeface="黑体" panose="0201060906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30404"/>
                                        </p:tgtEl>
                                        <p:attrNameLst>
                                          <p:attrName>style.visibility</p:attrName>
                                        </p:attrNameLst>
                                      </p:cBhvr>
                                      <p:to>
                                        <p:strVal val="visible"/>
                                      </p:to>
                                    </p:set>
                                    <p:anim calcmode="lin" valueType="num">
                                      <p:cBhvr additive="base">
                                        <p:cTn id="7" dur="500" fill="hold"/>
                                        <p:tgtEl>
                                          <p:spTgt spid="230404"/>
                                        </p:tgtEl>
                                        <p:attrNameLst>
                                          <p:attrName>ppt_x</p:attrName>
                                        </p:attrNameLst>
                                      </p:cBhvr>
                                      <p:tavLst>
                                        <p:tav tm="0">
                                          <p:val>
                                            <p:strVal val="1+#ppt_w/2"/>
                                          </p:val>
                                        </p:tav>
                                        <p:tav tm="100000">
                                          <p:val>
                                            <p:strVal val="#ppt_x"/>
                                          </p:val>
                                        </p:tav>
                                      </p:tavLst>
                                    </p:anim>
                                    <p:anim calcmode="lin" valueType="num">
                                      <p:cBhvr additive="base">
                                        <p:cTn id="8" dur="500" fill="hold"/>
                                        <p:tgtEl>
                                          <p:spTgt spid="2304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grpId="0" nodeType="clickEffect">
                                  <p:stCondLst>
                                    <p:cond delay="0"/>
                                  </p:stCondLst>
                                  <p:childTnLst>
                                    <p:set>
                                      <p:cBhvr>
                                        <p:cTn id="12" dur="1" fill="hold">
                                          <p:stCondLst>
                                            <p:cond delay="0"/>
                                          </p:stCondLst>
                                        </p:cTn>
                                        <p:tgtEl>
                                          <p:spTgt spid="230405"/>
                                        </p:tgtEl>
                                        <p:attrNameLst>
                                          <p:attrName>style.visibility</p:attrName>
                                        </p:attrNameLst>
                                      </p:cBhvr>
                                      <p:to>
                                        <p:strVal val="visible"/>
                                      </p:to>
                                    </p:set>
                                    <p:anim calcmode="lin" valueType="num">
                                      <p:cBhvr>
                                        <p:cTn id="13" dur="500" fill="hold"/>
                                        <p:tgtEl>
                                          <p:spTgt spid="230405"/>
                                        </p:tgtEl>
                                        <p:attrNameLst>
                                          <p:attrName>ppt_x</p:attrName>
                                        </p:attrNameLst>
                                      </p:cBhvr>
                                      <p:tavLst>
                                        <p:tav tm="0">
                                          <p:val>
                                            <p:strVal val="#ppt_x-#ppt_w/2"/>
                                          </p:val>
                                        </p:tav>
                                        <p:tav tm="100000">
                                          <p:val>
                                            <p:strVal val="#ppt_x"/>
                                          </p:val>
                                        </p:tav>
                                      </p:tavLst>
                                    </p:anim>
                                    <p:anim calcmode="lin" valueType="num">
                                      <p:cBhvr>
                                        <p:cTn id="14" dur="500" fill="hold"/>
                                        <p:tgtEl>
                                          <p:spTgt spid="230405"/>
                                        </p:tgtEl>
                                        <p:attrNameLst>
                                          <p:attrName>ppt_y</p:attrName>
                                        </p:attrNameLst>
                                      </p:cBhvr>
                                      <p:tavLst>
                                        <p:tav tm="0">
                                          <p:val>
                                            <p:strVal val="#ppt_y"/>
                                          </p:val>
                                        </p:tav>
                                        <p:tav tm="100000">
                                          <p:val>
                                            <p:strVal val="#ppt_y"/>
                                          </p:val>
                                        </p:tav>
                                      </p:tavLst>
                                    </p:anim>
                                    <p:anim calcmode="lin" valueType="num">
                                      <p:cBhvr>
                                        <p:cTn id="15" dur="500" fill="hold"/>
                                        <p:tgtEl>
                                          <p:spTgt spid="230405"/>
                                        </p:tgtEl>
                                        <p:attrNameLst>
                                          <p:attrName>ppt_w</p:attrName>
                                        </p:attrNameLst>
                                      </p:cBhvr>
                                      <p:tavLst>
                                        <p:tav tm="0">
                                          <p:val>
                                            <p:fltVal val="0"/>
                                          </p:val>
                                        </p:tav>
                                        <p:tav tm="100000">
                                          <p:val>
                                            <p:strVal val="#ppt_w"/>
                                          </p:val>
                                        </p:tav>
                                      </p:tavLst>
                                    </p:anim>
                                    <p:anim calcmode="lin" valueType="num">
                                      <p:cBhvr>
                                        <p:cTn id="16" dur="500" fill="hold"/>
                                        <p:tgtEl>
                                          <p:spTgt spid="230405"/>
                                        </p:tgtEl>
                                        <p:attrNameLst>
                                          <p:attrName>ppt_h</p:attrName>
                                        </p:attrNameLst>
                                      </p:cBhvr>
                                      <p:tavLst>
                                        <p:tav tm="0">
                                          <p:val>
                                            <p:strVal val="#ppt_h"/>
                                          </p:val>
                                        </p:tav>
                                        <p:tav tm="100000">
                                          <p:val>
                                            <p:strVal val="#ppt_h"/>
                                          </p:val>
                                        </p:tav>
                                      </p:tavLst>
                                    </p:anim>
                                  </p:childTnLst>
                                </p:cTn>
                              </p:par>
                            </p:childTnLst>
                          </p:cTn>
                        </p:par>
                        <p:par>
                          <p:cTn id="17" fill="hold">
                            <p:stCondLst>
                              <p:cond delay="500"/>
                            </p:stCondLst>
                            <p:childTnLst>
                              <p:par>
                                <p:cTn id="18" presetID="2" presetClass="entr" presetSubtype="8" fill="hold" grpId="0" nodeType="afterEffect">
                                  <p:stCondLst>
                                    <p:cond delay="0"/>
                                  </p:stCondLst>
                                  <p:childTnLst>
                                    <p:set>
                                      <p:cBhvr>
                                        <p:cTn id="19" dur="1" fill="hold">
                                          <p:stCondLst>
                                            <p:cond delay="0"/>
                                          </p:stCondLst>
                                        </p:cTn>
                                        <p:tgtEl>
                                          <p:spTgt spid="230406"/>
                                        </p:tgtEl>
                                        <p:attrNameLst>
                                          <p:attrName>style.visibility</p:attrName>
                                        </p:attrNameLst>
                                      </p:cBhvr>
                                      <p:to>
                                        <p:strVal val="visible"/>
                                      </p:to>
                                    </p:set>
                                    <p:anim calcmode="lin" valueType="num">
                                      <p:cBhvr additive="base">
                                        <p:cTn id="20" dur="500" fill="hold"/>
                                        <p:tgtEl>
                                          <p:spTgt spid="230406"/>
                                        </p:tgtEl>
                                        <p:attrNameLst>
                                          <p:attrName>ppt_x</p:attrName>
                                        </p:attrNameLst>
                                      </p:cBhvr>
                                      <p:tavLst>
                                        <p:tav tm="0">
                                          <p:val>
                                            <p:strVal val="0-#ppt_w/2"/>
                                          </p:val>
                                        </p:tav>
                                        <p:tav tm="100000">
                                          <p:val>
                                            <p:strVal val="#ppt_x"/>
                                          </p:val>
                                        </p:tav>
                                      </p:tavLst>
                                    </p:anim>
                                    <p:anim calcmode="lin" valueType="num">
                                      <p:cBhvr additive="base">
                                        <p:cTn id="21" dur="500" fill="hold"/>
                                        <p:tgtEl>
                                          <p:spTgt spid="230406"/>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1" fill="hold" grpId="0" nodeType="afterEffect">
                                  <p:stCondLst>
                                    <p:cond delay="0"/>
                                  </p:stCondLst>
                                  <p:childTnLst>
                                    <p:set>
                                      <p:cBhvr>
                                        <p:cTn id="24" dur="1" fill="hold">
                                          <p:stCondLst>
                                            <p:cond delay="0"/>
                                          </p:stCondLst>
                                        </p:cTn>
                                        <p:tgtEl>
                                          <p:spTgt spid="230407"/>
                                        </p:tgtEl>
                                        <p:attrNameLst>
                                          <p:attrName>style.visibility</p:attrName>
                                        </p:attrNameLst>
                                      </p:cBhvr>
                                      <p:to>
                                        <p:strVal val="visible"/>
                                      </p:to>
                                    </p:set>
                                    <p:animEffect transition="in" filter="wipe(up)">
                                      <p:cBhvr>
                                        <p:cTn id="25" dur="500"/>
                                        <p:tgtEl>
                                          <p:spTgt spid="230407"/>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30408"/>
                                        </p:tgtEl>
                                        <p:attrNameLst>
                                          <p:attrName>style.visibility</p:attrName>
                                        </p:attrNameLst>
                                      </p:cBhvr>
                                      <p:to>
                                        <p:strVal val="visible"/>
                                      </p:to>
                                    </p:set>
                                    <p:anim calcmode="lin" valueType="num">
                                      <p:cBhvr additive="base">
                                        <p:cTn id="30" dur="500" fill="hold"/>
                                        <p:tgtEl>
                                          <p:spTgt spid="230408"/>
                                        </p:tgtEl>
                                        <p:attrNameLst>
                                          <p:attrName>ppt_x</p:attrName>
                                        </p:attrNameLst>
                                      </p:cBhvr>
                                      <p:tavLst>
                                        <p:tav tm="0">
                                          <p:val>
                                            <p:strVal val="0-#ppt_w/2"/>
                                          </p:val>
                                        </p:tav>
                                        <p:tav tm="100000">
                                          <p:val>
                                            <p:strVal val="#ppt_x"/>
                                          </p:val>
                                        </p:tav>
                                      </p:tavLst>
                                    </p:anim>
                                    <p:anim calcmode="lin" valueType="num">
                                      <p:cBhvr additive="base">
                                        <p:cTn id="31" dur="500" fill="hold"/>
                                        <p:tgtEl>
                                          <p:spTgt spid="230408"/>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230409"/>
                                        </p:tgtEl>
                                        <p:attrNameLst>
                                          <p:attrName>style.visibility</p:attrName>
                                        </p:attrNameLst>
                                      </p:cBhvr>
                                      <p:to>
                                        <p:strVal val="visible"/>
                                      </p:to>
                                    </p:set>
                                    <p:animEffect transition="in" filter="wipe(up)">
                                      <p:cBhvr>
                                        <p:cTn id="35" dur="500"/>
                                        <p:tgtEl>
                                          <p:spTgt spid="2304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4" grpId="0" animBg="1" autoUpdateAnimBg="0"/>
      <p:bldP spid="230405" grpId="0" autoUpdateAnimBg="0"/>
      <p:bldP spid="230406" grpId="0" autoUpdateAnimBg="0"/>
      <p:bldP spid="230407" grpId="0" autoUpdateAnimBg="0"/>
      <p:bldP spid="230408" grpId="0" autoUpdateAnimBg="0"/>
      <p:bldP spid="230409" grpId="0"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Text Box 2"/>
          <p:cNvSpPr txBox="1">
            <a:spLocks noChangeArrowheads="1"/>
          </p:cNvSpPr>
          <p:nvPr/>
        </p:nvSpPr>
        <p:spPr bwMode="auto">
          <a:xfrm>
            <a:off x="487363" y="3625850"/>
            <a:ext cx="8153400" cy="2235200"/>
          </a:xfrm>
          <a:prstGeom prst="rect">
            <a:avLst/>
          </a:prstGeom>
          <a:solidFill>
            <a:srgbClr val="FFFFCC"/>
          </a:solidFill>
          <a:ln w="9525">
            <a:solidFill>
              <a:schemeClr val="tx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lnSpc>
                <a:spcPct val="125000"/>
              </a:lnSpc>
            </a:pPr>
            <a:r>
              <a:rPr kumimoji="1" lang="zh-CN" altLang="en-US" sz="2800">
                <a:solidFill>
                  <a:srgbClr val="0000FF"/>
                </a:solidFill>
                <a:effectLst/>
                <a:latin typeface="黑体" panose="02010609060101010101" pitchFamily="2" charset="-122"/>
                <a:ea typeface="黑体" panose="02010609060101010101" pitchFamily="2" charset="-122"/>
              </a:rPr>
              <a:t>总之，由于进程是一个资源拥有者，因而在创建、撤消、切换中，系统必须为之付出较大的时空开销，故系统中的进程数目不宜过多，进程切换的频率也不宜过高，这限制了并发程度的进一步提高。 </a:t>
            </a:r>
          </a:p>
        </p:txBody>
      </p:sp>
      <p:sp>
        <p:nvSpPr>
          <p:cNvPr id="231427" name="Text Box 3"/>
          <p:cNvSpPr txBox="1">
            <a:spLocks noChangeArrowheads="1"/>
          </p:cNvSpPr>
          <p:nvPr/>
        </p:nvSpPr>
        <p:spPr bwMode="auto">
          <a:xfrm>
            <a:off x="576263" y="765175"/>
            <a:ext cx="453231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en-US" altLang="zh-CN" sz="2800">
                <a:solidFill>
                  <a:srgbClr val="000066"/>
                </a:solidFill>
                <a:effectLst/>
                <a:latin typeface="黑体" panose="02010609060101010101" pitchFamily="2" charset="-122"/>
                <a:ea typeface="黑体" panose="02010609060101010101" pitchFamily="2" charset="-122"/>
              </a:rPr>
              <a:t>3</a:t>
            </a:r>
            <a:r>
              <a:rPr kumimoji="1" lang="zh-CN" altLang="en-US" sz="2800">
                <a:solidFill>
                  <a:srgbClr val="000066"/>
                </a:solidFill>
                <a:effectLst/>
                <a:latin typeface="黑体" panose="02010609060101010101" pitchFamily="2" charset="-122"/>
                <a:ea typeface="黑体" panose="02010609060101010101" pitchFamily="2" charset="-122"/>
              </a:rPr>
              <a:t>）进程切换 </a:t>
            </a:r>
          </a:p>
        </p:txBody>
      </p:sp>
      <p:sp>
        <p:nvSpPr>
          <p:cNvPr id="231428" name="Text Box 4"/>
          <p:cNvSpPr txBox="1">
            <a:spLocks noChangeArrowheads="1"/>
          </p:cNvSpPr>
          <p:nvPr/>
        </p:nvSpPr>
        <p:spPr bwMode="auto">
          <a:xfrm>
            <a:off x="542925" y="1492250"/>
            <a:ext cx="8007350" cy="95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r>
              <a:rPr kumimoji="1" lang="zh-CN" altLang="en-US" sz="2800">
                <a:effectLst/>
                <a:latin typeface="黑体" panose="02010609060101010101" pitchFamily="2" charset="-122"/>
                <a:ea typeface="黑体" panose="02010609060101010101" pitchFamily="2" charset="-122"/>
              </a:rPr>
              <a:t>进程切换时，由于要保留当前进程的</a:t>
            </a:r>
            <a:r>
              <a:rPr kumimoji="1" lang="en-US" altLang="zh-CN" sz="2800">
                <a:effectLst/>
                <a:latin typeface="黑体" panose="02010609060101010101" pitchFamily="2" charset="-122"/>
                <a:ea typeface="黑体" panose="02010609060101010101" pitchFamily="2" charset="-122"/>
              </a:rPr>
              <a:t>CPU</a:t>
            </a:r>
            <a:r>
              <a:rPr kumimoji="1" lang="zh-CN" altLang="en-US" sz="2800">
                <a:effectLst/>
                <a:latin typeface="黑体" panose="02010609060101010101" pitchFamily="2" charset="-122"/>
                <a:ea typeface="黑体" panose="02010609060101010101" pitchFamily="2" charset="-122"/>
              </a:rPr>
              <a:t>环境和设置新进程的</a:t>
            </a:r>
            <a:r>
              <a:rPr kumimoji="1" lang="en-US" altLang="zh-CN" sz="2800">
                <a:effectLst/>
                <a:latin typeface="黑体" panose="02010609060101010101" pitchFamily="2" charset="-122"/>
                <a:ea typeface="黑体" panose="02010609060101010101" pitchFamily="2" charset="-122"/>
              </a:rPr>
              <a:t>CPU</a:t>
            </a:r>
            <a:r>
              <a:rPr kumimoji="1" lang="zh-CN" altLang="en-US" sz="2800">
                <a:effectLst/>
                <a:latin typeface="黑体" panose="02010609060101010101" pitchFamily="2" charset="-122"/>
                <a:ea typeface="黑体" panose="02010609060101010101" pitchFamily="2" charset="-122"/>
              </a:rPr>
              <a:t>环境，因而需花费不少处理机时间。 </a:t>
            </a:r>
          </a:p>
        </p:txBody>
      </p:sp>
    </p:spTree>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Text Box 2"/>
          <p:cNvSpPr txBox="1">
            <a:spLocks noChangeArrowheads="1"/>
          </p:cNvSpPr>
          <p:nvPr/>
        </p:nvSpPr>
        <p:spPr bwMode="auto">
          <a:xfrm>
            <a:off x="381000" y="1036638"/>
            <a:ext cx="8382000" cy="1387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lgn="just">
              <a:spcBef>
                <a:spcPct val="5000"/>
              </a:spcBef>
            </a:pPr>
            <a:r>
              <a:rPr kumimoji="1" lang="zh-CN" altLang="en-US">
                <a:effectLst/>
                <a:latin typeface="黑体" panose="02010609060101010101" pitchFamily="2" charset="-122"/>
                <a:ea typeface="黑体" panose="02010609060101010101" pitchFamily="2" charset="-122"/>
              </a:rPr>
              <a:t>进程既是资源分配的额基本单位，又是调度和分派的基本单位。若能将进程的上述两个属性分开，由操作系统分开处理，即 </a:t>
            </a:r>
          </a:p>
        </p:txBody>
      </p:sp>
      <p:sp>
        <p:nvSpPr>
          <p:cNvPr id="232451" name="Text Box 3"/>
          <p:cNvSpPr txBox="1">
            <a:spLocks noChangeArrowheads="1"/>
          </p:cNvSpPr>
          <p:nvPr/>
        </p:nvSpPr>
        <p:spPr bwMode="auto">
          <a:xfrm>
            <a:off x="457200" y="2703513"/>
            <a:ext cx="8153400" cy="1313309"/>
          </a:xfrm>
          <a:prstGeom prst="rect">
            <a:avLst/>
          </a:prstGeom>
          <a:noFill/>
          <a:ln w="28575">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30000"/>
              </a:spcBef>
              <a:buClr>
                <a:srgbClr val="CC3300"/>
              </a:buClr>
              <a:buFont typeface="Wingdings" panose="05000000000000000000" pitchFamily="2" charset="2"/>
              <a:buChar char="n"/>
            </a:pPr>
            <a:r>
              <a:rPr kumimoji="1" lang="zh-CN" altLang="en-US" sz="2400">
                <a:solidFill>
                  <a:srgbClr val="0000CC"/>
                </a:solidFill>
                <a:effectLst/>
                <a:latin typeface="黑体" panose="02010609060101010101" pitchFamily="2" charset="-122"/>
                <a:ea typeface="黑体" panose="02010609060101010101" pitchFamily="2" charset="-122"/>
              </a:rPr>
              <a:t>对于作为调度和分派的基本单位，不同时作为拥有资源的基本单位，以做到“轻装上阵”； </a:t>
            </a:r>
          </a:p>
          <a:p>
            <a:pPr>
              <a:spcBef>
                <a:spcPct val="30000"/>
              </a:spcBef>
              <a:buClr>
                <a:srgbClr val="CC3300"/>
              </a:buClr>
              <a:buFont typeface="Wingdings" panose="05000000000000000000" pitchFamily="2" charset="2"/>
              <a:buChar char="n"/>
            </a:pPr>
            <a:r>
              <a:rPr kumimoji="1" lang="zh-CN" altLang="en-US" sz="2400">
                <a:solidFill>
                  <a:srgbClr val="0000CC"/>
                </a:solidFill>
                <a:effectLst/>
                <a:latin typeface="黑体" panose="02010609060101010101" pitchFamily="2" charset="-122"/>
                <a:ea typeface="黑体" panose="02010609060101010101" pitchFamily="2" charset="-122"/>
              </a:rPr>
              <a:t>而对于拥有资源的基本单位，又不对之进行频繁的切换。 </a:t>
            </a:r>
          </a:p>
        </p:txBody>
      </p:sp>
      <p:sp>
        <p:nvSpPr>
          <p:cNvPr id="232452" name="Text Box 4"/>
          <p:cNvSpPr txBox="1">
            <a:spLocks noChangeArrowheads="1"/>
          </p:cNvSpPr>
          <p:nvPr/>
        </p:nvSpPr>
        <p:spPr bwMode="auto">
          <a:xfrm>
            <a:off x="544513" y="4581128"/>
            <a:ext cx="8077200" cy="1571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b="0" dirty="0">
                <a:solidFill>
                  <a:srgbClr val="000066"/>
                </a:solidFill>
                <a:effectLst/>
                <a:latin typeface="黑体" panose="02010609060101010101" pitchFamily="2" charset="-122"/>
                <a:ea typeface="黑体" panose="02010609060101010101" pitchFamily="2" charset="-122"/>
              </a:rPr>
              <a:t>在这种思想指导下，形成了线程概念</a:t>
            </a:r>
            <a:r>
              <a:rPr kumimoji="1" lang="zh-CN" altLang="en-US" sz="2400" dirty="0">
                <a:effectLst/>
                <a:latin typeface="黑体" panose="02010609060101010101" pitchFamily="2" charset="-122"/>
                <a:ea typeface="黑体" panose="02010609060101010101" pitchFamily="2" charset="-122"/>
              </a:rPr>
              <a:t>。线程只作为调度和分派的基本单位，而不作为资源分配的基本单位。一个进程通常包括多个线程。其基本上不拥有系统资源，只有少量资源（</a:t>
            </a:r>
            <a:r>
              <a:rPr kumimoji="1" lang="en-US" altLang="zh-CN" sz="2400" dirty="0">
                <a:effectLst/>
                <a:latin typeface="黑体" panose="02010609060101010101" pitchFamily="2" charset="-122"/>
                <a:ea typeface="黑体" panose="02010609060101010101" pitchFamily="2" charset="-122"/>
              </a:rPr>
              <a:t>IP</a:t>
            </a:r>
            <a:r>
              <a:rPr kumimoji="1" lang="zh-CN" altLang="en-US" sz="2400" dirty="0">
                <a:effectLst/>
                <a:latin typeface="黑体" panose="02010609060101010101" pitchFamily="2" charset="-122"/>
                <a:ea typeface="黑体" panose="02010609060101010101" pitchFamily="2" charset="-122"/>
              </a:rPr>
              <a:t>，寄存器，栈），但共享其所属进程所拥有的全部资源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32450"/>
                                        </p:tgtEl>
                                        <p:attrNameLst>
                                          <p:attrName>style.visibility</p:attrName>
                                        </p:attrNameLst>
                                      </p:cBhvr>
                                      <p:to>
                                        <p:strVal val="visible"/>
                                      </p:to>
                                    </p:set>
                                    <p:anim calcmode="lin" valueType="num">
                                      <p:cBhvr>
                                        <p:cTn id="7" dur="500" fill="hold"/>
                                        <p:tgtEl>
                                          <p:spTgt spid="232450"/>
                                        </p:tgtEl>
                                        <p:attrNameLst>
                                          <p:attrName>ppt_w</p:attrName>
                                        </p:attrNameLst>
                                      </p:cBhvr>
                                      <p:tavLst>
                                        <p:tav tm="0">
                                          <p:val>
                                            <p:fltVal val="0"/>
                                          </p:val>
                                        </p:tav>
                                        <p:tav tm="100000">
                                          <p:val>
                                            <p:strVal val="#ppt_w"/>
                                          </p:val>
                                        </p:tav>
                                      </p:tavLst>
                                    </p:anim>
                                    <p:anim calcmode="lin" valueType="num">
                                      <p:cBhvr>
                                        <p:cTn id="8" dur="500" fill="hold"/>
                                        <p:tgtEl>
                                          <p:spTgt spid="23245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32451"/>
                                        </p:tgtEl>
                                        <p:attrNameLst>
                                          <p:attrName>style.visibility</p:attrName>
                                        </p:attrNameLst>
                                      </p:cBhvr>
                                      <p:to>
                                        <p:strVal val="visible"/>
                                      </p:to>
                                    </p:set>
                                    <p:animEffect transition="in" filter="wipe(up)">
                                      <p:cBhvr>
                                        <p:cTn id="12" dur="500"/>
                                        <p:tgtEl>
                                          <p:spTgt spid="232451"/>
                                        </p:tgtEl>
                                      </p:cBhvr>
                                    </p:animEffect>
                                  </p:childTnLst>
                                </p:cTn>
                              </p:par>
                            </p:childTnLst>
                          </p:cTn>
                        </p:par>
                        <p:par>
                          <p:cTn id="13" fill="hold">
                            <p:stCondLst>
                              <p:cond delay="1000"/>
                            </p:stCondLst>
                            <p:childTnLst>
                              <p:par>
                                <p:cTn id="14" presetID="2" presetClass="entr" presetSubtype="2" fill="hold" grpId="0" nodeType="afterEffect">
                                  <p:stCondLst>
                                    <p:cond delay="0"/>
                                  </p:stCondLst>
                                  <p:childTnLst>
                                    <p:set>
                                      <p:cBhvr>
                                        <p:cTn id="15" dur="1" fill="hold">
                                          <p:stCondLst>
                                            <p:cond delay="0"/>
                                          </p:stCondLst>
                                        </p:cTn>
                                        <p:tgtEl>
                                          <p:spTgt spid="232452"/>
                                        </p:tgtEl>
                                        <p:attrNameLst>
                                          <p:attrName>style.visibility</p:attrName>
                                        </p:attrNameLst>
                                      </p:cBhvr>
                                      <p:to>
                                        <p:strVal val="visible"/>
                                      </p:to>
                                    </p:set>
                                    <p:anim calcmode="lin" valueType="num">
                                      <p:cBhvr additive="base">
                                        <p:cTn id="16" dur="500" fill="hold"/>
                                        <p:tgtEl>
                                          <p:spTgt spid="232452"/>
                                        </p:tgtEl>
                                        <p:attrNameLst>
                                          <p:attrName>ppt_x</p:attrName>
                                        </p:attrNameLst>
                                      </p:cBhvr>
                                      <p:tavLst>
                                        <p:tav tm="0">
                                          <p:val>
                                            <p:strVal val="1+#ppt_w/2"/>
                                          </p:val>
                                        </p:tav>
                                        <p:tav tm="100000">
                                          <p:val>
                                            <p:strVal val="#ppt_x"/>
                                          </p:val>
                                        </p:tav>
                                      </p:tavLst>
                                    </p:anim>
                                    <p:anim calcmode="lin" valueType="num">
                                      <p:cBhvr additive="base">
                                        <p:cTn id="17" dur="500" fill="hold"/>
                                        <p:tgtEl>
                                          <p:spTgt spid="2324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0" grpId="0" autoUpdateAnimBg="0"/>
      <p:bldP spid="232451" grpId="0" animBg="1" autoUpdateAnimBg="0"/>
      <p:bldP spid="232452" grpId="0"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2" name="Text Box 4"/>
          <p:cNvSpPr txBox="1">
            <a:spLocks noChangeArrowheads="1"/>
          </p:cNvSpPr>
          <p:nvPr/>
        </p:nvSpPr>
        <p:spPr bwMode="auto">
          <a:xfrm>
            <a:off x="522288" y="368300"/>
            <a:ext cx="8054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a:solidFill>
                  <a:srgbClr val="CC3300"/>
                </a:solidFill>
                <a:effectLst/>
                <a:latin typeface="黑体" panose="02010609060101010101" pitchFamily="2" charset="-122"/>
                <a:ea typeface="黑体" panose="02010609060101010101" pitchFamily="2" charset="-122"/>
              </a:rPr>
              <a:t>2.  </a:t>
            </a:r>
            <a:r>
              <a:rPr lang="zh-CN" altLang="en-US">
                <a:solidFill>
                  <a:srgbClr val="CC3300"/>
                </a:solidFill>
                <a:effectLst/>
                <a:latin typeface="黑体" panose="02010609060101010101" pitchFamily="2" charset="-122"/>
                <a:ea typeface="黑体" panose="02010609060101010101" pitchFamily="2" charset="-122"/>
              </a:rPr>
              <a:t>线程与进程的比较</a:t>
            </a:r>
          </a:p>
        </p:txBody>
      </p:sp>
      <p:sp>
        <p:nvSpPr>
          <p:cNvPr id="698373" name="Text Box 5"/>
          <p:cNvSpPr txBox="1">
            <a:spLocks noChangeArrowheads="1"/>
          </p:cNvSpPr>
          <p:nvPr/>
        </p:nvSpPr>
        <p:spPr bwMode="auto">
          <a:xfrm>
            <a:off x="476250" y="954088"/>
            <a:ext cx="8191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effectLst/>
                <a:latin typeface="黑体" panose="02010609060101010101" pitchFamily="2" charset="-122"/>
                <a:ea typeface="黑体" panose="02010609060101010101" pitchFamily="2" charset="-122"/>
              </a:rPr>
              <a:t>从调度性、并发性、系统开销和拥有资源等方面对线程和进程进行比较。</a:t>
            </a:r>
            <a:endParaRPr lang="zh-CN" altLang="en-US" sz="2400">
              <a:solidFill>
                <a:srgbClr val="0000FF"/>
              </a:solidFill>
              <a:effectLst/>
              <a:latin typeface="黑体" panose="02010609060101010101" pitchFamily="2" charset="-122"/>
              <a:ea typeface="黑体" panose="02010609060101010101" pitchFamily="2" charset="-122"/>
            </a:endParaRPr>
          </a:p>
        </p:txBody>
      </p:sp>
      <p:sp>
        <p:nvSpPr>
          <p:cNvPr id="698374" name="Text Box 6"/>
          <p:cNvSpPr txBox="1">
            <a:spLocks noChangeArrowheads="1"/>
          </p:cNvSpPr>
          <p:nvPr/>
        </p:nvSpPr>
        <p:spPr bwMode="auto">
          <a:xfrm>
            <a:off x="566738" y="2124075"/>
            <a:ext cx="8145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solidFill>
                  <a:srgbClr val="0000FF"/>
                </a:solidFill>
                <a:effectLst/>
                <a:latin typeface="黑体" panose="02010609060101010101" pitchFamily="2" charset="-122"/>
                <a:ea typeface="黑体" panose="02010609060101010101" pitchFamily="2" charset="-122"/>
              </a:rPr>
              <a:t>1) </a:t>
            </a:r>
            <a:r>
              <a:rPr lang="zh-CN" altLang="en-US" sz="2400" dirty="0">
                <a:solidFill>
                  <a:srgbClr val="0000FF"/>
                </a:solidFill>
                <a:effectLst/>
                <a:latin typeface="黑体" panose="02010609060101010101" pitchFamily="2" charset="-122"/>
                <a:ea typeface="黑体" panose="02010609060101010101" pitchFamily="2" charset="-122"/>
              </a:rPr>
              <a:t>调度</a:t>
            </a:r>
          </a:p>
        </p:txBody>
      </p:sp>
      <p:sp>
        <p:nvSpPr>
          <p:cNvPr id="698375" name="Text Box 7"/>
          <p:cNvSpPr txBox="1">
            <a:spLocks noChangeArrowheads="1"/>
          </p:cNvSpPr>
          <p:nvPr/>
        </p:nvSpPr>
        <p:spPr bwMode="auto">
          <a:xfrm>
            <a:off x="522288" y="2754313"/>
            <a:ext cx="80994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线程作为调度和分派的基本单位，进程作为拥有资源的基本单位</a:t>
            </a:r>
            <a:endParaRPr lang="en-US" altLang="zh-CN" sz="2000" dirty="0">
              <a:effectLst/>
              <a:latin typeface="黑体" panose="02010609060101010101" pitchFamily="2" charset="-122"/>
              <a:ea typeface="黑体" panose="02010609060101010101" pitchFamily="2" charset="-122"/>
            </a:endParaRPr>
          </a:p>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在同一进程中，线程切换不会引起进程切换，但从一个进程的线程切换到另一个进程中的线程时，将会引起进程的切换</a:t>
            </a:r>
          </a:p>
        </p:txBody>
      </p:sp>
      <p:sp>
        <p:nvSpPr>
          <p:cNvPr id="7" name="Text Box 4"/>
          <p:cNvSpPr txBox="1">
            <a:spLocks noChangeArrowheads="1"/>
          </p:cNvSpPr>
          <p:nvPr/>
        </p:nvSpPr>
        <p:spPr bwMode="auto">
          <a:xfrm>
            <a:off x="566738" y="4149080"/>
            <a:ext cx="82819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400">
                <a:solidFill>
                  <a:srgbClr val="0000FF"/>
                </a:solidFill>
                <a:effectLst/>
                <a:latin typeface="黑体" panose="02010609060101010101" pitchFamily="2" charset="-122"/>
                <a:ea typeface="黑体" panose="02010609060101010101" pitchFamily="2" charset="-122"/>
              </a:defRPr>
            </a:lvl1pPr>
          </a:lstStyle>
          <a:p>
            <a:r>
              <a:rPr lang="en-US" altLang="zh-CN" dirty="0"/>
              <a:t>2) </a:t>
            </a:r>
            <a:r>
              <a:rPr lang="zh-CN" altLang="en-US" dirty="0"/>
              <a:t>并发性</a:t>
            </a:r>
          </a:p>
        </p:txBody>
      </p:sp>
      <p:sp>
        <p:nvSpPr>
          <p:cNvPr id="2" name="矩形 1"/>
          <p:cNvSpPr/>
          <p:nvPr/>
        </p:nvSpPr>
        <p:spPr>
          <a:xfrm>
            <a:off x="579817" y="4797152"/>
            <a:ext cx="7866633" cy="1015663"/>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不仅进程之间可以并发执行，而且在一个进程中的多个线程之间也可并发执行，这使得操作系统具有更好的并发性，从而能更加有效地提高系统资源的利用率和系统的吞吐量</a:t>
            </a:r>
          </a:p>
        </p:txBody>
      </p:sp>
    </p:spTree>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2" name="Text Box 4"/>
          <p:cNvSpPr txBox="1">
            <a:spLocks noChangeArrowheads="1"/>
          </p:cNvSpPr>
          <p:nvPr/>
        </p:nvSpPr>
        <p:spPr bwMode="auto">
          <a:xfrm>
            <a:off x="522288" y="368300"/>
            <a:ext cx="8054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CC3300"/>
                </a:solidFill>
                <a:effectLst/>
                <a:latin typeface="黑体" panose="02010609060101010101" pitchFamily="2" charset="-122"/>
                <a:ea typeface="黑体" panose="02010609060101010101" pitchFamily="2" charset="-122"/>
              </a:rPr>
              <a:t>2.  </a:t>
            </a:r>
            <a:r>
              <a:rPr lang="zh-CN" altLang="en-US" dirty="0">
                <a:solidFill>
                  <a:srgbClr val="CC3300"/>
                </a:solidFill>
                <a:effectLst/>
                <a:latin typeface="黑体" panose="02010609060101010101" pitchFamily="2" charset="-122"/>
                <a:ea typeface="黑体" panose="02010609060101010101" pitchFamily="2" charset="-122"/>
              </a:rPr>
              <a:t>线程与进程的比较</a:t>
            </a:r>
          </a:p>
        </p:txBody>
      </p:sp>
      <p:sp>
        <p:nvSpPr>
          <p:cNvPr id="698373" name="Text Box 5"/>
          <p:cNvSpPr txBox="1">
            <a:spLocks noChangeArrowheads="1"/>
          </p:cNvSpPr>
          <p:nvPr/>
        </p:nvSpPr>
        <p:spPr bwMode="auto">
          <a:xfrm>
            <a:off x="476250" y="954088"/>
            <a:ext cx="81915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effectLst/>
                <a:latin typeface="黑体" panose="02010609060101010101" pitchFamily="2" charset="-122"/>
                <a:ea typeface="黑体" panose="02010609060101010101" pitchFamily="2" charset="-122"/>
              </a:rPr>
              <a:t>从调度性、并发性、系统开销和拥有资源等方面对线程和进程进行比较。</a:t>
            </a:r>
            <a:endParaRPr lang="zh-CN" altLang="en-US" sz="2400">
              <a:solidFill>
                <a:srgbClr val="0000FF"/>
              </a:solidFill>
              <a:effectLst/>
              <a:latin typeface="黑体" panose="02010609060101010101" pitchFamily="2" charset="-122"/>
              <a:ea typeface="黑体" panose="02010609060101010101" pitchFamily="2" charset="-122"/>
            </a:endParaRPr>
          </a:p>
        </p:txBody>
      </p:sp>
      <p:sp>
        <p:nvSpPr>
          <p:cNvPr id="698374" name="Text Box 6"/>
          <p:cNvSpPr txBox="1">
            <a:spLocks noChangeArrowheads="1"/>
          </p:cNvSpPr>
          <p:nvPr/>
        </p:nvSpPr>
        <p:spPr bwMode="auto">
          <a:xfrm>
            <a:off x="566738" y="2124075"/>
            <a:ext cx="81454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400" dirty="0">
                <a:solidFill>
                  <a:srgbClr val="0000FF"/>
                </a:solidFill>
                <a:effectLst/>
                <a:latin typeface="黑体" panose="02010609060101010101" pitchFamily="2" charset="-122"/>
                <a:ea typeface="黑体" panose="02010609060101010101" pitchFamily="2" charset="-122"/>
              </a:rPr>
              <a:t>3) </a:t>
            </a:r>
            <a:r>
              <a:rPr lang="zh-CN" altLang="en-US" sz="2400" dirty="0">
                <a:solidFill>
                  <a:srgbClr val="0000FF"/>
                </a:solidFill>
                <a:effectLst/>
                <a:latin typeface="黑体" panose="02010609060101010101" pitchFamily="2" charset="-122"/>
                <a:ea typeface="黑体" panose="02010609060101010101" pitchFamily="2" charset="-122"/>
              </a:rPr>
              <a:t>拥有资源</a:t>
            </a:r>
          </a:p>
        </p:txBody>
      </p:sp>
      <p:sp>
        <p:nvSpPr>
          <p:cNvPr id="698375" name="Text Box 7"/>
          <p:cNvSpPr txBox="1">
            <a:spLocks noChangeArrowheads="1"/>
          </p:cNvSpPr>
          <p:nvPr/>
        </p:nvSpPr>
        <p:spPr bwMode="auto">
          <a:xfrm>
            <a:off x="522288" y="2605648"/>
            <a:ext cx="80994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进程都可以拥有系统资源</a:t>
            </a:r>
            <a:endParaRPr lang="en-US" altLang="zh-CN" sz="2000" dirty="0">
              <a:effectLst/>
              <a:latin typeface="黑体" panose="02010609060101010101" pitchFamily="2" charset="-122"/>
              <a:ea typeface="黑体" panose="02010609060101010101" pitchFamily="2" charset="-122"/>
            </a:endParaRPr>
          </a:p>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线程自己不拥有系统资源</a:t>
            </a:r>
            <a:r>
              <a:rPr lang="en-US" altLang="zh-CN" sz="2000" dirty="0">
                <a:effectLst/>
                <a:latin typeface="黑体" panose="02010609060101010101" pitchFamily="2" charset="-122"/>
                <a:ea typeface="黑体" panose="02010609060101010101" pitchFamily="2" charset="-122"/>
              </a:rPr>
              <a:t>(</a:t>
            </a:r>
            <a:r>
              <a:rPr lang="zh-CN" altLang="en-US" sz="2000" dirty="0">
                <a:effectLst/>
                <a:latin typeface="黑体" panose="02010609060101010101" pitchFamily="2" charset="-122"/>
                <a:ea typeface="黑体" panose="02010609060101010101" pitchFamily="2" charset="-122"/>
              </a:rPr>
              <a:t>也有一点不可少的资源</a:t>
            </a:r>
            <a:r>
              <a:rPr lang="en-US" altLang="zh-CN" sz="2000" dirty="0">
                <a:effectLst/>
                <a:latin typeface="黑体" panose="02010609060101010101" pitchFamily="2" charset="-122"/>
                <a:ea typeface="黑体" panose="02010609060101010101" pitchFamily="2" charset="-122"/>
              </a:rPr>
              <a:t>)</a:t>
            </a:r>
            <a:r>
              <a:rPr lang="zh-CN" altLang="en-US" sz="2000" dirty="0">
                <a:effectLst/>
                <a:latin typeface="黑体" panose="02010609060101010101" pitchFamily="2" charset="-122"/>
                <a:ea typeface="黑体" panose="02010609060101010101" pitchFamily="2" charset="-122"/>
              </a:rPr>
              <a:t>，但它可以访问隶属进程的资源</a:t>
            </a:r>
          </a:p>
        </p:txBody>
      </p:sp>
      <p:sp>
        <p:nvSpPr>
          <p:cNvPr id="7" name="Text Box 4"/>
          <p:cNvSpPr txBox="1">
            <a:spLocks noChangeArrowheads="1"/>
          </p:cNvSpPr>
          <p:nvPr/>
        </p:nvSpPr>
        <p:spPr bwMode="auto">
          <a:xfrm>
            <a:off x="566738" y="4000415"/>
            <a:ext cx="8281988"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defRPr sz="2400">
                <a:solidFill>
                  <a:srgbClr val="0000FF"/>
                </a:solidFill>
                <a:effectLst/>
                <a:latin typeface="黑体" panose="02010609060101010101" pitchFamily="2" charset="-122"/>
                <a:ea typeface="黑体" panose="02010609060101010101" pitchFamily="2" charset="-122"/>
              </a:defRPr>
            </a:lvl1pPr>
          </a:lstStyle>
          <a:p>
            <a:r>
              <a:rPr lang="en-US" altLang="zh-CN" dirty="0"/>
              <a:t>4)</a:t>
            </a:r>
            <a:r>
              <a:rPr lang="zh-CN" altLang="en-US" dirty="0"/>
              <a:t>系统开销</a:t>
            </a:r>
          </a:p>
          <a:p>
            <a:endParaRPr lang="zh-CN" altLang="en-US" dirty="0"/>
          </a:p>
        </p:txBody>
      </p:sp>
      <p:sp>
        <p:nvSpPr>
          <p:cNvPr id="2" name="矩形 1"/>
          <p:cNvSpPr/>
          <p:nvPr/>
        </p:nvSpPr>
        <p:spPr>
          <a:xfrm>
            <a:off x="579817" y="4437112"/>
            <a:ext cx="7866633" cy="2092881"/>
          </a:xfrm>
          <a:prstGeom prst="rect">
            <a:avLst/>
          </a:prstGeo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在创建或撤销进程时，系统都要为之创建或回收进程控制块，分配或回收资源</a:t>
            </a:r>
            <a:r>
              <a:rPr lang="en-US" altLang="zh-CN" sz="2000" dirty="0">
                <a:effectLst/>
                <a:latin typeface="黑体" panose="02010609060101010101" pitchFamily="2" charset="-122"/>
                <a:ea typeface="黑体" panose="02010609060101010101" pitchFamily="2" charset="-122"/>
              </a:rPr>
              <a:t>(</a:t>
            </a:r>
            <a:r>
              <a:rPr lang="zh-CN" altLang="en-US" sz="2000" dirty="0">
                <a:effectLst/>
                <a:latin typeface="黑体" panose="02010609060101010101" pitchFamily="2" charset="-122"/>
                <a:ea typeface="黑体" panose="02010609060101010101" pitchFamily="2" charset="-122"/>
              </a:rPr>
              <a:t>如内存空间和</a:t>
            </a:r>
            <a:r>
              <a:rPr lang="en-US" altLang="zh-CN" sz="2000" dirty="0">
                <a:effectLst/>
                <a:latin typeface="黑体" panose="02010609060101010101" pitchFamily="2" charset="-122"/>
                <a:ea typeface="黑体" panose="02010609060101010101" pitchFamily="2" charset="-122"/>
              </a:rPr>
              <a:t>I/O</a:t>
            </a:r>
            <a:r>
              <a:rPr lang="zh-CN" altLang="en-US" sz="2000" dirty="0">
                <a:effectLst/>
                <a:latin typeface="黑体" panose="02010609060101010101" pitchFamily="2" charset="-122"/>
                <a:ea typeface="黑体" panose="02010609060101010101" pitchFamily="2" charset="-122"/>
              </a:rPr>
              <a:t>设备等</a:t>
            </a:r>
            <a:r>
              <a:rPr lang="en-US" altLang="zh-CN" sz="2000" dirty="0">
                <a:effectLst/>
                <a:latin typeface="黑体" panose="02010609060101010101" pitchFamily="2" charset="-122"/>
                <a:ea typeface="黑体" panose="02010609060101010101" pitchFamily="2" charset="-122"/>
              </a:rPr>
              <a:t>)</a:t>
            </a:r>
            <a:r>
              <a:rPr lang="zh-CN" altLang="en-US" sz="2000" dirty="0">
                <a:effectLst/>
                <a:latin typeface="黑体" panose="02010609060101010101" pitchFamily="2" charset="-122"/>
                <a:ea typeface="黑体" panose="02010609060101010101" pitchFamily="2" charset="-122"/>
              </a:rPr>
              <a:t>，操作系统所付出的开销明显大于线程创建或撤销时的开销</a:t>
            </a:r>
            <a:endParaRPr lang="en-US" altLang="zh-CN" sz="2000" dirty="0">
              <a:effectLst/>
              <a:latin typeface="黑体" panose="02010609060101010101" pitchFamily="2" charset="-122"/>
              <a:ea typeface="黑体" panose="02010609060101010101" pitchFamily="2" charset="-122"/>
            </a:endParaRPr>
          </a:p>
          <a:p>
            <a:pPr marL="342900" indent="-342900" algn="just">
              <a:buFont typeface="Arial" panose="020B0604020202020204" pitchFamily="34" charset="0"/>
              <a:buChar char="•"/>
            </a:pPr>
            <a:r>
              <a:rPr lang="zh-CN" altLang="en-US" sz="2000" dirty="0">
                <a:effectLst/>
                <a:latin typeface="黑体" panose="02010609060101010101" pitchFamily="2" charset="-122"/>
                <a:ea typeface="黑体" panose="02010609060101010101" pitchFamily="2" charset="-122"/>
              </a:rPr>
              <a:t>进程切换时，涉及到当前进程的</a:t>
            </a:r>
            <a:r>
              <a:rPr lang="en-US" altLang="zh-CN" sz="2000" dirty="0">
                <a:effectLst/>
                <a:latin typeface="黑体" panose="02010609060101010101" pitchFamily="2" charset="-122"/>
                <a:ea typeface="黑体" panose="02010609060101010101" pitchFamily="2" charset="-122"/>
              </a:rPr>
              <a:t>CPU</a:t>
            </a:r>
            <a:r>
              <a:rPr lang="zh-CN" altLang="en-US" sz="2000" dirty="0">
                <a:effectLst/>
                <a:latin typeface="黑体" panose="02010609060101010101" pitchFamily="2" charset="-122"/>
                <a:ea typeface="黑体" panose="02010609060101010101" pitchFamily="2" charset="-122"/>
              </a:rPr>
              <a:t>环境的保护及新被调度运行进程的</a:t>
            </a:r>
            <a:r>
              <a:rPr lang="en-US" altLang="zh-CN" sz="2000" dirty="0">
                <a:effectLst/>
                <a:latin typeface="黑体" panose="02010609060101010101" pitchFamily="2" charset="-122"/>
                <a:ea typeface="黑体" panose="02010609060101010101" pitchFamily="2" charset="-122"/>
              </a:rPr>
              <a:t>CPU</a:t>
            </a:r>
            <a:r>
              <a:rPr lang="zh-CN" altLang="en-US" sz="2000" dirty="0">
                <a:effectLst/>
                <a:latin typeface="黑体" panose="02010609060101010101" pitchFamily="2" charset="-122"/>
                <a:ea typeface="黑体" panose="02010609060101010101" pitchFamily="2" charset="-122"/>
              </a:rPr>
              <a:t>环境的设置；线程的切换仅需保存和设置少量寄存器内容，不涉及存储器管理方面的操作</a:t>
            </a:r>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501414" y="2060848"/>
            <a:ext cx="8141172" cy="3267621"/>
          </a:xfrm>
          <a:prstGeom prst="rect">
            <a:avLst/>
          </a:prstGeom>
        </p:spPr>
      </p:pic>
      <p:sp>
        <p:nvSpPr>
          <p:cNvPr id="5" name="文本框 4"/>
          <p:cNvSpPr txBox="1"/>
          <p:nvPr/>
        </p:nvSpPr>
        <p:spPr>
          <a:xfrm>
            <a:off x="502956" y="548680"/>
            <a:ext cx="4572000" cy="523220"/>
          </a:xfrm>
          <a:prstGeom prst="rect">
            <a:avLst/>
          </a:prstGeom>
          <a:noFill/>
        </p:spPr>
        <p:txBody>
          <a:bodyPr wrap="square">
            <a:spAutoFit/>
          </a:bodyPr>
          <a:lstStyle/>
          <a:p>
            <a:r>
              <a:rPr lang="en-US" altLang="zh-CN" dirty="0">
                <a:solidFill>
                  <a:srgbClr val="CC3300"/>
                </a:solidFill>
                <a:effectLst/>
                <a:latin typeface="黑体" panose="02010609060101010101" pitchFamily="2" charset="-122"/>
                <a:ea typeface="黑体" panose="02010609060101010101" pitchFamily="2" charset="-122"/>
              </a:rPr>
              <a:t>2.  </a:t>
            </a:r>
            <a:r>
              <a:rPr lang="zh-CN" altLang="en-US" dirty="0">
                <a:solidFill>
                  <a:srgbClr val="CC3300"/>
                </a:solidFill>
                <a:effectLst/>
                <a:latin typeface="黑体" panose="02010609060101010101" pitchFamily="2" charset="-122"/>
                <a:ea typeface="黑体" panose="02010609060101010101" pitchFamily="2" charset="-122"/>
              </a:rPr>
              <a:t>线程与进程的比较总结</a:t>
            </a: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3474" name="Rectangle 2"/>
          <p:cNvSpPr>
            <a:spLocks noGrp="1" noChangeArrowheads="1"/>
          </p:cNvSpPr>
          <p:nvPr>
            <p:ph type="body" idx="1"/>
          </p:nvPr>
        </p:nvSpPr>
        <p:spPr>
          <a:xfrm>
            <a:off x="593725" y="479425"/>
            <a:ext cx="4729163" cy="649288"/>
          </a:xfrm>
        </p:spPr>
        <p:txBody>
          <a:bodyPr/>
          <a:lstStyle/>
          <a:p>
            <a:pPr>
              <a:buFont typeface="Wingdings" panose="05000000000000000000" pitchFamily="2" charset="2"/>
              <a:buNone/>
            </a:pPr>
            <a:r>
              <a:rPr lang="en-US" altLang="zh-CN" sz="2800" b="1" dirty="0">
                <a:solidFill>
                  <a:srgbClr val="CC3300"/>
                </a:solidFill>
                <a:latin typeface="黑体" panose="02010609060101010101" pitchFamily="2" charset="-122"/>
                <a:ea typeface="黑体" panose="02010609060101010101" pitchFamily="2" charset="-122"/>
              </a:rPr>
              <a:t>3.  </a:t>
            </a:r>
            <a:r>
              <a:rPr lang="zh-CN" altLang="en-US" sz="2800" b="1" dirty="0">
                <a:solidFill>
                  <a:srgbClr val="CC3300"/>
                </a:solidFill>
                <a:latin typeface="黑体" panose="02010609060101010101" pitchFamily="2" charset="-122"/>
                <a:ea typeface="黑体" panose="02010609060101010101" pitchFamily="2" charset="-122"/>
              </a:rPr>
              <a:t>线程的属性 </a:t>
            </a:r>
          </a:p>
        </p:txBody>
      </p:sp>
      <p:sp>
        <p:nvSpPr>
          <p:cNvPr id="233475" name="Text Box 3"/>
          <p:cNvSpPr txBox="1">
            <a:spLocks noChangeArrowheads="1"/>
          </p:cNvSpPr>
          <p:nvPr/>
        </p:nvSpPr>
        <p:spPr bwMode="auto">
          <a:xfrm>
            <a:off x="457200" y="1128713"/>
            <a:ext cx="7839075"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每个线程都作为分配</a:t>
            </a:r>
            <a:r>
              <a:rPr kumimoji="1" lang="en-US" altLang="zh-CN" sz="2400">
                <a:effectLst/>
                <a:latin typeface="黑体" panose="02010609060101010101" pitchFamily="2" charset="-122"/>
                <a:ea typeface="黑体" panose="02010609060101010101" pitchFamily="2" charset="-122"/>
              </a:rPr>
              <a:t>CPU</a:t>
            </a:r>
            <a:r>
              <a:rPr kumimoji="1" lang="zh-CN" altLang="en-US" sz="2400">
                <a:effectLst/>
                <a:latin typeface="黑体" panose="02010609060101010101" pitchFamily="2" charset="-122"/>
                <a:ea typeface="黑体" panose="02010609060101010101" pitchFamily="2" charset="-122"/>
              </a:rPr>
              <a:t>的基本单位，是花费最小开销的实体。 </a:t>
            </a:r>
          </a:p>
        </p:txBody>
      </p:sp>
      <p:sp>
        <p:nvSpPr>
          <p:cNvPr id="233476" name="Text Box 4"/>
          <p:cNvSpPr txBox="1">
            <a:spLocks noChangeArrowheads="1"/>
          </p:cNvSpPr>
          <p:nvPr/>
        </p:nvSpPr>
        <p:spPr bwMode="auto">
          <a:xfrm>
            <a:off x="381000" y="1928813"/>
            <a:ext cx="44196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solidFill>
                  <a:srgbClr val="CC6600"/>
                </a:solidFill>
                <a:effectLst/>
                <a:latin typeface="黑体" panose="02010609060101010101" pitchFamily="2" charset="-122"/>
                <a:ea typeface="黑体" panose="02010609060101010101" pitchFamily="2" charset="-122"/>
              </a:rPr>
              <a:t>线程具有以下属性</a:t>
            </a:r>
            <a:r>
              <a:rPr kumimoji="1" lang="zh-CN" altLang="en-US" sz="2400">
                <a:effectLst/>
                <a:latin typeface="黑体" panose="02010609060101010101" pitchFamily="2" charset="-122"/>
                <a:ea typeface="黑体" panose="02010609060101010101" pitchFamily="2" charset="-122"/>
              </a:rPr>
              <a:t>： </a:t>
            </a:r>
          </a:p>
        </p:txBody>
      </p:sp>
      <p:sp>
        <p:nvSpPr>
          <p:cNvPr id="233477" name="Text Box 5"/>
          <p:cNvSpPr txBox="1">
            <a:spLocks noChangeArrowheads="1"/>
          </p:cNvSpPr>
          <p:nvPr/>
        </p:nvSpPr>
        <p:spPr bwMode="auto">
          <a:xfrm>
            <a:off x="533400" y="2514600"/>
            <a:ext cx="22860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a:t>
            </a:r>
            <a:r>
              <a:rPr kumimoji="1" lang="en-US" altLang="zh-CN" sz="2400">
                <a:effectLst/>
                <a:latin typeface="黑体" panose="02010609060101010101" pitchFamily="2" charset="-122"/>
                <a:ea typeface="黑体" panose="02010609060101010101" pitchFamily="2" charset="-122"/>
              </a:rPr>
              <a:t>1</a:t>
            </a:r>
            <a:r>
              <a:rPr kumimoji="1" lang="zh-CN" altLang="en-US" sz="2400">
                <a:effectLst/>
                <a:latin typeface="黑体" panose="02010609060101010101" pitchFamily="2" charset="-122"/>
                <a:ea typeface="黑体" panose="02010609060101010101" pitchFamily="2" charset="-122"/>
              </a:rPr>
              <a:t>）轻型实体 </a:t>
            </a:r>
          </a:p>
        </p:txBody>
      </p:sp>
      <p:sp>
        <p:nvSpPr>
          <p:cNvPr id="233478" name="Text Box 6"/>
          <p:cNvSpPr txBox="1">
            <a:spLocks noChangeArrowheads="1"/>
          </p:cNvSpPr>
          <p:nvPr/>
        </p:nvSpPr>
        <p:spPr bwMode="auto">
          <a:xfrm>
            <a:off x="2971800" y="2514600"/>
            <a:ext cx="5791200"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solidFill>
                  <a:srgbClr val="000066"/>
                </a:solidFill>
                <a:effectLst/>
                <a:latin typeface="黑体" panose="02010609060101010101" pitchFamily="2" charset="-122"/>
                <a:ea typeface="黑体" panose="02010609060101010101" pitchFamily="2" charset="-122"/>
              </a:rPr>
              <a:t>线程基本上不拥有系统资源，只是有一点必不可少的、能保证独立调度和分派的资源。如，线程控制块</a:t>
            </a:r>
            <a:r>
              <a:rPr kumimoji="1" lang="en-US" altLang="zh-CN" sz="2400">
                <a:solidFill>
                  <a:srgbClr val="000066"/>
                </a:solidFill>
                <a:effectLst/>
                <a:latin typeface="黑体" panose="02010609060101010101" pitchFamily="2" charset="-122"/>
                <a:ea typeface="黑体" panose="02010609060101010101" pitchFamily="2" charset="-122"/>
              </a:rPr>
              <a:t>TCB</a:t>
            </a:r>
            <a:r>
              <a:rPr kumimoji="1" lang="zh-CN" altLang="en-US" sz="2400">
                <a:solidFill>
                  <a:srgbClr val="000066"/>
                </a:solidFill>
                <a:effectLst/>
                <a:latin typeface="黑体" panose="02010609060101010101" pitchFamily="2" charset="-122"/>
                <a:ea typeface="黑体" panose="02010609060101010101" pitchFamily="2" charset="-122"/>
              </a:rPr>
              <a:t>。 </a:t>
            </a:r>
          </a:p>
        </p:txBody>
      </p:sp>
      <p:sp>
        <p:nvSpPr>
          <p:cNvPr id="233479" name="Text Box 7"/>
          <p:cNvSpPr txBox="1">
            <a:spLocks noChangeArrowheads="1"/>
          </p:cNvSpPr>
          <p:nvPr/>
        </p:nvSpPr>
        <p:spPr bwMode="auto">
          <a:xfrm>
            <a:off x="457200" y="3810000"/>
            <a:ext cx="47244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a:t>
            </a:r>
            <a:r>
              <a:rPr kumimoji="1" lang="en-US" altLang="zh-CN" sz="2400">
                <a:effectLst/>
                <a:latin typeface="黑体" panose="02010609060101010101" pitchFamily="2" charset="-122"/>
                <a:ea typeface="黑体" panose="02010609060101010101" pitchFamily="2" charset="-122"/>
              </a:rPr>
              <a:t>2</a:t>
            </a:r>
            <a:r>
              <a:rPr kumimoji="1" lang="zh-CN" altLang="en-US" sz="2400">
                <a:effectLst/>
                <a:latin typeface="黑体" panose="02010609060101010101" pitchFamily="2" charset="-122"/>
                <a:ea typeface="黑体" panose="02010609060101010101" pitchFamily="2" charset="-122"/>
              </a:rPr>
              <a:t>）独立调度和分派的基本单位 </a:t>
            </a:r>
          </a:p>
        </p:txBody>
      </p:sp>
      <p:sp>
        <p:nvSpPr>
          <p:cNvPr id="233480" name="Text Box 8"/>
          <p:cNvSpPr txBox="1">
            <a:spLocks noChangeArrowheads="1"/>
          </p:cNvSpPr>
          <p:nvPr/>
        </p:nvSpPr>
        <p:spPr bwMode="auto">
          <a:xfrm>
            <a:off x="5257800" y="3810000"/>
            <a:ext cx="374491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solidFill>
                  <a:srgbClr val="000066"/>
                </a:solidFill>
                <a:effectLst/>
                <a:latin typeface="黑体" panose="02010609060101010101" pitchFamily="2" charset="-122"/>
                <a:ea typeface="黑体" panose="02010609060101010101" pitchFamily="2" charset="-122"/>
              </a:rPr>
              <a:t>切换非常迅速和开销小。 </a:t>
            </a:r>
          </a:p>
        </p:txBody>
      </p:sp>
      <p:sp>
        <p:nvSpPr>
          <p:cNvPr id="233481" name="Text Box 9"/>
          <p:cNvSpPr txBox="1">
            <a:spLocks noChangeArrowheads="1"/>
          </p:cNvSpPr>
          <p:nvPr/>
        </p:nvSpPr>
        <p:spPr bwMode="auto">
          <a:xfrm>
            <a:off x="457200" y="4419600"/>
            <a:ext cx="2590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a:t>
            </a:r>
            <a:r>
              <a:rPr kumimoji="1" lang="en-US" altLang="zh-CN" sz="2400">
                <a:effectLst/>
                <a:latin typeface="黑体" panose="02010609060101010101" pitchFamily="2" charset="-122"/>
                <a:ea typeface="黑体" panose="02010609060101010101" pitchFamily="2" charset="-122"/>
              </a:rPr>
              <a:t>3</a:t>
            </a:r>
            <a:r>
              <a:rPr kumimoji="1" lang="zh-CN" altLang="en-US" sz="2400">
                <a:effectLst/>
                <a:latin typeface="黑体" panose="02010609060101010101" pitchFamily="2" charset="-122"/>
                <a:ea typeface="黑体" panose="02010609060101010101" pitchFamily="2" charset="-122"/>
              </a:rPr>
              <a:t>）可并发执行 </a:t>
            </a:r>
          </a:p>
        </p:txBody>
      </p:sp>
      <p:sp>
        <p:nvSpPr>
          <p:cNvPr id="233482" name="Text Box 10"/>
          <p:cNvSpPr txBox="1">
            <a:spLocks noChangeArrowheads="1"/>
          </p:cNvSpPr>
          <p:nvPr/>
        </p:nvSpPr>
        <p:spPr bwMode="auto">
          <a:xfrm>
            <a:off x="2951163" y="4419600"/>
            <a:ext cx="5659437"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solidFill>
                  <a:srgbClr val="000066"/>
                </a:solidFill>
                <a:effectLst/>
                <a:latin typeface="黑体" panose="02010609060101010101" pitchFamily="2" charset="-122"/>
                <a:ea typeface="黑体" panose="02010609060101010101" pitchFamily="2" charset="-122"/>
              </a:rPr>
              <a:t>一个进程的多个线程甚至全部线程可以并发执行；不同进程的线程也能并发执行。 </a:t>
            </a:r>
          </a:p>
        </p:txBody>
      </p:sp>
      <p:sp>
        <p:nvSpPr>
          <p:cNvPr id="233483" name="Text Box 11"/>
          <p:cNvSpPr txBox="1">
            <a:spLocks noChangeArrowheads="1"/>
          </p:cNvSpPr>
          <p:nvPr/>
        </p:nvSpPr>
        <p:spPr bwMode="auto">
          <a:xfrm>
            <a:off x="533400" y="5638800"/>
            <a:ext cx="2971800"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a:t>
            </a:r>
            <a:r>
              <a:rPr kumimoji="1" lang="en-US" altLang="zh-CN" sz="2400">
                <a:effectLst/>
                <a:latin typeface="黑体" panose="02010609060101010101" pitchFamily="2" charset="-122"/>
                <a:ea typeface="黑体" panose="02010609060101010101" pitchFamily="2" charset="-122"/>
              </a:rPr>
              <a:t>4</a:t>
            </a:r>
            <a:r>
              <a:rPr kumimoji="1" lang="zh-CN" altLang="en-US" sz="2400">
                <a:effectLst/>
                <a:latin typeface="黑体" panose="02010609060101010101" pitchFamily="2" charset="-122"/>
                <a:ea typeface="黑体" panose="02010609060101010101" pitchFamily="2" charset="-122"/>
              </a:rPr>
              <a:t>）共享进程资源 </a:t>
            </a:r>
          </a:p>
        </p:txBody>
      </p:sp>
      <p:sp>
        <p:nvSpPr>
          <p:cNvPr id="233484" name="Text Box 12"/>
          <p:cNvSpPr txBox="1">
            <a:spLocks noChangeArrowheads="1"/>
          </p:cNvSpPr>
          <p:nvPr/>
        </p:nvSpPr>
        <p:spPr bwMode="auto">
          <a:xfrm>
            <a:off x="3505200" y="5654675"/>
            <a:ext cx="51816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solidFill>
                  <a:srgbClr val="000066"/>
                </a:solidFill>
                <a:effectLst/>
                <a:latin typeface="黑体" panose="02010609060101010101" pitchFamily="2" charset="-122"/>
                <a:ea typeface="黑体" panose="02010609060101010101" pitchFamily="2" charset="-122"/>
              </a:rPr>
              <a:t>同一进程的所有线程，都可共享该进程所拥有的资源。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3477"/>
                                        </p:tgtEl>
                                        <p:attrNameLst>
                                          <p:attrName>style.visibility</p:attrName>
                                        </p:attrNameLst>
                                      </p:cBhvr>
                                      <p:to>
                                        <p:strVal val="visible"/>
                                      </p:to>
                                    </p:set>
                                    <p:anim calcmode="lin" valueType="num">
                                      <p:cBhvr additive="base">
                                        <p:cTn id="7" dur="500" fill="hold"/>
                                        <p:tgtEl>
                                          <p:spTgt spid="233477"/>
                                        </p:tgtEl>
                                        <p:attrNameLst>
                                          <p:attrName>ppt_x</p:attrName>
                                        </p:attrNameLst>
                                      </p:cBhvr>
                                      <p:tavLst>
                                        <p:tav tm="0">
                                          <p:val>
                                            <p:strVal val="0-#ppt_w/2"/>
                                          </p:val>
                                        </p:tav>
                                        <p:tav tm="100000">
                                          <p:val>
                                            <p:strVal val="#ppt_x"/>
                                          </p:val>
                                        </p:tav>
                                      </p:tavLst>
                                    </p:anim>
                                    <p:anim calcmode="lin" valueType="num">
                                      <p:cBhvr additive="base">
                                        <p:cTn id="8" dur="500" fill="hold"/>
                                        <p:tgtEl>
                                          <p:spTgt spid="23347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33478"/>
                                        </p:tgtEl>
                                        <p:attrNameLst>
                                          <p:attrName>style.visibility</p:attrName>
                                        </p:attrNameLst>
                                      </p:cBhvr>
                                      <p:to>
                                        <p:strVal val="visible"/>
                                      </p:to>
                                    </p:set>
                                    <p:animEffect transition="in" filter="wipe(up)">
                                      <p:cBhvr>
                                        <p:cTn id="12" dur="500"/>
                                        <p:tgtEl>
                                          <p:spTgt spid="23347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233479"/>
                                        </p:tgtEl>
                                        <p:attrNameLst>
                                          <p:attrName>style.visibility</p:attrName>
                                        </p:attrNameLst>
                                      </p:cBhvr>
                                      <p:to>
                                        <p:strVal val="visible"/>
                                      </p:to>
                                    </p:set>
                                    <p:anim calcmode="lin" valueType="num">
                                      <p:cBhvr additive="base">
                                        <p:cTn id="17" dur="500" fill="hold"/>
                                        <p:tgtEl>
                                          <p:spTgt spid="233479"/>
                                        </p:tgtEl>
                                        <p:attrNameLst>
                                          <p:attrName>ppt_x</p:attrName>
                                        </p:attrNameLst>
                                      </p:cBhvr>
                                      <p:tavLst>
                                        <p:tav tm="0">
                                          <p:val>
                                            <p:strVal val="0-#ppt_w/2"/>
                                          </p:val>
                                        </p:tav>
                                        <p:tav tm="100000">
                                          <p:val>
                                            <p:strVal val="#ppt_x"/>
                                          </p:val>
                                        </p:tav>
                                      </p:tavLst>
                                    </p:anim>
                                    <p:anim calcmode="lin" valueType="num">
                                      <p:cBhvr additive="base">
                                        <p:cTn id="18" dur="500" fill="hold"/>
                                        <p:tgtEl>
                                          <p:spTgt spid="233479"/>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233480"/>
                                        </p:tgtEl>
                                        <p:attrNameLst>
                                          <p:attrName>style.visibility</p:attrName>
                                        </p:attrNameLst>
                                      </p:cBhvr>
                                      <p:to>
                                        <p:strVal val="visible"/>
                                      </p:to>
                                    </p:set>
                                    <p:animEffect transition="in" filter="wipe(up)">
                                      <p:cBhvr>
                                        <p:cTn id="22" dur="500"/>
                                        <p:tgtEl>
                                          <p:spTgt spid="23348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3481"/>
                                        </p:tgtEl>
                                        <p:attrNameLst>
                                          <p:attrName>style.visibility</p:attrName>
                                        </p:attrNameLst>
                                      </p:cBhvr>
                                      <p:to>
                                        <p:strVal val="visible"/>
                                      </p:to>
                                    </p:set>
                                    <p:anim calcmode="lin" valueType="num">
                                      <p:cBhvr additive="base">
                                        <p:cTn id="27" dur="500" fill="hold"/>
                                        <p:tgtEl>
                                          <p:spTgt spid="233481"/>
                                        </p:tgtEl>
                                        <p:attrNameLst>
                                          <p:attrName>ppt_x</p:attrName>
                                        </p:attrNameLst>
                                      </p:cBhvr>
                                      <p:tavLst>
                                        <p:tav tm="0">
                                          <p:val>
                                            <p:strVal val="0-#ppt_w/2"/>
                                          </p:val>
                                        </p:tav>
                                        <p:tav tm="100000">
                                          <p:val>
                                            <p:strVal val="#ppt_x"/>
                                          </p:val>
                                        </p:tav>
                                      </p:tavLst>
                                    </p:anim>
                                    <p:anim calcmode="lin" valueType="num">
                                      <p:cBhvr additive="base">
                                        <p:cTn id="28" dur="500" fill="hold"/>
                                        <p:tgtEl>
                                          <p:spTgt spid="233481"/>
                                        </p:tgtEl>
                                        <p:attrNameLst>
                                          <p:attrName>ppt_y</p:attrName>
                                        </p:attrNameLst>
                                      </p:cBhvr>
                                      <p:tavLst>
                                        <p:tav tm="0">
                                          <p:val>
                                            <p:strVal val="#ppt_y"/>
                                          </p:val>
                                        </p:tav>
                                        <p:tav tm="100000">
                                          <p:val>
                                            <p:strVal val="#ppt_y"/>
                                          </p:val>
                                        </p:tav>
                                      </p:tavLst>
                                    </p:anim>
                                  </p:childTnLst>
                                </p:cTn>
                              </p:par>
                            </p:childTnLst>
                          </p:cTn>
                        </p:par>
                        <p:par>
                          <p:cTn id="29" fill="hold">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233482"/>
                                        </p:tgtEl>
                                        <p:attrNameLst>
                                          <p:attrName>style.visibility</p:attrName>
                                        </p:attrNameLst>
                                      </p:cBhvr>
                                      <p:to>
                                        <p:strVal val="visible"/>
                                      </p:to>
                                    </p:set>
                                    <p:animEffect transition="in" filter="wipe(up)">
                                      <p:cBhvr>
                                        <p:cTn id="32" dur="500"/>
                                        <p:tgtEl>
                                          <p:spTgt spid="23348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33483"/>
                                        </p:tgtEl>
                                        <p:attrNameLst>
                                          <p:attrName>style.visibility</p:attrName>
                                        </p:attrNameLst>
                                      </p:cBhvr>
                                      <p:to>
                                        <p:strVal val="visible"/>
                                      </p:to>
                                    </p:set>
                                    <p:anim calcmode="lin" valueType="num">
                                      <p:cBhvr additive="base">
                                        <p:cTn id="37" dur="500" fill="hold"/>
                                        <p:tgtEl>
                                          <p:spTgt spid="233483"/>
                                        </p:tgtEl>
                                        <p:attrNameLst>
                                          <p:attrName>ppt_x</p:attrName>
                                        </p:attrNameLst>
                                      </p:cBhvr>
                                      <p:tavLst>
                                        <p:tav tm="0">
                                          <p:val>
                                            <p:strVal val="0-#ppt_w/2"/>
                                          </p:val>
                                        </p:tav>
                                        <p:tav tm="100000">
                                          <p:val>
                                            <p:strVal val="#ppt_x"/>
                                          </p:val>
                                        </p:tav>
                                      </p:tavLst>
                                    </p:anim>
                                    <p:anim calcmode="lin" valueType="num">
                                      <p:cBhvr additive="base">
                                        <p:cTn id="38" dur="500" fill="hold"/>
                                        <p:tgtEl>
                                          <p:spTgt spid="233483"/>
                                        </p:tgtEl>
                                        <p:attrNameLst>
                                          <p:attrName>ppt_y</p:attrName>
                                        </p:attrNameLst>
                                      </p:cBhvr>
                                      <p:tavLst>
                                        <p:tav tm="0">
                                          <p:val>
                                            <p:strVal val="#ppt_y"/>
                                          </p:val>
                                        </p:tav>
                                        <p:tav tm="100000">
                                          <p:val>
                                            <p:strVal val="#ppt_y"/>
                                          </p:val>
                                        </p:tav>
                                      </p:tavLst>
                                    </p:anim>
                                  </p:childTnLst>
                                </p:cTn>
                              </p:par>
                            </p:childTnLst>
                          </p:cTn>
                        </p:par>
                        <p:par>
                          <p:cTn id="39" fill="hold">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233484"/>
                                        </p:tgtEl>
                                        <p:attrNameLst>
                                          <p:attrName>style.visibility</p:attrName>
                                        </p:attrNameLst>
                                      </p:cBhvr>
                                      <p:to>
                                        <p:strVal val="visible"/>
                                      </p:to>
                                    </p:set>
                                    <p:animEffect transition="in" filter="wipe(up)">
                                      <p:cBhvr>
                                        <p:cTn id="42" dur="500"/>
                                        <p:tgtEl>
                                          <p:spTgt spid="233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7" grpId="0" autoUpdateAnimBg="0"/>
      <p:bldP spid="233478" grpId="0" autoUpdateAnimBg="0"/>
      <p:bldP spid="233479" grpId="0" autoUpdateAnimBg="0"/>
      <p:bldP spid="233480" grpId="0" autoUpdateAnimBg="0"/>
      <p:bldP spid="233481" grpId="0" autoUpdateAnimBg="0"/>
      <p:bldP spid="233482" grpId="0" autoUpdateAnimBg="0"/>
      <p:bldP spid="233483" grpId="0" autoUpdateAnimBg="0"/>
      <p:bldP spid="233484"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4498" name="Rectangle 2"/>
          <p:cNvSpPr>
            <a:spLocks noGrp="1" noChangeArrowheads="1"/>
          </p:cNvSpPr>
          <p:nvPr>
            <p:ph type="body" idx="1"/>
          </p:nvPr>
        </p:nvSpPr>
        <p:spPr>
          <a:xfrm>
            <a:off x="409575" y="504825"/>
            <a:ext cx="4233863" cy="649288"/>
          </a:xfrm>
        </p:spPr>
        <p:txBody>
          <a:bodyPr/>
          <a:lstStyle/>
          <a:p>
            <a:pPr>
              <a:buFont typeface="Wingdings" panose="05000000000000000000" pitchFamily="2" charset="2"/>
              <a:buNone/>
            </a:pPr>
            <a:r>
              <a:rPr lang="en-US" altLang="zh-CN" sz="2800" dirty="0">
                <a:solidFill>
                  <a:srgbClr val="CC3300"/>
                </a:solidFill>
                <a:latin typeface="黑体" panose="02010609060101010101" pitchFamily="2" charset="-122"/>
                <a:ea typeface="黑体" panose="02010609060101010101" pitchFamily="2" charset="-122"/>
              </a:rPr>
              <a:t>4</a:t>
            </a:r>
            <a:r>
              <a:rPr lang="zh-CN" altLang="en-US" sz="2800" dirty="0">
                <a:solidFill>
                  <a:srgbClr val="CC3300"/>
                </a:solidFill>
                <a:latin typeface="黑体" panose="02010609060101010101" pitchFamily="2" charset="-122"/>
                <a:ea typeface="黑体" panose="02010609060101010101" pitchFamily="2" charset="-122"/>
              </a:rPr>
              <a:t>．线程的状态 </a:t>
            </a:r>
          </a:p>
        </p:txBody>
      </p:sp>
      <p:sp>
        <p:nvSpPr>
          <p:cNvPr id="234499" name="Text Box 3"/>
          <p:cNvSpPr txBox="1">
            <a:spLocks noChangeArrowheads="1"/>
          </p:cNvSpPr>
          <p:nvPr/>
        </p:nvSpPr>
        <p:spPr bwMode="auto">
          <a:xfrm>
            <a:off x="511175" y="1501775"/>
            <a:ext cx="8077200"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400">
                <a:effectLst/>
                <a:latin typeface="黑体" panose="02010609060101010101" pitchFamily="2" charset="-122"/>
                <a:ea typeface="黑体" panose="02010609060101010101" pitchFamily="2" charset="-122"/>
              </a:rPr>
              <a:t>在</a:t>
            </a:r>
            <a:r>
              <a:rPr kumimoji="1" lang="en-US" altLang="zh-CN" sz="2400">
                <a:effectLst/>
                <a:latin typeface="黑体" panose="02010609060101010101" pitchFamily="2" charset="-122"/>
                <a:ea typeface="黑体" panose="02010609060101010101" pitchFamily="2" charset="-122"/>
              </a:rPr>
              <a:t>OS</a:t>
            </a:r>
            <a:r>
              <a:rPr kumimoji="1" lang="zh-CN" altLang="en-US" sz="2400">
                <a:effectLst/>
                <a:latin typeface="黑体" panose="02010609060101010101" pitchFamily="2" charset="-122"/>
                <a:ea typeface="黑体" panose="02010609060101010101" pitchFamily="2" charset="-122"/>
              </a:rPr>
              <a:t>中的每一个线程都可以用线程标识符和一组状态参数进行描述。 </a:t>
            </a:r>
          </a:p>
        </p:txBody>
      </p:sp>
      <p:sp>
        <p:nvSpPr>
          <p:cNvPr id="234500" name="Text Box 4"/>
          <p:cNvSpPr txBox="1">
            <a:spLocks noChangeArrowheads="1"/>
          </p:cNvSpPr>
          <p:nvPr/>
        </p:nvSpPr>
        <p:spPr bwMode="auto">
          <a:xfrm>
            <a:off x="303213" y="2492375"/>
            <a:ext cx="43084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a:solidFill>
                  <a:schemeClr val="folHlink"/>
                </a:solidFill>
                <a:effectLst/>
                <a:latin typeface="黑体" panose="02010609060101010101" pitchFamily="2" charset="-122"/>
                <a:ea typeface="黑体" panose="02010609060101010101" pitchFamily="2" charset="-122"/>
              </a:rPr>
              <a:t>状态参数包括</a:t>
            </a:r>
            <a:r>
              <a:rPr kumimoji="1" lang="zh-CN" altLang="en-US">
                <a:effectLst/>
                <a:latin typeface="黑体" panose="02010609060101010101" pitchFamily="2" charset="-122"/>
                <a:ea typeface="黑体" panose="02010609060101010101" pitchFamily="2" charset="-122"/>
              </a:rPr>
              <a:t>： </a:t>
            </a:r>
          </a:p>
        </p:txBody>
      </p:sp>
      <p:sp>
        <p:nvSpPr>
          <p:cNvPr id="234501" name="Text Box 5"/>
          <p:cNvSpPr txBox="1">
            <a:spLocks noChangeArrowheads="1"/>
          </p:cNvSpPr>
          <p:nvPr/>
        </p:nvSpPr>
        <p:spPr bwMode="auto">
          <a:xfrm>
            <a:off x="174625" y="3189288"/>
            <a:ext cx="8751888" cy="2864503"/>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pPr>
              <a:spcBef>
                <a:spcPct val="30000"/>
              </a:spcBef>
              <a:buSzPct val="90000"/>
              <a:buFont typeface="Wingdings" panose="05000000000000000000" pitchFamily="2" charset="2"/>
              <a:buChar char="u"/>
            </a:pPr>
            <a:r>
              <a:rPr kumimoji="1" lang="zh-CN" altLang="en-US" sz="2400">
                <a:solidFill>
                  <a:srgbClr val="000066"/>
                </a:solidFill>
                <a:effectLst/>
                <a:latin typeface="黑体" panose="02010609060101010101" pitchFamily="2" charset="-122"/>
                <a:ea typeface="黑体" panose="02010609060101010101" pitchFamily="2" charset="-122"/>
              </a:rPr>
              <a:t>寄存器状态：</a:t>
            </a:r>
            <a:r>
              <a:rPr kumimoji="1" lang="zh-CN" altLang="en-US" sz="2400">
                <a:effectLst/>
                <a:latin typeface="黑体" panose="02010609060101010101" pitchFamily="2" charset="-122"/>
                <a:ea typeface="黑体" panose="02010609060101010101" pitchFamily="2" charset="-122"/>
              </a:rPr>
              <a:t>程序计数器</a:t>
            </a:r>
            <a:r>
              <a:rPr kumimoji="1" lang="en-US" altLang="zh-CN" sz="2400">
                <a:effectLst/>
                <a:latin typeface="黑体" panose="02010609060101010101" pitchFamily="2" charset="-122"/>
                <a:ea typeface="黑体" panose="02010609060101010101" pitchFamily="2" charset="-122"/>
              </a:rPr>
              <a:t>PC</a:t>
            </a:r>
            <a:r>
              <a:rPr kumimoji="1" lang="zh-CN" altLang="en-US" sz="2400">
                <a:effectLst/>
                <a:latin typeface="黑体" panose="02010609060101010101" pitchFamily="2" charset="-122"/>
                <a:ea typeface="黑体" panose="02010609060101010101" pitchFamily="2" charset="-122"/>
              </a:rPr>
              <a:t>和堆栈指针内容  </a:t>
            </a:r>
          </a:p>
          <a:p>
            <a:pPr>
              <a:spcBef>
                <a:spcPct val="30000"/>
              </a:spcBef>
              <a:buSzPct val="90000"/>
              <a:buFont typeface="Wingdings" panose="05000000000000000000" pitchFamily="2" charset="2"/>
              <a:buChar char="u"/>
            </a:pPr>
            <a:r>
              <a:rPr kumimoji="1" lang="zh-CN" altLang="en-US" sz="2400">
                <a:solidFill>
                  <a:srgbClr val="000066"/>
                </a:solidFill>
                <a:effectLst/>
                <a:latin typeface="黑体" panose="02010609060101010101" pitchFamily="2" charset="-122"/>
                <a:ea typeface="黑体" panose="02010609060101010101" pitchFamily="2" charset="-122"/>
              </a:rPr>
              <a:t>堆栈：</a:t>
            </a:r>
            <a:r>
              <a:rPr kumimoji="1" lang="zh-CN" altLang="en-US" sz="2400">
                <a:effectLst/>
                <a:latin typeface="黑体" panose="02010609060101010101" pitchFamily="2" charset="-122"/>
                <a:ea typeface="黑体" panose="02010609060101010101" pitchFamily="2" charset="-122"/>
              </a:rPr>
              <a:t>通常保存局部变量和返回地址  </a:t>
            </a:r>
          </a:p>
          <a:p>
            <a:pPr>
              <a:spcBef>
                <a:spcPct val="30000"/>
              </a:spcBef>
              <a:buSzPct val="90000"/>
              <a:buFont typeface="Wingdings" panose="05000000000000000000" pitchFamily="2" charset="2"/>
              <a:buChar char="u"/>
            </a:pPr>
            <a:r>
              <a:rPr kumimoji="1" lang="zh-CN" altLang="en-US" sz="2400">
                <a:solidFill>
                  <a:srgbClr val="000066"/>
                </a:solidFill>
                <a:effectLst/>
                <a:latin typeface="黑体" panose="02010609060101010101" pitchFamily="2" charset="-122"/>
                <a:ea typeface="黑体" panose="02010609060101010101" pitchFamily="2" charset="-122"/>
              </a:rPr>
              <a:t>线程运行状态：</a:t>
            </a:r>
            <a:r>
              <a:rPr kumimoji="1" lang="zh-CN" altLang="en-US" sz="2400">
                <a:effectLst/>
                <a:latin typeface="黑体" panose="02010609060101010101" pitchFamily="2" charset="-122"/>
                <a:ea typeface="黑体" panose="02010609060101010101" pitchFamily="2" charset="-122"/>
              </a:rPr>
              <a:t>执行状态、就绪状态、阻塞状态  </a:t>
            </a:r>
          </a:p>
          <a:p>
            <a:pPr>
              <a:spcBef>
                <a:spcPct val="30000"/>
              </a:spcBef>
              <a:buSzPct val="90000"/>
              <a:buFont typeface="Wingdings" panose="05000000000000000000" pitchFamily="2" charset="2"/>
              <a:buChar char="u"/>
            </a:pPr>
            <a:r>
              <a:rPr kumimoji="1" lang="zh-CN" altLang="en-US" sz="2400">
                <a:solidFill>
                  <a:srgbClr val="000066"/>
                </a:solidFill>
                <a:effectLst/>
                <a:latin typeface="黑体" panose="02010609060101010101" pitchFamily="2" charset="-122"/>
                <a:ea typeface="黑体" panose="02010609060101010101" pitchFamily="2" charset="-122"/>
              </a:rPr>
              <a:t>优先级</a:t>
            </a:r>
            <a:r>
              <a:rPr kumimoji="1" lang="zh-CN" altLang="en-US" sz="2400">
                <a:effectLst/>
                <a:latin typeface="黑体" panose="02010609060101010101" pitchFamily="2" charset="-122"/>
                <a:ea typeface="黑体" panose="02010609060101010101" pitchFamily="2" charset="-122"/>
              </a:rPr>
              <a:t> </a:t>
            </a:r>
          </a:p>
          <a:p>
            <a:pPr>
              <a:spcBef>
                <a:spcPct val="30000"/>
              </a:spcBef>
              <a:buSzPct val="90000"/>
              <a:buFont typeface="Wingdings" panose="05000000000000000000" pitchFamily="2" charset="2"/>
              <a:buChar char="u"/>
            </a:pPr>
            <a:r>
              <a:rPr kumimoji="1" lang="zh-CN" altLang="en-US" sz="2400">
                <a:solidFill>
                  <a:srgbClr val="000066"/>
                </a:solidFill>
                <a:effectLst/>
                <a:latin typeface="黑体" panose="02010609060101010101" pitchFamily="2" charset="-122"/>
                <a:ea typeface="黑体" panose="02010609060101010101" pitchFamily="2" charset="-122"/>
              </a:rPr>
              <a:t>线程专用存储器：</a:t>
            </a:r>
            <a:r>
              <a:rPr kumimoji="1" lang="zh-CN" altLang="en-US" sz="2400">
                <a:effectLst/>
                <a:latin typeface="黑体" panose="02010609060101010101" pitchFamily="2" charset="-122"/>
                <a:ea typeface="黑体" panose="02010609060101010101" pitchFamily="2" charset="-122"/>
              </a:rPr>
              <a:t>用于保存线程自己的局部变量拷贝  </a:t>
            </a:r>
          </a:p>
          <a:p>
            <a:pPr>
              <a:spcBef>
                <a:spcPct val="30000"/>
              </a:spcBef>
              <a:buSzPct val="90000"/>
              <a:buFont typeface="Wingdings" panose="05000000000000000000" pitchFamily="2" charset="2"/>
              <a:buChar char="u"/>
            </a:pPr>
            <a:r>
              <a:rPr kumimoji="1" lang="zh-CN" altLang="en-US" sz="2400">
                <a:solidFill>
                  <a:srgbClr val="000066"/>
                </a:solidFill>
                <a:effectLst/>
                <a:latin typeface="黑体" panose="02010609060101010101" pitchFamily="2" charset="-122"/>
                <a:ea typeface="黑体" panose="02010609060101010101" pitchFamily="2" charset="-122"/>
              </a:rPr>
              <a:t>信号屏蔽：</a:t>
            </a:r>
            <a:r>
              <a:rPr kumimoji="1" lang="zh-CN" altLang="en-US" sz="2400">
                <a:effectLst/>
                <a:latin typeface="黑体" panose="02010609060101010101" pitchFamily="2" charset="-122"/>
                <a:ea typeface="黑体" panose="02010609060101010101" pitchFamily="2" charset="-122"/>
              </a:rPr>
              <a:t>对某些信号加以屏蔽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34501"/>
                                        </p:tgtEl>
                                        <p:attrNameLst>
                                          <p:attrName>style.visibility</p:attrName>
                                        </p:attrNameLst>
                                      </p:cBhvr>
                                      <p:to>
                                        <p:strVal val="visible"/>
                                      </p:to>
                                    </p:set>
                                    <p:animEffect transition="in" filter="wipe(up)">
                                      <p:cBhvr>
                                        <p:cTn id="7" dur="500"/>
                                        <p:tgtEl>
                                          <p:spTgt spid="234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50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0979" name="Rectangle 3"/>
          <p:cNvSpPr>
            <a:spLocks noGrp="1" noChangeArrowheads="1"/>
          </p:cNvSpPr>
          <p:nvPr>
            <p:ph type="body" sz="half" idx="1"/>
          </p:nvPr>
        </p:nvSpPr>
        <p:spPr>
          <a:xfrm>
            <a:off x="457200" y="685800"/>
            <a:ext cx="8153400" cy="5334000"/>
          </a:xfrm>
        </p:spPr>
        <p:txBody>
          <a:bodyPr>
            <a:normAutofit fontScale="92500" lnSpcReduction="10000"/>
          </a:bodyPr>
          <a:lstStyle/>
          <a:p>
            <a:pPr>
              <a:buClr>
                <a:srgbClr val="0066FF"/>
              </a:buClr>
              <a:buFont typeface="Times New Roman" panose="02020603050405020304" pitchFamily="18" charset="0"/>
              <a:buChar char="٭"/>
            </a:pPr>
            <a:r>
              <a:rPr lang="zh-CN" altLang="en-US" b="1" dirty="0">
                <a:latin typeface="黑体" panose="02010609060101010101" pitchFamily="2" charset="-122"/>
                <a:ea typeface="黑体" panose="02010609060101010101" pitchFamily="2" charset="-122"/>
              </a:rPr>
              <a:t>进程的特征：</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结构特征</a:t>
            </a:r>
          </a:p>
          <a:p>
            <a:pPr lvl="2"/>
            <a:r>
              <a:rPr lang="zh-CN" altLang="en-US" b="1" dirty="0">
                <a:latin typeface="黑体" panose="02010609060101010101" pitchFamily="2" charset="-122"/>
                <a:ea typeface="黑体" panose="02010609060101010101" pitchFamily="2" charset="-122"/>
              </a:rPr>
              <a:t>进程：由程序段、数据段及进程控制块三部分构成，总称“进程映像”</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动态性</a:t>
            </a:r>
          </a:p>
          <a:p>
            <a:pPr lvl="2"/>
            <a:r>
              <a:rPr lang="zh-CN" altLang="en-US" b="1" dirty="0">
                <a:latin typeface="黑体" panose="02010609060101010101" pitchFamily="2" charset="-122"/>
                <a:ea typeface="黑体" panose="02010609060101010101" pitchFamily="2" charset="-122"/>
              </a:rPr>
              <a:t>由“创建”而产生，由“调度”而执行；由于得不到资源而</a:t>
            </a:r>
            <a:r>
              <a:rPr lang="zh-CN" altLang="en-US" b="1" dirty="0">
                <a:solidFill>
                  <a:srgbClr val="FF0000"/>
                </a:solidFill>
                <a:latin typeface="黑体" panose="02010609060101010101" pitchFamily="2" charset="-122"/>
                <a:ea typeface="黑体" panose="02010609060101010101" pitchFamily="2" charset="-122"/>
              </a:rPr>
              <a:t>阻塞</a:t>
            </a:r>
            <a:r>
              <a:rPr lang="zh-CN" altLang="en-US" b="1" dirty="0">
                <a:latin typeface="黑体" panose="02010609060101010101" pitchFamily="2" charset="-122"/>
                <a:ea typeface="黑体" panose="02010609060101010101" pitchFamily="2" charset="-122"/>
              </a:rPr>
              <a:t>；由撤消而消亡（而程序是静态的）</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3.</a:t>
            </a:r>
            <a:r>
              <a:rPr lang="zh-CN" altLang="en-US" sz="2400" b="1" dirty="0">
                <a:latin typeface="黑体" panose="02010609060101010101" pitchFamily="2" charset="-122"/>
                <a:ea typeface="黑体" panose="02010609060101010101" pitchFamily="2" charset="-122"/>
              </a:rPr>
              <a:t>并发性</a:t>
            </a:r>
          </a:p>
          <a:p>
            <a:pPr lvl="2"/>
            <a:r>
              <a:rPr lang="zh-CN" altLang="en-US" b="1" dirty="0">
                <a:latin typeface="黑体" panose="02010609060101010101" pitchFamily="2" charset="-122"/>
                <a:ea typeface="黑体" panose="02010609060101010101" pitchFamily="2" charset="-122"/>
              </a:rPr>
              <a:t>多个进程实体同存于内存中，且能在一段时间内</a:t>
            </a:r>
            <a:r>
              <a:rPr lang="zh-CN" altLang="en-US" b="1" dirty="0">
                <a:solidFill>
                  <a:srgbClr val="FF0000"/>
                </a:solidFill>
                <a:latin typeface="黑体" panose="02010609060101010101" pitchFamily="2" charset="-122"/>
                <a:ea typeface="黑体" panose="02010609060101010101" pitchFamily="2" charset="-122"/>
              </a:rPr>
              <a:t>同时运行</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4.</a:t>
            </a:r>
            <a:r>
              <a:rPr lang="zh-CN" altLang="en-US" sz="2400" b="1" dirty="0">
                <a:latin typeface="黑体" panose="02010609060101010101" pitchFamily="2" charset="-122"/>
                <a:ea typeface="黑体" panose="02010609060101010101" pitchFamily="2" charset="-122"/>
              </a:rPr>
              <a:t>独立性</a:t>
            </a:r>
          </a:p>
          <a:p>
            <a:pPr lvl="2"/>
            <a:r>
              <a:rPr lang="zh-CN" altLang="en-US" b="1" dirty="0">
                <a:latin typeface="黑体" panose="02010609060101010101" pitchFamily="2" charset="-122"/>
                <a:ea typeface="黑体" panose="02010609060101010101" pitchFamily="2" charset="-122"/>
              </a:rPr>
              <a:t>独立运行，独立获得资源，独立接受调度</a:t>
            </a:r>
          </a:p>
          <a:p>
            <a:pPr lvl="1">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5.</a:t>
            </a:r>
            <a:r>
              <a:rPr lang="zh-CN" altLang="en-US" sz="2400" b="1" dirty="0">
                <a:latin typeface="黑体" panose="02010609060101010101" pitchFamily="2" charset="-122"/>
                <a:ea typeface="黑体" panose="02010609060101010101" pitchFamily="2" charset="-122"/>
              </a:rPr>
              <a:t>异步性</a:t>
            </a:r>
            <a:endParaRPr lang="en-US" altLang="zh-CN" sz="2400" b="1" dirty="0">
              <a:latin typeface="黑体" panose="02010609060101010101" pitchFamily="2" charset="-122"/>
              <a:ea typeface="黑体" panose="02010609060101010101" pitchFamily="2" charset="-122"/>
            </a:endParaRPr>
          </a:p>
          <a:p>
            <a:pPr lvl="2"/>
            <a:r>
              <a:rPr lang="zh-CN" altLang="en-US" b="1" dirty="0">
                <a:latin typeface="黑体" panose="02010609060101010101" pitchFamily="2" charset="-122"/>
                <a:ea typeface="黑体" panose="02010609060101010101" pitchFamily="2" charset="-122"/>
              </a:rPr>
              <a:t>进程按各自独立的、不可预知的速度向前推进</a:t>
            </a: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bwMode="auto">
          <a:xfrm>
            <a:off x="381000" y="685800"/>
            <a:ext cx="8532813"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2.7.2 </a:t>
            </a:r>
            <a:r>
              <a:rPr lang="zh-CN" altLang="en-US" dirty="0">
                <a:latin typeface="黑体" panose="02010609060101010101" pitchFamily="2" charset="-122"/>
                <a:ea typeface="黑体" panose="02010609060101010101" pitchFamily="2" charset="-122"/>
              </a:rPr>
              <a:t>线程的同步和通信</a:t>
            </a:r>
          </a:p>
        </p:txBody>
      </p:sp>
      <p:sp>
        <p:nvSpPr>
          <p:cNvPr id="344067" name="Rectangle 3"/>
          <p:cNvSpPr>
            <a:spLocks noGrp="1" noChangeArrowheads="1"/>
          </p:cNvSpPr>
          <p:nvPr>
            <p:ph type="body" sz="half" idx="1"/>
          </p:nvPr>
        </p:nvSpPr>
        <p:spPr>
          <a:xfrm>
            <a:off x="395288" y="1196975"/>
            <a:ext cx="7632700" cy="4895850"/>
          </a:xfrm>
        </p:spPr>
        <p:txBody>
          <a:bodyPr vert="horz" lIns="91440" tIns="45720" rIns="91440" bIns="45720" rtlCol="0">
            <a:normAutofit/>
          </a:bodyPr>
          <a:lstStyle/>
          <a:p>
            <a:pPr>
              <a:buFont typeface="Wingdings" panose="05000000000000000000" pitchFamily="2" charset="2"/>
              <a:buNone/>
            </a:pPr>
            <a:endParaRPr lang="en-US" altLang="zh-CN" sz="2800" b="1" dirty="0">
              <a:solidFill>
                <a:srgbClr val="CC3300"/>
              </a:solidFill>
              <a:latin typeface="黑体" panose="02010609060101010101" pitchFamily="2" charset="-122"/>
              <a:ea typeface="黑体" panose="02010609060101010101" pitchFamily="2" charset="-122"/>
            </a:endParaRPr>
          </a:p>
          <a:p>
            <a:pPr>
              <a:buFont typeface="Wingdings" panose="05000000000000000000" pitchFamily="2" charset="2"/>
              <a:buNone/>
            </a:pPr>
            <a:r>
              <a:rPr lang="en-US" altLang="zh-CN" sz="2800" b="1" dirty="0">
                <a:solidFill>
                  <a:srgbClr val="CC3300"/>
                </a:solidFill>
                <a:latin typeface="黑体" panose="02010609060101010101" pitchFamily="2" charset="-122"/>
                <a:ea typeface="黑体" panose="02010609060101010101" pitchFamily="2" charset="-122"/>
              </a:rPr>
              <a:t>1.</a:t>
            </a:r>
            <a:r>
              <a:rPr lang="zh-CN" altLang="en-US" sz="2800" b="1" dirty="0">
                <a:solidFill>
                  <a:srgbClr val="CC3300"/>
                </a:solidFill>
                <a:latin typeface="黑体" panose="02010609060101010101" pitchFamily="2" charset="-122"/>
                <a:ea typeface="黑体" panose="02010609060101010101" pitchFamily="2" charset="-122"/>
              </a:rPr>
              <a:t>互斥锁</a:t>
            </a:r>
          </a:p>
          <a:p>
            <a:pPr lvl="1"/>
            <a:r>
              <a:rPr lang="zh-CN" altLang="en-US" sz="2400" dirty="0"/>
              <a:t>阻塞方式</a:t>
            </a:r>
          </a:p>
          <a:p>
            <a:pPr lvl="2"/>
            <a:r>
              <a:rPr lang="en-US" altLang="zh-CN" dirty="0"/>
              <a:t>lock(</a:t>
            </a:r>
            <a:r>
              <a:rPr lang="en-US" altLang="zh-CN" dirty="0" err="1"/>
              <a:t>mutex</a:t>
            </a:r>
            <a:r>
              <a:rPr lang="en-US" altLang="zh-CN" dirty="0"/>
              <a:t>):</a:t>
            </a:r>
            <a:r>
              <a:rPr lang="zh-CN" altLang="en-US" dirty="0"/>
              <a:t>将</a:t>
            </a:r>
            <a:r>
              <a:rPr lang="en-US" altLang="zh-CN" dirty="0" err="1"/>
              <a:t>mutex</a:t>
            </a:r>
            <a:r>
              <a:rPr lang="zh-CN" altLang="en-US" dirty="0"/>
              <a:t>关上</a:t>
            </a:r>
            <a:endParaRPr lang="en-US" altLang="zh-CN" dirty="0"/>
          </a:p>
          <a:p>
            <a:pPr lvl="2"/>
            <a:r>
              <a:rPr lang="zh-CN" altLang="en-US" dirty="0"/>
              <a:t>访问</a:t>
            </a:r>
          </a:p>
          <a:p>
            <a:pPr lvl="2"/>
            <a:r>
              <a:rPr lang="en-US" altLang="zh-CN" dirty="0"/>
              <a:t>unlock(</a:t>
            </a:r>
            <a:r>
              <a:rPr lang="en-US" altLang="zh-CN" dirty="0" err="1"/>
              <a:t>mutex</a:t>
            </a:r>
            <a:r>
              <a:rPr lang="en-US" altLang="zh-CN" dirty="0"/>
              <a:t>):</a:t>
            </a:r>
            <a:r>
              <a:rPr lang="zh-CN" altLang="en-US" dirty="0"/>
              <a:t>将</a:t>
            </a:r>
            <a:r>
              <a:rPr lang="en-US" altLang="zh-CN" dirty="0" err="1"/>
              <a:t>mutex</a:t>
            </a:r>
            <a:r>
              <a:rPr lang="zh-CN" altLang="en-US" dirty="0"/>
              <a:t>打开</a:t>
            </a:r>
          </a:p>
          <a:p>
            <a:pPr lvl="2"/>
            <a:endParaRPr lang="en-US" altLang="zh-CN" dirty="0"/>
          </a:p>
          <a:p>
            <a:pPr lvl="1"/>
            <a:endParaRPr lang="en-US" altLang="zh-CN" dirty="0"/>
          </a:p>
          <a:p>
            <a:pPr lvl="1"/>
            <a:endParaRPr lang="en-US" altLang="zh-CN" dirty="0"/>
          </a:p>
        </p:txBody>
      </p:sp>
      <p:sp>
        <p:nvSpPr>
          <p:cNvPr id="2" name="矩形 1"/>
          <p:cNvSpPr/>
          <p:nvPr/>
        </p:nvSpPr>
        <p:spPr>
          <a:xfrm>
            <a:off x="4756857" y="1803593"/>
            <a:ext cx="3278462" cy="461665"/>
          </a:xfrm>
          <a:prstGeom prst="rect">
            <a:avLst/>
          </a:prstGeom>
        </p:spPr>
        <p:txBody>
          <a:bodyPr wrap="none">
            <a:spAutoFit/>
          </a:bodyPr>
          <a:lstStyle/>
          <a:p>
            <a:r>
              <a:rPr kumimoji="1" lang="zh-CN" altLang="en-US" sz="2400" dirty="0">
                <a:effectLst/>
                <a:latin typeface="黑体" panose="02010609060101010101" pitchFamily="2" charset="-122"/>
                <a:ea typeface="黑体" panose="02010609060101010101" pitchFamily="2" charset="-122"/>
              </a:rPr>
              <a:t>对资源互斥访问的机制</a:t>
            </a:r>
            <a:endParaRPr lang="zh-CN" altLang="en-US" sz="2400" dirty="0">
              <a:effectLst/>
              <a:latin typeface="黑体" panose="02010609060101010101" pitchFamily="2" charset="-122"/>
              <a:ea typeface="黑体" panose="02010609060101010101" pitchFamily="2" charset="-122"/>
            </a:endParaRPr>
          </a:p>
        </p:txBody>
      </p:sp>
      <p:sp>
        <p:nvSpPr>
          <p:cNvPr id="4" name="矩形 3"/>
          <p:cNvSpPr/>
          <p:nvPr/>
        </p:nvSpPr>
        <p:spPr>
          <a:xfrm>
            <a:off x="740158" y="4221088"/>
            <a:ext cx="7416824" cy="2092881"/>
          </a:xfrm>
          <a:prstGeom prst="rect">
            <a:avLst/>
          </a:prstGeom>
        </p:spPr>
        <p:txBody>
          <a:bodyPr wrap="square">
            <a:spAutoFit/>
          </a:bodyPr>
          <a:lstStyle/>
          <a:p>
            <a:pPr>
              <a:buClr>
                <a:srgbClr val="0000FF"/>
              </a:buClr>
              <a:buFont typeface="Wingdings" pitchFamily="2" charset="2"/>
              <a:buChar char="l"/>
            </a:pPr>
            <a:r>
              <a:rPr kumimoji="1" lang="zh-CN" altLang="en-US" sz="2000" b="0" dirty="0">
                <a:effectLst/>
                <a:latin typeface="黑体" pitchFamily="49" charset="-122"/>
                <a:ea typeface="黑体" pitchFamily="49" charset="-122"/>
              </a:rPr>
              <a:t>当一个线程需要读</a:t>
            </a:r>
            <a:r>
              <a:rPr kumimoji="1" lang="en-US" altLang="zh-CN" sz="2000" b="0" dirty="0">
                <a:effectLst/>
                <a:latin typeface="黑体" pitchFamily="49" charset="-122"/>
                <a:ea typeface="黑体" pitchFamily="49" charset="-122"/>
              </a:rPr>
              <a:t>/</a:t>
            </a:r>
            <a:r>
              <a:rPr kumimoji="1" lang="zh-CN" altLang="en-US" sz="2000" b="0" dirty="0">
                <a:effectLst/>
                <a:latin typeface="黑体" pitchFamily="49" charset="-122"/>
                <a:ea typeface="黑体" pitchFamily="49" charset="-122"/>
              </a:rPr>
              <a:t>写一个共享数据时，线程首先应为该数据段设置的</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执行开锁命令：先判断</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的状态，若它已处于关锁状态，则试图访问该数据段的线程将被阻塞；若</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处于开锁状态，则将</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关上后，便去读</a:t>
            </a:r>
            <a:r>
              <a:rPr kumimoji="1" lang="en-US" altLang="zh-CN" sz="2000" b="0" dirty="0">
                <a:effectLst/>
                <a:latin typeface="黑体" pitchFamily="49" charset="-122"/>
                <a:ea typeface="黑体" pitchFamily="49" charset="-122"/>
              </a:rPr>
              <a:t>/</a:t>
            </a:r>
            <a:r>
              <a:rPr kumimoji="1" lang="zh-CN" altLang="en-US" sz="2000" b="0" dirty="0">
                <a:effectLst/>
                <a:latin typeface="黑体" pitchFamily="49" charset="-122"/>
                <a:ea typeface="黑体" pitchFamily="49" charset="-122"/>
              </a:rPr>
              <a:t>写该数据段。</a:t>
            </a:r>
          </a:p>
          <a:p>
            <a:pPr>
              <a:buClr>
                <a:srgbClr val="0000FF"/>
              </a:buClr>
              <a:buFont typeface="Wingdings" pitchFamily="2" charset="2"/>
              <a:buChar char="l"/>
            </a:pPr>
            <a:r>
              <a:rPr kumimoji="1" lang="zh-CN" altLang="en-US" sz="2000" b="0" dirty="0">
                <a:effectLst/>
                <a:latin typeface="黑体" pitchFamily="49" charset="-122"/>
                <a:ea typeface="黑体" pitchFamily="49" charset="-122"/>
              </a:rPr>
              <a:t>线程完成对数据的读</a:t>
            </a:r>
            <a:r>
              <a:rPr kumimoji="1" lang="en-US" altLang="zh-CN" sz="2000" b="0" dirty="0">
                <a:effectLst/>
                <a:latin typeface="黑体" pitchFamily="49" charset="-122"/>
                <a:ea typeface="黑体" pitchFamily="49" charset="-122"/>
              </a:rPr>
              <a:t>/</a:t>
            </a:r>
            <a:r>
              <a:rPr kumimoji="1" lang="zh-CN" altLang="en-US" sz="2000" b="0" dirty="0">
                <a:effectLst/>
                <a:latin typeface="黑体" pitchFamily="49" charset="-122"/>
                <a:ea typeface="黑体" pitchFamily="49" charset="-122"/>
              </a:rPr>
              <a:t>写后，须发出开锁命令将</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打开，同时还需将阻塞在该互斥锁上的一个进程唤醒</a:t>
            </a:r>
            <a:endParaRPr lang="zh-CN" altLang="en-US" sz="2000" b="0" dirty="0">
              <a:effectLst/>
              <a:latin typeface="黑体" pitchFamily="49" charset="-122"/>
              <a:ea typeface="黑体" pitchFamily="49" charset="-122"/>
            </a:endParaRP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bwMode="auto">
          <a:xfrm>
            <a:off x="381000" y="685800"/>
            <a:ext cx="8532813"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2.7.2 </a:t>
            </a:r>
            <a:r>
              <a:rPr lang="zh-CN" altLang="en-US" dirty="0">
                <a:latin typeface="黑体" panose="02010609060101010101" pitchFamily="2" charset="-122"/>
                <a:ea typeface="黑体" panose="02010609060101010101" pitchFamily="2" charset="-122"/>
              </a:rPr>
              <a:t>线程的同步和通信</a:t>
            </a:r>
          </a:p>
        </p:txBody>
      </p:sp>
      <p:sp>
        <p:nvSpPr>
          <p:cNvPr id="344067" name="Rectangle 3"/>
          <p:cNvSpPr>
            <a:spLocks noGrp="1" noChangeArrowheads="1"/>
          </p:cNvSpPr>
          <p:nvPr>
            <p:ph type="body" sz="half" idx="1"/>
          </p:nvPr>
        </p:nvSpPr>
        <p:spPr>
          <a:xfrm>
            <a:off x="395288" y="1196975"/>
            <a:ext cx="7632700" cy="4895850"/>
          </a:xfrm>
        </p:spPr>
        <p:txBody>
          <a:bodyPr/>
          <a:lstStyle/>
          <a:p>
            <a:endParaRPr lang="en-US" altLang="zh-CN" sz="2400" b="1" dirty="0">
              <a:latin typeface="楷体_GB2312" pitchFamily="49" charset="-122"/>
              <a:ea typeface="楷体_GB2312" pitchFamily="49" charset="-122"/>
            </a:endParaRPr>
          </a:p>
          <a:p>
            <a:pPr>
              <a:buFont typeface="Wingdings" panose="05000000000000000000" pitchFamily="2" charset="2"/>
              <a:buNone/>
            </a:pPr>
            <a:r>
              <a:rPr lang="en-US" altLang="zh-CN" sz="2400" b="1" dirty="0">
                <a:solidFill>
                  <a:srgbClr val="CC3300"/>
                </a:solidFill>
                <a:latin typeface="黑体" panose="02010609060101010101" pitchFamily="2" charset="-122"/>
                <a:ea typeface="黑体" panose="02010609060101010101" pitchFamily="2" charset="-122"/>
              </a:rPr>
              <a:t>1.</a:t>
            </a:r>
            <a:r>
              <a:rPr lang="zh-CN" altLang="en-US" sz="2400" b="1" dirty="0">
                <a:solidFill>
                  <a:srgbClr val="CC3300"/>
                </a:solidFill>
                <a:latin typeface="黑体" panose="02010609060101010101" pitchFamily="2" charset="-122"/>
                <a:ea typeface="黑体" panose="02010609060101010101" pitchFamily="2" charset="-122"/>
              </a:rPr>
              <a:t>互斥锁</a:t>
            </a:r>
          </a:p>
          <a:p>
            <a:pPr lvl="1"/>
            <a:r>
              <a:rPr lang="zh-CN" altLang="en-US" sz="2400" b="1" dirty="0">
                <a:latin typeface="黑体" panose="02010609060101010101" pitchFamily="2" charset="-122"/>
                <a:ea typeface="黑体" panose="02010609060101010101" pitchFamily="2" charset="-122"/>
              </a:rPr>
              <a:t>非阻塞方式</a:t>
            </a:r>
          </a:p>
          <a:p>
            <a:pPr lvl="2"/>
            <a:r>
              <a:rPr lang="en-US" altLang="zh-CN" b="1" dirty="0">
                <a:latin typeface="黑体" panose="02010609060101010101" pitchFamily="2" charset="-122"/>
                <a:ea typeface="黑体" panose="02010609060101010101" pitchFamily="2" charset="-122"/>
              </a:rPr>
              <a:t>if</a:t>
            </a:r>
            <a:r>
              <a:rPr lang="zh-CN" altLang="en-US" b="1" dirty="0">
                <a:latin typeface="黑体" panose="02010609060101010101" pitchFamily="2" charset="-122"/>
                <a:ea typeface="黑体" panose="02010609060101010101" pitchFamily="2" charset="-122"/>
              </a:rPr>
              <a:t>（</a:t>
            </a:r>
            <a:r>
              <a:rPr lang="en-US" altLang="zh-CN" b="1" dirty="0" err="1">
                <a:latin typeface="黑体" panose="02010609060101010101" pitchFamily="2" charset="-122"/>
                <a:ea typeface="黑体" panose="02010609060101010101" pitchFamily="2" charset="-122"/>
              </a:rPr>
              <a:t>trylock</a:t>
            </a: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then</a:t>
            </a:r>
          </a:p>
          <a:p>
            <a:pPr lvl="2"/>
            <a:r>
              <a:rPr lang="en-US" altLang="zh-CN" b="1" dirty="0">
                <a:latin typeface="黑体" panose="02010609060101010101" pitchFamily="2" charset="-122"/>
                <a:ea typeface="黑体" panose="02010609060101010101" pitchFamily="2" charset="-122"/>
              </a:rPr>
              <a:t>else</a:t>
            </a:r>
          </a:p>
          <a:p>
            <a:pPr lvl="1"/>
            <a:endParaRPr lang="en-US" altLang="zh-CN" sz="2400" b="1" dirty="0">
              <a:latin typeface="楷体_GB2312" pitchFamily="49" charset="-122"/>
              <a:ea typeface="楷体_GB2312" pitchFamily="49" charset="-122"/>
            </a:endParaRPr>
          </a:p>
        </p:txBody>
      </p:sp>
      <p:sp>
        <p:nvSpPr>
          <p:cNvPr id="3" name="矩形 2"/>
          <p:cNvSpPr/>
          <p:nvPr/>
        </p:nvSpPr>
        <p:spPr>
          <a:xfrm>
            <a:off x="4729579" y="2060848"/>
            <a:ext cx="3278462" cy="461665"/>
          </a:xfrm>
          <a:prstGeom prst="rect">
            <a:avLst/>
          </a:prstGeom>
        </p:spPr>
        <p:txBody>
          <a:bodyPr wrap="none">
            <a:spAutoFit/>
          </a:bodyPr>
          <a:lstStyle/>
          <a:p>
            <a:r>
              <a:rPr kumimoji="1" lang="zh-CN" altLang="en-US" sz="2400" dirty="0">
                <a:effectLst/>
                <a:latin typeface="黑体" panose="02010609060101010101" pitchFamily="2" charset="-122"/>
                <a:ea typeface="黑体" panose="02010609060101010101" pitchFamily="2" charset="-122"/>
              </a:rPr>
              <a:t>减少线程被阻塞的机会</a:t>
            </a:r>
          </a:p>
        </p:txBody>
      </p:sp>
      <p:sp>
        <p:nvSpPr>
          <p:cNvPr id="4" name="矩形 3"/>
          <p:cNvSpPr/>
          <p:nvPr/>
        </p:nvSpPr>
        <p:spPr>
          <a:xfrm>
            <a:off x="899592" y="3878318"/>
            <a:ext cx="6768752" cy="461665"/>
          </a:xfrm>
          <a:prstGeom prst="rect">
            <a:avLst/>
          </a:prstGeom>
        </p:spPr>
        <p:txBody>
          <a:bodyPr wrap="square">
            <a:spAutoFit/>
          </a:bodyPr>
          <a:lstStyle/>
          <a:p>
            <a:pPr>
              <a:spcBef>
                <a:spcPct val="15000"/>
              </a:spcBef>
            </a:pPr>
            <a:r>
              <a:rPr kumimoji="1" lang="zh-CN" altLang="en-US" sz="2400" dirty="0">
                <a:effectLst/>
                <a:latin typeface="黑体" pitchFamily="49" charset="-122"/>
                <a:ea typeface="黑体" pitchFamily="49" charset="-122"/>
              </a:rPr>
              <a:t>当一个线程利用</a:t>
            </a:r>
            <a:r>
              <a:rPr kumimoji="1" lang="en-US" altLang="zh-CN" sz="2400" dirty="0">
                <a:effectLst/>
                <a:latin typeface="黑体" pitchFamily="49" charset="-122"/>
                <a:ea typeface="黑体" pitchFamily="49" charset="-122"/>
              </a:rPr>
              <a:t>TRYLOCK</a:t>
            </a:r>
            <a:r>
              <a:rPr kumimoji="1" lang="zh-CN" altLang="en-US" sz="2400" dirty="0">
                <a:effectLst/>
                <a:latin typeface="黑体" pitchFamily="49" charset="-122"/>
                <a:ea typeface="黑体" pitchFamily="49" charset="-122"/>
              </a:rPr>
              <a:t>命令访问</a:t>
            </a:r>
            <a:r>
              <a:rPr kumimoji="1" lang="en-US" altLang="zh-CN" sz="2400" dirty="0" err="1">
                <a:effectLst/>
                <a:latin typeface="黑体" pitchFamily="49" charset="-122"/>
                <a:ea typeface="黑体" pitchFamily="49" charset="-122"/>
              </a:rPr>
              <a:t>mutex</a:t>
            </a:r>
            <a:r>
              <a:rPr kumimoji="1" lang="zh-CN" altLang="en-US" sz="2400" dirty="0">
                <a:effectLst/>
                <a:latin typeface="黑体" pitchFamily="49" charset="-122"/>
                <a:ea typeface="黑体" pitchFamily="49" charset="-122"/>
              </a:rPr>
              <a:t>时，</a:t>
            </a:r>
          </a:p>
        </p:txBody>
      </p:sp>
      <p:sp>
        <p:nvSpPr>
          <p:cNvPr id="5" name="矩形 4"/>
          <p:cNvSpPr/>
          <p:nvPr/>
        </p:nvSpPr>
        <p:spPr>
          <a:xfrm>
            <a:off x="892319" y="4509120"/>
            <a:ext cx="7455615" cy="1169551"/>
          </a:xfrm>
          <a:prstGeom prst="rect">
            <a:avLst/>
          </a:prstGeom>
        </p:spPr>
        <p:txBody>
          <a:bodyPr wrap="square">
            <a:spAutoFit/>
          </a:bodyPr>
          <a:lstStyle/>
          <a:p>
            <a:pPr marL="342900" indent="-342900">
              <a:buClr>
                <a:srgbClr val="0000FF"/>
              </a:buClr>
              <a:buSzPct val="70000"/>
              <a:buFont typeface="Wingdings" pitchFamily="2" charset="2"/>
              <a:buChar char="l"/>
            </a:pPr>
            <a:r>
              <a:rPr kumimoji="1" lang="zh-CN" altLang="en-US" sz="2000" b="0" dirty="0">
                <a:effectLst/>
                <a:latin typeface="黑体" pitchFamily="49" charset="-122"/>
                <a:ea typeface="黑体" pitchFamily="49" charset="-122"/>
              </a:rPr>
              <a:t>若</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处于开锁状态，</a:t>
            </a:r>
            <a:r>
              <a:rPr kumimoji="1" lang="en-US" altLang="zh-CN" sz="2000" b="0" dirty="0">
                <a:effectLst/>
                <a:latin typeface="黑体" pitchFamily="49" charset="-122"/>
                <a:ea typeface="黑体" pitchFamily="49" charset="-122"/>
              </a:rPr>
              <a:t>TRYLOCK</a:t>
            </a:r>
            <a:r>
              <a:rPr kumimoji="1" lang="zh-CN" altLang="en-US" sz="2000" b="0" dirty="0">
                <a:effectLst/>
                <a:latin typeface="黑体" pitchFamily="49" charset="-122"/>
                <a:ea typeface="黑体" pitchFamily="49" charset="-122"/>
              </a:rPr>
              <a:t>返回一个指示成功的状态码；</a:t>
            </a:r>
          </a:p>
          <a:p>
            <a:pPr marL="342900" indent="-342900">
              <a:buClr>
                <a:srgbClr val="0000FF"/>
              </a:buClr>
              <a:buSzPct val="70000"/>
              <a:buFont typeface="Wingdings" pitchFamily="2" charset="2"/>
              <a:buChar char="l"/>
            </a:pPr>
            <a:r>
              <a:rPr kumimoji="1" lang="zh-CN" altLang="en-US" sz="2000" b="0" dirty="0">
                <a:effectLst/>
                <a:latin typeface="黑体" pitchFamily="49" charset="-122"/>
                <a:ea typeface="黑体" pitchFamily="49" charset="-122"/>
              </a:rPr>
              <a:t>若</a:t>
            </a:r>
            <a:r>
              <a:rPr kumimoji="1" lang="en-US" altLang="zh-CN" sz="2000" b="0" dirty="0" err="1">
                <a:effectLst/>
                <a:latin typeface="黑体" pitchFamily="49" charset="-122"/>
                <a:ea typeface="黑体" pitchFamily="49" charset="-122"/>
              </a:rPr>
              <a:t>mutex</a:t>
            </a:r>
            <a:r>
              <a:rPr kumimoji="1" lang="zh-CN" altLang="en-US" sz="2000" b="0" dirty="0">
                <a:effectLst/>
                <a:latin typeface="黑体" pitchFamily="49" charset="-122"/>
                <a:ea typeface="黑体" pitchFamily="49" charset="-122"/>
              </a:rPr>
              <a:t>处于关锁状态，则</a:t>
            </a:r>
            <a:r>
              <a:rPr kumimoji="1" lang="en-US" altLang="zh-CN" sz="2000" b="0" dirty="0">
                <a:effectLst/>
                <a:latin typeface="黑体" pitchFamily="49" charset="-122"/>
                <a:ea typeface="黑体" pitchFamily="49" charset="-122"/>
              </a:rPr>
              <a:t>TRYLOCK</a:t>
            </a:r>
            <a:r>
              <a:rPr kumimoji="1" lang="zh-CN" altLang="en-US" sz="2000" b="0" dirty="0">
                <a:effectLst/>
                <a:latin typeface="黑体" pitchFamily="49" charset="-122"/>
                <a:ea typeface="黑体" pitchFamily="49" charset="-122"/>
              </a:rPr>
              <a:t>并不会阻塞该线程，而是返回一个指示操作失败的状态码。</a:t>
            </a:r>
          </a:p>
        </p:txBody>
      </p:sp>
    </p:spTree>
    <p:extLst>
      <p:ext uri="{BB962C8B-B14F-4D97-AF65-F5344CB8AC3E}">
        <p14:creationId xmlns:p14="http://schemas.microsoft.com/office/powerpoint/2010/main" val="207362256"/>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1" name="Rectangle 3"/>
          <p:cNvSpPr>
            <a:spLocks noGrp="1" noChangeArrowheads="1"/>
          </p:cNvSpPr>
          <p:nvPr>
            <p:ph type="body" sz="half" idx="1"/>
          </p:nvPr>
        </p:nvSpPr>
        <p:spPr>
          <a:xfrm>
            <a:off x="304800" y="762000"/>
            <a:ext cx="7632700" cy="5547320"/>
          </a:xfrm>
        </p:spPr>
        <p:txBody>
          <a:bodyPr>
            <a:normAutofit fontScale="92500" lnSpcReduction="10000"/>
          </a:bodyPr>
          <a:lstStyle/>
          <a:p>
            <a:pPr>
              <a:buNone/>
            </a:pPr>
            <a:r>
              <a:rPr lang="en-US" altLang="zh-CN" sz="3000" b="1" dirty="0">
                <a:solidFill>
                  <a:srgbClr val="CC3300"/>
                </a:solidFill>
                <a:latin typeface="黑体" panose="02010609060101010101" pitchFamily="2" charset="-122"/>
                <a:ea typeface="黑体" panose="02010609060101010101" pitchFamily="2" charset="-122"/>
              </a:rPr>
              <a:t>2.</a:t>
            </a:r>
            <a:r>
              <a:rPr lang="zh-CN" altLang="en-US" sz="3000" b="1" dirty="0">
                <a:solidFill>
                  <a:srgbClr val="CC3300"/>
                </a:solidFill>
                <a:latin typeface="黑体" panose="02010609060101010101" pitchFamily="2" charset="-122"/>
                <a:ea typeface="黑体" panose="02010609060101010101" pitchFamily="2" charset="-122"/>
              </a:rPr>
              <a:t>条件变量</a:t>
            </a:r>
          </a:p>
          <a:p>
            <a:pPr lvl="1"/>
            <a:r>
              <a:rPr lang="zh-CN" altLang="en-US" sz="2400" b="1" dirty="0">
                <a:latin typeface="黑体" panose="02010609060101010101" pitchFamily="2" charset="-122"/>
                <a:ea typeface="黑体" panose="02010609060101010101" pitchFamily="2" charset="-122"/>
              </a:rPr>
              <a:t>在许多情况下，只利用互斥锁</a:t>
            </a:r>
            <a:r>
              <a:rPr lang="en-US" altLang="zh-CN" sz="2400" b="1" dirty="0" err="1">
                <a:latin typeface="黑体" panose="02010609060101010101" pitchFamily="2" charset="-122"/>
                <a:ea typeface="黑体" panose="02010609060101010101" pitchFamily="2" charset="-122"/>
              </a:rPr>
              <a:t>mutex</a:t>
            </a:r>
            <a:r>
              <a:rPr lang="zh-CN" altLang="en-US" sz="2400" b="1" dirty="0">
                <a:latin typeface="黑体" panose="02010609060101010101" pitchFamily="2" charset="-122"/>
                <a:ea typeface="黑体" panose="02010609060101010101" pitchFamily="2" charset="-122"/>
              </a:rPr>
              <a:t>来实现互斥访问，可能会引起死锁（例如进入一临界区后又访问某个临界区的资源）</a:t>
            </a:r>
            <a:endParaRPr lang="en-US" altLang="zh-CN" sz="2400" b="1" dirty="0">
              <a:latin typeface="黑体" panose="02010609060101010101" pitchFamily="2" charset="-122"/>
              <a:ea typeface="黑体" panose="02010609060101010101" pitchFamily="2" charset="-122"/>
            </a:endParaRPr>
          </a:p>
          <a:p>
            <a:pPr lvl="1"/>
            <a:r>
              <a:rPr lang="zh-CN" altLang="en-US" sz="2400" b="1" dirty="0">
                <a:latin typeface="黑体" panose="02010609060101010101" pitchFamily="2" charset="-122"/>
                <a:ea typeface="黑体" panose="02010609060101010101" pitchFamily="2" charset="-122"/>
              </a:rPr>
              <a:t>引入条件变量以防死锁，每一个条件变量通常都与一个互斥锁一起使用</a:t>
            </a:r>
            <a:endParaRPr lang="en-US" altLang="zh-CN" sz="2400" b="1" dirty="0">
              <a:latin typeface="黑体" panose="02010609060101010101" pitchFamily="2" charset="-122"/>
              <a:ea typeface="黑体" panose="02010609060101010101" pitchFamily="2" charset="-122"/>
            </a:endParaRPr>
          </a:p>
          <a:p>
            <a:pPr lvl="1">
              <a:buFont typeface="Times New Roman" panose="02020603050405020304" pitchFamily="18" charset="0"/>
              <a:buNone/>
            </a:pPr>
            <a:endParaRPr lang="zh-CN" altLang="en-US" sz="2400" b="1" dirty="0">
              <a:latin typeface="黑体" panose="02010609060101010101" pitchFamily="2" charset="-122"/>
              <a:ea typeface="黑体" panose="02010609060101010101" pitchFamily="2" charset="-122"/>
            </a:endParaRPr>
          </a:p>
          <a:p>
            <a:pPr>
              <a:buNone/>
            </a:pPr>
            <a:r>
              <a:rPr lang="en-US" altLang="zh-CN" sz="3000" b="1" dirty="0">
                <a:solidFill>
                  <a:srgbClr val="CC3300"/>
                </a:solidFill>
                <a:latin typeface="黑体" panose="02010609060101010101" pitchFamily="2" charset="-122"/>
                <a:ea typeface="黑体" panose="02010609060101010101" pitchFamily="2" charset="-122"/>
              </a:rPr>
              <a:t>3.</a:t>
            </a:r>
            <a:r>
              <a:rPr lang="zh-CN" altLang="en-US" sz="3000" b="1" dirty="0">
                <a:solidFill>
                  <a:srgbClr val="CC3300"/>
                </a:solidFill>
                <a:latin typeface="黑体" panose="02010609060101010101" pitchFamily="2" charset="-122"/>
                <a:ea typeface="黑体" panose="02010609060101010101" pitchFamily="2" charset="-122"/>
              </a:rPr>
              <a:t>信号量机制</a:t>
            </a:r>
          </a:p>
          <a:p>
            <a:pPr lvl="1"/>
            <a:r>
              <a:rPr lang="zh-CN" altLang="en-US" sz="2400" b="1" dirty="0">
                <a:latin typeface="黑体" panose="02010609060101010101" pitchFamily="2" charset="-122"/>
                <a:ea typeface="黑体" panose="02010609060101010101" pitchFamily="2" charset="-122"/>
              </a:rPr>
              <a:t>私用信号量（</a:t>
            </a:r>
            <a:r>
              <a:rPr lang="en-US" altLang="zh-CN" sz="2400" b="1" dirty="0">
                <a:latin typeface="黑体" panose="02010609060101010101" pitchFamily="2" charset="-122"/>
                <a:ea typeface="黑体" panose="02010609060101010101" pitchFamily="2" charset="-122"/>
              </a:rPr>
              <a:t>private semaphore)</a:t>
            </a:r>
          </a:p>
          <a:p>
            <a:pPr lvl="2"/>
            <a:r>
              <a:rPr lang="zh-CN" altLang="en-US" b="1" dirty="0">
                <a:latin typeface="黑体" panose="02010609060101010101" pitchFamily="2" charset="-122"/>
                <a:ea typeface="黑体" panose="02010609060101010101" pitchFamily="2" charset="-122"/>
              </a:rPr>
              <a:t>作用域在一个进程中，进程自己设置</a:t>
            </a:r>
            <a:endParaRPr lang="en-US" altLang="zh-CN" b="1" dirty="0">
              <a:latin typeface="黑体" panose="02010609060101010101" pitchFamily="2" charset="-122"/>
              <a:ea typeface="黑体" panose="02010609060101010101" pitchFamily="2" charset="-122"/>
            </a:endParaRPr>
          </a:p>
          <a:p>
            <a:pPr lvl="2"/>
            <a:r>
              <a:rPr lang="zh-CN" altLang="en-US" b="1" dirty="0">
                <a:latin typeface="黑体" panose="02010609060101010101" pitchFamily="2" charset="-122"/>
                <a:ea typeface="黑体" panose="02010609060101010101" pitchFamily="2" charset="-122"/>
              </a:rPr>
              <a:t>对</a:t>
            </a:r>
            <a:r>
              <a:rPr lang="en-US" altLang="zh-CN" b="1" dirty="0">
                <a:latin typeface="黑体" panose="02010609060101010101" pitchFamily="2" charset="-122"/>
                <a:ea typeface="黑体" panose="02010609060101010101" pitchFamily="2" charset="-122"/>
              </a:rPr>
              <a:t>OS</a:t>
            </a:r>
            <a:r>
              <a:rPr lang="zh-CN" altLang="en-US" b="1" dirty="0">
                <a:latin typeface="黑体" panose="02010609060101010101" pitchFamily="2" charset="-122"/>
                <a:ea typeface="黑体" panose="02010609060101010101" pitchFamily="2" charset="-122"/>
              </a:rPr>
              <a:t>不可见，不安全</a:t>
            </a:r>
          </a:p>
          <a:p>
            <a:pPr lvl="1"/>
            <a:r>
              <a:rPr lang="zh-CN" altLang="en-US" sz="2400" b="1" dirty="0">
                <a:latin typeface="黑体" panose="02010609060101010101" pitchFamily="2" charset="-122"/>
                <a:ea typeface="黑体" panose="02010609060101010101" pitchFamily="2" charset="-122"/>
              </a:rPr>
              <a:t>公用信号量（</a:t>
            </a:r>
            <a:r>
              <a:rPr lang="en-US" altLang="zh-CN" sz="2400" b="1" dirty="0">
                <a:latin typeface="黑体" panose="02010609060101010101" pitchFamily="2" charset="-122"/>
                <a:ea typeface="黑体" panose="02010609060101010101" pitchFamily="2" charset="-122"/>
              </a:rPr>
              <a:t>public semaphore)</a:t>
            </a:r>
          </a:p>
          <a:p>
            <a:pPr lvl="2"/>
            <a:r>
              <a:rPr lang="zh-CN" altLang="en-US" b="1" dirty="0">
                <a:latin typeface="黑体" panose="02010609060101010101" pitchFamily="2" charset="-122"/>
                <a:ea typeface="黑体" panose="02010609060101010101" pitchFamily="2" charset="-122"/>
              </a:rPr>
              <a:t>作用于多个进程间</a:t>
            </a:r>
            <a:endParaRPr lang="en-US" altLang="zh-CN" b="1" dirty="0">
              <a:latin typeface="黑体" panose="02010609060101010101" pitchFamily="2" charset="-122"/>
              <a:ea typeface="黑体" panose="02010609060101010101" pitchFamily="2" charset="-122"/>
            </a:endParaRPr>
          </a:p>
          <a:p>
            <a:pPr lvl="2"/>
            <a:r>
              <a:rPr lang="en-US" altLang="zh-CN" b="1" dirty="0">
                <a:latin typeface="黑体" panose="02010609060101010101" pitchFamily="2" charset="-122"/>
                <a:ea typeface="黑体" panose="02010609060101010101" pitchFamily="2" charset="-122"/>
              </a:rPr>
              <a:t>OS</a:t>
            </a:r>
            <a:r>
              <a:rPr lang="zh-CN" altLang="en-US" b="1" dirty="0">
                <a:latin typeface="黑体" panose="02010609060101010101" pitchFamily="2" charset="-122"/>
                <a:ea typeface="黑体" panose="02010609060101010101" pitchFamily="2" charset="-122"/>
              </a:rPr>
              <a:t>管理，安全</a:t>
            </a:r>
          </a:p>
          <a:p>
            <a:pPr lvl="2"/>
            <a:endParaRPr lang="zh-CN" altLang="en-US" b="1" dirty="0">
              <a:latin typeface="黑体" panose="02010609060101010101" pitchFamily="2" charset="-122"/>
              <a:ea typeface="黑体" panose="02010609060101010101" pitchFamily="2" charset="-122"/>
            </a:endParaRPr>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3582" y="193675"/>
            <a:ext cx="8229600" cy="1143000"/>
          </a:xfrm>
          <a:noFill/>
          <a:ln>
            <a:miter lim="800000"/>
          </a:ln>
        </p:spPr>
        <p:txBody>
          <a:bodyPr vert="horz" wrap="square" lIns="91440" tIns="45720" rIns="91440" bIns="45720" numCol="1" rtlCol="0" anchor="t" anchorCtr="0" compatLnSpc="1">
            <a:normAutofit/>
          </a:bodyPr>
          <a:lstStyle/>
          <a:p>
            <a:r>
              <a:rPr lang="zh-CN" altLang="en-US" dirty="0">
                <a:latin typeface="黑体" panose="02010609060101010101" pitchFamily="2" charset="-122"/>
                <a:ea typeface="黑体" panose="02010609060101010101" pitchFamily="2" charset="-122"/>
              </a:rPr>
              <a:t>线程的实现</a:t>
            </a:r>
          </a:p>
        </p:txBody>
      </p:sp>
      <p:sp>
        <p:nvSpPr>
          <p:cNvPr id="3" name="文本占位符 2"/>
          <p:cNvSpPr>
            <a:spLocks noGrp="1"/>
          </p:cNvSpPr>
          <p:nvPr>
            <p:ph type="body" sz="half" idx="1"/>
          </p:nvPr>
        </p:nvSpPr>
        <p:spPr>
          <a:xfrm>
            <a:off x="393582" y="1196975"/>
            <a:ext cx="8426890" cy="4895850"/>
          </a:xfrm>
        </p:spPr>
        <p:txBody>
          <a:bodyPr>
            <a:normAutofit fontScale="92500" lnSpcReduction="20000"/>
          </a:bodyPr>
          <a:lstStyle/>
          <a:p>
            <a:r>
              <a:rPr lang="zh-CN" altLang="en-US" sz="2600" b="1" dirty="0">
                <a:solidFill>
                  <a:srgbClr val="0066FF"/>
                </a:solidFill>
              </a:rPr>
              <a:t>用户级线程</a:t>
            </a:r>
            <a:r>
              <a:rPr lang="en-US" altLang="zh-CN" sz="2600" b="1" dirty="0">
                <a:solidFill>
                  <a:srgbClr val="0066FF"/>
                </a:solidFill>
              </a:rPr>
              <a:t>: </a:t>
            </a:r>
            <a:r>
              <a:rPr lang="zh-CN" altLang="en-US" sz="2600" dirty="0"/>
              <a:t>线程管理的全部工作由应用程序来做，在用户空间内实现，内核是不知道线程的存在的。线程库是线程运行的支撑环境</a:t>
            </a:r>
          </a:p>
          <a:p>
            <a:r>
              <a:rPr lang="zh-CN" altLang="en-US" sz="2600" b="1" dirty="0">
                <a:solidFill>
                  <a:srgbClr val="0066FF"/>
                </a:solidFill>
              </a:rPr>
              <a:t>内核级线程</a:t>
            </a:r>
            <a:r>
              <a:rPr lang="en-US" altLang="zh-CN" sz="2600" b="1" dirty="0">
                <a:solidFill>
                  <a:srgbClr val="0066FF"/>
                </a:solidFill>
              </a:rPr>
              <a:t>: </a:t>
            </a:r>
            <a:r>
              <a:rPr lang="zh-CN" altLang="en-US" sz="2600" dirty="0"/>
              <a:t>线程管理的全部工作由</a:t>
            </a:r>
            <a:r>
              <a:rPr lang="en-US" altLang="zh-CN" sz="2600" dirty="0"/>
              <a:t>OS</a:t>
            </a:r>
            <a:r>
              <a:rPr lang="zh-CN" altLang="en-US" sz="2600" dirty="0"/>
              <a:t>内核来做</a:t>
            </a:r>
            <a:endParaRPr lang="en-US" altLang="zh-CN" sz="2600" dirty="0"/>
          </a:p>
          <a:p>
            <a:endParaRPr lang="en-US" altLang="zh-CN" sz="2600" b="1" dirty="0">
              <a:solidFill>
                <a:srgbClr val="0066FF"/>
              </a:solidFill>
            </a:endParaRPr>
          </a:p>
          <a:p>
            <a:r>
              <a:rPr lang="zh-CN" altLang="en-US" sz="2600" b="1" dirty="0">
                <a:solidFill>
                  <a:srgbClr val="0066FF"/>
                </a:solidFill>
              </a:rPr>
              <a:t>用户级线程</a:t>
            </a:r>
            <a:r>
              <a:rPr lang="zh-CN" altLang="en-US" sz="2600" dirty="0"/>
              <a:t>不依赖于内核，</a:t>
            </a:r>
            <a:r>
              <a:rPr lang="zh-CN" altLang="en-US" sz="2600" b="1" dirty="0">
                <a:solidFill>
                  <a:srgbClr val="0066FF"/>
                </a:solidFill>
              </a:rPr>
              <a:t>内核级线程</a:t>
            </a:r>
            <a:r>
              <a:rPr lang="zh-CN" altLang="en-US" sz="2600" dirty="0"/>
              <a:t>依赖内核，其创建、撤销和切换都由内核实现，在内核中为其保留一张线程控制表</a:t>
            </a:r>
            <a:endParaRPr lang="en-US" altLang="zh-CN" sz="2600" dirty="0"/>
          </a:p>
          <a:p>
            <a:endParaRPr lang="en-US" altLang="zh-CN" sz="2600" dirty="0"/>
          </a:p>
          <a:p>
            <a:pPr marL="0" indent="0">
              <a:buNone/>
            </a:pPr>
            <a:r>
              <a:rPr lang="zh-CN" altLang="en-US" sz="2600" dirty="0"/>
              <a:t>比较：</a:t>
            </a:r>
            <a:endParaRPr lang="en-US" altLang="zh-CN" sz="2600" dirty="0"/>
          </a:p>
          <a:p>
            <a:r>
              <a:rPr lang="zh-CN" altLang="en-US" sz="2600" b="1" dirty="0">
                <a:solidFill>
                  <a:srgbClr val="0066FF"/>
                </a:solidFill>
              </a:rPr>
              <a:t>线程的调度和切换速度：</a:t>
            </a:r>
            <a:endParaRPr lang="en-US" altLang="zh-CN" sz="2600" b="1" dirty="0">
              <a:solidFill>
                <a:srgbClr val="0066FF"/>
              </a:solidFill>
            </a:endParaRPr>
          </a:p>
          <a:p>
            <a:pPr lvl="1"/>
            <a:r>
              <a:rPr lang="zh-CN" altLang="en-US" sz="2200" dirty="0"/>
              <a:t>内核级线程切换类似于进程切换，但速度快于进程切换。</a:t>
            </a:r>
            <a:endParaRPr lang="en-US" altLang="zh-CN" sz="2200" dirty="0"/>
          </a:p>
          <a:p>
            <a:pPr lvl="1"/>
            <a:r>
              <a:rPr lang="zh-CN" altLang="en-US" sz="2200" dirty="0"/>
              <a:t>用户级线程切换通常发生在同一用户进程的诸线程间，无需进入内核，更快。</a:t>
            </a:r>
            <a:endParaRPr lang="en-US" altLang="zh-CN" sz="2200" dirty="0"/>
          </a:p>
          <a:p>
            <a:pPr lvl="1"/>
            <a:endParaRPr lang="en-US" altLang="zh-CN" sz="1600" dirty="0"/>
          </a:p>
          <a:p>
            <a:pPr lvl="1"/>
            <a:endParaRPr lang="en-US" altLang="zh-CN" sz="1600" dirty="0"/>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393582" y="193675"/>
            <a:ext cx="8229600" cy="1143000"/>
          </a:xfrm>
          <a:noFill/>
          <a:ln>
            <a:miter lim="800000"/>
          </a:ln>
        </p:spPr>
        <p:txBody>
          <a:bodyPr vert="horz" wrap="square" lIns="91440" tIns="45720" rIns="91440" bIns="45720" numCol="1" rtlCol="0" anchor="t" anchorCtr="0" compatLnSpc="1">
            <a:normAutofit/>
          </a:bodyPr>
          <a:lstStyle/>
          <a:p>
            <a:r>
              <a:rPr lang="zh-CN" altLang="en-US" dirty="0">
                <a:latin typeface="黑体" panose="02010609060101010101" pitchFamily="2" charset="-122"/>
                <a:ea typeface="黑体" panose="02010609060101010101" pitchFamily="2" charset="-122"/>
              </a:rPr>
              <a:t>线程的实现</a:t>
            </a:r>
          </a:p>
        </p:txBody>
      </p:sp>
      <p:sp>
        <p:nvSpPr>
          <p:cNvPr id="6" name="文本占位符 2"/>
          <p:cNvSpPr>
            <a:spLocks noGrp="1"/>
          </p:cNvSpPr>
          <p:nvPr>
            <p:ph type="body" sz="half" idx="1"/>
          </p:nvPr>
        </p:nvSpPr>
        <p:spPr>
          <a:xfrm>
            <a:off x="393582" y="1196975"/>
            <a:ext cx="8426890" cy="4895850"/>
          </a:xfrm>
        </p:spPr>
        <p:txBody>
          <a:bodyPr>
            <a:normAutofit/>
          </a:bodyPr>
          <a:lstStyle/>
          <a:p>
            <a:pPr marL="342900" lvl="1" indent="-342900">
              <a:buFont typeface="Arial" panose="020B0604020202020204" pitchFamily="34" charset="0"/>
              <a:buChar char="•"/>
            </a:pPr>
            <a:r>
              <a:rPr lang="zh-CN" altLang="en-US" sz="2400" b="1" dirty="0">
                <a:solidFill>
                  <a:srgbClr val="0066FF"/>
                </a:solidFill>
              </a:rPr>
              <a:t>系统调用（用户级线程对内核是以进程为单位；这时进入系统态，并阻塞调用者）</a:t>
            </a:r>
            <a:endParaRPr lang="en-US" altLang="zh-CN" sz="2400" b="1" dirty="0">
              <a:solidFill>
                <a:srgbClr val="0066FF"/>
              </a:solidFill>
            </a:endParaRPr>
          </a:p>
          <a:p>
            <a:pPr lvl="1"/>
            <a:r>
              <a:rPr lang="zh-CN" altLang="en-US" sz="1800" dirty="0"/>
              <a:t>当一个进程含多个用户线程，其中某一个线程进行系统调用，由于内核不知道这些线程的存在，因此将进程阻塞。</a:t>
            </a:r>
            <a:endParaRPr lang="en-US" altLang="zh-CN" sz="1800" dirty="0"/>
          </a:p>
          <a:p>
            <a:pPr lvl="1"/>
            <a:r>
              <a:rPr lang="zh-CN" altLang="en-US" sz="1800" dirty="0"/>
              <a:t>当一个进程含多个系统线程，其中某一线程进行系统调用，则阻塞该线程，进程仍可运行。</a:t>
            </a:r>
            <a:endParaRPr lang="en-US" altLang="zh-CN" sz="1800" dirty="0"/>
          </a:p>
          <a:p>
            <a:endParaRPr lang="en-US" altLang="zh-CN" sz="2400" b="1" dirty="0">
              <a:solidFill>
                <a:srgbClr val="0066FF"/>
              </a:solidFill>
            </a:endParaRPr>
          </a:p>
          <a:p>
            <a:r>
              <a:rPr lang="zh-CN" altLang="en-US" sz="2400" b="1" dirty="0">
                <a:solidFill>
                  <a:srgbClr val="0066FF"/>
                </a:solidFill>
              </a:rPr>
              <a:t>线程执行时间（用户级以用户进程为单位；由内核分配</a:t>
            </a:r>
            <a:r>
              <a:rPr lang="en-US" altLang="zh-CN" sz="2400" b="1" dirty="0">
                <a:solidFill>
                  <a:srgbClr val="0066FF"/>
                </a:solidFill>
              </a:rPr>
              <a:t>)</a:t>
            </a:r>
            <a:endParaRPr lang="en-US" altLang="zh-CN" sz="2400" dirty="0">
              <a:solidFill>
                <a:srgbClr val="0066FF"/>
              </a:solidFill>
            </a:endParaRPr>
          </a:p>
          <a:p>
            <a:pPr lvl="1"/>
            <a:r>
              <a:rPr lang="zh-CN" altLang="en-US" sz="1800" dirty="0"/>
              <a:t>用户级线程以进程为单位平均分配时间，对线程间并发执行并不有利。</a:t>
            </a:r>
            <a:endParaRPr lang="en-US" altLang="zh-CN" sz="1800" dirty="0"/>
          </a:p>
          <a:p>
            <a:pPr lvl="1"/>
            <a:r>
              <a:rPr lang="zh-CN" altLang="en-US" sz="1800" dirty="0"/>
              <a:t>系统级线程以线程为单位平均分配时间。</a:t>
            </a:r>
            <a:endParaRPr lang="en-US" altLang="zh-CN" sz="1800" dirty="0"/>
          </a:p>
          <a:p>
            <a:pPr lvl="1"/>
            <a:endParaRPr lang="en-US" altLang="zh-CN" sz="1600" dirty="0"/>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654779" y="1412776"/>
            <a:ext cx="7920880" cy="4154984"/>
          </a:xfrm>
          <a:prstGeom prst="rect">
            <a:avLst/>
          </a:prstGeom>
        </p:spPr>
        <p:txBody>
          <a:bodyPr wrap="square">
            <a:spAutoFit/>
          </a:bodyPr>
          <a:lstStyle/>
          <a:p>
            <a:r>
              <a:rPr lang="en-US" altLang="zh-CN" sz="2400" dirty="0">
                <a:effectLst/>
                <a:latin typeface="+mn-ea"/>
                <a:ea typeface="+mn-ea"/>
              </a:rPr>
              <a:t>Linux</a:t>
            </a:r>
            <a:r>
              <a:rPr lang="zh-CN" altLang="zh-CN" sz="2400" dirty="0">
                <a:effectLst/>
                <a:latin typeface="+mn-ea"/>
                <a:ea typeface="+mn-ea"/>
              </a:rPr>
              <a:t>内核在完成初始之后，会把控制权交给应用程序。只有当硬件中断、软中断、异常等发生时，</a:t>
            </a:r>
            <a:r>
              <a:rPr lang="en-US" altLang="zh-CN" sz="2400" dirty="0">
                <a:effectLst/>
                <a:latin typeface="+mn-ea"/>
                <a:ea typeface="+mn-ea"/>
              </a:rPr>
              <a:t>CPU</a:t>
            </a:r>
            <a:r>
              <a:rPr lang="zh-CN" altLang="zh-CN" sz="2400" dirty="0">
                <a:effectLst/>
                <a:latin typeface="+mn-ea"/>
                <a:ea typeface="+mn-ea"/>
              </a:rPr>
              <a:t>才会从用户空间切换到内核空间来执行相应的处理，完成后又回来用户空间。</a:t>
            </a:r>
            <a:endParaRPr lang="en-US" altLang="zh-CN" sz="2400" dirty="0">
              <a:effectLst/>
              <a:latin typeface="+mn-ea"/>
              <a:ea typeface="+mn-ea"/>
            </a:endParaRPr>
          </a:p>
          <a:p>
            <a:endParaRPr lang="en-US" altLang="zh-CN" sz="2400" dirty="0">
              <a:effectLst/>
              <a:latin typeface="+mn-ea"/>
              <a:ea typeface="+mn-ea"/>
            </a:endParaRPr>
          </a:p>
          <a:p>
            <a:r>
              <a:rPr lang="zh-CN" altLang="zh-CN" sz="2400" dirty="0">
                <a:effectLst/>
                <a:latin typeface="+mn-ea"/>
                <a:ea typeface="+mn-ea"/>
              </a:rPr>
              <a:t>如果内核需要周期性地做一些事情</a:t>
            </a:r>
            <a:r>
              <a:rPr lang="en-US" altLang="zh-CN" sz="2400" dirty="0">
                <a:effectLst/>
                <a:latin typeface="+mn-ea"/>
                <a:ea typeface="+mn-ea"/>
              </a:rPr>
              <a:t>(</a:t>
            </a:r>
            <a:r>
              <a:rPr lang="zh-CN" altLang="zh-CN" sz="2400" dirty="0">
                <a:effectLst/>
                <a:latin typeface="+mn-ea"/>
                <a:ea typeface="+mn-ea"/>
              </a:rPr>
              <a:t>比如页面的换入换出，磁盘高速缓存的刷新等</a:t>
            </a:r>
            <a:r>
              <a:rPr lang="en-US" altLang="zh-CN" sz="2400" dirty="0">
                <a:effectLst/>
                <a:latin typeface="+mn-ea"/>
                <a:ea typeface="+mn-ea"/>
              </a:rPr>
              <a:t>)</a:t>
            </a:r>
            <a:r>
              <a:rPr lang="zh-CN" altLang="zh-CN" sz="2400" dirty="0">
                <a:effectLst/>
                <a:latin typeface="+mn-ea"/>
                <a:ea typeface="+mn-ea"/>
              </a:rPr>
              <a:t>，又该怎么办呢？</a:t>
            </a:r>
            <a:endParaRPr lang="en-US" altLang="zh-CN" sz="2400" dirty="0">
              <a:effectLst/>
              <a:latin typeface="+mn-ea"/>
              <a:ea typeface="+mn-ea"/>
            </a:endParaRPr>
          </a:p>
          <a:p>
            <a:endParaRPr lang="en-US" altLang="zh-CN" sz="2400" dirty="0">
              <a:effectLst/>
              <a:latin typeface="+mn-ea"/>
              <a:ea typeface="+mn-ea"/>
            </a:endParaRPr>
          </a:p>
          <a:p>
            <a:r>
              <a:rPr lang="zh-CN" altLang="zh-CN" sz="2400" dirty="0">
                <a:effectLst/>
                <a:latin typeface="+mn-ea"/>
                <a:ea typeface="+mn-ea"/>
              </a:rPr>
              <a:t>内核线程</a:t>
            </a:r>
            <a:r>
              <a:rPr lang="en-US" altLang="zh-CN" sz="2400" dirty="0">
                <a:effectLst/>
                <a:latin typeface="+mn-ea"/>
                <a:ea typeface="+mn-ea"/>
              </a:rPr>
              <a:t>(</a:t>
            </a:r>
            <a:r>
              <a:rPr lang="zh-CN" altLang="zh-CN" sz="2400" dirty="0">
                <a:effectLst/>
                <a:latin typeface="+mn-ea"/>
                <a:ea typeface="+mn-ea"/>
              </a:rPr>
              <a:t>内核进程</a:t>
            </a:r>
            <a:r>
              <a:rPr lang="en-US" altLang="zh-CN" sz="2400" dirty="0">
                <a:effectLst/>
                <a:latin typeface="+mn-ea"/>
                <a:ea typeface="+mn-ea"/>
              </a:rPr>
              <a:t>)</a:t>
            </a:r>
            <a:r>
              <a:rPr lang="zh-CN" altLang="zh-CN" sz="2400" dirty="0">
                <a:effectLst/>
                <a:latin typeface="+mn-ea"/>
                <a:ea typeface="+mn-ea"/>
              </a:rPr>
              <a:t>可以解决这个问题。</a:t>
            </a:r>
          </a:p>
        </p:txBody>
      </p:sp>
      <p:sp>
        <p:nvSpPr>
          <p:cNvPr id="7" name="标题 1"/>
          <p:cNvSpPr>
            <a:spLocks noGrp="1"/>
          </p:cNvSpPr>
          <p:nvPr>
            <p:ph type="title"/>
          </p:nvPr>
        </p:nvSpPr>
        <p:spPr>
          <a:xfrm>
            <a:off x="393582" y="193675"/>
            <a:ext cx="8229600" cy="1143000"/>
          </a:xfrm>
          <a:noFill/>
          <a:ln>
            <a:miter lim="800000"/>
          </a:ln>
        </p:spPr>
        <p:txBody>
          <a:bodyPr vert="horz" wrap="square" lIns="91440" tIns="45720" rIns="91440" bIns="45720" numCol="1" rtlCol="0" anchor="t" anchorCtr="0" compatLnSpc="1">
            <a:normAutofit/>
          </a:bodyPr>
          <a:lstStyle/>
          <a:p>
            <a:r>
              <a:rPr lang="zh-CN" altLang="en-US" dirty="0">
                <a:latin typeface="黑体" panose="02010609060101010101" pitchFamily="2" charset="-122"/>
                <a:ea typeface="黑体" panose="02010609060101010101" pitchFamily="2" charset="-122"/>
              </a:rPr>
              <a:t>内核线程</a:t>
            </a:r>
          </a:p>
        </p:txBody>
      </p:sp>
    </p:spTree>
    <p:extLst>
      <p:ext uri="{BB962C8B-B14F-4D97-AF65-F5344CB8AC3E}">
        <p14:creationId xmlns:p14="http://schemas.microsoft.com/office/powerpoint/2010/main" val="39421317"/>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80310" y="1305428"/>
            <a:ext cx="2995546" cy="3016210"/>
          </a:xfrm>
          <a:prstGeom prst="rect">
            <a:avLst/>
          </a:prstGeom>
        </p:spPr>
        <p:txBody>
          <a:bodyPr wrap="square">
            <a:spAutoFit/>
          </a:bodyPr>
          <a:lstStyle/>
          <a:p>
            <a:pPr algn="just"/>
            <a:r>
              <a:rPr lang="zh-CN" altLang="zh-CN" sz="2000" dirty="0">
                <a:effectLst/>
                <a:latin typeface="+mn-ea"/>
                <a:ea typeface="+mn-ea"/>
              </a:rPr>
              <a:t>内核线程</a:t>
            </a:r>
            <a:r>
              <a:rPr lang="en-US" altLang="zh-CN" sz="2000" dirty="0">
                <a:effectLst/>
                <a:latin typeface="+mn-ea"/>
                <a:ea typeface="+mn-ea"/>
              </a:rPr>
              <a:t>(kernel thread)</a:t>
            </a:r>
            <a:r>
              <a:rPr lang="zh-CN" altLang="zh-CN" sz="2000" dirty="0">
                <a:effectLst/>
                <a:latin typeface="+mn-ea"/>
                <a:ea typeface="+mn-ea"/>
              </a:rPr>
              <a:t>是由内核自己创建的线程，也叫做守护线程</a:t>
            </a:r>
            <a:r>
              <a:rPr lang="en-US" altLang="zh-CN" sz="2000" dirty="0">
                <a:effectLst/>
                <a:latin typeface="+mn-ea"/>
                <a:ea typeface="+mn-ea"/>
              </a:rPr>
              <a:t>(</a:t>
            </a:r>
            <a:r>
              <a:rPr lang="en-US" altLang="zh-CN" sz="2000" dirty="0" err="1">
                <a:effectLst/>
                <a:latin typeface="+mn-ea"/>
                <a:ea typeface="+mn-ea"/>
              </a:rPr>
              <a:t>deamon</a:t>
            </a:r>
            <a:r>
              <a:rPr lang="en-US" altLang="zh-CN" sz="2000" dirty="0">
                <a:effectLst/>
                <a:latin typeface="+mn-ea"/>
                <a:ea typeface="+mn-ea"/>
              </a:rPr>
              <a:t>)</a:t>
            </a:r>
            <a:r>
              <a:rPr lang="zh-CN" altLang="zh-CN" sz="2000" dirty="0">
                <a:effectLst/>
                <a:latin typeface="+mn-ea"/>
                <a:ea typeface="+mn-ea"/>
              </a:rPr>
              <a:t>。</a:t>
            </a:r>
            <a:endParaRPr lang="en-US" altLang="zh-CN" sz="2000" dirty="0">
              <a:effectLst/>
              <a:latin typeface="+mn-ea"/>
              <a:ea typeface="+mn-ea"/>
            </a:endParaRPr>
          </a:p>
          <a:p>
            <a:pPr algn="just"/>
            <a:r>
              <a:rPr lang="zh-CN" altLang="zh-CN" sz="2000" dirty="0">
                <a:effectLst/>
                <a:latin typeface="+mn-ea"/>
                <a:ea typeface="+mn-ea"/>
              </a:rPr>
              <a:t>在终端上用命令</a:t>
            </a:r>
            <a:r>
              <a:rPr lang="en-US" altLang="zh-CN" sz="2000" dirty="0">
                <a:effectLst/>
                <a:latin typeface="+mn-ea"/>
                <a:ea typeface="+mn-ea"/>
              </a:rPr>
              <a:t>"</a:t>
            </a:r>
            <a:r>
              <a:rPr lang="en-US" altLang="zh-CN" sz="2000" dirty="0" err="1">
                <a:effectLst/>
                <a:latin typeface="+mn-ea"/>
                <a:ea typeface="+mn-ea"/>
              </a:rPr>
              <a:t>ps</a:t>
            </a:r>
            <a:r>
              <a:rPr lang="en-US" altLang="zh-CN" sz="2000" dirty="0">
                <a:effectLst/>
                <a:latin typeface="+mn-ea"/>
                <a:ea typeface="+mn-ea"/>
              </a:rPr>
              <a:t> -Al"</a:t>
            </a:r>
            <a:r>
              <a:rPr lang="zh-CN" altLang="zh-CN" sz="2000" dirty="0">
                <a:effectLst/>
                <a:latin typeface="+mn-ea"/>
                <a:ea typeface="+mn-ea"/>
              </a:rPr>
              <a:t>列出的所有进程中，名字以</a:t>
            </a:r>
            <a:r>
              <a:rPr lang="en-US" altLang="zh-CN" sz="2000" dirty="0">
                <a:effectLst/>
                <a:latin typeface="+mn-ea"/>
                <a:ea typeface="+mn-ea"/>
              </a:rPr>
              <a:t>k</a:t>
            </a:r>
            <a:r>
              <a:rPr lang="zh-CN" altLang="zh-CN" sz="2000" dirty="0">
                <a:effectLst/>
                <a:latin typeface="+mn-ea"/>
                <a:ea typeface="+mn-ea"/>
              </a:rPr>
              <a:t>开关以</a:t>
            </a:r>
            <a:r>
              <a:rPr lang="en-US" altLang="zh-CN" sz="2000" dirty="0">
                <a:effectLst/>
                <a:latin typeface="+mn-ea"/>
                <a:ea typeface="+mn-ea"/>
              </a:rPr>
              <a:t>d</a:t>
            </a:r>
            <a:r>
              <a:rPr lang="zh-CN" altLang="zh-CN" sz="2000" dirty="0">
                <a:effectLst/>
                <a:latin typeface="+mn-ea"/>
                <a:ea typeface="+mn-ea"/>
              </a:rPr>
              <a:t>结尾的往往都是内核线程，比如</a:t>
            </a:r>
            <a:r>
              <a:rPr lang="en-US" altLang="zh-CN" sz="2000" dirty="0" err="1">
                <a:effectLst/>
                <a:latin typeface="+mn-ea"/>
                <a:ea typeface="+mn-ea"/>
              </a:rPr>
              <a:t>kthreadd</a:t>
            </a:r>
            <a:r>
              <a:rPr lang="zh-CN" altLang="zh-CN" sz="2000" dirty="0">
                <a:effectLst/>
                <a:latin typeface="+mn-ea"/>
                <a:ea typeface="+mn-ea"/>
              </a:rPr>
              <a:t>、</a:t>
            </a:r>
            <a:r>
              <a:rPr lang="en-US" altLang="zh-CN" sz="2000" dirty="0" err="1">
                <a:effectLst/>
                <a:latin typeface="+mn-ea"/>
                <a:ea typeface="+mn-ea"/>
              </a:rPr>
              <a:t>kswapd</a:t>
            </a:r>
            <a:r>
              <a:rPr lang="zh-CN" altLang="zh-CN" sz="2000" dirty="0">
                <a:effectLst/>
                <a:latin typeface="+mn-ea"/>
                <a:ea typeface="+mn-ea"/>
              </a:rPr>
              <a:t>。</a:t>
            </a:r>
          </a:p>
        </p:txBody>
      </p:sp>
      <p:sp>
        <p:nvSpPr>
          <p:cNvPr id="6" name="标题 1"/>
          <p:cNvSpPr>
            <a:spLocks noGrp="1"/>
          </p:cNvSpPr>
          <p:nvPr>
            <p:ph type="title"/>
          </p:nvPr>
        </p:nvSpPr>
        <p:spPr>
          <a:xfrm>
            <a:off x="393582" y="193675"/>
            <a:ext cx="8229600" cy="1143000"/>
          </a:xfrm>
          <a:noFill/>
          <a:ln>
            <a:miter lim="800000"/>
          </a:ln>
        </p:spPr>
        <p:txBody>
          <a:bodyPr vert="horz" wrap="square" lIns="91440" tIns="45720" rIns="91440" bIns="45720" numCol="1" rtlCol="0" anchor="t" anchorCtr="0" compatLnSpc="1">
            <a:normAutofit/>
          </a:bodyPr>
          <a:lstStyle/>
          <a:p>
            <a:r>
              <a:rPr lang="zh-CN" altLang="en-US" dirty="0">
                <a:latin typeface="黑体" panose="02010609060101010101" pitchFamily="2" charset="-122"/>
                <a:ea typeface="黑体" panose="02010609060101010101" pitchFamily="2" charset="-122"/>
              </a:rPr>
              <a:t>内核线程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1268760"/>
            <a:ext cx="5645414" cy="3348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 name="矩形 33"/>
          <p:cNvSpPr/>
          <p:nvPr/>
        </p:nvSpPr>
        <p:spPr>
          <a:xfrm>
            <a:off x="284360" y="4869160"/>
            <a:ext cx="8640960" cy="1631216"/>
          </a:xfrm>
          <a:prstGeom prst="rect">
            <a:avLst/>
          </a:prstGeom>
        </p:spPr>
        <p:txBody>
          <a:bodyPr wrap="square">
            <a:spAutoFit/>
          </a:bodyPr>
          <a:lstStyle/>
          <a:p>
            <a:r>
              <a:rPr lang="zh-CN" altLang="zh-CN" sz="2000" dirty="0">
                <a:effectLst/>
                <a:latin typeface="+mn-ea"/>
                <a:ea typeface="+mn-ea"/>
              </a:rPr>
              <a:t>在</a:t>
            </a:r>
            <a:r>
              <a:rPr lang="en-US" altLang="zh-CN" sz="2000" dirty="0">
                <a:effectLst/>
                <a:latin typeface="+mn-ea"/>
                <a:ea typeface="+mn-ea"/>
              </a:rPr>
              <a:t>Linux</a:t>
            </a:r>
            <a:r>
              <a:rPr lang="zh-CN" altLang="zh-CN" sz="2000" dirty="0">
                <a:effectLst/>
                <a:latin typeface="+mn-ea"/>
                <a:ea typeface="+mn-ea"/>
              </a:rPr>
              <a:t>内核启动的最后阶段，系统会创建两个内核线程，一个是</a:t>
            </a:r>
            <a:r>
              <a:rPr lang="en-US" altLang="zh-CN" sz="2000" dirty="0" err="1">
                <a:effectLst/>
                <a:latin typeface="+mn-ea"/>
                <a:ea typeface="+mn-ea"/>
              </a:rPr>
              <a:t>init</a:t>
            </a:r>
            <a:r>
              <a:rPr lang="zh-CN" altLang="zh-CN" sz="2000" dirty="0">
                <a:effectLst/>
                <a:latin typeface="+mn-ea"/>
                <a:ea typeface="+mn-ea"/>
              </a:rPr>
              <a:t>，一个是</a:t>
            </a:r>
            <a:r>
              <a:rPr lang="en-US" altLang="zh-CN" sz="2000" dirty="0" err="1">
                <a:effectLst/>
                <a:latin typeface="+mn-ea"/>
                <a:ea typeface="+mn-ea"/>
              </a:rPr>
              <a:t>kthreadd</a:t>
            </a:r>
            <a:r>
              <a:rPr lang="zh-CN" altLang="zh-CN" sz="2000" dirty="0">
                <a:effectLst/>
                <a:latin typeface="+mn-ea"/>
                <a:ea typeface="+mn-ea"/>
              </a:rPr>
              <a:t>。其中</a:t>
            </a:r>
            <a:r>
              <a:rPr lang="en-US" altLang="zh-CN" sz="2000" dirty="0" err="1">
                <a:effectLst/>
                <a:latin typeface="+mn-ea"/>
                <a:ea typeface="+mn-ea"/>
              </a:rPr>
              <a:t>init</a:t>
            </a:r>
            <a:r>
              <a:rPr lang="zh-CN" altLang="zh-CN" sz="2000" dirty="0">
                <a:effectLst/>
                <a:latin typeface="+mn-ea"/>
                <a:ea typeface="+mn-ea"/>
              </a:rPr>
              <a:t>线程的作用是运行文件系统上的一系列</a:t>
            </a:r>
            <a:r>
              <a:rPr lang="en-US" altLang="zh-CN" sz="2000" dirty="0">
                <a:effectLst/>
                <a:latin typeface="+mn-ea"/>
                <a:ea typeface="+mn-ea"/>
              </a:rPr>
              <a:t>"</a:t>
            </a:r>
            <a:r>
              <a:rPr lang="en-US" altLang="zh-CN" sz="2000" dirty="0" err="1">
                <a:effectLst/>
                <a:latin typeface="+mn-ea"/>
                <a:ea typeface="+mn-ea"/>
              </a:rPr>
              <a:t>init</a:t>
            </a:r>
            <a:r>
              <a:rPr lang="en-US" altLang="zh-CN" sz="2000" dirty="0">
                <a:effectLst/>
                <a:latin typeface="+mn-ea"/>
                <a:ea typeface="+mn-ea"/>
              </a:rPr>
              <a:t>"</a:t>
            </a:r>
            <a:r>
              <a:rPr lang="zh-CN" altLang="zh-CN" sz="2000" dirty="0">
                <a:effectLst/>
                <a:latin typeface="+mn-ea"/>
                <a:ea typeface="+mn-ea"/>
              </a:rPr>
              <a:t>脚本，并启动</a:t>
            </a:r>
            <a:r>
              <a:rPr lang="en-US" altLang="zh-CN" sz="2000" dirty="0">
                <a:effectLst/>
                <a:latin typeface="+mn-ea"/>
                <a:ea typeface="+mn-ea"/>
              </a:rPr>
              <a:t>shell</a:t>
            </a:r>
            <a:r>
              <a:rPr lang="zh-CN" altLang="zh-CN" sz="2000" dirty="0">
                <a:effectLst/>
                <a:latin typeface="+mn-ea"/>
                <a:ea typeface="+mn-ea"/>
              </a:rPr>
              <a:t>进程，所以</a:t>
            </a:r>
            <a:r>
              <a:rPr lang="en-US" altLang="zh-CN" sz="2000" dirty="0" err="1">
                <a:effectLst/>
                <a:latin typeface="+mn-ea"/>
                <a:ea typeface="+mn-ea"/>
              </a:rPr>
              <a:t>init</a:t>
            </a:r>
            <a:r>
              <a:rPr lang="zh-CN" altLang="zh-CN" sz="2000" dirty="0">
                <a:effectLst/>
                <a:latin typeface="+mn-ea"/>
                <a:ea typeface="+mn-ea"/>
              </a:rPr>
              <a:t>线程称得上是系统中所有用户进程的祖先，它的</a:t>
            </a:r>
            <a:r>
              <a:rPr lang="en-US" altLang="zh-CN" sz="2000" dirty="0" err="1">
                <a:effectLst/>
                <a:latin typeface="+mn-ea"/>
                <a:ea typeface="+mn-ea"/>
              </a:rPr>
              <a:t>pid</a:t>
            </a:r>
            <a:r>
              <a:rPr lang="zh-CN" altLang="zh-CN" sz="2000" dirty="0">
                <a:effectLst/>
                <a:latin typeface="+mn-ea"/>
                <a:ea typeface="+mn-ea"/>
              </a:rPr>
              <a:t>是</a:t>
            </a:r>
            <a:r>
              <a:rPr lang="en-US" altLang="zh-CN" sz="2000" dirty="0">
                <a:effectLst/>
                <a:latin typeface="+mn-ea"/>
                <a:ea typeface="+mn-ea"/>
              </a:rPr>
              <a:t>1</a:t>
            </a:r>
            <a:r>
              <a:rPr lang="zh-CN" altLang="zh-CN" sz="2000" dirty="0">
                <a:effectLst/>
                <a:latin typeface="+mn-ea"/>
                <a:ea typeface="+mn-ea"/>
              </a:rPr>
              <a:t>。</a:t>
            </a:r>
            <a:r>
              <a:rPr lang="en-US" altLang="zh-CN" sz="2000" dirty="0" err="1">
                <a:effectLst/>
                <a:latin typeface="+mn-ea"/>
                <a:ea typeface="+mn-ea"/>
              </a:rPr>
              <a:t>kthreadd</a:t>
            </a:r>
            <a:r>
              <a:rPr lang="zh-CN" altLang="zh-CN" sz="2000" dirty="0">
                <a:effectLst/>
                <a:latin typeface="+mn-ea"/>
                <a:ea typeface="+mn-ea"/>
              </a:rPr>
              <a:t>线程是内核的守护线程，在内核正常工作时，它永远不退出，是一个死循环，它的</a:t>
            </a:r>
            <a:r>
              <a:rPr lang="en-US" altLang="zh-CN" sz="2000" dirty="0" err="1">
                <a:effectLst/>
                <a:latin typeface="+mn-ea"/>
                <a:ea typeface="+mn-ea"/>
              </a:rPr>
              <a:t>pid</a:t>
            </a:r>
            <a:r>
              <a:rPr lang="zh-CN" altLang="zh-CN" sz="2000" dirty="0">
                <a:effectLst/>
                <a:latin typeface="+mn-ea"/>
                <a:ea typeface="+mn-ea"/>
              </a:rPr>
              <a:t>是</a:t>
            </a:r>
            <a:r>
              <a:rPr lang="en-US" altLang="zh-CN" sz="2000" dirty="0">
                <a:effectLst/>
                <a:latin typeface="+mn-ea"/>
                <a:ea typeface="+mn-ea"/>
              </a:rPr>
              <a:t>2</a:t>
            </a:r>
            <a:r>
              <a:rPr lang="zh-CN" altLang="zh-CN" sz="2000" dirty="0">
                <a:effectLst/>
                <a:latin typeface="+mn-ea"/>
                <a:ea typeface="+mn-ea"/>
              </a:rPr>
              <a:t>。</a:t>
            </a:r>
            <a:endParaRPr lang="zh-CN" altLang="en-US" sz="2000" dirty="0">
              <a:effectLst/>
              <a:latin typeface="+mn-ea"/>
              <a:ea typeface="+mn-ea"/>
            </a:endParaRPr>
          </a:p>
        </p:txBody>
      </p:sp>
    </p:spTree>
    <p:extLst>
      <p:ext uri="{BB962C8B-B14F-4D97-AF65-F5344CB8AC3E}">
        <p14:creationId xmlns:p14="http://schemas.microsoft.com/office/powerpoint/2010/main" val="2682444870"/>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3" name="Text Box 3"/>
          <p:cNvSpPr txBox="1">
            <a:spLocks noChangeArrowheads="1"/>
          </p:cNvSpPr>
          <p:nvPr/>
        </p:nvSpPr>
        <p:spPr bwMode="auto">
          <a:xfrm>
            <a:off x="381000" y="1371600"/>
            <a:ext cx="8305800" cy="1200329"/>
          </a:xfrm>
          <a:prstGeom prst="rect">
            <a:avLst/>
          </a:prstGeom>
          <a:noFill/>
          <a:ln w="9525">
            <a:noFill/>
            <a:miter lim="800000"/>
          </a:ln>
          <a:effectLst/>
        </p:spPr>
        <p:txBody>
          <a:bodyPr>
            <a:spAutoFit/>
          </a:bodyPr>
          <a:lstStyle/>
          <a:p>
            <a:r>
              <a:rPr kumimoji="1" lang="en-US" altLang="zh-CN" sz="2400" dirty="0">
                <a:effectLst/>
                <a:latin typeface="楷体_GB2312" pitchFamily="49" charset="-122"/>
                <a:ea typeface="楷体_GB2312" pitchFamily="49" charset="-122"/>
              </a:rPr>
              <a:t>1.</a:t>
            </a:r>
            <a:r>
              <a:rPr kumimoji="1" lang="zh-CN" altLang="en-US" sz="2400" dirty="0">
                <a:effectLst/>
                <a:latin typeface="黑体" panose="02010609060101010101" pitchFamily="2" charset="-122"/>
                <a:ea typeface="黑体" panose="02010609060101010101" pitchFamily="2" charset="-122"/>
              </a:rPr>
              <a:t>为了实现程序的并发执行，</a:t>
            </a:r>
            <a:r>
              <a:rPr kumimoji="1" lang="en-US" altLang="zh-CN" sz="2400" dirty="0">
                <a:effectLst/>
                <a:latin typeface="黑体" panose="02010609060101010101" pitchFamily="2" charset="-122"/>
                <a:ea typeface="黑体" panose="02010609060101010101" pitchFamily="2" charset="-122"/>
              </a:rPr>
              <a:t>OS</a:t>
            </a:r>
            <a:r>
              <a:rPr kumimoji="1" lang="zh-CN" altLang="en-US" sz="2400" dirty="0">
                <a:effectLst/>
                <a:latin typeface="黑体" panose="02010609060101010101" pitchFamily="2" charset="-122"/>
                <a:ea typeface="黑体" panose="02010609060101010101" pitchFamily="2" charset="-122"/>
              </a:rPr>
              <a:t>提供了进程的概念模型，在此模型中，每个进程有自己的状态，可以认为它运行在属于自己的虚拟</a:t>
            </a:r>
            <a:r>
              <a:rPr kumimoji="1" lang="en-US" altLang="zh-CN" sz="2400" dirty="0">
                <a:effectLst/>
                <a:latin typeface="黑体" panose="02010609060101010101" pitchFamily="2" charset="-122"/>
                <a:ea typeface="黑体" panose="02010609060101010101" pitchFamily="2" charset="-122"/>
              </a:rPr>
              <a:t>CPU</a:t>
            </a:r>
            <a:r>
              <a:rPr kumimoji="1" lang="zh-CN" altLang="en-US" sz="2400" dirty="0">
                <a:effectLst/>
                <a:latin typeface="黑体" panose="02010609060101010101" pitchFamily="2" charset="-122"/>
                <a:ea typeface="黑体" panose="02010609060101010101" pitchFamily="2" charset="-122"/>
              </a:rPr>
              <a:t>上。</a:t>
            </a:r>
          </a:p>
        </p:txBody>
      </p:sp>
      <p:sp>
        <p:nvSpPr>
          <p:cNvPr id="619524" name="Text Box 4"/>
          <p:cNvSpPr txBox="1">
            <a:spLocks noChangeArrowheads="1"/>
          </p:cNvSpPr>
          <p:nvPr/>
        </p:nvSpPr>
        <p:spPr bwMode="auto">
          <a:xfrm>
            <a:off x="381000" y="2743200"/>
            <a:ext cx="8077200" cy="830997"/>
          </a:xfrm>
          <a:prstGeom prst="rect">
            <a:avLst/>
          </a:prstGeom>
          <a:noFill/>
          <a:ln w="9525">
            <a:noFill/>
            <a:miter lim="800000"/>
          </a:ln>
          <a:effectLst/>
        </p:spPr>
        <p:txBody>
          <a:bodyPr>
            <a:spAutoFit/>
          </a:bodyPr>
          <a:lstStyle/>
          <a:p>
            <a:r>
              <a:rPr kumimoji="1" lang="en-US" altLang="zh-CN" sz="2400" dirty="0">
                <a:effectLst/>
                <a:latin typeface="黑体" panose="02010609060101010101" pitchFamily="2" charset="-122"/>
                <a:ea typeface="黑体" panose="02010609060101010101" pitchFamily="2" charset="-122"/>
              </a:rPr>
              <a:t>2.</a:t>
            </a:r>
            <a:r>
              <a:rPr kumimoji="1" lang="zh-CN" altLang="en-US" sz="2400" dirty="0">
                <a:effectLst/>
                <a:latin typeface="黑体" panose="02010609060101010101" pitchFamily="2" charset="-122"/>
                <a:ea typeface="黑体" panose="02010609060101010101" pitchFamily="2" charset="-122"/>
              </a:rPr>
              <a:t>有时进程须相互作用，从而导致竞争条件，在竞争条件下，时序决定运行结果，运行结果具有不可再现性。</a:t>
            </a:r>
          </a:p>
        </p:txBody>
      </p:sp>
      <p:sp>
        <p:nvSpPr>
          <p:cNvPr id="619525" name="Text Box 5"/>
          <p:cNvSpPr txBox="1">
            <a:spLocks noChangeArrowheads="1"/>
          </p:cNvSpPr>
          <p:nvPr/>
        </p:nvSpPr>
        <p:spPr bwMode="auto">
          <a:xfrm>
            <a:off x="381000" y="3886200"/>
            <a:ext cx="8305800" cy="457200"/>
          </a:xfrm>
          <a:prstGeom prst="rect">
            <a:avLst/>
          </a:prstGeom>
          <a:noFill/>
          <a:ln w="9525">
            <a:noFill/>
            <a:miter lim="800000"/>
          </a:ln>
          <a:effectLst/>
        </p:spPr>
        <p:txBody>
          <a:bodyPr>
            <a:spAutoFit/>
          </a:bodyPr>
          <a:lstStyle/>
          <a:p>
            <a:r>
              <a:rPr kumimoji="1" lang="en-US" altLang="zh-CN" sz="2400" dirty="0">
                <a:effectLst/>
                <a:latin typeface="黑体" panose="02010609060101010101" pitchFamily="2" charset="-122"/>
                <a:ea typeface="黑体" panose="02010609060101010101" pitchFamily="2" charset="-122"/>
              </a:rPr>
              <a:t>3.</a:t>
            </a:r>
            <a:r>
              <a:rPr kumimoji="1" lang="zh-CN" altLang="en-US" sz="2400" dirty="0">
                <a:effectLst/>
                <a:latin typeface="黑体" panose="02010609060101010101" pitchFamily="2" charset="-122"/>
                <a:ea typeface="黑体" panose="02010609060101010101" pitchFamily="2" charset="-122"/>
              </a:rPr>
              <a:t>为了避免竞争条件，引入临界区概念，临界区提供了互斥。</a:t>
            </a:r>
          </a:p>
        </p:txBody>
      </p:sp>
      <p:sp>
        <p:nvSpPr>
          <p:cNvPr id="619526" name="Text Box 6"/>
          <p:cNvSpPr txBox="1">
            <a:spLocks noChangeArrowheads="1"/>
          </p:cNvSpPr>
          <p:nvPr/>
        </p:nvSpPr>
        <p:spPr bwMode="auto">
          <a:xfrm>
            <a:off x="304800" y="4800600"/>
            <a:ext cx="8305800" cy="830997"/>
          </a:xfrm>
          <a:prstGeom prst="rect">
            <a:avLst/>
          </a:prstGeom>
          <a:noFill/>
          <a:ln w="9525">
            <a:noFill/>
            <a:miter lim="800000"/>
          </a:ln>
          <a:effectLst/>
        </p:spPr>
        <p:txBody>
          <a:bodyPr>
            <a:spAutoFit/>
          </a:bodyPr>
          <a:lstStyle/>
          <a:p>
            <a:r>
              <a:rPr kumimoji="1" lang="en-US" altLang="zh-CN" sz="2400" dirty="0">
                <a:effectLst/>
                <a:latin typeface="黑体" panose="02010609060101010101" pitchFamily="2" charset="-122"/>
                <a:ea typeface="黑体" panose="02010609060101010101" pitchFamily="2" charset="-122"/>
              </a:rPr>
              <a:t>4.</a:t>
            </a:r>
            <a:r>
              <a:rPr kumimoji="1" lang="zh-CN" altLang="en-US" sz="2400" dirty="0">
                <a:effectLst/>
                <a:latin typeface="黑体" panose="02010609060101010101" pitchFamily="2" charset="-122"/>
                <a:ea typeface="黑体" panose="02010609060101010101" pitchFamily="2" charset="-122"/>
              </a:rPr>
              <a:t>进程间通过原语通信，这些原语确保同一时刻只可以有一个进程访问临界区，从而保证了互斥。</a:t>
            </a:r>
          </a:p>
        </p:txBody>
      </p:sp>
      <p:sp>
        <p:nvSpPr>
          <p:cNvPr id="619527" name="WordArt 7"/>
          <p:cNvSpPr>
            <a:spLocks noChangeArrowheads="1" noChangeShapeType="1" noTextEdit="1"/>
          </p:cNvSpPr>
          <p:nvPr/>
        </p:nvSpPr>
        <p:spPr bwMode="auto">
          <a:xfrm>
            <a:off x="3352800" y="609600"/>
            <a:ext cx="2155304" cy="533400"/>
          </a:xfrm>
          <a:prstGeom prst="rect">
            <a:avLst/>
          </a:prstGeom>
        </p:spPr>
        <p:txBody>
          <a:bodyPr wrap="none" fromWordArt="1">
            <a:prstTxWarp prst="textPlain">
              <a:avLst>
                <a:gd name="adj" fmla="val 50000"/>
              </a:avLst>
            </a:prstTxWarp>
          </a:bodyPr>
          <a:lstStyle/>
          <a:p>
            <a:pPr algn="ctr"/>
            <a:r>
              <a:rPr lang="zh-CN" altLang="en-US" sz="3600" kern="10" dirty="0">
                <a:ln w="9525">
                  <a:noFill/>
                  <a:miter lim="800000"/>
                </a:ln>
                <a:solidFill>
                  <a:srgbClr val="993300"/>
                </a:solidFill>
                <a:effectLst/>
                <a:latin typeface="宋体" panose="02010600030101010101" pitchFamily="2" charset="-122"/>
                <a:ea typeface="宋体" panose="02010600030101010101" pitchFamily="2" charset="-122"/>
              </a:rPr>
              <a:t>进程小结</a:t>
            </a:r>
          </a:p>
        </p:txBody>
      </p:sp>
    </p:spTree>
  </p:cSld>
  <p:clrMapOvr>
    <a:masterClrMapping/>
  </p:clrMapOvr>
  <p:transition>
    <p:zoom dir="in"/>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p:cNvSpPr>
            <a:spLocks noChangeArrowheads="1"/>
          </p:cNvSpPr>
          <p:nvPr/>
        </p:nvSpPr>
        <p:spPr bwMode="auto">
          <a:xfrm>
            <a:off x="381000" y="3505200"/>
            <a:ext cx="8305800" cy="1200329"/>
          </a:xfrm>
          <a:prstGeom prst="rect">
            <a:avLst/>
          </a:prstGeom>
          <a:noFill/>
          <a:ln w="9525">
            <a:noFill/>
            <a:miter lim="800000"/>
          </a:ln>
          <a:effectLst/>
        </p:spPr>
        <p:txBody>
          <a:bodyPr>
            <a:spAutoFit/>
          </a:bodyPr>
          <a:lstStyle/>
          <a:p>
            <a:r>
              <a:rPr kumimoji="1" lang="en-US" altLang="zh-CN" sz="2400" dirty="0">
                <a:effectLst/>
                <a:latin typeface="黑体" panose="02010609060101010101" pitchFamily="2" charset="-122"/>
                <a:ea typeface="黑体" panose="02010609060101010101" pitchFamily="2" charset="-122"/>
              </a:rPr>
              <a:t>6.</a:t>
            </a:r>
            <a:r>
              <a:rPr kumimoji="1" lang="zh-CN" altLang="en-US" sz="2400" dirty="0">
                <a:effectLst/>
                <a:latin typeface="黑体" panose="02010609060101010101" pitchFamily="2" charset="-122"/>
                <a:ea typeface="黑体" panose="02010609060101010101" pitchFamily="2" charset="-122"/>
              </a:rPr>
              <a:t>经典问题包括生产者消费者、哲学家进餐、读者写者等，实际上，每一种新出现的原语的第一个测试是看它能否解决这些经典问题。</a:t>
            </a:r>
          </a:p>
        </p:txBody>
      </p:sp>
      <p:sp>
        <p:nvSpPr>
          <p:cNvPr id="620547" name="Text Box 3"/>
          <p:cNvSpPr txBox="1">
            <a:spLocks noChangeArrowheads="1"/>
          </p:cNvSpPr>
          <p:nvPr/>
        </p:nvSpPr>
        <p:spPr bwMode="auto">
          <a:xfrm>
            <a:off x="304800" y="1752600"/>
            <a:ext cx="8610600" cy="1200329"/>
          </a:xfrm>
          <a:prstGeom prst="rect">
            <a:avLst/>
          </a:prstGeom>
          <a:noFill/>
          <a:ln w="9525">
            <a:noFill/>
            <a:miter lim="800000"/>
          </a:ln>
          <a:effectLst/>
        </p:spPr>
        <p:txBody>
          <a:bodyPr>
            <a:spAutoFit/>
          </a:bodyPr>
          <a:lstStyle/>
          <a:p>
            <a:r>
              <a:rPr kumimoji="1" lang="en-US" altLang="zh-CN" sz="2400" dirty="0">
                <a:effectLst/>
                <a:latin typeface="黑体" panose="02010609060101010101" pitchFamily="2" charset="-122"/>
                <a:ea typeface="黑体" panose="02010609060101010101" pitchFamily="2" charset="-122"/>
              </a:rPr>
              <a:t>5.</a:t>
            </a:r>
            <a:r>
              <a:rPr kumimoji="1" lang="zh-CN" altLang="en-US" sz="2400" dirty="0">
                <a:effectLst/>
                <a:latin typeface="黑体" panose="02010609060101010101" pitchFamily="2" charset="-122"/>
                <a:ea typeface="黑体" panose="02010609060101010101" pitchFamily="2" charset="-122"/>
              </a:rPr>
              <a:t>现在有各种原语：信号量、管程和消息传递，从理论上讲，这些原语是等价的，每一种原语都可以实现其他的原语，在实际系统中，信号量和消息传递用得最多。</a:t>
            </a:r>
          </a:p>
        </p:txBody>
      </p:sp>
      <p:sp>
        <p:nvSpPr>
          <p:cNvPr id="5" name="WordArt 7"/>
          <p:cNvSpPr>
            <a:spLocks noChangeArrowheads="1" noChangeShapeType="1" noTextEdit="1"/>
          </p:cNvSpPr>
          <p:nvPr/>
        </p:nvSpPr>
        <p:spPr bwMode="auto">
          <a:xfrm>
            <a:off x="3352800" y="609600"/>
            <a:ext cx="2155304" cy="533400"/>
          </a:xfrm>
          <a:prstGeom prst="rect">
            <a:avLst/>
          </a:prstGeom>
        </p:spPr>
        <p:txBody>
          <a:bodyPr wrap="none" fromWordArt="1">
            <a:prstTxWarp prst="textPlain">
              <a:avLst>
                <a:gd name="adj" fmla="val 50000"/>
              </a:avLst>
            </a:prstTxWarp>
          </a:bodyPr>
          <a:lstStyle/>
          <a:p>
            <a:pPr algn="ctr"/>
            <a:r>
              <a:rPr lang="zh-CN" altLang="en-US" sz="3600" kern="10" dirty="0">
                <a:ln w="9525">
                  <a:noFill/>
                  <a:miter lim="800000"/>
                </a:ln>
                <a:solidFill>
                  <a:srgbClr val="993300"/>
                </a:solidFill>
                <a:effectLst/>
                <a:latin typeface="宋体" panose="02010600030101010101" pitchFamily="2" charset="-122"/>
                <a:ea typeface="宋体" panose="02010600030101010101" pitchFamily="2" charset="-122"/>
              </a:rPr>
              <a:t>进程小结</a:t>
            </a:r>
          </a:p>
        </p:txBody>
      </p:sp>
    </p:spTree>
  </p:cSld>
  <p:clrMapOvr>
    <a:masterClrMapping/>
  </p:clrMapOvr>
  <p:transition>
    <p:zoom dir="in"/>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635896" y="260648"/>
            <a:ext cx="1224136" cy="646331"/>
          </a:xfrm>
          <a:prstGeom prst="rect">
            <a:avLst/>
          </a:prstGeom>
          <a:noFill/>
        </p:spPr>
        <p:txBody>
          <a:bodyPr wrap="square">
            <a:spAutoFit/>
          </a:bodyPr>
          <a:lstStyle/>
          <a:p>
            <a:r>
              <a:rPr lang="zh-CN" altLang="en-US" sz="3600" dirty="0">
                <a:effectLst/>
                <a:latin typeface="+mn-ea"/>
                <a:ea typeface="+mn-ea"/>
              </a:rPr>
              <a:t>作业</a:t>
            </a:r>
          </a:p>
        </p:txBody>
      </p:sp>
      <p:sp>
        <p:nvSpPr>
          <p:cNvPr id="5" name="文本框 4"/>
          <p:cNvSpPr txBox="1"/>
          <p:nvPr/>
        </p:nvSpPr>
        <p:spPr>
          <a:xfrm>
            <a:off x="755576" y="1124744"/>
            <a:ext cx="7776864" cy="2677656"/>
          </a:xfrm>
          <a:prstGeom prst="rect">
            <a:avLst/>
          </a:prstGeom>
          <a:noFill/>
        </p:spPr>
        <p:txBody>
          <a:bodyPr wrap="square">
            <a:spAutoFit/>
          </a:bodyPr>
          <a:lstStyle/>
          <a:p>
            <a:br>
              <a:rPr lang="en-US" altLang="zh-CN" b="0" dirty="0">
                <a:effectLst/>
                <a:latin typeface="+mn-ea"/>
                <a:ea typeface="+mn-ea"/>
              </a:rPr>
            </a:br>
            <a:r>
              <a:rPr lang="en-US" altLang="zh-CN" b="0" dirty="0">
                <a:effectLst/>
                <a:latin typeface="+mn-ea"/>
                <a:ea typeface="+mn-ea"/>
              </a:rPr>
              <a:t>6. </a:t>
            </a:r>
            <a:r>
              <a:rPr lang="zh-CN" altLang="en-US" b="0" dirty="0">
                <a:effectLst/>
                <a:latin typeface="+mn-ea"/>
                <a:ea typeface="+mn-ea"/>
              </a:rPr>
              <a:t>试从动态性、并发性和独立性上比较进程和程序。　　</a:t>
            </a:r>
            <a:br>
              <a:rPr lang="en-US" altLang="zh-CN" b="0" dirty="0">
                <a:effectLst/>
                <a:latin typeface="+mn-ea"/>
                <a:ea typeface="+mn-ea"/>
              </a:rPr>
            </a:br>
            <a:br>
              <a:rPr lang="en-US" altLang="zh-CN" b="0" dirty="0">
                <a:effectLst/>
                <a:latin typeface="+mn-ea"/>
                <a:ea typeface="+mn-ea"/>
              </a:rPr>
            </a:br>
            <a:r>
              <a:rPr lang="en-US" altLang="zh-CN" b="0" dirty="0">
                <a:effectLst/>
                <a:latin typeface="+mn-ea"/>
                <a:ea typeface="+mn-ea"/>
              </a:rPr>
              <a:t>19. </a:t>
            </a:r>
            <a:r>
              <a:rPr lang="zh-CN" altLang="en-US" b="0" dirty="0">
                <a:effectLst/>
                <a:latin typeface="+mn-ea"/>
                <a:ea typeface="+mn-ea"/>
              </a:rPr>
              <a:t>为什么要在</a:t>
            </a:r>
            <a:r>
              <a:rPr lang="en-US" altLang="zh-CN" b="0" dirty="0">
                <a:effectLst/>
                <a:latin typeface="+mn-ea"/>
                <a:ea typeface="+mn-ea"/>
              </a:rPr>
              <a:t>OS</a:t>
            </a:r>
            <a:r>
              <a:rPr lang="zh-CN" altLang="en-US" b="0" dirty="0">
                <a:effectLst/>
                <a:latin typeface="+mn-ea"/>
                <a:ea typeface="+mn-ea"/>
              </a:rPr>
              <a:t>中引入线程</a:t>
            </a:r>
            <a:r>
              <a:rPr lang="en-US" altLang="zh-CN" b="0" dirty="0">
                <a:effectLst/>
                <a:latin typeface="+mn-ea"/>
                <a:ea typeface="+mn-ea"/>
              </a:rPr>
              <a:t>?</a:t>
            </a:r>
            <a:br>
              <a:rPr lang="en-US" altLang="zh-CN" b="0" dirty="0">
                <a:effectLst/>
                <a:latin typeface="+mn-ea"/>
                <a:ea typeface="+mn-ea"/>
              </a:rPr>
            </a:br>
            <a:r>
              <a:rPr lang="zh-CN" altLang="en-US" b="0" dirty="0">
                <a:effectLst/>
                <a:latin typeface="+mn-ea"/>
                <a:ea typeface="+mn-ea"/>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进程描述</a:t>
            </a:r>
          </a:p>
        </p:txBody>
      </p:sp>
      <p:sp>
        <p:nvSpPr>
          <p:cNvPr id="5" name="Text Box 3"/>
          <p:cNvSpPr txBox="1">
            <a:spLocks noChangeArrowheads="1"/>
          </p:cNvSpPr>
          <p:nvPr/>
        </p:nvSpPr>
        <p:spPr bwMode="auto">
          <a:xfrm>
            <a:off x="251520" y="1371540"/>
            <a:ext cx="8568952" cy="3785652"/>
          </a:xfrm>
          <a:prstGeom prst="rect">
            <a:avLst/>
          </a:prstGeom>
          <a:noFill/>
          <a:ln w="9525">
            <a:noFill/>
            <a:miter lim="800000"/>
          </a:ln>
          <a:effectLst/>
        </p:spPr>
        <p:txBody>
          <a:bodyPr wrap="square">
            <a:spAutoFit/>
          </a:bodyPr>
          <a:lstStyle/>
          <a:p>
            <a:pPr algn="just"/>
            <a:r>
              <a:rPr kumimoji="1" lang="zh-CN" altLang="en-US" sz="2400" dirty="0">
                <a:effectLst/>
                <a:latin typeface="黑体" panose="02010609060101010101" pitchFamily="2" charset="-122"/>
                <a:ea typeface="黑体" panose="02010609060101010101" pitchFamily="2" charset="-122"/>
              </a:rPr>
              <a:t>进程存在意味着：</a:t>
            </a:r>
          </a:p>
          <a:p>
            <a:pPr algn="just"/>
            <a:r>
              <a:rPr kumimoji="1" lang="en-US" altLang="zh-CN" sz="2400" dirty="0">
                <a:effectLst/>
                <a:latin typeface="黑体" panose="02010609060101010101" pitchFamily="2" charset="-122"/>
                <a:ea typeface="黑体" panose="02010609060101010101" pitchFamily="2" charset="-122"/>
              </a:rPr>
              <a:t>(1) </a:t>
            </a:r>
            <a:r>
              <a:rPr kumimoji="1" lang="zh-CN" altLang="en-US" sz="2400" dirty="0">
                <a:effectLst/>
                <a:latin typeface="黑体" panose="02010609060101010101" pitchFamily="2" charset="-122"/>
                <a:ea typeface="黑体" panose="02010609060101010101" pitchFamily="2" charset="-122"/>
              </a:rPr>
              <a:t>处于某种状态（运行、就绪、等待）</a:t>
            </a:r>
          </a:p>
          <a:p>
            <a:pPr algn="just"/>
            <a:r>
              <a:rPr kumimoji="1" lang="en-US" altLang="zh-CN" sz="2400" dirty="0">
                <a:effectLst/>
                <a:latin typeface="黑体" panose="02010609060101010101" pitchFamily="2" charset="-122"/>
                <a:ea typeface="黑体" panose="02010609060101010101" pitchFamily="2" charset="-122"/>
              </a:rPr>
              <a:t>(2) </a:t>
            </a:r>
            <a:r>
              <a:rPr kumimoji="1" lang="zh-CN" altLang="en-US" sz="2400" dirty="0">
                <a:effectLst/>
                <a:latin typeface="黑体" panose="02010609060101010101" pitchFamily="2" charset="-122"/>
                <a:ea typeface="黑体" panose="02010609060101010101" pitchFamily="2" charset="-122"/>
              </a:rPr>
              <a:t>进程控制块（数据结构）</a:t>
            </a:r>
            <a:endParaRPr kumimoji="1" lang="en-US" altLang="zh-CN" sz="2400" dirty="0">
              <a:effectLst/>
              <a:latin typeface="黑体" panose="02010609060101010101" pitchFamily="2" charset="-122"/>
              <a:ea typeface="黑体" panose="02010609060101010101" pitchFamily="2" charset="-122"/>
            </a:endParaRPr>
          </a:p>
          <a:p>
            <a:pPr algn="just"/>
            <a:r>
              <a:rPr kumimoji="1" lang="en-US" altLang="zh-CN" sz="2400" dirty="0">
                <a:effectLst/>
                <a:latin typeface="黑体" panose="02010609060101010101" pitchFamily="2" charset="-122"/>
                <a:ea typeface="黑体" panose="02010609060101010101" pitchFamily="2" charset="-122"/>
              </a:rPr>
              <a:t>(3) </a:t>
            </a:r>
            <a:r>
              <a:rPr kumimoji="1" lang="zh-CN" altLang="en-US" sz="2400" dirty="0">
                <a:effectLst/>
                <a:latin typeface="黑体" panose="02010609060101010101" pitchFamily="2" charset="-122"/>
                <a:ea typeface="黑体" panose="02010609060101010101" pitchFamily="2" charset="-122"/>
              </a:rPr>
              <a:t>进程的执行程序（一个可执行文件）</a:t>
            </a:r>
          </a:p>
          <a:p>
            <a:pPr algn="just"/>
            <a:r>
              <a:rPr kumimoji="1" lang="en-US" altLang="zh-CN" sz="2400" dirty="0">
                <a:effectLst/>
                <a:latin typeface="黑体" panose="02010609060101010101" pitchFamily="2" charset="-122"/>
                <a:ea typeface="黑体" panose="02010609060101010101" pitchFamily="2" charset="-122"/>
              </a:rPr>
              <a:t>(4) </a:t>
            </a:r>
            <a:r>
              <a:rPr kumimoji="1" lang="zh-CN" altLang="en-US" sz="2400" dirty="0">
                <a:effectLst/>
                <a:latin typeface="黑体" panose="02010609060101010101" pitchFamily="2" charset="-122"/>
                <a:ea typeface="黑体" panose="02010609060101010101" pitchFamily="2" charset="-122"/>
              </a:rPr>
              <a:t>进程位于某个队列（就绪、等待某事件队列）</a:t>
            </a:r>
            <a:endParaRPr kumimoji="1" lang="en-US" altLang="zh-CN" sz="2400" dirty="0">
              <a:effectLst/>
              <a:latin typeface="黑体" panose="02010609060101010101" pitchFamily="2" charset="-122"/>
              <a:ea typeface="黑体" panose="02010609060101010101" pitchFamily="2" charset="-122"/>
            </a:endParaRPr>
          </a:p>
          <a:p>
            <a:pPr algn="just"/>
            <a:r>
              <a:rPr kumimoji="1" lang="en-US" altLang="zh-CN" sz="2400" dirty="0">
                <a:effectLst/>
                <a:latin typeface="黑体" panose="02010609060101010101" pitchFamily="2" charset="-122"/>
                <a:ea typeface="黑体" panose="02010609060101010101" pitchFamily="2" charset="-122"/>
              </a:rPr>
              <a:t>(5) </a:t>
            </a:r>
            <a:r>
              <a:rPr kumimoji="1" lang="zh-CN" altLang="en-US" sz="2400" dirty="0">
                <a:effectLst/>
                <a:latin typeface="黑体" panose="02010609060101010101" pitchFamily="2" charset="-122"/>
                <a:ea typeface="黑体" panose="02010609060101010101" pitchFamily="2" charset="-122"/>
              </a:rPr>
              <a:t>占用某些系统资源（内存，打开某些文件、处理机、外设）</a:t>
            </a:r>
          </a:p>
          <a:p>
            <a:endParaRPr kumimoji="1" lang="en-US" altLang="zh-CN" sz="2400" dirty="0">
              <a:effectLst/>
              <a:latin typeface="楷体_GB2312" pitchFamily="49" charset="-122"/>
              <a:ea typeface="楷体_GB2312" pitchFamily="49" charset="-122"/>
            </a:endParaRPr>
          </a:p>
        </p:txBody>
      </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95536" y="548680"/>
            <a:ext cx="8136904" cy="1815882"/>
          </a:xfrm>
          <a:prstGeom prst="rect">
            <a:avLst/>
          </a:prstGeom>
          <a:noFill/>
        </p:spPr>
        <p:txBody>
          <a:bodyPr wrap="square">
            <a:spAutoFit/>
          </a:bodyPr>
          <a:lstStyle/>
          <a:p>
            <a:r>
              <a:rPr lang="en-US" altLang="zh-CN" b="0" dirty="0">
                <a:effectLst/>
                <a:latin typeface="+mn-ea"/>
                <a:ea typeface="+mn-ea"/>
              </a:rPr>
              <a:t>A.</a:t>
            </a:r>
            <a:r>
              <a:rPr lang="zh-CN" altLang="en-US" b="0" dirty="0">
                <a:effectLst/>
                <a:latin typeface="+mn-ea"/>
                <a:ea typeface="+mn-ea"/>
              </a:rPr>
              <a:t> </a:t>
            </a:r>
            <a:r>
              <a:rPr lang="zh-CN" altLang="zh-CN" b="0" dirty="0">
                <a:effectLst/>
                <a:latin typeface="+mn-ea"/>
                <a:ea typeface="+mn-ea"/>
              </a:rPr>
              <a:t>请用信号量解决以下的“过独木桥”问题：同一方向的行人可连续过桥，当某一方向有人过桥时，另一方向的行人必须等待；当某一方向无人过桥时，另一方向的行人可以过桥。</a:t>
            </a:r>
            <a:endParaRPr lang="zh-CN" altLang="en-US" b="0" dirty="0">
              <a:effectLst/>
              <a:latin typeface="+mn-ea"/>
              <a:ea typeface="+mn-ea"/>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568" y="620688"/>
            <a:ext cx="7632848" cy="3108543"/>
          </a:xfrm>
          <a:prstGeom prst="rect">
            <a:avLst/>
          </a:prstGeom>
          <a:noFill/>
        </p:spPr>
        <p:txBody>
          <a:bodyPr wrap="square">
            <a:spAutoFit/>
          </a:bodyPr>
          <a:lstStyle/>
          <a:p>
            <a:r>
              <a:rPr lang="en-US" altLang="zh-CN" b="0" dirty="0">
                <a:effectLst/>
                <a:latin typeface="+mn-ea"/>
                <a:ea typeface="+mn-ea"/>
              </a:rPr>
              <a:t>B.</a:t>
            </a:r>
            <a:r>
              <a:rPr lang="zh-CN" altLang="zh-CN" b="0" dirty="0">
                <a:effectLst/>
                <a:latin typeface="+mn-ea"/>
                <a:ea typeface="+mn-ea"/>
              </a:rPr>
              <a:t>有一阅览室，共有</a:t>
            </a:r>
            <a:r>
              <a:rPr lang="en-US" altLang="zh-CN" b="0" dirty="0">
                <a:effectLst/>
                <a:latin typeface="+mn-ea"/>
                <a:ea typeface="+mn-ea"/>
              </a:rPr>
              <a:t>100</a:t>
            </a:r>
            <a:r>
              <a:rPr lang="zh-CN" altLang="zh-CN" b="0" dirty="0">
                <a:effectLst/>
                <a:latin typeface="+mn-ea"/>
                <a:ea typeface="+mn-ea"/>
              </a:rPr>
              <a:t>个座位。为了很好利用它，读者进入时必须先在登记表上进行登记。该表表目设有座位号和读者姓名；离开时再将其登记项摈除。试问：</a:t>
            </a:r>
            <a:br>
              <a:rPr lang="zh-CN" altLang="zh-CN" b="0" dirty="0">
                <a:effectLst/>
                <a:latin typeface="+mn-ea"/>
                <a:ea typeface="+mn-ea"/>
              </a:rPr>
            </a:br>
            <a:r>
              <a:rPr lang="zh-CN" altLang="zh-CN" b="0" dirty="0">
                <a:effectLst/>
                <a:latin typeface="+mn-ea"/>
                <a:ea typeface="+mn-ea"/>
              </a:rPr>
              <a:t>⑴为描述读者的动作，应设哪几个进程？它们之间的关系是什么？</a:t>
            </a:r>
            <a:br>
              <a:rPr lang="zh-CN" altLang="zh-CN" b="0" dirty="0">
                <a:effectLst/>
                <a:latin typeface="+mn-ea"/>
                <a:ea typeface="+mn-ea"/>
              </a:rPr>
            </a:br>
            <a:r>
              <a:rPr lang="zh-CN" altLang="zh-CN" b="0" dirty="0">
                <a:effectLst/>
                <a:latin typeface="+mn-ea"/>
                <a:ea typeface="+mn-ea"/>
              </a:rPr>
              <a:t>⑵试用</a:t>
            </a:r>
            <a:r>
              <a:rPr lang="en-US" altLang="zh-CN" b="0" dirty="0">
                <a:effectLst/>
                <a:latin typeface="+mn-ea"/>
                <a:ea typeface="+mn-ea"/>
              </a:rPr>
              <a:t>P</a:t>
            </a:r>
            <a:r>
              <a:rPr lang="zh-CN" altLang="zh-CN" b="0" dirty="0">
                <a:effectLst/>
                <a:latin typeface="+mn-ea"/>
                <a:ea typeface="+mn-ea"/>
              </a:rPr>
              <a:t>、</a:t>
            </a:r>
            <a:r>
              <a:rPr lang="en-US" altLang="zh-CN" b="0" dirty="0">
                <a:effectLst/>
                <a:latin typeface="+mn-ea"/>
                <a:ea typeface="+mn-ea"/>
              </a:rPr>
              <a:t>V</a:t>
            </a:r>
            <a:r>
              <a:rPr lang="zh-CN" altLang="zh-CN" b="0" dirty="0">
                <a:effectLst/>
                <a:latin typeface="+mn-ea"/>
                <a:ea typeface="+mn-ea"/>
              </a:rPr>
              <a:t>操作描述进程之间的同步或算法。</a:t>
            </a:r>
            <a:endParaRPr lang="zh-CN" altLang="en-US" b="0" dirty="0">
              <a:effectLst/>
              <a:latin typeface="+mn-ea"/>
              <a:ea typeface="+mn-ea"/>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9552" y="404664"/>
            <a:ext cx="7920880" cy="4401205"/>
          </a:xfrm>
          <a:prstGeom prst="rect">
            <a:avLst/>
          </a:prstGeom>
          <a:noFill/>
        </p:spPr>
        <p:txBody>
          <a:bodyPr wrap="square">
            <a:spAutoFit/>
          </a:bodyPr>
          <a:lstStyle/>
          <a:p>
            <a:r>
              <a:rPr lang="en-US" altLang="zh-CN" b="0" dirty="0">
                <a:effectLst/>
                <a:latin typeface="+mn-ea"/>
                <a:ea typeface="+mn-ea"/>
              </a:rPr>
              <a:t>C</a:t>
            </a:r>
            <a:r>
              <a:rPr lang="zh-CN" altLang="en-US" b="0" dirty="0">
                <a:effectLst/>
                <a:latin typeface="+mn-ea"/>
                <a:ea typeface="+mn-ea"/>
              </a:rPr>
              <a:t>、</a:t>
            </a:r>
            <a:r>
              <a:rPr lang="zh-CN" altLang="zh-CN" b="0" dirty="0">
                <a:effectLst/>
                <a:latin typeface="+mn-ea"/>
                <a:ea typeface="+mn-ea"/>
              </a:rPr>
              <a:t>《操作系统》课程的期末考试即将举行，假设把学生和监考老师都看作进程，学生有</a:t>
            </a:r>
            <a:r>
              <a:rPr lang="en-US" altLang="zh-CN" b="0" dirty="0">
                <a:effectLst/>
                <a:latin typeface="+mn-ea"/>
                <a:ea typeface="+mn-ea"/>
              </a:rPr>
              <a:t>N</a:t>
            </a:r>
            <a:r>
              <a:rPr lang="zh-CN" altLang="zh-CN" b="0" dirty="0">
                <a:effectLst/>
                <a:latin typeface="+mn-ea"/>
                <a:ea typeface="+mn-ea"/>
              </a:rPr>
              <a:t>人，教师</a:t>
            </a:r>
            <a:r>
              <a:rPr lang="en-US" altLang="zh-CN" b="0" dirty="0">
                <a:effectLst/>
                <a:latin typeface="+mn-ea"/>
                <a:ea typeface="+mn-ea"/>
              </a:rPr>
              <a:t>1</a:t>
            </a:r>
            <a:r>
              <a:rPr lang="zh-CN" altLang="zh-CN" b="0" dirty="0">
                <a:effectLst/>
                <a:latin typeface="+mn-ea"/>
                <a:ea typeface="+mn-ea"/>
              </a:rPr>
              <a:t>人。考场门口每次只能进出一个人，进考场的原则是先来先进。当</a:t>
            </a:r>
            <a:r>
              <a:rPr lang="en-US" altLang="zh-CN" b="0" dirty="0">
                <a:effectLst/>
                <a:latin typeface="+mn-ea"/>
                <a:ea typeface="+mn-ea"/>
              </a:rPr>
              <a:t>N</a:t>
            </a:r>
            <a:r>
              <a:rPr lang="zh-CN" altLang="zh-CN" b="0" dirty="0">
                <a:effectLst/>
                <a:latin typeface="+mn-ea"/>
                <a:ea typeface="+mn-ea"/>
              </a:rPr>
              <a:t>个学生都进入了考场后，教师才能发卷子。学生交卷后即可离开考场，而教师要等收上来全部卷子并封装卷子后才能离开考场。 </a:t>
            </a:r>
            <a:br>
              <a:rPr lang="zh-CN" altLang="zh-CN" b="0" dirty="0">
                <a:effectLst/>
                <a:latin typeface="+mn-ea"/>
                <a:ea typeface="+mn-ea"/>
              </a:rPr>
            </a:br>
            <a:r>
              <a:rPr lang="en-US" altLang="zh-CN" b="0" dirty="0">
                <a:effectLst/>
                <a:latin typeface="+mn-ea"/>
                <a:ea typeface="+mn-ea"/>
              </a:rPr>
              <a:t>(1)</a:t>
            </a:r>
            <a:r>
              <a:rPr lang="zh-CN" altLang="zh-CN" b="0" dirty="0">
                <a:effectLst/>
                <a:latin typeface="+mn-ea"/>
                <a:ea typeface="+mn-ea"/>
              </a:rPr>
              <a:t>问共需设置几个进程</a:t>
            </a:r>
            <a:r>
              <a:rPr lang="en-US" altLang="zh-CN" b="0" dirty="0">
                <a:effectLst/>
                <a:latin typeface="+mn-ea"/>
                <a:ea typeface="+mn-ea"/>
              </a:rPr>
              <a:t>? </a:t>
            </a:r>
            <a:br>
              <a:rPr lang="zh-CN" altLang="zh-CN" b="0" dirty="0">
                <a:effectLst/>
                <a:latin typeface="+mn-ea"/>
                <a:ea typeface="+mn-ea"/>
              </a:rPr>
            </a:br>
            <a:r>
              <a:rPr lang="en-US" altLang="zh-CN" b="0" dirty="0">
                <a:effectLst/>
                <a:latin typeface="+mn-ea"/>
                <a:ea typeface="+mn-ea"/>
              </a:rPr>
              <a:t>(2)</a:t>
            </a:r>
            <a:r>
              <a:rPr lang="zh-CN" altLang="zh-CN" b="0" dirty="0">
                <a:effectLst/>
                <a:latin typeface="+mn-ea"/>
                <a:ea typeface="+mn-ea"/>
              </a:rPr>
              <a:t>请用</a:t>
            </a:r>
            <a:r>
              <a:rPr lang="en-US" altLang="zh-CN" b="0" dirty="0">
                <a:effectLst/>
                <a:latin typeface="+mn-ea"/>
                <a:ea typeface="+mn-ea"/>
              </a:rPr>
              <a:t>P</a:t>
            </a:r>
            <a:r>
              <a:rPr lang="zh-CN" altLang="zh-CN" b="0" dirty="0">
                <a:effectLst/>
                <a:latin typeface="+mn-ea"/>
                <a:ea typeface="+mn-ea"/>
              </a:rPr>
              <a:t>、</a:t>
            </a:r>
            <a:r>
              <a:rPr lang="en-US" altLang="zh-CN" b="0" dirty="0">
                <a:effectLst/>
                <a:latin typeface="+mn-ea"/>
                <a:ea typeface="+mn-ea"/>
              </a:rPr>
              <a:t>V</a:t>
            </a:r>
            <a:r>
              <a:rPr lang="zh-CN" altLang="zh-CN" b="0" dirty="0">
                <a:effectLst/>
                <a:latin typeface="+mn-ea"/>
                <a:ea typeface="+mn-ea"/>
              </a:rPr>
              <a:t>操作解决上述问题中的同步和互斥关系。 </a:t>
            </a:r>
            <a:br>
              <a:rPr lang="zh-CN" altLang="zh-CN" b="0" dirty="0">
                <a:effectLst/>
                <a:latin typeface="+mn-ea"/>
                <a:ea typeface="+mn-ea"/>
              </a:rPr>
            </a:br>
            <a:endParaRPr lang="zh-CN" altLang="en-US" b="0" dirty="0">
              <a:effectLst/>
              <a:latin typeface="+mn-ea"/>
              <a:ea typeface="+mn-ea"/>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31813" y="276225"/>
            <a:ext cx="7516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000066"/>
                </a:solidFill>
                <a:effectLst/>
                <a:latin typeface="黑体" panose="02010609060101010101" pitchFamily="2" charset="-122"/>
                <a:ea typeface="黑体" panose="02010609060101010101" pitchFamily="2" charset="-122"/>
              </a:rPr>
              <a:t>2.  </a:t>
            </a:r>
            <a:r>
              <a:rPr kumimoji="1" lang="zh-CN" altLang="en-US" sz="3200" dirty="0">
                <a:solidFill>
                  <a:srgbClr val="000066"/>
                </a:solidFill>
                <a:effectLst/>
                <a:latin typeface="黑体" panose="02010609060101010101" pitchFamily="2" charset="-122"/>
                <a:ea typeface="黑体" panose="02010609060101010101" pitchFamily="2" charset="-122"/>
              </a:rPr>
              <a:t>进程的三种基本状态 </a:t>
            </a:r>
          </a:p>
        </p:txBody>
      </p:sp>
      <p:sp>
        <p:nvSpPr>
          <p:cNvPr id="81923" name="Text Box 3"/>
          <p:cNvSpPr txBox="1">
            <a:spLocks noChangeArrowheads="1"/>
          </p:cNvSpPr>
          <p:nvPr/>
        </p:nvSpPr>
        <p:spPr bwMode="auto">
          <a:xfrm>
            <a:off x="368300" y="1079500"/>
            <a:ext cx="64881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18000">
            <a:spAutoFit/>
          </a:bodyPr>
          <a:lstStyle/>
          <a:p>
            <a:r>
              <a:rPr kumimoji="1" lang="en-US" altLang="zh-CN" sz="2800" dirty="0">
                <a:solidFill>
                  <a:srgbClr val="000066"/>
                </a:solidFill>
                <a:effectLst/>
                <a:latin typeface="Tahoma" panose="020B0604030504040204" pitchFamily="34" charset="0"/>
                <a:ea typeface="宋体" panose="02010600030101010101" pitchFamily="2" charset="-122"/>
              </a:rPr>
              <a:t>1</a:t>
            </a:r>
            <a:r>
              <a:rPr kumimoji="1" lang="zh-CN" altLang="en-US" sz="2800" dirty="0">
                <a:solidFill>
                  <a:srgbClr val="000066"/>
                </a:solidFill>
                <a:effectLst/>
                <a:latin typeface="宋体" panose="02010600030101010101" pitchFamily="2" charset="-122"/>
                <a:ea typeface="宋体" panose="02010600030101010101" pitchFamily="2" charset="-122"/>
              </a:rPr>
              <a:t>）就绪（</a:t>
            </a:r>
            <a:r>
              <a:rPr kumimoji="1" lang="en-US" altLang="zh-CN" sz="2800" dirty="0">
                <a:solidFill>
                  <a:srgbClr val="000066"/>
                </a:solidFill>
                <a:effectLst/>
                <a:latin typeface="Tahoma" panose="020B0604030504040204" pitchFamily="34" charset="0"/>
                <a:ea typeface="宋体" panose="02010600030101010101" pitchFamily="2" charset="-122"/>
              </a:rPr>
              <a:t>Ready</a:t>
            </a:r>
            <a:r>
              <a:rPr kumimoji="1" lang="zh-CN" altLang="en-US" sz="2800" dirty="0">
                <a:solidFill>
                  <a:srgbClr val="000066"/>
                </a:solidFill>
                <a:effectLst/>
                <a:latin typeface="宋体" panose="02010600030101010101" pitchFamily="2" charset="-122"/>
                <a:ea typeface="宋体" panose="02010600030101010101" pitchFamily="2" charset="-122"/>
              </a:rPr>
              <a:t>）状态：</a:t>
            </a:r>
            <a:r>
              <a:rPr kumimoji="1" lang="zh-CN" altLang="en-US" sz="2800" b="0" dirty="0">
                <a:solidFill>
                  <a:srgbClr val="000066"/>
                </a:solidFill>
                <a:effectLst/>
                <a:latin typeface="Tahoma" panose="020B0604030504040204" pitchFamily="34" charset="0"/>
                <a:ea typeface="宋体" panose="02010600030101010101" pitchFamily="2" charset="-122"/>
              </a:rPr>
              <a:t> </a:t>
            </a:r>
          </a:p>
        </p:txBody>
      </p:sp>
      <p:sp>
        <p:nvSpPr>
          <p:cNvPr id="81924" name="Text Box 4"/>
          <p:cNvSpPr txBox="1">
            <a:spLocks noChangeArrowheads="1"/>
          </p:cNvSpPr>
          <p:nvPr/>
        </p:nvSpPr>
        <p:spPr bwMode="auto">
          <a:xfrm>
            <a:off x="438150" y="1617663"/>
            <a:ext cx="84772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effectLst/>
                <a:latin typeface="宋体" panose="02010600030101010101" pitchFamily="2" charset="-122"/>
                <a:ea typeface="宋体" panose="02010600030101010101" pitchFamily="2" charset="-122"/>
              </a:rPr>
              <a:t>当进程已分配到除</a:t>
            </a:r>
            <a:r>
              <a:rPr kumimoji="1" lang="en-US" altLang="zh-CN" sz="2400" dirty="0">
                <a:effectLst/>
                <a:ea typeface="宋体" panose="02010600030101010101" pitchFamily="2" charset="-122"/>
              </a:rPr>
              <a:t>CPU</a:t>
            </a:r>
            <a:r>
              <a:rPr kumimoji="1" lang="zh-CN" altLang="en-US" sz="2400" dirty="0">
                <a:effectLst/>
                <a:latin typeface="宋体" panose="02010600030101010101" pitchFamily="2" charset="-122"/>
                <a:ea typeface="宋体" panose="02010600030101010101" pitchFamily="2" charset="-122"/>
              </a:rPr>
              <a:t>以外的所有资源后，只要再获得</a:t>
            </a:r>
            <a:r>
              <a:rPr kumimoji="1" lang="en-US" altLang="zh-CN" sz="2400" dirty="0">
                <a:effectLst/>
                <a:ea typeface="宋体" panose="02010600030101010101" pitchFamily="2" charset="-122"/>
              </a:rPr>
              <a:t>CPU</a:t>
            </a:r>
            <a:r>
              <a:rPr kumimoji="1" lang="zh-CN" altLang="en-US" sz="2400" dirty="0">
                <a:effectLst/>
                <a:latin typeface="宋体" panose="02010600030101010101" pitchFamily="2" charset="-122"/>
                <a:ea typeface="宋体" panose="02010600030101010101" pitchFamily="2" charset="-122"/>
              </a:rPr>
              <a:t>，便可立即执行，进程这时的状态称为就绪状态。</a:t>
            </a:r>
            <a:r>
              <a:rPr kumimoji="1" lang="zh-CN" altLang="en-US" sz="2400" b="0" dirty="0">
                <a:effectLst/>
                <a:ea typeface="宋体" panose="02010600030101010101" pitchFamily="2" charset="-122"/>
              </a:rPr>
              <a:t> </a:t>
            </a:r>
          </a:p>
        </p:txBody>
      </p:sp>
      <p:sp>
        <p:nvSpPr>
          <p:cNvPr id="81925" name="Text Box 5"/>
          <p:cNvSpPr txBox="1">
            <a:spLocks noChangeArrowheads="1"/>
          </p:cNvSpPr>
          <p:nvPr/>
        </p:nvSpPr>
        <p:spPr bwMode="auto">
          <a:xfrm>
            <a:off x="285750" y="3014663"/>
            <a:ext cx="75882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dirty="0">
                <a:solidFill>
                  <a:srgbClr val="000066"/>
                </a:solidFill>
                <a:effectLst/>
                <a:latin typeface="Tahoma" panose="020B0604030504040204" pitchFamily="34" charset="0"/>
                <a:ea typeface="宋体" panose="02010600030101010101" pitchFamily="2" charset="-122"/>
              </a:rPr>
              <a:t>2</a:t>
            </a:r>
            <a:r>
              <a:rPr kumimoji="1" lang="zh-CN" altLang="en-US" sz="2800" dirty="0">
                <a:solidFill>
                  <a:srgbClr val="000066"/>
                </a:solidFill>
                <a:effectLst/>
                <a:latin typeface="宋体" panose="02010600030101010101" pitchFamily="2" charset="-122"/>
                <a:ea typeface="宋体" panose="02010600030101010101" pitchFamily="2" charset="-122"/>
              </a:rPr>
              <a:t>）执行（</a:t>
            </a:r>
            <a:r>
              <a:rPr kumimoji="1" lang="en-US" altLang="zh-CN" sz="2800" dirty="0">
                <a:solidFill>
                  <a:srgbClr val="000066"/>
                </a:solidFill>
                <a:effectLst/>
                <a:latin typeface="Tahoma" panose="020B0604030504040204" pitchFamily="34" charset="0"/>
                <a:ea typeface="宋体" panose="02010600030101010101" pitchFamily="2" charset="-122"/>
              </a:rPr>
              <a:t>Running</a:t>
            </a:r>
            <a:r>
              <a:rPr kumimoji="1" lang="zh-CN" altLang="en-US" sz="2800" dirty="0">
                <a:solidFill>
                  <a:srgbClr val="000066"/>
                </a:solidFill>
                <a:effectLst/>
                <a:latin typeface="宋体" panose="02010600030101010101" pitchFamily="2" charset="-122"/>
                <a:ea typeface="宋体" panose="02010600030101010101" pitchFamily="2" charset="-122"/>
              </a:rPr>
              <a:t>）状态</a:t>
            </a:r>
            <a:r>
              <a:rPr kumimoji="1" lang="en-US" altLang="zh-CN" sz="2800" dirty="0">
                <a:solidFill>
                  <a:srgbClr val="000066"/>
                </a:solidFill>
                <a:effectLst/>
                <a:latin typeface="宋体" panose="02010600030101010101" pitchFamily="2" charset="-122"/>
                <a:ea typeface="宋体" panose="02010600030101010101" pitchFamily="2" charset="-122"/>
              </a:rPr>
              <a:t>:</a:t>
            </a:r>
            <a:r>
              <a:rPr kumimoji="1" lang="en-US" altLang="zh-CN" sz="2800" b="0" dirty="0">
                <a:solidFill>
                  <a:srgbClr val="000066"/>
                </a:solidFill>
                <a:effectLst/>
                <a:latin typeface="Tahoma" panose="020B0604030504040204" pitchFamily="34" charset="0"/>
                <a:ea typeface="宋体" panose="02010600030101010101" pitchFamily="2" charset="-122"/>
              </a:rPr>
              <a:t> </a:t>
            </a:r>
          </a:p>
        </p:txBody>
      </p:sp>
      <p:sp>
        <p:nvSpPr>
          <p:cNvPr id="81926" name="Text Box 6"/>
          <p:cNvSpPr txBox="1">
            <a:spLocks noChangeArrowheads="1"/>
          </p:cNvSpPr>
          <p:nvPr/>
        </p:nvSpPr>
        <p:spPr bwMode="auto">
          <a:xfrm>
            <a:off x="461963" y="3479800"/>
            <a:ext cx="81549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p>
            <a:r>
              <a:rPr kumimoji="1" lang="zh-CN" altLang="en-US" sz="2400">
                <a:effectLst/>
                <a:latin typeface="宋体" panose="02010600030101010101" pitchFamily="2" charset="-122"/>
                <a:ea typeface="宋体" panose="02010600030101010101" pitchFamily="2" charset="-122"/>
              </a:rPr>
              <a:t>进程已获得</a:t>
            </a:r>
            <a:r>
              <a:rPr kumimoji="1" lang="en-US" altLang="zh-CN" sz="2400">
                <a:effectLst/>
                <a:ea typeface="宋体" panose="02010600030101010101" pitchFamily="2" charset="-122"/>
              </a:rPr>
              <a:t>CPU</a:t>
            </a:r>
            <a:r>
              <a:rPr kumimoji="1" lang="zh-CN" altLang="en-US" sz="2400">
                <a:effectLst/>
                <a:latin typeface="宋体" panose="02010600030101010101" pitchFamily="2" charset="-122"/>
                <a:ea typeface="宋体" panose="02010600030101010101" pitchFamily="2" charset="-122"/>
              </a:rPr>
              <a:t>，其程序正在执行</a:t>
            </a:r>
            <a:r>
              <a:rPr kumimoji="1" lang="zh-CN" altLang="en-US" sz="2400" b="0">
                <a:effectLst/>
                <a:latin typeface="宋体" panose="02010600030101010101" pitchFamily="2" charset="-122"/>
                <a:ea typeface="宋体" panose="02010600030101010101" pitchFamily="2" charset="-122"/>
              </a:rPr>
              <a:t>。</a:t>
            </a:r>
            <a:r>
              <a:rPr kumimoji="1" lang="zh-CN" altLang="en-US" sz="2400" b="0">
                <a:effectLst/>
                <a:ea typeface="宋体" panose="02010600030101010101" pitchFamily="2" charset="-122"/>
              </a:rPr>
              <a:t> </a:t>
            </a:r>
          </a:p>
        </p:txBody>
      </p:sp>
      <p:sp>
        <p:nvSpPr>
          <p:cNvPr id="81927" name="Text Box 7"/>
          <p:cNvSpPr txBox="1">
            <a:spLocks noChangeArrowheads="1"/>
          </p:cNvSpPr>
          <p:nvPr/>
        </p:nvSpPr>
        <p:spPr bwMode="auto">
          <a:xfrm>
            <a:off x="244475" y="4119563"/>
            <a:ext cx="7799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800">
                <a:solidFill>
                  <a:srgbClr val="000066"/>
                </a:solidFill>
                <a:effectLst/>
                <a:latin typeface="Tahoma" panose="020B0604030504040204" pitchFamily="34" charset="0"/>
                <a:ea typeface="宋体" panose="02010600030101010101" pitchFamily="2" charset="-122"/>
              </a:rPr>
              <a:t>3</a:t>
            </a:r>
            <a:r>
              <a:rPr kumimoji="1" lang="zh-CN" altLang="en-US" sz="2800">
                <a:solidFill>
                  <a:srgbClr val="000066"/>
                </a:solidFill>
                <a:effectLst/>
                <a:latin typeface="宋体" panose="02010600030101010101" pitchFamily="2" charset="-122"/>
                <a:ea typeface="宋体" panose="02010600030101010101" pitchFamily="2" charset="-122"/>
              </a:rPr>
              <a:t>）阻塞（</a:t>
            </a:r>
            <a:r>
              <a:rPr kumimoji="1" lang="en-US" altLang="zh-CN" sz="2800">
                <a:solidFill>
                  <a:srgbClr val="000066"/>
                </a:solidFill>
                <a:effectLst/>
                <a:latin typeface="Tahoma" panose="020B0604030504040204" pitchFamily="34" charset="0"/>
                <a:ea typeface="宋体" panose="02010600030101010101" pitchFamily="2" charset="-122"/>
              </a:rPr>
              <a:t>Blocked</a:t>
            </a:r>
            <a:r>
              <a:rPr kumimoji="1" lang="zh-CN" altLang="en-US" sz="2800">
                <a:solidFill>
                  <a:srgbClr val="000066"/>
                </a:solidFill>
                <a:effectLst/>
                <a:latin typeface="宋体" panose="02010600030101010101" pitchFamily="2" charset="-122"/>
                <a:ea typeface="宋体" panose="02010600030101010101" pitchFamily="2" charset="-122"/>
              </a:rPr>
              <a:t>）状态</a:t>
            </a:r>
            <a:r>
              <a:rPr kumimoji="1" lang="en-US" altLang="zh-CN" sz="2800">
                <a:solidFill>
                  <a:srgbClr val="000066"/>
                </a:solidFill>
                <a:effectLst/>
                <a:latin typeface="宋体" panose="02010600030101010101" pitchFamily="2" charset="-122"/>
                <a:ea typeface="宋体" panose="02010600030101010101" pitchFamily="2" charset="-122"/>
              </a:rPr>
              <a:t>:</a:t>
            </a:r>
            <a:r>
              <a:rPr kumimoji="1" lang="en-US" altLang="zh-CN" sz="2800" b="0">
                <a:solidFill>
                  <a:srgbClr val="000066"/>
                </a:solidFill>
                <a:effectLst/>
                <a:latin typeface="Tahoma" panose="020B0604030504040204" pitchFamily="34" charset="0"/>
                <a:ea typeface="宋体" panose="02010600030101010101" pitchFamily="2" charset="-122"/>
              </a:rPr>
              <a:t> </a:t>
            </a:r>
          </a:p>
        </p:txBody>
      </p:sp>
      <p:sp>
        <p:nvSpPr>
          <p:cNvPr id="81928" name="Text Box 8"/>
          <p:cNvSpPr txBox="1">
            <a:spLocks noChangeArrowheads="1"/>
          </p:cNvSpPr>
          <p:nvPr/>
        </p:nvSpPr>
        <p:spPr bwMode="auto">
          <a:xfrm>
            <a:off x="379413" y="4756150"/>
            <a:ext cx="84709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effectLst/>
                <a:latin typeface="宋体" panose="02010600030101010101" pitchFamily="2" charset="-122"/>
                <a:ea typeface="宋体" panose="02010600030101010101" pitchFamily="2" charset="-122"/>
              </a:rPr>
              <a:t>正在执行的进程由于发生某事件而暂时无法继续执行时，便放弃处理机而处于暂停状态，亦即进程的执行受到阻塞，把这种暂停状态称为阻塞状态（或等待状态）</a:t>
            </a:r>
            <a:r>
              <a:rPr kumimoji="1" lang="zh-CN" altLang="en-US" sz="2400" b="0">
                <a:effectLst/>
                <a:latin typeface="宋体" panose="02010600030101010101" pitchFamily="2" charset="-122"/>
                <a:ea typeface="宋体" panose="02010600030101010101" pitchFamily="2" charset="-122"/>
              </a:rPr>
              <a:t>。</a:t>
            </a:r>
            <a:r>
              <a:rPr kumimoji="1" lang="zh-CN" altLang="en-US" sz="2400" b="0">
                <a:effectLst/>
                <a:ea typeface="宋体" panose="02010600030101010101" pitchFamily="2" charset="-122"/>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3" name="Rectangle 3"/>
          <p:cNvSpPr>
            <a:spLocks noGrp="1" noChangeArrowheads="1"/>
          </p:cNvSpPr>
          <p:nvPr>
            <p:ph type="body" sz="half" idx="1"/>
          </p:nvPr>
        </p:nvSpPr>
        <p:spPr>
          <a:xfrm>
            <a:off x="457200" y="762001"/>
            <a:ext cx="4724400" cy="578768"/>
          </a:xfrm>
        </p:spPr>
        <p:txBody>
          <a:bodyPr/>
          <a:lstStyle/>
          <a:p>
            <a:pPr algn="just">
              <a:lnSpc>
                <a:spcPct val="120000"/>
              </a:lnSpc>
              <a:spcAft>
                <a:spcPct val="20000"/>
              </a:spcAft>
            </a:pPr>
            <a:r>
              <a:rPr lang="en-US" altLang="zh-CN" sz="2400" b="1" dirty="0">
                <a:latin typeface="黑体" panose="02010609060101010101" pitchFamily="2" charset="-122"/>
                <a:ea typeface="黑体" panose="02010609060101010101" pitchFamily="2" charset="-122"/>
              </a:rPr>
              <a:t>2. </a:t>
            </a:r>
            <a:r>
              <a:rPr lang="zh-CN" altLang="en-US" sz="2400" b="1" dirty="0">
                <a:latin typeface="黑体" panose="02010609060101010101" pitchFamily="2" charset="-122"/>
                <a:ea typeface="黑体" panose="02010609060101010101" pitchFamily="2" charset="-122"/>
              </a:rPr>
              <a:t>进程状态的转换</a:t>
            </a:r>
          </a:p>
        </p:txBody>
      </p:sp>
      <p:grpSp>
        <p:nvGrpSpPr>
          <p:cNvPr id="15" name="组合 14"/>
          <p:cNvGrpSpPr/>
          <p:nvPr/>
        </p:nvGrpSpPr>
        <p:grpSpPr>
          <a:xfrm>
            <a:off x="3708226" y="2827784"/>
            <a:ext cx="4897438" cy="2892425"/>
            <a:chOff x="3851275" y="2349500"/>
            <a:chExt cx="4897438" cy="2892425"/>
          </a:xfrm>
        </p:grpSpPr>
        <p:sp>
          <p:nvSpPr>
            <p:cNvPr id="512005" name="Oval 5"/>
            <p:cNvSpPr>
              <a:spLocks noChangeArrowheads="1"/>
            </p:cNvSpPr>
            <p:nvPr/>
          </p:nvSpPr>
          <p:spPr bwMode="auto">
            <a:xfrm>
              <a:off x="5580063" y="2349500"/>
              <a:ext cx="1296987" cy="792163"/>
            </a:xfrm>
            <a:prstGeom prst="ellipse">
              <a:avLst/>
            </a:prstGeom>
            <a:noFill/>
            <a:ln w="9525">
              <a:solidFill>
                <a:schemeClr val="tx1"/>
              </a:solidFill>
              <a:miter lim="800000"/>
            </a:ln>
            <a:effectLst/>
          </p:spPr>
          <p:txBody>
            <a:bodyPr wrap="none" anchor="ctr"/>
            <a:lstStyle/>
            <a:p>
              <a:pPr algn="ctr">
                <a:spcBef>
                  <a:spcPct val="0"/>
                </a:spcBef>
              </a:pPr>
              <a:r>
                <a:rPr kumimoji="1" lang="zh-CN" altLang="en-US" sz="2400">
                  <a:effectLst/>
                  <a:ea typeface="宋体" panose="02010600030101010101" pitchFamily="2" charset="-122"/>
                </a:rPr>
                <a:t>就绪</a:t>
              </a:r>
            </a:p>
          </p:txBody>
        </p:sp>
        <p:sp>
          <p:nvSpPr>
            <p:cNvPr id="512007" name="Oval 7"/>
            <p:cNvSpPr>
              <a:spLocks noChangeArrowheads="1"/>
            </p:cNvSpPr>
            <p:nvPr/>
          </p:nvSpPr>
          <p:spPr bwMode="auto">
            <a:xfrm>
              <a:off x="3851275" y="4437063"/>
              <a:ext cx="1152525" cy="792162"/>
            </a:xfrm>
            <a:prstGeom prst="ellipse">
              <a:avLst/>
            </a:prstGeom>
            <a:noFill/>
            <a:ln w="9525">
              <a:solidFill>
                <a:schemeClr val="tx1"/>
              </a:solidFill>
              <a:miter lim="800000"/>
            </a:ln>
            <a:effectLst/>
          </p:spPr>
          <p:txBody>
            <a:bodyPr wrap="none" anchor="ctr"/>
            <a:lstStyle/>
            <a:p>
              <a:pPr algn="ctr">
                <a:spcBef>
                  <a:spcPct val="0"/>
                </a:spcBef>
              </a:pPr>
              <a:r>
                <a:rPr kumimoji="1" lang="zh-CN" altLang="en-US" sz="2400">
                  <a:effectLst/>
                  <a:ea typeface="宋体" panose="02010600030101010101" pitchFamily="2" charset="-122"/>
                </a:rPr>
                <a:t>阻塞</a:t>
              </a:r>
            </a:p>
          </p:txBody>
        </p:sp>
        <p:sp>
          <p:nvSpPr>
            <p:cNvPr id="512008" name="Oval 8"/>
            <p:cNvSpPr>
              <a:spLocks noChangeArrowheads="1"/>
            </p:cNvSpPr>
            <p:nvPr/>
          </p:nvSpPr>
          <p:spPr bwMode="auto">
            <a:xfrm>
              <a:off x="6948488" y="4437063"/>
              <a:ext cx="1223962" cy="792162"/>
            </a:xfrm>
            <a:prstGeom prst="ellipse">
              <a:avLst/>
            </a:prstGeom>
            <a:noFill/>
            <a:ln w="9525">
              <a:solidFill>
                <a:schemeClr val="tx1"/>
              </a:solidFill>
              <a:miter lim="800000"/>
            </a:ln>
            <a:effectLst/>
          </p:spPr>
          <p:txBody>
            <a:bodyPr wrap="none" anchor="ctr"/>
            <a:lstStyle/>
            <a:p>
              <a:pPr algn="ctr">
                <a:spcBef>
                  <a:spcPct val="0"/>
                </a:spcBef>
              </a:pPr>
              <a:r>
                <a:rPr kumimoji="1" lang="zh-CN" altLang="en-US" sz="2400">
                  <a:effectLst/>
                  <a:ea typeface="宋体" panose="02010600030101010101" pitchFamily="2" charset="-122"/>
                </a:rPr>
                <a:t>执行</a:t>
              </a:r>
            </a:p>
          </p:txBody>
        </p:sp>
        <p:sp>
          <p:nvSpPr>
            <p:cNvPr id="512013" name="Freeform 13"/>
            <p:cNvSpPr/>
            <p:nvPr/>
          </p:nvSpPr>
          <p:spPr bwMode="auto">
            <a:xfrm>
              <a:off x="4643438" y="3068638"/>
              <a:ext cx="1081087" cy="1368425"/>
            </a:xfrm>
            <a:custGeom>
              <a:avLst/>
              <a:gdLst/>
              <a:ahLst/>
              <a:cxnLst>
                <a:cxn ang="0">
                  <a:pos x="0" y="862"/>
                </a:cxn>
                <a:cxn ang="0">
                  <a:pos x="227" y="318"/>
                </a:cxn>
                <a:cxn ang="0">
                  <a:pos x="681" y="0"/>
                </a:cxn>
              </a:cxnLst>
              <a:rect l="0" t="0" r="r" b="b"/>
              <a:pathLst>
                <a:path w="681" h="862">
                  <a:moveTo>
                    <a:pt x="0" y="862"/>
                  </a:moveTo>
                  <a:cubicBezTo>
                    <a:pt x="57" y="662"/>
                    <a:pt x="114" y="462"/>
                    <a:pt x="227" y="318"/>
                  </a:cubicBezTo>
                  <a:cubicBezTo>
                    <a:pt x="340" y="174"/>
                    <a:pt x="606" y="53"/>
                    <a:pt x="681" y="0"/>
                  </a:cubicBezTo>
                </a:path>
              </a:pathLst>
            </a:custGeom>
            <a:noFill/>
            <a:ln w="25400" cap="flat" cmpd="sng">
              <a:solidFill>
                <a:schemeClr val="tx1"/>
              </a:solidFill>
              <a:prstDash val="solid"/>
              <a:miter lim="800000"/>
              <a:headEnd type="none" w="med" len="med"/>
              <a:tailEnd type="triangle" w="med" len="med"/>
            </a:ln>
            <a:effectLst/>
          </p:spPr>
          <p:txBody>
            <a:bodyPr wrap="none"/>
            <a:lstStyle/>
            <a:p>
              <a:endParaRPr lang="zh-CN" altLang="en-US"/>
            </a:p>
          </p:txBody>
        </p:sp>
        <p:sp>
          <p:nvSpPr>
            <p:cNvPr id="512014" name="Freeform 14"/>
            <p:cNvSpPr/>
            <p:nvPr/>
          </p:nvSpPr>
          <p:spPr bwMode="auto">
            <a:xfrm>
              <a:off x="4932363" y="4941888"/>
              <a:ext cx="2016125" cy="300037"/>
            </a:xfrm>
            <a:custGeom>
              <a:avLst/>
              <a:gdLst/>
              <a:ahLst/>
              <a:cxnLst>
                <a:cxn ang="0">
                  <a:pos x="1270" y="0"/>
                </a:cxn>
                <a:cxn ang="0">
                  <a:pos x="726" y="181"/>
                </a:cxn>
                <a:cxn ang="0">
                  <a:pos x="0" y="45"/>
                </a:cxn>
              </a:cxnLst>
              <a:rect l="0" t="0" r="r" b="b"/>
              <a:pathLst>
                <a:path w="1270" h="189">
                  <a:moveTo>
                    <a:pt x="1270" y="0"/>
                  </a:moveTo>
                  <a:cubicBezTo>
                    <a:pt x="1104" y="86"/>
                    <a:pt x="938" y="173"/>
                    <a:pt x="726" y="181"/>
                  </a:cubicBezTo>
                  <a:cubicBezTo>
                    <a:pt x="514" y="189"/>
                    <a:pt x="121" y="68"/>
                    <a:pt x="0" y="45"/>
                  </a:cubicBezTo>
                </a:path>
              </a:pathLst>
            </a:custGeom>
            <a:noFill/>
            <a:ln w="25400" cap="flat" cmpd="sng">
              <a:solidFill>
                <a:schemeClr val="tx1"/>
              </a:solidFill>
              <a:prstDash val="solid"/>
              <a:miter lim="800000"/>
              <a:headEnd type="none" w="med" len="med"/>
              <a:tailEnd type="triangle" w="med" len="med"/>
            </a:ln>
            <a:effectLst/>
          </p:spPr>
          <p:txBody>
            <a:bodyPr wrap="none"/>
            <a:lstStyle/>
            <a:p>
              <a:endParaRPr lang="zh-CN" altLang="en-US"/>
            </a:p>
          </p:txBody>
        </p:sp>
        <p:sp>
          <p:nvSpPr>
            <p:cNvPr id="512017" name="Freeform 17"/>
            <p:cNvSpPr/>
            <p:nvPr/>
          </p:nvSpPr>
          <p:spPr bwMode="auto">
            <a:xfrm>
              <a:off x="6300788" y="3141663"/>
              <a:ext cx="792162" cy="1366837"/>
            </a:xfrm>
            <a:custGeom>
              <a:avLst/>
              <a:gdLst/>
              <a:ahLst/>
              <a:cxnLst>
                <a:cxn ang="0">
                  <a:pos x="0" y="0"/>
                </a:cxn>
                <a:cxn ang="0">
                  <a:pos x="90" y="589"/>
                </a:cxn>
                <a:cxn ang="0">
                  <a:pos x="499" y="861"/>
                </a:cxn>
              </a:cxnLst>
              <a:rect l="0" t="0" r="r" b="b"/>
              <a:pathLst>
                <a:path w="499" h="861">
                  <a:moveTo>
                    <a:pt x="0" y="0"/>
                  </a:moveTo>
                  <a:cubicBezTo>
                    <a:pt x="3" y="222"/>
                    <a:pt x="7" y="445"/>
                    <a:pt x="90" y="589"/>
                  </a:cubicBezTo>
                  <a:cubicBezTo>
                    <a:pt x="173" y="733"/>
                    <a:pt x="431" y="816"/>
                    <a:pt x="499" y="861"/>
                  </a:cubicBezTo>
                </a:path>
              </a:pathLst>
            </a:custGeom>
            <a:noFill/>
            <a:ln w="25400" cap="flat" cmpd="sng">
              <a:solidFill>
                <a:schemeClr val="tx1"/>
              </a:solidFill>
              <a:prstDash val="solid"/>
              <a:miter lim="800000"/>
              <a:headEnd type="none" w="med" len="med"/>
              <a:tailEnd type="triangle" w="med" len="med"/>
            </a:ln>
            <a:effectLst/>
          </p:spPr>
          <p:txBody>
            <a:bodyPr wrap="none"/>
            <a:lstStyle/>
            <a:p>
              <a:endParaRPr lang="zh-CN" altLang="en-US"/>
            </a:p>
          </p:txBody>
        </p:sp>
        <p:sp>
          <p:nvSpPr>
            <p:cNvPr id="512018" name="Freeform 18"/>
            <p:cNvSpPr/>
            <p:nvPr/>
          </p:nvSpPr>
          <p:spPr bwMode="auto">
            <a:xfrm>
              <a:off x="6732588" y="2852738"/>
              <a:ext cx="923925" cy="1584325"/>
            </a:xfrm>
            <a:custGeom>
              <a:avLst/>
              <a:gdLst/>
              <a:ahLst/>
              <a:cxnLst>
                <a:cxn ang="0">
                  <a:pos x="499" y="998"/>
                </a:cxn>
                <a:cxn ang="0">
                  <a:pos x="499" y="408"/>
                </a:cxn>
                <a:cxn ang="0">
                  <a:pos x="0" y="0"/>
                </a:cxn>
              </a:cxnLst>
              <a:rect l="0" t="0" r="r" b="b"/>
              <a:pathLst>
                <a:path w="582" h="998">
                  <a:moveTo>
                    <a:pt x="499" y="998"/>
                  </a:moveTo>
                  <a:cubicBezTo>
                    <a:pt x="540" y="786"/>
                    <a:pt x="582" y="574"/>
                    <a:pt x="499" y="408"/>
                  </a:cubicBezTo>
                  <a:cubicBezTo>
                    <a:pt x="416" y="242"/>
                    <a:pt x="83" y="68"/>
                    <a:pt x="0" y="0"/>
                  </a:cubicBezTo>
                </a:path>
              </a:pathLst>
            </a:custGeom>
            <a:noFill/>
            <a:ln w="25400" cap="flat" cmpd="sng">
              <a:solidFill>
                <a:schemeClr val="tx1"/>
              </a:solidFill>
              <a:prstDash val="solid"/>
              <a:miter lim="800000"/>
              <a:headEnd type="none" w="med" len="med"/>
              <a:tailEnd type="triangle" w="med" len="med"/>
            </a:ln>
            <a:effectLst/>
          </p:spPr>
          <p:txBody>
            <a:bodyPr wrap="none"/>
            <a:lstStyle/>
            <a:p>
              <a:endParaRPr lang="zh-CN" altLang="en-US"/>
            </a:p>
          </p:txBody>
        </p:sp>
        <p:sp>
          <p:nvSpPr>
            <p:cNvPr id="512019" name="Text Box 19"/>
            <p:cNvSpPr txBox="1">
              <a:spLocks noChangeArrowheads="1"/>
            </p:cNvSpPr>
            <p:nvPr/>
          </p:nvSpPr>
          <p:spPr bwMode="auto">
            <a:xfrm>
              <a:off x="7359650" y="2905125"/>
              <a:ext cx="1389063" cy="396875"/>
            </a:xfrm>
            <a:prstGeom prst="rect">
              <a:avLst/>
            </a:prstGeom>
            <a:noFill/>
            <a:ln w="9525">
              <a:noFill/>
              <a:miter lim="800000"/>
            </a:ln>
            <a:effectLst/>
          </p:spPr>
          <p:txBody>
            <a:bodyPr>
              <a:spAutoFit/>
            </a:bodyPr>
            <a:lstStyle/>
            <a:p>
              <a:pPr>
                <a:spcBef>
                  <a:spcPct val="0"/>
                </a:spcBef>
              </a:pPr>
              <a:r>
                <a:rPr kumimoji="1" lang="zh-CN" altLang="en-US" sz="2000">
                  <a:effectLst/>
                  <a:ea typeface="宋体" panose="02010600030101010101" pitchFamily="2" charset="-122"/>
                </a:rPr>
                <a:t>时间片完</a:t>
              </a:r>
            </a:p>
          </p:txBody>
        </p:sp>
        <p:sp>
          <p:nvSpPr>
            <p:cNvPr id="512020" name="Text Box 20"/>
            <p:cNvSpPr txBox="1">
              <a:spLocks noChangeArrowheads="1"/>
            </p:cNvSpPr>
            <p:nvPr/>
          </p:nvSpPr>
          <p:spPr bwMode="auto">
            <a:xfrm>
              <a:off x="6011863" y="3644900"/>
              <a:ext cx="1296987" cy="396875"/>
            </a:xfrm>
            <a:prstGeom prst="rect">
              <a:avLst/>
            </a:prstGeom>
            <a:noFill/>
            <a:ln w="9525">
              <a:noFill/>
              <a:miter lim="800000"/>
            </a:ln>
            <a:effectLst/>
          </p:spPr>
          <p:txBody>
            <a:bodyPr>
              <a:spAutoFit/>
            </a:bodyPr>
            <a:lstStyle/>
            <a:p>
              <a:pPr>
                <a:spcBef>
                  <a:spcPct val="0"/>
                </a:spcBef>
              </a:pPr>
              <a:r>
                <a:rPr kumimoji="1" lang="zh-CN" altLang="en-US" sz="2000">
                  <a:effectLst/>
                  <a:ea typeface="宋体" panose="02010600030101010101" pitchFamily="2" charset="-122"/>
                </a:rPr>
                <a:t>进程调度</a:t>
              </a:r>
            </a:p>
          </p:txBody>
        </p:sp>
        <p:sp>
          <p:nvSpPr>
            <p:cNvPr id="512021" name="Text Box 21"/>
            <p:cNvSpPr txBox="1">
              <a:spLocks noChangeArrowheads="1"/>
            </p:cNvSpPr>
            <p:nvPr/>
          </p:nvSpPr>
          <p:spPr bwMode="auto">
            <a:xfrm>
              <a:off x="5508625" y="4806950"/>
              <a:ext cx="1295400" cy="396875"/>
            </a:xfrm>
            <a:prstGeom prst="rect">
              <a:avLst/>
            </a:prstGeom>
            <a:noFill/>
            <a:ln w="9525">
              <a:noFill/>
              <a:miter lim="800000"/>
            </a:ln>
            <a:effectLst/>
          </p:spPr>
          <p:txBody>
            <a:bodyPr>
              <a:spAutoFit/>
            </a:bodyPr>
            <a:lstStyle/>
            <a:p>
              <a:pPr>
                <a:spcBef>
                  <a:spcPct val="0"/>
                </a:spcBef>
              </a:pPr>
              <a:r>
                <a:rPr kumimoji="1" lang="en-US" altLang="zh-CN" sz="2000">
                  <a:effectLst/>
                  <a:ea typeface="宋体" panose="02010600030101010101" pitchFamily="2" charset="-122"/>
                </a:rPr>
                <a:t>I/O</a:t>
              </a:r>
              <a:r>
                <a:rPr kumimoji="1" lang="zh-CN" altLang="en-US" sz="2000">
                  <a:effectLst/>
                  <a:ea typeface="宋体" panose="02010600030101010101" pitchFamily="2" charset="-122"/>
                </a:rPr>
                <a:t>请求</a:t>
              </a:r>
            </a:p>
          </p:txBody>
        </p:sp>
        <p:sp>
          <p:nvSpPr>
            <p:cNvPr id="512022" name="Text Box 22"/>
            <p:cNvSpPr txBox="1">
              <a:spLocks noChangeArrowheads="1"/>
            </p:cNvSpPr>
            <p:nvPr/>
          </p:nvSpPr>
          <p:spPr bwMode="auto">
            <a:xfrm>
              <a:off x="4211638" y="3509963"/>
              <a:ext cx="1223962" cy="396875"/>
            </a:xfrm>
            <a:prstGeom prst="rect">
              <a:avLst/>
            </a:prstGeom>
            <a:noFill/>
            <a:ln w="9525">
              <a:noFill/>
              <a:miter lim="800000"/>
            </a:ln>
            <a:effectLst/>
          </p:spPr>
          <p:txBody>
            <a:bodyPr>
              <a:spAutoFit/>
            </a:bodyPr>
            <a:lstStyle/>
            <a:p>
              <a:pPr>
                <a:spcBef>
                  <a:spcPct val="0"/>
                </a:spcBef>
              </a:pPr>
              <a:r>
                <a:rPr kumimoji="1" lang="en-US" altLang="zh-CN" sz="2000">
                  <a:effectLst/>
                  <a:ea typeface="宋体" panose="02010600030101010101" pitchFamily="2" charset="-122"/>
                </a:rPr>
                <a:t>I/O</a:t>
              </a:r>
              <a:r>
                <a:rPr kumimoji="1" lang="zh-CN" altLang="en-US" sz="2000">
                  <a:effectLst/>
                  <a:ea typeface="宋体" panose="02010600030101010101" pitchFamily="2" charset="-122"/>
                </a:rPr>
                <a:t>完成</a:t>
              </a:r>
            </a:p>
          </p:txBody>
        </p:sp>
      </p:grpSp>
      <p:sp>
        <p:nvSpPr>
          <p:cNvPr id="512023" name="Text Box 23"/>
          <p:cNvSpPr txBox="1">
            <a:spLocks noChangeArrowheads="1"/>
          </p:cNvSpPr>
          <p:nvPr/>
        </p:nvSpPr>
        <p:spPr bwMode="auto">
          <a:xfrm>
            <a:off x="3996258" y="6140152"/>
            <a:ext cx="4968230" cy="457200"/>
          </a:xfrm>
          <a:prstGeom prst="rect">
            <a:avLst/>
          </a:prstGeom>
          <a:noFill/>
          <a:ln w="9525">
            <a:noFill/>
            <a:miter lim="800000"/>
          </a:ln>
          <a:effectLst/>
        </p:spPr>
        <p:txBody>
          <a:bodyPr wrap="square">
            <a:spAutoFit/>
          </a:bodyPr>
          <a:lstStyle/>
          <a:p>
            <a:pPr>
              <a:spcBef>
                <a:spcPct val="0"/>
              </a:spcBef>
            </a:pPr>
            <a:r>
              <a:rPr kumimoji="1" lang="en-US" altLang="zh-CN" sz="2400" dirty="0">
                <a:effectLst/>
                <a:ea typeface="宋体" panose="02010600030101010101" pitchFamily="2" charset="-122"/>
              </a:rPr>
              <a:t> </a:t>
            </a:r>
            <a:r>
              <a:rPr kumimoji="1" lang="zh-CN" altLang="en-US" sz="2400" dirty="0">
                <a:effectLst/>
                <a:ea typeface="宋体" panose="02010600030101010101" pitchFamily="2" charset="-122"/>
              </a:rPr>
              <a:t>进程的三种基本状态及其转换</a:t>
            </a:r>
          </a:p>
        </p:txBody>
      </p:sp>
      <p:sp>
        <p:nvSpPr>
          <p:cNvPr id="16" name="Text Box 4"/>
          <p:cNvSpPr txBox="1">
            <a:spLocks noChangeArrowheads="1"/>
          </p:cNvSpPr>
          <p:nvPr/>
        </p:nvSpPr>
        <p:spPr bwMode="auto">
          <a:xfrm>
            <a:off x="432959" y="1442839"/>
            <a:ext cx="41148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dirty="0">
                <a:effectLst/>
                <a:ea typeface="黑体" panose="02010609060101010101" pitchFamily="2" charset="-122"/>
              </a:rPr>
              <a:t>进程调度</a:t>
            </a:r>
            <a:r>
              <a:rPr kumimoji="1" lang="zh-CN" altLang="en-US" sz="2000" dirty="0">
                <a:effectLst/>
                <a:ea typeface="宋体" panose="02010600030101010101" pitchFamily="2" charset="-122"/>
              </a:rPr>
              <a:t>：就绪态</a:t>
            </a:r>
            <a:r>
              <a:rPr kumimoji="1" lang="zh-CN" altLang="en-US" sz="2000" dirty="0">
                <a:effectLst/>
                <a:sym typeface="Symbol" panose="05050102010706020507" pitchFamily="18" charset="2"/>
              </a:rPr>
              <a:t></a:t>
            </a:r>
            <a:r>
              <a:rPr kumimoji="1" lang="zh-CN" altLang="en-US" sz="2000" dirty="0">
                <a:effectLst/>
                <a:ea typeface="宋体" panose="02010600030101010101" pitchFamily="2" charset="-122"/>
              </a:rPr>
              <a:t>执行态</a:t>
            </a:r>
          </a:p>
          <a:p>
            <a:r>
              <a:rPr kumimoji="1" lang="zh-CN" altLang="en-US" sz="2000" dirty="0">
                <a:effectLst/>
                <a:latin typeface="黑体" panose="02010609060101010101" pitchFamily="2" charset="-122"/>
                <a:ea typeface="黑体" panose="02010609060101010101" pitchFamily="2" charset="-122"/>
              </a:rPr>
              <a:t>时间片完</a:t>
            </a:r>
            <a:r>
              <a:rPr kumimoji="1" lang="zh-CN" altLang="en-US" sz="2000" dirty="0">
                <a:effectLst/>
                <a:latin typeface="宋体" panose="02010600030101010101" pitchFamily="2" charset="-122"/>
                <a:ea typeface="宋体" panose="02010600030101010101" pitchFamily="2" charset="-122"/>
              </a:rPr>
              <a:t>：执行态</a:t>
            </a:r>
            <a:r>
              <a:rPr kumimoji="1" lang="zh-CN" altLang="en-US" sz="2000" dirty="0">
                <a:effectLst/>
                <a:sym typeface="Symbol" panose="05050102010706020507" pitchFamily="18" charset="2"/>
              </a:rPr>
              <a:t></a:t>
            </a:r>
            <a:r>
              <a:rPr kumimoji="1" lang="zh-CN" altLang="en-US" sz="2000" dirty="0">
                <a:effectLst/>
                <a:latin typeface="宋体" panose="02010600030101010101" pitchFamily="2" charset="-122"/>
                <a:ea typeface="宋体" panose="02010600030101010101" pitchFamily="2" charset="-122"/>
              </a:rPr>
              <a:t>就绪态</a:t>
            </a:r>
            <a:r>
              <a:rPr kumimoji="1" lang="zh-CN" altLang="en-US" sz="2000" dirty="0">
                <a:effectLst/>
                <a:ea typeface="宋体" panose="02010600030101010101" pitchFamily="2" charset="-122"/>
              </a:rPr>
              <a:t> </a:t>
            </a:r>
          </a:p>
          <a:p>
            <a:r>
              <a:rPr kumimoji="1" lang="zh-CN" altLang="en-US" sz="2000" dirty="0">
                <a:effectLst/>
                <a:ea typeface="黑体" panose="02010609060101010101" pitchFamily="2" charset="-122"/>
              </a:rPr>
              <a:t>请求</a:t>
            </a:r>
            <a:r>
              <a:rPr kumimoji="1" lang="en-US" altLang="zh-CN" sz="2000" dirty="0">
                <a:effectLst/>
                <a:ea typeface="黑体" panose="02010609060101010101" pitchFamily="2" charset="-122"/>
              </a:rPr>
              <a:t>I/O</a:t>
            </a:r>
            <a:r>
              <a:rPr kumimoji="1" lang="zh-CN" altLang="en-US" sz="2000" dirty="0">
                <a:effectLst/>
                <a:latin typeface="宋体" panose="02010600030101010101" pitchFamily="2" charset="-122"/>
                <a:ea typeface="宋体" panose="02010600030101010101" pitchFamily="2" charset="-122"/>
              </a:rPr>
              <a:t>：执行态</a:t>
            </a:r>
            <a:r>
              <a:rPr kumimoji="1" lang="zh-CN" altLang="en-US" sz="2000" dirty="0">
                <a:effectLst/>
                <a:sym typeface="Symbol" panose="05050102010706020507" pitchFamily="18" charset="2"/>
              </a:rPr>
              <a:t></a:t>
            </a:r>
            <a:r>
              <a:rPr kumimoji="1" lang="zh-CN" altLang="en-US" sz="2000" dirty="0">
                <a:effectLst/>
                <a:latin typeface="宋体" panose="02010600030101010101" pitchFamily="2" charset="-122"/>
                <a:ea typeface="宋体" panose="02010600030101010101" pitchFamily="2" charset="-122"/>
              </a:rPr>
              <a:t>阻塞态</a:t>
            </a:r>
            <a:r>
              <a:rPr kumimoji="1" lang="zh-CN" altLang="en-US" sz="2000" dirty="0">
                <a:effectLst/>
                <a:ea typeface="宋体" panose="02010600030101010101" pitchFamily="2" charset="-122"/>
              </a:rPr>
              <a:t> </a:t>
            </a:r>
          </a:p>
          <a:p>
            <a:r>
              <a:rPr kumimoji="1" lang="en-US" altLang="zh-CN" sz="2000" dirty="0">
                <a:effectLst/>
                <a:ea typeface="宋体" panose="02010600030101010101" pitchFamily="2" charset="-122"/>
              </a:rPr>
              <a:t>I/O</a:t>
            </a:r>
            <a:r>
              <a:rPr kumimoji="1" lang="zh-CN" altLang="en-US" sz="2000" dirty="0">
                <a:effectLst/>
                <a:latin typeface="黑体" panose="02010609060101010101" pitchFamily="2" charset="-122"/>
                <a:ea typeface="黑体" panose="02010609060101010101" pitchFamily="2" charset="-122"/>
              </a:rPr>
              <a:t>完成</a:t>
            </a:r>
            <a:r>
              <a:rPr kumimoji="1" lang="zh-CN" altLang="en-US" sz="2000" dirty="0">
                <a:effectLst/>
                <a:latin typeface="宋体" panose="02010600030101010101" pitchFamily="2" charset="-122"/>
                <a:ea typeface="宋体" panose="02010600030101010101" pitchFamily="2" charset="-122"/>
              </a:rPr>
              <a:t>：阻塞态</a:t>
            </a:r>
            <a:r>
              <a:rPr kumimoji="1" lang="zh-CN" altLang="en-US" sz="2000" dirty="0">
                <a:effectLst/>
                <a:ea typeface="宋体" panose="02010600030101010101" pitchFamily="2" charset="-122"/>
                <a:sym typeface="Symbol" panose="05050102010706020507" pitchFamily="18" charset="2"/>
              </a:rPr>
              <a:t></a:t>
            </a:r>
            <a:r>
              <a:rPr kumimoji="1" lang="zh-CN" altLang="en-US" sz="2000" dirty="0">
                <a:effectLst/>
                <a:latin typeface="宋体" panose="02010600030101010101" pitchFamily="2" charset="-122"/>
                <a:ea typeface="宋体" panose="02010600030101010101" pitchFamily="2" charset="-122"/>
              </a:rPr>
              <a:t>就绪态</a:t>
            </a:r>
            <a:r>
              <a:rPr kumimoji="1" lang="zh-CN" altLang="en-US" sz="2000" dirty="0">
                <a:effectLst/>
                <a:ea typeface="宋体" panose="02010600030101010101" pitchFamily="2" charset="-122"/>
              </a:rPr>
              <a:t> </a:t>
            </a:r>
            <a:r>
              <a:rPr kumimoji="1" lang="zh-CN" altLang="en-US" sz="2000" b="0" dirty="0">
                <a:effectLst/>
                <a:ea typeface="宋体" panose="02010600030101010101" pitchFamily="2" charset="-122"/>
              </a:rPr>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Text Box 2"/>
          <p:cNvSpPr txBox="1">
            <a:spLocks noChangeArrowheads="1"/>
          </p:cNvSpPr>
          <p:nvPr/>
        </p:nvSpPr>
        <p:spPr bwMode="auto">
          <a:xfrm>
            <a:off x="2386404" y="715343"/>
            <a:ext cx="4996881" cy="769441"/>
          </a:xfrm>
          <a:prstGeom prst="rect">
            <a:avLst/>
          </a:prstGeom>
          <a:noFill/>
          <a:ln w="9525">
            <a:noFill/>
            <a:miter lim="800000"/>
          </a:ln>
          <a:effectLst/>
        </p:spPr>
        <p:txBody>
          <a:bodyPr wrap="none">
            <a:spAutoFit/>
          </a:bodyPr>
          <a:lstStyle/>
          <a:p>
            <a:pPr>
              <a:spcBef>
                <a:spcPct val="0"/>
              </a:spcBef>
            </a:pPr>
            <a:r>
              <a:rPr lang="zh-CN" altLang="en-US" sz="4400" dirty="0">
                <a:solidFill>
                  <a:srgbClr val="000066"/>
                </a:solidFill>
                <a:effectLst/>
                <a:latin typeface="黑体" pitchFamily="49" charset="-122"/>
                <a:ea typeface="+mj-ea"/>
                <a:cs typeface="+mj-cs"/>
              </a:rPr>
              <a:t>第二章  进程管理 </a:t>
            </a:r>
          </a:p>
        </p:txBody>
      </p:sp>
      <p:sp>
        <p:nvSpPr>
          <p:cNvPr id="576515" name="Text Box 3"/>
          <p:cNvSpPr txBox="1">
            <a:spLocks noChangeArrowheads="1"/>
          </p:cNvSpPr>
          <p:nvPr/>
        </p:nvSpPr>
        <p:spPr bwMode="auto">
          <a:xfrm>
            <a:off x="2678012" y="1916832"/>
            <a:ext cx="4281941" cy="3327065"/>
          </a:xfrm>
          <a:prstGeom prst="rect">
            <a:avLst/>
          </a:prstGeom>
          <a:noFill/>
          <a:ln w="9525">
            <a:noFill/>
            <a:miter lim="800000"/>
          </a:ln>
          <a:effectLst/>
        </p:spPr>
        <p:txBody>
          <a:bodyPr wrap="none">
            <a:spAutoFit/>
          </a:bodyPr>
          <a:lstStyle/>
          <a:p>
            <a:pPr marL="342900" indent="-342900">
              <a:lnSpc>
                <a:spcPct val="90000"/>
              </a:lnSpc>
              <a:spcBef>
                <a:spcPct val="20000"/>
              </a:spcBef>
              <a:buClr>
                <a:schemeClr val="folHlink"/>
              </a:buClr>
              <a:buSzPct val="60000"/>
            </a:pPr>
            <a:r>
              <a:rPr lang="en-US" altLang="zh-CN" dirty="0">
                <a:effectLst/>
                <a:latin typeface="+mn-lt"/>
                <a:ea typeface="+mn-ea"/>
                <a:hlinkClick r:id="" action="ppaction://hlinkshowjump?jump=nextslide"/>
              </a:rPr>
              <a:t>2.1   </a:t>
            </a:r>
            <a:r>
              <a:rPr lang="zh-CN" altLang="en-US" dirty="0">
                <a:effectLst/>
                <a:latin typeface="+mn-lt"/>
                <a:ea typeface="+mn-ea"/>
                <a:hlinkClick r:id="rId2" action="ppaction://hlinksldjump"/>
              </a:rPr>
              <a:t>进程的基本概念</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2" action="ppaction://hlinksldjump"/>
              </a:rPr>
              <a:t>2.2   </a:t>
            </a:r>
            <a:r>
              <a:rPr lang="zh-CN" altLang="en-US" dirty="0">
                <a:effectLst/>
                <a:latin typeface="+mn-lt"/>
                <a:ea typeface="+mn-ea"/>
                <a:hlinkClick r:id="rId2" action="ppaction://hlinksldjump"/>
              </a:rPr>
              <a:t>进程控制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3" action="ppaction://hlinksldjump"/>
              </a:rPr>
              <a:t>2.</a:t>
            </a:r>
            <a:r>
              <a:rPr lang="en-US" altLang="zh-CN" dirty="0">
                <a:effectLst/>
                <a:latin typeface="+mn-lt"/>
                <a:ea typeface="+mn-ea"/>
                <a:hlinkClick r:id="rId2" action="ppaction://hlinksldjump"/>
              </a:rPr>
              <a:t>3   </a:t>
            </a:r>
            <a:r>
              <a:rPr lang="zh-CN" altLang="en-US" dirty="0">
                <a:effectLst/>
                <a:latin typeface="+mn-lt"/>
                <a:ea typeface="+mn-ea"/>
                <a:hlinkClick r:id="rId2" action="ppaction://hlinksldjump"/>
              </a:rPr>
              <a:t>进程同步</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4" action="ppaction://hlinksldjump"/>
              </a:rPr>
              <a:t>2.</a:t>
            </a:r>
            <a:r>
              <a:rPr lang="en-US" altLang="zh-CN" dirty="0">
                <a:effectLst/>
                <a:latin typeface="+mn-lt"/>
                <a:ea typeface="+mn-ea"/>
                <a:hlinkClick r:id="rId2" action="ppaction://hlinksldjump"/>
              </a:rPr>
              <a:t>4   </a:t>
            </a:r>
            <a:r>
              <a:rPr lang="zh-CN" altLang="en-US" dirty="0">
                <a:effectLst/>
                <a:latin typeface="+mn-lt"/>
                <a:ea typeface="+mn-ea"/>
                <a:hlinkClick r:id="rId3" action="ppaction://hlinksldjump"/>
              </a:rPr>
              <a:t>经典进程的同步问题</a:t>
            </a:r>
            <a:r>
              <a:rPr lang="zh-CN" altLang="en-US" dirty="0">
                <a:effectLst/>
                <a:latin typeface="+mn-lt"/>
                <a:ea typeface="+mn-ea"/>
                <a:hlinkClick r:id="rId4" action="ppaction://hlinksldjump"/>
              </a:rPr>
              <a:t> </a:t>
            </a:r>
            <a:endParaRPr lang="zh-CN" altLang="en-US" dirty="0">
              <a:effectLst/>
              <a:latin typeface="+mn-lt"/>
              <a:ea typeface="+mn-ea"/>
              <a:hlinkClick r:id="rId2" action="ppaction://hlinksldjump"/>
            </a:endParaRPr>
          </a:p>
          <a:p>
            <a:pPr marL="342900" indent="-342900">
              <a:lnSpc>
                <a:spcPct val="90000"/>
              </a:lnSpc>
              <a:spcBef>
                <a:spcPct val="20000"/>
              </a:spcBef>
              <a:buClr>
                <a:schemeClr val="folHlink"/>
              </a:buClr>
              <a:buSzPct val="60000"/>
            </a:pPr>
            <a:r>
              <a:rPr lang="en-US" altLang="zh-CN" dirty="0">
                <a:effectLst/>
                <a:latin typeface="+mn-lt"/>
                <a:ea typeface="+mn-ea"/>
                <a:hlinkClick r:id="rId5" action="ppaction://hlinksldjump"/>
              </a:rPr>
              <a:t>2.5   </a:t>
            </a:r>
            <a:r>
              <a:rPr lang="zh-CN" altLang="en-US" dirty="0">
                <a:effectLst/>
                <a:latin typeface="+mn-lt"/>
                <a:ea typeface="+mn-ea"/>
                <a:hlinkClick r:id="rId5" action="ppaction://hlinksldjump"/>
              </a:rPr>
              <a:t>进程通信 </a:t>
            </a:r>
            <a:endParaRPr lang="zh-CN" altLang="en-US" dirty="0">
              <a:effectLst/>
              <a:latin typeface="+mn-lt"/>
              <a:ea typeface="+mn-ea"/>
              <a:hlinkClick r:id="rId2" action="ppaction://hlinksldjump"/>
            </a:endParaRPr>
          </a:p>
          <a:p>
            <a:pPr marL="342900" indent="-342900">
              <a:lnSpc>
                <a:spcPct val="90000"/>
              </a:lnSpc>
              <a:spcBef>
                <a:spcPct val="20000"/>
              </a:spcBef>
              <a:buClr>
                <a:schemeClr val="folHlink"/>
              </a:buClr>
              <a:buSzPct val="60000"/>
            </a:pPr>
            <a:r>
              <a:rPr lang="en-US" altLang="zh-CN" dirty="0">
                <a:effectLst/>
                <a:latin typeface="+mn-lt"/>
                <a:ea typeface="+mn-ea"/>
                <a:hlinkClick r:id="rId6" action="ppaction://hlinksldjump"/>
              </a:rPr>
              <a:t>2.6   </a:t>
            </a:r>
            <a:r>
              <a:rPr lang="zh-CN" altLang="en-US" dirty="0">
                <a:effectLst/>
                <a:latin typeface="+mn-lt"/>
                <a:ea typeface="+mn-ea"/>
                <a:hlinkClick r:id="rId6" action="ppaction://hlinksldjump"/>
              </a:rPr>
              <a:t>线程</a:t>
            </a:r>
            <a:r>
              <a:rPr lang="zh-CN" altLang="en-US" dirty="0">
                <a:effectLst/>
                <a:latin typeface="+mn-lt"/>
                <a:ea typeface="+mn-ea"/>
                <a:hlinkClick r:id="rId2" action="ppaction://hlinksldjump"/>
              </a:rPr>
              <a:t>的基本概念</a:t>
            </a:r>
            <a:endParaRPr lang="en-US" altLang="zh-CN" dirty="0">
              <a:effectLst/>
              <a:latin typeface="+mn-lt"/>
              <a:ea typeface="+mn-ea"/>
              <a:hlinkClick r:id="rId2" action="ppaction://hlinksldjump"/>
            </a:endParaRPr>
          </a:p>
          <a:p>
            <a:pPr marL="342900" indent="-342900">
              <a:lnSpc>
                <a:spcPct val="90000"/>
              </a:lnSpc>
              <a:spcBef>
                <a:spcPct val="20000"/>
              </a:spcBef>
              <a:buClr>
                <a:schemeClr val="folHlink"/>
              </a:buClr>
              <a:buSzPct val="60000"/>
            </a:pPr>
            <a:r>
              <a:rPr lang="en-US" altLang="zh-CN" dirty="0">
                <a:effectLst/>
                <a:latin typeface="+mn-lt"/>
                <a:ea typeface="+mn-ea"/>
                <a:hlinkClick r:id="rId2" action="ppaction://hlinksldjump"/>
              </a:rPr>
              <a:t>2.7   </a:t>
            </a:r>
            <a:r>
              <a:rPr lang="zh-CN" altLang="en-US" dirty="0">
                <a:effectLst/>
                <a:latin typeface="+mn-lt"/>
                <a:ea typeface="+mn-ea"/>
                <a:hlinkClick r:id="rId2" action="ppaction://hlinksldjump"/>
              </a:rPr>
              <a:t>线程的实现</a:t>
            </a:r>
          </a:p>
        </p:txBody>
      </p:sp>
    </p:spTree>
  </p:cSld>
  <p:clrMapOvr>
    <a:masterClrMapping/>
  </p:clrMapOvr>
  <p:transition>
    <p:blinds/>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bwMode="auto">
          <a:xfrm>
            <a:off x="4716016" y="5157192"/>
            <a:ext cx="4176464"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楷体_GB2312" pitchFamily="49" charset="-122"/>
                <a:ea typeface="楷体_GB2312" pitchFamily="49" charset="-122"/>
              </a:rPr>
              <a:t> </a:t>
            </a:r>
            <a:r>
              <a:rPr lang="zh-CN" altLang="en-US" sz="2000" dirty="0">
                <a:solidFill>
                  <a:schemeClr val="tx1"/>
                </a:solidFill>
                <a:latin typeface="楷体_GB2312" pitchFamily="49" charset="-122"/>
                <a:ea typeface="楷体_GB2312" pitchFamily="49" charset="-122"/>
              </a:rPr>
              <a:t>具有挂起状态的进程状态图</a:t>
            </a:r>
          </a:p>
        </p:txBody>
      </p:sp>
      <p:sp>
        <p:nvSpPr>
          <p:cNvPr id="514051" name="Rectangle 3"/>
          <p:cNvSpPr>
            <a:spLocks noGrp="1" noChangeArrowheads="1"/>
          </p:cNvSpPr>
          <p:nvPr>
            <p:ph type="body" sz="half" idx="1"/>
          </p:nvPr>
        </p:nvSpPr>
        <p:spPr>
          <a:xfrm>
            <a:off x="251520" y="620688"/>
            <a:ext cx="7620000" cy="5638800"/>
          </a:xfrm>
        </p:spPr>
        <p:txBody>
          <a:bodyPr/>
          <a:lstStyle/>
          <a:p>
            <a:pPr algn="just">
              <a:lnSpc>
                <a:spcPct val="120000"/>
              </a:lnSpc>
              <a:spcAft>
                <a:spcPct val="20000"/>
              </a:spcAft>
            </a:pPr>
            <a:r>
              <a:rPr lang="en-US" altLang="zh-CN" sz="2400" b="1" dirty="0">
                <a:solidFill>
                  <a:schemeClr val="accent2"/>
                </a:solidFill>
                <a:latin typeface="黑体" panose="02010609060101010101" pitchFamily="2" charset="-122"/>
                <a:ea typeface="黑体" panose="02010609060101010101" pitchFamily="2" charset="-122"/>
              </a:rPr>
              <a:t>3. </a:t>
            </a:r>
            <a:r>
              <a:rPr lang="zh-CN" altLang="en-US" sz="2400" b="1" dirty="0">
                <a:solidFill>
                  <a:schemeClr val="accent2"/>
                </a:solidFill>
                <a:latin typeface="黑体" panose="02010609060101010101" pitchFamily="2" charset="-122"/>
                <a:ea typeface="黑体" panose="02010609060101010101" pitchFamily="2" charset="-122"/>
              </a:rPr>
              <a:t>挂起状态（被换出内存的状态）</a:t>
            </a:r>
          </a:p>
          <a:p>
            <a:pPr lvl="1"/>
            <a:r>
              <a:rPr lang="zh-CN" altLang="en-US" sz="2400" b="1" dirty="0">
                <a:solidFill>
                  <a:schemeClr val="accent2"/>
                </a:solidFill>
                <a:latin typeface="黑体" panose="02010609060101010101" pitchFamily="2" charset="-122"/>
                <a:ea typeface="黑体" panose="02010609060101010101" pitchFamily="2" charset="-122"/>
              </a:rPr>
              <a:t>引入原因</a:t>
            </a:r>
          </a:p>
          <a:p>
            <a:pPr lvl="2"/>
            <a:r>
              <a:rPr lang="zh-CN" altLang="en-US" b="1" dirty="0">
                <a:solidFill>
                  <a:schemeClr val="accent2"/>
                </a:solidFill>
                <a:latin typeface="黑体" panose="02010609060101010101" pitchFamily="2" charset="-122"/>
                <a:ea typeface="黑体" panose="02010609060101010101" pitchFamily="2" charset="-122"/>
              </a:rPr>
              <a:t>终端用户请求</a:t>
            </a:r>
          </a:p>
          <a:p>
            <a:pPr lvl="2"/>
            <a:r>
              <a:rPr lang="zh-CN" altLang="en-US" b="1" dirty="0">
                <a:solidFill>
                  <a:schemeClr val="accent2"/>
                </a:solidFill>
                <a:latin typeface="黑体" panose="02010609060101010101" pitchFamily="2" charset="-122"/>
                <a:ea typeface="黑体" panose="02010609060101010101" pitchFamily="2" charset="-122"/>
              </a:rPr>
              <a:t>父进程请求</a:t>
            </a:r>
          </a:p>
          <a:p>
            <a:pPr lvl="2"/>
            <a:r>
              <a:rPr lang="zh-CN" altLang="en-US" b="1" dirty="0">
                <a:solidFill>
                  <a:schemeClr val="accent2"/>
                </a:solidFill>
                <a:latin typeface="黑体" panose="02010609060101010101" pitchFamily="2" charset="-122"/>
                <a:ea typeface="黑体" panose="02010609060101010101" pitchFamily="2" charset="-122"/>
              </a:rPr>
              <a:t>负荷调节需要</a:t>
            </a:r>
          </a:p>
          <a:p>
            <a:pPr lvl="2"/>
            <a:r>
              <a:rPr lang="zh-CN" altLang="en-US" b="1" dirty="0">
                <a:solidFill>
                  <a:schemeClr val="accent2"/>
                </a:solidFill>
                <a:latin typeface="黑体" panose="02010609060101010101" pitchFamily="2" charset="-122"/>
                <a:ea typeface="黑体" panose="02010609060101010101" pitchFamily="2" charset="-122"/>
              </a:rPr>
              <a:t>操作系统需要</a:t>
            </a:r>
          </a:p>
          <a:p>
            <a:pPr lvl="1"/>
            <a:r>
              <a:rPr lang="zh-CN" altLang="en-US" sz="2400" b="1" dirty="0">
                <a:solidFill>
                  <a:schemeClr val="accent2"/>
                </a:solidFill>
                <a:latin typeface="黑体" panose="02010609060101010101" pitchFamily="2" charset="-122"/>
                <a:ea typeface="黑体" panose="02010609060101010101" pitchFamily="2" charset="-122"/>
              </a:rPr>
              <a:t>进程状态的转换</a:t>
            </a:r>
          </a:p>
          <a:p>
            <a:pPr lvl="2"/>
            <a:r>
              <a:rPr lang="zh-CN" altLang="en-US" b="1" dirty="0">
                <a:solidFill>
                  <a:schemeClr val="accent2"/>
                </a:solidFill>
                <a:latin typeface="黑体" panose="02010609060101010101" pitchFamily="2" charset="-122"/>
                <a:ea typeface="黑体" panose="02010609060101010101" pitchFamily="2" charset="-122"/>
              </a:rPr>
              <a:t>活动就绪</a:t>
            </a:r>
            <a:r>
              <a:rPr lang="zh-CN" altLang="en-US" b="1" dirty="0">
                <a:solidFill>
                  <a:schemeClr val="accent2"/>
                </a:solidFill>
                <a:latin typeface="黑体" panose="02010609060101010101" pitchFamily="2" charset="-122"/>
                <a:ea typeface="黑体" panose="02010609060101010101" pitchFamily="2" charset="-122"/>
                <a:sym typeface="Wingdings" panose="05000000000000000000" pitchFamily="2" charset="2"/>
              </a:rPr>
              <a:t> </a:t>
            </a:r>
            <a:r>
              <a:rPr lang="zh-CN" altLang="en-US" b="1" dirty="0">
                <a:solidFill>
                  <a:schemeClr val="accent2"/>
                </a:solidFill>
                <a:latin typeface="黑体" panose="02010609060101010101" pitchFamily="2" charset="-122"/>
                <a:ea typeface="黑体" panose="02010609060101010101" pitchFamily="2" charset="-122"/>
              </a:rPr>
              <a:t>静止就绪</a:t>
            </a:r>
          </a:p>
          <a:p>
            <a:pPr lvl="2"/>
            <a:r>
              <a:rPr lang="zh-CN" altLang="en-US" b="1" dirty="0">
                <a:solidFill>
                  <a:schemeClr val="accent2"/>
                </a:solidFill>
                <a:latin typeface="黑体" panose="02010609060101010101" pitchFamily="2" charset="-122"/>
                <a:ea typeface="黑体" panose="02010609060101010101" pitchFamily="2" charset="-122"/>
              </a:rPr>
              <a:t>活动阻塞</a:t>
            </a:r>
            <a:r>
              <a:rPr lang="zh-CN" altLang="en-US" b="1" dirty="0">
                <a:solidFill>
                  <a:schemeClr val="accent2"/>
                </a:solidFill>
                <a:latin typeface="黑体" panose="02010609060101010101" pitchFamily="2" charset="-122"/>
                <a:ea typeface="黑体" panose="02010609060101010101" pitchFamily="2" charset="-122"/>
                <a:sym typeface="Wingdings" panose="05000000000000000000" pitchFamily="2" charset="2"/>
              </a:rPr>
              <a:t></a:t>
            </a:r>
            <a:r>
              <a:rPr lang="zh-CN" altLang="en-US" b="1" dirty="0">
                <a:solidFill>
                  <a:schemeClr val="accent2"/>
                </a:solidFill>
                <a:latin typeface="黑体" panose="02010609060101010101" pitchFamily="2" charset="-122"/>
                <a:ea typeface="黑体" panose="02010609060101010101" pitchFamily="2" charset="-122"/>
              </a:rPr>
              <a:t> 静止阻塞</a:t>
            </a:r>
          </a:p>
          <a:p>
            <a:pPr lvl="2"/>
            <a:r>
              <a:rPr lang="zh-CN" altLang="en-US" b="1" dirty="0">
                <a:solidFill>
                  <a:schemeClr val="accent2"/>
                </a:solidFill>
                <a:latin typeface="黑体" panose="02010609060101010101" pitchFamily="2" charset="-122"/>
                <a:ea typeface="黑体" panose="02010609060101010101" pitchFamily="2" charset="-122"/>
              </a:rPr>
              <a:t>静止就绪</a:t>
            </a:r>
            <a:r>
              <a:rPr lang="zh-CN" altLang="en-US" b="1" dirty="0">
                <a:solidFill>
                  <a:schemeClr val="accent2"/>
                </a:solidFill>
                <a:latin typeface="黑体" panose="02010609060101010101" pitchFamily="2" charset="-122"/>
                <a:ea typeface="黑体" panose="02010609060101010101" pitchFamily="2" charset="-122"/>
                <a:sym typeface="Wingdings" panose="05000000000000000000" pitchFamily="2" charset="2"/>
              </a:rPr>
              <a:t></a:t>
            </a:r>
            <a:r>
              <a:rPr lang="zh-CN" altLang="en-US" b="1" dirty="0">
                <a:solidFill>
                  <a:schemeClr val="accent2"/>
                </a:solidFill>
                <a:latin typeface="黑体" panose="02010609060101010101" pitchFamily="2" charset="-122"/>
                <a:ea typeface="黑体" panose="02010609060101010101" pitchFamily="2" charset="-122"/>
              </a:rPr>
              <a:t> 活动就绪</a:t>
            </a:r>
          </a:p>
          <a:p>
            <a:pPr lvl="2"/>
            <a:r>
              <a:rPr lang="zh-CN" altLang="en-US" b="1" dirty="0">
                <a:solidFill>
                  <a:schemeClr val="accent2"/>
                </a:solidFill>
                <a:latin typeface="黑体" panose="02010609060101010101" pitchFamily="2" charset="-122"/>
                <a:ea typeface="黑体" panose="02010609060101010101" pitchFamily="2" charset="-122"/>
              </a:rPr>
              <a:t>静止阻塞</a:t>
            </a:r>
            <a:r>
              <a:rPr lang="zh-CN" altLang="en-US" b="1" dirty="0">
                <a:solidFill>
                  <a:schemeClr val="accent2"/>
                </a:solidFill>
                <a:latin typeface="黑体" panose="02010609060101010101" pitchFamily="2" charset="-122"/>
                <a:ea typeface="黑体" panose="02010609060101010101" pitchFamily="2" charset="-122"/>
                <a:sym typeface="Wingdings" panose="05000000000000000000" pitchFamily="2" charset="2"/>
              </a:rPr>
              <a:t></a:t>
            </a:r>
            <a:r>
              <a:rPr lang="zh-CN" altLang="en-US" b="1" dirty="0">
                <a:solidFill>
                  <a:schemeClr val="accent2"/>
                </a:solidFill>
                <a:latin typeface="黑体" panose="02010609060101010101" pitchFamily="2" charset="-122"/>
                <a:ea typeface="黑体" panose="02010609060101010101" pitchFamily="2" charset="-122"/>
              </a:rPr>
              <a:t> 活动阻塞</a:t>
            </a:r>
          </a:p>
        </p:txBody>
      </p:sp>
      <p:pic>
        <p:nvPicPr>
          <p:cNvPr id="514067" name="Picture 19"/>
          <p:cNvPicPr>
            <a:picLocks noChangeAspect="1" noChangeArrowheads="1"/>
          </p:cNvPicPr>
          <p:nvPr/>
        </p:nvPicPr>
        <p:blipFill>
          <a:blip r:embed="rId3"/>
          <a:srcRect/>
          <a:stretch>
            <a:fillRect/>
          </a:stretch>
        </p:blipFill>
        <p:spPr bwMode="auto">
          <a:xfrm>
            <a:off x="4572000" y="1052736"/>
            <a:ext cx="4418261" cy="3888432"/>
          </a:xfrm>
          <a:prstGeom prst="rect">
            <a:avLst/>
          </a:prstGeom>
          <a:noFill/>
          <a:ln w="9525" cap="flat" cmpd="sng" algn="ctr">
            <a:noFill/>
            <a:prstDash val="solid"/>
            <a:miter lim="800000"/>
            <a:headEnd/>
            <a:tailEnd/>
          </a:ln>
        </p:spPr>
      </p:pic>
      <p:sp>
        <p:nvSpPr>
          <p:cNvPr id="5" name="AutoShape 3"/>
          <p:cNvSpPr>
            <a:spLocks noChangeArrowheads="1"/>
          </p:cNvSpPr>
          <p:nvPr/>
        </p:nvSpPr>
        <p:spPr bwMode="auto">
          <a:xfrm>
            <a:off x="5940153" y="307928"/>
            <a:ext cx="3050108" cy="744808"/>
          </a:xfrm>
          <a:prstGeom prst="wedgeRectCallout">
            <a:avLst>
              <a:gd name="adj1" fmla="val -79810"/>
              <a:gd name="adj2" fmla="val -2519"/>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1" lang="zh-CN" altLang="en-US" sz="1800" dirty="0">
                <a:solidFill>
                  <a:schemeClr val="bg1"/>
                </a:solidFill>
                <a:effectLst/>
                <a:latin typeface="黑体" panose="02010609060101010101" pitchFamily="2" charset="-122"/>
                <a:ea typeface="黑体" panose="02010609060101010101" pitchFamily="2" charset="-122"/>
              </a:rPr>
              <a:t>有些系统除了进程的三种基本状态外，还有挂起状态。</a:t>
            </a:r>
          </a:p>
        </p:txBody>
      </p:sp>
      <p:sp>
        <p:nvSpPr>
          <p:cNvPr id="14" name="AutoShape 8"/>
          <p:cNvSpPr>
            <a:spLocks noChangeArrowheads="1"/>
          </p:cNvSpPr>
          <p:nvPr/>
        </p:nvSpPr>
        <p:spPr bwMode="auto">
          <a:xfrm>
            <a:off x="3661869" y="3140968"/>
            <a:ext cx="1342179" cy="504056"/>
          </a:xfrm>
          <a:prstGeom prst="wedgeRectCallout">
            <a:avLst>
              <a:gd name="adj1" fmla="val -44258"/>
              <a:gd name="adj2" fmla="val 101164"/>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1" lang="zh-CN" altLang="en-US" sz="2000" dirty="0">
                <a:solidFill>
                  <a:schemeClr val="bg1"/>
                </a:solidFill>
                <a:effectLst/>
                <a:latin typeface="黑体" panose="02010609060101010101" pitchFamily="2" charset="-122"/>
                <a:ea typeface="黑体" panose="02010609060101010101" pitchFamily="2" charset="-122"/>
              </a:rPr>
              <a:t>挂起原语</a:t>
            </a:r>
            <a:endParaRPr kumimoji="1" lang="en-US" altLang="zh-CN" sz="2000" dirty="0">
              <a:solidFill>
                <a:schemeClr val="bg1"/>
              </a:solidFill>
              <a:effectLst/>
              <a:latin typeface="黑体" panose="02010609060101010101" pitchFamily="2" charset="-122"/>
              <a:ea typeface="黑体" panose="02010609060101010101" pitchFamily="2" charset="-122"/>
            </a:endParaRPr>
          </a:p>
        </p:txBody>
      </p:sp>
      <p:sp>
        <p:nvSpPr>
          <p:cNvPr id="15" name="AutoShape 9"/>
          <p:cNvSpPr>
            <a:spLocks noChangeArrowheads="1"/>
          </p:cNvSpPr>
          <p:nvPr/>
        </p:nvSpPr>
        <p:spPr bwMode="auto">
          <a:xfrm>
            <a:off x="2996657" y="5949280"/>
            <a:ext cx="1337840" cy="533400"/>
          </a:xfrm>
          <a:prstGeom prst="wedgeRectCallout">
            <a:avLst>
              <a:gd name="adj1" fmla="val 4505"/>
              <a:gd name="adj2" fmla="val -10768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1" lang="zh-CN" altLang="en-US" sz="2000" dirty="0">
                <a:solidFill>
                  <a:schemeClr val="bg1"/>
                </a:solidFill>
                <a:effectLst/>
                <a:latin typeface="黑体" panose="02010609060101010101" pitchFamily="2" charset="-122"/>
                <a:ea typeface="黑体" panose="02010609060101010101" pitchFamily="2" charset="-122"/>
              </a:rPr>
              <a:t>激活原语</a:t>
            </a:r>
            <a:endParaRPr kumimoji="1" lang="en-US" altLang="zh-CN" sz="2000" dirty="0">
              <a:solidFill>
                <a:schemeClr val="bg1"/>
              </a:solidFill>
              <a:effectLst/>
              <a:latin typeface="黑体" panose="02010609060101010101" pitchFamily="2" charset="-122"/>
              <a:ea typeface="黑体" panose="02010609060101010101" pitchFamily="2" charset="-12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910BF76B-6403-83DB-D18B-F2BE2A4C5056}"/>
              </a:ext>
            </a:extLst>
          </p:cNvPr>
          <p:cNvGraphicFramePr>
            <a:graphicFrameLocks noGrp="1"/>
          </p:cNvGraphicFramePr>
          <p:nvPr>
            <p:extLst>
              <p:ext uri="{D42A27DB-BD31-4B8C-83A1-F6EECF244321}">
                <p14:modId xmlns:p14="http://schemas.microsoft.com/office/powerpoint/2010/main" val="812982032"/>
              </p:ext>
            </p:extLst>
          </p:nvPr>
        </p:nvGraphicFramePr>
        <p:xfrm>
          <a:off x="142844" y="353157"/>
          <a:ext cx="8858312" cy="6151685"/>
        </p:xfrm>
        <a:graphic>
          <a:graphicData uri="http://schemas.openxmlformats.org/drawingml/2006/table">
            <a:tbl>
              <a:tblPr/>
              <a:tblGrid>
                <a:gridCol w="2175597">
                  <a:extLst>
                    <a:ext uri="{9D8B030D-6E8A-4147-A177-3AD203B41FA5}">
                      <a16:colId xmlns:a16="http://schemas.microsoft.com/office/drawing/2014/main" val="20000"/>
                    </a:ext>
                  </a:extLst>
                </a:gridCol>
                <a:gridCol w="6682715">
                  <a:extLst>
                    <a:ext uri="{9D8B030D-6E8A-4147-A177-3AD203B41FA5}">
                      <a16:colId xmlns:a16="http://schemas.microsoft.com/office/drawing/2014/main" val="20001"/>
                    </a:ext>
                  </a:extLst>
                </a:gridCol>
              </a:tblGrid>
              <a:tr h="213360">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1400" b="1" kern="100" dirty="0">
                          <a:latin typeface="Calibri" panose="020F0502020204030204"/>
                          <a:ea typeface="宋体" panose="02010600030101010101" pitchFamily="2" charset="-122"/>
                          <a:cs typeface="Times New Roman" panose="02020603050405020304"/>
                        </a:rPr>
                        <a:t>状态迁移</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1400" b="1" kern="100">
                          <a:latin typeface="Calibri" panose="020F0502020204030204"/>
                          <a:ea typeface="宋体" panose="02010600030101010101" pitchFamily="2" charset="-122"/>
                          <a:cs typeface="Times New Roman" panose="02020603050405020304"/>
                        </a:rPr>
                        <a:t>说明</a:t>
                      </a:r>
                      <a:endParaRPr lang="zh-CN" sz="1400" kern="10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37549">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1400" kern="100" dirty="0">
                          <a:latin typeface="Times New Roman" panose="02020603050405020304"/>
                          <a:ea typeface="宋体" panose="02010600030101010101" pitchFamily="2" charset="-122"/>
                          <a:cs typeface="Times New Roman" panose="02020603050405020304"/>
                        </a:rPr>
                        <a:t>新建</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静止就绪</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当内存中没有足够的空间分配给新进程</a:t>
                      </a:r>
                      <a:endParaRPr lang="zh-CN" sz="1400" kern="100" dirty="0">
                        <a:latin typeface="Calibri" panose="020F0502020204030204"/>
                        <a:ea typeface="宋体" panose="02010600030101010101" pitchFamily="2" charset="-122"/>
                        <a:cs typeface="Times New Roman" panose="02020603050405020304"/>
                      </a:endParaRPr>
                    </a:p>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操作系统为了维护大量未阻塞的进程，通常推迟创建进程以减少操作系统的开销，并在系统被阻塞态进程阻塞时，才执行进程创建任务。</a:t>
                      </a:r>
                      <a:endParaRPr lang="zh-CN" sz="1400" kern="100" dirty="0">
                        <a:latin typeface="Calibri" panose="020F0502020204030204"/>
                        <a:ea typeface="宋体" panose="02010600030101010101" pitchFamily="2" charset="-122"/>
                        <a:cs typeface="Times New Roman" panose="02020603050405020304"/>
                      </a:endParaRPr>
                    </a:p>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在这两种情况下，都把一个新建进程放入就绪挂起队列。</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8774">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1400" kern="100" dirty="0">
                          <a:latin typeface="Times New Roman" panose="02020603050405020304"/>
                          <a:ea typeface="宋体" panose="02010600030101010101" pitchFamily="2" charset="-122"/>
                          <a:cs typeface="Times New Roman" panose="02020603050405020304"/>
                        </a:rPr>
                        <a:t>新建</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活动就绪</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当新建进程的加入满足操作系统对内存、性能的各种限制时，允许进程被加载到内存中，从而进入就绪态</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628162">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1400" kern="100" dirty="0">
                          <a:latin typeface="Times New Roman" panose="02020603050405020304"/>
                          <a:ea typeface="+mn-ea"/>
                          <a:cs typeface="Times New Roman" panose="02020603050405020304"/>
                        </a:rPr>
                        <a:t>静止就绪</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活动就绪</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如果内存中没有就绪态进程，操作系统需要调入一个就绪挂起态进程到内存中</a:t>
                      </a:r>
                      <a:endParaRPr lang="zh-CN" sz="1400" kern="100" dirty="0">
                        <a:latin typeface="Calibri" panose="020F0502020204030204"/>
                        <a:ea typeface="宋体" panose="02010600030101010101" pitchFamily="2" charset="-122"/>
                        <a:cs typeface="Times New Roman" panose="02020603050405020304"/>
                      </a:endParaRPr>
                    </a:p>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当处于就绪挂起态的进程比处于就绪态的任何进程的优先级高时</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046936">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1400" kern="100" dirty="0">
                          <a:latin typeface="Times New Roman" panose="02020603050405020304"/>
                          <a:ea typeface="+mn-ea"/>
                          <a:cs typeface="Times New Roman" panose="02020603050405020304"/>
                        </a:rPr>
                        <a:t>活动</a:t>
                      </a:r>
                      <a:r>
                        <a:rPr lang="zh-CN" sz="1400" kern="100" dirty="0">
                          <a:latin typeface="Times New Roman" panose="02020603050405020304"/>
                          <a:ea typeface="宋体" panose="02010600030101010101" pitchFamily="2" charset="-122"/>
                          <a:cs typeface="Times New Roman" panose="02020603050405020304"/>
                        </a:rPr>
                        <a:t>就绪</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静止就绪</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通常，操作系统更倾向于挂起阻塞态进程而不是就绪态进程，因为就绪态进程可以立即执行，而阻塞态进程占用了内存但不能执行。</a:t>
                      </a:r>
                      <a:endParaRPr lang="zh-CN" sz="1400" kern="100" dirty="0">
                        <a:latin typeface="Calibri" panose="020F0502020204030204"/>
                        <a:ea typeface="宋体" panose="02010600030101010101" pitchFamily="2" charset="-122"/>
                        <a:cs typeface="Times New Roman" panose="02020603050405020304"/>
                      </a:endParaRPr>
                    </a:p>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如果释放内存以得到足够空间的唯一方法是挂起一个就绪态进程时</a:t>
                      </a:r>
                      <a:endParaRPr lang="zh-CN" sz="1400" kern="100" dirty="0">
                        <a:latin typeface="Calibri" panose="020F0502020204030204"/>
                        <a:ea typeface="宋体" panose="02010600030101010101" pitchFamily="2" charset="-122"/>
                        <a:cs typeface="Times New Roman" panose="02020603050405020304"/>
                      </a:endParaRPr>
                    </a:p>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如果操作系统确信高优先级的阻塞态进程很快将会就绪，那么它可能挂起一个低优先级的就绪态进程，而不是高优先级的阻塞态进程</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37549">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1400" kern="100" dirty="0">
                          <a:latin typeface="Times New Roman" panose="02020603050405020304"/>
                          <a:ea typeface="+mn-ea"/>
                          <a:cs typeface="Times New Roman" panose="02020603050405020304"/>
                        </a:rPr>
                        <a:t>活动</a:t>
                      </a:r>
                      <a:r>
                        <a:rPr lang="zh-CN" sz="1400" kern="100" dirty="0">
                          <a:latin typeface="Times New Roman" panose="02020603050405020304"/>
                          <a:ea typeface="宋体" panose="02010600030101010101" pitchFamily="2" charset="-122"/>
                          <a:cs typeface="Times New Roman" panose="02020603050405020304"/>
                        </a:rPr>
                        <a:t>阻塞</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静止</a:t>
                      </a:r>
                      <a:r>
                        <a:rPr lang="zh-CN" sz="1400" kern="100" dirty="0">
                          <a:latin typeface="Times New Roman" panose="02020603050405020304"/>
                          <a:ea typeface="宋体" panose="02010600030101010101" pitchFamily="2" charset="-122"/>
                          <a:cs typeface="Times New Roman" panose="02020603050405020304"/>
                        </a:rPr>
                        <a:t>阻塞</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如果没有就绪进程，则至少一个阻塞进程被换出，为新建进程或就绪挂起进程让出空间</a:t>
                      </a:r>
                      <a:endParaRPr lang="zh-CN" sz="1400" kern="100" dirty="0">
                        <a:latin typeface="Calibri" panose="020F0502020204030204"/>
                        <a:ea typeface="宋体" panose="02010600030101010101" pitchFamily="2" charset="-122"/>
                        <a:cs typeface="Times New Roman" panose="02020603050405020304"/>
                      </a:endParaRPr>
                    </a:p>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操作系统为了维护基本的性能要求而需要更多的内存空间时，即使有可用的就绪态进程，也需要把一个或多个阻塞进程换出内存</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256323">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1400" kern="100" dirty="0">
                          <a:latin typeface="Times New Roman" panose="02020603050405020304"/>
                          <a:ea typeface="+mn-ea"/>
                          <a:cs typeface="Times New Roman" panose="02020603050405020304"/>
                        </a:rPr>
                        <a:t>静止</a:t>
                      </a:r>
                      <a:r>
                        <a:rPr lang="zh-CN" sz="1400" kern="100" dirty="0">
                          <a:latin typeface="Times New Roman" panose="02020603050405020304"/>
                          <a:ea typeface="宋体" panose="02010600030101010101" pitchFamily="2" charset="-122"/>
                          <a:cs typeface="Times New Roman" panose="02020603050405020304"/>
                        </a:rPr>
                        <a:t>阻塞</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活动</a:t>
                      </a:r>
                      <a:r>
                        <a:rPr lang="zh-CN" sz="1400" kern="100" dirty="0">
                          <a:latin typeface="Times New Roman" panose="02020603050405020304"/>
                          <a:ea typeface="宋体" panose="02010600030101010101" pitchFamily="2" charset="-122"/>
                          <a:cs typeface="Times New Roman" panose="02020603050405020304"/>
                        </a:rPr>
                        <a:t>阻塞</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该迁移在设计中比较少见，因为如果一个进程没有准备好执行，并且不在内存中，那么把它调入内存没有什么意义。但是考虑到下面情况：</a:t>
                      </a:r>
                      <a:endParaRPr lang="zh-CN" sz="1400" kern="100" dirty="0">
                        <a:latin typeface="Calibri" panose="020F0502020204030204"/>
                        <a:ea typeface="宋体" panose="02010600030101010101" pitchFamily="2" charset="-122"/>
                        <a:cs typeface="Times New Roman" panose="02020603050405020304"/>
                      </a:endParaRPr>
                    </a:p>
                    <a:p>
                      <a:pPr marL="342900" lvl="0" indent="-342900" algn="just">
                        <a:spcAft>
                          <a:spcPts val="0"/>
                        </a:spcAft>
                        <a:buFont typeface="Wingdings" panose="05000000000000000000"/>
                        <a:buChar char=""/>
                      </a:pPr>
                      <a:r>
                        <a:rPr lang="zh-CN" sz="1400" kern="100" dirty="0">
                          <a:latin typeface="Times New Roman" panose="02020603050405020304"/>
                          <a:ea typeface="宋体" panose="02010600030101010101" pitchFamily="2" charset="-122"/>
                          <a:cs typeface="Times New Roman" panose="02020603050405020304"/>
                        </a:rPr>
                        <a:t>一个进程终止，释放了一些内存空间，阻塞挂起队列中有一个进程比就绪挂起队列中的任何一个进程的优先级都高，并且操作系统确信阻塞进程的事件很快就会发生，这时，把阻塞进程而不是就绪进程调入内存是合理的</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209388">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altLang="en-US" sz="1400" kern="100" dirty="0">
                          <a:latin typeface="Times New Roman" panose="02020603050405020304"/>
                          <a:ea typeface="+mn-ea"/>
                          <a:cs typeface="Times New Roman" panose="02020603050405020304"/>
                        </a:rPr>
                        <a:t>静止</a:t>
                      </a:r>
                      <a:r>
                        <a:rPr lang="zh-CN" sz="1400" kern="100" dirty="0">
                          <a:latin typeface="Times New Roman" panose="02020603050405020304"/>
                          <a:ea typeface="宋体" panose="02010600030101010101" pitchFamily="2" charset="-122"/>
                          <a:cs typeface="Times New Roman" panose="02020603050405020304"/>
                        </a:rPr>
                        <a:t>阻塞</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静止</a:t>
                      </a:r>
                      <a:r>
                        <a:rPr lang="zh-CN" sz="1400" kern="100" dirty="0">
                          <a:latin typeface="Times New Roman" panose="02020603050405020304"/>
                          <a:ea typeface="宋体" panose="02010600030101010101" pitchFamily="2" charset="-122"/>
                          <a:cs typeface="Times New Roman" panose="02020603050405020304"/>
                        </a:rPr>
                        <a:t>就绪</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等待的事件发生时</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628162">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zh-CN" sz="1400" kern="100" dirty="0">
                          <a:latin typeface="Times New Roman" panose="02020603050405020304"/>
                          <a:ea typeface="宋体" panose="02010600030101010101" pitchFamily="2" charset="-122"/>
                          <a:cs typeface="Times New Roman" panose="02020603050405020304"/>
                        </a:rPr>
                        <a:t>运行</a:t>
                      </a:r>
                      <a:r>
                        <a:rPr lang="en-US" sz="1400" kern="100" dirty="0">
                          <a:latin typeface="Times New Roman" panose="02020603050405020304"/>
                          <a:ea typeface="宋体" panose="02010600030101010101" pitchFamily="2" charset="-122"/>
                          <a:cs typeface="Times New Roman" panose="02020603050405020304"/>
                        </a:rPr>
                        <a:t>→</a:t>
                      </a:r>
                      <a:r>
                        <a:rPr lang="zh-CN" altLang="en-US" sz="1400" kern="100" dirty="0">
                          <a:latin typeface="Times New Roman" panose="02020603050405020304"/>
                          <a:ea typeface="+mn-ea"/>
                          <a:cs typeface="Times New Roman" panose="02020603050405020304"/>
                        </a:rPr>
                        <a:t>静止</a:t>
                      </a:r>
                      <a:r>
                        <a:rPr lang="zh-CN" sz="1400" kern="100" dirty="0">
                          <a:latin typeface="Times New Roman" panose="02020603050405020304"/>
                          <a:ea typeface="宋体" panose="02010600030101010101" pitchFamily="2" charset="-122"/>
                          <a:cs typeface="Times New Roman" panose="02020603050405020304"/>
                        </a:rPr>
                        <a:t>就绪</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defPPr>
                        <a:defRPr lang="zh-CN">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spcAft>
                          <a:spcPts val="0"/>
                        </a:spcAft>
                      </a:pPr>
                      <a:r>
                        <a:rPr lang="zh-CN" sz="1400" kern="100" dirty="0">
                          <a:latin typeface="Times New Roman" panose="02020603050405020304"/>
                          <a:ea typeface="宋体" panose="02010600030101010101" pitchFamily="2" charset="-122"/>
                          <a:cs typeface="Times New Roman" panose="02020603050405020304"/>
                        </a:rPr>
                        <a:t>通常，当分配给一个运行进程的时间片到期时，它将转换到就绪态。但是在某些情况下，操作系统为了释放一些内存，也可以直接把这个进程从运行态转换为就绪挂起态。</a:t>
                      </a:r>
                      <a:endParaRPr lang="zh-CN" sz="1400" kern="100" dirty="0">
                        <a:latin typeface="Calibri" panose="020F05020202040302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9007291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bwMode="auto">
          <a:xfrm>
            <a:off x="467544" y="404664"/>
            <a:ext cx="8532813" cy="549275"/>
          </a:xfrm>
          <a:noFill/>
          <a:ln>
            <a:miter lim="800000"/>
          </a:ln>
        </p:spPr>
        <p:txBody>
          <a:bodyPr vert="horz" wrap="square" lIns="91440" tIns="45720" rIns="91440" bIns="45720" numCol="1" anchor="t" anchorCtr="0" compatLnSpc="1">
            <a:normAutofit fontScale="90000"/>
          </a:bodyPr>
          <a:lstStyle/>
          <a:p>
            <a:pPr algn="l"/>
            <a:r>
              <a:rPr lang="en-US" altLang="zh-CN" dirty="0">
                <a:latin typeface="黑体" panose="02010609060101010101" pitchFamily="2" charset="-122"/>
                <a:ea typeface="黑体" panose="02010609060101010101" pitchFamily="2" charset="-122"/>
              </a:rPr>
              <a:t>2.1.5</a:t>
            </a:r>
            <a:r>
              <a:rPr lang="zh-CN" altLang="en-US" dirty="0">
                <a:latin typeface="黑体" panose="02010609060101010101" pitchFamily="2" charset="-122"/>
                <a:ea typeface="黑体" panose="02010609060101010101" pitchFamily="2" charset="-122"/>
              </a:rPr>
              <a:t>进程控制块</a:t>
            </a:r>
          </a:p>
        </p:txBody>
      </p:sp>
      <p:sp>
        <p:nvSpPr>
          <p:cNvPr id="83971" name="Rectangle 3"/>
          <p:cNvSpPr>
            <a:spLocks noGrp="1" noChangeArrowheads="1"/>
          </p:cNvSpPr>
          <p:nvPr>
            <p:ph type="body" sz="half" idx="1"/>
          </p:nvPr>
        </p:nvSpPr>
        <p:spPr/>
        <p:txBody>
          <a:bodyPr/>
          <a:lstStyle/>
          <a:p>
            <a:pPr>
              <a:lnSpc>
                <a:spcPct val="150000"/>
              </a:lnSpc>
            </a:pP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进程控制块的作用</a:t>
            </a:r>
          </a:p>
          <a:p>
            <a:pPr lvl="1">
              <a:lnSpc>
                <a:spcPct val="150000"/>
              </a:lnSpc>
            </a:pPr>
            <a:r>
              <a:rPr lang="zh-CN" altLang="en-US" sz="2400" b="1" dirty="0">
                <a:latin typeface="黑体" panose="02010609060101010101" pitchFamily="2" charset="-122"/>
                <a:ea typeface="黑体" panose="02010609060101010101" pitchFamily="2" charset="-122"/>
              </a:rPr>
              <a:t>是进程存在的唯一标志；</a:t>
            </a:r>
          </a:p>
          <a:p>
            <a:pPr lvl="1">
              <a:lnSpc>
                <a:spcPct val="150000"/>
              </a:lnSpc>
            </a:pPr>
            <a:r>
              <a:rPr lang="en-US" altLang="zh-CN" sz="2400" b="1" dirty="0">
                <a:latin typeface="黑体" panose="02010609060101010101" pitchFamily="2" charset="-122"/>
                <a:ea typeface="黑体" panose="02010609060101010101" pitchFamily="2" charset="-122"/>
              </a:rPr>
              <a:t>PCB(</a:t>
            </a:r>
            <a:r>
              <a:rPr lang="en-US" altLang="zh-CN" sz="2400" b="1" dirty="0">
                <a:solidFill>
                  <a:srgbClr val="FF0000"/>
                </a:solidFill>
                <a:latin typeface="黑体" panose="02010609060101010101" pitchFamily="2" charset="-122"/>
                <a:ea typeface="黑体" panose="02010609060101010101" pitchFamily="2" charset="-122"/>
              </a:rPr>
              <a:t>p</a:t>
            </a:r>
            <a:r>
              <a:rPr lang="en-US" altLang="zh-CN" sz="2400" b="1" dirty="0">
                <a:latin typeface="黑体" panose="02010609060101010101" pitchFamily="2" charset="-122"/>
                <a:ea typeface="黑体" panose="02010609060101010101" pitchFamily="2" charset="-122"/>
              </a:rPr>
              <a:t>rocess </a:t>
            </a:r>
            <a:r>
              <a:rPr lang="en-US" altLang="zh-CN" sz="2400" b="1" dirty="0">
                <a:solidFill>
                  <a:srgbClr val="FF0000"/>
                </a:solidFill>
                <a:latin typeface="黑体" panose="02010609060101010101" pitchFamily="2" charset="-122"/>
                <a:ea typeface="黑体" panose="02010609060101010101" pitchFamily="2" charset="-122"/>
              </a:rPr>
              <a:t>c</a:t>
            </a:r>
            <a:r>
              <a:rPr lang="en-US" altLang="zh-CN" sz="2400" b="1" dirty="0">
                <a:latin typeface="黑体" panose="02010609060101010101" pitchFamily="2" charset="-122"/>
                <a:ea typeface="黑体" panose="02010609060101010101" pitchFamily="2" charset="-122"/>
              </a:rPr>
              <a:t>ontrol </a:t>
            </a:r>
            <a:r>
              <a:rPr lang="en-US" altLang="zh-CN" sz="2400" b="1" dirty="0">
                <a:solidFill>
                  <a:srgbClr val="FF0000"/>
                </a:solidFill>
                <a:latin typeface="黑体" panose="02010609060101010101" pitchFamily="2" charset="-122"/>
                <a:ea typeface="黑体" panose="02010609060101010101" pitchFamily="2" charset="-122"/>
              </a:rPr>
              <a:t>b</a:t>
            </a:r>
            <a:r>
              <a:rPr lang="en-US" altLang="zh-CN" sz="2400" b="1" dirty="0">
                <a:latin typeface="黑体" panose="02010609060101010101" pitchFamily="2" charset="-122"/>
                <a:ea typeface="黑体" panose="02010609060101010101" pitchFamily="2" charset="-122"/>
              </a:rPr>
              <a:t>lock)</a:t>
            </a:r>
            <a:r>
              <a:rPr lang="zh-CN" altLang="en-US" sz="2400" b="1" dirty="0">
                <a:latin typeface="黑体" panose="02010609060101010101" pitchFamily="2" charset="-122"/>
                <a:ea typeface="黑体" panose="02010609060101010101" pitchFamily="2" charset="-122"/>
              </a:rPr>
              <a:t>常驻内存</a:t>
            </a:r>
          </a:p>
          <a:p>
            <a:pPr>
              <a:lnSpc>
                <a:spcPct val="150000"/>
              </a:lnSpc>
            </a:pP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进程控制块中的信息</a:t>
            </a:r>
          </a:p>
          <a:p>
            <a:pPr lvl="1">
              <a:lnSpc>
                <a:spcPct val="150000"/>
              </a:lnSpc>
            </a:pPr>
            <a:r>
              <a:rPr lang="zh-CN" altLang="en-US" sz="2400" b="1" dirty="0">
                <a:latin typeface="黑体" panose="02010609060101010101" pitchFamily="2" charset="-122"/>
                <a:ea typeface="黑体" panose="02010609060101010101" pitchFamily="2" charset="-122"/>
              </a:rPr>
              <a:t>标识、处理机状态，进程调度信息，进程控制信息</a:t>
            </a:r>
          </a:p>
        </p:txBody>
      </p:sp>
      <p:graphicFrame>
        <p:nvGraphicFramePr>
          <p:cNvPr id="84022" name="Group 54"/>
          <p:cNvGraphicFramePr>
            <a:graphicFrameLocks noGrp="1"/>
          </p:cNvGraphicFramePr>
          <p:nvPr>
            <p:ph sz="quarter" idx="2"/>
          </p:nvPr>
        </p:nvGraphicFramePr>
        <p:xfrm>
          <a:off x="5220072" y="1412776"/>
          <a:ext cx="3313063" cy="4679952"/>
        </p:xfrm>
        <a:graphic>
          <a:graphicData uri="http://schemas.openxmlformats.org/drawingml/2006/table">
            <a:tbl>
              <a:tblPr/>
              <a:tblGrid>
                <a:gridCol w="3313063">
                  <a:extLst>
                    <a:ext uri="{9D8B030D-6E8A-4147-A177-3AD203B41FA5}">
                      <a16:colId xmlns:a16="http://schemas.microsoft.com/office/drawing/2014/main" val="20000"/>
                    </a:ext>
                  </a:extLst>
                </a:gridCol>
              </a:tblGrid>
              <a:tr h="520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pid</a:t>
                      </a:r>
                      <a:endParaRPr kumimoji="1" lang="en-US"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进程状态</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0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现场</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优先级</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0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阻塞原因</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程序地址</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0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同步机制</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19113">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资源清单</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0700">
                <a:tc>
                  <a:txBody>
                    <a:body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链接指针</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338138" y="485775"/>
            <a:ext cx="55895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solidFill>
                  <a:srgbClr val="000066"/>
                </a:solidFill>
                <a:effectLst/>
                <a:latin typeface="黑体" panose="02010609060101010101" pitchFamily="2" charset="-122"/>
                <a:ea typeface="黑体" panose="02010609060101010101" pitchFamily="2" charset="-122"/>
              </a:rPr>
              <a:t>2</a:t>
            </a:r>
            <a:r>
              <a:rPr kumimoji="1" lang="zh-CN" altLang="en-US" dirty="0">
                <a:solidFill>
                  <a:srgbClr val="000066"/>
                </a:solidFill>
                <a:effectLst/>
                <a:latin typeface="黑体" panose="02010609060101010101" pitchFamily="2" charset="-122"/>
                <a:ea typeface="黑体" panose="02010609060101010101" pitchFamily="2" charset="-122"/>
              </a:rPr>
              <a:t>．进程控制块中的信息 </a:t>
            </a:r>
          </a:p>
        </p:txBody>
      </p:sp>
      <p:sp>
        <p:nvSpPr>
          <p:cNvPr id="87043" name="Text Box 3"/>
          <p:cNvSpPr txBox="1">
            <a:spLocks noChangeArrowheads="1"/>
          </p:cNvSpPr>
          <p:nvPr/>
        </p:nvSpPr>
        <p:spPr bwMode="auto">
          <a:xfrm>
            <a:off x="457200" y="1154113"/>
            <a:ext cx="8382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0" dirty="0">
                <a:effectLst/>
                <a:latin typeface="黑体" panose="02010609060101010101" pitchFamily="2" charset="-122"/>
                <a:ea typeface="黑体" panose="02010609060101010101" pitchFamily="2" charset="-122"/>
              </a:rPr>
              <a:t>PCB</a:t>
            </a:r>
            <a:r>
              <a:rPr kumimoji="1" lang="zh-CN" altLang="en-US" sz="2400" b="0" dirty="0">
                <a:effectLst/>
                <a:latin typeface="黑体" panose="02010609060101010101" pitchFamily="2" charset="-122"/>
                <a:ea typeface="黑体" panose="02010609060101010101" pitchFamily="2" charset="-122"/>
              </a:rPr>
              <a:t>中记录了操作系统所需的、用于描述进程当前情况以及控制进程运行的全部信息。具体包括下述四方面的信息： </a:t>
            </a:r>
          </a:p>
        </p:txBody>
      </p:sp>
      <p:sp>
        <p:nvSpPr>
          <p:cNvPr id="87044" name="Text Box 4"/>
          <p:cNvSpPr txBox="1">
            <a:spLocks noChangeArrowheads="1"/>
          </p:cNvSpPr>
          <p:nvPr/>
        </p:nvSpPr>
        <p:spPr bwMode="auto">
          <a:xfrm>
            <a:off x="533400" y="2657475"/>
            <a:ext cx="2362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kumimoji="1" lang="en-US" altLang="zh-CN" sz="2400" b="0">
                <a:effectLst/>
                <a:latin typeface="黑体" panose="02010609060101010101" pitchFamily="2" charset="-122"/>
                <a:ea typeface="黑体" panose="02010609060101010101" pitchFamily="2" charset="-122"/>
              </a:rPr>
              <a:t>1</a:t>
            </a:r>
            <a:r>
              <a:rPr kumimoji="1" lang="zh-CN" altLang="en-US" sz="2400" b="0">
                <a:effectLst/>
                <a:latin typeface="黑体" panose="02010609060101010101" pitchFamily="2" charset="-122"/>
                <a:ea typeface="黑体" panose="02010609060101010101" pitchFamily="2" charset="-122"/>
              </a:rPr>
              <a:t>）进程标识符： </a:t>
            </a:r>
          </a:p>
        </p:txBody>
      </p:sp>
      <p:sp>
        <p:nvSpPr>
          <p:cNvPr id="87045" name="Text Box 5"/>
          <p:cNvSpPr txBox="1">
            <a:spLocks noChangeArrowheads="1"/>
          </p:cNvSpPr>
          <p:nvPr/>
        </p:nvSpPr>
        <p:spPr bwMode="auto">
          <a:xfrm>
            <a:off x="2895600" y="2657475"/>
            <a:ext cx="5638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0">
            <a:spAutoFit/>
          </a:bodyPr>
          <a:lstStyle/>
          <a:p>
            <a:pPr>
              <a:spcBef>
                <a:spcPct val="0"/>
              </a:spcBef>
            </a:pPr>
            <a:r>
              <a:rPr kumimoji="1" lang="zh-CN" altLang="en-US" sz="2400" b="0" dirty="0">
                <a:effectLst/>
                <a:latin typeface="黑体" panose="02010609060101010101" pitchFamily="2" charset="-122"/>
                <a:ea typeface="黑体" panose="02010609060101010101" pitchFamily="2" charset="-122"/>
              </a:rPr>
              <a:t>内部标识符</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系统使用</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；外部标识符</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用户使用</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；父子标识符（家庭关系）</a:t>
            </a:r>
          </a:p>
        </p:txBody>
      </p:sp>
      <p:sp>
        <p:nvSpPr>
          <p:cNvPr id="87046" name="Text Box 6"/>
          <p:cNvSpPr txBox="1">
            <a:spLocks noChangeArrowheads="1"/>
          </p:cNvSpPr>
          <p:nvPr/>
        </p:nvSpPr>
        <p:spPr bwMode="auto">
          <a:xfrm>
            <a:off x="457200" y="3671888"/>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kumimoji="1" lang="en-US" altLang="zh-CN" sz="2400" b="0">
                <a:effectLst/>
                <a:latin typeface="黑体" panose="02010609060101010101" pitchFamily="2" charset="-122"/>
                <a:ea typeface="黑体" panose="02010609060101010101" pitchFamily="2" charset="-122"/>
              </a:rPr>
              <a:t>2</a:t>
            </a:r>
            <a:r>
              <a:rPr kumimoji="1" lang="zh-CN" altLang="en-US" sz="2400" b="0">
                <a:effectLst/>
                <a:latin typeface="黑体" panose="02010609060101010101" pitchFamily="2" charset="-122"/>
                <a:ea typeface="黑体" panose="02010609060101010101" pitchFamily="2" charset="-122"/>
              </a:rPr>
              <a:t>）处理机状态：</a:t>
            </a:r>
          </a:p>
        </p:txBody>
      </p:sp>
      <p:sp>
        <p:nvSpPr>
          <p:cNvPr id="87047" name="Text Box 7"/>
          <p:cNvSpPr txBox="1">
            <a:spLocks noChangeArrowheads="1"/>
          </p:cNvSpPr>
          <p:nvPr/>
        </p:nvSpPr>
        <p:spPr bwMode="auto">
          <a:xfrm>
            <a:off x="2819400" y="3671888"/>
            <a:ext cx="5791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0" dirty="0">
                <a:effectLst/>
                <a:latin typeface="黑体" panose="02010609060101010101" pitchFamily="2" charset="-122"/>
                <a:ea typeface="黑体" panose="02010609060101010101" pitchFamily="2" charset="-122"/>
              </a:rPr>
              <a:t>处理机状态信息主要由处理机的各种寄存器中的内容组成的。寄存器包括：通用寄存器、指令计数器、程序状态字（</a:t>
            </a:r>
            <a:r>
              <a:rPr kumimoji="1" lang="en-US" altLang="zh-CN" sz="2400" b="0" dirty="0">
                <a:effectLst/>
                <a:latin typeface="黑体" panose="02010609060101010101" pitchFamily="2" charset="-122"/>
                <a:ea typeface="黑体" panose="02010609060101010101" pitchFamily="2" charset="-122"/>
              </a:rPr>
              <a:t>PSW</a:t>
            </a:r>
            <a:r>
              <a:rPr kumimoji="1" lang="zh-CN" altLang="en-US" sz="2400" b="0" dirty="0">
                <a:effectLst/>
                <a:latin typeface="黑体" panose="02010609060101010101" pitchFamily="2" charset="-122"/>
                <a:ea typeface="黑体" panose="02010609060101010101" pitchFamily="2" charset="-122"/>
              </a:rPr>
              <a:t>）、用户栈指针。</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保护、恢复现场</a:t>
            </a:r>
            <a:r>
              <a:rPr kumimoji="1" lang="en-US" altLang="zh-CN" sz="2400" b="0" dirty="0">
                <a:effectLst/>
                <a:latin typeface="黑体" panose="02010609060101010101" pitchFamily="2" charset="-122"/>
                <a:ea typeface="黑体" panose="02010609060101010101" pitchFamily="2" charset="-122"/>
              </a:rPr>
              <a:t>)</a:t>
            </a:r>
          </a:p>
        </p:txBody>
      </p:sp>
      <p:sp>
        <p:nvSpPr>
          <p:cNvPr id="87048" name="Text Box 8"/>
          <p:cNvSpPr txBox="1">
            <a:spLocks noChangeArrowheads="1"/>
          </p:cNvSpPr>
          <p:nvPr/>
        </p:nvSpPr>
        <p:spPr bwMode="auto">
          <a:xfrm>
            <a:off x="563563" y="5370513"/>
            <a:ext cx="8037512" cy="830997"/>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0">
                <a:effectLst/>
                <a:latin typeface="黑体" panose="02010609060101010101" pitchFamily="2" charset="-122"/>
                <a:ea typeface="黑体" panose="02010609060101010101" pitchFamily="2" charset="-122"/>
              </a:rPr>
              <a:t>当处理机被中断时，这些信息都必须保存到</a:t>
            </a:r>
            <a:r>
              <a:rPr kumimoji="1" lang="en-US" altLang="zh-CN" sz="2400" b="0">
                <a:effectLst/>
                <a:latin typeface="黑体" panose="02010609060101010101" pitchFamily="2" charset="-122"/>
                <a:ea typeface="黑体" panose="02010609060101010101" pitchFamily="2" charset="-122"/>
              </a:rPr>
              <a:t>PCB</a:t>
            </a:r>
            <a:r>
              <a:rPr kumimoji="1" lang="zh-CN" altLang="en-US" sz="2400" b="0">
                <a:effectLst/>
                <a:latin typeface="黑体" panose="02010609060101010101" pitchFamily="2" charset="-122"/>
                <a:ea typeface="黑体" panose="02010609060101010101" pitchFamily="2" charset="-122"/>
              </a:rPr>
              <a:t>中，以便该进程重新执行时，能从断点继续执行。 </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5353A4AE-D6D7-4DE8-BE70-C256C9102983}" type="slidenum">
              <a:rPr lang="en-US" altLang="zh-CN"/>
              <a:t>24</a:t>
            </a:fld>
            <a:endParaRPr lang="en-US" altLang="zh-CN"/>
          </a:p>
        </p:txBody>
      </p:sp>
      <p:sp>
        <p:nvSpPr>
          <p:cNvPr id="88066" name="Text Box 2"/>
          <p:cNvSpPr txBox="1">
            <a:spLocks noChangeArrowheads="1"/>
          </p:cNvSpPr>
          <p:nvPr/>
        </p:nvSpPr>
        <p:spPr bwMode="auto">
          <a:xfrm>
            <a:off x="381000" y="496888"/>
            <a:ext cx="4311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effectLst/>
                <a:latin typeface="黑体" panose="02010609060101010101" pitchFamily="2" charset="-122"/>
                <a:ea typeface="黑体" panose="02010609060101010101" pitchFamily="2" charset="-122"/>
              </a:rPr>
              <a:t>3</a:t>
            </a:r>
            <a:r>
              <a:rPr kumimoji="1" lang="zh-CN" altLang="en-US" dirty="0">
                <a:effectLst/>
                <a:latin typeface="黑体" panose="02010609060101010101" pitchFamily="2" charset="-122"/>
                <a:ea typeface="黑体" panose="02010609060101010101" pitchFamily="2" charset="-122"/>
              </a:rPr>
              <a:t>）进程调度信息：</a:t>
            </a:r>
          </a:p>
        </p:txBody>
      </p:sp>
      <p:sp>
        <p:nvSpPr>
          <p:cNvPr id="88067" name="Text Box 3"/>
          <p:cNvSpPr txBox="1">
            <a:spLocks noChangeArrowheads="1"/>
          </p:cNvSpPr>
          <p:nvPr/>
        </p:nvSpPr>
        <p:spPr bwMode="auto">
          <a:xfrm>
            <a:off x="381000" y="1196975"/>
            <a:ext cx="8763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r>
              <a:rPr kumimoji="1" lang="zh-CN" altLang="en-US" sz="2400" b="0" dirty="0">
                <a:effectLst/>
                <a:latin typeface="黑体" panose="02010609060101010101" pitchFamily="2" charset="-122"/>
                <a:ea typeface="黑体" panose="02010609060101010101" pitchFamily="2" charset="-122"/>
              </a:rPr>
              <a:t>在</a:t>
            </a:r>
            <a:r>
              <a:rPr kumimoji="1" lang="en-US" altLang="zh-CN" sz="2400" b="0" dirty="0">
                <a:effectLst/>
                <a:latin typeface="黑体" panose="02010609060101010101" pitchFamily="2" charset="-122"/>
                <a:ea typeface="黑体" panose="02010609060101010101" pitchFamily="2" charset="-122"/>
              </a:rPr>
              <a:t>PCB</a:t>
            </a:r>
            <a:r>
              <a:rPr kumimoji="1" lang="zh-CN" altLang="en-US" sz="2400" b="0" dirty="0">
                <a:effectLst/>
                <a:latin typeface="黑体" panose="02010609060101010101" pitchFamily="2" charset="-122"/>
                <a:ea typeface="黑体" panose="02010609060101010101" pitchFamily="2" charset="-122"/>
              </a:rPr>
              <a:t>中还存放一些与</a:t>
            </a:r>
            <a:r>
              <a:rPr kumimoji="1" lang="zh-CN" altLang="en-US" sz="2400" b="0" dirty="0">
                <a:solidFill>
                  <a:schemeClr val="folHlink"/>
                </a:solidFill>
                <a:effectLst/>
                <a:latin typeface="黑体" panose="02010609060101010101" pitchFamily="2" charset="-122"/>
                <a:ea typeface="黑体" panose="02010609060101010101" pitchFamily="2" charset="-122"/>
              </a:rPr>
              <a:t>进程调度</a:t>
            </a:r>
            <a:r>
              <a:rPr kumimoji="1" lang="zh-CN" altLang="en-US" sz="2400" b="0" dirty="0">
                <a:effectLst/>
                <a:latin typeface="黑体" panose="02010609060101010101" pitchFamily="2" charset="-122"/>
                <a:ea typeface="黑体" panose="02010609060101010101" pitchFamily="2" charset="-122"/>
              </a:rPr>
              <a:t>和进程对换有关的信息。包括： </a:t>
            </a:r>
          </a:p>
        </p:txBody>
      </p:sp>
      <p:sp>
        <p:nvSpPr>
          <p:cNvPr id="88068" name="Text Box 4"/>
          <p:cNvSpPr txBox="1">
            <a:spLocks noChangeArrowheads="1"/>
          </p:cNvSpPr>
          <p:nvPr/>
        </p:nvSpPr>
        <p:spPr bwMode="auto">
          <a:xfrm>
            <a:off x="457200" y="1797050"/>
            <a:ext cx="8305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buClr>
                <a:srgbClr val="0000FF"/>
              </a:buClr>
              <a:buFont typeface="宋体" panose="02010600030101010101" pitchFamily="2" charset="-122"/>
              <a:buChar char="★"/>
            </a:pPr>
            <a:r>
              <a:rPr kumimoji="1" lang="zh-CN" altLang="en-US" sz="2400" b="0" dirty="0">
                <a:effectLst/>
                <a:latin typeface="黑体" panose="02010609060101010101" pitchFamily="2" charset="-122"/>
                <a:ea typeface="黑体" panose="02010609060101010101" pitchFamily="2" charset="-122"/>
              </a:rPr>
              <a:t>进程状态</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作为调度和对换时的依据。 </a:t>
            </a:r>
          </a:p>
          <a:p>
            <a:pPr>
              <a:spcBef>
                <a:spcPct val="25000"/>
              </a:spcBef>
              <a:buClr>
                <a:srgbClr val="0000FF"/>
              </a:buClr>
              <a:buFont typeface="宋体" panose="02010600030101010101" pitchFamily="2" charset="-122"/>
              <a:buChar char="★"/>
            </a:pPr>
            <a:r>
              <a:rPr kumimoji="1" lang="zh-CN" altLang="en-US" sz="2400" b="0" dirty="0">
                <a:effectLst/>
                <a:latin typeface="黑体" panose="02010609060101010101" pitchFamily="2" charset="-122"/>
                <a:ea typeface="黑体" panose="02010609060101010101" pitchFamily="2" charset="-122"/>
              </a:rPr>
              <a:t>进程优先级</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由于描述进程使用处理机的优先级别的一个整数，优先级高的进程优先获得处理机。 </a:t>
            </a:r>
          </a:p>
          <a:p>
            <a:pPr>
              <a:spcBef>
                <a:spcPct val="25000"/>
              </a:spcBef>
              <a:buClr>
                <a:srgbClr val="0000FF"/>
              </a:buClr>
              <a:buFont typeface="宋体" panose="02010600030101010101" pitchFamily="2" charset="-122"/>
              <a:buChar char="★"/>
            </a:pPr>
            <a:r>
              <a:rPr kumimoji="1" lang="zh-CN" altLang="en-US" sz="2400" b="0" dirty="0">
                <a:effectLst/>
                <a:latin typeface="黑体" panose="02010609060101010101" pitchFamily="2" charset="-122"/>
                <a:ea typeface="黑体" panose="02010609060101010101" pitchFamily="2" charset="-122"/>
              </a:rPr>
              <a:t>进程调度所需的其它信息</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它们与所采用的进程调度算法有关。</a:t>
            </a:r>
            <a:r>
              <a:rPr kumimoji="1" lang="en-US" altLang="zh-CN" sz="2400" b="0" dirty="0">
                <a:effectLst/>
                <a:latin typeface="黑体" panose="02010609060101010101" pitchFamily="2" charset="-122"/>
                <a:ea typeface="黑体" panose="02010609060101010101" pitchFamily="2" charset="-122"/>
              </a:rPr>
              <a:t>…… </a:t>
            </a:r>
          </a:p>
          <a:p>
            <a:pPr>
              <a:spcBef>
                <a:spcPct val="25000"/>
              </a:spcBef>
              <a:buClr>
                <a:srgbClr val="0000FF"/>
              </a:buClr>
              <a:buFont typeface="宋体" panose="02010600030101010101" pitchFamily="2" charset="-122"/>
              <a:buChar char="★"/>
            </a:pPr>
            <a:r>
              <a:rPr kumimoji="1" lang="zh-CN" altLang="en-US" sz="2400" b="0" dirty="0">
                <a:effectLst/>
                <a:latin typeface="黑体" panose="02010609060101010101" pitchFamily="2" charset="-122"/>
                <a:ea typeface="黑体" panose="02010609060101010101" pitchFamily="2" charset="-122"/>
              </a:rPr>
              <a:t>事件</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即阻塞原因。 </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5012CA5-2966-451F-8B49-5A434164F2FD}" type="slidenum">
              <a:rPr lang="en-US" altLang="zh-CN"/>
              <a:t>25</a:t>
            </a:fld>
            <a:endParaRPr lang="en-US" altLang="zh-CN"/>
          </a:p>
        </p:txBody>
      </p:sp>
      <p:sp>
        <p:nvSpPr>
          <p:cNvPr id="89090" name="Text Box 2"/>
          <p:cNvSpPr txBox="1">
            <a:spLocks noChangeArrowheads="1"/>
          </p:cNvSpPr>
          <p:nvPr/>
        </p:nvSpPr>
        <p:spPr bwMode="auto">
          <a:xfrm>
            <a:off x="457200" y="363538"/>
            <a:ext cx="39893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effectLst/>
                <a:latin typeface="黑体" panose="02010609060101010101" pitchFamily="2" charset="-122"/>
                <a:ea typeface="黑体" panose="02010609060101010101" pitchFamily="2" charset="-122"/>
              </a:rPr>
              <a:t>4</a:t>
            </a:r>
            <a:r>
              <a:rPr kumimoji="1" lang="zh-CN" altLang="en-US">
                <a:effectLst/>
                <a:latin typeface="黑体" panose="02010609060101010101" pitchFamily="2" charset="-122"/>
                <a:ea typeface="黑体" panose="02010609060101010101" pitchFamily="2" charset="-122"/>
              </a:rPr>
              <a:t>）进程控制信息：</a:t>
            </a:r>
            <a:r>
              <a:rPr kumimoji="1" lang="zh-CN" altLang="en-US" b="0">
                <a:effectLst/>
                <a:latin typeface="黑体" panose="02010609060101010101" pitchFamily="2" charset="-122"/>
                <a:ea typeface="黑体" panose="02010609060101010101" pitchFamily="2" charset="-122"/>
              </a:rPr>
              <a:t> </a:t>
            </a:r>
          </a:p>
        </p:txBody>
      </p:sp>
      <p:sp>
        <p:nvSpPr>
          <p:cNvPr id="89091" name="Text Box 3"/>
          <p:cNvSpPr txBox="1">
            <a:spLocks noChangeArrowheads="1"/>
          </p:cNvSpPr>
          <p:nvPr/>
        </p:nvSpPr>
        <p:spPr bwMode="auto">
          <a:xfrm>
            <a:off x="533400" y="1092200"/>
            <a:ext cx="81534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5000"/>
              </a:spcBef>
              <a:buClr>
                <a:srgbClr val="0000FF"/>
              </a:buClr>
              <a:buFont typeface="Wingdings" panose="05000000000000000000" pitchFamily="2" charset="2"/>
              <a:buChar char="l"/>
            </a:pPr>
            <a:r>
              <a:rPr kumimoji="1" lang="zh-CN" altLang="en-US" sz="2400" b="0" dirty="0">
                <a:effectLst/>
                <a:latin typeface="黑体" panose="02010609060101010101" pitchFamily="2" charset="-122"/>
                <a:ea typeface="黑体" panose="02010609060101010101" pitchFamily="2" charset="-122"/>
              </a:rPr>
              <a:t>程序和数据的地址</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指程序和数据所在的内存或外存首地址；以便再调度到该进程执行时，能从</a:t>
            </a:r>
            <a:r>
              <a:rPr kumimoji="1" lang="en-US" altLang="zh-CN" sz="2400" b="0" dirty="0">
                <a:effectLst/>
                <a:latin typeface="黑体" panose="02010609060101010101" pitchFamily="2" charset="-122"/>
                <a:ea typeface="黑体" panose="02010609060101010101" pitchFamily="2" charset="-122"/>
              </a:rPr>
              <a:t>PCB</a:t>
            </a:r>
            <a:r>
              <a:rPr kumimoji="1" lang="zh-CN" altLang="en-US" sz="2400" b="0" dirty="0">
                <a:effectLst/>
                <a:latin typeface="黑体" panose="02010609060101010101" pitchFamily="2" charset="-122"/>
                <a:ea typeface="黑体" panose="02010609060101010101" pitchFamily="2" charset="-122"/>
              </a:rPr>
              <a:t>中找到程序和数据</a:t>
            </a:r>
          </a:p>
          <a:p>
            <a:pPr>
              <a:spcBef>
                <a:spcPct val="25000"/>
              </a:spcBef>
              <a:buClr>
                <a:srgbClr val="0000FF"/>
              </a:buClr>
              <a:buFont typeface="Wingdings" panose="05000000000000000000" pitchFamily="2" charset="2"/>
              <a:buChar char="l"/>
            </a:pPr>
            <a:r>
              <a:rPr kumimoji="1" lang="zh-CN" altLang="en-US" sz="2400" b="0" dirty="0">
                <a:effectLst/>
                <a:latin typeface="黑体" panose="02010609060101010101" pitchFamily="2" charset="-122"/>
                <a:ea typeface="黑体" panose="02010609060101010101" pitchFamily="2" charset="-122"/>
              </a:rPr>
              <a:t>进程同步和通信机制</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如信号量、消息队列指针等，它们可能全部或部分地存放在</a:t>
            </a:r>
            <a:r>
              <a:rPr kumimoji="1" lang="en-US" altLang="zh-CN" sz="2400" b="0" dirty="0">
                <a:effectLst/>
                <a:latin typeface="黑体" panose="02010609060101010101" pitchFamily="2" charset="-122"/>
                <a:ea typeface="黑体" panose="02010609060101010101" pitchFamily="2" charset="-122"/>
              </a:rPr>
              <a:t>PCB</a:t>
            </a:r>
            <a:r>
              <a:rPr kumimoji="1" lang="zh-CN" altLang="en-US" sz="2400" b="0" dirty="0">
                <a:effectLst/>
                <a:latin typeface="黑体" panose="02010609060101010101" pitchFamily="2" charset="-122"/>
                <a:ea typeface="黑体" panose="02010609060101010101" pitchFamily="2" charset="-122"/>
              </a:rPr>
              <a:t>中； </a:t>
            </a:r>
          </a:p>
          <a:p>
            <a:pPr>
              <a:spcBef>
                <a:spcPct val="25000"/>
              </a:spcBef>
              <a:buClr>
                <a:srgbClr val="0000FF"/>
              </a:buClr>
              <a:buFont typeface="Wingdings" panose="05000000000000000000" pitchFamily="2" charset="2"/>
              <a:buChar char="l"/>
            </a:pPr>
            <a:r>
              <a:rPr kumimoji="1" lang="zh-CN" altLang="en-US" sz="2400" b="0" dirty="0">
                <a:effectLst/>
                <a:latin typeface="黑体" panose="02010609060101010101" pitchFamily="2" charset="-122"/>
                <a:ea typeface="黑体" panose="02010609060101010101" pitchFamily="2" charset="-122"/>
              </a:rPr>
              <a:t>资源清单</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是一张列出了除</a:t>
            </a:r>
            <a:r>
              <a:rPr kumimoji="1" lang="en-US" altLang="zh-CN" sz="2400" b="0" dirty="0">
                <a:effectLst/>
                <a:latin typeface="黑体" panose="02010609060101010101" pitchFamily="2" charset="-122"/>
                <a:ea typeface="黑体" panose="02010609060101010101" pitchFamily="2" charset="-122"/>
              </a:rPr>
              <a:t>CPU</a:t>
            </a:r>
            <a:r>
              <a:rPr kumimoji="1" lang="zh-CN" altLang="en-US" sz="2400" b="0" dirty="0">
                <a:effectLst/>
                <a:latin typeface="黑体" panose="02010609060101010101" pitchFamily="2" charset="-122"/>
                <a:ea typeface="黑体" panose="02010609060101010101" pitchFamily="2" charset="-122"/>
              </a:rPr>
              <a:t>外的、进程所需的全部资源及已经分配到该进程的资源的清单； </a:t>
            </a:r>
          </a:p>
          <a:p>
            <a:pPr>
              <a:spcBef>
                <a:spcPct val="25000"/>
              </a:spcBef>
              <a:buClr>
                <a:srgbClr val="0000FF"/>
              </a:buClr>
              <a:buFont typeface="Wingdings" panose="05000000000000000000" pitchFamily="2" charset="2"/>
              <a:buChar char="l"/>
            </a:pPr>
            <a:r>
              <a:rPr kumimoji="1" lang="zh-CN" altLang="en-US" sz="2400" b="0" dirty="0">
                <a:effectLst/>
                <a:latin typeface="黑体" panose="02010609060101010101" pitchFamily="2" charset="-122"/>
                <a:ea typeface="黑体" panose="02010609060101010101" pitchFamily="2" charset="-122"/>
              </a:rPr>
              <a:t>链接指针</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它给出本进程（</a:t>
            </a:r>
            <a:r>
              <a:rPr kumimoji="1" lang="en-US" altLang="zh-CN" sz="2400" b="0" dirty="0">
                <a:effectLst/>
                <a:latin typeface="黑体" panose="02010609060101010101" pitchFamily="2" charset="-122"/>
                <a:ea typeface="黑体" panose="02010609060101010101" pitchFamily="2" charset="-122"/>
              </a:rPr>
              <a:t>PCB</a:t>
            </a:r>
            <a:r>
              <a:rPr kumimoji="1" lang="zh-CN" altLang="en-US" sz="2400" b="0" dirty="0">
                <a:effectLst/>
                <a:latin typeface="黑体" panose="02010609060101010101" pitchFamily="2" charset="-122"/>
                <a:ea typeface="黑体" panose="02010609060101010101" pitchFamily="2" charset="-122"/>
              </a:rPr>
              <a:t>）所在队列中下一个进程的</a:t>
            </a:r>
            <a:r>
              <a:rPr kumimoji="1" lang="en-US" altLang="zh-CN" sz="2400" b="0" dirty="0">
                <a:effectLst/>
                <a:latin typeface="黑体" panose="02010609060101010101" pitchFamily="2" charset="-122"/>
                <a:ea typeface="黑体" panose="02010609060101010101" pitchFamily="2" charset="-122"/>
              </a:rPr>
              <a:t>PCB</a:t>
            </a:r>
            <a:r>
              <a:rPr kumimoji="1" lang="zh-CN" altLang="en-US" sz="2400" b="0" dirty="0">
                <a:effectLst/>
                <a:latin typeface="黑体" panose="02010609060101010101" pitchFamily="2" charset="-122"/>
                <a:ea typeface="黑体" panose="02010609060101010101" pitchFamily="2" charset="-122"/>
              </a:rPr>
              <a:t>的首址。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r>
              <a:rPr lang="en-US" altLang="zh-CN" sz="2400" dirty="0" err="1">
                <a:solidFill>
                  <a:srgbClr val="000000"/>
                </a:solidFill>
                <a:effectLst/>
                <a:latin typeface="黑体" pitchFamily="49" charset="-122"/>
                <a:ea typeface="黑体" pitchFamily="49" charset="-122"/>
              </a:rPr>
              <a:t>openEuler</a:t>
            </a:r>
            <a:r>
              <a:rPr lang="zh-CN" altLang="en-US" sz="2400" dirty="0">
                <a:solidFill>
                  <a:srgbClr val="000000"/>
                </a:solidFill>
                <a:effectLst/>
                <a:latin typeface="黑体" pitchFamily="49" charset="-122"/>
                <a:ea typeface="黑体" pitchFamily="49" charset="-122"/>
              </a:rPr>
              <a:t>中，进程控制块</a:t>
            </a:r>
            <a:r>
              <a:rPr lang="en-US" altLang="zh-CN" sz="2400" dirty="0">
                <a:solidFill>
                  <a:srgbClr val="000000"/>
                </a:solidFill>
                <a:effectLst/>
                <a:latin typeface="黑体" pitchFamily="49" charset="-122"/>
                <a:ea typeface="黑体" pitchFamily="49" charset="-122"/>
              </a:rPr>
              <a:t>PCB</a:t>
            </a:r>
            <a:r>
              <a:rPr lang="zh-CN" altLang="en-US" sz="2400" dirty="0">
                <a:solidFill>
                  <a:srgbClr val="000000"/>
                </a:solidFill>
                <a:effectLst/>
                <a:latin typeface="黑体" pitchFamily="49" charset="-122"/>
                <a:ea typeface="黑体" pitchFamily="49" charset="-122"/>
              </a:rPr>
              <a:t>的数据结构是： </a:t>
            </a:r>
            <a:endParaRPr lang="en-US" altLang="zh-CN" sz="2400" dirty="0">
              <a:solidFill>
                <a:srgbClr val="000000"/>
              </a:solidFill>
              <a:effectLst/>
              <a:latin typeface="黑体" pitchFamily="49" charset="-122"/>
              <a:ea typeface="黑体" pitchFamily="49" charset="-122"/>
            </a:endParaRPr>
          </a:p>
          <a:p>
            <a:endParaRPr lang="zh-CN" altLang="en-US" sz="2400" dirty="0">
              <a:latin typeface="黑体" pitchFamily="49" charset="-122"/>
              <a:ea typeface="黑体" pitchFamily="49" charset="-122"/>
            </a:endParaRPr>
          </a:p>
          <a:p>
            <a:r>
              <a:rPr lang="en-US" altLang="zh-CN" sz="2400" dirty="0">
                <a:solidFill>
                  <a:srgbClr val="000000"/>
                </a:solidFill>
                <a:effectLst/>
                <a:latin typeface="黑体" pitchFamily="49" charset="-122"/>
                <a:ea typeface="黑体" pitchFamily="49" charset="-122"/>
              </a:rPr>
              <a:t>struct </a:t>
            </a:r>
            <a:r>
              <a:rPr lang="en-US" altLang="zh-CN" sz="2400" dirty="0" err="1">
                <a:solidFill>
                  <a:srgbClr val="000000"/>
                </a:solidFill>
                <a:effectLst/>
                <a:latin typeface="黑体" pitchFamily="49" charset="-122"/>
                <a:ea typeface="黑体" pitchFamily="49" charset="-122"/>
              </a:rPr>
              <a:t>task_struct</a:t>
            </a:r>
            <a:r>
              <a:rPr lang="zh-CN" altLang="en-US" sz="2400" dirty="0">
                <a:solidFill>
                  <a:srgbClr val="000000"/>
                </a:solidFill>
                <a:effectLst/>
                <a:latin typeface="黑体" pitchFamily="49" charset="-122"/>
                <a:ea typeface="黑体" pitchFamily="49" charset="-122"/>
              </a:rPr>
              <a:t>，包含四方面内容 </a:t>
            </a:r>
            <a:endParaRPr lang="zh-CN" altLang="en-US" sz="2400" dirty="0">
              <a:latin typeface="黑体" pitchFamily="49" charset="-122"/>
              <a:ea typeface="黑体" pitchFamily="49" charset="-122"/>
            </a:endParaRPr>
          </a:p>
          <a:p>
            <a:pPr marL="0" indent="0">
              <a:buNone/>
            </a:pPr>
            <a:r>
              <a:rPr lang="en-US" altLang="zh-CN" sz="2400" dirty="0">
                <a:solidFill>
                  <a:srgbClr val="FFCD00"/>
                </a:solidFill>
                <a:effectLst/>
                <a:latin typeface="黑体" pitchFamily="49" charset="-122"/>
                <a:ea typeface="黑体" pitchFamily="49" charset="-122"/>
              </a:rPr>
              <a:t>    – </a:t>
            </a:r>
            <a:r>
              <a:rPr lang="zh-CN" altLang="en-US" sz="2400" dirty="0">
                <a:solidFill>
                  <a:srgbClr val="000000"/>
                </a:solidFill>
                <a:effectLst/>
                <a:latin typeface="黑体" pitchFamily="49" charset="-122"/>
                <a:ea typeface="黑体" pitchFamily="49" charset="-122"/>
              </a:rPr>
              <a:t>描述信息（进程标识符、用户标识符、家族关系） </a:t>
            </a:r>
            <a:endParaRPr lang="zh-CN" altLang="en-US" sz="2400" dirty="0">
              <a:latin typeface="黑体" pitchFamily="49" charset="-122"/>
              <a:ea typeface="黑体" pitchFamily="49" charset="-122"/>
            </a:endParaRPr>
          </a:p>
          <a:p>
            <a:pPr marL="0" indent="0">
              <a:buNone/>
            </a:pPr>
            <a:r>
              <a:rPr lang="en-US" altLang="zh-CN" sz="2400" dirty="0">
                <a:solidFill>
                  <a:srgbClr val="FFCD00"/>
                </a:solidFill>
                <a:effectLst/>
                <a:latin typeface="黑体" pitchFamily="49" charset="-122"/>
                <a:ea typeface="黑体" pitchFamily="49" charset="-122"/>
              </a:rPr>
              <a:t>    – </a:t>
            </a:r>
            <a:r>
              <a:rPr lang="zh-CN" altLang="en-US" sz="2400" dirty="0">
                <a:solidFill>
                  <a:srgbClr val="000000"/>
                </a:solidFill>
                <a:effectLst/>
                <a:latin typeface="黑体" pitchFamily="49" charset="-122"/>
                <a:ea typeface="黑体" pitchFamily="49" charset="-122"/>
              </a:rPr>
              <a:t>控制信息（状态信息、优先级信息、记账信息） </a:t>
            </a:r>
            <a:endParaRPr lang="zh-CN" altLang="en-US" sz="2400" dirty="0">
              <a:latin typeface="黑体" pitchFamily="49" charset="-122"/>
              <a:ea typeface="黑体" pitchFamily="49" charset="-122"/>
            </a:endParaRPr>
          </a:p>
          <a:p>
            <a:pPr marL="0" indent="0">
              <a:buNone/>
            </a:pPr>
            <a:r>
              <a:rPr lang="en-US" altLang="zh-CN" sz="2400" dirty="0">
                <a:solidFill>
                  <a:srgbClr val="FFCD00"/>
                </a:solidFill>
                <a:effectLst/>
                <a:latin typeface="黑体" pitchFamily="49" charset="-122"/>
                <a:ea typeface="黑体" pitchFamily="49" charset="-122"/>
              </a:rPr>
              <a:t>    – </a:t>
            </a:r>
            <a:r>
              <a:rPr lang="en-US" altLang="zh-CN" sz="2400" dirty="0">
                <a:solidFill>
                  <a:srgbClr val="000000"/>
                </a:solidFill>
                <a:effectLst/>
                <a:latin typeface="黑体" pitchFamily="49" charset="-122"/>
                <a:ea typeface="黑体" pitchFamily="49" charset="-122"/>
              </a:rPr>
              <a:t>CPU </a:t>
            </a:r>
            <a:r>
              <a:rPr lang="zh-CN" altLang="en-US" sz="2400" dirty="0">
                <a:solidFill>
                  <a:srgbClr val="000000"/>
                </a:solidFill>
                <a:effectLst/>
                <a:latin typeface="黑体" pitchFamily="49" charset="-122"/>
                <a:ea typeface="黑体" pitchFamily="49" charset="-122"/>
              </a:rPr>
              <a:t>上下文 </a:t>
            </a:r>
            <a:endParaRPr lang="zh-CN" altLang="en-US" sz="2400" dirty="0">
              <a:latin typeface="黑体" pitchFamily="49" charset="-122"/>
              <a:ea typeface="黑体" pitchFamily="49" charset="-122"/>
            </a:endParaRPr>
          </a:p>
          <a:p>
            <a:pPr marL="0" indent="0">
              <a:buNone/>
            </a:pPr>
            <a:r>
              <a:rPr lang="en-US" altLang="zh-CN" sz="2400" dirty="0">
                <a:solidFill>
                  <a:srgbClr val="FFCD00"/>
                </a:solidFill>
                <a:effectLst/>
                <a:latin typeface="黑体" pitchFamily="49" charset="-122"/>
                <a:ea typeface="黑体" pitchFamily="49" charset="-122"/>
              </a:rPr>
              <a:t>    – </a:t>
            </a:r>
            <a:r>
              <a:rPr lang="zh-CN" altLang="en-US" sz="2400" dirty="0">
                <a:solidFill>
                  <a:srgbClr val="000000"/>
                </a:solidFill>
                <a:effectLst/>
                <a:latin typeface="黑体" pitchFamily="49" charset="-122"/>
                <a:ea typeface="黑体" pitchFamily="49" charset="-122"/>
              </a:rPr>
              <a:t>资源管理信息 </a:t>
            </a:r>
            <a:endParaRPr lang="zh-CN" altLang="en-US" sz="2400" dirty="0">
              <a:latin typeface="黑体" pitchFamily="49" charset="-122"/>
              <a:ea typeface="黑体" pitchFamily="49" charset="-122"/>
            </a:endParaRPr>
          </a:p>
        </p:txBody>
      </p:sp>
      <p:sp>
        <p:nvSpPr>
          <p:cNvPr id="4" name="Text Box 2"/>
          <p:cNvSpPr txBox="1">
            <a:spLocks noChangeArrowheads="1"/>
          </p:cNvSpPr>
          <p:nvPr/>
        </p:nvSpPr>
        <p:spPr bwMode="auto">
          <a:xfrm>
            <a:off x="531813" y="276225"/>
            <a:ext cx="75168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000066"/>
                </a:solidFill>
                <a:effectLst/>
                <a:latin typeface="黑体" panose="02010609060101010101" pitchFamily="2" charset="-122"/>
                <a:ea typeface="黑体" panose="02010609060101010101" pitchFamily="2" charset="-122"/>
              </a:rPr>
              <a:t>openEuler</a:t>
            </a:r>
            <a:r>
              <a:rPr kumimoji="1" lang="zh-CN" altLang="en-US" sz="3200" dirty="0">
                <a:solidFill>
                  <a:srgbClr val="000066"/>
                </a:solidFill>
                <a:effectLst/>
                <a:latin typeface="黑体" panose="02010609060101010101" pitchFamily="2" charset="-122"/>
                <a:ea typeface="黑体" panose="02010609060101010101" pitchFamily="2" charset="-122"/>
              </a:rPr>
              <a:t>的进程控制块</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kumimoji="1" lang="en-US" altLang="zh-CN" sz="3200" b="1" dirty="0">
                <a:solidFill>
                  <a:srgbClr val="000066"/>
                </a:solidFill>
                <a:latin typeface="黑体" panose="02010609060101010101" pitchFamily="2" charset="-122"/>
                <a:ea typeface="黑体" panose="02010609060101010101" pitchFamily="2" charset="-122"/>
                <a:cs typeface="+mn-cs"/>
              </a:rPr>
              <a:t>PCB—</a:t>
            </a:r>
            <a:r>
              <a:rPr kumimoji="1" lang="zh-CN" altLang="en-US" sz="3200" b="1" dirty="0">
                <a:solidFill>
                  <a:srgbClr val="000066"/>
                </a:solidFill>
                <a:latin typeface="黑体" panose="02010609060101010101" pitchFamily="2" charset="-122"/>
                <a:ea typeface="黑体" panose="02010609060101010101" pitchFamily="2" charset="-122"/>
                <a:cs typeface="+mn-cs"/>
              </a:rPr>
              <a:t>描述信息</a:t>
            </a:r>
          </a:p>
        </p:txBody>
      </p:sp>
      <p:sp>
        <p:nvSpPr>
          <p:cNvPr id="3" name="内容占位符 2"/>
          <p:cNvSpPr>
            <a:spLocks noGrp="1"/>
          </p:cNvSpPr>
          <p:nvPr>
            <p:ph idx="1"/>
          </p:nvPr>
        </p:nvSpPr>
        <p:spPr>
          <a:xfrm>
            <a:off x="457200" y="1366268"/>
            <a:ext cx="8229600" cy="4525963"/>
          </a:xfrm>
        </p:spPr>
        <p:txBody>
          <a:bodyPr/>
          <a:lstStyle/>
          <a:p>
            <a:r>
              <a:rPr lang="zh-CN" altLang="en-US" sz="2000" dirty="0">
                <a:solidFill>
                  <a:srgbClr val="000000"/>
                </a:solidFill>
                <a:effectLst/>
                <a:latin typeface="黑体" pitchFamily="49" charset="-122"/>
                <a:ea typeface="黑体" pitchFamily="49" charset="-122"/>
              </a:rPr>
              <a:t>进程标识符（</a:t>
            </a:r>
            <a:r>
              <a:rPr lang="en-US" altLang="zh-CN" sz="2000" dirty="0">
                <a:solidFill>
                  <a:srgbClr val="000000"/>
                </a:solidFill>
                <a:effectLst/>
                <a:latin typeface="黑体" pitchFamily="49" charset="-122"/>
                <a:ea typeface="黑体" pitchFamily="49" charset="-122"/>
              </a:rPr>
              <a:t>32 </a:t>
            </a:r>
            <a:r>
              <a:rPr lang="zh-CN" altLang="en-US" sz="2000" dirty="0">
                <a:solidFill>
                  <a:srgbClr val="000000"/>
                </a:solidFill>
                <a:effectLst/>
                <a:latin typeface="黑体" pitchFamily="49" charset="-122"/>
                <a:ea typeface="黑体" pitchFamily="49" charset="-122"/>
              </a:rPr>
              <a:t>位正整型：</a:t>
            </a:r>
            <a:r>
              <a:rPr lang="en-US" altLang="zh-CN" sz="2000" dirty="0">
                <a:solidFill>
                  <a:srgbClr val="000000"/>
                </a:solidFill>
                <a:effectLst/>
                <a:latin typeface="黑体" pitchFamily="49" charset="-122"/>
                <a:ea typeface="黑体" pitchFamily="49" charset="-122"/>
              </a:rPr>
              <a:t>U32</a:t>
            </a:r>
            <a:r>
              <a:rPr lang="zh-CN" altLang="en-US" sz="2000" dirty="0">
                <a:solidFill>
                  <a:srgbClr val="000000"/>
                </a:solidFill>
                <a:effectLst/>
                <a:latin typeface="黑体" pitchFamily="49" charset="-122"/>
                <a:ea typeface="黑体" pitchFamily="49" charset="-122"/>
              </a:rPr>
              <a:t>，可以有</a:t>
            </a:r>
            <a:r>
              <a:rPr lang="en-US" altLang="zh-CN" sz="2000" dirty="0">
                <a:solidFill>
                  <a:srgbClr val="000000"/>
                </a:solidFill>
                <a:effectLst/>
                <a:latin typeface="黑体" pitchFamily="49" charset="-122"/>
                <a:ea typeface="黑体" pitchFamily="49" charset="-122"/>
              </a:rPr>
              <a:t>2^31</a:t>
            </a:r>
            <a:r>
              <a:rPr lang="zh-CN" altLang="en-US" sz="2000" dirty="0">
                <a:solidFill>
                  <a:srgbClr val="000000"/>
                </a:solidFill>
                <a:effectLst/>
                <a:latin typeface="黑体" pitchFamily="49" charset="-122"/>
                <a:ea typeface="黑体" pitchFamily="49" charset="-122"/>
              </a:rPr>
              <a:t>个进程标识符） </a:t>
            </a:r>
            <a:endParaRPr lang="zh-CN" altLang="en-US" sz="3600" dirty="0">
              <a:latin typeface="黑体" pitchFamily="49" charset="-122"/>
              <a:ea typeface="黑体" pitchFamily="49" charset="-122"/>
            </a:endParaRPr>
          </a:p>
          <a:p>
            <a:r>
              <a:rPr lang="zh-CN" altLang="en-US" sz="2000" dirty="0">
                <a:solidFill>
                  <a:srgbClr val="000000"/>
                </a:solidFill>
                <a:effectLst/>
                <a:latin typeface="黑体" pitchFamily="49" charset="-122"/>
                <a:ea typeface="黑体" pitchFamily="49" charset="-122"/>
              </a:rPr>
              <a:t>用户标识号（每个进程都隶属于某个用户，</a:t>
            </a:r>
            <a:r>
              <a:rPr lang="en-US" altLang="zh-CN" sz="2000" dirty="0">
                <a:solidFill>
                  <a:srgbClr val="000000"/>
                </a:solidFill>
                <a:effectLst/>
                <a:latin typeface="黑体" pitchFamily="49" charset="-122"/>
                <a:ea typeface="黑体" pitchFamily="49" charset="-122"/>
              </a:rPr>
              <a:t>U32</a:t>
            </a:r>
            <a:r>
              <a:rPr lang="zh-CN" altLang="en-US" sz="2000" dirty="0">
                <a:solidFill>
                  <a:srgbClr val="000000"/>
                </a:solidFill>
                <a:effectLst/>
                <a:latin typeface="黑体" pitchFamily="49" charset="-122"/>
                <a:ea typeface="黑体" pitchFamily="49" charset="-122"/>
              </a:rPr>
              <a:t>） </a:t>
            </a:r>
            <a:endParaRPr lang="zh-CN" altLang="en-US" sz="3600" dirty="0">
              <a:latin typeface="黑体" pitchFamily="49" charset="-122"/>
              <a:ea typeface="黑体" pitchFamily="49" charset="-122"/>
            </a:endParaRPr>
          </a:p>
          <a:p>
            <a:r>
              <a:rPr lang="zh-CN" altLang="en-US" sz="2000" dirty="0">
                <a:solidFill>
                  <a:srgbClr val="000000"/>
                </a:solidFill>
                <a:effectLst/>
                <a:latin typeface="黑体" pitchFamily="49" charset="-122"/>
                <a:ea typeface="黑体" pitchFamily="49" charset="-122"/>
              </a:rPr>
              <a:t>家族关系 </a:t>
            </a:r>
            <a:endParaRPr lang="en-US" altLang="zh-CN" sz="2000" dirty="0">
              <a:solidFill>
                <a:srgbClr val="000000"/>
              </a:solidFill>
              <a:effectLst/>
              <a:latin typeface="黑体" pitchFamily="49" charset="-122"/>
              <a:ea typeface="黑体" pitchFamily="49" charset="-122"/>
            </a:endParaRPr>
          </a:p>
          <a:p>
            <a:pPr lvl="1"/>
            <a:r>
              <a:rPr lang="zh-CN" altLang="en-US" sz="1800" dirty="0">
                <a:solidFill>
                  <a:srgbClr val="000000"/>
                </a:solidFill>
                <a:effectLst/>
                <a:latin typeface="黑体" pitchFamily="49" charset="-122"/>
                <a:ea typeface="黑体" pitchFamily="49" charset="-122"/>
              </a:rPr>
              <a:t>除了</a:t>
            </a:r>
            <a:r>
              <a:rPr lang="en-US" altLang="zh-CN" sz="1800" dirty="0">
                <a:solidFill>
                  <a:srgbClr val="000000"/>
                </a:solidFill>
                <a:effectLst/>
                <a:latin typeface="黑体" pitchFamily="49" charset="-122"/>
                <a:ea typeface="黑体" pitchFamily="49" charset="-122"/>
              </a:rPr>
              <a:t>0</a:t>
            </a:r>
            <a:r>
              <a:rPr lang="zh-CN" altLang="en-US" sz="1800" dirty="0">
                <a:solidFill>
                  <a:srgbClr val="000000"/>
                </a:solidFill>
                <a:effectLst/>
                <a:latin typeface="黑体" pitchFamily="49" charset="-122"/>
                <a:ea typeface="黑体" pitchFamily="49" charset="-122"/>
              </a:rPr>
              <a:t>号进程外，其他所有进程都会有父进程，也可能有子进程</a:t>
            </a:r>
            <a:endParaRPr lang="en-US" altLang="zh-CN" sz="1800" dirty="0">
              <a:solidFill>
                <a:srgbClr val="000000"/>
              </a:solidFill>
              <a:effectLst/>
              <a:latin typeface="黑体" pitchFamily="49" charset="-122"/>
              <a:ea typeface="黑体" pitchFamily="49" charset="-122"/>
            </a:endParaRPr>
          </a:p>
          <a:p>
            <a:pPr lvl="1"/>
            <a:r>
              <a:rPr lang="en-US" altLang="zh-CN" sz="1800" dirty="0">
                <a:solidFill>
                  <a:srgbClr val="000000"/>
                </a:solidFill>
                <a:latin typeface="黑体" pitchFamily="49" charset="-122"/>
                <a:ea typeface="黑体" pitchFamily="49" charset="-122"/>
              </a:rPr>
              <a:t>0</a:t>
            </a:r>
            <a:r>
              <a:rPr lang="zh-CN" altLang="en-US" sz="1800" dirty="0">
                <a:solidFill>
                  <a:srgbClr val="000000"/>
                </a:solidFill>
                <a:latin typeface="黑体" pitchFamily="49" charset="-122"/>
                <a:ea typeface="黑体" pitchFamily="49" charset="-122"/>
              </a:rPr>
              <a:t>号进程进行内核初始化，还创建出</a:t>
            </a:r>
            <a:r>
              <a:rPr lang="en-US" altLang="zh-CN" sz="1800" dirty="0">
                <a:solidFill>
                  <a:srgbClr val="000000"/>
                </a:solidFill>
                <a:latin typeface="黑体" pitchFamily="49" charset="-122"/>
                <a:ea typeface="黑体" pitchFamily="49" charset="-122"/>
              </a:rPr>
              <a:t>1</a:t>
            </a:r>
            <a:r>
              <a:rPr lang="zh-CN" altLang="en-US" sz="1800" dirty="0">
                <a:solidFill>
                  <a:srgbClr val="000000"/>
                </a:solidFill>
                <a:latin typeface="黑体" pitchFamily="49" charset="-122"/>
                <a:ea typeface="黑体" pitchFamily="49" charset="-122"/>
              </a:rPr>
              <a:t>号进程；</a:t>
            </a:r>
            <a:r>
              <a:rPr lang="en-US" altLang="zh-CN" sz="1800" dirty="0">
                <a:solidFill>
                  <a:srgbClr val="000000"/>
                </a:solidFill>
                <a:latin typeface="黑体" pitchFamily="49" charset="-122"/>
                <a:ea typeface="黑体" pitchFamily="49" charset="-122"/>
              </a:rPr>
              <a:t>1</a:t>
            </a:r>
            <a:r>
              <a:rPr lang="zh-CN" altLang="en-US" sz="1800" dirty="0">
                <a:solidFill>
                  <a:srgbClr val="000000"/>
                </a:solidFill>
                <a:latin typeface="黑体" pitchFamily="49" charset="-122"/>
                <a:ea typeface="黑体" pitchFamily="49" charset="-122"/>
              </a:rPr>
              <a:t>号进程完成用户空间初始化后，成为</a:t>
            </a:r>
            <a:r>
              <a:rPr lang="en-US" altLang="zh-CN" sz="1800" dirty="0" err="1">
                <a:solidFill>
                  <a:srgbClr val="000000"/>
                </a:solidFill>
                <a:latin typeface="黑体" pitchFamily="49" charset="-122"/>
                <a:ea typeface="黑体" pitchFamily="49" charset="-122"/>
              </a:rPr>
              <a:t>init</a:t>
            </a:r>
            <a:r>
              <a:rPr lang="zh-CN" altLang="en-US" sz="1800" dirty="0">
                <a:solidFill>
                  <a:srgbClr val="000000"/>
                </a:solidFill>
                <a:latin typeface="黑体" pitchFamily="49" charset="-122"/>
                <a:ea typeface="黑体" pitchFamily="49" charset="-122"/>
              </a:rPr>
              <a:t>进程，它是之后创建的所有进程的共同祖先进程</a:t>
            </a:r>
            <a:endParaRPr lang="zh-CN" altLang="en-US" sz="1800" dirty="0">
              <a:latin typeface="黑体" pitchFamily="49" charset="-122"/>
              <a:ea typeface="黑体" pitchFamily="49" charset="-122"/>
            </a:endParaRPr>
          </a:p>
        </p:txBody>
      </p:sp>
      <p:pic>
        <p:nvPicPr>
          <p:cNvPr id="5" name="图片 4"/>
          <p:cNvPicPr>
            <a:picLocks noChangeAspect="1"/>
          </p:cNvPicPr>
          <p:nvPr/>
        </p:nvPicPr>
        <p:blipFill>
          <a:blip r:embed="rId2"/>
          <a:stretch>
            <a:fillRect/>
          </a:stretch>
        </p:blipFill>
        <p:spPr>
          <a:xfrm>
            <a:off x="1187624" y="3573016"/>
            <a:ext cx="7143750" cy="2095500"/>
          </a:xfrm>
          <a:prstGeom prst="rect">
            <a:avLst/>
          </a:prstGeom>
        </p:spPr>
      </p:pic>
      <p:sp>
        <p:nvSpPr>
          <p:cNvPr id="7" name="文本框 6"/>
          <p:cNvSpPr txBox="1"/>
          <p:nvPr/>
        </p:nvSpPr>
        <p:spPr>
          <a:xfrm>
            <a:off x="251520" y="5733256"/>
            <a:ext cx="8205658" cy="923330"/>
          </a:xfrm>
          <a:prstGeom prst="rect">
            <a:avLst/>
          </a:prstGeom>
          <a:noFill/>
        </p:spPr>
        <p:txBody>
          <a:bodyPr wrap="square">
            <a:spAutoFit/>
          </a:bodyPr>
          <a:lstStyle/>
          <a:p>
            <a:pPr lvl="1"/>
            <a:r>
              <a:rPr lang="zh-CN" altLang="en-US" sz="1800" b="0" dirty="0">
                <a:solidFill>
                  <a:srgbClr val="000000"/>
                </a:solidFill>
                <a:effectLst/>
                <a:latin typeface="黑体" pitchFamily="49" charset="-122"/>
                <a:ea typeface="黑体" pitchFamily="49" charset="-122"/>
              </a:rPr>
              <a:t>当真正父进程正常存在时，</a:t>
            </a:r>
            <a:r>
              <a:rPr lang="en-US" altLang="zh-CN" sz="1800" b="0" dirty="0" err="1">
                <a:solidFill>
                  <a:srgbClr val="000000"/>
                </a:solidFill>
                <a:effectLst/>
                <a:latin typeface="黑体" pitchFamily="49" charset="-122"/>
                <a:ea typeface="黑体" pitchFamily="49" charset="-122"/>
              </a:rPr>
              <a:t>real_parent</a:t>
            </a:r>
            <a:r>
              <a:rPr lang="zh-CN" altLang="en-US" sz="1800" b="0" dirty="0">
                <a:solidFill>
                  <a:srgbClr val="000000"/>
                </a:solidFill>
                <a:effectLst/>
                <a:latin typeface="黑体" pitchFamily="49" charset="-122"/>
                <a:ea typeface="黑体" pitchFamily="49" charset="-122"/>
              </a:rPr>
              <a:t>和</a:t>
            </a:r>
            <a:r>
              <a:rPr lang="en-US" altLang="zh-CN" sz="1800" b="0" dirty="0">
                <a:solidFill>
                  <a:srgbClr val="000000"/>
                </a:solidFill>
                <a:effectLst/>
                <a:latin typeface="黑体" pitchFamily="49" charset="-122"/>
                <a:ea typeface="黑体" pitchFamily="49" charset="-122"/>
              </a:rPr>
              <a:t>parent</a:t>
            </a:r>
            <a:r>
              <a:rPr lang="zh-CN" altLang="en-US" sz="1800" b="0" dirty="0">
                <a:solidFill>
                  <a:srgbClr val="000000"/>
                </a:solidFill>
                <a:effectLst/>
                <a:latin typeface="黑体" pitchFamily="49" charset="-122"/>
                <a:ea typeface="黑体" pitchFamily="49" charset="-122"/>
              </a:rPr>
              <a:t>指向同一个进程。如果一个进程的真正父进程先终止了，那么会有其他进程（例如</a:t>
            </a:r>
            <a:r>
              <a:rPr lang="en-US" altLang="zh-CN" sz="1800" b="0" dirty="0" err="1">
                <a:solidFill>
                  <a:srgbClr val="000000"/>
                </a:solidFill>
                <a:effectLst/>
                <a:latin typeface="黑体" pitchFamily="49" charset="-122"/>
                <a:ea typeface="黑体" pitchFamily="49" charset="-122"/>
              </a:rPr>
              <a:t>init</a:t>
            </a:r>
            <a:r>
              <a:rPr lang="zh-CN" altLang="en-US" sz="1800" b="0" dirty="0">
                <a:solidFill>
                  <a:srgbClr val="000000"/>
                </a:solidFill>
                <a:effectLst/>
                <a:latin typeface="黑体" pitchFamily="49" charset="-122"/>
                <a:ea typeface="黑体" pitchFamily="49" charset="-122"/>
              </a:rPr>
              <a:t>进程）成为当前进程的父进程</a:t>
            </a:r>
            <a:endParaRPr lang="zh-CN" altLang="en-US" sz="1800" b="0" dirty="0">
              <a:effectLst/>
              <a:latin typeface="黑体" pitchFamily="49" charset="-122"/>
              <a:ea typeface="黑体" pitchFamily="49" charset="-122"/>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3750"/>
            <a:ext cx="8229600"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kumimoji="1" lang="en-US" altLang="zh-CN" sz="3200" b="1" dirty="0">
                <a:solidFill>
                  <a:srgbClr val="000066"/>
                </a:solidFill>
                <a:latin typeface="黑体" panose="02010609060101010101" pitchFamily="2" charset="-122"/>
                <a:ea typeface="黑体" panose="02010609060101010101" pitchFamily="2" charset="-122"/>
                <a:cs typeface="+mn-cs"/>
              </a:rPr>
              <a:t>PCB—</a:t>
            </a:r>
            <a:r>
              <a:rPr kumimoji="1" lang="zh-CN" altLang="en-US" sz="3200" b="1" dirty="0">
                <a:solidFill>
                  <a:srgbClr val="000066"/>
                </a:solidFill>
                <a:latin typeface="黑体" panose="02010609060101010101" pitchFamily="2" charset="-122"/>
                <a:ea typeface="黑体" panose="02010609060101010101" pitchFamily="2" charset="-122"/>
                <a:cs typeface="+mn-cs"/>
              </a:rPr>
              <a:t>控制信息</a:t>
            </a:r>
          </a:p>
        </p:txBody>
      </p:sp>
      <p:sp>
        <p:nvSpPr>
          <p:cNvPr id="3" name="内容占位符 2"/>
          <p:cNvSpPr>
            <a:spLocks noGrp="1"/>
          </p:cNvSpPr>
          <p:nvPr>
            <p:ph idx="1"/>
          </p:nvPr>
        </p:nvSpPr>
        <p:spPr>
          <a:xfrm>
            <a:off x="395536" y="1268760"/>
            <a:ext cx="8229600" cy="4525963"/>
          </a:xfrm>
        </p:spPr>
        <p:txBody>
          <a:bodyPr>
            <a:normAutofit/>
          </a:bodyPr>
          <a:lstStyle/>
          <a:p>
            <a:r>
              <a:rPr lang="zh-CN" altLang="en-US" sz="2000" dirty="0">
                <a:solidFill>
                  <a:srgbClr val="000000"/>
                </a:solidFill>
                <a:effectLst/>
                <a:latin typeface="黑体" pitchFamily="49" charset="-122"/>
                <a:ea typeface="黑体" pitchFamily="49" charset="-122"/>
              </a:rPr>
              <a:t>状态信息（就绪、运行、阻塞、终止等 ）</a:t>
            </a:r>
            <a:endParaRPr lang="en-US" altLang="zh-CN" sz="2000" dirty="0">
              <a:solidFill>
                <a:srgbClr val="000000"/>
              </a:solidFill>
              <a:effectLst/>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endParaRPr lang="en-US" altLang="zh-CN" sz="2000" dirty="0">
              <a:solidFill>
                <a:srgbClr val="000000"/>
              </a:solidFill>
              <a:effectLst/>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endParaRPr lang="zh-CN" altLang="en-US" sz="2000" dirty="0">
              <a:solidFill>
                <a:srgbClr val="000000"/>
              </a:solidFill>
              <a:effectLst/>
              <a:latin typeface="黑体" pitchFamily="49" charset="-122"/>
              <a:ea typeface="黑体" pitchFamily="49" charset="-122"/>
            </a:endParaRPr>
          </a:p>
          <a:p>
            <a:endParaRPr lang="en-US" altLang="zh-CN" sz="2000" dirty="0">
              <a:solidFill>
                <a:srgbClr val="000000"/>
              </a:solidFill>
              <a:effectLst/>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r>
              <a:rPr lang="zh-CN" altLang="en-US" sz="2000" dirty="0">
                <a:solidFill>
                  <a:srgbClr val="000000"/>
                </a:solidFill>
                <a:effectLst/>
                <a:latin typeface="黑体" pitchFamily="49" charset="-122"/>
                <a:ea typeface="黑体" pitchFamily="49" charset="-122"/>
              </a:rPr>
              <a:t>优先级信息</a:t>
            </a:r>
            <a:endParaRPr lang="en-US" altLang="zh-CN" sz="2000" dirty="0">
              <a:solidFill>
                <a:srgbClr val="000000"/>
              </a:solidFill>
              <a:effectLst/>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endParaRPr lang="en-US" altLang="zh-CN" sz="2000" dirty="0">
              <a:solidFill>
                <a:srgbClr val="000000"/>
              </a:solidFill>
              <a:effectLst/>
              <a:latin typeface="黑体" pitchFamily="49" charset="-122"/>
              <a:ea typeface="黑体" pitchFamily="49" charset="-122"/>
            </a:endParaRPr>
          </a:p>
          <a:p>
            <a:endParaRPr lang="zh-CN" altLang="en-US" sz="2000" dirty="0">
              <a:solidFill>
                <a:srgbClr val="000000"/>
              </a:solidFill>
              <a:effectLst/>
              <a:latin typeface="黑体" pitchFamily="49" charset="-122"/>
              <a:ea typeface="黑体" pitchFamily="49" charset="-122"/>
            </a:endParaRPr>
          </a:p>
        </p:txBody>
      </p:sp>
      <p:pic>
        <p:nvPicPr>
          <p:cNvPr id="6" name="图片 5"/>
          <p:cNvPicPr>
            <a:picLocks noChangeAspect="1"/>
          </p:cNvPicPr>
          <p:nvPr/>
        </p:nvPicPr>
        <p:blipFill>
          <a:blip r:embed="rId3"/>
          <a:stretch>
            <a:fillRect/>
          </a:stretch>
        </p:blipFill>
        <p:spPr>
          <a:xfrm>
            <a:off x="1403648" y="1628800"/>
            <a:ext cx="5410746" cy="2155560"/>
          </a:xfrm>
          <a:prstGeom prst="rect">
            <a:avLst/>
          </a:prstGeom>
        </p:spPr>
      </p:pic>
      <p:pic>
        <p:nvPicPr>
          <p:cNvPr id="9" name="图片 8"/>
          <p:cNvPicPr>
            <a:picLocks noChangeAspect="1"/>
          </p:cNvPicPr>
          <p:nvPr/>
        </p:nvPicPr>
        <p:blipFill>
          <a:blip r:embed="rId4"/>
          <a:stretch>
            <a:fillRect/>
          </a:stretch>
        </p:blipFill>
        <p:spPr>
          <a:xfrm>
            <a:off x="1331640" y="4293096"/>
            <a:ext cx="7058025" cy="1400175"/>
          </a:xfrm>
          <a:prstGeom prst="rect">
            <a:avLst/>
          </a:prstGeom>
        </p:spPr>
      </p:pic>
      <p:sp>
        <p:nvSpPr>
          <p:cNvPr id="11" name="文本框 10"/>
          <p:cNvSpPr txBox="1"/>
          <p:nvPr/>
        </p:nvSpPr>
        <p:spPr>
          <a:xfrm>
            <a:off x="4572000" y="4808185"/>
            <a:ext cx="1526976" cy="276999"/>
          </a:xfrm>
          <a:prstGeom prst="rect">
            <a:avLst/>
          </a:prstGeom>
          <a:noFill/>
        </p:spPr>
        <p:txBody>
          <a:bodyPr wrap="square">
            <a:spAutoFit/>
          </a:bodyPr>
          <a:lstStyle/>
          <a:p>
            <a:r>
              <a:rPr lang="zh-CN" altLang="en-US" sz="1200" dirty="0">
                <a:solidFill>
                  <a:srgbClr val="0066FF"/>
                </a:solidFill>
                <a:effectLst/>
                <a:latin typeface="+mn-ea"/>
                <a:ea typeface="+mn-ea"/>
              </a:rPr>
              <a:t>进程启动时给定</a:t>
            </a:r>
            <a:endParaRPr lang="zh-CN" altLang="en-US" sz="1200" dirty="0">
              <a:solidFill>
                <a:srgbClr val="0066FF"/>
              </a:solidFill>
              <a:latin typeface="+mn-ea"/>
              <a:ea typeface="+mn-ea"/>
            </a:endParaRPr>
          </a:p>
        </p:txBody>
      </p:sp>
      <p:sp>
        <p:nvSpPr>
          <p:cNvPr id="12" name="文本框 11"/>
          <p:cNvSpPr txBox="1"/>
          <p:nvPr/>
        </p:nvSpPr>
        <p:spPr>
          <a:xfrm>
            <a:off x="4572000" y="4604114"/>
            <a:ext cx="3600400" cy="276999"/>
          </a:xfrm>
          <a:prstGeom prst="rect">
            <a:avLst/>
          </a:prstGeom>
          <a:noFill/>
        </p:spPr>
        <p:txBody>
          <a:bodyPr wrap="square">
            <a:spAutoFit/>
          </a:bodyPr>
          <a:lstStyle/>
          <a:p>
            <a:r>
              <a:rPr lang="zh-CN" altLang="en-US" sz="1200" dirty="0">
                <a:solidFill>
                  <a:srgbClr val="0066FF"/>
                </a:solidFill>
                <a:effectLst/>
                <a:latin typeface="+mn-ea"/>
                <a:ea typeface="+mn-ea"/>
              </a:rPr>
              <a:t>默认等于静态优先级，会因调度策略而临时修改</a:t>
            </a:r>
            <a:endParaRPr lang="zh-CN" altLang="en-US" sz="1200" dirty="0">
              <a:solidFill>
                <a:srgbClr val="0066FF"/>
              </a:solidFill>
              <a:latin typeface="+mn-ea"/>
              <a:ea typeface="+mn-ea"/>
            </a:endParaRPr>
          </a:p>
        </p:txBody>
      </p:sp>
      <p:sp>
        <p:nvSpPr>
          <p:cNvPr id="13" name="文本框 12"/>
          <p:cNvSpPr txBox="1"/>
          <p:nvPr/>
        </p:nvSpPr>
        <p:spPr>
          <a:xfrm>
            <a:off x="5270576" y="5212788"/>
            <a:ext cx="2901823" cy="276999"/>
          </a:xfrm>
          <a:prstGeom prst="rect">
            <a:avLst/>
          </a:prstGeom>
          <a:noFill/>
        </p:spPr>
        <p:txBody>
          <a:bodyPr wrap="square">
            <a:spAutoFit/>
          </a:bodyPr>
          <a:lstStyle/>
          <a:p>
            <a:r>
              <a:rPr lang="zh-CN" altLang="en-US" sz="1200" dirty="0">
                <a:solidFill>
                  <a:srgbClr val="0066FF"/>
                </a:solidFill>
                <a:effectLst/>
                <a:latin typeface="+mn-ea"/>
                <a:ea typeface="+mn-ea"/>
              </a:rPr>
              <a:t>实时进程，调度时优先于普通进程 </a:t>
            </a:r>
            <a:endParaRPr lang="zh-CN" altLang="en-US" sz="1200" dirty="0">
              <a:solidFill>
                <a:srgbClr val="0066FF"/>
              </a:solidFill>
              <a:latin typeface="+mn-ea"/>
              <a:ea typeface="+mn-ea"/>
            </a:endParaRPr>
          </a:p>
        </p:txBody>
      </p:sp>
      <p:sp>
        <p:nvSpPr>
          <p:cNvPr id="15" name="文本框 14"/>
          <p:cNvSpPr txBox="1"/>
          <p:nvPr/>
        </p:nvSpPr>
        <p:spPr>
          <a:xfrm>
            <a:off x="1178932" y="5799602"/>
            <a:ext cx="7058026" cy="923330"/>
          </a:xfrm>
          <a:prstGeom prst="rect">
            <a:avLst/>
          </a:prstGeom>
          <a:noFill/>
        </p:spPr>
        <p:txBody>
          <a:bodyPr wrap="square">
            <a:spAutoFit/>
          </a:bodyPr>
          <a:lstStyle/>
          <a:p>
            <a:r>
              <a:rPr lang="zh-CN" altLang="en-US" sz="1800" b="0" dirty="0">
                <a:solidFill>
                  <a:srgbClr val="000000"/>
                </a:solidFill>
                <a:effectLst/>
                <a:latin typeface="黑体" pitchFamily="49" charset="-122"/>
                <a:ea typeface="黑体" pitchFamily="49" charset="-122"/>
              </a:rPr>
              <a:t>普通优先级：普通优先级默认等于静态优先级，（静态优先级对实时进程无效，普通优先级使得进程继承时无需对普通</a:t>
            </a:r>
            <a:r>
              <a:rPr lang="en-US" altLang="zh-CN" sz="1800" b="0" dirty="0">
                <a:solidFill>
                  <a:srgbClr val="000000"/>
                </a:solidFill>
                <a:effectLst/>
                <a:latin typeface="黑体" pitchFamily="49" charset="-122"/>
                <a:ea typeface="黑体" pitchFamily="49" charset="-122"/>
              </a:rPr>
              <a:t>/</a:t>
            </a:r>
            <a:r>
              <a:rPr lang="zh-CN" altLang="en-US" sz="1800" b="0" dirty="0">
                <a:solidFill>
                  <a:srgbClr val="000000"/>
                </a:solidFill>
                <a:effectLst/>
                <a:latin typeface="黑体" pitchFamily="49" charset="-122"/>
                <a:ea typeface="黑体" pitchFamily="49" charset="-122"/>
              </a:rPr>
              <a:t>实时进程做额外操作），实时进程调度时总是优先于普通进程</a:t>
            </a:r>
            <a:endParaRPr lang="zh-CN" altLang="en-US" sz="1800" b="0" dirty="0">
              <a:latin typeface="黑体" pitchFamily="49" charset="-122"/>
              <a:ea typeface="黑体" pitchFamily="49" charset="-122"/>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53750"/>
            <a:ext cx="8229600" cy="58477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spcBef>
                <a:spcPct val="50000"/>
              </a:spcBef>
              <a:spcAft>
                <a:spcPct val="0"/>
              </a:spcAft>
            </a:pPr>
            <a:r>
              <a:rPr kumimoji="1" lang="en-US" altLang="zh-CN" sz="3200" b="1" dirty="0">
                <a:solidFill>
                  <a:srgbClr val="000066"/>
                </a:solidFill>
                <a:latin typeface="黑体" panose="02010609060101010101" pitchFamily="2" charset="-122"/>
                <a:ea typeface="黑体" panose="02010609060101010101" pitchFamily="2" charset="-122"/>
                <a:cs typeface="+mn-cs"/>
              </a:rPr>
              <a:t>PCB—</a:t>
            </a:r>
            <a:r>
              <a:rPr kumimoji="1" lang="zh-CN" altLang="en-US" sz="3200" b="1" dirty="0">
                <a:solidFill>
                  <a:srgbClr val="000066"/>
                </a:solidFill>
                <a:latin typeface="黑体" panose="02010609060101010101" pitchFamily="2" charset="-122"/>
                <a:ea typeface="黑体" panose="02010609060101010101" pitchFamily="2" charset="-122"/>
                <a:cs typeface="+mn-cs"/>
              </a:rPr>
              <a:t>记账信息</a:t>
            </a:r>
          </a:p>
        </p:txBody>
      </p:sp>
      <p:sp>
        <p:nvSpPr>
          <p:cNvPr id="3" name="内容占位符 2"/>
          <p:cNvSpPr>
            <a:spLocks noGrp="1"/>
          </p:cNvSpPr>
          <p:nvPr>
            <p:ph idx="1"/>
          </p:nvPr>
        </p:nvSpPr>
        <p:spPr>
          <a:xfrm>
            <a:off x="395536" y="1268760"/>
            <a:ext cx="8229600" cy="4525963"/>
          </a:xfrm>
        </p:spPr>
        <p:txBody>
          <a:bodyPr/>
          <a:lstStyle/>
          <a:p>
            <a:r>
              <a:rPr lang="zh-CN" altLang="en-US" sz="2000" dirty="0">
                <a:solidFill>
                  <a:srgbClr val="000000"/>
                </a:solidFill>
                <a:effectLst/>
                <a:latin typeface="黑体" pitchFamily="49" charset="-122"/>
                <a:ea typeface="黑体" pitchFamily="49" charset="-122"/>
              </a:rPr>
              <a:t>进程占有和利用资源的有关情况，包括占用</a:t>
            </a:r>
            <a:r>
              <a:rPr lang="en-US" altLang="zh-CN" sz="2000" dirty="0">
                <a:solidFill>
                  <a:srgbClr val="000000"/>
                </a:solidFill>
                <a:effectLst/>
                <a:latin typeface="黑体" pitchFamily="49" charset="-122"/>
                <a:ea typeface="黑体" pitchFamily="49" charset="-122"/>
              </a:rPr>
              <a:t>CPU</a:t>
            </a:r>
            <a:r>
              <a:rPr lang="zh-CN" altLang="en-US" sz="2000" dirty="0">
                <a:solidFill>
                  <a:srgbClr val="000000"/>
                </a:solidFill>
                <a:effectLst/>
                <a:latin typeface="黑体" pitchFamily="49" charset="-122"/>
                <a:ea typeface="黑体" pitchFamily="49" charset="-122"/>
              </a:rPr>
              <a:t>的时钟周期数、时间总和等。进程的调度和控制以这些信息为依据来执行。例如，用来调度进程占用</a:t>
            </a:r>
            <a:r>
              <a:rPr lang="en-US" altLang="zh-CN" sz="2000" dirty="0">
                <a:solidFill>
                  <a:srgbClr val="000000"/>
                </a:solidFill>
                <a:effectLst/>
                <a:latin typeface="黑体" pitchFamily="49" charset="-122"/>
                <a:ea typeface="黑体" pitchFamily="49" charset="-122"/>
              </a:rPr>
              <a:t>CPU</a:t>
            </a:r>
            <a:r>
              <a:rPr lang="zh-CN" altLang="en-US" sz="2000" dirty="0">
                <a:solidFill>
                  <a:srgbClr val="000000"/>
                </a:solidFill>
                <a:effectLst/>
                <a:latin typeface="黑体" pitchFamily="49" charset="-122"/>
                <a:ea typeface="黑体" pitchFamily="49" charset="-122"/>
              </a:rPr>
              <a:t>的调度器根据</a:t>
            </a:r>
            <a:r>
              <a:rPr lang="en-US" altLang="zh-CN" sz="2000" dirty="0">
                <a:solidFill>
                  <a:srgbClr val="000000"/>
                </a:solidFill>
                <a:effectLst/>
                <a:latin typeface="黑体" pitchFamily="49" charset="-122"/>
                <a:ea typeface="黑体" pitchFamily="49" charset="-122"/>
              </a:rPr>
              <a:t>PCB</a:t>
            </a:r>
            <a:r>
              <a:rPr lang="zh-CN" altLang="en-US" sz="2000" dirty="0">
                <a:solidFill>
                  <a:srgbClr val="000000"/>
                </a:solidFill>
                <a:effectLst/>
                <a:latin typeface="黑体" pitchFamily="49" charset="-122"/>
                <a:ea typeface="黑体" pitchFamily="49" charset="-122"/>
              </a:rPr>
              <a:t>中记录的进程运行时间是否达到阈值来决定是否剥夺当前进程的</a:t>
            </a:r>
            <a:r>
              <a:rPr lang="en-US" altLang="zh-CN" sz="2000" dirty="0">
                <a:solidFill>
                  <a:srgbClr val="000000"/>
                </a:solidFill>
                <a:effectLst/>
                <a:latin typeface="黑体" pitchFamily="49" charset="-122"/>
                <a:ea typeface="黑体" pitchFamily="49" charset="-122"/>
              </a:rPr>
              <a:t>CPU</a:t>
            </a:r>
            <a:r>
              <a:rPr lang="zh-CN" altLang="en-US" sz="2000" dirty="0">
                <a:solidFill>
                  <a:srgbClr val="000000"/>
                </a:solidFill>
                <a:effectLst/>
                <a:latin typeface="黑体" pitchFamily="49" charset="-122"/>
                <a:ea typeface="黑体" pitchFamily="49" charset="-122"/>
              </a:rPr>
              <a:t>控制权</a:t>
            </a:r>
            <a:endParaRPr lang="en-US" altLang="zh-CN" sz="2000" dirty="0">
              <a:solidFill>
                <a:srgbClr val="000000"/>
              </a:solidFill>
              <a:latin typeface="黑体" pitchFamily="49" charset="-122"/>
              <a:ea typeface="黑体" pitchFamily="49" charset="-122"/>
            </a:endParaRPr>
          </a:p>
          <a:p>
            <a:endParaRPr lang="en-US" altLang="zh-CN" sz="2000" dirty="0">
              <a:solidFill>
                <a:srgbClr val="000000"/>
              </a:solidFill>
              <a:effectLst/>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endParaRPr lang="zh-CN" altLang="en-US" sz="2000" dirty="0">
              <a:solidFill>
                <a:srgbClr val="000000"/>
              </a:solidFill>
              <a:effectLst/>
              <a:latin typeface="黑体" pitchFamily="49" charset="-122"/>
              <a:ea typeface="黑体" pitchFamily="49" charset="-122"/>
            </a:endParaRPr>
          </a:p>
          <a:p>
            <a:endParaRPr lang="en-US" altLang="zh-CN" sz="2000" dirty="0">
              <a:solidFill>
                <a:srgbClr val="000000"/>
              </a:solidFill>
              <a:effectLst/>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endParaRPr lang="en-US" altLang="zh-CN" sz="2000" dirty="0">
              <a:solidFill>
                <a:srgbClr val="000000"/>
              </a:solidFill>
              <a:latin typeface="黑体" pitchFamily="49" charset="-122"/>
              <a:ea typeface="黑体" pitchFamily="49" charset="-122"/>
            </a:endParaRPr>
          </a:p>
          <a:p>
            <a:endParaRPr lang="en-US" altLang="zh-CN" sz="2000" dirty="0">
              <a:solidFill>
                <a:srgbClr val="000000"/>
              </a:solidFill>
              <a:effectLst/>
              <a:latin typeface="黑体" pitchFamily="49" charset="-122"/>
              <a:ea typeface="黑体" pitchFamily="49" charset="-122"/>
            </a:endParaRPr>
          </a:p>
          <a:p>
            <a:endParaRPr lang="zh-CN" altLang="en-US" sz="2000" dirty="0">
              <a:solidFill>
                <a:srgbClr val="000000"/>
              </a:solidFill>
              <a:effectLst/>
              <a:latin typeface="黑体" pitchFamily="49" charset="-122"/>
              <a:ea typeface="黑体" pitchFamily="49" charset="-122"/>
            </a:endParaRPr>
          </a:p>
        </p:txBody>
      </p:sp>
      <p:pic>
        <p:nvPicPr>
          <p:cNvPr id="14" name="图片 13"/>
          <p:cNvPicPr>
            <a:picLocks noChangeAspect="1"/>
          </p:cNvPicPr>
          <p:nvPr/>
        </p:nvPicPr>
        <p:blipFill>
          <a:blip r:embed="rId3"/>
          <a:stretch>
            <a:fillRect/>
          </a:stretch>
        </p:blipFill>
        <p:spPr>
          <a:xfrm>
            <a:off x="962273" y="2996952"/>
            <a:ext cx="7096125" cy="183832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547664" y="764704"/>
            <a:ext cx="3960440" cy="549275"/>
          </a:xfrm>
          <a:prstGeom prst="rect">
            <a:avLst/>
          </a:prstGeom>
          <a:noFill/>
          <a:ln>
            <a:miter lim="800000"/>
          </a:ln>
        </p:spPr>
        <p:txBody>
          <a:bodyPr vert="horz" wrap="square" lIns="91440" tIns="45720" rIns="91440" bIns="45720" numCol="1" anchor="t" anchorCtr="0" compatLnSpc="1"/>
          <a:lstStyle/>
          <a:p>
            <a:pPr lvl="0" algn="ctr">
              <a:spcBef>
                <a:spcPct val="0"/>
              </a:spcBef>
              <a:defRPr/>
            </a:pPr>
            <a:r>
              <a:rPr kumimoji="0" lang="en-US" altLang="zh-CN"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2.1 </a:t>
            </a:r>
            <a:r>
              <a:rPr kumimoji="0"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进程的基本概念</a:t>
            </a:r>
            <a:endParaRPr lang="zh-CN" altLang="en-US" kern="0" dirty="0">
              <a:solidFill>
                <a:schemeClr val="accent2">
                  <a:lumMod val="75000"/>
                </a:schemeClr>
              </a:solidFill>
              <a:effectLst>
                <a:outerShdw blurRad="38100" dist="38100" dir="2700000" algn="tl">
                  <a:srgbClr val="C0C0C0"/>
                </a:outerShdw>
              </a:effectLst>
              <a:latin typeface="黑体" panose="02010609060101010101" pitchFamily="2" charset="-122"/>
              <a:ea typeface="黑体" panose="02010609060101010101" pitchFamily="2" charset="-122"/>
              <a:cs typeface="+mj-cs"/>
            </a:endParaRPr>
          </a:p>
        </p:txBody>
      </p:sp>
      <p:sp>
        <p:nvSpPr>
          <p:cNvPr id="15" name="Text Box 3"/>
          <p:cNvSpPr txBox="1">
            <a:spLocks noChangeArrowheads="1"/>
          </p:cNvSpPr>
          <p:nvPr/>
        </p:nvSpPr>
        <p:spPr bwMode="auto">
          <a:xfrm>
            <a:off x="2623124" y="1700808"/>
            <a:ext cx="4168129" cy="2379113"/>
          </a:xfrm>
          <a:prstGeom prst="rect">
            <a:avLst/>
          </a:prstGeom>
          <a:noFill/>
          <a:ln w="9525">
            <a:noFill/>
            <a:miter lim="800000"/>
          </a:ln>
          <a:effectLst/>
        </p:spPr>
        <p:txBody>
          <a:bodyPr wrap="none">
            <a:spAutoFit/>
          </a:bodyPr>
          <a:lstStyle/>
          <a:p>
            <a:pPr marL="342900" indent="-342900">
              <a:lnSpc>
                <a:spcPct val="90000"/>
              </a:lnSpc>
              <a:spcBef>
                <a:spcPct val="20000"/>
              </a:spcBef>
              <a:buClr>
                <a:schemeClr val="folHlink"/>
              </a:buClr>
              <a:buSzPct val="60000"/>
            </a:pPr>
            <a:r>
              <a:rPr lang="en-US" altLang="zh-CN" dirty="0">
                <a:effectLst/>
                <a:latin typeface="+mn-lt"/>
                <a:ea typeface="+mn-ea"/>
                <a:hlinkClick r:id="" action="ppaction://hlinkshowjump?jump=nextslide"/>
              </a:rPr>
              <a:t>2.1.1   </a:t>
            </a:r>
            <a:r>
              <a:rPr lang="zh-CN" altLang="en-US" dirty="0">
                <a:effectLst/>
                <a:latin typeface="+mn-lt"/>
                <a:ea typeface="+mn-ea"/>
                <a:hlinkClick r:id="" action="ppaction://hlinkshowjump?jump=nextslide"/>
              </a:rPr>
              <a:t>前驱图的定义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2" action="ppaction://hlinksldjump"/>
              </a:rPr>
              <a:t>2.1.2   </a:t>
            </a:r>
            <a:r>
              <a:rPr lang="zh-CN" altLang="en-US" dirty="0">
                <a:effectLst/>
                <a:latin typeface="+mn-lt"/>
                <a:ea typeface="+mn-ea"/>
                <a:hlinkClick r:id="rId2" action="ppaction://hlinksldjump"/>
              </a:rPr>
              <a:t>程序的顺序执行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3" action="ppaction://hlinksldjump"/>
              </a:rPr>
              <a:t>2.1.3   </a:t>
            </a:r>
            <a:r>
              <a:rPr lang="zh-CN" altLang="en-US" dirty="0">
                <a:effectLst/>
                <a:latin typeface="+mn-lt"/>
                <a:ea typeface="+mn-ea"/>
                <a:hlinkClick r:id="rId3" action="ppaction://hlinksldjump"/>
              </a:rPr>
              <a:t>程序的并发执行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4" action="ppaction://hlinksldjump"/>
              </a:rPr>
              <a:t>2.1.4   </a:t>
            </a:r>
            <a:r>
              <a:rPr lang="zh-CN" altLang="en-US" dirty="0">
                <a:effectLst/>
                <a:latin typeface="+mn-lt"/>
                <a:ea typeface="+mn-ea"/>
                <a:hlinkClick r:id="rId4" action="ppaction://hlinksldjump"/>
              </a:rPr>
              <a:t>进程的定义与特征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5" action="ppaction://hlinksldjump"/>
              </a:rPr>
              <a:t>2.1.5   </a:t>
            </a:r>
            <a:r>
              <a:rPr lang="zh-CN" altLang="en-US" dirty="0">
                <a:effectLst/>
                <a:latin typeface="+mn-lt"/>
                <a:ea typeface="+mn-ea"/>
                <a:hlinkClick r:id="rId5" action="ppaction://hlinksldjump"/>
              </a:rPr>
              <a:t>进程控制块 </a:t>
            </a:r>
            <a:endParaRPr lang="zh-CN" altLang="en-US" dirty="0">
              <a:effectLst/>
              <a:latin typeface="+mn-lt"/>
              <a:ea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356169" y="404664"/>
            <a:ext cx="8229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Bef>
                <a:spcPct val="50000"/>
              </a:spcBef>
              <a:spcAft>
                <a:spcPct val="0"/>
              </a:spcAft>
            </a:pPr>
            <a:r>
              <a:rPr kumimoji="1" lang="en-US" altLang="zh-CN" sz="3200" b="1" dirty="0">
                <a:solidFill>
                  <a:srgbClr val="000066"/>
                </a:solidFill>
                <a:effectLst/>
                <a:latin typeface="黑体" panose="02010609060101010101" pitchFamily="2" charset="-122"/>
                <a:ea typeface="黑体" panose="02010609060101010101" pitchFamily="2" charset="-122"/>
                <a:cs typeface="+mn-cs"/>
              </a:rPr>
              <a:t>PCB—CPU</a:t>
            </a:r>
            <a:r>
              <a:rPr kumimoji="1" lang="zh-CN" altLang="en-US" sz="3200" b="1" dirty="0">
                <a:solidFill>
                  <a:srgbClr val="000066"/>
                </a:solidFill>
                <a:effectLst/>
                <a:latin typeface="黑体" panose="02010609060101010101" pitchFamily="2" charset="-122"/>
                <a:ea typeface="黑体" panose="02010609060101010101" pitchFamily="2" charset="-122"/>
                <a:cs typeface="+mn-cs"/>
              </a:rPr>
              <a:t>上下文</a:t>
            </a:r>
          </a:p>
        </p:txBody>
      </p:sp>
      <p:sp>
        <p:nvSpPr>
          <p:cNvPr id="11" name="文本框 10"/>
          <p:cNvSpPr txBox="1"/>
          <p:nvPr/>
        </p:nvSpPr>
        <p:spPr>
          <a:xfrm>
            <a:off x="356169" y="1145649"/>
            <a:ext cx="7960248" cy="2123658"/>
          </a:xfrm>
          <a:prstGeom prst="rect">
            <a:avLst/>
          </a:prstGeom>
          <a:noFill/>
        </p:spPr>
        <p:txBody>
          <a:bodyPr wrap="square">
            <a:spAutoFit/>
          </a:bodyPr>
          <a:lstStyle/>
          <a:p>
            <a:pPr marL="457200" indent="-457200">
              <a:buFont typeface="Arial" panose="020B0604020202020204" pitchFamily="34" charset="0"/>
              <a:buChar char="•"/>
            </a:pPr>
            <a:r>
              <a:rPr lang="en-US" altLang="zh-CN" sz="2400" b="0" dirty="0">
                <a:solidFill>
                  <a:srgbClr val="000000"/>
                </a:solidFill>
                <a:effectLst/>
                <a:latin typeface="黑体" pitchFamily="49" charset="-122"/>
                <a:ea typeface="黑体" pitchFamily="49" charset="-122"/>
              </a:rPr>
              <a:t>CPU</a:t>
            </a:r>
            <a:r>
              <a:rPr lang="zh-CN" altLang="en-US" sz="2400" b="0" dirty="0">
                <a:solidFill>
                  <a:srgbClr val="000000"/>
                </a:solidFill>
                <a:effectLst/>
                <a:latin typeface="黑体" pitchFamily="49" charset="-122"/>
                <a:ea typeface="黑体" pitchFamily="49" charset="-122"/>
              </a:rPr>
              <a:t>上下文是进程执行到某时刻时</a:t>
            </a:r>
            <a:r>
              <a:rPr lang="en-US" altLang="zh-CN" sz="2400" b="0" dirty="0">
                <a:solidFill>
                  <a:srgbClr val="000000"/>
                </a:solidFill>
                <a:effectLst/>
                <a:latin typeface="黑体" pitchFamily="49" charset="-122"/>
                <a:ea typeface="黑体" pitchFamily="49" charset="-122"/>
              </a:rPr>
              <a:t>CPU</a:t>
            </a:r>
            <a:r>
              <a:rPr lang="zh-CN" altLang="en-US" sz="2400" b="0" dirty="0">
                <a:solidFill>
                  <a:srgbClr val="000000"/>
                </a:solidFill>
                <a:effectLst/>
                <a:latin typeface="黑体" pitchFamily="49" charset="-122"/>
                <a:ea typeface="黑体" pitchFamily="49" charset="-122"/>
              </a:rPr>
              <a:t>各寄存器中的值，代表当前进程活动的状态信息。保存在</a:t>
            </a:r>
            <a:r>
              <a:rPr lang="en-US" altLang="zh-CN" sz="2400" b="0" dirty="0" err="1">
                <a:solidFill>
                  <a:srgbClr val="000000"/>
                </a:solidFill>
                <a:effectLst/>
                <a:latin typeface="黑体" pitchFamily="49" charset="-122"/>
                <a:ea typeface="黑体" pitchFamily="49" charset="-122"/>
              </a:rPr>
              <a:t>task_struct</a:t>
            </a:r>
            <a:r>
              <a:rPr lang="en-US" altLang="zh-CN" sz="2400" b="0" dirty="0">
                <a:solidFill>
                  <a:srgbClr val="000000"/>
                </a:solidFill>
                <a:effectLst/>
                <a:latin typeface="黑体" pitchFamily="49" charset="-122"/>
                <a:ea typeface="黑体" pitchFamily="49" charset="-122"/>
              </a:rPr>
              <a:t>-&gt;</a:t>
            </a:r>
            <a:r>
              <a:rPr lang="en-US" altLang="zh-CN" sz="2400" b="0" dirty="0" err="1">
                <a:solidFill>
                  <a:srgbClr val="000000"/>
                </a:solidFill>
                <a:effectLst/>
                <a:latin typeface="黑体" pitchFamily="49" charset="-122"/>
                <a:ea typeface="黑体" pitchFamily="49" charset="-122"/>
              </a:rPr>
              <a:t>thread_struct</a:t>
            </a:r>
            <a:r>
              <a:rPr lang="en-US" altLang="zh-CN" sz="2400" b="0" dirty="0">
                <a:solidFill>
                  <a:srgbClr val="000000"/>
                </a:solidFill>
                <a:effectLst/>
                <a:latin typeface="黑体" pitchFamily="49" charset="-122"/>
                <a:ea typeface="黑体" pitchFamily="49" charset="-122"/>
              </a:rPr>
              <a:t>-&gt;</a:t>
            </a:r>
            <a:r>
              <a:rPr lang="en-US" altLang="zh-CN" sz="2400" b="0" dirty="0" err="1">
                <a:solidFill>
                  <a:srgbClr val="000000"/>
                </a:solidFill>
                <a:effectLst/>
                <a:latin typeface="黑体" pitchFamily="49" charset="-122"/>
                <a:ea typeface="黑体" pitchFamily="49" charset="-122"/>
              </a:rPr>
              <a:t>cpu_context</a:t>
            </a: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r>
              <a:rPr lang="zh-CN" altLang="en-US" sz="2400" b="0" dirty="0">
                <a:solidFill>
                  <a:srgbClr val="000000"/>
                </a:solidFill>
                <a:effectLst/>
                <a:latin typeface="黑体" pitchFamily="49" charset="-122"/>
                <a:ea typeface="黑体" pitchFamily="49" charset="-122"/>
              </a:rPr>
              <a:t>通用寄存器</a:t>
            </a:r>
            <a:r>
              <a:rPr lang="en-US" altLang="zh-CN" sz="2400" b="0" dirty="0">
                <a:solidFill>
                  <a:srgbClr val="000000"/>
                </a:solidFill>
                <a:effectLst/>
                <a:latin typeface="黑体" pitchFamily="49" charset="-122"/>
                <a:ea typeface="黑体" pitchFamily="49" charset="-122"/>
              </a:rPr>
              <a:t>X19</a:t>
            </a:r>
            <a:r>
              <a:rPr lang="zh-CN" altLang="en-US" sz="2400" b="0" i="1" dirty="0">
                <a:solidFill>
                  <a:srgbClr val="000000"/>
                </a:solidFill>
                <a:effectLst/>
                <a:latin typeface="黑体" pitchFamily="49" charset="-122"/>
                <a:ea typeface="黑体" pitchFamily="49" charset="-122"/>
              </a:rPr>
              <a:t>∼</a:t>
            </a:r>
            <a:r>
              <a:rPr lang="en-US" altLang="zh-CN" sz="2400" b="0" dirty="0">
                <a:solidFill>
                  <a:srgbClr val="000000"/>
                </a:solidFill>
                <a:effectLst/>
                <a:latin typeface="黑体" pitchFamily="49" charset="-122"/>
                <a:ea typeface="黑体" pitchFamily="49" charset="-122"/>
              </a:rPr>
              <a:t>X28</a:t>
            </a:r>
            <a:r>
              <a:rPr lang="zh-CN" altLang="en-US" sz="2400" b="0" dirty="0">
                <a:solidFill>
                  <a:srgbClr val="000000"/>
                </a:solidFill>
                <a:effectLst/>
                <a:latin typeface="黑体" pitchFamily="49" charset="-122"/>
                <a:ea typeface="黑体" pitchFamily="49" charset="-122"/>
              </a:rPr>
              <a:t>、栈帧寄存器 </a:t>
            </a:r>
            <a:r>
              <a:rPr lang="en-US" altLang="zh-CN" sz="2400" b="0" dirty="0">
                <a:solidFill>
                  <a:srgbClr val="000000"/>
                </a:solidFill>
                <a:effectLst/>
                <a:latin typeface="黑体" pitchFamily="49" charset="-122"/>
                <a:ea typeface="黑体" pitchFamily="49" charset="-122"/>
              </a:rPr>
              <a:t>FP</a:t>
            </a:r>
            <a:r>
              <a:rPr lang="zh-CN" altLang="en-US" sz="2400" b="0" dirty="0">
                <a:solidFill>
                  <a:srgbClr val="000000"/>
                </a:solidFill>
                <a:effectLst/>
                <a:latin typeface="黑体" pitchFamily="49" charset="-122"/>
                <a:ea typeface="黑体" pitchFamily="49" charset="-122"/>
              </a:rPr>
              <a:t>、堆栈指针寄存器</a:t>
            </a:r>
            <a:r>
              <a:rPr lang="en-US" altLang="zh-CN" sz="2400" b="0" dirty="0">
                <a:solidFill>
                  <a:srgbClr val="000000"/>
                </a:solidFill>
                <a:effectLst/>
                <a:latin typeface="黑体" pitchFamily="49" charset="-122"/>
                <a:ea typeface="黑体" pitchFamily="49" charset="-122"/>
              </a:rPr>
              <a:t>SP</a:t>
            </a:r>
            <a:r>
              <a:rPr lang="zh-CN" altLang="en-US" sz="2400" b="0" dirty="0">
                <a:solidFill>
                  <a:srgbClr val="000000"/>
                </a:solidFill>
                <a:effectLst/>
                <a:latin typeface="黑体" pitchFamily="49" charset="-122"/>
                <a:ea typeface="黑体" pitchFamily="49" charset="-122"/>
              </a:rPr>
              <a:t>、程序计数器</a:t>
            </a:r>
            <a:r>
              <a:rPr lang="en-US" altLang="zh-CN" sz="2400" b="0" dirty="0">
                <a:solidFill>
                  <a:srgbClr val="000000"/>
                </a:solidFill>
                <a:effectLst/>
                <a:latin typeface="黑体" pitchFamily="49" charset="-122"/>
                <a:ea typeface="黑体" pitchFamily="49" charset="-122"/>
              </a:rPr>
              <a:t>PC </a:t>
            </a:r>
            <a:endParaRPr lang="zh-CN" altLang="en-US" sz="2400" b="0" dirty="0">
              <a:latin typeface="黑体" pitchFamily="49" charset="-122"/>
              <a:ea typeface="黑体" pitchFamily="49" charset="-122"/>
            </a:endParaRPr>
          </a:p>
        </p:txBody>
      </p:sp>
      <p:pic>
        <p:nvPicPr>
          <p:cNvPr id="8" name="图片 7"/>
          <p:cNvPicPr>
            <a:picLocks noChangeAspect="1"/>
          </p:cNvPicPr>
          <p:nvPr/>
        </p:nvPicPr>
        <p:blipFill>
          <a:blip r:embed="rId3"/>
          <a:stretch>
            <a:fillRect/>
          </a:stretch>
        </p:blipFill>
        <p:spPr>
          <a:xfrm>
            <a:off x="1038225" y="3269307"/>
            <a:ext cx="7067550" cy="3409950"/>
          </a:xfrm>
          <a:prstGeom prst="rect">
            <a:avLst/>
          </a:prstGeom>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356169" y="404664"/>
            <a:ext cx="8229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Bef>
                <a:spcPct val="50000"/>
              </a:spcBef>
              <a:spcAft>
                <a:spcPct val="0"/>
              </a:spcAft>
            </a:pPr>
            <a:r>
              <a:rPr kumimoji="1" lang="en-US" altLang="zh-CN" sz="3200" b="1" dirty="0">
                <a:solidFill>
                  <a:srgbClr val="000066"/>
                </a:solidFill>
                <a:effectLst/>
                <a:latin typeface="黑体" panose="02010609060101010101" pitchFamily="2" charset="-122"/>
                <a:ea typeface="黑体" panose="02010609060101010101" pitchFamily="2" charset="-122"/>
                <a:cs typeface="+mn-cs"/>
              </a:rPr>
              <a:t>PCB—</a:t>
            </a:r>
            <a:r>
              <a:rPr kumimoji="1" lang="zh-CN" altLang="en-US" sz="3200" b="1" dirty="0">
                <a:solidFill>
                  <a:srgbClr val="000066"/>
                </a:solidFill>
                <a:effectLst/>
                <a:latin typeface="黑体" panose="02010609060101010101" pitchFamily="2" charset="-122"/>
                <a:ea typeface="黑体" panose="02010609060101010101" pitchFamily="2" charset="-122"/>
                <a:cs typeface="+mn-cs"/>
              </a:rPr>
              <a:t>资源管理信息</a:t>
            </a:r>
          </a:p>
        </p:txBody>
      </p:sp>
      <p:sp>
        <p:nvSpPr>
          <p:cNvPr id="11" name="文本框 10"/>
          <p:cNvSpPr txBox="1"/>
          <p:nvPr/>
        </p:nvSpPr>
        <p:spPr>
          <a:xfrm>
            <a:off x="356169" y="1145649"/>
            <a:ext cx="7870864" cy="2677656"/>
          </a:xfrm>
          <a:prstGeom prst="rect">
            <a:avLst/>
          </a:prstGeom>
          <a:noFill/>
        </p:spPr>
        <p:txBody>
          <a:bodyPr wrap="square">
            <a:spAutoFit/>
          </a:bodyPr>
          <a:lstStyle/>
          <a:p>
            <a:pPr marL="457200" indent="-457200">
              <a:buFont typeface="Arial" panose="020B0604020202020204" pitchFamily="34" charset="0"/>
              <a:buChar char="•"/>
            </a:pPr>
            <a:r>
              <a:rPr lang="zh-CN" altLang="en-US" sz="2400" b="0" dirty="0">
                <a:solidFill>
                  <a:srgbClr val="000000"/>
                </a:solidFill>
                <a:effectLst/>
                <a:latin typeface="黑体" pitchFamily="49" charset="-122"/>
                <a:ea typeface="黑体" pitchFamily="49" charset="-122"/>
              </a:rPr>
              <a:t>存储器、文件系统、输入</a:t>
            </a:r>
            <a:r>
              <a:rPr lang="en-US" altLang="zh-CN" sz="2400" b="0" dirty="0">
                <a:solidFill>
                  <a:srgbClr val="000000"/>
                </a:solidFill>
                <a:effectLst/>
                <a:latin typeface="黑体" pitchFamily="49" charset="-122"/>
                <a:ea typeface="黑体" pitchFamily="49" charset="-122"/>
              </a:rPr>
              <a:t>/</a:t>
            </a:r>
            <a:r>
              <a:rPr lang="zh-CN" altLang="en-US" sz="2400" b="0" dirty="0">
                <a:solidFill>
                  <a:srgbClr val="000000"/>
                </a:solidFill>
                <a:effectLst/>
                <a:latin typeface="黑体" pitchFamily="49" charset="-122"/>
                <a:ea typeface="黑体" pitchFamily="49" charset="-122"/>
              </a:rPr>
              <a:t>输出设备的信息等</a:t>
            </a: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r>
              <a:rPr lang="zh-CN" altLang="en-US" sz="2400" b="0" dirty="0">
                <a:solidFill>
                  <a:srgbClr val="000000"/>
                </a:solidFill>
                <a:effectLst/>
                <a:latin typeface="黑体" pitchFamily="49" charset="-122"/>
                <a:ea typeface="黑体" pitchFamily="49" charset="-122"/>
              </a:rPr>
              <a:t>内存布局</a:t>
            </a:r>
            <a:endParaRPr lang="en-US" altLang="zh-CN" sz="2400" b="0" dirty="0">
              <a:solidFill>
                <a:srgbClr val="000000"/>
              </a:solidFill>
              <a:effectLst/>
              <a:latin typeface="黑体" pitchFamily="49" charset="-122"/>
              <a:ea typeface="黑体" pitchFamily="49" charset="-122"/>
            </a:endParaRPr>
          </a:p>
        </p:txBody>
      </p:sp>
      <p:pic>
        <p:nvPicPr>
          <p:cNvPr id="3" name="图片 2"/>
          <p:cNvPicPr>
            <a:picLocks noChangeAspect="1"/>
          </p:cNvPicPr>
          <p:nvPr/>
        </p:nvPicPr>
        <p:blipFill>
          <a:blip r:embed="rId3"/>
          <a:stretch>
            <a:fillRect/>
          </a:stretch>
        </p:blipFill>
        <p:spPr>
          <a:xfrm>
            <a:off x="956244" y="1710770"/>
            <a:ext cx="7029450" cy="1581150"/>
          </a:xfrm>
          <a:prstGeom prst="rect">
            <a:avLst/>
          </a:prstGeom>
        </p:spPr>
      </p:pic>
      <p:pic>
        <p:nvPicPr>
          <p:cNvPr id="5" name="图片 4"/>
          <p:cNvPicPr>
            <a:picLocks noChangeAspect="1"/>
          </p:cNvPicPr>
          <p:nvPr/>
        </p:nvPicPr>
        <p:blipFill>
          <a:blip r:embed="rId4"/>
          <a:stretch>
            <a:fillRect/>
          </a:stretch>
        </p:blipFill>
        <p:spPr>
          <a:xfrm>
            <a:off x="875281" y="4077072"/>
            <a:ext cx="7191375" cy="245745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356169" y="404664"/>
            <a:ext cx="8229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base">
              <a:spcBef>
                <a:spcPct val="50000"/>
              </a:spcBef>
              <a:spcAft>
                <a:spcPct val="0"/>
              </a:spcAft>
            </a:pPr>
            <a:r>
              <a:rPr kumimoji="1" lang="en-US" altLang="zh-CN" sz="3200" b="1" dirty="0">
                <a:solidFill>
                  <a:srgbClr val="000066"/>
                </a:solidFill>
                <a:effectLst/>
                <a:latin typeface="黑体" panose="02010609060101010101" pitchFamily="2" charset="-122"/>
                <a:ea typeface="黑体" panose="02010609060101010101" pitchFamily="2" charset="-122"/>
                <a:cs typeface="+mn-cs"/>
              </a:rPr>
              <a:t>PCB—</a:t>
            </a:r>
            <a:r>
              <a:rPr kumimoji="1" lang="zh-CN" altLang="en-US" sz="3200" b="1" dirty="0">
                <a:solidFill>
                  <a:srgbClr val="000066"/>
                </a:solidFill>
                <a:effectLst/>
                <a:latin typeface="黑体" panose="02010609060101010101" pitchFamily="2" charset="-122"/>
                <a:ea typeface="黑体" panose="02010609060101010101" pitchFamily="2" charset="-122"/>
                <a:cs typeface="+mn-cs"/>
              </a:rPr>
              <a:t>资源管理信息</a:t>
            </a:r>
          </a:p>
        </p:txBody>
      </p:sp>
      <p:sp>
        <p:nvSpPr>
          <p:cNvPr id="11" name="文本框 10"/>
          <p:cNvSpPr txBox="1"/>
          <p:nvPr/>
        </p:nvSpPr>
        <p:spPr>
          <a:xfrm>
            <a:off x="356169" y="1145649"/>
            <a:ext cx="7870864" cy="3231654"/>
          </a:xfrm>
          <a:prstGeom prst="rect">
            <a:avLst/>
          </a:prstGeom>
          <a:noFill/>
        </p:spPr>
        <p:txBody>
          <a:bodyPr wrap="square">
            <a:spAutoFit/>
          </a:bodyPr>
          <a:lstStyle/>
          <a:p>
            <a:pPr marL="457200" indent="-457200">
              <a:buFont typeface="Arial" panose="020B0604020202020204" pitchFamily="34" charset="0"/>
              <a:buChar char="•"/>
            </a:pPr>
            <a:r>
              <a:rPr lang="zh-CN" altLang="en-US" sz="2400" b="0" dirty="0">
                <a:solidFill>
                  <a:srgbClr val="000000"/>
                </a:solidFill>
                <a:effectLst/>
                <a:latin typeface="黑体" pitchFamily="49" charset="-122"/>
                <a:ea typeface="黑体" pitchFamily="49" charset="-122"/>
              </a:rPr>
              <a:t>与进程相关联的文件系统信息</a:t>
            </a: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endParaRPr lang="en-US" altLang="zh-CN" sz="2400" b="0" dirty="0">
              <a:solidFill>
                <a:srgbClr val="000000"/>
              </a:solidFill>
              <a:effectLst/>
              <a:latin typeface="黑体" pitchFamily="49" charset="-122"/>
              <a:ea typeface="黑体" pitchFamily="49" charset="-122"/>
            </a:endParaRPr>
          </a:p>
          <a:p>
            <a:pPr marL="457200" indent="-457200">
              <a:buFont typeface="Arial" panose="020B0604020202020204" pitchFamily="34" charset="0"/>
              <a:buChar char="•"/>
            </a:pPr>
            <a:r>
              <a:rPr lang="zh-CN" altLang="en-US" sz="2400" b="0" dirty="0">
                <a:solidFill>
                  <a:srgbClr val="000000"/>
                </a:solidFill>
                <a:effectLst/>
                <a:latin typeface="黑体" pitchFamily="49" charset="-122"/>
                <a:ea typeface="黑体" pitchFamily="49" charset="-122"/>
              </a:rPr>
              <a:t>进程正打开的所有文件列表</a:t>
            </a:r>
            <a:endParaRPr lang="en-US" altLang="zh-CN" sz="2400" b="0" dirty="0">
              <a:solidFill>
                <a:srgbClr val="000000"/>
              </a:solidFill>
              <a:effectLst/>
              <a:latin typeface="黑体" pitchFamily="49" charset="-122"/>
              <a:ea typeface="黑体" pitchFamily="49" charset="-122"/>
            </a:endParaRPr>
          </a:p>
        </p:txBody>
      </p:sp>
      <p:pic>
        <p:nvPicPr>
          <p:cNvPr id="7" name="图片 6"/>
          <p:cNvPicPr>
            <a:picLocks noChangeAspect="1"/>
          </p:cNvPicPr>
          <p:nvPr/>
        </p:nvPicPr>
        <p:blipFill>
          <a:blip r:embed="rId3"/>
          <a:stretch>
            <a:fillRect/>
          </a:stretch>
        </p:blipFill>
        <p:spPr>
          <a:xfrm>
            <a:off x="804000" y="4557955"/>
            <a:ext cx="7124700" cy="1866900"/>
          </a:xfrm>
          <a:prstGeom prst="rect">
            <a:avLst/>
          </a:prstGeom>
        </p:spPr>
      </p:pic>
      <p:pic>
        <p:nvPicPr>
          <p:cNvPr id="9" name="图片 8"/>
          <p:cNvPicPr>
            <a:picLocks noChangeAspect="1"/>
          </p:cNvPicPr>
          <p:nvPr/>
        </p:nvPicPr>
        <p:blipFill>
          <a:blip r:embed="rId4"/>
          <a:stretch>
            <a:fillRect/>
          </a:stretch>
        </p:blipFill>
        <p:spPr>
          <a:xfrm>
            <a:off x="846862" y="1781579"/>
            <a:ext cx="7038975" cy="179070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0454" y="287306"/>
            <a:ext cx="8301515" cy="64911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chor="ctr">
            <a:spAutoFit/>
          </a:bodyPr>
          <a:lstStyle/>
          <a:p>
            <a:pPr algn="l" fontAlgn="base">
              <a:spcBef>
                <a:spcPct val="50000"/>
              </a:spcBef>
              <a:spcAft>
                <a:spcPct val="0"/>
              </a:spcAft>
            </a:pPr>
            <a:r>
              <a:rPr kumimoji="1" lang="en-US" altLang="zh-CN" sz="3200" b="1" dirty="0" err="1">
                <a:solidFill>
                  <a:srgbClr val="000066"/>
                </a:solidFill>
                <a:latin typeface="黑体" panose="02010609060101010101" pitchFamily="2" charset="-122"/>
                <a:ea typeface="黑体" panose="02010609060101010101" pitchFamily="2" charset="-122"/>
                <a:cs typeface="+mn-cs"/>
              </a:rPr>
              <a:t>openEuler</a:t>
            </a:r>
            <a:r>
              <a:rPr kumimoji="1" lang="zh-CN" altLang="en-US" sz="3200" b="1" dirty="0">
                <a:solidFill>
                  <a:srgbClr val="000066"/>
                </a:solidFill>
                <a:latin typeface="黑体" panose="02010609060101010101" pitchFamily="2" charset="-122"/>
                <a:ea typeface="黑体" panose="02010609060101010101" pitchFamily="2" charset="-122"/>
                <a:cs typeface="+mn-cs"/>
              </a:rPr>
              <a:t>的进程树</a:t>
            </a:r>
          </a:p>
        </p:txBody>
      </p:sp>
      <p:grpSp>
        <p:nvGrpSpPr>
          <p:cNvPr id="3" name="组合 2"/>
          <p:cNvGrpSpPr/>
          <p:nvPr/>
        </p:nvGrpSpPr>
        <p:grpSpPr>
          <a:xfrm>
            <a:off x="648085" y="1916832"/>
            <a:ext cx="7835513" cy="4605298"/>
            <a:chOff x="648085" y="1632014"/>
            <a:chExt cx="7835513" cy="4605298"/>
          </a:xfrm>
        </p:grpSpPr>
        <p:sp>
          <p:nvSpPr>
            <p:cNvPr id="4" name="矩形: 圆角 3"/>
            <p:cNvSpPr/>
            <p:nvPr/>
          </p:nvSpPr>
          <p:spPr>
            <a:xfrm>
              <a:off x="1168401" y="1767047"/>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tx1"/>
                  </a:solidFill>
                  <a:effectLst/>
                  <a:latin typeface="+mn-ea"/>
                </a:rPr>
                <a:t>内核启动</a:t>
              </a:r>
            </a:p>
          </p:txBody>
        </p:sp>
        <p:sp>
          <p:nvSpPr>
            <p:cNvPr id="42" name="矩形: 圆角 41"/>
            <p:cNvSpPr/>
            <p:nvPr/>
          </p:nvSpPr>
          <p:spPr>
            <a:xfrm>
              <a:off x="2122881" y="3651335"/>
              <a:ext cx="3247406" cy="258597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chemeClr val="tx1"/>
                </a:solidFill>
                <a:effectLst/>
                <a:latin typeface="+mn-ea"/>
              </a:endParaRPr>
            </a:p>
          </p:txBody>
        </p:sp>
        <p:sp>
          <p:nvSpPr>
            <p:cNvPr id="6" name="矩形: 圆角 5"/>
            <p:cNvSpPr/>
            <p:nvPr/>
          </p:nvSpPr>
          <p:spPr>
            <a:xfrm>
              <a:off x="4180113" y="1767047"/>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ffectLst/>
                  <a:latin typeface="+mn-ea"/>
                </a:rPr>
                <a:t>0</a:t>
              </a:r>
              <a:r>
                <a:rPr lang="zh-CN" altLang="en-US" sz="1400" dirty="0">
                  <a:solidFill>
                    <a:schemeClr val="tx1"/>
                  </a:solidFill>
                  <a:effectLst/>
                  <a:latin typeface="+mn-ea"/>
                </a:rPr>
                <a:t>号进程</a:t>
              </a:r>
            </a:p>
          </p:txBody>
        </p:sp>
        <p:sp>
          <p:nvSpPr>
            <p:cNvPr id="7" name="矩形: 圆角 6"/>
            <p:cNvSpPr/>
            <p:nvPr/>
          </p:nvSpPr>
          <p:spPr>
            <a:xfrm>
              <a:off x="7235369" y="1767047"/>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ffectLst/>
                  <a:latin typeface="+mn-ea"/>
                </a:rPr>
                <a:t>Idle</a:t>
              </a:r>
              <a:r>
                <a:rPr lang="zh-CN" altLang="en-US" sz="1400" dirty="0">
                  <a:solidFill>
                    <a:schemeClr val="tx1"/>
                  </a:solidFill>
                  <a:effectLst/>
                  <a:latin typeface="+mn-ea"/>
                </a:rPr>
                <a:t>进程</a:t>
              </a:r>
            </a:p>
          </p:txBody>
        </p:sp>
        <p:sp>
          <p:nvSpPr>
            <p:cNvPr id="9" name="矩形: 圆角 8"/>
            <p:cNvSpPr/>
            <p:nvPr/>
          </p:nvSpPr>
          <p:spPr>
            <a:xfrm>
              <a:off x="3106056" y="2856275"/>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ffectLst/>
                  <a:latin typeface="+mn-ea"/>
                </a:rPr>
                <a:t>1</a:t>
              </a:r>
              <a:r>
                <a:rPr lang="zh-CN" altLang="en-US" sz="1400" dirty="0">
                  <a:solidFill>
                    <a:schemeClr val="tx1"/>
                  </a:solidFill>
                  <a:effectLst/>
                  <a:latin typeface="+mn-ea"/>
                </a:rPr>
                <a:t>号进程</a:t>
              </a:r>
            </a:p>
          </p:txBody>
        </p:sp>
        <p:sp>
          <p:nvSpPr>
            <p:cNvPr id="10" name="矩形: 圆角 9"/>
            <p:cNvSpPr/>
            <p:nvPr/>
          </p:nvSpPr>
          <p:spPr>
            <a:xfrm>
              <a:off x="5286661" y="2856275"/>
              <a:ext cx="2971968"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ffectLst/>
                  <a:latin typeface="+mn-ea"/>
                </a:rPr>
                <a:t>2</a:t>
              </a:r>
              <a:r>
                <a:rPr lang="zh-CN" altLang="en-US" sz="1400" dirty="0">
                  <a:solidFill>
                    <a:schemeClr val="tx1"/>
                  </a:solidFill>
                  <a:effectLst/>
                  <a:latin typeface="+mn-ea"/>
                </a:rPr>
                <a:t>号进程</a:t>
              </a:r>
              <a:r>
                <a:rPr lang="en-US" altLang="zh-CN" sz="1400" dirty="0">
                  <a:solidFill>
                    <a:schemeClr val="tx1"/>
                  </a:solidFill>
                  <a:effectLst/>
                  <a:latin typeface="+mn-ea"/>
                </a:rPr>
                <a:t>(</a:t>
              </a:r>
              <a:r>
                <a:rPr lang="en-US" altLang="zh-CN" sz="1400" dirty="0" err="1">
                  <a:solidFill>
                    <a:schemeClr val="tx1"/>
                  </a:solidFill>
                  <a:effectLst/>
                  <a:latin typeface="+mn-ea"/>
                </a:rPr>
                <a:t>kthreadd</a:t>
              </a:r>
              <a:r>
                <a:rPr lang="zh-CN" altLang="en-US" sz="1400" dirty="0">
                  <a:solidFill>
                    <a:schemeClr val="tx1"/>
                  </a:solidFill>
                  <a:effectLst/>
                  <a:latin typeface="+mn-ea"/>
                </a:rPr>
                <a:t>内核线程</a:t>
              </a:r>
              <a:r>
                <a:rPr lang="en-US" altLang="zh-CN" sz="1400" dirty="0">
                  <a:solidFill>
                    <a:schemeClr val="tx1"/>
                  </a:solidFill>
                  <a:effectLst/>
                  <a:latin typeface="+mn-ea"/>
                </a:rPr>
                <a:t>)</a:t>
              </a:r>
              <a:endParaRPr lang="zh-CN" altLang="en-US" sz="1400" dirty="0">
                <a:solidFill>
                  <a:schemeClr val="tx1"/>
                </a:solidFill>
                <a:effectLst/>
                <a:latin typeface="+mn-ea"/>
              </a:endParaRPr>
            </a:p>
          </p:txBody>
        </p:sp>
        <p:sp>
          <p:nvSpPr>
            <p:cNvPr id="11" name="矩形: 圆角 10"/>
            <p:cNvSpPr/>
            <p:nvPr/>
          </p:nvSpPr>
          <p:spPr>
            <a:xfrm>
              <a:off x="2639865" y="3805860"/>
              <a:ext cx="2180606"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effectLst/>
                  <a:latin typeface="+mn-ea"/>
                </a:rPr>
                <a:t>init</a:t>
              </a:r>
              <a:r>
                <a:rPr lang="zh-CN" altLang="en-US" sz="1400" dirty="0">
                  <a:solidFill>
                    <a:schemeClr val="tx1"/>
                  </a:solidFill>
                  <a:effectLst/>
                  <a:latin typeface="+mn-ea"/>
                </a:rPr>
                <a:t>进程</a:t>
              </a:r>
              <a:r>
                <a:rPr lang="en-US" altLang="zh-CN" sz="1400" dirty="0">
                  <a:solidFill>
                    <a:schemeClr val="tx1"/>
                  </a:solidFill>
                  <a:effectLst/>
                  <a:latin typeface="+mn-ea"/>
                </a:rPr>
                <a:t>(</a:t>
              </a:r>
              <a:r>
                <a:rPr lang="zh-CN" altLang="en-US" sz="1400" dirty="0">
                  <a:solidFill>
                    <a:schemeClr val="tx1"/>
                  </a:solidFill>
                  <a:effectLst/>
                  <a:latin typeface="+mn-ea"/>
                </a:rPr>
                <a:t>用户进程</a:t>
              </a:r>
              <a:r>
                <a:rPr lang="en-US" altLang="zh-CN" sz="1400" dirty="0">
                  <a:solidFill>
                    <a:schemeClr val="tx1"/>
                  </a:solidFill>
                  <a:effectLst/>
                  <a:latin typeface="+mn-ea"/>
                </a:rPr>
                <a:t>)</a:t>
              </a:r>
              <a:endParaRPr lang="zh-CN" altLang="en-US" sz="1400" dirty="0">
                <a:solidFill>
                  <a:schemeClr val="tx1"/>
                </a:solidFill>
                <a:effectLst/>
                <a:latin typeface="+mn-ea"/>
              </a:endParaRPr>
            </a:p>
          </p:txBody>
        </p:sp>
        <p:sp>
          <p:nvSpPr>
            <p:cNvPr id="12" name="矩形: 圆角 11"/>
            <p:cNvSpPr/>
            <p:nvPr/>
          </p:nvSpPr>
          <p:spPr>
            <a:xfrm>
              <a:off x="3106054" y="4547362"/>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effectLst/>
                  <a:latin typeface="+mn-ea"/>
                </a:rPr>
                <a:t>pid</a:t>
              </a:r>
              <a:r>
                <a:rPr lang="en-US" altLang="zh-CN" sz="1400" dirty="0">
                  <a:solidFill>
                    <a:schemeClr val="tx1"/>
                  </a:solidFill>
                  <a:effectLst/>
                  <a:latin typeface="+mn-ea"/>
                </a:rPr>
                <a:t>=3</a:t>
              </a:r>
              <a:endParaRPr lang="zh-CN" altLang="en-US" sz="1400" dirty="0">
                <a:solidFill>
                  <a:schemeClr val="tx1"/>
                </a:solidFill>
                <a:effectLst/>
                <a:latin typeface="+mn-ea"/>
              </a:endParaRPr>
            </a:p>
          </p:txBody>
        </p:sp>
        <p:sp>
          <p:nvSpPr>
            <p:cNvPr id="13" name="矩形: 圆角 12"/>
            <p:cNvSpPr/>
            <p:nvPr/>
          </p:nvSpPr>
          <p:spPr>
            <a:xfrm>
              <a:off x="2169884" y="5262317"/>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effectLst/>
                  <a:latin typeface="+mn-ea"/>
                </a:rPr>
                <a:t>pid</a:t>
              </a:r>
              <a:r>
                <a:rPr lang="en-US" altLang="zh-CN" sz="1400" dirty="0">
                  <a:solidFill>
                    <a:schemeClr val="tx1"/>
                  </a:solidFill>
                  <a:effectLst/>
                  <a:latin typeface="+mn-ea"/>
                </a:rPr>
                <a:t>=4</a:t>
              </a:r>
              <a:endParaRPr lang="zh-CN" altLang="en-US" sz="1400" dirty="0">
                <a:solidFill>
                  <a:schemeClr val="tx1"/>
                </a:solidFill>
                <a:effectLst/>
                <a:latin typeface="+mn-ea"/>
              </a:endParaRPr>
            </a:p>
          </p:txBody>
        </p:sp>
        <p:sp>
          <p:nvSpPr>
            <p:cNvPr id="14" name="矩形: 圆角 13"/>
            <p:cNvSpPr/>
            <p:nvPr/>
          </p:nvSpPr>
          <p:spPr>
            <a:xfrm>
              <a:off x="4038432" y="5262317"/>
              <a:ext cx="1248229" cy="42091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a:solidFill>
                    <a:schemeClr val="tx1"/>
                  </a:solidFill>
                  <a:effectLst/>
                  <a:latin typeface="+mn-ea"/>
                </a:rPr>
                <a:t>pid</a:t>
              </a:r>
              <a:r>
                <a:rPr lang="en-US" altLang="zh-CN" sz="1400" dirty="0">
                  <a:solidFill>
                    <a:schemeClr val="tx1"/>
                  </a:solidFill>
                  <a:effectLst/>
                  <a:latin typeface="+mn-ea"/>
                </a:rPr>
                <a:t>=56</a:t>
              </a:r>
              <a:endParaRPr lang="zh-CN" altLang="en-US" sz="1400" dirty="0">
                <a:solidFill>
                  <a:schemeClr val="tx1"/>
                </a:solidFill>
                <a:effectLst/>
                <a:latin typeface="+mn-ea"/>
              </a:endParaRPr>
            </a:p>
          </p:txBody>
        </p:sp>
        <p:cxnSp>
          <p:nvCxnSpPr>
            <p:cNvPr id="15" name="直接箭头连接符 14"/>
            <p:cNvCxnSpPr>
              <a:stCxn id="4" idx="3"/>
              <a:endCxn id="6" idx="1"/>
            </p:cNvCxnSpPr>
            <p:nvPr/>
          </p:nvCxnSpPr>
          <p:spPr>
            <a:xfrm>
              <a:off x="2416630" y="1977504"/>
              <a:ext cx="1763483"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6" idx="3"/>
              <a:endCxn id="7" idx="1"/>
            </p:cNvCxnSpPr>
            <p:nvPr/>
          </p:nvCxnSpPr>
          <p:spPr>
            <a:xfrm>
              <a:off x="5428342" y="1977504"/>
              <a:ext cx="1807027"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连接符: 肘形 20"/>
            <p:cNvCxnSpPr>
              <a:stCxn id="6" idx="2"/>
              <a:endCxn id="9" idx="0"/>
            </p:cNvCxnSpPr>
            <p:nvPr/>
          </p:nvCxnSpPr>
          <p:spPr>
            <a:xfrm rot="5400000">
              <a:off x="3933043" y="1985090"/>
              <a:ext cx="668314" cy="1074057"/>
            </a:xfrm>
            <a:prstGeom prst="bentConnector3">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3" name="连接符: 肘形 22"/>
            <p:cNvCxnSpPr>
              <a:stCxn id="6" idx="2"/>
              <a:endCxn id="10" idx="0"/>
            </p:cNvCxnSpPr>
            <p:nvPr/>
          </p:nvCxnSpPr>
          <p:spPr>
            <a:xfrm rot="16200000" flipH="1">
              <a:off x="5454279" y="1537909"/>
              <a:ext cx="668314" cy="1968417"/>
            </a:xfrm>
            <a:prstGeom prst="bentConnector3">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 name="连接符: 肘形 24"/>
            <p:cNvCxnSpPr>
              <a:stCxn id="9" idx="2"/>
              <a:endCxn id="11" idx="0"/>
            </p:cNvCxnSpPr>
            <p:nvPr/>
          </p:nvCxnSpPr>
          <p:spPr>
            <a:xfrm rot="5400000">
              <a:off x="3465835" y="3541523"/>
              <a:ext cx="528671" cy="3"/>
            </a:xfrm>
            <a:prstGeom prst="bentConnector3">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7" name="连接符: 肘形 26"/>
            <p:cNvCxnSpPr>
              <a:stCxn id="11" idx="2"/>
              <a:endCxn id="12" idx="0"/>
            </p:cNvCxnSpPr>
            <p:nvPr/>
          </p:nvCxnSpPr>
          <p:spPr>
            <a:xfrm rot="16200000" flipH="1">
              <a:off x="3569874" y="4387067"/>
              <a:ext cx="320588" cy="1"/>
            </a:xfrm>
            <a:prstGeom prst="bentConnector3">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12" idx="2"/>
              <a:endCxn id="13" idx="0"/>
            </p:cNvCxnSpPr>
            <p:nvPr/>
          </p:nvCxnSpPr>
          <p:spPr>
            <a:xfrm flipH="1">
              <a:off x="2793999" y="4968276"/>
              <a:ext cx="936170" cy="294041"/>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2"/>
              <a:endCxn id="14" idx="0"/>
            </p:cNvCxnSpPr>
            <p:nvPr/>
          </p:nvCxnSpPr>
          <p:spPr>
            <a:xfrm>
              <a:off x="3730169" y="4968276"/>
              <a:ext cx="932378" cy="294041"/>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2111403" y="1632014"/>
              <a:ext cx="2300935" cy="307777"/>
            </a:xfrm>
            <a:prstGeom prst="rect">
              <a:avLst/>
            </a:prstGeom>
            <a:noFill/>
          </p:spPr>
          <p:txBody>
            <a:bodyPr wrap="square" rtlCol="0">
              <a:spAutoFit/>
            </a:bodyPr>
            <a:lstStyle/>
            <a:p>
              <a:pPr algn="ctr"/>
              <a:r>
                <a:rPr lang="zh-CN" altLang="en-US" sz="1400" dirty="0">
                  <a:effectLst/>
                  <a:latin typeface="+mn-ea"/>
                  <a:ea typeface="+mn-ea"/>
                </a:rPr>
                <a:t>静态数据</a:t>
              </a:r>
              <a:r>
                <a:rPr lang="en-US" altLang="zh-CN" sz="1400" dirty="0" err="1">
                  <a:effectLst/>
                  <a:latin typeface="+mn-ea"/>
                  <a:ea typeface="+mn-ea"/>
                </a:rPr>
                <a:t>init_task</a:t>
              </a:r>
              <a:endParaRPr lang="zh-CN" altLang="en-US" sz="1400" dirty="0">
                <a:effectLst/>
                <a:latin typeface="+mn-ea"/>
                <a:ea typeface="+mn-ea"/>
              </a:endParaRPr>
            </a:p>
          </p:txBody>
        </p:sp>
        <p:sp>
          <p:nvSpPr>
            <p:cNvPr id="33" name="文本框 32"/>
            <p:cNvSpPr txBox="1"/>
            <p:nvPr/>
          </p:nvSpPr>
          <p:spPr>
            <a:xfrm>
              <a:off x="648085" y="2543339"/>
              <a:ext cx="1387350" cy="954107"/>
            </a:xfrm>
            <a:prstGeom prst="rect">
              <a:avLst/>
            </a:prstGeom>
            <a:solidFill>
              <a:schemeClr val="accent6">
                <a:lumMod val="75000"/>
              </a:schemeClr>
            </a:solidFill>
            <a:ln>
              <a:solidFill>
                <a:schemeClr val="tx1"/>
              </a:solidFill>
            </a:ln>
          </p:spPr>
          <p:txBody>
            <a:bodyPr wrap="square" rtlCol="0">
              <a:spAutoFit/>
            </a:bodyPr>
            <a:lstStyle/>
            <a:p>
              <a:pPr algn="ctr"/>
              <a:r>
                <a:rPr lang="zh-CN" altLang="en-US" sz="1400" dirty="0">
                  <a:solidFill>
                    <a:schemeClr val="bg1"/>
                  </a:solidFill>
                  <a:effectLst/>
                  <a:latin typeface="+mn-ea"/>
                  <a:ea typeface="+mn-ea"/>
                </a:rPr>
                <a:t>内核初始化：初始化页表、中断处理表、系统时间等。</a:t>
              </a:r>
              <a:endParaRPr lang="en-US" altLang="zh-CN" sz="1400" dirty="0">
                <a:solidFill>
                  <a:schemeClr val="bg1"/>
                </a:solidFill>
                <a:effectLst/>
                <a:latin typeface="+mn-ea"/>
                <a:ea typeface="+mn-ea"/>
              </a:endParaRPr>
            </a:p>
          </p:txBody>
        </p:sp>
        <p:pic>
          <p:nvPicPr>
            <p:cNvPr id="35" name="图形 34" descr="箭头轻微弯曲"/>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20772344">
              <a:off x="2086408" y="2207408"/>
              <a:ext cx="2035351" cy="397566"/>
            </a:xfrm>
            <a:prstGeom prst="rect">
              <a:avLst/>
            </a:prstGeom>
          </p:spPr>
        </p:pic>
        <p:sp>
          <p:nvSpPr>
            <p:cNvPr id="38" name="文本框 37"/>
            <p:cNvSpPr txBox="1"/>
            <p:nvPr/>
          </p:nvSpPr>
          <p:spPr>
            <a:xfrm>
              <a:off x="4047410" y="2504306"/>
              <a:ext cx="1670774" cy="307777"/>
            </a:xfrm>
            <a:prstGeom prst="rect">
              <a:avLst/>
            </a:prstGeom>
            <a:noFill/>
          </p:spPr>
          <p:txBody>
            <a:bodyPr wrap="square" rtlCol="0">
              <a:spAutoFit/>
            </a:bodyPr>
            <a:lstStyle/>
            <a:p>
              <a:pPr algn="ctr"/>
              <a:r>
                <a:rPr lang="en-US" altLang="zh-CN" sz="1400" dirty="0" err="1">
                  <a:effectLst/>
                  <a:latin typeface="+mn-ea"/>
                  <a:ea typeface="+mn-ea"/>
                </a:rPr>
                <a:t>kernel_thread</a:t>
              </a:r>
              <a:r>
                <a:rPr lang="en-US" altLang="zh-CN" sz="1400" dirty="0">
                  <a:effectLst/>
                  <a:latin typeface="+mn-ea"/>
                  <a:ea typeface="+mn-ea"/>
                </a:rPr>
                <a:t>()</a:t>
              </a:r>
              <a:endParaRPr lang="zh-CN" altLang="en-US" sz="1400" dirty="0">
                <a:effectLst/>
                <a:latin typeface="+mn-ea"/>
                <a:ea typeface="+mn-ea"/>
              </a:endParaRPr>
            </a:p>
          </p:txBody>
        </p:sp>
        <p:sp>
          <p:nvSpPr>
            <p:cNvPr id="39" name="文本框 38"/>
            <p:cNvSpPr txBox="1"/>
            <p:nvPr/>
          </p:nvSpPr>
          <p:spPr>
            <a:xfrm>
              <a:off x="3465282" y="3343558"/>
              <a:ext cx="1670774" cy="307777"/>
            </a:xfrm>
            <a:prstGeom prst="rect">
              <a:avLst/>
            </a:prstGeom>
            <a:noFill/>
          </p:spPr>
          <p:txBody>
            <a:bodyPr wrap="square" rtlCol="0">
              <a:spAutoFit/>
            </a:bodyPr>
            <a:lstStyle/>
            <a:p>
              <a:pPr algn="ctr"/>
              <a:r>
                <a:rPr lang="en-US" altLang="zh-CN" sz="1400" dirty="0">
                  <a:effectLst/>
                  <a:latin typeface="+mn-ea"/>
                  <a:ea typeface="+mn-ea"/>
                </a:rPr>
                <a:t>/</a:t>
              </a:r>
              <a:r>
                <a:rPr lang="en-US" altLang="zh-CN" sz="1400" dirty="0" err="1">
                  <a:effectLst/>
                  <a:latin typeface="+mn-ea"/>
                  <a:ea typeface="+mn-ea"/>
                </a:rPr>
                <a:t>sbin</a:t>
              </a:r>
              <a:r>
                <a:rPr lang="en-US" altLang="zh-CN" sz="1400" dirty="0">
                  <a:effectLst/>
                  <a:latin typeface="+mn-ea"/>
                  <a:ea typeface="+mn-ea"/>
                </a:rPr>
                <a:t>/</a:t>
              </a:r>
              <a:r>
                <a:rPr lang="en-US" altLang="zh-CN" sz="1400" dirty="0" err="1">
                  <a:effectLst/>
                  <a:latin typeface="+mn-ea"/>
                  <a:ea typeface="+mn-ea"/>
                </a:rPr>
                <a:t>init</a:t>
              </a:r>
              <a:r>
                <a:rPr lang="zh-CN" altLang="en-US" sz="1400" dirty="0">
                  <a:effectLst/>
                  <a:latin typeface="+mn-ea"/>
                  <a:ea typeface="+mn-ea"/>
                </a:rPr>
                <a:t>程序</a:t>
              </a:r>
            </a:p>
          </p:txBody>
        </p:sp>
        <p:sp>
          <p:nvSpPr>
            <p:cNvPr id="41" name="矩形: 圆角 40"/>
            <p:cNvSpPr/>
            <p:nvPr/>
          </p:nvSpPr>
          <p:spPr>
            <a:xfrm>
              <a:off x="3164109" y="5831815"/>
              <a:ext cx="1248229" cy="23513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effectLst/>
                  <a:latin typeface="+mn-ea"/>
                </a:rPr>
                <a:t>… …</a:t>
              </a:r>
              <a:endParaRPr lang="zh-CN" altLang="en-US" sz="1400" dirty="0">
                <a:solidFill>
                  <a:schemeClr val="tx1"/>
                </a:solidFill>
                <a:effectLst/>
                <a:latin typeface="+mn-ea"/>
              </a:endParaRPr>
            </a:p>
          </p:txBody>
        </p:sp>
        <p:sp>
          <p:nvSpPr>
            <p:cNvPr id="43" name="文本框 42"/>
            <p:cNvSpPr txBox="1"/>
            <p:nvPr/>
          </p:nvSpPr>
          <p:spPr>
            <a:xfrm>
              <a:off x="6226631" y="4757819"/>
              <a:ext cx="1385264" cy="307777"/>
            </a:xfrm>
            <a:prstGeom prst="rect">
              <a:avLst/>
            </a:prstGeom>
            <a:noFill/>
          </p:spPr>
          <p:txBody>
            <a:bodyPr wrap="square" rtlCol="0">
              <a:spAutoFit/>
            </a:bodyPr>
            <a:lstStyle/>
            <a:p>
              <a:pPr algn="ctr"/>
              <a:r>
                <a:rPr lang="zh-CN" altLang="en-US" sz="1400" b="1" dirty="0">
                  <a:solidFill>
                    <a:srgbClr val="FF0000"/>
                  </a:solidFill>
                  <a:effectLst/>
                  <a:latin typeface="+mn-ea"/>
                  <a:ea typeface="+mn-ea"/>
                </a:rPr>
                <a:t>进程树</a:t>
              </a:r>
            </a:p>
          </p:txBody>
        </p:sp>
        <p:pic>
          <p:nvPicPr>
            <p:cNvPr id="45" name="图形 44" descr="直箭头"/>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79275" y="4757818"/>
              <a:ext cx="1152154" cy="461666"/>
            </a:xfrm>
            <a:prstGeom prst="rect">
              <a:avLst/>
            </a:prstGeom>
          </p:spPr>
        </p:pic>
      </p:grpSp>
      <p:sp>
        <p:nvSpPr>
          <p:cNvPr id="17" name="内容占位符 16"/>
          <p:cNvSpPr>
            <a:spLocks noGrp="1"/>
          </p:cNvSpPr>
          <p:nvPr>
            <p:ph idx="1"/>
          </p:nvPr>
        </p:nvSpPr>
        <p:spPr>
          <a:xfrm>
            <a:off x="420454" y="1076021"/>
            <a:ext cx="8229600" cy="1116453"/>
          </a:xfrm>
        </p:spPr>
        <p:txBody>
          <a:bodyPr>
            <a:normAutofit/>
          </a:bodyPr>
          <a:lstStyle/>
          <a:p>
            <a:r>
              <a:rPr lang="en-US" altLang="zh-CN" sz="2400" dirty="0" err="1">
                <a:latin typeface="黑体" pitchFamily="49" charset="-122"/>
                <a:ea typeface="黑体" pitchFamily="49" charset="-122"/>
              </a:rPr>
              <a:t>openEuler</a:t>
            </a:r>
            <a:r>
              <a:rPr lang="zh-CN" altLang="en-US" sz="2400" dirty="0">
                <a:latin typeface="黑体" pitchFamily="49" charset="-122"/>
                <a:ea typeface="黑体" pitchFamily="49" charset="-122"/>
              </a:rPr>
              <a:t>中各个进程通过创建的先后顺序，组成一棵进程树</a:t>
            </a:r>
            <a:endParaRPr lang="en-US" altLang="zh-CN" sz="2400" dirty="0">
              <a:latin typeface="黑体" pitchFamily="49" charset="-122"/>
              <a:ea typeface="黑体" pitchFamily="49" charset="-122"/>
            </a:endParaRPr>
          </a:p>
          <a:p>
            <a:endParaRPr lang="zh-CN" altLang="en-US"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Text Box 2"/>
          <p:cNvSpPr txBox="1">
            <a:spLocks noChangeArrowheads="1"/>
          </p:cNvSpPr>
          <p:nvPr/>
        </p:nvSpPr>
        <p:spPr bwMode="auto">
          <a:xfrm>
            <a:off x="304800" y="411163"/>
            <a:ext cx="563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dirty="0">
                <a:solidFill>
                  <a:srgbClr val="000066"/>
                </a:solidFill>
                <a:effectLst/>
                <a:latin typeface="黑体" panose="02010609060101010101" pitchFamily="2" charset="-122"/>
                <a:ea typeface="黑体" panose="02010609060101010101" pitchFamily="2" charset="-122"/>
              </a:rPr>
              <a:t>3</a:t>
            </a:r>
            <a:r>
              <a:rPr kumimoji="1" lang="zh-CN" altLang="en-US" dirty="0">
                <a:solidFill>
                  <a:srgbClr val="000066"/>
                </a:solidFill>
                <a:effectLst/>
                <a:latin typeface="黑体" panose="02010609060101010101" pitchFamily="2" charset="-122"/>
                <a:ea typeface="黑体" panose="02010609060101010101" pitchFamily="2" charset="-122"/>
              </a:rPr>
              <a:t>．进程控制块的组织方式 </a:t>
            </a:r>
          </a:p>
        </p:txBody>
      </p:sp>
      <p:sp>
        <p:nvSpPr>
          <p:cNvPr id="90115" name="Text Box 3"/>
          <p:cNvSpPr txBox="1">
            <a:spLocks noChangeArrowheads="1"/>
          </p:cNvSpPr>
          <p:nvPr/>
        </p:nvSpPr>
        <p:spPr bwMode="auto">
          <a:xfrm>
            <a:off x="457200" y="1465263"/>
            <a:ext cx="79883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effectLst/>
                <a:latin typeface="宋体" panose="02010600030101010101" pitchFamily="2" charset="-122"/>
                <a:ea typeface="宋体" panose="02010600030101010101" pitchFamily="2" charset="-122"/>
              </a:rPr>
              <a:t>常用的组织方式有三种：</a:t>
            </a:r>
            <a:r>
              <a:rPr kumimoji="1" lang="zh-CN" altLang="en-US" sz="2400" dirty="0">
                <a:solidFill>
                  <a:schemeClr val="folHlink"/>
                </a:solidFill>
                <a:effectLst/>
                <a:latin typeface="黑体" panose="02010609060101010101" pitchFamily="2" charset="-122"/>
                <a:ea typeface="黑体" panose="02010609060101010101" pitchFamily="2" charset="-122"/>
              </a:rPr>
              <a:t>线性方式</a:t>
            </a:r>
            <a:r>
              <a:rPr kumimoji="1" lang="zh-CN" altLang="en-US" sz="2400" dirty="0">
                <a:effectLst/>
                <a:latin typeface="宋体" panose="02010600030101010101" pitchFamily="2" charset="-122"/>
                <a:ea typeface="宋体" panose="02010600030101010101" pitchFamily="2" charset="-122"/>
              </a:rPr>
              <a:t>、</a:t>
            </a:r>
            <a:r>
              <a:rPr kumimoji="1" lang="zh-CN" altLang="en-US" sz="2400" dirty="0">
                <a:solidFill>
                  <a:schemeClr val="folHlink"/>
                </a:solidFill>
                <a:effectLst/>
                <a:latin typeface="黑体" panose="02010609060101010101" pitchFamily="2" charset="-122"/>
                <a:ea typeface="黑体" panose="02010609060101010101" pitchFamily="2" charset="-122"/>
              </a:rPr>
              <a:t>链接方式</a:t>
            </a:r>
            <a:r>
              <a:rPr kumimoji="1" lang="zh-CN" altLang="en-US" sz="2400" dirty="0">
                <a:effectLst/>
                <a:latin typeface="宋体" panose="02010600030101010101" pitchFamily="2" charset="-122"/>
                <a:ea typeface="宋体" panose="02010600030101010101" pitchFamily="2" charset="-122"/>
              </a:rPr>
              <a:t>和</a:t>
            </a:r>
            <a:r>
              <a:rPr kumimoji="1" lang="zh-CN" altLang="en-US" sz="2400" dirty="0">
                <a:solidFill>
                  <a:schemeClr val="folHlink"/>
                </a:solidFill>
                <a:effectLst/>
                <a:latin typeface="黑体" panose="02010609060101010101" pitchFamily="2" charset="-122"/>
                <a:ea typeface="黑体" panose="02010609060101010101" pitchFamily="2" charset="-122"/>
              </a:rPr>
              <a:t>索引方式</a:t>
            </a:r>
            <a:r>
              <a:rPr kumimoji="1" lang="zh-CN" altLang="en-US" sz="2400" dirty="0">
                <a:effectLst/>
                <a:latin typeface="宋体" panose="02010600030101010101" pitchFamily="2" charset="-122"/>
                <a:ea typeface="宋体" panose="02010600030101010101" pitchFamily="2" charset="-122"/>
              </a:rPr>
              <a:t>。</a:t>
            </a:r>
            <a:r>
              <a:rPr kumimoji="1" lang="zh-CN" altLang="en-US" sz="2400" dirty="0">
                <a:effectLst/>
                <a:ea typeface="宋体" panose="02010600030101010101" pitchFamily="2" charset="-122"/>
              </a:rPr>
              <a:t> </a:t>
            </a:r>
          </a:p>
        </p:txBody>
      </p:sp>
      <p:sp>
        <p:nvSpPr>
          <p:cNvPr id="90116" name="Text Box 4"/>
          <p:cNvSpPr txBox="1">
            <a:spLocks noChangeArrowheads="1"/>
          </p:cNvSpPr>
          <p:nvPr/>
        </p:nvSpPr>
        <p:spPr bwMode="auto">
          <a:xfrm>
            <a:off x="533400" y="2187575"/>
            <a:ext cx="2873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ffectLst/>
                <a:ea typeface="宋体" panose="02010600030101010101" pitchFamily="2" charset="-122"/>
              </a:rPr>
              <a:t>1</a:t>
            </a:r>
            <a:r>
              <a:rPr kumimoji="1" lang="zh-CN" altLang="en-US" sz="2400" dirty="0">
                <a:effectLst/>
                <a:latin typeface="宋体" panose="02010600030101010101" pitchFamily="2" charset="-122"/>
                <a:ea typeface="宋体" panose="02010600030101010101" pitchFamily="2" charset="-122"/>
              </a:rPr>
              <a:t>）线性方式</a:t>
            </a:r>
            <a:r>
              <a:rPr kumimoji="1" lang="zh-CN" altLang="en-US" sz="2400" b="0" dirty="0">
                <a:effectLst/>
                <a:ea typeface="宋体" panose="02010600030101010101" pitchFamily="2" charset="-122"/>
              </a:rPr>
              <a:t> </a:t>
            </a:r>
          </a:p>
        </p:txBody>
      </p:sp>
      <p:sp>
        <p:nvSpPr>
          <p:cNvPr id="90117" name="Text Box 5"/>
          <p:cNvSpPr txBox="1">
            <a:spLocks noChangeArrowheads="1"/>
          </p:cNvSpPr>
          <p:nvPr/>
        </p:nvSpPr>
        <p:spPr bwMode="auto">
          <a:xfrm>
            <a:off x="457200" y="2949575"/>
            <a:ext cx="48348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dirty="0">
                <a:effectLst/>
                <a:latin typeface="宋体" panose="02010600030101010101" pitchFamily="2" charset="-122"/>
                <a:ea typeface="宋体" panose="02010600030101010101" pitchFamily="2" charset="-122"/>
              </a:rPr>
              <a:t>即将系统中所有的</a:t>
            </a:r>
            <a:r>
              <a:rPr kumimoji="1" lang="en-US" altLang="zh-CN" sz="2400" dirty="0">
                <a:effectLst/>
                <a:latin typeface="宋体" panose="02010600030101010101" pitchFamily="2" charset="-122"/>
                <a:ea typeface="宋体" panose="02010600030101010101" pitchFamily="2" charset="-122"/>
              </a:rPr>
              <a:t>PCB</a:t>
            </a:r>
            <a:r>
              <a:rPr kumimoji="1" lang="zh-CN" altLang="en-US" sz="2400" dirty="0">
                <a:effectLst/>
                <a:latin typeface="宋体" panose="02010600030101010101" pitchFamily="2" charset="-122"/>
                <a:ea typeface="宋体" panose="02010600030101010101" pitchFamily="2" charset="-122"/>
              </a:rPr>
              <a:t>都组织在一张线性表中，将该表的首址存放在内存的一个专用区域中。该方式实现简单、开销小，</a:t>
            </a:r>
            <a:r>
              <a:rPr kumimoji="1" lang="zh-CN" altLang="en-US" sz="2400" dirty="0">
                <a:solidFill>
                  <a:schemeClr val="folHlink"/>
                </a:solidFill>
                <a:effectLst/>
                <a:latin typeface="黑体" panose="02010609060101010101" pitchFamily="2" charset="-122"/>
                <a:ea typeface="黑体" panose="02010609060101010101" pitchFamily="2" charset="-122"/>
              </a:rPr>
              <a:t>但每次查找时都需要扫描整张表，因此适合进程数目不多的系统</a:t>
            </a:r>
          </a:p>
        </p:txBody>
      </p:sp>
      <p:pic>
        <p:nvPicPr>
          <p:cNvPr id="7" name="Picture 4" descr="2-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2127" y="2419058"/>
            <a:ext cx="2023373" cy="2956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6382129" y="5667360"/>
            <a:ext cx="2103367" cy="400110"/>
          </a:xfrm>
          <a:prstGeom prst="rect">
            <a:avLst/>
          </a:prstGeom>
          <a:noFill/>
        </p:spPr>
        <p:txBody>
          <a:bodyPr wrap="square">
            <a:spAutoFit/>
          </a:bodyPr>
          <a:lstStyle/>
          <a:p>
            <a:r>
              <a:rPr lang="en-US" altLang="zh-CN" sz="2000" b="0" dirty="0">
                <a:effectLst/>
                <a:latin typeface="+mn-ea"/>
                <a:ea typeface="+mn-ea"/>
              </a:rPr>
              <a:t>PCB</a:t>
            </a:r>
            <a:r>
              <a:rPr lang="zh-CN" altLang="en-US" sz="2000" b="0" dirty="0">
                <a:effectLst/>
                <a:latin typeface="+mn-ea"/>
                <a:ea typeface="+mn-ea"/>
              </a:rPr>
              <a:t>线性表示意图 </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903784" y="764704"/>
            <a:ext cx="2873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ffectLst/>
                <a:ea typeface="宋体" panose="02010600030101010101" pitchFamily="2" charset="-122"/>
              </a:rPr>
              <a:t>2</a:t>
            </a:r>
            <a:r>
              <a:rPr kumimoji="1" lang="zh-CN" altLang="en-US" sz="2400" dirty="0">
                <a:effectLst/>
                <a:latin typeface="宋体" panose="02010600030101010101" pitchFamily="2" charset="-122"/>
                <a:ea typeface="宋体" panose="02010600030101010101" pitchFamily="2" charset="-122"/>
              </a:rPr>
              <a:t>）链接方式</a:t>
            </a:r>
            <a:r>
              <a:rPr kumimoji="1" lang="zh-CN" altLang="en-US" sz="2400" b="0" dirty="0">
                <a:effectLst/>
                <a:ea typeface="宋体" panose="02010600030101010101" pitchFamily="2" charset="-122"/>
              </a:rPr>
              <a:t> </a:t>
            </a:r>
          </a:p>
        </p:txBody>
      </p:sp>
      <p:sp>
        <p:nvSpPr>
          <p:cNvPr id="90117" name="Text Box 5"/>
          <p:cNvSpPr txBox="1">
            <a:spLocks noChangeArrowheads="1"/>
          </p:cNvSpPr>
          <p:nvPr/>
        </p:nvSpPr>
        <p:spPr bwMode="auto">
          <a:xfrm>
            <a:off x="827584" y="1526704"/>
            <a:ext cx="2819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a:effectLst/>
                <a:latin typeface="宋体" panose="02010600030101010101" pitchFamily="2" charset="-122"/>
                <a:ea typeface="宋体" panose="02010600030101010101" pitchFamily="2" charset="-122"/>
              </a:rPr>
              <a:t>把具有同一状态的</a:t>
            </a:r>
            <a:r>
              <a:rPr kumimoji="1" lang="en-US" altLang="zh-CN" sz="2400">
                <a:effectLst/>
                <a:ea typeface="宋体" panose="02010600030101010101" pitchFamily="2" charset="-122"/>
              </a:rPr>
              <a:t>PCB</a:t>
            </a:r>
            <a:r>
              <a:rPr kumimoji="1" lang="zh-CN" altLang="en-US" sz="2400">
                <a:effectLst/>
                <a:latin typeface="宋体" panose="02010600030101010101" pitchFamily="2" charset="-122"/>
                <a:ea typeface="宋体" panose="02010600030101010101" pitchFamily="2" charset="-122"/>
              </a:rPr>
              <a:t>，用其中的链接字链接成一个队列。形成：</a:t>
            </a:r>
            <a:r>
              <a:rPr kumimoji="1" lang="zh-CN" altLang="en-US" sz="2400">
                <a:solidFill>
                  <a:schemeClr val="folHlink"/>
                </a:solidFill>
                <a:effectLst/>
                <a:latin typeface="黑体" panose="02010609060101010101" pitchFamily="2" charset="-122"/>
                <a:ea typeface="黑体" panose="02010609060101010101" pitchFamily="2" charset="-122"/>
              </a:rPr>
              <a:t>就绪队列</a:t>
            </a:r>
            <a:r>
              <a:rPr kumimoji="1" lang="zh-CN" altLang="en-US" sz="2400">
                <a:effectLst/>
                <a:latin typeface="宋体" panose="02010600030101010101" pitchFamily="2" charset="-122"/>
                <a:ea typeface="宋体" panose="02010600030101010101" pitchFamily="2" charset="-122"/>
              </a:rPr>
              <a:t>、</a:t>
            </a:r>
            <a:r>
              <a:rPr kumimoji="1" lang="zh-CN" altLang="en-US" sz="2400">
                <a:solidFill>
                  <a:schemeClr val="folHlink"/>
                </a:solidFill>
                <a:effectLst/>
                <a:latin typeface="黑体" panose="02010609060101010101" pitchFamily="2" charset="-122"/>
                <a:ea typeface="黑体" panose="02010609060101010101" pitchFamily="2" charset="-122"/>
              </a:rPr>
              <a:t>阻塞队列</a:t>
            </a:r>
            <a:r>
              <a:rPr kumimoji="1" lang="zh-CN" altLang="en-US" sz="2400">
                <a:effectLst/>
                <a:latin typeface="宋体" panose="02010600030101010101" pitchFamily="2" charset="-122"/>
                <a:ea typeface="宋体" panose="02010600030101010101" pitchFamily="2" charset="-122"/>
              </a:rPr>
              <a:t>、</a:t>
            </a:r>
            <a:r>
              <a:rPr kumimoji="1" lang="zh-CN" altLang="en-US" sz="2400">
                <a:solidFill>
                  <a:schemeClr val="folHlink"/>
                </a:solidFill>
                <a:effectLst/>
                <a:latin typeface="黑体" panose="02010609060101010101" pitchFamily="2" charset="-122"/>
                <a:ea typeface="黑体" panose="02010609060101010101" pitchFamily="2" charset="-122"/>
              </a:rPr>
              <a:t>空白队列</a:t>
            </a:r>
            <a:r>
              <a:rPr kumimoji="1" lang="zh-CN" altLang="en-US" sz="2400">
                <a:effectLst/>
                <a:latin typeface="宋体" panose="02010600030101010101" pitchFamily="2" charset="-122"/>
                <a:ea typeface="宋体" panose="02010600030101010101" pitchFamily="2" charset="-122"/>
              </a:rPr>
              <a:t>等 </a:t>
            </a:r>
          </a:p>
        </p:txBody>
      </p:sp>
      <p:pic>
        <p:nvPicPr>
          <p:cNvPr id="90118" name="Picture 6" descr="OS图2-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784" y="840904"/>
            <a:ext cx="45053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Text Box 2"/>
          <p:cNvSpPr txBox="1">
            <a:spLocks noChangeArrowheads="1"/>
          </p:cNvSpPr>
          <p:nvPr/>
        </p:nvSpPr>
        <p:spPr bwMode="auto">
          <a:xfrm>
            <a:off x="577850" y="782638"/>
            <a:ext cx="295751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ffectLst/>
                <a:ea typeface="宋体" panose="02010600030101010101" pitchFamily="2" charset="-122"/>
              </a:rPr>
              <a:t>3</a:t>
            </a:r>
            <a:r>
              <a:rPr kumimoji="1" lang="zh-CN" altLang="en-US" sz="2400" dirty="0">
                <a:effectLst/>
                <a:latin typeface="宋体" panose="02010600030101010101" pitchFamily="2" charset="-122"/>
                <a:ea typeface="宋体" panose="02010600030101010101" pitchFamily="2" charset="-122"/>
              </a:rPr>
              <a:t>）索引方式</a:t>
            </a:r>
            <a:r>
              <a:rPr kumimoji="1" lang="en-US" altLang="zh-CN" sz="2400" dirty="0">
                <a:effectLst/>
                <a:latin typeface="宋体" panose="02010600030101010101" pitchFamily="2" charset="-122"/>
                <a:ea typeface="宋体" panose="02010600030101010101" pitchFamily="2" charset="-122"/>
              </a:rPr>
              <a:t>:</a:t>
            </a:r>
            <a:r>
              <a:rPr kumimoji="1" lang="en-US" altLang="zh-CN" sz="2400" dirty="0">
                <a:effectLst/>
                <a:ea typeface="宋体" panose="02010600030101010101" pitchFamily="2" charset="-122"/>
              </a:rPr>
              <a:t> </a:t>
            </a:r>
          </a:p>
        </p:txBody>
      </p:sp>
      <p:sp>
        <p:nvSpPr>
          <p:cNvPr id="91139" name="Text Box 3"/>
          <p:cNvSpPr txBox="1">
            <a:spLocks noChangeArrowheads="1"/>
          </p:cNvSpPr>
          <p:nvPr/>
        </p:nvSpPr>
        <p:spPr bwMode="auto">
          <a:xfrm>
            <a:off x="466725" y="1516063"/>
            <a:ext cx="3378200" cy="1643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effectLst/>
                <a:latin typeface="宋体" panose="02010600030101010101" pitchFamily="2" charset="-122"/>
                <a:ea typeface="宋体" panose="02010600030101010101" pitchFamily="2" charset="-122"/>
              </a:rPr>
              <a:t>系统根据所有进程的状态建立几张索引表。如，</a:t>
            </a:r>
          </a:p>
          <a:p>
            <a:pPr>
              <a:spcBef>
                <a:spcPct val="10000"/>
              </a:spcBef>
            </a:pPr>
            <a:r>
              <a:rPr kumimoji="1" lang="zh-CN" altLang="en-US" sz="2400" dirty="0">
                <a:effectLst/>
                <a:latin typeface="宋体" panose="02010600030101010101" pitchFamily="2" charset="-122"/>
                <a:ea typeface="宋体" panose="02010600030101010101" pitchFamily="2" charset="-122"/>
              </a:rPr>
              <a:t>  </a:t>
            </a:r>
            <a:r>
              <a:rPr kumimoji="1" lang="zh-CN" altLang="en-US" sz="2400" dirty="0">
                <a:solidFill>
                  <a:schemeClr val="folHlink"/>
                </a:solidFill>
                <a:effectLst/>
                <a:latin typeface="宋体" panose="02010600030101010101" pitchFamily="2" charset="-122"/>
                <a:ea typeface="宋体" panose="02010600030101010101" pitchFamily="2" charset="-122"/>
              </a:rPr>
              <a:t>● </a:t>
            </a:r>
            <a:r>
              <a:rPr kumimoji="1" lang="zh-CN" altLang="en-US" sz="2400" dirty="0">
                <a:effectLst/>
                <a:latin typeface="宋体" panose="02010600030101010101" pitchFamily="2" charset="-122"/>
                <a:ea typeface="宋体" panose="02010600030101010101" pitchFamily="2" charset="-122"/>
              </a:rPr>
              <a:t>就绪索引表 </a:t>
            </a:r>
          </a:p>
          <a:p>
            <a:pPr>
              <a:spcBef>
                <a:spcPct val="10000"/>
              </a:spcBef>
            </a:pPr>
            <a:r>
              <a:rPr kumimoji="1" lang="zh-CN" altLang="en-US" sz="2400" dirty="0">
                <a:effectLst/>
                <a:latin typeface="宋体" panose="02010600030101010101" pitchFamily="2" charset="-122"/>
                <a:ea typeface="宋体" panose="02010600030101010101" pitchFamily="2" charset="-122"/>
              </a:rPr>
              <a:t>  </a:t>
            </a:r>
            <a:r>
              <a:rPr kumimoji="1" lang="zh-CN" altLang="en-US" sz="2400" dirty="0">
                <a:solidFill>
                  <a:schemeClr val="folHlink"/>
                </a:solidFill>
                <a:effectLst/>
                <a:latin typeface="宋体" panose="02010600030101010101" pitchFamily="2" charset="-122"/>
                <a:ea typeface="宋体" panose="02010600030101010101" pitchFamily="2" charset="-122"/>
              </a:rPr>
              <a:t>● </a:t>
            </a:r>
            <a:r>
              <a:rPr kumimoji="1" lang="zh-CN" altLang="en-US" sz="2400" dirty="0">
                <a:effectLst/>
                <a:latin typeface="宋体" panose="02010600030101010101" pitchFamily="2" charset="-122"/>
                <a:ea typeface="宋体" panose="02010600030101010101" pitchFamily="2" charset="-122"/>
              </a:rPr>
              <a:t>阻塞索引表等 </a:t>
            </a:r>
            <a:r>
              <a:rPr kumimoji="1" lang="zh-CN" altLang="en-US" sz="2400" dirty="0">
                <a:effectLst/>
                <a:ea typeface="宋体" panose="02010600030101010101" pitchFamily="2" charset="-122"/>
              </a:rPr>
              <a:t> </a:t>
            </a:r>
          </a:p>
        </p:txBody>
      </p:sp>
      <p:sp>
        <p:nvSpPr>
          <p:cNvPr id="91140" name="Text Box 4"/>
          <p:cNvSpPr txBox="1">
            <a:spLocks noChangeArrowheads="1"/>
          </p:cNvSpPr>
          <p:nvPr/>
        </p:nvSpPr>
        <p:spPr bwMode="auto">
          <a:xfrm>
            <a:off x="381000" y="4017963"/>
            <a:ext cx="3276600" cy="1975926"/>
          </a:xfrm>
          <a:prstGeom prst="rect">
            <a:avLst/>
          </a:prstGeom>
          <a:noFill/>
          <a:ln w="28575">
            <a:solidFill>
              <a:srgbClr val="CC99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en-US" altLang="zh-CN" sz="2400">
                <a:solidFill>
                  <a:srgbClr val="0000CC"/>
                </a:solidFill>
                <a:effectLst/>
                <a:latin typeface="宋体" panose="02010600030101010101" pitchFamily="2" charset="-122"/>
                <a:ea typeface="宋体" panose="02010600030101010101" pitchFamily="2" charset="-122"/>
              </a:rPr>
              <a:t>▲</a:t>
            </a:r>
            <a:r>
              <a:rPr kumimoji="1" lang="zh-CN" altLang="en-US" sz="2400">
                <a:solidFill>
                  <a:srgbClr val="0000CC"/>
                </a:solidFill>
                <a:effectLst/>
                <a:latin typeface="宋体" panose="02010600030101010101" pitchFamily="2" charset="-122"/>
                <a:ea typeface="宋体" panose="02010600030101010101" pitchFamily="2" charset="-122"/>
              </a:rPr>
              <a:t>索引表的首址记录在专用单元中；</a:t>
            </a:r>
          </a:p>
          <a:p>
            <a:pPr>
              <a:spcBef>
                <a:spcPct val="10000"/>
              </a:spcBef>
            </a:pPr>
            <a:r>
              <a:rPr kumimoji="1" lang="zh-CN" altLang="en-US" sz="2400">
                <a:solidFill>
                  <a:srgbClr val="0000CC"/>
                </a:solidFill>
                <a:effectLst/>
                <a:latin typeface="宋体" panose="02010600030101010101" pitchFamily="2" charset="-122"/>
                <a:ea typeface="宋体" panose="02010600030101010101" pitchFamily="2" charset="-122"/>
              </a:rPr>
              <a:t>▲每个索引表的表目中，记录具有相应状态的某个</a:t>
            </a:r>
            <a:r>
              <a:rPr kumimoji="1" lang="en-US" altLang="zh-CN" sz="2400">
                <a:solidFill>
                  <a:srgbClr val="0000CC"/>
                </a:solidFill>
                <a:effectLst/>
                <a:latin typeface="宋体" panose="02010600030101010101" pitchFamily="2" charset="-122"/>
                <a:ea typeface="宋体" panose="02010600030101010101" pitchFamily="2" charset="-122"/>
              </a:rPr>
              <a:t>PCB</a:t>
            </a:r>
            <a:r>
              <a:rPr kumimoji="1" lang="zh-CN" altLang="en-US" sz="2400">
                <a:solidFill>
                  <a:srgbClr val="0000CC"/>
                </a:solidFill>
                <a:effectLst/>
                <a:latin typeface="宋体" panose="02010600030101010101" pitchFamily="2" charset="-122"/>
                <a:ea typeface="宋体" panose="02010600030101010101" pitchFamily="2" charset="-122"/>
              </a:rPr>
              <a:t>的首址。 </a:t>
            </a:r>
            <a:r>
              <a:rPr kumimoji="1" lang="zh-CN" altLang="en-US" sz="2400">
                <a:solidFill>
                  <a:srgbClr val="0000CC"/>
                </a:solidFill>
                <a:effectLst/>
                <a:ea typeface="宋体" panose="02010600030101010101" pitchFamily="2" charset="-122"/>
              </a:rPr>
              <a:t> </a:t>
            </a:r>
          </a:p>
        </p:txBody>
      </p:sp>
      <p:pic>
        <p:nvPicPr>
          <p:cNvPr id="91141" name="Picture 5" descr="OS图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339850"/>
            <a:ext cx="5027613"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2" name="AutoShape 6"/>
          <p:cNvSpPr>
            <a:spLocks noChangeArrowheads="1"/>
          </p:cNvSpPr>
          <p:nvPr/>
        </p:nvSpPr>
        <p:spPr bwMode="auto">
          <a:xfrm rot="20100000">
            <a:off x="3962400" y="4540250"/>
            <a:ext cx="1752600" cy="609600"/>
          </a:xfrm>
          <a:prstGeom prst="curvedUpArrow">
            <a:avLst>
              <a:gd name="adj1" fmla="val 57500"/>
              <a:gd name="adj2" fmla="val 115000"/>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effectLst/>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spcBef>
                <a:spcPct val="25000"/>
              </a:spcBef>
            </a:pPr>
            <a:r>
              <a:rPr kumimoji="1" lang="zh-CN" altLang="en-US" b="1" dirty="0">
                <a:solidFill>
                  <a:srgbClr val="000066"/>
                </a:solidFill>
                <a:latin typeface="Times New Roman" pitchFamily="18" charset="0"/>
              </a:rPr>
              <a:t>某进程所要求的一次打印输出结束，该进程被唤醒，其进程状态将从</a:t>
            </a:r>
            <a:r>
              <a:rPr kumimoji="1" lang="en-US" altLang="zh-CN" b="1" dirty="0">
                <a:solidFill>
                  <a:srgbClr val="000066"/>
                </a:solidFill>
                <a:latin typeface="Times New Roman" pitchFamily="18" charset="0"/>
              </a:rPr>
              <a:t>______</a:t>
            </a:r>
            <a:r>
              <a:rPr kumimoji="1" lang="zh-CN" altLang="en-US" b="1" dirty="0">
                <a:solidFill>
                  <a:srgbClr val="000066"/>
                </a:solidFill>
                <a:latin typeface="Times New Roman" pitchFamily="18" charset="0"/>
              </a:rPr>
              <a:t>。 </a:t>
            </a:r>
          </a:p>
          <a:p>
            <a:pPr marL="0" indent="0">
              <a:buNone/>
            </a:pPr>
            <a:r>
              <a:rPr lang="en-US" altLang="zh-CN" dirty="0">
                <a:solidFill>
                  <a:srgbClr val="000000"/>
                </a:solidFill>
                <a:effectLst/>
                <a:latin typeface="+mn-ea"/>
              </a:rPr>
              <a:t>A</a:t>
            </a:r>
            <a:r>
              <a:rPr lang="zh-CN" altLang="en-US" dirty="0">
                <a:solidFill>
                  <a:srgbClr val="000000"/>
                </a:solidFill>
                <a:effectLst/>
                <a:latin typeface="+mn-ea"/>
              </a:rPr>
              <a:t>．就绪状态到运行状态 </a:t>
            </a:r>
            <a:endParaRPr lang="zh-CN" altLang="en-US" dirty="0">
              <a:latin typeface="+mn-ea"/>
            </a:endParaRPr>
          </a:p>
          <a:p>
            <a:pPr marL="0" indent="0">
              <a:buNone/>
            </a:pPr>
            <a:r>
              <a:rPr lang="en-US" altLang="zh-CN" dirty="0">
                <a:solidFill>
                  <a:srgbClr val="000000"/>
                </a:solidFill>
                <a:effectLst/>
                <a:latin typeface="+mn-ea"/>
              </a:rPr>
              <a:t>B</a:t>
            </a:r>
            <a:r>
              <a:rPr lang="zh-CN" altLang="en-US" dirty="0">
                <a:solidFill>
                  <a:srgbClr val="000000"/>
                </a:solidFill>
                <a:effectLst/>
                <a:latin typeface="+mn-ea"/>
              </a:rPr>
              <a:t>．等待状态到就绪状态 </a:t>
            </a:r>
            <a:endParaRPr lang="zh-CN" altLang="en-US" dirty="0">
              <a:latin typeface="+mn-ea"/>
            </a:endParaRPr>
          </a:p>
          <a:p>
            <a:pPr marL="0" indent="0">
              <a:buNone/>
            </a:pPr>
            <a:r>
              <a:rPr lang="en-US" altLang="zh-CN" dirty="0">
                <a:solidFill>
                  <a:srgbClr val="000000"/>
                </a:solidFill>
                <a:effectLst/>
                <a:latin typeface="+mn-ea"/>
              </a:rPr>
              <a:t>C</a:t>
            </a:r>
            <a:r>
              <a:rPr lang="zh-CN" altLang="en-US" dirty="0">
                <a:solidFill>
                  <a:srgbClr val="000000"/>
                </a:solidFill>
                <a:effectLst/>
                <a:latin typeface="+mn-ea"/>
              </a:rPr>
              <a:t>．运行状态到等待状态 </a:t>
            </a:r>
            <a:endParaRPr lang="zh-CN" altLang="en-US" dirty="0">
              <a:latin typeface="+mn-ea"/>
            </a:endParaRPr>
          </a:p>
          <a:p>
            <a:pPr marL="0" indent="0">
              <a:buNone/>
            </a:pPr>
            <a:r>
              <a:rPr lang="en-US" altLang="zh-CN" dirty="0">
                <a:solidFill>
                  <a:srgbClr val="000000"/>
                </a:solidFill>
                <a:effectLst/>
                <a:latin typeface="+mn-ea"/>
              </a:rPr>
              <a:t>D</a:t>
            </a:r>
            <a:r>
              <a:rPr lang="zh-CN" altLang="en-US" dirty="0">
                <a:solidFill>
                  <a:srgbClr val="000000"/>
                </a:solidFill>
                <a:effectLst/>
                <a:latin typeface="+mn-ea"/>
              </a:rPr>
              <a:t>．运行状态到就绪状态</a:t>
            </a:r>
            <a:endParaRPr lang="zh-CN" altLang="en-US" dirty="0">
              <a:latin typeface="+mn-ea"/>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spcBef>
                <a:spcPct val="25000"/>
              </a:spcBef>
            </a:pPr>
            <a:r>
              <a:rPr kumimoji="1" lang="zh-CN" altLang="en-US" b="1" dirty="0">
                <a:solidFill>
                  <a:srgbClr val="000066"/>
                </a:solidFill>
                <a:latin typeface="Times New Roman" pitchFamily="18" charset="0"/>
              </a:rPr>
              <a:t>在具有挂起状态的系统中，若当前内存空间高度吃紧，系统将使一个正在等待</a:t>
            </a:r>
            <a:r>
              <a:rPr kumimoji="1" lang="en-US" altLang="zh-CN" b="1" dirty="0">
                <a:solidFill>
                  <a:srgbClr val="000066"/>
                </a:solidFill>
                <a:latin typeface="Times New Roman" pitchFamily="18" charset="0"/>
              </a:rPr>
              <a:t>I/O</a:t>
            </a:r>
            <a:r>
              <a:rPr kumimoji="1" lang="zh-CN" altLang="en-US" b="1" dirty="0">
                <a:solidFill>
                  <a:srgbClr val="000066"/>
                </a:solidFill>
                <a:latin typeface="Times New Roman" pitchFamily="18" charset="0"/>
              </a:rPr>
              <a:t>的进程进入</a:t>
            </a:r>
            <a:r>
              <a:rPr kumimoji="1" lang="en-US" altLang="zh-CN" b="1" dirty="0">
                <a:solidFill>
                  <a:srgbClr val="000066"/>
                </a:solidFill>
                <a:latin typeface="Times New Roman" pitchFamily="18" charset="0"/>
              </a:rPr>
              <a:t>__________</a:t>
            </a:r>
            <a:r>
              <a:rPr kumimoji="1" lang="zh-CN" altLang="en-US" b="1" dirty="0">
                <a:solidFill>
                  <a:srgbClr val="000066"/>
                </a:solidFill>
                <a:latin typeface="Times New Roman" pitchFamily="18" charset="0"/>
              </a:rPr>
              <a:t>状态。 </a:t>
            </a:r>
          </a:p>
          <a:p>
            <a:pPr marL="0" indent="0">
              <a:buNone/>
            </a:pPr>
            <a:r>
              <a:rPr lang="en-US" altLang="zh-CN" dirty="0">
                <a:solidFill>
                  <a:srgbClr val="000000"/>
                </a:solidFill>
                <a:effectLst/>
                <a:latin typeface="+mn-ea"/>
              </a:rPr>
              <a:t>A</a:t>
            </a:r>
            <a:r>
              <a:rPr lang="zh-CN" altLang="en-US" dirty="0">
                <a:solidFill>
                  <a:srgbClr val="000000"/>
                </a:solidFill>
                <a:effectLst/>
                <a:latin typeface="+mn-ea"/>
              </a:rPr>
              <a:t>．活动就绪 </a:t>
            </a:r>
            <a:endParaRPr lang="zh-CN" altLang="en-US" dirty="0">
              <a:latin typeface="+mn-ea"/>
            </a:endParaRPr>
          </a:p>
          <a:p>
            <a:pPr marL="0" indent="0">
              <a:buNone/>
            </a:pPr>
            <a:r>
              <a:rPr lang="en-US" altLang="zh-CN" dirty="0">
                <a:solidFill>
                  <a:srgbClr val="000000"/>
                </a:solidFill>
                <a:effectLst/>
                <a:latin typeface="+mn-ea"/>
              </a:rPr>
              <a:t>B</a:t>
            </a:r>
            <a:r>
              <a:rPr lang="zh-CN" altLang="en-US" dirty="0">
                <a:solidFill>
                  <a:srgbClr val="000000"/>
                </a:solidFill>
                <a:effectLst/>
                <a:latin typeface="+mn-ea"/>
              </a:rPr>
              <a:t>．静止就绪 </a:t>
            </a:r>
            <a:endParaRPr lang="zh-CN" altLang="en-US" dirty="0">
              <a:latin typeface="+mn-ea"/>
            </a:endParaRPr>
          </a:p>
          <a:p>
            <a:pPr marL="0" indent="0">
              <a:buNone/>
            </a:pPr>
            <a:r>
              <a:rPr lang="en-US" altLang="zh-CN" dirty="0">
                <a:solidFill>
                  <a:srgbClr val="000000"/>
                </a:solidFill>
                <a:effectLst/>
                <a:latin typeface="+mn-ea"/>
              </a:rPr>
              <a:t>C</a:t>
            </a:r>
            <a:r>
              <a:rPr lang="zh-CN" altLang="en-US" dirty="0">
                <a:solidFill>
                  <a:srgbClr val="000000"/>
                </a:solidFill>
                <a:effectLst/>
                <a:latin typeface="+mn-ea"/>
              </a:rPr>
              <a:t>．活动阻塞 </a:t>
            </a:r>
            <a:endParaRPr lang="zh-CN" altLang="en-US" dirty="0">
              <a:latin typeface="+mn-ea"/>
            </a:endParaRPr>
          </a:p>
          <a:p>
            <a:pPr marL="0" indent="0">
              <a:buNone/>
            </a:pPr>
            <a:r>
              <a:rPr lang="en-US" altLang="zh-CN" dirty="0">
                <a:solidFill>
                  <a:srgbClr val="000000"/>
                </a:solidFill>
                <a:effectLst/>
                <a:latin typeface="+mn-ea"/>
              </a:rPr>
              <a:t>D</a:t>
            </a:r>
            <a:r>
              <a:rPr lang="zh-CN" altLang="en-US" dirty="0">
                <a:solidFill>
                  <a:srgbClr val="000000"/>
                </a:solidFill>
                <a:effectLst/>
                <a:latin typeface="+mn-ea"/>
              </a:rPr>
              <a:t>．静止阻塞</a:t>
            </a:r>
            <a:endParaRPr lang="zh-CN" altLang="en-US" dirty="0">
              <a:latin typeface="+mn-ea"/>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pPr>
              <a:spcBef>
                <a:spcPct val="25000"/>
              </a:spcBef>
            </a:pPr>
            <a:r>
              <a:rPr kumimoji="1" lang="zh-CN" altLang="en-US" b="1" dirty="0">
                <a:solidFill>
                  <a:srgbClr val="000066"/>
                </a:solidFill>
                <a:latin typeface="Times New Roman" pitchFamily="18" charset="0"/>
              </a:rPr>
              <a:t>如果单</a:t>
            </a:r>
            <a:r>
              <a:rPr kumimoji="1" lang="en-US" altLang="zh-CN" b="1" dirty="0">
                <a:solidFill>
                  <a:srgbClr val="000066"/>
                </a:solidFill>
                <a:latin typeface="Times New Roman" pitchFamily="18" charset="0"/>
              </a:rPr>
              <a:t>CPU</a:t>
            </a:r>
            <a:r>
              <a:rPr kumimoji="1" lang="zh-CN" altLang="en-US" b="1" dirty="0">
                <a:solidFill>
                  <a:srgbClr val="000066"/>
                </a:solidFill>
                <a:latin typeface="Times New Roman" pitchFamily="18" charset="0"/>
              </a:rPr>
              <a:t>系统中有</a:t>
            </a:r>
            <a:r>
              <a:rPr kumimoji="1" lang="en-US" altLang="zh-CN" b="1" dirty="0">
                <a:solidFill>
                  <a:srgbClr val="000066"/>
                </a:solidFill>
                <a:latin typeface="Times New Roman" pitchFamily="18" charset="0"/>
              </a:rPr>
              <a:t>n</a:t>
            </a:r>
            <a:r>
              <a:rPr kumimoji="1" lang="zh-CN" altLang="en-US" b="1" dirty="0">
                <a:solidFill>
                  <a:srgbClr val="000066"/>
                </a:solidFill>
                <a:latin typeface="Times New Roman" pitchFamily="18" charset="0"/>
              </a:rPr>
              <a:t>个并发进程，则就绪队列中进程个数最多可达</a:t>
            </a:r>
            <a:r>
              <a:rPr kumimoji="1" lang="en-US" altLang="zh-CN" b="1" dirty="0">
                <a:solidFill>
                  <a:srgbClr val="000066"/>
                </a:solidFill>
                <a:latin typeface="Times New Roman" pitchFamily="18" charset="0"/>
              </a:rPr>
              <a:t>_______</a:t>
            </a:r>
            <a:r>
              <a:rPr kumimoji="1" lang="zh-CN" altLang="en-US" b="1" dirty="0">
                <a:solidFill>
                  <a:srgbClr val="000066"/>
                </a:solidFill>
                <a:latin typeface="Times New Roman" pitchFamily="18" charset="0"/>
              </a:rPr>
              <a:t>个。 </a:t>
            </a:r>
          </a:p>
          <a:p>
            <a:pPr marL="0" indent="0">
              <a:buNone/>
            </a:pPr>
            <a:r>
              <a:rPr lang="en-US" altLang="zh-CN" dirty="0">
                <a:solidFill>
                  <a:srgbClr val="000000"/>
                </a:solidFill>
                <a:effectLst/>
                <a:latin typeface="+mn-ea"/>
              </a:rPr>
              <a:t>A</a:t>
            </a:r>
            <a:r>
              <a:rPr lang="zh-CN" altLang="en-US" dirty="0">
                <a:solidFill>
                  <a:srgbClr val="000000"/>
                </a:solidFill>
                <a:effectLst/>
                <a:latin typeface="+mn-ea"/>
              </a:rPr>
              <a:t>．</a:t>
            </a:r>
            <a:r>
              <a:rPr lang="en-US" altLang="zh-CN" dirty="0">
                <a:solidFill>
                  <a:srgbClr val="000000"/>
                </a:solidFill>
                <a:effectLst/>
                <a:latin typeface="+mn-ea"/>
              </a:rPr>
              <a:t>n </a:t>
            </a:r>
            <a:endParaRPr lang="zh-CN" altLang="en-US" dirty="0">
              <a:latin typeface="+mn-ea"/>
            </a:endParaRPr>
          </a:p>
          <a:p>
            <a:pPr marL="0" indent="0">
              <a:buNone/>
            </a:pPr>
            <a:r>
              <a:rPr lang="en-US" altLang="zh-CN" dirty="0">
                <a:solidFill>
                  <a:srgbClr val="000000"/>
                </a:solidFill>
                <a:effectLst/>
                <a:latin typeface="+mn-ea"/>
              </a:rPr>
              <a:t>B</a:t>
            </a:r>
            <a:r>
              <a:rPr lang="zh-CN" altLang="en-US" dirty="0">
                <a:solidFill>
                  <a:srgbClr val="000000"/>
                </a:solidFill>
                <a:effectLst/>
                <a:latin typeface="+mn-ea"/>
              </a:rPr>
              <a:t>．</a:t>
            </a:r>
            <a:r>
              <a:rPr lang="en-US" altLang="zh-CN" dirty="0">
                <a:solidFill>
                  <a:srgbClr val="000000"/>
                </a:solidFill>
                <a:effectLst/>
                <a:latin typeface="+mn-ea"/>
              </a:rPr>
              <a:t>n-1 </a:t>
            </a:r>
            <a:endParaRPr lang="zh-CN" altLang="en-US" dirty="0">
              <a:latin typeface="+mn-ea"/>
            </a:endParaRPr>
          </a:p>
          <a:p>
            <a:pPr marL="0" indent="0">
              <a:buNone/>
            </a:pPr>
            <a:r>
              <a:rPr lang="en-US" altLang="zh-CN" dirty="0">
                <a:solidFill>
                  <a:srgbClr val="000000"/>
                </a:solidFill>
                <a:effectLst/>
                <a:latin typeface="+mn-ea"/>
              </a:rPr>
              <a:t>C</a:t>
            </a:r>
            <a:r>
              <a:rPr lang="zh-CN" altLang="en-US" dirty="0">
                <a:solidFill>
                  <a:srgbClr val="000000"/>
                </a:solidFill>
                <a:effectLst/>
                <a:latin typeface="+mn-ea"/>
              </a:rPr>
              <a:t>．</a:t>
            </a:r>
            <a:r>
              <a:rPr lang="en-US" altLang="zh-CN" dirty="0">
                <a:solidFill>
                  <a:srgbClr val="000000"/>
                </a:solidFill>
                <a:effectLst/>
                <a:latin typeface="+mn-ea"/>
              </a:rPr>
              <a:t>n-2</a:t>
            </a:r>
          </a:p>
          <a:p>
            <a:pPr marL="0" indent="0">
              <a:buNone/>
            </a:pPr>
            <a:r>
              <a:rPr lang="en-US" altLang="zh-CN" dirty="0">
                <a:solidFill>
                  <a:srgbClr val="000000"/>
                </a:solidFill>
                <a:effectLst/>
                <a:latin typeface="+mn-ea"/>
              </a:rPr>
              <a:t>D</a:t>
            </a:r>
            <a:r>
              <a:rPr lang="zh-CN" altLang="en-US" dirty="0">
                <a:solidFill>
                  <a:srgbClr val="000000"/>
                </a:solidFill>
                <a:effectLst/>
                <a:latin typeface="+mn-ea"/>
              </a:rPr>
              <a:t>．</a:t>
            </a:r>
            <a:r>
              <a:rPr lang="en-US" altLang="zh-CN" dirty="0">
                <a:solidFill>
                  <a:srgbClr val="000000"/>
                </a:solidFill>
                <a:effectLst/>
                <a:latin typeface="+mn-ea"/>
              </a:rPr>
              <a:t>1</a:t>
            </a:r>
            <a:endParaRPr lang="zh-CN" altLang="en-US" dirty="0">
              <a:latin typeface="+mn-ea"/>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xfrm>
            <a:off x="251521" y="692696"/>
            <a:ext cx="6408712" cy="549275"/>
          </a:xfrm>
          <a:noFill/>
          <a:ln>
            <a:miter lim="800000"/>
          </a:ln>
        </p:spPr>
        <p:txBody>
          <a:bodyPr vert="horz" wrap="square" lIns="91440" tIns="45720" rIns="91440" bIns="45720" numCol="1" anchor="t" anchorCtr="0" compatLnSpc="1">
            <a:normAutofit fontScale="90000"/>
          </a:bodyPr>
          <a:lstStyle/>
          <a:p>
            <a:pPr algn="l"/>
            <a:r>
              <a:rPr lang="en-US" altLang="zh-CN" dirty="0">
                <a:latin typeface="黑体" panose="02010609060101010101" pitchFamily="2" charset="-122"/>
                <a:ea typeface="黑体" panose="02010609060101010101" pitchFamily="2" charset="-122"/>
              </a:rPr>
              <a:t>2.1.1 </a:t>
            </a:r>
            <a:r>
              <a:rPr lang="zh-CN" altLang="en-US" dirty="0">
                <a:latin typeface="黑体" panose="02010609060101010101" pitchFamily="2" charset="-122"/>
                <a:ea typeface="黑体" panose="02010609060101010101" pitchFamily="2" charset="-122"/>
              </a:rPr>
              <a:t>前趋图定义</a:t>
            </a:r>
          </a:p>
        </p:txBody>
      </p:sp>
      <p:sp>
        <p:nvSpPr>
          <p:cNvPr id="37891" name="Rectangle 3"/>
          <p:cNvSpPr>
            <a:spLocks noGrp="1" noChangeArrowheads="1"/>
          </p:cNvSpPr>
          <p:nvPr>
            <p:ph type="body" sz="half" idx="1"/>
          </p:nvPr>
        </p:nvSpPr>
        <p:spPr>
          <a:xfrm>
            <a:off x="611188" y="1484313"/>
            <a:ext cx="8064500" cy="2881312"/>
          </a:xfrm>
        </p:spPr>
        <p:txBody>
          <a:bodyPr/>
          <a:lstStyle/>
          <a:p>
            <a:pPr algn="just"/>
            <a:r>
              <a:rPr lang="zh-CN" altLang="en-US" sz="2400" b="1" dirty="0">
                <a:latin typeface="黑体" panose="02010609060101010101" pitchFamily="2" charset="-122"/>
                <a:ea typeface="黑体" panose="02010609060101010101" pitchFamily="2" charset="-122"/>
              </a:rPr>
              <a:t>有向无循环图</a:t>
            </a:r>
          </a:p>
          <a:p>
            <a:r>
              <a:rPr lang="zh-CN" altLang="en-US" sz="2400" b="1" dirty="0">
                <a:latin typeface="黑体" panose="02010609060101010101" pitchFamily="2" charset="-122"/>
                <a:ea typeface="黑体" panose="02010609060101010101" pitchFamily="2" charset="-122"/>
              </a:rPr>
              <a:t>表示方式：	</a:t>
            </a:r>
          </a:p>
          <a:p>
            <a:pPr lvl="1"/>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1</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p1---&gt;p2</a:t>
            </a:r>
          </a:p>
          <a:p>
            <a:pPr lvl="1"/>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2</a:t>
            </a:r>
            <a:r>
              <a:rPr lang="zh-CN" altLang="en-US" sz="2400" b="1" dirty="0">
                <a:latin typeface="黑体" panose="02010609060101010101" pitchFamily="2" charset="-122"/>
                <a:ea typeface="黑体" panose="02010609060101010101" pitchFamily="2" charset="-122"/>
              </a:rPr>
              <a:t>）</a:t>
            </a:r>
            <a:r>
              <a:rPr lang="en-US" altLang="zh-CN" sz="2400" b="1" dirty="0">
                <a:latin typeface="黑体" panose="02010609060101010101" pitchFamily="2" charset="-122"/>
                <a:ea typeface="黑体" panose="02010609060101010101" pitchFamily="2" charset="-122"/>
              </a:rPr>
              <a:t>---&gt;={(p1,p2)| p1 </a:t>
            </a:r>
            <a:r>
              <a:rPr lang="zh-CN" altLang="en-US" sz="2400" b="1" dirty="0">
                <a:latin typeface="黑体" panose="02010609060101010101" pitchFamily="2" charset="-122"/>
                <a:ea typeface="黑体" panose="02010609060101010101" pitchFamily="2" charset="-122"/>
              </a:rPr>
              <a:t>必须在</a:t>
            </a:r>
            <a:r>
              <a:rPr lang="en-US" altLang="zh-CN" sz="2400" b="1" dirty="0">
                <a:latin typeface="黑体" panose="02010609060101010101" pitchFamily="2" charset="-122"/>
                <a:ea typeface="黑体" panose="02010609060101010101" pitchFamily="2" charset="-122"/>
              </a:rPr>
              <a:t>p2</a:t>
            </a:r>
            <a:r>
              <a:rPr lang="zh-CN" altLang="en-US" sz="2400" b="1" dirty="0">
                <a:latin typeface="黑体" panose="02010609060101010101" pitchFamily="2" charset="-122"/>
                <a:ea typeface="黑体" panose="02010609060101010101" pitchFamily="2" charset="-122"/>
              </a:rPr>
              <a:t>开始前完成</a:t>
            </a:r>
            <a:r>
              <a:rPr lang="en-US" altLang="zh-CN" sz="2400" b="1" dirty="0">
                <a:latin typeface="黑体" panose="02010609060101010101" pitchFamily="2" charset="-122"/>
                <a:ea typeface="黑体" panose="02010609060101010101" pitchFamily="2" charset="-122"/>
              </a:rPr>
              <a:t>}</a:t>
            </a:r>
          </a:p>
          <a:p>
            <a:endParaRPr lang="en-US" altLang="zh-CN" sz="2400" b="1" dirty="0">
              <a:latin typeface="黑体" panose="02010609060101010101" pitchFamily="2" charset="-122"/>
              <a:ea typeface="黑体" panose="02010609060101010101" pitchFamily="2" charset="-122"/>
            </a:endParaRPr>
          </a:p>
          <a:p>
            <a:r>
              <a:rPr lang="zh-CN" altLang="en-US" sz="2400" b="1" dirty="0">
                <a:latin typeface="黑体" panose="02010609060101010101" pitchFamily="2" charset="-122"/>
                <a:ea typeface="黑体" panose="02010609060101010101" pitchFamily="2" charset="-122"/>
              </a:rPr>
              <a:t>节点表示：一条语句，一个程序段，一进程。 </a:t>
            </a:r>
          </a:p>
        </p:txBody>
      </p:sp>
      <p:sp>
        <p:nvSpPr>
          <p:cNvPr id="37894" name="Oval 6"/>
          <p:cNvSpPr>
            <a:spLocks noChangeArrowheads="1"/>
          </p:cNvSpPr>
          <p:nvPr/>
        </p:nvSpPr>
        <p:spPr bwMode="auto">
          <a:xfrm>
            <a:off x="2627313" y="4581525"/>
            <a:ext cx="504825" cy="503238"/>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P1</a:t>
            </a:r>
          </a:p>
        </p:txBody>
      </p:sp>
      <p:sp>
        <p:nvSpPr>
          <p:cNvPr id="37896" name="Oval 8"/>
          <p:cNvSpPr>
            <a:spLocks noChangeArrowheads="1"/>
          </p:cNvSpPr>
          <p:nvPr/>
        </p:nvSpPr>
        <p:spPr bwMode="auto">
          <a:xfrm>
            <a:off x="4067175" y="4365625"/>
            <a:ext cx="504825" cy="503238"/>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P2</a:t>
            </a:r>
          </a:p>
        </p:txBody>
      </p:sp>
      <p:sp>
        <p:nvSpPr>
          <p:cNvPr id="37897" name="Oval 9"/>
          <p:cNvSpPr>
            <a:spLocks noChangeArrowheads="1"/>
          </p:cNvSpPr>
          <p:nvPr/>
        </p:nvSpPr>
        <p:spPr bwMode="auto">
          <a:xfrm>
            <a:off x="4067175" y="5229225"/>
            <a:ext cx="504825" cy="503238"/>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P3</a:t>
            </a:r>
          </a:p>
        </p:txBody>
      </p:sp>
      <p:sp>
        <p:nvSpPr>
          <p:cNvPr id="37898" name="Oval 10"/>
          <p:cNvSpPr>
            <a:spLocks noChangeArrowheads="1"/>
          </p:cNvSpPr>
          <p:nvPr/>
        </p:nvSpPr>
        <p:spPr bwMode="auto">
          <a:xfrm>
            <a:off x="5364163" y="4437063"/>
            <a:ext cx="504825" cy="503237"/>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P4</a:t>
            </a:r>
          </a:p>
        </p:txBody>
      </p:sp>
      <p:sp>
        <p:nvSpPr>
          <p:cNvPr id="37899" name="Line 11"/>
          <p:cNvSpPr>
            <a:spLocks noChangeShapeType="1"/>
          </p:cNvSpPr>
          <p:nvPr/>
        </p:nvSpPr>
        <p:spPr bwMode="auto">
          <a:xfrm flipV="1">
            <a:off x="3132138" y="4508500"/>
            <a:ext cx="935037" cy="2159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37900" name="Line 12"/>
          <p:cNvSpPr>
            <a:spLocks noChangeShapeType="1"/>
          </p:cNvSpPr>
          <p:nvPr/>
        </p:nvSpPr>
        <p:spPr bwMode="auto">
          <a:xfrm>
            <a:off x="3132138" y="4941888"/>
            <a:ext cx="935037" cy="4318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37901" name="Line 13"/>
          <p:cNvSpPr>
            <a:spLocks noChangeShapeType="1"/>
          </p:cNvSpPr>
          <p:nvPr/>
        </p:nvSpPr>
        <p:spPr bwMode="auto">
          <a:xfrm>
            <a:off x="4572000" y="4581525"/>
            <a:ext cx="792163" cy="71438"/>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37902" name="Line 14"/>
          <p:cNvSpPr>
            <a:spLocks noChangeShapeType="1"/>
          </p:cNvSpPr>
          <p:nvPr/>
        </p:nvSpPr>
        <p:spPr bwMode="auto">
          <a:xfrm flipV="1">
            <a:off x="4572000" y="4868863"/>
            <a:ext cx="792163" cy="576262"/>
          </a:xfrm>
          <a:prstGeom prst="line">
            <a:avLst/>
          </a:prstGeom>
          <a:noFill/>
          <a:ln w="9525">
            <a:solidFill>
              <a:schemeClr val="tx1"/>
            </a:solidFill>
            <a:miter lim="800000"/>
            <a:tailEnd type="triangle" w="med" len="med"/>
          </a:ln>
          <a:effectLst/>
        </p:spPr>
        <p:txBody>
          <a:bodyPr wrap="none"/>
          <a:lstStyle/>
          <a:p>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ct val="25000"/>
              </a:spcBef>
            </a:pPr>
            <a:r>
              <a:rPr kumimoji="1" lang="zh-CN" altLang="en-US" b="1" dirty="0">
                <a:solidFill>
                  <a:srgbClr val="000066"/>
                </a:solidFill>
                <a:latin typeface="Times New Roman" pitchFamily="18" charset="0"/>
              </a:rPr>
              <a:t>下列的进程状态变化中，</a:t>
            </a:r>
            <a:r>
              <a:rPr kumimoji="1" lang="zh-CN" altLang="en-US" b="1" u="sng" dirty="0">
                <a:solidFill>
                  <a:srgbClr val="000066"/>
                </a:solidFill>
                <a:latin typeface="Times New Roman" pitchFamily="18" charset="0"/>
              </a:rPr>
              <a:t>         </a:t>
            </a:r>
            <a:r>
              <a:rPr kumimoji="1" lang="zh-CN" altLang="en-US" b="1" dirty="0">
                <a:solidFill>
                  <a:srgbClr val="000066"/>
                </a:solidFill>
                <a:latin typeface="Times New Roman" pitchFamily="18" charset="0"/>
              </a:rPr>
              <a:t>的变化是不可能发生的。</a:t>
            </a:r>
          </a:p>
          <a:p>
            <a:pPr marL="0" indent="0">
              <a:spcBef>
                <a:spcPct val="25000"/>
              </a:spcBef>
              <a:buNone/>
            </a:pPr>
            <a:r>
              <a:rPr kumimoji="1" lang="en-US" altLang="zh-CN" dirty="0">
                <a:latin typeface="Times New Roman" pitchFamily="18" charset="0"/>
              </a:rPr>
              <a:t>A. </a:t>
            </a:r>
            <a:r>
              <a:rPr kumimoji="1" lang="zh-CN" altLang="en-US" dirty="0">
                <a:latin typeface="Times New Roman" pitchFamily="18" charset="0"/>
              </a:rPr>
              <a:t>运行→就绪			</a:t>
            </a:r>
            <a:r>
              <a:rPr kumimoji="1" lang="en-US" altLang="zh-CN" dirty="0">
                <a:latin typeface="Times New Roman" pitchFamily="18" charset="0"/>
              </a:rPr>
              <a:t>B. </a:t>
            </a:r>
            <a:r>
              <a:rPr kumimoji="1" lang="zh-CN" altLang="en-US" dirty="0">
                <a:latin typeface="Times New Roman" pitchFamily="18" charset="0"/>
              </a:rPr>
              <a:t>运行→等待</a:t>
            </a:r>
          </a:p>
          <a:p>
            <a:pPr marL="0" indent="0">
              <a:spcBef>
                <a:spcPct val="25000"/>
              </a:spcBef>
              <a:buNone/>
            </a:pPr>
            <a:r>
              <a:rPr kumimoji="1" lang="en-US" altLang="zh-CN" dirty="0">
                <a:latin typeface="Times New Roman" pitchFamily="18" charset="0"/>
              </a:rPr>
              <a:t>C. </a:t>
            </a:r>
            <a:r>
              <a:rPr kumimoji="1" lang="zh-CN" altLang="en-US" dirty="0">
                <a:latin typeface="Times New Roman" pitchFamily="18" charset="0"/>
              </a:rPr>
              <a:t>等待→运行			</a:t>
            </a:r>
            <a:r>
              <a:rPr kumimoji="1" lang="en-US" altLang="zh-CN" dirty="0">
                <a:latin typeface="Times New Roman" pitchFamily="18" charset="0"/>
              </a:rPr>
              <a:t>D. </a:t>
            </a:r>
            <a:r>
              <a:rPr kumimoji="1" lang="zh-CN" altLang="en-US" dirty="0">
                <a:latin typeface="Times New Roman" pitchFamily="18" charset="0"/>
              </a:rPr>
              <a:t>等待→就绪</a:t>
            </a:r>
          </a:p>
          <a:p>
            <a:endParaRPr lang="zh-CN" altLang="en-US" dirty="0"/>
          </a:p>
        </p:txBody>
      </p:sp>
    </p:spTree>
    <p:extLst>
      <p:ext uri="{BB962C8B-B14F-4D97-AF65-F5344CB8AC3E}">
        <p14:creationId xmlns:p14="http://schemas.microsoft.com/office/powerpoint/2010/main" val="20891033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spcBef>
                <a:spcPct val="30000"/>
              </a:spcBef>
            </a:pPr>
            <a:r>
              <a:rPr kumimoji="1" lang="zh-CN" altLang="en-US" b="1" dirty="0">
                <a:solidFill>
                  <a:srgbClr val="000066"/>
                </a:solidFill>
                <a:latin typeface="Times New Roman" pitchFamily="18" charset="0"/>
              </a:rPr>
              <a:t>下述各项中，</a:t>
            </a:r>
            <a:r>
              <a:rPr kumimoji="1" lang="zh-CN" altLang="en-US" b="1" u="sng" dirty="0">
                <a:solidFill>
                  <a:srgbClr val="000066"/>
                </a:solidFill>
                <a:latin typeface="Times New Roman" pitchFamily="18" charset="0"/>
              </a:rPr>
              <a:t>           </a:t>
            </a:r>
            <a:r>
              <a:rPr kumimoji="1" lang="zh-CN" altLang="en-US" b="1" dirty="0">
                <a:solidFill>
                  <a:srgbClr val="000066"/>
                </a:solidFill>
                <a:latin typeface="Times New Roman" pitchFamily="18" charset="0"/>
              </a:rPr>
              <a:t>不一定是引起进程切换的直接原因。</a:t>
            </a:r>
          </a:p>
          <a:p>
            <a:pPr>
              <a:spcBef>
                <a:spcPct val="30000"/>
              </a:spcBef>
              <a:buFontTx/>
              <a:buAutoNum type="alphaUcPeriod"/>
            </a:pPr>
            <a:r>
              <a:rPr kumimoji="1" lang="zh-CN" altLang="en-US" dirty="0">
                <a:latin typeface="Times New Roman" pitchFamily="18" charset="0"/>
              </a:rPr>
              <a:t>运行进程的时间片用完</a:t>
            </a:r>
          </a:p>
          <a:p>
            <a:pPr marL="0" indent="0">
              <a:spcBef>
                <a:spcPct val="30000"/>
              </a:spcBef>
              <a:buNone/>
            </a:pPr>
            <a:r>
              <a:rPr kumimoji="1" lang="en-US" altLang="zh-CN" dirty="0">
                <a:latin typeface="Times New Roman" pitchFamily="18" charset="0"/>
              </a:rPr>
              <a:t>B. </a:t>
            </a:r>
            <a:r>
              <a:rPr kumimoji="1" lang="zh-CN" altLang="en-US" dirty="0">
                <a:latin typeface="Times New Roman" pitchFamily="18" charset="0"/>
              </a:rPr>
              <a:t>运行进程出错</a:t>
            </a:r>
          </a:p>
          <a:p>
            <a:pPr marL="0" indent="0">
              <a:spcBef>
                <a:spcPct val="30000"/>
              </a:spcBef>
              <a:buNone/>
            </a:pPr>
            <a:r>
              <a:rPr kumimoji="1" lang="en-US" altLang="zh-CN" dirty="0">
                <a:latin typeface="Times New Roman" pitchFamily="18" charset="0"/>
              </a:rPr>
              <a:t>C. </a:t>
            </a:r>
            <a:r>
              <a:rPr kumimoji="1" lang="zh-CN" altLang="en-US" dirty="0">
                <a:latin typeface="Times New Roman" pitchFamily="18" charset="0"/>
              </a:rPr>
              <a:t>运行进程要等待某一事件发生</a:t>
            </a:r>
          </a:p>
          <a:p>
            <a:pPr marL="0" indent="0">
              <a:spcBef>
                <a:spcPct val="30000"/>
              </a:spcBef>
              <a:buNone/>
            </a:pPr>
            <a:r>
              <a:rPr kumimoji="1" lang="en-US" altLang="zh-CN" dirty="0">
                <a:latin typeface="Times New Roman" pitchFamily="18" charset="0"/>
              </a:rPr>
              <a:t>D. </a:t>
            </a:r>
            <a:r>
              <a:rPr kumimoji="1" lang="zh-CN" altLang="en-US" dirty="0">
                <a:latin typeface="Times New Roman" pitchFamily="18" charset="0"/>
              </a:rPr>
              <a:t>有新进程进入就绪状态</a:t>
            </a:r>
          </a:p>
          <a:p>
            <a:endParaRPr lang="zh-CN" altLang="en-US" dirty="0"/>
          </a:p>
        </p:txBody>
      </p:sp>
    </p:spTree>
    <p:extLst>
      <p:ext uri="{BB962C8B-B14F-4D97-AF65-F5344CB8AC3E}">
        <p14:creationId xmlns:p14="http://schemas.microsoft.com/office/powerpoint/2010/main" val="243276343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115616" y="764704"/>
            <a:ext cx="3960440" cy="549275"/>
          </a:xfrm>
          <a:prstGeom prst="rect">
            <a:avLst/>
          </a:prstGeom>
          <a:noFill/>
          <a:ln>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0" cap="none" spc="0" normalizeH="0" baseline="0" noProof="0" dirty="0">
                <a:ln>
                  <a:noFill/>
                </a:ln>
                <a:solidFill>
                  <a:schemeClr val="accent2"/>
                </a:solidFill>
                <a:effectLst/>
                <a:uLnTx/>
                <a:uFillTx/>
                <a:latin typeface="黑体" panose="02010609060101010101" pitchFamily="2" charset="-122"/>
                <a:ea typeface="黑体" panose="02010609060101010101" pitchFamily="2" charset="-122"/>
                <a:cs typeface="+mj-cs"/>
              </a:rPr>
              <a:t>2.2 </a:t>
            </a:r>
            <a:r>
              <a:rPr kumimoji="0" lang="zh-CN" altLang="en-US" sz="3200" b="1" i="0" u="none" strike="noStrike" kern="0" cap="none" spc="0" normalizeH="0" baseline="0" noProof="0" dirty="0">
                <a:ln>
                  <a:noFill/>
                </a:ln>
                <a:solidFill>
                  <a:schemeClr val="accent2"/>
                </a:solidFill>
                <a:effectLst/>
                <a:uLnTx/>
                <a:uFillTx/>
                <a:latin typeface="黑体" panose="02010609060101010101" pitchFamily="2" charset="-122"/>
                <a:ea typeface="黑体" panose="02010609060101010101" pitchFamily="2" charset="-122"/>
                <a:cs typeface="+mj-cs"/>
              </a:rPr>
              <a:t>进程控制</a:t>
            </a:r>
          </a:p>
        </p:txBody>
      </p:sp>
      <p:sp>
        <p:nvSpPr>
          <p:cNvPr id="15" name="Text Box 3"/>
          <p:cNvSpPr txBox="1">
            <a:spLocks noChangeArrowheads="1"/>
          </p:cNvSpPr>
          <p:nvPr/>
        </p:nvSpPr>
        <p:spPr bwMode="auto">
          <a:xfrm>
            <a:off x="2627784" y="1772816"/>
            <a:ext cx="4230645" cy="2379113"/>
          </a:xfrm>
          <a:prstGeom prst="rect">
            <a:avLst/>
          </a:prstGeom>
          <a:noFill/>
          <a:ln w="9525">
            <a:noFill/>
            <a:miter lim="800000"/>
          </a:ln>
          <a:effectLst/>
        </p:spPr>
        <p:txBody>
          <a:bodyPr wrap="none">
            <a:spAutoFit/>
          </a:bodyPr>
          <a:lstStyle/>
          <a:p>
            <a:pPr marL="342900" indent="-342900">
              <a:lnSpc>
                <a:spcPct val="90000"/>
              </a:lnSpc>
              <a:spcBef>
                <a:spcPct val="20000"/>
              </a:spcBef>
              <a:buClr>
                <a:schemeClr val="folHlink"/>
              </a:buClr>
              <a:buSzPct val="60000"/>
            </a:pPr>
            <a:r>
              <a:rPr lang="en-US" altLang="zh-CN" dirty="0">
                <a:effectLst/>
                <a:latin typeface="+mn-lt"/>
                <a:ea typeface="+mn-ea"/>
                <a:hlinkClick r:id="" action="ppaction://hlinkshowjump?jump=nextslide"/>
              </a:rPr>
              <a:t>2.2.1   </a:t>
            </a:r>
            <a:r>
              <a:rPr lang="zh-CN" altLang="en-US" dirty="0">
                <a:effectLst/>
                <a:latin typeface="+mn-lt"/>
                <a:ea typeface="+mn-ea"/>
                <a:hlinkClick r:id="" action="ppaction://hlinkshowjump?jump=nextslide"/>
              </a:rPr>
              <a:t>进程的创建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2" action="ppaction://hlinksldjump"/>
              </a:rPr>
              <a:t>2.2.2   </a:t>
            </a:r>
            <a:r>
              <a:rPr lang="zh-CN" altLang="en-US" dirty="0">
                <a:effectLst/>
                <a:latin typeface="+mn-lt"/>
                <a:ea typeface="+mn-ea"/>
                <a:hlinkClick r:id="rId2" action="ppaction://hlinksldjump"/>
              </a:rPr>
              <a:t>进程的终止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3" action="ppaction://hlinksldjump"/>
              </a:rPr>
              <a:t>2.2.3   </a:t>
            </a:r>
            <a:r>
              <a:rPr lang="zh-CN" altLang="en-US" dirty="0">
                <a:effectLst/>
                <a:latin typeface="+mn-lt"/>
                <a:ea typeface="+mn-ea"/>
                <a:hlinkClick r:id="rId3" action="ppaction://hlinksldjump"/>
              </a:rPr>
              <a:t>进程的阻塞与唤醒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4" action="ppaction://hlinksldjump"/>
              </a:rPr>
              <a:t>2.2.4   </a:t>
            </a:r>
            <a:r>
              <a:rPr lang="zh-CN" altLang="en-US" dirty="0">
                <a:effectLst/>
                <a:latin typeface="+mn-lt"/>
                <a:ea typeface="+mn-ea"/>
                <a:hlinkClick r:id="rId4" action="ppaction://hlinksldjump"/>
              </a:rPr>
              <a:t>进程的挂起与激活 </a:t>
            </a:r>
            <a:endParaRPr lang="zh-CN" altLang="en-US" dirty="0">
              <a:effectLst/>
              <a:latin typeface="+mn-lt"/>
              <a:ea typeface="+mn-ea"/>
            </a:endParaRPr>
          </a:p>
          <a:p>
            <a:pPr marL="342900" indent="-342900">
              <a:lnSpc>
                <a:spcPct val="90000"/>
              </a:lnSpc>
              <a:spcBef>
                <a:spcPct val="20000"/>
              </a:spcBef>
              <a:buClr>
                <a:schemeClr val="folHlink"/>
              </a:buClr>
              <a:buSzPct val="60000"/>
            </a:pPr>
            <a:endParaRPr lang="zh-CN" altLang="en-US" dirty="0">
              <a:effectLst/>
              <a:latin typeface="+mn-lt"/>
              <a:ea typeface="+mn-ea"/>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Text Box 3"/>
          <p:cNvSpPr txBox="1">
            <a:spLocks noChangeArrowheads="1"/>
          </p:cNvSpPr>
          <p:nvPr/>
        </p:nvSpPr>
        <p:spPr bwMode="auto">
          <a:xfrm>
            <a:off x="381000" y="1981200"/>
            <a:ext cx="8382000" cy="1006475"/>
          </a:xfrm>
          <a:prstGeom prst="rect">
            <a:avLst/>
          </a:prstGeom>
          <a:noFill/>
          <a:ln w="9525">
            <a:noFill/>
            <a:miter lim="800000"/>
          </a:ln>
          <a:effectLst/>
        </p:spPr>
        <p:txBody>
          <a:bodyPr>
            <a:spAutoFit/>
          </a:bodyPr>
          <a:lstStyle/>
          <a:p>
            <a:r>
              <a:rPr kumimoji="1" lang="en-US" altLang="zh-CN" sz="2000" b="0" dirty="0">
                <a:effectLst/>
                <a:latin typeface="宋体" panose="02010600030101010101" pitchFamily="2" charset="-122"/>
                <a:ea typeface="宋体" panose="02010600030101010101" pitchFamily="2" charset="-122"/>
              </a:rPr>
              <a:t>    </a:t>
            </a:r>
            <a:r>
              <a:rPr kumimoji="1" lang="zh-CN" altLang="en-US" sz="2000" dirty="0">
                <a:effectLst/>
                <a:latin typeface="楷体_GB2312" pitchFamily="49" charset="-122"/>
                <a:ea typeface="楷体_GB2312" pitchFamily="49" charset="-122"/>
              </a:rPr>
              <a:t>对系统中所有进程</a:t>
            </a:r>
            <a:r>
              <a:rPr kumimoji="1" lang="zh-CN" altLang="en-US" sz="2000" dirty="0">
                <a:solidFill>
                  <a:srgbClr val="FF0000"/>
                </a:solidFill>
                <a:effectLst/>
                <a:latin typeface="楷体_GB2312" pitchFamily="49" charset="-122"/>
                <a:ea typeface="楷体_GB2312" pitchFamily="49" charset="-122"/>
              </a:rPr>
              <a:t>从创建、存在到消亡</a:t>
            </a:r>
            <a:r>
              <a:rPr kumimoji="1" lang="zh-CN" altLang="en-US" sz="2000" dirty="0">
                <a:effectLst/>
                <a:latin typeface="楷体_GB2312" pitchFamily="49" charset="-122"/>
                <a:ea typeface="楷体_GB2312" pitchFamily="49" charset="-122"/>
              </a:rPr>
              <a:t>的全过程实施有效的管理和控制。具有创建新进程、对运行进程进行控制、撤销进程的能力。进程控制由</a:t>
            </a:r>
            <a:r>
              <a:rPr kumimoji="1" lang="en-US" altLang="zh-CN" sz="2000" dirty="0">
                <a:effectLst/>
                <a:latin typeface="楷体_GB2312" pitchFamily="49" charset="-122"/>
                <a:ea typeface="楷体_GB2312" pitchFamily="49" charset="-122"/>
              </a:rPr>
              <a:t>OS</a:t>
            </a:r>
            <a:r>
              <a:rPr kumimoji="1" lang="zh-CN" altLang="en-US" sz="2000" dirty="0">
                <a:effectLst/>
                <a:latin typeface="楷体_GB2312" pitchFamily="49" charset="-122"/>
                <a:ea typeface="楷体_GB2312" pitchFamily="49" charset="-122"/>
              </a:rPr>
              <a:t>系统的</a:t>
            </a:r>
            <a:r>
              <a:rPr kumimoji="1" lang="zh-CN" altLang="en-US" sz="2000" dirty="0">
                <a:solidFill>
                  <a:srgbClr val="FF0000"/>
                </a:solidFill>
                <a:effectLst/>
                <a:latin typeface="楷体_GB2312" pitchFamily="49" charset="-122"/>
                <a:ea typeface="楷体_GB2312" pitchFamily="49" charset="-122"/>
              </a:rPr>
              <a:t>内核</a:t>
            </a:r>
            <a:r>
              <a:rPr kumimoji="1" lang="zh-CN" altLang="en-US" sz="2000" dirty="0">
                <a:effectLst/>
                <a:latin typeface="楷体_GB2312" pitchFamily="49" charset="-122"/>
                <a:ea typeface="楷体_GB2312" pitchFamily="49" charset="-122"/>
              </a:rPr>
              <a:t>完成，内核通过</a:t>
            </a:r>
            <a:r>
              <a:rPr kumimoji="1" lang="zh-CN" altLang="en-US" sz="2000" dirty="0">
                <a:solidFill>
                  <a:srgbClr val="FF0000"/>
                </a:solidFill>
                <a:effectLst/>
                <a:latin typeface="楷体_GB2312" pitchFamily="49" charset="-122"/>
                <a:ea typeface="楷体_GB2312" pitchFamily="49" charset="-122"/>
              </a:rPr>
              <a:t>原语操作</a:t>
            </a:r>
            <a:r>
              <a:rPr kumimoji="1" lang="zh-CN" altLang="en-US" sz="2000" dirty="0">
                <a:effectLst/>
                <a:latin typeface="楷体_GB2312" pitchFamily="49" charset="-122"/>
                <a:ea typeface="楷体_GB2312" pitchFamily="49" charset="-122"/>
              </a:rPr>
              <a:t>来实现。 </a:t>
            </a:r>
          </a:p>
        </p:txBody>
      </p:sp>
      <p:sp>
        <p:nvSpPr>
          <p:cNvPr id="579588" name="Text Box 4"/>
          <p:cNvSpPr txBox="1">
            <a:spLocks noChangeArrowheads="1"/>
          </p:cNvSpPr>
          <p:nvPr/>
        </p:nvSpPr>
        <p:spPr bwMode="auto">
          <a:xfrm>
            <a:off x="381000" y="1447800"/>
            <a:ext cx="3657600" cy="457200"/>
          </a:xfrm>
          <a:prstGeom prst="rect">
            <a:avLst/>
          </a:prstGeom>
          <a:noFill/>
          <a:ln w="9525">
            <a:noFill/>
            <a:miter lim="800000"/>
          </a:ln>
          <a:effectLst/>
        </p:spPr>
        <p:txBody>
          <a:bodyPr>
            <a:spAutoFit/>
          </a:bodyPr>
          <a:lstStyle/>
          <a:p>
            <a:r>
              <a:rPr kumimoji="1" lang="zh-CN" altLang="en-US" sz="2400" u="sng" dirty="0">
                <a:effectLst/>
                <a:latin typeface="楷体_GB2312" pitchFamily="49" charset="-122"/>
                <a:ea typeface="楷体_GB2312" pitchFamily="49" charset="-122"/>
              </a:rPr>
              <a:t>进程控制的任务</a:t>
            </a:r>
          </a:p>
        </p:txBody>
      </p:sp>
      <p:sp>
        <p:nvSpPr>
          <p:cNvPr id="579589" name="Text Box 5"/>
          <p:cNvSpPr txBox="1">
            <a:spLocks noChangeArrowheads="1"/>
          </p:cNvSpPr>
          <p:nvPr/>
        </p:nvSpPr>
        <p:spPr bwMode="auto">
          <a:xfrm>
            <a:off x="457200" y="3276600"/>
            <a:ext cx="8229600" cy="1015663"/>
          </a:xfrm>
          <a:prstGeom prst="rect">
            <a:avLst/>
          </a:prstGeom>
          <a:noFill/>
          <a:ln w="9525">
            <a:noFill/>
            <a:miter lim="800000"/>
          </a:ln>
          <a:effectLst/>
        </p:spPr>
        <p:txBody>
          <a:bodyPr>
            <a:spAutoFit/>
          </a:bodyPr>
          <a:lstStyle/>
          <a:p>
            <a:r>
              <a:rPr kumimoji="1" lang="zh-CN" altLang="en-US" sz="2400" u="sng" dirty="0">
                <a:effectLst/>
                <a:latin typeface="楷体_GB2312" pitchFamily="49" charset="-122"/>
                <a:ea typeface="楷体_GB2312" pitchFamily="49" charset="-122"/>
              </a:rPr>
              <a:t>处理机的两种状态：  </a:t>
            </a:r>
            <a:r>
              <a:rPr lang="zh-CN" altLang="en-US" sz="2000" dirty="0">
                <a:effectLst/>
                <a:latin typeface="黑体" panose="02010609060101010101" pitchFamily="2" charset="-122"/>
                <a:ea typeface="黑体" panose="02010609060101010101" pitchFamily="2" charset="-122"/>
              </a:rPr>
              <a:t>防止</a:t>
            </a:r>
            <a:r>
              <a:rPr lang="en-US" altLang="zh-CN" sz="2000" dirty="0">
                <a:effectLst/>
                <a:latin typeface="黑体" panose="02010609060101010101" pitchFamily="2" charset="-122"/>
                <a:ea typeface="黑体" panose="02010609060101010101" pitchFamily="2" charset="-122"/>
              </a:rPr>
              <a:t>OS</a:t>
            </a:r>
            <a:r>
              <a:rPr lang="zh-CN" altLang="en-US" sz="2000" dirty="0">
                <a:effectLst/>
                <a:latin typeface="黑体" panose="02010609060101010101" pitchFamily="2" charset="-122"/>
                <a:ea typeface="黑体" panose="02010609060101010101" pitchFamily="2" charset="-122"/>
              </a:rPr>
              <a:t>本身和关键数据遭受应用程序的破坏</a:t>
            </a:r>
          </a:p>
          <a:p>
            <a:r>
              <a:rPr kumimoji="1" lang="zh-CN" altLang="en-US" sz="2400" u="sng" dirty="0">
                <a:effectLst/>
                <a:latin typeface="楷体_GB2312" pitchFamily="49" charset="-122"/>
                <a:ea typeface="楷体_GB2312" pitchFamily="49" charset="-122"/>
              </a:rPr>
              <a:t> </a:t>
            </a:r>
          </a:p>
        </p:txBody>
      </p:sp>
      <p:sp>
        <p:nvSpPr>
          <p:cNvPr id="579590" name="Text Box 6"/>
          <p:cNvSpPr txBox="1">
            <a:spLocks noChangeArrowheads="1"/>
          </p:cNvSpPr>
          <p:nvPr/>
        </p:nvSpPr>
        <p:spPr bwMode="auto">
          <a:xfrm>
            <a:off x="533400" y="3962400"/>
            <a:ext cx="8229600" cy="762000"/>
          </a:xfrm>
          <a:prstGeom prst="rect">
            <a:avLst/>
          </a:prstGeom>
          <a:noFill/>
          <a:ln w="9525">
            <a:noFill/>
            <a:miter lim="800000"/>
          </a:ln>
          <a:effectLst/>
        </p:spPr>
        <p:txBody>
          <a:bodyPr>
            <a:spAutoFit/>
          </a:bodyPr>
          <a:lstStyle/>
          <a:p>
            <a:r>
              <a:rPr kumimoji="1" lang="zh-CN" altLang="en-US" sz="2000" dirty="0">
                <a:solidFill>
                  <a:srgbClr val="FF0000"/>
                </a:solidFill>
                <a:effectLst/>
                <a:latin typeface="楷体_GB2312" pitchFamily="49" charset="-122"/>
                <a:ea typeface="楷体_GB2312" pitchFamily="49" charset="-122"/>
              </a:rPr>
              <a:t>核心态</a:t>
            </a:r>
            <a:r>
              <a:rPr kumimoji="1" lang="en-US" altLang="zh-CN" sz="2000" dirty="0">
                <a:effectLst/>
                <a:latin typeface="Times New Roman" panose="02020603050405020304"/>
                <a:ea typeface="楷体_GB2312" pitchFamily="49" charset="-122"/>
              </a:rPr>
              <a:t>——</a:t>
            </a:r>
            <a:r>
              <a:rPr kumimoji="1" lang="zh-CN" altLang="en-US" sz="2000" dirty="0">
                <a:effectLst/>
                <a:latin typeface="楷体_GB2312" pitchFamily="49" charset="-122"/>
                <a:ea typeface="楷体_GB2312" pitchFamily="49" charset="-122"/>
              </a:rPr>
              <a:t>又称管态或系统态，使</a:t>
            </a:r>
            <a:r>
              <a:rPr kumimoji="1" lang="en-US" altLang="zh-CN" sz="2000" dirty="0">
                <a:effectLst/>
                <a:latin typeface="楷体_GB2312" pitchFamily="49" charset="-122"/>
                <a:ea typeface="楷体_GB2312" pitchFamily="49" charset="-122"/>
              </a:rPr>
              <a:t>OS</a:t>
            </a:r>
            <a:r>
              <a:rPr kumimoji="1" lang="zh-CN" altLang="en-US" sz="2000" dirty="0">
                <a:effectLst/>
                <a:latin typeface="楷体_GB2312" pitchFamily="49" charset="-122"/>
                <a:ea typeface="楷体_GB2312" pitchFamily="49" charset="-122"/>
              </a:rPr>
              <a:t>管理程序执行时机器所处的状态。具有较高特权，能执行</a:t>
            </a:r>
            <a:r>
              <a:rPr kumimoji="1" lang="zh-CN" altLang="en-US" sz="2000" dirty="0">
                <a:solidFill>
                  <a:srgbClr val="FF0000"/>
                </a:solidFill>
                <a:effectLst/>
                <a:latin typeface="楷体_GB2312" pitchFamily="49" charset="-122"/>
                <a:ea typeface="楷体_GB2312" pitchFamily="49" charset="-122"/>
              </a:rPr>
              <a:t>一切</a:t>
            </a:r>
            <a:r>
              <a:rPr kumimoji="1" lang="zh-CN" altLang="en-US" sz="2000" dirty="0">
                <a:effectLst/>
                <a:latin typeface="楷体_GB2312" pitchFamily="49" charset="-122"/>
                <a:ea typeface="楷体_GB2312" pitchFamily="49" charset="-122"/>
              </a:rPr>
              <a:t>指令，访问所有寄存器和存储区。</a:t>
            </a:r>
            <a:r>
              <a:rPr kumimoji="1" lang="zh-CN" altLang="en-US" sz="2400" dirty="0">
                <a:effectLst/>
                <a:latin typeface="楷体_GB2312" pitchFamily="49" charset="-122"/>
                <a:ea typeface="楷体_GB2312" pitchFamily="49" charset="-122"/>
              </a:rPr>
              <a:t> </a:t>
            </a:r>
          </a:p>
        </p:txBody>
      </p:sp>
      <p:sp>
        <p:nvSpPr>
          <p:cNvPr id="579591" name="Text Box 7"/>
          <p:cNvSpPr txBox="1">
            <a:spLocks noChangeArrowheads="1"/>
          </p:cNvSpPr>
          <p:nvPr/>
        </p:nvSpPr>
        <p:spPr bwMode="auto">
          <a:xfrm>
            <a:off x="533400" y="5029200"/>
            <a:ext cx="8305800" cy="701675"/>
          </a:xfrm>
          <a:prstGeom prst="rect">
            <a:avLst/>
          </a:prstGeom>
          <a:noFill/>
          <a:ln w="9525">
            <a:noFill/>
            <a:miter lim="800000"/>
          </a:ln>
          <a:effectLst/>
        </p:spPr>
        <p:txBody>
          <a:bodyPr>
            <a:spAutoFit/>
          </a:bodyPr>
          <a:lstStyle/>
          <a:p>
            <a:r>
              <a:rPr kumimoji="1" lang="zh-CN" altLang="en-US" sz="2000" dirty="0">
                <a:solidFill>
                  <a:srgbClr val="FF0000"/>
                </a:solidFill>
                <a:effectLst/>
                <a:latin typeface="楷体_GB2312" pitchFamily="49" charset="-122"/>
                <a:ea typeface="楷体_GB2312" pitchFamily="49" charset="-122"/>
              </a:rPr>
              <a:t>用户态</a:t>
            </a:r>
            <a:r>
              <a:rPr kumimoji="1" lang="en-US" altLang="zh-CN" sz="2000" dirty="0">
                <a:effectLst/>
                <a:latin typeface="Times New Roman" panose="02020603050405020304"/>
                <a:ea typeface="楷体_GB2312" pitchFamily="49" charset="-122"/>
              </a:rPr>
              <a:t>——</a:t>
            </a:r>
            <a:r>
              <a:rPr kumimoji="1" lang="zh-CN" altLang="en-US" sz="2000" dirty="0">
                <a:effectLst/>
                <a:latin typeface="楷体_GB2312" pitchFamily="49" charset="-122"/>
                <a:ea typeface="楷体_GB2312" pitchFamily="49" charset="-122"/>
              </a:rPr>
              <a:t>又称目态，是用户程序执行时机器所处的状态。具有较低特权的执行状态，只能执行</a:t>
            </a:r>
            <a:r>
              <a:rPr kumimoji="1" lang="zh-CN" altLang="en-US" sz="2000" dirty="0">
                <a:solidFill>
                  <a:srgbClr val="FF0000"/>
                </a:solidFill>
                <a:effectLst/>
                <a:latin typeface="楷体_GB2312" pitchFamily="49" charset="-122"/>
                <a:ea typeface="楷体_GB2312" pitchFamily="49" charset="-122"/>
              </a:rPr>
              <a:t>规定</a:t>
            </a:r>
            <a:r>
              <a:rPr kumimoji="1" lang="zh-CN" altLang="en-US" sz="2000" dirty="0">
                <a:effectLst/>
                <a:latin typeface="楷体_GB2312" pitchFamily="49" charset="-122"/>
                <a:ea typeface="楷体_GB2312" pitchFamily="49" charset="-122"/>
              </a:rPr>
              <a:t>的指令，访问指定的寄存器和存储区。</a:t>
            </a:r>
            <a:r>
              <a:rPr kumimoji="1" lang="zh-CN" altLang="en-US" sz="2000" dirty="0">
                <a:effectLst/>
                <a:latin typeface="Times New Roman" panose="02020603050405020304" pitchFamily="18" charset="0"/>
                <a:ea typeface="宋体" panose="02010600030101010101" pitchFamily="2" charset="-122"/>
              </a:rPr>
              <a:t> </a:t>
            </a:r>
          </a:p>
        </p:txBody>
      </p:sp>
      <p:sp>
        <p:nvSpPr>
          <p:cNvPr id="579592" name="Rectangle 8"/>
          <p:cNvSpPr>
            <a:spLocks noChangeArrowheads="1"/>
          </p:cNvSpPr>
          <p:nvPr/>
        </p:nvSpPr>
        <p:spPr bwMode="auto">
          <a:xfrm>
            <a:off x="381000" y="609600"/>
            <a:ext cx="8532813" cy="549275"/>
          </a:xfrm>
          <a:prstGeom prst="rect">
            <a:avLst/>
          </a:prstGeom>
          <a:noFill/>
          <a:ln w="9525">
            <a:noFill/>
            <a:miter lim="800000"/>
          </a:ln>
        </p:spPr>
        <p:txBody>
          <a:bodyPr/>
          <a:lstStyle/>
          <a:p>
            <a:pPr>
              <a:spcBef>
                <a:spcPct val="0"/>
              </a:spcBef>
            </a:pPr>
            <a:r>
              <a:rPr lang="zh-CN" altLang="en-US" dirty="0">
                <a:solidFill>
                  <a:schemeClr val="accent2"/>
                </a:solidFill>
                <a:effectLst>
                  <a:outerShdw blurRad="38100" dist="38100" dir="2700000" algn="tl">
                    <a:srgbClr val="C0C0C0"/>
                  </a:outerShdw>
                </a:effectLst>
                <a:latin typeface="黑体" panose="02010609060101010101" pitchFamily="2" charset="-122"/>
                <a:ea typeface="黑体" panose="02010609060101010101" pitchFamily="2" charset="-122"/>
              </a:rPr>
              <a:t>概述</a:t>
            </a:r>
          </a:p>
        </p:txBody>
      </p:sp>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228600" y="914400"/>
            <a:ext cx="8077200" cy="457200"/>
          </a:xfrm>
          <a:prstGeom prst="rect">
            <a:avLst/>
          </a:prstGeom>
          <a:noFill/>
          <a:ln w="9525">
            <a:noFill/>
            <a:miter lim="800000"/>
          </a:ln>
          <a:effectLst/>
        </p:spPr>
        <p:txBody>
          <a:bodyPr>
            <a:spAutoFit/>
          </a:bodyPr>
          <a:lstStyle/>
          <a:p>
            <a:pPr>
              <a:spcBef>
                <a:spcPct val="0"/>
              </a:spcBef>
            </a:pPr>
            <a:r>
              <a:rPr kumimoji="1" lang="zh-CN" altLang="en-US" sz="2400">
                <a:solidFill>
                  <a:srgbClr val="FF0000"/>
                </a:solidFill>
                <a:effectLst/>
                <a:latin typeface="楷体_GB2312" pitchFamily="49" charset="-122"/>
                <a:ea typeface="楷体_GB2312" pitchFamily="49" charset="-122"/>
              </a:rPr>
              <a:t>内核：</a:t>
            </a:r>
            <a:r>
              <a:rPr kumimoji="1" lang="zh-CN" altLang="en-US" sz="2400">
                <a:effectLst/>
                <a:latin typeface="楷体_GB2312" pitchFamily="49" charset="-122"/>
                <a:ea typeface="楷体_GB2312" pitchFamily="49" charset="-122"/>
              </a:rPr>
              <a:t>基于硬件的第一次软件扩充，并常驻内存。 </a:t>
            </a:r>
          </a:p>
        </p:txBody>
      </p:sp>
      <p:sp>
        <p:nvSpPr>
          <p:cNvPr id="580611" name="Rectangle 3"/>
          <p:cNvSpPr>
            <a:spLocks noChangeArrowheads="1"/>
          </p:cNvSpPr>
          <p:nvPr/>
        </p:nvSpPr>
        <p:spPr bwMode="auto">
          <a:xfrm>
            <a:off x="304800" y="1371600"/>
            <a:ext cx="8382000" cy="701675"/>
          </a:xfrm>
          <a:prstGeom prst="rect">
            <a:avLst/>
          </a:prstGeom>
          <a:noFill/>
          <a:ln w="9525">
            <a:noFill/>
            <a:miter lim="800000"/>
          </a:ln>
          <a:effectLst/>
        </p:spPr>
        <p:txBody>
          <a:bodyPr>
            <a:spAutoFit/>
          </a:bodyPr>
          <a:lstStyle/>
          <a:p>
            <a:pPr algn="just">
              <a:spcBef>
                <a:spcPct val="0"/>
              </a:spcBef>
            </a:pPr>
            <a:r>
              <a:rPr kumimoji="1" lang="zh-CN" altLang="en-US" sz="2000">
                <a:effectLst/>
                <a:latin typeface="楷体_GB2312" pitchFamily="49" charset="-122"/>
                <a:ea typeface="楷体_GB2312" pitchFamily="49" charset="-122"/>
              </a:rPr>
              <a:t>内核的功能</a:t>
            </a:r>
            <a:r>
              <a:rPr kumimoji="1" lang="en-US" altLang="zh-CN" sz="2000">
                <a:effectLst/>
                <a:latin typeface="Times New Roman" panose="02020603050405020304"/>
                <a:ea typeface="楷体_GB2312" pitchFamily="49" charset="-122"/>
              </a:rPr>
              <a:t>——</a:t>
            </a:r>
            <a:r>
              <a:rPr kumimoji="1" lang="zh-CN" altLang="en-US" sz="2000">
                <a:effectLst/>
                <a:latin typeface="楷体_GB2312" pitchFamily="49" charset="-122"/>
                <a:ea typeface="楷体_GB2312" pitchFamily="49" charset="-122"/>
              </a:rPr>
              <a:t>支撑功能（中断处理、时钟管理、原语操作）                   </a:t>
            </a:r>
          </a:p>
          <a:p>
            <a:pPr eaLnBrk="0" hangingPunct="0">
              <a:spcBef>
                <a:spcPct val="0"/>
              </a:spcBef>
            </a:pPr>
            <a:r>
              <a:rPr kumimoji="1" lang="zh-CN" altLang="en-US" sz="2000">
                <a:effectLst/>
                <a:latin typeface="楷体_GB2312" pitchFamily="49" charset="-122"/>
                <a:ea typeface="楷体_GB2312" pitchFamily="49" charset="-122"/>
              </a:rPr>
              <a:t>      	       资源管理（进程管理、存储器管理、设备管理）</a:t>
            </a:r>
            <a:r>
              <a:rPr kumimoji="1" lang="zh-CN" altLang="en-US" sz="2000">
                <a:effectLst/>
                <a:latin typeface="Times New Roman" panose="02020603050405020304" pitchFamily="18" charset="0"/>
                <a:ea typeface="宋体" panose="02010600030101010101" pitchFamily="2" charset="-122"/>
              </a:rPr>
              <a:t> </a:t>
            </a:r>
          </a:p>
        </p:txBody>
      </p:sp>
      <p:sp>
        <p:nvSpPr>
          <p:cNvPr id="580612" name="Rectangle 4"/>
          <p:cNvSpPr>
            <a:spLocks noChangeArrowheads="1"/>
          </p:cNvSpPr>
          <p:nvPr/>
        </p:nvSpPr>
        <p:spPr bwMode="auto">
          <a:xfrm>
            <a:off x="228600" y="2438400"/>
            <a:ext cx="8534400" cy="1138773"/>
          </a:xfrm>
          <a:prstGeom prst="rect">
            <a:avLst/>
          </a:prstGeom>
          <a:noFill/>
          <a:ln w="9525">
            <a:noFill/>
            <a:miter lim="800000"/>
          </a:ln>
          <a:effectLst/>
        </p:spPr>
        <p:txBody>
          <a:bodyPr>
            <a:spAutoFit/>
          </a:bodyPr>
          <a:lstStyle/>
          <a:p>
            <a:pPr>
              <a:spcBef>
                <a:spcPct val="0"/>
              </a:spcBef>
            </a:pPr>
            <a:r>
              <a:rPr kumimoji="1" lang="zh-CN" altLang="en-US" sz="2400" dirty="0">
                <a:solidFill>
                  <a:srgbClr val="FF0000"/>
                </a:solidFill>
                <a:effectLst/>
                <a:latin typeface="楷体_GB2312" pitchFamily="49" charset="-122"/>
                <a:ea typeface="楷体_GB2312" pitchFamily="49" charset="-122"/>
              </a:rPr>
              <a:t>原语：</a:t>
            </a:r>
            <a:r>
              <a:rPr kumimoji="1" lang="zh-CN" altLang="en-US" sz="2000" dirty="0">
                <a:effectLst/>
                <a:latin typeface="楷体_GB2312" pitchFamily="49" charset="-122"/>
                <a:ea typeface="楷体_GB2312" pitchFamily="49" charset="-122"/>
              </a:rPr>
              <a:t>由若干指令构成，用于完成一定功能的一段程序。原语在执行期间</a:t>
            </a:r>
            <a:r>
              <a:rPr kumimoji="1" lang="zh-CN" altLang="en-US" sz="2000" dirty="0">
                <a:solidFill>
                  <a:srgbClr val="FF0000"/>
                </a:solidFill>
                <a:effectLst/>
                <a:latin typeface="楷体_GB2312" pitchFamily="49" charset="-122"/>
                <a:ea typeface="楷体_GB2312" pitchFamily="49" charset="-122"/>
              </a:rPr>
              <a:t>不可分割</a:t>
            </a:r>
            <a:r>
              <a:rPr kumimoji="1" lang="zh-CN" altLang="en-US" sz="2000" dirty="0">
                <a:effectLst/>
                <a:latin typeface="楷体_GB2312" pitchFamily="49" charset="-122"/>
                <a:ea typeface="楷体_GB2312" pitchFamily="49" charset="-122"/>
              </a:rPr>
              <a:t>，所以原语操作具有原子性。（要么全做，要么全不做；</a:t>
            </a:r>
            <a:r>
              <a:rPr kumimoji="1" lang="zh-CN" altLang="en-US" sz="2000" dirty="0">
                <a:solidFill>
                  <a:srgbClr val="FF0000"/>
                </a:solidFill>
                <a:effectLst/>
                <a:latin typeface="楷体_GB2312" pitchFamily="49" charset="-122"/>
                <a:ea typeface="楷体_GB2312" pitchFamily="49" charset="-122"/>
              </a:rPr>
              <a:t>关中断</a:t>
            </a:r>
            <a:r>
              <a:rPr kumimoji="1" lang="zh-CN" altLang="en-US" sz="2000" dirty="0">
                <a:effectLst/>
                <a:latin typeface="楷体_GB2312" pitchFamily="49" charset="-122"/>
                <a:ea typeface="楷体_GB2312" pitchFamily="49" charset="-122"/>
              </a:rPr>
              <a:t>下完成，不允许被中断）</a:t>
            </a:r>
            <a:r>
              <a:rPr kumimoji="1" lang="zh-CN" altLang="en-US" sz="2400" b="0" dirty="0">
                <a:effectLst/>
                <a:latin typeface="楷体_GB2312" pitchFamily="49" charset="-122"/>
                <a:ea typeface="楷体_GB2312" pitchFamily="49" charset="-122"/>
              </a:rPr>
              <a:t> </a:t>
            </a:r>
          </a:p>
        </p:txBody>
      </p:sp>
      <p:sp>
        <p:nvSpPr>
          <p:cNvPr id="580613" name="Rectangle 5"/>
          <p:cNvSpPr>
            <a:spLocks noChangeArrowheads="1"/>
          </p:cNvSpPr>
          <p:nvPr/>
        </p:nvSpPr>
        <p:spPr bwMode="auto">
          <a:xfrm>
            <a:off x="304800" y="3733800"/>
            <a:ext cx="8610600" cy="461665"/>
          </a:xfrm>
          <a:prstGeom prst="rect">
            <a:avLst/>
          </a:prstGeom>
          <a:noFill/>
          <a:ln w="9525">
            <a:noFill/>
            <a:miter lim="800000"/>
          </a:ln>
          <a:effectLst/>
        </p:spPr>
        <p:txBody>
          <a:bodyPr>
            <a:spAutoFit/>
          </a:bodyPr>
          <a:lstStyle/>
          <a:p>
            <a:pPr>
              <a:spcBef>
                <a:spcPct val="0"/>
              </a:spcBef>
            </a:pPr>
            <a:r>
              <a:rPr kumimoji="1" lang="zh-CN" altLang="en-US" sz="2400" u="sng" dirty="0">
                <a:solidFill>
                  <a:srgbClr val="FF0000"/>
                </a:solidFill>
                <a:effectLst/>
                <a:latin typeface="楷体_GB2312" pitchFamily="49" charset="-122"/>
                <a:ea typeface="楷体_GB2312" pitchFamily="49" charset="-122"/>
              </a:rPr>
              <a:t>常用的进程控制原语 ：</a:t>
            </a:r>
          </a:p>
        </p:txBody>
      </p:sp>
      <p:sp>
        <p:nvSpPr>
          <p:cNvPr id="580614" name="Rectangle 6"/>
          <p:cNvSpPr>
            <a:spLocks noChangeArrowheads="1"/>
          </p:cNvSpPr>
          <p:nvPr/>
        </p:nvSpPr>
        <p:spPr bwMode="auto">
          <a:xfrm>
            <a:off x="304800" y="4191000"/>
            <a:ext cx="8305800" cy="1920875"/>
          </a:xfrm>
          <a:prstGeom prst="rect">
            <a:avLst/>
          </a:prstGeom>
          <a:noFill/>
          <a:ln w="9525">
            <a:noFill/>
            <a:miter lim="800000"/>
          </a:ln>
          <a:effectLst/>
        </p:spPr>
        <p:txBody>
          <a:bodyPr>
            <a:spAutoFit/>
          </a:bodyPr>
          <a:lstStyle/>
          <a:p>
            <a:pPr indent="228600" algn="just">
              <a:spcBef>
                <a:spcPct val="0"/>
              </a:spcBef>
            </a:pPr>
            <a:r>
              <a:rPr kumimoji="1" lang="zh-CN" altLang="en-US" sz="2000">
                <a:effectLst/>
                <a:latin typeface="楷体_GB2312" pitchFamily="49" charset="-122"/>
                <a:ea typeface="楷体_GB2312" pitchFamily="49" charset="-122"/>
              </a:rPr>
              <a:t>创建</a:t>
            </a:r>
          </a:p>
          <a:p>
            <a:pPr indent="228600" algn="just" eaLnBrk="0" hangingPunct="0">
              <a:spcBef>
                <a:spcPct val="0"/>
              </a:spcBef>
            </a:pPr>
            <a:r>
              <a:rPr kumimoji="1" lang="zh-CN" altLang="en-US" sz="2000">
                <a:effectLst/>
                <a:latin typeface="楷体_GB2312" pitchFamily="49" charset="-122"/>
                <a:ea typeface="楷体_GB2312" pitchFamily="49" charset="-122"/>
              </a:rPr>
              <a:t>撤销</a:t>
            </a:r>
          </a:p>
          <a:p>
            <a:pPr indent="228600" algn="just" eaLnBrk="0" hangingPunct="0">
              <a:spcBef>
                <a:spcPct val="0"/>
              </a:spcBef>
            </a:pPr>
            <a:r>
              <a:rPr kumimoji="1" lang="zh-CN" altLang="en-US" sz="2000">
                <a:effectLst/>
                <a:latin typeface="楷体_GB2312" pitchFamily="49" charset="-122"/>
                <a:ea typeface="楷体_GB2312" pitchFamily="49" charset="-122"/>
              </a:rPr>
              <a:t>阻塞：执行→阻塞</a:t>
            </a:r>
          </a:p>
          <a:p>
            <a:pPr indent="228600" algn="just" eaLnBrk="0" hangingPunct="0">
              <a:spcBef>
                <a:spcPct val="0"/>
              </a:spcBef>
            </a:pPr>
            <a:r>
              <a:rPr kumimoji="1" lang="zh-CN" altLang="en-US" sz="2000">
                <a:effectLst/>
                <a:latin typeface="楷体_GB2312" pitchFamily="49" charset="-122"/>
                <a:ea typeface="楷体_GB2312" pitchFamily="49" charset="-122"/>
              </a:rPr>
              <a:t>唤醒：阻塞→就绪</a:t>
            </a:r>
          </a:p>
          <a:p>
            <a:pPr indent="228600" algn="just" eaLnBrk="0" hangingPunct="0">
              <a:spcBef>
                <a:spcPct val="0"/>
              </a:spcBef>
            </a:pPr>
            <a:r>
              <a:rPr kumimoji="1" lang="zh-CN" altLang="en-US" sz="2000">
                <a:effectLst/>
                <a:latin typeface="楷体_GB2312" pitchFamily="49" charset="-122"/>
                <a:ea typeface="楷体_GB2312" pitchFamily="49" charset="-122"/>
              </a:rPr>
              <a:t>挂起：活动→静止</a:t>
            </a:r>
          </a:p>
          <a:p>
            <a:pPr indent="228600" eaLnBrk="0" hangingPunct="0">
              <a:spcBef>
                <a:spcPct val="0"/>
              </a:spcBef>
            </a:pPr>
            <a:r>
              <a:rPr kumimoji="1" lang="zh-CN" altLang="en-US" sz="2000">
                <a:effectLst/>
                <a:latin typeface="楷体_GB2312" pitchFamily="49" charset="-122"/>
                <a:ea typeface="楷体_GB2312" pitchFamily="49" charset="-122"/>
              </a:rPr>
              <a:t>激活：静止→活动 </a:t>
            </a:r>
          </a:p>
        </p:txBody>
      </p:sp>
    </p:spTree>
  </p:cSld>
  <p:clrMapOvr>
    <a:masterClrMapping/>
  </p:clrMapOvr>
  <p:transition>
    <p:blinds/>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228600" y="685800"/>
            <a:ext cx="8382000" cy="609600"/>
          </a:xfrm>
          <a:noFill/>
          <a:ln>
            <a:miter lim="800000"/>
          </a:ln>
        </p:spPr>
        <p:txBody>
          <a:bodyPr vert="horz" wrap="square" lIns="91440" tIns="45720" rIns="91440" bIns="45720" numCol="1" anchor="t" anchorCtr="0" compatLnSpc="1">
            <a:normAutofit fontScale="90000"/>
          </a:bodyPr>
          <a:lstStyle/>
          <a:p>
            <a:pPr algn="l"/>
            <a:r>
              <a:rPr lang="en-US" altLang="zh-CN" dirty="0">
                <a:latin typeface="黑体" panose="02010609060101010101" pitchFamily="2" charset="-122"/>
                <a:ea typeface="黑体" panose="02010609060101010101" pitchFamily="2" charset="-122"/>
              </a:rPr>
              <a:t>2.2.1  </a:t>
            </a:r>
            <a:r>
              <a:rPr lang="zh-CN" altLang="en-US" dirty="0">
                <a:latin typeface="黑体" panose="02010609060101010101" pitchFamily="2" charset="-122"/>
                <a:ea typeface="黑体" panose="02010609060101010101" pitchFamily="2" charset="-122"/>
              </a:rPr>
              <a:t>进程的创建</a:t>
            </a:r>
          </a:p>
        </p:txBody>
      </p:sp>
      <p:sp>
        <p:nvSpPr>
          <p:cNvPr id="3075" name="Rectangle 3"/>
          <p:cNvSpPr>
            <a:spLocks noGrp="1" noChangeArrowheads="1"/>
          </p:cNvSpPr>
          <p:nvPr>
            <p:ph type="body" sz="half" idx="1"/>
          </p:nvPr>
        </p:nvSpPr>
        <p:spPr>
          <a:xfrm>
            <a:off x="457200" y="1524000"/>
            <a:ext cx="7926388" cy="4741863"/>
          </a:xfrm>
        </p:spPr>
        <p:txBody>
          <a:bodyPr/>
          <a:lstStyle/>
          <a:p>
            <a:pPr>
              <a:lnSpc>
                <a:spcPct val="90000"/>
              </a:lnSpc>
            </a:pPr>
            <a:r>
              <a:rPr lang="zh-CN" altLang="en-US" b="1" dirty="0">
                <a:latin typeface="黑体" panose="02010609060101010101" pitchFamily="2" charset="-122"/>
                <a:ea typeface="黑体" panose="02010609060101010101" pitchFamily="2" charset="-122"/>
              </a:rPr>
              <a:t>一、进程图</a:t>
            </a:r>
          </a:p>
          <a:p>
            <a:pPr lvl="1">
              <a:lnSpc>
                <a:spcPct val="90000"/>
              </a:lnSpc>
            </a:pPr>
            <a:r>
              <a:rPr lang="zh-CN" altLang="en-US" dirty="0">
                <a:latin typeface="黑体" panose="02010609060101010101" pitchFamily="2" charset="-122"/>
                <a:ea typeface="黑体" panose="02010609060101010101" pitchFamily="2" charset="-122"/>
              </a:rPr>
              <a:t>进程的家族关系：</a:t>
            </a:r>
          </a:p>
          <a:p>
            <a:pPr lvl="1">
              <a:lnSpc>
                <a:spcPct val="90000"/>
              </a:lnSpc>
            </a:pPr>
            <a:r>
              <a:rPr lang="zh-CN" altLang="en-US" dirty="0">
                <a:latin typeface="黑体" panose="02010609060101010101" pitchFamily="2" charset="-122"/>
                <a:ea typeface="黑体" panose="02010609060101010101" pitchFamily="2" charset="-122"/>
              </a:rPr>
              <a:t>子进程可继承父的资源，撤消时应归还给父进程，父的撤消会撤消全部子进程。</a:t>
            </a:r>
          </a:p>
          <a:p>
            <a:pPr lvl="1">
              <a:lnSpc>
                <a:spcPct val="90000"/>
              </a:lnSpc>
            </a:pPr>
            <a:endParaRPr lang="zh-CN" altLang="en-US" dirty="0">
              <a:latin typeface="楷体_GB2312" pitchFamily="49" charset="-122"/>
              <a:ea typeface="楷体_GB2312" pitchFamily="49" charset="-122"/>
            </a:endParaRPr>
          </a:p>
          <a:p>
            <a:pPr>
              <a:lnSpc>
                <a:spcPct val="90000"/>
              </a:lnSpc>
            </a:pPr>
            <a:r>
              <a:rPr lang="zh-CN" altLang="en-US" b="1" dirty="0">
                <a:latin typeface="黑体" panose="02010609060101010101" pitchFamily="2" charset="-122"/>
                <a:ea typeface="黑体" panose="02010609060101010101" pitchFamily="2" charset="-122"/>
              </a:rPr>
              <a:t>二、引起创建进程的事件</a:t>
            </a:r>
          </a:p>
          <a:p>
            <a:pPr lvl="1">
              <a:lnSpc>
                <a:spcPct val="90000"/>
              </a:lnSpc>
            </a:pP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用户登录：为终端用户建立一进程</a:t>
            </a:r>
          </a:p>
          <a:p>
            <a:pPr lvl="1">
              <a:lnSpc>
                <a:spcPct val="90000"/>
              </a:lnSpc>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作业调度：为被调度的作业建立进程</a:t>
            </a:r>
          </a:p>
          <a:p>
            <a:pPr lvl="1">
              <a:lnSpc>
                <a:spcPct val="90000"/>
              </a:lnSpc>
            </a:pP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提供服务：如要打印时建立打印进程</a:t>
            </a:r>
          </a:p>
          <a:p>
            <a:pPr lvl="1">
              <a:lnSpc>
                <a:spcPct val="90000"/>
              </a:lnSpc>
            </a:pP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应用请求：由应用程序建立多个进程</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sz="half" idx="1"/>
          </p:nvPr>
        </p:nvSpPr>
        <p:spPr>
          <a:xfrm>
            <a:off x="457200" y="609599"/>
            <a:ext cx="3682752" cy="5940723"/>
          </a:xfrm>
          <a:ln>
            <a:solidFill>
              <a:schemeClr val="accent1"/>
            </a:solidFill>
          </a:ln>
        </p:spPr>
        <p:txBody>
          <a:bodyPr>
            <a:normAutofit/>
          </a:bodyPr>
          <a:lstStyle/>
          <a:p>
            <a:pPr lvl="1"/>
            <a:endParaRPr lang="en-US" altLang="zh-CN" b="1" dirty="0">
              <a:latin typeface="楷体_GB2312" pitchFamily="49" charset="-122"/>
              <a:ea typeface="楷体_GB2312" pitchFamily="49" charset="-122"/>
            </a:endParaRPr>
          </a:p>
          <a:p>
            <a:r>
              <a:rPr lang="zh-CN" altLang="en-US" sz="2400" b="1" dirty="0">
                <a:latin typeface="黑体" panose="02010609060101010101" pitchFamily="2" charset="-122"/>
                <a:ea typeface="黑体" panose="02010609060101010101" pitchFamily="2" charset="-122"/>
              </a:rPr>
              <a:t>三、进程的创建：（</a:t>
            </a:r>
            <a:r>
              <a:rPr lang="en-US" altLang="zh-CN" sz="2400" b="1" dirty="0" err="1">
                <a:latin typeface="黑体" panose="02010609060101010101" pitchFamily="2" charset="-122"/>
                <a:ea typeface="黑体" panose="02010609060101010101" pitchFamily="2" charset="-122"/>
              </a:rPr>
              <a:t>creat</a:t>
            </a:r>
            <a:r>
              <a:rPr lang="zh-CN" altLang="en-US" sz="2400" b="1" dirty="0">
                <a:latin typeface="黑体" panose="02010609060101010101" pitchFamily="2" charset="-122"/>
                <a:ea typeface="黑体" panose="02010609060101010101" pitchFamily="2" charset="-122"/>
              </a:rPr>
              <a:t>原语）</a:t>
            </a:r>
          </a:p>
          <a:p>
            <a:pPr>
              <a:buNone/>
            </a:pP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申请空白</a:t>
            </a:r>
            <a:r>
              <a:rPr lang="en-US" altLang="zh-CN" sz="2400" dirty="0">
                <a:latin typeface="黑体" panose="02010609060101010101" pitchFamily="2" charset="-122"/>
                <a:ea typeface="黑体" panose="02010609060101010101" pitchFamily="2" charset="-122"/>
              </a:rPr>
              <a:t>PCB</a:t>
            </a:r>
            <a:r>
              <a:rPr lang="zh-CN" altLang="en-US" sz="2400" dirty="0">
                <a:latin typeface="黑体" panose="02010609060101010101" pitchFamily="2" charset="-122"/>
                <a:ea typeface="黑体" panose="02010609060101010101" pitchFamily="2" charset="-122"/>
              </a:rPr>
              <a:t>（一个系统的</a:t>
            </a:r>
            <a:r>
              <a:rPr lang="en-US" altLang="zh-CN" sz="2400" dirty="0">
                <a:latin typeface="黑体" panose="02010609060101010101" pitchFamily="2" charset="-122"/>
                <a:ea typeface="黑体" panose="02010609060101010101" pitchFamily="2" charset="-122"/>
              </a:rPr>
              <a:t>PCB</a:t>
            </a:r>
            <a:r>
              <a:rPr lang="zh-CN" altLang="en-US" sz="2400" dirty="0">
                <a:latin typeface="黑体" panose="02010609060101010101" pitchFamily="2" charset="-122"/>
                <a:ea typeface="黑体" panose="02010609060101010101" pitchFamily="2" charset="-122"/>
              </a:rPr>
              <a:t>是有限的）</a:t>
            </a:r>
          </a:p>
          <a:p>
            <a:pPr>
              <a:buNone/>
            </a:pP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为新进程分配资源</a:t>
            </a:r>
            <a:endParaRPr lang="en-US" altLang="zh-CN" sz="2400" dirty="0">
              <a:latin typeface="黑体" panose="02010609060101010101" pitchFamily="2" charset="-122"/>
              <a:ea typeface="黑体" panose="02010609060101010101" pitchFamily="2" charset="-122"/>
            </a:endParaRPr>
          </a:p>
          <a:p>
            <a:pPr>
              <a:buNone/>
            </a:pPr>
            <a:r>
              <a:rPr lang="en-US" altLang="zh-CN" sz="2400" dirty="0">
                <a:latin typeface="黑体" panose="02010609060101010101" pitchFamily="2" charset="-122"/>
                <a:ea typeface="黑体" panose="02010609060101010101" pitchFamily="2" charset="-122"/>
              </a:rPr>
              <a:t>3.</a:t>
            </a:r>
            <a:r>
              <a:rPr lang="zh-CN" altLang="en-US" sz="2400" dirty="0">
                <a:latin typeface="黑体" panose="02010609060101010101" pitchFamily="2" charset="-122"/>
                <a:ea typeface="黑体" panose="02010609060101010101" pitchFamily="2" charset="-122"/>
              </a:rPr>
              <a:t>初始化</a:t>
            </a:r>
            <a:r>
              <a:rPr lang="en-US" altLang="zh-CN" sz="2400" dirty="0">
                <a:latin typeface="黑体" panose="02010609060101010101" pitchFamily="2" charset="-122"/>
                <a:ea typeface="黑体" panose="02010609060101010101" pitchFamily="2" charset="-122"/>
              </a:rPr>
              <a:t>PCB</a:t>
            </a:r>
          </a:p>
          <a:p>
            <a:pPr>
              <a:buNone/>
            </a:pPr>
            <a:endParaRPr lang="en-US" altLang="zh-CN" sz="2400" dirty="0">
              <a:latin typeface="黑体" panose="02010609060101010101" pitchFamily="2" charset="-122"/>
              <a:ea typeface="黑体" panose="02010609060101010101" pitchFamily="2" charset="-122"/>
            </a:endParaRPr>
          </a:p>
          <a:p>
            <a:pPr>
              <a:buNone/>
            </a:pPr>
            <a:endParaRPr lang="en-US" altLang="zh-CN" sz="2400" dirty="0">
              <a:latin typeface="黑体" panose="02010609060101010101" pitchFamily="2" charset="-122"/>
              <a:ea typeface="黑体" panose="02010609060101010101" pitchFamily="2" charset="-122"/>
            </a:endParaRPr>
          </a:p>
          <a:p>
            <a:pPr>
              <a:buNone/>
            </a:pPr>
            <a:endParaRPr lang="en-US" altLang="zh-CN" sz="2400" dirty="0">
              <a:latin typeface="黑体" panose="02010609060101010101" pitchFamily="2" charset="-122"/>
              <a:ea typeface="黑体" panose="02010609060101010101" pitchFamily="2" charset="-122"/>
            </a:endParaRPr>
          </a:p>
          <a:p>
            <a:pPr>
              <a:buNone/>
            </a:pPr>
            <a:endParaRPr lang="en-US" altLang="zh-CN" sz="2400" dirty="0">
              <a:latin typeface="黑体" panose="02010609060101010101" pitchFamily="2" charset="-122"/>
              <a:ea typeface="黑体" panose="02010609060101010101" pitchFamily="2" charset="-122"/>
            </a:endParaRPr>
          </a:p>
          <a:p>
            <a:pPr>
              <a:buNone/>
            </a:pPr>
            <a:endParaRPr lang="en-US" altLang="zh-CN" sz="2400" dirty="0">
              <a:latin typeface="黑体" panose="02010609060101010101" pitchFamily="2" charset="-122"/>
              <a:ea typeface="黑体" panose="02010609060101010101" pitchFamily="2" charset="-122"/>
            </a:endParaRPr>
          </a:p>
          <a:p>
            <a:pPr>
              <a:buNone/>
            </a:pPr>
            <a:r>
              <a:rPr lang="en-US" altLang="zh-CN" sz="2400" dirty="0">
                <a:latin typeface="黑体" panose="02010609060101010101" pitchFamily="2" charset="-122"/>
                <a:ea typeface="黑体" panose="02010609060101010101" pitchFamily="2" charset="-122"/>
              </a:rPr>
              <a:t>4.</a:t>
            </a:r>
            <a:r>
              <a:rPr lang="zh-CN" altLang="en-US" sz="2400" dirty="0">
                <a:latin typeface="黑体" panose="02010609060101010101" pitchFamily="2" charset="-122"/>
                <a:ea typeface="黑体" panose="02010609060101010101" pitchFamily="2" charset="-122"/>
              </a:rPr>
              <a:t>将新进程插入就绪队列。</a:t>
            </a:r>
          </a:p>
        </p:txBody>
      </p:sp>
      <p:sp>
        <p:nvSpPr>
          <p:cNvPr id="3" name="Text Box 2"/>
          <p:cNvSpPr txBox="1">
            <a:spLocks noChangeArrowheads="1"/>
          </p:cNvSpPr>
          <p:nvPr/>
        </p:nvSpPr>
        <p:spPr bwMode="auto">
          <a:xfrm>
            <a:off x="4427984" y="548680"/>
            <a:ext cx="4464496" cy="6001643"/>
          </a:xfrm>
          <a:prstGeom prst="rect">
            <a:avLst/>
          </a:prstGeom>
          <a:solidFill>
            <a:schemeClr val="accent1">
              <a:lumMod val="20000"/>
              <a:lumOff val="80000"/>
            </a:schemeClr>
          </a:solidFill>
          <a:ln w="9525">
            <a:solidFill>
              <a:schemeClr val="accent1"/>
            </a:solidFill>
            <a:miter lim="800000"/>
          </a:ln>
          <a:effectLst/>
        </p:spPr>
        <p:txBody>
          <a:bodyPr wrap="square">
            <a:spAutoFit/>
          </a:bodyPr>
          <a:lstStyle/>
          <a:p>
            <a:pPr algn="just">
              <a:lnSpc>
                <a:spcPct val="60000"/>
              </a:lnSpc>
            </a:pPr>
            <a:endParaRPr kumimoji="1" lang="en-US" altLang="zh-CN" sz="800" dirty="0">
              <a:effectLst/>
              <a:latin typeface="+mn-lt"/>
              <a:ea typeface="宋体" panose="02010600030101010101" pitchFamily="2" charset="-122"/>
            </a:endParaRPr>
          </a:p>
          <a:p>
            <a:pPr algn="just">
              <a:lnSpc>
                <a:spcPct val="60000"/>
              </a:lnSpc>
            </a:pPr>
            <a:r>
              <a:rPr kumimoji="1" lang="en-US" altLang="zh-CN" sz="2400" dirty="0">
                <a:effectLst/>
                <a:latin typeface="+mn-lt"/>
                <a:ea typeface="宋体" panose="02010600030101010101" pitchFamily="2" charset="-122"/>
              </a:rPr>
              <a:t>procedure </a:t>
            </a:r>
            <a:r>
              <a:rPr kumimoji="1" lang="en-US" altLang="zh-CN" sz="2400" dirty="0" err="1">
                <a:effectLst/>
                <a:latin typeface="+mn-lt"/>
                <a:ea typeface="宋体" panose="02010600030101010101" pitchFamily="2" charset="-122"/>
              </a:rPr>
              <a:t>Creat</a:t>
            </a:r>
            <a:r>
              <a:rPr kumimoji="1" lang="en-US" altLang="zh-CN" sz="2400" dirty="0">
                <a:effectLst/>
                <a:latin typeface="+mn-lt"/>
                <a:ea typeface="宋体" panose="02010600030101010101" pitchFamily="2" charset="-122"/>
              </a:rPr>
              <a:t> (n,S</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,k</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,M</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,R</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a:t>
            </a:r>
          </a:p>
          <a:p>
            <a:pPr algn="just">
              <a:lnSpc>
                <a:spcPct val="60000"/>
              </a:lnSpc>
            </a:pPr>
            <a:r>
              <a:rPr kumimoji="1" lang="en-US" altLang="zh-CN" sz="2400" dirty="0">
                <a:effectLst/>
                <a:latin typeface="+mn-lt"/>
                <a:ea typeface="宋体" panose="02010600030101010101" pitchFamily="2" charset="-122"/>
              </a:rPr>
              <a:t>begin</a:t>
            </a:r>
          </a:p>
          <a:p>
            <a:pPr algn="just">
              <a:lnSpc>
                <a:spcPct val="60000"/>
              </a:lnSpc>
            </a:pPr>
            <a:r>
              <a:rPr kumimoji="1" lang="en-US" altLang="zh-CN" sz="2400" i="1" dirty="0">
                <a:effectLst/>
                <a:latin typeface="+mn-ea"/>
                <a:ea typeface="+mn-ea"/>
              </a:rPr>
              <a:t>/*</a:t>
            </a:r>
            <a:r>
              <a:rPr kumimoji="1" lang="zh-CN" altLang="en-US" sz="2400" i="1" dirty="0">
                <a:effectLst/>
                <a:latin typeface="+mn-ea"/>
                <a:ea typeface="+mn-ea"/>
              </a:rPr>
              <a:t>请求分配</a:t>
            </a:r>
            <a:r>
              <a:rPr kumimoji="1" lang="en-US" altLang="zh-CN" sz="2400" i="1" dirty="0">
                <a:effectLst/>
                <a:latin typeface="+mn-ea"/>
                <a:ea typeface="+mn-ea"/>
              </a:rPr>
              <a:t>PCB</a:t>
            </a:r>
            <a:r>
              <a:rPr kumimoji="1" lang="zh-CN" altLang="en-US" sz="2400" i="1" dirty="0">
                <a:effectLst/>
                <a:latin typeface="+mn-ea"/>
                <a:ea typeface="+mn-ea"/>
              </a:rPr>
              <a:t>空间</a:t>
            </a:r>
          </a:p>
          <a:p>
            <a:pPr algn="just">
              <a:lnSpc>
                <a:spcPct val="60000"/>
              </a:lnSpc>
            </a:pPr>
            <a:r>
              <a:rPr kumimoji="1" lang="en-US" altLang="zh-CN" sz="2400" dirty="0">
                <a:effectLst/>
                <a:latin typeface="+mn-lt"/>
                <a:ea typeface="宋体" panose="02010600030101010101" pitchFamily="2" charset="-122"/>
              </a:rPr>
              <a:t>i:=Get internal name(n);</a:t>
            </a:r>
          </a:p>
          <a:p>
            <a:pPr algn="just">
              <a:lnSpc>
                <a:spcPct val="60000"/>
              </a:lnSpc>
            </a:pPr>
            <a:r>
              <a:rPr kumimoji="1" lang="en-US" altLang="zh-CN" sz="2400" i="1" dirty="0">
                <a:effectLst/>
                <a:latin typeface="+mn-ea"/>
                <a:ea typeface="+mn-ea"/>
              </a:rPr>
              <a:t>/*</a:t>
            </a:r>
            <a:r>
              <a:rPr kumimoji="1" lang="zh-CN" altLang="en-US" sz="2400" i="1" dirty="0">
                <a:effectLst/>
                <a:latin typeface="+mn-ea"/>
                <a:ea typeface="+mn-ea"/>
              </a:rPr>
              <a:t>初始化</a:t>
            </a:r>
            <a:r>
              <a:rPr kumimoji="1" lang="en-US" altLang="zh-CN" sz="2400" i="1" dirty="0">
                <a:effectLst/>
                <a:latin typeface="+mn-ea"/>
                <a:ea typeface="+mn-ea"/>
              </a:rPr>
              <a:t>PCB</a:t>
            </a:r>
          </a:p>
          <a:p>
            <a:pPr algn="just">
              <a:lnSpc>
                <a:spcPct val="60000"/>
              </a:lnSpc>
            </a:pPr>
            <a:r>
              <a:rPr kumimoji="1" lang="en-US" altLang="zh-CN" sz="2400" dirty="0">
                <a:effectLst/>
                <a:latin typeface="+mn-lt"/>
                <a:ea typeface="宋体" panose="02010600030101010101" pitchFamily="2" charset="-122"/>
              </a:rPr>
              <a:t>Id(</a:t>
            </a:r>
            <a:r>
              <a:rPr kumimoji="1" lang="en-US" altLang="zh-CN" sz="2400" dirty="0" err="1">
                <a:effectLst/>
                <a:latin typeface="+mn-lt"/>
                <a:ea typeface="宋体" panose="02010600030101010101" pitchFamily="2" charset="-122"/>
              </a:rPr>
              <a:t>i</a:t>
            </a:r>
            <a:r>
              <a:rPr kumimoji="1" lang="en-US" altLang="zh-CN" sz="2400" dirty="0">
                <a:effectLst/>
                <a:latin typeface="+mn-lt"/>
                <a:ea typeface="宋体" panose="02010600030101010101" pitchFamily="2" charset="-122"/>
              </a:rPr>
              <a:t>):=n;</a:t>
            </a:r>
            <a:r>
              <a:rPr kumimoji="1" lang="zh-CN" altLang="en-US" sz="2400" dirty="0">
                <a:effectLst/>
                <a:latin typeface="+mn-lt"/>
                <a:ea typeface="宋体" panose="02010600030101010101" pitchFamily="2" charset="-122"/>
              </a:rPr>
              <a:t>   </a:t>
            </a:r>
            <a:r>
              <a:rPr kumimoji="1" lang="en-US" altLang="zh-CN" sz="2400" dirty="0">
                <a:effectLst/>
                <a:latin typeface="+mn-lt"/>
                <a:ea typeface="宋体" panose="02010600030101010101" pitchFamily="2" charset="-122"/>
              </a:rPr>
              <a:t>Priority(</a:t>
            </a:r>
            <a:r>
              <a:rPr kumimoji="1" lang="en-US" altLang="zh-CN" sz="2400" dirty="0" err="1">
                <a:effectLst/>
                <a:latin typeface="+mn-lt"/>
                <a:ea typeface="宋体" panose="02010600030101010101" pitchFamily="2" charset="-122"/>
              </a:rPr>
              <a:t>i</a:t>
            </a:r>
            <a:r>
              <a:rPr kumimoji="1" lang="en-US" altLang="zh-CN" sz="2400" dirty="0">
                <a:effectLst/>
                <a:latin typeface="+mn-lt"/>
                <a:ea typeface="宋体" panose="02010600030101010101" pitchFamily="2" charset="-122"/>
              </a:rPr>
              <a:t>):=k</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a:t>
            </a:r>
          </a:p>
          <a:p>
            <a:pPr algn="just">
              <a:lnSpc>
                <a:spcPct val="60000"/>
              </a:lnSpc>
            </a:pPr>
            <a:r>
              <a:rPr kumimoji="1" lang="en-US" altLang="zh-CN" sz="2400" dirty="0" err="1">
                <a:effectLst/>
                <a:latin typeface="+mn-lt"/>
                <a:ea typeface="宋体" panose="02010600030101010101" pitchFamily="2" charset="-122"/>
              </a:rPr>
              <a:t>Cpustate</a:t>
            </a:r>
            <a:r>
              <a:rPr kumimoji="1" lang="en-US" altLang="zh-CN" sz="2400" dirty="0">
                <a:effectLst/>
                <a:latin typeface="+mn-lt"/>
                <a:ea typeface="宋体" panose="02010600030101010101" pitchFamily="2" charset="-122"/>
              </a:rPr>
              <a:t>(</a:t>
            </a:r>
            <a:r>
              <a:rPr kumimoji="1" lang="en-US" altLang="zh-CN" sz="2400" dirty="0" err="1">
                <a:effectLst/>
                <a:latin typeface="+mn-lt"/>
                <a:ea typeface="宋体" panose="02010600030101010101" pitchFamily="2" charset="-122"/>
              </a:rPr>
              <a:t>i</a:t>
            </a:r>
            <a:r>
              <a:rPr kumimoji="1" lang="en-US" altLang="zh-CN" sz="2400" dirty="0">
                <a:effectLst/>
                <a:latin typeface="+mn-lt"/>
                <a:ea typeface="宋体" panose="02010600030101010101" pitchFamily="2" charset="-122"/>
              </a:rPr>
              <a:t>):=S</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a:t>
            </a:r>
          </a:p>
          <a:p>
            <a:pPr algn="just">
              <a:lnSpc>
                <a:spcPct val="60000"/>
              </a:lnSpc>
            </a:pPr>
            <a:r>
              <a:rPr kumimoji="1" lang="en-US" altLang="zh-CN" sz="2400" dirty="0">
                <a:effectLst/>
                <a:latin typeface="+mn-lt"/>
                <a:ea typeface="宋体" panose="02010600030101010101" pitchFamily="2" charset="-122"/>
              </a:rPr>
              <a:t>Main store(</a:t>
            </a:r>
            <a:r>
              <a:rPr kumimoji="1" lang="en-US" altLang="zh-CN" sz="2400" dirty="0" err="1">
                <a:effectLst/>
                <a:latin typeface="+mn-lt"/>
                <a:ea typeface="宋体" panose="02010600030101010101" pitchFamily="2" charset="-122"/>
              </a:rPr>
              <a:t>i</a:t>
            </a:r>
            <a:r>
              <a:rPr kumimoji="1" lang="en-US" altLang="zh-CN" sz="2400" dirty="0">
                <a:effectLst/>
                <a:latin typeface="+mn-lt"/>
                <a:ea typeface="宋体" panose="02010600030101010101" pitchFamily="2" charset="-122"/>
              </a:rPr>
              <a:t>):=M</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a:t>
            </a:r>
          </a:p>
          <a:p>
            <a:pPr algn="just">
              <a:lnSpc>
                <a:spcPct val="60000"/>
              </a:lnSpc>
            </a:pPr>
            <a:r>
              <a:rPr kumimoji="1" lang="en-US" altLang="zh-CN" sz="2400" dirty="0" err="1">
                <a:effectLst/>
                <a:latin typeface="+mn-lt"/>
                <a:ea typeface="宋体" panose="02010600030101010101" pitchFamily="2" charset="-122"/>
              </a:rPr>
              <a:t>Resourse</a:t>
            </a:r>
            <a:r>
              <a:rPr kumimoji="1" lang="en-US" altLang="zh-CN" sz="2400" dirty="0">
                <a:effectLst/>
                <a:latin typeface="+mn-lt"/>
                <a:ea typeface="宋体" panose="02010600030101010101" pitchFamily="2" charset="-122"/>
              </a:rPr>
              <a:t>(</a:t>
            </a:r>
            <a:r>
              <a:rPr kumimoji="1" lang="en-US" altLang="zh-CN" sz="2400" dirty="0" err="1">
                <a:effectLst/>
                <a:latin typeface="+mn-lt"/>
                <a:ea typeface="宋体" panose="02010600030101010101" pitchFamily="2" charset="-122"/>
              </a:rPr>
              <a:t>i</a:t>
            </a:r>
            <a:r>
              <a:rPr kumimoji="1" lang="en-US" altLang="zh-CN" sz="2400" dirty="0">
                <a:effectLst/>
                <a:latin typeface="+mn-lt"/>
                <a:ea typeface="宋体" panose="02010600030101010101" pitchFamily="2" charset="-122"/>
              </a:rPr>
              <a:t>):=R</a:t>
            </a:r>
            <a:r>
              <a:rPr kumimoji="1" lang="en-US" altLang="zh-CN" sz="2400" baseline="-30000" dirty="0">
                <a:effectLst/>
                <a:latin typeface="+mn-lt"/>
                <a:ea typeface="宋体" panose="02010600030101010101" pitchFamily="2" charset="-122"/>
              </a:rPr>
              <a:t>0</a:t>
            </a:r>
            <a:r>
              <a:rPr kumimoji="1" lang="en-US" altLang="zh-CN" sz="2400" dirty="0">
                <a:effectLst/>
                <a:latin typeface="+mn-lt"/>
                <a:ea typeface="宋体" panose="02010600030101010101" pitchFamily="2" charset="-122"/>
              </a:rPr>
              <a:t>;</a:t>
            </a:r>
          </a:p>
          <a:p>
            <a:pPr algn="just">
              <a:lnSpc>
                <a:spcPct val="60000"/>
              </a:lnSpc>
            </a:pPr>
            <a:r>
              <a:rPr kumimoji="1" lang="en-US" altLang="zh-CN" sz="2400" dirty="0">
                <a:effectLst/>
                <a:latin typeface="+mn-lt"/>
                <a:ea typeface="宋体" panose="02010600030101010101" pitchFamily="2" charset="-122"/>
              </a:rPr>
              <a:t>Status(i):=’ready’;</a:t>
            </a:r>
          </a:p>
          <a:p>
            <a:pPr algn="just">
              <a:lnSpc>
                <a:spcPct val="60000"/>
              </a:lnSpc>
            </a:pPr>
            <a:r>
              <a:rPr kumimoji="1" lang="en-US" altLang="zh-CN" sz="2400" dirty="0">
                <a:effectLst/>
                <a:latin typeface="+mn-lt"/>
                <a:ea typeface="宋体" panose="02010600030101010101" pitchFamily="2" charset="-122"/>
              </a:rPr>
              <a:t>Parent(</a:t>
            </a:r>
            <a:r>
              <a:rPr kumimoji="1" lang="en-US" altLang="zh-CN" sz="2400" dirty="0" err="1">
                <a:effectLst/>
                <a:latin typeface="+mn-lt"/>
                <a:ea typeface="宋体" panose="02010600030101010101" pitchFamily="2" charset="-122"/>
              </a:rPr>
              <a:t>i</a:t>
            </a:r>
            <a:r>
              <a:rPr kumimoji="1" lang="en-US" altLang="zh-CN" sz="2400" dirty="0">
                <a:effectLst/>
                <a:latin typeface="+mn-lt"/>
                <a:ea typeface="宋体" panose="02010600030101010101" pitchFamily="2" charset="-122"/>
              </a:rPr>
              <a:t>):=CALLER;</a:t>
            </a:r>
          </a:p>
          <a:p>
            <a:pPr algn="just">
              <a:lnSpc>
                <a:spcPct val="60000"/>
              </a:lnSpc>
            </a:pPr>
            <a:r>
              <a:rPr kumimoji="1" lang="en-US" altLang="zh-CN" sz="2400" i="1" dirty="0">
                <a:effectLst/>
                <a:latin typeface="+mn-lt"/>
                <a:ea typeface="宋体" panose="02010600030101010101" pitchFamily="2" charset="-122"/>
              </a:rPr>
              <a:t>/*</a:t>
            </a:r>
            <a:r>
              <a:rPr kumimoji="1" lang="zh-CN" altLang="en-US" sz="2400" i="1" dirty="0">
                <a:effectLst/>
                <a:latin typeface="+mn-lt"/>
                <a:ea typeface="宋体" panose="02010600030101010101" pitchFamily="2" charset="-122"/>
              </a:rPr>
              <a:t>插入就绪队列</a:t>
            </a:r>
          </a:p>
          <a:p>
            <a:pPr algn="just">
              <a:lnSpc>
                <a:spcPct val="60000"/>
              </a:lnSpc>
            </a:pPr>
            <a:r>
              <a:rPr kumimoji="1" lang="en-US" altLang="zh-CN" sz="2400" dirty="0">
                <a:effectLst/>
                <a:latin typeface="+mn-lt"/>
                <a:ea typeface="宋体" panose="02010600030101010101" pitchFamily="2" charset="-122"/>
              </a:rPr>
              <a:t>Insert(</a:t>
            </a:r>
            <a:r>
              <a:rPr kumimoji="1" lang="en-US" altLang="zh-CN" sz="2400" dirty="0" err="1">
                <a:effectLst/>
                <a:latin typeface="+mn-lt"/>
                <a:ea typeface="宋体" panose="02010600030101010101" pitchFamily="2" charset="-122"/>
              </a:rPr>
              <a:t>RL,i</a:t>
            </a:r>
            <a:r>
              <a:rPr kumimoji="1" lang="en-US" altLang="zh-CN" sz="2400" dirty="0">
                <a:effectLst/>
                <a:latin typeface="+mn-lt"/>
                <a:ea typeface="宋体" panose="02010600030101010101" pitchFamily="2" charset="-122"/>
              </a:rPr>
              <a:t>);</a:t>
            </a:r>
          </a:p>
          <a:p>
            <a:pPr algn="just">
              <a:lnSpc>
                <a:spcPct val="60000"/>
              </a:lnSpc>
            </a:pPr>
            <a:r>
              <a:rPr kumimoji="1" lang="en-US" altLang="zh-CN" sz="2400" dirty="0">
                <a:effectLst/>
                <a:latin typeface="+mn-lt"/>
                <a:ea typeface="宋体" panose="02010600030101010101" pitchFamily="2" charset="-122"/>
              </a:rPr>
              <a:t>end</a:t>
            </a:r>
          </a:p>
        </p:txBody>
      </p:sp>
      <p:sp>
        <p:nvSpPr>
          <p:cNvPr id="4" name="Text Box 5"/>
          <p:cNvSpPr txBox="1">
            <a:spLocks noChangeArrowheads="1"/>
          </p:cNvSpPr>
          <p:nvPr/>
        </p:nvSpPr>
        <p:spPr bwMode="auto">
          <a:xfrm>
            <a:off x="523875" y="3594100"/>
            <a:ext cx="38735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5000"/>
              </a:spcBef>
            </a:pPr>
            <a:r>
              <a:rPr kumimoji="1" lang="zh-CN" altLang="en-US" sz="2000" dirty="0">
                <a:solidFill>
                  <a:srgbClr val="0000FF"/>
                </a:solidFill>
                <a:effectLst/>
                <a:latin typeface="黑体" panose="02010609060101010101" pitchFamily="2" charset="-122"/>
                <a:ea typeface="黑体" panose="02010609060101010101" pitchFamily="2" charset="-122"/>
              </a:rPr>
              <a:t>初始化标识信息 </a:t>
            </a:r>
          </a:p>
          <a:p>
            <a:pPr>
              <a:spcBef>
                <a:spcPct val="25000"/>
              </a:spcBef>
            </a:pPr>
            <a:r>
              <a:rPr kumimoji="1" lang="zh-CN" altLang="en-US" sz="2000" dirty="0">
                <a:solidFill>
                  <a:srgbClr val="0000FF"/>
                </a:solidFill>
                <a:effectLst/>
                <a:latin typeface="黑体" panose="02010609060101010101" pitchFamily="2" charset="-122"/>
                <a:ea typeface="黑体" panose="02010609060101010101" pitchFamily="2" charset="-122"/>
              </a:rPr>
              <a:t>初始化处理机状态信息：</a:t>
            </a:r>
          </a:p>
        </p:txBody>
      </p:sp>
      <p:sp>
        <p:nvSpPr>
          <p:cNvPr id="5" name="Text Box 6"/>
          <p:cNvSpPr txBox="1">
            <a:spLocks noChangeArrowheads="1"/>
          </p:cNvSpPr>
          <p:nvPr/>
        </p:nvSpPr>
        <p:spPr bwMode="auto">
          <a:xfrm>
            <a:off x="918592" y="4387619"/>
            <a:ext cx="3581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000" dirty="0">
                <a:effectLst/>
                <a:latin typeface="宋体" panose="02010600030101010101" pitchFamily="2" charset="-122"/>
                <a:ea typeface="宋体" panose="02010600030101010101" pitchFamily="2" charset="-122"/>
              </a:rPr>
              <a:t>程序计数器，堆栈指针等</a:t>
            </a:r>
          </a:p>
        </p:txBody>
      </p:sp>
      <p:sp>
        <p:nvSpPr>
          <p:cNvPr id="6" name="Text Box 7"/>
          <p:cNvSpPr txBox="1">
            <a:spLocks noChangeArrowheads="1"/>
          </p:cNvSpPr>
          <p:nvPr/>
        </p:nvSpPr>
        <p:spPr bwMode="auto">
          <a:xfrm>
            <a:off x="907239" y="5097378"/>
            <a:ext cx="28018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dirty="0">
                <a:effectLst/>
                <a:latin typeface="宋体" panose="02010600030101010101" pitchFamily="2" charset="-122"/>
                <a:ea typeface="宋体" panose="02010600030101010101" pitchFamily="2" charset="-122"/>
              </a:rPr>
              <a:t>进程状态</a:t>
            </a:r>
            <a:r>
              <a:rPr kumimoji="1" lang="en-US" altLang="zh-CN" sz="2000" dirty="0">
                <a:effectLst/>
                <a:latin typeface="Times New Roman" panose="02020603050405020304"/>
                <a:ea typeface="宋体" panose="02010600030101010101" pitchFamily="2" charset="-122"/>
              </a:rPr>
              <a:t>——</a:t>
            </a:r>
            <a:r>
              <a:rPr kumimoji="1" lang="zh-CN" altLang="en-US" sz="2000" dirty="0">
                <a:effectLst/>
                <a:latin typeface="宋体" panose="02010600030101010101" pitchFamily="2" charset="-122"/>
                <a:ea typeface="宋体" panose="02010600030101010101" pitchFamily="2" charset="-122"/>
              </a:rPr>
              <a:t>就绪或静止、优先级等</a:t>
            </a:r>
            <a:endParaRPr kumimoji="1" lang="zh-CN" altLang="en-US" sz="2000" b="0" dirty="0">
              <a:effectLst/>
              <a:ea typeface="宋体" panose="02010600030101010101" pitchFamily="2" charset="-122"/>
            </a:endParaRPr>
          </a:p>
        </p:txBody>
      </p:sp>
      <p:sp>
        <p:nvSpPr>
          <p:cNvPr id="7" name="Text Box 8"/>
          <p:cNvSpPr txBox="1">
            <a:spLocks noChangeArrowheads="1"/>
          </p:cNvSpPr>
          <p:nvPr/>
        </p:nvSpPr>
        <p:spPr bwMode="auto">
          <a:xfrm>
            <a:off x="540760" y="4757082"/>
            <a:ext cx="31683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dirty="0">
                <a:solidFill>
                  <a:srgbClr val="0000FF"/>
                </a:solidFill>
                <a:effectLst/>
                <a:latin typeface="黑体" panose="02010609060101010101" pitchFamily="2" charset="-122"/>
                <a:ea typeface="黑体" panose="02010609060101010101" pitchFamily="2" charset="-122"/>
              </a:rPr>
              <a:t>初始化处理机控制信息：</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10958E7D-0298-03FB-8993-4DE007F47D93}"/>
              </a:ext>
            </a:extLst>
          </p:cNvPr>
          <p:cNvSpPr txBox="1"/>
          <p:nvPr/>
        </p:nvSpPr>
        <p:spPr>
          <a:xfrm>
            <a:off x="323528" y="260648"/>
            <a:ext cx="4572000" cy="523220"/>
          </a:xfrm>
          <a:prstGeom prst="rect">
            <a:avLst/>
          </a:prstGeom>
          <a:noFill/>
        </p:spPr>
        <p:txBody>
          <a:bodyPr wrap="square">
            <a:spAutoFit/>
          </a:bodyPr>
          <a:lstStyle/>
          <a:p>
            <a:r>
              <a:rPr lang="en-US" altLang="zh-CN" b="0" dirty="0" err="1">
                <a:effectLst/>
              </a:rPr>
              <a:t>pid_t</a:t>
            </a:r>
            <a:r>
              <a:rPr lang="en-US" altLang="zh-CN" b="0" dirty="0">
                <a:effectLst/>
              </a:rPr>
              <a:t> fork(void);</a:t>
            </a:r>
            <a:endParaRPr lang="zh-CN" altLang="en-US" b="0" dirty="0">
              <a:effectLst/>
            </a:endParaRPr>
          </a:p>
        </p:txBody>
      </p:sp>
      <p:sp>
        <p:nvSpPr>
          <p:cNvPr id="8" name="文本框 7">
            <a:extLst>
              <a:ext uri="{FF2B5EF4-FFF2-40B4-BE49-F238E27FC236}">
                <a16:creationId xmlns:a16="http://schemas.microsoft.com/office/drawing/2014/main" id="{D8AB46DC-D6C0-0F7D-BA99-4978D210F40A}"/>
              </a:ext>
            </a:extLst>
          </p:cNvPr>
          <p:cNvSpPr txBox="1"/>
          <p:nvPr/>
        </p:nvSpPr>
        <p:spPr>
          <a:xfrm>
            <a:off x="335496" y="1012954"/>
            <a:ext cx="8412968" cy="3600986"/>
          </a:xfrm>
          <a:prstGeom prst="rect">
            <a:avLst/>
          </a:prstGeom>
          <a:noFill/>
        </p:spPr>
        <p:txBody>
          <a:bodyPr wrap="square">
            <a:spAutoFit/>
          </a:bodyPr>
          <a:lstStyle/>
          <a:p>
            <a:pPr marL="457200" indent="-457200">
              <a:buFont typeface="Arial" panose="020B0604020202020204" pitchFamily="34" charset="0"/>
              <a:buChar char="•"/>
            </a:pPr>
            <a:r>
              <a:rPr lang="zh-CN" altLang="en-US" sz="2400" dirty="0">
                <a:effectLst/>
                <a:latin typeface="+mn-ea"/>
                <a:ea typeface="+mn-ea"/>
              </a:rPr>
              <a:t>调用</a:t>
            </a:r>
            <a:r>
              <a:rPr lang="en-US" altLang="zh-CN" sz="2400" dirty="0">
                <a:effectLst/>
                <a:latin typeface="+mn-ea"/>
                <a:ea typeface="+mn-ea"/>
              </a:rPr>
              <a:t>fork()</a:t>
            </a:r>
            <a:r>
              <a:rPr lang="zh-CN" altLang="en-US" sz="2400" dirty="0">
                <a:effectLst/>
                <a:latin typeface="+mn-ea"/>
                <a:ea typeface="+mn-ea"/>
              </a:rPr>
              <a:t>的进程将创建一个子进程，调用进程就成为该子进程的父进程</a:t>
            </a:r>
            <a:endParaRPr lang="en-US" altLang="zh-CN" sz="2400" dirty="0">
              <a:effectLst/>
              <a:latin typeface="+mn-ea"/>
              <a:ea typeface="+mn-ea"/>
            </a:endParaRPr>
          </a:p>
          <a:p>
            <a:pPr marL="457200" indent="-457200">
              <a:buFont typeface="Arial" panose="020B0604020202020204" pitchFamily="34" charset="0"/>
              <a:buChar char="•"/>
            </a:pPr>
            <a:r>
              <a:rPr lang="zh-CN" altLang="en-US" sz="2400" dirty="0">
                <a:effectLst/>
                <a:latin typeface="+mn-ea"/>
                <a:ea typeface="+mn-ea"/>
              </a:rPr>
              <a:t>调用一次，返回两次</a:t>
            </a:r>
            <a:endParaRPr lang="en-US" altLang="zh-CN" sz="2400" dirty="0">
              <a:effectLst/>
              <a:latin typeface="+mn-ea"/>
              <a:ea typeface="+mn-ea"/>
            </a:endParaRPr>
          </a:p>
          <a:p>
            <a:pPr marL="457200" indent="-457200">
              <a:buFont typeface="Arial" panose="020B0604020202020204" pitchFamily="34" charset="0"/>
              <a:buChar char="•"/>
            </a:pPr>
            <a:r>
              <a:rPr lang="zh-CN" altLang="en-US" sz="2400" dirty="0">
                <a:effectLst/>
                <a:latin typeface="+mn-ea"/>
                <a:ea typeface="+mn-ea"/>
              </a:rPr>
              <a:t>在父进程中，</a:t>
            </a:r>
            <a:r>
              <a:rPr lang="en-US" altLang="zh-CN" sz="2400" dirty="0">
                <a:effectLst/>
                <a:latin typeface="+mn-ea"/>
                <a:ea typeface="+mn-ea"/>
              </a:rPr>
              <a:t>fork()</a:t>
            </a:r>
            <a:r>
              <a:rPr lang="zh-CN" altLang="en-US" sz="2400" dirty="0">
                <a:effectLst/>
                <a:latin typeface="+mn-ea"/>
                <a:ea typeface="+mn-ea"/>
              </a:rPr>
              <a:t>返回子进程的</a:t>
            </a:r>
            <a:r>
              <a:rPr lang="en-US" altLang="zh-CN" sz="2400" dirty="0">
                <a:effectLst/>
                <a:latin typeface="+mn-ea"/>
                <a:ea typeface="+mn-ea"/>
              </a:rPr>
              <a:t>PID</a:t>
            </a:r>
            <a:r>
              <a:rPr lang="zh-CN" altLang="en-US" sz="2400" dirty="0">
                <a:effectLst/>
                <a:latin typeface="+mn-ea"/>
                <a:ea typeface="+mn-ea"/>
              </a:rPr>
              <a:t>；在子进程中</a:t>
            </a:r>
            <a:r>
              <a:rPr lang="en-US" altLang="zh-CN" sz="2400" dirty="0">
                <a:effectLst/>
                <a:latin typeface="+mn-ea"/>
                <a:ea typeface="+mn-ea"/>
              </a:rPr>
              <a:t>fork()</a:t>
            </a:r>
            <a:r>
              <a:rPr lang="zh-CN" altLang="en-US" sz="2400" dirty="0">
                <a:effectLst/>
                <a:latin typeface="+mn-ea"/>
                <a:ea typeface="+mn-ea"/>
              </a:rPr>
              <a:t>返回</a:t>
            </a:r>
            <a:r>
              <a:rPr lang="en-US" altLang="zh-CN" sz="2400" dirty="0">
                <a:effectLst/>
                <a:latin typeface="+mn-ea"/>
                <a:ea typeface="+mn-ea"/>
              </a:rPr>
              <a:t>0</a:t>
            </a:r>
          </a:p>
          <a:p>
            <a:pPr marL="457200" indent="-457200">
              <a:buFont typeface="Arial" panose="020B0604020202020204" pitchFamily="34" charset="0"/>
              <a:buChar char="•"/>
            </a:pPr>
            <a:r>
              <a:rPr lang="zh-CN" altLang="en-US" sz="2400" dirty="0">
                <a:effectLst/>
                <a:latin typeface="+mn-ea"/>
                <a:ea typeface="+mn-ea"/>
              </a:rPr>
              <a:t>子进程克隆了父进程的地址空间，。因此，父子进程拥有相同的局部变量、全局变量、堆、代码及程序计数器，对它们的操作不会发生干扰</a:t>
            </a:r>
            <a:endParaRPr lang="en-US" altLang="zh-CN" sz="2400" dirty="0">
              <a:effectLst/>
              <a:latin typeface="+mn-ea"/>
              <a:ea typeface="+mn-ea"/>
            </a:endParaRPr>
          </a:p>
        </p:txBody>
      </p:sp>
    </p:spTree>
    <p:extLst>
      <p:ext uri="{BB962C8B-B14F-4D97-AF65-F5344CB8AC3E}">
        <p14:creationId xmlns:p14="http://schemas.microsoft.com/office/powerpoint/2010/main" val="154303524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25112164-7442-FDAC-CB84-892B672A5932}"/>
              </a:ext>
            </a:extLst>
          </p:cNvPr>
          <p:cNvSpPr txBox="1"/>
          <p:nvPr/>
        </p:nvSpPr>
        <p:spPr>
          <a:xfrm>
            <a:off x="251520" y="620688"/>
            <a:ext cx="4608512" cy="5047536"/>
          </a:xfrm>
          <a:prstGeom prst="rect">
            <a:avLst/>
          </a:prstGeom>
          <a:noFill/>
        </p:spPr>
        <p:txBody>
          <a:bodyPr wrap="square">
            <a:spAutoFit/>
          </a:bodyPr>
          <a:lstStyle/>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#include &lt;</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unistd.h</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&gt;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#include &lt;</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stdio.h</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&gt;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int main()</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pid_t</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is the return value of fork function</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int count=0;</a:t>
            </a:r>
          </a:p>
          <a:p>
            <a:pPr marL="0" marR="0" algn="just">
              <a:spcBef>
                <a:spcPts val="0"/>
              </a:spcBef>
              <a:spcAft>
                <a:spcPts val="0"/>
              </a:spcAft>
            </a:pPr>
            <a:r>
              <a:rPr lang="en-US" altLang="zh-CN" sz="1400" kern="100" dirty="0">
                <a:solidFill>
                  <a:srgbClr val="0066FF"/>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solidFill>
                  <a:srgbClr val="0066FF"/>
                </a:solidFill>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kern="100" dirty="0">
                <a:solidFill>
                  <a:srgbClr val="0066FF"/>
                </a:solidFill>
                <a:effectLst/>
                <a:latin typeface="等线" panose="02010600030101010101" pitchFamily="2" charset="-122"/>
                <a:ea typeface="等线" panose="02010600030101010101" pitchFamily="2" charset="-122"/>
                <a:cs typeface="Times New Roman" panose="02020603050405020304" pitchFamily="18" charset="0"/>
              </a:rPr>
              <a:t>=fork();</a:t>
            </a:r>
          </a:p>
          <a:p>
            <a:pPr marL="0" marR="0" algn="just">
              <a:spcBef>
                <a:spcPts val="0"/>
              </a:spcBef>
              <a:spcAft>
                <a:spcPts val="0"/>
              </a:spcAft>
            </a:pP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if (</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&lt; 0)</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("error in fork!");</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else if (</a:t>
            </a:r>
            <a:r>
              <a:rPr lang="en-US" altLang="zh-CN" sz="140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 0) </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i</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am the child process, my process id is %d, my parent id is %d\n",</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getpid</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getppid</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count++;</a:t>
            </a:r>
          </a:p>
          <a:p>
            <a:pPr marL="0" marR="0" algn="just">
              <a:spcBef>
                <a:spcPts val="0"/>
              </a:spcBef>
              <a:spcAft>
                <a:spcPts val="0"/>
              </a:spcAft>
            </a:pP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else</a:t>
            </a:r>
            <a:r>
              <a:rPr lang="en-US"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i</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am the parent process, my process id is %d, my parent id is %d\n",</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getpid</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getppid</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count+=2;</a:t>
            </a:r>
          </a:p>
          <a:p>
            <a:pPr marL="0" marR="0" algn="just">
              <a:spcBef>
                <a:spcPts val="0"/>
              </a:spcBef>
              <a:spcAft>
                <a:spcPts val="0"/>
              </a:spcAft>
            </a:pP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("The count is: %d\</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n",count</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sleep(60);</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return 0;</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6" name="图片 5">
            <a:extLst>
              <a:ext uri="{FF2B5EF4-FFF2-40B4-BE49-F238E27FC236}">
                <a16:creationId xmlns:a16="http://schemas.microsoft.com/office/drawing/2014/main" id="{2C49CBF9-6274-B713-E2A2-7CB2DD496694}"/>
              </a:ext>
            </a:extLst>
          </p:cNvPr>
          <p:cNvPicPr>
            <a:picLocks noChangeAspect="1"/>
          </p:cNvPicPr>
          <p:nvPr/>
        </p:nvPicPr>
        <p:blipFill>
          <a:blip r:embed="rId2"/>
          <a:stretch>
            <a:fillRect/>
          </a:stretch>
        </p:blipFill>
        <p:spPr>
          <a:xfrm>
            <a:off x="4678269" y="1772816"/>
            <a:ext cx="4320480" cy="788670"/>
          </a:xfrm>
          <a:prstGeom prst="rect">
            <a:avLst/>
          </a:prstGeom>
        </p:spPr>
      </p:pic>
      <p:sp>
        <p:nvSpPr>
          <p:cNvPr id="7" name="文本框 6">
            <a:extLst>
              <a:ext uri="{FF2B5EF4-FFF2-40B4-BE49-F238E27FC236}">
                <a16:creationId xmlns:a16="http://schemas.microsoft.com/office/drawing/2014/main" id="{257EA268-6664-F1FE-5510-B0D47BD75FA9}"/>
              </a:ext>
            </a:extLst>
          </p:cNvPr>
          <p:cNvSpPr txBox="1"/>
          <p:nvPr/>
        </p:nvSpPr>
        <p:spPr>
          <a:xfrm>
            <a:off x="4659933" y="897479"/>
            <a:ext cx="4320480" cy="830997"/>
          </a:xfrm>
          <a:prstGeom prst="rect">
            <a:avLst/>
          </a:prstGeom>
          <a:noFill/>
        </p:spPr>
        <p:txBody>
          <a:bodyPr wrap="square">
            <a:spAutoFit/>
          </a:bodyPr>
          <a:lstStyle/>
          <a:p>
            <a:r>
              <a:rPr lang="zh-CN" altLang="en-US" sz="1600" dirty="0">
                <a:effectLst/>
                <a:latin typeface="+mn-ea"/>
                <a:ea typeface="+mn-ea"/>
              </a:rPr>
              <a:t>用</a:t>
            </a:r>
            <a:r>
              <a:rPr lang="en-US" altLang="zh-CN" sz="1600" dirty="0">
                <a:effectLst/>
                <a:latin typeface="+mn-ea"/>
                <a:ea typeface="+mn-ea"/>
              </a:rPr>
              <a:t>fork</a:t>
            </a:r>
            <a:r>
              <a:rPr lang="zh-CN" altLang="en-US" sz="1600" dirty="0">
                <a:effectLst/>
                <a:latin typeface="+mn-ea"/>
                <a:ea typeface="+mn-ea"/>
              </a:rPr>
              <a:t>创建进程。父子进程分别打印信息，各自拥有</a:t>
            </a:r>
            <a:r>
              <a:rPr lang="en-US" altLang="zh-CN" sz="1600" dirty="0">
                <a:effectLst/>
                <a:latin typeface="+mn-ea"/>
                <a:ea typeface="+mn-ea"/>
              </a:rPr>
              <a:t>count</a:t>
            </a:r>
            <a:r>
              <a:rPr lang="zh-CN" altLang="en-US" sz="1600" dirty="0">
                <a:effectLst/>
                <a:latin typeface="+mn-ea"/>
                <a:ea typeface="+mn-ea"/>
              </a:rPr>
              <a:t>变量，由于操作不一样，</a:t>
            </a:r>
            <a:r>
              <a:rPr lang="en-US" altLang="zh-CN" sz="1600" dirty="0">
                <a:effectLst/>
                <a:latin typeface="+mn-ea"/>
                <a:ea typeface="+mn-ea"/>
              </a:rPr>
              <a:t>count</a:t>
            </a:r>
            <a:r>
              <a:rPr lang="zh-CN" altLang="en-US" sz="1600" dirty="0">
                <a:effectLst/>
                <a:latin typeface="+mn-ea"/>
                <a:ea typeface="+mn-ea"/>
              </a:rPr>
              <a:t>的值不一样。</a:t>
            </a:r>
          </a:p>
        </p:txBody>
      </p:sp>
    </p:spTree>
    <p:extLst>
      <p:ext uri="{BB962C8B-B14F-4D97-AF65-F5344CB8AC3E}">
        <p14:creationId xmlns:p14="http://schemas.microsoft.com/office/powerpoint/2010/main" val="65488623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457200" y="1524000"/>
            <a:ext cx="4114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ffectLst/>
                <a:ea typeface="宋体" panose="02010600030101010101" pitchFamily="2" charset="-122"/>
              </a:rPr>
              <a:t>1</a:t>
            </a:r>
            <a:r>
              <a:rPr kumimoji="1" lang="zh-CN" altLang="en-US" sz="2400" dirty="0">
                <a:effectLst/>
                <a:latin typeface="宋体" panose="02010600030101010101" pitchFamily="2" charset="-122"/>
                <a:ea typeface="宋体" panose="02010600030101010101" pitchFamily="2" charset="-122"/>
              </a:rPr>
              <a:t>．引起进程终止的事件</a:t>
            </a:r>
            <a:r>
              <a:rPr kumimoji="1" lang="zh-CN" altLang="en-US" sz="2400" dirty="0">
                <a:effectLst/>
                <a:ea typeface="宋体" panose="02010600030101010101" pitchFamily="2" charset="-122"/>
              </a:rPr>
              <a:t> </a:t>
            </a:r>
          </a:p>
        </p:txBody>
      </p:sp>
      <p:sp>
        <p:nvSpPr>
          <p:cNvPr id="95235" name="Text Box 3"/>
          <p:cNvSpPr txBox="1">
            <a:spLocks noChangeArrowheads="1"/>
          </p:cNvSpPr>
          <p:nvPr/>
        </p:nvSpPr>
        <p:spPr bwMode="auto">
          <a:xfrm>
            <a:off x="762000" y="2133600"/>
            <a:ext cx="2057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正常结束</a:t>
            </a:r>
            <a:endParaRPr kumimoji="1" lang="zh-CN" altLang="en-US" sz="2400">
              <a:effectLst/>
              <a:ea typeface="宋体" panose="02010600030101010101" pitchFamily="2" charset="-122"/>
            </a:endParaRPr>
          </a:p>
        </p:txBody>
      </p:sp>
      <p:sp>
        <p:nvSpPr>
          <p:cNvPr id="95236" name="Text Box 4"/>
          <p:cNvSpPr txBox="1">
            <a:spLocks noChangeArrowheads="1"/>
          </p:cNvSpPr>
          <p:nvPr/>
        </p:nvSpPr>
        <p:spPr bwMode="auto">
          <a:xfrm>
            <a:off x="762000" y="4129088"/>
            <a:ext cx="28384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外界干预</a:t>
            </a:r>
            <a:r>
              <a:rPr kumimoji="1" lang="zh-CN" altLang="en-US" sz="2400">
                <a:effectLst/>
                <a:ea typeface="宋体" panose="02010600030101010101" pitchFamily="2" charset="-122"/>
              </a:rPr>
              <a:t> </a:t>
            </a:r>
          </a:p>
        </p:txBody>
      </p:sp>
      <p:sp>
        <p:nvSpPr>
          <p:cNvPr id="95238" name="AutoShape 6"/>
          <p:cNvSpPr>
            <a:spLocks noChangeArrowheads="1"/>
          </p:cNvSpPr>
          <p:nvPr/>
        </p:nvSpPr>
        <p:spPr bwMode="auto">
          <a:xfrm>
            <a:off x="3635375" y="2209800"/>
            <a:ext cx="5508625" cy="4027488"/>
          </a:xfrm>
          <a:prstGeom prst="wedgeRectCallout">
            <a:avLst>
              <a:gd name="adj1" fmla="val -65968"/>
              <a:gd name="adj2" fmla="val -11648"/>
            </a:avLst>
          </a:prstGeom>
          <a:solidFill>
            <a:srgbClr val="FF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越界错误</a:t>
            </a:r>
            <a:r>
              <a:rPr kumimoji="1" lang="zh-CN" altLang="en-US" sz="2400" dirty="0">
                <a:effectLst/>
                <a:ea typeface="宋体" panose="02010600030101010101" pitchFamily="2" charset="-122"/>
              </a:rPr>
              <a:t> </a:t>
            </a:r>
          </a:p>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保护错</a:t>
            </a:r>
            <a:r>
              <a:rPr kumimoji="1" lang="en-US" altLang="zh-CN" sz="2400" dirty="0">
                <a:effectLst/>
                <a:ea typeface="宋体" panose="02010600030101010101" pitchFamily="2" charset="-122"/>
              </a:rPr>
              <a:t>——</a:t>
            </a:r>
            <a:r>
              <a:rPr kumimoji="1" lang="zh-CN" altLang="en-US" sz="2400" dirty="0">
                <a:effectLst/>
                <a:ea typeface="宋体" panose="02010600030101010101" pitchFamily="2" charset="-122"/>
              </a:rPr>
              <a:t>试图访问不允许访问的资源或文件，或者以不适当方式访问 </a:t>
            </a:r>
          </a:p>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非法指令</a:t>
            </a:r>
            <a:r>
              <a:rPr kumimoji="1" lang="zh-CN" altLang="en-US" sz="2400" dirty="0">
                <a:effectLst/>
                <a:ea typeface="宋体" panose="02010600030101010101" pitchFamily="2" charset="-122"/>
              </a:rPr>
              <a:t> </a:t>
            </a:r>
          </a:p>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特权指令错</a:t>
            </a:r>
            <a:r>
              <a:rPr kumimoji="1" lang="en-US" altLang="zh-CN" sz="2400" dirty="0">
                <a:effectLst/>
                <a:ea typeface="宋体" panose="02010600030101010101" pitchFamily="2" charset="-122"/>
              </a:rPr>
              <a:t>——</a:t>
            </a:r>
            <a:r>
              <a:rPr kumimoji="1" lang="zh-CN" altLang="en-US" sz="2400" dirty="0">
                <a:effectLst/>
                <a:ea typeface="宋体" panose="02010600030101010101" pitchFamily="2" charset="-122"/>
              </a:rPr>
              <a:t>用户程序试图执行只允许</a:t>
            </a:r>
            <a:r>
              <a:rPr kumimoji="1" lang="en-US" altLang="zh-CN" sz="2400" dirty="0">
                <a:effectLst/>
                <a:ea typeface="宋体" panose="02010600030101010101" pitchFamily="2" charset="-122"/>
              </a:rPr>
              <a:t>OS</a:t>
            </a:r>
            <a:r>
              <a:rPr kumimoji="1" lang="zh-CN" altLang="en-US" sz="2400" dirty="0">
                <a:effectLst/>
                <a:ea typeface="宋体" panose="02010600030101010101" pitchFamily="2" charset="-122"/>
              </a:rPr>
              <a:t>执行的指令</a:t>
            </a:r>
          </a:p>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运行超时</a:t>
            </a:r>
            <a:r>
              <a:rPr kumimoji="1" lang="zh-CN" altLang="en-US" sz="2400" dirty="0">
                <a:effectLst/>
                <a:ea typeface="宋体" panose="02010600030101010101" pitchFamily="2" charset="-122"/>
              </a:rPr>
              <a:t> </a:t>
            </a:r>
          </a:p>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等待超时</a:t>
            </a:r>
          </a:p>
          <a:p>
            <a:pPr marL="342900" indent="-342900" algn="just">
              <a:spcBef>
                <a:spcPct val="0"/>
              </a:spcBef>
              <a:buClr>
                <a:srgbClr val="0000FF"/>
              </a:buClr>
              <a:buSzPct val="85000"/>
              <a:buFont typeface="Wingdings" panose="05000000000000000000" pitchFamily="2" charset="2"/>
              <a:buChar char="l"/>
            </a:pPr>
            <a:r>
              <a:rPr kumimoji="1" lang="zh-CN" altLang="en-US" sz="2400" dirty="0">
                <a:solidFill>
                  <a:srgbClr val="0000FF"/>
                </a:solidFill>
                <a:effectLst/>
                <a:ea typeface="黑体" panose="02010609060101010101" pitchFamily="2" charset="-122"/>
              </a:rPr>
              <a:t>算术运算错</a:t>
            </a:r>
            <a:r>
              <a:rPr kumimoji="1" lang="en-US" altLang="zh-CN" sz="2400" dirty="0">
                <a:effectLst/>
                <a:ea typeface="宋体" panose="02010600030101010101" pitchFamily="2" charset="-122"/>
              </a:rPr>
              <a:t>——</a:t>
            </a:r>
            <a:r>
              <a:rPr kumimoji="1" lang="zh-CN" altLang="en-US" sz="2400" dirty="0">
                <a:effectLst/>
                <a:ea typeface="宋体" panose="02010600030101010101" pitchFamily="2" charset="-122"/>
              </a:rPr>
              <a:t>被</a:t>
            </a:r>
            <a:r>
              <a:rPr kumimoji="1" lang="en-US" altLang="zh-CN" sz="2400" dirty="0">
                <a:effectLst/>
                <a:ea typeface="宋体" panose="02010600030101010101" pitchFamily="2" charset="-122"/>
              </a:rPr>
              <a:t>0</a:t>
            </a:r>
            <a:r>
              <a:rPr kumimoji="1" lang="zh-CN" altLang="en-US" sz="2400" dirty="0">
                <a:effectLst/>
                <a:ea typeface="宋体" panose="02010600030101010101" pitchFamily="2" charset="-122"/>
              </a:rPr>
              <a:t>除 </a:t>
            </a:r>
          </a:p>
          <a:p>
            <a:pPr marL="342900" indent="-342900" algn="just">
              <a:spcBef>
                <a:spcPct val="0"/>
              </a:spcBef>
              <a:buClr>
                <a:srgbClr val="0000FF"/>
              </a:buClr>
              <a:buSzPct val="85000"/>
              <a:buFont typeface="Wingdings" panose="05000000000000000000" pitchFamily="2" charset="2"/>
              <a:buChar char="l"/>
            </a:pPr>
            <a:r>
              <a:rPr kumimoji="1" lang="en-US" altLang="zh-CN" sz="2400" dirty="0">
                <a:solidFill>
                  <a:srgbClr val="0000FF"/>
                </a:solidFill>
                <a:effectLst/>
                <a:ea typeface="黑体" panose="02010609060101010101" pitchFamily="2" charset="-122"/>
              </a:rPr>
              <a:t>I/O</a:t>
            </a:r>
            <a:r>
              <a:rPr kumimoji="1" lang="zh-CN" altLang="en-US" sz="2400" dirty="0">
                <a:solidFill>
                  <a:srgbClr val="0000FF"/>
                </a:solidFill>
                <a:effectLst/>
                <a:ea typeface="黑体" panose="02010609060101010101" pitchFamily="2" charset="-122"/>
              </a:rPr>
              <a:t>故障</a:t>
            </a:r>
            <a:r>
              <a:rPr kumimoji="1" lang="zh-CN" altLang="en-US" sz="2400" dirty="0">
                <a:effectLst/>
                <a:ea typeface="宋体" panose="02010600030101010101" pitchFamily="2" charset="-122"/>
              </a:rPr>
              <a:t>  </a:t>
            </a:r>
          </a:p>
        </p:txBody>
      </p:sp>
      <p:sp>
        <p:nvSpPr>
          <p:cNvPr id="95239" name="AutoShape 7"/>
          <p:cNvSpPr>
            <a:spLocks noChangeArrowheads="1"/>
          </p:cNvSpPr>
          <p:nvPr/>
        </p:nvSpPr>
        <p:spPr bwMode="auto">
          <a:xfrm>
            <a:off x="215900" y="4876800"/>
            <a:ext cx="3429000" cy="1864568"/>
          </a:xfrm>
          <a:prstGeom prst="wedgeRectCallout">
            <a:avLst>
              <a:gd name="adj1" fmla="val 0"/>
              <a:gd name="adj2" fmla="val -68551"/>
            </a:avLst>
          </a:prstGeom>
          <a:solidFill>
            <a:srgbClr val="99FF66"/>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0"/>
              </a:spcBef>
            </a:pPr>
            <a:r>
              <a:rPr kumimoji="1" lang="en-US" altLang="zh-CN" sz="2400" dirty="0">
                <a:solidFill>
                  <a:schemeClr val="folHlink"/>
                </a:solidFill>
                <a:effectLst/>
                <a:latin typeface="宋体" panose="02010600030101010101" pitchFamily="2" charset="-122"/>
                <a:ea typeface="宋体" panose="02010600030101010101" pitchFamily="2" charset="-122"/>
              </a:rPr>
              <a:t>♥ </a:t>
            </a:r>
            <a:r>
              <a:rPr kumimoji="1" lang="zh-CN" altLang="en-US" sz="2400" dirty="0">
                <a:effectLst/>
                <a:latin typeface="宋体" panose="02010600030101010101" pitchFamily="2" charset="-122"/>
                <a:ea typeface="宋体" panose="02010600030101010101" pitchFamily="2" charset="-122"/>
              </a:rPr>
              <a:t>操作员（</a:t>
            </a:r>
            <a:r>
              <a:rPr kumimoji="1" lang="en-US" altLang="zh-CN" sz="2400" dirty="0">
                <a:effectLst/>
                <a:latin typeface="宋体" panose="02010600030101010101" pitchFamily="2" charset="-122"/>
                <a:ea typeface="宋体" panose="02010600030101010101" pitchFamily="2" charset="-122"/>
              </a:rPr>
              <a:t>kill</a:t>
            </a:r>
            <a:r>
              <a:rPr kumimoji="1" lang="zh-CN" altLang="en-US" sz="2400" dirty="0">
                <a:effectLst/>
                <a:latin typeface="宋体" panose="02010600030101010101" pitchFamily="2" charset="-122"/>
                <a:ea typeface="宋体" panose="02010600030101010101" pitchFamily="2" charset="-122"/>
              </a:rPr>
              <a:t>）或操作系统干预（如发生死锁）</a:t>
            </a:r>
            <a:r>
              <a:rPr kumimoji="1" lang="zh-CN" altLang="en-US" sz="2400" dirty="0">
                <a:effectLst/>
                <a:ea typeface="宋体" panose="02010600030101010101" pitchFamily="2" charset="-122"/>
              </a:rPr>
              <a:t> </a:t>
            </a:r>
          </a:p>
          <a:p>
            <a:pPr>
              <a:spcBef>
                <a:spcPct val="0"/>
              </a:spcBef>
            </a:pPr>
            <a:r>
              <a:rPr kumimoji="1" lang="zh-CN" altLang="en-US" sz="2400" dirty="0">
                <a:solidFill>
                  <a:schemeClr val="folHlink"/>
                </a:solidFill>
                <a:effectLst/>
                <a:latin typeface="宋体" panose="02010600030101010101" pitchFamily="2" charset="-122"/>
                <a:ea typeface="宋体" panose="02010600030101010101" pitchFamily="2" charset="-122"/>
              </a:rPr>
              <a:t>♥ </a:t>
            </a:r>
            <a:r>
              <a:rPr kumimoji="1" lang="zh-CN" altLang="en-US" sz="2400" dirty="0">
                <a:effectLst/>
                <a:latin typeface="宋体" panose="02010600030101010101" pitchFamily="2" charset="-122"/>
                <a:ea typeface="宋体" panose="02010600030101010101" pitchFamily="2" charset="-122"/>
              </a:rPr>
              <a:t>父进程请求</a:t>
            </a:r>
            <a:r>
              <a:rPr kumimoji="1" lang="zh-CN" altLang="en-US" sz="2400" dirty="0">
                <a:effectLst/>
                <a:ea typeface="宋体" panose="02010600030101010101" pitchFamily="2" charset="-122"/>
              </a:rPr>
              <a:t> </a:t>
            </a:r>
          </a:p>
          <a:p>
            <a:pPr>
              <a:spcBef>
                <a:spcPct val="0"/>
              </a:spcBef>
            </a:pPr>
            <a:r>
              <a:rPr kumimoji="1" lang="zh-CN" altLang="en-US" sz="2400" dirty="0">
                <a:solidFill>
                  <a:schemeClr val="folHlink"/>
                </a:solidFill>
                <a:effectLst/>
                <a:latin typeface="宋体" panose="02010600030101010101" pitchFamily="2" charset="-122"/>
                <a:ea typeface="宋体" panose="02010600030101010101" pitchFamily="2" charset="-122"/>
              </a:rPr>
              <a:t>♥ </a:t>
            </a:r>
            <a:r>
              <a:rPr kumimoji="1" lang="zh-CN" altLang="en-US" sz="2400" dirty="0">
                <a:effectLst/>
                <a:latin typeface="宋体" panose="02010600030101010101" pitchFamily="2" charset="-122"/>
                <a:ea typeface="宋体" panose="02010600030101010101" pitchFamily="2" charset="-122"/>
              </a:rPr>
              <a:t>父进程终止</a:t>
            </a:r>
            <a:r>
              <a:rPr kumimoji="1" lang="zh-CN" altLang="en-US" sz="2400" dirty="0">
                <a:effectLst/>
                <a:ea typeface="宋体" panose="02010600030101010101" pitchFamily="2" charset="-122"/>
              </a:rPr>
              <a:t> </a:t>
            </a:r>
          </a:p>
        </p:txBody>
      </p:sp>
      <p:sp>
        <p:nvSpPr>
          <p:cNvPr id="95240" name="Rectangle 8"/>
          <p:cNvSpPr>
            <a:spLocks noGrp="1" noChangeArrowheads="1"/>
          </p:cNvSpPr>
          <p:nvPr>
            <p:ph type="title"/>
          </p:nvPr>
        </p:nvSpPr>
        <p:spPr/>
        <p:txBody>
          <a:bodyPr/>
          <a:lstStyle/>
          <a:p>
            <a:r>
              <a:rPr lang="en-US" altLang="zh-CN" sz="3200"/>
              <a:t>2.2.2  </a:t>
            </a:r>
            <a:r>
              <a:rPr lang="zh-CN" altLang="en-US" sz="3200">
                <a:latin typeface="Times New Roman" panose="02020603050405020304" pitchFamily="18" charset="0"/>
              </a:rPr>
              <a:t>进程的终止</a:t>
            </a:r>
          </a:p>
        </p:txBody>
      </p:sp>
      <p:sp>
        <p:nvSpPr>
          <p:cNvPr id="95241" name="Text Box 9"/>
          <p:cNvSpPr txBox="1">
            <a:spLocks noChangeArrowheads="1"/>
          </p:cNvSpPr>
          <p:nvPr/>
        </p:nvSpPr>
        <p:spPr bwMode="auto">
          <a:xfrm>
            <a:off x="719138" y="2673350"/>
            <a:ext cx="23764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kumimoji="1" lang="en-US" altLang="zh-CN" sz="2400" dirty="0">
                <a:solidFill>
                  <a:schemeClr val="folHlink"/>
                </a:solidFill>
                <a:effectLst/>
                <a:latin typeface="+mn-ea"/>
                <a:ea typeface="+mn-ea"/>
              </a:rPr>
              <a:t>▲</a:t>
            </a:r>
            <a:r>
              <a:rPr kumimoji="1" lang="zh-CN" altLang="en-US" sz="2400" dirty="0">
                <a:effectLst/>
                <a:latin typeface="+mn-ea"/>
                <a:ea typeface="+mn-ea"/>
              </a:rPr>
              <a:t>异常结束 </a:t>
            </a:r>
          </a:p>
          <a:p>
            <a:pPr>
              <a:spcBef>
                <a:spcPct val="0"/>
              </a:spcBef>
            </a:pPr>
            <a:r>
              <a:rPr kumimoji="1" lang="zh-CN" altLang="en-US" sz="2400" dirty="0">
                <a:effectLst/>
                <a:latin typeface="+mn-ea"/>
                <a:ea typeface="+mn-ea"/>
              </a:rPr>
              <a:t>  </a:t>
            </a:r>
            <a:r>
              <a:rPr kumimoji="1" lang="zh-CN" altLang="en-US" sz="2400" dirty="0">
                <a:solidFill>
                  <a:srgbClr val="000066"/>
                </a:solidFill>
                <a:effectLst/>
                <a:latin typeface="+mn-ea"/>
                <a:ea typeface="+mn-ea"/>
              </a:rPr>
              <a:t>常见的异常</a:t>
            </a:r>
          </a:p>
          <a:p>
            <a:pPr>
              <a:spcBef>
                <a:spcPct val="0"/>
              </a:spcBef>
            </a:pPr>
            <a:r>
              <a:rPr kumimoji="1" lang="zh-CN" altLang="en-US" sz="2400" dirty="0">
                <a:solidFill>
                  <a:srgbClr val="000066"/>
                </a:solidFill>
                <a:effectLst/>
                <a:latin typeface="+mn-ea"/>
                <a:ea typeface="+mn-ea"/>
              </a:rPr>
              <a:t>  结束事件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241"/>
                                        </p:tgtEl>
                                        <p:attrNameLst>
                                          <p:attrName>style.visibility</p:attrName>
                                        </p:attrNameLst>
                                      </p:cBhvr>
                                      <p:to>
                                        <p:strVal val="visible"/>
                                      </p:to>
                                    </p:set>
                                    <p:animEffect transition="in" filter="wipe(up)">
                                      <p:cBhvr>
                                        <p:cTn id="7" dur="500"/>
                                        <p:tgtEl>
                                          <p:spTgt spid="95241"/>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95238"/>
                                        </p:tgtEl>
                                        <p:attrNameLst>
                                          <p:attrName>style.visibility</p:attrName>
                                        </p:attrNameLst>
                                      </p:cBhvr>
                                      <p:to>
                                        <p:strVal val="visible"/>
                                      </p:to>
                                    </p:set>
                                    <p:animEffect transition="in" filter="barn(outVertical)">
                                      <p:cBhvr>
                                        <p:cTn id="11" dur="500"/>
                                        <p:tgtEl>
                                          <p:spTgt spid="9523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5236"/>
                                        </p:tgtEl>
                                        <p:attrNameLst>
                                          <p:attrName>style.visibility</p:attrName>
                                        </p:attrNameLst>
                                      </p:cBhvr>
                                      <p:to>
                                        <p:strVal val="visible"/>
                                      </p:to>
                                    </p:set>
                                    <p:animEffect transition="in" filter="wipe(left)">
                                      <p:cBhvr>
                                        <p:cTn id="16" dur="500"/>
                                        <p:tgtEl>
                                          <p:spTgt spid="95236"/>
                                        </p:tgtEl>
                                      </p:cBhvr>
                                    </p:animEffect>
                                  </p:childTnLst>
                                </p:cTn>
                              </p:par>
                            </p:childTnLst>
                          </p:cTn>
                        </p:par>
                        <p:par>
                          <p:cTn id="17" fill="hold">
                            <p:stCondLst>
                              <p:cond delay="500"/>
                            </p:stCondLst>
                            <p:childTnLst>
                              <p:par>
                                <p:cTn id="18" presetID="17" presetClass="entr" presetSubtype="10" fill="hold" grpId="0" nodeType="afterEffect">
                                  <p:stCondLst>
                                    <p:cond delay="0"/>
                                  </p:stCondLst>
                                  <p:childTnLst>
                                    <p:set>
                                      <p:cBhvr>
                                        <p:cTn id="19" dur="1" fill="hold">
                                          <p:stCondLst>
                                            <p:cond delay="0"/>
                                          </p:stCondLst>
                                        </p:cTn>
                                        <p:tgtEl>
                                          <p:spTgt spid="95239"/>
                                        </p:tgtEl>
                                        <p:attrNameLst>
                                          <p:attrName>style.visibility</p:attrName>
                                        </p:attrNameLst>
                                      </p:cBhvr>
                                      <p:to>
                                        <p:strVal val="visible"/>
                                      </p:to>
                                    </p:set>
                                    <p:anim calcmode="lin" valueType="num">
                                      <p:cBhvr>
                                        <p:cTn id="20" dur="500" fill="hold"/>
                                        <p:tgtEl>
                                          <p:spTgt spid="95239"/>
                                        </p:tgtEl>
                                        <p:attrNameLst>
                                          <p:attrName>ppt_w</p:attrName>
                                        </p:attrNameLst>
                                      </p:cBhvr>
                                      <p:tavLst>
                                        <p:tav tm="0">
                                          <p:val>
                                            <p:fltVal val="0"/>
                                          </p:val>
                                        </p:tav>
                                        <p:tav tm="100000">
                                          <p:val>
                                            <p:strVal val="#ppt_w"/>
                                          </p:val>
                                        </p:tav>
                                      </p:tavLst>
                                    </p:anim>
                                    <p:anim calcmode="lin" valueType="num">
                                      <p:cBhvr>
                                        <p:cTn id="21" dur="500" fill="hold"/>
                                        <p:tgtEl>
                                          <p:spTgt spid="9523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p:bldP spid="95238" grpId="0" animBg="1" autoUpdateAnimBg="0"/>
      <p:bldP spid="95239" grpId="0" animBg="1" autoUpdateAnimBg="0"/>
      <p:bldP spid="95241"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251520" y="548680"/>
            <a:ext cx="7704856"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2.1.2  </a:t>
            </a:r>
            <a:r>
              <a:rPr lang="zh-CN" altLang="en-US" dirty="0">
                <a:latin typeface="黑体" panose="02010609060101010101" pitchFamily="2" charset="-122"/>
                <a:ea typeface="黑体" panose="02010609060101010101" pitchFamily="2" charset="-122"/>
              </a:rPr>
              <a:t>程序的顺序执行及特征</a:t>
            </a:r>
            <a:br>
              <a:rPr lang="zh-CN" altLang="en-US" dirty="0">
                <a:latin typeface="楷体_GB2312" pitchFamily="49" charset="-122"/>
                <a:ea typeface="楷体_GB2312" pitchFamily="49" charset="-122"/>
              </a:rPr>
            </a:br>
            <a:endParaRPr lang="zh-CN" altLang="en-US" dirty="0">
              <a:latin typeface="黑体" panose="02010609060101010101" pitchFamily="2" charset="-122"/>
              <a:ea typeface="黑体" panose="02010609060101010101" pitchFamily="2" charset="-122"/>
            </a:endParaRPr>
          </a:p>
        </p:txBody>
      </p:sp>
      <p:sp>
        <p:nvSpPr>
          <p:cNvPr id="2051" name="Rectangle 3"/>
          <p:cNvSpPr>
            <a:spLocks noGrp="1" noChangeArrowheads="1"/>
          </p:cNvSpPr>
          <p:nvPr>
            <p:ph type="body" sz="half" idx="1"/>
          </p:nvPr>
        </p:nvSpPr>
        <p:spPr>
          <a:xfrm>
            <a:off x="539750" y="1196975"/>
            <a:ext cx="8280400" cy="4464050"/>
          </a:xfrm>
        </p:spPr>
        <p:txBody>
          <a:bodyPr/>
          <a:lstStyle/>
          <a:p>
            <a:endParaRPr lang="en-US" altLang="zh-CN" sz="2400" b="1" dirty="0">
              <a:latin typeface="楷体_GB2312" pitchFamily="49" charset="-122"/>
              <a:ea typeface="楷体_GB2312" pitchFamily="49" charset="-122"/>
            </a:endParaRPr>
          </a:p>
          <a:p>
            <a:pPr marL="457200" lvl="1" indent="0">
              <a:buNone/>
            </a:pPr>
            <a:r>
              <a:rPr lang="zh-CN" altLang="en-US" sz="2400" b="1" dirty="0">
                <a:latin typeface="黑体" panose="02010609060101010101" pitchFamily="2" charset="-122"/>
                <a:ea typeface="黑体" panose="02010609060101010101" pitchFamily="2" charset="-122"/>
              </a:rPr>
              <a:t>一、程序执行有固定的时序。</a:t>
            </a:r>
          </a:p>
          <a:p>
            <a:pPr lvl="1"/>
            <a:endParaRPr lang="zh-CN" altLang="en-US" sz="2400" b="1" dirty="0">
              <a:latin typeface="楷体_GB2312" pitchFamily="49" charset="-122"/>
              <a:ea typeface="楷体_GB2312" pitchFamily="49" charset="-122"/>
            </a:endParaRPr>
          </a:p>
          <a:p>
            <a:pPr lvl="1"/>
            <a:endParaRPr lang="zh-CN" altLang="en-US" sz="2400" b="1" dirty="0">
              <a:latin typeface="楷体_GB2312" pitchFamily="49" charset="-122"/>
              <a:ea typeface="楷体_GB2312" pitchFamily="49" charset="-122"/>
            </a:endParaRPr>
          </a:p>
          <a:p>
            <a:pPr lvl="1"/>
            <a:endParaRPr lang="zh-CN" altLang="en-US" sz="2400" b="1" dirty="0">
              <a:latin typeface="楷体_GB2312" pitchFamily="49" charset="-122"/>
              <a:ea typeface="楷体_GB2312" pitchFamily="49" charset="-122"/>
            </a:endParaRPr>
          </a:p>
          <a:p>
            <a:pPr marL="457200" lvl="1" indent="0">
              <a:buNone/>
            </a:pPr>
            <a:endParaRPr lang="en-US" altLang="zh-CN" sz="2400" b="1" dirty="0">
              <a:latin typeface="楷体_GB2312" pitchFamily="49" charset="-122"/>
              <a:ea typeface="楷体_GB2312" pitchFamily="49" charset="-122"/>
            </a:endParaRPr>
          </a:p>
        </p:txBody>
      </p:sp>
      <p:sp>
        <p:nvSpPr>
          <p:cNvPr id="2054" name="Oval 6"/>
          <p:cNvSpPr>
            <a:spLocks noChangeArrowheads="1"/>
          </p:cNvSpPr>
          <p:nvPr/>
        </p:nvSpPr>
        <p:spPr bwMode="auto">
          <a:xfrm>
            <a:off x="1331913" y="2852738"/>
            <a:ext cx="503237" cy="504825"/>
          </a:xfrm>
          <a:prstGeom prst="ellipse">
            <a:avLst/>
          </a:prstGeom>
          <a:solidFill>
            <a:schemeClr val="bg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I1</a:t>
            </a:r>
          </a:p>
        </p:txBody>
      </p:sp>
      <p:sp>
        <p:nvSpPr>
          <p:cNvPr id="2056" name="Oval 8"/>
          <p:cNvSpPr>
            <a:spLocks noChangeArrowheads="1"/>
          </p:cNvSpPr>
          <p:nvPr/>
        </p:nvSpPr>
        <p:spPr bwMode="auto">
          <a:xfrm>
            <a:off x="2555875" y="2852738"/>
            <a:ext cx="503238" cy="504825"/>
          </a:xfrm>
          <a:prstGeom prst="ellipse">
            <a:avLst/>
          </a:prstGeom>
          <a:solidFill>
            <a:schemeClr val="bg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C1</a:t>
            </a:r>
          </a:p>
        </p:txBody>
      </p:sp>
      <p:sp>
        <p:nvSpPr>
          <p:cNvPr id="2057" name="Oval 9"/>
          <p:cNvSpPr>
            <a:spLocks noChangeArrowheads="1"/>
          </p:cNvSpPr>
          <p:nvPr/>
        </p:nvSpPr>
        <p:spPr bwMode="auto">
          <a:xfrm>
            <a:off x="3708400" y="2852738"/>
            <a:ext cx="503238" cy="504825"/>
          </a:xfrm>
          <a:prstGeom prst="ellipse">
            <a:avLst/>
          </a:prstGeom>
          <a:solidFill>
            <a:schemeClr val="bg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P1</a:t>
            </a:r>
          </a:p>
        </p:txBody>
      </p:sp>
      <p:sp>
        <p:nvSpPr>
          <p:cNvPr id="2058" name="Oval 10"/>
          <p:cNvSpPr>
            <a:spLocks noChangeArrowheads="1"/>
          </p:cNvSpPr>
          <p:nvPr/>
        </p:nvSpPr>
        <p:spPr bwMode="auto">
          <a:xfrm>
            <a:off x="4859338" y="2852738"/>
            <a:ext cx="503237" cy="504825"/>
          </a:xfrm>
          <a:prstGeom prst="ellipse">
            <a:avLst/>
          </a:prstGeom>
          <a:solidFill>
            <a:schemeClr val="bg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I2</a:t>
            </a:r>
          </a:p>
        </p:txBody>
      </p:sp>
      <p:sp>
        <p:nvSpPr>
          <p:cNvPr id="2059" name="Oval 11"/>
          <p:cNvSpPr>
            <a:spLocks noChangeArrowheads="1"/>
          </p:cNvSpPr>
          <p:nvPr/>
        </p:nvSpPr>
        <p:spPr bwMode="auto">
          <a:xfrm>
            <a:off x="5940425" y="2852738"/>
            <a:ext cx="503238" cy="504825"/>
          </a:xfrm>
          <a:prstGeom prst="ellipse">
            <a:avLst/>
          </a:prstGeom>
          <a:solidFill>
            <a:schemeClr val="bg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C2</a:t>
            </a:r>
          </a:p>
        </p:txBody>
      </p:sp>
      <p:sp>
        <p:nvSpPr>
          <p:cNvPr id="2060" name="Oval 12"/>
          <p:cNvSpPr>
            <a:spLocks noChangeArrowheads="1"/>
          </p:cNvSpPr>
          <p:nvPr/>
        </p:nvSpPr>
        <p:spPr bwMode="auto">
          <a:xfrm>
            <a:off x="7092950" y="2852738"/>
            <a:ext cx="503238" cy="504825"/>
          </a:xfrm>
          <a:prstGeom prst="ellipse">
            <a:avLst/>
          </a:prstGeom>
          <a:solidFill>
            <a:schemeClr val="bg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P2</a:t>
            </a:r>
          </a:p>
        </p:txBody>
      </p:sp>
      <p:sp>
        <p:nvSpPr>
          <p:cNvPr id="2061" name="Line 13"/>
          <p:cNvSpPr>
            <a:spLocks noChangeShapeType="1"/>
          </p:cNvSpPr>
          <p:nvPr/>
        </p:nvSpPr>
        <p:spPr bwMode="auto">
          <a:xfrm>
            <a:off x="1835150" y="3068638"/>
            <a:ext cx="720725"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062" name="Line 14"/>
          <p:cNvSpPr>
            <a:spLocks noChangeShapeType="1"/>
          </p:cNvSpPr>
          <p:nvPr/>
        </p:nvSpPr>
        <p:spPr bwMode="auto">
          <a:xfrm>
            <a:off x="3059113" y="3068638"/>
            <a:ext cx="576262"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063" name="Line 15"/>
          <p:cNvSpPr>
            <a:spLocks noChangeShapeType="1"/>
          </p:cNvSpPr>
          <p:nvPr/>
        </p:nvSpPr>
        <p:spPr bwMode="auto">
          <a:xfrm>
            <a:off x="4211638" y="3068638"/>
            <a:ext cx="6477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064" name="Line 16"/>
          <p:cNvSpPr>
            <a:spLocks noChangeShapeType="1"/>
          </p:cNvSpPr>
          <p:nvPr/>
        </p:nvSpPr>
        <p:spPr bwMode="auto">
          <a:xfrm>
            <a:off x="5364163" y="3068638"/>
            <a:ext cx="576262"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065" name="Line 17"/>
          <p:cNvSpPr>
            <a:spLocks noChangeShapeType="1"/>
          </p:cNvSpPr>
          <p:nvPr/>
        </p:nvSpPr>
        <p:spPr bwMode="auto">
          <a:xfrm>
            <a:off x="6443663" y="3068638"/>
            <a:ext cx="649287"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2" name="右大括号 1"/>
          <p:cNvSpPr/>
          <p:nvPr/>
        </p:nvSpPr>
        <p:spPr>
          <a:xfrm rot="5400000">
            <a:off x="2465536" y="2694825"/>
            <a:ext cx="504602" cy="2484363"/>
          </a:xfrm>
          <a:prstGeom prst="rightBrace">
            <a:avLst>
              <a:gd name="adj1" fmla="val 119270"/>
              <a:gd name="adj2" fmla="val 4845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6" name="右大括号 15"/>
          <p:cNvSpPr/>
          <p:nvPr/>
        </p:nvSpPr>
        <p:spPr>
          <a:xfrm rot="5400000">
            <a:off x="5939743" y="2727152"/>
            <a:ext cx="504602" cy="2484363"/>
          </a:xfrm>
          <a:prstGeom prst="rightBrace">
            <a:avLst>
              <a:gd name="adj1" fmla="val 119270"/>
              <a:gd name="adj2" fmla="val 4845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矩形 2"/>
          <p:cNvSpPr/>
          <p:nvPr/>
        </p:nvSpPr>
        <p:spPr>
          <a:xfrm>
            <a:off x="2243716" y="4365104"/>
            <a:ext cx="1087157" cy="523220"/>
          </a:xfrm>
          <a:prstGeom prst="rect">
            <a:avLst/>
          </a:prstGeom>
        </p:spPr>
        <p:txBody>
          <a:bodyPr wrap="none">
            <a:spAutoFit/>
          </a:bodyPr>
          <a:lstStyle/>
          <a:p>
            <a:r>
              <a:rPr lang="zh-CN" altLang="en-US" dirty="0">
                <a:effectLst/>
                <a:latin typeface="+mn-ea"/>
                <a:ea typeface="+mn-ea"/>
              </a:rPr>
              <a:t>作业</a:t>
            </a:r>
            <a:r>
              <a:rPr lang="en-US" altLang="zh-CN" dirty="0">
                <a:effectLst/>
                <a:latin typeface="+mn-ea"/>
                <a:ea typeface="+mn-ea"/>
              </a:rPr>
              <a:t>1</a:t>
            </a:r>
            <a:endParaRPr lang="zh-CN" altLang="en-US" dirty="0">
              <a:effectLst/>
              <a:latin typeface="+mn-ea"/>
              <a:ea typeface="+mn-ea"/>
            </a:endParaRPr>
          </a:p>
        </p:txBody>
      </p:sp>
      <p:sp>
        <p:nvSpPr>
          <p:cNvPr id="18" name="矩形 17"/>
          <p:cNvSpPr/>
          <p:nvPr/>
        </p:nvSpPr>
        <p:spPr>
          <a:xfrm>
            <a:off x="5648465" y="4377985"/>
            <a:ext cx="1087157" cy="523220"/>
          </a:xfrm>
          <a:prstGeom prst="rect">
            <a:avLst/>
          </a:prstGeom>
        </p:spPr>
        <p:txBody>
          <a:bodyPr wrap="none">
            <a:spAutoFit/>
          </a:bodyPr>
          <a:lstStyle/>
          <a:p>
            <a:r>
              <a:rPr lang="zh-CN" altLang="en-US" dirty="0">
                <a:effectLst/>
                <a:latin typeface="+mn-ea"/>
                <a:ea typeface="+mn-ea"/>
              </a:rPr>
              <a:t>作业</a:t>
            </a:r>
            <a:r>
              <a:rPr lang="en-US" altLang="zh-CN" dirty="0">
                <a:effectLst/>
                <a:latin typeface="+mn-ea"/>
                <a:ea typeface="+mn-ea"/>
              </a:rPr>
              <a:t>2</a:t>
            </a:r>
            <a:endParaRPr lang="zh-CN" altLang="en-US" dirty="0">
              <a:effectLst/>
              <a:latin typeface="+mn-ea"/>
              <a:ea typeface="+mn-ea"/>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3"/>
          <p:cNvSpPr>
            <a:spLocks noGrp="1" noChangeArrowheads="1"/>
          </p:cNvSpPr>
          <p:nvPr>
            <p:ph type="body" sz="half" idx="1"/>
          </p:nvPr>
        </p:nvSpPr>
        <p:spPr>
          <a:xfrm>
            <a:off x="395288" y="188640"/>
            <a:ext cx="8353425" cy="5400600"/>
          </a:xfrm>
        </p:spPr>
        <p:txBody>
          <a:bodyPr>
            <a:normAutofit fontScale="92500" lnSpcReduction="20000"/>
          </a:bodyPr>
          <a:lstStyle/>
          <a:p>
            <a:pPr marL="0" indent="0">
              <a:buNone/>
            </a:pPr>
            <a:r>
              <a:rPr lang="zh-CN" altLang="en-US" dirty="0">
                <a:latin typeface="黑体" panose="02010609060101010101" pitchFamily="2" charset="-122"/>
                <a:ea typeface="黑体" panose="02010609060101010101" pitchFamily="2" charset="-122"/>
              </a:rPr>
              <a:t>进程的终止过程</a:t>
            </a:r>
            <a:endParaRPr lang="en-US" altLang="zh-CN" dirty="0">
              <a:latin typeface="黑体" panose="02010609060101010101" pitchFamily="2" charset="-122"/>
              <a:ea typeface="黑体" panose="02010609060101010101" pitchFamily="2" charset="-122"/>
            </a:endParaRPr>
          </a:p>
          <a:p>
            <a:pPr marL="0" indent="0">
              <a:buNone/>
            </a:pPr>
            <a:endParaRPr lang="en-US" altLang="zh-CN" dirty="0">
              <a:latin typeface="黑体" panose="02010609060101010101" pitchFamily="2" charset="-122"/>
              <a:ea typeface="黑体" panose="02010609060101010101" pitchFamily="2" charset="-122"/>
            </a:endParaRPr>
          </a:p>
          <a:p>
            <a:r>
              <a:rPr lang="zh-CN" altLang="en-US" sz="2600" dirty="0">
                <a:latin typeface="黑体" panose="02010609060101010101" pitchFamily="2" charset="-122"/>
                <a:ea typeface="黑体" panose="02010609060101010101" pitchFamily="2" charset="-122"/>
              </a:rPr>
              <a:t>根据被终止进程的标识，从</a:t>
            </a:r>
            <a:r>
              <a:rPr lang="en-US" altLang="zh-CN" sz="2600" dirty="0">
                <a:latin typeface="黑体" panose="02010609060101010101" pitchFamily="2" charset="-122"/>
                <a:ea typeface="黑体" panose="02010609060101010101" pitchFamily="2" charset="-122"/>
              </a:rPr>
              <a:t>PCB</a:t>
            </a:r>
            <a:r>
              <a:rPr lang="zh-CN" altLang="en-US" sz="2600" dirty="0">
                <a:latin typeface="黑体" panose="02010609060101010101" pitchFamily="2" charset="-122"/>
                <a:ea typeface="黑体" panose="02010609060101010101" pitchFamily="2" charset="-122"/>
              </a:rPr>
              <a:t>集合中去读该进程的</a:t>
            </a:r>
            <a:r>
              <a:rPr lang="en-US" altLang="zh-CN" sz="2600" dirty="0">
                <a:latin typeface="黑体" panose="02010609060101010101" pitchFamily="2" charset="-122"/>
                <a:ea typeface="黑体" panose="02010609060101010101" pitchFamily="2" charset="-122"/>
              </a:rPr>
              <a:t>PCB</a:t>
            </a:r>
            <a:r>
              <a:rPr lang="zh-CN" altLang="en-US" sz="2600" dirty="0">
                <a:latin typeface="黑体" panose="02010609060101010101" pitchFamily="2" charset="-122"/>
                <a:ea typeface="黑体" panose="02010609060101010101" pitchFamily="2" charset="-122"/>
              </a:rPr>
              <a:t>，</a:t>
            </a:r>
            <a:r>
              <a:rPr lang="zh-CN" altLang="en-US" sz="2600" dirty="0">
                <a:solidFill>
                  <a:srgbClr val="FF0000"/>
                </a:solidFill>
                <a:latin typeface="黑体" panose="02010609060101010101" pitchFamily="2" charset="-122"/>
                <a:ea typeface="黑体" panose="02010609060101010101" pitchFamily="2" charset="-122"/>
              </a:rPr>
              <a:t>检查该进程状态</a:t>
            </a:r>
            <a:endParaRPr lang="en-US" altLang="zh-CN" sz="2600" dirty="0">
              <a:solidFill>
                <a:srgbClr val="FF0000"/>
              </a:solidFill>
              <a:latin typeface="黑体" panose="02010609060101010101" pitchFamily="2" charset="-122"/>
              <a:ea typeface="黑体" panose="02010609060101010101" pitchFamily="2" charset="-122"/>
            </a:endParaRPr>
          </a:p>
          <a:p>
            <a:endParaRPr lang="en-US" altLang="zh-CN" sz="2600" dirty="0">
              <a:solidFill>
                <a:srgbClr val="FF0000"/>
              </a:solidFill>
              <a:latin typeface="黑体" panose="02010609060101010101" pitchFamily="2" charset="-122"/>
              <a:ea typeface="黑体" panose="02010609060101010101" pitchFamily="2" charset="-122"/>
            </a:endParaRPr>
          </a:p>
          <a:p>
            <a:r>
              <a:rPr lang="zh-CN" altLang="en-US" sz="2600" dirty="0">
                <a:latin typeface="黑体" panose="02010609060101010101" pitchFamily="2" charset="-122"/>
                <a:ea typeface="黑体" panose="02010609060101010101" pitchFamily="2" charset="-122"/>
              </a:rPr>
              <a:t>若被终止进程正</a:t>
            </a:r>
            <a:r>
              <a:rPr lang="zh-CN" altLang="en-US" sz="2600" dirty="0">
                <a:solidFill>
                  <a:srgbClr val="FF0000"/>
                </a:solidFill>
                <a:latin typeface="黑体" panose="02010609060101010101" pitchFamily="2" charset="-122"/>
                <a:ea typeface="黑体" panose="02010609060101010101" pitchFamily="2" charset="-122"/>
              </a:rPr>
              <a:t>处于执行状态，应立即终止其执行，并置调度标志为真</a:t>
            </a:r>
            <a:r>
              <a:rPr lang="zh-CN" altLang="en-US" sz="2600" dirty="0">
                <a:latin typeface="黑体" panose="02010609060101010101" pitchFamily="2" charset="-122"/>
                <a:ea typeface="黑体" panose="02010609060101010101" pitchFamily="2" charset="-122"/>
              </a:rPr>
              <a:t>，用于指示该进程被终止后应重新进行调度</a:t>
            </a:r>
            <a:endParaRPr lang="en-US" altLang="zh-CN" sz="2600" dirty="0">
              <a:latin typeface="黑体" panose="02010609060101010101" pitchFamily="2" charset="-122"/>
              <a:ea typeface="黑体" panose="02010609060101010101" pitchFamily="2" charset="-122"/>
            </a:endParaRPr>
          </a:p>
          <a:p>
            <a:endParaRPr lang="en-US" altLang="zh-CN" sz="2600" dirty="0">
              <a:latin typeface="黑体" panose="02010609060101010101" pitchFamily="2" charset="-122"/>
              <a:ea typeface="黑体" panose="02010609060101010101" pitchFamily="2" charset="-122"/>
            </a:endParaRPr>
          </a:p>
          <a:p>
            <a:r>
              <a:rPr lang="zh-CN" altLang="en-US" sz="2600" dirty="0">
                <a:latin typeface="黑体" panose="02010609060101010101" pitchFamily="2" charset="-122"/>
                <a:ea typeface="黑体" panose="02010609060101010101" pitchFamily="2" charset="-122"/>
              </a:rPr>
              <a:t>若该进程</a:t>
            </a:r>
            <a:r>
              <a:rPr lang="zh-CN" altLang="en-US" sz="2600" dirty="0">
                <a:solidFill>
                  <a:srgbClr val="FF0000"/>
                </a:solidFill>
                <a:latin typeface="黑体" panose="02010609060101010101" pitchFamily="2" charset="-122"/>
                <a:ea typeface="黑体" panose="02010609060101010101" pitchFamily="2" charset="-122"/>
              </a:rPr>
              <a:t>还有子孙进程，应将其所有子孙进程终止</a:t>
            </a:r>
            <a:r>
              <a:rPr lang="zh-CN" altLang="en-US" sz="2600" dirty="0">
                <a:latin typeface="黑体" panose="02010609060101010101" pitchFamily="2" charset="-122"/>
                <a:ea typeface="黑体" panose="02010609060101010101" pitchFamily="2" charset="-122"/>
              </a:rPr>
              <a:t>，以防止它们成为不可控进程</a:t>
            </a:r>
            <a:endParaRPr lang="en-US" altLang="zh-CN" sz="2600" dirty="0">
              <a:latin typeface="黑体" panose="02010609060101010101" pitchFamily="2" charset="-122"/>
              <a:ea typeface="黑体" panose="02010609060101010101" pitchFamily="2" charset="-122"/>
            </a:endParaRPr>
          </a:p>
          <a:p>
            <a:endParaRPr lang="en-US" altLang="zh-CN" sz="2600" dirty="0">
              <a:latin typeface="黑体" panose="02010609060101010101" pitchFamily="2" charset="-122"/>
              <a:ea typeface="黑体" panose="02010609060101010101" pitchFamily="2" charset="-122"/>
            </a:endParaRPr>
          </a:p>
          <a:p>
            <a:r>
              <a:rPr lang="zh-CN" altLang="en-US" sz="2600" dirty="0">
                <a:latin typeface="黑体" panose="02010609060101010101" pitchFamily="2" charset="-122"/>
                <a:ea typeface="黑体" panose="02010609060101010101" pitchFamily="2" charset="-122"/>
              </a:rPr>
              <a:t>将被终止进程的所有资源，或者</a:t>
            </a:r>
            <a:r>
              <a:rPr lang="zh-CN" altLang="en-US" sz="2600" dirty="0">
                <a:solidFill>
                  <a:srgbClr val="FF0000"/>
                </a:solidFill>
                <a:latin typeface="黑体" panose="02010609060101010101" pitchFamily="2" charset="-122"/>
                <a:ea typeface="黑体" panose="02010609060101010101" pitchFamily="2" charset="-122"/>
              </a:rPr>
              <a:t>归还给其父进程，或者归还给系统</a:t>
            </a:r>
            <a:endParaRPr lang="en-US" altLang="zh-CN" sz="2600" dirty="0">
              <a:solidFill>
                <a:srgbClr val="FF0000"/>
              </a:solidFill>
              <a:latin typeface="黑体" panose="02010609060101010101" pitchFamily="2" charset="-122"/>
              <a:ea typeface="黑体" panose="02010609060101010101" pitchFamily="2" charset="-122"/>
            </a:endParaRPr>
          </a:p>
          <a:p>
            <a:r>
              <a:rPr lang="zh-CN" altLang="en-US" sz="2600" dirty="0">
                <a:latin typeface="黑体" panose="02010609060101010101" pitchFamily="2" charset="-122"/>
                <a:ea typeface="黑体" panose="02010609060101010101" pitchFamily="2" charset="-122"/>
              </a:rPr>
              <a:t>将被终止进程（它的</a:t>
            </a:r>
            <a:r>
              <a:rPr lang="en-US" altLang="zh-CN" sz="2600" dirty="0">
                <a:latin typeface="黑体" panose="02010609060101010101" pitchFamily="2" charset="-122"/>
                <a:ea typeface="黑体" panose="02010609060101010101" pitchFamily="2" charset="-122"/>
              </a:rPr>
              <a:t>PCB</a:t>
            </a:r>
            <a:r>
              <a:rPr lang="zh-CN" altLang="en-US" sz="2600" dirty="0">
                <a:latin typeface="黑体" panose="02010609060101010101" pitchFamily="2" charset="-122"/>
                <a:ea typeface="黑体" panose="02010609060101010101" pitchFamily="2" charset="-122"/>
              </a:rPr>
              <a:t>）</a:t>
            </a:r>
            <a:r>
              <a:rPr lang="zh-CN" altLang="en-US" sz="2600" dirty="0">
                <a:solidFill>
                  <a:srgbClr val="FF0000"/>
                </a:solidFill>
                <a:latin typeface="黑体" panose="02010609060101010101" pitchFamily="2" charset="-122"/>
                <a:ea typeface="黑体" panose="02010609060101010101" pitchFamily="2" charset="-122"/>
              </a:rPr>
              <a:t>从所在队列中移出</a:t>
            </a:r>
            <a:endParaRPr lang="zh-CN" altLang="en-US" sz="2600" dirty="0">
              <a:latin typeface="黑体" panose="02010609060101010101" pitchFamily="2" charset="-122"/>
              <a:ea typeface="黑体" panose="02010609060101010101" pitchFamily="2" charset="-122"/>
            </a:endParaRPr>
          </a:p>
        </p:txBody>
      </p:sp>
      <p:sp>
        <p:nvSpPr>
          <p:cNvPr id="2" name="矩形 1"/>
          <p:cNvSpPr/>
          <p:nvPr/>
        </p:nvSpPr>
        <p:spPr>
          <a:xfrm>
            <a:off x="721256" y="5378366"/>
            <a:ext cx="7776864" cy="1200329"/>
          </a:xfrm>
          <a:prstGeom prst="rect">
            <a:avLst/>
          </a:prstGeom>
          <a:ln w="25400">
            <a:solidFill>
              <a:schemeClr val="accent1"/>
            </a:solidFill>
          </a:ln>
        </p:spPr>
        <p:txBody>
          <a:bodyPr wrap="square">
            <a:spAutoFit/>
          </a:bodyPr>
          <a:lstStyle/>
          <a:p>
            <a:pPr algn="just"/>
            <a:r>
              <a:rPr lang="en-US" altLang="zh-CN" sz="2400" dirty="0">
                <a:effectLst/>
                <a:latin typeface="黑体" pitchFamily="49" charset="-122"/>
                <a:ea typeface="黑体" pitchFamily="49" charset="-122"/>
              </a:rPr>
              <a:t>Linux</a:t>
            </a:r>
            <a:r>
              <a:rPr lang="zh-CN" altLang="en-US" sz="2400" dirty="0">
                <a:effectLst/>
                <a:latin typeface="黑体" pitchFamily="49" charset="-122"/>
                <a:ea typeface="黑体" pitchFamily="49" charset="-122"/>
              </a:rPr>
              <a:t>：杀死了父进程，它的所有子进程不会被杀死。相反，子进程将会成为孤儿进程，而</a:t>
            </a:r>
            <a:r>
              <a:rPr lang="en-US" altLang="zh-CN" sz="2400" dirty="0" err="1">
                <a:effectLst/>
                <a:latin typeface="黑体" pitchFamily="49" charset="-122"/>
                <a:ea typeface="黑体" pitchFamily="49" charset="-122"/>
              </a:rPr>
              <a:t>init</a:t>
            </a:r>
            <a:r>
              <a:rPr lang="zh-CN" altLang="en-US" sz="2400" dirty="0">
                <a:effectLst/>
                <a:latin typeface="黑体" pitchFamily="49" charset="-122"/>
                <a:ea typeface="黑体" pitchFamily="49" charset="-122"/>
              </a:rPr>
              <a:t>进程将重新成为它们的父进程。</a:t>
            </a:r>
            <a:endParaRPr lang="zh-CN" altLang="en-US" sz="2400" dirty="0">
              <a:latin typeface="黑体" pitchFamily="49" charset="-122"/>
              <a:ea typeface="黑体" pitchFamily="49"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539552" y="836712"/>
            <a:ext cx="7992888" cy="4832092"/>
          </a:xfrm>
          <a:prstGeom prst="rect">
            <a:avLst/>
          </a:prstGeom>
        </p:spPr>
        <p:txBody>
          <a:bodyPr wrap="square">
            <a:spAutoFit/>
          </a:bodyPr>
          <a:lstStyle/>
          <a:p>
            <a:pPr algn="just"/>
            <a:r>
              <a:rPr lang="zh-CN" altLang="zh-CN" dirty="0">
                <a:effectLst/>
                <a:latin typeface="+mn-ea"/>
                <a:ea typeface="+mn-ea"/>
              </a:rPr>
              <a:t>僵尸进程：</a:t>
            </a:r>
            <a:r>
              <a:rPr lang="zh-CN" altLang="zh-CN" b="0" dirty="0">
                <a:effectLst/>
                <a:latin typeface="+mn-ea"/>
                <a:ea typeface="+mn-ea"/>
              </a:rPr>
              <a:t>一个进程使用</a:t>
            </a:r>
            <a:r>
              <a:rPr lang="en-US" altLang="zh-CN" b="0" dirty="0">
                <a:effectLst/>
                <a:latin typeface="+mn-ea"/>
                <a:ea typeface="+mn-ea"/>
              </a:rPr>
              <a:t> fork </a:t>
            </a:r>
            <a:r>
              <a:rPr lang="zh-CN" altLang="zh-CN" b="0" dirty="0">
                <a:effectLst/>
                <a:latin typeface="+mn-ea"/>
                <a:ea typeface="+mn-ea"/>
              </a:rPr>
              <a:t>创建子进程，如果子进程退出，而父进程并没有调用</a:t>
            </a:r>
            <a:r>
              <a:rPr lang="en-US" altLang="zh-CN" b="0" dirty="0">
                <a:effectLst/>
                <a:latin typeface="+mn-ea"/>
                <a:ea typeface="+mn-ea"/>
              </a:rPr>
              <a:t>wait</a:t>
            </a:r>
            <a:r>
              <a:rPr lang="zh-CN" altLang="zh-CN" b="0" dirty="0">
                <a:effectLst/>
                <a:latin typeface="+mn-ea"/>
                <a:ea typeface="+mn-ea"/>
              </a:rPr>
              <a:t>或</a:t>
            </a:r>
            <a:r>
              <a:rPr lang="en-US" altLang="zh-CN" b="0" dirty="0" err="1">
                <a:effectLst/>
                <a:latin typeface="+mn-ea"/>
                <a:ea typeface="+mn-ea"/>
              </a:rPr>
              <a:t>waitpid</a:t>
            </a:r>
            <a:r>
              <a:rPr lang="en-US" altLang="zh-CN" b="0" dirty="0">
                <a:effectLst/>
                <a:latin typeface="+mn-ea"/>
                <a:ea typeface="+mn-ea"/>
              </a:rPr>
              <a:t> </a:t>
            </a:r>
            <a:r>
              <a:rPr lang="zh-CN" altLang="zh-CN" b="0" dirty="0">
                <a:effectLst/>
                <a:latin typeface="+mn-ea"/>
                <a:ea typeface="+mn-ea"/>
              </a:rPr>
              <a:t>获取子进程的状态信息，那么子进程的进程描述符仍然保存在系统中，这种进程称之为僵死进程。</a:t>
            </a:r>
          </a:p>
          <a:p>
            <a:r>
              <a:rPr lang="en-US" altLang="zh-CN" b="0" dirty="0">
                <a:effectLst/>
                <a:latin typeface="+mn-ea"/>
                <a:ea typeface="+mn-ea"/>
              </a:rPr>
              <a:t> </a:t>
            </a:r>
            <a:endParaRPr lang="zh-CN" altLang="zh-CN" b="0" dirty="0">
              <a:effectLst/>
              <a:latin typeface="+mn-ea"/>
              <a:ea typeface="+mn-ea"/>
            </a:endParaRPr>
          </a:p>
          <a:p>
            <a:r>
              <a:rPr lang="zh-CN" altLang="zh-CN" dirty="0">
                <a:effectLst/>
                <a:latin typeface="+mn-ea"/>
                <a:ea typeface="+mn-ea"/>
              </a:rPr>
              <a:t>孤儿进程：</a:t>
            </a:r>
            <a:r>
              <a:rPr lang="zh-CN" altLang="zh-CN" b="0" dirty="0">
                <a:effectLst/>
                <a:latin typeface="+mn-ea"/>
                <a:ea typeface="+mn-ea"/>
              </a:rPr>
              <a:t>一个父进程退出，而它的一个或多个子进程还在运行，那么这些子进程将成为孤儿进程。孤儿进程将被</a:t>
            </a:r>
            <a:r>
              <a:rPr lang="en-US" altLang="zh-CN" b="0" dirty="0">
                <a:effectLst/>
                <a:latin typeface="+mn-ea"/>
                <a:ea typeface="+mn-ea"/>
              </a:rPr>
              <a:t> </a:t>
            </a:r>
            <a:r>
              <a:rPr lang="en-US" altLang="zh-CN" b="0" dirty="0" err="1">
                <a:effectLst/>
                <a:latin typeface="+mn-ea"/>
                <a:ea typeface="+mn-ea"/>
              </a:rPr>
              <a:t>init</a:t>
            </a:r>
            <a:r>
              <a:rPr lang="en-US" altLang="zh-CN" b="0" dirty="0">
                <a:effectLst/>
                <a:latin typeface="+mn-ea"/>
                <a:ea typeface="+mn-ea"/>
              </a:rPr>
              <a:t> </a:t>
            </a:r>
            <a:r>
              <a:rPr lang="zh-CN" altLang="zh-CN" b="0" dirty="0">
                <a:effectLst/>
                <a:latin typeface="+mn-ea"/>
                <a:ea typeface="+mn-ea"/>
              </a:rPr>
              <a:t>进程</a:t>
            </a:r>
            <a:r>
              <a:rPr lang="en-US" altLang="zh-CN" b="0" dirty="0">
                <a:effectLst/>
                <a:latin typeface="+mn-ea"/>
                <a:ea typeface="+mn-ea"/>
              </a:rPr>
              <a:t>(</a:t>
            </a:r>
            <a:r>
              <a:rPr lang="zh-CN" altLang="zh-CN" b="0" dirty="0">
                <a:effectLst/>
                <a:latin typeface="+mn-ea"/>
                <a:ea typeface="+mn-ea"/>
              </a:rPr>
              <a:t>进程号为</a:t>
            </a:r>
            <a:r>
              <a:rPr lang="en-US" altLang="zh-CN" b="0" dirty="0">
                <a:effectLst/>
                <a:latin typeface="+mn-ea"/>
                <a:ea typeface="+mn-ea"/>
              </a:rPr>
              <a:t>1)</a:t>
            </a:r>
            <a:r>
              <a:rPr lang="zh-CN" altLang="zh-CN" b="0" dirty="0">
                <a:effectLst/>
                <a:latin typeface="+mn-ea"/>
                <a:ea typeface="+mn-ea"/>
              </a:rPr>
              <a:t>所收养，并由</a:t>
            </a:r>
            <a:r>
              <a:rPr lang="en-US" altLang="zh-CN" b="0" dirty="0" err="1">
                <a:effectLst/>
                <a:latin typeface="+mn-ea"/>
                <a:ea typeface="+mn-ea"/>
              </a:rPr>
              <a:t>init</a:t>
            </a:r>
            <a:r>
              <a:rPr lang="zh-CN" altLang="zh-CN" b="0" dirty="0">
                <a:effectLst/>
                <a:latin typeface="+mn-ea"/>
                <a:ea typeface="+mn-ea"/>
              </a:rPr>
              <a:t>进程对它们完成状态收集工作。</a:t>
            </a:r>
            <a:endParaRPr lang="zh-CN" altLang="en-US" b="0" dirty="0">
              <a:latin typeface="+mn-ea"/>
              <a:ea typeface="+mn-ea"/>
            </a:endParaRPr>
          </a:p>
        </p:txBody>
      </p:sp>
    </p:spTree>
    <p:extLst>
      <p:ext uri="{BB962C8B-B14F-4D97-AF65-F5344CB8AC3E}">
        <p14:creationId xmlns:p14="http://schemas.microsoft.com/office/powerpoint/2010/main" val="153722537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59442006-95A7-97ED-A5CD-20669939219B}"/>
              </a:ext>
            </a:extLst>
          </p:cNvPr>
          <p:cNvSpPr txBox="1"/>
          <p:nvPr/>
        </p:nvSpPr>
        <p:spPr>
          <a:xfrm>
            <a:off x="251520" y="620688"/>
            <a:ext cx="4608512" cy="5047536"/>
          </a:xfrm>
          <a:prstGeom prst="rect">
            <a:avLst/>
          </a:prstGeom>
          <a:noFill/>
        </p:spPr>
        <p:txBody>
          <a:bodyPr wrap="square">
            <a:spAutoFit/>
          </a:bodyPr>
          <a:lstStyle/>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#include &lt;</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unistd.h</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&gt;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#include &lt;</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stdio.h</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&gt;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int main()</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pid_t</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is the return value of fork function</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int count=0;</a:t>
            </a:r>
          </a:p>
          <a:p>
            <a:pPr marL="0" marR="0" algn="just">
              <a:spcBef>
                <a:spcPts val="0"/>
              </a:spcBef>
              <a:spcAft>
                <a:spcPts val="0"/>
              </a:spcAft>
            </a:pPr>
            <a:r>
              <a:rPr lang="en-US" altLang="zh-CN" sz="1400" kern="100" dirty="0">
                <a:solidFill>
                  <a:srgbClr val="0066FF"/>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err="1">
                <a:solidFill>
                  <a:srgbClr val="0066FF"/>
                </a:solidFill>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kern="100" dirty="0">
                <a:solidFill>
                  <a:srgbClr val="0066FF"/>
                </a:solidFill>
                <a:effectLst/>
                <a:latin typeface="等线" panose="02010600030101010101" pitchFamily="2" charset="-122"/>
                <a:ea typeface="等线" panose="02010600030101010101" pitchFamily="2" charset="-122"/>
                <a:cs typeface="Times New Roman" panose="02020603050405020304" pitchFamily="18" charset="0"/>
              </a:rPr>
              <a:t>=fork();</a:t>
            </a:r>
          </a:p>
          <a:p>
            <a:pPr marL="0" marR="0" algn="just">
              <a:spcBef>
                <a:spcPts val="0"/>
              </a:spcBef>
              <a:spcAft>
                <a:spcPts val="0"/>
              </a:spcAft>
            </a:pP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if (</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&lt; 0)</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("error in fork!");</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else if (</a:t>
            </a:r>
            <a:r>
              <a:rPr lang="en-US" altLang="zh-CN" sz="140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fpid</a:t>
            </a:r>
            <a:r>
              <a:rPr lang="en-US"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 0) </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i</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am the child process, my process id is %d, my parent id is %d\n",</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getpid</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getppid</a:t>
            </a: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count++;</a:t>
            </a:r>
          </a:p>
          <a:p>
            <a:pPr marL="0" marR="0" algn="just">
              <a:spcBef>
                <a:spcPts val="0"/>
              </a:spcBef>
              <a:spcAft>
                <a:spcPts val="0"/>
              </a:spcAft>
            </a:pPr>
            <a:r>
              <a:rPr lang="en-US" altLang="zh-CN" sz="1400" b="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else</a:t>
            </a:r>
            <a:r>
              <a:rPr lang="en-US" altLang="zh-CN" sz="1400" kern="100" dirty="0">
                <a:solidFill>
                  <a:srgbClr val="C0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i</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am the parent process, my process id is %d, my parent id is %d\n",</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getpid</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getppid</a:t>
            </a: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count+=2;</a:t>
            </a:r>
          </a:p>
          <a:p>
            <a:pPr marL="0" marR="0" algn="just">
              <a:spcBef>
                <a:spcPts val="0"/>
              </a:spcBef>
              <a:spcAft>
                <a:spcPts val="0"/>
              </a:spcAft>
            </a:pPr>
            <a:r>
              <a:rPr lang="en-US" altLang="zh-CN" sz="1400" b="0" kern="100" dirty="0">
                <a:solidFill>
                  <a:srgbClr val="00B050"/>
                </a:solidFill>
                <a:effectLst/>
                <a:latin typeface="等线" panose="02010600030101010101" pitchFamily="2" charset="-122"/>
                <a:ea typeface="等线" panose="02010600030101010101" pitchFamily="2" charset="-122"/>
                <a:cs typeface="Times New Roman" panose="02020603050405020304" pitchFamily="18" charset="0"/>
              </a:rPr>
              <a:t>    }</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printf</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("The count is: %d\</a:t>
            </a:r>
            <a:r>
              <a:rPr lang="en-US" altLang="zh-CN" sz="1400" b="0" kern="100" dirty="0" err="1">
                <a:effectLst/>
                <a:latin typeface="等线" panose="02010600030101010101" pitchFamily="2" charset="-122"/>
                <a:ea typeface="等线" panose="02010600030101010101" pitchFamily="2" charset="-122"/>
                <a:cs typeface="Times New Roman" panose="02020603050405020304" pitchFamily="18" charset="0"/>
              </a:rPr>
              <a:t>n",count</a:t>
            </a: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sleep(60);</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    return 0;</a:t>
            </a:r>
          </a:p>
          <a:p>
            <a:pPr marL="0" marR="0" algn="just">
              <a:spcBef>
                <a:spcPts val="0"/>
              </a:spcBef>
              <a:spcAft>
                <a:spcPts val="0"/>
              </a:spcAft>
            </a:pPr>
            <a:r>
              <a:rPr lang="en-US" altLang="zh-CN" sz="1400" b="0" kern="100" dirty="0">
                <a:effectLst/>
                <a:latin typeface="等线" panose="02010600030101010101" pitchFamily="2" charset="-122"/>
                <a:ea typeface="等线" panose="02010600030101010101" pitchFamily="2" charset="-122"/>
                <a:cs typeface="Times New Roman" panose="02020603050405020304" pitchFamily="18" charset="0"/>
              </a:rPr>
              <a:t>}</a:t>
            </a:r>
          </a:p>
        </p:txBody>
      </p:sp>
      <p:pic>
        <p:nvPicPr>
          <p:cNvPr id="9" name="图片 8">
            <a:extLst>
              <a:ext uri="{FF2B5EF4-FFF2-40B4-BE49-F238E27FC236}">
                <a16:creationId xmlns:a16="http://schemas.microsoft.com/office/drawing/2014/main" id="{B368EC82-90B9-3B64-6AD5-56F53E40F5F1}"/>
              </a:ext>
            </a:extLst>
          </p:cNvPr>
          <p:cNvPicPr>
            <a:picLocks noChangeAspect="1"/>
          </p:cNvPicPr>
          <p:nvPr/>
        </p:nvPicPr>
        <p:blipFill>
          <a:blip r:embed="rId3"/>
          <a:stretch>
            <a:fillRect/>
          </a:stretch>
        </p:blipFill>
        <p:spPr>
          <a:xfrm>
            <a:off x="4481656" y="4508475"/>
            <a:ext cx="4498757" cy="1204089"/>
          </a:xfrm>
          <a:prstGeom prst="rect">
            <a:avLst/>
          </a:prstGeom>
        </p:spPr>
      </p:pic>
      <p:sp>
        <p:nvSpPr>
          <p:cNvPr id="12" name="文本框 11">
            <a:extLst>
              <a:ext uri="{FF2B5EF4-FFF2-40B4-BE49-F238E27FC236}">
                <a16:creationId xmlns:a16="http://schemas.microsoft.com/office/drawing/2014/main" id="{8D344C4A-C2C8-319F-DFA4-4598E440C4F9}"/>
              </a:ext>
            </a:extLst>
          </p:cNvPr>
          <p:cNvSpPr txBox="1"/>
          <p:nvPr/>
        </p:nvSpPr>
        <p:spPr>
          <a:xfrm>
            <a:off x="4913003" y="3789040"/>
            <a:ext cx="3988481" cy="584775"/>
          </a:xfrm>
          <a:prstGeom prst="rect">
            <a:avLst/>
          </a:prstGeom>
          <a:noFill/>
        </p:spPr>
        <p:txBody>
          <a:bodyPr wrap="square">
            <a:spAutoFit/>
          </a:bodyPr>
          <a:lstStyle/>
          <a:p>
            <a:r>
              <a:rPr lang="zh-CN" altLang="en-US" sz="1600" dirty="0">
                <a:effectLst/>
                <a:latin typeface="+mn-ea"/>
                <a:ea typeface="+mn-ea"/>
              </a:rPr>
              <a:t>通过</a:t>
            </a:r>
            <a:r>
              <a:rPr lang="en-US" altLang="zh-CN" sz="1600" dirty="0" err="1">
                <a:effectLst/>
                <a:latin typeface="+mn-ea"/>
                <a:ea typeface="+mn-ea"/>
              </a:rPr>
              <a:t>ps</a:t>
            </a:r>
            <a:r>
              <a:rPr lang="zh-CN" altLang="en-US" sz="1600" dirty="0">
                <a:effectLst/>
                <a:latin typeface="+mn-ea"/>
                <a:ea typeface="+mn-ea"/>
              </a:rPr>
              <a:t>命令查看进程，</a:t>
            </a:r>
            <a:r>
              <a:rPr lang="en-US" altLang="zh-CN" sz="1600" dirty="0">
                <a:effectLst/>
                <a:latin typeface="+mn-ea"/>
                <a:ea typeface="+mn-ea"/>
              </a:rPr>
              <a:t>kill</a:t>
            </a:r>
            <a:r>
              <a:rPr lang="zh-CN" altLang="en-US" sz="1600" dirty="0">
                <a:effectLst/>
                <a:latin typeface="+mn-ea"/>
                <a:ea typeface="+mn-ea"/>
              </a:rPr>
              <a:t>杀掉进程。杀掉父进程后，它的子进程由</a:t>
            </a:r>
            <a:r>
              <a:rPr lang="en-US" altLang="zh-CN" sz="1600" dirty="0">
                <a:effectLst/>
                <a:latin typeface="+mn-ea"/>
                <a:ea typeface="+mn-ea"/>
              </a:rPr>
              <a:t>1</a:t>
            </a:r>
            <a:r>
              <a:rPr lang="zh-CN" altLang="en-US" sz="1600" dirty="0">
                <a:effectLst/>
                <a:latin typeface="+mn-ea"/>
                <a:ea typeface="+mn-ea"/>
              </a:rPr>
              <a:t>号进程收养。</a:t>
            </a:r>
          </a:p>
        </p:txBody>
      </p:sp>
    </p:spTree>
    <p:extLst>
      <p:ext uri="{BB962C8B-B14F-4D97-AF65-F5344CB8AC3E}">
        <p14:creationId xmlns:p14="http://schemas.microsoft.com/office/powerpoint/2010/main" val="273566981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table">
            <a:extLst>
              <a:ext uri="{FF2B5EF4-FFF2-40B4-BE49-F238E27FC236}">
                <a16:creationId xmlns:a16="http://schemas.microsoft.com/office/drawing/2014/main" id="{6A078CCC-9207-1E7B-A88B-5A071437782A}"/>
              </a:ext>
            </a:extLst>
          </p:cNvPr>
          <p:cNvPicPr>
            <a:picLocks noGrp="1"/>
          </p:cNvPicPr>
          <p:nvPr/>
        </p:nvPicPr>
        <p:blipFill>
          <a:blip r:embed="rId2"/>
          <a:stretch>
            <a:fillRect/>
          </a:stretch>
        </p:blipFill>
        <p:spPr>
          <a:xfrm>
            <a:off x="76871" y="1628800"/>
            <a:ext cx="3286116" cy="3291840"/>
          </a:xfrm>
          <a:prstGeom prst="rect">
            <a:avLst/>
          </a:prstGeom>
        </p:spPr>
      </p:pic>
      <p:pic>
        <p:nvPicPr>
          <p:cNvPr id="6" name="Object 1">
            <a:extLst>
              <a:ext uri="{FF2B5EF4-FFF2-40B4-BE49-F238E27FC236}">
                <a16:creationId xmlns:a16="http://schemas.microsoft.com/office/drawing/2014/main" id="{C6A1814A-24DD-B62E-9E44-2D862261B64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3148879" y="2750327"/>
            <a:ext cx="5989482" cy="3714776"/>
          </a:xfrm>
          <a:noFill/>
        </p:spPr>
      </p:pic>
      <p:pic>
        <p:nvPicPr>
          <p:cNvPr id="7" name="图片 6">
            <a:extLst>
              <a:ext uri="{FF2B5EF4-FFF2-40B4-BE49-F238E27FC236}">
                <a16:creationId xmlns:a16="http://schemas.microsoft.com/office/drawing/2014/main" id="{B8998C64-EFB9-A373-8FC6-E023EA40C054}"/>
              </a:ext>
            </a:extLst>
          </p:cNvPr>
          <p:cNvPicPr>
            <a:picLocks noChangeAspect="1"/>
          </p:cNvPicPr>
          <p:nvPr/>
        </p:nvPicPr>
        <p:blipFill>
          <a:blip r:embed="rId4"/>
          <a:stretch>
            <a:fillRect/>
          </a:stretch>
        </p:blipFill>
        <p:spPr>
          <a:xfrm>
            <a:off x="2843808" y="1556792"/>
            <a:ext cx="6214156" cy="3866379"/>
          </a:xfrm>
          <a:prstGeom prst="rect">
            <a:avLst/>
          </a:prstGeom>
        </p:spPr>
      </p:pic>
    </p:spTree>
    <p:extLst>
      <p:ext uri="{BB962C8B-B14F-4D97-AF65-F5344CB8AC3E}">
        <p14:creationId xmlns:p14="http://schemas.microsoft.com/office/powerpoint/2010/main" val="209599822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228600" y="228600"/>
            <a:ext cx="6823075" cy="754063"/>
          </a:xfrm>
        </p:spPr>
        <p:txBody>
          <a:bodyPr/>
          <a:lstStyle/>
          <a:p>
            <a:r>
              <a:rPr lang="en-US" altLang="zh-CN" sz="3200"/>
              <a:t>2.2.3  </a:t>
            </a:r>
            <a:r>
              <a:rPr lang="zh-CN" altLang="en-US" sz="3200">
                <a:latin typeface="宋体" panose="02010600030101010101" pitchFamily="2" charset="-122"/>
              </a:rPr>
              <a:t>进程的阻塞和唤醒</a:t>
            </a:r>
          </a:p>
        </p:txBody>
      </p:sp>
      <p:sp>
        <p:nvSpPr>
          <p:cNvPr id="97283" name="Text Box 3"/>
          <p:cNvSpPr txBox="1">
            <a:spLocks noChangeArrowheads="1"/>
          </p:cNvSpPr>
          <p:nvPr/>
        </p:nvSpPr>
        <p:spPr bwMode="auto">
          <a:xfrm>
            <a:off x="457200" y="1524000"/>
            <a:ext cx="5791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CC3300"/>
                </a:solidFill>
                <a:effectLst/>
                <a:ea typeface="宋体" panose="02010600030101010101" pitchFamily="2" charset="-122"/>
              </a:rPr>
              <a:t>1</a:t>
            </a:r>
            <a:r>
              <a:rPr kumimoji="1" lang="zh-CN" altLang="en-US" sz="2400">
                <a:solidFill>
                  <a:srgbClr val="CC3300"/>
                </a:solidFill>
                <a:effectLst/>
                <a:latin typeface="宋体" panose="02010600030101010101" pitchFamily="2" charset="-122"/>
                <a:ea typeface="宋体" panose="02010600030101010101" pitchFamily="2" charset="-122"/>
              </a:rPr>
              <a:t>．引起进程阻塞和唤醒的事件</a:t>
            </a:r>
            <a:r>
              <a:rPr kumimoji="1" lang="zh-CN" altLang="en-US" sz="2400">
                <a:solidFill>
                  <a:srgbClr val="CC3300"/>
                </a:solidFill>
                <a:effectLst/>
                <a:ea typeface="宋体" panose="02010600030101010101" pitchFamily="2" charset="-122"/>
              </a:rPr>
              <a:t> </a:t>
            </a:r>
          </a:p>
        </p:txBody>
      </p:sp>
      <p:sp>
        <p:nvSpPr>
          <p:cNvPr id="97284" name="Text Box 4"/>
          <p:cNvSpPr txBox="1">
            <a:spLocks noChangeArrowheads="1"/>
          </p:cNvSpPr>
          <p:nvPr/>
        </p:nvSpPr>
        <p:spPr bwMode="auto">
          <a:xfrm>
            <a:off x="762000" y="2133600"/>
            <a:ext cx="274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en-US" altLang="zh-CN" sz="2400" dirty="0">
                <a:solidFill>
                  <a:schemeClr val="folHlink"/>
                </a:solidFill>
                <a:effectLst/>
                <a:latin typeface="宋体" panose="02010600030101010101" pitchFamily="2" charset="-122"/>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请求系统服务</a:t>
            </a:r>
            <a:endParaRPr kumimoji="1" lang="zh-CN" altLang="en-US" sz="2400" dirty="0">
              <a:effectLst/>
              <a:ea typeface="宋体" panose="02010600030101010101" pitchFamily="2" charset="-122"/>
            </a:endParaRPr>
          </a:p>
        </p:txBody>
      </p:sp>
      <p:sp>
        <p:nvSpPr>
          <p:cNvPr id="97285" name="Text Box 5"/>
          <p:cNvSpPr txBox="1">
            <a:spLocks noChangeArrowheads="1"/>
          </p:cNvSpPr>
          <p:nvPr/>
        </p:nvSpPr>
        <p:spPr bwMode="auto">
          <a:xfrm>
            <a:off x="762000" y="4129088"/>
            <a:ext cx="2819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无新工作可做 </a:t>
            </a:r>
          </a:p>
        </p:txBody>
      </p:sp>
      <p:sp>
        <p:nvSpPr>
          <p:cNvPr id="97286" name="AutoShape 6"/>
          <p:cNvSpPr>
            <a:spLocks noChangeArrowheads="1"/>
          </p:cNvSpPr>
          <p:nvPr/>
        </p:nvSpPr>
        <p:spPr bwMode="auto">
          <a:xfrm>
            <a:off x="3810000" y="2209800"/>
            <a:ext cx="5181600" cy="1981200"/>
          </a:xfrm>
          <a:prstGeom prst="wedgeRectCallout">
            <a:avLst>
              <a:gd name="adj1" fmla="val -58639"/>
              <a:gd name="adj2" fmla="val -39023"/>
            </a:avLst>
          </a:prstGeom>
          <a:solidFill>
            <a:schemeClr val="accent1">
              <a:lumMod val="20000"/>
              <a:lumOff val="80000"/>
            </a:schemeClr>
          </a:solidFill>
          <a:ln w="9525">
            <a:solidFill>
              <a:schemeClr val="tx1"/>
            </a:solidFill>
            <a:miter lim="800000"/>
          </a:ln>
          <a:effectLst/>
        </p:spPr>
        <p:txBody>
          <a:bodyPr/>
          <a:lstStyle/>
          <a:p>
            <a:pPr algn="just">
              <a:spcBef>
                <a:spcPct val="0"/>
              </a:spcBef>
            </a:pPr>
            <a:r>
              <a:rPr kumimoji="1" lang="en-US" altLang="zh-CN" sz="2400">
                <a:effectLst/>
                <a:ea typeface="宋体" panose="02010600030101010101" pitchFamily="2" charset="-122"/>
              </a:rPr>
              <a:t>     </a:t>
            </a:r>
            <a:r>
              <a:rPr kumimoji="1" lang="zh-CN" altLang="en-US" sz="2400">
                <a:effectLst/>
                <a:ea typeface="宋体" panose="02010600030101010101" pitchFamily="2" charset="-122"/>
              </a:rPr>
              <a:t>当执行进程请求</a:t>
            </a:r>
            <a:r>
              <a:rPr kumimoji="1" lang="en-US" altLang="zh-CN" sz="2400">
                <a:effectLst/>
                <a:ea typeface="宋体" panose="02010600030101010101" pitchFamily="2" charset="-122"/>
              </a:rPr>
              <a:t>OS</a:t>
            </a:r>
            <a:r>
              <a:rPr kumimoji="1" lang="zh-CN" altLang="en-US" sz="2400">
                <a:effectLst/>
                <a:ea typeface="宋体" panose="02010600030101010101" pitchFamily="2" charset="-122"/>
              </a:rPr>
              <a:t>服务时，由于某种原因，</a:t>
            </a:r>
            <a:r>
              <a:rPr kumimoji="1" lang="en-US" altLang="zh-CN" sz="2400">
                <a:effectLst/>
                <a:ea typeface="宋体" panose="02010600030101010101" pitchFamily="2" charset="-122"/>
              </a:rPr>
              <a:t>OS</a:t>
            </a:r>
            <a:r>
              <a:rPr kumimoji="1" lang="zh-CN" altLang="en-US" sz="2400">
                <a:effectLst/>
                <a:ea typeface="宋体" panose="02010600030101010101" pitchFamily="2" charset="-122"/>
              </a:rPr>
              <a:t>并不立即满足该进程的请求时，该进程只能转变为阻塞状态来等待。</a:t>
            </a:r>
          </a:p>
          <a:p>
            <a:pPr algn="just">
              <a:spcBef>
                <a:spcPct val="0"/>
              </a:spcBef>
            </a:pPr>
            <a:r>
              <a:rPr kumimoji="1" lang="zh-CN" altLang="en-US" sz="2400">
                <a:effectLst/>
                <a:latin typeface="宋体" panose="02010600030101010101" pitchFamily="2" charset="-122"/>
                <a:ea typeface="宋体" panose="02010600030101010101" pitchFamily="2" charset="-122"/>
              </a:rPr>
              <a:t>如，进程请求打印机，</a:t>
            </a:r>
            <a:r>
              <a:rPr kumimoji="1" lang="en-US" altLang="zh-CN" sz="2400">
                <a:effectLst/>
                <a:latin typeface="Times New Roman" panose="02020603050405020304"/>
                <a:ea typeface="宋体" panose="02010600030101010101" pitchFamily="2" charset="-122"/>
              </a:rPr>
              <a:t>……</a:t>
            </a:r>
            <a:r>
              <a:rPr kumimoji="1" lang="en-US" altLang="zh-CN" sz="2400">
                <a:effectLst/>
                <a:ea typeface="宋体" panose="02010600030101010101" pitchFamily="2" charset="-122"/>
              </a:rPr>
              <a:t> </a:t>
            </a:r>
          </a:p>
        </p:txBody>
      </p:sp>
      <p:sp>
        <p:nvSpPr>
          <p:cNvPr id="97287" name="AutoShape 7"/>
          <p:cNvSpPr>
            <a:spLocks noChangeArrowheads="1"/>
          </p:cNvSpPr>
          <p:nvPr/>
        </p:nvSpPr>
        <p:spPr bwMode="auto">
          <a:xfrm>
            <a:off x="3352800" y="4876800"/>
            <a:ext cx="5510213" cy="1600200"/>
          </a:xfrm>
          <a:prstGeom prst="wedgeRectCallout">
            <a:avLst>
              <a:gd name="adj1" fmla="val -49394"/>
              <a:gd name="adj2" fmla="val -75694"/>
            </a:avLst>
          </a:prstGeom>
          <a:solidFill>
            <a:schemeClr val="accent1">
              <a:lumMod val="20000"/>
              <a:lumOff val="80000"/>
            </a:schemeClr>
          </a:solidFill>
          <a:ln w="9525">
            <a:solidFill>
              <a:schemeClr val="tx1"/>
            </a:solidFill>
            <a:miter lim="800000"/>
          </a:ln>
          <a:effectLst/>
        </p:spPr>
        <p:txBody>
          <a:bodyPr/>
          <a:lstStyle/>
          <a:p>
            <a:pPr algn="just">
              <a:spcBef>
                <a:spcPct val="0"/>
              </a:spcBef>
            </a:pPr>
            <a:r>
              <a:rPr kumimoji="1" lang="zh-CN" altLang="en-US" sz="2400">
                <a:effectLst/>
                <a:ea typeface="宋体" panose="02010600030101010101" pitchFamily="2" charset="-122"/>
              </a:rPr>
              <a:t>系统往往设置一些具有特定功能的系统进程，每当这种进程完成任务后，便把自己阻塞起来以等待新任务到来。</a:t>
            </a:r>
          </a:p>
          <a:p>
            <a:pPr>
              <a:spcBef>
                <a:spcPct val="0"/>
              </a:spcBef>
            </a:pPr>
            <a:r>
              <a:rPr kumimoji="1" lang="zh-CN" altLang="en-US" sz="2400">
                <a:effectLst/>
                <a:latin typeface="宋体" panose="02010600030101010101" pitchFamily="2" charset="-122"/>
                <a:ea typeface="宋体" panose="02010600030101010101" pitchFamily="2" charset="-122"/>
              </a:rPr>
              <a:t>如，系统中发送数据的进程，</a:t>
            </a:r>
            <a:r>
              <a:rPr kumimoji="1" lang="en-US" altLang="zh-CN" sz="2400">
                <a:effectLst/>
                <a:latin typeface="Times New Roman" panose="02020603050405020304"/>
                <a:ea typeface="宋体" panose="02010600030101010101" pitchFamily="2" charset="-122"/>
              </a:rPr>
              <a:t>……</a:t>
            </a:r>
            <a:r>
              <a:rPr kumimoji="1" lang="en-US" altLang="zh-CN" sz="2400">
                <a:effectLst/>
                <a:ea typeface="宋体" panose="02010600030101010101" pitchFamily="2" charset="-122"/>
              </a:rPr>
              <a:t> </a:t>
            </a:r>
          </a:p>
        </p:txBody>
      </p:sp>
      <p:sp>
        <p:nvSpPr>
          <p:cNvPr id="97288" name="Text Box 8"/>
          <p:cNvSpPr txBox="1">
            <a:spLocks noChangeArrowheads="1"/>
          </p:cNvSpPr>
          <p:nvPr/>
        </p:nvSpPr>
        <p:spPr bwMode="auto">
          <a:xfrm>
            <a:off x="762000" y="2819400"/>
            <a:ext cx="2743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en-US" altLang="zh-CN" sz="2400" dirty="0">
                <a:solidFill>
                  <a:schemeClr val="folHlink"/>
                </a:solidFill>
                <a:effectLst/>
                <a:latin typeface="宋体" panose="02010600030101010101" pitchFamily="2" charset="-122"/>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启动某种操作 </a:t>
            </a:r>
          </a:p>
        </p:txBody>
      </p:sp>
      <p:sp>
        <p:nvSpPr>
          <p:cNvPr id="97289" name="AutoShape 9"/>
          <p:cNvSpPr>
            <a:spLocks noChangeArrowheads="1"/>
          </p:cNvSpPr>
          <p:nvPr/>
        </p:nvSpPr>
        <p:spPr bwMode="auto">
          <a:xfrm>
            <a:off x="3810000" y="2209800"/>
            <a:ext cx="5181600" cy="1981200"/>
          </a:xfrm>
          <a:prstGeom prst="wedgeRectCallout">
            <a:avLst>
              <a:gd name="adj1" fmla="val -57903"/>
              <a:gd name="adj2" fmla="val -6088"/>
            </a:avLst>
          </a:prstGeom>
          <a:solidFill>
            <a:schemeClr val="accent1">
              <a:lumMod val="20000"/>
              <a:lumOff val="80000"/>
            </a:schemeClr>
          </a:solidFill>
          <a:ln w="9525">
            <a:solidFill>
              <a:schemeClr val="tx1"/>
            </a:solidFill>
            <a:miter lim="800000"/>
          </a:ln>
          <a:effectLst/>
        </p:spPr>
        <p:txBody>
          <a:bodyPr/>
          <a:lstStyle/>
          <a:p>
            <a:pPr algn="just">
              <a:spcBef>
                <a:spcPct val="0"/>
              </a:spcBef>
            </a:pPr>
            <a:r>
              <a:rPr kumimoji="1" lang="zh-CN" altLang="en-US" sz="2400" dirty="0">
                <a:effectLst/>
                <a:ea typeface="宋体" panose="02010600030101010101" pitchFamily="2" charset="-122"/>
              </a:rPr>
              <a:t>当进程启动某种操作后，如果该进程必须在该操作完成后才能继续执行，则必须先使该进程阻塞，以等待操作完成。</a:t>
            </a:r>
          </a:p>
          <a:p>
            <a:pPr algn="just">
              <a:spcBef>
                <a:spcPct val="0"/>
              </a:spcBef>
            </a:pPr>
            <a:r>
              <a:rPr kumimoji="1" lang="zh-CN" altLang="en-US" sz="2400" dirty="0">
                <a:effectLst/>
                <a:latin typeface="宋体" panose="02010600030101010101" pitchFamily="2" charset="-122"/>
                <a:ea typeface="宋体" panose="02010600030101010101" pitchFamily="2" charset="-122"/>
              </a:rPr>
              <a:t>如，启动了某</a:t>
            </a:r>
            <a:r>
              <a:rPr kumimoji="1" lang="en-US" altLang="zh-CN" sz="2400" dirty="0">
                <a:effectLst/>
                <a:ea typeface="宋体" panose="02010600030101010101" pitchFamily="2" charset="-122"/>
              </a:rPr>
              <a:t>I/O</a:t>
            </a:r>
            <a:r>
              <a:rPr kumimoji="1" lang="zh-CN" altLang="en-US" sz="2400" dirty="0">
                <a:effectLst/>
                <a:latin typeface="宋体" panose="02010600030101010101" pitchFamily="2" charset="-122"/>
                <a:ea typeface="宋体" panose="02010600030101010101" pitchFamily="2" charset="-122"/>
              </a:rPr>
              <a:t>设备，</a:t>
            </a:r>
            <a:r>
              <a:rPr kumimoji="1" lang="en-US" altLang="zh-CN" sz="2400" dirty="0">
                <a:effectLst/>
                <a:latin typeface="Times New Roman" panose="02020603050405020304"/>
                <a:ea typeface="宋体" panose="02010600030101010101" pitchFamily="2" charset="-122"/>
              </a:rPr>
              <a:t>……</a:t>
            </a:r>
            <a:r>
              <a:rPr kumimoji="1" lang="en-US" altLang="zh-CN" sz="2400" dirty="0">
                <a:effectLst/>
                <a:ea typeface="宋体" panose="02010600030101010101" pitchFamily="2" charset="-122"/>
              </a:rPr>
              <a:t> </a:t>
            </a:r>
          </a:p>
        </p:txBody>
      </p:sp>
      <p:sp>
        <p:nvSpPr>
          <p:cNvPr id="97290" name="Text Box 10"/>
          <p:cNvSpPr txBox="1">
            <a:spLocks noChangeArrowheads="1"/>
          </p:cNvSpPr>
          <p:nvPr/>
        </p:nvSpPr>
        <p:spPr bwMode="auto">
          <a:xfrm>
            <a:off x="762000" y="3429000"/>
            <a:ext cx="31242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新数据尚未到达 </a:t>
            </a:r>
          </a:p>
        </p:txBody>
      </p:sp>
      <p:sp>
        <p:nvSpPr>
          <p:cNvPr id="97291" name="AutoShape 11"/>
          <p:cNvSpPr>
            <a:spLocks noChangeArrowheads="1"/>
          </p:cNvSpPr>
          <p:nvPr/>
        </p:nvSpPr>
        <p:spPr bwMode="auto">
          <a:xfrm>
            <a:off x="4191000" y="2133600"/>
            <a:ext cx="4724400" cy="2362200"/>
          </a:xfrm>
          <a:prstGeom prst="wedgeRectCallout">
            <a:avLst>
              <a:gd name="adj1" fmla="val -59579"/>
              <a:gd name="adj2" fmla="val 19491"/>
            </a:avLst>
          </a:prstGeom>
          <a:solidFill>
            <a:schemeClr val="accent1">
              <a:lumMod val="20000"/>
              <a:lumOff val="80000"/>
            </a:schemeClr>
          </a:solidFill>
          <a:ln w="9525">
            <a:solidFill>
              <a:schemeClr val="tx1"/>
            </a:solidFill>
            <a:miter lim="800000"/>
          </a:ln>
          <a:effectLst/>
        </p:spPr>
        <p:txBody>
          <a:bodyPr/>
          <a:lstStyle/>
          <a:p>
            <a:pPr algn="just">
              <a:spcBef>
                <a:spcPct val="0"/>
              </a:spcBef>
            </a:pPr>
            <a:r>
              <a:rPr kumimoji="1" lang="zh-CN" altLang="en-US" sz="2400" dirty="0">
                <a:effectLst/>
                <a:ea typeface="宋体" panose="02010600030101010101" pitchFamily="2" charset="-122"/>
              </a:rPr>
              <a:t>对于相互合作的进程，如果其中一个进程需要获得另一个（合作）进程提供的数据才能运行以对数据进行处理，则只要其所需数据尚未到达，该进程只有阻塞（等待）。</a:t>
            </a:r>
            <a:r>
              <a:rPr kumimoji="1" lang="zh-CN" altLang="en-US" sz="2400" dirty="0">
                <a:effectLst/>
                <a:latin typeface="宋体" panose="02010600030101010101" pitchFamily="2" charset="-122"/>
                <a:ea typeface="宋体" panose="02010600030101010101" pitchFamily="2" charset="-122"/>
              </a:rPr>
              <a:t>如，</a:t>
            </a:r>
            <a:r>
              <a:rPr kumimoji="1" lang="en-US" altLang="zh-CN" sz="2400" dirty="0">
                <a:effectLst/>
                <a:latin typeface="Times New Roman" panose="02020603050405020304"/>
                <a:ea typeface="宋体" panose="02010600030101010101" pitchFamily="2" charset="-122"/>
              </a:rPr>
              <a:t>……</a:t>
            </a:r>
            <a:r>
              <a:rPr kumimoji="1" lang="en-US" altLang="zh-CN" sz="2400" dirty="0">
                <a:effectLst/>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7284">
                                            <p:txEl>
                                              <p:pRg st="0" end="0"/>
                                            </p:txEl>
                                          </p:spTgt>
                                        </p:tgtEl>
                                        <p:attrNameLst>
                                          <p:attrName>style.visibility</p:attrName>
                                        </p:attrNameLst>
                                      </p:cBhvr>
                                      <p:to>
                                        <p:strVal val="visible"/>
                                      </p:to>
                                    </p:set>
                                    <p:animEffect transition="in" filter="wipe(up)">
                                      <p:cBhvr>
                                        <p:cTn id="7" dur="500"/>
                                        <p:tgtEl>
                                          <p:spTgt spid="972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97286"/>
                                        </p:tgtEl>
                                        <p:attrNameLst>
                                          <p:attrName>style.visibility</p:attrName>
                                        </p:attrNameLst>
                                      </p:cBhvr>
                                      <p:to>
                                        <p:strVal val="visible"/>
                                      </p:to>
                                    </p:set>
                                    <p:animEffect transition="in" filter="barn(outVertical)">
                                      <p:cBhvr>
                                        <p:cTn id="12" dur="500"/>
                                        <p:tgtEl>
                                          <p:spTgt spid="97286"/>
                                        </p:tgtEl>
                                      </p:cBhvr>
                                    </p:animEffect>
                                  </p:childTnLst>
                                  <p:subTnLst>
                                    <p:set>
                                      <p:cBhvr override="childStyle">
                                        <p:cTn dur="1" fill="hold" display="0" masterRel="nextClick" afterEffect="1"/>
                                        <p:tgtEl>
                                          <p:spTgt spid="9728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7288">
                                            <p:txEl>
                                              <p:pRg st="0" end="0"/>
                                            </p:txEl>
                                          </p:spTgt>
                                        </p:tgtEl>
                                        <p:attrNameLst>
                                          <p:attrName>style.visibility</p:attrName>
                                        </p:attrNameLst>
                                      </p:cBhvr>
                                      <p:to>
                                        <p:strVal val="visible"/>
                                      </p:to>
                                    </p:set>
                                    <p:animEffect transition="in" filter="wipe(up)">
                                      <p:cBhvr>
                                        <p:cTn id="17" dur="500"/>
                                        <p:tgtEl>
                                          <p:spTgt spid="9728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97289"/>
                                        </p:tgtEl>
                                        <p:attrNameLst>
                                          <p:attrName>style.visibility</p:attrName>
                                        </p:attrNameLst>
                                      </p:cBhvr>
                                      <p:to>
                                        <p:strVal val="visible"/>
                                      </p:to>
                                    </p:set>
                                    <p:animEffect transition="in" filter="barn(outVertical)">
                                      <p:cBhvr>
                                        <p:cTn id="22" dur="500"/>
                                        <p:tgtEl>
                                          <p:spTgt spid="97289"/>
                                        </p:tgtEl>
                                      </p:cBhvr>
                                    </p:animEffect>
                                  </p:childTnLst>
                                  <p:subTnLst>
                                    <p:set>
                                      <p:cBhvr override="childStyle">
                                        <p:cTn dur="1" fill="hold" display="0" masterRel="nextClick" afterEffect="1"/>
                                        <p:tgtEl>
                                          <p:spTgt spid="9728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97290">
                                            <p:txEl>
                                              <p:pRg st="0" end="0"/>
                                            </p:txEl>
                                          </p:spTgt>
                                        </p:tgtEl>
                                        <p:attrNameLst>
                                          <p:attrName>style.visibility</p:attrName>
                                        </p:attrNameLst>
                                      </p:cBhvr>
                                      <p:to>
                                        <p:strVal val="visible"/>
                                      </p:to>
                                    </p:set>
                                    <p:animEffect transition="in" filter="wipe(up)">
                                      <p:cBhvr>
                                        <p:cTn id="27" dur="500"/>
                                        <p:tgtEl>
                                          <p:spTgt spid="9729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97291"/>
                                        </p:tgtEl>
                                        <p:attrNameLst>
                                          <p:attrName>style.visibility</p:attrName>
                                        </p:attrNameLst>
                                      </p:cBhvr>
                                      <p:to>
                                        <p:strVal val="visible"/>
                                      </p:to>
                                    </p:set>
                                    <p:animEffect transition="in" filter="barn(outVertical)">
                                      <p:cBhvr>
                                        <p:cTn id="32" dur="500"/>
                                        <p:tgtEl>
                                          <p:spTgt spid="9729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97285"/>
                                        </p:tgtEl>
                                        <p:attrNameLst>
                                          <p:attrName>style.visibility</p:attrName>
                                        </p:attrNameLst>
                                      </p:cBhvr>
                                      <p:to>
                                        <p:strVal val="visible"/>
                                      </p:to>
                                    </p:set>
                                    <p:animEffect transition="in" filter="wipe(up)">
                                      <p:cBhvr>
                                        <p:cTn id="37" dur="500"/>
                                        <p:tgtEl>
                                          <p:spTgt spid="97285"/>
                                        </p:tgtEl>
                                      </p:cBhvr>
                                    </p:animEffect>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grpId="0" nodeType="clickEffect">
                                  <p:stCondLst>
                                    <p:cond delay="0"/>
                                  </p:stCondLst>
                                  <p:childTnLst>
                                    <p:set>
                                      <p:cBhvr>
                                        <p:cTn id="41" dur="1" fill="hold">
                                          <p:stCondLst>
                                            <p:cond delay="0"/>
                                          </p:stCondLst>
                                        </p:cTn>
                                        <p:tgtEl>
                                          <p:spTgt spid="97287"/>
                                        </p:tgtEl>
                                        <p:attrNameLst>
                                          <p:attrName>style.visibility</p:attrName>
                                        </p:attrNameLst>
                                      </p:cBhvr>
                                      <p:to>
                                        <p:strVal val="visible"/>
                                      </p:to>
                                    </p:set>
                                    <p:anim calcmode="lin" valueType="num">
                                      <p:cBhvr>
                                        <p:cTn id="42" dur="500" fill="hold"/>
                                        <p:tgtEl>
                                          <p:spTgt spid="97287"/>
                                        </p:tgtEl>
                                        <p:attrNameLst>
                                          <p:attrName>ppt_w</p:attrName>
                                        </p:attrNameLst>
                                      </p:cBhvr>
                                      <p:tavLst>
                                        <p:tav tm="0">
                                          <p:val>
                                            <p:fltVal val="0"/>
                                          </p:val>
                                        </p:tav>
                                        <p:tav tm="100000">
                                          <p:val>
                                            <p:strVal val="#ppt_w"/>
                                          </p:val>
                                        </p:tav>
                                      </p:tavLst>
                                    </p:anim>
                                    <p:anim calcmode="lin" valueType="num">
                                      <p:cBhvr>
                                        <p:cTn id="43" dur="500" fill="hold"/>
                                        <p:tgtEl>
                                          <p:spTgt spid="9728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build="p" autoUpdateAnimBg="0"/>
      <p:bldP spid="97285" grpId="0" autoUpdateAnimBg="0"/>
      <p:bldP spid="97286" grpId="0" animBg="1" autoUpdateAnimBg="0"/>
      <p:bldP spid="97287" grpId="0" animBg="1" autoUpdateAnimBg="0"/>
      <p:bldP spid="97288" grpId="0" build="p" autoUpdateAnimBg="0"/>
      <p:bldP spid="97289" grpId="0" animBg="1" autoUpdateAnimBg="0"/>
      <p:bldP spid="97290" grpId="0" build="p" autoUpdateAnimBg="0"/>
      <p:bldP spid="97291"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6" name="Text Box 2"/>
          <p:cNvSpPr txBox="1">
            <a:spLocks noChangeArrowheads="1"/>
          </p:cNvSpPr>
          <p:nvPr/>
        </p:nvSpPr>
        <p:spPr bwMode="auto">
          <a:xfrm>
            <a:off x="523875" y="687388"/>
            <a:ext cx="5341938"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000066"/>
                </a:solidFill>
                <a:effectLst/>
                <a:latin typeface="Tahoma" panose="020B0604030504040204" pitchFamily="34" charset="0"/>
                <a:ea typeface="宋体" panose="02010600030101010101" pitchFamily="2" charset="-122"/>
              </a:rPr>
              <a:t>2</a:t>
            </a:r>
            <a:r>
              <a:rPr kumimoji="1" lang="zh-CN" altLang="en-US" sz="3200" dirty="0">
                <a:solidFill>
                  <a:srgbClr val="000066"/>
                </a:solidFill>
                <a:effectLst/>
                <a:latin typeface="宋体" panose="02010600030101010101" pitchFamily="2" charset="-122"/>
                <a:ea typeface="宋体" panose="02010600030101010101" pitchFamily="2" charset="-122"/>
              </a:rPr>
              <a:t>．进程阻塞过程</a:t>
            </a:r>
            <a:r>
              <a:rPr kumimoji="1" lang="zh-CN" altLang="en-US" sz="3200" dirty="0">
                <a:solidFill>
                  <a:srgbClr val="000066"/>
                </a:solidFill>
                <a:effectLst/>
                <a:latin typeface="Tahoma" panose="020B0604030504040204" pitchFamily="34" charset="0"/>
                <a:ea typeface="宋体" panose="02010600030101010101" pitchFamily="2" charset="-122"/>
              </a:rPr>
              <a:t> </a:t>
            </a:r>
          </a:p>
        </p:txBody>
      </p:sp>
      <p:sp>
        <p:nvSpPr>
          <p:cNvPr id="98307" name="Text Box 3"/>
          <p:cNvSpPr txBox="1">
            <a:spLocks noChangeArrowheads="1"/>
          </p:cNvSpPr>
          <p:nvPr/>
        </p:nvSpPr>
        <p:spPr bwMode="auto">
          <a:xfrm>
            <a:off x="773113" y="1585913"/>
            <a:ext cx="807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800">
                <a:solidFill>
                  <a:schemeClr val="folHlink"/>
                </a:solidFill>
                <a:effectLst/>
                <a:ea typeface="黑体" panose="02010609060101010101" pitchFamily="2" charset="-122"/>
              </a:rPr>
              <a:t>调用阻塞原语</a:t>
            </a:r>
            <a:r>
              <a:rPr kumimoji="1" lang="en-US" altLang="zh-CN" sz="2800">
                <a:solidFill>
                  <a:schemeClr val="folHlink"/>
                </a:solidFill>
                <a:effectLst/>
                <a:latin typeface="Tahoma" panose="020B0604030504040204" pitchFamily="34" charset="0"/>
                <a:ea typeface="黑体" panose="02010609060101010101" pitchFamily="2" charset="-122"/>
              </a:rPr>
              <a:t>block</a:t>
            </a:r>
            <a:r>
              <a:rPr kumimoji="1" lang="zh-CN" altLang="en-US" sz="2800">
                <a:solidFill>
                  <a:schemeClr val="folHlink"/>
                </a:solidFill>
                <a:effectLst/>
                <a:ea typeface="黑体" panose="02010609060101010101" pitchFamily="2" charset="-122"/>
              </a:rPr>
              <a:t>把自己阻塞。（主动行为） </a:t>
            </a:r>
          </a:p>
        </p:txBody>
      </p:sp>
      <p:sp>
        <p:nvSpPr>
          <p:cNvPr id="98308" name="Text Box 4"/>
          <p:cNvSpPr txBox="1">
            <a:spLocks noChangeArrowheads="1"/>
          </p:cNvSpPr>
          <p:nvPr/>
        </p:nvSpPr>
        <p:spPr bwMode="auto">
          <a:xfrm>
            <a:off x="784225" y="2287588"/>
            <a:ext cx="4267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800">
                <a:solidFill>
                  <a:srgbClr val="000066"/>
                </a:solidFill>
                <a:effectLst/>
                <a:latin typeface="宋体" panose="02010600030101010101" pitchFamily="2" charset="-122"/>
                <a:ea typeface="宋体" panose="02010600030101010101" pitchFamily="2" charset="-122"/>
              </a:rPr>
              <a:t>阻塞（</a:t>
            </a:r>
            <a:r>
              <a:rPr kumimoji="1" lang="en-US" altLang="zh-CN" sz="2800">
                <a:solidFill>
                  <a:srgbClr val="000066"/>
                </a:solidFill>
                <a:effectLst/>
                <a:latin typeface="宋体" panose="02010600030101010101" pitchFamily="2" charset="-122"/>
                <a:ea typeface="宋体" panose="02010600030101010101" pitchFamily="2" charset="-122"/>
              </a:rPr>
              <a:t>block</a:t>
            </a:r>
            <a:r>
              <a:rPr kumimoji="1" lang="zh-CN" altLang="en-US" sz="2800">
                <a:solidFill>
                  <a:srgbClr val="000066"/>
                </a:solidFill>
                <a:effectLst/>
                <a:latin typeface="宋体" panose="02010600030101010101" pitchFamily="2" charset="-122"/>
                <a:ea typeface="宋体" panose="02010600030101010101" pitchFamily="2" charset="-122"/>
              </a:rPr>
              <a:t>）过程： </a:t>
            </a:r>
          </a:p>
        </p:txBody>
      </p:sp>
      <p:sp>
        <p:nvSpPr>
          <p:cNvPr id="98309" name="Text Box 5"/>
          <p:cNvSpPr txBox="1">
            <a:spLocks noChangeArrowheads="1"/>
          </p:cNvSpPr>
          <p:nvPr/>
        </p:nvSpPr>
        <p:spPr bwMode="auto">
          <a:xfrm>
            <a:off x="762000" y="2855913"/>
            <a:ext cx="7696200"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buClr>
                <a:srgbClr val="CC3300"/>
              </a:buClr>
              <a:buFont typeface="Wingdings" panose="05000000000000000000" pitchFamily="2" charset="2"/>
              <a:buChar char="u"/>
            </a:pPr>
            <a:r>
              <a:rPr kumimoji="1" lang="zh-CN" altLang="en-US" sz="2800">
                <a:effectLst/>
                <a:latin typeface="宋体" panose="02010600030101010101" pitchFamily="2" charset="-122"/>
              </a:rPr>
              <a:t>立即停止执行；</a:t>
            </a:r>
          </a:p>
          <a:p>
            <a:pPr>
              <a:spcBef>
                <a:spcPct val="10000"/>
              </a:spcBef>
              <a:buClr>
                <a:srgbClr val="CC3300"/>
              </a:buClr>
              <a:buFont typeface="Wingdings" panose="05000000000000000000" pitchFamily="2" charset="2"/>
              <a:buChar char="u"/>
            </a:pPr>
            <a:r>
              <a:rPr kumimoji="1" lang="zh-CN" altLang="en-US" sz="2800">
                <a:effectLst/>
                <a:latin typeface="宋体" panose="02010600030101010101" pitchFamily="2" charset="-122"/>
              </a:rPr>
              <a:t>把</a:t>
            </a:r>
            <a:r>
              <a:rPr kumimoji="1" lang="en-US" altLang="zh-CN" sz="2800">
                <a:effectLst/>
                <a:latin typeface="宋体" panose="02010600030101010101" pitchFamily="2" charset="-122"/>
              </a:rPr>
              <a:t>PCB</a:t>
            </a:r>
            <a:r>
              <a:rPr kumimoji="1" lang="zh-CN" altLang="en-US" sz="2800">
                <a:effectLst/>
                <a:latin typeface="宋体" panose="02010600030101010101" pitchFamily="2" charset="-122"/>
              </a:rPr>
              <a:t>中进程状态由</a:t>
            </a:r>
            <a:r>
              <a:rPr kumimoji="1" lang="zh-CN" altLang="en-US" sz="2800">
                <a:effectLst/>
                <a:latin typeface="Times New Roman" panose="02020603050405020304"/>
              </a:rPr>
              <a:t>“</a:t>
            </a:r>
            <a:r>
              <a:rPr kumimoji="1" lang="zh-CN" altLang="en-US" sz="2800">
                <a:effectLst/>
                <a:latin typeface="宋体" panose="02010600030101010101" pitchFamily="2" charset="-122"/>
              </a:rPr>
              <a:t>执行</a:t>
            </a:r>
            <a:r>
              <a:rPr kumimoji="1" lang="zh-CN" altLang="en-US" sz="2800">
                <a:effectLst/>
                <a:latin typeface="Times New Roman" panose="02020603050405020304"/>
              </a:rPr>
              <a:t>”</a:t>
            </a:r>
            <a:r>
              <a:rPr kumimoji="1" lang="zh-CN" altLang="en-US" sz="2800">
                <a:effectLst/>
                <a:latin typeface="宋体" panose="02010600030101010101" pitchFamily="2" charset="-122"/>
              </a:rPr>
              <a:t>改为</a:t>
            </a:r>
            <a:r>
              <a:rPr kumimoji="1" lang="zh-CN" altLang="en-US" sz="2800">
                <a:effectLst/>
                <a:latin typeface="Times New Roman" panose="02020603050405020304"/>
              </a:rPr>
              <a:t>“</a:t>
            </a:r>
            <a:r>
              <a:rPr kumimoji="1" lang="zh-CN" altLang="en-US" sz="2800">
                <a:effectLst/>
                <a:latin typeface="宋体" panose="02010600030101010101" pitchFamily="2" charset="-122"/>
              </a:rPr>
              <a:t>阻塞</a:t>
            </a:r>
            <a:r>
              <a:rPr kumimoji="1" lang="zh-CN" altLang="en-US" sz="2800">
                <a:effectLst/>
                <a:latin typeface="Times New Roman" panose="02020603050405020304"/>
              </a:rPr>
              <a:t>”</a:t>
            </a:r>
            <a:r>
              <a:rPr kumimoji="1" lang="zh-CN" altLang="en-US" sz="2800">
                <a:effectLst/>
                <a:latin typeface="宋体" panose="02010600030101010101" pitchFamily="2" charset="-122"/>
              </a:rPr>
              <a:t>； </a:t>
            </a:r>
          </a:p>
          <a:p>
            <a:pPr>
              <a:spcBef>
                <a:spcPct val="10000"/>
              </a:spcBef>
              <a:buClr>
                <a:srgbClr val="CC3300"/>
              </a:buClr>
              <a:buFont typeface="Wingdings" panose="05000000000000000000" pitchFamily="2" charset="2"/>
              <a:buChar char="u"/>
            </a:pPr>
            <a:r>
              <a:rPr kumimoji="1" lang="zh-CN" altLang="en-US" sz="2800">
                <a:effectLst/>
                <a:latin typeface="宋体" panose="02010600030101010101" pitchFamily="2" charset="-122"/>
              </a:rPr>
              <a:t>将</a:t>
            </a:r>
            <a:r>
              <a:rPr kumimoji="1" lang="en-US" altLang="zh-CN" sz="2800">
                <a:effectLst/>
                <a:latin typeface="宋体" panose="02010600030101010101" pitchFamily="2" charset="-122"/>
              </a:rPr>
              <a:t>PCB</a:t>
            </a:r>
            <a:r>
              <a:rPr kumimoji="1" lang="zh-CN" altLang="en-US" sz="2800">
                <a:effectLst/>
                <a:latin typeface="宋体" panose="02010600030101010101" pitchFamily="2" charset="-122"/>
              </a:rPr>
              <a:t>插入具有相同事件的阻塞队列； </a:t>
            </a:r>
          </a:p>
          <a:p>
            <a:pPr>
              <a:spcBef>
                <a:spcPct val="10000"/>
              </a:spcBef>
              <a:buClr>
                <a:srgbClr val="CC3300"/>
              </a:buClr>
              <a:buFont typeface="Wingdings" panose="05000000000000000000" pitchFamily="2" charset="2"/>
              <a:buChar char="u"/>
            </a:pPr>
            <a:r>
              <a:rPr kumimoji="1" lang="zh-CN" altLang="en-US" sz="2800">
                <a:effectLst/>
                <a:latin typeface="宋体" panose="02010600030101010101" pitchFamily="2" charset="-122"/>
              </a:rPr>
              <a:t>转进程调度程序，将处理机分配给某个就绪进程，并进行进程切换</a:t>
            </a:r>
            <a:r>
              <a:rPr kumimoji="1" lang="en-US" altLang="zh-CN" sz="2800">
                <a:effectLst/>
                <a:latin typeface="Times New Roman" panose="02020603050405020304"/>
              </a:rPr>
              <a:t>——</a:t>
            </a:r>
            <a:r>
              <a:rPr kumimoji="1" lang="zh-CN" altLang="en-US" sz="2800">
                <a:effectLst/>
                <a:latin typeface="宋体" panose="02010600030101010101" pitchFamily="2" charset="-122"/>
              </a:rPr>
              <a:t>保留被阻塞进程的处理机状态（在</a:t>
            </a:r>
            <a:r>
              <a:rPr kumimoji="1" lang="en-US" altLang="zh-CN" sz="2800">
                <a:effectLst/>
                <a:latin typeface="宋体" panose="02010600030101010101" pitchFamily="2" charset="-122"/>
              </a:rPr>
              <a:t>PCB</a:t>
            </a:r>
            <a:r>
              <a:rPr kumimoji="1" lang="zh-CN" altLang="en-US" sz="2800">
                <a:effectLst/>
                <a:latin typeface="宋体" panose="02010600030101010101" pitchFamily="2" charset="-122"/>
              </a:rPr>
              <a:t>中），再按新进程的</a:t>
            </a:r>
            <a:r>
              <a:rPr kumimoji="1" lang="en-US" altLang="zh-CN" sz="2800">
                <a:effectLst/>
                <a:latin typeface="宋体" panose="02010600030101010101" pitchFamily="2" charset="-122"/>
              </a:rPr>
              <a:t>PCB</a:t>
            </a:r>
            <a:r>
              <a:rPr kumimoji="1" lang="zh-CN" altLang="en-US" sz="2800">
                <a:effectLst/>
                <a:latin typeface="宋体" panose="02010600030101010101" pitchFamily="2" charset="-122"/>
              </a:rPr>
              <a:t>中处理机状态设置</a:t>
            </a:r>
            <a:r>
              <a:rPr kumimoji="1" lang="en-US" altLang="zh-CN" sz="2800">
                <a:effectLst/>
                <a:latin typeface="宋体" panose="02010600030101010101" pitchFamily="2" charset="-122"/>
              </a:rPr>
              <a:t>CPU</a:t>
            </a:r>
            <a:r>
              <a:rPr kumimoji="1" lang="zh-CN" altLang="en-US" sz="2800">
                <a:effectLst/>
                <a:latin typeface="宋体" panose="02010600030101010101" pitchFamily="2" charset="-122"/>
              </a:rPr>
              <a:t>的环境。  </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534988" y="519113"/>
            <a:ext cx="5240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000066"/>
                </a:solidFill>
                <a:effectLst/>
                <a:latin typeface="Tahoma" panose="020B0604030504040204" pitchFamily="34" charset="0"/>
                <a:ea typeface="宋体" panose="02010600030101010101" pitchFamily="2" charset="-122"/>
              </a:rPr>
              <a:t>3</a:t>
            </a:r>
            <a:r>
              <a:rPr kumimoji="1" lang="zh-CN" altLang="en-US" sz="3200" dirty="0">
                <a:solidFill>
                  <a:srgbClr val="000066"/>
                </a:solidFill>
                <a:effectLst/>
                <a:latin typeface="宋体" panose="02010600030101010101" pitchFamily="2" charset="-122"/>
                <a:ea typeface="宋体" panose="02010600030101010101" pitchFamily="2" charset="-122"/>
              </a:rPr>
              <a:t>．进程唤醒过程</a:t>
            </a:r>
            <a:r>
              <a:rPr kumimoji="1" lang="zh-CN" altLang="en-US" sz="3200" dirty="0">
                <a:solidFill>
                  <a:srgbClr val="000066"/>
                </a:solidFill>
                <a:effectLst/>
                <a:latin typeface="Tahoma" panose="020B0604030504040204" pitchFamily="34" charset="0"/>
                <a:ea typeface="宋体" panose="02010600030101010101" pitchFamily="2" charset="-122"/>
              </a:rPr>
              <a:t> </a:t>
            </a:r>
          </a:p>
        </p:txBody>
      </p:sp>
      <p:sp>
        <p:nvSpPr>
          <p:cNvPr id="99331" name="Text Box 3"/>
          <p:cNvSpPr txBox="1">
            <a:spLocks noChangeArrowheads="1"/>
          </p:cNvSpPr>
          <p:nvPr/>
        </p:nvSpPr>
        <p:spPr bwMode="auto">
          <a:xfrm>
            <a:off x="468313" y="1441450"/>
            <a:ext cx="845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10000"/>
              </a:spcBef>
            </a:pPr>
            <a:r>
              <a:rPr kumimoji="1" lang="zh-CN" altLang="en-US" sz="2800" dirty="0">
                <a:solidFill>
                  <a:schemeClr val="folHlink"/>
                </a:solidFill>
                <a:effectLst/>
                <a:latin typeface="黑体" panose="02010609060101010101" pitchFamily="2" charset="-122"/>
                <a:ea typeface="黑体" panose="02010609060101010101" pitchFamily="2" charset="-122"/>
              </a:rPr>
              <a:t>调用唤醒原语</a:t>
            </a:r>
            <a:r>
              <a:rPr kumimoji="1" lang="en-US" altLang="zh-CN" sz="2800" dirty="0">
                <a:solidFill>
                  <a:schemeClr val="folHlink"/>
                </a:solidFill>
                <a:effectLst/>
                <a:latin typeface="Tahoma" panose="020B0604030504040204" pitchFamily="34" charset="0"/>
                <a:ea typeface="黑体" panose="02010609060101010101" pitchFamily="2" charset="-122"/>
              </a:rPr>
              <a:t>wakeup</a:t>
            </a:r>
            <a:r>
              <a:rPr kumimoji="1" lang="en-US" altLang="zh-CN" sz="2800" dirty="0">
                <a:solidFill>
                  <a:schemeClr val="folHlink"/>
                </a:solidFill>
                <a:effectLst/>
                <a:latin typeface="黑体" panose="02010609060101010101" pitchFamily="2" charset="-122"/>
                <a:ea typeface="黑体" panose="02010609060101010101" pitchFamily="2" charset="-122"/>
              </a:rPr>
              <a:t>( )</a:t>
            </a:r>
            <a:r>
              <a:rPr kumimoji="1" lang="zh-CN" altLang="en-US" sz="2800" dirty="0">
                <a:solidFill>
                  <a:schemeClr val="folHlink"/>
                </a:solidFill>
                <a:effectLst/>
                <a:latin typeface="黑体" panose="02010609060101010101" pitchFamily="2" charset="-122"/>
                <a:ea typeface="黑体" panose="02010609060101010101" pitchFamily="2" charset="-122"/>
              </a:rPr>
              <a:t>，将等待事件的进程唤醒。 </a:t>
            </a:r>
          </a:p>
        </p:txBody>
      </p:sp>
      <p:sp>
        <p:nvSpPr>
          <p:cNvPr id="99332" name="Text Box 4"/>
          <p:cNvSpPr txBox="1">
            <a:spLocks noChangeArrowheads="1"/>
          </p:cNvSpPr>
          <p:nvPr/>
        </p:nvSpPr>
        <p:spPr bwMode="auto">
          <a:xfrm>
            <a:off x="609600" y="2187575"/>
            <a:ext cx="43846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3200">
                <a:solidFill>
                  <a:srgbClr val="CC3300"/>
                </a:solidFill>
                <a:effectLst/>
                <a:latin typeface="华文行楷" panose="02010800040101010101" pitchFamily="2" charset="-122"/>
                <a:ea typeface="华文行楷" panose="02010800040101010101" pitchFamily="2" charset="-122"/>
              </a:rPr>
              <a:t>唤醒原语执行过程</a:t>
            </a:r>
            <a:r>
              <a:rPr kumimoji="1" lang="zh-CN" altLang="en-US" sz="3200">
                <a:solidFill>
                  <a:srgbClr val="CC3300"/>
                </a:solidFill>
                <a:effectLst/>
                <a:latin typeface="宋体" panose="02010600030101010101" pitchFamily="2" charset="-122"/>
                <a:ea typeface="宋体" panose="02010600030101010101" pitchFamily="2" charset="-122"/>
              </a:rPr>
              <a:t>：</a:t>
            </a:r>
            <a:r>
              <a:rPr kumimoji="1" lang="zh-CN" altLang="en-US" sz="3200">
                <a:solidFill>
                  <a:srgbClr val="CC9900"/>
                </a:solidFill>
                <a:effectLst/>
                <a:latin typeface="华文行楷" panose="02010800040101010101" pitchFamily="2" charset="-122"/>
                <a:ea typeface="华文行楷" panose="02010800040101010101" pitchFamily="2" charset="-122"/>
              </a:rPr>
              <a:t> </a:t>
            </a:r>
          </a:p>
        </p:txBody>
      </p:sp>
      <p:sp>
        <p:nvSpPr>
          <p:cNvPr id="99333" name="Text Box 5"/>
          <p:cNvSpPr txBox="1">
            <a:spLocks noChangeArrowheads="1"/>
          </p:cNvSpPr>
          <p:nvPr/>
        </p:nvSpPr>
        <p:spPr bwMode="auto">
          <a:xfrm>
            <a:off x="762000" y="2819400"/>
            <a:ext cx="7696200" cy="1716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kumimoji="1" lang="en-US" altLang="zh-CN" sz="2800" dirty="0">
                <a:solidFill>
                  <a:schemeClr val="folHlink"/>
                </a:solidFill>
                <a:effectLst/>
                <a:latin typeface="宋体" panose="02010600030101010101" pitchFamily="2" charset="-122"/>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将被唤醒进程的</a:t>
            </a:r>
            <a:r>
              <a:rPr kumimoji="1" lang="en-US" altLang="zh-CN" sz="2800" dirty="0">
                <a:effectLst/>
                <a:latin typeface="宋体" panose="02010600030101010101" pitchFamily="2" charset="-122"/>
                <a:ea typeface="宋体" panose="02010600030101010101" pitchFamily="2" charset="-122"/>
              </a:rPr>
              <a:t>PCB</a:t>
            </a:r>
            <a:r>
              <a:rPr kumimoji="1" lang="zh-CN" altLang="en-US" sz="2800" dirty="0">
                <a:effectLst/>
                <a:latin typeface="宋体" panose="02010600030101010101" pitchFamily="2" charset="-122"/>
                <a:ea typeface="宋体" panose="02010600030101010101" pitchFamily="2" charset="-122"/>
              </a:rPr>
              <a:t>从阻塞队列移出； </a:t>
            </a:r>
          </a:p>
          <a:p>
            <a:pPr>
              <a:spcBef>
                <a:spcPct val="40000"/>
              </a:spcBef>
            </a:pPr>
            <a:r>
              <a:rPr kumimoji="1" lang="zh-CN" altLang="en-US" sz="2800" dirty="0">
                <a:solidFill>
                  <a:schemeClr val="folHlink"/>
                </a:solidFill>
                <a:effectLst/>
                <a:latin typeface="宋体" panose="02010600030101010101" pitchFamily="2" charset="-122"/>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将其</a:t>
            </a:r>
            <a:r>
              <a:rPr kumimoji="1" lang="en-US" altLang="zh-CN" sz="2800" dirty="0">
                <a:effectLst/>
                <a:latin typeface="宋体" panose="02010600030101010101" pitchFamily="2" charset="-122"/>
                <a:ea typeface="宋体" panose="02010600030101010101" pitchFamily="2" charset="-122"/>
              </a:rPr>
              <a:t>PCB</a:t>
            </a:r>
            <a:r>
              <a:rPr kumimoji="1" lang="zh-CN" altLang="en-US" sz="2800" dirty="0">
                <a:effectLst/>
                <a:latin typeface="宋体" panose="02010600030101010101" pitchFamily="2" charset="-122"/>
                <a:ea typeface="宋体" panose="02010600030101010101" pitchFamily="2" charset="-122"/>
              </a:rPr>
              <a:t>中进程状态由</a:t>
            </a:r>
            <a:r>
              <a:rPr kumimoji="1" lang="zh-CN" altLang="en-US" sz="2800" dirty="0">
                <a:effectLst/>
                <a:latin typeface="Times New Roman" panose="02020603050405020304"/>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阻塞</a:t>
            </a:r>
            <a:r>
              <a:rPr kumimoji="1" lang="zh-CN" altLang="en-US" sz="2800" dirty="0">
                <a:effectLst/>
                <a:latin typeface="Times New Roman" panose="02020603050405020304"/>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改为</a:t>
            </a:r>
            <a:r>
              <a:rPr kumimoji="1" lang="zh-CN" altLang="en-US" sz="2800" dirty="0">
                <a:effectLst/>
                <a:latin typeface="Times New Roman" panose="02020603050405020304"/>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就绪</a:t>
            </a:r>
            <a:r>
              <a:rPr kumimoji="1" lang="zh-CN" altLang="en-US" sz="2800" dirty="0">
                <a:effectLst/>
                <a:latin typeface="Times New Roman" panose="02020603050405020304"/>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 </a:t>
            </a:r>
          </a:p>
          <a:p>
            <a:pPr>
              <a:spcBef>
                <a:spcPct val="40000"/>
              </a:spcBef>
            </a:pPr>
            <a:r>
              <a:rPr kumimoji="1" lang="zh-CN" altLang="en-US" sz="2800" dirty="0">
                <a:solidFill>
                  <a:schemeClr val="folHlink"/>
                </a:solidFill>
                <a:effectLst/>
                <a:latin typeface="宋体" panose="02010600030101010101" pitchFamily="2" charset="-122"/>
                <a:ea typeface="宋体" panose="02010600030101010101" pitchFamily="2" charset="-122"/>
              </a:rPr>
              <a:t>▲</a:t>
            </a:r>
            <a:r>
              <a:rPr kumimoji="1" lang="zh-CN" altLang="en-US" sz="2800" dirty="0">
                <a:effectLst/>
                <a:latin typeface="宋体" panose="02010600030101010101" pitchFamily="2" charset="-122"/>
                <a:ea typeface="宋体" panose="02010600030101010101" pitchFamily="2" charset="-122"/>
              </a:rPr>
              <a:t>将</a:t>
            </a:r>
            <a:r>
              <a:rPr kumimoji="1" lang="zh-CN" altLang="en-US" dirty="0">
                <a:effectLst/>
                <a:latin typeface="宋体" panose="02010600030101010101" pitchFamily="2" charset="-122"/>
                <a:ea typeface="宋体" panose="02010600030101010101" pitchFamily="2" charset="-122"/>
              </a:rPr>
              <a:t>该</a:t>
            </a:r>
            <a:r>
              <a:rPr kumimoji="1" lang="en-US" altLang="zh-CN" sz="2800" dirty="0">
                <a:effectLst/>
                <a:latin typeface="宋体" panose="02010600030101010101" pitchFamily="2" charset="-122"/>
                <a:ea typeface="宋体" panose="02010600030101010101" pitchFamily="2" charset="-122"/>
              </a:rPr>
              <a:t>PCB</a:t>
            </a:r>
            <a:r>
              <a:rPr kumimoji="1" lang="zh-CN" altLang="en-US" sz="2800" dirty="0">
                <a:effectLst/>
                <a:latin typeface="宋体" panose="02010600030101010101" pitchFamily="2" charset="-122"/>
                <a:ea typeface="宋体" panose="02010600030101010101" pitchFamily="2" charset="-122"/>
              </a:rPr>
              <a:t>插入到就绪队列中。</a:t>
            </a:r>
          </a:p>
        </p:txBody>
      </p:sp>
      <p:sp>
        <p:nvSpPr>
          <p:cNvPr id="99334" name="Text Box 6"/>
          <p:cNvSpPr txBox="1">
            <a:spLocks noChangeArrowheads="1"/>
          </p:cNvSpPr>
          <p:nvPr/>
        </p:nvSpPr>
        <p:spPr bwMode="auto">
          <a:xfrm>
            <a:off x="914400" y="5068888"/>
            <a:ext cx="6248400" cy="523220"/>
          </a:xfrm>
          <a:prstGeom prst="rect">
            <a:avLst/>
          </a:prstGeom>
          <a:solidFill>
            <a:schemeClr val="accent1">
              <a:lumMod val="20000"/>
              <a:lumOff val="80000"/>
            </a:schemeClr>
          </a:solidFill>
          <a:ln w="28575">
            <a:solidFill>
              <a:schemeClr val="folHlink"/>
            </a:solidFill>
            <a:miter lim="800000"/>
          </a:ln>
          <a:effectLst/>
        </p:spPr>
        <p:txBody>
          <a:bodyPr>
            <a:spAutoFit/>
          </a:bodyPr>
          <a:lstStyle/>
          <a:p>
            <a:r>
              <a:rPr kumimoji="1" lang="en-US" altLang="zh-CN" sz="2800" dirty="0">
                <a:solidFill>
                  <a:schemeClr val="folHlink"/>
                </a:solidFill>
                <a:effectLst/>
                <a:latin typeface="Tahoma" panose="020B0604030504040204" pitchFamily="34" charset="0"/>
                <a:ea typeface="宋体" panose="02010600030101010101" pitchFamily="2" charset="-122"/>
              </a:rPr>
              <a:t>block</a:t>
            </a:r>
            <a:r>
              <a:rPr kumimoji="1" lang="zh-CN" altLang="en-US" sz="2800" dirty="0">
                <a:solidFill>
                  <a:schemeClr val="folHlink"/>
                </a:solidFill>
                <a:effectLst/>
                <a:latin typeface="宋体" panose="02010600030101010101" pitchFamily="2" charset="-122"/>
                <a:ea typeface="宋体" panose="02010600030101010101" pitchFamily="2" charset="-122"/>
              </a:rPr>
              <a:t>（）和</a:t>
            </a:r>
            <a:r>
              <a:rPr kumimoji="1" lang="en-US" altLang="zh-CN" sz="2800" dirty="0">
                <a:solidFill>
                  <a:schemeClr val="folHlink"/>
                </a:solidFill>
                <a:effectLst/>
                <a:latin typeface="Tahoma" panose="020B0604030504040204" pitchFamily="34" charset="0"/>
                <a:ea typeface="宋体" panose="02010600030101010101" pitchFamily="2" charset="-122"/>
              </a:rPr>
              <a:t>wakeup</a:t>
            </a:r>
            <a:r>
              <a:rPr kumimoji="1" lang="zh-CN" altLang="en-US" sz="2800" dirty="0">
                <a:solidFill>
                  <a:schemeClr val="folHlink"/>
                </a:solidFill>
                <a:effectLst/>
                <a:latin typeface="宋体" panose="02010600030101010101" pitchFamily="2" charset="-122"/>
                <a:ea typeface="宋体" panose="02010600030101010101" pitchFamily="2" charset="-122"/>
              </a:rPr>
              <a:t>（）是成对的。</a:t>
            </a:r>
            <a:r>
              <a:rPr kumimoji="1" lang="zh-CN" altLang="en-US" sz="2800" dirty="0">
                <a:solidFill>
                  <a:schemeClr val="folHlink"/>
                </a:solidFill>
                <a:effectLst/>
                <a:latin typeface="Tahoma" panose="020B0604030504040204" pitchFamily="34" charset="0"/>
                <a:ea typeface="宋体" panose="02010600030101010101"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9333">
                                            <p:txEl>
                                              <p:pRg st="0" end="0"/>
                                            </p:txEl>
                                          </p:spTgt>
                                        </p:tgtEl>
                                        <p:attrNameLst>
                                          <p:attrName>style.visibility</p:attrName>
                                        </p:attrNameLst>
                                      </p:cBhvr>
                                      <p:to>
                                        <p:strVal val="visible"/>
                                      </p:to>
                                    </p:set>
                                    <p:animEffect transition="in" filter="wipe(up)">
                                      <p:cBhvr>
                                        <p:cTn id="7" dur="500"/>
                                        <p:tgtEl>
                                          <p:spTgt spid="99333">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99333">
                                            <p:txEl>
                                              <p:pRg st="1" end="1"/>
                                            </p:txEl>
                                          </p:spTgt>
                                        </p:tgtEl>
                                        <p:attrNameLst>
                                          <p:attrName>style.visibility</p:attrName>
                                        </p:attrNameLst>
                                      </p:cBhvr>
                                      <p:to>
                                        <p:strVal val="visible"/>
                                      </p:to>
                                    </p:set>
                                    <p:animEffect transition="in" filter="wipe(up)">
                                      <p:cBhvr>
                                        <p:cTn id="11" dur="500"/>
                                        <p:tgtEl>
                                          <p:spTgt spid="99333">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9333">
                                            <p:txEl>
                                              <p:pRg st="2" end="2"/>
                                            </p:txEl>
                                          </p:spTgt>
                                        </p:tgtEl>
                                        <p:attrNameLst>
                                          <p:attrName>style.visibility</p:attrName>
                                        </p:attrNameLst>
                                      </p:cBhvr>
                                      <p:to>
                                        <p:strVal val="visible"/>
                                      </p:to>
                                    </p:set>
                                    <p:animEffect transition="in" filter="wipe(up)">
                                      <p:cBhvr>
                                        <p:cTn id="15" dur="500"/>
                                        <p:tgtEl>
                                          <p:spTgt spid="99333">
                                            <p:txEl>
                                              <p:pRg st="2" end="2"/>
                                            </p:txEl>
                                          </p:spTgt>
                                        </p:tgtEl>
                                      </p:cBhvr>
                                    </p:animEffect>
                                  </p:childTnLst>
                                </p:cTn>
                              </p:par>
                            </p:childTnLst>
                          </p:cTn>
                        </p:par>
                        <p:par>
                          <p:cTn id="16" fill="hold">
                            <p:stCondLst>
                              <p:cond delay="1500"/>
                            </p:stCondLst>
                            <p:childTnLst>
                              <p:par>
                                <p:cTn id="17" presetID="16" presetClass="entr" presetSubtype="26" fill="hold" grpId="0" nodeType="afterEffect">
                                  <p:stCondLst>
                                    <p:cond delay="0"/>
                                  </p:stCondLst>
                                  <p:childTnLst>
                                    <p:set>
                                      <p:cBhvr>
                                        <p:cTn id="18" dur="1" fill="hold">
                                          <p:stCondLst>
                                            <p:cond delay="0"/>
                                          </p:stCondLst>
                                        </p:cTn>
                                        <p:tgtEl>
                                          <p:spTgt spid="99334"/>
                                        </p:tgtEl>
                                        <p:attrNameLst>
                                          <p:attrName>style.visibility</p:attrName>
                                        </p:attrNameLst>
                                      </p:cBhvr>
                                      <p:to>
                                        <p:strVal val="visible"/>
                                      </p:to>
                                    </p:set>
                                    <p:animEffect transition="in" filter="barn(inHorizontal)">
                                      <p:cBhvr>
                                        <p:cTn id="19" dur="500"/>
                                        <p:tgtEl>
                                          <p:spTgt spid="99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build="p" autoUpdateAnimBg="0"/>
      <p:bldP spid="99334"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 name="灯片编号占位符 5"/>
          <p:cNvSpPr>
            <a:spLocks noGrp="1"/>
          </p:cNvSpPr>
          <p:nvPr>
            <p:ph type="sldNum" sz="quarter" idx="12"/>
          </p:nvPr>
        </p:nvSpPr>
        <p:spPr/>
        <p:txBody>
          <a:bodyPr/>
          <a:lstStyle/>
          <a:p>
            <a:fld id="{40D82A93-787E-4A91-B46A-724376AD1FCD}" type="slidenum">
              <a:rPr lang="en-US" altLang="zh-CN" sz="1100">
                <a:effectLst/>
              </a:rPr>
              <a:t>57</a:t>
            </a:fld>
            <a:endParaRPr lang="en-US" altLang="zh-CN" sz="1100">
              <a:effectLst/>
            </a:endParaRPr>
          </a:p>
        </p:txBody>
      </p:sp>
      <p:sp>
        <p:nvSpPr>
          <p:cNvPr id="100354" name="Text Box 2"/>
          <p:cNvSpPr txBox="1">
            <a:spLocks noChangeArrowheads="1"/>
          </p:cNvSpPr>
          <p:nvPr/>
        </p:nvSpPr>
        <p:spPr bwMode="auto">
          <a:xfrm>
            <a:off x="457200" y="1204913"/>
            <a:ext cx="44386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rgbClr val="000066"/>
                </a:solidFill>
                <a:effectLst/>
                <a:ea typeface="宋体" panose="02010600030101010101" pitchFamily="2" charset="-122"/>
              </a:rPr>
              <a:t>1</a:t>
            </a:r>
            <a:r>
              <a:rPr kumimoji="1" lang="zh-CN" altLang="en-US">
                <a:solidFill>
                  <a:srgbClr val="000066"/>
                </a:solidFill>
                <a:effectLst/>
                <a:latin typeface="宋体" panose="02010600030101010101" pitchFamily="2" charset="-122"/>
                <a:ea typeface="宋体" panose="02010600030101010101" pitchFamily="2" charset="-122"/>
              </a:rPr>
              <a:t>．进程的挂起</a:t>
            </a:r>
            <a:r>
              <a:rPr kumimoji="1" lang="zh-CN" altLang="en-US">
                <a:solidFill>
                  <a:srgbClr val="000066"/>
                </a:solidFill>
                <a:effectLst/>
                <a:ea typeface="宋体" panose="02010600030101010101" pitchFamily="2" charset="-122"/>
              </a:rPr>
              <a:t> </a:t>
            </a:r>
          </a:p>
        </p:txBody>
      </p:sp>
      <p:sp>
        <p:nvSpPr>
          <p:cNvPr id="100355" name="Text Box 3"/>
          <p:cNvSpPr txBox="1">
            <a:spLocks noChangeArrowheads="1"/>
          </p:cNvSpPr>
          <p:nvPr/>
        </p:nvSpPr>
        <p:spPr bwMode="auto">
          <a:xfrm>
            <a:off x="457200" y="1784350"/>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400" dirty="0">
                <a:solidFill>
                  <a:srgbClr val="0000FF"/>
                </a:solidFill>
                <a:effectLst/>
                <a:latin typeface="宋体" panose="02010600030101010101" pitchFamily="2" charset="-122"/>
                <a:ea typeface="宋体" panose="02010600030101010101" pitchFamily="2" charset="-122"/>
              </a:rPr>
              <a:t>当出现了引起进程挂起的事件时</a:t>
            </a:r>
            <a:r>
              <a:rPr kumimoji="1" lang="en-US" altLang="zh-CN" sz="2400" dirty="0">
                <a:solidFill>
                  <a:srgbClr val="0000FF"/>
                </a:solidFill>
                <a:effectLst/>
                <a:latin typeface="宋体" panose="02010600030101010101" pitchFamily="2" charset="-122"/>
                <a:ea typeface="宋体" panose="02010600030101010101" pitchFamily="2" charset="-122"/>
              </a:rPr>
              <a:t>(</a:t>
            </a:r>
            <a:r>
              <a:rPr kumimoji="1" lang="zh-CN" altLang="en-US" sz="2400" dirty="0">
                <a:solidFill>
                  <a:srgbClr val="0000FF"/>
                </a:solidFill>
                <a:effectLst/>
                <a:latin typeface="宋体" panose="02010600030101010101" pitchFamily="2" charset="-122"/>
                <a:ea typeface="宋体" panose="02010600030101010101" pitchFamily="2" charset="-122"/>
              </a:rPr>
              <a:t>用户进程请求将自己挂起，或父进程请求将子进程挂起</a:t>
            </a:r>
            <a:r>
              <a:rPr kumimoji="1" lang="en-US" altLang="zh-CN" sz="2400" dirty="0">
                <a:solidFill>
                  <a:srgbClr val="0000FF"/>
                </a:solidFill>
                <a:effectLst/>
                <a:latin typeface="宋体" panose="02010600030101010101" pitchFamily="2" charset="-122"/>
                <a:ea typeface="宋体" panose="02010600030101010101" pitchFamily="2" charset="-122"/>
              </a:rPr>
              <a:t>)</a:t>
            </a:r>
            <a:r>
              <a:rPr kumimoji="1" lang="zh-CN" altLang="en-US" sz="2400" dirty="0">
                <a:solidFill>
                  <a:srgbClr val="0000FF"/>
                </a:solidFill>
                <a:effectLst/>
                <a:latin typeface="宋体" panose="02010600030101010101" pitchFamily="2" charset="-122"/>
                <a:ea typeface="宋体" panose="02010600030101010101" pitchFamily="2" charset="-122"/>
              </a:rPr>
              <a:t>，系统将用挂起原语</a:t>
            </a:r>
            <a:r>
              <a:rPr kumimoji="1" lang="en-US" altLang="zh-CN" sz="2400" dirty="0">
                <a:solidFill>
                  <a:srgbClr val="0000FF"/>
                </a:solidFill>
                <a:effectLst/>
                <a:latin typeface="黑体" panose="02010609060101010101" pitchFamily="2" charset="-122"/>
                <a:ea typeface="宋体" panose="02010600030101010101" pitchFamily="2" charset="-122"/>
              </a:rPr>
              <a:t>suspend( )</a:t>
            </a:r>
            <a:r>
              <a:rPr kumimoji="1" lang="zh-CN" altLang="en-US" sz="2400" dirty="0">
                <a:solidFill>
                  <a:srgbClr val="0000FF"/>
                </a:solidFill>
                <a:effectLst/>
                <a:latin typeface="宋体" panose="02010600030101010101" pitchFamily="2" charset="-122"/>
                <a:ea typeface="宋体" panose="02010600030101010101" pitchFamily="2" charset="-122"/>
              </a:rPr>
              <a:t>将指定进程或处于阻塞状态的进程挂起。</a:t>
            </a:r>
            <a:r>
              <a:rPr kumimoji="1" lang="zh-CN" altLang="en-US" sz="2400" dirty="0">
                <a:solidFill>
                  <a:srgbClr val="0000FF"/>
                </a:solidFill>
                <a:effectLst/>
                <a:latin typeface="黑体" panose="02010609060101010101" pitchFamily="2" charset="-122"/>
                <a:ea typeface="黑体" panose="02010609060101010101" pitchFamily="2" charset="-122"/>
              </a:rPr>
              <a:t> </a:t>
            </a:r>
          </a:p>
        </p:txBody>
      </p:sp>
      <p:sp>
        <p:nvSpPr>
          <p:cNvPr id="100356" name="Text Box 4"/>
          <p:cNvSpPr txBox="1">
            <a:spLocks noChangeArrowheads="1"/>
          </p:cNvSpPr>
          <p:nvPr/>
        </p:nvSpPr>
        <p:spPr bwMode="auto">
          <a:xfrm>
            <a:off x="467544" y="3183359"/>
            <a:ext cx="47879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400" dirty="0">
                <a:solidFill>
                  <a:srgbClr val="CC3300"/>
                </a:solidFill>
                <a:effectLst/>
                <a:latin typeface="宋体" panose="02010600030101010101" pitchFamily="2" charset="-122"/>
                <a:ea typeface="宋体" panose="02010600030101010101" pitchFamily="2" charset="-122"/>
              </a:rPr>
              <a:t>挂起原语的执行过程： </a:t>
            </a:r>
          </a:p>
        </p:txBody>
      </p:sp>
      <p:sp>
        <p:nvSpPr>
          <p:cNvPr id="100357" name="Text Box 5"/>
          <p:cNvSpPr txBox="1">
            <a:spLocks noChangeArrowheads="1"/>
          </p:cNvSpPr>
          <p:nvPr/>
        </p:nvSpPr>
        <p:spPr bwMode="auto">
          <a:xfrm>
            <a:off x="457200" y="3645024"/>
            <a:ext cx="40195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kumimoji="1" lang="en-US" altLang="zh-CN" sz="2400" dirty="0">
                <a:solidFill>
                  <a:schemeClr val="folHlink"/>
                </a:solidFill>
                <a:effectLst/>
                <a:latin typeface="宋体" panose="02010600030101010101" pitchFamily="2" charset="-122"/>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检查被挂起进程的状态： </a:t>
            </a:r>
          </a:p>
        </p:txBody>
      </p:sp>
      <p:sp>
        <p:nvSpPr>
          <p:cNvPr id="100358" name="Text Box 6"/>
          <p:cNvSpPr txBox="1">
            <a:spLocks noChangeArrowheads="1"/>
          </p:cNvSpPr>
          <p:nvPr/>
        </p:nvSpPr>
        <p:spPr bwMode="auto">
          <a:xfrm>
            <a:off x="984362" y="4072880"/>
            <a:ext cx="6984776" cy="75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15000"/>
              </a:spcBef>
            </a:pPr>
            <a:r>
              <a:rPr kumimoji="1" lang="zh-CN" altLang="en-US" sz="2000" dirty="0">
                <a:effectLst/>
                <a:latin typeface="宋体" panose="02010600030101010101" pitchFamily="2" charset="-122"/>
                <a:ea typeface="宋体" panose="02010600030101010101" pitchFamily="2" charset="-122"/>
              </a:rPr>
              <a:t>若处于活动就绪或执行状态，则将其转为静止就绪；</a:t>
            </a:r>
          </a:p>
          <a:p>
            <a:pPr>
              <a:spcBef>
                <a:spcPct val="15000"/>
              </a:spcBef>
            </a:pPr>
            <a:r>
              <a:rPr kumimoji="1" lang="zh-CN" altLang="en-US" sz="2000" dirty="0">
                <a:effectLst/>
                <a:latin typeface="宋体" panose="02010600030101010101" pitchFamily="2" charset="-122"/>
                <a:ea typeface="宋体" panose="02010600030101010101" pitchFamily="2" charset="-122"/>
              </a:rPr>
              <a:t>若处于活动阻塞</a:t>
            </a:r>
            <a:r>
              <a:rPr kumimoji="1" lang="en-US" altLang="zh-CN" sz="2000" dirty="0">
                <a:effectLst/>
                <a:latin typeface="宋体" panose="02010600030101010101" pitchFamily="2" charset="-122"/>
                <a:ea typeface="宋体" panose="02010600030101010101" pitchFamily="2" charset="-122"/>
              </a:rPr>
              <a:t>,</a:t>
            </a:r>
            <a:r>
              <a:rPr kumimoji="1" lang="zh-CN" altLang="en-US" sz="2000" dirty="0">
                <a:effectLst/>
                <a:latin typeface="宋体" panose="02010600030101010101" pitchFamily="2" charset="-122"/>
                <a:ea typeface="宋体" panose="02010600030101010101" pitchFamily="2" charset="-122"/>
              </a:rPr>
              <a:t>则将其转为静止阻塞</a:t>
            </a:r>
            <a:r>
              <a:rPr kumimoji="1" lang="zh-CN" altLang="en-US" sz="2000" dirty="0">
                <a:effectLst/>
                <a:ea typeface="宋体" panose="02010600030101010101" pitchFamily="2" charset="-122"/>
              </a:rPr>
              <a:t> </a:t>
            </a:r>
          </a:p>
        </p:txBody>
      </p:sp>
      <p:sp>
        <p:nvSpPr>
          <p:cNvPr id="100359" name="Text Box 7"/>
          <p:cNvSpPr txBox="1">
            <a:spLocks noChangeArrowheads="1"/>
          </p:cNvSpPr>
          <p:nvPr/>
        </p:nvSpPr>
        <p:spPr bwMode="auto">
          <a:xfrm>
            <a:off x="533400" y="4775324"/>
            <a:ext cx="624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把该进程的</a:t>
            </a:r>
            <a:r>
              <a:rPr kumimoji="1" lang="en-US" altLang="zh-CN" sz="2400">
                <a:effectLst/>
                <a:ea typeface="宋体" panose="02010600030101010101" pitchFamily="2" charset="-122"/>
              </a:rPr>
              <a:t>PCB</a:t>
            </a:r>
            <a:r>
              <a:rPr kumimoji="1" lang="zh-CN" altLang="en-US" sz="2400">
                <a:effectLst/>
                <a:latin typeface="宋体" panose="02010600030101010101" pitchFamily="2" charset="-122"/>
                <a:ea typeface="宋体" panose="02010600030101010101" pitchFamily="2" charset="-122"/>
              </a:rPr>
              <a:t>复制到某指定内存区域</a:t>
            </a:r>
            <a:r>
              <a:rPr kumimoji="1" lang="zh-CN" altLang="en-US" sz="2400">
                <a:effectLst/>
                <a:ea typeface="宋体" panose="02010600030101010101" pitchFamily="2" charset="-122"/>
              </a:rPr>
              <a:t> </a:t>
            </a:r>
          </a:p>
        </p:txBody>
      </p:sp>
      <p:sp>
        <p:nvSpPr>
          <p:cNvPr id="100360" name="AutoShape 8"/>
          <p:cNvSpPr>
            <a:spLocks noChangeArrowheads="1"/>
          </p:cNvSpPr>
          <p:nvPr/>
        </p:nvSpPr>
        <p:spPr bwMode="auto">
          <a:xfrm>
            <a:off x="5486400" y="5778624"/>
            <a:ext cx="3505200" cy="914400"/>
          </a:xfrm>
          <a:prstGeom prst="wedgeRectCallout">
            <a:avLst>
              <a:gd name="adj1" fmla="val -50681"/>
              <a:gd name="adj2" fmla="val -117708"/>
            </a:avLst>
          </a:prstGeom>
          <a:solidFill>
            <a:schemeClr val="accent1">
              <a:lumMod val="20000"/>
              <a:lumOff val="80000"/>
            </a:schemeClr>
          </a:solidFill>
          <a:ln w="9525">
            <a:solidFill>
              <a:schemeClr val="tx1"/>
            </a:solidFill>
            <a:miter lim="800000"/>
          </a:ln>
          <a:effectLst/>
        </p:spPr>
        <p:txBody>
          <a:bodyPr/>
          <a:lstStyle/>
          <a:p>
            <a:pPr algn="ctr">
              <a:spcBef>
                <a:spcPct val="0"/>
              </a:spcBef>
            </a:pPr>
            <a:r>
              <a:rPr kumimoji="1" lang="zh-CN" altLang="en-US" sz="2400" dirty="0">
                <a:effectLst/>
                <a:latin typeface="宋体" panose="02010600030101010101" pitchFamily="2" charset="-122"/>
                <a:ea typeface="宋体" panose="02010600030101010101" pitchFamily="2" charset="-122"/>
              </a:rPr>
              <a:t>为方便用户或父进程考查该进程的运行状态。</a:t>
            </a:r>
            <a:r>
              <a:rPr kumimoji="1" lang="zh-CN" altLang="en-US" sz="2400" dirty="0">
                <a:effectLst/>
                <a:ea typeface="宋体" panose="02010600030101010101" pitchFamily="2" charset="-122"/>
              </a:rPr>
              <a:t> </a:t>
            </a:r>
          </a:p>
        </p:txBody>
      </p:sp>
      <p:sp>
        <p:nvSpPr>
          <p:cNvPr id="100362" name="Rectangle 10"/>
          <p:cNvSpPr>
            <a:spLocks noGrp="1" noChangeArrowheads="1"/>
          </p:cNvSpPr>
          <p:nvPr>
            <p:ph type="title"/>
          </p:nvPr>
        </p:nvSpPr>
        <p:spPr/>
        <p:txBody>
          <a:bodyPr>
            <a:normAutofit/>
          </a:bodyPr>
          <a:lstStyle/>
          <a:p>
            <a:r>
              <a:rPr lang="en-US" altLang="zh-CN" sz="3200" b="1" dirty="0"/>
              <a:t>2.2.4</a:t>
            </a:r>
            <a:r>
              <a:rPr lang="en-US" altLang="zh-CN" sz="3200" b="1" dirty="0">
                <a:latin typeface="Times New Roman" panose="02020603050405020304" pitchFamily="18" charset="0"/>
              </a:rPr>
              <a:t>  </a:t>
            </a:r>
            <a:r>
              <a:rPr lang="zh-CN" altLang="en-US" sz="3200" b="1" dirty="0">
                <a:latin typeface="宋体" panose="02010600030101010101" pitchFamily="2" charset="-122"/>
              </a:rPr>
              <a:t>进程的挂起和激活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0360"/>
                                        </p:tgtEl>
                                        <p:attrNameLst>
                                          <p:attrName>style.visibility</p:attrName>
                                        </p:attrNameLst>
                                      </p:cBhvr>
                                      <p:to>
                                        <p:strVal val="visible"/>
                                      </p:to>
                                    </p:set>
                                    <p:anim calcmode="lin" valueType="num">
                                      <p:cBhvr additive="base">
                                        <p:cTn id="7" dur="500" fill="hold"/>
                                        <p:tgtEl>
                                          <p:spTgt spid="100360"/>
                                        </p:tgtEl>
                                        <p:attrNameLst>
                                          <p:attrName>ppt_x</p:attrName>
                                        </p:attrNameLst>
                                      </p:cBhvr>
                                      <p:tavLst>
                                        <p:tav tm="0">
                                          <p:val>
                                            <p:strVal val="#ppt_x"/>
                                          </p:val>
                                        </p:tav>
                                        <p:tav tm="100000">
                                          <p:val>
                                            <p:strVal val="#ppt_x"/>
                                          </p:val>
                                        </p:tav>
                                      </p:tavLst>
                                    </p:anim>
                                    <p:anim calcmode="lin" valueType="num">
                                      <p:cBhvr additive="base">
                                        <p:cTn id="8" dur="500" fill="hold"/>
                                        <p:tgtEl>
                                          <p:spTgt spid="100360"/>
                                        </p:tgtEl>
                                        <p:attrNameLst>
                                          <p:attrName>ppt_y</p:attrName>
                                        </p:attrNameLst>
                                      </p:cBhvr>
                                      <p:tavLst>
                                        <p:tav tm="0">
                                          <p:val>
                                            <p:strVal val="1+#ppt_h/2"/>
                                          </p:val>
                                        </p:tav>
                                        <p:tav tm="100000">
                                          <p:val>
                                            <p:strVal val="#ppt_y"/>
                                          </p:val>
                                        </p:tav>
                                      </p:tavLst>
                                    </p:anim>
                                  </p:childTnLst>
                                  <p:subTnLst>
                                    <p:set>
                                      <p:cBhvr override="childStyle">
                                        <p:cTn dur="1" fill="hold" display="0" masterRel="nextClick" afterEffect="1"/>
                                        <p:tgtEl>
                                          <p:spTgt spid="1003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457200" y="660400"/>
            <a:ext cx="480695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a:solidFill>
                  <a:srgbClr val="000066"/>
                </a:solidFill>
                <a:effectLst/>
                <a:ea typeface="宋体" panose="02010600030101010101" pitchFamily="2" charset="-122"/>
              </a:rPr>
              <a:t>2</a:t>
            </a:r>
            <a:r>
              <a:rPr kumimoji="1" lang="zh-CN" altLang="en-US">
                <a:solidFill>
                  <a:srgbClr val="000066"/>
                </a:solidFill>
                <a:effectLst/>
                <a:latin typeface="宋体" panose="02010600030101010101" pitchFamily="2" charset="-122"/>
                <a:ea typeface="宋体" panose="02010600030101010101" pitchFamily="2" charset="-122"/>
              </a:rPr>
              <a:t>．进程的激活</a:t>
            </a:r>
            <a:r>
              <a:rPr kumimoji="1" lang="zh-CN" altLang="en-US">
                <a:solidFill>
                  <a:srgbClr val="000066"/>
                </a:solidFill>
                <a:effectLst/>
                <a:ea typeface="宋体" panose="02010600030101010101" pitchFamily="2" charset="-122"/>
              </a:rPr>
              <a:t> </a:t>
            </a:r>
          </a:p>
        </p:txBody>
      </p:sp>
      <p:sp>
        <p:nvSpPr>
          <p:cNvPr id="101379" name="Text Box 3"/>
          <p:cNvSpPr txBox="1">
            <a:spLocks noChangeArrowheads="1"/>
          </p:cNvSpPr>
          <p:nvPr/>
        </p:nvSpPr>
        <p:spPr bwMode="auto">
          <a:xfrm>
            <a:off x="457200" y="1417638"/>
            <a:ext cx="83820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kumimoji="1" lang="zh-CN" altLang="en-US" sz="2400" dirty="0">
                <a:solidFill>
                  <a:srgbClr val="0000FF"/>
                </a:solidFill>
                <a:effectLst/>
                <a:latin typeface="宋体" panose="02010600030101010101" pitchFamily="2" charset="-122"/>
                <a:ea typeface="宋体" panose="02010600030101010101" pitchFamily="2" charset="-122"/>
              </a:rPr>
              <a:t>当发生激活进程的事件时</a:t>
            </a:r>
            <a:r>
              <a:rPr kumimoji="1" lang="en-US" altLang="zh-CN" sz="2400" dirty="0">
                <a:solidFill>
                  <a:srgbClr val="0000FF"/>
                </a:solidFill>
                <a:effectLst/>
                <a:latin typeface="宋体" panose="02010600030101010101" pitchFamily="2" charset="-122"/>
                <a:ea typeface="宋体" panose="02010600030101010101" pitchFamily="2" charset="-122"/>
              </a:rPr>
              <a:t>(</a:t>
            </a:r>
            <a:r>
              <a:rPr kumimoji="1" lang="zh-CN" altLang="en-US" sz="2400" dirty="0">
                <a:solidFill>
                  <a:srgbClr val="0000FF"/>
                </a:solidFill>
                <a:effectLst/>
                <a:latin typeface="宋体" panose="02010600030101010101" pitchFamily="2" charset="-122"/>
                <a:ea typeface="宋体" panose="02010600030101010101" pitchFamily="2" charset="-122"/>
              </a:rPr>
              <a:t>如父进程或用户请求激活指定进程，而内存中已有足够空间时</a:t>
            </a:r>
            <a:r>
              <a:rPr kumimoji="1" lang="en-US" altLang="zh-CN" sz="2400" dirty="0">
                <a:solidFill>
                  <a:srgbClr val="0000FF"/>
                </a:solidFill>
                <a:effectLst/>
                <a:latin typeface="宋体" panose="02010600030101010101" pitchFamily="2" charset="-122"/>
                <a:ea typeface="宋体" panose="02010600030101010101" pitchFamily="2" charset="-122"/>
              </a:rPr>
              <a:t>)</a:t>
            </a:r>
            <a:r>
              <a:rPr kumimoji="1" lang="zh-CN" altLang="en-US" sz="2400" dirty="0">
                <a:solidFill>
                  <a:srgbClr val="0000FF"/>
                </a:solidFill>
                <a:effectLst/>
                <a:latin typeface="宋体" panose="02010600030101010101" pitchFamily="2" charset="-122"/>
                <a:ea typeface="宋体" panose="02010600030101010101" pitchFamily="2" charset="-122"/>
              </a:rPr>
              <a:t>，系统利用激活原语</a:t>
            </a:r>
            <a:r>
              <a:rPr kumimoji="1" lang="en-US" altLang="zh-CN" sz="2400" dirty="0">
                <a:solidFill>
                  <a:srgbClr val="0000FF"/>
                </a:solidFill>
                <a:effectLst/>
                <a:latin typeface="黑体" panose="02010609060101010101" pitchFamily="2" charset="-122"/>
                <a:ea typeface="宋体" panose="02010600030101010101" pitchFamily="2" charset="-122"/>
              </a:rPr>
              <a:t>active( )</a:t>
            </a:r>
            <a:r>
              <a:rPr kumimoji="1" lang="zh-CN" altLang="en-US" sz="2400" dirty="0">
                <a:solidFill>
                  <a:srgbClr val="0000FF"/>
                </a:solidFill>
                <a:effectLst/>
                <a:latin typeface="宋体" panose="02010600030101010101" pitchFamily="2" charset="-122"/>
                <a:ea typeface="宋体" panose="02010600030101010101" pitchFamily="2" charset="-122"/>
              </a:rPr>
              <a:t>将指定进程激活。</a:t>
            </a:r>
            <a:r>
              <a:rPr kumimoji="1" lang="zh-CN" altLang="en-US" sz="2400" dirty="0">
                <a:solidFill>
                  <a:srgbClr val="0000FF"/>
                </a:solidFill>
                <a:effectLst/>
                <a:latin typeface="黑体" panose="02010609060101010101" pitchFamily="2" charset="-122"/>
                <a:ea typeface="宋体" panose="02010600030101010101" pitchFamily="2" charset="-122"/>
              </a:rPr>
              <a:t> </a:t>
            </a:r>
          </a:p>
        </p:txBody>
      </p:sp>
      <p:sp>
        <p:nvSpPr>
          <p:cNvPr id="101380" name="Text Box 4"/>
          <p:cNvSpPr txBox="1">
            <a:spLocks noChangeArrowheads="1"/>
          </p:cNvSpPr>
          <p:nvPr/>
        </p:nvSpPr>
        <p:spPr bwMode="auto">
          <a:xfrm>
            <a:off x="533400" y="2605088"/>
            <a:ext cx="37385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10000"/>
              </a:spcBef>
            </a:pPr>
            <a:r>
              <a:rPr kumimoji="1" lang="zh-CN" altLang="en-US" sz="2400">
                <a:solidFill>
                  <a:srgbClr val="CC3300"/>
                </a:solidFill>
                <a:effectLst/>
                <a:latin typeface="宋体" panose="02010600030101010101" pitchFamily="2" charset="-122"/>
                <a:ea typeface="宋体" panose="02010600030101010101" pitchFamily="2" charset="-122"/>
              </a:rPr>
              <a:t>激活过程是： </a:t>
            </a:r>
          </a:p>
        </p:txBody>
      </p:sp>
      <p:sp>
        <p:nvSpPr>
          <p:cNvPr id="101381" name="Text Box 5"/>
          <p:cNvSpPr txBox="1">
            <a:spLocks noChangeArrowheads="1"/>
          </p:cNvSpPr>
          <p:nvPr/>
        </p:nvSpPr>
        <p:spPr bwMode="auto">
          <a:xfrm>
            <a:off x="457200" y="3138488"/>
            <a:ext cx="500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将进程从外存调入内存； </a:t>
            </a:r>
          </a:p>
        </p:txBody>
      </p:sp>
      <p:sp>
        <p:nvSpPr>
          <p:cNvPr id="101382" name="Text Box 6"/>
          <p:cNvSpPr txBox="1">
            <a:spLocks noChangeArrowheads="1"/>
          </p:cNvSpPr>
          <p:nvPr/>
        </p:nvSpPr>
        <p:spPr bwMode="auto">
          <a:xfrm>
            <a:off x="3886200" y="3671888"/>
            <a:ext cx="441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kumimoji="1" lang="zh-CN" altLang="en-US" sz="2000">
                <a:effectLst/>
                <a:latin typeface="宋体" panose="02010600030101010101" pitchFamily="2" charset="-122"/>
                <a:ea typeface="宋体" panose="02010600030101010101" pitchFamily="2" charset="-122"/>
              </a:rPr>
              <a:t>若是静止就绪，则改为活动就绪； </a:t>
            </a:r>
          </a:p>
          <a:p>
            <a:pPr>
              <a:spcBef>
                <a:spcPct val="20000"/>
              </a:spcBef>
            </a:pPr>
            <a:r>
              <a:rPr kumimoji="1" lang="zh-CN" altLang="en-US" sz="2000">
                <a:effectLst/>
                <a:latin typeface="宋体" panose="02010600030101010101" pitchFamily="2" charset="-122"/>
                <a:ea typeface="宋体" panose="02010600030101010101" pitchFamily="2" charset="-122"/>
              </a:rPr>
              <a:t>若是静止阻塞，则改为活动阻塞。</a:t>
            </a:r>
            <a:r>
              <a:rPr kumimoji="1" lang="zh-CN" altLang="en-US" sz="2000">
                <a:effectLst/>
                <a:ea typeface="宋体" panose="02010600030101010101" pitchFamily="2" charset="-122"/>
              </a:rPr>
              <a:t> </a:t>
            </a:r>
          </a:p>
        </p:txBody>
      </p:sp>
      <p:sp>
        <p:nvSpPr>
          <p:cNvPr id="101383" name="Text Box 7"/>
          <p:cNvSpPr txBox="1">
            <a:spLocks noChangeArrowheads="1"/>
          </p:cNvSpPr>
          <p:nvPr/>
        </p:nvSpPr>
        <p:spPr bwMode="auto">
          <a:xfrm>
            <a:off x="457200" y="4738688"/>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若采用的是抢占式调度策略，则应检查被激活就绪进程的优先级，若其优先级比先行执行进程高，则应将处理机分配给被激活进程。</a:t>
            </a:r>
            <a:r>
              <a:rPr kumimoji="1" lang="zh-CN" altLang="en-US" sz="2400">
                <a:effectLst/>
                <a:ea typeface="宋体" panose="02010600030101010101" pitchFamily="2" charset="-122"/>
              </a:rPr>
              <a:t> </a:t>
            </a:r>
          </a:p>
        </p:txBody>
      </p:sp>
      <p:sp>
        <p:nvSpPr>
          <p:cNvPr id="101384" name="Text Box 8"/>
          <p:cNvSpPr txBox="1">
            <a:spLocks noChangeArrowheads="1"/>
          </p:cNvSpPr>
          <p:nvPr/>
        </p:nvSpPr>
        <p:spPr bwMode="auto">
          <a:xfrm>
            <a:off x="457200" y="3671888"/>
            <a:ext cx="373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pPr>
            <a:r>
              <a:rPr kumimoji="1" lang="en-US" altLang="zh-CN" sz="2400">
                <a:solidFill>
                  <a:schemeClr val="folHlink"/>
                </a:solidFill>
                <a:effectLst/>
                <a:latin typeface="宋体" panose="02010600030101010101" pitchFamily="2" charset="-122"/>
                <a:ea typeface="宋体" panose="02010600030101010101" pitchFamily="2" charset="-122"/>
              </a:rPr>
              <a:t>▲</a:t>
            </a:r>
            <a:r>
              <a:rPr kumimoji="1" lang="zh-CN" altLang="en-US" sz="2400">
                <a:effectLst/>
                <a:latin typeface="宋体" panose="02010600030101010101" pitchFamily="2" charset="-122"/>
                <a:ea typeface="宋体" panose="02010600030101010101" pitchFamily="2" charset="-122"/>
              </a:rPr>
              <a:t>检查该进程现行状态： </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115616" y="764704"/>
            <a:ext cx="3960440" cy="549275"/>
          </a:xfrm>
          <a:prstGeom prst="rect">
            <a:avLst/>
          </a:prstGeom>
          <a:noFill/>
          <a:ln>
            <a:miter lim="800000"/>
          </a:ln>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2.3 </a:t>
            </a:r>
            <a:r>
              <a:rPr kumimoji="0"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rPr>
              <a:t>进程</a:t>
            </a:r>
            <a:r>
              <a:rPr lang="zh-CN" altLang="en-US" kern="0" dirty="0">
                <a:solidFill>
                  <a:schemeClr val="accent2"/>
                </a:solidFill>
                <a:effectLst>
                  <a:outerShdw blurRad="38100" dist="38100" dir="2700000" algn="tl">
                    <a:srgbClr val="C0C0C0"/>
                  </a:outerShdw>
                </a:effectLst>
                <a:latin typeface="黑体" panose="02010609060101010101" pitchFamily="2" charset="-122"/>
                <a:ea typeface="黑体" panose="02010609060101010101" pitchFamily="2" charset="-122"/>
                <a:cs typeface="+mj-cs"/>
              </a:rPr>
              <a:t>同步</a:t>
            </a:r>
            <a:endParaRPr kumimoji="0" lang="zh-CN" altLang="en-US" sz="2800" b="1" i="0" u="none" strike="noStrike" kern="0" cap="none" spc="0" normalizeH="0" baseline="0" noProof="0" dirty="0">
              <a:ln>
                <a:noFill/>
              </a:ln>
              <a:solidFill>
                <a:schemeClr val="accent2"/>
              </a:solidFill>
              <a:effectLst>
                <a:outerShdw blurRad="38100" dist="38100" dir="2700000" algn="tl">
                  <a:srgbClr val="C0C0C0"/>
                </a:outerShdw>
              </a:effectLst>
              <a:uLnTx/>
              <a:uFillTx/>
              <a:latin typeface="黑体" panose="02010609060101010101" pitchFamily="2" charset="-122"/>
              <a:ea typeface="黑体" panose="02010609060101010101" pitchFamily="2" charset="-122"/>
              <a:cs typeface="+mj-cs"/>
            </a:endParaRPr>
          </a:p>
        </p:txBody>
      </p:sp>
      <p:sp>
        <p:nvSpPr>
          <p:cNvPr id="15" name="Text Box 3"/>
          <p:cNvSpPr txBox="1">
            <a:spLocks noChangeArrowheads="1"/>
          </p:cNvSpPr>
          <p:nvPr/>
        </p:nvSpPr>
        <p:spPr bwMode="auto">
          <a:xfrm>
            <a:off x="2195736" y="2060848"/>
            <a:ext cx="4527201" cy="1490408"/>
          </a:xfrm>
          <a:prstGeom prst="rect">
            <a:avLst/>
          </a:prstGeom>
          <a:noFill/>
          <a:ln w="9525">
            <a:noFill/>
            <a:miter lim="800000"/>
          </a:ln>
          <a:effectLst/>
        </p:spPr>
        <p:txBody>
          <a:bodyPr wrap="none">
            <a:spAutoFit/>
          </a:bodyPr>
          <a:lstStyle/>
          <a:p>
            <a:pPr marL="342900" indent="-342900">
              <a:lnSpc>
                <a:spcPct val="90000"/>
              </a:lnSpc>
              <a:spcBef>
                <a:spcPct val="20000"/>
              </a:spcBef>
              <a:buClr>
                <a:schemeClr val="folHlink"/>
              </a:buClr>
              <a:buSzPct val="60000"/>
            </a:pPr>
            <a:r>
              <a:rPr lang="en-US" altLang="zh-CN" dirty="0">
                <a:effectLst/>
                <a:latin typeface="+mn-lt"/>
                <a:ea typeface="+mn-ea"/>
                <a:hlinkClick r:id="" action="ppaction://hlinkshowjump?jump=nextslide"/>
              </a:rPr>
              <a:t>2.3.1   </a:t>
            </a:r>
            <a:r>
              <a:rPr lang="zh-CN" altLang="en-US" dirty="0">
                <a:effectLst/>
                <a:latin typeface="+mn-lt"/>
                <a:ea typeface="+mn-ea"/>
                <a:hlinkClick r:id="" action="ppaction://hlinkshowjump?jump=nextslide"/>
              </a:rPr>
              <a:t>进程同步的基本概念 </a:t>
            </a:r>
            <a:endParaRPr lang="zh-CN" altLang="en-US" dirty="0">
              <a:effectLst/>
              <a:latin typeface="+mn-lt"/>
              <a:ea typeface="+mn-ea"/>
            </a:endParaRPr>
          </a:p>
          <a:p>
            <a:pPr marL="342900" indent="-342900">
              <a:lnSpc>
                <a:spcPct val="90000"/>
              </a:lnSpc>
              <a:spcBef>
                <a:spcPct val="20000"/>
              </a:spcBef>
              <a:buClr>
                <a:schemeClr val="folHlink"/>
              </a:buClr>
              <a:buSzPct val="60000"/>
            </a:pPr>
            <a:r>
              <a:rPr lang="en-US" altLang="zh-CN" dirty="0">
                <a:effectLst/>
                <a:latin typeface="+mn-lt"/>
                <a:ea typeface="+mn-ea"/>
                <a:hlinkClick r:id="rId2" action="ppaction://hlinksldjump"/>
              </a:rPr>
              <a:t>2.3.2   </a:t>
            </a:r>
            <a:r>
              <a:rPr lang="zh-CN" altLang="en-US" dirty="0">
                <a:effectLst/>
                <a:latin typeface="+mn-lt"/>
                <a:ea typeface="+mn-ea"/>
                <a:hlinkClick r:id="rId2" action="ppaction://hlinksldjump"/>
              </a:rPr>
              <a:t>信号量机制 </a:t>
            </a:r>
            <a:endParaRPr lang="zh-CN" altLang="en-US" dirty="0">
              <a:effectLst/>
              <a:latin typeface="+mn-lt"/>
              <a:ea typeface="+mn-ea"/>
            </a:endParaRPr>
          </a:p>
          <a:p>
            <a:pPr>
              <a:lnSpc>
                <a:spcPct val="135000"/>
              </a:lnSpc>
              <a:spcBef>
                <a:spcPct val="0"/>
              </a:spcBef>
            </a:pPr>
            <a:endParaRPr kumimoji="1" lang="zh-CN" altLang="en-US" dirty="0">
              <a:effectLst/>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5"/>
          <p:cNvSpPr>
            <a:spLocks noGrp="1"/>
          </p:cNvSpPr>
          <p:nvPr>
            <p:ph type="sldNum" sz="quarter" idx="12"/>
          </p:nvPr>
        </p:nvSpPr>
        <p:spPr/>
        <p:txBody>
          <a:bodyPr/>
          <a:lstStyle/>
          <a:p>
            <a:fld id="{B89FA228-3E6F-48D1-85FF-8B00DCB7A879}" type="slidenum">
              <a:rPr lang="en-US" altLang="zh-CN"/>
              <a:t>6</a:t>
            </a:fld>
            <a:endParaRPr lang="en-US" altLang="zh-CN"/>
          </a:p>
        </p:txBody>
      </p:sp>
      <p:sp>
        <p:nvSpPr>
          <p:cNvPr id="75778" name="Rectangle 2"/>
          <p:cNvSpPr>
            <a:spLocks noGrp="1" noChangeArrowheads="1"/>
          </p:cNvSpPr>
          <p:nvPr>
            <p:ph type="body" idx="1"/>
          </p:nvPr>
        </p:nvSpPr>
        <p:spPr>
          <a:xfrm>
            <a:off x="407988" y="254000"/>
            <a:ext cx="5154612" cy="725488"/>
          </a:xfrm>
        </p:spPr>
        <p:txBody>
          <a:bodyPr/>
          <a:lstStyle/>
          <a:p>
            <a:r>
              <a:rPr lang="zh-CN" altLang="en-US">
                <a:latin typeface="黑体" panose="02010609060101010101" pitchFamily="2" charset="-122"/>
                <a:ea typeface="黑体" panose="02010609060101010101" pitchFamily="2" charset="-122"/>
              </a:rPr>
              <a:t>程序顺序执行的特征</a:t>
            </a:r>
            <a:r>
              <a:rPr lang="zh-CN" altLang="en-US"/>
              <a:t> </a:t>
            </a:r>
          </a:p>
        </p:txBody>
      </p:sp>
      <p:sp>
        <p:nvSpPr>
          <p:cNvPr id="75779" name="Text Box 3"/>
          <p:cNvSpPr txBox="1">
            <a:spLocks noChangeArrowheads="1"/>
          </p:cNvSpPr>
          <p:nvPr/>
        </p:nvSpPr>
        <p:spPr bwMode="auto">
          <a:xfrm>
            <a:off x="35496" y="1163638"/>
            <a:ext cx="2384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chemeClr val="folHlink"/>
                </a:solidFill>
                <a:effectLst/>
                <a:ea typeface="黑体" panose="02010609060101010101" pitchFamily="2" charset="-122"/>
              </a:rPr>
              <a:t>（</a:t>
            </a:r>
            <a:r>
              <a:rPr kumimoji="1" lang="en-US" altLang="zh-CN" sz="2400" dirty="0">
                <a:solidFill>
                  <a:schemeClr val="folHlink"/>
                </a:solidFill>
                <a:effectLst/>
                <a:ea typeface="黑体" panose="02010609060101010101" pitchFamily="2" charset="-122"/>
              </a:rPr>
              <a:t>1</a:t>
            </a:r>
            <a:r>
              <a:rPr kumimoji="1" lang="zh-CN" altLang="en-US" sz="2400" dirty="0">
                <a:solidFill>
                  <a:schemeClr val="folHlink"/>
                </a:solidFill>
                <a:effectLst/>
                <a:ea typeface="黑体" panose="02010609060101010101" pitchFamily="2" charset="-122"/>
              </a:rPr>
              <a:t>）顺序性： </a:t>
            </a:r>
          </a:p>
        </p:txBody>
      </p:sp>
      <p:sp>
        <p:nvSpPr>
          <p:cNvPr id="75780" name="Text Box 4"/>
          <p:cNvSpPr txBox="1">
            <a:spLocks noChangeArrowheads="1"/>
          </p:cNvSpPr>
          <p:nvPr/>
        </p:nvSpPr>
        <p:spPr bwMode="auto">
          <a:xfrm>
            <a:off x="2123728" y="1163638"/>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0" dirty="0">
                <a:effectLst/>
                <a:latin typeface="黑体" panose="02010609060101010101" pitchFamily="2" charset="-122"/>
                <a:ea typeface="黑体" panose="02010609060101010101" pitchFamily="2" charset="-122"/>
              </a:rPr>
              <a:t>处理机的操作严格按照程序所规定的顺序执行，即每一操作必须在下一操作开始之前结束（或者说下一操作必须在当前操作结束后才能开始）。 </a:t>
            </a:r>
          </a:p>
        </p:txBody>
      </p:sp>
      <p:sp>
        <p:nvSpPr>
          <p:cNvPr id="75781" name="Text Box 5"/>
          <p:cNvSpPr txBox="1">
            <a:spLocks noChangeArrowheads="1"/>
          </p:cNvSpPr>
          <p:nvPr/>
        </p:nvSpPr>
        <p:spPr bwMode="auto">
          <a:xfrm>
            <a:off x="107504" y="2459038"/>
            <a:ext cx="2438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r>
              <a:rPr kumimoji="1" lang="zh-CN" altLang="en-US" sz="2400" dirty="0">
                <a:solidFill>
                  <a:schemeClr val="folHlink"/>
                </a:solidFill>
                <a:effectLst/>
                <a:ea typeface="黑体" panose="02010609060101010101" pitchFamily="2" charset="-122"/>
              </a:rPr>
              <a:t>（</a:t>
            </a:r>
            <a:r>
              <a:rPr kumimoji="1" lang="en-US" altLang="zh-CN" sz="2400" dirty="0">
                <a:solidFill>
                  <a:schemeClr val="folHlink"/>
                </a:solidFill>
                <a:effectLst/>
                <a:ea typeface="黑体" panose="02010609060101010101" pitchFamily="2" charset="-122"/>
              </a:rPr>
              <a:t>2</a:t>
            </a:r>
            <a:r>
              <a:rPr kumimoji="1" lang="zh-CN" altLang="en-US" sz="2400" dirty="0">
                <a:solidFill>
                  <a:schemeClr val="folHlink"/>
                </a:solidFill>
                <a:effectLst/>
                <a:ea typeface="黑体" panose="02010609060101010101" pitchFamily="2" charset="-122"/>
              </a:rPr>
              <a:t>）封闭性： </a:t>
            </a:r>
          </a:p>
        </p:txBody>
      </p:sp>
      <p:sp>
        <p:nvSpPr>
          <p:cNvPr id="75782" name="Text Box 6"/>
          <p:cNvSpPr txBox="1">
            <a:spLocks noChangeArrowheads="1"/>
          </p:cNvSpPr>
          <p:nvPr/>
        </p:nvSpPr>
        <p:spPr bwMode="auto">
          <a:xfrm>
            <a:off x="2242120" y="2459038"/>
            <a:ext cx="701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r>
              <a:rPr kumimoji="1" lang="zh-CN" altLang="en-US" sz="2400" b="0" dirty="0">
                <a:effectLst/>
                <a:latin typeface="黑体" panose="02010609060101010101" pitchFamily="2" charset="-122"/>
                <a:ea typeface="黑体" panose="02010609060101010101" pitchFamily="2" charset="-122"/>
              </a:rPr>
              <a:t>程序是在封闭的环境下执行的。即</a:t>
            </a:r>
          </a:p>
        </p:txBody>
      </p:sp>
      <p:sp>
        <p:nvSpPr>
          <p:cNvPr id="75783" name="Text Box 7"/>
          <p:cNvSpPr txBox="1">
            <a:spLocks noChangeArrowheads="1"/>
          </p:cNvSpPr>
          <p:nvPr/>
        </p:nvSpPr>
        <p:spPr bwMode="auto">
          <a:xfrm>
            <a:off x="35496" y="4364038"/>
            <a:ext cx="2809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spAutoFit/>
          </a:bodyPr>
          <a:lstStyle/>
          <a:p>
            <a:r>
              <a:rPr kumimoji="1" lang="zh-CN" altLang="en-US" sz="2400">
                <a:solidFill>
                  <a:schemeClr val="folHlink"/>
                </a:solidFill>
                <a:effectLst/>
                <a:ea typeface="黑体" panose="02010609060101010101" pitchFamily="2" charset="-122"/>
              </a:rPr>
              <a:t>（</a:t>
            </a:r>
            <a:r>
              <a:rPr kumimoji="1" lang="en-US" altLang="zh-CN" sz="2400">
                <a:solidFill>
                  <a:schemeClr val="folHlink"/>
                </a:solidFill>
                <a:effectLst/>
                <a:ea typeface="黑体" panose="02010609060101010101" pitchFamily="2" charset="-122"/>
              </a:rPr>
              <a:t>3</a:t>
            </a:r>
            <a:r>
              <a:rPr kumimoji="1" lang="zh-CN" altLang="en-US" sz="2400">
                <a:solidFill>
                  <a:schemeClr val="folHlink"/>
                </a:solidFill>
                <a:effectLst/>
                <a:ea typeface="黑体" panose="02010609060101010101" pitchFamily="2" charset="-122"/>
              </a:rPr>
              <a:t>）可再现性： </a:t>
            </a:r>
          </a:p>
        </p:txBody>
      </p:sp>
      <p:sp>
        <p:nvSpPr>
          <p:cNvPr id="75784" name="Text Box 8"/>
          <p:cNvSpPr txBox="1">
            <a:spLocks noChangeArrowheads="1"/>
          </p:cNvSpPr>
          <p:nvPr/>
        </p:nvSpPr>
        <p:spPr bwMode="auto">
          <a:xfrm>
            <a:off x="2286000" y="4364038"/>
            <a:ext cx="6553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0" dirty="0">
                <a:effectLst/>
                <a:latin typeface="黑体" panose="02010609060101010101" pitchFamily="2" charset="-122"/>
                <a:ea typeface="黑体" panose="02010609060101010101" pitchFamily="2" charset="-122"/>
              </a:rPr>
              <a:t>只要程序执行时的环境和初始条件相同，当程序重复执行时，都将获得相同的结果。 </a:t>
            </a:r>
          </a:p>
        </p:txBody>
      </p:sp>
      <p:sp>
        <p:nvSpPr>
          <p:cNvPr id="75785" name="Text Box 9"/>
          <p:cNvSpPr txBox="1">
            <a:spLocks noChangeArrowheads="1"/>
          </p:cNvSpPr>
          <p:nvPr/>
        </p:nvSpPr>
        <p:spPr bwMode="auto">
          <a:xfrm>
            <a:off x="1727200" y="2960688"/>
            <a:ext cx="6948488" cy="1255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ea typeface="宋体" panose="02010600030101010101" pitchFamily="2" charset="-122"/>
              </a:defRPr>
            </a:lvl1pPr>
            <a:lvl2pPr marL="800100" indent="-342900">
              <a:spcBef>
                <a:spcPct val="0"/>
              </a:spcBef>
              <a:defRPr>
                <a:solidFill>
                  <a:schemeClr val="tx1"/>
                </a:solidFill>
                <a:latin typeface="Arial" panose="020B0604020202020204" pitchFamily="34" charset="0"/>
                <a:ea typeface="宋体" panose="02010600030101010101" pitchFamily="2" charset="-122"/>
              </a:defRPr>
            </a:lvl2pPr>
            <a:lvl3pPr marL="1257300" indent="-342900">
              <a:spcBef>
                <a:spcPct val="0"/>
              </a:spcBef>
              <a:defRPr>
                <a:solidFill>
                  <a:schemeClr val="tx1"/>
                </a:solidFill>
                <a:latin typeface="Arial" panose="020B0604020202020204" pitchFamily="34" charset="0"/>
                <a:ea typeface="宋体" panose="02010600030101010101" pitchFamily="2" charset="-122"/>
              </a:defRPr>
            </a:lvl3pPr>
            <a:lvl4pPr marL="1714500" indent="-342900">
              <a:spcBef>
                <a:spcPct val="0"/>
              </a:spcBef>
              <a:defRPr>
                <a:solidFill>
                  <a:schemeClr val="tx1"/>
                </a:solidFill>
                <a:latin typeface="Arial" panose="020B0604020202020204" pitchFamily="34" charset="0"/>
                <a:ea typeface="宋体" panose="02010600030101010101" pitchFamily="2" charset="-122"/>
              </a:defRPr>
            </a:lvl4pPr>
            <a:lvl5pPr marL="2171700" indent="-342900">
              <a:spcBef>
                <a:spcPct val="0"/>
              </a:spcBef>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5000"/>
              </a:spcBef>
              <a:buClr>
                <a:srgbClr val="0000FF"/>
              </a:buClr>
              <a:buFont typeface="Wingdings" panose="05000000000000000000" pitchFamily="2" charset="2"/>
              <a:buChar char="l"/>
            </a:pPr>
            <a:r>
              <a:rPr lang="zh-CN" altLang="en-US" sz="2400" b="0" dirty="0">
                <a:effectLst/>
                <a:latin typeface="黑体" panose="02010609060101010101" pitchFamily="2" charset="-122"/>
                <a:ea typeface="黑体" panose="02010609060101010101" pitchFamily="2" charset="-122"/>
              </a:rPr>
              <a:t>程序运行时独占全机资源，资源的状态（除初始态外）只有本程序才能改变它。</a:t>
            </a:r>
          </a:p>
          <a:p>
            <a:pPr>
              <a:spcBef>
                <a:spcPct val="15000"/>
              </a:spcBef>
              <a:buClr>
                <a:srgbClr val="0000FF"/>
              </a:buClr>
              <a:buFont typeface="Wingdings" panose="05000000000000000000" pitchFamily="2" charset="2"/>
              <a:buChar char="l"/>
            </a:pPr>
            <a:r>
              <a:rPr lang="zh-CN" altLang="en-US" sz="2400" b="0" dirty="0">
                <a:effectLst/>
                <a:latin typeface="黑体" panose="02010609060101010101" pitchFamily="2" charset="-122"/>
                <a:ea typeface="黑体" panose="02010609060101010101" pitchFamily="2" charset="-122"/>
              </a:rPr>
              <a:t>程序一旦开始执行</a:t>
            </a:r>
            <a:r>
              <a:rPr lang="en-US" altLang="zh-CN" sz="2400" b="0" dirty="0">
                <a:effectLst/>
                <a:latin typeface="黑体" panose="02010609060101010101" pitchFamily="2" charset="-122"/>
                <a:ea typeface="黑体" panose="02010609060101010101" pitchFamily="2" charset="-122"/>
              </a:rPr>
              <a:t>,</a:t>
            </a:r>
            <a:r>
              <a:rPr lang="zh-CN" altLang="en-US" sz="2400" b="0" dirty="0">
                <a:effectLst/>
                <a:latin typeface="黑体" panose="02010609060101010101" pitchFamily="2" charset="-122"/>
                <a:ea typeface="黑体" panose="02010609060101010101" pitchFamily="2" charset="-122"/>
              </a:rPr>
              <a:t>其执行结果不受外界影响。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bwMode="auto">
          <a:xfrm>
            <a:off x="304800" y="609600"/>
            <a:ext cx="8532813" cy="549275"/>
          </a:xfrm>
          <a:solidFill>
            <a:srgbClr val="FFFFFF"/>
          </a:solidFill>
          <a:ln>
            <a:miter lim="800000"/>
          </a:ln>
        </p:spPr>
        <p:txBody>
          <a:bodyPr vert="horz" wrap="square" lIns="91440" tIns="45720" rIns="91440" bIns="45720" numCol="1" anchor="t" anchorCtr="0" compatLnSpc="1">
            <a:noAutofit/>
          </a:bodyPr>
          <a:lstStyle/>
          <a:p>
            <a:pPr algn="l"/>
            <a:r>
              <a:rPr lang="en-US" altLang="zh-CN" sz="3600" dirty="0">
                <a:latin typeface="黑体" panose="02010609060101010101" pitchFamily="2" charset="-122"/>
                <a:ea typeface="黑体" panose="02010609060101010101" pitchFamily="2" charset="-122"/>
              </a:rPr>
              <a:t>2.3.1  </a:t>
            </a:r>
            <a:r>
              <a:rPr lang="zh-CN" altLang="en-US" sz="3600" dirty="0">
                <a:latin typeface="黑体" panose="02010609060101010101" pitchFamily="2" charset="-122"/>
                <a:ea typeface="黑体" panose="02010609060101010101" pitchFamily="2" charset="-122"/>
              </a:rPr>
              <a:t>进程同步的基本概念</a:t>
            </a:r>
          </a:p>
        </p:txBody>
      </p:sp>
      <p:sp>
        <p:nvSpPr>
          <p:cNvPr id="283651" name="Rectangle 3"/>
          <p:cNvSpPr>
            <a:spLocks noGrp="1" noChangeArrowheads="1"/>
          </p:cNvSpPr>
          <p:nvPr>
            <p:ph type="body" sz="half" idx="1"/>
          </p:nvPr>
        </p:nvSpPr>
        <p:spPr>
          <a:xfrm>
            <a:off x="395536" y="2348880"/>
            <a:ext cx="8304212" cy="3960812"/>
          </a:xfrm>
          <a:ln>
            <a:solidFill>
              <a:schemeClr val="accent1"/>
            </a:solidFill>
          </a:ln>
        </p:spPr>
        <p:txBody>
          <a:bodyPr>
            <a:normAutofit/>
          </a:bodyPr>
          <a:lstStyle/>
          <a:p>
            <a:pPr>
              <a:lnSpc>
                <a:spcPct val="90000"/>
              </a:lnSpc>
              <a:buFont typeface="Wingdings" panose="05000000000000000000" pitchFamily="2" charset="2"/>
              <a:buNone/>
            </a:pPr>
            <a:r>
              <a:rPr lang="en-US" altLang="zh-CN" sz="2800" dirty="0">
                <a:latin typeface="楷体_GB2312" pitchFamily="49" charset="-122"/>
                <a:ea typeface="楷体_GB2312" pitchFamily="49" charset="-122"/>
              </a:rPr>
              <a:t>1.</a:t>
            </a:r>
            <a:r>
              <a:rPr lang="zh-CN" altLang="en-US" sz="2800" b="1" dirty="0">
                <a:latin typeface="黑体" panose="02010609060101010101" pitchFamily="2" charset="-122"/>
                <a:ea typeface="黑体" panose="02010609060101010101" pitchFamily="2" charset="-122"/>
              </a:rPr>
              <a:t>两种形式的</a:t>
            </a:r>
            <a:r>
              <a:rPr lang="zh-CN" altLang="en-US" sz="2800" b="1" dirty="0">
                <a:solidFill>
                  <a:srgbClr val="FF0000"/>
                </a:solidFill>
                <a:latin typeface="黑体" panose="02010609060101010101" pitchFamily="2" charset="-122"/>
                <a:ea typeface="黑体" panose="02010609060101010101" pitchFamily="2" charset="-122"/>
              </a:rPr>
              <a:t>制约</a:t>
            </a:r>
            <a:r>
              <a:rPr lang="zh-CN" altLang="en-US" sz="2800" b="1" dirty="0">
                <a:latin typeface="黑体" panose="02010609060101010101" pitchFamily="2" charset="-122"/>
                <a:ea typeface="黑体" panose="02010609060101010101" pitchFamily="2" charset="-122"/>
              </a:rPr>
              <a:t>关系</a:t>
            </a:r>
          </a:p>
          <a:p>
            <a:pPr lvl="1"/>
            <a:r>
              <a:rPr lang="zh-CN" altLang="en-US" sz="2400" b="1" dirty="0">
                <a:latin typeface="黑体" panose="02010609060101010101" pitchFamily="2" charset="-122"/>
                <a:ea typeface="黑体" panose="02010609060101010101" pitchFamily="2" charset="-122"/>
              </a:rPr>
              <a:t>资源共享关系：（进程间接制约）</a:t>
            </a:r>
          </a:p>
          <a:p>
            <a:pPr lvl="2"/>
            <a:r>
              <a:rPr lang="zh-CN" altLang="en-US" sz="2000" b="1" dirty="0">
                <a:latin typeface="黑体" panose="02010609060101010101" pitchFamily="2" charset="-122"/>
                <a:ea typeface="黑体" panose="02010609060101010101" pitchFamily="2" charset="-122"/>
              </a:rPr>
              <a:t>需互斥地访问临界资源：如共享打印机</a:t>
            </a:r>
          </a:p>
          <a:p>
            <a:pPr lvl="1"/>
            <a:r>
              <a:rPr lang="zh-CN" altLang="en-US" sz="2400" b="1" dirty="0">
                <a:latin typeface="黑体" panose="02010609060101010101" pitchFamily="2" charset="-122"/>
                <a:ea typeface="黑体" panose="02010609060101010101" pitchFamily="2" charset="-122"/>
              </a:rPr>
              <a:t>相互合作关系：（进程直接制约）</a:t>
            </a:r>
            <a:endParaRPr lang="en-US" altLang="zh-CN" sz="2400" b="1" dirty="0">
              <a:latin typeface="黑体" panose="02010609060101010101" pitchFamily="2" charset="-122"/>
              <a:ea typeface="黑体" panose="02010609060101010101" pitchFamily="2" charset="-122"/>
            </a:endParaRPr>
          </a:p>
          <a:p>
            <a:pPr lvl="2"/>
            <a:r>
              <a:rPr lang="zh-CN" altLang="en-US" sz="2000" b="1" dirty="0">
                <a:latin typeface="黑体" panose="02010609060101010101" pitchFamily="2" charset="-122"/>
                <a:ea typeface="黑体" panose="02010609060101010101" pitchFamily="2" charset="-122"/>
              </a:rPr>
              <a:t>源于进程间的合作</a:t>
            </a:r>
          </a:p>
          <a:p>
            <a:pPr lvl="1"/>
            <a:endParaRPr lang="zh-CN" altLang="en-US" sz="2400" b="1" dirty="0">
              <a:latin typeface="黑体" panose="02010609060101010101" pitchFamily="2" charset="-122"/>
              <a:ea typeface="黑体" panose="02010609060101010101" pitchFamily="2" charset="-122"/>
            </a:endParaRPr>
          </a:p>
          <a:p>
            <a:pPr>
              <a:buFont typeface="Wingdings" panose="05000000000000000000" pitchFamily="2" charset="2"/>
              <a:buNone/>
            </a:pPr>
            <a:r>
              <a:rPr lang="en-US" altLang="zh-CN" sz="2800" b="1" dirty="0">
                <a:latin typeface="黑体" panose="02010609060101010101" pitchFamily="2" charset="-122"/>
                <a:ea typeface="黑体" panose="02010609060101010101" pitchFamily="2" charset="-122"/>
              </a:rPr>
              <a:t>2.</a:t>
            </a:r>
            <a:r>
              <a:rPr lang="zh-CN" altLang="en-US" sz="2800" b="1" dirty="0">
                <a:latin typeface="黑体" panose="02010609060101010101" pitchFamily="2" charset="-122"/>
                <a:ea typeface="黑体" panose="02010609060101010101" pitchFamily="2" charset="-122"/>
              </a:rPr>
              <a:t>临界资源：（一次仅允许一个进程访问的资源）</a:t>
            </a:r>
          </a:p>
          <a:p>
            <a:pPr lvl="1"/>
            <a:r>
              <a:rPr lang="zh-CN" altLang="en-US" sz="2400" b="1" dirty="0">
                <a:latin typeface="黑体" panose="02010609060101010101" pitchFamily="2" charset="-122"/>
                <a:ea typeface="黑体" panose="02010609060101010101" pitchFamily="2" charset="-122"/>
              </a:rPr>
              <a:t>引起不可再现性是因为临界资源没有互斥访问。</a:t>
            </a:r>
            <a:endParaRPr lang="en-US" altLang="zh-CN" sz="2400" dirty="0">
              <a:latin typeface="楷体_GB2312" pitchFamily="49" charset="-122"/>
              <a:ea typeface="楷体_GB2312" pitchFamily="49" charset="-122"/>
            </a:endParaRPr>
          </a:p>
        </p:txBody>
      </p:sp>
      <p:sp>
        <p:nvSpPr>
          <p:cNvPr id="4" name="Rectangle 3"/>
          <p:cNvSpPr txBox="1">
            <a:spLocks noChangeArrowheads="1"/>
          </p:cNvSpPr>
          <p:nvPr/>
        </p:nvSpPr>
        <p:spPr bwMode="auto">
          <a:xfrm>
            <a:off x="467544" y="1268761"/>
            <a:ext cx="8208912" cy="864096"/>
          </a:xfrm>
          <a:prstGeom prst="rect">
            <a:avLst/>
          </a:prstGeom>
          <a:solidFill>
            <a:srgbClr val="E7F4F5"/>
          </a:solidFill>
          <a:ln w="9525">
            <a:noFill/>
            <a:miter lim="800000"/>
          </a:ln>
          <a:effectLst/>
        </p:spPr>
        <p:txBody>
          <a:bodyPr vert="horz" wrap="square" lIns="91440" tIns="45720" rIns="91440" bIns="45720" numCol="1" anchor="t" anchorCtr="0" compatLnSpc="1"/>
          <a:lstStyle/>
          <a:p>
            <a:pPr marL="342900" marR="0" lvl="0" indent="-342900" algn="just"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Char char="v"/>
              <a:defRPr/>
            </a:pPr>
            <a:r>
              <a:rPr kumimoji="0" lang="zh-CN" altLang="en-US" sz="2400" b="1"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rPr>
              <a:t>同步：并发进程在执行次序上的协调，以达到有效的资源共享和相互合作，使程序执行有</a:t>
            </a:r>
            <a:r>
              <a:rPr kumimoji="0" lang="zh-CN" altLang="en-US" sz="2400" b="1"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rPr>
              <a:t>可再现性</a:t>
            </a:r>
            <a:r>
              <a:rPr kumimoji="0" lang="zh-CN" altLang="en-US" sz="2400" b="1"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rPr>
              <a:t>。</a:t>
            </a:r>
            <a:endParaRPr kumimoji="0" lang="en-US" altLang="zh-CN" sz="2800" b="1" i="0" u="none" strike="noStrike" kern="0" cap="none" spc="0" normalizeH="0" baseline="0" noProof="0" dirty="0">
              <a:ln>
                <a:noFill/>
              </a:ln>
              <a:solidFill>
                <a:schemeClr val="tx1"/>
              </a:solidFill>
              <a:effectLst/>
              <a:uLnTx/>
              <a:uFillTx/>
              <a:latin typeface="楷体_GB2312" pitchFamily="49" charset="-122"/>
              <a:ea typeface="楷体_GB2312" pitchFamily="49" charset="-122"/>
            </a:endParaRPr>
          </a:p>
        </p:txBody>
      </p:sp>
      <p:sp>
        <p:nvSpPr>
          <p:cNvPr id="5" name="Text Box 12"/>
          <p:cNvSpPr txBox="1">
            <a:spLocks noChangeArrowheads="1"/>
          </p:cNvSpPr>
          <p:nvPr/>
        </p:nvSpPr>
        <p:spPr bwMode="auto">
          <a:xfrm>
            <a:off x="823029" y="5786735"/>
            <a:ext cx="7838256" cy="461665"/>
          </a:xfrm>
          <a:prstGeom prst="rect">
            <a:avLst/>
          </a:prstGeom>
          <a:solidFill>
            <a:schemeClr val="accent1">
              <a:lumMod val="20000"/>
              <a:lumOff val="80000"/>
            </a:schemeClr>
          </a:solidFill>
          <a:ln w="28575">
            <a:solidFill>
              <a:srgbClr val="CC9900"/>
            </a:solidFill>
            <a:miter lim="800000"/>
          </a:ln>
          <a:effectLst/>
        </p:spPr>
        <p:txBody>
          <a:bodyPr wrap="square">
            <a:spAutoFit/>
          </a:bodyPr>
          <a:lstStyle/>
          <a:p>
            <a:r>
              <a:rPr kumimoji="1" lang="zh-CN" altLang="en-US" sz="2400" dirty="0">
                <a:effectLst/>
                <a:latin typeface="黑体" panose="02010609060101010101" pitchFamily="2" charset="-122"/>
                <a:ea typeface="黑体" panose="02010609060101010101" pitchFamily="2" charset="-122"/>
              </a:rPr>
              <a:t>如打印机、磁带机、共享变量、</a:t>
            </a:r>
            <a:r>
              <a:rPr kumimoji="1" lang="en-US" altLang="zh-CN" sz="2400" dirty="0">
                <a:effectLst/>
                <a:latin typeface="黑体" panose="02010609060101010101" pitchFamily="2" charset="-122"/>
                <a:ea typeface="黑体" panose="02010609060101010101" pitchFamily="2" charset="-122"/>
              </a:rPr>
              <a:t>…… </a:t>
            </a:r>
          </a:p>
        </p:txBody>
      </p:sp>
      <p:sp>
        <p:nvSpPr>
          <p:cNvPr id="6" name="Text Box 6"/>
          <p:cNvSpPr txBox="1">
            <a:spLocks noChangeArrowheads="1"/>
          </p:cNvSpPr>
          <p:nvPr/>
        </p:nvSpPr>
        <p:spPr bwMode="auto">
          <a:xfrm>
            <a:off x="6660232" y="2780928"/>
            <a:ext cx="1447800" cy="461665"/>
          </a:xfrm>
          <a:prstGeom prst="rect">
            <a:avLst/>
          </a:prstGeom>
          <a:solidFill>
            <a:schemeClr val="accent1">
              <a:lumMod val="20000"/>
              <a:lumOff val="80000"/>
            </a:schemeClr>
          </a:solidFill>
          <a:ln w="28575">
            <a:solidFill>
              <a:srgbClr val="CC9900"/>
            </a:solidFill>
            <a:miter lim="800000"/>
          </a:ln>
          <a:effectLst/>
        </p:spPr>
        <p:txBody>
          <a:bodyPr wrap="square">
            <a:spAutoFit/>
          </a:bodyPr>
          <a:lstStyle>
            <a:defPPr>
              <a:defRPr lang="zh-CN"/>
            </a:defPPr>
            <a:lvl1pPr>
              <a:defRPr kumimoji="1" sz="2400">
                <a:effectLst/>
                <a:latin typeface="黑体" panose="02010609060101010101" pitchFamily="2" charset="-122"/>
                <a:ea typeface="黑体" panose="02010609060101010101" pitchFamily="2" charset="-122"/>
              </a:defRPr>
            </a:lvl1pPr>
          </a:lstStyle>
          <a:p>
            <a:r>
              <a:rPr lang="zh-CN" altLang="en-US"/>
              <a:t>进程互斥</a:t>
            </a:r>
          </a:p>
        </p:txBody>
      </p:sp>
      <p:sp>
        <p:nvSpPr>
          <p:cNvPr id="7" name="Text Box 9"/>
          <p:cNvSpPr txBox="1">
            <a:spLocks noChangeArrowheads="1"/>
          </p:cNvSpPr>
          <p:nvPr/>
        </p:nvSpPr>
        <p:spPr bwMode="auto">
          <a:xfrm>
            <a:off x="6637991" y="3717032"/>
            <a:ext cx="1447800" cy="461665"/>
          </a:xfrm>
          <a:prstGeom prst="rect">
            <a:avLst/>
          </a:prstGeom>
          <a:solidFill>
            <a:schemeClr val="accent1">
              <a:lumMod val="20000"/>
              <a:lumOff val="80000"/>
            </a:schemeClr>
          </a:solidFill>
          <a:ln w="28575">
            <a:solidFill>
              <a:srgbClr val="CC9900"/>
            </a:solidFill>
            <a:miter lim="800000"/>
          </a:ln>
          <a:effectLst/>
        </p:spPr>
        <p:txBody>
          <a:bodyPr wrap="square">
            <a:spAutoFit/>
          </a:bodyPr>
          <a:lstStyle>
            <a:defPPr>
              <a:defRPr lang="zh-CN"/>
            </a:defPPr>
            <a:lvl1pPr>
              <a:defRPr kumimoji="1" sz="2400">
                <a:effectLst/>
                <a:latin typeface="黑体" panose="02010609060101010101" pitchFamily="2" charset="-122"/>
                <a:ea typeface="黑体" panose="02010609060101010101" pitchFamily="2" charset="-122"/>
              </a:defRPr>
            </a:lvl1pPr>
          </a:lstStyle>
          <a:p>
            <a:r>
              <a:rPr lang="zh-CN" altLang="en-US"/>
              <a:t>进程同步</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827584" y="1493837"/>
            <a:ext cx="7239000" cy="2223196"/>
          </a:xfrm>
          <a:noFill/>
        </p:spPr>
        <p:txBody>
          <a:bodyPr>
            <a:normAutofit/>
          </a:bodyPr>
          <a:lstStyle/>
          <a:p>
            <a:pPr fontAlgn="base">
              <a:spcAft>
                <a:spcPct val="0"/>
              </a:spcAft>
              <a:buNone/>
            </a:pPr>
            <a:r>
              <a:rPr lang="zh-CN" altLang="en-US" sz="2000" b="1" dirty="0">
                <a:latin typeface="黑体" panose="02010609060101010101" pitchFamily="2" charset="-122"/>
                <a:ea typeface="黑体" panose="02010609060101010101" pitchFamily="2" charset="-122"/>
              </a:rPr>
              <a:t>进程的同步（直接作用）</a:t>
            </a:r>
            <a:r>
              <a:rPr lang="en-US" altLang="zh-CN" sz="2000" dirty="0">
                <a:latin typeface="黑体" panose="02010609060101010101" pitchFamily="2" charset="-122"/>
                <a:ea typeface="黑体" panose="02010609060101010101" pitchFamily="2" charset="-122"/>
              </a:rPr>
              <a:t>:</a:t>
            </a:r>
            <a:r>
              <a:rPr lang="zh-CN" altLang="en-US" sz="2000" dirty="0">
                <a:latin typeface="黑体" panose="02010609060101010101" pitchFamily="2" charset="-122"/>
                <a:ea typeface="黑体" panose="02010609060101010101" pitchFamily="2" charset="-122"/>
              </a:rPr>
              <a:t>指系统中多个进程中发生的事件存在某种时序关系，需要相互合作，共同完成一项任务。具体说，一个进程运行到某一点时要求另一伙伴进程为它提供消息，在未获得消息之前，该进程处于等待状态，获得消息后被唤醒进入就绪状态</a:t>
            </a:r>
          </a:p>
        </p:txBody>
      </p:sp>
      <p:sp>
        <p:nvSpPr>
          <p:cNvPr id="5" name="Rectangle 2"/>
          <p:cNvSpPr txBox="1">
            <a:spLocks noChangeArrowheads="1"/>
          </p:cNvSpPr>
          <p:nvPr/>
        </p:nvSpPr>
        <p:spPr bwMode="auto">
          <a:xfrm>
            <a:off x="304800" y="609600"/>
            <a:ext cx="8532813" cy="549275"/>
          </a:xfrm>
          <a:prstGeom prst="rect">
            <a:avLst/>
          </a:prstGeom>
          <a:solidFill>
            <a:srgbClr val="FFFFFF"/>
          </a:solidFill>
          <a:ln>
            <a:miter lim="800000"/>
          </a:ln>
        </p:spPr>
        <p:txBody>
          <a:bodyPr vert="horz" wrap="square" lIns="91440" tIns="45720" rIns="91440" bIns="45720" numCol="1" rtlCol="0" anchor="t" anchorCtr="0" compatLnSpc="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en-US" altLang="zh-CN" sz="3600" b="0" dirty="0">
                <a:effectLst/>
                <a:latin typeface="黑体" panose="02010609060101010101" pitchFamily="2" charset="-122"/>
                <a:ea typeface="黑体" panose="02010609060101010101" pitchFamily="2" charset="-122"/>
              </a:rPr>
              <a:t>2.3.1  </a:t>
            </a:r>
            <a:r>
              <a:rPr lang="zh-CN" altLang="en-US" sz="3600" b="0" dirty="0">
                <a:effectLst/>
                <a:latin typeface="黑体" panose="02010609060101010101" pitchFamily="2" charset="-122"/>
                <a:ea typeface="黑体" panose="02010609060101010101" pitchFamily="2" charset="-122"/>
              </a:rPr>
              <a:t>进程同步的基本概念</a:t>
            </a:r>
          </a:p>
        </p:txBody>
      </p:sp>
      <p:sp>
        <p:nvSpPr>
          <p:cNvPr id="7" name="文本框 6"/>
          <p:cNvSpPr txBox="1"/>
          <p:nvPr/>
        </p:nvSpPr>
        <p:spPr>
          <a:xfrm>
            <a:off x="683568" y="3459864"/>
            <a:ext cx="7632848" cy="2462213"/>
          </a:xfrm>
          <a:prstGeom prst="rect">
            <a:avLst/>
          </a:prstGeom>
          <a:noFill/>
        </p:spPr>
        <p:txBody>
          <a:bodyPr vert="horz" lIns="91440" tIns="45720" rIns="91440" bIns="45720" rtlCol="0">
            <a:normAutofit/>
          </a:bodyPr>
          <a:lstStyle>
            <a:lvl1pPr marL="342900" indent="-342900" defTabSz="914400" eaLnBrk="1" latinLnBrk="0" hangingPunct="1">
              <a:spcBef>
                <a:spcPct val="20000"/>
              </a:spcBef>
              <a:buFontTx/>
              <a:buNone/>
              <a:defRPr sz="2000">
                <a:latin typeface="黑体" panose="02010609060101010101" pitchFamily="2" charset="-122"/>
                <a:ea typeface="黑体" panose="02010609060101010101" pitchFamily="2" charset="-122"/>
              </a:defRPr>
            </a:lvl1pPr>
            <a:lvl2pPr marL="742950" indent="-285750" defTabSz="914400" eaLnBrk="1" latinLnBrk="0" hangingPunct="1">
              <a:spcBef>
                <a:spcPct val="20000"/>
              </a:spcBef>
              <a:buFont typeface="Arial" panose="020B0604020202020204" pitchFamily="34" charset="0"/>
              <a:buChar char="–"/>
              <a:defRPr>
                <a:latin typeface="+mn-lt"/>
                <a:ea typeface="+mn-ea"/>
              </a:defRPr>
            </a:lvl2pPr>
            <a:lvl3pPr marL="1143000" indent="-228600" defTabSz="914400" eaLnBrk="1" latinLnBrk="0" hangingPunct="1">
              <a:spcBef>
                <a:spcPct val="20000"/>
              </a:spcBef>
              <a:buFont typeface="Arial" panose="020B0604020202020204" pitchFamily="34" charset="0"/>
              <a:buChar char="•"/>
              <a:defRPr sz="2400">
                <a:latin typeface="+mn-lt"/>
                <a:ea typeface="+mn-ea"/>
              </a:defRPr>
            </a:lvl3pPr>
            <a:lvl4pPr marL="1600200" indent="-228600" defTabSz="914400" eaLnBrk="1" latinLnBrk="0" hangingPunct="1">
              <a:spcBef>
                <a:spcPct val="20000"/>
              </a:spcBef>
              <a:buFont typeface="Arial" panose="020B0604020202020204" pitchFamily="34" charset="0"/>
              <a:buChar char="–"/>
              <a:defRPr sz="2000">
                <a:latin typeface="+mn-lt"/>
                <a:ea typeface="+mn-ea"/>
              </a:defRPr>
            </a:lvl4pPr>
            <a:lvl5pPr marL="2057400" indent="-228600" defTabSz="914400" eaLnBrk="1" latinLnBrk="0" hangingPunct="1">
              <a:spcBef>
                <a:spcPct val="20000"/>
              </a:spcBef>
              <a:buFont typeface="Arial" panose="020B0604020202020204" pitchFamily="34" charset="0"/>
              <a:buChar char="»"/>
              <a:defRPr sz="2000">
                <a:latin typeface="+mn-lt"/>
                <a:ea typeface="+mn-ea"/>
              </a:defRPr>
            </a:lvl5pPr>
            <a:lvl6pPr marL="2514600" indent="-228600">
              <a:spcBef>
                <a:spcPct val="20000"/>
              </a:spcBef>
              <a:buFont typeface="Arial" panose="020B0604020202020204" pitchFamily="34" charset="0"/>
              <a:buChar char="•"/>
              <a:defRPr sz="2000">
                <a:latin typeface="+mn-lt"/>
                <a:ea typeface="+mn-ea"/>
              </a:defRPr>
            </a:lvl6pPr>
            <a:lvl7pPr marL="2971800" indent="-228600">
              <a:spcBef>
                <a:spcPct val="20000"/>
              </a:spcBef>
              <a:buFont typeface="Arial" panose="020B0604020202020204" pitchFamily="34" charset="0"/>
              <a:buChar char="•"/>
              <a:defRPr sz="2000">
                <a:latin typeface="+mn-lt"/>
                <a:ea typeface="+mn-ea"/>
              </a:defRPr>
            </a:lvl7pPr>
            <a:lvl8pPr marL="3429000" indent="-228600">
              <a:spcBef>
                <a:spcPct val="20000"/>
              </a:spcBef>
              <a:buFont typeface="Arial" panose="020B0604020202020204" pitchFamily="34" charset="0"/>
              <a:buChar char="•"/>
              <a:defRPr sz="2000">
                <a:latin typeface="+mn-lt"/>
                <a:ea typeface="+mn-ea"/>
              </a:defRPr>
            </a:lvl8pPr>
            <a:lvl9pPr marL="3886200" indent="-228600">
              <a:spcBef>
                <a:spcPct val="20000"/>
              </a:spcBef>
              <a:buFont typeface="Arial" panose="020B0604020202020204" pitchFamily="34" charset="0"/>
              <a:buChar char="•"/>
              <a:defRPr sz="2000">
                <a:latin typeface="+mn-lt"/>
                <a:ea typeface="+mn-ea"/>
              </a:defRPr>
            </a:lvl9pPr>
          </a:lstStyle>
          <a:p>
            <a:r>
              <a:rPr lang="en-US" altLang="zh-CN" b="0" dirty="0">
                <a:effectLst/>
              </a:rPr>
              <a:t> </a:t>
            </a:r>
            <a:r>
              <a:rPr lang="zh-CN" altLang="en-US" dirty="0">
                <a:effectLst/>
              </a:rPr>
              <a:t>进程的互斥（间接作用）</a:t>
            </a:r>
            <a:r>
              <a:rPr lang="en-US" altLang="zh-CN" b="0" dirty="0">
                <a:effectLst/>
              </a:rPr>
              <a:t>:</a:t>
            </a:r>
            <a:r>
              <a:rPr lang="zh-CN" altLang="en-US" b="0" dirty="0">
                <a:effectLst/>
              </a:rPr>
              <a:t>由于各进程要求共享资源，而有些资源需要互斥使用，因此各进程间竞争使用这些资源，进程的这种关系为进程的互斥。</a:t>
            </a:r>
          </a:p>
          <a:p>
            <a:endParaRPr lang="zh-CN" altLang="en-US" b="0" dirty="0">
              <a:effectLst/>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05593" y="332656"/>
            <a:ext cx="8532813" cy="549275"/>
          </a:xfrm>
          <a:prstGeom prst="rect">
            <a:avLst/>
          </a:prstGeom>
          <a:solidFill>
            <a:srgbClr val="FFFFFF"/>
          </a:solidFill>
          <a:ln>
            <a:miter lim="800000"/>
          </a:ln>
        </p:spPr>
        <p:txBody>
          <a:bodyPr vert="horz" wrap="square" lIns="91440" tIns="45720" rIns="91440" bIns="45720" numCol="1" rtlCol="0" anchor="t" anchorCtr="0" compatLnSpc="1">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fontAlgn="auto">
              <a:spcAft>
                <a:spcPts val="0"/>
              </a:spcAft>
            </a:pPr>
            <a:r>
              <a:rPr lang="zh-CN" altLang="en-US" sz="3200" b="0" dirty="0">
                <a:effectLst/>
                <a:latin typeface="黑体" panose="02010609060101010101" pitchFamily="2" charset="-122"/>
                <a:ea typeface="黑体" panose="02010609060101010101" pitchFamily="2" charset="-122"/>
              </a:rPr>
              <a:t>例子：下列活动分别属于哪种制约关系？</a:t>
            </a:r>
          </a:p>
        </p:txBody>
      </p:sp>
      <p:sp>
        <p:nvSpPr>
          <p:cNvPr id="6" name="文本框 5"/>
          <p:cNvSpPr txBox="1"/>
          <p:nvPr/>
        </p:nvSpPr>
        <p:spPr>
          <a:xfrm>
            <a:off x="305593" y="1124744"/>
            <a:ext cx="7128792" cy="1785104"/>
          </a:xfrm>
          <a:prstGeom prst="rect">
            <a:avLst/>
          </a:prstGeom>
          <a:noFill/>
        </p:spPr>
        <p:txBody>
          <a:bodyPr wrap="square">
            <a:spAutoFit/>
          </a:bodyPr>
          <a:lstStyle/>
          <a:p>
            <a:r>
              <a:rPr lang="zh-CN" altLang="en-US" sz="2000" b="0" dirty="0">
                <a:effectLst/>
                <a:latin typeface="微软雅黑" panose="020B0503020204020204" charset="-122"/>
                <a:ea typeface="微软雅黑" panose="020B0503020204020204" charset="-122"/>
              </a:rPr>
              <a:t>（</a:t>
            </a:r>
            <a:r>
              <a:rPr lang="en-US" altLang="zh-CN" sz="2000" b="0" dirty="0">
                <a:effectLst/>
                <a:latin typeface="微软雅黑" panose="020B0503020204020204" charset="-122"/>
                <a:ea typeface="微软雅黑" panose="020B0503020204020204" charset="-122"/>
              </a:rPr>
              <a:t>1</a:t>
            </a:r>
            <a:r>
              <a:rPr lang="zh-CN" altLang="en-US" sz="2000" b="0" dirty="0">
                <a:effectLst/>
                <a:latin typeface="微软雅黑" panose="020B0503020204020204" charset="-122"/>
                <a:ea typeface="微软雅黑" panose="020B0503020204020204" charset="-122"/>
              </a:rPr>
              <a:t>）若干同学去图书馆借书</a:t>
            </a:r>
            <a:endParaRPr lang="en-US" altLang="zh-CN" sz="2000" b="0" dirty="0">
              <a:effectLst/>
              <a:latin typeface="微软雅黑" panose="020B0503020204020204" charset="-122"/>
              <a:ea typeface="微软雅黑" panose="020B0503020204020204" charset="-122"/>
            </a:endParaRPr>
          </a:p>
          <a:p>
            <a:r>
              <a:rPr lang="zh-CN" altLang="en-US" sz="2000" b="0" dirty="0">
                <a:effectLst/>
                <a:latin typeface="微软雅黑" panose="020B0503020204020204" charset="-122"/>
                <a:ea typeface="微软雅黑" panose="020B0503020204020204" charset="-122"/>
              </a:rPr>
              <a:t>（</a:t>
            </a:r>
            <a:r>
              <a:rPr lang="en-US" altLang="zh-CN" sz="2000" b="0" dirty="0">
                <a:effectLst/>
                <a:latin typeface="微软雅黑" panose="020B0503020204020204" charset="-122"/>
                <a:ea typeface="微软雅黑" panose="020B0503020204020204" charset="-122"/>
              </a:rPr>
              <a:t>2</a:t>
            </a:r>
            <a:r>
              <a:rPr lang="zh-CN" altLang="en-US" sz="2000" b="0" dirty="0">
                <a:effectLst/>
                <a:latin typeface="微软雅黑" panose="020B0503020204020204" charset="-122"/>
                <a:ea typeface="微软雅黑" panose="020B0503020204020204" charset="-122"/>
              </a:rPr>
              <a:t>）两队举行篮球比赛</a:t>
            </a:r>
            <a:endParaRPr lang="en-US" altLang="zh-CN" sz="2000" b="0" dirty="0">
              <a:effectLst/>
              <a:latin typeface="微软雅黑" panose="020B0503020204020204" charset="-122"/>
              <a:ea typeface="微软雅黑" panose="020B0503020204020204" charset="-122"/>
            </a:endParaRPr>
          </a:p>
          <a:p>
            <a:r>
              <a:rPr lang="zh-CN" altLang="en-US" sz="2000" b="0" dirty="0">
                <a:effectLst/>
                <a:latin typeface="微软雅黑" panose="020B0503020204020204" charset="-122"/>
                <a:ea typeface="微软雅黑" panose="020B0503020204020204" charset="-122"/>
              </a:rPr>
              <a:t>（</a:t>
            </a:r>
            <a:r>
              <a:rPr lang="en-US" altLang="zh-CN" sz="2000" b="0" dirty="0">
                <a:effectLst/>
                <a:latin typeface="微软雅黑" panose="020B0503020204020204" charset="-122"/>
                <a:ea typeface="微软雅黑" panose="020B0503020204020204" charset="-122"/>
              </a:rPr>
              <a:t>3</a:t>
            </a:r>
            <a:r>
              <a:rPr lang="zh-CN" altLang="en-US" sz="2000" b="0" dirty="0">
                <a:effectLst/>
                <a:latin typeface="微软雅黑" panose="020B0503020204020204" charset="-122"/>
                <a:ea typeface="微软雅黑" panose="020B0503020204020204" charset="-122"/>
              </a:rPr>
              <a:t>）流水线生产的各道工序</a:t>
            </a:r>
            <a:endParaRPr lang="en-US" altLang="zh-CN" sz="2000" b="0" dirty="0">
              <a:effectLst/>
              <a:latin typeface="微软雅黑" panose="020B0503020204020204" charset="-122"/>
              <a:ea typeface="微软雅黑" panose="020B0503020204020204" charset="-122"/>
            </a:endParaRPr>
          </a:p>
          <a:p>
            <a:r>
              <a:rPr lang="zh-CN" altLang="en-US" sz="2000" b="0" dirty="0">
                <a:effectLst/>
                <a:latin typeface="微软雅黑" panose="020B0503020204020204" charset="-122"/>
                <a:ea typeface="微软雅黑" panose="020B0503020204020204" charset="-122"/>
              </a:rPr>
              <a:t>（</a:t>
            </a:r>
            <a:r>
              <a:rPr lang="en-US" altLang="zh-CN" sz="2000" b="0" dirty="0">
                <a:effectLst/>
                <a:latin typeface="微软雅黑" panose="020B0503020204020204" charset="-122"/>
                <a:ea typeface="微软雅黑" panose="020B0503020204020204" charset="-122"/>
              </a:rPr>
              <a:t>4</a:t>
            </a:r>
            <a:r>
              <a:rPr lang="zh-CN" altLang="en-US" sz="2000" b="0" dirty="0">
                <a:effectLst/>
                <a:latin typeface="微软雅黑" panose="020B0503020204020204" charset="-122"/>
                <a:ea typeface="微软雅黑" panose="020B0503020204020204" charset="-122"/>
              </a:rPr>
              <a:t>）商品生产和社会消费</a:t>
            </a:r>
          </a:p>
        </p:txBody>
      </p:sp>
      <p:sp>
        <p:nvSpPr>
          <p:cNvPr id="8" name="文本框 7"/>
          <p:cNvSpPr txBox="1"/>
          <p:nvPr/>
        </p:nvSpPr>
        <p:spPr>
          <a:xfrm>
            <a:off x="495288" y="3116853"/>
            <a:ext cx="8370863" cy="3477875"/>
          </a:xfrm>
          <a:prstGeom prst="rect">
            <a:avLst/>
          </a:prstGeom>
          <a:noFill/>
        </p:spPr>
        <p:txBody>
          <a:bodyPr wrap="square">
            <a:spAutoFit/>
          </a:bodyPr>
          <a:lstStyle>
            <a:defPPr>
              <a:defRPr lang="zh-CN"/>
            </a:defPPr>
            <a:lvl1pPr>
              <a:defRPr sz="2000" b="0">
                <a:effectLst/>
                <a:latin typeface="微软雅黑" panose="020B0503020204020204" charset="-122"/>
                <a:ea typeface="微软雅黑" panose="020B0503020204020204" charset="-122"/>
              </a:defRPr>
            </a:lvl1pPr>
          </a:lstStyle>
          <a:p>
            <a:r>
              <a:rPr lang="zh-CN" altLang="en-US" dirty="0"/>
              <a:t>答</a:t>
            </a:r>
            <a:r>
              <a:rPr lang="en-US" altLang="zh-CN" dirty="0"/>
              <a:t>: </a:t>
            </a:r>
            <a:r>
              <a:rPr lang="zh-CN" altLang="en-US" dirty="0"/>
              <a:t>进程之间存在着直接制约和间接制约这两种制约关系，其中直接制约</a:t>
            </a:r>
            <a:r>
              <a:rPr lang="en-US" altLang="zh-CN" dirty="0"/>
              <a:t>(</a:t>
            </a:r>
            <a:r>
              <a:rPr lang="zh-CN" altLang="en-US" dirty="0"/>
              <a:t>同步</a:t>
            </a:r>
            <a:r>
              <a:rPr lang="en-US" altLang="zh-CN" dirty="0"/>
              <a:t>)</a:t>
            </a:r>
            <a:r>
              <a:rPr lang="zh-CN" altLang="en-US" dirty="0"/>
              <a:t>是由于进程间的相互合作而引起的</a:t>
            </a:r>
            <a:r>
              <a:rPr lang="en-US" altLang="zh-CN" dirty="0"/>
              <a:t>;</a:t>
            </a:r>
            <a:r>
              <a:rPr lang="zh-CN" altLang="en-US" dirty="0"/>
              <a:t>而间接制约</a:t>
            </a:r>
            <a:r>
              <a:rPr lang="en-US" altLang="zh-CN" dirty="0"/>
              <a:t>(</a:t>
            </a:r>
            <a:r>
              <a:rPr lang="zh-CN" altLang="en-US" dirty="0"/>
              <a:t>互斥</a:t>
            </a:r>
            <a:r>
              <a:rPr lang="en-US" altLang="zh-CN" dirty="0"/>
              <a:t>)</a:t>
            </a:r>
            <a:r>
              <a:rPr lang="zh-CN" altLang="en-US" dirty="0"/>
              <a:t>则是由于进程间共享临界资源而引起的。</a:t>
            </a:r>
            <a:endParaRPr lang="en-US" altLang="zh-CN" dirty="0"/>
          </a:p>
          <a:p>
            <a:r>
              <a:rPr lang="en-US" altLang="zh-CN" dirty="0"/>
              <a:t>(1)</a:t>
            </a:r>
            <a:r>
              <a:rPr lang="zh-CN" altLang="en-US" dirty="0"/>
              <a:t>若开同学去图书馆借书是间接制约，其中书是临界资源</a:t>
            </a:r>
            <a:r>
              <a:rPr lang="en-US" altLang="zh-CN" dirty="0"/>
              <a:t>;</a:t>
            </a:r>
          </a:p>
          <a:p>
            <a:r>
              <a:rPr lang="en-US" altLang="zh-CN" dirty="0"/>
              <a:t>(2)</a:t>
            </a:r>
            <a:r>
              <a:rPr lang="zh-CN" altLang="en-US" dirty="0"/>
              <a:t>两队举行篮球比赛是间接制约，其中篮球是临界资源</a:t>
            </a:r>
            <a:r>
              <a:rPr lang="en-US" altLang="zh-CN" dirty="0"/>
              <a:t>;</a:t>
            </a:r>
          </a:p>
          <a:p>
            <a:r>
              <a:rPr lang="en-US" altLang="zh-CN" dirty="0"/>
              <a:t>(3)</a:t>
            </a:r>
            <a:r>
              <a:rPr lang="zh-CN" altLang="en-US" dirty="0"/>
              <a:t>流水线生产的各道工序是直接制约，各道工序间需要相互合作，每道工序的开始都依赖于前十道工序的完成</a:t>
            </a:r>
            <a:r>
              <a:rPr lang="en-US" altLang="zh-CN" dirty="0"/>
              <a:t>;</a:t>
            </a:r>
          </a:p>
          <a:p>
            <a:r>
              <a:rPr lang="en-US" altLang="zh-CN" dirty="0"/>
              <a:t>(4)</a:t>
            </a:r>
            <a:r>
              <a:rPr lang="zh-CN" altLang="en-US" dirty="0"/>
              <a:t>商品生产和社会消费是直接制约，两者也需要相互合作；商品生产出来后才可以被消费，商品被消费后才需要再生产。</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bwMode="auto">
          <a:xfrm>
            <a:off x="457200" y="404664"/>
            <a:ext cx="8532813" cy="549275"/>
          </a:xfrm>
          <a:noFill/>
          <a:ln>
            <a:miter lim="800000"/>
          </a:ln>
        </p:spPr>
        <p:txBody>
          <a:bodyPr vert="horz" wrap="square" lIns="91440" tIns="45720" rIns="91440" bIns="45720" numCol="1" anchor="t" anchorCtr="0" compatLnSpc="1">
            <a:noAutofit/>
          </a:bodyPr>
          <a:lstStyle/>
          <a:p>
            <a:pPr algn="l"/>
            <a:r>
              <a:rPr lang="en-US" altLang="zh-CN" sz="3600" dirty="0">
                <a:solidFill>
                  <a:schemeClr val="tx1"/>
                </a:solidFill>
                <a:latin typeface="黑体" panose="02010609060101010101" pitchFamily="2" charset="-122"/>
                <a:ea typeface="黑体" panose="02010609060101010101" pitchFamily="2" charset="-122"/>
              </a:rPr>
              <a:t>3.  </a:t>
            </a:r>
            <a:r>
              <a:rPr lang="zh-CN" altLang="en-US" sz="3600" dirty="0">
                <a:solidFill>
                  <a:schemeClr val="tx1"/>
                </a:solidFill>
                <a:latin typeface="黑体" panose="02010609060101010101" pitchFamily="2" charset="-122"/>
                <a:ea typeface="黑体" panose="02010609060101010101" pitchFamily="2" charset="-122"/>
              </a:rPr>
              <a:t>临界区</a:t>
            </a:r>
          </a:p>
        </p:txBody>
      </p:sp>
      <p:sp>
        <p:nvSpPr>
          <p:cNvPr id="27651" name="Rectangle 3"/>
          <p:cNvSpPr>
            <a:spLocks noGrp="1" noChangeArrowheads="1"/>
          </p:cNvSpPr>
          <p:nvPr>
            <p:ph type="body" sz="half" idx="1"/>
          </p:nvPr>
        </p:nvSpPr>
        <p:spPr>
          <a:xfrm>
            <a:off x="838200" y="1171600"/>
            <a:ext cx="7561263" cy="457200"/>
          </a:xfrm>
        </p:spPr>
        <p:txBody>
          <a:bodyPr/>
          <a:lstStyle/>
          <a:p>
            <a:r>
              <a:rPr lang="zh-CN" altLang="en-US" sz="2400" b="1" dirty="0">
                <a:latin typeface="黑体" panose="02010609060101010101" pitchFamily="2" charset="-122"/>
                <a:ea typeface="黑体" panose="02010609060101010101" pitchFamily="2" charset="-122"/>
              </a:rPr>
              <a:t>定义：进程访问临界资源的那段代码</a:t>
            </a:r>
          </a:p>
          <a:p>
            <a:pPr lvl="1">
              <a:buFont typeface="Times New Roman" panose="02020603050405020304" pitchFamily="18" charset="0"/>
              <a:buNone/>
            </a:pPr>
            <a:endParaRPr lang="en-US" altLang="zh-CN" sz="2400" b="1" dirty="0">
              <a:ea typeface="楷体_GB2312" pitchFamily="49" charset="-122"/>
            </a:endParaRPr>
          </a:p>
        </p:txBody>
      </p:sp>
      <p:sp>
        <p:nvSpPr>
          <p:cNvPr id="27658" name="Text Box 10"/>
          <p:cNvSpPr txBox="1">
            <a:spLocks noChangeArrowheads="1"/>
          </p:cNvSpPr>
          <p:nvPr/>
        </p:nvSpPr>
        <p:spPr bwMode="auto">
          <a:xfrm>
            <a:off x="827584" y="1772816"/>
            <a:ext cx="7696200" cy="3785652"/>
          </a:xfrm>
          <a:prstGeom prst="rect">
            <a:avLst/>
          </a:prstGeom>
          <a:noFill/>
          <a:ln w="9525">
            <a:solidFill>
              <a:schemeClr val="tx1"/>
            </a:solidFill>
            <a:miter lim="800000"/>
          </a:ln>
          <a:effectLst/>
        </p:spPr>
        <p:txBody>
          <a:bodyPr>
            <a:spAutoFit/>
          </a:bodyPr>
          <a:lstStyle/>
          <a:p>
            <a:pPr algn="just">
              <a:buClr>
                <a:srgbClr val="000099"/>
              </a:buClr>
              <a:buFont typeface="Wingdings" panose="05000000000000000000" pitchFamily="2" charset="2"/>
              <a:buChar char="v"/>
            </a:pPr>
            <a:r>
              <a:rPr lang="zh-CN" altLang="en-US" sz="2400" dirty="0">
                <a:effectLst/>
                <a:latin typeface="Times New Roman" panose="02020603050405020304" pitchFamily="18" charset="0"/>
                <a:ea typeface="楷体_GB2312" pitchFamily="49" charset="-122"/>
              </a:rPr>
              <a:t>可把一个访问临界资源的循环进程描述如下：</a:t>
            </a:r>
            <a:endParaRPr kumimoji="1" lang="zh-CN" altLang="en-US" sz="2400" b="0" dirty="0">
              <a:effectLst/>
              <a:latin typeface="Times New Roman" panose="02020603050405020304" pitchFamily="18" charset="0"/>
              <a:ea typeface="宋体" panose="02010600030101010101" pitchFamily="2" charset="-122"/>
            </a:endParaRPr>
          </a:p>
          <a:p>
            <a:pPr algn="just"/>
            <a:r>
              <a:rPr kumimoji="1" lang="en-US" altLang="zh-CN" sz="2400" b="0" dirty="0">
                <a:effectLst/>
                <a:latin typeface="Times New Roman" panose="02020603050405020304" pitchFamily="18" charset="0"/>
                <a:ea typeface="宋体" panose="02010600030101010101" pitchFamily="2" charset="-122"/>
              </a:rPr>
              <a:t>while (TRUE) {</a:t>
            </a:r>
          </a:p>
          <a:p>
            <a:pPr algn="just"/>
            <a:r>
              <a:rPr kumimoji="1" lang="en-US" altLang="zh-CN" sz="2400" b="0" dirty="0">
                <a:effectLst/>
                <a:latin typeface="Times New Roman" panose="02020603050405020304" pitchFamily="18" charset="0"/>
                <a:ea typeface="宋体" panose="02010600030101010101" pitchFamily="2" charset="-122"/>
              </a:rPr>
              <a:t>             </a:t>
            </a:r>
          </a:p>
          <a:p>
            <a:pPr algn="just"/>
            <a:r>
              <a:rPr kumimoji="1" lang="en-US" altLang="zh-CN" sz="2400" b="0" dirty="0">
                <a:effectLst/>
                <a:latin typeface="Times New Roman" panose="02020603050405020304" pitchFamily="18" charset="0"/>
                <a:ea typeface="宋体" panose="02010600030101010101" pitchFamily="2" charset="-122"/>
              </a:rPr>
              <a:t>        critical section;</a:t>
            </a:r>
          </a:p>
          <a:p>
            <a:pPr algn="just"/>
            <a:endParaRPr kumimoji="1" lang="en-US" altLang="zh-CN" sz="2400" b="0" dirty="0">
              <a:effectLst/>
              <a:latin typeface="Times New Roman" panose="02020603050405020304" pitchFamily="18" charset="0"/>
              <a:ea typeface="宋体" panose="02010600030101010101" pitchFamily="2" charset="-122"/>
            </a:endParaRPr>
          </a:p>
          <a:p>
            <a:pPr algn="just"/>
            <a:r>
              <a:rPr kumimoji="1" lang="en-US" altLang="zh-CN" sz="2400" b="0" dirty="0">
                <a:effectLst/>
                <a:latin typeface="Times New Roman" panose="02020603050405020304" pitchFamily="18" charset="0"/>
                <a:ea typeface="宋体" panose="02010600030101010101" pitchFamily="2" charset="-122"/>
              </a:rPr>
              <a:t>        remainder section;</a:t>
            </a:r>
          </a:p>
          <a:p>
            <a:r>
              <a:rPr kumimoji="1" lang="en-US" altLang="zh-CN" sz="2400" b="0" dirty="0">
                <a:effectLst/>
                <a:latin typeface="Times New Roman" panose="02020603050405020304" pitchFamily="18" charset="0"/>
                <a:ea typeface="宋体" panose="02010600030101010101" pitchFamily="2" charset="-122"/>
              </a:rPr>
              <a:t>}</a:t>
            </a:r>
          </a:p>
        </p:txBody>
      </p:sp>
      <p:graphicFrame>
        <p:nvGraphicFramePr>
          <p:cNvPr id="27659" name="Group 11"/>
          <p:cNvGraphicFramePr>
            <a:graphicFrameLocks noGrp="1"/>
          </p:cNvGraphicFramePr>
          <p:nvPr/>
        </p:nvGraphicFramePr>
        <p:xfrm>
          <a:off x="1619672" y="2852936"/>
          <a:ext cx="1828800" cy="517525"/>
        </p:xfrm>
        <a:graphic>
          <a:graphicData uri="http://schemas.openxmlformats.org/drawingml/2006/table">
            <a:tbl>
              <a:tblPr/>
              <a:tblGrid>
                <a:gridCol w="182880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entry 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665" name="Group 17"/>
          <p:cNvGraphicFramePr>
            <a:graphicFrameLocks noGrp="1"/>
          </p:cNvGraphicFramePr>
          <p:nvPr/>
        </p:nvGraphicFramePr>
        <p:xfrm>
          <a:off x="1600200" y="3886200"/>
          <a:ext cx="1828800" cy="517525"/>
        </p:xfrm>
        <a:graphic>
          <a:graphicData uri="http://schemas.openxmlformats.org/drawingml/2006/table">
            <a:tbl>
              <a:tblPr/>
              <a:tblGrid>
                <a:gridCol w="1828800">
                  <a:extLst>
                    <a:ext uri="{9D8B030D-6E8A-4147-A177-3AD203B41FA5}">
                      <a16:colId xmlns:a16="http://schemas.microsoft.com/office/drawing/2014/main" val="20000"/>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rgbClr val="1F05E3"/>
                        </a:buClr>
                        <a:buSzTx/>
                        <a:buFont typeface="Wingdings" panose="05000000000000000000" pitchFamily="2" charset="2"/>
                        <a:buNone/>
                      </a:pPr>
                      <a:r>
                        <a:rPr kumimoji="1"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exit section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7671" name="Text Box 23"/>
          <p:cNvSpPr txBox="1">
            <a:spLocks noChangeArrowheads="1"/>
          </p:cNvSpPr>
          <p:nvPr/>
        </p:nvSpPr>
        <p:spPr bwMode="auto">
          <a:xfrm>
            <a:off x="3886200" y="2996952"/>
            <a:ext cx="4495800" cy="1348061"/>
          </a:xfrm>
          <a:prstGeom prst="rect">
            <a:avLst/>
          </a:prstGeom>
          <a:noFill/>
          <a:ln w="9525">
            <a:noFill/>
            <a:miter lim="800000"/>
          </a:ln>
          <a:effectLst/>
        </p:spPr>
        <p:txBody>
          <a:bodyPr>
            <a:spAutoFit/>
          </a:bodyPr>
          <a:lstStyle/>
          <a:p>
            <a:pPr>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a:t>
            </a:r>
            <a:r>
              <a:rPr lang="zh-CN" altLang="en-US" sz="2400" dirty="0">
                <a:solidFill>
                  <a:srgbClr val="FF0000"/>
                </a:solidFill>
                <a:effectLst/>
                <a:latin typeface="Times New Roman" panose="02020603050405020304" pitchFamily="18" charset="0"/>
                <a:ea typeface="楷体_GB2312" pitchFamily="49" charset="-122"/>
              </a:rPr>
              <a:t>进入区：检查有无进程进入</a:t>
            </a:r>
          </a:p>
          <a:p>
            <a:pPr lvl="1">
              <a:spcBef>
                <a:spcPct val="20000"/>
              </a:spcBef>
              <a:buClr>
                <a:srgbClr val="0066FF"/>
              </a:buClr>
              <a:buFont typeface="Times New Roman" panose="02020603050405020304" pitchFamily="18" charset="0"/>
              <a:buNone/>
            </a:pPr>
            <a:r>
              <a:rPr lang="zh-CN" altLang="en-US" sz="2400" dirty="0">
                <a:solidFill>
                  <a:srgbClr val="FF0000"/>
                </a:solidFill>
                <a:effectLst/>
                <a:latin typeface="Times New Roman" panose="02020603050405020304" pitchFamily="18" charset="0"/>
                <a:ea typeface="楷体_GB2312" pitchFamily="49" charset="-122"/>
              </a:rPr>
              <a:t>临界区：操作资源</a:t>
            </a:r>
          </a:p>
          <a:p>
            <a:pPr lvl="1">
              <a:spcBef>
                <a:spcPct val="20000"/>
              </a:spcBef>
              <a:buClr>
                <a:srgbClr val="0066FF"/>
              </a:buClr>
              <a:buFont typeface="Times New Roman" panose="02020603050405020304" pitchFamily="18" charset="0"/>
              <a:buNone/>
            </a:pPr>
            <a:r>
              <a:rPr lang="zh-CN" altLang="en-US" sz="2400" dirty="0">
                <a:solidFill>
                  <a:srgbClr val="FF0000"/>
                </a:solidFill>
                <a:effectLst/>
                <a:latin typeface="Times New Roman" panose="02020603050405020304" pitchFamily="18" charset="0"/>
                <a:ea typeface="楷体_GB2312" pitchFamily="49" charset="-122"/>
              </a:rPr>
              <a:t>退出区：将访问标志复位</a:t>
            </a:r>
            <a:endParaRPr kumimoji="1" lang="zh-CN" altLang="en-US" sz="2400" b="0" dirty="0">
              <a:solidFill>
                <a:srgbClr val="FF0000"/>
              </a:solidFill>
              <a:effectLst/>
              <a:ea typeface="宋体" panose="02010600030101010101" pitchFamily="2" charset="-122"/>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7" name="组合 5"/>
          <p:cNvGrpSpPr/>
          <p:nvPr/>
        </p:nvGrpSpPr>
        <p:grpSpPr bwMode="auto">
          <a:xfrm>
            <a:off x="804864" y="1281112"/>
            <a:ext cx="7534274" cy="5019676"/>
            <a:chOff x="804863" y="1281113"/>
            <a:chExt cx="7534275" cy="5019675"/>
          </a:xfrm>
        </p:grpSpPr>
        <p:pic>
          <p:nvPicPr>
            <p:cNvPr id="3174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63" y="1281113"/>
              <a:ext cx="75342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9" name="矩形 3"/>
            <p:cNvSpPr>
              <a:spLocks noChangeArrowheads="1"/>
            </p:cNvSpPr>
            <p:nvPr/>
          </p:nvSpPr>
          <p:spPr bwMode="auto">
            <a:xfrm>
              <a:off x="1038225" y="2219325"/>
              <a:ext cx="514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round/>
                  <a:headEnd type="none" w="sm" len="sm"/>
                  <a:tailEnd type="none" w="sm" len="sm"/>
                </a14:hiddenLine>
              </a:ext>
            </a:extLst>
          </p:spPr>
          <p:txBody>
            <a:bodyPr/>
            <a:lstStyle>
              <a:lvl1pPr eaLnBrk="0" hangingPunct="0">
                <a:defRPr sz="32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32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32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32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3200">
                  <a:solidFill>
                    <a:schemeClr val="tx1"/>
                  </a:solidFill>
                  <a:latin typeface="Times New Roman" panose="02020603050405020304" pitchFamily="18" charset="0"/>
                  <a:ea typeface="MS PGothic" panose="020B0600070205080204" pitchFamily="34" charset="-128"/>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MS PGothic" panose="020B0600070205080204" pitchFamily="34" charset="-128"/>
                </a:defRPr>
              </a:lvl9pPr>
            </a:lstStyle>
            <a:p>
              <a:pPr eaLnBrk="1" hangingPunct="1"/>
              <a:endParaRPr lang="zh-CN" altLang="en-US"/>
            </a:p>
          </p:txBody>
        </p:sp>
        <p:sp>
          <p:nvSpPr>
            <p:cNvPr id="13" name="矩形 12"/>
            <p:cNvSpPr/>
            <p:nvPr/>
          </p:nvSpPr>
          <p:spPr bwMode="auto">
            <a:xfrm>
              <a:off x="5138738" y="5781675"/>
              <a:ext cx="1119187" cy="519113"/>
            </a:xfrm>
            <a:prstGeom prst="rect">
              <a:avLst/>
            </a:prstGeom>
            <a:solidFill>
              <a:schemeClr val="bg1"/>
            </a:solidFill>
            <a:ln w="12700" cap="flat" cmpd="sng" algn="ctr">
              <a:noFill/>
              <a:prstDash val="solid"/>
              <a:round/>
              <a:headEnd type="none" w="sm" len="sm"/>
              <a:tailEnd type="none" w="sm" len="sm"/>
            </a:ln>
            <a:effectLst/>
          </p:spPr>
          <p:txBody>
            <a:bodyPr/>
            <a:lstStyle/>
            <a:p>
              <a:pPr>
                <a:defRPr/>
              </a:pPr>
              <a:r>
                <a:rPr lang="en-US" altLang="zh-CN" sz="2400" b="1" dirty="0">
                  <a:latin typeface="+mn-lt"/>
                </a:rPr>
                <a:t>t</a:t>
              </a:r>
              <a:endParaRPr lang="zh-CN" altLang="en-US" sz="2400" b="1" dirty="0">
                <a:latin typeface="+mn-lt"/>
              </a:endParaRPr>
            </a:p>
          </p:txBody>
        </p:sp>
        <p:sp>
          <p:nvSpPr>
            <p:cNvPr id="14" name="矩形 13"/>
            <p:cNvSpPr/>
            <p:nvPr/>
          </p:nvSpPr>
          <p:spPr bwMode="auto">
            <a:xfrm>
              <a:off x="3740149" y="4133850"/>
              <a:ext cx="793750" cy="258763"/>
            </a:xfrm>
            <a:prstGeom prst="rect">
              <a:avLst/>
            </a:prstGeom>
            <a:solidFill>
              <a:srgbClr val="FF0000"/>
            </a:solidFill>
            <a:ln w="12700" cap="flat" cmpd="sng" algn="ctr">
              <a:noFill/>
              <a:prstDash val="solid"/>
              <a:round/>
              <a:headEnd type="none" w="sm" len="sm"/>
              <a:tailEnd type="none" w="sm" len="sm"/>
            </a:ln>
            <a:effectLst/>
          </p:spPr>
          <p:txBody>
            <a:bodyPr/>
            <a:lstStyle/>
            <a:p>
              <a:pPr>
                <a:defRPr/>
              </a:pPr>
              <a:r>
                <a:rPr lang="zh-CN" altLang="en-US" sz="1400" dirty="0">
                  <a:solidFill>
                    <a:schemeClr val="bg1"/>
                  </a:solidFill>
                  <a:latin typeface="宋体" panose="02010600030101010101" pitchFamily="2" charset="-122"/>
                  <a:ea typeface="宋体" panose="02010600030101010101" pitchFamily="2" charset="-122"/>
                </a:rPr>
                <a:t>阻塞</a:t>
              </a:r>
            </a:p>
          </p:txBody>
        </p:sp>
      </p:gr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auto">
          <a:xfrm>
            <a:off x="381000" y="548680"/>
            <a:ext cx="8532813" cy="549275"/>
          </a:xfrm>
          <a:noFill/>
          <a:ln>
            <a:miter lim="800000"/>
          </a:ln>
        </p:spPr>
        <p:txBody>
          <a:bodyPr vert="horz" wrap="square" lIns="91440" tIns="45720" rIns="91440" bIns="45720" numCol="1" anchor="t" anchorCtr="0" compatLnSpc="1">
            <a:normAutofit fontScale="90000"/>
          </a:bodyPr>
          <a:lstStyle/>
          <a:p>
            <a:pPr algn="l"/>
            <a:r>
              <a:rPr lang="en-US" altLang="zh-CN" dirty="0">
                <a:solidFill>
                  <a:schemeClr val="tx1"/>
                </a:solidFill>
                <a:latin typeface="黑体" panose="02010609060101010101" pitchFamily="2" charset="-122"/>
                <a:ea typeface="黑体" panose="02010609060101010101" pitchFamily="2" charset="-122"/>
              </a:rPr>
              <a:t>4.</a:t>
            </a:r>
            <a:r>
              <a:rPr lang="zh-CN" altLang="en-US" dirty="0">
                <a:solidFill>
                  <a:schemeClr val="tx1"/>
                </a:solidFill>
                <a:latin typeface="黑体" panose="02010609060101010101" pitchFamily="2" charset="-122"/>
                <a:ea typeface="黑体" panose="02010609060101010101" pitchFamily="2" charset="-122"/>
              </a:rPr>
              <a:t>同步机制应遵循的准则 </a:t>
            </a:r>
          </a:p>
        </p:txBody>
      </p:sp>
      <p:sp>
        <p:nvSpPr>
          <p:cNvPr id="28675" name="Rectangle 3"/>
          <p:cNvSpPr>
            <a:spLocks noGrp="1" noChangeArrowheads="1"/>
          </p:cNvSpPr>
          <p:nvPr>
            <p:ph type="body" sz="half" idx="1"/>
          </p:nvPr>
        </p:nvSpPr>
        <p:spPr>
          <a:xfrm>
            <a:off x="794543" y="1556792"/>
            <a:ext cx="7705725" cy="4103688"/>
          </a:xfrm>
        </p:spPr>
        <p:txBody>
          <a:bodyPr>
            <a:normAutofit fontScale="77500" lnSpcReduction="20000"/>
          </a:bodyPr>
          <a:lstStyle/>
          <a:p>
            <a:pPr>
              <a:lnSpc>
                <a:spcPct val="150000"/>
              </a:lnSpc>
            </a:pPr>
            <a:r>
              <a:rPr lang="zh-CN" altLang="en-US" b="1" dirty="0">
                <a:latin typeface="黑体" panose="02010609060101010101" pitchFamily="2" charset="-122"/>
                <a:ea typeface="黑体" panose="02010609060101010101" pitchFamily="2" charset="-122"/>
              </a:rPr>
              <a:t>空闲让进：当无进程在互斥区时，任何有权使用互斥区的进程可进入</a:t>
            </a:r>
          </a:p>
          <a:p>
            <a:pPr>
              <a:lnSpc>
                <a:spcPct val="150000"/>
              </a:lnSpc>
            </a:pPr>
            <a:r>
              <a:rPr lang="zh-CN" altLang="en-US" b="1" dirty="0">
                <a:latin typeface="黑体" panose="02010609060101010101" pitchFamily="2" charset="-122"/>
                <a:ea typeface="黑体" panose="02010609060101010101" pitchFamily="2" charset="-122"/>
              </a:rPr>
              <a:t>忙则等待：不允许两个以上的进程同时进入互斥区</a:t>
            </a:r>
          </a:p>
          <a:p>
            <a:pPr>
              <a:lnSpc>
                <a:spcPct val="150000"/>
              </a:lnSpc>
            </a:pPr>
            <a:r>
              <a:rPr lang="zh-CN" altLang="en-US" b="1" dirty="0">
                <a:latin typeface="黑体" panose="02010609060101010101" pitchFamily="2" charset="-122"/>
                <a:ea typeface="黑体" panose="02010609060101010101" pitchFamily="2" charset="-122"/>
              </a:rPr>
              <a:t>有限等待：任何进入互斥区的要求应在有限的时间内得到满足，不会产生死等。</a:t>
            </a:r>
          </a:p>
          <a:p>
            <a:pPr>
              <a:lnSpc>
                <a:spcPct val="150000"/>
              </a:lnSpc>
            </a:pPr>
            <a:r>
              <a:rPr lang="zh-CN" altLang="en-US" b="1" dirty="0">
                <a:latin typeface="黑体" panose="02010609060101010101" pitchFamily="2" charset="-122"/>
                <a:ea typeface="黑体" panose="02010609060101010101" pitchFamily="2" charset="-122"/>
              </a:rPr>
              <a:t>让权等待：不能进入临界区的执行进程应放弃</a:t>
            </a:r>
            <a:r>
              <a:rPr lang="en-US" altLang="zh-CN" b="1" dirty="0">
                <a:solidFill>
                  <a:srgbClr val="FF0000"/>
                </a:solidFill>
                <a:latin typeface="黑体" panose="02010609060101010101" pitchFamily="2" charset="-122"/>
                <a:ea typeface="黑体" panose="02010609060101010101" pitchFamily="2" charset="-122"/>
              </a:rPr>
              <a:t>CPU</a:t>
            </a:r>
            <a:r>
              <a:rPr lang="zh-CN" altLang="en-US" b="1" dirty="0">
                <a:solidFill>
                  <a:srgbClr val="FF0000"/>
                </a:solidFill>
                <a:latin typeface="黑体" panose="02010609060101010101" pitchFamily="2" charset="-122"/>
                <a:ea typeface="黑体" panose="02010609060101010101" pitchFamily="2" charset="-122"/>
              </a:rPr>
              <a:t>执行权</a:t>
            </a:r>
            <a:r>
              <a:rPr lang="zh-CN" altLang="en-US" b="1" dirty="0">
                <a:latin typeface="黑体" panose="02010609060101010101" pitchFamily="2" charset="-122"/>
                <a:ea typeface="黑体" panose="02010609060101010101" pitchFamily="2" charset="-122"/>
              </a:rPr>
              <a:t>。</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a:xfrm>
            <a:off x="304800" y="228600"/>
            <a:ext cx="6705600" cy="769938"/>
          </a:xfrm>
        </p:spPr>
        <p:txBody>
          <a:bodyPr/>
          <a:lstStyle/>
          <a:p>
            <a:r>
              <a:rPr lang="en-US" altLang="zh-CN" sz="3200"/>
              <a:t>2.3.2  </a:t>
            </a:r>
            <a:r>
              <a:rPr lang="zh-CN" altLang="en-US" sz="3200">
                <a:latin typeface="宋体" panose="02010600030101010101" pitchFamily="2" charset="-122"/>
              </a:rPr>
              <a:t>信号量机制</a:t>
            </a:r>
          </a:p>
        </p:txBody>
      </p:sp>
      <p:sp>
        <p:nvSpPr>
          <p:cNvPr id="112643" name="Text Box 3"/>
          <p:cNvSpPr txBox="1">
            <a:spLocks noChangeArrowheads="1"/>
          </p:cNvSpPr>
          <p:nvPr/>
        </p:nvSpPr>
        <p:spPr bwMode="auto">
          <a:xfrm>
            <a:off x="457200" y="1371600"/>
            <a:ext cx="8153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rgbClr val="000066"/>
                </a:solidFill>
                <a:effectLst/>
                <a:ea typeface="宋体" panose="02010600030101010101" pitchFamily="2" charset="-122"/>
              </a:rPr>
              <a:t>信号量</a:t>
            </a:r>
            <a:r>
              <a:rPr kumimoji="1" lang="en-US" altLang="zh-CN" sz="2400" dirty="0">
                <a:solidFill>
                  <a:srgbClr val="000066"/>
                </a:solidFill>
                <a:effectLst/>
                <a:ea typeface="宋体" panose="02010600030101010101" pitchFamily="2" charset="-122"/>
              </a:rPr>
              <a:t>(Semaphores)</a:t>
            </a:r>
            <a:r>
              <a:rPr kumimoji="1" lang="zh-CN" altLang="en-US" sz="2400" dirty="0">
                <a:solidFill>
                  <a:srgbClr val="000066"/>
                </a:solidFill>
                <a:effectLst/>
                <a:ea typeface="宋体" panose="02010600030101010101" pitchFamily="2" charset="-122"/>
              </a:rPr>
              <a:t>机制是一种卓有成效的进程同步工具。信号量机制已被广泛应用于单处理机和多处理机系统以及计算机网络中。  </a:t>
            </a:r>
          </a:p>
        </p:txBody>
      </p:sp>
      <p:sp>
        <p:nvSpPr>
          <p:cNvPr id="112644" name="Text Box 4"/>
          <p:cNvSpPr txBox="1">
            <a:spLocks noChangeArrowheads="1"/>
          </p:cNvSpPr>
          <p:nvPr/>
        </p:nvSpPr>
        <p:spPr bwMode="auto">
          <a:xfrm>
            <a:off x="609600" y="2846388"/>
            <a:ext cx="63865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pPr>
            <a:r>
              <a:rPr kumimoji="1" lang="zh-CN" altLang="en-US" dirty="0">
                <a:solidFill>
                  <a:srgbClr val="000066"/>
                </a:solidFill>
                <a:effectLst/>
                <a:latin typeface="黑体" panose="02010609060101010101" pitchFamily="2" charset="-122"/>
                <a:ea typeface="黑体" panose="02010609060101010101" pitchFamily="2" charset="-122"/>
              </a:rPr>
              <a:t>信号量机制的发展：</a:t>
            </a:r>
          </a:p>
        </p:txBody>
      </p:sp>
      <p:sp>
        <p:nvSpPr>
          <p:cNvPr id="112645" name="Text Box 5"/>
          <p:cNvSpPr txBox="1">
            <a:spLocks noChangeArrowheads="1"/>
          </p:cNvSpPr>
          <p:nvPr/>
        </p:nvSpPr>
        <p:spPr bwMode="auto">
          <a:xfrm>
            <a:off x="420688" y="3619500"/>
            <a:ext cx="29194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
              </a:spcBef>
            </a:pPr>
            <a:r>
              <a:rPr kumimoji="1" lang="en-US" altLang="zh-CN" sz="2400">
                <a:solidFill>
                  <a:srgbClr val="CC3300"/>
                </a:solidFill>
                <a:effectLst/>
                <a:latin typeface="宋体" panose="02010600030101010101" pitchFamily="2" charset="-122"/>
                <a:ea typeface="宋体" panose="02010600030101010101" pitchFamily="2" charset="-122"/>
              </a:rPr>
              <a:t>◆</a:t>
            </a:r>
            <a:r>
              <a:rPr kumimoji="1" lang="zh-CN" altLang="en-US" sz="2400">
                <a:solidFill>
                  <a:srgbClr val="0000FF"/>
                </a:solidFill>
                <a:effectLst/>
                <a:latin typeface="宋体" panose="02010600030101010101" pitchFamily="2" charset="-122"/>
                <a:ea typeface="宋体" panose="02010600030101010101" pitchFamily="2" charset="-122"/>
              </a:rPr>
              <a:t>整型信号量</a:t>
            </a:r>
            <a:r>
              <a:rPr kumimoji="1" lang="zh-CN" altLang="en-US" sz="2400">
                <a:solidFill>
                  <a:srgbClr val="CC3300"/>
                </a:solidFill>
                <a:effectLst/>
                <a:latin typeface="黑体" panose="02010609060101010101" pitchFamily="2" charset="-122"/>
                <a:ea typeface="黑体" panose="02010609060101010101" pitchFamily="2" charset="-122"/>
              </a:rPr>
              <a:t> </a:t>
            </a:r>
          </a:p>
        </p:txBody>
      </p:sp>
      <p:sp>
        <p:nvSpPr>
          <p:cNvPr id="112646" name="Text Box 6"/>
          <p:cNvSpPr txBox="1">
            <a:spLocks noChangeArrowheads="1"/>
          </p:cNvSpPr>
          <p:nvPr/>
        </p:nvSpPr>
        <p:spPr bwMode="auto">
          <a:xfrm>
            <a:off x="387350" y="4452938"/>
            <a:ext cx="28273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spAutoFit/>
          </a:bodyPr>
          <a:lstStyle/>
          <a:p>
            <a:pPr algn="just">
              <a:spcBef>
                <a:spcPct val="5000"/>
              </a:spcBef>
            </a:pPr>
            <a:r>
              <a:rPr kumimoji="1" lang="en-US" altLang="zh-CN" sz="2400">
                <a:solidFill>
                  <a:srgbClr val="CC3300"/>
                </a:solidFill>
                <a:effectLst/>
                <a:latin typeface="宋体" panose="02010600030101010101" pitchFamily="2" charset="-122"/>
                <a:ea typeface="宋体" panose="02010600030101010101" pitchFamily="2" charset="-122"/>
              </a:rPr>
              <a:t>◆</a:t>
            </a:r>
            <a:r>
              <a:rPr kumimoji="1" lang="zh-CN" altLang="en-US" sz="2400">
                <a:solidFill>
                  <a:srgbClr val="0000FF"/>
                </a:solidFill>
                <a:effectLst/>
                <a:latin typeface="宋体" panose="02010600030101010101" pitchFamily="2" charset="-122"/>
                <a:ea typeface="宋体" panose="02010600030101010101" pitchFamily="2" charset="-122"/>
              </a:rPr>
              <a:t>记录型信号量</a:t>
            </a:r>
            <a:r>
              <a:rPr kumimoji="1" lang="zh-CN" altLang="en-US" sz="2400">
                <a:solidFill>
                  <a:srgbClr val="CC3300"/>
                </a:solidFill>
                <a:effectLst/>
                <a:latin typeface="黑体" panose="02010609060101010101" pitchFamily="2" charset="-122"/>
                <a:ea typeface="黑体" panose="02010609060101010101" pitchFamily="2" charset="-122"/>
              </a:rPr>
              <a:t> </a:t>
            </a:r>
          </a:p>
        </p:txBody>
      </p:sp>
      <p:sp>
        <p:nvSpPr>
          <p:cNvPr id="112647" name="Text Box 7"/>
          <p:cNvSpPr txBox="1">
            <a:spLocks noChangeArrowheads="1"/>
          </p:cNvSpPr>
          <p:nvPr/>
        </p:nvSpPr>
        <p:spPr bwMode="auto">
          <a:xfrm>
            <a:off x="376238" y="5195888"/>
            <a:ext cx="29352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CC3300"/>
                </a:solidFill>
                <a:effectLst/>
                <a:ea typeface="宋体" panose="02010600030101010101" pitchFamily="2" charset="-122"/>
              </a:rPr>
              <a:t>◆</a:t>
            </a:r>
            <a:r>
              <a:rPr kumimoji="1" lang="en-US" altLang="zh-CN" sz="2400">
                <a:solidFill>
                  <a:srgbClr val="0000FF"/>
                </a:solidFill>
                <a:effectLst/>
                <a:ea typeface="宋体" panose="02010600030101010101" pitchFamily="2" charset="-122"/>
              </a:rPr>
              <a:t>AND</a:t>
            </a:r>
            <a:r>
              <a:rPr kumimoji="1" lang="zh-CN" altLang="en-US" sz="2400">
                <a:solidFill>
                  <a:srgbClr val="0000FF"/>
                </a:solidFill>
                <a:effectLst/>
                <a:ea typeface="宋体" panose="02010600030101010101" pitchFamily="2" charset="-122"/>
              </a:rPr>
              <a:t>型信号量</a:t>
            </a:r>
            <a:r>
              <a:rPr kumimoji="1" lang="zh-CN" altLang="en-US" sz="2400">
                <a:solidFill>
                  <a:srgbClr val="CC3300"/>
                </a:solidFill>
                <a:effectLst/>
                <a:ea typeface="黑体" panose="02010609060101010101" pitchFamily="2" charset="-122"/>
              </a:rPr>
              <a:t> </a:t>
            </a:r>
          </a:p>
        </p:txBody>
      </p:sp>
      <p:sp>
        <p:nvSpPr>
          <p:cNvPr id="112648" name="Text Box 8"/>
          <p:cNvSpPr txBox="1">
            <a:spLocks noChangeArrowheads="1"/>
          </p:cNvSpPr>
          <p:nvPr/>
        </p:nvSpPr>
        <p:spPr bwMode="auto">
          <a:xfrm>
            <a:off x="354013" y="5805488"/>
            <a:ext cx="29019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a:solidFill>
                  <a:srgbClr val="CC3300"/>
                </a:solidFill>
                <a:effectLst/>
                <a:latin typeface="宋体" panose="02010600030101010101" pitchFamily="2" charset="-122"/>
                <a:ea typeface="宋体" panose="02010600030101010101" pitchFamily="2" charset="-122"/>
              </a:rPr>
              <a:t>◆</a:t>
            </a:r>
            <a:r>
              <a:rPr kumimoji="1" lang="zh-CN" altLang="en-US" sz="2400">
                <a:solidFill>
                  <a:srgbClr val="0000FF"/>
                </a:solidFill>
                <a:effectLst/>
                <a:latin typeface="宋体" panose="02010600030101010101" pitchFamily="2" charset="-122"/>
                <a:ea typeface="宋体" panose="02010600030101010101" pitchFamily="2" charset="-122"/>
              </a:rPr>
              <a:t>信号量集</a:t>
            </a:r>
            <a:r>
              <a:rPr kumimoji="1" lang="zh-CN" altLang="en-US" sz="2400">
                <a:solidFill>
                  <a:srgbClr val="CC3300"/>
                </a:solidFill>
                <a:effectLst/>
                <a:latin typeface="黑体" panose="02010609060101010101" pitchFamily="2" charset="-122"/>
                <a:ea typeface="黑体" panose="02010609060101010101" pitchFamily="2" charset="-122"/>
              </a:rPr>
              <a:t> </a:t>
            </a:r>
          </a:p>
        </p:txBody>
      </p:sp>
      <p:sp>
        <p:nvSpPr>
          <p:cNvPr id="112649" name="Text Box 9"/>
          <p:cNvSpPr txBox="1">
            <a:spLocks noChangeArrowheads="1"/>
          </p:cNvSpPr>
          <p:nvPr/>
        </p:nvSpPr>
        <p:spPr bwMode="auto">
          <a:xfrm>
            <a:off x="2886075" y="3645024"/>
            <a:ext cx="589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ffectLst/>
                <a:latin typeface="宋体" panose="02010600030101010101" pitchFamily="2" charset="-122"/>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忙等</a:t>
            </a:r>
            <a:r>
              <a:rPr kumimoji="1" lang="zh-CN" altLang="en-US" sz="2400" dirty="0">
                <a:effectLst/>
                <a:latin typeface="Times New Roman" panose="02020603050405020304"/>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，未遵循</a:t>
            </a:r>
            <a:r>
              <a:rPr kumimoji="1" lang="zh-CN" altLang="en-US" sz="2400" dirty="0">
                <a:effectLst/>
                <a:latin typeface="Times New Roman" panose="02020603050405020304"/>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让权等待</a:t>
            </a:r>
            <a:r>
              <a:rPr kumimoji="1" lang="zh-CN" altLang="en-US" sz="2400" dirty="0">
                <a:effectLst/>
                <a:latin typeface="Times New Roman" panose="02020603050405020304"/>
                <a:ea typeface="宋体" panose="02010600030101010101" pitchFamily="2" charset="-122"/>
              </a:rPr>
              <a:t>”</a:t>
            </a:r>
            <a:r>
              <a:rPr kumimoji="1" lang="zh-CN" altLang="en-US" sz="2400" dirty="0">
                <a:effectLst/>
                <a:latin typeface="宋体" panose="02010600030101010101" pitchFamily="2" charset="-122"/>
                <a:ea typeface="宋体" panose="02010600030101010101" pitchFamily="2" charset="-122"/>
              </a:rPr>
              <a:t>准则。</a:t>
            </a:r>
            <a:r>
              <a:rPr kumimoji="1" lang="zh-CN" altLang="en-US" sz="2400" dirty="0">
                <a:effectLst/>
                <a:ea typeface="宋体" panose="02010600030101010101" pitchFamily="2" charset="-122"/>
              </a:rPr>
              <a:t> </a:t>
            </a:r>
          </a:p>
        </p:txBody>
      </p:sp>
      <p:sp>
        <p:nvSpPr>
          <p:cNvPr id="112650" name="Text Box 10"/>
          <p:cNvSpPr txBox="1">
            <a:spLocks noChangeArrowheads="1"/>
          </p:cNvSpPr>
          <p:nvPr/>
        </p:nvSpPr>
        <p:spPr bwMode="auto">
          <a:xfrm>
            <a:off x="3048000" y="4497388"/>
            <a:ext cx="43322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dirty="0">
                <a:effectLst/>
                <a:latin typeface="黑体" panose="02010609060101010101" pitchFamily="2" charset="-122"/>
                <a:ea typeface="黑体" panose="02010609060101010101" pitchFamily="2" charset="-122"/>
              </a:rPr>
              <a:t>——</a:t>
            </a:r>
            <a:r>
              <a:rPr kumimoji="1" lang="zh-CN" altLang="en-US" sz="2400" dirty="0">
                <a:solidFill>
                  <a:srgbClr val="000066"/>
                </a:solidFill>
                <a:effectLst/>
                <a:latin typeface="黑体" panose="02010609060101010101" pitchFamily="2" charset="-122"/>
                <a:ea typeface="黑体" panose="02010609060101010101" pitchFamily="2" charset="-122"/>
              </a:rPr>
              <a:t>后边重点介绍</a:t>
            </a:r>
            <a:r>
              <a:rPr kumimoji="1" lang="zh-CN" altLang="en-US" sz="2400" dirty="0">
                <a:effectLst/>
                <a:latin typeface="黑体" panose="02010609060101010101" pitchFamily="2" charset="-122"/>
                <a:ea typeface="黑体" panose="02010609060101010101" pitchFamily="2" charset="-122"/>
              </a:rPr>
              <a:t>。 </a:t>
            </a:r>
          </a:p>
        </p:txBody>
      </p:sp>
      <p:grpSp>
        <p:nvGrpSpPr>
          <p:cNvPr id="112653" name="Group 13"/>
          <p:cNvGrpSpPr/>
          <p:nvPr/>
        </p:nvGrpSpPr>
        <p:grpSpPr bwMode="auto">
          <a:xfrm>
            <a:off x="3549650" y="5348288"/>
            <a:ext cx="4190702" cy="914400"/>
            <a:chOff x="2236" y="3369"/>
            <a:chExt cx="3116" cy="576"/>
          </a:xfrm>
        </p:grpSpPr>
        <p:sp>
          <p:nvSpPr>
            <p:cNvPr id="112651" name="AutoShape 11"/>
            <p:cNvSpPr/>
            <p:nvPr/>
          </p:nvSpPr>
          <p:spPr bwMode="auto">
            <a:xfrm>
              <a:off x="2236" y="3369"/>
              <a:ext cx="144" cy="576"/>
            </a:xfrm>
            <a:prstGeom prst="rightBrace">
              <a:avLst>
                <a:gd name="adj1" fmla="val 33333"/>
                <a:gd name="adj2" fmla="val 50000"/>
              </a:avLst>
            </a:prstGeom>
            <a:noFill/>
            <a:ln w="28575">
              <a:solidFill>
                <a:srgbClr val="CC33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solidFill>
                  <a:srgbClr val="CC3300"/>
                </a:solidFill>
                <a:effectLst/>
                <a:latin typeface="Tahoma" panose="020B0604030504040204" pitchFamily="34" charset="0"/>
                <a:ea typeface="宋体" panose="02010600030101010101" pitchFamily="2" charset="-122"/>
              </a:endParaRPr>
            </a:p>
          </p:txBody>
        </p:sp>
        <p:sp>
          <p:nvSpPr>
            <p:cNvPr id="112652" name="Text Box 12"/>
            <p:cNvSpPr txBox="1">
              <a:spLocks noChangeArrowheads="1"/>
            </p:cNvSpPr>
            <p:nvPr/>
          </p:nvSpPr>
          <p:spPr bwMode="auto">
            <a:xfrm>
              <a:off x="2644" y="3393"/>
              <a:ext cx="2708" cy="524"/>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18000">
              <a:spAutoFit/>
            </a:bodyPr>
            <a:lstStyle/>
            <a:p>
              <a:r>
                <a:rPr kumimoji="1" lang="zh-CN" altLang="en-US" sz="2400">
                  <a:effectLst/>
                  <a:latin typeface="宋体" panose="02010600030101010101" pitchFamily="2" charset="-122"/>
                  <a:ea typeface="宋体" panose="02010600030101010101" pitchFamily="2" charset="-122"/>
                </a:rPr>
                <a:t>不作基本要求，后面只做简单介绍。</a:t>
              </a:r>
              <a:r>
                <a:rPr kumimoji="1" lang="zh-CN" altLang="en-US" sz="2400">
                  <a:effectLst/>
                  <a:ea typeface="宋体" panose="02010600030101010101" pitchFamily="2" charset="-12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7"/>
                                        </p:tgtEl>
                                        <p:attrNameLst>
                                          <p:attrName>style.visibility</p:attrName>
                                        </p:attrNameLst>
                                      </p:cBhvr>
                                      <p:to>
                                        <p:strVal val="visible"/>
                                      </p:to>
                                    </p:set>
                                    <p:anim calcmode="lin" valueType="num">
                                      <p:cBhvr additive="base">
                                        <p:cTn id="7" dur="500" fill="hold"/>
                                        <p:tgtEl>
                                          <p:spTgt spid="112647"/>
                                        </p:tgtEl>
                                        <p:attrNameLst>
                                          <p:attrName>ppt_x</p:attrName>
                                        </p:attrNameLst>
                                      </p:cBhvr>
                                      <p:tavLst>
                                        <p:tav tm="0">
                                          <p:val>
                                            <p:strVal val="0-#ppt_w/2"/>
                                          </p:val>
                                        </p:tav>
                                        <p:tav tm="100000">
                                          <p:val>
                                            <p:strVal val="#ppt_x"/>
                                          </p:val>
                                        </p:tav>
                                      </p:tavLst>
                                    </p:anim>
                                    <p:anim calcmode="lin" valueType="num">
                                      <p:cBhvr additive="base">
                                        <p:cTn id="8" dur="500" fill="hold"/>
                                        <p:tgtEl>
                                          <p:spTgt spid="1126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2648"/>
                                        </p:tgtEl>
                                        <p:attrNameLst>
                                          <p:attrName>style.visibility</p:attrName>
                                        </p:attrNameLst>
                                      </p:cBhvr>
                                      <p:to>
                                        <p:strVal val="visible"/>
                                      </p:to>
                                    </p:set>
                                    <p:anim calcmode="lin" valueType="num">
                                      <p:cBhvr additive="base">
                                        <p:cTn id="12" dur="500" fill="hold"/>
                                        <p:tgtEl>
                                          <p:spTgt spid="112648"/>
                                        </p:tgtEl>
                                        <p:attrNameLst>
                                          <p:attrName>ppt_x</p:attrName>
                                        </p:attrNameLst>
                                      </p:cBhvr>
                                      <p:tavLst>
                                        <p:tav tm="0">
                                          <p:val>
                                            <p:strVal val="0-#ppt_w/2"/>
                                          </p:val>
                                        </p:tav>
                                        <p:tav tm="100000">
                                          <p:val>
                                            <p:strVal val="#ppt_x"/>
                                          </p:val>
                                        </p:tav>
                                      </p:tavLst>
                                    </p:anim>
                                    <p:anim calcmode="lin" valueType="num">
                                      <p:cBhvr additive="base">
                                        <p:cTn id="13" dur="500" fill="hold"/>
                                        <p:tgtEl>
                                          <p:spTgt spid="11264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nodeType="afterEffect">
                                  <p:stCondLst>
                                    <p:cond delay="0"/>
                                  </p:stCondLst>
                                  <p:childTnLst>
                                    <p:set>
                                      <p:cBhvr>
                                        <p:cTn id="16" dur="1" fill="hold">
                                          <p:stCondLst>
                                            <p:cond delay="0"/>
                                          </p:stCondLst>
                                        </p:cTn>
                                        <p:tgtEl>
                                          <p:spTgt spid="112653"/>
                                        </p:tgtEl>
                                        <p:attrNameLst>
                                          <p:attrName>style.visibility</p:attrName>
                                        </p:attrNameLst>
                                      </p:cBhvr>
                                      <p:to>
                                        <p:strVal val="visible"/>
                                      </p:to>
                                    </p:set>
                                    <p:animEffect transition="in" filter="wipe(left)">
                                      <p:cBhvr>
                                        <p:cTn id="17" dur="500"/>
                                        <p:tgtEl>
                                          <p:spTgt spid="112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7" grpId="0" autoUpdateAnimBg="0"/>
      <p:bldP spid="11264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Edsger</a:t>
            </a:r>
            <a:r>
              <a:rPr lang="en-US" altLang="zh-CN" dirty="0"/>
              <a:t> </a:t>
            </a:r>
            <a:r>
              <a:rPr lang="en-US" altLang="zh-CN" dirty="0" err="1"/>
              <a:t>Wybe</a:t>
            </a:r>
            <a:r>
              <a:rPr lang="en-US" altLang="zh-CN" dirty="0"/>
              <a:t> </a:t>
            </a:r>
            <a:r>
              <a:rPr lang="en-US" altLang="zh-CN" dirty="0" err="1"/>
              <a:t>Dijkstra</a:t>
            </a:r>
            <a:endParaRPr lang="zh-CN" altLang="en-US" dirty="0"/>
          </a:p>
        </p:txBody>
      </p:sp>
      <p:sp>
        <p:nvSpPr>
          <p:cNvPr id="3" name="内容占位符 2"/>
          <p:cNvSpPr>
            <a:spLocks noGrp="1"/>
          </p:cNvSpPr>
          <p:nvPr>
            <p:ph idx="1"/>
          </p:nvPr>
        </p:nvSpPr>
        <p:spPr>
          <a:xfrm>
            <a:off x="323528" y="1772816"/>
            <a:ext cx="8229600" cy="4525963"/>
          </a:xfrm>
        </p:spPr>
        <p:txBody>
          <a:bodyPr>
            <a:normAutofit/>
          </a:bodyPr>
          <a:lstStyle/>
          <a:p>
            <a:pPr marL="0" indent="0">
              <a:buNone/>
            </a:pPr>
            <a:r>
              <a:rPr lang="zh-CN" altLang="en-US" sz="2800" dirty="0"/>
              <a:t>主要成就</a:t>
            </a:r>
          </a:p>
          <a:p>
            <a:r>
              <a:rPr lang="zh-CN" altLang="en-US" sz="2800" dirty="0"/>
              <a:t>提出“</a:t>
            </a:r>
            <a:r>
              <a:rPr lang="en-US" altLang="zh-CN" sz="2800" dirty="0" err="1"/>
              <a:t>goto</a:t>
            </a:r>
            <a:r>
              <a:rPr lang="zh-CN" altLang="en-US" sz="2800" dirty="0"/>
              <a:t>有害论”</a:t>
            </a:r>
            <a:endParaRPr lang="en-US" altLang="zh-CN" sz="2800" dirty="0"/>
          </a:p>
          <a:p>
            <a:r>
              <a:rPr lang="zh-CN" altLang="en-US" sz="2800" dirty="0"/>
              <a:t>提出信号量和</a:t>
            </a:r>
            <a:r>
              <a:rPr lang="en-US" altLang="zh-CN" sz="2800" dirty="0"/>
              <a:t>PV</a:t>
            </a:r>
            <a:r>
              <a:rPr lang="zh-CN" altLang="en-US" sz="2800" dirty="0"/>
              <a:t>原语</a:t>
            </a:r>
            <a:endParaRPr lang="en-US" altLang="zh-CN" sz="2800" dirty="0"/>
          </a:p>
          <a:p>
            <a:r>
              <a:rPr lang="zh-CN" altLang="en-US" sz="2800" dirty="0"/>
              <a:t>解决了“哲学家就餐”问题</a:t>
            </a:r>
            <a:endParaRPr lang="en-US" altLang="zh-CN" sz="2800" dirty="0"/>
          </a:p>
          <a:p>
            <a:r>
              <a:rPr lang="en-US" altLang="zh-CN" sz="2800" dirty="0"/>
              <a:t>THE</a:t>
            </a:r>
            <a:r>
              <a:rPr lang="zh-CN" altLang="en-US" sz="2800" dirty="0"/>
              <a:t>操作系统的设计者和开发者</a:t>
            </a:r>
            <a:endParaRPr lang="en-US" altLang="zh-CN" sz="2800" dirty="0"/>
          </a:p>
          <a:p>
            <a:r>
              <a:rPr lang="zh-CN" altLang="en-US" sz="2800" dirty="0"/>
              <a:t>第一个</a:t>
            </a:r>
            <a:r>
              <a:rPr lang="en-US" altLang="zh-CN" sz="2800" dirty="0" err="1"/>
              <a:t>Algol</a:t>
            </a:r>
            <a:r>
              <a:rPr lang="en-US" altLang="zh-CN" sz="2800" dirty="0"/>
              <a:t> 60</a:t>
            </a:r>
            <a:r>
              <a:rPr lang="zh-CN" altLang="en-US" sz="2800" dirty="0"/>
              <a:t>编译器的设计者和实现者</a:t>
            </a:r>
            <a:endParaRPr lang="en-US" altLang="zh-CN" sz="2800" dirty="0"/>
          </a:p>
          <a:p>
            <a:r>
              <a:rPr lang="en-US" altLang="zh-CN" sz="2800" dirty="0" err="1"/>
              <a:t>Dijkstra</a:t>
            </a:r>
            <a:r>
              <a:rPr lang="zh-CN" altLang="en-US" sz="2800" dirty="0"/>
              <a:t>最短路径算法和</a:t>
            </a:r>
            <a:r>
              <a:rPr lang="zh-CN" altLang="en-US" sz="2800" dirty="0">
                <a:hlinkClick r:id="rId2"/>
              </a:rPr>
              <a:t>银行家算法</a:t>
            </a:r>
            <a:r>
              <a:rPr lang="zh-CN" altLang="en-US" sz="2800" dirty="0"/>
              <a:t>的创造者</a:t>
            </a:r>
            <a:endParaRPr lang="en-US" altLang="zh-CN" sz="2800" dirty="0"/>
          </a:p>
          <a:p>
            <a:endParaRPr lang="zh-CN" altLang="en-US" sz="2800" dirty="0"/>
          </a:p>
        </p:txBody>
      </p:sp>
      <p:pic>
        <p:nvPicPr>
          <p:cNvPr id="2050" name="Picture 2" descr="艾兹格·迪科斯彻"/>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152" y="1412776"/>
            <a:ext cx="2707099" cy="280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570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bwMode="auto">
          <a:xfrm>
            <a:off x="457200" y="609600"/>
            <a:ext cx="8532813" cy="549275"/>
          </a:xfrm>
          <a:noFill/>
          <a:ln>
            <a:miter lim="800000"/>
          </a:ln>
        </p:spPr>
        <p:txBody>
          <a:bodyPr vert="horz" wrap="square" lIns="91440" tIns="45720" rIns="91440" bIns="45720" numCol="1" anchor="t" anchorCtr="0" compatLnSpc="1">
            <a:normAutofit fontScale="90000"/>
          </a:bodyPr>
          <a:lstStyle/>
          <a:p>
            <a:pPr algn="l"/>
            <a:r>
              <a:rPr lang="en-US" altLang="zh-CN" dirty="0">
                <a:latin typeface="黑体" panose="02010609060101010101" pitchFamily="2" charset="-122"/>
                <a:ea typeface="黑体" panose="02010609060101010101" pitchFamily="2" charset="-122"/>
              </a:rPr>
              <a:t>2.3.2  </a:t>
            </a:r>
            <a:r>
              <a:rPr lang="zh-CN" altLang="en-US" dirty="0">
                <a:latin typeface="黑体" panose="02010609060101010101" pitchFamily="2" charset="-122"/>
                <a:ea typeface="黑体" panose="02010609060101010101" pitchFamily="2" charset="-122"/>
              </a:rPr>
              <a:t>信号量机制</a:t>
            </a:r>
          </a:p>
        </p:txBody>
      </p:sp>
      <p:sp>
        <p:nvSpPr>
          <p:cNvPr id="96259" name="Rectangle 3"/>
          <p:cNvSpPr>
            <a:spLocks noGrp="1" noChangeArrowheads="1"/>
          </p:cNvSpPr>
          <p:nvPr>
            <p:ph type="body" sz="half" idx="1"/>
          </p:nvPr>
        </p:nvSpPr>
        <p:spPr>
          <a:xfrm>
            <a:off x="395288" y="1412775"/>
            <a:ext cx="8424862" cy="4680049"/>
          </a:xfrm>
        </p:spPr>
        <p:txBody>
          <a:bodyPr/>
          <a:lstStyle/>
          <a:p>
            <a:pPr>
              <a:buFont typeface="Wingdings" panose="05000000000000000000" pitchFamily="2" charset="2"/>
              <a:buNone/>
            </a:pPr>
            <a:r>
              <a:rPr lang="en-US" altLang="zh-CN" sz="2400" b="1" dirty="0">
                <a:latin typeface="楷体_GB2312" pitchFamily="49" charset="-122"/>
                <a:ea typeface="楷体_GB2312" pitchFamily="49" charset="-122"/>
              </a:rPr>
              <a:t>1  </a:t>
            </a:r>
            <a:r>
              <a:rPr lang="zh-CN" altLang="en-US" b="1" dirty="0">
                <a:latin typeface="黑体" panose="02010609060101010101" pitchFamily="2" charset="-122"/>
                <a:ea typeface="黑体" panose="02010609060101010101" pitchFamily="2" charset="-122"/>
              </a:rPr>
              <a:t>整型信号量</a:t>
            </a:r>
          </a:p>
          <a:p>
            <a:pPr lvl="1"/>
            <a:r>
              <a:rPr lang="zh-CN" altLang="en-US" b="1" dirty="0">
                <a:latin typeface="黑体" panose="02010609060101010101" pitchFamily="2" charset="-122"/>
                <a:ea typeface="黑体" panose="02010609060101010101" pitchFamily="2" charset="-122"/>
              </a:rPr>
              <a:t>是一个整型量，通过</a:t>
            </a:r>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个原子操作</a:t>
            </a:r>
            <a:r>
              <a:rPr lang="en-US" altLang="zh-CN" b="1" dirty="0">
                <a:latin typeface="黑体" panose="02010609060101010101" pitchFamily="2" charset="-122"/>
                <a:ea typeface="黑体" panose="02010609060101010101" pitchFamily="2" charset="-122"/>
              </a:rPr>
              <a:t>wait(s)</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signal(s)</a:t>
            </a:r>
            <a:r>
              <a:rPr lang="zh-CN" altLang="en-US" b="1" dirty="0">
                <a:latin typeface="黑体" panose="02010609060101010101" pitchFamily="2" charset="-122"/>
                <a:ea typeface="黑体" panose="02010609060101010101" pitchFamily="2" charset="-122"/>
              </a:rPr>
              <a:t>来访问。</a:t>
            </a:r>
            <a:endParaRPr lang="en-US" altLang="zh-CN" b="1" dirty="0">
              <a:latin typeface="黑体" panose="02010609060101010101" pitchFamily="2" charset="-122"/>
              <a:ea typeface="黑体" panose="02010609060101010101" pitchFamily="2" charset="-122"/>
            </a:endParaRPr>
          </a:p>
          <a:p>
            <a:pPr lvl="1">
              <a:buNone/>
            </a:pPr>
            <a:endParaRPr lang="zh-CN" altLang="en-US" b="1" dirty="0">
              <a:latin typeface="黑体" panose="02010609060101010101" pitchFamily="2" charset="-122"/>
              <a:ea typeface="黑体" panose="02010609060101010101" pitchFamily="2" charset="-122"/>
            </a:endParaRPr>
          </a:p>
          <a:p>
            <a:pPr lvl="2">
              <a:buFont typeface="Times New Roman" panose="02020603050405020304" pitchFamily="18" charset="0"/>
              <a:buNone/>
            </a:pPr>
            <a:r>
              <a:rPr lang="en-US" altLang="zh-CN" sz="2800" b="1" dirty="0">
                <a:ea typeface="楷体_GB2312" pitchFamily="49" charset="-122"/>
              </a:rPr>
              <a:t>Wait(s){  while (s&lt;= 0);   /*do no-op*/</a:t>
            </a:r>
          </a:p>
          <a:p>
            <a:pPr lvl="2">
              <a:buFont typeface="Times New Roman" panose="02020603050405020304" pitchFamily="18" charset="0"/>
              <a:buNone/>
            </a:pPr>
            <a:r>
              <a:rPr lang="en-US" altLang="zh-CN" sz="2800" b="1" dirty="0">
                <a:ea typeface="楷体_GB2312" pitchFamily="49" charset="-122"/>
              </a:rPr>
              <a:t>		</a:t>
            </a:r>
            <a:r>
              <a:rPr lang="zh-CN" altLang="en-US" sz="2800" b="1" dirty="0">
                <a:ea typeface="楷体_GB2312" pitchFamily="49" charset="-122"/>
              </a:rPr>
              <a:t>      </a:t>
            </a:r>
            <a:r>
              <a:rPr lang="en-US" altLang="zh-CN" sz="2800" b="1" dirty="0">
                <a:ea typeface="楷体_GB2312" pitchFamily="49" charset="-122"/>
              </a:rPr>
              <a:t>s--;}</a:t>
            </a:r>
          </a:p>
          <a:p>
            <a:pPr lvl="2">
              <a:buFont typeface="Times New Roman" panose="02020603050405020304" pitchFamily="18" charset="0"/>
              <a:buNone/>
            </a:pPr>
            <a:endParaRPr lang="en-US" altLang="zh-CN" sz="2800" b="1" dirty="0">
              <a:ea typeface="楷体_GB2312" pitchFamily="49" charset="-122"/>
            </a:endParaRPr>
          </a:p>
          <a:p>
            <a:pPr lvl="2">
              <a:buFont typeface="Times New Roman" panose="02020603050405020304" pitchFamily="18" charset="0"/>
              <a:buNone/>
            </a:pPr>
            <a:r>
              <a:rPr lang="en-US" altLang="zh-CN" sz="2800" b="1" dirty="0">
                <a:ea typeface="楷体_GB2312" pitchFamily="49" charset="-122"/>
              </a:rPr>
              <a:t>Signal(s){	s++;   }</a:t>
            </a:r>
          </a:p>
        </p:txBody>
      </p:sp>
      <p:sp>
        <p:nvSpPr>
          <p:cNvPr id="2" name="矩形 1"/>
          <p:cNvSpPr/>
          <p:nvPr/>
        </p:nvSpPr>
        <p:spPr>
          <a:xfrm>
            <a:off x="7524328" y="3429000"/>
            <a:ext cx="1087157" cy="523220"/>
          </a:xfrm>
          <a:prstGeom prst="rect">
            <a:avLst/>
          </a:prstGeom>
          <a:solidFill>
            <a:schemeClr val="accent1">
              <a:lumMod val="20000"/>
              <a:lumOff val="80000"/>
            </a:schemeClr>
          </a:solidFill>
        </p:spPr>
        <p:txBody>
          <a:bodyPr wrap="none">
            <a:spAutoFit/>
          </a:bodyPr>
          <a:lstStyle/>
          <a:p>
            <a:r>
              <a:rPr lang="en-US" altLang="zh-CN" dirty="0">
                <a:effectLst/>
                <a:latin typeface="黑体" panose="02010609060101010101" pitchFamily="2" charset="-122"/>
                <a:ea typeface="黑体" panose="02010609060101010101" pitchFamily="2" charset="-122"/>
              </a:rPr>
              <a:t>P</a:t>
            </a:r>
            <a:r>
              <a:rPr lang="zh-CN" altLang="en-US" dirty="0">
                <a:effectLst/>
                <a:latin typeface="黑体" panose="02010609060101010101" pitchFamily="2" charset="-122"/>
                <a:ea typeface="黑体" panose="02010609060101010101" pitchFamily="2" charset="-122"/>
              </a:rPr>
              <a:t>操作</a:t>
            </a:r>
          </a:p>
        </p:txBody>
      </p:sp>
      <p:sp>
        <p:nvSpPr>
          <p:cNvPr id="6" name="矩形 5"/>
          <p:cNvSpPr/>
          <p:nvPr/>
        </p:nvSpPr>
        <p:spPr>
          <a:xfrm>
            <a:off x="7524328" y="4941168"/>
            <a:ext cx="1087157" cy="523220"/>
          </a:xfrm>
          <a:prstGeom prst="rect">
            <a:avLst/>
          </a:prstGeom>
          <a:solidFill>
            <a:schemeClr val="accent1">
              <a:lumMod val="20000"/>
              <a:lumOff val="80000"/>
            </a:schemeClr>
          </a:solidFill>
        </p:spPr>
        <p:txBody>
          <a:bodyPr wrap="none">
            <a:spAutoFit/>
          </a:bodyPr>
          <a:lstStyle/>
          <a:p>
            <a:r>
              <a:rPr lang="en-US" altLang="zh-CN" dirty="0">
                <a:effectLst/>
                <a:latin typeface="黑体" panose="02010609060101010101" pitchFamily="2" charset="-122"/>
                <a:ea typeface="黑体" panose="02010609060101010101" pitchFamily="2" charset="-122"/>
              </a:rPr>
              <a:t>V</a:t>
            </a:r>
            <a:r>
              <a:rPr lang="zh-CN" altLang="en-US" dirty="0">
                <a:effectLst/>
                <a:latin typeface="黑体" panose="02010609060101010101" pitchFamily="2" charset="-122"/>
                <a:ea typeface="黑体" panose="02010609060101010101" pitchFamily="2" charset="-122"/>
              </a:rPr>
              <a:t>操作</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bwMode="auto">
          <a:xfrm>
            <a:off x="539552" y="476672"/>
            <a:ext cx="5903913" cy="549275"/>
          </a:xfrm>
          <a:solidFill>
            <a:srgbClr val="E7F4F5"/>
          </a:solidFill>
          <a:ln>
            <a:noFill/>
            <a:miter lim="800000"/>
          </a:ln>
        </p:spPr>
        <p:txBody>
          <a:bodyPr vert="horz" wrap="square" lIns="91440" tIns="45720" rIns="91440" bIns="45720" numCol="1" anchor="t" anchorCtr="0" compatLnSpc="1">
            <a:noAutofit/>
          </a:bodyPr>
          <a:lstStyle/>
          <a:p>
            <a:r>
              <a:rPr lang="zh-CN" altLang="en-US" sz="3200" dirty="0">
                <a:latin typeface="黑体" panose="02010609060101010101" pitchFamily="2" charset="-122"/>
                <a:ea typeface="黑体" panose="02010609060101010101" pitchFamily="2" charset="-122"/>
              </a:rPr>
              <a:t>信号量的应用 </a:t>
            </a:r>
          </a:p>
        </p:txBody>
      </p:sp>
      <p:sp>
        <p:nvSpPr>
          <p:cNvPr id="588803" name="Rectangle 3"/>
          <p:cNvSpPr>
            <a:spLocks noGrp="1" noChangeArrowheads="1"/>
          </p:cNvSpPr>
          <p:nvPr>
            <p:ph type="body" sz="half" idx="1"/>
          </p:nvPr>
        </p:nvSpPr>
        <p:spPr>
          <a:xfrm>
            <a:off x="304800" y="1295400"/>
            <a:ext cx="8686800" cy="2362200"/>
          </a:xfrm>
        </p:spPr>
        <p:txBody>
          <a:bodyPr/>
          <a:lstStyle/>
          <a:p>
            <a:r>
              <a:rPr lang="zh-CN" altLang="en-US" sz="2400" b="1" dirty="0">
                <a:solidFill>
                  <a:schemeClr val="accent2"/>
                </a:solidFill>
                <a:latin typeface="黑体" panose="02010609060101010101" pitchFamily="2" charset="-122"/>
                <a:ea typeface="黑体" panose="02010609060101010101" pitchFamily="2" charset="-122"/>
              </a:rPr>
              <a:t>利用信号量实现互斥</a:t>
            </a:r>
          </a:p>
          <a:p>
            <a:pPr>
              <a:buFont typeface="Wingdings" panose="05000000000000000000" pitchFamily="2" charset="2"/>
              <a:buNone/>
            </a:pPr>
            <a:r>
              <a:rPr lang="zh-CN" altLang="en-US" sz="2400" b="1" dirty="0">
                <a:latin typeface="黑体" panose="02010609060101010101" pitchFamily="2" charset="-122"/>
                <a:ea typeface="黑体" panose="02010609060101010101" pitchFamily="2" charset="-122"/>
              </a:rPr>
              <a:t>例：两个并发进程共享一个缓冲区，请用信号量机制保证互斥。</a:t>
            </a:r>
          </a:p>
        </p:txBody>
      </p:sp>
      <p:sp>
        <p:nvSpPr>
          <p:cNvPr id="588805" name="Text Box 5"/>
          <p:cNvSpPr txBox="1">
            <a:spLocks noChangeArrowheads="1"/>
          </p:cNvSpPr>
          <p:nvPr/>
        </p:nvSpPr>
        <p:spPr bwMode="auto">
          <a:xfrm>
            <a:off x="3581400" y="2743200"/>
            <a:ext cx="1676400" cy="457200"/>
          </a:xfrm>
          <a:prstGeom prst="rect">
            <a:avLst/>
          </a:prstGeom>
          <a:noFill/>
          <a:ln w="9525">
            <a:noFill/>
            <a:miter lim="800000"/>
          </a:ln>
          <a:effectLst/>
        </p:spPr>
        <p:txBody>
          <a:bodyPr>
            <a:spAutoFit/>
          </a:bodyPr>
          <a:lstStyle/>
          <a:p>
            <a:endParaRPr kumimoji="1" lang="zh-CN" altLang="zh-CN" sz="2400" b="0">
              <a:effectLst/>
              <a:ea typeface="宋体" panose="02010600030101010101" pitchFamily="2" charset="-122"/>
            </a:endParaRPr>
          </a:p>
        </p:txBody>
      </p:sp>
      <p:sp>
        <p:nvSpPr>
          <p:cNvPr id="588806" name="Rectangle 6"/>
          <p:cNvSpPr>
            <a:spLocks noChangeArrowheads="1"/>
          </p:cNvSpPr>
          <p:nvPr/>
        </p:nvSpPr>
        <p:spPr bwMode="auto">
          <a:xfrm>
            <a:off x="3429000" y="2667000"/>
            <a:ext cx="1066800" cy="685800"/>
          </a:xfrm>
          <a:prstGeom prst="rect">
            <a:avLst/>
          </a:prstGeom>
          <a:solidFill>
            <a:schemeClr val="accent1"/>
          </a:solidFill>
          <a:ln w="9525">
            <a:solidFill>
              <a:schemeClr val="tx1"/>
            </a:solidFill>
            <a:miter lim="800000"/>
          </a:ln>
          <a:effectLst/>
        </p:spPr>
        <p:txBody>
          <a:bodyPr wrap="none" anchor="ctr"/>
          <a:lstStyle/>
          <a:p>
            <a:endParaRPr lang="zh-CN" altLang="en-US">
              <a:effectLst/>
            </a:endParaRPr>
          </a:p>
        </p:txBody>
      </p:sp>
      <p:sp>
        <p:nvSpPr>
          <p:cNvPr id="588807" name="Line 7"/>
          <p:cNvSpPr>
            <a:spLocks noChangeShapeType="1"/>
          </p:cNvSpPr>
          <p:nvPr/>
        </p:nvSpPr>
        <p:spPr bwMode="auto">
          <a:xfrm>
            <a:off x="2590800" y="2819400"/>
            <a:ext cx="838200" cy="0"/>
          </a:xfrm>
          <a:prstGeom prst="line">
            <a:avLst/>
          </a:prstGeom>
          <a:noFill/>
          <a:ln w="9525">
            <a:solidFill>
              <a:schemeClr val="tx1"/>
            </a:solidFill>
            <a:miter lim="800000"/>
            <a:tailEnd type="triangle" w="med" len="med"/>
          </a:ln>
          <a:effectLst/>
        </p:spPr>
        <p:txBody>
          <a:bodyPr wrap="none"/>
          <a:lstStyle/>
          <a:p>
            <a:endParaRPr lang="zh-CN" altLang="en-US">
              <a:effectLst/>
            </a:endParaRPr>
          </a:p>
        </p:txBody>
      </p:sp>
      <p:sp>
        <p:nvSpPr>
          <p:cNvPr id="588808" name="Line 8"/>
          <p:cNvSpPr>
            <a:spLocks noChangeShapeType="1"/>
          </p:cNvSpPr>
          <p:nvPr/>
        </p:nvSpPr>
        <p:spPr bwMode="auto">
          <a:xfrm>
            <a:off x="2590800" y="3200400"/>
            <a:ext cx="838200" cy="0"/>
          </a:xfrm>
          <a:prstGeom prst="line">
            <a:avLst/>
          </a:prstGeom>
          <a:noFill/>
          <a:ln w="9525">
            <a:solidFill>
              <a:schemeClr val="tx1"/>
            </a:solidFill>
            <a:miter lim="800000"/>
            <a:tailEnd type="triangle" w="med" len="med"/>
          </a:ln>
          <a:effectLst/>
        </p:spPr>
        <p:txBody>
          <a:bodyPr wrap="none"/>
          <a:lstStyle/>
          <a:p>
            <a:endParaRPr lang="zh-CN" altLang="en-US">
              <a:effectLst/>
            </a:endParaRPr>
          </a:p>
        </p:txBody>
      </p:sp>
      <p:sp>
        <p:nvSpPr>
          <p:cNvPr id="588809" name="Text Box 9"/>
          <p:cNvSpPr txBox="1">
            <a:spLocks noChangeArrowheads="1"/>
          </p:cNvSpPr>
          <p:nvPr/>
        </p:nvSpPr>
        <p:spPr bwMode="auto">
          <a:xfrm>
            <a:off x="611560" y="3962400"/>
            <a:ext cx="7770440" cy="457200"/>
          </a:xfrm>
          <a:prstGeom prst="rect">
            <a:avLst/>
          </a:prstGeom>
          <a:noFill/>
          <a:ln w="9525">
            <a:noFill/>
            <a:miter lim="800000"/>
          </a:ln>
          <a:effectLst/>
        </p:spPr>
        <p:txBody>
          <a:bodyPr wrap="square">
            <a:spAutoFit/>
          </a:bodyPr>
          <a:lstStyle/>
          <a:p>
            <a:r>
              <a:rPr lang="zh-CN" altLang="en-US" sz="2400" dirty="0">
                <a:effectLst/>
                <a:latin typeface="黑体" panose="02010609060101010101" pitchFamily="2" charset="-122"/>
                <a:ea typeface="黑体" panose="02010609060101010101" pitchFamily="2" charset="-122"/>
              </a:rPr>
              <a:t>解：设信号量</a:t>
            </a:r>
            <a:r>
              <a:rPr lang="en-US" altLang="zh-CN" sz="2400" dirty="0">
                <a:effectLst/>
                <a:latin typeface="黑体" panose="02010609060101010101" pitchFamily="2" charset="-122"/>
                <a:ea typeface="黑体" panose="02010609060101010101" pitchFamily="2" charset="-122"/>
              </a:rPr>
              <a:t>S</a:t>
            </a:r>
            <a:r>
              <a:rPr lang="zh-CN" altLang="en-US" sz="2400" dirty="0">
                <a:effectLst/>
                <a:latin typeface="黑体" panose="02010609060101010101" pitchFamily="2" charset="-122"/>
                <a:ea typeface="黑体" panose="02010609060101010101" pitchFamily="2" charset="-122"/>
              </a:rPr>
              <a:t>，初值为</a:t>
            </a:r>
            <a:r>
              <a:rPr lang="en-US" altLang="zh-CN" sz="2400" dirty="0">
                <a:effectLst/>
                <a:latin typeface="黑体" panose="02010609060101010101" pitchFamily="2" charset="-122"/>
                <a:ea typeface="黑体" panose="02010609060101010101" pitchFamily="2" charset="-122"/>
              </a:rPr>
              <a:t>1</a:t>
            </a:r>
            <a:r>
              <a:rPr lang="zh-CN" altLang="en-US" sz="2400" dirty="0">
                <a:effectLst/>
                <a:latin typeface="黑体" panose="02010609060101010101" pitchFamily="2" charset="-122"/>
                <a:ea typeface="黑体" panose="02010609060101010101" pitchFamily="2" charset="-122"/>
              </a:rPr>
              <a:t>；</a:t>
            </a:r>
          </a:p>
        </p:txBody>
      </p:sp>
      <p:sp>
        <p:nvSpPr>
          <p:cNvPr id="588810" name="Text Box 10"/>
          <p:cNvSpPr txBox="1">
            <a:spLocks noChangeArrowheads="1"/>
          </p:cNvSpPr>
          <p:nvPr/>
        </p:nvSpPr>
        <p:spPr bwMode="auto">
          <a:xfrm>
            <a:off x="2667000" y="2438400"/>
            <a:ext cx="457200" cy="336550"/>
          </a:xfrm>
          <a:prstGeom prst="rect">
            <a:avLst/>
          </a:prstGeom>
          <a:noFill/>
          <a:ln w="9525">
            <a:noFill/>
            <a:miter lim="800000"/>
          </a:ln>
          <a:effectLst/>
        </p:spPr>
        <p:txBody>
          <a:bodyPr>
            <a:spAutoFit/>
          </a:bodyPr>
          <a:lstStyle/>
          <a:p>
            <a:r>
              <a:rPr kumimoji="1" lang="en-US" altLang="zh-CN" sz="1600" b="0">
                <a:effectLst/>
                <a:ea typeface="宋体" panose="02010600030101010101" pitchFamily="2" charset="-122"/>
              </a:rPr>
              <a:t>A</a:t>
            </a:r>
          </a:p>
        </p:txBody>
      </p:sp>
      <p:sp>
        <p:nvSpPr>
          <p:cNvPr id="588811" name="Text Box 11"/>
          <p:cNvSpPr txBox="1">
            <a:spLocks noChangeArrowheads="1"/>
          </p:cNvSpPr>
          <p:nvPr/>
        </p:nvSpPr>
        <p:spPr bwMode="auto">
          <a:xfrm>
            <a:off x="2667000" y="3200400"/>
            <a:ext cx="457200" cy="336550"/>
          </a:xfrm>
          <a:prstGeom prst="rect">
            <a:avLst/>
          </a:prstGeom>
          <a:noFill/>
          <a:ln w="9525">
            <a:noFill/>
            <a:miter lim="800000"/>
          </a:ln>
          <a:effectLst/>
        </p:spPr>
        <p:txBody>
          <a:bodyPr>
            <a:spAutoFit/>
          </a:bodyPr>
          <a:lstStyle/>
          <a:p>
            <a:r>
              <a:rPr kumimoji="1" lang="en-US" altLang="zh-CN" sz="1600" b="0">
                <a:effectLst/>
                <a:ea typeface="宋体" panose="02010600030101010101" pitchFamily="2" charset="-122"/>
              </a:rPr>
              <a:t>B</a:t>
            </a:r>
          </a:p>
        </p:txBody>
      </p:sp>
      <p:pic>
        <p:nvPicPr>
          <p:cNvPr id="647169" name="Picture 1"/>
          <p:cNvPicPr>
            <a:picLocks noChangeAspect="1" noChangeArrowheads="1"/>
          </p:cNvPicPr>
          <p:nvPr/>
        </p:nvPicPr>
        <p:blipFill>
          <a:blip r:embed="rId2"/>
          <a:srcRect/>
          <a:stretch>
            <a:fillRect/>
          </a:stretch>
        </p:blipFill>
        <p:spPr bwMode="auto">
          <a:xfrm>
            <a:off x="4788024" y="2348880"/>
            <a:ext cx="3960440" cy="4248472"/>
          </a:xfrm>
          <a:prstGeom prst="rect">
            <a:avLst/>
          </a:prstGeom>
          <a:solidFill>
            <a:srgbClr val="E7F4F5"/>
          </a:solidFill>
          <a:ln w="9525">
            <a:solidFill>
              <a:schemeClr val="accent2">
                <a:lumMod val="75000"/>
              </a:schemeClr>
            </a:solidFill>
            <a:miter lim="800000"/>
            <a:headEnd/>
            <a:tailEnd/>
          </a:ln>
        </p:spPr>
      </p:pic>
      <p:sp>
        <p:nvSpPr>
          <p:cNvPr id="2" name="矩形 1"/>
          <p:cNvSpPr/>
          <p:nvPr/>
        </p:nvSpPr>
        <p:spPr>
          <a:xfrm>
            <a:off x="29039" y="4704526"/>
            <a:ext cx="4572000" cy="1477328"/>
          </a:xfrm>
          <a:prstGeom prst="rect">
            <a:avLst/>
          </a:prstGeom>
        </p:spPr>
        <p:txBody>
          <a:bodyPr>
            <a:spAutoFit/>
          </a:bodyPr>
          <a:lstStyle/>
          <a:p>
            <a:pPr lvl="2">
              <a:buFont typeface="Times New Roman" panose="02020603050405020304" pitchFamily="18" charset="0"/>
              <a:buNone/>
            </a:pPr>
            <a:r>
              <a:rPr lang="en-US" altLang="zh-CN" sz="1800" dirty="0">
                <a:effectLst/>
                <a:ea typeface="楷体_GB2312" pitchFamily="49" charset="-122"/>
              </a:rPr>
              <a:t>Wait(s) {while (s&lt;= 0);   /*do no-op*/</a:t>
            </a:r>
          </a:p>
          <a:p>
            <a:pPr lvl="2">
              <a:buFont typeface="Times New Roman" panose="02020603050405020304" pitchFamily="18" charset="0"/>
              <a:buNone/>
            </a:pPr>
            <a:r>
              <a:rPr lang="en-US" altLang="zh-CN" sz="1800" dirty="0">
                <a:effectLst/>
                <a:ea typeface="楷体_GB2312" pitchFamily="49" charset="-122"/>
              </a:rPr>
              <a:t>	s--;}</a:t>
            </a:r>
          </a:p>
          <a:p>
            <a:pPr lvl="2">
              <a:buFont typeface="Times New Roman" panose="02020603050405020304" pitchFamily="18" charset="0"/>
              <a:buNone/>
            </a:pPr>
            <a:r>
              <a:rPr lang="en-US" altLang="zh-CN" sz="1800" dirty="0">
                <a:effectLst/>
                <a:ea typeface="楷体_GB2312" pitchFamily="49" charset="-122"/>
              </a:rPr>
              <a:t>Signal(s) {s++; }</a:t>
            </a:r>
          </a:p>
        </p:txBody>
      </p:sp>
      <p:sp>
        <p:nvSpPr>
          <p:cNvPr id="3" name="矩形 2"/>
          <p:cNvSpPr/>
          <p:nvPr/>
        </p:nvSpPr>
        <p:spPr>
          <a:xfrm>
            <a:off x="4932040" y="6197242"/>
            <a:ext cx="3816424" cy="400110"/>
          </a:xfrm>
          <a:prstGeom prst="rect">
            <a:avLst/>
          </a:prstGeom>
        </p:spPr>
        <p:txBody>
          <a:bodyPr wrap="square">
            <a:spAutoFit/>
          </a:bodyPr>
          <a:lstStyle/>
          <a:p>
            <a:r>
              <a:rPr kumimoji="1" lang="en-US" altLang="zh-CN" sz="2000" dirty="0">
                <a:solidFill>
                  <a:srgbClr val="FF0000"/>
                </a:solidFill>
                <a:effectLst/>
                <a:latin typeface="黑体" panose="02010609060101010101" pitchFamily="2" charset="-122"/>
                <a:ea typeface="黑体" panose="02010609060101010101" pitchFamily="2" charset="-122"/>
              </a:rPr>
              <a:t>PV</a:t>
            </a:r>
            <a:r>
              <a:rPr kumimoji="1" lang="zh-CN" altLang="en-US" sz="2000" dirty="0">
                <a:solidFill>
                  <a:srgbClr val="FF0000"/>
                </a:solidFill>
                <a:effectLst/>
                <a:latin typeface="黑体" panose="02010609060101010101" pitchFamily="2" charset="-122"/>
                <a:ea typeface="黑体" panose="02010609060101010101" pitchFamily="2" charset="-122"/>
              </a:rPr>
              <a:t>总是成对出现在同一进程中</a:t>
            </a:r>
            <a:endParaRPr lang="zh-CN" altLang="en-US" sz="200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647169"/>
                                        </p:tgtEl>
                                        <p:attrNameLst>
                                          <p:attrName>style.visibility</p:attrName>
                                        </p:attrNameLst>
                                      </p:cBhvr>
                                      <p:to>
                                        <p:strVal val="visible"/>
                                      </p:to>
                                    </p:set>
                                    <p:anim calcmode="lin" valueType="num">
                                      <p:cBhvr>
                                        <p:cTn id="7" dur="1000" fill="hold"/>
                                        <p:tgtEl>
                                          <p:spTgt spid="647169"/>
                                        </p:tgtEl>
                                        <p:attrNameLst>
                                          <p:attrName>ppt_w</p:attrName>
                                        </p:attrNameLst>
                                      </p:cBhvr>
                                      <p:tavLst>
                                        <p:tav tm="0">
                                          <p:val>
                                            <p:strVal val="#ppt_w*0.70"/>
                                          </p:val>
                                        </p:tav>
                                        <p:tav tm="100000">
                                          <p:val>
                                            <p:strVal val="#ppt_w"/>
                                          </p:val>
                                        </p:tav>
                                      </p:tavLst>
                                    </p:anim>
                                    <p:anim calcmode="lin" valueType="num">
                                      <p:cBhvr>
                                        <p:cTn id="8" dur="1000" fill="hold"/>
                                        <p:tgtEl>
                                          <p:spTgt spid="647169"/>
                                        </p:tgtEl>
                                        <p:attrNameLst>
                                          <p:attrName>ppt_h</p:attrName>
                                        </p:attrNameLst>
                                      </p:cBhvr>
                                      <p:tavLst>
                                        <p:tav tm="0">
                                          <p:val>
                                            <p:strVal val="#ppt_h"/>
                                          </p:val>
                                        </p:tav>
                                        <p:tav tm="100000">
                                          <p:val>
                                            <p:strVal val="#ppt_h"/>
                                          </p:val>
                                        </p:tav>
                                      </p:tavLst>
                                    </p:anim>
                                    <p:animEffect transition="in" filter="fade">
                                      <p:cBhvr>
                                        <p:cTn id="9" dur="1000"/>
                                        <p:tgtEl>
                                          <p:spTgt spid="647169"/>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xfrm>
            <a:off x="457200" y="533400"/>
            <a:ext cx="8532813" cy="549275"/>
          </a:xfrm>
          <a:noFill/>
          <a:ln>
            <a:miter lim="800000"/>
          </a:ln>
        </p:spPr>
        <p:txBody>
          <a:bodyPr vert="horz" wrap="square" lIns="91440" tIns="45720" rIns="91440" bIns="45720" numCol="1" anchor="t" anchorCtr="0" compatLnSpc="1">
            <a:normAutofit fontScale="90000"/>
          </a:bodyPr>
          <a:lstStyle/>
          <a:p>
            <a:pPr algn="l"/>
            <a:r>
              <a:rPr lang="en-US" altLang="zh-CN" dirty="0">
                <a:latin typeface="黑体" panose="02010609060101010101" pitchFamily="2" charset="-122"/>
                <a:ea typeface="黑体" panose="02010609060101010101" pitchFamily="2" charset="-122"/>
              </a:rPr>
              <a:t>2.1.3  </a:t>
            </a:r>
            <a:r>
              <a:rPr lang="zh-CN" altLang="en-US" dirty="0">
                <a:latin typeface="黑体" panose="02010609060101010101" pitchFamily="2" charset="-122"/>
                <a:ea typeface="黑体" panose="02010609060101010101" pitchFamily="2" charset="-122"/>
              </a:rPr>
              <a:t>程序的并发执行</a:t>
            </a:r>
          </a:p>
        </p:txBody>
      </p:sp>
      <p:sp>
        <p:nvSpPr>
          <p:cNvPr id="52227" name="Rectangle 3"/>
          <p:cNvSpPr>
            <a:spLocks noGrp="1" noChangeArrowheads="1"/>
          </p:cNvSpPr>
          <p:nvPr>
            <p:ph type="body" sz="half" idx="1"/>
          </p:nvPr>
        </p:nvSpPr>
        <p:spPr>
          <a:xfrm>
            <a:off x="395536" y="1340768"/>
            <a:ext cx="8353425" cy="575841"/>
          </a:xfrm>
        </p:spPr>
        <p:txBody>
          <a:bodyPr/>
          <a:lstStyle/>
          <a:p>
            <a:pPr algn="just">
              <a:lnSpc>
                <a:spcPct val="120000"/>
              </a:lnSpc>
            </a:pPr>
            <a:r>
              <a:rPr lang="zh-CN" altLang="en-US" sz="2400" b="1" dirty="0">
                <a:latin typeface="黑体" panose="02010609060101010101" pitchFamily="2" charset="-122"/>
                <a:ea typeface="黑体" panose="02010609060101010101" pitchFamily="2" charset="-122"/>
              </a:rPr>
              <a:t>一、多个程序的并发执行</a:t>
            </a:r>
            <a:endParaRPr lang="en-US" altLang="zh-CN" sz="2400" b="1" i="1" dirty="0">
              <a:latin typeface="楷体_GB2312" pitchFamily="49" charset="-122"/>
              <a:ea typeface="楷体_GB2312" pitchFamily="49" charset="-122"/>
            </a:endParaRPr>
          </a:p>
        </p:txBody>
      </p:sp>
      <p:sp>
        <p:nvSpPr>
          <p:cNvPr id="52230" name="Oval 6"/>
          <p:cNvSpPr>
            <a:spLocks noChangeArrowheads="1"/>
          </p:cNvSpPr>
          <p:nvPr/>
        </p:nvSpPr>
        <p:spPr bwMode="auto">
          <a:xfrm>
            <a:off x="179388" y="2420938"/>
            <a:ext cx="576262"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I1</a:t>
            </a:r>
          </a:p>
        </p:txBody>
      </p:sp>
      <p:sp>
        <p:nvSpPr>
          <p:cNvPr id="52232" name="Oval 8"/>
          <p:cNvSpPr>
            <a:spLocks noChangeArrowheads="1"/>
          </p:cNvSpPr>
          <p:nvPr/>
        </p:nvSpPr>
        <p:spPr bwMode="auto">
          <a:xfrm>
            <a:off x="1619250" y="2420938"/>
            <a:ext cx="576263"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I2</a:t>
            </a:r>
          </a:p>
        </p:txBody>
      </p:sp>
      <p:sp>
        <p:nvSpPr>
          <p:cNvPr id="52233" name="Oval 9"/>
          <p:cNvSpPr>
            <a:spLocks noChangeArrowheads="1"/>
          </p:cNvSpPr>
          <p:nvPr/>
        </p:nvSpPr>
        <p:spPr bwMode="auto">
          <a:xfrm>
            <a:off x="2987675" y="2420938"/>
            <a:ext cx="576263"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I3</a:t>
            </a:r>
          </a:p>
        </p:txBody>
      </p:sp>
      <p:sp>
        <p:nvSpPr>
          <p:cNvPr id="52234" name="Oval 10"/>
          <p:cNvSpPr>
            <a:spLocks noChangeArrowheads="1"/>
          </p:cNvSpPr>
          <p:nvPr/>
        </p:nvSpPr>
        <p:spPr bwMode="auto">
          <a:xfrm>
            <a:off x="4500563" y="2420938"/>
            <a:ext cx="576262"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dirty="0">
                <a:effectLst/>
                <a:ea typeface="宋体" panose="02010600030101010101" pitchFamily="2" charset="-122"/>
              </a:rPr>
              <a:t>I4</a:t>
            </a:r>
          </a:p>
        </p:txBody>
      </p:sp>
      <p:sp>
        <p:nvSpPr>
          <p:cNvPr id="52235" name="Line 11"/>
          <p:cNvSpPr>
            <a:spLocks noChangeShapeType="1"/>
          </p:cNvSpPr>
          <p:nvPr/>
        </p:nvSpPr>
        <p:spPr bwMode="auto">
          <a:xfrm>
            <a:off x="755650" y="2636838"/>
            <a:ext cx="8636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36" name="Line 12"/>
          <p:cNvSpPr>
            <a:spLocks noChangeShapeType="1"/>
          </p:cNvSpPr>
          <p:nvPr/>
        </p:nvSpPr>
        <p:spPr bwMode="auto">
          <a:xfrm>
            <a:off x="2195513" y="2636838"/>
            <a:ext cx="792162"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37" name="Line 13"/>
          <p:cNvSpPr>
            <a:spLocks noChangeShapeType="1"/>
          </p:cNvSpPr>
          <p:nvPr/>
        </p:nvSpPr>
        <p:spPr bwMode="auto">
          <a:xfrm>
            <a:off x="3563938" y="2636838"/>
            <a:ext cx="936625"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38" name="Line 14"/>
          <p:cNvSpPr>
            <a:spLocks noChangeShapeType="1"/>
          </p:cNvSpPr>
          <p:nvPr/>
        </p:nvSpPr>
        <p:spPr bwMode="auto">
          <a:xfrm>
            <a:off x="5076825" y="2636838"/>
            <a:ext cx="6477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39" name="Oval 15"/>
          <p:cNvSpPr>
            <a:spLocks noChangeArrowheads="1"/>
          </p:cNvSpPr>
          <p:nvPr/>
        </p:nvSpPr>
        <p:spPr bwMode="auto">
          <a:xfrm>
            <a:off x="1619250" y="3573463"/>
            <a:ext cx="576263"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C1</a:t>
            </a:r>
          </a:p>
        </p:txBody>
      </p:sp>
      <p:sp>
        <p:nvSpPr>
          <p:cNvPr id="52240" name="Oval 16"/>
          <p:cNvSpPr>
            <a:spLocks noChangeArrowheads="1"/>
          </p:cNvSpPr>
          <p:nvPr/>
        </p:nvSpPr>
        <p:spPr bwMode="auto">
          <a:xfrm>
            <a:off x="3059113" y="3573463"/>
            <a:ext cx="576262"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C2</a:t>
            </a:r>
          </a:p>
        </p:txBody>
      </p:sp>
      <p:sp>
        <p:nvSpPr>
          <p:cNvPr id="52241" name="Oval 17"/>
          <p:cNvSpPr>
            <a:spLocks noChangeArrowheads="1"/>
          </p:cNvSpPr>
          <p:nvPr/>
        </p:nvSpPr>
        <p:spPr bwMode="auto">
          <a:xfrm>
            <a:off x="4427538" y="3573463"/>
            <a:ext cx="576262"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C3</a:t>
            </a:r>
          </a:p>
        </p:txBody>
      </p:sp>
      <p:sp>
        <p:nvSpPr>
          <p:cNvPr id="52242" name="Oval 18"/>
          <p:cNvSpPr>
            <a:spLocks noChangeArrowheads="1"/>
          </p:cNvSpPr>
          <p:nvPr/>
        </p:nvSpPr>
        <p:spPr bwMode="auto">
          <a:xfrm>
            <a:off x="5940425" y="3573463"/>
            <a:ext cx="576263"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C4</a:t>
            </a:r>
          </a:p>
        </p:txBody>
      </p:sp>
      <p:sp>
        <p:nvSpPr>
          <p:cNvPr id="52243" name="Line 19"/>
          <p:cNvSpPr>
            <a:spLocks noChangeShapeType="1"/>
          </p:cNvSpPr>
          <p:nvPr/>
        </p:nvSpPr>
        <p:spPr bwMode="auto">
          <a:xfrm>
            <a:off x="2195513" y="3789363"/>
            <a:ext cx="8636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44" name="Line 20"/>
          <p:cNvSpPr>
            <a:spLocks noChangeShapeType="1"/>
          </p:cNvSpPr>
          <p:nvPr/>
        </p:nvSpPr>
        <p:spPr bwMode="auto">
          <a:xfrm>
            <a:off x="3635375" y="3789363"/>
            <a:ext cx="792163"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45" name="Line 21"/>
          <p:cNvSpPr>
            <a:spLocks noChangeShapeType="1"/>
          </p:cNvSpPr>
          <p:nvPr/>
        </p:nvSpPr>
        <p:spPr bwMode="auto">
          <a:xfrm>
            <a:off x="5003800" y="3789363"/>
            <a:ext cx="936625"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46" name="Line 22"/>
          <p:cNvSpPr>
            <a:spLocks noChangeShapeType="1"/>
          </p:cNvSpPr>
          <p:nvPr/>
        </p:nvSpPr>
        <p:spPr bwMode="auto">
          <a:xfrm>
            <a:off x="6516688" y="3789363"/>
            <a:ext cx="6477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47" name="Oval 23"/>
          <p:cNvSpPr>
            <a:spLocks noChangeArrowheads="1"/>
          </p:cNvSpPr>
          <p:nvPr/>
        </p:nvSpPr>
        <p:spPr bwMode="auto">
          <a:xfrm>
            <a:off x="3238500" y="4797425"/>
            <a:ext cx="576263"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P1</a:t>
            </a:r>
          </a:p>
        </p:txBody>
      </p:sp>
      <p:sp>
        <p:nvSpPr>
          <p:cNvPr id="52248" name="Oval 24"/>
          <p:cNvSpPr>
            <a:spLocks noChangeArrowheads="1"/>
          </p:cNvSpPr>
          <p:nvPr/>
        </p:nvSpPr>
        <p:spPr bwMode="auto">
          <a:xfrm>
            <a:off x="4678363" y="4797425"/>
            <a:ext cx="576262"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P2</a:t>
            </a:r>
          </a:p>
        </p:txBody>
      </p:sp>
      <p:sp>
        <p:nvSpPr>
          <p:cNvPr id="52249" name="Oval 25"/>
          <p:cNvSpPr>
            <a:spLocks noChangeArrowheads="1"/>
          </p:cNvSpPr>
          <p:nvPr/>
        </p:nvSpPr>
        <p:spPr bwMode="auto">
          <a:xfrm>
            <a:off x="6046788" y="4797425"/>
            <a:ext cx="576262"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P3</a:t>
            </a:r>
          </a:p>
        </p:txBody>
      </p:sp>
      <p:sp>
        <p:nvSpPr>
          <p:cNvPr id="52250" name="Oval 26"/>
          <p:cNvSpPr>
            <a:spLocks noChangeArrowheads="1"/>
          </p:cNvSpPr>
          <p:nvPr/>
        </p:nvSpPr>
        <p:spPr bwMode="auto">
          <a:xfrm>
            <a:off x="7559675" y="4797425"/>
            <a:ext cx="576263" cy="504825"/>
          </a:xfrm>
          <a:prstGeom prst="ellipse">
            <a:avLst/>
          </a:prstGeom>
          <a:no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P4</a:t>
            </a:r>
          </a:p>
        </p:txBody>
      </p:sp>
      <p:sp>
        <p:nvSpPr>
          <p:cNvPr id="52251" name="Line 27"/>
          <p:cNvSpPr>
            <a:spLocks noChangeShapeType="1"/>
          </p:cNvSpPr>
          <p:nvPr/>
        </p:nvSpPr>
        <p:spPr bwMode="auto">
          <a:xfrm>
            <a:off x="3814763" y="5013325"/>
            <a:ext cx="8636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2" name="Line 28"/>
          <p:cNvSpPr>
            <a:spLocks noChangeShapeType="1"/>
          </p:cNvSpPr>
          <p:nvPr/>
        </p:nvSpPr>
        <p:spPr bwMode="auto">
          <a:xfrm>
            <a:off x="5254625" y="5013325"/>
            <a:ext cx="792163"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3" name="Line 29"/>
          <p:cNvSpPr>
            <a:spLocks noChangeShapeType="1"/>
          </p:cNvSpPr>
          <p:nvPr/>
        </p:nvSpPr>
        <p:spPr bwMode="auto">
          <a:xfrm>
            <a:off x="6623050" y="5013325"/>
            <a:ext cx="936625"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4" name="Line 30"/>
          <p:cNvSpPr>
            <a:spLocks noChangeShapeType="1"/>
          </p:cNvSpPr>
          <p:nvPr/>
        </p:nvSpPr>
        <p:spPr bwMode="auto">
          <a:xfrm>
            <a:off x="8135938" y="5013325"/>
            <a:ext cx="6477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5" name="Line 31"/>
          <p:cNvSpPr>
            <a:spLocks noChangeShapeType="1"/>
          </p:cNvSpPr>
          <p:nvPr/>
        </p:nvSpPr>
        <p:spPr bwMode="auto">
          <a:xfrm>
            <a:off x="684213" y="2852738"/>
            <a:ext cx="1008062" cy="720725"/>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6" name="Line 32"/>
          <p:cNvSpPr>
            <a:spLocks noChangeShapeType="1"/>
          </p:cNvSpPr>
          <p:nvPr/>
        </p:nvSpPr>
        <p:spPr bwMode="auto">
          <a:xfrm>
            <a:off x="2124075" y="4005263"/>
            <a:ext cx="1152525" cy="8636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7" name="Line 33"/>
          <p:cNvSpPr>
            <a:spLocks noChangeShapeType="1"/>
          </p:cNvSpPr>
          <p:nvPr/>
        </p:nvSpPr>
        <p:spPr bwMode="auto">
          <a:xfrm>
            <a:off x="2052638" y="2924175"/>
            <a:ext cx="1008062" cy="720725"/>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8" name="Line 34"/>
          <p:cNvSpPr>
            <a:spLocks noChangeShapeType="1"/>
          </p:cNvSpPr>
          <p:nvPr/>
        </p:nvSpPr>
        <p:spPr bwMode="auto">
          <a:xfrm>
            <a:off x="3492500" y="4076700"/>
            <a:ext cx="1152525" cy="8636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59" name="Line 35"/>
          <p:cNvSpPr>
            <a:spLocks noChangeShapeType="1"/>
          </p:cNvSpPr>
          <p:nvPr/>
        </p:nvSpPr>
        <p:spPr bwMode="auto">
          <a:xfrm>
            <a:off x="3492500" y="2852738"/>
            <a:ext cx="1008063" cy="720725"/>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60" name="Line 36"/>
          <p:cNvSpPr>
            <a:spLocks noChangeShapeType="1"/>
          </p:cNvSpPr>
          <p:nvPr/>
        </p:nvSpPr>
        <p:spPr bwMode="auto">
          <a:xfrm>
            <a:off x="4932363" y="4005263"/>
            <a:ext cx="1152525" cy="8636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63" name="Line 39"/>
          <p:cNvSpPr>
            <a:spLocks noChangeShapeType="1"/>
          </p:cNvSpPr>
          <p:nvPr/>
        </p:nvSpPr>
        <p:spPr bwMode="auto">
          <a:xfrm>
            <a:off x="4932363" y="2852738"/>
            <a:ext cx="1008062" cy="720725"/>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64" name="Line 40"/>
          <p:cNvSpPr>
            <a:spLocks noChangeShapeType="1"/>
          </p:cNvSpPr>
          <p:nvPr/>
        </p:nvSpPr>
        <p:spPr bwMode="auto">
          <a:xfrm>
            <a:off x="6372225" y="4005263"/>
            <a:ext cx="1152525" cy="86360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65" name="Line 41"/>
          <p:cNvSpPr>
            <a:spLocks noChangeShapeType="1"/>
          </p:cNvSpPr>
          <p:nvPr/>
        </p:nvSpPr>
        <p:spPr bwMode="auto">
          <a:xfrm>
            <a:off x="900113" y="5876925"/>
            <a:ext cx="2376487"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2266" name="Text Box 42"/>
          <p:cNvSpPr txBox="1">
            <a:spLocks noChangeArrowheads="1"/>
          </p:cNvSpPr>
          <p:nvPr/>
        </p:nvSpPr>
        <p:spPr bwMode="auto">
          <a:xfrm>
            <a:off x="2679700" y="5386388"/>
            <a:ext cx="285750"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t</a:t>
            </a:r>
          </a:p>
        </p:txBody>
      </p:sp>
      <p:cxnSp>
        <p:nvCxnSpPr>
          <p:cNvPr id="3" name="直接连接符 2"/>
          <p:cNvCxnSpPr/>
          <p:nvPr/>
        </p:nvCxnSpPr>
        <p:spPr>
          <a:xfrm>
            <a:off x="1907381" y="2060848"/>
            <a:ext cx="0" cy="27365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p:cNvSpPr>
            <a:spLocks noChangeArrowheads="1"/>
          </p:cNvSpPr>
          <p:nvPr/>
        </p:nvSpPr>
        <p:spPr bwMode="auto">
          <a:xfrm>
            <a:off x="323528" y="1124744"/>
            <a:ext cx="4258816" cy="5339680"/>
          </a:xfrm>
          <a:prstGeom prst="rect">
            <a:avLst/>
          </a:prstGeom>
          <a:solidFill>
            <a:srgbClr val="E7F4F5"/>
          </a:solidFill>
          <a:ln w="9525">
            <a:noFill/>
            <a:miter lim="800000"/>
          </a:ln>
          <a:effectLst/>
        </p:spPr>
        <p:txBody>
          <a:bodyPr/>
          <a:lstStyle/>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PA(){</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en-US" altLang="zh-CN" dirty="0">
                <a:solidFill>
                  <a:schemeClr val="accent2">
                    <a:lumMod val="75000"/>
                  </a:schemeClr>
                </a:solidFill>
                <a:effectLst/>
                <a:latin typeface="Times New Roman" panose="02020603050405020304" pitchFamily="18" charset="0"/>
                <a:ea typeface="楷体_GB2312" pitchFamily="49" charset="-122"/>
              </a:rPr>
              <a:t>while (1)</a:t>
            </a:r>
          </a:p>
          <a:p>
            <a:pPr marL="342900" indent="-342900">
              <a:spcBef>
                <a:spcPts val="0"/>
              </a:spcBef>
              <a:buClr>
                <a:srgbClr val="1F05E3"/>
              </a:buClr>
              <a:buFont typeface="Wingdings" panose="05000000000000000000" pitchFamily="2" charset="2"/>
              <a:buNone/>
            </a:pPr>
            <a:r>
              <a:rPr lang="en-US" altLang="zh-CN" dirty="0">
                <a:solidFill>
                  <a:schemeClr val="accent2">
                    <a:lumMod val="75000"/>
                  </a:schemeClr>
                </a:solidFill>
                <a:effectLst/>
                <a:latin typeface="Times New Roman" panose="02020603050405020304" pitchFamily="18" charset="0"/>
                <a:ea typeface="楷体_GB2312" pitchFamily="49" charset="-122"/>
              </a:rPr>
              <a:t>	  {</a:t>
            </a:r>
            <a:r>
              <a:rPr lang="en-US" altLang="zh-CN" dirty="0">
                <a:solidFill>
                  <a:schemeClr val="accent2"/>
                </a:solidFill>
                <a:effectLst/>
                <a:latin typeface="Times New Roman" panose="02020603050405020304" pitchFamily="18" charset="0"/>
                <a:ea typeface="楷体_GB2312" pitchFamily="49" charset="-122"/>
              </a:rPr>
              <a:t>wait(</a:t>
            </a:r>
            <a:r>
              <a:rPr lang="en-US" altLang="zh-CN" dirty="0" err="1">
                <a:solidFill>
                  <a:schemeClr val="accent2"/>
                </a:solidFill>
                <a:effectLst/>
                <a:latin typeface="Times New Roman" panose="02020603050405020304" pitchFamily="18" charset="0"/>
                <a:ea typeface="楷体_GB2312" pitchFamily="49" charset="-122"/>
              </a:rPr>
              <a:t>mutex</a:t>
            </a:r>
            <a:r>
              <a:rPr lang="en-US" altLang="zh-CN" dirty="0">
                <a:solidFill>
                  <a:schemeClr val="accent2"/>
                </a:solidFill>
                <a:effectLst/>
                <a:latin typeface="Times New Roman" panose="02020603050405020304" pitchFamily="18" charset="0"/>
                <a:ea typeface="楷体_GB2312" pitchFamily="49" charset="-122"/>
              </a:rPr>
              <a:t>);</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zh-CN" altLang="en-US" dirty="0">
                <a:effectLst/>
                <a:latin typeface="Times New Roman" panose="02020603050405020304" pitchFamily="18" charset="0"/>
                <a:ea typeface="楷体_GB2312" pitchFamily="49" charset="-122"/>
              </a:rPr>
              <a:t> </a:t>
            </a:r>
            <a:r>
              <a:rPr lang="en-US" altLang="zh-CN" dirty="0">
                <a:effectLst/>
                <a:latin typeface="Times New Roman" panose="02020603050405020304" pitchFamily="18" charset="0"/>
                <a:ea typeface="楷体_GB2312" pitchFamily="49" charset="-122"/>
              </a:rPr>
              <a:t>critical </a:t>
            </a:r>
            <a:r>
              <a:rPr lang="en-US" altLang="zh-CN" dirty="0" err="1">
                <a:effectLst/>
                <a:latin typeface="Times New Roman" panose="02020603050405020304" pitchFamily="18" charset="0"/>
                <a:ea typeface="楷体_GB2312" pitchFamily="49" charset="-122"/>
              </a:rPr>
              <a:t>setion</a:t>
            </a:r>
            <a:endParaRPr lang="en-US" altLang="zh-CN" dirty="0">
              <a:effectLst/>
              <a:latin typeface="Times New Roman" panose="02020603050405020304" pitchFamily="18" charset="0"/>
              <a:ea typeface="楷体_GB2312" pitchFamily="49" charset="-122"/>
            </a:endParaRP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zh-CN" altLang="en-US" dirty="0">
                <a:effectLst/>
                <a:latin typeface="Times New Roman" panose="02020603050405020304" pitchFamily="18" charset="0"/>
                <a:ea typeface="楷体_GB2312" pitchFamily="49" charset="-122"/>
              </a:rPr>
              <a:t> </a:t>
            </a:r>
            <a:r>
              <a:rPr lang="en-US" altLang="zh-CN" dirty="0">
                <a:solidFill>
                  <a:schemeClr val="accent2"/>
                </a:solidFill>
                <a:effectLst/>
                <a:latin typeface="Times New Roman" panose="02020603050405020304" pitchFamily="18" charset="0"/>
                <a:ea typeface="楷体_GB2312" pitchFamily="49" charset="-122"/>
              </a:rPr>
              <a:t>signal(</a:t>
            </a:r>
            <a:r>
              <a:rPr lang="en-US" altLang="zh-CN" dirty="0" err="1">
                <a:solidFill>
                  <a:schemeClr val="accent2"/>
                </a:solidFill>
                <a:effectLst/>
                <a:latin typeface="Times New Roman" panose="02020603050405020304" pitchFamily="18" charset="0"/>
                <a:ea typeface="楷体_GB2312" pitchFamily="49" charset="-122"/>
              </a:rPr>
              <a:t>mutex</a:t>
            </a:r>
            <a:r>
              <a:rPr lang="en-US" altLang="zh-CN" dirty="0">
                <a:solidFill>
                  <a:schemeClr val="accent2"/>
                </a:solidFill>
                <a:effectLst/>
                <a:latin typeface="Times New Roman" panose="02020603050405020304" pitchFamily="18" charset="0"/>
                <a:ea typeface="楷体_GB2312" pitchFamily="49" charset="-122"/>
              </a:rPr>
              <a:t>);</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zh-CN" altLang="en-US" dirty="0">
                <a:effectLst/>
                <a:latin typeface="Times New Roman" panose="02020603050405020304" pitchFamily="18" charset="0"/>
                <a:ea typeface="楷体_GB2312" pitchFamily="49" charset="-122"/>
              </a:rPr>
              <a:t> </a:t>
            </a:r>
            <a:r>
              <a:rPr lang="en-US" altLang="zh-CN" dirty="0">
                <a:effectLst/>
                <a:latin typeface="Times New Roman" panose="02020603050405020304" pitchFamily="18" charset="0"/>
                <a:ea typeface="楷体_GB2312" pitchFamily="49" charset="-122"/>
              </a:rPr>
              <a:t>remainder section}  }</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PB(){</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en-US" altLang="zh-CN" dirty="0">
                <a:solidFill>
                  <a:schemeClr val="accent2">
                    <a:lumMod val="75000"/>
                  </a:schemeClr>
                </a:solidFill>
                <a:effectLst/>
                <a:latin typeface="Times New Roman" panose="02020603050405020304" pitchFamily="18" charset="0"/>
                <a:ea typeface="楷体_GB2312" pitchFamily="49" charset="-122"/>
              </a:rPr>
              <a:t>while (1)</a:t>
            </a:r>
          </a:p>
          <a:p>
            <a:pPr marL="342900" indent="-342900">
              <a:spcBef>
                <a:spcPts val="0"/>
              </a:spcBef>
              <a:buClr>
                <a:srgbClr val="1F05E3"/>
              </a:buClr>
              <a:buFont typeface="Wingdings" panose="05000000000000000000" pitchFamily="2" charset="2"/>
              <a:buNone/>
            </a:pPr>
            <a:r>
              <a:rPr lang="en-US" altLang="zh-CN" dirty="0">
                <a:solidFill>
                  <a:schemeClr val="accent2">
                    <a:lumMod val="75000"/>
                  </a:schemeClr>
                </a:solidFill>
                <a:effectLst/>
                <a:latin typeface="Times New Roman" panose="02020603050405020304" pitchFamily="18" charset="0"/>
                <a:ea typeface="楷体_GB2312" pitchFamily="49" charset="-122"/>
              </a:rPr>
              <a:t>	  {</a:t>
            </a:r>
            <a:r>
              <a:rPr lang="en-US" altLang="zh-CN" dirty="0">
                <a:solidFill>
                  <a:schemeClr val="accent2"/>
                </a:solidFill>
                <a:effectLst/>
                <a:latin typeface="Times New Roman" panose="02020603050405020304" pitchFamily="18" charset="0"/>
                <a:ea typeface="楷体_GB2312" pitchFamily="49" charset="-122"/>
              </a:rPr>
              <a:t>wait(</a:t>
            </a:r>
            <a:r>
              <a:rPr lang="en-US" altLang="zh-CN" dirty="0" err="1">
                <a:solidFill>
                  <a:schemeClr val="accent2"/>
                </a:solidFill>
                <a:effectLst/>
                <a:latin typeface="Times New Roman" panose="02020603050405020304" pitchFamily="18" charset="0"/>
                <a:ea typeface="楷体_GB2312" pitchFamily="49" charset="-122"/>
              </a:rPr>
              <a:t>mutex</a:t>
            </a:r>
            <a:r>
              <a:rPr lang="en-US" altLang="zh-CN" dirty="0">
                <a:solidFill>
                  <a:schemeClr val="accent2"/>
                </a:solidFill>
                <a:effectLst/>
                <a:latin typeface="Times New Roman" panose="02020603050405020304" pitchFamily="18" charset="0"/>
                <a:ea typeface="楷体_GB2312" pitchFamily="49" charset="-122"/>
              </a:rPr>
              <a:t>);</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zh-CN" altLang="en-US" dirty="0">
                <a:effectLst/>
                <a:latin typeface="Times New Roman" panose="02020603050405020304" pitchFamily="18" charset="0"/>
                <a:ea typeface="楷体_GB2312" pitchFamily="49" charset="-122"/>
              </a:rPr>
              <a:t> </a:t>
            </a:r>
            <a:r>
              <a:rPr lang="en-US" altLang="zh-CN" dirty="0">
                <a:effectLst/>
                <a:latin typeface="Times New Roman" panose="02020603050405020304" pitchFamily="18" charset="0"/>
                <a:ea typeface="楷体_GB2312" pitchFamily="49" charset="-122"/>
              </a:rPr>
              <a:t>critical </a:t>
            </a:r>
            <a:r>
              <a:rPr lang="en-US" altLang="zh-CN" dirty="0" err="1">
                <a:effectLst/>
                <a:latin typeface="Times New Roman" panose="02020603050405020304" pitchFamily="18" charset="0"/>
                <a:ea typeface="楷体_GB2312" pitchFamily="49" charset="-122"/>
              </a:rPr>
              <a:t>setion</a:t>
            </a:r>
            <a:endParaRPr lang="en-US" altLang="zh-CN" dirty="0">
              <a:effectLst/>
              <a:latin typeface="Times New Roman" panose="02020603050405020304" pitchFamily="18" charset="0"/>
              <a:ea typeface="楷体_GB2312" pitchFamily="49" charset="-122"/>
            </a:endParaRP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zh-CN" altLang="en-US" dirty="0">
                <a:effectLst/>
                <a:latin typeface="Times New Roman" panose="02020603050405020304" pitchFamily="18" charset="0"/>
                <a:ea typeface="楷体_GB2312" pitchFamily="49" charset="-122"/>
              </a:rPr>
              <a:t> </a:t>
            </a:r>
            <a:r>
              <a:rPr lang="en-US" altLang="zh-CN" dirty="0">
                <a:solidFill>
                  <a:schemeClr val="accent2"/>
                </a:solidFill>
                <a:effectLst/>
                <a:latin typeface="Times New Roman" panose="02020603050405020304" pitchFamily="18" charset="0"/>
                <a:ea typeface="楷体_GB2312" pitchFamily="49" charset="-122"/>
              </a:rPr>
              <a:t>signal(</a:t>
            </a:r>
            <a:r>
              <a:rPr lang="en-US" altLang="zh-CN" dirty="0" err="1">
                <a:solidFill>
                  <a:schemeClr val="accent2"/>
                </a:solidFill>
                <a:effectLst/>
                <a:latin typeface="Times New Roman" panose="02020603050405020304" pitchFamily="18" charset="0"/>
                <a:ea typeface="楷体_GB2312" pitchFamily="49" charset="-122"/>
              </a:rPr>
              <a:t>mutex</a:t>
            </a:r>
            <a:r>
              <a:rPr lang="en-US" altLang="zh-CN" dirty="0">
                <a:solidFill>
                  <a:schemeClr val="accent2"/>
                </a:solidFill>
                <a:effectLst/>
                <a:latin typeface="Times New Roman" panose="02020603050405020304" pitchFamily="18" charset="0"/>
                <a:ea typeface="楷体_GB2312" pitchFamily="49" charset="-122"/>
              </a:rPr>
              <a:t>);</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zh-CN" altLang="en-US" dirty="0">
                <a:effectLst/>
                <a:latin typeface="Times New Roman" panose="02020603050405020304" pitchFamily="18" charset="0"/>
                <a:ea typeface="楷体_GB2312" pitchFamily="49" charset="-122"/>
              </a:rPr>
              <a:t> </a:t>
            </a:r>
            <a:r>
              <a:rPr lang="en-US" altLang="zh-CN" dirty="0">
                <a:effectLst/>
                <a:latin typeface="Times New Roman" panose="02020603050405020304" pitchFamily="18" charset="0"/>
                <a:ea typeface="楷体_GB2312" pitchFamily="49" charset="-122"/>
              </a:rPr>
              <a:t>remainder section}  }</a:t>
            </a:r>
          </a:p>
          <a:p>
            <a:pPr marL="342900" indent="-342900">
              <a:spcBef>
                <a:spcPts val="0"/>
              </a:spcBef>
              <a:buClr>
                <a:srgbClr val="1F05E3"/>
              </a:buClr>
              <a:buFont typeface="Wingdings" panose="05000000000000000000" pitchFamily="2" charset="2"/>
              <a:buNone/>
            </a:pPr>
            <a:endParaRPr lang="en-US" altLang="zh-CN" dirty="0">
              <a:effectLst/>
              <a:latin typeface="Times New Roman" panose="02020603050405020304" pitchFamily="18" charset="0"/>
              <a:ea typeface="楷体_GB2312" pitchFamily="49" charset="-122"/>
            </a:endParaRPr>
          </a:p>
          <a:p>
            <a:pPr marL="342900" indent="-342900">
              <a:spcBef>
                <a:spcPts val="0"/>
              </a:spcBef>
              <a:buClr>
                <a:srgbClr val="1F05E3"/>
              </a:buClr>
              <a:buFont typeface="Wingdings" panose="05000000000000000000" pitchFamily="2" charset="2"/>
              <a:buNone/>
            </a:pPr>
            <a:endParaRPr lang="en-US" altLang="zh-CN" dirty="0">
              <a:effectLst/>
              <a:latin typeface="Times New Roman" panose="02020603050405020304" pitchFamily="18" charset="0"/>
              <a:ea typeface="楷体_GB2312" pitchFamily="49" charset="-122"/>
            </a:endParaRPr>
          </a:p>
        </p:txBody>
      </p:sp>
      <p:sp>
        <p:nvSpPr>
          <p:cNvPr id="3" name="Rectangle 3"/>
          <p:cNvSpPr txBox="1">
            <a:spLocks noChangeArrowheads="1"/>
          </p:cNvSpPr>
          <p:nvPr/>
        </p:nvSpPr>
        <p:spPr>
          <a:xfrm>
            <a:off x="4932040" y="1052736"/>
            <a:ext cx="3960936" cy="5411688"/>
          </a:xfrm>
          <a:prstGeom prst="rect">
            <a:avLst/>
          </a:prstGeom>
          <a:solidFill>
            <a:srgbClr val="E7F4F5"/>
          </a:solidFill>
        </p:spPr>
        <p:txBody>
          <a:bodyPr/>
          <a:lstStyle/>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main()</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 </a:t>
            </a:r>
          </a:p>
          <a:p>
            <a:pPr marL="342900" indent="-342900">
              <a:spcBef>
                <a:spcPts val="0"/>
              </a:spcBef>
              <a:buClr>
                <a:srgbClr val="1F05E3"/>
              </a:buClr>
            </a:pPr>
            <a:r>
              <a:rPr lang="en-US" altLang="zh-CN" dirty="0">
                <a:solidFill>
                  <a:srgbClr val="FF0000"/>
                </a:solidFill>
                <a:effectLst/>
                <a:latin typeface="Times New Roman" panose="02020603050405020304" pitchFamily="18" charset="0"/>
                <a:ea typeface="楷体_GB2312" pitchFamily="49" charset="-122"/>
              </a:rPr>
              <a:t>    semaphore</a:t>
            </a:r>
            <a:r>
              <a:rPr lang="en-US" altLang="zh-CN" dirty="0">
                <a:effectLst/>
                <a:latin typeface="Times New Roman" panose="02020603050405020304" pitchFamily="18" charset="0"/>
                <a:ea typeface="楷体_GB2312" pitchFamily="49" charset="-122"/>
              </a:rPr>
              <a:t>: </a:t>
            </a:r>
            <a:r>
              <a:rPr lang="en-US" altLang="zh-CN" dirty="0" err="1">
                <a:effectLst/>
                <a:latin typeface="Times New Roman" panose="02020603050405020304" pitchFamily="18" charset="0"/>
                <a:ea typeface="楷体_GB2312" pitchFamily="49" charset="-122"/>
              </a:rPr>
              <a:t>mutex</a:t>
            </a:r>
            <a:r>
              <a:rPr lang="en-US" altLang="zh-CN" dirty="0">
                <a:effectLst/>
                <a:latin typeface="Times New Roman" panose="02020603050405020304" pitchFamily="18" charset="0"/>
                <a:ea typeface="楷体_GB2312" pitchFamily="49" charset="-122"/>
              </a:rPr>
              <a:t> =1;</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en-US" altLang="zh-CN" dirty="0" err="1">
                <a:effectLst/>
                <a:latin typeface="Times New Roman" panose="02020603050405020304" pitchFamily="18" charset="0"/>
                <a:ea typeface="楷体_GB2312" pitchFamily="49" charset="-122"/>
              </a:rPr>
              <a:t>cobegin</a:t>
            </a:r>
            <a:r>
              <a:rPr lang="en-US" altLang="zh-CN" dirty="0">
                <a:effectLst/>
                <a:latin typeface="Times New Roman" panose="02020603050405020304" pitchFamily="18" charset="0"/>
                <a:ea typeface="楷体_GB2312" pitchFamily="49" charset="-122"/>
              </a:rPr>
              <a:t> </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PA();</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PB();</a:t>
            </a: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r>
              <a:rPr lang="en-US" altLang="zh-CN" dirty="0" err="1">
                <a:effectLst/>
                <a:latin typeface="Times New Roman" panose="02020603050405020304" pitchFamily="18" charset="0"/>
                <a:ea typeface="楷体_GB2312" pitchFamily="49" charset="-122"/>
              </a:rPr>
              <a:t>coend</a:t>
            </a:r>
            <a:endParaRPr lang="en-US" altLang="zh-CN" dirty="0">
              <a:effectLst/>
              <a:latin typeface="Times New Roman" panose="02020603050405020304" pitchFamily="18" charset="0"/>
              <a:ea typeface="楷体_GB2312" pitchFamily="49" charset="-122"/>
            </a:endParaRPr>
          </a:p>
          <a:p>
            <a:pPr marL="342900" indent="-342900">
              <a:spcBef>
                <a:spcPts val="0"/>
              </a:spcBef>
              <a:buClr>
                <a:srgbClr val="1F05E3"/>
              </a:buClr>
              <a:buFont typeface="Wingdings" panose="05000000000000000000" pitchFamily="2" charset="2"/>
              <a:buNone/>
            </a:pPr>
            <a:r>
              <a:rPr lang="en-US" altLang="zh-CN" dirty="0">
                <a:effectLst/>
                <a:latin typeface="Times New Roman" panose="02020603050405020304" pitchFamily="18" charset="0"/>
                <a:ea typeface="楷体_GB2312" pitchFamily="49" charset="-122"/>
              </a:rPr>
              <a:t>   }</a:t>
            </a:r>
          </a:p>
          <a:p>
            <a:pPr marL="342900" indent="-342900">
              <a:spcBef>
                <a:spcPts val="0"/>
              </a:spcBef>
              <a:buClr>
                <a:srgbClr val="1F05E3"/>
              </a:buClr>
              <a:buFont typeface="Wingdings" panose="05000000000000000000" pitchFamily="2" charset="2"/>
              <a:buNone/>
            </a:pPr>
            <a:r>
              <a:rPr kumimoji="0" lang="en-US" altLang="zh-CN" sz="2400" b="1" i="0" u="none" strike="noStrike" kern="0" cap="none" spc="0" normalizeH="0" baseline="0" noProof="0" dirty="0">
                <a:ln>
                  <a:noFill/>
                </a:ln>
                <a:solidFill>
                  <a:schemeClr val="tx1"/>
                </a:solidFill>
                <a:effectLst/>
                <a:uLnTx/>
                <a:uFillTx/>
                <a:latin typeface="+mn-lt"/>
                <a:ea typeface="楷体_GB2312" pitchFamily="49" charset="-122"/>
                <a:cs typeface="+mn-cs"/>
              </a:rPr>
              <a:t>	</a:t>
            </a:r>
          </a:p>
        </p:txBody>
      </p:sp>
      <p:sp>
        <p:nvSpPr>
          <p:cNvPr id="4" name="TextBox 3"/>
          <p:cNvSpPr txBox="1"/>
          <p:nvPr/>
        </p:nvSpPr>
        <p:spPr>
          <a:xfrm>
            <a:off x="251520" y="620688"/>
            <a:ext cx="4968552" cy="461665"/>
          </a:xfrm>
          <a:prstGeom prst="rect">
            <a:avLst/>
          </a:prstGeom>
          <a:noFill/>
        </p:spPr>
        <p:txBody>
          <a:bodyPr wrap="square" rtlCol="0">
            <a:spAutoFit/>
          </a:bodyPr>
          <a:lstStyle/>
          <a:p>
            <a:r>
              <a:rPr lang="zh-CN" altLang="en-US" sz="2400" dirty="0">
                <a:effectLst/>
                <a:latin typeface="黑体" panose="02010609060101010101" pitchFamily="2" charset="-122"/>
                <a:ea typeface="黑体" panose="02010609060101010101" pitchFamily="2" charset="-122"/>
              </a:rPr>
              <a:t>用伪代码描述如下</a:t>
            </a:r>
            <a:r>
              <a:rPr lang="en-US" altLang="zh-CN" sz="2400" dirty="0">
                <a:effectLst/>
                <a:latin typeface="黑体" panose="02010609060101010101" pitchFamily="2" charset="-122"/>
                <a:ea typeface="黑体" panose="02010609060101010101" pitchFamily="2" charset="-122"/>
              </a:rPr>
              <a:t>:</a:t>
            </a:r>
            <a:endParaRPr lang="zh-CN" altLang="en-US" sz="2400" dirty="0">
              <a:effectLst/>
              <a:latin typeface="黑体" panose="02010609060101010101" pitchFamily="2" charset="-122"/>
              <a:ea typeface="黑体" panose="02010609060101010101" pitchFamily="2" charset="-122"/>
            </a:endParaRPr>
          </a:p>
        </p:txBody>
      </p:sp>
      <p:sp>
        <p:nvSpPr>
          <p:cNvPr id="5" name="线形标注 1 4"/>
          <p:cNvSpPr/>
          <p:nvPr/>
        </p:nvSpPr>
        <p:spPr bwMode="auto">
          <a:xfrm>
            <a:off x="3059832" y="836712"/>
            <a:ext cx="864096" cy="523220"/>
          </a:xfrm>
          <a:prstGeom prst="borderCallout1">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latin typeface="Tahoma" panose="020B0604030504040204" pitchFamily="34" charset="0"/>
              <a:ea typeface="华文隶书" panose="02010800040101010101" pitchFamily="2" charset="-122"/>
            </a:endParaRPr>
          </a:p>
        </p:txBody>
      </p:sp>
      <p:sp>
        <p:nvSpPr>
          <p:cNvPr id="6" name="线形标注 1 5"/>
          <p:cNvSpPr/>
          <p:nvPr/>
        </p:nvSpPr>
        <p:spPr bwMode="auto">
          <a:xfrm>
            <a:off x="2195736" y="1556792"/>
            <a:ext cx="1656184" cy="523220"/>
          </a:xfrm>
          <a:prstGeom prst="borderCallout1">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latin typeface="Tahoma" panose="020B0604030504040204" pitchFamily="34" charset="0"/>
              <a:ea typeface="华文隶书" panose="02010800040101010101" pitchFamily="2" charset="-122"/>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395536" y="620688"/>
            <a:ext cx="5330552" cy="523220"/>
          </a:xfrm>
          <a:prstGeom prst="rect">
            <a:avLst/>
          </a:prstGeom>
          <a:noFill/>
          <a:ln w="9525">
            <a:noFill/>
            <a:miter lim="800000"/>
          </a:ln>
          <a:effectLst/>
        </p:spPr>
        <p:txBody>
          <a:bodyPr wrap="square">
            <a:spAutoFit/>
          </a:bodyPr>
          <a:lstStyle/>
          <a:p>
            <a:pPr>
              <a:spcBef>
                <a:spcPct val="0"/>
              </a:spcBef>
              <a:buClr>
                <a:srgbClr val="0066FF"/>
              </a:buClr>
              <a:buFont typeface="Wingdings" panose="05000000000000000000" pitchFamily="2" charset="2"/>
              <a:buChar char="v"/>
            </a:pPr>
            <a:r>
              <a:rPr kumimoji="1" lang="zh-CN" altLang="en-US" dirty="0">
                <a:solidFill>
                  <a:schemeClr val="accent2"/>
                </a:solidFill>
                <a:effectLst/>
                <a:latin typeface="黑体" panose="02010609060101010101" pitchFamily="2" charset="-122"/>
                <a:ea typeface="黑体" panose="02010609060101010101" pitchFamily="2" charset="-122"/>
              </a:rPr>
              <a:t>利用信号量实现前趋关系 </a:t>
            </a:r>
          </a:p>
        </p:txBody>
      </p:sp>
      <p:sp>
        <p:nvSpPr>
          <p:cNvPr id="591875" name="Rectangle 3"/>
          <p:cNvSpPr>
            <a:spLocks noChangeArrowheads="1"/>
          </p:cNvSpPr>
          <p:nvPr/>
        </p:nvSpPr>
        <p:spPr bwMode="auto">
          <a:xfrm>
            <a:off x="395536" y="1340768"/>
            <a:ext cx="8001000" cy="954107"/>
          </a:xfrm>
          <a:prstGeom prst="rect">
            <a:avLst/>
          </a:prstGeom>
          <a:noFill/>
          <a:ln w="9525">
            <a:noFill/>
            <a:miter lim="800000"/>
          </a:ln>
          <a:effectLst/>
        </p:spPr>
        <p:txBody>
          <a:bodyPr>
            <a:spAutoFit/>
          </a:bodyPr>
          <a:lstStyle/>
          <a:p>
            <a:pPr indent="400050" algn="just">
              <a:spcBef>
                <a:spcPct val="0"/>
              </a:spcBef>
              <a:tabLst>
                <a:tab pos="2105025" algn="l"/>
              </a:tabLst>
            </a:pPr>
            <a:r>
              <a:rPr kumimoji="1" lang="zh-CN" altLang="en-US" dirty="0">
                <a:effectLst/>
                <a:latin typeface="黑体" panose="02010609060101010101" pitchFamily="2" charset="-122"/>
                <a:ea typeface="黑体" panose="02010609060101010101" pitchFamily="2" charset="-122"/>
              </a:rPr>
              <a:t>例</a:t>
            </a:r>
            <a:r>
              <a:rPr kumimoji="1" lang="en-US" altLang="zh-CN" dirty="0">
                <a:effectLst/>
                <a:latin typeface="黑体" panose="02010609060101010101" pitchFamily="2" charset="-122"/>
                <a:ea typeface="黑体" panose="02010609060101010101" pitchFamily="2" charset="-122"/>
              </a:rPr>
              <a:t>1</a:t>
            </a:r>
            <a:r>
              <a:rPr kumimoji="1" lang="zh-CN" altLang="en-US" dirty="0">
                <a:effectLst/>
                <a:latin typeface="黑体" panose="02010609060101010101" pitchFamily="2" charset="-122"/>
                <a:ea typeface="黑体" panose="02010609060101010101" pitchFamily="2" charset="-122"/>
              </a:rPr>
              <a:t>：</a:t>
            </a:r>
            <a:r>
              <a:rPr kumimoji="1" lang="en-US" altLang="zh-CN" dirty="0">
                <a:effectLst/>
                <a:latin typeface="黑体" panose="02010609060101010101" pitchFamily="2" charset="-122"/>
                <a:ea typeface="黑体" panose="02010609060101010101" pitchFamily="2" charset="-122"/>
              </a:rPr>
              <a:t>P1</a:t>
            </a:r>
            <a:r>
              <a:rPr kumimoji="1" lang="zh-CN" altLang="en-US" dirty="0">
                <a:effectLst/>
                <a:latin typeface="黑体" panose="02010609060101010101" pitchFamily="2" charset="-122"/>
                <a:ea typeface="黑体" panose="02010609060101010101" pitchFamily="2" charset="-122"/>
              </a:rPr>
              <a:t>、</a:t>
            </a:r>
            <a:r>
              <a:rPr kumimoji="1" lang="en-US" altLang="zh-CN" dirty="0">
                <a:effectLst/>
                <a:latin typeface="黑体" panose="02010609060101010101" pitchFamily="2" charset="-122"/>
                <a:ea typeface="黑体" panose="02010609060101010101" pitchFamily="2" charset="-122"/>
              </a:rPr>
              <a:t>P2</a:t>
            </a:r>
            <a:r>
              <a:rPr kumimoji="1" lang="zh-CN" altLang="en-US" dirty="0">
                <a:effectLst/>
                <a:latin typeface="黑体" panose="02010609060101010101" pitchFamily="2" charset="-122"/>
                <a:ea typeface="黑体" panose="02010609060101010101" pitchFamily="2" charset="-122"/>
              </a:rPr>
              <a:t>进程，存在同步关系：</a:t>
            </a:r>
            <a:r>
              <a:rPr kumimoji="1" lang="en-US" altLang="zh-CN" dirty="0">
                <a:solidFill>
                  <a:srgbClr val="FF0000"/>
                </a:solidFill>
                <a:effectLst/>
                <a:latin typeface="黑体" panose="02010609060101010101" pitchFamily="2" charset="-122"/>
                <a:ea typeface="黑体" panose="02010609060101010101" pitchFamily="2" charset="-122"/>
              </a:rPr>
              <a:t>P2→P1</a:t>
            </a:r>
            <a:r>
              <a:rPr kumimoji="1" lang="zh-CN" altLang="en-US" dirty="0">
                <a:effectLst/>
                <a:latin typeface="黑体" panose="02010609060101010101" pitchFamily="2" charset="-122"/>
                <a:ea typeface="黑体" panose="02010609060101010101" pitchFamily="2" charset="-122"/>
              </a:rPr>
              <a:t>，请用信号量机制实现其同步。        </a:t>
            </a:r>
            <a:endParaRPr kumimoji="1" lang="en-US" altLang="zh-CN" dirty="0">
              <a:effectLst/>
              <a:latin typeface="黑体" panose="02010609060101010101" pitchFamily="2" charset="-122"/>
              <a:ea typeface="黑体" panose="02010609060101010101" pitchFamily="2" charset="-122"/>
            </a:endParaRPr>
          </a:p>
        </p:txBody>
      </p:sp>
      <p:sp>
        <p:nvSpPr>
          <p:cNvPr id="591877" name="Text Box 5"/>
          <p:cNvSpPr txBox="1">
            <a:spLocks noChangeArrowheads="1"/>
          </p:cNvSpPr>
          <p:nvPr/>
        </p:nvSpPr>
        <p:spPr bwMode="auto">
          <a:xfrm>
            <a:off x="539552" y="2636912"/>
            <a:ext cx="7992888" cy="2246769"/>
          </a:xfrm>
          <a:prstGeom prst="rect">
            <a:avLst/>
          </a:prstGeom>
          <a:solidFill>
            <a:srgbClr val="E7F4F5"/>
          </a:solidFill>
          <a:ln w="9525">
            <a:noFill/>
            <a:miter lim="800000"/>
          </a:ln>
          <a:effectLst/>
        </p:spPr>
        <p:txBody>
          <a:bodyPr wrap="square">
            <a:spAutoFit/>
          </a:bodyPr>
          <a:lstStyle/>
          <a:p>
            <a:pPr algn="just" eaLnBrk="0" hangingPunct="0">
              <a:spcBef>
                <a:spcPct val="0"/>
              </a:spcBef>
            </a:pPr>
            <a:r>
              <a:rPr kumimoji="1" lang="zh-CN" altLang="en-US" dirty="0">
                <a:effectLst/>
                <a:latin typeface="黑体" panose="02010609060101010101" pitchFamily="2" charset="-122"/>
                <a:ea typeface="黑体" panose="02010609060101010101" pitchFamily="2" charset="-122"/>
              </a:rPr>
              <a:t>解：设置公共信号量</a:t>
            </a:r>
            <a:r>
              <a:rPr kumimoji="1" lang="en-US" altLang="zh-CN" dirty="0">
                <a:effectLst/>
                <a:latin typeface="黑体" panose="02010609060101010101" pitchFamily="2" charset="-122"/>
                <a:ea typeface="黑体" panose="02010609060101010101" pitchFamily="2" charset="-122"/>
              </a:rPr>
              <a:t>S</a:t>
            </a:r>
            <a:r>
              <a:rPr kumimoji="1" lang="zh-CN" altLang="en-US" dirty="0">
                <a:effectLst/>
                <a:latin typeface="黑体" panose="02010609060101010101" pitchFamily="2" charset="-122"/>
                <a:ea typeface="黑体" panose="02010609060101010101" pitchFamily="2" charset="-122"/>
              </a:rPr>
              <a:t>，赋初值为</a:t>
            </a:r>
            <a:r>
              <a:rPr kumimoji="1" lang="en-US" altLang="zh-CN" dirty="0">
                <a:effectLst/>
                <a:latin typeface="黑体" panose="02010609060101010101" pitchFamily="2" charset="-122"/>
                <a:ea typeface="黑体" panose="02010609060101010101" pitchFamily="2" charset="-122"/>
              </a:rPr>
              <a:t>0</a:t>
            </a:r>
            <a:r>
              <a:rPr kumimoji="1" lang="zh-CN" altLang="en-US" dirty="0">
                <a:effectLst/>
                <a:latin typeface="黑体" panose="02010609060101010101" pitchFamily="2" charset="-122"/>
                <a:ea typeface="黑体" panose="02010609060101010101" pitchFamily="2" charset="-122"/>
              </a:rPr>
              <a:t>。</a:t>
            </a:r>
            <a:endParaRPr kumimoji="1" lang="en-US" altLang="zh-CN" dirty="0">
              <a:effectLst/>
              <a:latin typeface="黑体" panose="02010609060101010101" pitchFamily="2" charset="-122"/>
              <a:ea typeface="黑体" panose="02010609060101010101" pitchFamily="2" charset="-122"/>
            </a:endParaRPr>
          </a:p>
          <a:p>
            <a:pPr algn="just" eaLnBrk="0" hangingPunct="0">
              <a:spcBef>
                <a:spcPct val="0"/>
              </a:spcBef>
            </a:pPr>
            <a:endParaRPr kumimoji="1" lang="zh-CN" altLang="en-US" dirty="0">
              <a:effectLst/>
              <a:latin typeface="黑体" panose="02010609060101010101" pitchFamily="2" charset="-122"/>
              <a:ea typeface="黑体" panose="02010609060101010101" pitchFamily="2" charset="-122"/>
            </a:endParaRPr>
          </a:p>
          <a:p>
            <a:pPr algn="just" eaLnBrk="0" hangingPunct="0">
              <a:spcBef>
                <a:spcPct val="0"/>
              </a:spcBef>
            </a:pPr>
            <a:r>
              <a:rPr kumimoji="1" lang="zh-CN" altLang="en-US" dirty="0">
                <a:effectLst/>
                <a:latin typeface="黑体" panose="02010609060101010101" pitchFamily="2" charset="-122"/>
                <a:ea typeface="黑体" panose="02010609060101010101" pitchFamily="2" charset="-122"/>
              </a:rPr>
              <a:t>           </a:t>
            </a:r>
            <a:r>
              <a:rPr kumimoji="1" lang="en-US" altLang="zh-CN" dirty="0">
                <a:effectLst/>
                <a:latin typeface="黑体" panose="02010609060101010101" pitchFamily="2" charset="-122"/>
                <a:ea typeface="黑体" panose="02010609060101010101" pitchFamily="2" charset="-122"/>
              </a:rPr>
              <a:t>P1</a:t>
            </a:r>
            <a:r>
              <a:rPr kumimoji="1" lang="zh-CN" altLang="en-US" dirty="0">
                <a:effectLst/>
                <a:latin typeface="黑体" panose="02010609060101010101" pitchFamily="2" charset="-122"/>
                <a:ea typeface="黑体" panose="02010609060101010101" pitchFamily="2" charset="-122"/>
              </a:rPr>
              <a:t>进程          </a:t>
            </a:r>
            <a:r>
              <a:rPr kumimoji="1" lang="en-US" altLang="zh-CN" dirty="0">
                <a:effectLst/>
                <a:latin typeface="黑体" panose="02010609060101010101" pitchFamily="2" charset="-122"/>
                <a:ea typeface="黑体" panose="02010609060101010101" pitchFamily="2" charset="-122"/>
              </a:rPr>
              <a:t>P2</a:t>
            </a:r>
            <a:r>
              <a:rPr kumimoji="1" lang="zh-CN" altLang="en-US" dirty="0">
                <a:effectLst/>
                <a:latin typeface="黑体" panose="02010609060101010101" pitchFamily="2" charset="-122"/>
                <a:ea typeface="黑体" panose="02010609060101010101" pitchFamily="2" charset="-122"/>
              </a:rPr>
              <a:t>进程</a:t>
            </a:r>
          </a:p>
          <a:p>
            <a:pPr algn="just" eaLnBrk="0" hangingPunct="0">
              <a:spcBef>
                <a:spcPct val="0"/>
              </a:spcBef>
            </a:pPr>
            <a:r>
              <a:rPr kumimoji="1" lang="zh-CN" altLang="en-US" dirty="0">
                <a:effectLst/>
                <a:latin typeface="黑体" panose="02010609060101010101" pitchFamily="2" charset="-122"/>
                <a:ea typeface="黑体" panose="02010609060101010101" pitchFamily="2" charset="-122"/>
              </a:rPr>
              <a:t>             </a:t>
            </a:r>
            <a:r>
              <a:rPr kumimoji="1" lang="en-US" altLang="zh-CN" dirty="0">
                <a:effectLst/>
                <a:latin typeface="黑体" panose="02010609060101010101" pitchFamily="2" charset="-122"/>
                <a:ea typeface="黑体" panose="02010609060101010101" pitchFamily="2" charset="-122"/>
              </a:rPr>
              <a:t>P(S)             a2</a:t>
            </a:r>
          </a:p>
          <a:p>
            <a:pPr algn="just" eaLnBrk="0" hangingPunct="0">
              <a:spcBef>
                <a:spcPct val="0"/>
              </a:spcBef>
            </a:pPr>
            <a:r>
              <a:rPr kumimoji="1" lang="en-US" altLang="zh-CN" dirty="0">
                <a:effectLst/>
                <a:latin typeface="黑体" panose="02010609060101010101" pitchFamily="2" charset="-122"/>
                <a:ea typeface="黑体" panose="02010609060101010101" pitchFamily="2" charset="-122"/>
              </a:rPr>
              <a:t>             a1	           </a:t>
            </a:r>
            <a:r>
              <a:rPr kumimoji="1" lang="zh-CN" altLang="en-US" dirty="0">
                <a:effectLst/>
                <a:latin typeface="黑体" panose="02010609060101010101" pitchFamily="2" charset="-122"/>
                <a:ea typeface="黑体" panose="02010609060101010101" pitchFamily="2" charset="-122"/>
              </a:rPr>
              <a:t>   </a:t>
            </a:r>
            <a:r>
              <a:rPr kumimoji="1" lang="en-US" altLang="zh-CN" dirty="0">
                <a:effectLst/>
                <a:latin typeface="黑体" panose="02010609060101010101" pitchFamily="2" charset="-122"/>
                <a:ea typeface="黑体" panose="02010609060101010101" pitchFamily="2" charset="-122"/>
              </a:rPr>
              <a:t>V(S)</a:t>
            </a:r>
          </a:p>
        </p:txBody>
      </p:sp>
      <p:sp>
        <p:nvSpPr>
          <p:cNvPr id="6" name="TextBox 5"/>
          <p:cNvSpPr txBox="1"/>
          <p:nvPr/>
        </p:nvSpPr>
        <p:spPr>
          <a:xfrm>
            <a:off x="395536" y="5085184"/>
            <a:ext cx="8352928" cy="461665"/>
          </a:xfrm>
          <a:prstGeom prst="rect">
            <a:avLst/>
          </a:prstGeom>
          <a:noFill/>
        </p:spPr>
        <p:txBody>
          <a:bodyPr wrap="square" rtlCol="0">
            <a:spAutoFit/>
          </a:bodyPr>
          <a:lstStyle/>
          <a:p>
            <a:r>
              <a:rPr kumimoji="1" lang="zh-CN" altLang="en-US" sz="2400" dirty="0">
                <a:solidFill>
                  <a:srgbClr val="FF0000"/>
                </a:solidFill>
                <a:effectLst/>
                <a:latin typeface="黑体" panose="02010609060101010101" pitchFamily="2" charset="-122"/>
                <a:ea typeface="黑体" panose="02010609060101010101" pitchFamily="2" charset="-122"/>
              </a:rPr>
              <a:t>注：</a:t>
            </a:r>
            <a:r>
              <a:rPr kumimoji="1" lang="en-US" altLang="zh-CN" sz="2400" dirty="0">
                <a:solidFill>
                  <a:srgbClr val="FF0000"/>
                </a:solidFill>
                <a:effectLst/>
                <a:latin typeface="黑体" panose="02010609060101010101" pitchFamily="2" charset="-122"/>
                <a:ea typeface="黑体" panose="02010609060101010101" pitchFamily="2" charset="-122"/>
              </a:rPr>
              <a:t>a1</a:t>
            </a:r>
            <a:r>
              <a:rPr kumimoji="1" lang="zh-CN" altLang="en-US" sz="2400" dirty="0">
                <a:solidFill>
                  <a:srgbClr val="FF0000"/>
                </a:solidFill>
                <a:effectLst/>
                <a:latin typeface="黑体" panose="02010609060101010101" pitchFamily="2" charset="-122"/>
                <a:ea typeface="黑体" panose="02010609060101010101" pitchFamily="2" charset="-122"/>
              </a:rPr>
              <a:t>表示</a:t>
            </a:r>
            <a:r>
              <a:rPr kumimoji="1" lang="en-US" altLang="zh-CN" sz="2400" dirty="0">
                <a:solidFill>
                  <a:srgbClr val="FF0000"/>
                </a:solidFill>
                <a:effectLst/>
                <a:latin typeface="黑体" panose="02010609060101010101" pitchFamily="2" charset="-122"/>
                <a:ea typeface="黑体" panose="02010609060101010101" pitchFamily="2" charset="-122"/>
              </a:rPr>
              <a:t>P1</a:t>
            </a:r>
            <a:r>
              <a:rPr kumimoji="1" lang="zh-CN" altLang="en-US" sz="2400" dirty="0">
                <a:solidFill>
                  <a:srgbClr val="FF0000"/>
                </a:solidFill>
                <a:effectLst/>
                <a:latin typeface="黑体" panose="02010609060101010101" pitchFamily="2" charset="-122"/>
                <a:ea typeface="黑体" panose="02010609060101010101" pitchFamily="2" charset="-122"/>
              </a:rPr>
              <a:t>进程的语句，</a:t>
            </a:r>
            <a:r>
              <a:rPr kumimoji="1" lang="en-US" altLang="zh-CN" sz="2400" dirty="0">
                <a:solidFill>
                  <a:srgbClr val="FF0000"/>
                </a:solidFill>
                <a:effectLst/>
                <a:latin typeface="黑体" panose="02010609060101010101" pitchFamily="2" charset="-122"/>
                <a:ea typeface="黑体" panose="02010609060101010101" pitchFamily="2" charset="-122"/>
              </a:rPr>
              <a:t>a2</a:t>
            </a:r>
            <a:r>
              <a:rPr kumimoji="1" lang="zh-CN" altLang="en-US" sz="2400" dirty="0">
                <a:solidFill>
                  <a:srgbClr val="FF0000"/>
                </a:solidFill>
                <a:effectLst/>
                <a:latin typeface="黑体" panose="02010609060101010101" pitchFamily="2" charset="-122"/>
                <a:ea typeface="黑体" panose="02010609060101010101" pitchFamily="2" charset="-122"/>
              </a:rPr>
              <a:t>表示</a:t>
            </a:r>
            <a:r>
              <a:rPr kumimoji="1" lang="en-US" altLang="zh-CN" sz="2400" dirty="0">
                <a:solidFill>
                  <a:srgbClr val="FF0000"/>
                </a:solidFill>
                <a:effectLst/>
                <a:latin typeface="黑体" panose="02010609060101010101" pitchFamily="2" charset="-122"/>
                <a:ea typeface="黑体" panose="02010609060101010101" pitchFamily="2" charset="-122"/>
              </a:rPr>
              <a:t>P2</a:t>
            </a:r>
            <a:r>
              <a:rPr kumimoji="1" lang="zh-CN" altLang="en-US" sz="2400" dirty="0">
                <a:solidFill>
                  <a:srgbClr val="FF0000"/>
                </a:solidFill>
                <a:effectLst/>
                <a:latin typeface="黑体" panose="02010609060101010101" pitchFamily="2" charset="-122"/>
                <a:ea typeface="黑体" panose="02010609060101010101" pitchFamily="2" charset="-122"/>
              </a:rPr>
              <a:t>进程的语句。</a:t>
            </a:r>
            <a:endParaRPr lang="zh-CN" altLang="en-US" sz="2400" dirty="0">
              <a:solidFill>
                <a:srgbClr val="FF0000"/>
              </a:solidFill>
            </a:endParaRPr>
          </a:p>
        </p:txBody>
      </p:sp>
      <p:sp>
        <p:nvSpPr>
          <p:cNvPr id="2" name="矩形 1"/>
          <p:cNvSpPr/>
          <p:nvPr/>
        </p:nvSpPr>
        <p:spPr>
          <a:xfrm>
            <a:off x="1907704" y="5877272"/>
            <a:ext cx="5184576" cy="461665"/>
          </a:xfrm>
          <a:prstGeom prst="rect">
            <a:avLst/>
          </a:prstGeom>
        </p:spPr>
        <p:txBody>
          <a:bodyPr wrap="square">
            <a:spAutoFit/>
          </a:bodyPr>
          <a:lstStyle/>
          <a:p>
            <a:r>
              <a:rPr kumimoji="1" lang="en-US" altLang="zh-CN" sz="2400" dirty="0">
                <a:solidFill>
                  <a:srgbClr val="FF0000"/>
                </a:solidFill>
                <a:effectLst/>
                <a:latin typeface="黑体" panose="02010609060101010101" pitchFamily="2" charset="-122"/>
                <a:ea typeface="黑体" panose="02010609060101010101" pitchFamily="2" charset="-122"/>
              </a:rPr>
              <a:t>PV</a:t>
            </a:r>
            <a:r>
              <a:rPr kumimoji="1" lang="zh-CN" altLang="en-US" sz="2400" dirty="0">
                <a:solidFill>
                  <a:srgbClr val="FF0000"/>
                </a:solidFill>
                <a:effectLst/>
                <a:latin typeface="黑体" panose="02010609060101010101" pitchFamily="2" charset="-122"/>
                <a:ea typeface="黑体" panose="02010609060101010101" pitchFamily="2" charset="-122"/>
              </a:rPr>
              <a:t>总是成对出现在不同进程中</a:t>
            </a:r>
            <a:endParaRPr lang="zh-CN" altLang="en-US" sz="2400" dirty="0">
              <a:solidFill>
                <a:srgbClr val="FF0000"/>
              </a:solidFill>
            </a:endParaRP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bwMode="auto">
          <a:xfrm>
            <a:off x="304800" y="609600"/>
            <a:ext cx="8532813" cy="549275"/>
          </a:xfrm>
          <a:noFill/>
          <a:ln>
            <a:miter lim="800000"/>
          </a:ln>
        </p:spPr>
        <p:txBody>
          <a:bodyPr vert="horz" wrap="square" lIns="91440" tIns="45720" rIns="91440" bIns="45720" numCol="1" anchor="t" anchorCtr="0" compatLnSpc="1"/>
          <a:lstStyle/>
          <a:p>
            <a:pPr algn="l"/>
            <a:r>
              <a:rPr lang="zh-CN" altLang="en-US" sz="2400" dirty="0">
                <a:latin typeface="黑体" panose="02010609060101010101" pitchFamily="2" charset="-122"/>
                <a:ea typeface="黑体" panose="02010609060101010101" pitchFamily="2" charset="-122"/>
              </a:rPr>
              <a:t>例</a:t>
            </a:r>
            <a:r>
              <a:rPr lang="en-US" altLang="zh-CN" sz="2400" dirty="0">
                <a:latin typeface="黑体" panose="02010609060101010101" pitchFamily="2" charset="-122"/>
                <a:ea typeface="黑体" panose="02010609060101010101" pitchFamily="2" charset="-122"/>
              </a:rPr>
              <a:t>2.</a:t>
            </a:r>
            <a:r>
              <a:rPr lang="zh-CN" altLang="en-US" sz="2400" dirty="0">
                <a:latin typeface="黑体" panose="02010609060101010101" pitchFamily="2" charset="-122"/>
                <a:ea typeface="黑体" panose="02010609060101010101" pitchFamily="2" charset="-122"/>
              </a:rPr>
              <a:t>利用信号量来描述下面前趋关系</a:t>
            </a:r>
          </a:p>
        </p:txBody>
      </p:sp>
      <p:sp>
        <p:nvSpPr>
          <p:cNvPr id="535557" name="Oval 5"/>
          <p:cNvSpPr>
            <a:spLocks noChangeArrowheads="1"/>
          </p:cNvSpPr>
          <p:nvPr/>
        </p:nvSpPr>
        <p:spPr bwMode="auto">
          <a:xfrm>
            <a:off x="4787900" y="1412875"/>
            <a:ext cx="720725" cy="647700"/>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S1</a:t>
            </a:r>
          </a:p>
        </p:txBody>
      </p:sp>
      <p:sp>
        <p:nvSpPr>
          <p:cNvPr id="535559" name="Oval 7"/>
          <p:cNvSpPr>
            <a:spLocks noChangeArrowheads="1"/>
          </p:cNvSpPr>
          <p:nvPr/>
        </p:nvSpPr>
        <p:spPr bwMode="auto">
          <a:xfrm>
            <a:off x="2843213" y="2420938"/>
            <a:ext cx="720725" cy="647700"/>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dirty="0">
                <a:effectLst/>
                <a:ea typeface="宋体" panose="02010600030101010101" pitchFamily="2" charset="-122"/>
              </a:rPr>
              <a:t>S2</a:t>
            </a:r>
          </a:p>
        </p:txBody>
      </p:sp>
      <p:sp>
        <p:nvSpPr>
          <p:cNvPr id="535560" name="Oval 8"/>
          <p:cNvSpPr>
            <a:spLocks noChangeArrowheads="1"/>
          </p:cNvSpPr>
          <p:nvPr/>
        </p:nvSpPr>
        <p:spPr bwMode="auto">
          <a:xfrm>
            <a:off x="6443663" y="3068638"/>
            <a:ext cx="720725" cy="647700"/>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S3</a:t>
            </a:r>
          </a:p>
        </p:txBody>
      </p:sp>
      <p:sp>
        <p:nvSpPr>
          <p:cNvPr id="535561" name="Oval 9"/>
          <p:cNvSpPr>
            <a:spLocks noChangeArrowheads="1"/>
          </p:cNvSpPr>
          <p:nvPr/>
        </p:nvSpPr>
        <p:spPr bwMode="auto">
          <a:xfrm>
            <a:off x="1116013" y="3860800"/>
            <a:ext cx="720725" cy="647700"/>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S4</a:t>
            </a:r>
          </a:p>
        </p:txBody>
      </p:sp>
      <p:sp>
        <p:nvSpPr>
          <p:cNvPr id="535562" name="Oval 10"/>
          <p:cNvSpPr>
            <a:spLocks noChangeArrowheads="1"/>
          </p:cNvSpPr>
          <p:nvPr/>
        </p:nvSpPr>
        <p:spPr bwMode="auto">
          <a:xfrm>
            <a:off x="3492500" y="3933825"/>
            <a:ext cx="720725" cy="647700"/>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S5</a:t>
            </a:r>
          </a:p>
        </p:txBody>
      </p:sp>
      <p:sp>
        <p:nvSpPr>
          <p:cNvPr id="535563" name="Oval 11"/>
          <p:cNvSpPr>
            <a:spLocks noChangeArrowheads="1"/>
          </p:cNvSpPr>
          <p:nvPr/>
        </p:nvSpPr>
        <p:spPr bwMode="auto">
          <a:xfrm>
            <a:off x="2843213" y="5373688"/>
            <a:ext cx="720725" cy="647700"/>
          </a:xfrm>
          <a:prstGeom prst="ellipse">
            <a:avLst/>
          </a:prstGeom>
          <a:solidFill>
            <a:schemeClr val="accent1"/>
          </a:solidFill>
          <a:ln w="9525">
            <a:solidFill>
              <a:schemeClr val="tx1"/>
            </a:solidFill>
            <a:miter lim="800000"/>
          </a:ln>
          <a:effectLst/>
        </p:spPr>
        <p:txBody>
          <a:bodyPr wrap="none" anchor="ctr"/>
          <a:lstStyle/>
          <a:p>
            <a:pPr algn="ctr">
              <a:spcBef>
                <a:spcPct val="0"/>
              </a:spcBef>
            </a:pPr>
            <a:r>
              <a:rPr kumimoji="1" lang="en-US" altLang="zh-CN" sz="2400" b="0">
                <a:effectLst/>
                <a:ea typeface="宋体" panose="02010600030101010101" pitchFamily="2" charset="-122"/>
              </a:rPr>
              <a:t>S6</a:t>
            </a:r>
          </a:p>
        </p:txBody>
      </p:sp>
      <p:sp>
        <p:nvSpPr>
          <p:cNvPr id="535564" name="Line 12"/>
          <p:cNvSpPr>
            <a:spLocks noChangeShapeType="1"/>
          </p:cNvSpPr>
          <p:nvPr/>
        </p:nvSpPr>
        <p:spPr bwMode="auto">
          <a:xfrm flipH="1">
            <a:off x="3492500" y="1916113"/>
            <a:ext cx="1366838" cy="576262"/>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65" name="Line 13"/>
          <p:cNvSpPr>
            <a:spLocks noChangeShapeType="1"/>
          </p:cNvSpPr>
          <p:nvPr/>
        </p:nvSpPr>
        <p:spPr bwMode="auto">
          <a:xfrm>
            <a:off x="5508625" y="1844675"/>
            <a:ext cx="1150938" cy="1223963"/>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66" name="Line 14"/>
          <p:cNvSpPr>
            <a:spLocks noChangeShapeType="1"/>
          </p:cNvSpPr>
          <p:nvPr/>
        </p:nvSpPr>
        <p:spPr bwMode="auto">
          <a:xfrm flipH="1">
            <a:off x="1619250" y="2924175"/>
            <a:ext cx="1223963" cy="936625"/>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67" name="Line 15"/>
          <p:cNvSpPr>
            <a:spLocks noChangeShapeType="1"/>
          </p:cNvSpPr>
          <p:nvPr/>
        </p:nvSpPr>
        <p:spPr bwMode="auto">
          <a:xfrm>
            <a:off x="3348038" y="3068638"/>
            <a:ext cx="431800" cy="865187"/>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68" name="Line 16"/>
          <p:cNvSpPr>
            <a:spLocks noChangeShapeType="1"/>
          </p:cNvSpPr>
          <p:nvPr/>
        </p:nvSpPr>
        <p:spPr bwMode="auto">
          <a:xfrm>
            <a:off x="1692275" y="4437063"/>
            <a:ext cx="1223963" cy="1008062"/>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69" name="Line 17"/>
          <p:cNvSpPr>
            <a:spLocks noChangeShapeType="1"/>
          </p:cNvSpPr>
          <p:nvPr/>
        </p:nvSpPr>
        <p:spPr bwMode="auto">
          <a:xfrm flipH="1">
            <a:off x="3419475" y="4581525"/>
            <a:ext cx="360363" cy="792163"/>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70" name="Line 18"/>
          <p:cNvSpPr>
            <a:spLocks noChangeShapeType="1"/>
          </p:cNvSpPr>
          <p:nvPr/>
        </p:nvSpPr>
        <p:spPr bwMode="auto">
          <a:xfrm flipH="1">
            <a:off x="3563938" y="3644900"/>
            <a:ext cx="3024187" cy="1944688"/>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535571" name="Text Box 19"/>
          <p:cNvSpPr txBox="1">
            <a:spLocks noChangeArrowheads="1"/>
          </p:cNvSpPr>
          <p:nvPr/>
        </p:nvSpPr>
        <p:spPr bwMode="auto">
          <a:xfrm>
            <a:off x="3975100" y="1857375"/>
            <a:ext cx="344488"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a</a:t>
            </a:r>
          </a:p>
        </p:txBody>
      </p:sp>
      <p:sp>
        <p:nvSpPr>
          <p:cNvPr id="535572" name="Text Box 20"/>
          <p:cNvSpPr txBox="1">
            <a:spLocks noChangeArrowheads="1"/>
          </p:cNvSpPr>
          <p:nvPr/>
        </p:nvSpPr>
        <p:spPr bwMode="auto">
          <a:xfrm>
            <a:off x="6011863" y="1916113"/>
            <a:ext cx="352425"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b</a:t>
            </a:r>
          </a:p>
        </p:txBody>
      </p:sp>
      <p:sp>
        <p:nvSpPr>
          <p:cNvPr id="535573" name="Text Box 21"/>
          <p:cNvSpPr txBox="1">
            <a:spLocks noChangeArrowheads="1"/>
          </p:cNvSpPr>
          <p:nvPr/>
        </p:nvSpPr>
        <p:spPr bwMode="auto">
          <a:xfrm>
            <a:off x="2124075" y="2924175"/>
            <a:ext cx="325438"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c</a:t>
            </a:r>
          </a:p>
        </p:txBody>
      </p:sp>
      <p:sp>
        <p:nvSpPr>
          <p:cNvPr id="535574" name="Text Box 22"/>
          <p:cNvSpPr txBox="1">
            <a:spLocks noChangeArrowheads="1"/>
          </p:cNvSpPr>
          <p:nvPr/>
        </p:nvSpPr>
        <p:spPr bwMode="auto">
          <a:xfrm>
            <a:off x="3563938" y="3141663"/>
            <a:ext cx="352425"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d</a:t>
            </a:r>
          </a:p>
        </p:txBody>
      </p:sp>
      <p:sp>
        <p:nvSpPr>
          <p:cNvPr id="535575" name="Text Box 23"/>
          <p:cNvSpPr txBox="1">
            <a:spLocks noChangeArrowheads="1"/>
          </p:cNvSpPr>
          <p:nvPr/>
        </p:nvSpPr>
        <p:spPr bwMode="auto">
          <a:xfrm>
            <a:off x="5219700" y="4005263"/>
            <a:ext cx="344488"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e</a:t>
            </a:r>
          </a:p>
        </p:txBody>
      </p:sp>
      <p:sp>
        <p:nvSpPr>
          <p:cNvPr id="535576" name="Text Box 24"/>
          <p:cNvSpPr txBox="1">
            <a:spLocks noChangeArrowheads="1"/>
          </p:cNvSpPr>
          <p:nvPr/>
        </p:nvSpPr>
        <p:spPr bwMode="auto">
          <a:xfrm>
            <a:off x="3348038" y="4581525"/>
            <a:ext cx="352425"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g</a:t>
            </a:r>
          </a:p>
        </p:txBody>
      </p:sp>
      <p:sp>
        <p:nvSpPr>
          <p:cNvPr id="535577" name="Text Box 25"/>
          <p:cNvSpPr txBox="1">
            <a:spLocks noChangeArrowheads="1"/>
          </p:cNvSpPr>
          <p:nvPr/>
        </p:nvSpPr>
        <p:spPr bwMode="auto">
          <a:xfrm>
            <a:off x="1908175" y="4797425"/>
            <a:ext cx="280988" cy="457200"/>
          </a:xfrm>
          <a:prstGeom prst="rect">
            <a:avLst/>
          </a:prstGeom>
          <a:noFill/>
          <a:ln w="9525">
            <a:noFill/>
            <a:miter lim="800000"/>
          </a:ln>
          <a:effectLst/>
        </p:spPr>
        <p:txBody>
          <a:bodyPr wrap="none">
            <a:spAutoFit/>
          </a:bodyPr>
          <a:lstStyle/>
          <a:p>
            <a:pPr>
              <a:spcBef>
                <a:spcPct val="0"/>
              </a:spcBef>
            </a:pPr>
            <a:r>
              <a:rPr kumimoji="1" lang="en-US" altLang="zh-CN" sz="2400" b="0">
                <a:effectLst/>
                <a:ea typeface="宋体" panose="02010600030101010101" pitchFamily="2" charset="-122"/>
              </a:rPr>
              <a:t>f</a:t>
            </a:r>
          </a:p>
        </p:txBody>
      </p:sp>
      <p:sp>
        <p:nvSpPr>
          <p:cNvPr id="535578" name="Text Box 26"/>
          <p:cNvSpPr txBox="1">
            <a:spLocks noChangeArrowheads="1"/>
          </p:cNvSpPr>
          <p:nvPr/>
        </p:nvSpPr>
        <p:spPr bwMode="auto">
          <a:xfrm>
            <a:off x="3132138" y="6165850"/>
            <a:ext cx="2944812" cy="457200"/>
          </a:xfrm>
          <a:prstGeom prst="rect">
            <a:avLst/>
          </a:prstGeom>
          <a:noFill/>
          <a:ln w="9525">
            <a:noFill/>
            <a:miter lim="800000"/>
          </a:ln>
          <a:effectLst/>
        </p:spPr>
        <p:txBody>
          <a:bodyPr wrap="none">
            <a:spAutoFit/>
          </a:bodyPr>
          <a:lstStyle/>
          <a:p>
            <a:pPr>
              <a:spcBef>
                <a:spcPct val="0"/>
              </a:spcBef>
            </a:pPr>
            <a:r>
              <a:rPr kumimoji="1" lang="zh-CN" altLang="en-US" sz="2400">
                <a:effectLst>
                  <a:outerShdw blurRad="38100" dist="38100" dir="2700000" algn="tl">
                    <a:srgbClr val="C0C0C0"/>
                  </a:outerShdw>
                </a:effectLst>
                <a:latin typeface="楷体_GB2312" pitchFamily="49" charset="-122"/>
                <a:ea typeface="楷体_GB2312" pitchFamily="49" charset="-122"/>
              </a:rPr>
              <a:t>图</a:t>
            </a:r>
            <a:r>
              <a:rPr kumimoji="1" lang="en-US" altLang="zh-CN" sz="2400">
                <a:effectLst>
                  <a:outerShdw blurRad="38100" dist="38100" dir="2700000" algn="tl">
                    <a:srgbClr val="C0C0C0"/>
                  </a:outerShdw>
                </a:effectLst>
                <a:latin typeface="楷体_GB2312" pitchFamily="49" charset="-122"/>
                <a:ea typeface="楷体_GB2312" pitchFamily="49" charset="-122"/>
              </a:rPr>
              <a:t>2</a:t>
            </a:r>
            <a:r>
              <a:rPr kumimoji="1" lang="zh-CN" altLang="en-US" sz="2400">
                <a:effectLst>
                  <a:outerShdw blurRad="38100" dist="38100" dir="2700000" algn="tl">
                    <a:srgbClr val="C0C0C0"/>
                  </a:outerShdw>
                </a:effectLst>
                <a:latin typeface="楷体_GB2312" pitchFamily="49" charset="-122"/>
                <a:ea typeface="楷体_GB2312" pitchFamily="49" charset="-122"/>
              </a:rPr>
              <a:t>－</a:t>
            </a:r>
            <a:r>
              <a:rPr kumimoji="1" lang="en-US" altLang="zh-CN" sz="2400">
                <a:effectLst>
                  <a:outerShdw blurRad="38100" dist="38100" dir="2700000" algn="tl">
                    <a:srgbClr val="C0C0C0"/>
                  </a:outerShdw>
                </a:effectLst>
                <a:latin typeface="楷体_GB2312" pitchFamily="49" charset="-122"/>
                <a:ea typeface="楷体_GB2312" pitchFamily="49" charset="-122"/>
              </a:rPr>
              <a:t>10 </a:t>
            </a:r>
            <a:r>
              <a:rPr kumimoji="1" lang="zh-CN" altLang="en-US" sz="2400">
                <a:effectLst>
                  <a:outerShdw blurRad="38100" dist="38100" dir="2700000" algn="tl">
                    <a:srgbClr val="C0C0C0"/>
                  </a:outerShdw>
                </a:effectLst>
                <a:latin typeface="楷体_GB2312" pitchFamily="49" charset="-122"/>
                <a:ea typeface="楷体_GB2312" pitchFamily="49" charset="-122"/>
              </a:rPr>
              <a:t>前趋图举例</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1025" name="Picture 1"/>
          <p:cNvPicPr>
            <a:picLocks noChangeAspect="1" noChangeArrowheads="1"/>
          </p:cNvPicPr>
          <p:nvPr/>
        </p:nvPicPr>
        <p:blipFill>
          <a:blip r:embed="rId3"/>
          <a:srcRect/>
          <a:stretch>
            <a:fillRect/>
          </a:stretch>
        </p:blipFill>
        <p:spPr bwMode="auto">
          <a:xfrm>
            <a:off x="5004048" y="1268760"/>
            <a:ext cx="4139952" cy="4608512"/>
          </a:xfrm>
          <a:prstGeom prst="rect">
            <a:avLst/>
          </a:prstGeom>
          <a:noFill/>
          <a:ln w="9525">
            <a:noFill/>
            <a:miter lim="800000"/>
            <a:headEnd/>
            <a:tailEnd/>
          </a:ln>
        </p:spPr>
      </p:pic>
      <p:sp>
        <p:nvSpPr>
          <p:cNvPr id="46083" name="Rectangle 3"/>
          <p:cNvSpPr>
            <a:spLocks noGrp="1" noChangeArrowheads="1"/>
          </p:cNvSpPr>
          <p:nvPr>
            <p:ph type="body" sz="half" idx="1"/>
          </p:nvPr>
        </p:nvSpPr>
        <p:spPr>
          <a:xfrm>
            <a:off x="107504" y="548680"/>
            <a:ext cx="8143875" cy="5402263"/>
          </a:xfrm>
        </p:spPr>
        <p:txBody>
          <a:bodyPr/>
          <a:lstStyle/>
          <a:p>
            <a:pPr>
              <a:buNone/>
            </a:pPr>
            <a:r>
              <a:rPr lang="en-US" altLang="zh-CN" sz="2400" b="1" dirty="0">
                <a:ea typeface="楷体_GB2312" pitchFamily="49" charset="-122"/>
              </a:rPr>
              <a:t>p1(){S1; signal(a); signal(b);}</a:t>
            </a:r>
          </a:p>
          <a:p>
            <a:pPr>
              <a:buNone/>
            </a:pPr>
            <a:r>
              <a:rPr lang="en-US" altLang="zh-CN" sz="2400" b="1" dirty="0">
                <a:ea typeface="楷体_GB2312" pitchFamily="49" charset="-122"/>
              </a:rPr>
              <a:t>p2(){wait(a);S2; signal(c); signal(d);}</a:t>
            </a:r>
          </a:p>
          <a:p>
            <a:pPr>
              <a:buNone/>
            </a:pPr>
            <a:r>
              <a:rPr lang="en-US" altLang="zh-CN" sz="2400" b="1" dirty="0">
                <a:ea typeface="楷体_GB2312" pitchFamily="49" charset="-122"/>
              </a:rPr>
              <a:t>p3(){wait(b);S3; signal(e);}</a:t>
            </a:r>
          </a:p>
          <a:p>
            <a:pPr>
              <a:buNone/>
            </a:pPr>
            <a:r>
              <a:rPr lang="en-US" altLang="zh-CN" sz="2400" b="1" dirty="0">
                <a:ea typeface="楷体_GB2312" pitchFamily="49" charset="-122"/>
              </a:rPr>
              <a:t>p4(){wait(c);S4; signal(f);}</a:t>
            </a:r>
          </a:p>
          <a:p>
            <a:pPr>
              <a:buNone/>
            </a:pPr>
            <a:r>
              <a:rPr lang="en-US" altLang="zh-CN" sz="2400" b="1" dirty="0">
                <a:ea typeface="楷体_GB2312" pitchFamily="49" charset="-122"/>
              </a:rPr>
              <a:t>p5(){wait(d);S5; signal(g);}</a:t>
            </a:r>
          </a:p>
          <a:p>
            <a:pPr>
              <a:buNone/>
            </a:pPr>
            <a:r>
              <a:rPr lang="en-US" altLang="zh-CN" sz="2400" b="1" dirty="0">
                <a:ea typeface="楷体_GB2312" pitchFamily="49" charset="-122"/>
              </a:rPr>
              <a:t>p6(){wait(e); wait(f);wait(g);S6; }</a:t>
            </a:r>
          </a:p>
          <a:p>
            <a:pPr>
              <a:buFont typeface="Wingdings" panose="05000000000000000000" pitchFamily="2" charset="2"/>
              <a:buNone/>
            </a:pPr>
            <a:r>
              <a:rPr lang="en-US" altLang="zh-CN" sz="2400" b="1" dirty="0">
                <a:ea typeface="楷体_GB2312" pitchFamily="49" charset="-122"/>
              </a:rPr>
              <a:t>main()</a:t>
            </a:r>
          </a:p>
          <a:p>
            <a:pPr>
              <a:buNone/>
            </a:pPr>
            <a:r>
              <a:rPr lang="en-US" altLang="zh-CN" sz="2400" b="1" dirty="0">
                <a:ea typeface="楷体_GB2312" pitchFamily="49" charset="-122"/>
              </a:rPr>
              <a:t>{</a:t>
            </a:r>
            <a:r>
              <a:rPr lang="en-US" altLang="zh-CN" sz="2400" b="1" dirty="0" err="1">
                <a:ea typeface="楷体_GB2312" pitchFamily="49" charset="-122"/>
              </a:rPr>
              <a:t>semaphore:a,b,c,d,e,f,g</a:t>
            </a:r>
            <a:r>
              <a:rPr lang="en-US" altLang="zh-CN" sz="2400" b="1" dirty="0">
                <a:ea typeface="楷体_GB2312" pitchFamily="49" charset="-122"/>
              </a:rPr>
              <a:t>=0,0,0,0,0,0,0;</a:t>
            </a:r>
          </a:p>
          <a:p>
            <a:pPr>
              <a:buFont typeface="Wingdings" panose="05000000000000000000" pitchFamily="2" charset="2"/>
              <a:buNone/>
            </a:pPr>
            <a:r>
              <a:rPr lang="en-US" altLang="zh-CN" sz="2400" b="1" dirty="0">
                <a:ea typeface="楷体_GB2312" pitchFamily="49" charset="-122"/>
              </a:rPr>
              <a:t>  </a:t>
            </a:r>
            <a:r>
              <a:rPr lang="en-US" altLang="zh-CN" sz="2400" b="1" dirty="0" err="1">
                <a:ea typeface="楷体_GB2312" pitchFamily="49" charset="-122"/>
              </a:rPr>
              <a:t>cobegin</a:t>
            </a:r>
            <a:endParaRPr lang="en-US" altLang="zh-CN" sz="2400" b="1" dirty="0">
              <a:ea typeface="楷体_GB2312" pitchFamily="49" charset="-122"/>
            </a:endParaRPr>
          </a:p>
          <a:p>
            <a:pPr>
              <a:buFont typeface="Wingdings" panose="05000000000000000000" pitchFamily="2" charset="2"/>
              <a:buNone/>
            </a:pPr>
            <a:r>
              <a:rPr lang="en-US" altLang="zh-CN" sz="2400" b="1" dirty="0">
                <a:ea typeface="楷体_GB2312" pitchFamily="49" charset="-122"/>
              </a:rPr>
              <a:t>    p1();p2();p3();p4();p5();p6();</a:t>
            </a:r>
          </a:p>
          <a:p>
            <a:pPr>
              <a:buFont typeface="Wingdings" panose="05000000000000000000" pitchFamily="2" charset="2"/>
              <a:buNone/>
            </a:pPr>
            <a:r>
              <a:rPr lang="en-US" altLang="zh-CN" sz="2400" b="1" dirty="0">
                <a:ea typeface="楷体_GB2312" pitchFamily="49" charset="-122"/>
              </a:rPr>
              <a:t>  </a:t>
            </a:r>
            <a:r>
              <a:rPr lang="en-US" altLang="zh-CN" sz="2400" b="1" dirty="0" err="1">
                <a:ea typeface="楷体_GB2312" pitchFamily="49" charset="-122"/>
              </a:rPr>
              <a:t>coend</a:t>
            </a:r>
            <a:r>
              <a:rPr lang="en-US" altLang="zh-CN" sz="2400" b="1" dirty="0">
                <a:ea typeface="楷体_GB2312" pitchFamily="49" charset="-122"/>
              </a:rPr>
              <a:t>;</a:t>
            </a:r>
          </a:p>
          <a:p>
            <a:pPr>
              <a:buFont typeface="Wingdings" panose="05000000000000000000" pitchFamily="2" charset="2"/>
              <a:buNone/>
            </a:pPr>
            <a:r>
              <a:rPr lang="en-US" altLang="zh-CN" sz="2400" b="1" dirty="0">
                <a:ea typeface="楷体_GB2312" pitchFamily="49" charset="-122"/>
              </a:rPr>
              <a:t>}</a:t>
            </a:r>
          </a:p>
        </p:txBody>
      </p:sp>
      <p:sp>
        <p:nvSpPr>
          <p:cNvPr id="2" name="矩形 1"/>
          <p:cNvSpPr/>
          <p:nvPr/>
        </p:nvSpPr>
        <p:spPr>
          <a:xfrm>
            <a:off x="1619672" y="6165304"/>
            <a:ext cx="5544616" cy="400110"/>
          </a:xfrm>
          <a:prstGeom prst="rect">
            <a:avLst/>
          </a:prstGeom>
        </p:spPr>
        <p:txBody>
          <a:bodyPr wrap="square">
            <a:spAutoFit/>
          </a:bodyPr>
          <a:lstStyle/>
          <a:p>
            <a:r>
              <a:rPr lang="en-US" altLang="zh-CN" sz="2000" dirty="0">
                <a:effectLst/>
                <a:latin typeface="黑体" panose="02010609060101010101" pitchFamily="2" charset="-122"/>
                <a:ea typeface="黑体" panose="02010609060101010101" pitchFamily="2" charset="-122"/>
              </a:rPr>
              <a:t>wait(</a:t>
            </a:r>
            <a:r>
              <a:rPr lang="zh-CN" altLang="en-US" sz="2000" dirty="0">
                <a:effectLst/>
                <a:latin typeface="黑体" panose="02010609060101010101" pitchFamily="2" charset="-122"/>
                <a:ea typeface="黑体" panose="02010609060101010101" pitchFamily="2" charset="-122"/>
              </a:rPr>
              <a:t>父结点</a:t>
            </a:r>
            <a:r>
              <a:rPr lang="en-US" altLang="zh-CN" sz="2000" dirty="0">
                <a:effectLst/>
                <a:latin typeface="黑体" panose="02010609060101010101" pitchFamily="2" charset="-122"/>
                <a:ea typeface="黑体" panose="02010609060101010101" pitchFamily="2" charset="-122"/>
              </a:rPr>
              <a:t>)</a:t>
            </a:r>
            <a:r>
              <a:rPr lang="zh-CN" altLang="en-US" sz="2000" dirty="0">
                <a:effectLst/>
                <a:latin typeface="黑体" panose="02010609060101010101" pitchFamily="2" charset="-122"/>
                <a:ea typeface="黑体" panose="02010609060101010101" pitchFamily="2" charset="-122"/>
              </a:rPr>
              <a:t>；当前结点；</a:t>
            </a:r>
            <a:r>
              <a:rPr lang="en-US" altLang="zh-CN" sz="2000" dirty="0">
                <a:effectLst/>
                <a:latin typeface="黑体" panose="02010609060101010101" pitchFamily="2" charset="-122"/>
                <a:ea typeface="黑体" panose="02010609060101010101" pitchFamily="2" charset="-122"/>
              </a:rPr>
              <a:t>signal(</a:t>
            </a:r>
            <a:r>
              <a:rPr lang="zh-CN" altLang="en-US" sz="2000" dirty="0">
                <a:effectLst/>
                <a:latin typeface="黑体" panose="02010609060101010101" pitchFamily="2" charset="-122"/>
                <a:ea typeface="黑体" panose="02010609060101010101" pitchFamily="2" charset="-122"/>
              </a:rPr>
              <a:t>子结点</a:t>
            </a:r>
            <a:r>
              <a:rPr lang="en-US" altLang="zh-CN" sz="2000" dirty="0">
                <a:effectLst/>
                <a:latin typeface="黑体" panose="02010609060101010101" pitchFamily="2" charset="-122"/>
                <a:ea typeface="黑体" panose="02010609060101010101" pitchFamily="2" charset="-122"/>
              </a:rPr>
              <a:t>);</a:t>
            </a:r>
            <a:endParaRPr lang="zh-CN" altLang="en-US" sz="2000" dirty="0">
              <a:effectLst/>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467544" y="620688"/>
            <a:ext cx="6019800" cy="519113"/>
          </a:xfrm>
          <a:prstGeom prst="rect">
            <a:avLst/>
          </a:prstGeom>
          <a:noFill/>
          <a:ln w="9525">
            <a:noFill/>
            <a:miter lim="800000"/>
          </a:ln>
          <a:effectLst/>
        </p:spPr>
        <p:txBody>
          <a:bodyPr>
            <a:spAutoFit/>
          </a:bodyPr>
          <a:lstStyle/>
          <a:p>
            <a:r>
              <a:rPr kumimoji="1" lang="zh-CN" altLang="en-US" dirty="0">
                <a:effectLst/>
                <a:latin typeface="黑体" panose="02010609060101010101" pitchFamily="2" charset="-122"/>
                <a:ea typeface="黑体" panose="02010609060101010101" pitchFamily="2" charset="-122"/>
              </a:rPr>
              <a:t>小结</a:t>
            </a:r>
          </a:p>
        </p:txBody>
      </p:sp>
      <p:sp>
        <p:nvSpPr>
          <p:cNvPr id="592899" name="Text Box 3"/>
          <p:cNvSpPr txBox="1">
            <a:spLocks noChangeArrowheads="1"/>
          </p:cNvSpPr>
          <p:nvPr/>
        </p:nvSpPr>
        <p:spPr bwMode="auto">
          <a:xfrm>
            <a:off x="609600" y="1371600"/>
            <a:ext cx="8077200" cy="1200329"/>
          </a:xfrm>
          <a:prstGeom prst="rect">
            <a:avLst/>
          </a:prstGeom>
          <a:noFill/>
          <a:ln w="9525">
            <a:noFill/>
            <a:miter lim="800000"/>
          </a:ln>
          <a:effectLst/>
        </p:spPr>
        <p:txBody>
          <a:bodyPr>
            <a:spAutoFit/>
          </a:bodyPr>
          <a:lstStyle/>
          <a:p>
            <a:r>
              <a:rPr kumimoji="1" lang="en-US" altLang="zh-CN" sz="2400" dirty="0">
                <a:effectLst/>
                <a:latin typeface="黑体" panose="02010609060101010101" pitchFamily="2" charset="-122"/>
                <a:ea typeface="黑体" panose="02010609060101010101" pitchFamily="2" charset="-122"/>
              </a:rPr>
              <a:t>1. PV</a:t>
            </a:r>
            <a:r>
              <a:rPr kumimoji="1" lang="zh-CN" altLang="en-US" sz="2400" dirty="0">
                <a:effectLst/>
                <a:latin typeface="黑体" panose="02010609060101010101" pitchFamily="2" charset="-122"/>
                <a:ea typeface="黑体" panose="02010609060101010101" pitchFamily="2" charset="-122"/>
              </a:rPr>
              <a:t>操作有共享变量信号量存在，所以其程序是一个临界区。</a:t>
            </a:r>
            <a:r>
              <a:rPr kumimoji="1" lang="en-US" altLang="zh-CN" sz="2400" dirty="0">
                <a:effectLst/>
                <a:latin typeface="黑体" panose="02010609060101010101" pitchFamily="2" charset="-122"/>
                <a:ea typeface="黑体" panose="02010609060101010101" pitchFamily="2" charset="-122"/>
              </a:rPr>
              <a:t>PV</a:t>
            </a:r>
            <a:r>
              <a:rPr kumimoji="1" lang="zh-CN" altLang="en-US" sz="2400" dirty="0">
                <a:effectLst/>
                <a:latin typeface="黑体" panose="02010609060101010101" pitchFamily="2" charset="-122"/>
                <a:ea typeface="黑体" panose="02010609060101010101" pitchFamily="2" charset="-122"/>
              </a:rPr>
              <a:t>操作是原子操作，执行时不可中断。</a:t>
            </a:r>
            <a:r>
              <a:rPr kumimoji="1" lang="zh-CN" altLang="en-US" sz="2400" dirty="0">
                <a:solidFill>
                  <a:srgbClr val="FF0000"/>
                </a:solidFill>
                <a:effectLst/>
                <a:latin typeface="黑体" panose="02010609060101010101" pitchFamily="2" charset="-122"/>
                <a:ea typeface="黑体" panose="02010609060101010101" pitchFamily="2" charset="-122"/>
              </a:rPr>
              <a:t>信号量只能通过</a:t>
            </a:r>
            <a:r>
              <a:rPr kumimoji="1" lang="en-US" altLang="zh-CN" sz="2400" dirty="0">
                <a:solidFill>
                  <a:srgbClr val="FF0000"/>
                </a:solidFill>
                <a:effectLst/>
                <a:latin typeface="黑体" panose="02010609060101010101" pitchFamily="2" charset="-122"/>
                <a:ea typeface="黑体" panose="02010609060101010101" pitchFamily="2" charset="-122"/>
              </a:rPr>
              <a:t>PV</a:t>
            </a:r>
            <a:r>
              <a:rPr kumimoji="1" lang="zh-CN" altLang="en-US" sz="2400" dirty="0">
                <a:solidFill>
                  <a:srgbClr val="FF0000"/>
                </a:solidFill>
                <a:effectLst/>
                <a:latin typeface="黑体" panose="02010609060101010101" pitchFamily="2" charset="-122"/>
                <a:ea typeface="黑体" panose="02010609060101010101" pitchFamily="2" charset="-122"/>
              </a:rPr>
              <a:t>操作改变其值</a:t>
            </a:r>
            <a:r>
              <a:rPr kumimoji="1" lang="zh-CN" altLang="en-US" sz="2400" dirty="0">
                <a:effectLst/>
                <a:latin typeface="黑体" panose="02010609060101010101" pitchFamily="2" charset="-122"/>
                <a:ea typeface="黑体" panose="02010609060101010101" pitchFamily="2" charset="-122"/>
              </a:rPr>
              <a:t>。 </a:t>
            </a:r>
          </a:p>
        </p:txBody>
      </p:sp>
      <p:sp>
        <p:nvSpPr>
          <p:cNvPr id="592900" name="Text Box 4"/>
          <p:cNvSpPr txBox="1">
            <a:spLocks noChangeArrowheads="1"/>
          </p:cNvSpPr>
          <p:nvPr/>
        </p:nvSpPr>
        <p:spPr bwMode="auto">
          <a:xfrm>
            <a:off x="609600" y="2819400"/>
            <a:ext cx="8066856" cy="2862322"/>
          </a:xfrm>
          <a:prstGeom prst="rect">
            <a:avLst/>
          </a:prstGeom>
          <a:noFill/>
          <a:ln w="9525">
            <a:noFill/>
            <a:miter lim="800000"/>
          </a:ln>
          <a:effectLst/>
        </p:spPr>
        <p:txBody>
          <a:bodyPr wrap="square">
            <a:spAutoFit/>
          </a:bodyPr>
          <a:lstStyle/>
          <a:p>
            <a:r>
              <a:rPr kumimoji="1" lang="en-US" altLang="zh-CN" sz="2400" dirty="0">
                <a:effectLst/>
                <a:latin typeface="Times New Roman" panose="02020603050405020304" pitchFamily="18" charset="0"/>
                <a:ea typeface="宋体" panose="02010600030101010101" pitchFamily="2" charset="-122"/>
              </a:rPr>
              <a:t>2.</a:t>
            </a:r>
            <a:r>
              <a:rPr kumimoji="1" lang="zh-CN" altLang="en-US" sz="2400" dirty="0">
                <a:effectLst/>
                <a:latin typeface="Times New Roman" panose="02020603050405020304" pitchFamily="18" charset="0"/>
                <a:ea typeface="宋体" panose="02010600030101010101" pitchFamily="2" charset="-122"/>
              </a:rPr>
              <a:t> </a:t>
            </a:r>
            <a:r>
              <a:rPr kumimoji="1" lang="zh-CN" altLang="en-US" sz="2400" dirty="0">
                <a:solidFill>
                  <a:srgbClr val="FF0000"/>
                </a:solidFill>
                <a:effectLst/>
                <a:latin typeface="黑体" panose="02010609060101010101" pitchFamily="2" charset="-122"/>
                <a:ea typeface="黑体" panose="02010609060101010101" pitchFamily="2" charset="-122"/>
              </a:rPr>
              <a:t>互斥</a:t>
            </a:r>
            <a:r>
              <a:rPr kumimoji="1" lang="zh-CN" altLang="en-US" sz="2400" dirty="0">
                <a:effectLst/>
                <a:latin typeface="黑体" panose="02010609060101010101" pitchFamily="2" charset="-122"/>
                <a:ea typeface="黑体" panose="02010609060101010101" pitchFamily="2" charset="-122"/>
              </a:rPr>
              <a:t>的模式</a:t>
            </a:r>
            <a:r>
              <a:rPr kumimoji="1" lang="en-US" altLang="zh-CN" sz="2400" dirty="0">
                <a:effectLst/>
                <a:latin typeface="黑体" panose="02010609060101010101" pitchFamily="2" charset="-122"/>
                <a:ea typeface="黑体" panose="02010609060101010101" pitchFamily="2" charset="-122"/>
              </a:rPr>
              <a:t>——PV</a:t>
            </a:r>
            <a:r>
              <a:rPr kumimoji="1" lang="zh-CN" altLang="en-US" sz="2400" dirty="0">
                <a:effectLst/>
                <a:latin typeface="黑体" panose="02010609060101010101" pitchFamily="2" charset="-122"/>
                <a:ea typeface="黑体" panose="02010609060101010101" pitchFamily="2" charset="-122"/>
              </a:rPr>
              <a:t>总是成对出现在同一进程中；</a:t>
            </a:r>
          </a:p>
          <a:p>
            <a:r>
              <a:rPr kumimoji="1" lang="zh-CN" altLang="en-US" sz="2400" dirty="0">
                <a:effectLst/>
                <a:latin typeface="黑体" panose="02010609060101010101" pitchFamily="2" charset="-122"/>
                <a:ea typeface="黑体" panose="02010609060101010101" pitchFamily="2" charset="-122"/>
              </a:rPr>
              <a:t>  </a:t>
            </a:r>
            <a:r>
              <a:rPr kumimoji="1" lang="zh-CN" altLang="en-US" sz="2400" dirty="0">
                <a:solidFill>
                  <a:srgbClr val="FF0000"/>
                </a:solidFill>
                <a:effectLst/>
                <a:latin typeface="黑体" panose="02010609060101010101" pitchFamily="2" charset="-122"/>
                <a:ea typeface="黑体" panose="02010609060101010101" pitchFamily="2" charset="-122"/>
              </a:rPr>
              <a:t>同步</a:t>
            </a:r>
            <a:r>
              <a:rPr kumimoji="1" lang="zh-CN" altLang="en-US" sz="2400" dirty="0">
                <a:effectLst/>
                <a:latin typeface="黑体" panose="02010609060101010101" pitchFamily="2" charset="-122"/>
                <a:ea typeface="黑体" panose="02010609060101010101" pitchFamily="2" charset="-122"/>
              </a:rPr>
              <a:t>的模式</a:t>
            </a:r>
            <a:r>
              <a:rPr kumimoji="1" lang="en-US" altLang="zh-CN" sz="2400" dirty="0">
                <a:effectLst/>
                <a:latin typeface="黑体" panose="02010609060101010101" pitchFamily="2" charset="-122"/>
                <a:ea typeface="黑体" panose="02010609060101010101" pitchFamily="2" charset="-122"/>
              </a:rPr>
              <a:t>——PV</a:t>
            </a:r>
            <a:r>
              <a:rPr kumimoji="1" lang="zh-CN" altLang="en-US" sz="2400" dirty="0">
                <a:effectLst/>
                <a:latin typeface="黑体" panose="02010609060101010101" pitchFamily="2" charset="-122"/>
                <a:ea typeface="黑体" panose="02010609060101010101" pitchFamily="2" charset="-122"/>
              </a:rPr>
              <a:t>总是成对出现在不同进程中；</a:t>
            </a:r>
          </a:p>
          <a:p>
            <a:r>
              <a:rPr kumimoji="1" lang="zh-CN" altLang="en-US" sz="2400" dirty="0">
                <a:effectLst/>
                <a:latin typeface="黑体" panose="02010609060101010101" pitchFamily="2" charset="-122"/>
                <a:ea typeface="黑体" panose="02010609060101010101" pitchFamily="2" charset="-122"/>
              </a:rPr>
              <a:t>  </a:t>
            </a:r>
            <a:r>
              <a:rPr kumimoji="1" lang="zh-CN" altLang="en-US" sz="2400" dirty="0">
                <a:solidFill>
                  <a:srgbClr val="FF0000"/>
                </a:solidFill>
                <a:effectLst/>
                <a:latin typeface="黑体" panose="02010609060101010101" pitchFamily="2" charset="-122"/>
                <a:ea typeface="黑体" panose="02010609060101010101" pitchFamily="2" charset="-122"/>
              </a:rPr>
              <a:t>前驱</a:t>
            </a:r>
            <a:r>
              <a:rPr kumimoji="1" lang="zh-CN" altLang="en-US" sz="2400" dirty="0">
                <a:effectLst/>
                <a:latin typeface="黑体" panose="02010609060101010101" pitchFamily="2" charset="-122"/>
                <a:ea typeface="黑体" panose="02010609060101010101" pitchFamily="2" charset="-122"/>
              </a:rPr>
              <a:t>关系</a:t>
            </a:r>
            <a:r>
              <a:rPr kumimoji="1" lang="en-US" altLang="zh-CN" sz="2400" dirty="0">
                <a:effectLst/>
                <a:latin typeface="黑体" panose="02010609060101010101" pitchFamily="2" charset="-122"/>
                <a:ea typeface="黑体" panose="02010609060101010101" pitchFamily="2" charset="-122"/>
              </a:rPr>
              <a:t>——</a:t>
            </a:r>
            <a:r>
              <a:rPr kumimoji="1" lang="zh-CN" altLang="en-US" sz="2400" dirty="0">
                <a:effectLst/>
                <a:latin typeface="黑体" panose="02010609060101010101" pitchFamily="2" charset="-122"/>
                <a:ea typeface="黑体" panose="02010609060101010101" pitchFamily="2" charset="-122"/>
              </a:rPr>
              <a:t>有多少前驱关系设置多少个信号量，初值为</a:t>
            </a:r>
            <a:r>
              <a:rPr kumimoji="1" lang="en-US" altLang="zh-CN" sz="2400" dirty="0">
                <a:effectLst/>
                <a:latin typeface="黑体" panose="02010609060101010101" pitchFamily="2" charset="-122"/>
                <a:ea typeface="黑体" panose="02010609060101010101" pitchFamily="2" charset="-122"/>
              </a:rPr>
              <a:t>0</a:t>
            </a:r>
            <a:r>
              <a:rPr kumimoji="1" lang="zh-CN" altLang="en-US" sz="2400" dirty="0">
                <a:effectLst/>
                <a:latin typeface="黑体" panose="02010609060101010101" pitchFamily="2" charset="-122"/>
                <a:ea typeface="黑体" panose="02010609060101010101" pitchFamily="2" charset="-122"/>
              </a:rPr>
              <a:t>；有多少前驱做多少</a:t>
            </a:r>
            <a:r>
              <a:rPr kumimoji="1" lang="en-US" altLang="zh-CN" sz="2400" dirty="0">
                <a:effectLst/>
                <a:latin typeface="黑体" panose="02010609060101010101" pitchFamily="2" charset="-122"/>
                <a:ea typeface="黑体" panose="02010609060101010101" pitchFamily="2" charset="-122"/>
              </a:rPr>
              <a:t>P</a:t>
            </a:r>
            <a:r>
              <a:rPr kumimoji="1" lang="zh-CN" altLang="en-US" sz="2400" dirty="0">
                <a:effectLst/>
                <a:latin typeface="黑体" panose="02010609060101010101" pitchFamily="2" charset="-122"/>
                <a:ea typeface="黑体" panose="02010609060101010101" pitchFamily="2" charset="-122"/>
              </a:rPr>
              <a:t>操作，有多少后继结点做多少</a:t>
            </a:r>
            <a:r>
              <a:rPr kumimoji="1" lang="en-US" altLang="zh-CN" sz="2400" dirty="0">
                <a:effectLst/>
                <a:latin typeface="黑体" panose="02010609060101010101" pitchFamily="2" charset="-122"/>
                <a:ea typeface="黑体" panose="02010609060101010101" pitchFamily="2" charset="-122"/>
              </a:rPr>
              <a:t>V</a:t>
            </a:r>
            <a:r>
              <a:rPr kumimoji="1" lang="zh-CN" altLang="en-US" sz="2400" dirty="0">
                <a:effectLst/>
                <a:latin typeface="黑体" panose="02010609060101010101" pitchFamily="2" charset="-122"/>
                <a:ea typeface="黑体" panose="02010609060101010101" pitchFamily="2" charset="-122"/>
              </a:rPr>
              <a:t>操作，无前驱不做</a:t>
            </a:r>
            <a:r>
              <a:rPr kumimoji="1" lang="en-US" altLang="zh-CN" sz="2400" dirty="0">
                <a:effectLst/>
                <a:latin typeface="黑体" panose="02010609060101010101" pitchFamily="2" charset="-122"/>
                <a:ea typeface="黑体" panose="02010609060101010101" pitchFamily="2" charset="-122"/>
              </a:rPr>
              <a:t>P</a:t>
            </a:r>
            <a:r>
              <a:rPr kumimoji="1" lang="zh-CN" altLang="en-US" sz="2400" dirty="0">
                <a:effectLst/>
                <a:latin typeface="黑体" panose="02010609060101010101" pitchFamily="2" charset="-122"/>
                <a:ea typeface="黑体" panose="02010609060101010101" pitchFamily="2" charset="-122"/>
              </a:rPr>
              <a:t>操作。</a:t>
            </a:r>
          </a:p>
          <a:p>
            <a:endParaRPr kumimoji="1" lang="en-US" altLang="zh-CN" sz="2400" dirty="0">
              <a:effectLst/>
              <a:latin typeface="楷体_GB2312" pitchFamily="49" charset="-122"/>
              <a:ea typeface="楷体_GB2312" pitchFamily="49" charset="-122"/>
            </a:endParaRPr>
          </a:p>
        </p:txBody>
      </p:sp>
    </p:spTree>
  </p:cSld>
  <p:clrMapOvr>
    <a:masterClrMapping/>
  </p:clrMapOvr>
  <p:transition>
    <p:blinds/>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467544" y="620688"/>
            <a:ext cx="6621760" cy="519113"/>
          </a:xfrm>
          <a:prstGeom prst="rect">
            <a:avLst/>
          </a:prstGeom>
          <a:noFill/>
          <a:ln w="9525">
            <a:noFill/>
            <a:miter lim="800000"/>
          </a:ln>
          <a:effectLst/>
        </p:spPr>
        <p:txBody>
          <a:bodyPr wrap="square">
            <a:spAutoFit/>
          </a:bodyPr>
          <a:lstStyle/>
          <a:p>
            <a:r>
              <a:rPr kumimoji="1" lang="zh-CN" altLang="en-US" dirty="0">
                <a:effectLst/>
                <a:latin typeface="黑体" panose="02010609060101010101" pitchFamily="2" charset="-122"/>
                <a:ea typeface="黑体" panose="02010609060101010101" pitchFamily="2" charset="-122"/>
              </a:rPr>
              <a:t>典型问题分析</a:t>
            </a:r>
          </a:p>
        </p:txBody>
      </p:sp>
      <p:sp>
        <p:nvSpPr>
          <p:cNvPr id="599043" name="Text Box 3"/>
          <p:cNvSpPr txBox="1">
            <a:spLocks noChangeArrowheads="1"/>
          </p:cNvSpPr>
          <p:nvPr/>
        </p:nvSpPr>
        <p:spPr bwMode="auto">
          <a:xfrm>
            <a:off x="685800" y="1295400"/>
            <a:ext cx="7620000" cy="1384995"/>
          </a:xfrm>
          <a:prstGeom prst="rect">
            <a:avLst/>
          </a:prstGeom>
          <a:noFill/>
          <a:ln w="9525">
            <a:noFill/>
            <a:miter lim="800000"/>
          </a:ln>
          <a:effectLst/>
        </p:spPr>
        <p:txBody>
          <a:bodyPr>
            <a:spAutoFit/>
          </a:bodyPr>
          <a:lstStyle/>
          <a:p>
            <a:pPr>
              <a:buClr>
                <a:srgbClr val="0066FF"/>
              </a:buClr>
              <a:buFont typeface="Wingdings" panose="05000000000000000000" pitchFamily="2" charset="2"/>
              <a:buChar char="v"/>
            </a:pPr>
            <a:r>
              <a:rPr kumimoji="1" lang="zh-CN" altLang="en-US" b="0" dirty="0">
                <a:effectLst/>
                <a:latin typeface="黑体" panose="02010609060101010101" pitchFamily="2" charset="-122"/>
                <a:ea typeface="黑体" panose="02010609060101010101" pitchFamily="2" charset="-122"/>
              </a:rPr>
              <a:t>采集进程和计算进程共享一单缓冲区，采集进程将数据送入缓冲区，计算进程从缓冲区中取出数据计算。</a:t>
            </a:r>
          </a:p>
        </p:txBody>
      </p:sp>
      <p:sp>
        <p:nvSpPr>
          <p:cNvPr id="599044" name="Text Box 4"/>
          <p:cNvSpPr txBox="1">
            <a:spLocks noChangeArrowheads="1"/>
          </p:cNvSpPr>
          <p:nvPr/>
        </p:nvSpPr>
        <p:spPr bwMode="auto">
          <a:xfrm>
            <a:off x="467544" y="4221088"/>
            <a:ext cx="7920880" cy="1569660"/>
          </a:xfrm>
          <a:prstGeom prst="rect">
            <a:avLst/>
          </a:prstGeom>
          <a:noFill/>
          <a:ln w="9525">
            <a:noFill/>
            <a:miter lim="800000"/>
          </a:ln>
          <a:effectLst/>
        </p:spPr>
        <p:txBody>
          <a:bodyPr wrap="square">
            <a:spAutoFit/>
          </a:bodyPr>
          <a:lstStyle/>
          <a:p>
            <a:r>
              <a:rPr kumimoji="1" lang="zh-CN" altLang="en-US" sz="2400" dirty="0">
                <a:solidFill>
                  <a:srgbClr val="FF0000"/>
                </a:solidFill>
                <a:effectLst/>
                <a:latin typeface="黑体" panose="02010609060101010101" pitchFamily="2" charset="-122"/>
                <a:ea typeface="黑体" panose="02010609060101010101" pitchFamily="2" charset="-122"/>
              </a:rPr>
              <a:t>分析：为每一类资源设置一个信号量。</a:t>
            </a:r>
            <a:endParaRPr kumimoji="1" lang="en-US" altLang="zh-CN" sz="2400" dirty="0">
              <a:solidFill>
                <a:srgbClr val="FF0000"/>
              </a:solidFill>
              <a:effectLst/>
              <a:latin typeface="黑体" panose="02010609060101010101" pitchFamily="2" charset="-122"/>
              <a:ea typeface="黑体" panose="02010609060101010101" pitchFamily="2" charset="-122"/>
            </a:endParaRPr>
          </a:p>
          <a:p>
            <a:r>
              <a:rPr kumimoji="1" lang="zh-CN" altLang="en-US" sz="2400" dirty="0">
                <a:solidFill>
                  <a:srgbClr val="FF0000"/>
                </a:solidFill>
                <a:effectLst/>
                <a:latin typeface="黑体" panose="02010609060101010101" pitchFamily="2" charset="-122"/>
                <a:ea typeface="黑体" panose="02010609060101010101" pitchFamily="2" charset="-122"/>
              </a:rPr>
              <a:t>设信号量</a:t>
            </a:r>
            <a:r>
              <a:rPr kumimoji="1" lang="en-US" altLang="zh-CN" sz="2400" dirty="0">
                <a:solidFill>
                  <a:srgbClr val="FF0000"/>
                </a:solidFill>
                <a:effectLst/>
                <a:latin typeface="黑体" panose="02010609060101010101" pitchFamily="2" charset="-122"/>
                <a:ea typeface="黑体" panose="02010609060101010101" pitchFamily="2" charset="-122"/>
              </a:rPr>
              <a:t>empty</a:t>
            </a:r>
            <a:r>
              <a:rPr kumimoji="1" lang="zh-CN" altLang="en-US" sz="2400" dirty="0">
                <a:solidFill>
                  <a:srgbClr val="FF0000"/>
                </a:solidFill>
                <a:effectLst/>
                <a:latin typeface="黑体" panose="02010609060101010101" pitchFamily="2" charset="-122"/>
                <a:ea typeface="黑体" panose="02010609060101010101" pitchFamily="2" charset="-122"/>
              </a:rPr>
              <a:t>表示空缓冲区；</a:t>
            </a:r>
            <a:r>
              <a:rPr kumimoji="1" lang="en-US" altLang="zh-CN" sz="2400" dirty="0">
                <a:solidFill>
                  <a:srgbClr val="FF0000"/>
                </a:solidFill>
                <a:effectLst/>
                <a:latin typeface="黑体" panose="02010609060101010101" pitchFamily="2" charset="-122"/>
                <a:ea typeface="黑体" panose="02010609060101010101" pitchFamily="2" charset="-122"/>
              </a:rPr>
              <a:t>full</a:t>
            </a:r>
            <a:r>
              <a:rPr kumimoji="1" lang="zh-CN" altLang="en-US" sz="2400" dirty="0">
                <a:solidFill>
                  <a:srgbClr val="FF0000"/>
                </a:solidFill>
                <a:effectLst/>
                <a:latin typeface="黑体" panose="02010609060101010101" pitchFamily="2" charset="-122"/>
                <a:ea typeface="黑体" panose="02010609060101010101" pitchFamily="2" charset="-122"/>
              </a:rPr>
              <a:t>表示满缓冲区；</a:t>
            </a:r>
            <a:endParaRPr kumimoji="1" lang="en-US" altLang="zh-CN" sz="2400" dirty="0">
              <a:solidFill>
                <a:srgbClr val="FF0000"/>
              </a:solidFill>
              <a:effectLst/>
              <a:latin typeface="黑体" panose="02010609060101010101" pitchFamily="2" charset="-122"/>
              <a:ea typeface="黑体" panose="02010609060101010101" pitchFamily="2" charset="-122"/>
            </a:endParaRPr>
          </a:p>
          <a:p>
            <a:r>
              <a:rPr kumimoji="1" lang="zh-CN" altLang="en-US" sz="2400" dirty="0">
                <a:solidFill>
                  <a:srgbClr val="FF0000"/>
                </a:solidFill>
                <a:effectLst/>
                <a:latin typeface="黑体" panose="02010609060101010101" pitchFamily="2" charset="-122"/>
                <a:ea typeface="黑体" panose="02010609060101010101" pitchFamily="2" charset="-122"/>
              </a:rPr>
              <a:t>初值？？？</a:t>
            </a:r>
          </a:p>
        </p:txBody>
      </p:sp>
      <p:sp>
        <p:nvSpPr>
          <p:cNvPr id="7" name="Rectangle 6"/>
          <p:cNvSpPr>
            <a:spLocks noChangeArrowheads="1"/>
          </p:cNvSpPr>
          <p:nvPr/>
        </p:nvSpPr>
        <p:spPr bwMode="auto">
          <a:xfrm>
            <a:off x="3419872" y="2996952"/>
            <a:ext cx="1066800" cy="685800"/>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9" name="Line 7"/>
          <p:cNvSpPr>
            <a:spLocks noChangeShapeType="1"/>
          </p:cNvSpPr>
          <p:nvPr/>
        </p:nvSpPr>
        <p:spPr bwMode="auto">
          <a:xfrm>
            <a:off x="2483768" y="3429000"/>
            <a:ext cx="8382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0" name="Line 7"/>
          <p:cNvSpPr>
            <a:spLocks noChangeShapeType="1"/>
          </p:cNvSpPr>
          <p:nvPr/>
        </p:nvSpPr>
        <p:spPr bwMode="auto">
          <a:xfrm>
            <a:off x="4572000" y="3429000"/>
            <a:ext cx="838200" cy="0"/>
          </a:xfrm>
          <a:prstGeom prst="line">
            <a:avLst/>
          </a:prstGeom>
          <a:noFill/>
          <a:ln w="9525">
            <a:solidFill>
              <a:schemeClr val="tx1"/>
            </a:solidFill>
            <a:miter lim="800000"/>
            <a:tailEnd type="triangle" w="med" len="med"/>
          </a:ln>
          <a:effectLst/>
        </p:spPr>
        <p:txBody>
          <a:bodyPr wrap="none"/>
          <a:lstStyle/>
          <a:p>
            <a:endParaRPr lang="zh-CN" altLang="en-US"/>
          </a:p>
        </p:txBody>
      </p:sp>
      <p:sp>
        <p:nvSpPr>
          <p:cNvPr id="11" name="TextBox 10"/>
          <p:cNvSpPr txBox="1"/>
          <p:nvPr/>
        </p:nvSpPr>
        <p:spPr>
          <a:xfrm>
            <a:off x="2051720" y="2996952"/>
            <a:ext cx="1080120" cy="461665"/>
          </a:xfrm>
          <a:prstGeom prst="rect">
            <a:avLst/>
          </a:prstGeom>
          <a:noFill/>
        </p:spPr>
        <p:txBody>
          <a:bodyPr wrap="square" rtlCol="0">
            <a:spAutoFit/>
          </a:bodyPr>
          <a:lstStyle/>
          <a:p>
            <a:r>
              <a:rPr lang="zh-CN" altLang="en-US" sz="2400" dirty="0">
                <a:effectLst/>
                <a:latin typeface="黑体" panose="02010609060101010101" pitchFamily="2" charset="-122"/>
                <a:ea typeface="黑体" panose="02010609060101010101" pitchFamily="2" charset="-122"/>
              </a:rPr>
              <a:t>采集</a:t>
            </a:r>
          </a:p>
        </p:txBody>
      </p:sp>
      <p:sp>
        <p:nvSpPr>
          <p:cNvPr id="12" name="TextBox 11"/>
          <p:cNvSpPr txBox="1"/>
          <p:nvPr/>
        </p:nvSpPr>
        <p:spPr>
          <a:xfrm>
            <a:off x="5076056" y="2996952"/>
            <a:ext cx="1296144" cy="461665"/>
          </a:xfrm>
          <a:prstGeom prst="rect">
            <a:avLst/>
          </a:prstGeom>
          <a:noFill/>
        </p:spPr>
        <p:txBody>
          <a:bodyPr wrap="square" rtlCol="0">
            <a:spAutoFit/>
          </a:bodyPr>
          <a:lstStyle/>
          <a:p>
            <a:r>
              <a:rPr lang="zh-CN" altLang="en-US" sz="2400" dirty="0">
                <a:effectLst/>
                <a:latin typeface="黑体" panose="02010609060101010101" pitchFamily="2" charset="-122"/>
                <a:ea typeface="黑体" panose="02010609060101010101" pitchFamily="2" charset="-122"/>
              </a:rPr>
              <a:t>计算</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Rectangle 2"/>
          <p:cNvSpPr>
            <a:spLocks noChangeArrowheads="1"/>
          </p:cNvSpPr>
          <p:nvPr/>
        </p:nvSpPr>
        <p:spPr bwMode="auto">
          <a:xfrm>
            <a:off x="251520" y="1412776"/>
            <a:ext cx="3960440" cy="4893647"/>
          </a:xfrm>
          <a:prstGeom prst="rect">
            <a:avLst/>
          </a:prstGeom>
          <a:solidFill>
            <a:schemeClr val="accent1">
              <a:lumMod val="20000"/>
              <a:lumOff val="80000"/>
            </a:schemeClr>
          </a:solidFill>
          <a:ln w="9525">
            <a:noFill/>
            <a:miter lim="800000"/>
          </a:ln>
          <a:effectLst/>
        </p:spPr>
        <p:txBody>
          <a:bodyPr wrap="square">
            <a:spAutoFit/>
          </a:bodyPr>
          <a:lstStyle/>
          <a:p>
            <a:pPr>
              <a:spcBef>
                <a:spcPts val="0"/>
              </a:spcBef>
            </a:pPr>
            <a:r>
              <a:rPr kumimoji="1" lang="en-US" altLang="zh-CN" sz="2400" dirty="0" err="1">
                <a:effectLst/>
                <a:latin typeface="Times New Roman" panose="02020603050405020304" pitchFamily="18" charset="0"/>
                <a:ea typeface="宋体" panose="02010600030101010101" pitchFamily="2" charset="-122"/>
              </a:rPr>
              <a:t>semaphore:empty,full</a:t>
            </a:r>
            <a:r>
              <a:rPr kumimoji="1" lang="en-US" altLang="zh-CN" sz="2400" dirty="0">
                <a:effectLst/>
                <a:latin typeface="Times New Roman" panose="02020603050405020304" pitchFamily="18" charset="0"/>
                <a:ea typeface="宋体" panose="02010600030101010101" pitchFamily="2" charset="-122"/>
              </a:rPr>
              <a:t>=1,0;</a:t>
            </a:r>
          </a:p>
          <a:p>
            <a:pPr>
              <a:spcBef>
                <a:spcPts val="0"/>
              </a:spcBef>
            </a:pPr>
            <a:r>
              <a:rPr kumimoji="1" lang="en-US" altLang="zh-CN" sz="2400" dirty="0">
                <a:effectLst/>
                <a:latin typeface="Times New Roman" panose="02020603050405020304" pitchFamily="18" charset="0"/>
                <a:ea typeface="宋体" panose="02010600030101010101" pitchFamily="2" charset="-122"/>
              </a:rPr>
              <a:t>process1(){</a:t>
            </a:r>
          </a:p>
          <a:p>
            <a:pPr>
              <a:spcBef>
                <a:spcPts val="0"/>
              </a:spcBef>
            </a:pPr>
            <a:r>
              <a:rPr kumimoji="1" lang="en-US" altLang="zh-CN" sz="2400" dirty="0">
                <a:effectLst/>
                <a:latin typeface="Times New Roman" panose="02020603050405020304" pitchFamily="18" charset="0"/>
                <a:ea typeface="宋体" panose="02010600030101010101" pitchFamily="2" charset="-122"/>
              </a:rPr>
              <a:t>        while(1)</a:t>
            </a:r>
          </a:p>
          <a:p>
            <a:pPr>
              <a:spcBef>
                <a:spcPts val="0"/>
              </a:spcBef>
            </a:pPr>
            <a:r>
              <a:rPr kumimoji="1" lang="en-US" altLang="zh-CN" sz="2400" dirty="0">
                <a:effectLst/>
                <a:latin typeface="Times New Roman" panose="02020603050405020304" pitchFamily="18" charset="0"/>
                <a:ea typeface="宋体" panose="02010600030101010101" pitchFamily="2" charset="-122"/>
              </a:rPr>
              <a:t>           	 wait(empty);</a:t>
            </a:r>
          </a:p>
          <a:p>
            <a:pPr>
              <a:spcBef>
                <a:spcPts val="0"/>
              </a:spcBef>
            </a:pPr>
            <a:r>
              <a:rPr kumimoji="1" lang="en-US" altLang="zh-CN" sz="2400" dirty="0">
                <a:effectLst/>
                <a:latin typeface="Times New Roman" panose="02020603050405020304" pitchFamily="18" charset="0"/>
                <a:ea typeface="宋体" panose="02010600030101010101" pitchFamily="2" charset="-122"/>
              </a:rPr>
              <a:t>             critical section</a:t>
            </a:r>
          </a:p>
          <a:p>
            <a:pPr>
              <a:spcBef>
                <a:spcPts val="0"/>
              </a:spcBef>
            </a:pPr>
            <a:r>
              <a:rPr kumimoji="1" lang="en-US" altLang="zh-CN" sz="2400" dirty="0">
                <a:effectLst/>
                <a:latin typeface="Times New Roman" panose="02020603050405020304" pitchFamily="18" charset="0"/>
                <a:ea typeface="宋体" panose="02010600030101010101" pitchFamily="2" charset="-122"/>
              </a:rPr>
              <a:t>             signal(full);</a:t>
            </a:r>
          </a:p>
          <a:p>
            <a:pPr>
              <a:spcBef>
                <a:spcPts val="0"/>
              </a:spcBef>
            </a:pPr>
            <a:r>
              <a:rPr kumimoji="1" lang="en-US" altLang="zh-CN" sz="2400" dirty="0">
                <a:effectLst/>
                <a:latin typeface="Times New Roman" panose="02020603050405020304" pitchFamily="18" charset="0"/>
                <a:ea typeface="宋体" panose="02010600030101010101" pitchFamily="2" charset="-122"/>
              </a:rPr>
              <a:t>            remainder section;}</a:t>
            </a:r>
          </a:p>
          <a:p>
            <a:pPr>
              <a:spcBef>
                <a:spcPts val="0"/>
              </a:spcBef>
            </a:pPr>
            <a:r>
              <a:rPr kumimoji="1" lang="en-US" altLang="zh-CN" sz="2400" dirty="0">
                <a:effectLst/>
                <a:latin typeface="Times New Roman" panose="02020603050405020304" pitchFamily="18" charset="0"/>
                <a:ea typeface="宋体" panose="02010600030101010101" pitchFamily="2" charset="-122"/>
              </a:rPr>
              <a:t>process2(){</a:t>
            </a:r>
          </a:p>
          <a:p>
            <a:pPr>
              <a:spcBef>
                <a:spcPts val="0"/>
              </a:spcBef>
            </a:pPr>
            <a:r>
              <a:rPr kumimoji="1" lang="en-US" altLang="zh-CN" sz="2400" dirty="0">
                <a:effectLst/>
                <a:latin typeface="Times New Roman" panose="02020603050405020304" pitchFamily="18" charset="0"/>
                <a:ea typeface="宋体" panose="02010600030101010101" pitchFamily="2" charset="-122"/>
              </a:rPr>
              <a:t>        while(1)</a:t>
            </a:r>
          </a:p>
          <a:p>
            <a:pPr>
              <a:spcBef>
                <a:spcPts val="0"/>
              </a:spcBef>
            </a:pPr>
            <a:r>
              <a:rPr kumimoji="1" lang="en-US" altLang="zh-CN" sz="2400" dirty="0">
                <a:effectLst/>
                <a:latin typeface="Times New Roman" panose="02020603050405020304" pitchFamily="18" charset="0"/>
                <a:ea typeface="宋体" panose="02010600030101010101" pitchFamily="2" charset="-122"/>
              </a:rPr>
              <a:t>           	 wait(full);</a:t>
            </a:r>
          </a:p>
          <a:p>
            <a:pPr>
              <a:spcBef>
                <a:spcPts val="0"/>
              </a:spcBef>
            </a:pPr>
            <a:r>
              <a:rPr kumimoji="1" lang="en-US" altLang="zh-CN" sz="2400" dirty="0">
                <a:effectLst/>
                <a:latin typeface="Times New Roman" panose="02020603050405020304" pitchFamily="18" charset="0"/>
                <a:ea typeface="宋体" panose="02010600030101010101" pitchFamily="2" charset="-122"/>
              </a:rPr>
              <a:t>             critical section</a:t>
            </a:r>
          </a:p>
          <a:p>
            <a:pPr>
              <a:spcBef>
                <a:spcPts val="0"/>
              </a:spcBef>
            </a:pPr>
            <a:r>
              <a:rPr kumimoji="1" lang="en-US" altLang="zh-CN" sz="2400" dirty="0">
                <a:effectLst/>
                <a:latin typeface="Times New Roman" panose="02020603050405020304" pitchFamily="18" charset="0"/>
                <a:ea typeface="宋体" panose="02010600030101010101" pitchFamily="2" charset="-122"/>
              </a:rPr>
              <a:t>             signal(empty);</a:t>
            </a:r>
          </a:p>
          <a:p>
            <a:pPr>
              <a:spcBef>
                <a:spcPts val="0"/>
              </a:spcBef>
            </a:pPr>
            <a:r>
              <a:rPr kumimoji="1" lang="en-US" altLang="zh-CN" sz="2400" dirty="0">
                <a:effectLst/>
                <a:latin typeface="Times New Roman" panose="02020603050405020304" pitchFamily="18" charset="0"/>
                <a:ea typeface="宋体" panose="02010600030101010101" pitchFamily="2" charset="-122"/>
              </a:rPr>
              <a:t>            remainder section;}</a:t>
            </a:r>
          </a:p>
        </p:txBody>
      </p:sp>
      <p:sp>
        <p:nvSpPr>
          <p:cNvPr id="600067" name="Text Box 3"/>
          <p:cNvSpPr txBox="1">
            <a:spLocks noChangeArrowheads="1"/>
          </p:cNvSpPr>
          <p:nvPr/>
        </p:nvSpPr>
        <p:spPr bwMode="auto">
          <a:xfrm>
            <a:off x="4572000" y="1412776"/>
            <a:ext cx="4320480" cy="3046988"/>
          </a:xfrm>
          <a:prstGeom prst="rect">
            <a:avLst/>
          </a:prstGeom>
          <a:solidFill>
            <a:schemeClr val="accent1">
              <a:lumMod val="20000"/>
              <a:lumOff val="80000"/>
            </a:schemeClr>
          </a:solidFill>
          <a:ln w="9525">
            <a:noFill/>
            <a:miter lim="800000"/>
          </a:ln>
          <a:effectLst/>
        </p:spPr>
        <p:txBody>
          <a:bodyPr wrap="square">
            <a:spAutoFit/>
          </a:bodyPr>
          <a:lstStyle/>
          <a:p>
            <a:pPr>
              <a:spcBef>
                <a:spcPts val="0"/>
              </a:spcBef>
            </a:pPr>
            <a:r>
              <a:rPr kumimoji="1" lang="en-US" altLang="zh-CN" sz="2400" dirty="0">
                <a:effectLst/>
                <a:latin typeface="Times New Roman" panose="02020603050405020304" pitchFamily="18" charset="0"/>
                <a:ea typeface="宋体" panose="02010600030101010101" pitchFamily="2" charset="-122"/>
              </a:rPr>
              <a:t>main()</a:t>
            </a:r>
          </a:p>
          <a:p>
            <a:pPr>
              <a:spcBef>
                <a:spcPts val="0"/>
              </a:spcBef>
            </a:pPr>
            <a:r>
              <a:rPr kumimoji="1" lang="en-US" altLang="zh-CN" sz="2400" dirty="0">
                <a:effectLst/>
                <a:latin typeface="Times New Roman" panose="02020603050405020304" pitchFamily="18" charset="0"/>
                <a:ea typeface="宋体" panose="02010600030101010101" pitchFamily="2" charset="-122"/>
              </a:rPr>
              <a:t>{ </a:t>
            </a:r>
          </a:p>
          <a:p>
            <a:pPr>
              <a:spcBef>
                <a:spcPts val="0"/>
              </a:spcBef>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cobegin</a:t>
            </a:r>
            <a:r>
              <a:rPr kumimoji="1" lang="en-US" altLang="zh-CN" sz="2400" dirty="0">
                <a:effectLst/>
                <a:latin typeface="Times New Roman" panose="02020603050405020304" pitchFamily="18" charset="0"/>
                <a:ea typeface="宋体" panose="02010600030101010101" pitchFamily="2" charset="-122"/>
              </a:rPr>
              <a:t> </a:t>
            </a:r>
          </a:p>
          <a:p>
            <a:pPr>
              <a:spcBef>
                <a:spcPts val="0"/>
              </a:spcBef>
            </a:pPr>
            <a:r>
              <a:rPr kumimoji="1" lang="en-US" altLang="zh-CN" sz="2400" dirty="0">
                <a:effectLst/>
                <a:latin typeface="Times New Roman" panose="02020603050405020304" pitchFamily="18" charset="0"/>
                <a:ea typeface="宋体" panose="02010600030101010101" pitchFamily="2" charset="-122"/>
              </a:rPr>
              <a:t>      process1();</a:t>
            </a:r>
          </a:p>
          <a:p>
            <a:pPr>
              <a:spcBef>
                <a:spcPts val="0"/>
              </a:spcBef>
            </a:pPr>
            <a:r>
              <a:rPr kumimoji="1" lang="en-US" altLang="zh-CN" sz="2400" dirty="0">
                <a:effectLst/>
                <a:latin typeface="Times New Roman" panose="02020603050405020304" pitchFamily="18" charset="0"/>
                <a:ea typeface="宋体" panose="02010600030101010101" pitchFamily="2" charset="-122"/>
              </a:rPr>
              <a:t>      process2();</a:t>
            </a:r>
          </a:p>
          <a:p>
            <a:pPr>
              <a:spcBef>
                <a:spcPts val="0"/>
              </a:spcBef>
            </a:pPr>
            <a:r>
              <a:rPr kumimoji="1" lang="en-US" altLang="zh-CN" sz="2400" dirty="0">
                <a:effectLst/>
                <a:latin typeface="Times New Roman" panose="02020603050405020304" pitchFamily="18" charset="0"/>
                <a:ea typeface="宋体" panose="02010600030101010101" pitchFamily="2" charset="-122"/>
              </a:rPr>
              <a:t>    </a:t>
            </a:r>
            <a:r>
              <a:rPr kumimoji="1" lang="en-US" altLang="zh-CN" sz="2400" dirty="0" err="1">
                <a:effectLst/>
                <a:latin typeface="Times New Roman" panose="02020603050405020304" pitchFamily="18" charset="0"/>
                <a:ea typeface="宋体" panose="02010600030101010101" pitchFamily="2" charset="-122"/>
              </a:rPr>
              <a:t>coend</a:t>
            </a:r>
            <a:endParaRPr kumimoji="1" lang="en-US" altLang="zh-CN" sz="2400" dirty="0">
              <a:effectLst/>
              <a:latin typeface="Times New Roman" panose="02020603050405020304" pitchFamily="18" charset="0"/>
              <a:ea typeface="宋体" panose="02010600030101010101" pitchFamily="2" charset="-122"/>
            </a:endParaRPr>
          </a:p>
          <a:p>
            <a:pPr>
              <a:spcBef>
                <a:spcPts val="0"/>
              </a:spcBef>
            </a:pPr>
            <a:r>
              <a:rPr kumimoji="1" lang="en-US" altLang="zh-CN" sz="2400" dirty="0">
                <a:effectLst/>
                <a:latin typeface="Times New Roman" panose="02020603050405020304" pitchFamily="18" charset="0"/>
                <a:ea typeface="宋体" panose="02010600030101010101" pitchFamily="2" charset="-122"/>
              </a:rPr>
              <a:t>  }</a:t>
            </a:r>
          </a:p>
          <a:p>
            <a:pPr>
              <a:spcBef>
                <a:spcPts val="0"/>
              </a:spcBef>
            </a:pPr>
            <a:endParaRPr kumimoji="1" lang="en-US" altLang="zh-CN" sz="2400" b="0" dirty="0">
              <a:effectLst/>
              <a:latin typeface="Times New Roman" panose="02020603050405020304" pitchFamily="18" charset="0"/>
              <a:ea typeface="宋体" panose="02010600030101010101" pitchFamily="2" charset="-122"/>
            </a:endParaRPr>
          </a:p>
        </p:txBody>
      </p:sp>
      <p:sp>
        <p:nvSpPr>
          <p:cNvPr id="5" name="TextBox 4"/>
          <p:cNvSpPr txBox="1"/>
          <p:nvPr/>
        </p:nvSpPr>
        <p:spPr>
          <a:xfrm>
            <a:off x="251520" y="764704"/>
            <a:ext cx="4248472" cy="461665"/>
          </a:xfrm>
          <a:prstGeom prst="rect">
            <a:avLst/>
          </a:prstGeom>
          <a:noFill/>
        </p:spPr>
        <p:txBody>
          <a:bodyPr wrap="square" rtlCol="0">
            <a:spAutoFit/>
          </a:bodyPr>
          <a:lstStyle/>
          <a:p>
            <a:r>
              <a:rPr lang="en-US" altLang="zh-CN" sz="2400" dirty="0">
                <a:solidFill>
                  <a:schemeClr val="accent2"/>
                </a:solidFill>
                <a:effectLst/>
                <a:latin typeface="黑体" panose="02010609060101010101" pitchFamily="2" charset="-122"/>
                <a:ea typeface="黑体" panose="02010609060101010101" pitchFamily="2" charset="-122"/>
              </a:rPr>
              <a:t>1.</a:t>
            </a:r>
            <a:r>
              <a:rPr lang="zh-CN" altLang="en-US" sz="2400" dirty="0">
                <a:solidFill>
                  <a:schemeClr val="accent2"/>
                </a:solidFill>
                <a:effectLst/>
                <a:latin typeface="黑体" panose="02010609060101010101" pitchFamily="2" charset="-122"/>
                <a:ea typeface="黑体" panose="02010609060101010101" pitchFamily="2" charset="-122"/>
              </a:rPr>
              <a:t>描述如下</a:t>
            </a:r>
            <a:r>
              <a:rPr lang="en-US" altLang="zh-CN" sz="2400" dirty="0">
                <a:solidFill>
                  <a:schemeClr val="accent2"/>
                </a:solidFill>
                <a:effectLst/>
                <a:latin typeface="黑体" panose="02010609060101010101" pitchFamily="2" charset="-122"/>
                <a:ea typeface="黑体" panose="02010609060101010101" pitchFamily="2" charset="-122"/>
              </a:rPr>
              <a:t>:</a:t>
            </a:r>
            <a:endParaRPr lang="zh-CN" altLang="en-US" sz="2400" dirty="0">
              <a:solidFill>
                <a:schemeClr val="accent2"/>
              </a:solidFill>
              <a:effectLst/>
              <a:latin typeface="黑体" panose="02010609060101010101" pitchFamily="2" charset="-122"/>
              <a:ea typeface="黑体" panose="02010609060101010101" pitchFamily="2" charset="-122"/>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611560" y="548680"/>
            <a:ext cx="5181600" cy="519113"/>
          </a:xfrm>
          <a:prstGeom prst="rect">
            <a:avLst/>
          </a:prstGeom>
          <a:noFill/>
          <a:ln w="9525">
            <a:noFill/>
            <a:miter lim="800000"/>
          </a:ln>
          <a:effectLst/>
        </p:spPr>
        <p:txBody>
          <a:bodyPr>
            <a:spAutoFit/>
          </a:bodyPr>
          <a:lstStyle/>
          <a:p>
            <a:r>
              <a:rPr kumimoji="1" lang="zh-CN" altLang="en-US" dirty="0">
                <a:effectLst/>
                <a:latin typeface="黑体" panose="02010609060101010101" pitchFamily="2" charset="-122"/>
                <a:ea typeface="黑体" panose="02010609060101010101" pitchFamily="2" charset="-122"/>
              </a:rPr>
              <a:t>典型问题分析</a:t>
            </a:r>
          </a:p>
        </p:txBody>
      </p:sp>
      <p:sp>
        <p:nvSpPr>
          <p:cNvPr id="599045" name="Text Box 5"/>
          <p:cNvSpPr txBox="1">
            <a:spLocks noChangeArrowheads="1"/>
          </p:cNvSpPr>
          <p:nvPr/>
        </p:nvSpPr>
        <p:spPr bwMode="auto">
          <a:xfrm>
            <a:off x="755576" y="1196752"/>
            <a:ext cx="7626424" cy="1384995"/>
          </a:xfrm>
          <a:prstGeom prst="rect">
            <a:avLst/>
          </a:prstGeom>
          <a:noFill/>
          <a:ln w="9525">
            <a:noFill/>
            <a:miter lim="800000"/>
          </a:ln>
          <a:effectLst/>
        </p:spPr>
        <p:txBody>
          <a:bodyPr wrap="square">
            <a:spAutoFit/>
          </a:bodyPr>
          <a:lstStyle/>
          <a:p>
            <a:pPr>
              <a:spcBef>
                <a:spcPct val="0"/>
              </a:spcBef>
              <a:buClr>
                <a:srgbClr val="0066FF"/>
              </a:buClr>
              <a:buFont typeface="Wingdings" panose="05000000000000000000" pitchFamily="2" charset="2"/>
              <a:buChar char="v"/>
            </a:pPr>
            <a:r>
              <a:rPr kumimoji="1" lang="zh-CN" altLang="en-US" b="0" dirty="0">
                <a:effectLst/>
                <a:latin typeface="黑体" panose="02010609060101010101" pitchFamily="2" charset="-122"/>
                <a:ea typeface="黑体" panose="02010609060101010101" pitchFamily="2" charset="-122"/>
              </a:rPr>
              <a:t>桌上有一空盘，允许存放一只水果，爸爸可向盘内放苹果或桔子，儿子专等吃桔子，女儿专等吃苹果。</a:t>
            </a:r>
          </a:p>
        </p:txBody>
      </p:sp>
      <p:sp>
        <p:nvSpPr>
          <p:cNvPr id="7" name="TextBox 6"/>
          <p:cNvSpPr txBox="1"/>
          <p:nvPr/>
        </p:nvSpPr>
        <p:spPr>
          <a:xfrm>
            <a:off x="899592" y="4077072"/>
            <a:ext cx="7416824" cy="1384995"/>
          </a:xfrm>
          <a:prstGeom prst="rect">
            <a:avLst/>
          </a:prstGeom>
          <a:solidFill>
            <a:schemeClr val="accent1">
              <a:lumMod val="20000"/>
              <a:lumOff val="80000"/>
            </a:schemeClr>
          </a:solidFill>
        </p:spPr>
        <p:txBody>
          <a:bodyPr wrap="square" rtlCol="0">
            <a:spAutoFit/>
          </a:bodyPr>
          <a:lstStyle/>
          <a:p>
            <a:pPr algn="ctr"/>
            <a:r>
              <a:rPr kumimoji="1" lang="zh-CN" altLang="en-US" dirty="0">
                <a:effectLst/>
                <a:latin typeface="黑体" panose="02010609060101010101" pitchFamily="2" charset="-122"/>
                <a:ea typeface="黑体" panose="02010609060101010101" pitchFamily="2" charset="-122"/>
              </a:rPr>
              <a:t>本题实际是生产者</a:t>
            </a:r>
            <a:r>
              <a:rPr kumimoji="1" lang="en-US" altLang="zh-CN" dirty="0">
                <a:effectLst/>
                <a:latin typeface="黑体" panose="02010609060101010101" pitchFamily="2" charset="-122"/>
                <a:ea typeface="黑体" panose="02010609060101010101" pitchFamily="2" charset="-122"/>
              </a:rPr>
              <a:t>-</a:t>
            </a:r>
            <a:r>
              <a:rPr kumimoji="1" lang="zh-CN" altLang="en-US" dirty="0">
                <a:effectLst/>
                <a:latin typeface="黑体" panose="02010609060101010101" pitchFamily="2" charset="-122"/>
                <a:ea typeface="黑体" panose="02010609060101010101" pitchFamily="2" charset="-122"/>
              </a:rPr>
              <a:t>消费者问题的一种变形，生产者放入缓冲区的产品有两类，消费者也有两类，每类消费者只消费其中固定的一类产品。</a:t>
            </a:r>
            <a:endParaRPr lang="zh-CN" altLang="en-US" dirty="0">
              <a:latin typeface="黑体" panose="02010609060101010101" pitchFamily="2" charset="-122"/>
              <a:ea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179512" y="980728"/>
            <a:ext cx="4114800" cy="5632311"/>
          </a:xfrm>
          <a:prstGeom prst="rect">
            <a:avLst/>
          </a:prstGeom>
          <a:solidFill>
            <a:schemeClr val="accent1">
              <a:lumMod val="20000"/>
              <a:lumOff val="80000"/>
            </a:schemeClr>
          </a:solidFill>
          <a:ln w="9525">
            <a:noFill/>
            <a:miter lim="800000"/>
          </a:ln>
          <a:effectLst/>
        </p:spPr>
        <p:txBody>
          <a:bodyPr>
            <a:spAutoFit/>
          </a:bodyPr>
          <a:lstStyle/>
          <a:p>
            <a:pPr>
              <a:spcBef>
                <a:spcPts val="0"/>
              </a:spcBef>
            </a:pPr>
            <a:r>
              <a:rPr kumimoji="1"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semaphore:s,so,sa</a:t>
            </a: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=1,0,0;</a:t>
            </a:r>
          </a:p>
          <a:p>
            <a:pPr>
              <a:spcBef>
                <a:spcPts val="0"/>
              </a:spcBef>
            </a:pPr>
            <a:r>
              <a:rPr kumimoji="1"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father(){ </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while(1) {</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solidFill>
                  <a:srgbClr val="0066FF"/>
                </a:solidFill>
                <a:effectLst/>
                <a:latin typeface="Times New Roman" panose="02020603050405020304" pitchFamily="18" charset="0"/>
                <a:ea typeface="宋体" panose="02010600030101010101" pitchFamily="2" charset="-122"/>
                <a:cs typeface="Times New Roman" panose="02020603050405020304" pitchFamily="18" charset="0"/>
              </a:rPr>
              <a:t>wait(s);</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将水果放入盘中；</a:t>
            </a:r>
          </a:p>
          <a:p>
            <a:pPr>
              <a:spcBef>
                <a:spcPts val="0"/>
              </a:spcBef>
            </a:pPr>
            <a:r>
              <a:rPr kumimoji="1"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if </a:t>
            </a:r>
            <a:r>
              <a:rPr kumimoji="1"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放入的是桔子</a:t>
            </a:r>
          </a:p>
          <a:p>
            <a:pPr>
              <a:spcBef>
                <a:spcPts val="0"/>
              </a:spcBef>
            </a:pPr>
            <a:r>
              <a:rPr kumimoji="1"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then </a:t>
            </a:r>
            <a:r>
              <a:rPr kumimoji="1" lang="en-US" altLang="zh-CN" sz="2400" dirty="0">
                <a:solidFill>
                  <a:srgbClr val="00B050"/>
                </a:solidFill>
                <a:effectLst/>
                <a:latin typeface="Times New Roman" panose="02020603050405020304" pitchFamily="18" charset="0"/>
                <a:ea typeface="宋体" panose="02010600030101010101" pitchFamily="2" charset="-122"/>
                <a:cs typeface="Times New Roman" panose="02020603050405020304" pitchFamily="18" charset="0"/>
              </a:rPr>
              <a:t>signal(so);</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else  </a:t>
            </a:r>
            <a:r>
              <a:rPr kumimoji="1" lang="en-US" altLang="zh-CN" sz="2400" dirty="0">
                <a:solidFill>
                  <a:schemeClr val="accent6">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signal(</a:t>
            </a:r>
            <a:r>
              <a:rPr kumimoji="1" lang="en-US" altLang="zh-CN" sz="2400" dirty="0" err="1">
                <a:solidFill>
                  <a:schemeClr val="accent6">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sa</a:t>
            </a:r>
            <a:r>
              <a:rPr kumimoji="1" lang="en-US" altLang="zh-CN" sz="2400" dirty="0">
                <a:solidFill>
                  <a:schemeClr val="accent6">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  }</a:t>
            </a:r>
            <a:r>
              <a:rPr kumimoji="1" lang="en-US" altLang="zh-CN" sz="240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rPr>
              <a:t> </a:t>
            </a:r>
          </a:p>
          <a:p>
            <a:pPr>
              <a:spcBef>
                <a:spcPts val="0"/>
              </a:spcBef>
            </a:pPr>
            <a:r>
              <a:rPr kumimoji="1" lang="en-US" altLang="zh-CN" sz="240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rPr>
              <a:t>son(){</a:t>
            </a:r>
            <a:endPar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endParaRP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while(1){</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dirty="0">
                <a:solidFill>
                  <a:srgbClr val="00B050"/>
                </a:solidFill>
                <a:effectLst/>
                <a:latin typeface="Times New Roman" panose="02020603050405020304" pitchFamily="18" charset="0"/>
                <a:ea typeface="黑体" panose="02010609060101010101" pitchFamily="2" charset="-122"/>
                <a:cs typeface="Times New Roman" panose="02020603050405020304" pitchFamily="18" charset="0"/>
              </a:rPr>
              <a:t>wait(so);</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从盘中取出桔子；</a:t>
            </a:r>
          </a:p>
          <a:p>
            <a:pPr>
              <a:spcBef>
                <a:spcPts val="0"/>
              </a:spcBef>
            </a:pPr>
            <a:r>
              <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dirty="0">
                <a:solidFill>
                  <a:srgbClr val="0066FF"/>
                </a:solidFill>
                <a:effectLst/>
                <a:latin typeface="Times New Roman" panose="02020603050405020304" pitchFamily="18" charset="0"/>
                <a:ea typeface="黑体" panose="02010609060101010101" pitchFamily="2" charset="-122"/>
                <a:cs typeface="Times New Roman" panose="02020603050405020304" pitchFamily="18" charset="0"/>
              </a:rPr>
              <a:t>signal(s); </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吃桔子；</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601091" name="Text Box 3"/>
          <p:cNvSpPr txBox="1">
            <a:spLocks noChangeArrowheads="1"/>
          </p:cNvSpPr>
          <p:nvPr/>
        </p:nvSpPr>
        <p:spPr bwMode="auto">
          <a:xfrm>
            <a:off x="4499992" y="980728"/>
            <a:ext cx="4419600" cy="5632311"/>
          </a:xfrm>
          <a:prstGeom prst="rect">
            <a:avLst/>
          </a:prstGeom>
          <a:solidFill>
            <a:schemeClr val="accent1">
              <a:lumMod val="20000"/>
              <a:lumOff val="80000"/>
            </a:schemeClr>
          </a:solidFill>
          <a:ln w="9525">
            <a:noFill/>
            <a:miter lim="800000"/>
          </a:ln>
          <a:effectLst/>
        </p:spPr>
        <p:txBody>
          <a:bodyPr>
            <a:spAutoFit/>
          </a:bodyPr>
          <a:lstStyle/>
          <a:p>
            <a:pPr>
              <a:spcBef>
                <a:spcPts val="0"/>
              </a:spcBef>
            </a:pPr>
            <a:r>
              <a:rPr kumimoji="1" lang="en-US" altLang="zh-CN" sz="2400" dirty="0">
                <a:solidFill>
                  <a:srgbClr val="FF0000"/>
                </a:solidFill>
                <a:effectLst/>
                <a:latin typeface="Times New Roman" panose="02020603050405020304" pitchFamily="18" charset="0"/>
                <a:ea typeface="黑体" panose="02010609060101010101" pitchFamily="2" charset="-122"/>
                <a:cs typeface="Times New Roman" panose="02020603050405020304" pitchFamily="18" charset="0"/>
              </a:rPr>
              <a:t>daughter() {</a:t>
            </a:r>
            <a:endPar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endParaRP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while(1){</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dirty="0">
                <a:solidFill>
                  <a:schemeClr val="accent6">
                    <a:lumMod val="75000"/>
                  </a:schemeClr>
                </a:solidFill>
                <a:effectLst/>
                <a:latin typeface="Times New Roman" panose="02020603050405020304" pitchFamily="18" charset="0"/>
                <a:ea typeface="黑体" panose="02010609060101010101" pitchFamily="2" charset="-122"/>
                <a:cs typeface="Times New Roman" panose="02020603050405020304" pitchFamily="18" charset="0"/>
              </a:rPr>
              <a:t>wait(</a:t>
            </a:r>
            <a:r>
              <a:rPr kumimoji="1" lang="en-US" altLang="zh-CN" sz="2400" dirty="0" err="1">
                <a:solidFill>
                  <a:schemeClr val="accent6">
                    <a:lumMod val="75000"/>
                  </a:schemeClr>
                </a:solidFill>
                <a:effectLst/>
                <a:latin typeface="Times New Roman" panose="02020603050405020304" pitchFamily="18" charset="0"/>
                <a:ea typeface="黑体" panose="02010609060101010101" pitchFamily="2" charset="-122"/>
                <a:cs typeface="Times New Roman" panose="02020603050405020304" pitchFamily="18" charset="0"/>
              </a:rPr>
              <a:t>sa</a:t>
            </a:r>
            <a:r>
              <a:rPr kumimoji="1" lang="en-US" altLang="zh-CN" sz="2400" dirty="0">
                <a:solidFill>
                  <a:schemeClr val="accent6">
                    <a:lumMod val="75000"/>
                  </a:schemeClr>
                </a:solidFill>
                <a:effectLst/>
                <a:latin typeface="Times New Roman" panose="02020603050405020304" pitchFamily="18" charset="0"/>
                <a:ea typeface="黑体" panose="02010609060101010101" pitchFamily="2" charset="-122"/>
                <a:cs typeface="Times New Roman" panose="02020603050405020304" pitchFamily="18" charset="0"/>
              </a:rPr>
              <a:t>);</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从盘中取出苹果；</a:t>
            </a:r>
          </a:p>
          <a:p>
            <a:pPr>
              <a:spcBef>
                <a:spcPts val="0"/>
              </a:spcBef>
            </a:pPr>
            <a:r>
              <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en-US" altLang="zh-CN" sz="2400" dirty="0">
                <a:solidFill>
                  <a:srgbClr val="0066FF"/>
                </a:solidFill>
                <a:effectLst/>
                <a:latin typeface="Times New Roman" panose="02020603050405020304" pitchFamily="18" charset="0"/>
                <a:ea typeface="黑体" panose="02010609060101010101" pitchFamily="2" charset="-122"/>
                <a:cs typeface="Times New Roman" panose="02020603050405020304" pitchFamily="18" charset="0"/>
              </a:rPr>
              <a:t>signal(s);</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吃苹果；</a:t>
            </a: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main()</a:t>
            </a:r>
          </a:p>
          <a:p>
            <a:pPr>
              <a:spcBef>
                <a:spcPts val="0"/>
              </a:spcBef>
            </a:pPr>
            <a:r>
              <a:rPr kumimoji="1"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endPar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cobegin</a:t>
            </a:r>
            <a:endPar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father();</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son();</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daughter();</a:t>
            </a: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coend</a:t>
            </a:r>
            <a:endPar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endParaRPr>
          </a:p>
          <a:p>
            <a:pPr>
              <a:spcBef>
                <a:spcPts val="0"/>
              </a:spcBef>
            </a:pPr>
            <a:r>
              <a:rPr kumimoji="1"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p>
          <a:p>
            <a:pPr>
              <a:spcBef>
                <a:spcPts val="0"/>
              </a:spcBef>
            </a:pPr>
            <a:endParaRPr kumimoji="1" lang="zh-CN" altLang="en-US" sz="2400" dirty="0">
              <a:effectLst/>
              <a:latin typeface="Times New Roman" panose="02020603050405020304" pitchFamily="18" charset="0"/>
              <a:ea typeface="黑体" panose="02010609060101010101" pitchFamily="2" charset="-122"/>
              <a:cs typeface="Times New Roman" panose="02020603050405020304" pitchFamily="18" charset="0"/>
            </a:endParaRPr>
          </a:p>
        </p:txBody>
      </p:sp>
      <p:sp>
        <p:nvSpPr>
          <p:cNvPr id="601092" name="Line 4"/>
          <p:cNvSpPr>
            <a:spLocks noChangeShapeType="1"/>
          </p:cNvSpPr>
          <p:nvPr/>
        </p:nvSpPr>
        <p:spPr bwMode="auto">
          <a:xfrm>
            <a:off x="4419600" y="533400"/>
            <a:ext cx="0" cy="6172200"/>
          </a:xfrm>
          <a:prstGeom prst="line">
            <a:avLst/>
          </a:prstGeom>
          <a:noFill/>
          <a:ln w="9525">
            <a:solidFill>
              <a:schemeClr val="tx1"/>
            </a:solidFill>
            <a:miter lim="800000"/>
          </a:ln>
          <a:effectLst/>
        </p:spPr>
        <p:txBody>
          <a:bodyPr wrap="none"/>
          <a:lstStyle/>
          <a:p>
            <a:endParaRPr lang="zh-CN" altLang="en-US"/>
          </a:p>
        </p:txBody>
      </p:sp>
      <p:sp>
        <p:nvSpPr>
          <p:cNvPr id="5" name="TextBox 4"/>
          <p:cNvSpPr txBox="1"/>
          <p:nvPr/>
        </p:nvSpPr>
        <p:spPr>
          <a:xfrm>
            <a:off x="251520" y="548680"/>
            <a:ext cx="3744416" cy="461665"/>
          </a:xfrm>
          <a:prstGeom prst="rect">
            <a:avLst/>
          </a:prstGeom>
          <a:noFill/>
        </p:spPr>
        <p:txBody>
          <a:bodyPr wrap="square" rtlCol="0">
            <a:spAutoFit/>
          </a:bodyPr>
          <a:lstStyle/>
          <a:p>
            <a:r>
              <a:rPr lang="en-US" altLang="zh-CN" sz="2400" dirty="0">
                <a:effectLst/>
                <a:latin typeface="黑体" panose="02010609060101010101" pitchFamily="2" charset="-122"/>
                <a:ea typeface="黑体" panose="02010609060101010101" pitchFamily="2" charset="-122"/>
              </a:rPr>
              <a:t>2.</a:t>
            </a:r>
            <a:r>
              <a:rPr lang="zh-CN" altLang="en-US" sz="2400" dirty="0">
                <a:effectLst/>
                <a:latin typeface="黑体" panose="02010609060101010101" pitchFamily="2" charset="-122"/>
                <a:ea typeface="黑体" panose="02010609060101010101" pitchFamily="2" charset="-122"/>
              </a:rPr>
              <a:t>描述如下</a:t>
            </a:r>
            <a:r>
              <a:rPr lang="en-US" altLang="zh-CN" sz="2400" dirty="0">
                <a:effectLst/>
                <a:latin typeface="黑体" panose="02010609060101010101" pitchFamily="2" charset="-122"/>
                <a:ea typeface="黑体" panose="02010609060101010101" pitchFamily="2" charset="-122"/>
              </a:rPr>
              <a:t>:</a:t>
            </a:r>
            <a:endParaRPr lang="zh-CN" altLang="en-US" sz="2400" dirty="0">
              <a:effectLst/>
              <a:latin typeface="黑体" panose="02010609060101010101" pitchFamily="2" charset="-122"/>
              <a:ea typeface="黑体" panose="02010609060101010101" pitchFamily="2" charset="-122"/>
            </a:endParaRPr>
          </a:p>
        </p:txBody>
      </p:sp>
      <p:sp>
        <p:nvSpPr>
          <p:cNvPr id="6" name="云形标注 5"/>
          <p:cNvSpPr/>
          <p:nvPr/>
        </p:nvSpPr>
        <p:spPr bwMode="auto">
          <a:xfrm>
            <a:off x="1835696" y="2852936"/>
            <a:ext cx="5976664" cy="1944216"/>
          </a:xfrm>
          <a:prstGeom prst="cloudCallou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endParaRPr kumimoji="0" lang="zh-CN" altLang="en-US" sz="2800" b="1" i="0" u="none" strike="noStrike" cap="none" normalizeH="0" baseline="0">
              <a:ln>
                <a:noFill/>
              </a:ln>
              <a:solidFill>
                <a:schemeClr val="tx1"/>
              </a:solidFill>
              <a:effectLst>
                <a:outerShdw blurRad="38100" dist="38100" dir="2700000" algn="tl">
                  <a:srgbClr val="000000">
                    <a:alpha val="43137"/>
                  </a:srgbClr>
                </a:outerShdw>
              </a:effectLst>
              <a:latin typeface="Tahoma" panose="020B0604030504040204" pitchFamily="34" charset="0"/>
              <a:ea typeface="华文隶书" panose="02010800040101010101" pitchFamily="2" charset="-122"/>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23528" y="1074509"/>
            <a:ext cx="8496944" cy="4708981"/>
          </a:xfrm>
          <a:prstGeom prst="rect">
            <a:avLst/>
          </a:prstGeom>
          <a:noFill/>
        </p:spPr>
        <p:txBody>
          <a:bodyPr wrap="square">
            <a:spAutoFit/>
          </a:bodyPr>
          <a:lstStyle/>
          <a:p>
            <a:r>
              <a:rPr lang="zh-CN" altLang="en-US" sz="2400" dirty="0">
                <a:solidFill>
                  <a:srgbClr val="000000"/>
                </a:solidFill>
                <a:effectLst/>
                <a:latin typeface="黑体" panose="02010609060101010101" pitchFamily="2" charset="-122"/>
                <a:ea typeface="黑体" panose="02010609060101010101" pitchFamily="2" charset="-122"/>
              </a:rPr>
              <a:t>某自动质量检测系统有三个进程</a:t>
            </a:r>
            <a:r>
              <a:rPr lang="en-US" altLang="zh-CN" sz="2400" dirty="0">
                <a:solidFill>
                  <a:srgbClr val="000000"/>
                </a:solidFill>
                <a:effectLst/>
                <a:latin typeface="黑体" panose="02010609060101010101" pitchFamily="2" charset="-122"/>
                <a:ea typeface="黑体" panose="02010609060101010101" pitchFamily="2" charset="-122"/>
              </a:rPr>
              <a:t>Q</a:t>
            </a:r>
            <a:r>
              <a:rPr lang="zh-CN" altLang="en-US" sz="2400" dirty="0">
                <a:solidFill>
                  <a:srgbClr val="000000"/>
                </a:solidFill>
                <a:effectLst/>
                <a:latin typeface="黑体" panose="02010609060101010101" pitchFamily="2" charset="-122"/>
                <a:ea typeface="黑体" panose="02010609060101010101" pitchFamily="2" charset="-122"/>
              </a:rPr>
              <a:t>、</a:t>
            </a:r>
            <a:r>
              <a:rPr lang="en-US" altLang="zh-CN" sz="2400" dirty="0">
                <a:solidFill>
                  <a:srgbClr val="000000"/>
                </a:solidFill>
                <a:effectLst/>
                <a:latin typeface="黑体" panose="02010609060101010101" pitchFamily="2" charset="-122"/>
                <a:ea typeface="黑体" panose="02010609060101010101" pitchFamily="2" charset="-122"/>
              </a:rPr>
              <a:t>A</a:t>
            </a:r>
            <a:r>
              <a:rPr lang="zh-CN" altLang="en-US" sz="2400" dirty="0">
                <a:solidFill>
                  <a:srgbClr val="000000"/>
                </a:solidFill>
                <a:effectLst/>
                <a:latin typeface="黑体" panose="02010609060101010101" pitchFamily="2" charset="-122"/>
                <a:ea typeface="黑体" panose="02010609060101010101" pitchFamily="2" charset="-122"/>
              </a:rPr>
              <a:t>、</a:t>
            </a:r>
            <a:r>
              <a:rPr lang="en-US" altLang="zh-CN" sz="2400" dirty="0">
                <a:solidFill>
                  <a:srgbClr val="000000"/>
                </a:solidFill>
                <a:effectLst/>
                <a:latin typeface="黑体" panose="02010609060101010101" pitchFamily="2" charset="-122"/>
                <a:ea typeface="黑体" panose="02010609060101010101" pitchFamily="2" charset="-122"/>
              </a:rPr>
              <a:t>B</a:t>
            </a:r>
            <a:r>
              <a:rPr lang="zh-CN" altLang="en-US" sz="2400" dirty="0">
                <a:solidFill>
                  <a:srgbClr val="000000"/>
                </a:solidFill>
                <a:effectLst/>
                <a:latin typeface="黑体" panose="02010609060101010101" pitchFamily="2" charset="-122"/>
                <a:ea typeface="黑体" panose="02010609060101010101" pitchFamily="2" charset="-122"/>
              </a:rPr>
              <a:t>组成。进程</a:t>
            </a:r>
            <a:r>
              <a:rPr lang="en-US" altLang="zh-CN" sz="2400" dirty="0">
                <a:solidFill>
                  <a:srgbClr val="000000"/>
                </a:solidFill>
                <a:effectLst/>
                <a:latin typeface="黑体" panose="02010609060101010101" pitchFamily="2" charset="-122"/>
                <a:ea typeface="黑体" panose="02010609060101010101" pitchFamily="2" charset="-122"/>
              </a:rPr>
              <a:t>Q</a:t>
            </a:r>
            <a:r>
              <a:rPr lang="zh-CN" altLang="en-US" sz="2400" dirty="0">
                <a:solidFill>
                  <a:srgbClr val="000000"/>
                </a:solidFill>
                <a:effectLst/>
                <a:latin typeface="黑体" panose="02010609060101010101" pitchFamily="2" charset="-122"/>
                <a:ea typeface="黑体" panose="02010609060101010101" pitchFamily="2" charset="-122"/>
              </a:rPr>
              <a:t>每次取一件产品检测，把检测后的产品存放在货架</a:t>
            </a:r>
            <a:r>
              <a:rPr lang="en-US" altLang="zh-CN" sz="2400" dirty="0">
                <a:solidFill>
                  <a:srgbClr val="000000"/>
                </a:solidFill>
                <a:effectLst/>
                <a:latin typeface="黑体" panose="02010609060101010101" pitchFamily="2" charset="-122"/>
                <a:ea typeface="黑体" panose="02010609060101010101" pitchFamily="2" charset="-122"/>
              </a:rPr>
              <a:t>F</a:t>
            </a:r>
            <a:r>
              <a:rPr lang="zh-CN" altLang="en-US" sz="2400" dirty="0">
                <a:solidFill>
                  <a:srgbClr val="000000"/>
                </a:solidFill>
                <a:effectLst/>
                <a:latin typeface="黑体" panose="02010609060101010101" pitchFamily="2" charset="-122"/>
                <a:ea typeface="黑体" panose="02010609060101010101" pitchFamily="2" charset="-122"/>
              </a:rPr>
              <a:t>上，</a:t>
            </a:r>
            <a:r>
              <a:rPr lang="en-US" altLang="zh-CN" sz="2400" dirty="0">
                <a:solidFill>
                  <a:srgbClr val="000000"/>
                </a:solidFill>
                <a:effectLst/>
                <a:latin typeface="黑体" panose="02010609060101010101" pitchFamily="2" charset="-122"/>
                <a:ea typeface="黑体" panose="02010609060101010101" pitchFamily="2" charset="-122"/>
              </a:rPr>
              <a:t>F</a:t>
            </a:r>
            <a:r>
              <a:rPr lang="zh-CN" altLang="en-US" sz="2400" dirty="0">
                <a:solidFill>
                  <a:srgbClr val="000000"/>
                </a:solidFill>
                <a:effectLst/>
                <a:latin typeface="黑体" panose="02010609060101010101" pitchFamily="2" charset="-122"/>
                <a:ea typeface="黑体" panose="02010609060101010101" pitchFamily="2" charset="-122"/>
              </a:rPr>
              <a:t>的容量为每次只能存放一件产品。若货架上存放的是合格产品则让进程</a:t>
            </a:r>
            <a:r>
              <a:rPr lang="en-US" altLang="zh-CN" sz="2400" dirty="0">
                <a:solidFill>
                  <a:srgbClr val="000000"/>
                </a:solidFill>
                <a:effectLst/>
                <a:latin typeface="黑体" panose="02010609060101010101" pitchFamily="2" charset="-122"/>
                <a:ea typeface="黑体" panose="02010609060101010101" pitchFamily="2" charset="-122"/>
              </a:rPr>
              <a:t>A</a:t>
            </a:r>
            <a:r>
              <a:rPr lang="zh-CN" altLang="en-US" sz="2400" dirty="0">
                <a:solidFill>
                  <a:srgbClr val="000000"/>
                </a:solidFill>
                <a:effectLst/>
                <a:latin typeface="黑体" panose="02010609060101010101" pitchFamily="2" charset="-122"/>
                <a:ea typeface="黑体" panose="02010609060101010101" pitchFamily="2" charset="-122"/>
              </a:rPr>
              <a:t>取出，并在产品上贴标签后包装；若货架上存放的是不合格产品则让进程</a:t>
            </a:r>
            <a:r>
              <a:rPr lang="en-US" altLang="zh-CN" sz="2400" dirty="0">
                <a:solidFill>
                  <a:srgbClr val="000000"/>
                </a:solidFill>
                <a:effectLst/>
                <a:latin typeface="黑体" panose="02010609060101010101" pitchFamily="2" charset="-122"/>
                <a:ea typeface="黑体" panose="02010609060101010101" pitchFamily="2" charset="-122"/>
              </a:rPr>
              <a:t>B</a:t>
            </a:r>
            <a:r>
              <a:rPr lang="zh-CN" altLang="en-US" sz="2400" dirty="0">
                <a:solidFill>
                  <a:srgbClr val="000000"/>
                </a:solidFill>
                <a:effectLst/>
                <a:latin typeface="黑体" panose="02010609060101010101" pitchFamily="2" charset="-122"/>
                <a:ea typeface="黑体" panose="02010609060101010101" pitchFamily="2" charset="-122"/>
              </a:rPr>
              <a:t>取出后，将其丢入废物箱。回答下列问题： </a:t>
            </a:r>
            <a:endParaRPr lang="zh-CN" altLang="en-US" sz="2400" dirty="0"/>
          </a:p>
          <a:p>
            <a:r>
              <a:rPr lang="zh-CN" altLang="en-US" sz="2400" dirty="0">
                <a:solidFill>
                  <a:srgbClr val="000000"/>
                </a:solidFill>
                <a:effectLst/>
                <a:latin typeface="黑体" panose="02010609060101010101" pitchFamily="2" charset="-122"/>
                <a:ea typeface="黑体" panose="02010609060101010101" pitchFamily="2" charset="-122"/>
              </a:rPr>
              <a:t>（</a:t>
            </a:r>
            <a:r>
              <a:rPr lang="en-US" altLang="zh-CN" sz="2400" dirty="0">
                <a:solidFill>
                  <a:srgbClr val="000000"/>
                </a:solidFill>
                <a:effectLst/>
                <a:latin typeface="黑体" panose="02010609060101010101" pitchFamily="2" charset="-122"/>
                <a:ea typeface="黑体" panose="02010609060101010101" pitchFamily="2" charset="-122"/>
              </a:rPr>
              <a:t>1</a:t>
            </a:r>
            <a:r>
              <a:rPr lang="zh-CN" altLang="en-US" sz="2400" dirty="0">
                <a:solidFill>
                  <a:srgbClr val="000000"/>
                </a:solidFill>
                <a:effectLst/>
                <a:latin typeface="黑体" panose="02010609060101010101" pitchFamily="2" charset="-122"/>
                <a:ea typeface="黑体" panose="02010609060101010101" pitchFamily="2" charset="-122"/>
              </a:rPr>
              <a:t>）写出用</a:t>
            </a:r>
            <a:r>
              <a:rPr lang="en-US" altLang="zh-CN" sz="2400" dirty="0">
                <a:solidFill>
                  <a:srgbClr val="000000"/>
                </a:solidFill>
                <a:effectLst/>
                <a:latin typeface="黑体" panose="02010609060101010101" pitchFamily="2" charset="-122"/>
                <a:ea typeface="黑体" panose="02010609060101010101" pitchFamily="2" charset="-122"/>
              </a:rPr>
              <a:t>PV</a:t>
            </a:r>
            <a:r>
              <a:rPr lang="zh-CN" altLang="en-US" sz="2400" dirty="0">
                <a:solidFill>
                  <a:srgbClr val="000000"/>
                </a:solidFill>
                <a:effectLst/>
                <a:latin typeface="黑体" panose="02010609060101010101" pitchFamily="2" charset="-122"/>
                <a:ea typeface="黑体" panose="02010609060101010101" pitchFamily="2" charset="-122"/>
              </a:rPr>
              <a:t>操作管理时应定义的信号量及初值。 </a:t>
            </a:r>
            <a:endParaRPr lang="zh-CN" altLang="en-US" sz="2400" dirty="0"/>
          </a:p>
          <a:p>
            <a:r>
              <a:rPr lang="en-US" altLang="zh-CN" sz="2400" dirty="0">
                <a:solidFill>
                  <a:srgbClr val="000000"/>
                </a:solidFill>
                <a:effectLst/>
                <a:latin typeface="黑体" panose="02010609060101010101" pitchFamily="2" charset="-122"/>
                <a:ea typeface="黑体" panose="02010609060101010101" pitchFamily="2" charset="-122"/>
              </a:rPr>
              <a:t>A. </a:t>
            </a:r>
            <a:r>
              <a:rPr lang="zh-CN" altLang="en-US" sz="2400" dirty="0">
                <a:solidFill>
                  <a:srgbClr val="000000"/>
                </a:solidFill>
                <a:effectLst/>
                <a:latin typeface="宋体" panose="02010600030101010101" pitchFamily="2" charset="-122"/>
                <a:ea typeface="宋体" panose="02010600030101010101" pitchFamily="2" charset="-122"/>
              </a:rPr>
              <a:t>定义信号量</a:t>
            </a:r>
            <a:r>
              <a:rPr lang="en-US" altLang="zh-CN" sz="2400" dirty="0">
                <a:solidFill>
                  <a:srgbClr val="000000"/>
                </a:solidFill>
                <a:effectLst/>
                <a:latin typeface="Times New Roman" panose="02020603050405020304" pitchFamily="18" charset="0"/>
              </a:rPr>
              <a:t>empty</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fulla</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fullb</a:t>
            </a:r>
            <a:r>
              <a:rPr lang="zh-CN" altLang="en-US" sz="2400" dirty="0">
                <a:solidFill>
                  <a:srgbClr val="000000"/>
                </a:solidFill>
                <a:effectLst/>
                <a:latin typeface="宋体" panose="02010600030101010101" pitchFamily="2" charset="-122"/>
                <a:ea typeface="宋体" panose="02010600030101010101" pitchFamily="2" charset="-122"/>
              </a:rPr>
              <a:t>，初值分别为</a:t>
            </a:r>
            <a:r>
              <a:rPr lang="en-US" altLang="zh-CN" sz="2400" dirty="0">
                <a:solidFill>
                  <a:srgbClr val="000000"/>
                </a:solidFill>
                <a:effectLst/>
                <a:latin typeface="Times New Roman" panose="02020603050405020304" pitchFamily="18" charset="0"/>
              </a:rPr>
              <a:t>1</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0</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1 </a:t>
            </a:r>
            <a:endParaRPr lang="zh-CN" altLang="en-US" sz="2400" dirty="0"/>
          </a:p>
          <a:p>
            <a:r>
              <a:rPr lang="en-US" altLang="zh-CN" sz="2400" dirty="0">
                <a:solidFill>
                  <a:srgbClr val="000000"/>
                </a:solidFill>
                <a:effectLst/>
                <a:latin typeface="黑体" panose="02010609060101010101" pitchFamily="2" charset="-122"/>
                <a:ea typeface="黑体" panose="02010609060101010101" pitchFamily="2" charset="-122"/>
              </a:rPr>
              <a:t>B. </a:t>
            </a:r>
            <a:r>
              <a:rPr lang="zh-CN" altLang="en-US" sz="2400" dirty="0">
                <a:solidFill>
                  <a:srgbClr val="000000"/>
                </a:solidFill>
                <a:effectLst/>
                <a:latin typeface="宋体" panose="02010600030101010101" pitchFamily="2" charset="-122"/>
                <a:ea typeface="宋体" panose="02010600030101010101" pitchFamily="2" charset="-122"/>
              </a:rPr>
              <a:t>定义信号量</a:t>
            </a:r>
            <a:r>
              <a:rPr lang="en-US" altLang="zh-CN" sz="2400" dirty="0">
                <a:solidFill>
                  <a:srgbClr val="000000"/>
                </a:solidFill>
                <a:effectLst/>
                <a:latin typeface="Times New Roman" panose="02020603050405020304" pitchFamily="18" charset="0"/>
              </a:rPr>
              <a:t>empty</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fulla</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fullb</a:t>
            </a:r>
            <a:r>
              <a:rPr lang="zh-CN" altLang="en-US" sz="2400" dirty="0">
                <a:solidFill>
                  <a:srgbClr val="000000"/>
                </a:solidFill>
                <a:effectLst/>
                <a:latin typeface="宋体" panose="02010600030101010101" pitchFamily="2" charset="-122"/>
                <a:ea typeface="宋体" panose="02010600030101010101" pitchFamily="2" charset="-122"/>
              </a:rPr>
              <a:t>，初值分别为</a:t>
            </a:r>
            <a:r>
              <a:rPr lang="en-US" altLang="zh-CN" sz="2400" dirty="0">
                <a:solidFill>
                  <a:srgbClr val="000000"/>
                </a:solidFill>
                <a:effectLst/>
                <a:latin typeface="Times New Roman" panose="02020603050405020304" pitchFamily="18" charset="0"/>
              </a:rPr>
              <a:t>1</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0</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0 </a:t>
            </a:r>
            <a:endParaRPr lang="zh-CN" altLang="en-US" sz="2400" dirty="0"/>
          </a:p>
          <a:p>
            <a:r>
              <a:rPr lang="en-US" altLang="zh-CN" sz="2400" dirty="0">
                <a:solidFill>
                  <a:srgbClr val="000000"/>
                </a:solidFill>
                <a:effectLst/>
                <a:latin typeface="Times New Roman" panose="02020603050405020304" pitchFamily="18" charset="0"/>
              </a:rPr>
              <a:t>C</a:t>
            </a:r>
            <a:r>
              <a:rPr lang="en-US" altLang="zh-CN" sz="2400" dirty="0">
                <a:solidFill>
                  <a:srgbClr val="000000"/>
                </a:solidFill>
                <a:effectLst/>
                <a:latin typeface="黑体" panose="02010609060101010101" pitchFamily="2" charset="-122"/>
                <a:ea typeface="黑体" panose="02010609060101010101" pitchFamily="2" charset="-122"/>
              </a:rPr>
              <a:t>. </a:t>
            </a:r>
            <a:r>
              <a:rPr lang="zh-CN" altLang="en-US" sz="2400" dirty="0">
                <a:solidFill>
                  <a:srgbClr val="000000"/>
                </a:solidFill>
                <a:effectLst/>
                <a:latin typeface="宋体" panose="02010600030101010101" pitchFamily="2" charset="-122"/>
                <a:ea typeface="宋体" panose="02010600030101010101" pitchFamily="2" charset="-122"/>
              </a:rPr>
              <a:t>定义信号量</a:t>
            </a:r>
            <a:r>
              <a:rPr lang="en-US" altLang="zh-CN" sz="2400" dirty="0">
                <a:solidFill>
                  <a:srgbClr val="000000"/>
                </a:solidFill>
                <a:effectLst/>
                <a:latin typeface="Times New Roman" panose="02020603050405020304" pitchFamily="18" charset="0"/>
              </a:rPr>
              <a:t>empty</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fulla</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fullb</a:t>
            </a:r>
            <a:r>
              <a:rPr lang="zh-CN" altLang="en-US" sz="2400" dirty="0">
                <a:solidFill>
                  <a:srgbClr val="000000"/>
                </a:solidFill>
                <a:effectLst/>
                <a:latin typeface="宋体" panose="02010600030101010101" pitchFamily="2" charset="-122"/>
                <a:ea typeface="宋体" panose="02010600030101010101" pitchFamily="2" charset="-122"/>
              </a:rPr>
              <a:t>，初值分别为</a:t>
            </a:r>
            <a:r>
              <a:rPr lang="en-US" altLang="zh-CN" sz="2400" dirty="0">
                <a:solidFill>
                  <a:srgbClr val="000000"/>
                </a:solidFill>
                <a:effectLst/>
                <a:latin typeface="Times New Roman" panose="02020603050405020304" pitchFamily="18" charset="0"/>
              </a:rPr>
              <a:t>0</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1</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0 </a:t>
            </a:r>
            <a:endParaRPr lang="zh-CN" altLang="en-US" sz="2400" dirty="0"/>
          </a:p>
          <a:p>
            <a:r>
              <a:rPr lang="en-US" altLang="zh-CN" sz="2400" dirty="0">
                <a:solidFill>
                  <a:srgbClr val="000000"/>
                </a:solidFill>
                <a:effectLst/>
                <a:latin typeface="Times New Roman" panose="02020603050405020304" pitchFamily="18" charset="0"/>
              </a:rPr>
              <a:t>D</a:t>
            </a:r>
            <a:r>
              <a:rPr lang="en-US" altLang="zh-CN" sz="2400" dirty="0">
                <a:solidFill>
                  <a:srgbClr val="000000"/>
                </a:solidFill>
                <a:effectLst/>
                <a:latin typeface="黑体" panose="02010609060101010101" pitchFamily="2" charset="-122"/>
                <a:ea typeface="黑体" panose="02010609060101010101" pitchFamily="2" charset="-122"/>
              </a:rPr>
              <a:t>. </a:t>
            </a:r>
            <a:r>
              <a:rPr lang="zh-CN" altLang="en-US" sz="2400" dirty="0">
                <a:solidFill>
                  <a:srgbClr val="000000"/>
                </a:solidFill>
                <a:effectLst/>
                <a:latin typeface="宋体" panose="02010600030101010101" pitchFamily="2" charset="-122"/>
                <a:ea typeface="宋体" panose="02010600030101010101" pitchFamily="2" charset="-122"/>
              </a:rPr>
              <a:t>定义信号量</a:t>
            </a:r>
            <a:r>
              <a:rPr lang="en-US" altLang="zh-CN" sz="2400" dirty="0">
                <a:solidFill>
                  <a:srgbClr val="000000"/>
                </a:solidFill>
                <a:effectLst/>
                <a:latin typeface="Times New Roman" panose="02020603050405020304" pitchFamily="18" charset="0"/>
              </a:rPr>
              <a:t>empty</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fulla</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err="1">
                <a:solidFill>
                  <a:srgbClr val="000000"/>
                </a:solidFill>
                <a:effectLst/>
                <a:latin typeface="Times New Roman" panose="02020603050405020304" pitchFamily="18" charset="0"/>
              </a:rPr>
              <a:t>fullb</a:t>
            </a:r>
            <a:r>
              <a:rPr lang="zh-CN" altLang="en-US" sz="2400" dirty="0">
                <a:solidFill>
                  <a:srgbClr val="000000"/>
                </a:solidFill>
                <a:effectLst/>
                <a:latin typeface="宋体" panose="02010600030101010101" pitchFamily="2" charset="-122"/>
                <a:ea typeface="宋体" panose="02010600030101010101" pitchFamily="2" charset="-122"/>
              </a:rPr>
              <a:t>，初值分别为</a:t>
            </a:r>
            <a:r>
              <a:rPr lang="en-US" altLang="zh-CN" sz="2400" dirty="0">
                <a:solidFill>
                  <a:srgbClr val="000000"/>
                </a:solidFill>
                <a:effectLst/>
                <a:latin typeface="Times New Roman" panose="02020603050405020304" pitchFamily="18" charset="0"/>
              </a:rPr>
              <a:t>0</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0</a:t>
            </a:r>
            <a:r>
              <a:rPr lang="zh-CN" altLang="en-US" sz="2400" dirty="0">
                <a:solidFill>
                  <a:srgbClr val="000000"/>
                </a:solidFill>
                <a:effectLst/>
                <a:latin typeface="宋体" panose="02010600030101010101" pitchFamily="2" charset="-122"/>
                <a:ea typeface="宋体" panose="02010600030101010101" pitchFamily="2" charset="-122"/>
              </a:rPr>
              <a:t>，</a:t>
            </a:r>
            <a:r>
              <a:rPr lang="en-US" altLang="zh-CN" sz="2400" dirty="0">
                <a:solidFill>
                  <a:srgbClr val="000000"/>
                </a:solidFill>
                <a:effectLst/>
                <a:latin typeface="Times New Roman" panose="02020603050405020304" pitchFamily="18" charset="0"/>
              </a:rPr>
              <a:t>0</a:t>
            </a:r>
            <a:endParaRPr lang="zh-CN" altLang="en-US" sz="2400" dirty="0"/>
          </a:p>
        </p:txBody>
      </p:sp>
      <p:sp>
        <p:nvSpPr>
          <p:cNvPr id="4" name="Text Box 2"/>
          <p:cNvSpPr txBox="1">
            <a:spLocks noChangeArrowheads="1"/>
          </p:cNvSpPr>
          <p:nvPr/>
        </p:nvSpPr>
        <p:spPr bwMode="auto">
          <a:xfrm>
            <a:off x="355576" y="404664"/>
            <a:ext cx="936104" cy="519113"/>
          </a:xfrm>
          <a:prstGeom prst="rect">
            <a:avLst/>
          </a:prstGeom>
          <a:noFill/>
          <a:ln w="9525">
            <a:noFill/>
            <a:miter lim="800000"/>
          </a:ln>
          <a:effectLst/>
        </p:spPr>
        <p:txBody>
          <a:bodyPr wrap="square">
            <a:spAutoFit/>
          </a:bodyPr>
          <a:lstStyle/>
          <a:p>
            <a:r>
              <a:rPr kumimoji="1" lang="zh-CN" altLang="en-US" dirty="0">
                <a:effectLst/>
                <a:latin typeface="黑体" panose="02010609060101010101" pitchFamily="2" charset="-122"/>
                <a:ea typeface="黑体" panose="02010609060101010101" pitchFamily="2" charset="-122"/>
              </a:rPr>
              <a:t>练习</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body" sz="half" idx="1"/>
          </p:nvPr>
        </p:nvSpPr>
        <p:spPr>
          <a:xfrm>
            <a:off x="395288" y="908720"/>
            <a:ext cx="8497887" cy="5688631"/>
          </a:xfrm>
        </p:spPr>
        <p:txBody>
          <a:bodyPr>
            <a:normAutofit fontScale="92500" lnSpcReduction="20000"/>
          </a:bodyPr>
          <a:lstStyle/>
          <a:p>
            <a:r>
              <a:rPr lang="zh-CN" altLang="en-US" b="1" dirty="0">
                <a:latin typeface="黑体" panose="02010609060101010101" pitchFamily="2" charset="-122"/>
                <a:ea typeface="黑体" panose="02010609060101010101" pitchFamily="2" charset="-122"/>
              </a:rPr>
              <a:t>二、特征</a:t>
            </a:r>
          </a:p>
          <a:p>
            <a:pPr lvl="1"/>
            <a:r>
              <a:rPr lang="zh-CN" altLang="en-US" b="1" dirty="0">
                <a:latin typeface="黑体" panose="02010609060101010101" pitchFamily="2" charset="-122"/>
                <a:ea typeface="黑体" panose="02010609060101010101" pitchFamily="2" charset="-122"/>
              </a:rPr>
              <a:t>间断性：走走停停，失去原有的时序关系</a:t>
            </a:r>
          </a:p>
          <a:p>
            <a:pPr lvl="1"/>
            <a:r>
              <a:rPr lang="zh-CN" altLang="en-US" b="1" dirty="0">
                <a:latin typeface="黑体" panose="02010609060101010101" pitchFamily="2" charset="-122"/>
                <a:ea typeface="黑体" panose="02010609060101010101" pitchFamily="2" charset="-122"/>
              </a:rPr>
              <a:t>失去封闭性：主要由共享资源引起</a:t>
            </a:r>
            <a:r>
              <a:rPr lang="en-US" altLang="zh-CN" b="1" dirty="0">
                <a:latin typeface="黑体" panose="02010609060101010101" pitchFamily="2" charset="-122"/>
                <a:ea typeface="黑体" panose="02010609060101010101" pitchFamily="2" charset="-122"/>
              </a:rPr>
              <a:t>,</a:t>
            </a:r>
            <a:r>
              <a:rPr lang="zh-CN" altLang="en-US" b="1" dirty="0">
                <a:latin typeface="黑体" panose="02010609060101010101" pitchFamily="2" charset="-122"/>
                <a:ea typeface="黑体" panose="02010609060101010101" pitchFamily="2" charset="-122"/>
              </a:rPr>
              <a:t>一个程序写到存储器中的数据可能被另一个程序修改</a:t>
            </a:r>
          </a:p>
          <a:p>
            <a:pPr lvl="1"/>
            <a:endParaRPr lang="en-US" altLang="zh-CN" b="1" dirty="0">
              <a:solidFill>
                <a:srgbClr val="FF0000"/>
              </a:solidFill>
              <a:latin typeface="黑体" panose="02010609060101010101" pitchFamily="2" charset="-122"/>
              <a:ea typeface="黑体" panose="02010609060101010101" pitchFamily="2" charset="-122"/>
            </a:endParaRPr>
          </a:p>
          <a:p>
            <a:pPr lvl="1"/>
            <a:endParaRPr lang="en-US" altLang="zh-CN" b="1" dirty="0">
              <a:solidFill>
                <a:srgbClr val="FF0000"/>
              </a:solidFill>
              <a:latin typeface="黑体" panose="02010609060101010101" pitchFamily="2" charset="-122"/>
              <a:ea typeface="黑体" panose="02010609060101010101" pitchFamily="2" charset="-122"/>
            </a:endParaRPr>
          </a:p>
          <a:p>
            <a:pPr lvl="1"/>
            <a:r>
              <a:rPr lang="zh-CN" altLang="en-US" b="1" dirty="0">
                <a:solidFill>
                  <a:srgbClr val="FF0000"/>
                </a:solidFill>
                <a:latin typeface="黑体" panose="02010609060101010101" pitchFamily="2" charset="-122"/>
                <a:ea typeface="黑体" panose="02010609060101010101" pitchFamily="2" charset="-122"/>
              </a:rPr>
              <a:t>不可再现性：由于失去了封闭性，也将导致其失去可再现性</a:t>
            </a:r>
            <a:endParaRPr lang="en-US" altLang="zh-CN" b="1" dirty="0">
              <a:latin typeface="黑体" panose="02010609060101010101" pitchFamily="2" charset="-122"/>
              <a:ea typeface="黑体" panose="02010609060101010101" pitchFamily="2" charset="-122"/>
            </a:endParaRPr>
          </a:p>
          <a:p>
            <a:pPr lvl="1"/>
            <a:endParaRPr lang="zh-CN" altLang="en-US" b="1" dirty="0">
              <a:latin typeface="黑体" panose="02010609060101010101" pitchFamily="2" charset="-122"/>
              <a:ea typeface="黑体" panose="02010609060101010101" pitchFamily="2" charset="-122"/>
            </a:endParaRPr>
          </a:p>
          <a:p>
            <a:pPr lvl="1"/>
            <a:r>
              <a:rPr lang="zh-CN" altLang="en-US" b="1" dirty="0">
                <a:solidFill>
                  <a:srgbClr val="FF3300"/>
                </a:solidFill>
                <a:latin typeface="黑体" panose="02010609060101010101" pitchFamily="2" charset="-122"/>
                <a:ea typeface="黑体" panose="02010609060101010101" pitchFamily="2" charset="-122"/>
              </a:rPr>
              <a:t>例</a:t>
            </a:r>
            <a:r>
              <a:rPr lang="zh-CN" altLang="en-US" b="1" dirty="0">
                <a:latin typeface="黑体" panose="02010609060101010101" pitchFamily="2" charset="-122"/>
                <a:ea typeface="黑体" panose="02010609060101010101" pitchFamily="2" charset="-122"/>
              </a:rPr>
              <a:t>，设</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的初值为</a:t>
            </a:r>
            <a:r>
              <a:rPr lang="en-US" altLang="zh-CN" b="1" dirty="0">
                <a:latin typeface="黑体" panose="02010609060101010101" pitchFamily="2" charset="-122"/>
                <a:ea typeface="黑体" panose="02010609060101010101" pitchFamily="2" charset="-122"/>
              </a:rPr>
              <a:t>5</a:t>
            </a:r>
            <a:r>
              <a:rPr lang="zh-CN" altLang="en-US" b="1" dirty="0">
                <a:latin typeface="黑体" panose="02010609060101010101" pitchFamily="2" charset="-122"/>
                <a:ea typeface="黑体" panose="02010609060101010101" pitchFamily="2" charset="-122"/>
              </a:rPr>
              <a:t>。有</a:t>
            </a:r>
            <a:r>
              <a:rPr lang="en-US" altLang="zh-CN" b="1" dirty="0">
                <a:latin typeface="黑体" panose="02010609060101010101" pitchFamily="2" charset="-122"/>
                <a:ea typeface="黑体" panose="02010609060101010101" pitchFamily="2" charset="-122"/>
              </a:rPr>
              <a:t>2</a:t>
            </a:r>
            <a:r>
              <a:rPr lang="zh-CN" altLang="en-US" b="1" dirty="0">
                <a:latin typeface="黑体" panose="02010609060101010101" pitchFamily="2" charset="-122"/>
                <a:ea typeface="黑体" panose="02010609060101010101" pitchFamily="2" charset="-122"/>
              </a:rPr>
              <a:t>个循环程序</a:t>
            </a:r>
            <a:r>
              <a:rPr lang="en-US" altLang="zh-CN" b="1" dirty="0">
                <a:latin typeface="黑体" panose="02010609060101010101" pitchFamily="2" charset="-122"/>
                <a:ea typeface="黑体" panose="02010609060101010101" pitchFamily="2" charset="-122"/>
              </a:rPr>
              <a:t>A</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B</a:t>
            </a:r>
            <a:r>
              <a:rPr lang="zh-CN" altLang="en-US" b="1" dirty="0">
                <a:latin typeface="黑体" panose="02010609060101010101" pitchFamily="2" charset="-122"/>
                <a:ea typeface="黑体" panose="02010609060101010101" pitchFamily="2" charset="-122"/>
              </a:rPr>
              <a:t>，它们共享一个变量</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a:t>
            </a:r>
            <a:r>
              <a:rPr lang="en-US" altLang="zh-CN" b="1" dirty="0">
                <a:latin typeface="黑体" panose="02010609060101010101" pitchFamily="2" charset="-122"/>
                <a:ea typeface="黑体" panose="02010609060101010101" pitchFamily="2" charset="-122"/>
              </a:rPr>
              <a:t>A</a:t>
            </a:r>
            <a:r>
              <a:rPr lang="zh-CN" altLang="en-US" b="1" dirty="0">
                <a:latin typeface="黑体" panose="02010609060101010101" pitchFamily="2" charset="-122"/>
                <a:ea typeface="黑体" panose="02010609060101010101" pitchFamily="2" charset="-122"/>
              </a:rPr>
              <a:t>、</a:t>
            </a:r>
            <a:r>
              <a:rPr lang="en-US" altLang="zh-CN" b="1" dirty="0">
                <a:latin typeface="黑体" panose="02010609060101010101" pitchFamily="2" charset="-122"/>
                <a:ea typeface="黑体" panose="02010609060101010101" pitchFamily="2" charset="-122"/>
              </a:rPr>
              <a:t>B</a:t>
            </a:r>
            <a:r>
              <a:rPr lang="zh-CN" altLang="en-US" b="1" dirty="0">
                <a:latin typeface="黑体" panose="02010609060101010101" pitchFamily="2" charset="-122"/>
                <a:ea typeface="黑体" panose="02010609060101010101" pitchFamily="2" charset="-122"/>
              </a:rPr>
              <a:t>并发执行。</a:t>
            </a:r>
          </a:p>
          <a:p>
            <a:pPr lvl="1">
              <a:buFont typeface="Times New Roman" panose="02020603050405020304" pitchFamily="18" charset="0"/>
              <a:buNone/>
            </a:pPr>
            <a:r>
              <a:rPr lang="zh-CN" altLang="en-US" b="1" dirty="0">
                <a:latin typeface="黑体" panose="02010609060101010101" pitchFamily="2" charset="-122"/>
                <a:ea typeface="黑体" panose="02010609060101010101" pitchFamily="2" charset="-122"/>
              </a:rPr>
              <a:t>       程序</a:t>
            </a:r>
            <a:r>
              <a:rPr lang="en-US" altLang="zh-CN" b="1" dirty="0">
                <a:latin typeface="黑体" panose="02010609060101010101" pitchFamily="2" charset="-122"/>
                <a:ea typeface="黑体" panose="02010609060101010101" pitchFamily="2" charset="-122"/>
              </a:rPr>
              <a:t>A                </a:t>
            </a: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B</a:t>
            </a:r>
          </a:p>
          <a:p>
            <a:pPr lvl="1">
              <a:buFont typeface="Times New Roman" panose="02020603050405020304" pitchFamily="18" charset="0"/>
              <a:buNone/>
            </a:pPr>
            <a:r>
              <a:rPr lang="en-US" altLang="zh-CN" b="1" dirty="0">
                <a:latin typeface="黑体" panose="02010609060101010101" pitchFamily="2" charset="-122"/>
                <a:ea typeface="黑体" panose="02010609060101010101" pitchFamily="2" charset="-122"/>
              </a:rPr>
              <a:t>      n++;              </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a:t>
            </a:r>
          </a:p>
          <a:p>
            <a:pPr lvl="1">
              <a:buFont typeface="Times New Roman" panose="02020603050405020304" pitchFamily="18" charset="0"/>
              <a:buNone/>
            </a:pP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n=0;</a:t>
            </a:r>
          </a:p>
        </p:txBody>
      </p:sp>
      <p:sp>
        <p:nvSpPr>
          <p:cNvPr id="3" name="Text Box 7"/>
          <p:cNvSpPr txBox="1">
            <a:spLocks noChangeArrowheads="1"/>
          </p:cNvSpPr>
          <p:nvPr/>
        </p:nvSpPr>
        <p:spPr bwMode="auto">
          <a:xfrm>
            <a:off x="3563888" y="2636331"/>
            <a:ext cx="5077972" cy="400110"/>
          </a:xfrm>
          <a:prstGeom prst="rect">
            <a:avLst/>
          </a:prstGeom>
          <a:solidFill>
            <a:srgbClr val="FFFFCC"/>
          </a:solidFill>
          <a:ln w="12700">
            <a:solidFill>
              <a:srgbClr val="33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000" dirty="0">
                <a:solidFill>
                  <a:srgbClr val="0000FF"/>
                </a:solidFill>
                <a:effectLst/>
                <a:latin typeface="宋体" pitchFamily="2" charset="-122"/>
                <a:ea typeface="宋体" pitchFamily="2" charset="-122"/>
              </a:rPr>
              <a:t>某程序的执行时，会受到其他程序的影响。</a:t>
            </a:r>
            <a:r>
              <a:rPr kumimoji="1" lang="zh-CN" altLang="en-US" sz="2000" b="0" dirty="0">
                <a:solidFill>
                  <a:srgbClr val="0000FF"/>
                </a:solidFill>
                <a:effectLst/>
                <a:ea typeface="宋体" pitchFamily="2" charset="-122"/>
              </a:rPr>
              <a:t> </a:t>
            </a:r>
          </a:p>
        </p:txBody>
      </p:sp>
      <p:sp>
        <p:nvSpPr>
          <p:cNvPr id="2" name="圆角右箭头 1"/>
          <p:cNvSpPr/>
          <p:nvPr/>
        </p:nvSpPr>
        <p:spPr>
          <a:xfrm rot="10800000" flipH="1">
            <a:off x="2411760" y="2546062"/>
            <a:ext cx="864096" cy="58064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5760" y="692696"/>
            <a:ext cx="8892480" cy="4555093"/>
          </a:xfrm>
          <a:prstGeom prst="rect">
            <a:avLst/>
          </a:prstGeom>
          <a:noFill/>
        </p:spPr>
        <p:txBody>
          <a:bodyPr wrap="square">
            <a:spAutoFit/>
          </a:bodyPr>
          <a:lstStyle/>
          <a:p>
            <a:r>
              <a:rPr lang="zh-CN" altLang="en-US" sz="2000" dirty="0">
                <a:solidFill>
                  <a:srgbClr val="000000"/>
                </a:solidFill>
                <a:effectLst/>
                <a:latin typeface="黑体" panose="02010609060101010101" pitchFamily="2" charset="-122"/>
                <a:ea typeface="黑体" panose="02010609060101010101" pitchFamily="2" charset="-122"/>
              </a:rPr>
              <a:t>（</a:t>
            </a:r>
            <a:r>
              <a:rPr lang="en-US" altLang="zh-CN" sz="2000" dirty="0">
                <a:solidFill>
                  <a:srgbClr val="000000"/>
                </a:solidFill>
                <a:effectLst/>
                <a:latin typeface="黑体" panose="02010609060101010101" pitchFamily="2" charset="-122"/>
                <a:ea typeface="黑体" panose="02010609060101010101" pitchFamily="2" charset="-122"/>
              </a:rPr>
              <a:t>2</a:t>
            </a:r>
            <a:r>
              <a:rPr lang="zh-CN" altLang="en-US" sz="2000" dirty="0">
                <a:solidFill>
                  <a:srgbClr val="000000"/>
                </a:solidFill>
                <a:effectLst/>
                <a:latin typeface="黑体" panose="02010609060101010101" pitchFamily="2" charset="-122"/>
                <a:ea typeface="黑体" panose="02010609060101010101" pitchFamily="2" charset="-122"/>
              </a:rPr>
              <a:t>）完成下列算法中的填空，使它们能按上述要求正确地并发执行。 </a:t>
            </a:r>
            <a:endParaRPr lang="zh-CN" altLang="en-US" sz="1400" dirty="0"/>
          </a:p>
          <a:p>
            <a:endParaRPr lang="en-US" altLang="zh-CN" sz="2400" dirty="0">
              <a:solidFill>
                <a:srgbClr val="000000"/>
              </a:solidFill>
              <a:effectLst/>
              <a:latin typeface="黑体" panose="02010609060101010101" pitchFamily="2" charset="-122"/>
              <a:ea typeface="黑体" panose="02010609060101010101" pitchFamily="2" charset="-122"/>
            </a:endParaRPr>
          </a:p>
          <a:p>
            <a:endParaRPr lang="en-US" altLang="zh-CN" sz="2400" dirty="0">
              <a:solidFill>
                <a:srgbClr val="000000"/>
              </a:solidFill>
              <a:effectLst/>
              <a:latin typeface="黑体" panose="02010609060101010101" pitchFamily="2" charset="-122"/>
              <a:ea typeface="黑体" panose="02010609060101010101" pitchFamily="2" charset="-122"/>
            </a:endParaRPr>
          </a:p>
          <a:p>
            <a:endParaRPr lang="en-US" altLang="zh-CN" sz="2400" dirty="0">
              <a:solidFill>
                <a:srgbClr val="000000"/>
              </a:solidFill>
              <a:effectLst/>
              <a:latin typeface="黑体" panose="02010609060101010101" pitchFamily="2" charset="-122"/>
              <a:ea typeface="黑体" panose="02010609060101010101" pitchFamily="2" charset="-122"/>
            </a:endParaRPr>
          </a:p>
          <a:p>
            <a:endParaRPr lang="en-US" altLang="zh-CN" sz="2400" dirty="0">
              <a:solidFill>
                <a:srgbClr val="000000"/>
              </a:solidFill>
              <a:effectLst/>
              <a:latin typeface="黑体" panose="02010609060101010101" pitchFamily="2" charset="-122"/>
              <a:ea typeface="黑体" panose="02010609060101010101" pitchFamily="2" charset="-122"/>
            </a:endParaRPr>
          </a:p>
          <a:p>
            <a:r>
              <a:rPr lang="zh-CN" altLang="en-US" sz="2000" dirty="0">
                <a:solidFill>
                  <a:srgbClr val="000000"/>
                </a:solidFill>
                <a:effectLst/>
                <a:latin typeface="黑体" panose="02010609060101010101" pitchFamily="2" charset="-122"/>
                <a:ea typeface="黑体" panose="02010609060101010101" pitchFamily="2" charset="-122"/>
              </a:rPr>
              <a:t>请依次选择。 </a:t>
            </a:r>
            <a:endParaRPr lang="zh-CN" altLang="en-US" sz="1400" dirty="0"/>
          </a:p>
          <a:p>
            <a:r>
              <a:rPr lang="en-US" altLang="zh-CN" sz="1600" dirty="0">
                <a:solidFill>
                  <a:srgbClr val="000000"/>
                </a:solidFill>
                <a:effectLst/>
                <a:latin typeface="黑体" panose="02010609060101010101" pitchFamily="2" charset="-122"/>
                <a:ea typeface="黑体" panose="02010609060101010101" pitchFamily="2" charset="-122"/>
              </a:rPr>
              <a:t>A</a:t>
            </a:r>
            <a:r>
              <a:rPr lang="en-US" altLang="zh-CN" sz="1600" b="1" dirty="0">
                <a:solidFill>
                  <a:srgbClr val="000000"/>
                </a:solidFill>
                <a:effectLst/>
                <a:latin typeface="黑体" panose="02010609060101010101" pitchFamily="2" charset="-122"/>
                <a:ea typeface="黑体" panose="02010609060101010101" pitchFamily="2" charset="-122"/>
              </a:rPr>
              <a:t>.② P(empty);③ V(</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);④ V(</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);⑤ P(</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);⑥V(empty);⑦ P(</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);⑧ V(empty);</a:t>
            </a:r>
            <a:endParaRPr lang="en-US" altLang="zh-CN" sz="1600" dirty="0"/>
          </a:p>
          <a:p>
            <a:r>
              <a:rPr lang="en-US" altLang="zh-CN" sz="1600" b="1" dirty="0">
                <a:solidFill>
                  <a:srgbClr val="000000"/>
                </a:solidFill>
                <a:effectLst/>
                <a:latin typeface="黑体" panose="02010609060101010101" pitchFamily="2" charset="-122"/>
                <a:ea typeface="黑体" panose="02010609060101010101" pitchFamily="2" charset="-122"/>
              </a:rPr>
              <a:t>B.② P(empty);③ V(</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);④ V(empty);⑤ P(</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);⑥V(</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);⑦ P(</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);⑧ V(empty);</a:t>
            </a:r>
            <a:endParaRPr lang="en-US" altLang="zh-CN" sz="1600" dirty="0"/>
          </a:p>
          <a:p>
            <a:r>
              <a:rPr lang="en-US" altLang="zh-CN" sz="1600" b="1" dirty="0">
                <a:solidFill>
                  <a:srgbClr val="000000"/>
                </a:solidFill>
                <a:effectLst/>
                <a:latin typeface="黑体" panose="02010609060101010101" pitchFamily="2" charset="-122"/>
                <a:ea typeface="黑体" panose="02010609060101010101" pitchFamily="2" charset="-122"/>
              </a:rPr>
              <a:t>C.② P(empty);③ V(</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);④ V(</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);⑤ P(</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);⑥V(empty);⑦ P(</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);⑧ V(empty);</a:t>
            </a:r>
            <a:endParaRPr lang="en-US" altLang="zh-CN" sz="1600" dirty="0"/>
          </a:p>
          <a:p>
            <a:r>
              <a:rPr lang="en-US" altLang="zh-CN" sz="1600" b="1" dirty="0">
                <a:solidFill>
                  <a:srgbClr val="000000"/>
                </a:solidFill>
                <a:effectLst/>
                <a:latin typeface="黑体" panose="02010609060101010101" pitchFamily="2" charset="-122"/>
                <a:ea typeface="黑体" panose="02010609060101010101" pitchFamily="2" charset="-122"/>
              </a:rPr>
              <a:t>D.② P(empty);③ V(</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);④ V(</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);⑤ V(empty);⑥P(</a:t>
            </a:r>
            <a:r>
              <a:rPr lang="en-US" altLang="zh-CN" sz="1600" b="1" dirty="0" err="1">
                <a:solidFill>
                  <a:srgbClr val="000000"/>
                </a:solidFill>
                <a:effectLst/>
                <a:latin typeface="黑体" panose="02010609060101010101" pitchFamily="2" charset="-122"/>
                <a:ea typeface="黑体" panose="02010609060101010101" pitchFamily="2" charset="-122"/>
              </a:rPr>
              <a:t>fulla</a:t>
            </a:r>
            <a:r>
              <a:rPr lang="en-US" altLang="zh-CN" sz="1600" b="1" dirty="0">
                <a:solidFill>
                  <a:srgbClr val="000000"/>
                </a:solidFill>
                <a:effectLst/>
                <a:latin typeface="黑体" panose="02010609060101010101" pitchFamily="2" charset="-122"/>
                <a:ea typeface="黑体" panose="02010609060101010101" pitchFamily="2" charset="-122"/>
              </a:rPr>
              <a:t>);⑦V(empty); ⑧ P(</a:t>
            </a:r>
            <a:r>
              <a:rPr lang="en-US" altLang="zh-CN" sz="1600" b="1" dirty="0" err="1">
                <a:solidFill>
                  <a:srgbClr val="000000"/>
                </a:solidFill>
                <a:effectLst/>
                <a:latin typeface="黑体" panose="02010609060101010101" pitchFamily="2" charset="-122"/>
                <a:ea typeface="黑体" panose="02010609060101010101" pitchFamily="2" charset="-122"/>
              </a:rPr>
              <a:t>fullb</a:t>
            </a:r>
            <a:r>
              <a:rPr lang="en-US" altLang="zh-CN" sz="1600" b="1" dirty="0">
                <a:solidFill>
                  <a:srgbClr val="000000"/>
                </a:solidFill>
                <a:effectLst/>
                <a:latin typeface="黑体" panose="02010609060101010101" pitchFamily="2" charset="-122"/>
                <a:ea typeface="黑体" panose="02010609060101010101" pitchFamily="2" charset="-122"/>
              </a:rPr>
              <a:t>);</a:t>
            </a:r>
            <a:endParaRPr lang="zh-CN" altLang="en-US" sz="1600" dirty="0"/>
          </a:p>
        </p:txBody>
      </p:sp>
      <p:graphicFrame>
        <p:nvGraphicFramePr>
          <p:cNvPr id="4" name="表格 3"/>
          <p:cNvGraphicFramePr>
            <a:graphicFrameLocks noGrp="1"/>
          </p:cNvGraphicFramePr>
          <p:nvPr/>
        </p:nvGraphicFramePr>
        <p:xfrm>
          <a:off x="395535" y="1484784"/>
          <a:ext cx="8352929" cy="1800200"/>
        </p:xfrm>
        <a:graphic>
          <a:graphicData uri="http://schemas.openxmlformats.org/drawingml/2006/table">
            <a:tbl>
              <a:tblPr firstRow="1" firstCol="1" lastRow="1" lastCol="1" bandRow="1" bandCol="1">
                <a:tableStyleId>{5C22544A-7EE6-4342-B048-85BDC9FD1C3A}</a:tableStyleId>
              </a:tblPr>
              <a:tblGrid>
                <a:gridCol w="699280">
                  <a:extLst>
                    <a:ext uri="{9D8B030D-6E8A-4147-A177-3AD203B41FA5}">
                      <a16:colId xmlns:a16="http://schemas.microsoft.com/office/drawing/2014/main" val="20000"/>
                    </a:ext>
                  </a:extLst>
                </a:gridCol>
                <a:gridCol w="2085944">
                  <a:extLst>
                    <a:ext uri="{9D8B030D-6E8A-4147-A177-3AD203B41FA5}">
                      <a16:colId xmlns:a16="http://schemas.microsoft.com/office/drawing/2014/main" val="20001"/>
                    </a:ext>
                  </a:extLst>
                </a:gridCol>
                <a:gridCol w="742300">
                  <a:extLst>
                    <a:ext uri="{9D8B030D-6E8A-4147-A177-3AD203B41FA5}">
                      <a16:colId xmlns:a16="http://schemas.microsoft.com/office/drawing/2014/main" val="20002"/>
                    </a:ext>
                  </a:extLst>
                </a:gridCol>
                <a:gridCol w="2043841">
                  <a:extLst>
                    <a:ext uri="{9D8B030D-6E8A-4147-A177-3AD203B41FA5}">
                      <a16:colId xmlns:a16="http://schemas.microsoft.com/office/drawing/2014/main" val="20003"/>
                    </a:ext>
                  </a:extLst>
                </a:gridCol>
                <a:gridCol w="860372">
                  <a:extLst>
                    <a:ext uri="{9D8B030D-6E8A-4147-A177-3AD203B41FA5}">
                      <a16:colId xmlns:a16="http://schemas.microsoft.com/office/drawing/2014/main" val="20004"/>
                    </a:ext>
                  </a:extLst>
                </a:gridCol>
                <a:gridCol w="1921192">
                  <a:extLst>
                    <a:ext uri="{9D8B030D-6E8A-4147-A177-3AD203B41FA5}">
                      <a16:colId xmlns:a16="http://schemas.microsoft.com/office/drawing/2014/main" val="20005"/>
                    </a:ext>
                  </a:extLst>
                </a:gridCol>
              </a:tblGrid>
              <a:tr h="1800200">
                <a:tc>
                  <a:txBody>
                    <a:bodyPr/>
                    <a:lstStyle/>
                    <a:p>
                      <a:pPr algn="just">
                        <a:lnSpc>
                          <a:spcPts val="1800"/>
                        </a:lnSpc>
                      </a:pPr>
                      <a:r>
                        <a:rPr lang="zh-CN" sz="1800">
                          <a:solidFill>
                            <a:schemeClr val="tx1"/>
                          </a:solidFill>
                          <a:effectLst/>
                        </a:rPr>
                        <a:t>进程</a:t>
                      </a:r>
                      <a:r>
                        <a:rPr lang="en-US" sz="1400">
                          <a:solidFill>
                            <a:schemeClr val="tx1"/>
                          </a:solidFill>
                          <a:effectLst/>
                        </a:rPr>
                        <a:t>Q:</a:t>
                      </a:r>
                      <a:endParaRPr lang="zh-CN" sz="1800">
                        <a:solidFill>
                          <a:schemeClr val="tx1"/>
                        </a:solidFill>
                        <a:effectLst/>
                        <a:latin typeface="Times New Roman" panose="02020603050405020304" pitchFamily="18" charset="0"/>
                        <a:ea typeface="宋体" panose="02010600030101010101" pitchFamily="2" charset="-122"/>
                      </a:endParaRPr>
                    </a:p>
                  </a:txBody>
                  <a:tcPr marL="17780" marR="17780" marT="0" marB="0">
                    <a:noFill/>
                  </a:tcPr>
                </a:tc>
                <a:tc>
                  <a:txBody>
                    <a:bodyPr/>
                    <a:lstStyle/>
                    <a:p>
                      <a:pPr algn="just">
                        <a:lnSpc>
                          <a:spcPts val="1800"/>
                        </a:lnSpc>
                      </a:pPr>
                      <a:r>
                        <a:rPr lang="zh-CN" sz="1800" dirty="0">
                          <a:solidFill>
                            <a:schemeClr val="tx1"/>
                          </a:solidFill>
                          <a:effectLst/>
                        </a:rPr>
                        <a:t>取一件产品检测</a:t>
                      </a:r>
                      <a:r>
                        <a:rPr lang="en-US" sz="1800" dirty="0">
                          <a:solidFill>
                            <a:schemeClr val="tx1"/>
                          </a:solidFill>
                          <a:effectLst/>
                        </a:rPr>
                        <a:t>;</a:t>
                      </a:r>
                      <a:endParaRPr lang="zh-CN" sz="1800" dirty="0">
                        <a:solidFill>
                          <a:schemeClr val="tx1"/>
                        </a:solidFill>
                        <a:effectLst/>
                      </a:endParaRPr>
                    </a:p>
                    <a:p>
                      <a:pPr algn="just">
                        <a:lnSpc>
                          <a:spcPts val="1800"/>
                        </a:lnSpc>
                      </a:pPr>
                      <a:r>
                        <a:rPr lang="en-US" sz="1800" u="sng" dirty="0">
                          <a:solidFill>
                            <a:schemeClr val="tx1"/>
                          </a:solidFill>
                          <a:effectLst/>
                        </a:rPr>
                        <a:t>     </a:t>
                      </a:r>
                      <a:r>
                        <a:rPr lang="zh-CN" sz="1800" u="sng" dirty="0">
                          <a:solidFill>
                            <a:schemeClr val="tx1"/>
                          </a:solidFill>
                          <a:effectLst/>
                        </a:rPr>
                        <a:t>②</a:t>
                      </a:r>
                      <a:r>
                        <a:rPr lang="en-US" sz="1800" u="sng" dirty="0">
                          <a:solidFill>
                            <a:schemeClr val="tx1"/>
                          </a:solidFill>
                          <a:effectLst/>
                        </a:rPr>
                        <a:t>     </a:t>
                      </a:r>
                      <a:r>
                        <a:rPr lang="en-US" sz="1800" dirty="0">
                          <a:solidFill>
                            <a:schemeClr val="tx1"/>
                          </a:solidFill>
                          <a:effectLst/>
                        </a:rPr>
                        <a:t>;</a:t>
                      </a:r>
                      <a:endParaRPr lang="zh-CN" sz="1800" dirty="0">
                        <a:solidFill>
                          <a:schemeClr val="tx1"/>
                        </a:solidFill>
                        <a:effectLst/>
                      </a:endParaRPr>
                    </a:p>
                    <a:p>
                      <a:pPr algn="just">
                        <a:lnSpc>
                          <a:spcPts val="1800"/>
                        </a:lnSpc>
                      </a:pPr>
                      <a:r>
                        <a:rPr lang="en-US" sz="1800" dirty="0">
                          <a:solidFill>
                            <a:schemeClr val="tx1"/>
                          </a:solidFill>
                          <a:effectLst/>
                        </a:rPr>
                        <a:t>F:=</a:t>
                      </a:r>
                      <a:r>
                        <a:rPr lang="zh-CN" sz="1800" dirty="0">
                          <a:solidFill>
                            <a:schemeClr val="tx1"/>
                          </a:solidFill>
                          <a:effectLst/>
                        </a:rPr>
                        <a:t>检测后的产品</a:t>
                      </a:r>
                    </a:p>
                    <a:p>
                      <a:pPr algn="just">
                        <a:lnSpc>
                          <a:spcPts val="1800"/>
                        </a:lnSpc>
                      </a:pPr>
                      <a:r>
                        <a:rPr lang="en-US" sz="1800" dirty="0">
                          <a:solidFill>
                            <a:schemeClr val="tx1"/>
                          </a:solidFill>
                          <a:effectLst/>
                        </a:rPr>
                        <a:t>If F=</a:t>
                      </a:r>
                      <a:r>
                        <a:rPr lang="zh-CN" sz="1800" dirty="0">
                          <a:solidFill>
                            <a:schemeClr val="tx1"/>
                          </a:solidFill>
                          <a:effectLst/>
                        </a:rPr>
                        <a:t>合格产品 </a:t>
                      </a:r>
                      <a:r>
                        <a:rPr lang="en-US" sz="1800" dirty="0">
                          <a:solidFill>
                            <a:schemeClr val="tx1"/>
                          </a:solidFill>
                          <a:effectLst/>
                        </a:rPr>
                        <a:t>then</a:t>
                      </a:r>
                      <a:r>
                        <a:rPr lang="en-US" sz="1800" u="sng" dirty="0">
                          <a:solidFill>
                            <a:schemeClr val="tx1"/>
                          </a:solidFill>
                          <a:effectLst/>
                        </a:rPr>
                        <a:t> </a:t>
                      </a:r>
                      <a:r>
                        <a:rPr lang="zh-CN" sz="1800" u="sng" dirty="0">
                          <a:solidFill>
                            <a:schemeClr val="tx1"/>
                          </a:solidFill>
                          <a:effectLst/>
                        </a:rPr>
                        <a:t>③ </a:t>
                      </a:r>
                      <a:endParaRPr lang="zh-CN" sz="1800" dirty="0">
                        <a:solidFill>
                          <a:schemeClr val="tx1"/>
                        </a:solidFill>
                        <a:effectLst/>
                      </a:endParaRPr>
                    </a:p>
                    <a:p>
                      <a:pPr algn="just"/>
                      <a:r>
                        <a:rPr lang="en-US" sz="1800" dirty="0">
                          <a:solidFill>
                            <a:schemeClr val="tx1"/>
                          </a:solidFill>
                          <a:effectLst/>
                        </a:rPr>
                        <a:t>else </a:t>
                      </a:r>
                      <a:r>
                        <a:rPr lang="en-US" sz="1800" u="sng" dirty="0">
                          <a:solidFill>
                            <a:schemeClr val="tx1"/>
                          </a:solidFill>
                          <a:effectLst/>
                        </a:rPr>
                        <a:t>  </a:t>
                      </a:r>
                      <a:r>
                        <a:rPr lang="zh-CN" sz="1800" u="sng" dirty="0">
                          <a:solidFill>
                            <a:schemeClr val="tx1"/>
                          </a:solidFill>
                          <a:effectLst/>
                        </a:rPr>
                        <a:t>④</a:t>
                      </a:r>
                      <a:r>
                        <a:rPr lang="en-US" sz="1800" u="sng" dirty="0">
                          <a:solidFill>
                            <a:schemeClr val="tx1"/>
                          </a:solidFill>
                          <a:effectLst/>
                        </a:rPr>
                        <a:t>   </a:t>
                      </a:r>
                      <a:endParaRPr lang="zh-CN" sz="1800" dirty="0">
                        <a:solidFill>
                          <a:schemeClr val="tx1"/>
                        </a:solidFill>
                        <a:effectLst/>
                        <a:latin typeface="Times New Roman" panose="02020603050405020304" pitchFamily="18" charset="0"/>
                        <a:ea typeface="宋体" panose="02010600030101010101" pitchFamily="2" charset="-122"/>
                      </a:endParaRPr>
                    </a:p>
                  </a:txBody>
                  <a:tcPr marL="17780" marR="17780" marT="0" marB="0">
                    <a:noFill/>
                  </a:tcPr>
                </a:tc>
                <a:tc>
                  <a:txBody>
                    <a:bodyPr/>
                    <a:lstStyle/>
                    <a:p>
                      <a:pPr algn="just">
                        <a:lnSpc>
                          <a:spcPts val="1800"/>
                        </a:lnSpc>
                      </a:pPr>
                      <a:r>
                        <a:rPr lang="zh-CN" sz="1800" dirty="0">
                          <a:solidFill>
                            <a:schemeClr val="tx1"/>
                          </a:solidFill>
                          <a:effectLst/>
                        </a:rPr>
                        <a:t>进程</a:t>
                      </a:r>
                      <a:r>
                        <a:rPr lang="en-US" sz="1800" dirty="0">
                          <a:solidFill>
                            <a:schemeClr val="tx1"/>
                          </a:solidFill>
                          <a:effectLst/>
                        </a:rPr>
                        <a:t>A:</a:t>
                      </a:r>
                      <a:endParaRPr lang="zh-CN" sz="1800" dirty="0">
                        <a:solidFill>
                          <a:schemeClr val="tx1"/>
                        </a:solidFill>
                        <a:effectLst/>
                        <a:latin typeface="Times New Roman" panose="02020603050405020304" pitchFamily="18" charset="0"/>
                        <a:ea typeface="宋体" panose="02010600030101010101" pitchFamily="2" charset="-122"/>
                      </a:endParaRPr>
                    </a:p>
                  </a:txBody>
                  <a:tcPr marL="17780" marR="17780" marT="0" marB="0">
                    <a:noFill/>
                  </a:tcPr>
                </a:tc>
                <a:tc>
                  <a:txBody>
                    <a:bodyPr/>
                    <a:lstStyle/>
                    <a:p>
                      <a:pPr indent="66675" algn="just">
                        <a:lnSpc>
                          <a:spcPts val="1800"/>
                        </a:lnSpc>
                      </a:pPr>
                      <a:r>
                        <a:rPr lang="en-US" sz="1800" u="sng" dirty="0">
                          <a:solidFill>
                            <a:schemeClr val="tx1"/>
                          </a:solidFill>
                          <a:effectLst/>
                        </a:rPr>
                        <a:t>_____</a:t>
                      </a:r>
                      <a:r>
                        <a:rPr lang="zh-CN" sz="1800" u="sng" dirty="0">
                          <a:solidFill>
                            <a:schemeClr val="tx1"/>
                          </a:solidFill>
                          <a:effectLst/>
                        </a:rPr>
                        <a:t>⑤</a:t>
                      </a:r>
                      <a:r>
                        <a:rPr lang="en-US" sz="1800" u="sng" dirty="0">
                          <a:solidFill>
                            <a:schemeClr val="tx1"/>
                          </a:solidFill>
                          <a:effectLst/>
                        </a:rPr>
                        <a:t>    </a:t>
                      </a:r>
                      <a:r>
                        <a:rPr lang="en-US" sz="1800" dirty="0">
                          <a:solidFill>
                            <a:schemeClr val="tx1"/>
                          </a:solidFill>
                          <a:effectLst/>
                        </a:rPr>
                        <a:t>;</a:t>
                      </a:r>
                      <a:endParaRPr lang="zh-CN" sz="1800" dirty="0">
                        <a:solidFill>
                          <a:schemeClr val="tx1"/>
                        </a:solidFill>
                        <a:effectLst/>
                      </a:endParaRPr>
                    </a:p>
                    <a:p>
                      <a:pPr algn="just">
                        <a:lnSpc>
                          <a:spcPts val="1800"/>
                        </a:lnSpc>
                      </a:pPr>
                      <a:r>
                        <a:rPr lang="en-US" sz="1800" dirty="0">
                          <a:solidFill>
                            <a:schemeClr val="tx1"/>
                          </a:solidFill>
                          <a:effectLst/>
                        </a:rPr>
                        <a:t>y:=F</a:t>
                      </a:r>
                      <a:r>
                        <a:rPr lang="zh-CN" sz="1800" dirty="0">
                          <a:solidFill>
                            <a:schemeClr val="tx1"/>
                          </a:solidFill>
                          <a:effectLst/>
                        </a:rPr>
                        <a:t>中产品</a:t>
                      </a:r>
                      <a:r>
                        <a:rPr lang="en-US" sz="1800" dirty="0">
                          <a:solidFill>
                            <a:schemeClr val="tx1"/>
                          </a:solidFill>
                          <a:effectLst/>
                        </a:rPr>
                        <a:t> ;</a:t>
                      </a:r>
                      <a:endParaRPr lang="zh-CN" sz="1800" dirty="0">
                        <a:solidFill>
                          <a:schemeClr val="tx1"/>
                        </a:solidFill>
                        <a:effectLst/>
                      </a:endParaRPr>
                    </a:p>
                    <a:p>
                      <a:pPr algn="just">
                        <a:lnSpc>
                          <a:spcPts val="1800"/>
                        </a:lnSpc>
                      </a:pPr>
                      <a:r>
                        <a:rPr lang="en-US" sz="1800" dirty="0">
                          <a:solidFill>
                            <a:schemeClr val="tx1"/>
                          </a:solidFill>
                          <a:effectLst/>
                        </a:rPr>
                        <a:t>______</a:t>
                      </a:r>
                      <a:r>
                        <a:rPr lang="zh-CN" sz="1800" u="sng" dirty="0">
                          <a:solidFill>
                            <a:schemeClr val="tx1"/>
                          </a:solidFill>
                          <a:effectLst/>
                        </a:rPr>
                        <a:t>⑥ </a:t>
                      </a:r>
                      <a:r>
                        <a:rPr lang="en-US" sz="1800" u="sng" dirty="0">
                          <a:solidFill>
                            <a:schemeClr val="tx1"/>
                          </a:solidFill>
                          <a:effectLst/>
                        </a:rPr>
                        <a:t>    </a:t>
                      </a:r>
                      <a:r>
                        <a:rPr lang="en-US" sz="1800" dirty="0">
                          <a:solidFill>
                            <a:schemeClr val="tx1"/>
                          </a:solidFill>
                          <a:effectLst/>
                        </a:rPr>
                        <a:t>;</a:t>
                      </a:r>
                      <a:endParaRPr lang="zh-CN" sz="1800" dirty="0">
                        <a:solidFill>
                          <a:schemeClr val="tx1"/>
                        </a:solidFill>
                        <a:effectLst/>
                      </a:endParaRPr>
                    </a:p>
                    <a:p>
                      <a:pPr algn="just">
                        <a:lnSpc>
                          <a:spcPts val="1800"/>
                        </a:lnSpc>
                      </a:pPr>
                      <a:r>
                        <a:rPr lang="zh-CN" sz="1800" dirty="0">
                          <a:solidFill>
                            <a:schemeClr val="tx1"/>
                          </a:solidFill>
                          <a:effectLst/>
                        </a:rPr>
                        <a:t>对产品贴标签且包装</a:t>
                      </a:r>
                      <a:r>
                        <a:rPr lang="en-US" sz="1800" dirty="0">
                          <a:solidFill>
                            <a:schemeClr val="tx1"/>
                          </a:solidFill>
                          <a:effectLst/>
                        </a:rPr>
                        <a:t>;</a:t>
                      </a:r>
                      <a:endParaRPr lang="zh-CN" sz="1800" dirty="0">
                        <a:solidFill>
                          <a:schemeClr val="tx1"/>
                        </a:solidFill>
                        <a:effectLst/>
                        <a:latin typeface="Times New Roman" panose="02020603050405020304" pitchFamily="18" charset="0"/>
                        <a:ea typeface="宋体" panose="02010600030101010101" pitchFamily="2" charset="-122"/>
                      </a:endParaRPr>
                    </a:p>
                  </a:txBody>
                  <a:tcPr marL="17780" marR="17780" marT="0" marB="0">
                    <a:noFill/>
                  </a:tcPr>
                </a:tc>
                <a:tc>
                  <a:txBody>
                    <a:bodyPr/>
                    <a:lstStyle/>
                    <a:p>
                      <a:pPr algn="just">
                        <a:lnSpc>
                          <a:spcPts val="1800"/>
                        </a:lnSpc>
                      </a:pPr>
                      <a:r>
                        <a:rPr lang="zh-CN" sz="1800">
                          <a:solidFill>
                            <a:schemeClr val="tx1"/>
                          </a:solidFill>
                          <a:effectLst/>
                        </a:rPr>
                        <a:t>进程</a:t>
                      </a:r>
                      <a:r>
                        <a:rPr lang="en-US" sz="1800">
                          <a:solidFill>
                            <a:schemeClr val="tx1"/>
                          </a:solidFill>
                          <a:effectLst/>
                        </a:rPr>
                        <a:t>B</a:t>
                      </a:r>
                      <a:r>
                        <a:rPr lang="zh-CN" sz="1800">
                          <a:solidFill>
                            <a:schemeClr val="tx1"/>
                          </a:solidFill>
                          <a:effectLst/>
                        </a:rPr>
                        <a:t>：</a:t>
                      </a:r>
                      <a:endParaRPr lang="zh-CN" sz="1800">
                        <a:solidFill>
                          <a:schemeClr val="tx1"/>
                        </a:solidFill>
                        <a:effectLst/>
                        <a:latin typeface="Times New Roman" panose="02020603050405020304" pitchFamily="18" charset="0"/>
                        <a:ea typeface="宋体" panose="02010600030101010101" pitchFamily="2" charset="-122"/>
                      </a:endParaRPr>
                    </a:p>
                  </a:txBody>
                  <a:tcPr marL="17780" marR="17780" marT="0" marB="0">
                    <a:noFill/>
                  </a:tcPr>
                </a:tc>
                <a:tc>
                  <a:txBody>
                    <a:bodyPr/>
                    <a:lstStyle/>
                    <a:p>
                      <a:pPr algn="just">
                        <a:lnSpc>
                          <a:spcPts val="1800"/>
                        </a:lnSpc>
                      </a:pPr>
                      <a:r>
                        <a:rPr lang="en-US" sz="1800" dirty="0">
                          <a:solidFill>
                            <a:schemeClr val="tx1"/>
                          </a:solidFill>
                          <a:effectLst/>
                        </a:rPr>
                        <a:t>____</a:t>
                      </a:r>
                      <a:r>
                        <a:rPr lang="zh-CN" sz="1800" u="sng" dirty="0">
                          <a:solidFill>
                            <a:schemeClr val="tx1"/>
                          </a:solidFill>
                          <a:effectLst/>
                        </a:rPr>
                        <a:t>⑦</a:t>
                      </a:r>
                      <a:r>
                        <a:rPr lang="en-US" sz="1800" u="sng" dirty="0">
                          <a:solidFill>
                            <a:schemeClr val="tx1"/>
                          </a:solidFill>
                          <a:effectLst/>
                        </a:rPr>
                        <a:t>    </a:t>
                      </a:r>
                      <a:r>
                        <a:rPr lang="en-US" sz="1800" dirty="0">
                          <a:solidFill>
                            <a:schemeClr val="tx1"/>
                          </a:solidFill>
                          <a:effectLst/>
                        </a:rPr>
                        <a:t>;</a:t>
                      </a:r>
                      <a:endParaRPr lang="zh-CN" sz="1800" dirty="0">
                        <a:solidFill>
                          <a:schemeClr val="tx1"/>
                        </a:solidFill>
                        <a:effectLst/>
                      </a:endParaRPr>
                    </a:p>
                    <a:p>
                      <a:pPr algn="just">
                        <a:lnSpc>
                          <a:spcPts val="1800"/>
                        </a:lnSpc>
                      </a:pPr>
                      <a:r>
                        <a:rPr lang="en-US" sz="1800" dirty="0">
                          <a:solidFill>
                            <a:schemeClr val="tx1"/>
                          </a:solidFill>
                          <a:effectLst/>
                        </a:rPr>
                        <a:t>z:=F</a:t>
                      </a:r>
                      <a:r>
                        <a:rPr lang="zh-CN" sz="1800" dirty="0">
                          <a:solidFill>
                            <a:schemeClr val="tx1"/>
                          </a:solidFill>
                          <a:effectLst/>
                        </a:rPr>
                        <a:t>中产品</a:t>
                      </a:r>
                      <a:r>
                        <a:rPr lang="en-US" sz="1800" dirty="0">
                          <a:solidFill>
                            <a:schemeClr val="tx1"/>
                          </a:solidFill>
                          <a:effectLst/>
                        </a:rPr>
                        <a:t>;</a:t>
                      </a:r>
                      <a:endParaRPr lang="zh-CN" sz="1800" dirty="0">
                        <a:solidFill>
                          <a:schemeClr val="tx1"/>
                        </a:solidFill>
                        <a:effectLst/>
                      </a:endParaRPr>
                    </a:p>
                    <a:p>
                      <a:pPr algn="just">
                        <a:lnSpc>
                          <a:spcPts val="1800"/>
                        </a:lnSpc>
                      </a:pPr>
                      <a:r>
                        <a:rPr lang="en-US" sz="1800" dirty="0">
                          <a:solidFill>
                            <a:schemeClr val="tx1"/>
                          </a:solidFill>
                          <a:effectLst/>
                        </a:rPr>
                        <a:t>____</a:t>
                      </a:r>
                      <a:r>
                        <a:rPr lang="zh-CN" sz="1800" u="sng" dirty="0">
                          <a:solidFill>
                            <a:schemeClr val="tx1"/>
                          </a:solidFill>
                          <a:effectLst/>
                        </a:rPr>
                        <a:t>⑧</a:t>
                      </a:r>
                      <a:r>
                        <a:rPr lang="en-US" sz="1800" u="sng" dirty="0">
                          <a:solidFill>
                            <a:schemeClr val="tx1"/>
                          </a:solidFill>
                          <a:effectLst/>
                        </a:rPr>
                        <a:t>    </a:t>
                      </a:r>
                      <a:r>
                        <a:rPr lang="en-US" sz="1800" dirty="0">
                          <a:solidFill>
                            <a:schemeClr val="tx1"/>
                          </a:solidFill>
                          <a:effectLst/>
                        </a:rPr>
                        <a:t>;</a:t>
                      </a:r>
                      <a:endParaRPr lang="zh-CN" sz="1800" dirty="0">
                        <a:solidFill>
                          <a:schemeClr val="tx1"/>
                        </a:solidFill>
                        <a:effectLst/>
                      </a:endParaRPr>
                    </a:p>
                    <a:p>
                      <a:pPr algn="just">
                        <a:lnSpc>
                          <a:spcPts val="1800"/>
                        </a:lnSpc>
                      </a:pPr>
                      <a:r>
                        <a:rPr lang="zh-CN" sz="1800" dirty="0">
                          <a:solidFill>
                            <a:schemeClr val="tx1"/>
                          </a:solidFill>
                          <a:effectLst/>
                        </a:rPr>
                        <a:t>把产品丢入废物箱</a:t>
                      </a:r>
                      <a:r>
                        <a:rPr lang="en-US" sz="1800" dirty="0">
                          <a:solidFill>
                            <a:schemeClr val="tx1"/>
                          </a:solidFill>
                          <a:effectLst/>
                        </a:rPr>
                        <a:t>;</a:t>
                      </a:r>
                      <a:endParaRPr lang="zh-CN" sz="1800" dirty="0">
                        <a:solidFill>
                          <a:schemeClr val="tx1"/>
                        </a:solidFill>
                        <a:effectLst/>
                        <a:latin typeface="Times New Roman" panose="02020603050405020304" pitchFamily="18" charset="0"/>
                        <a:ea typeface="宋体" panose="02010600030101010101" pitchFamily="2" charset="-122"/>
                      </a:endParaRPr>
                    </a:p>
                  </a:txBody>
                  <a:tcPr marL="17780" marR="17780" marT="0" marB="0">
                    <a:noFill/>
                  </a:tcPr>
                </a:tc>
                <a:extLst>
                  <a:ext uri="{0D108BD9-81ED-4DB2-BD59-A6C34878D82A}">
                    <a16:rowId xmlns:a16="http://schemas.microsoft.com/office/drawing/2014/main" val="10000"/>
                  </a:ext>
                </a:extLst>
              </a:tr>
            </a:tbl>
          </a:graphicData>
        </a:graphic>
      </p:graphicFrame>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9411" name="Rectangle 3"/>
          <p:cNvSpPr>
            <a:spLocks noGrp="1" noChangeArrowheads="1"/>
          </p:cNvSpPr>
          <p:nvPr>
            <p:ph type="title"/>
          </p:nvPr>
        </p:nvSpPr>
        <p:spPr bwMode="auto">
          <a:xfrm>
            <a:off x="457200" y="533400"/>
            <a:ext cx="7391400"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  </a:t>
            </a:r>
            <a:r>
              <a:rPr lang="zh-CN" altLang="en-US" dirty="0">
                <a:latin typeface="黑体" panose="02010609060101010101" pitchFamily="2" charset="-122"/>
                <a:ea typeface="黑体" panose="02010609060101010101" pitchFamily="2" charset="-122"/>
              </a:rPr>
              <a:t>记录型信号量 </a:t>
            </a:r>
          </a:p>
        </p:txBody>
      </p:sp>
      <p:sp>
        <p:nvSpPr>
          <p:cNvPr id="529414" name="Rectangle 6"/>
          <p:cNvSpPr>
            <a:spLocks noGrp="1" noChangeArrowheads="1"/>
          </p:cNvSpPr>
          <p:nvPr>
            <p:ph type="body" sz="half" idx="1"/>
          </p:nvPr>
        </p:nvSpPr>
        <p:spPr>
          <a:xfrm>
            <a:off x="457200" y="1143000"/>
            <a:ext cx="7681913" cy="5598368"/>
          </a:xfrm>
        </p:spPr>
        <p:txBody>
          <a:bodyPr>
            <a:normAutofit lnSpcReduction="10000"/>
          </a:bodyPr>
          <a:lstStyle/>
          <a:p>
            <a:pPr>
              <a:spcBef>
                <a:spcPct val="50000"/>
              </a:spcBef>
              <a:buClr>
                <a:srgbClr val="0066FF"/>
              </a:buClr>
            </a:pPr>
            <a:r>
              <a:rPr kumimoji="1" lang="zh-CN" altLang="en-US" sz="2400" b="1" dirty="0">
                <a:latin typeface="黑体" panose="02010609060101010101" pitchFamily="2" charset="-122"/>
                <a:ea typeface="黑体" panose="02010609060101010101" pitchFamily="2" charset="-122"/>
              </a:rPr>
              <a:t>回顾：</a:t>
            </a:r>
            <a:endParaRPr kumimoji="1" lang="en-US" altLang="zh-CN" sz="2400" b="1" dirty="0">
              <a:latin typeface="黑体" panose="02010609060101010101" pitchFamily="2" charset="-122"/>
              <a:ea typeface="黑体" panose="02010609060101010101" pitchFamily="2" charset="-122"/>
            </a:endParaRPr>
          </a:p>
          <a:p>
            <a:pPr marL="0" indent="0">
              <a:spcBef>
                <a:spcPct val="50000"/>
              </a:spcBef>
              <a:buClr>
                <a:srgbClr val="0066FF"/>
              </a:buClr>
              <a:buNone/>
            </a:pPr>
            <a:r>
              <a:rPr kumimoji="1" lang="zh-CN" altLang="en-US" sz="2400" b="1" dirty="0">
                <a:latin typeface="黑体" panose="02010609060101010101" pitchFamily="2" charset="-122"/>
                <a:ea typeface="黑体" panose="02010609060101010101" pitchFamily="2" charset="-122"/>
              </a:rPr>
              <a:t>让权等待：当进程不能进入自己的临界区时，应立即释放处理机，以免进程陷入“忙等”。</a:t>
            </a:r>
            <a:r>
              <a:rPr kumimoji="1" lang="en-US" altLang="zh-CN" sz="2400" b="1" dirty="0">
                <a:latin typeface="黑体" panose="02010609060101010101" pitchFamily="2" charset="-122"/>
                <a:ea typeface="黑体" panose="02010609060101010101" pitchFamily="2" charset="-122"/>
              </a:rPr>
              <a:t>——</a:t>
            </a:r>
            <a:r>
              <a:rPr kumimoji="1" lang="zh-CN" altLang="en-US" sz="2400" b="1" dirty="0">
                <a:latin typeface="黑体" panose="02010609060101010101" pitchFamily="2" charset="-122"/>
                <a:ea typeface="黑体" panose="02010609060101010101" pitchFamily="2" charset="-122"/>
              </a:rPr>
              <a:t>不忙碌等待</a:t>
            </a:r>
            <a:endParaRPr kumimoji="1" lang="en-US" altLang="zh-CN" sz="2400" b="1" dirty="0">
              <a:latin typeface="黑体" panose="02010609060101010101" pitchFamily="2" charset="-122"/>
              <a:ea typeface="黑体" panose="02010609060101010101" pitchFamily="2" charset="-122"/>
            </a:endParaRPr>
          </a:p>
          <a:p>
            <a:pPr>
              <a:spcBef>
                <a:spcPct val="50000"/>
              </a:spcBef>
              <a:buClr>
                <a:srgbClr val="0066FF"/>
              </a:buClr>
            </a:pPr>
            <a:r>
              <a:rPr kumimoji="1" lang="zh-CN" altLang="en-US" sz="2400" b="1" dirty="0">
                <a:latin typeface="黑体" panose="02010609060101010101" pitchFamily="2" charset="-122"/>
                <a:ea typeface="黑体" panose="02010609060101010101" pitchFamily="2" charset="-122"/>
              </a:rPr>
              <a:t>引入：</a:t>
            </a:r>
          </a:p>
          <a:p>
            <a:pPr marL="0" indent="0">
              <a:spcBef>
                <a:spcPct val="50000"/>
              </a:spcBef>
              <a:buClr>
                <a:srgbClr val="0066FF"/>
              </a:buClr>
              <a:buNone/>
            </a:pPr>
            <a:r>
              <a:rPr kumimoji="1" lang="zh-CN" altLang="en-US" sz="2400" b="1" dirty="0">
                <a:solidFill>
                  <a:srgbClr val="FF0000"/>
                </a:solidFill>
                <a:latin typeface="黑体" panose="02010609060101010101" pitchFamily="2" charset="-122"/>
                <a:ea typeface="黑体" panose="02010609060101010101" pitchFamily="2" charset="-122"/>
              </a:rPr>
              <a:t>在整型信号量机制中的</a:t>
            </a:r>
            <a:r>
              <a:rPr kumimoji="1" lang="en-US" altLang="zh-CN" sz="2400" b="1" dirty="0">
                <a:solidFill>
                  <a:srgbClr val="FF0000"/>
                </a:solidFill>
                <a:latin typeface="黑体" panose="02010609060101010101" pitchFamily="2" charset="-122"/>
                <a:ea typeface="黑体" panose="02010609060101010101" pitchFamily="2" charset="-122"/>
              </a:rPr>
              <a:t>wait</a:t>
            </a:r>
            <a:r>
              <a:rPr kumimoji="1" lang="zh-CN" altLang="en-US" sz="2400" b="1" dirty="0">
                <a:solidFill>
                  <a:srgbClr val="FF0000"/>
                </a:solidFill>
                <a:latin typeface="黑体" panose="02010609060101010101" pitchFamily="2" charset="-122"/>
                <a:ea typeface="黑体" panose="02010609060101010101" pitchFamily="2" charset="-122"/>
              </a:rPr>
              <a:t>操作，只要是信号量 </a:t>
            </a:r>
            <a:r>
              <a:rPr kumimoji="1" lang="en-US" altLang="zh-CN" sz="2400" b="1" dirty="0">
                <a:solidFill>
                  <a:srgbClr val="FF0000"/>
                </a:solidFill>
                <a:latin typeface="黑体" panose="02010609060101010101" pitchFamily="2" charset="-122"/>
                <a:ea typeface="黑体" panose="02010609060101010101" pitchFamily="2" charset="-122"/>
              </a:rPr>
              <a:t>S≤0</a:t>
            </a:r>
            <a:r>
              <a:rPr kumimoji="1" lang="zh-CN" altLang="en-US" sz="2400" b="1" dirty="0">
                <a:solidFill>
                  <a:srgbClr val="FF0000"/>
                </a:solidFill>
                <a:latin typeface="黑体" panose="02010609060101010101" pitchFamily="2" charset="-122"/>
                <a:ea typeface="黑体" panose="02010609060101010101" pitchFamily="2" charset="-122"/>
              </a:rPr>
              <a:t>， 就会不断地测试</a:t>
            </a:r>
            <a:r>
              <a:rPr kumimoji="1" lang="zh-CN" altLang="en-US" sz="2400" b="1" dirty="0">
                <a:latin typeface="黑体" panose="02010609060101010101" pitchFamily="2" charset="-122"/>
                <a:ea typeface="黑体" panose="02010609060101010101" pitchFamily="2" charset="-122"/>
              </a:rPr>
              <a:t>。因此，该机制并未遵循“让权等待”的准则，而是使进程处于“忙等”的状态</a:t>
            </a:r>
          </a:p>
          <a:p>
            <a:pPr>
              <a:spcBef>
                <a:spcPct val="50000"/>
              </a:spcBef>
              <a:buClr>
                <a:srgbClr val="0066FF"/>
              </a:buClr>
            </a:pPr>
            <a:r>
              <a:rPr kumimoji="1" lang="zh-CN" altLang="en-US" sz="2400" b="1" dirty="0">
                <a:latin typeface="黑体" panose="02010609060101010101" pitchFamily="2" charset="-122"/>
                <a:ea typeface="黑体" panose="02010609060101010101" pitchFamily="2" charset="-122"/>
              </a:rPr>
              <a:t>解决方案：</a:t>
            </a:r>
          </a:p>
          <a:p>
            <a:pPr lvl="1">
              <a:lnSpc>
                <a:spcPct val="90000"/>
              </a:lnSpc>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typedef struct{</a:t>
            </a:r>
          </a:p>
          <a:p>
            <a:pPr lvl="1">
              <a:lnSpc>
                <a:spcPct val="90000"/>
              </a:lnSpc>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   </a:t>
            </a:r>
            <a:r>
              <a:rPr lang="en-US" altLang="zh-CN" sz="2400" b="1" dirty="0" err="1">
                <a:latin typeface="黑体" panose="02010609060101010101" pitchFamily="2" charset="-122"/>
                <a:ea typeface="黑体" panose="02010609060101010101" pitchFamily="2" charset="-122"/>
              </a:rPr>
              <a:t>int</a:t>
            </a:r>
            <a:r>
              <a:rPr lang="en-US" altLang="zh-CN" sz="2400" b="1" dirty="0">
                <a:latin typeface="黑体" panose="02010609060101010101" pitchFamily="2" charset="-122"/>
                <a:ea typeface="黑体" panose="02010609060101010101" pitchFamily="2" charset="-122"/>
              </a:rPr>
              <a:t> value; //</a:t>
            </a:r>
            <a:r>
              <a:rPr kumimoji="1" lang="zh-CN" altLang="en-US" sz="2400" dirty="0">
                <a:ea typeface="宋体" panose="02010600030101010101" pitchFamily="2" charset="-122"/>
              </a:rPr>
              <a:t>代表临界资源数目</a:t>
            </a:r>
            <a:endParaRPr lang="en-US" altLang="zh-CN" sz="2400" b="1" dirty="0">
              <a:latin typeface="黑体" panose="02010609060101010101" pitchFamily="2" charset="-122"/>
              <a:ea typeface="黑体" panose="02010609060101010101" pitchFamily="2" charset="-122"/>
            </a:endParaRPr>
          </a:p>
          <a:p>
            <a:pPr lvl="1">
              <a:lnSpc>
                <a:spcPct val="90000"/>
              </a:lnSpc>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   strut </a:t>
            </a:r>
            <a:r>
              <a:rPr lang="en-US" altLang="zh-CN" sz="2400" b="1" dirty="0" err="1">
                <a:latin typeface="黑体" panose="02010609060101010101" pitchFamily="2" charset="-122"/>
                <a:ea typeface="黑体" panose="02010609060101010101" pitchFamily="2" charset="-122"/>
              </a:rPr>
              <a:t>process_control_block</a:t>
            </a:r>
            <a:r>
              <a:rPr lang="en-US" altLang="zh-CN" sz="2400" b="1" dirty="0">
                <a:latin typeface="黑体" panose="02010609060101010101" pitchFamily="2" charset="-122"/>
                <a:ea typeface="黑体" panose="02010609060101010101" pitchFamily="2" charset="-122"/>
              </a:rPr>
              <a:t> *list;//</a:t>
            </a:r>
            <a:r>
              <a:rPr kumimoji="1" lang="zh-CN" altLang="en-US" sz="2400" dirty="0">
                <a:ea typeface="宋体" panose="02010600030101010101" pitchFamily="2" charset="-122"/>
              </a:rPr>
              <a:t>在该资源上阻塞的队列（链表）</a:t>
            </a:r>
            <a:endParaRPr lang="en-US" altLang="zh-CN" sz="2400" b="1" dirty="0">
              <a:latin typeface="黑体" panose="02010609060101010101" pitchFamily="2" charset="-122"/>
              <a:ea typeface="黑体" panose="02010609060101010101" pitchFamily="2" charset="-122"/>
            </a:endParaRPr>
          </a:p>
          <a:p>
            <a:pPr lvl="1">
              <a:lnSpc>
                <a:spcPct val="90000"/>
              </a:lnSpc>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  }</a:t>
            </a:r>
            <a:r>
              <a:rPr lang="en-US" altLang="zh-CN" sz="2400" b="1" dirty="0">
                <a:solidFill>
                  <a:srgbClr val="FF0000"/>
                </a:solidFill>
                <a:latin typeface="黑体" panose="02010609060101010101" pitchFamily="2" charset="-122"/>
                <a:ea typeface="黑体" panose="02010609060101010101" pitchFamily="2" charset="-122"/>
              </a:rPr>
              <a:t>semaphore;</a:t>
            </a:r>
          </a:p>
          <a:p>
            <a:pPr lvl="1">
              <a:lnSpc>
                <a:spcPct val="90000"/>
              </a:lnSpc>
              <a:buFont typeface="Times New Roman" panose="02020603050405020304" pitchFamily="18" charset="0"/>
              <a:buNone/>
            </a:pPr>
            <a:r>
              <a:rPr lang="en-US" altLang="zh-CN" sz="2400" b="1" dirty="0">
                <a:latin typeface="黑体" panose="02010609060101010101" pitchFamily="2" charset="-122"/>
                <a:ea typeface="黑体" panose="02010609060101010101" pitchFamily="2" charset="-122"/>
              </a:rPr>
              <a:t>list:</a:t>
            </a:r>
            <a:r>
              <a:rPr lang="zh-CN" altLang="en-US" sz="2400" b="1" dirty="0">
                <a:latin typeface="黑体" panose="02010609060101010101" pitchFamily="2" charset="-122"/>
                <a:ea typeface="黑体" panose="02010609060101010101" pitchFamily="2" charset="-122"/>
              </a:rPr>
              <a:t>为进程链表，用于链接所有等待该类资源进程</a:t>
            </a:r>
            <a:endParaRPr kumimoji="1" lang="zh-CN" altLang="en-US" sz="2400" dirty="0"/>
          </a:p>
          <a:p>
            <a:endParaRPr lang="en-US" altLang="zh-CN" sz="2400"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ChangeArrowheads="1"/>
          </p:cNvSpPr>
          <p:nvPr/>
        </p:nvSpPr>
        <p:spPr bwMode="auto">
          <a:xfrm>
            <a:off x="395536" y="1844824"/>
            <a:ext cx="4104456" cy="3096344"/>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a:lstStyle/>
          <a:p>
            <a:pPr marL="742950" lvl="1" indent="-285750">
              <a:spcBef>
                <a:spcPts val="0"/>
              </a:spcBef>
              <a:buClr>
                <a:srgbClr val="0066FF"/>
              </a:buClr>
              <a:buFont typeface="Times New Roman" panose="02020603050405020304" pitchFamily="18" charset="0"/>
              <a:buNone/>
            </a:pPr>
            <a:r>
              <a:rPr lang="en-US" altLang="zh-CN" sz="2400" dirty="0">
                <a:effectLst/>
                <a:latin typeface="+mn-lt"/>
                <a:ea typeface="楷体_GB2312" pitchFamily="49" charset="-122"/>
              </a:rPr>
              <a:t>wait(semaphore *S)</a:t>
            </a:r>
          </a:p>
          <a:p>
            <a:pPr marL="742950" lvl="1" indent="-285750">
              <a:spcBef>
                <a:spcPts val="0"/>
              </a:spcBef>
              <a:buClr>
                <a:srgbClr val="0066FF"/>
              </a:buClr>
              <a:buFont typeface="Times New Roman" panose="02020603050405020304" pitchFamily="18" charset="0"/>
              <a:buNone/>
            </a:pPr>
            <a:r>
              <a:rPr lang="en-US" altLang="zh-CN" sz="2400" dirty="0">
                <a:effectLst/>
                <a:latin typeface="+mn-lt"/>
                <a:ea typeface="楷体_GB2312" pitchFamily="49" charset="-122"/>
              </a:rPr>
              <a:t>  {  </a:t>
            </a:r>
          </a:p>
          <a:p>
            <a:pPr marL="742950" lvl="1" indent="-285750">
              <a:spcBef>
                <a:spcPts val="0"/>
              </a:spcBef>
              <a:buClr>
                <a:srgbClr val="0066FF"/>
              </a:buClr>
              <a:buFont typeface="Times New Roman" panose="02020603050405020304" pitchFamily="18" charset="0"/>
              <a:buNone/>
            </a:pPr>
            <a:r>
              <a:rPr lang="en-US" altLang="zh-CN" sz="2400" dirty="0">
                <a:effectLst/>
                <a:ea typeface="楷体_GB2312" pitchFamily="49" charset="-122"/>
              </a:rPr>
              <a:t>		</a:t>
            </a:r>
            <a:r>
              <a:rPr lang="en-US" altLang="zh-CN" sz="2400" dirty="0">
                <a:effectLst/>
                <a:latin typeface="+mn-lt"/>
                <a:ea typeface="楷体_GB2312" pitchFamily="49" charset="-122"/>
              </a:rPr>
              <a:t>S-&gt;value--</a:t>
            </a:r>
          </a:p>
          <a:p>
            <a:pPr marL="1143000" lvl="2" indent="-228600">
              <a:spcBef>
                <a:spcPts val="0"/>
              </a:spcBef>
              <a:buClr>
                <a:srgbClr val="1F05E3"/>
              </a:buClr>
              <a:buFont typeface="Times New Roman" panose="02020603050405020304" pitchFamily="18" charset="0"/>
              <a:buNone/>
            </a:pPr>
            <a:r>
              <a:rPr lang="en-US" altLang="zh-CN" sz="2400" dirty="0">
                <a:effectLst/>
                <a:latin typeface="+mn-lt"/>
                <a:ea typeface="楷体_GB2312" pitchFamily="49" charset="-122"/>
              </a:rPr>
              <a:t>if (</a:t>
            </a:r>
            <a:r>
              <a:rPr lang="en-US" altLang="zh-CN" sz="2400" dirty="0">
                <a:solidFill>
                  <a:srgbClr val="FF0000"/>
                </a:solidFill>
                <a:effectLst/>
                <a:latin typeface="+mn-lt"/>
                <a:ea typeface="楷体_GB2312" pitchFamily="49" charset="-122"/>
              </a:rPr>
              <a:t>S-&gt;value &lt;0)</a:t>
            </a:r>
            <a:r>
              <a:rPr lang="en-US" altLang="zh-CN" sz="2400" dirty="0">
                <a:effectLst/>
                <a:latin typeface="+mn-lt"/>
                <a:ea typeface="楷体_GB2312" pitchFamily="49" charset="-122"/>
              </a:rPr>
              <a:t> </a:t>
            </a:r>
            <a:r>
              <a:rPr kumimoji="1" lang="en-US" altLang="zh-CN" sz="2400" dirty="0">
                <a:solidFill>
                  <a:srgbClr val="CC6600"/>
                </a:solidFill>
                <a:effectLst/>
                <a:ea typeface="宋体" panose="02010600030101010101" pitchFamily="2" charset="-122"/>
              </a:rPr>
              <a:t>//</a:t>
            </a:r>
            <a:r>
              <a:rPr kumimoji="1" lang="zh-CN" altLang="en-US" sz="2400" dirty="0">
                <a:solidFill>
                  <a:srgbClr val="CC6600"/>
                </a:solidFill>
                <a:effectLst/>
                <a:ea typeface="宋体" panose="02010600030101010101" pitchFamily="2" charset="-122"/>
              </a:rPr>
              <a:t>该类资源已分配完</a:t>
            </a:r>
            <a:endParaRPr kumimoji="1" lang="en-US" altLang="zh-CN" sz="2400" dirty="0">
              <a:solidFill>
                <a:srgbClr val="CC6600"/>
              </a:solidFill>
              <a:effectLst/>
              <a:ea typeface="宋体" panose="02010600030101010101" pitchFamily="2" charset="-122"/>
            </a:endParaRPr>
          </a:p>
          <a:p>
            <a:pPr marL="1143000" lvl="2" indent="-228600">
              <a:spcBef>
                <a:spcPts val="0"/>
              </a:spcBef>
              <a:buClr>
                <a:srgbClr val="1F05E3"/>
              </a:buClr>
              <a:buFont typeface="Times New Roman" panose="02020603050405020304" pitchFamily="18" charset="0"/>
              <a:buNone/>
            </a:pPr>
            <a:r>
              <a:rPr lang="en-US" altLang="zh-CN" sz="2400" dirty="0">
                <a:solidFill>
                  <a:srgbClr val="FF0000"/>
                </a:solidFill>
                <a:effectLst/>
                <a:latin typeface="+mn-lt"/>
                <a:ea typeface="楷体_GB2312" pitchFamily="49" charset="-122"/>
              </a:rPr>
              <a:t>	block</a:t>
            </a:r>
            <a:r>
              <a:rPr lang="en-US" altLang="zh-CN" sz="2400" dirty="0">
                <a:effectLst/>
                <a:latin typeface="+mn-lt"/>
                <a:ea typeface="楷体_GB2312" pitchFamily="49" charset="-122"/>
              </a:rPr>
              <a:t> (S-&gt;list)</a:t>
            </a:r>
          </a:p>
          <a:p>
            <a:pPr marL="742950" lvl="1" indent="-285750">
              <a:spcBef>
                <a:spcPts val="0"/>
              </a:spcBef>
              <a:buClr>
                <a:srgbClr val="0066FF"/>
              </a:buClr>
              <a:buFont typeface="Times New Roman" panose="02020603050405020304" pitchFamily="18" charset="0"/>
              <a:buNone/>
            </a:pPr>
            <a:r>
              <a:rPr lang="zh-CN" altLang="en-US" sz="2400" dirty="0">
                <a:effectLst/>
                <a:latin typeface="+mn-lt"/>
                <a:ea typeface="楷体_GB2312" pitchFamily="49" charset="-122"/>
              </a:rPr>
              <a:t>   </a:t>
            </a:r>
            <a:r>
              <a:rPr lang="en-US" altLang="zh-CN" sz="2400" dirty="0">
                <a:effectLst/>
                <a:ea typeface="楷体_GB2312" pitchFamily="49" charset="-122"/>
              </a:rPr>
              <a:t>}</a:t>
            </a:r>
          </a:p>
          <a:p>
            <a:pPr marL="742950" lvl="1" indent="-285750">
              <a:spcBef>
                <a:spcPts val="0"/>
              </a:spcBef>
              <a:buClr>
                <a:srgbClr val="0066FF"/>
              </a:buClr>
            </a:pPr>
            <a:r>
              <a:rPr kumimoji="1" lang="en-US" altLang="zh-CN" sz="2400" dirty="0">
                <a:solidFill>
                  <a:srgbClr val="CC6600"/>
                </a:solidFill>
                <a:effectLst/>
                <a:ea typeface="宋体" panose="02010600030101010101" pitchFamily="2" charset="-122"/>
              </a:rPr>
              <a:t>//</a:t>
            </a:r>
            <a:r>
              <a:rPr kumimoji="1" lang="zh-CN" altLang="en-US" sz="2400" dirty="0">
                <a:solidFill>
                  <a:srgbClr val="CC6600"/>
                </a:solidFill>
                <a:effectLst/>
                <a:ea typeface="宋体" panose="02010600030101010101" pitchFamily="2" charset="-122"/>
              </a:rPr>
              <a:t>让权等待</a:t>
            </a:r>
            <a:endParaRPr kumimoji="1" lang="en-US" altLang="zh-CN" sz="2400" dirty="0">
              <a:solidFill>
                <a:srgbClr val="CC6600"/>
              </a:solidFill>
              <a:effectLst/>
              <a:ea typeface="宋体" panose="02010600030101010101" pitchFamily="2" charset="-122"/>
            </a:endParaRPr>
          </a:p>
          <a:p>
            <a:pPr marL="742950" lvl="1" indent="-285750">
              <a:spcBef>
                <a:spcPts val="0"/>
              </a:spcBef>
              <a:buClr>
                <a:srgbClr val="0066FF"/>
              </a:buClr>
              <a:buFont typeface="Times New Roman" panose="02020603050405020304" pitchFamily="18" charset="0"/>
              <a:buNone/>
            </a:pPr>
            <a:endParaRPr lang="en-US" altLang="zh-CN" sz="2400" dirty="0">
              <a:effectLst/>
              <a:ea typeface="楷体_GB2312" pitchFamily="49" charset="-122"/>
            </a:endParaRPr>
          </a:p>
        </p:txBody>
      </p:sp>
      <p:sp>
        <p:nvSpPr>
          <p:cNvPr id="4" name="TextBox 3"/>
          <p:cNvSpPr txBox="1"/>
          <p:nvPr/>
        </p:nvSpPr>
        <p:spPr>
          <a:xfrm>
            <a:off x="4716016" y="1844824"/>
            <a:ext cx="4104456" cy="3046988"/>
          </a:xfrm>
          <a:prstGeom prst="rect">
            <a:avLst/>
          </a:prstGeom>
          <a:solidFill>
            <a:schemeClr val="accent1">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rtlCol="0">
            <a:spAutoFit/>
          </a:bodyPr>
          <a:lstStyle/>
          <a:p>
            <a:pPr marL="742950" lvl="1" indent="-285750">
              <a:spcBef>
                <a:spcPts val="0"/>
              </a:spcBef>
              <a:buClr>
                <a:srgbClr val="0066FF"/>
              </a:buClr>
            </a:pPr>
            <a:r>
              <a:rPr lang="en-US" altLang="zh-CN" sz="2400" dirty="0">
                <a:effectLst/>
                <a:latin typeface="+mn-lt"/>
                <a:ea typeface="楷体_GB2312" pitchFamily="49" charset="-122"/>
              </a:rPr>
              <a:t>signal(semaphore *S)</a:t>
            </a:r>
          </a:p>
          <a:p>
            <a:pPr marL="742950" lvl="1" indent="-285750">
              <a:spcBef>
                <a:spcPts val="0"/>
              </a:spcBef>
              <a:buClr>
                <a:srgbClr val="0066FF"/>
              </a:buClr>
            </a:pPr>
            <a:r>
              <a:rPr lang="en-US" altLang="zh-CN" sz="2400" dirty="0">
                <a:effectLst/>
                <a:latin typeface="+mn-lt"/>
                <a:ea typeface="楷体_GB2312" pitchFamily="49" charset="-122"/>
              </a:rPr>
              <a:t>{</a:t>
            </a:r>
          </a:p>
          <a:p>
            <a:pPr marL="742950" lvl="1" indent="-285750">
              <a:spcBef>
                <a:spcPts val="0"/>
              </a:spcBef>
              <a:buClr>
                <a:srgbClr val="0066FF"/>
              </a:buClr>
            </a:pPr>
            <a:r>
              <a:rPr lang="zh-CN" altLang="en-US" sz="2400" dirty="0">
                <a:effectLst/>
                <a:latin typeface="+mn-lt"/>
                <a:ea typeface="楷体_GB2312" pitchFamily="49" charset="-122"/>
              </a:rPr>
              <a:t>    </a:t>
            </a:r>
            <a:r>
              <a:rPr lang="en-US" altLang="zh-CN" sz="2400" dirty="0">
                <a:effectLst/>
                <a:latin typeface="+mn-lt"/>
                <a:ea typeface="楷体_GB2312" pitchFamily="49" charset="-122"/>
              </a:rPr>
              <a:t>		S-&gt;value++</a:t>
            </a:r>
          </a:p>
          <a:p>
            <a:pPr marL="1143000" lvl="2" indent="-228600">
              <a:spcBef>
                <a:spcPts val="0"/>
              </a:spcBef>
              <a:buClr>
                <a:srgbClr val="1F05E3"/>
              </a:buClr>
            </a:pPr>
            <a:r>
              <a:rPr lang="en-US" altLang="zh-CN" sz="2400" dirty="0">
                <a:effectLst/>
                <a:latin typeface="+mn-lt"/>
                <a:ea typeface="楷体_GB2312" pitchFamily="49" charset="-122"/>
              </a:rPr>
              <a:t>if (</a:t>
            </a:r>
            <a:r>
              <a:rPr lang="en-US" altLang="zh-CN" sz="2400" dirty="0">
                <a:solidFill>
                  <a:srgbClr val="FF0000"/>
                </a:solidFill>
                <a:effectLst/>
                <a:latin typeface="+mn-lt"/>
                <a:ea typeface="楷体_GB2312" pitchFamily="49" charset="-122"/>
              </a:rPr>
              <a:t>S-&gt;value&lt;=0)</a:t>
            </a:r>
            <a:r>
              <a:rPr lang="en-US" altLang="zh-CN" sz="2400" dirty="0">
                <a:effectLst/>
                <a:latin typeface="+mn-lt"/>
                <a:ea typeface="楷体_GB2312" pitchFamily="49" charset="-122"/>
              </a:rPr>
              <a:t>      </a:t>
            </a:r>
          </a:p>
          <a:p>
            <a:pPr marL="1143000" lvl="2" indent="-228600">
              <a:spcBef>
                <a:spcPts val="0"/>
              </a:spcBef>
              <a:buClr>
                <a:srgbClr val="1F05E3"/>
              </a:buClr>
            </a:pPr>
            <a:r>
              <a:rPr lang="en-US" altLang="zh-CN" sz="2400" dirty="0">
                <a:solidFill>
                  <a:srgbClr val="FF0000"/>
                </a:solidFill>
                <a:effectLst/>
                <a:latin typeface="+mn-lt"/>
                <a:ea typeface="楷体_GB2312" pitchFamily="49" charset="-122"/>
              </a:rPr>
              <a:t>	wakeup</a:t>
            </a:r>
            <a:r>
              <a:rPr lang="en-US" altLang="zh-CN" sz="2400" dirty="0">
                <a:effectLst/>
                <a:latin typeface="+mn-lt"/>
                <a:ea typeface="楷体_GB2312" pitchFamily="49" charset="-122"/>
              </a:rPr>
              <a:t>(S-&gt;list)</a:t>
            </a:r>
          </a:p>
          <a:p>
            <a:pPr marL="742950" lvl="1" indent="-285750">
              <a:spcBef>
                <a:spcPts val="0"/>
              </a:spcBef>
              <a:buClr>
                <a:srgbClr val="0066FF"/>
              </a:buClr>
            </a:pPr>
            <a:r>
              <a:rPr lang="en-US" altLang="zh-CN" sz="2400" dirty="0">
                <a:effectLst/>
                <a:latin typeface="+mn-lt"/>
                <a:ea typeface="楷体_GB2312" pitchFamily="49" charset="-122"/>
              </a:rPr>
              <a:t>}</a:t>
            </a:r>
            <a:endParaRPr lang="en-US" altLang="zh-CN" sz="2400" dirty="0">
              <a:effectLst/>
              <a:ea typeface="楷体_GB2312" pitchFamily="49" charset="-122"/>
            </a:endParaRPr>
          </a:p>
          <a:p>
            <a:pPr marL="742950" lvl="1" indent="-285750">
              <a:spcBef>
                <a:spcPts val="0"/>
              </a:spcBef>
              <a:buClr>
                <a:srgbClr val="0066FF"/>
              </a:buClr>
            </a:pPr>
            <a:r>
              <a:rPr kumimoji="1" lang="en-US" altLang="zh-CN" sz="2400" dirty="0">
                <a:solidFill>
                  <a:srgbClr val="CC6600"/>
                </a:solidFill>
                <a:effectLst/>
                <a:ea typeface="宋体" panose="02010600030101010101" pitchFamily="2" charset="-122"/>
              </a:rPr>
              <a:t>//</a:t>
            </a:r>
            <a:r>
              <a:rPr kumimoji="1" lang="zh-CN" altLang="en-US" sz="2400" dirty="0">
                <a:solidFill>
                  <a:srgbClr val="CC6600"/>
                </a:solidFill>
                <a:effectLst/>
                <a:ea typeface="宋体" panose="02010600030101010101" pitchFamily="2" charset="-122"/>
              </a:rPr>
              <a:t>唤醒第一个等待的进程</a:t>
            </a:r>
            <a:endParaRPr kumimoji="1" lang="en-US" altLang="zh-CN" sz="2400" dirty="0">
              <a:solidFill>
                <a:srgbClr val="CC6600"/>
              </a:solidFill>
              <a:effectLst/>
              <a:ea typeface="宋体" panose="02010600030101010101" pitchFamily="2" charset="-122"/>
            </a:endParaRPr>
          </a:p>
          <a:p>
            <a:pPr marL="742950" lvl="1" indent="-285750">
              <a:spcBef>
                <a:spcPts val="0"/>
              </a:spcBef>
              <a:buClr>
                <a:srgbClr val="0066FF"/>
              </a:buClr>
            </a:pPr>
            <a:endParaRPr lang="en-US" altLang="zh-CN" sz="2400" dirty="0">
              <a:effectLst/>
              <a:latin typeface="+mn-lt"/>
              <a:ea typeface="楷体_GB2312" pitchFamily="49" charset="-122"/>
            </a:endParaRPr>
          </a:p>
        </p:txBody>
      </p:sp>
      <p:grpSp>
        <p:nvGrpSpPr>
          <p:cNvPr id="5" name="Group 11"/>
          <p:cNvGrpSpPr>
            <a:grpSpLocks/>
          </p:cNvGrpSpPr>
          <p:nvPr/>
        </p:nvGrpSpPr>
        <p:grpSpPr bwMode="auto">
          <a:xfrm>
            <a:off x="1835696" y="3284984"/>
            <a:ext cx="4608513" cy="3096586"/>
            <a:chOff x="831" y="2183"/>
            <a:chExt cx="2903" cy="1793"/>
          </a:xfrm>
        </p:grpSpPr>
        <p:sp>
          <p:nvSpPr>
            <p:cNvPr id="6" name="AutoShape 8"/>
            <p:cNvSpPr>
              <a:spLocks noChangeArrowheads="1"/>
            </p:cNvSpPr>
            <p:nvPr/>
          </p:nvSpPr>
          <p:spPr bwMode="auto">
            <a:xfrm>
              <a:off x="1470" y="3386"/>
              <a:ext cx="2264" cy="590"/>
            </a:xfrm>
            <a:prstGeom prst="wedgeRectCallout">
              <a:avLst>
                <a:gd name="adj1" fmla="val -38412"/>
                <a:gd name="adj2" fmla="val -46023"/>
              </a:avLst>
            </a:prstGeom>
            <a:solidFill>
              <a:schemeClr val="accent1">
                <a:alpha val="5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rIns="54000"/>
            <a:lstStyle/>
            <a:p>
              <a:pPr algn="ctr">
                <a:spcBef>
                  <a:spcPct val="0"/>
                </a:spcBef>
              </a:pPr>
              <a:r>
                <a:rPr kumimoji="1" lang="en-US" altLang="zh-CN" sz="2400" dirty="0" err="1">
                  <a:effectLst/>
                  <a:ea typeface="宋体" pitchFamily="2" charset="-122"/>
                </a:rPr>
                <a:t>S.value</a:t>
              </a:r>
              <a:r>
                <a:rPr kumimoji="1" lang="zh-CN" altLang="en-US" sz="2400" dirty="0">
                  <a:effectLst/>
                  <a:ea typeface="宋体" pitchFamily="2" charset="-122"/>
                </a:rPr>
                <a:t>的初值表示系统中某类资源的数目。 </a:t>
              </a:r>
            </a:p>
          </p:txBody>
        </p:sp>
        <p:sp>
          <p:nvSpPr>
            <p:cNvPr id="7" name="Freeform 10"/>
            <p:cNvSpPr>
              <a:spLocks/>
            </p:cNvSpPr>
            <p:nvPr/>
          </p:nvSpPr>
          <p:spPr bwMode="auto">
            <a:xfrm>
              <a:off x="831" y="2183"/>
              <a:ext cx="1225" cy="1203"/>
            </a:xfrm>
            <a:custGeom>
              <a:avLst/>
              <a:gdLst>
                <a:gd name="T0" fmla="*/ 1278 w 1278"/>
                <a:gd name="T1" fmla="*/ 1338 h 1338"/>
                <a:gd name="T2" fmla="*/ 393 w 1278"/>
                <a:gd name="T3" fmla="*/ 930 h 1338"/>
                <a:gd name="T4" fmla="*/ 53 w 1278"/>
                <a:gd name="T5" fmla="*/ 544 h 1338"/>
                <a:gd name="T6" fmla="*/ 76 w 1278"/>
                <a:gd name="T7" fmla="*/ 0 h 1338"/>
              </a:gdLst>
              <a:ahLst/>
              <a:cxnLst>
                <a:cxn ang="0">
                  <a:pos x="T0" y="T1"/>
                </a:cxn>
                <a:cxn ang="0">
                  <a:pos x="T2" y="T3"/>
                </a:cxn>
                <a:cxn ang="0">
                  <a:pos x="T4" y="T5"/>
                </a:cxn>
                <a:cxn ang="0">
                  <a:pos x="T6" y="T7"/>
                </a:cxn>
              </a:cxnLst>
              <a:rect l="0" t="0" r="r" b="b"/>
              <a:pathLst>
                <a:path w="1278" h="1338">
                  <a:moveTo>
                    <a:pt x="1278" y="1338"/>
                  </a:moveTo>
                  <a:cubicBezTo>
                    <a:pt x="937" y="1200"/>
                    <a:pt x="597" y="1062"/>
                    <a:pt x="393" y="930"/>
                  </a:cubicBezTo>
                  <a:cubicBezTo>
                    <a:pt x="189" y="798"/>
                    <a:pt x="106" y="699"/>
                    <a:pt x="53" y="544"/>
                  </a:cubicBezTo>
                  <a:cubicBezTo>
                    <a:pt x="0" y="389"/>
                    <a:pt x="38" y="194"/>
                    <a:pt x="76" y="0"/>
                  </a:cubicBezTo>
                </a:path>
              </a:pathLst>
            </a:custGeom>
            <a:noFill/>
            <a:ln w="19050" cap="flat" cmpd="sng">
              <a:solidFill>
                <a:schemeClr val="tx1"/>
              </a:solidFill>
              <a:prstDash val="solid"/>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zh-CN" altLang="en-US"/>
            </a:p>
          </p:txBody>
        </p:sp>
      </p:grpSp>
      <p:sp>
        <p:nvSpPr>
          <p:cNvPr id="8" name="Text Box 3"/>
          <p:cNvSpPr txBox="1">
            <a:spLocks noChangeArrowheads="1"/>
          </p:cNvSpPr>
          <p:nvPr/>
        </p:nvSpPr>
        <p:spPr bwMode="auto">
          <a:xfrm>
            <a:off x="367817" y="764704"/>
            <a:ext cx="8316912"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folHlink"/>
              </a:buClr>
              <a:buSzPct val="60000"/>
              <a:buFont typeface="Wingdings" pitchFamily="2" charset="2"/>
              <a:buNone/>
            </a:pPr>
            <a:r>
              <a:rPr kumimoji="1" lang="en-US" altLang="zh-CN" sz="2800" dirty="0">
                <a:effectLst/>
                <a:latin typeface="Tahoma" pitchFamily="34" charset="0"/>
                <a:ea typeface="宋体" pitchFamily="2" charset="-122"/>
              </a:rPr>
              <a:t>wait</a:t>
            </a:r>
            <a:r>
              <a:rPr kumimoji="1" lang="zh-CN" altLang="en-US" sz="2800" dirty="0">
                <a:effectLst/>
                <a:latin typeface="Tahoma" pitchFamily="34" charset="0"/>
                <a:ea typeface="宋体" pitchFamily="2" charset="-122"/>
              </a:rPr>
              <a:t>和</a:t>
            </a:r>
            <a:r>
              <a:rPr kumimoji="1" lang="en-US" altLang="zh-CN" sz="2800" dirty="0">
                <a:effectLst/>
                <a:latin typeface="Tahoma" pitchFamily="34" charset="0"/>
                <a:ea typeface="宋体" pitchFamily="2" charset="-122"/>
              </a:rPr>
              <a:t>signal</a:t>
            </a:r>
            <a:r>
              <a:rPr kumimoji="1" lang="zh-CN" altLang="en-US" sz="2800" dirty="0">
                <a:effectLst/>
                <a:latin typeface="宋体" pitchFamily="2" charset="-122"/>
                <a:ea typeface="宋体" pitchFamily="2" charset="-122"/>
              </a:rPr>
              <a:t>操作描述如下：</a:t>
            </a:r>
            <a:endParaRPr kumimoji="1" lang="zh-CN" altLang="en-US" b="0" dirty="0">
              <a:effectLst/>
              <a:ea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515180" y="3933056"/>
            <a:ext cx="8496944" cy="2520057"/>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a:lstStyle/>
          <a:p>
            <a:pPr marL="342900" marR="0" lvl="0" indent="-342900" algn="just" defTabSz="914400" rtl="0" eaLnBrk="1" fontAlgn="base" latinLnBrk="0" hangingPunct="1">
              <a:lnSpc>
                <a:spcPct val="130000"/>
              </a:lnSpc>
              <a:spcBef>
                <a:spcPts val="0"/>
              </a:spcBef>
              <a:spcAft>
                <a:spcPct val="0"/>
              </a:spcAft>
              <a:buClrTx/>
              <a:buSzTx/>
              <a:buFontTx/>
              <a:buNone/>
              <a:defRPr/>
            </a:pP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说明：</a:t>
            </a:r>
          </a:p>
          <a:p>
            <a:pPr marL="342900" marR="0" lvl="0" indent="-342900" algn="just" defTabSz="914400" rtl="0" eaLnBrk="1" fontAlgn="base" latinLnBrk="0" hangingPunct="1">
              <a:lnSpc>
                <a:spcPct val="130000"/>
              </a:lnSpc>
              <a:spcBef>
                <a:spcPts val="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1.S-&gt;value&gt;0</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时，表示系统中</a:t>
            </a:r>
            <a:r>
              <a:rPr kumimoji="1" lang="zh-CN" altLang="en-US" sz="24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可用资源的数目</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p>
          <a:p>
            <a:pPr marL="342900" marR="0" lvl="0" indent="-342900" algn="just" defTabSz="914400" rtl="0" eaLnBrk="1" fontAlgn="base" latinLnBrk="0" hangingPunct="1">
              <a:lnSpc>
                <a:spcPct val="130000"/>
              </a:lnSpc>
              <a:spcBef>
                <a:spcPts val="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2.</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当</a:t>
            </a: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S-&gt;value&lt;0</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时，</a:t>
            </a: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S-&gt;value</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的绝对值表示</a:t>
            </a:r>
            <a:r>
              <a:rPr kumimoji="1" lang="zh-CN" altLang="en-US" sz="24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阻塞进程的数目</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 </a:t>
            </a:r>
          </a:p>
          <a:p>
            <a:pPr marL="342900" marR="0" lvl="0" indent="-342900" algn="just" defTabSz="914400" rtl="0" eaLnBrk="1" fontAlgn="base" latinLnBrk="0" hangingPunct="1">
              <a:lnSpc>
                <a:spcPct val="130000"/>
              </a:lnSpc>
              <a:spcBef>
                <a:spcPts val="0"/>
              </a:spcBef>
              <a:spcAft>
                <a:spcPct val="0"/>
              </a:spcAft>
              <a:buClrTx/>
              <a:buSzTx/>
              <a:buFontTx/>
              <a:buNone/>
              <a:defRPr/>
            </a:pP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3.</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如果</a:t>
            </a: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S-&gt;value</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的初值为</a:t>
            </a:r>
            <a:r>
              <a:rPr kumimoji="1" lang="en-US" altLang="zh-CN"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1</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，表示只允许一个进程访问临界资源，此时的信号量转化为</a:t>
            </a:r>
            <a:r>
              <a:rPr kumimoji="1" lang="zh-CN" altLang="en-US" sz="2400" b="0"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cs typeface="+mn-cs"/>
              </a:rPr>
              <a:t>互斥信号量</a:t>
            </a:r>
            <a:r>
              <a:rPr kumimoji="1" lang="zh-CN" altLang="en-US" sz="2400" b="0" i="0" u="none" strike="noStrike" kern="0" cap="none" spc="0" normalizeH="0" baseline="0" noProof="0" dirty="0">
                <a:ln>
                  <a:noFill/>
                </a:ln>
                <a:solidFill>
                  <a:schemeClr val="tx1"/>
                </a:solidFill>
                <a:effectLst/>
                <a:uLnTx/>
                <a:uFillTx/>
                <a:latin typeface="黑体" panose="02010609060101010101" pitchFamily="2" charset="-122"/>
                <a:ea typeface="黑体" panose="02010609060101010101" pitchFamily="2" charset="-122"/>
                <a:cs typeface="+mn-cs"/>
              </a:rPr>
              <a:t>。</a:t>
            </a:r>
          </a:p>
        </p:txBody>
      </p:sp>
      <p:sp>
        <p:nvSpPr>
          <p:cNvPr id="8" name="Text Box 2"/>
          <p:cNvSpPr txBox="1">
            <a:spLocks noChangeArrowheads="1"/>
          </p:cNvSpPr>
          <p:nvPr/>
        </p:nvSpPr>
        <p:spPr bwMode="auto">
          <a:xfrm>
            <a:off x="587375" y="504825"/>
            <a:ext cx="6718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dirty="0">
                <a:solidFill>
                  <a:srgbClr val="0000FF"/>
                </a:solidFill>
                <a:effectLst/>
                <a:latin typeface="Tahoma" pitchFamily="34" charset="0"/>
                <a:ea typeface="宋体" pitchFamily="2" charset="-122"/>
              </a:rPr>
              <a:t>wait</a:t>
            </a:r>
            <a:r>
              <a:rPr kumimoji="1" lang="zh-CN" altLang="en-US" sz="3200" dirty="0">
                <a:solidFill>
                  <a:srgbClr val="0000FF"/>
                </a:solidFill>
                <a:effectLst/>
                <a:latin typeface="Tahoma" pitchFamily="34" charset="0"/>
                <a:ea typeface="宋体" pitchFamily="2" charset="-122"/>
              </a:rPr>
              <a:t>和</a:t>
            </a:r>
            <a:r>
              <a:rPr kumimoji="1" lang="en-US" altLang="zh-CN" sz="3200" dirty="0">
                <a:solidFill>
                  <a:srgbClr val="0000FF"/>
                </a:solidFill>
                <a:effectLst/>
                <a:latin typeface="Tahoma" pitchFamily="34" charset="0"/>
                <a:ea typeface="宋体" pitchFamily="2" charset="-122"/>
              </a:rPr>
              <a:t>signal</a:t>
            </a:r>
            <a:r>
              <a:rPr kumimoji="1" lang="zh-CN" altLang="en-US" sz="3200" dirty="0">
                <a:solidFill>
                  <a:srgbClr val="0000FF"/>
                </a:solidFill>
                <a:effectLst/>
                <a:latin typeface="宋体" pitchFamily="2" charset="-122"/>
                <a:ea typeface="宋体" pitchFamily="2" charset="-122"/>
              </a:rPr>
              <a:t>操作的物理意义：</a:t>
            </a:r>
          </a:p>
        </p:txBody>
      </p:sp>
      <p:sp>
        <p:nvSpPr>
          <p:cNvPr id="9" name="Text Box 3"/>
          <p:cNvSpPr txBox="1">
            <a:spLocks noChangeArrowheads="1"/>
          </p:cNvSpPr>
          <p:nvPr/>
        </p:nvSpPr>
        <p:spPr bwMode="auto">
          <a:xfrm>
            <a:off x="536695" y="1268760"/>
            <a:ext cx="8229600"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10000"/>
              </a:spcBef>
            </a:pPr>
            <a:r>
              <a:rPr kumimoji="1" lang="zh-CN" altLang="en-US" sz="2400" b="0" dirty="0">
                <a:effectLst/>
                <a:latin typeface="黑体" pitchFamily="49" charset="-122"/>
                <a:ea typeface="黑体" pitchFamily="49" charset="-122"/>
              </a:rPr>
              <a:t>对信号量</a:t>
            </a:r>
            <a:r>
              <a:rPr kumimoji="1" lang="en-US" altLang="zh-CN" sz="2400" b="0" dirty="0">
                <a:effectLst/>
                <a:latin typeface="黑体" pitchFamily="49" charset="-122"/>
                <a:ea typeface="黑体" pitchFamily="49" charset="-122"/>
              </a:rPr>
              <a:t>S</a:t>
            </a:r>
            <a:r>
              <a:rPr kumimoji="1" lang="zh-CN" altLang="en-US" sz="2400" b="0" dirty="0">
                <a:effectLst/>
                <a:latin typeface="黑体" pitchFamily="49" charset="-122"/>
                <a:ea typeface="黑体" pitchFamily="49" charset="-122"/>
              </a:rPr>
              <a:t>的每次</a:t>
            </a:r>
            <a:r>
              <a:rPr kumimoji="1" lang="en-US" altLang="zh-CN" sz="2400" b="0" dirty="0">
                <a:effectLst/>
                <a:latin typeface="黑体" pitchFamily="49" charset="-122"/>
                <a:ea typeface="黑体" pitchFamily="49" charset="-122"/>
              </a:rPr>
              <a:t>wait</a:t>
            </a:r>
            <a:r>
              <a:rPr kumimoji="1" lang="zh-CN" altLang="en-US" sz="2400" b="0" dirty="0">
                <a:effectLst/>
                <a:latin typeface="黑体" pitchFamily="49" charset="-122"/>
                <a:ea typeface="黑体" pitchFamily="49" charset="-122"/>
              </a:rPr>
              <a:t>操作，意味着进程请求一个该类临界资源，因此描述为</a:t>
            </a:r>
            <a:r>
              <a:rPr kumimoji="1" lang="en-US" altLang="zh-CN" sz="2400" b="0" dirty="0" err="1">
                <a:effectLst/>
                <a:latin typeface="黑体" pitchFamily="49" charset="-122"/>
                <a:ea typeface="黑体" pitchFamily="49" charset="-122"/>
              </a:rPr>
              <a:t>S.value</a:t>
            </a:r>
            <a:r>
              <a:rPr kumimoji="1" lang="en-US" altLang="zh-CN" sz="2400" b="0" dirty="0">
                <a:effectLst/>
                <a:latin typeface="黑体" pitchFamily="49" charset="-122"/>
                <a:ea typeface="黑体" pitchFamily="49" charset="-122"/>
              </a:rPr>
              <a:t>=S.value-1</a:t>
            </a:r>
            <a:r>
              <a:rPr kumimoji="1" lang="zh-CN" altLang="en-US" sz="2400" b="0" dirty="0">
                <a:effectLst/>
                <a:latin typeface="黑体" pitchFamily="49" charset="-122"/>
                <a:ea typeface="黑体" pitchFamily="49" charset="-122"/>
              </a:rPr>
              <a:t>；当</a:t>
            </a:r>
            <a:r>
              <a:rPr kumimoji="1" lang="en-US" altLang="zh-CN" sz="2400" b="0" dirty="0" err="1">
                <a:effectLst/>
                <a:latin typeface="黑体" pitchFamily="49" charset="-122"/>
                <a:ea typeface="黑体" pitchFamily="49" charset="-122"/>
              </a:rPr>
              <a:t>S.value</a:t>
            </a:r>
            <a:r>
              <a:rPr kumimoji="1" lang="en-US" altLang="zh-CN" sz="2400" b="0" dirty="0">
                <a:effectLst/>
                <a:latin typeface="黑体" pitchFamily="49" charset="-122"/>
                <a:ea typeface="黑体" pitchFamily="49" charset="-122"/>
              </a:rPr>
              <a:t>&lt;0</a:t>
            </a:r>
            <a:r>
              <a:rPr kumimoji="1" lang="zh-CN" altLang="en-US" sz="2400" b="0" dirty="0">
                <a:effectLst/>
                <a:latin typeface="黑体" pitchFamily="49" charset="-122"/>
                <a:ea typeface="黑体" pitchFamily="49" charset="-122"/>
              </a:rPr>
              <a:t>时，表示该类资源已分配完，因此进程应调用</a:t>
            </a:r>
            <a:r>
              <a:rPr kumimoji="1" lang="en-US" altLang="zh-CN" sz="2400" b="0" dirty="0">
                <a:effectLst/>
                <a:latin typeface="黑体" pitchFamily="49" charset="-122"/>
                <a:ea typeface="黑体" pitchFamily="49" charset="-122"/>
              </a:rPr>
              <a:t>block</a:t>
            </a:r>
            <a:r>
              <a:rPr kumimoji="1" lang="zh-CN" altLang="en-US" sz="2400" b="0" dirty="0">
                <a:effectLst/>
                <a:latin typeface="黑体" pitchFamily="49" charset="-122"/>
                <a:ea typeface="黑体" pitchFamily="49" charset="-122"/>
              </a:rPr>
              <a:t>原语进行自我阻塞，放弃处理机，并插入到信号量链表</a:t>
            </a:r>
            <a:r>
              <a:rPr kumimoji="1" lang="en-US" altLang="zh-CN" sz="2400" b="0" dirty="0" err="1">
                <a:effectLst/>
                <a:latin typeface="黑体" pitchFamily="49" charset="-122"/>
                <a:ea typeface="黑体" pitchFamily="49" charset="-122"/>
              </a:rPr>
              <a:t>S.list</a:t>
            </a:r>
            <a:r>
              <a:rPr kumimoji="1" lang="en-US" altLang="zh-CN" sz="2400" b="0" dirty="0">
                <a:effectLst/>
                <a:latin typeface="黑体" pitchFamily="49" charset="-122"/>
                <a:ea typeface="黑体" pitchFamily="49" charset="-122"/>
              </a:rPr>
              <a:t>(</a:t>
            </a:r>
            <a:r>
              <a:rPr kumimoji="1" lang="zh-CN" altLang="en-US" sz="2400" b="0" dirty="0">
                <a:effectLst/>
                <a:latin typeface="黑体" pitchFamily="49" charset="-122"/>
                <a:ea typeface="黑体" pitchFamily="49" charset="-122"/>
              </a:rPr>
              <a:t>阻塞队列</a:t>
            </a:r>
            <a:r>
              <a:rPr kumimoji="1" lang="en-US" altLang="zh-CN" sz="2400" b="0" dirty="0">
                <a:effectLst/>
                <a:latin typeface="黑体" pitchFamily="49" charset="-122"/>
                <a:ea typeface="黑体" pitchFamily="49" charset="-122"/>
              </a:rPr>
              <a:t>)</a:t>
            </a:r>
            <a:r>
              <a:rPr kumimoji="1" lang="zh-CN" altLang="en-US" sz="2400" b="0" dirty="0">
                <a:effectLst/>
                <a:latin typeface="黑体" pitchFamily="49" charset="-122"/>
                <a:ea typeface="黑体" pitchFamily="49" charset="-122"/>
              </a:rPr>
              <a:t>中。可见该机制遵循了“让权等待”准则。</a:t>
            </a:r>
          </a:p>
          <a:p>
            <a:pPr algn="just">
              <a:spcBef>
                <a:spcPct val="10000"/>
              </a:spcBef>
            </a:pPr>
            <a:r>
              <a:rPr kumimoji="1" lang="zh-CN" altLang="en-US" sz="2400" b="0" dirty="0">
                <a:effectLst/>
                <a:latin typeface="黑体" pitchFamily="49" charset="-122"/>
                <a:ea typeface="黑体" pitchFamily="49" charset="-122"/>
              </a:rPr>
              <a:t>类似地，可以解释</a:t>
            </a:r>
            <a:r>
              <a:rPr kumimoji="1" lang="en-US" altLang="zh-CN" sz="2400" b="0" dirty="0">
                <a:effectLst/>
                <a:latin typeface="黑体" pitchFamily="49" charset="-122"/>
                <a:ea typeface="黑体" pitchFamily="49" charset="-122"/>
              </a:rPr>
              <a:t>signal</a:t>
            </a:r>
            <a:r>
              <a:rPr kumimoji="1" lang="zh-CN" altLang="en-US" sz="2400" b="0" dirty="0">
                <a:effectLst/>
                <a:latin typeface="黑体" pitchFamily="49" charset="-122"/>
                <a:ea typeface="黑体" pitchFamily="49" charset="-122"/>
              </a:rPr>
              <a:t>操作</a:t>
            </a:r>
            <a:r>
              <a:rPr kumimoji="1" lang="en-US" altLang="zh-CN" sz="2400" b="0" dirty="0">
                <a:effectLst/>
                <a:latin typeface="黑体" pitchFamily="49" charset="-122"/>
                <a:ea typeface="黑体" pitchFamily="49" charset="-122"/>
              </a:rPr>
              <a:t>……   </a:t>
            </a:r>
          </a:p>
        </p:txBody>
      </p:sp>
    </p:spTree>
    <p:extLst>
      <p:ext uri="{BB962C8B-B14F-4D97-AF65-F5344CB8AC3E}">
        <p14:creationId xmlns:p14="http://schemas.microsoft.com/office/powerpoint/2010/main" val="3750118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1" name="Rectangle 3"/>
          <p:cNvSpPr>
            <a:spLocks noGrp="1" noChangeArrowheads="1"/>
          </p:cNvSpPr>
          <p:nvPr>
            <p:ph type="title"/>
          </p:nvPr>
        </p:nvSpPr>
        <p:spPr bwMode="auto">
          <a:xfrm>
            <a:off x="304800" y="685800"/>
            <a:ext cx="8532813"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3  AND</a:t>
            </a:r>
            <a:r>
              <a:rPr lang="zh-CN" altLang="en-US" dirty="0">
                <a:latin typeface="黑体" panose="02010609060101010101" pitchFamily="2" charset="-122"/>
                <a:ea typeface="黑体" panose="02010609060101010101" pitchFamily="2" charset="-122"/>
              </a:rPr>
              <a:t>型信号量</a:t>
            </a:r>
          </a:p>
        </p:txBody>
      </p:sp>
      <p:sp>
        <p:nvSpPr>
          <p:cNvPr id="565253" name="Rectangle 5"/>
          <p:cNvSpPr>
            <a:spLocks noGrp="1" noChangeArrowheads="1"/>
          </p:cNvSpPr>
          <p:nvPr>
            <p:ph type="body" sz="half" idx="1"/>
          </p:nvPr>
        </p:nvSpPr>
        <p:spPr>
          <a:xfrm>
            <a:off x="1187624" y="2276872"/>
            <a:ext cx="2881312" cy="1828800"/>
          </a:xfrm>
        </p:spPr>
        <p:txBody>
          <a:bodyPr/>
          <a:lstStyle/>
          <a:p>
            <a:pPr>
              <a:buFont typeface="Wingdings" panose="05000000000000000000" pitchFamily="2" charset="2"/>
              <a:buNone/>
            </a:pPr>
            <a:r>
              <a:rPr lang="en-US" altLang="zh-CN" sz="2400" b="1" dirty="0">
                <a:ea typeface="楷体_GB2312" pitchFamily="49" charset="-122"/>
              </a:rPr>
              <a:t>   process A:</a:t>
            </a:r>
          </a:p>
          <a:p>
            <a:pPr>
              <a:buFont typeface="Wingdings" panose="05000000000000000000" pitchFamily="2" charset="2"/>
              <a:buNone/>
            </a:pPr>
            <a:r>
              <a:rPr lang="en-US" altLang="zh-CN" sz="2400" b="1" dirty="0">
                <a:ea typeface="楷体_GB2312" pitchFamily="49" charset="-122"/>
              </a:rPr>
              <a:t>wait(</a:t>
            </a:r>
            <a:r>
              <a:rPr lang="en-US" altLang="zh-CN" sz="2400" b="1" dirty="0" err="1">
                <a:ea typeface="楷体_GB2312" pitchFamily="49" charset="-122"/>
              </a:rPr>
              <a:t>Dmutex</a:t>
            </a:r>
            <a:r>
              <a:rPr lang="en-US" altLang="zh-CN" sz="2400" b="1" dirty="0">
                <a:ea typeface="楷体_GB2312" pitchFamily="49" charset="-122"/>
              </a:rPr>
              <a:t>);</a:t>
            </a:r>
          </a:p>
          <a:p>
            <a:pPr>
              <a:buFont typeface="Wingdings" panose="05000000000000000000" pitchFamily="2" charset="2"/>
              <a:buNone/>
            </a:pPr>
            <a:r>
              <a:rPr lang="en-US" altLang="zh-CN" sz="2400" b="1" dirty="0">
                <a:ea typeface="楷体_GB2312" pitchFamily="49" charset="-122"/>
              </a:rPr>
              <a:t>wait(</a:t>
            </a:r>
            <a:r>
              <a:rPr lang="en-US" altLang="zh-CN" sz="2400" b="1" dirty="0" err="1">
                <a:ea typeface="楷体_GB2312" pitchFamily="49" charset="-122"/>
              </a:rPr>
              <a:t>Emutex</a:t>
            </a:r>
            <a:r>
              <a:rPr lang="en-US" altLang="zh-CN" sz="2400" b="1" dirty="0">
                <a:ea typeface="楷体_GB2312" pitchFamily="49" charset="-122"/>
              </a:rPr>
              <a:t>);</a:t>
            </a:r>
          </a:p>
        </p:txBody>
      </p:sp>
      <p:sp>
        <p:nvSpPr>
          <p:cNvPr id="565254" name="Rectangle 6"/>
          <p:cNvSpPr>
            <a:spLocks noChangeArrowheads="1"/>
          </p:cNvSpPr>
          <p:nvPr/>
        </p:nvSpPr>
        <p:spPr bwMode="auto">
          <a:xfrm>
            <a:off x="4427538" y="2286000"/>
            <a:ext cx="2881312" cy="1431925"/>
          </a:xfrm>
          <a:prstGeom prst="rect">
            <a:avLst/>
          </a:prstGeom>
        </p:spPr>
        <p:txBody>
          <a:bodyPr vert="horz" lIns="91440" tIns="45720" rIns="91440" bIns="45720" rtlCol="0">
            <a:normAutofit/>
          </a:bodyPr>
          <a:lstStyle/>
          <a:p>
            <a:pPr marL="342900" indent="-342900">
              <a:spcBef>
                <a:spcPct val="20000"/>
              </a:spcBef>
              <a:buFont typeface="Wingdings" panose="05000000000000000000" pitchFamily="2" charset="2"/>
              <a:buNone/>
            </a:pPr>
            <a:r>
              <a:rPr lang="en-US" altLang="zh-CN" sz="2400" dirty="0">
                <a:effectLst/>
                <a:latin typeface="+mn-lt"/>
                <a:ea typeface="楷体_GB2312" pitchFamily="49" charset="-122"/>
              </a:rPr>
              <a:t>  process B:</a:t>
            </a:r>
          </a:p>
          <a:p>
            <a:pPr marL="342900" indent="-342900">
              <a:spcBef>
                <a:spcPct val="20000"/>
              </a:spcBef>
              <a:buFont typeface="Wingdings" panose="05000000000000000000" pitchFamily="2" charset="2"/>
              <a:buNone/>
            </a:pPr>
            <a:r>
              <a:rPr lang="en-US" altLang="zh-CN" sz="2400" dirty="0">
                <a:effectLst/>
                <a:latin typeface="+mn-lt"/>
                <a:ea typeface="楷体_GB2312" pitchFamily="49" charset="-122"/>
              </a:rPr>
              <a:t>wait(</a:t>
            </a:r>
            <a:r>
              <a:rPr lang="en-US" altLang="zh-CN" sz="2400" dirty="0" err="1">
                <a:effectLst/>
                <a:latin typeface="+mn-lt"/>
                <a:ea typeface="楷体_GB2312" pitchFamily="49" charset="-122"/>
              </a:rPr>
              <a:t>Emutex</a:t>
            </a:r>
            <a:r>
              <a:rPr lang="en-US" altLang="zh-CN" sz="2400" dirty="0">
                <a:effectLst/>
                <a:latin typeface="+mn-lt"/>
                <a:ea typeface="楷体_GB2312" pitchFamily="49" charset="-122"/>
              </a:rPr>
              <a:t>);</a:t>
            </a:r>
          </a:p>
          <a:p>
            <a:pPr marL="342900" indent="-342900">
              <a:spcBef>
                <a:spcPct val="20000"/>
              </a:spcBef>
              <a:buFont typeface="Wingdings" panose="05000000000000000000" pitchFamily="2" charset="2"/>
              <a:buNone/>
            </a:pPr>
            <a:r>
              <a:rPr lang="en-US" altLang="zh-CN" sz="2400" dirty="0">
                <a:effectLst/>
                <a:latin typeface="+mn-lt"/>
                <a:ea typeface="楷体_GB2312" pitchFamily="49" charset="-122"/>
              </a:rPr>
              <a:t>wait(</a:t>
            </a:r>
            <a:r>
              <a:rPr lang="en-US" altLang="zh-CN" sz="2400" dirty="0" err="1">
                <a:effectLst/>
                <a:latin typeface="+mn-lt"/>
                <a:ea typeface="楷体_GB2312" pitchFamily="49" charset="-122"/>
              </a:rPr>
              <a:t>Dmutex</a:t>
            </a:r>
            <a:r>
              <a:rPr lang="en-US" altLang="zh-CN" sz="2400" dirty="0">
                <a:effectLst/>
                <a:latin typeface="+mn-lt"/>
                <a:ea typeface="楷体_GB2312" pitchFamily="49" charset="-122"/>
              </a:rPr>
              <a:t>);</a:t>
            </a:r>
          </a:p>
        </p:txBody>
      </p:sp>
      <p:sp>
        <p:nvSpPr>
          <p:cNvPr id="565255" name="Text Box 7"/>
          <p:cNvSpPr txBox="1">
            <a:spLocks noChangeArrowheads="1"/>
          </p:cNvSpPr>
          <p:nvPr/>
        </p:nvSpPr>
        <p:spPr bwMode="auto">
          <a:xfrm>
            <a:off x="1095375" y="4652963"/>
            <a:ext cx="4391025" cy="457200"/>
          </a:xfrm>
          <a:prstGeom prst="rect">
            <a:avLst/>
          </a:prstGeom>
          <a:noFill/>
          <a:ln w="9525">
            <a:noFill/>
            <a:miter lim="800000"/>
          </a:ln>
          <a:effectLst/>
        </p:spPr>
        <p:txBody>
          <a:bodyPr>
            <a:spAutoFit/>
          </a:bodyPr>
          <a:lstStyle/>
          <a:p>
            <a:pPr>
              <a:spcBef>
                <a:spcPct val="0"/>
              </a:spcBef>
            </a:pPr>
            <a:r>
              <a:rPr kumimoji="1" lang="zh-CN" altLang="en-US" sz="2400" dirty="0">
                <a:solidFill>
                  <a:srgbClr val="FF0000"/>
                </a:solidFill>
                <a:effectLst/>
                <a:latin typeface="黑体" panose="02010609060101010101" pitchFamily="2" charset="-122"/>
                <a:ea typeface="黑体" panose="02010609060101010101" pitchFamily="2" charset="-122"/>
              </a:rPr>
              <a:t>若</a:t>
            </a:r>
            <a:r>
              <a:rPr kumimoji="1" lang="en-US" altLang="zh-CN" sz="2400" dirty="0">
                <a:solidFill>
                  <a:srgbClr val="FF0000"/>
                </a:solidFill>
                <a:effectLst/>
                <a:latin typeface="黑体" panose="02010609060101010101" pitchFamily="2" charset="-122"/>
                <a:ea typeface="黑体" panose="02010609060101010101" pitchFamily="2" charset="-122"/>
              </a:rPr>
              <a:t>2</a:t>
            </a:r>
            <a:r>
              <a:rPr kumimoji="1" lang="zh-CN" altLang="en-US" sz="2400" dirty="0">
                <a:solidFill>
                  <a:srgbClr val="FF0000"/>
                </a:solidFill>
                <a:effectLst/>
                <a:latin typeface="黑体" panose="02010609060101010101" pitchFamily="2" charset="-122"/>
                <a:ea typeface="黑体" panose="02010609060101010101" pitchFamily="2" charset="-122"/>
              </a:rPr>
              <a:t>进程交替执行，则死锁。</a:t>
            </a:r>
          </a:p>
        </p:txBody>
      </p:sp>
      <p:sp>
        <p:nvSpPr>
          <p:cNvPr id="565257" name="Text Box 9"/>
          <p:cNvSpPr txBox="1">
            <a:spLocks noChangeArrowheads="1"/>
          </p:cNvSpPr>
          <p:nvPr/>
        </p:nvSpPr>
        <p:spPr bwMode="auto">
          <a:xfrm>
            <a:off x="457200" y="1524000"/>
            <a:ext cx="3810000" cy="519113"/>
          </a:xfrm>
          <a:prstGeom prst="rect">
            <a:avLst/>
          </a:prstGeom>
          <a:noFill/>
          <a:ln w="9525">
            <a:noFill/>
            <a:miter lim="800000"/>
          </a:ln>
          <a:effectLst/>
        </p:spPr>
        <p:txBody>
          <a:bodyPr>
            <a:spAutoFit/>
          </a:bodyPr>
          <a:lstStyle/>
          <a:p>
            <a:pPr>
              <a:buClr>
                <a:schemeClr val="accent2"/>
              </a:buClr>
              <a:buFont typeface="Wingdings" panose="05000000000000000000" pitchFamily="2" charset="2"/>
              <a:buChar char="v"/>
            </a:pPr>
            <a:r>
              <a:rPr lang="zh-CN" altLang="en-US" dirty="0">
                <a:solidFill>
                  <a:schemeClr val="accent2"/>
                </a:solidFill>
                <a:effectLst/>
                <a:latin typeface="黑体" panose="02010609060101010101" pitchFamily="2" charset="-122"/>
                <a:ea typeface="黑体" panose="02010609060101010101" pitchFamily="2" charset="-122"/>
              </a:rPr>
              <a:t>引入：</a:t>
            </a:r>
          </a:p>
        </p:txBody>
      </p:sp>
      <p:sp>
        <p:nvSpPr>
          <p:cNvPr id="7" name="云形标注 6"/>
          <p:cNvSpPr/>
          <p:nvPr/>
        </p:nvSpPr>
        <p:spPr bwMode="auto">
          <a:xfrm>
            <a:off x="5220072" y="3717032"/>
            <a:ext cx="2592288" cy="1452384"/>
          </a:xfrm>
          <a:prstGeom prst="cloudCallout">
            <a:avLst>
              <a:gd name="adj1" fmla="val -60901"/>
              <a:gd name="adj2" fmla="val 40495"/>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0" lang="zh-CN" altLang="en-US" sz="2800" b="1" i="0" u="none" strike="noStrike" cap="none" normalizeH="0" baseline="0" dirty="0">
                <a:ln>
                  <a:noFill/>
                </a:ln>
                <a:solidFill>
                  <a:schemeClr val="bg1"/>
                </a:solidFill>
                <a:effectLst/>
                <a:latin typeface="Tahoma" panose="020B0604030504040204" pitchFamily="34" charset="0"/>
                <a:ea typeface="华文隶书" panose="02010800040101010101" pitchFamily="2" charset="-122"/>
              </a:rPr>
              <a:t>如何解决死锁？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483" name="Rectangle 3"/>
          <p:cNvSpPr>
            <a:spLocks noGrp="1" noChangeArrowheads="1"/>
          </p:cNvSpPr>
          <p:nvPr>
            <p:ph type="title"/>
          </p:nvPr>
        </p:nvSpPr>
        <p:spPr bwMode="auto">
          <a:xfrm>
            <a:off x="304800" y="762000"/>
            <a:ext cx="8532813"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3  AND</a:t>
            </a:r>
            <a:r>
              <a:rPr lang="zh-CN" altLang="en-US" dirty="0">
                <a:latin typeface="黑体" panose="02010609060101010101" pitchFamily="2" charset="-122"/>
                <a:ea typeface="黑体" panose="02010609060101010101" pitchFamily="2" charset="-122"/>
              </a:rPr>
              <a:t>型信号量</a:t>
            </a:r>
          </a:p>
        </p:txBody>
      </p:sp>
      <p:sp>
        <p:nvSpPr>
          <p:cNvPr id="532484" name="Rectangle 4"/>
          <p:cNvSpPr>
            <a:spLocks noGrp="1" noChangeArrowheads="1"/>
          </p:cNvSpPr>
          <p:nvPr>
            <p:ph type="body" sz="half" idx="1"/>
          </p:nvPr>
        </p:nvSpPr>
        <p:spPr>
          <a:xfrm>
            <a:off x="827584" y="1628775"/>
            <a:ext cx="7343279" cy="2736850"/>
          </a:xfrm>
        </p:spPr>
        <p:txBody>
          <a:bodyPr>
            <a:normAutofit fontScale="92500"/>
          </a:bodyPr>
          <a:lstStyle/>
          <a:p>
            <a:pPr>
              <a:lnSpc>
                <a:spcPct val="150000"/>
              </a:lnSpc>
            </a:pPr>
            <a:r>
              <a:rPr lang="zh-CN" altLang="en-US" b="1" dirty="0">
                <a:latin typeface="黑体" panose="02010609060101010101" pitchFamily="2" charset="-122"/>
                <a:ea typeface="黑体" panose="02010609060101010101" pitchFamily="2" charset="-122"/>
              </a:rPr>
              <a:t>特点：要么全分配，要么一个也不分配。</a:t>
            </a:r>
          </a:p>
          <a:p>
            <a:pPr>
              <a:lnSpc>
                <a:spcPct val="150000"/>
              </a:lnSpc>
            </a:pPr>
            <a:r>
              <a:rPr lang="zh-CN" altLang="en-US" b="1" dirty="0">
                <a:latin typeface="黑体" panose="02010609060101010101" pitchFamily="2" charset="-122"/>
                <a:ea typeface="黑体" panose="02010609060101010101" pitchFamily="2" charset="-122"/>
              </a:rPr>
              <a:t>当不用它时，有可能发生系统死锁。</a:t>
            </a:r>
          </a:p>
          <a:p>
            <a:pPr>
              <a:lnSpc>
                <a:spcPct val="150000"/>
              </a:lnSpc>
            </a:pPr>
            <a:r>
              <a:rPr lang="zh-CN" altLang="en-US" b="1" dirty="0">
                <a:latin typeface="黑体" panose="02010609060101010101" pitchFamily="2" charset="-122"/>
                <a:ea typeface="黑体" panose="02010609060101010101" pitchFamily="2" charset="-122"/>
              </a:rPr>
              <a:t>死锁：在</a:t>
            </a:r>
            <a:r>
              <a:rPr lang="zh-CN" altLang="en-US" b="1" dirty="0">
                <a:solidFill>
                  <a:srgbClr val="FF0000"/>
                </a:solidFill>
                <a:latin typeface="黑体" panose="02010609060101010101" pitchFamily="2" charset="-122"/>
                <a:ea typeface="黑体" panose="02010609060101010101" pitchFamily="2" charset="-122"/>
              </a:rPr>
              <a:t>无外力作用</a:t>
            </a:r>
            <a:r>
              <a:rPr lang="zh-CN" altLang="en-US" b="1" dirty="0">
                <a:latin typeface="黑体" panose="02010609060101010101" pitchFamily="2" charset="-122"/>
                <a:ea typeface="黑体" panose="02010609060101010101" pitchFamily="2" charset="-122"/>
              </a:rPr>
              <a:t>下的一种僵持状态。</a:t>
            </a:r>
          </a:p>
          <a:p>
            <a:endParaRPr lang="en-US" altLang="zh-CN" b="1" dirty="0">
              <a:latin typeface="楷体_GB2312" pitchFamily="49" charset="-122"/>
              <a:ea typeface="楷体_GB2312" pitchFamily="49"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type="title"/>
          </p:nvPr>
        </p:nvSpPr>
        <p:spPr bwMode="auto">
          <a:xfrm>
            <a:off x="304800" y="533400"/>
            <a:ext cx="8532813" cy="549275"/>
          </a:xfrm>
          <a:noFill/>
          <a:ln>
            <a:miter lim="800000"/>
          </a:ln>
        </p:spPr>
        <p:txBody>
          <a:bodyPr vert="horz" wrap="square" lIns="91440" tIns="45720" rIns="91440" bIns="45720" numCol="1" anchor="t" anchorCtr="0" compatLnSpc="1"/>
          <a:lstStyle/>
          <a:p>
            <a:pPr algn="l"/>
            <a:r>
              <a:rPr lang="zh-CN" altLang="en-US" sz="2400" dirty="0">
                <a:latin typeface="黑体" panose="02010609060101010101" pitchFamily="2" charset="-122"/>
                <a:ea typeface="黑体" panose="02010609060101010101" pitchFamily="2" charset="-122"/>
              </a:rPr>
              <a:t>描述如下：</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不作基本要求</a:t>
            </a:r>
            <a:r>
              <a:rPr lang="en-US" altLang="zh-CN" sz="2400" dirty="0">
                <a:latin typeface="黑体" panose="02010609060101010101" pitchFamily="2" charset="-122"/>
                <a:ea typeface="黑体" panose="02010609060101010101" pitchFamily="2" charset="-122"/>
              </a:rPr>
              <a:t>) </a:t>
            </a:r>
            <a:endParaRPr lang="zh-CN" altLang="en-US" sz="2400" dirty="0">
              <a:latin typeface="黑体" panose="02010609060101010101" pitchFamily="2" charset="-122"/>
              <a:ea typeface="黑体" panose="02010609060101010101" pitchFamily="2" charset="-122"/>
            </a:endParaRPr>
          </a:p>
        </p:txBody>
      </p:sp>
      <p:sp>
        <p:nvSpPr>
          <p:cNvPr id="5" name="Text Box 5"/>
          <p:cNvSpPr txBox="1">
            <a:spLocks noChangeArrowheads="1"/>
          </p:cNvSpPr>
          <p:nvPr/>
        </p:nvSpPr>
        <p:spPr bwMode="auto">
          <a:xfrm>
            <a:off x="395288" y="1124744"/>
            <a:ext cx="8532812" cy="4893647"/>
          </a:xfrm>
          <a:prstGeom prst="rect">
            <a:avLst/>
          </a:prstGeom>
          <a:solidFill>
            <a:srgbClr val="FFFF99"/>
          </a:solidFill>
          <a:ln w="9525" algn="ctr">
            <a:solidFill>
              <a:srgbClr val="0000FF"/>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Swait</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0000" dirty="0" err="1">
                <a:effectLst/>
                <a:latin typeface="Times New Roman" panose="02020603050405020304" pitchFamily="18" charset="0"/>
                <a:ea typeface="黑体" panose="02010609060101010101" pitchFamily="2" charset="-122"/>
                <a:cs typeface="Times New Roman" panose="02020603050405020304" pitchFamily="18" charset="0"/>
              </a:rPr>
              <a:t>n</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if 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&gt;=1 &amp;&amp; ... &amp;&amp; </a:t>
            </a:r>
            <a:r>
              <a:rPr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5000" dirty="0" err="1">
                <a:effectLst/>
                <a:latin typeface="Times New Roman" panose="02020603050405020304" pitchFamily="18" charset="0"/>
                <a:ea typeface="黑体" panose="02010609060101010101" pitchFamily="2" charset="-122"/>
                <a:cs typeface="Times New Roman" panose="02020603050405020304" pitchFamily="18" charset="0"/>
              </a:rPr>
              <a:t>n</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&gt;=1 then</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for i=1 to n do</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-1;</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else</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进程进入第一个满足</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&lt;1</a:t>
            </a: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条件的</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信号量队列</a:t>
            </a:r>
          </a:p>
          <a:p>
            <a:pPr>
              <a:spcBef>
                <a:spcPct val="0"/>
              </a:spcBef>
            </a:pP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    等待，同时将该进程的程序计数器地址回退，</a:t>
            </a:r>
          </a:p>
          <a:p>
            <a:pPr>
              <a:spcBef>
                <a:spcPct val="0"/>
              </a:spcBef>
            </a:pP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    置为</a:t>
            </a:r>
            <a:r>
              <a:rPr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Swait</a:t>
            </a: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操作处。</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p>
          <a:p>
            <a:pPr>
              <a:spcBef>
                <a:spcPct val="0"/>
              </a:spcBef>
            </a:pPr>
            <a:r>
              <a:rPr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Ssignal</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黑体" panose="02010609060101010101" pitchFamily="2" charset="-122"/>
                <a:cs typeface="Times New Roman" panose="02020603050405020304" pitchFamily="18" charset="0"/>
              </a:rPr>
              <a:t>1</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黑体" panose="02010609060101010101" pitchFamily="2" charset="-122"/>
                <a:cs typeface="Times New Roman" panose="02020603050405020304" pitchFamily="18" charset="0"/>
              </a:rPr>
              <a:t>2</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r>
              <a:rPr lang="en-US" altLang="zh-CN" sz="2400" dirty="0" err="1">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0000" dirty="0" err="1">
                <a:effectLst/>
                <a:latin typeface="Times New Roman" panose="02020603050405020304" pitchFamily="18" charset="0"/>
                <a:ea typeface="黑体" panose="02010609060101010101" pitchFamily="2" charset="-122"/>
                <a:cs typeface="Times New Roman" panose="02020603050405020304" pitchFamily="18" charset="0"/>
              </a:rPr>
              <a:t>n</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for i=1 to n do 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+1;</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    </a:t>
            </a: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从所有</a:t>
            </a: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黑体" panose="02010609060101010101" pitchFamily="2" charset="-122"/>
                <a:cs typeface="Times New Roman" panose="02020603050405020304" pitchFamily="18" charset="0"/>
              </a:rPr>
              <a:t>i</a:t>
            </a:r>
            <a:r>
              <a:rPr lang="zh-CN" altLang="en-US" sz="2400" dirty="0">
                <a:effectLst/>
                <a:latin typeface="Times New Roman" panose="02020603050405020304" pitchFamily="18" charset="0"/>
                <a:ea typeface="黑体" panose="02010609060101010101" pitchFamily="2" charset="-122"/>
                <a:cs typeface="Times New Roman" panose="02020603050405020304" pitchFamily="18" charset="0"/>
              </a:rPr>
              <a:t>等待队列中移出进程并置入就绪队列。</a:t>
            </a:r>
          </a:p>
          <a:p>
            <a:pPr>
              <a:spcBef>
                <a:spcPct val="0"/>
              </a:spcBef>
            </a:pPr>
            <a:r>
              <a:rPr lang="en-US" altLang="zh-CN" sz="2400" dirty="0">
                <a:effectLst/>
                <a:latin typeface="Times New Roman" panose="02020603050405020304" pitchFamily="18" charset="0"/>
                <a:ea typeface="黑体" panose="02010609060101010101" pitchFamily="2" charset="-122"/>
                <a:cs typeface="Times New Roman" panose="02020603050405020304" pitchFamily="18" charset="0"/>
              </a:rPr>
              <a:t>}</a:t>
            </a:r>
          </a:p>
        </p:txBody>
      </p:sp>
      <p:sp>
        <p:nvSpPr>
          <p:cNvPr id="6" name="AutoShape 7"/>
          <p:cNvSpPr>
            <a:spLocks noChangeArrowheads="1"/>
          </p:cNvSpPr>
          <p:nvPr/>
        </p:nvSpPr>
        <p:spPr bwMode="auto">
          <a:xfrm>
            <a:off x="4211960" y="4221088"/>
            <a:ext cx="4427537" cy="504825"/>
          </a:xfrm>
          <a:prstGeom prst="wedgeRoundRectCallout">
            <a:avLst>
              <a:gd name="adj1" fmla="val -56991"/>
              <a:gd name="adj2" fmla="val -101259"/>
              <a:gd name="adj3" fmla="val 16667"/>
            </a:avLst>
          </a:prstGeom>
          <a:gradFill rotWithShape="1">
            <a:gsLst>
              <a:gs pos="0">
                <a:schemeClr val="accent1">
                  <a:alpha val="59000"/>
                </a:schemeClr>
              </a:gs>
              <a:gs pos="100000">
                <a:schemeClr val="accent1">
                  <a:gamma/>
                  <a:shade val="46275"/>
                  <a:invGamma/>
                  <a:alpha val="59000"/>
                </a:schemeClr>
              </a:gs>
            </a:gsLst>
            <a:lin ang="5400000" scaled="1"/>
          </a:gradFill>
          <a:ln w="9525" algn="ctr">
            <a:solidFill>
              <a:schemeClr val="tx1"/>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以便下次重新执行</a:t>
            </a:r>
            <a:r>
              <a:rPr lang="en-US" altLang="zh-CN" sz="2400" dirty="0" err="1">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Swait</a:t>
            </a:r>
            <a:r>
              <a:rPr lang="zh-CN" altLang="en-US" sz="2400" dirty="0">
                <a:solidFill>
                  <a:schemeClr val="bg1"/>
                </a:solidFill>
                <a:effectLst/>
                <a:latin typeface="Times New Roman" panose="02020603050405020304" pitchFamily="18" charset="0"/>
                <a:ea typeface="黑体" panose="02010609060101010101" pitchFamily="2" charset="-122"/>
                <a:cs typeface="Times New Roman" panose="02020603050405020304" pitchFamily="18" charset="0"/>
              </a:rPr>
              <a:t>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type="title"/>
          </p:nvPr>
        </p:nvSpPr>
        <p:spPr bwMode="auto">
          <a:xfrm>
            <a:off x="304800" y="762000"/>
            <a:ext cx="8532813" cy="549275"/>
          </a:xfrm>
          <a:no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4 </a:t>
            </a:r>
            <a:r>
              <a:rPr lang="zh-CN" altLang="en-US" dirty="0">
                <a:latin typeface="黑体" panose="02010609060101010101" pitchFamily="2" charset="-122"/>
                <a:ea typeface="黑体" panose="02010609060101010101" pitchFamily="2" charset="-122"/>
              </a:rPr>
              <a:t>信号量集</a:t>
            </a:r>
          </a:p>
        </p:txBody>
      </p:sp>
      <p:sp>
        <p:nvSpPr>
          <p:cNvPr id="533508" name="Rectangle 4"/>
          <p:cNvSpPr>
            <a:spLocks noGrp="1" noChangeArrowheads="1"/>
          </p:cNvSpPr>
          <p:nvPr>
            <p:ph type="body" sz="half" idx="1"/>
          </p:nvPr>
        </p:nvSpPr>
        <p:spPr>
          <a:xfrm>
            <a:off x="1042988" y="1628775"/>
            <a:ext cx="7127875" cy="4032250"/>
          </a:xfrm>
        </p:spPr>
        <p:txBody>
          <a:bodyPr/>
          <a:lstStyle/>
          <a:p>
            <a:pPr>
              <a:lnSpc>
                <a:spcPct val="150000"/>
              </a:lnSpc>
            </a:pPr>
            <a:r>
              <a:rPr lang="zh-CN" altLang="en-US" b="1" dirty="0">
                <a:latin typeface="黑体" panose="02010609060101010101" pitchFamily="2" charset="-122"/>
                <a:ea typeface="黑体" panose="02010609060101010101" pitchFamily="2" charset="-122"/>
              </a:rPr>
              <a:t>为提高效率而对</a:t>
            </a:r>
            <a:r>
              <a:rPr lang="en-US" altLang="zh-CN" b="1" dirty="0">
                <a:latin typeface="黑体" panose="02010609060101010101" pitchFamily="2" charset="-122"/>
                <a:ea typeface="黑体" panose="02010609060101010101" pitchFamily="2" charset="-122"/>
              </a:rPr>
              <a:t>AND</a:t>
            </a:r>
            <a:r>
              <a:rPr lang="zh-CN" altLang="en-US" b="1" dirty="0">
                <a:latin typeface="黑体" panose="02010609060101010101" pitchFamily="2" charset="-122"/>
                <a:ea typeface="黑体" panose="02010609060101010101" pitchFamily="2" charset="-122"/>
              </a:rPr>
              <a:t>信号的扩充。</a:t>
            </a:r>
          </a:p>
          <a:p>
            <a:pPr>
              <a:lnSpc>
                <a:spcPct val="150000"/>
              </a:lnSpc>
            </a:pPr>
            <a:r>
              <a:rPr lang="zh-CN" altLang="en-US" b="1" dirty="0">
                <a:latin typeface="黑体" panose="02010609060101010101" pitchFamily="2" charset="-122"/>
                <a:ea typeface="黑体" panose="02010609060101010101" pitchFamily="2" charset="-122"/>
              </a:rPr>
              <a:t>允许一次申请</a:t>
            </a:r>
            <a:r>
              <a:rPr lang="zh-CN" altLang="en-US" b="1" dirty="0">
                <a:solidFill>
                  <a:srgbClr val="FF0000"/>
                </a:solidFill>
                <a:latin typeface="黑体" panose="02010609060101010101" pitchFamily="2" charset="-122"/>
                <a:ea typeface="黑体" panose="02010609060101010101" pitchFamily="2" charset="-122"/>
              </a:rPr>
              <a:t>多种</a:t>
            </a:r>
            <a:r>
              <a:rPr lang="zh-CN" altLang="en-US" b="1" dirty="0">
                <a:latin typeface="黑体" panose="02010609060101010101" pitchFamily="2" charset="-122"/>
                <a:ea typeface="黑体" panose="02010609060101010101" pitchFamily="2" charset="-122"/>
              </a:rPr>
              <a:t>资源</a:t>
            </a:r>
            <a:r>
              <a:rPr lang="zh-CN" altLang="en-US" b="1" dirty="0">
                <a:solidFill>
                  <a:srgbClr val="FF0000"/>
                </a:solidFill>
                <a:latin typeface="黑体" panose="02010609060101010101" pitchFamily="2" charset="-122"/>
                <a:ea typeface="黑体" panose="02010609060101010101" pitchFamily="2" charset="-122"/>
              </a:rPr>
              <a:t>多个</a:t>
            </a:r>
            <a:r>
              <a:rPr lang="zh-CN" altLang="en-US" b="1" dirty="0">
                <a:latin typeface="黑体" panose="02010609060101010101" pitchFamily="2" charset="-122"/>
                <a:ea typeface="黑体" panose="02010609060101010101" pitchFamily="2" charset="-122"/>
              </a:rPr>
              <a:t>。</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04800" y="533400"/>
            <a:ext cx="8532813" cy="549275"/>
          </a:xfrm>
          <a:prstGeom prst="rect">
            <a:avLst/>
          </a:prstGeom>
          <a:noFill/>
          <a:ln>
            <a:miter lim="800000"/>
          </a:ln>
        </p:spPr>
        <p:txBody>
          <a:bodyPr vert="horz" wrap="square" lIns="91440" tIns="45720" rIns="91440" bIns="45720" numCol="1" anchor="t" anchorCtr="0" compatLnSpc="1"/>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400">
                <a:effectLst/>
                <a:latin typeface="黑体" panose="02010609060101010101" pitchFamily="2" charset="-122"/>
                <a:ea typeface="黑体" panose="02010609060101010101" pitchFamily="2" charset="-122"/>
              </a:rPr>
              <a:t>描述如下：</a:t>
            </a:r>
            <a:r>
              <a:rPr lang="en-US" altLang="zh-CN" sz="2400">
                <a:effectLst/>
                <a:latin typeface="黑体" panose="02010609060101010101" pitchFamily="2" charset="-122"/>
                <a:ea typeface="黑体" panose="02010609060101010101" pitchFamily="2" charset="-122"/>
              </a:rPr>
              <a:t>(</a:t>
            </a:r>
            <a:r>
              <a:rPr lang="zh-CN" altLang="en-US" sz="2400">
                <a:effectLst/>
                <a:latin typeface="黑体" panose="02010609060101010101" pitchFamily="2" charset="-122"/>
                <a:ea typeface="黑体" panose="02010609060101010101" pitchFamily="2" charset="-122"/>
              </a:rPr>
              <a:t>不作基本要求</a:t>
            </a:r>
            <a:r>
              <a:rPr lang="en-US" altLang="zh-CN" sz="2400">
                <a:effectLst/>
                <a:latin typeface="黑体" panose="02010609060101010101" pitchFamily="2" charset="-122"/>
                <a:ea typeface="黑体" panose="02010609060101010101" pitchFamily="2" charset="-122"/>
              </a:rPr>
              <a:t>) </a:t>
            </a:r>
            <a:endParaRPr lang="zh-CN" altLang="en-US" sz="2400" dirty="0">
              <a:effectLst/>
              <a:latin typeface="黑体" panose="02010609060101010101" pitchFamily="2" charset="-122"/>
              <a:ea typeface="黑体" panose="02010609060101010101" pitchFamily="2" charset="-122"/>
            </a:endParaRPr>
          </a:p>
        </p:txBody>
      </p:sp>
      <p:sp>
        <p:nvSpPr>
          <p:cNvPr id="6" name="Text Box 6"/>
          <p:cNvSpPr txBox="1">
            <a:spLocks noChangeArrowheads="1"/>
          </p:cNvSpPr>
          <p:nvPr/>
        </p:nvSpPr>
        <p:spPr bwMode="auto">
          <a:xfrm>
            <a:off x="395288" y="1124744"/>
            <a:ext cx="8532812" cy="4893647"/>
          </a:xfrm>
          <a:prstGeom prst="rect">
            <a:avLst/>
          </a:prstGeom>
          <a:solidFill>
            <a:srgbClr val="FFFF99"/>
          </a:solidFill>
          <a:ln w="9525" algn="ctr">
            <a:solidFill>
              <a:srgbClr val="0000FF"/>
            </a:solidFill>
            <a:miter lim="800000"/>
            <a:tailEnd type="none" w="med"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Swait</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0000" dirty="0" err="1">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if </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&gt;=t</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&amp;&amp; ... &amp;&amp; </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&gt;=</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then</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for i=1 to n do</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else</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进程进入第一个遇到的满足</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&lt;</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条件的</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信号</a:t>
            </a:r>
          </a:p>
          <a:p>
            <a:pPr>
              <a:spcBef>
                <a:spcPct val="0"/>
              </a:spcBef>
            </a:pP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          量队列等待，同时将该进程的程序计数器地</a:t>
            </a:r>
          </a:p>
          <a:p>
            <a:pPr>
              <a:spcBef>
                <a:spcPct val="0"/>
              </a:spcBef>
            </a:pP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          址回退，置为</a:t>
            </a: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Swait</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操作处。</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pP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Ssignal</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0000" dirty="0" err="1">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err="1">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for i=1 to n do </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+d</a:t>
            </a:r>
            <a:r>
              <a:rPr lang="en-US" altLang="zh-CN" sz="2400" baseline="-250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i</a:t>
            </a:r>
            <a:r>
              <a:rPr lang="en-US" altLang="zh-CN" sz="24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从所有</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baseline="-25000" dirty="0">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z="2400" dirty="0">
                <a:effectLst/>
                <a:latin typeface="Times New Roman" panose="02020603050405020304" pitchFamily="18" charset="0"/>
                <a:ea typeface="宋体" panose="02010600030101010101" pitchFamily="2" charset="-122"/>
                <a:cs typeface="Times New Roman" panose="02020603050405020304" pitchFamily="18" charset="0"/>
              </a:rPr>
              <a:t>等待队列中移出进程并置入就绪队列。</a:t>
            </a:r>
          </a:p>
          <a:p>
            <a:pPr>
              <a:spcBef>
                <a:spcPct val="0"/>
              </a:spcBef>
            </a:pP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468313" y="801688"/>
            <a:ext cx="842486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itchFamily="34" charset="0"/>
                <a:ea typeface="宋体" pitchFamily="2" charset="-122"/>
              </a:defRPr>
            </a:lvl1pPr>
            <a:lvl2pPr marL="800100" indent="-342900">
              <a:spcBef>
                <a:spcPct val="0"/>
              </a:spcBef>
              <a:defRPr>
                <a:solidFill>
                  <a:schemeClr val="tx1"/>
                </a:solidFill>
                <a:latin typeface="Arial" pitchFamily="34" charset="0"/>
                <a:ea typeface="宋体" pitchFamily="2" charset="-122"/>
              </a:defRPr>
            </a:lvl2pPr>
            <a:lvl3pPr marL="1257300" indent="-342900">
              <a:spcBef>
                <a:spcPct val="0"/>
              </a:spcBef>
              <a:defRPr>
                <a:solidFill>
                  <a:schemeClr val="tx1"/>
                </a:solidFill>
                <a:latin typeface="Arial" pitchFamily="34" charset="0"/>
                <a:ea typeface="宋体" pitchFamily="2" charset="-122"/>
              </a:defRPr>
            </a:lvl3pPr>
            <a:lvl4pPr marL="1714500" indent="-342900">
              <a:spcBef>
                <a:spcPct val="0"/>
              </a:spcBef>
              <a:defRPr>
                <a:solidFill>
                  <a:schemeClr val="tx1"/>
                </a:solidFill>
                <a:latin typeface="Arial" pitchFamily="34" charset="0"/>
                <a:ea typeface="宋体" pitchFamily="2" charset="-122"/>
              </a:defRPr>
            </a:lvl4pPr>
            <a:lvl5pPr marL="2171700" indent="-342900">
              <a:spcBef>
                <a:spcPct val="0"/>
              </a:spcBef>
              <a:defRPr>
                <a:solidFill>
                  <a:schemeClr val="tx1"/>
                </a:solidFill>
                <a:latin typeface="Arial" pitchFamily="34" charset="0"/>
                <a:ea typeface="宋体" pitchFamily="2" charset="-122"/>
              </a:defRPr>
            </a:lvl5pPr>
            <a:lvl6pPr marL="2628900" indent="-342900" fontAlgn="base">
              <a:spcBef>
                <a:spcPct val="0"/>
              </a:spcBef>
              <a:spcAft>
                <a:spcPct val="0"/>
              </a:spcAft>
              <a:defRPr>
                <a:solidFill>
                  <a:schemeClr val="tx1"/>
                </a:solidFill>
                <a:latin typeface="Arial" pitchFamily="34" charset="0"/>
                <a:ea typeface="宋体" pitchFamily="2" charset="-122"/>
              </a:defRPr>
            </a:lvl6pPr>
            <a:lvl7pPr marL="3086100" indent="-342900" fontAlgn="base">
              <a:spcBef>
                <a:spcPct val="0"/>
              </a:spcBef>
              <a:spcAft>
                <a:spcPct val="0"/>
              </a:spcAft>
              <a:defRPr>
                <a:solidFill>
                  <a:schemeClr val="tx1"/>
                </a:solidFill>
                <a:latin typeface="Arial" pitchFamily="34" charset="0"/>
                <a:ea typeface="宋体" pitchFamily="2" charset="-122"/>
              </a:defRPr>
            </a:lvl7pPr>
            <a:lvl8pPr marL="3543300" indent="-342900" fontAlgn="base">
              <a:spcBef>
                <a:spcPct val="0"/>
              </a:spcBef>
              <a:spcAft>
                <a:spcPct val="0"/>
              </a:spcAft>
              <a:defRPr>
                <a:solidFill>
                  <a:schemeClr val="tx1"/>
                </a:solidFill>
                <a:latin typeface="Arial" pitchFamily="34" charset="0"/>
                <a:ea typeface="宋体" pitchFamily="2" charset="-122"/>
              </a:defRPr>
            </a:lvl8pPr>
            <a:lvl9pPr marL="4000500" indent="-342900" fontAlgn="base">
              <a:spcBef>
                <a:spcPct val="0"/>
              </a:spcBef>
              <a:spcAft>
                <a:spcPct val="0"/>
              </a:spcAft>
              <a:defRPr>
                <a:solidFill>
                  <a:schemeClr val="tx1"/>
                </a:solidFill>
                <a:latin typeface="Arial" pitchFamily="34" charset="0"/>
                <a:ea typeface="宋体" pitchFamily="2" charset="-122"/>
              </a:defRPr>
            </a:lvl9pPr>
          </a:lstStyle>
          <a:p>
            <a:pPr marL="0" indent="0">
              <a:spcBef>
                <a:spcPct val="50000"/>
              </a:spcBef>
            </a:pPr>
            <a:r>
              <a:rPr lang="zh-CN" altLang="en-US" dirty="0">
                <a:effectLst/>
                <a:latin typeface="Times New Roman" pitchFamily="18" charset="0"/>
              </a:rPr>
              <a:t>有两个并发进程</a:t>
            </a:r>
            <a:r>
              <a:rPr lang="en-US" altLang="zh-CN" dirty="0">
                <a:effectLst/>
                <a:latin typeface="Times New Roman" pitchFamily="18" charset="0"/>
              </a:rPr>
              <a:t>P1</a:t>
            </a:r>
            <a:r>
              <a:rPr lang="zh-CN" altLang="en-US" dirty="0">
                <a:effectLst/>
                <a:latin typeface="Times New Roman" pitchFamily="18" charset="0"/>
              </a:rPr>
              <a:t>和</a:t>
            </a:r>
            <a:r>
              <a:rPr lang="en-US" altLang="zh-CN" dirty="0">
                <a:effectLst/>
                <a:latin typeface="Times New Roman" pitchFamily="18" charset="0"/>
              </a:rPr>
              <a:t>P2</a:t>
            </a:r>
            <a:r>
              <a:rPr lang="zh-CN" altLang="en-US" dirty="0">
                <a:effectLst/>
                <a:latin typeface="Times New Roman" pitchFamily="18" charset="0"/>
              </a:rPr>
              <a:t>，共享初值为</a:t>
            </a:r>
            <a:r>
              <a:rPr lang="en-US" altLang="zh-CN" dirty="0">
                <a:effectLst/>
                <a:latin typeface="Times New Roman" pitchFamily="18" charset="0"/>
              </a:rPr>
              <a:t>1</a:t>
            </a:r>
            <a:r>
              <a:rPr lang="zh-CN" altLang="en-US" dirty="0">
                <a:effectLst/>
                <a:latin typeface="Times New Roman" pitchFamily="18" charset="0"/>
              </a:rPr>
              <a:t>的变量</a:t>
            </a:r>
            <a:r>
              <a:rPr lang="en-US" altLang="zh-CN" dirty="0">
                <a:effectLst/>
                <a:latin typeface="Times New Roman" pitchFamily="18" charset="0"/>
              </a:rPr>
              <a:t>x</a:t>
            </a:r>
            <a:r>
              <a:rPr lang="zh-CN" altLang="en-US" dirty="0">
                <a:effectLst/>
                <a:latin typeface="Times New Roman" pitchFamily="18" charset="0"/>
              </a:rPr>
              <a:t>。</a:t>
            </a:r>
            <a:r>
              <a:rPr lang="en-US" altLang="zh-CN" dirty="0">
                <a:effectLst/>
                <a:latin typeface="Times New Roman" pitchFamily="18" charset="0"/>
              </a:rPr>
              <a:t>P1</a:t>
            </a:r>
            <a:r>
              <a:rPr lang="zh-CN" altLang="en-US" dirty="0">
                <a:effectLst/>
                <a:latin typeface="Times New Roman" pitchFamily="18" charset="0"/>
              </a:rPr>
              <a:t>对</a:t>
            </a:r>
            <a:r>
              <a:rPr lang="en-US" altLang="zh-CN" dirty="0">
                <a:effectLst/>
                <a:latin typeface="Times New Roman" pitchFamily="18" charset="0"/>
              </a:rPr>
              <a:t>x</a:t>
            </a:r>
            <a:r>
              <a:rPr lang="zh-CN" altLang="en-US" dirty="0">
                <a:effectLst/>
                <a:latin typeface="Times New Roman" pitchFamily="18" charset="0"/>
              </a:rPr>
              <a:t>加</a:t>
            </a:r>
            <a:r>
              <a:rPr lang="en-US" altLang="zh-CN" dirty="0">
                <a:effectLst/>
                <a:latin typeface="Times New Roman" pitchFamily="18" charset="0"/>
              </a:rPr>
              <a:t>1</a:t>
            </a:r>
            <a:r>
              <a:rPr lang="zh-CN" altLang="en-US" dirty="0">
                <a:effectLst/>
                <a:latin typeface="Times New Roman" pitchFamily="18" charset="0"/>
              </a:rPr>
              <a:t>，</a:t>
            </a:r>
            <a:r>
              <a:rPr lang="en-US" altLang="zh-CN" dirty="0">
                <a:effectLst/>
                <a:latin typeface="Times New Roman" pitchFamily="18" charset="0"/>
              </a:rPr>
              <a:t>P2</a:t>
            </a:r>
            <a:r>
              <a:rPr lang="zh-CN" altLang="en-US" dirty="0">
                <a:effectLst/>
                <a:latin typeface="Times New Roman" pitchFamily="18" charset="0"/>
              </a:rPr>
              <a:t>对</a:t>
            </a:r>
            <a:r>
              <a:rPr lang="en-US" altLang="zh-CN" dirty="0">
                <a:effectLst/>
                <a:latin typeface="Times New Roman" pitchFamily="18" charset="0"/>
              </a:rPr>
              <a:t>x</a:t>
            </a:r>
            <a:r>
              <a:rPr lang="zh-CN" altLang="en-US" dirty="0">
                <a:effectLst/>
                <a:latin typeface="Times New Roman" pitchFamily="18" charset="0"/>
              </a:rPr>
              <a:t>减</a:t>
            </a:r>
            <a:r>
              <a:rPr lang="en-US" altLang="zh-CN" dirty="0">
                <a:effectLst/>
                <a:latin typeface="Times New Roman" pitchFamily="18" charset="0"/>
              </a:rPr>
              <a:t>1</a:t>
            </a:r>
            <a:r>
              <a:rPr lang="zh-CN" altLang="en-US" dirty="0">
                <a:effectLst/>
                <a:latin typeface="Times New Roman" pitchFamily="18" charset="0"/>
              </a:rPr>
              <a:t>。加</a:t>
            </a:r>
            <a:r>
              <a:rPr lang="en-US" altLang="zh-CN" dirty="0">
                <a:effectLst/>
                <a:latin typeface="Times New Roman" pitchFamily="18" charset="0"/>
              </a:rPr>
              <a:t>1</a:t>
            </a:r>
            <a:r>
              <a:rPr lang="zh-CN" altLang="en-US" dirty="0">
                <a:effectLst/>
                <a:latin typeface="Times New Roman" pitchFamily="18" charset="0"/>
              </a:rPr>
              <a:t>和减</a:t>
            </a:r>
            <a:r>
              <a:rPr lang="en-US" altLang="zh-CN" dirty="0">
                <a:effectLst/>
                <a:latin typeface="Times New Roman" pitchFamily="18" charset="0"/>
              </a:rPr>
              <a:t>1</a:t>
            </a:r>
            <a:r>
              <a:rPr lang="zh-CN" altLang="en-US" dirty="0">
                <a:effectLst/>
                <a:latin typeface="Times New Roman" pitchFamily="18" charset="0"/>
              </a:rPr>
              <a:t>操作的指令序列分别如下所示。</a:t>
            </a:r>
          </a:p>
        </p:txBody>
      </p:sp>
      <p:sp>
        <p:nvSpPr>
          <p:cNvPr id="3" name="Text Box 5"/>
          <p:cNvSpPr txBox="1">
            <a:spLocks noChangeArrowheads="1"/>
          </p:cNvSpPr>
          <p:nvPr/>
        </p:nvSpPr>
        <p:spPr bwMode="auto">
          <a:xfrm>
            <a:off x="683816" y="2348880"/>
            <a:ext cx="4537075"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dirty="0">
                <a:solidFill>
                  <a:srgbClr val="0000FF"/>
                </a:solidFill>
                <a:effectLst/>
                <a:ea typeface="宋体" pitchFamily="2" charset="-122"/>
              </a:rPr>
              <a:t>//</a:t>
            </a:r>
            <a:r>
              <a:rPr lang="zh-CN" altLang="en-US" sz="2000" dirty="0">
                <a:solidFill>
                  <a:srgbClr val="0000FF"/>
                </a:solidFill>
                <a:effectLst/>
                <a:ea typeface="宋体" pitchFamily="2" charset="-122"/>
              </a:rPr>
              <a:t>加</a:t>
            </a:r>
            <a:r>
              <a:rPr lang="en-US" altLang="zh-CN" sz="2000" dirty="0">
                <a:solidFill>
                  <a:srgbClr val="0000FF"/>
                </a:solidFill>
                <a:effectLst/>
                <a:ea typeface="宋体" pitchFamily="2" charset="-122"/>
              </a:rPr>
              <a:t>1</a:t>
            </a:r>
            <a:r>
              <a:rPr lang="zh-CN" altLang="en-US" sz="2000" dirty="0">
                <a:solidFill>
                  <a:srgbClr val="0000FF"/>
                </a:solidFill>
                <a:effectLst/>
                <a:ea typeface="宋体" pitchFamily="2" charset="-122"/>
              </a:rPr>
              <a:t>操作</a:t>
            </a:r>
          </a:p>
          <a:p>
            <a:pPr>
              <a:spcBef>
                <a:spcPct val="0"/>
              </a:spcBef>
            </a:pPr>
            <a:r>
              <a:rPr lang="en-US" altLang="zh-CN" sz="2000" dirty="0">
                <a:effectLst/>
                <a:ea typeface="宋体" pitchFamily="2" charset="-122"/>
              </a:rPr>
              <a:t>load  R1, x  </a:t>
            </a:r>
            <a:r>
              <a:rPr lang="en-US" altLang="zh-CN" sz="2000" dirty="0">
                <a:solidFill>
                  <a:srgbClr val="0000FF"/>
                </a:solidFill>
                <a:effectLst/>
                <a:ea typeface="宋体" pitchFamily="2" charset="-122"/>
              </a:rPr>
              <a:t>//</a:t>
            </a:r>
            <a:r>
              <a:rPr lang="zh-CN" altLang="en-US" sz="2000" dirty="0">
                <a:solidFill>
                  <a:srgbClr val="0000FF"/>
                </a:solidFill>
                <a:effectLst/>
                <a:ea typeface="宋体" pitchFamily="2" charset="-122"/>
              </a:rPr>
              <a:t>取</a:t>
            </a:r>
            <a:r>
              <a:rPr lang="en-US" altLang="zh-CN" sz="2000" dirty="0">
                <a:solidFill>
                  <a:srgbClr val="0000FF"/>
                </a:solidFill>
                <a:effectLst/>
                <a:ea typeface="宋体" pitchFamily="2" charset="-122"/>
              </a:rPr>
              <a:t>x</a:t>
            </a:r>
            <a:r>
              <a:rPr lang="zh-CN" altLang="en-US" sz="2000" dirty="0">
                <a:solidFill>
                  <a:srgbClr val="0000FF"/>
                </a:solidFill>
                <a:effectLst/>
                <a:ea typeface="宋体" pitchFamily="2" charset="-122"/>
              </a:rPr>
              <a:t>到寄存器</a:t>
            </a:r>
            <a:r>
              <a:rPr lang="en-US" altLang="zh-CN" sz="2000" dirty="0">
                <a:solidFill>
                  <a:srgbClr val="0000FF"/>
                </a:solidFill>
                <a:effectLst/>
                <a:ea typeface="宋体" pitchFamily="2" charset="-122"/>
              </a:rPr>
              <a:t>R1</a:t>
            </a:r>
            <a:r>
              <a:rPr lang="zh-CN" altLang="en-US" sz="2000" dirty="0">
                <a:solidFill>
                  <a:srgbClr val="0000FF"/>
                </a:solidFill>
                <a:effectLst/>
                <a:ea typeface="宋体" pitchFamily="2" charset="-122"/>
              </a:rPr>
              <a:t>中</a:t>
            </a:r>
          </a:p>
          <a:p>
            <a:pPr>
              <a:spcBef>
                <a:spcPct val="0"/>
              </a:spcBef>
            </a:pPr>
            <a:r>
              <a:rPr lang="en-US" altLang="zh-CN" sz="2000" dirty="0" err="1">
                <a:effectLst/>
                <a:ea typeface="宋体" pitchFamily="2" charset="-122"/>
              </a:rPr>
              <a:t>inc</a:t>
            </a:r>
            <a:r>
              <a:rPr lang="en-US" altLang="zh-CN" sz="2000" dirty="0">
                <a:effectLst/>
                <a:ea typeface="宋体" pitchFamily="2" charset="-122"/>
              </a:rPr>
              <a:t>  R1</a:t>
            </a:r>
          </a:p>
          <a:p>
            <a:pPr>
              <a:spcBef>
                <a:spcPct val="0"/>
              </a:spcBef>
            </a:pPr>
            <a:r>
              <a:rPr lang="en-US" altLang="zh-CN" sz="2000" dirty="0">
                <a:effectLst/>
                <a:ea typeface="宋体" pitchFamily="2" charset="-122"/>
              </a:rPr>
              <a:t>store  x, R1 </a:t>
            </a:r>
            <a:r>
              <a:rPr lang="en-US" altLang="zh-CN" sz="2000" dirty="0">
                <a:solidFill>
                  <a:srgbClr val="0000FF"/>
                </a:solidFill>
                <a:effectLst/>
                <a:ea typeface="宋体" pitchFamily="2" charset="-122"/>
              </a:rPr>
              <a:t>//</a:t>
            </a:r>
            <a:r>
              <a:rPr lang="zh-CN" altLang="en-US" sz="2000" dirty="0">
                <a:solidFill>
                  <a:srgbClr val="0000FF"/>
                </a:solidFill>
                <a:effectLst/>
                <a:ea typeface="宋体" pitchFamily="2" charset="-122"/>
              </a:rPr>
              <a:t>将</a:t>
            </a:r>
            <a:r>
              <a:rPr lang="en-US" altLang="zh-CN" sz="2000" dirty="0">
                <a:solidFill>
                  <a:srgbClr val="0000FF"/>
                </a:solidFill>
                <a:effectLst/>
                <a:ea typeface="宋体" pitchFamily="2" charset="-122"/>
              </a:rPr>
              <a:t>R1</a:t>
            </a:r>
            <a:r>
              <a:rPr lang="zh-CN" altLang="en-US" sz="2000" dirty="0">
                <a:solidFill>
                  <a:srgbClr val="0000FF"/>
                </a:solidFill>
                <a:effectLst/>
                <a:ea typeface="宋体" pitchFamily="2" charset="-122"/>
              </a:rPr>
              <a:t>的内容存入</a:t>
            </a:r>
            <a:r>
              <a:rPr lang="en-US" altLang="zh-CN" sz="2000" dirty="0">
                <a:solidFill>
                  <a:srgbClr val="0000FF"/>
                </a:solidFill>
                <a:effectLst/>
                <a:ea typeface="宋体" pitchFamily="2" charset="-122"/>
              </a:rPr>
              <a:t>x</a:t>
            </a:r>
          </a:p>
        </p:txBody>
      </p:sp>
      <p:sp>
        <p:nvSpPr>
          <p:cNvPr id="4" name="Text Box 6"/>
          <p:cNvSpPr txBox="1">
            <a:spLocks noChangeArrowheads="1"/>
          </p:cNvSpPr>
          <p:nvPr/>
        </p:nvSpPr>
        <p:spPr bwMode="auto">
          <a:xfrm>
            <a:off x="5724128" y="2348880"/>
            <a:ext cx="270033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0"/>
              </a:spcBef>
            </a:pPr>
            <a:r>
              <a:rPr lang="en-US" altLang="zh-CN" sz="2000" dirty="0">
                <a:solidFill>
                  <a:srgbClr val="0000FF"/>
                </a:solidFill>
                <a:effectLst/>
                <a:ea typeface="宋体" pitchFamily="2" charset="-122"/>
              </a:rPr>
              <a:t>//</a:t>
            </a:r>
            <a:r>
              <a:rPr lang="zh-CN" altLang="en-US" sz="2000" dirty="0">
                <a:solidFill>
                  <a:srgbClr val="0000FF"/>
                </a:solidFill>
                <a:effectLst/>
                <a:ea typeface="宋体" pitchFamily="2" charset="-122"/>
              </a:rPr>
              <a:t>减</a:t>
            </a:r>
            <a:r>
              <a:rPr lang="en-US" altLang="zh-CN" sz="2000" dirty="0">
                <a:solidFill>
                  <a:srgbClr val="0000FF"/>
                </a:solidFill>
                <a:effectLst/>
                <a:ea typeface="宋体" pitchFamily="2" charset="-122"/>
              </a:rPr>
              <a:t>1</a:t>
            </a:r>
            <a:r>
              <a:rPr lang="zh-CN" altLang="en-US" sz="2000" dirty="0">
                <a:solidFill>
                  <a:srgbClr val="0000FF"/>
                </a:solidFill>
                <a:effectLst/>
                <a:ea typeface="宋体" pitchFamily="2" charset="-122"/>
              </a:rPr>
              <a:t>操作</a:t>
            </a:r>
          </a:p>
          <a:p>
            <a:pPr>
              <a:spcBef>
                <a:spcPct val="0"/>
              </a:spcBef>
            </a:pPr>
            <a:r>
              <a:rPr lang="en-US" altLang="zh-CN" sz="2000" dirty="0">
                <a:effectLst/>
                <a:ea typeface="宋体" pitchFamily="2" charset="-122"/>
              </a:rPr>
              <a:t>load  R2, x</a:t>
            </a:r>
          </a:p>
          <a:p>
            <a:pPr>
              <a:spcBef>
                <a:spcPct val="0"/>
              </a:spcBef>
            </a:pPr>
            <a:r>
              <a:rPr lang="en-US" altLang="zh-CN" sz="2000" dirty="0" err="1">
                <a:effectLst/>
                <a:ea typeface="宋体" pitchFamily="2" charset="-122"/>
              </a:rPr>
              <a:t>dec</a:t>
            </a:r>
            <a:r>
              <a:rPr lang="en-US" altLang="zh-CN" sz="2000" dirty="0">
                <a:effectLst/>
                <a:ea typeface="宋体" pitchFamily="2" charset="-122"/>
              </a:rPr>
              <a:t>  R2</a:t>
            </a:r>
          </a:p>
          <a:p>
            <a:pPr>
              <a:spcBef>
                <a:spcPct val="0"/>
              </a:spcBef>
            </a:pPr>
            <a:r>
              <a:rPr lang="en-US" altLang="zh-CN" sz="2000" dirty="0">
                <a:effectLst/>
                <a:ea typeface="宋体" pitchFamily="2" charset="-122"/>
              </a:rPr>
              <a:t>store  x, R2</a:t>
            </a:r>
          </a:p>
        </p:txBody>
      </p:sp>
      <p:sp>
        <p:nvSpPr>
          <p:cNvPr id="5" name="Text Box 8"/>
          <p:cNvSpPr txBox="1">
            <a:spLocks noChangeArrowheads="1"/>
          </p:cNvSpPr>
          <p:nvPr/>
        </p:nvSpPr>
        <p:spPr bwMode="auto">
          <a:xfrm>
            <a:off x="323528" y="4005064"/>
            <a:ext cx="8424935" cy="1535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05000"/>
              </a:lnSpc>
              <a:spcBef>
                <a:spcPct val="0"/>
              </a:spcBef>
            </a:pPr>
            <a:r>
              <a:rPr lang="zh-CN" altLang="en-US" dirty="0">
                <a:effectLst/>
                <a:ea typeface="宋体" pitchFamily="2" charset="-122"/>
              </a:rPr>
              <a:t>两个操作完成后，</a:t>
            </a:r>
            <a:r>
              <a:rPr lang="en-US" altLang="zh-CN" dirty="0">
                <a:effectLst/>
                <a:ea typeface="宋体" pitchFamily="2" charset="-122"/>
              </a:rPr>
              <a:t>x</a:t>
            </a:r>
            <a:r>
              <a:rPr lang="zh-CN" altLang="en-US" dirty="0">
                <a:effectLst/>
                <a:ea typeface="宋体" pitchFamily="2" charset="-122"/>
              </a:rPr>
              <a:t>的值</a:t>
            </a:r>
            <a:r>
              <a:rPr lang="zh-CN" altLang="en-US" u="sng" dirty="0">
                <a:effectLst/>
                <a:ea typeface="宋体" pitchFamily="2" charset="-122"/>
              </a:rPr>
              <a:t>             </a:t>
            </a:r>
            <a:r>
              <a:rPr kumimoji="1" lang="zh-CN" altLang="en-US" dirty="0">
                <a:effectLst/>
                <a:ea typeface="宋体" pitchFamily="2" charset="-122"/>
              </a:rPr>
              <a:t>。</a:t>
            </a:r>
            <a:r>
              <a:rPr kumimoji="1" lang="en-US" altLang="zh-CN" dirty="0">
                <a:solidFill>
                  <a:srgbClr val="0000FF"/>
                </a:solidFill>
                <a:effectLst/>
                <a:ea typeface="宋体" pitchFamily="2" charset="-122"/>
              </a:rPr>
              <a:t> (2011</a:t>
            </a:r>
            <a:r>
              <a:rPr kumimoji="1" lang="zh-CN" altLang="en-US" dirty="0">
                <a:solidFill>
                  <a:srgbClr val="0000FF"/>
                </a:solidFill>
                <a:effectLst/>
                <a:ea typeface="宋体" pitchFamily="2" charset="-122"/>
              </a:rPr>
              <a:t>全国试题</a:t>
            </a:r>
            <a:r>
              <a:rPr kumimoji="1" lang="en-US" altLang="zh-CN" dirty="0">
                <a:solidFill>
                  <a:srgbClr val="0000FF"/>
                </a:solidFill>
                <a:effectLst/>
                <a:ea typeface="宋体" pitchFamily="2" charset="-122"/>
              </a:rPr>
              <a:t>)</a:t>
            </a:r>
            <a:endParaRPr kumimoji="1" lang="zh-CN" altLang="en-US" dirty="0">
              <a:solidFill>
                <a:srgbClr val="0000FF"/>
              </a:solidFill>
              <a:effectLst/>
              <a:ea typeface="宋体" pitchFamily="2" charset="-122"/>
            </a:endParaRPr>
          </a:p>
          <a:p>
            <a:pPr>
              <a:spcBef>
                <a:spcPct val="15000"/>
              </a:spcBef>
            </a:pPr>
            <a:r>
              <a:rPr lang="en-US" altLang="zh-CN" dirty="0">
                <a:effectLst/>
                <a:ea typeface="宋体" pitchFamily="2" charset="-122"/>
              </a:rPr>
              <a:t>A</a:t>
            </a:r>
            <a:r>
              <a:rPr lang="zh-CN" altLang="en-US" dirty="0">
                <a:effectLst/>
                <a:ea typeface="宋体" pitchFamily="2" charset="-122"/>
              </a:rPr>
              <a:t>．可能为</a:t>
            </a:r>
            <a:r>
              <a:rPr lang="en-US" altLang="zh-CN" dirty="0">
                <a:effectLst/>
                <a:ea typeface="宋体" pitchFamily="2" charset="-122"/>
              </a:rPr>
              <a:t>-1</a:t>
            </a:r>
            <a:r>
              <a:rPr lang="zh-CN" altLang="en-US" dirty="0">
                <a:effectLst/>
                <a:ea typeface="宋体" pitchFamily="2" charset="-122"/>
              </a:rPr>
              <a:t>或</a:t>
            </a:r>
            <a:r>
              <a:rPr lang="en-US" altLang="zh-CN" dirty="0">
                <a:effectLst/>
                <a:ea typeface="宋体" pitchFamily="2" charset="-122"/>
              </a:rPr>
              <a:t>3		B</a:t>
            </a:r>
            <a:r>
              <a:rPr lang="zh-CN" altLang="en-US" dirty="0">
                <a:effectLst/>
                <a:ea typeface="宋体" pitchFamily="2" charset="-122"/>
              </a:rPr>
              <a:t>．只能为</a:t>
            </a:r>
            <a:r>
              <a:rPr lang="en-US" altLang="zh-CN" dirty="0">
                <a:effectLst/>
                <a:ea typeface="宋体" pitchFamily="2" charset="-122"/>
              </a:rPr>
              <a:t>1</a:t>
            </a:r>
          </a:p>
          <a:p>
            <a:pPr>
              <a:spcBef>
                <a:spcPct val="15000"/>
              </a:spcBef>
            </a:pPr>
            <a:r>
              <a:rPr lang="en-US" altLang="zh-CN" dirty="0">
                <a:effectLst/>
                <a:ea typeface="宋体" pitchFamily="2" charset="-122"/>
              </a:rPr>
              <a:t>C</a:t>
            </a:r>
            <a:r>
              <a:rPr lang="zh-CN" altLang="en-US" dirty="0">
                <a:effectLst/>
                <a:ea typeface="宋体" pitchFamily="2" charset="-122"/>
              </a:rPr>
              <a:t>．可能为</a:t>
            </a:r>
            <a:r>
              <a:rPr lang="en-US" altLang="zh-CN" dirty="0">
                <a:effectLst/>
                <a:ea typeface="宋体" pitchFamily="2" charset="-122"/>
              </a:rPr>
              <a:t>0</a:t>
            </a:r>
            <a:r>
              <a:rPr lang="zh-CN" altLang="en-US" dirty="0">
                <a:effectLst/>
                <a:ea typeface="宋体" pitchFamily="2" charset="-122"/>
              </a:rPr>
              <a:t>、</a:t>
            </a:r>
            <a:r>
              <a:rPr lang="en-US" altLang="zh-CN" dirty="0">
                <a:effectLst/>
                <a:ea typeface="宋体" pitchFamily="2" charset="-122"/>
              </a:rPr>
              <a:t>1</a:t>
            </a:r>
            <a:r>
              <a:rPr lang="zh-CN" altLang="en-US" dirty="0">
                <a:effectLst/>
                <a:ea typeface="宋体" pitchFamily="2" charset="-122"/>
              </a:rPr>
              <a:t>或</a:t>
            </a:r>
            <a:r>
              <a:rPr lang="en-US" altLang="zh-CN" dirty="0">
                <a:effectLst/>
                <a:ea typeface="宋体" pitchFamily="2" charset="-122"/>
              </a:rPr>
              <a:t>2	D</a:t>
            </a:r>
            <a:r>
              <a:rPr lang="zh-CN" altLang="en-US" dirty="0">
                <a:effectLst/>
                <a:ea typeface="宋体" pitchFamily="2" charset="-122"/>
              </a:rPr>
              <a:t>．可能为</a:t>
            </a:r>
            <a:r>
              <a:rPr lang="en-US" altLang="zh-CN" dirty="0">
                <a:effectLst/>
                <a:ea typeface="宋体" pitchFamily="2" charset="-122"/>
              </a:rPr>
              <a:t>-1</a:t>
            </a:r>
            <a:r>
              <a:rPr lang="zh-CN" altLang="en-US" dirty="0">
                <a:effectLst/>
                <a:ea typeface="宋体" pitchFamily="2" charset="-122"/>
              </a:rPr>
              <a:t>、</a:t>
            </a:r>
            <a:r>
              <a:rPr lang="en-US" altLang="zh-CN" dirty="0">
                <a:effectLst/>
                <a:ea typeface="宋体" pitchFamily="2" charset="-122"/>
              </a:rPr>
              <a:t>0</a:t>
            </a:r>
            <a:r>
              <a:rPr lang="zh-CN" altLang="en-US" dirty="0">
                <a:effectLst/>
                <a:ea typeface="宋体" pitchFamily="2" charset="-122"/>
              </a:rPr>
              <a:t>、</a:t>
            </a:r>
            <a:r>
              <a:rPr lang="en-US" altLang="zh-CN" dirty="0">
                <a:effectLst/>
                <a:ea typeface="宋体" pitchFamily="2" charset="-122"/>
              </a:rPr>
              <a:t>1</a:t>
            </a:r>
            <a:r>
              <a:rPr lang="zh-CN" altLang="en-US" dirty="0">
                <a:effectLst/>
                <a:ea typeface="宋体" pitchFamily="2" charset="-122"/>
              </a:rPr>
              <a:t>或</a:t>
            </a:r>
            <a:r>
              <a:rPr lang="en-US" altLang="zh-CN" dirty="0">
                <a:effectLst/>
                <a:ea typeface="宋体" pitchFamily="2" charset="-122"/>
              </a:rPr>
              <a:t>2</a:t>
            </a:r>
          </a:p>
        </p:txBody>
      </p:sp>
    </p:spTree>
    <p:extLst>
      <p:ext uri="{BB962C8B-B14F-4D97-AF65-F5344CB8AC3E}">
        <p14:creationId xmlns:p14="http://schemas.microsoft.com/office/powerpoint/2010/main" val="19385339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type="body" sz="half" idx="1"/>
          </p:nvPr>
        </p:nvSpPr>
        <p:spPr>
          <a:xfrm>
            <a:off x="827584" y="620688"/>
            <a:ext cx="7704856" cy="5832648"/>
          </a:xfrm>
        </p:spPr>
        <p:txBody>
          <a:bodyPr>
            <a:normAutofit/>
          </a:bodyPr>
          <a:lstStyle/>
          <a:p>
            <a:pPr lvl="1">
              <a:buNone/>
            </a:pP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A                </a:t>
            </a:r>
            <a:r>
              <a:rPr lang="zh-CN" altLang="en-US" b="1" dirty="0">
                <a:latin typeface="黑体" panose="02010609060101010101" pitchFamily="2" charset="-122"/>
                <a:ea typeface="黑体" panose="02010609060101010101" pitchFamily="2" charset="-122"/>
              </a:rPr>
              <a:t>程序</a:t>
            </a:r>
            <a:r>
              <a:rPr lang="en-US" altLang="zh-CN" b="1" dirty="0">
                <a:latin typeface="黑体" panose="02010609060101010101" pitchFamily="2" charset="-122"/>
                <a:ea typeface="黑体" panose="02010609060101010101" pitchFamily="2" charset="-122"/>
              </a:rPr>
              <a:t>B</a:t>
            </a:r>
          </a:p>
          <a:p>
            <a:pPr lvl="1">
              <a:buNone/>
            </a:pPr>
            <a:r>
              <a:rPr lang="en-US" altLang="zh-CN" b="1" dirty="0">
                <a:solidFill>
                  <a:srgbClr val="FF0000"/>
                </a:solidFill>
                <a:latin typeface="黑体" panose="02010609060101010101" pitchFamily="2" charset="-122"/>
                <a:ea typeface="黑体" panose="02010609060101010101" pitchFamily="2" charset="-122"/>
              </a:rPr>
              <a:t>①</a:t>
            </a:r>
            <a:r>
              <a:rPr lang="en-US" altLang="zh-CN" b="1" dirty="0">
                <a:latin typeface="黑体" panose="02010609060101010101" pitchFamily="2" charset="-122"/>
                <a:ea typeface="黑体" panose="02010609060101010101" pitchFamily="2" charset="-122"/>
              </a:rPr>
              <a:t> n++;  </a:t>
            </a:r>
            <a:r>
              <a:rPr lang="zh-CN" altLang="en-US"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②</a:t>
            </a:r>
            <a:r>
              <a:rPr lang="en-US" altLang="zh-CN" b="1" dirty="0">
                <a:latin typeface="黑体" panose="02010609060101010101" pitchFamily="2" charset="-122"/>
                <a:ea typeface="黑体" panose="02010609060101010101" pitchFamily="2" charset="-122"/>
              </a:rPr>
              <a:t> </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a:t>
            </a:r>
          </a:p>
          <a:p>
            <a:pPr lvl="1">
              <a:buNone/>
            </a:pPr>
            <a:r>
              <a:rPr lang="zh-CN" altLang="en-US" b="1" dirty="0">
                <a:latin typeface="黑体" panose="02010609060101010101" pitchFamily="2" charset="-122"/>
                <a:ea typeface="黑体" panose="02010609060101010101" pitchFamily="2" charset="-122"/>
              </a:rPr>
              <a:t>                     </a:t>
            </a:r>
            <a:r>
              <a:rPr lang="en-US" altLang="zh-CN" b="1" dirty="0">
                <a:solidFill>
                  <a:srgbClr val="FF0000"/>
                </a:solidFill>
                <a:latin typeface="黑体" panose="02010609060101010101" pitchFamily="2" charset="-122"/>
                <a:ea typeface="黑体" panose="02010609060101010101" pitchFamily="2" charset="-122"/>
              </a:rPr>
              <a:t>③</a:t>
            </a:r>
            <a:r>
              <a:rPr lang="zh-CN" altLang="en-US" b="1" dirty="0">
                <a:latin typeface="黑体" panose="02010609060101010101" pitchFamily="2" charset="-122"/>
                <a:ea typeface="黑体" panose="02010609060101010101" pitchFamily="2" charset="-122"/>
              </a:rPr>
              <a:t> </a:t>
            </a:r>
            <a:r>
              <a:rPr lang="en-US" altLang="zh-CN" b="1" dirty="0">
                <a:latin typeface="黑体" panose="02010609060101010101" pitchFamily="2" charset="-122"/>
                <a:ea typeface="黑体" panose="02010609060101010101" pitchFamily="2" charset="-122"/>
              </a:rPr>
              <a:t>n=0;</a:t>
            </a:r>
          </a:p>
          <a:p>
            <a:pPr marL="609600" indent="-609600" algn="just">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①②③ </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在</a:t>
            </a:r>
            <a:r>
              <a:rPr lang="en-US" altLang="zh-CN" b="1" dirty="0" err="1">
                <a:latin typeface="黑体" panose="02010609060101010101" pitchFamily="2" charset="-122"/>
                <a:ea typeface="黑体" panose="02010609060101010101" pitchFamily="2" charset="-122"/>
              </a:rPr>
              <a:t>printf</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；和</a:t>
            </a:r>
            <a:r>
              <a:rPr lang="en-US" altLang="zh-CN" b="1" dirty="0">
                <a:latin typeface="黑体" panose="02010609060101010101" pitchFamily="2" charset="-122"/>
                <a:ea typeface="黑体" panose="02010609060101010101" pitchFamily="2" charset="-122"/>
              </a:rPr>
              <a:t>n=0;</a:t>
            </a:r>
            <a:r>
              <a:rPr lang="zh-CN" altLang="en-US" b="1" dirty="0">
                <a:latin typeface="黑体" panose="02010609060101010101" pitchFamily="2" charset="-122"/>
                <a:ea typeface="黑体" panose="02010609060101010101" pitchFamily="2" charset="-122"/>
              </a:rPr>
              <a:t>之前，则</a:t>
            </a:r>
            <a:r>
              <a:rPr lang="en-US" altLang="zh-CN" b="1" dirty="0">
                <a:latin typeface="黑体" panose="02010609060101010101" pitchFamily="2" charset="-122"/>
                <a:ea typeface="黑体" panose="02010609060101010101" pitchFamily="2" charset="-122"/>
              </a:rPr>
              <a:t>n</a:t>
            </a:r>
            <a:r>
              <a:rPr lang="zh-CN" altLang="en-US" b="1" dirty="0">
                <a:latin typeface="黑体" panose="02010609060101010101" pitchFamily="2" charset="-122"/>
                <a:ea typeface="黑体" panose="02010609060101010101" pitchFamily="2" charset="-122"/>
              </a:rPr>
              <a:t>值分别为</a:t>
            </a:r>
            <a:r>
              <a:rPr lang="en-US" altLang="zh-CN" b="1" dirty="0">
                <a:solidFill>
                  <a:srgbClr val="FF0000"/>
                </a:solidFill>
                <a:latin typeface="黑体" panose="02010609060101010101" pitchFamily="2" charset="-122"/>
                <a:ea typeface="黑体" panose="02010609060101010101" pitchFamily="2" charset="-122"/>
              </a:rPr>
              <a:t>6,6,0.</a:t>
            </a:r>
          </a:p>
          <a:p>
            <a:pPr marL="609600" indent="-609600">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②③① </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在</a:t>
            </a:r>
            <a:r>
              <a:rPr lang="en-US" altLang="zh-CN" b="1" dirty="0" err="1">
                <a:solidFill>
                  <a:schemeClr val="accent5"/>
                </a:solidFill>
                <a:latin typeface="黑体" panose="02010609060101010101" pitchFamily="2" charset="-122"/>
                <a:ea typeface="黑体" panose="02010609060101010101" pitchFamily="2" charset="-122"/>
              </a:rPr>
              <a:t>printf</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；和</a:t>
            </a:r>
            <a:r>
              <a:rPr lang="en-US" altLang="zh-CN" b="1" dirty="0">
                <a:solidFill>
                  <a:schemeClr val="accent5"/>
                </a:solidFill>
                <a:latin typeface="黑体" panose="02010609060101010101" pitchFamily="2" charset="-122"/>
                <a:ea typeface="黑体" panose="02010609060101010101" pitchFamily="2" charset="-122"/>
              </a:rPr>
              <a:t>n=0;</a:t>
            </a:r>
            <a:r>
              <a:rPr lang="zh-CN" altLang="en-US" b="1" dirty="0">
                <a:solidFill>
                  <a:schemeClr val="accent5"/>
                </a:solidFill>
                <a:latin typeface="黑体" panose="02010609060101010101" pitchFamily="2" charset="-122"/>
                <a:ea typeface="黑体" panose="02010609060101010101" pitchFamily="2" charset="-122"/>
              </a:rPr>
              <a:t>之后，则</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值分别为</a:t>
            </a:r>
            <a:r>
              <a:rPr lang="en-US" altLang="zh-CN" b="1" dirty="0">
                <a:solidFill>
                  <a:schemeClr val="accent5"/>
                </a:solidFill>
                <a:latin typeface="黑体" panose="02010609060101010101" pitchFamily="2" charset="-122"/>
                <a:ea typeface="黑体" panose="02010609060101010101" pitchFamily="2" charset="-122"/>
              </a:rPr>
              <a:t>5,0,1.</a:t>
            </a:r>
          </a:p>
          <a:p>
            <a:pPr marL="609600" indent="-609600">
              <a:lnSpc>
                <a:spcPct val="120000"/>
              </a:lnSpc>
              <a:spcAft>
                <a:spcPct val="20000"/>
              </a:spcAft>
            </a:pPr>
            <a:r>
              <a:rPr lang="en-US" altLang="zh-CN" b="1" dirty="0">
                <a:solidFill>
                  <a:srgbClr val="FF0000"/>
                </a:solidFill>
                <a:latin typeface="黑体" panose="02010609060101010101" pitchFamily="2" charset="-122"/>
                <a:ea typeface="黑体" panose="02010609060101010101" pitchFamily="2" charset="-122"/>
              </a:rPr>
              <a:t>②①③ </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在</a:t>
            </a:r>
            <a:r>
              <a:rPr lang="en-US" altLang="zh-CN" b="1" dirty="0" err="1">
                <a:solidFill>
                  <a:schemeClr val="accent5"/>
                </a:solidFill>
                <a:latin typeface="黑体" panose="02010609060101010101" pitchFamily="2" charset="-122"/>
                <a:ea typeface="黑体" panose="02010609060101010101" pitchFamily="2" charset="-122"/>
              </a:rPr>
              <a:t>printf</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；和</a:t>
            </a:r>
            <a:r>
              <a:rPr lang="en-US" altLang="zh-CN" b="1" dirty="0">
                <a:solidFill>
                  <a:schemeClr val="accent5"/>
                </a:solidFill>
                <a:latin typeface="黑体" panose="02010609060101010101" pitchFamily="2" charset="-122"/>
                <a:ea typeface="黑体" panose="02010609060101010101" pitchFamily="2" charset="-122"/>
              </a:rPr>
              <a:t>n=0;</a:t>
            </a:r>
            <a:r>
              <a:rPr lang="zh-CN" altLang="en-US" b="1" dirty="0">
                <a:solidFill>
                  <a:schemeClr val="accent5"/>
                </a:solidFill>
                <a:latin typeface="黑体" panose="02010609060101010101" pitchFamily="2" charset="-122"/>
                <a:ea typeface="黑体" panose="02010609060101010101" pitchFamily="2" charset="-122"/>
              </a:rPr>
              <a:t>之间，则</a:t>
            </a:r>
            <a:r>
              <a:rPr lang="en-US" altLang="zh-CN" b="1" dirty="0">
                <a:solidFill>
                  <a:schemeClr val="accent5"/>
                </a:solidFill>
                <a:latin typeface="黑体" panose="02010609060101010101" pitchFamily="2" charset="-122"/>
                <a:ea typeface="黑体" panose="02010609060101010101" pitchFamily="2" charset="-122"/>
              </a:rPr>
              <a:t>n</a:t>
            </a:r>
            <a:r>
              <a:rPr lang="zh-CN" altLang="en-US" b="1" dirty="0">
                <a:solidFill>
                  <a:schemeClr val="accent5"/>
                </a:solidFill>
                <a:latin typeface="黑体" panose="02010609060101010101" pitchFamily="2" charset="-122"/>
                <a:ea typeface="黑体" panose="02010609060101010101" pitchFamily="2" charset="-122"/>
              </a:rPr>
              <a:t>值分别为</a:t>
            </a:r>
            <a:r>
              <a:rPr lang="en-US" altLang="zh-CN" b="1" dirty="0">
                <a:solidFill>
                  <a:schemeClr val="accent5"/>
                </a:solidFill>
                <a:latin typeface="黑体" panose="02010609060101010101" pitchFamily="2" charset="-122"/>
                <a:ea typeface="黑体" panose="02010609060101010101" pitchFamily="2" charset="-122"/>
              </a:rPr>
              <a:t>5,6,0.</a:t>
            </a:r>
            <a:r>
              <a:rPr lang="en-US" altLang="zh-CN" sz="2000" b="1" dirty="0">
                <a:solidFill>
                  <a:schemeClr val="accent5"/>
                </a:solidFill>
                <a:latin typeface="楷体_GB2312" pitchFamily="49" charset="-122"/>
                <a:ea typeface="楷体_GB2312" pitchFamily="49" charset="-122"/>
              </a:rPr>
              <a:t>            </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3568" y="620688"/>
            <a:ext cx="7560840" cy="2806922"/>
          </a:xfrm>
          <a:prstGeom prst="rect">
            <a:avLst/>
          </a:prstGeom>
        </p:spPr>
        <p:txBody>
          <a:bodyPr wrap="square">
            <a:spAutoFit/>
          </a:bodyPr>
          <a:lstStyle/>
          <a:p>
            <a:pPr algn="just">
              <a:lnSpc>
                <a:spcPct val="105000"/>
              </a:lnSpc>
              <a:spcBef>
                <a:spcPct val="0"/>
              </a:spcBef>
            </a:pPr>
            <a:r>
              <a:rPr kumimoji="1" lang="zh-CN" altLang="en-US" dirty="0">
                <a:effectLst/>
                <a:ea typeface="宋体" pitchFamily="2" charset="-122"/>
              </a:rPr>
              <a:t>设与某资源关联的信号量初值为</a:t>
            </a:r>
            <a:r>
              <a:rPr kumimoji="1" lang="en-US" altLang="zh-CN" dirty="0">
                <a:effectLst/>
                <a:ea typeface="宋体" pitchFamily="2" charset="-122"/>
              </a:rPr>
              <a:t>3</a:t>
            </a:r>
            <a:r>
              <a:rPr kumimoji="1" lang="zh-CN" altLang="en-US" dirty="0">
                <a:effectLst/>
                <a:ea typeface="宋体" pitchFamily="2" charset="-122"/>
              </a:rPr>
              <a:t>，当前值为</a:t>
            </a:r>
            <a:r>
              <a:rPr kumimoji="1" lang="en-US" altLang="zh-CN" dirty="0">
                <a:effectLst/>
                <a:ea typeface="宋体" pitchFamily="2" charset="-122"/>
              </a:rPr>
              <a:t>1</a:t>
            </a:r>
            <a:r>
              <a:rPr kumimoji="1" lang="zh-CN" altLang="en-US" dirty="0">
                <a:effectLst/>
                <a:ea typeface="宋体" pitchFamily="2" charset="-122"/>
              </a:rPr>
              <a:t>。若</a:t>
            </a:r>
            <a:r>
              <a:rPr kumimoji="1" lang="en-US" altLang="zh-CN" dirty="0">
                <a:effectLst/>
                <a:ea typeface="宋体" pitchFamily="2" charset="-122"/>
              </a:rPr>
              <a:t>M</a:t>
            </a:r>
            <a:r>
              <a:rPr kumimoji="1" lang="zh-CN" altLang="en-US" dirty="0">
                <a:effectLst/>
                <a:ea typeface="宋体" pitchFamily="2" charset="-122"/>
              </a:rPr>
              <a:t>表示该资源的可用个数，</a:t>
            </a:r>
            <a:r>
              <a:rPr kumimoji="1" lang="en-US" altLang="zh-CN" dirty="0">
                <a:effectLst/>
                <a:ea typeface="宋体" pitchFamily="2" charset="-122"/>
              </a:rPr>
              <a:t>N</a:t>
            </a:r>
            <a:r>
              <a:rPr kumimoji="1" lang="zh-CN" altLang="en-US" dirty="0">
                <a:effectLst/>
                <a:ea typeface="宋体" pitchFamily="2" charset="-122"/>
              </a:rPr>
              <a:t>表示等待该资源的进程数，则</a:t>
            </a:r>
            <a:r>
              <a:rPr kumimoji="1" lang="en-US" altLang="zh-CN" dirty="0">
                <a:effectLst/>
                <a:ea typeface="宋体" pitchFamily="2" charset="-122"/>
              </a:rPr>
              <a:t>M</a:t>
            </a:r>
            <a:r>
              <a:rPr kumimoji="1" lang="zh-CN" altLang="en-US" dirty="0">
                <a:effectLst/>
                <a:ea typeface="宋体" pitchFamily="2" charset="-122"/>
              </a:rPr>
              <a:t>、</a:t>
            </a:r>
            <a:r>
              <a:rPr kumimoji="1" lang="en-US" altLang="zh-CN" dirty="0">
                <a:effectLst/>
                <a:ea typeface="宋体" pitchFamily="2" charset="-122"/>
              </a:rPr>
              <a:t>N</a:t>
            </a:r>
            <a:r>
              <a:rPr kumimoji="1" lang="zh-CN" altLang="en-US" dirty="0">
                <a:effectLst/>
                <a:ea typeface="宋体" pitchFamily="2" charset="-122"/>
              </a:rPr>
              <a:t>分别是</a:t>
            </a:r>
            <a:r>
              <a:rPr kumimoji="1" lang="en-US" altLang="zh-CN" dirty="0">
                <a:effectLst/>
                <a:ea typeface="宋体" pitchFamily="2" charset="-122"/>
              </a:rPr>
              <a:t>_______</a:t>
            </a:r>
            <a:r>
              <a:rPr kumimoji="1" lang="zh-CN" altLang="en-US" dirty="0">
                <a:effectLst/>
                <a:ea typeface="宋体" pitchFamily="2" charset="-122"/>
              </a:rPr>
              <a:t>。</a:t>
            </a:r>
            <a:r>
              <a:rPr kumimoji="1" lang="en-US" altLang="zh-CN" dirty="0">
                <a:solidFill>
                  <a:srgbClr val="0000FF"/>
                </a:solidFill>
                <a:effectLst/>
                <a:ea typeface="宋体" pitchFamily="2" charset="-122"/>
              </a:rPr>
              <a:t>(2010</a:t>
            </a:r>
            <a:r>
              <a:rPr kumimoji="1" lang="zh-CN" altLang="en-US" dirty="0">
                <a:solidFill>
                  <a:srgbClr val="0000FF"/>
                </a:solidFill>
                <a:effectLst/>
                <a:ea typeface="宋体" pitchFamily="2" charset="-122"/>
              </a:rPr>
              <a:t>年全国考研试题</a:t>
            </a:r>
            <a:r>
              <a:rPr kumimoji="1" lang="en-US" altLang="zh-CN" dirty="0">
                <a:solidFill>
                  <a:srgbClr val="0000FF"/>
                </a:solidFill>
                <a:effectLst/>
                <a:ea typeface="宋体" pitchFamily="2" charset="-122"/>
              </a:rPr>
              <a:t>)</a:t>
            </a:r>
          </a:p>
          <a:p>
            <a:pPr algn="just">
              <a:lnSpc>
                <a:spcPct val="105000"/>
              </a:lnSpc>
              <a:spcBef>
                <a:spcPct val="0"/>
              </a:spcBef>
            </a:pPr>
            <a:r>
              <a:rPr kumimoji="1" lang="en-US" altLang="zh-CN" dirty="0">
                <a:effectLst/>
                <a:ea typeface="宋体" pitchFamily="2" charset="-122"/>
              </a:rPr>
              <a:t>     A</a:t>
            </a:r>
            <a:r>
              <a:rPr kumimoji="1" lang="zh-CN" altLang="en-US" dirty="0">
                <a:effectLst/>
                <a:ea typeface="宋体" pitchFamily="2" charset="-122"/>
              </a:rPr>
              <a:t>．</a:t>
            </a:r>
            <a:r>
              <a:rPr kumimoji="1" lang="en-US" altLang="zh-CN" dirty="0">
                <a:effectLst/>
                <a:ea typeface="宋体" pitchFamily="2" charset="-122"/>
              </a:rPr>
              <a:t>0</a:t>
            </a:r>
            <a:r>
              <a:rPr kumimoji="1" lang="zh-CN" altLang="en-US" dirty="0">
                <a:effectLst/>
                <a:ea typeface="宋体" pitchFamily="2" charset="-122"/>
              </a:rPr>
              <a:t>、</a:t>
            </a:r>
            <a:r>
              <a:rPr kumimoji="1" lang="en-US" altLang="zh-CN" dirty="0">
                <a:effectLst/>
                <a:ea typeface="宋体" pitchFamily="2" charset="-122"/>
              </a:rPr>
              <a:t>1			B</a:t>
            </a:r>
            <a:r>
              <a:rPr kumimoji="1" lang="zh-CN" altLang="en-US" dirty="0">
                <a:effectLst/>
                <a:ea typeface="宋体" pitchFamily="2" charset="-122"/>
              </a:rPr>
              <a:t>．</a:t>
            </a:r>
            <a:r>
              <a:rPr kumimoji="1" lang="en-US" altLang="zh-CN" dirty="0">
                <a:effectLst/>
                <a:ea typeface="宋体" pitchFamily="2" charset="-122"/>
              </a:rPr>
              <a:t>1</a:t>
            </a:r>
            <a:r>
              <a:rPr kumimoji="1" lang="zh-CN" altLang="en-US" dirty="0">
                <a:effectLst/>
                <a:ea typeface="宋体" pitchFamily="2" charset="-122"/>
              </a:rPr>
              <a:t>、</a:t>
            </a:r>
            <a:r>
              <a:rPr kumimoji="1" lang="en-US" altLang="zh-CN" dirty="0">
                <a:effectLst/>
                <a:ea typeface="宋体" pitchFamily="2" charset="-122"/>
              </a:rPr>
              <a:t>0	</a:t>
            </a:r>
          </a:p>
          <a:p>
            <a:pPr algn="just">
              <a:lnSpc>
                <a:spcPct val="105000"/>
              </a:lnSpc>
              <a:spcBef>
                <a:spcPct val="0"/>
              </a:spcBef>
            </a:pPr>
            <a:r>
              <a:rPr kumimoji="1" lang="en-US" altLang="zh-CN" dirty="0">
                <a:effectLst/>
                <a:ea typeface="宋体" pitchFamily="2" charset="-122"/>
              </a:rPr>
              <a:t>     C</a:t>
            </a:r>
            <a:r>
              <a:rPr kumimoji="1" lang="zh-CN" altLang="en-US" dirty="0">
                <a:effectLst/>
                <a:ea typeface="宋体" pitchFamily="2" charset="-122"/>
              </a:rPr>
              <a:t>．</a:t>
            </a:r>
            <a:r>
              <a:rPr kumimoji="1" lang="en-US" altLang="zh-CN" dirty="0">
                <a:effectLst/>
                <a:ea typeface="宋体" pitchFamily="2" charset="-122"/>
              </a:rPr>
              <a:t>1</a:t>
            </a:r>
            <a:r>
              <a:rPr kumimoji="1" lang="zh-CN" altLang="en-US" dirty="0">
                <a:effectLst/>
                <a:ea typeface="宋体" pitchFamily="2" charset="-122"/>
              </a:rPr>
              <a:t>、</a:t>
            </a:r>
            <a:r>
              <a:rPr kumimoji="1" lang="en-US" altLang="zh-CN" dirty="0">
                <a:effectLst/>
                <a:ea typeface="宋体" pitchFamily="2" charset="-122"/>
              </a:rPr>
              <a:t>2			D</a:t>
            </a:r>
            <a:r>
              <a:rPr kumimoji="1" lang="zh-CN" altLang="en-US" dirty="0">
                <a:effectLst/>
                <a:ea typeface="宋体" pitchFamily="2" charset="-122"/>
              </a:rPr>
              <a:t>．</a:t>
            </a:r>
            <a:r>
              <a:rPr kumimoji="1" lang="en-US" altLang="zh-CN" dirty="0">
                <a:effectLst/>
                <a:ea typeface="宋体" pitchFamily="2" charset="-122"/>
              </a:rPr>
              <a:t>2</a:t>
            </a:r>
            <a:r>
              <a:rPr kumimoji="1" lang="zh-CN" altLang="en-US" dirty="0">
                <a:effectLst/>
                <a:ea typeface="宋体" pitchFamily="2" charset="-122"/>
              </a:rPr>
              <a:t>、</a:t>
            </a:r>
            <a:r>
              <a:rPr kumimoji="1" lang="en-US" altLang="zh-CN" dirty="0">
                <a:effectLst/>
                <a:ea typeface="宋体" pitchFamily="2" charset="-122"/>
              </a:rPr>
              <a:t>0</a:t>
            </a:r>
          </a:p>
        </p:txBody>
      </p:sp>
    </p:spTree>
    <p:extLst>
      <p:ext uri="{BB962C8B-B14F-4D97-AF65-F5344CB8AC3E}">
        <p14:creationId xmlns:p14="http://schemas.microsoft.com/office/powerpoint/2010/main" val="7672431"/>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bwMode="auto">
          <a:xfrm>
            <a:off x="0" y="764704"/>
            <a:ext cx="8532813"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2.4 </a:t>
            </a:r>
            <a:r>
              <a:rPr lang="zh-CN" altLang="en-US" dirty="0">
                <a:latin typeface="黑体" panose="02010609060101010101" pitchFamily="2" charset="-122"/>
                <a:ea typeface="黑体" panose="02010609060101010101" pitchFamily="2" charset="-122"/>
              </a:rPr>
              <a:t>经典进程同步问题 </a:t>
            </a:r>
          </a:p>
        </p:txBody>
      </p:sp>
      <p:sp>
        <p:nvSpPr>
          <p:cNvPr id="536579" name="Rectangle 3"/>
          <p:cNvSpPr>
            <a:spLocks noGrp="1" noChangeArrowheads="1"/>
          </p:cNvSpPr>
          <p:nvPr>
            <p:ph idx="1"/>
          </p:nvPr>
        </p:nvSpPr>
        <p:spPr>
          <a:xfrm>
            <a:off x="1619672" y="1844824"/>
            <a:ext cx="5544617" cy="2448421"/>
          </a:xfrm>
        </p:spPr>
        <p:txBody>
          <a:bodyPr/>
          <a:lstStyle/>
          <a:p>
            <a:pPr>
              <a:lnSpc>
                <a:spcPct val="135000"/>
              </a:lnSpc>
              <a:spcBef>
                <a:spcPct val="0"/>
              </a:spcBef>
              <a:buNone/>
            </a:pPr>
            <a:r>
              <a:rPr kumimoji="1" lang="en-US" altLang="zh-CN" b="1" kern="1200" dirty="0">
                <a:latin typeface="+mn-ea"/>
                <a:hlinkClick r:id="" action="ppaction://hlinkshowjump?jump=nextslide"/>
              </a:rPr>
              <a:t>2.4.1 </a:t>
            </a:r>
            <a:r>
              <a:rPr kumimoji="1" lang="zh-CN" altLang="en-US" b="1" kern="1200" dirty="0">
                <a:latin typeface="+mn-ea"/>
                <a:hlinkClick r:id="" action="ppaction://hlinkshowjump?jump=nextslide"/>
              </a:rPr>
              <a:t>生产者－－消费者问题</a:t>
            </a:r>
            <a:endParaRPr kumimoji="1" lang="zh-CN" altLang="en-US" b="1" kern="1200" dirty="0">
              <a:latin typeface="+mn-ea"/>
            </a:endParaRPr>
          </a:p>
          <a:p>
            <a:pPr>
              <a:lnSpc>
                <a:spcPct val="135000"/>
              </a:lnSpc>
              <a:spcBef>
                <a:spcPct val="0"/>
              </a:spcBef>
              <a:buNone/>
            </a:pPr>
            <a:r>
              <a:rPr kumimoji="1" lang="en-US" altLang="zh-CN" b="1" kern="1200" dirty="0">
                <a:latin typeface="+mn-ea"/>
                <a:hlinkClick r:id="" action="ppaction://hlinkshowjump?jump=nextslide"/>
              </a:rPr>
              <a:t>2.4.2 </a:t>
            </a:r>
            <a:r>
              <a:rPr kumimoji="1" lang="zh-CN" altLang="en-US" b="1" kern="1200" dirty="0">
                <a:latin typeface="+mn-ea"/>
                <a:hlinkClick r:id="" action="ppaction://hlinkshowjump?jump=nextslide"/>
              </a:rPr>
              <a:t>哲学家进餐问题</a:t>
            </a:r>
            <a:endParaRPr kumimoji="1" lang="zh-CN" altLang="en-US" b="1" kern="1200" dirty="0">
              <a:latin typeface="+mn-ea"/>
            </a:endParaRPr>
          </a:p>
          <a:p>
            <a:pPr>
              <a:lnSpc>
                <a:spcPct val="135000"/>
              </a:lnSpc>
              <a:spcBef>
                <a:spcPct val="0"/>
              </a:spcBef>
              <a:buNone/>
            </a:pPr>
            <a:r>
              <a:rPr kumimoji="1" lang="en-US" altLang="zh-CN" b="1" kern="1200" dirty="0">
                <a:latin typeface="+mn-ea"/>
                <a:hlinkClick r:id="" action="ppaction://hlinkshowjump?jump=nextslide"/>
              </a:rPr>
              <a:t>2.4.3 </a:t>
            </a:r>
            <a:r>
              <a:rPr kumimoji="1" lang="zh-CN" altLang="en-US" b="1" kern="1200" dirty="0">
                <a:latin typeface="+mn-ea"/>
                <a:hlinkClick r:id="" action="ppaction://hlinkshowjump?jump=nextslide"/>
              </a:rPr>
              <a:t>读者－－写者问题 </a:t>
            </a: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20F85175-2368-4E66-8631-35E491A80B1D}" type="slidenum">
              <a:rPr lang="en-US" altLang="zh-CN"/>
              <a:t>92</a:t>
            </a:fld>
            <a:endParaRPr lang="en-US" altLang="zh-CN"/>
          </a:p>
        </p:txBody>
      </p:sp>
      <p:sp>
        <p:nvSpPr>
          <p:cNvPr id="903170" name="Rectangle 2"/>
          <p:cNvSpPr>
            <a:spLocks noGrp="1" noChangeArrowheads="1"/>
          </p:cNvSpPr>
          <p:nvPr>
            <p:ph type="title"/>
          </p:nvPr>
        </p:nvSpPr>
        <p:spPr>
          <a:xfrm>
            <a:off x="323850" y="214313"/>
            <a:ext cx="8620125" cy="598487"/>
          </a:xfrm>
        </p:spPr>
        <p:txBody>
          <a:bodyPr/>
          <a:lstStyle/>
          <a:p>
            <a:r>
              <a:rPr lang="zh-CN" altLang="en-US" sz="3200"/>
              <a:t>信号量机制解决进程同步问题的一般方法：</a:t>
            </a:r>
          </a:p>
        </p:txBody>
      </p:sp>
      <p:sp>
        <p:nvSpPr>
          <p:cNvPr id="903171" name="Text Box 3"/>
          <p:cNvSpPr txBox="1">
            <a:spLocks noChangeArrowheads="1"/>
          </p:cNvSpPr>
          <p:nvPr/>
        </p:nvSpPr>
        <p:spPr bwMode="auto">
          <a:xfrm>
            <a:off x="461963" y="1068388"/>
            <a:ext cx="8089900" cy="518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05000"/>
              </a:lnSpc>
              <a:spcBef>
                <a:spcPct val="20000"/>
              </a:spcBef>
              <a:buClr>
                <a:srgbClr val="0000FF"/>
              </a:buClr>
              <a:buFontTx/>
              <a:buAutoNum type="arabicPeriod"/>
            </a:pPr>
            <a:r>
              <a:rPr kumimoji="1" lang="zh-CN" altLang="en-US" sz="2800" dirty="0">
                <a:effectLst/>
                <a:latin typeface="Times New Roman" panose="02020603050405020304" pitchFamily="18" charset="0"/>
                <a:ea typeface="仿宋_GB2312" pitchFamily="49" charset="-122"/>
              </a:rPr>
              <a:t>为同步双方设置各自的信号量，初值为其初始状态可用的资源数</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故该信号量称为</a:t>
            </a:r>
            <a:r>
              <a:rPr kumimoji="1" lang="zh-CN" altLang="en-US" sz="2800" dirty="0">
                <a:solidFill>
                  <a:srgbClr val="0000FF"/>
                </a:solidFill>
                <a:effectLst/>
                <a:latin typeface="Times New Roman" panose="02020603050405020304" pitchFamily="18" charset="0"/>
                <a:ea typeface="楷体_GB2312" pitchFamily="49" charset="-122"/>
              </a:rPr>
              <a:t>资源信号量</a:t>
            </a:r>
            <a:r>
              <a:rPr kumimoji="1" lang="zh-CN" altLang="en-US" sz="2800" dirty="0">
                <a:effectLst/>
                <a:latin typeface="Times New Roman" panose="02020603050405020304" pitchFamily="18" charset="0"/>
                <a:ea typeface="仿宋_GB2312" pitchFamily="49" charset="-122"/>
              </a:rPr>
              <a:t>或</a:t>
            </a:r>
            <a:r>
              <a:rPr kumimoji="1" lang="zh-CN" altLang="en-US" sz="2800" dirty="0">
                <a:solidFill>
                  <a:srgbClr val="0000FF"/>
                </a:solidFill>
                <a:effectLst/>
                <a:latin typeface="Times New Roman" panose="02020603050405020304" pitchFamily="18" charset="0"/>
                <a:ea typeface="楷体_GB2312" pitchFamily="49" charset="-122"/>
              </a:rPr>
              <a:t>私有信号量</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a:t>
            </a:r>
          </a:p>
          <a:p>
            <a:pPr algn="just">
              <a:lnSpc>
                <a:spcPct val="105000"/>
              </a:lnSpc>
              <a:spcBef>
                <a:spcPct val="20000"/>
              </a:spcBef>
              <a:buClr>
                <a:srgbClr val="0000FF"/>
              </a:buClr>
              <a:buFontTx/>
              <a:buAutoNum type="arabicPeriod"/>
            </a:pPr>
            <a:r>
              <a:rPr kumimoji="1" lang="zh-CN" altLang="en-US" sz="2800" dirty="0">
                <a:effectLst/>
                <a:latin typeface="Times New Roman" panose="02020603050405020304" pitchFamily="18" charset="0"/>
                <a:ea typeface="仿宋_GB2312" pitchFamily="49" charset="-122"/>
              </a:rPr>
              <a:t>同步双方任一进程在进入临界区之前，应先对自己的信号量执行</a:t>
            </a:r>
            <a:r>
              <a:rPr kumimoji="1" lang="en-US" altLang="zh-CN" sz="2800" dirty="0">
                <a:solidFill>
                  <a:srgbClr val="000066"/>
                </a:solidFill>
                <a:effectLst/>
                <a:latin typeface="Times New Roman" panose="02020603050405020304" pitchFamily="18" charset="0"/>
                <a:ea typeface="仿宋_GB2312" pitchFamily="49" charset="-122"/>
              </a:rPr>
              <a:t>wait(&lt;</a:t>
            </a:r>
            <a:r>
              <a:rPr kumimoji="1" lang="zh-CN" altLang="en-US" sz="2800" dirty="0">
                <a:solidFill>
                  <a:srgbClr val="000066"/>
                </a:solidFill>
                <a:effectLst/>
                <a:latin typeface="Times New Roman" panose="02020603050405020304" pitchFamily="18" charset="0"/>
                <a:ea typeface="仿宋_GB2312" pitchFamily="49" charset="-122"/>
              </a:rPr>
              <a:t>己方信号量</a:t>
            </a:r>
            <a:r>
              <a:rPr kumimoji="1" lang="en-US" altLang="zh-CN" sz="2800" dirty="0">
                <a:solidFill>
                  <a:srgbClr val="000066"/>
                </a:solidFill>
                <a:effectLst/>
                <a:latin typeface="Times New Roman" panose="02020603050405020304" pitchFamily="18" charset="0"/>
                <a:ea typeface="仿宋_GB2312" pitchFamily="49" charset="-122"/>
              </a:rPr>
              <a:t>&gt;)</a:t>
            </a:r>
            <a:r>
              <a:rPr kumimoji="1" lang="zh-CN" altLang="en-US" sz="2800" dirty="0">
                <a:effectLst/>
                <a:latin typeface="Times New Roman" panose="02020603050405020304" pitchFamily="18" charset="0"/>
                <a:ea typeface="仿宋_GB2312" pitchFamily="49" charset="-122"/>
              </a:rPr>
              <a:t>操作，以</a:t>
            </a:r>
            <a:r>
              <a:rPr kumimoji="1" lang="zh-CN" altLang="en-US" sz="2800" dirty="0">
                <a:solidFill>
                  <a:srgbClr val="0000FF"/>
                </a:solidFill>
                <a:effectLst/>
                <a:latin typeface="Times New Roman" panose="02020603050405020304" pitchFamily="18" charset="0"/>
                <a:ea typeface="黑体" panose="02010609060101010101" pitchFamily="2" charset="-122"/>
              </a:rPr>
              <a:t>测试</a:t>
            </a:r>
            <a:r>
              <a:rPr kumimoji="1" lang="zh-CN" altLang="en-US" sz="2800" dirty="0">
                <a:effectLst/>
                <a:latin typeface="Times New Roman" panose="02020603050405020304" pitchFamily="18" charset="0"/>
                <a:ea typeface="仿宋_GB2312" pitchFamily="49" charset="-122"/>
              </a:rPr>
              <a:t>是否有自己可用的资源。若有资源可用，则进入临界区，否则阻塞；</a:t>
            </a:r>
          </a:p>
          <a:p>
            <a:pPr algn="just">
              <a:lnSpc>
                <a:spcPct val="105000"/>
              </a:lnSpc>
              <a:spcBef>
                <a:spcPct val="20000"/>
              </a:spcBef>
              <a:buClr>
                <a:srgbClr val="0000FF"/>
              </a:buClr>
              <a:buFontTx/>
              <a:buAutoNum type="arabicPeriod"/>
            </a:pPr>
            <a:r>
              <a:rPr kumimoji="1" lang="zh-CN" altLang="en-US" sz="2800" dirty="0">
                <a:effectLst/>
                <a:latin typeface="Times New Roman" panose="02020603050405020304" pitchFamily="18" charset="0"/>
                <a:ea typeface="仿宋_GB2312" pitchFamily="49" charset="-122"/>
              </a:rPr>
              <a:t>同步双方任一进程离开临界区后，应对合作方 </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仿宋_GB2312" pitchFamily="49" charset="-122"/>
                <a:ea typeface="仿宋_GB2312" pitchFamily="49" charset="-122"/>
              </a:rPr>
              <a:t>对方</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的信号量执行</a:t>
            </a:r>
            <a:r>
              <a:rPr kumimoji="1" lang="en-US" altLang="zh-CN" sz="2800" dirty="0">
                <a:solidFill>
                  <a:srgbClr val="000066"/>
                </a:solidFill>
                <a:effectLst/>
                <a:latin typeface="Times New Roman" panose="02020603050405020304" pitchFamily="18" charset="0"/>
                <a:ea typeface="仿宋_GB2312" pitchFamily="49" charset="-122"/>
              </a:rPr>
              <a:t>signal(&lt;</a:t>
            </a:r>
            <a:r>
              <a:rPr kumimoji="1" lang="zh-CN" altLang="en-US" sz="2800" dirty="0">
                <a:solidFill>
                  <a:srgbClr val="000066"/>
                </a:solidFill>
                <a:effectLst/>
                <a:latin typeface="Times New Roman" panose="02020603050405020304" pitchFamily="18" charset="0"/>
                <a:ea typeface="仿宋_GB2312" pitchFamily="49" charset="-122"/>
              </a:rPr>
              <a:t>对方信号量</a:t>
            </a:r>
            <a:r>
              <a:rPr kumimoji="1" lang="en-US" altLang="zh-CN" sz="2800" dirty="0">
                <a:solidFill>
                  <a:srgbClr val="000066"/>
                </a:solidFill>
                <a:effectLst/>
                <a:latin typeface="Times New Roman" panose="02020603050405020304" pitchFamily="18" charset="0"/>
                <a:ea typeface="仿宋_GB2312" pitchFamily="49" charset="-122"/>
              </a:rPr>
              <a:t>&gt;)</a:t>
            </a:r>
            <a:r>
              <a:rPr kumimoji="1" lang="zh-CN" altLang="en-US" sz="2800" dirty="0">
                <a:effectLst/>
                <a:latin typeface="Times New Roman" panose="02020603050405020304" pitchFamily="18" charset="0"/>
                <a:ea typeface="仿宋_GB2312" pitchFamily="49" charset="-122"/>
              </a:rPr>
              <a:t>操作，以</a:t>
            </a:r>
            <a:r>
              <a:rPr kumimoji="1" lang="zh-CN" altLang="en-US" sz="2800" dirty="0">
                <a:solidFill>
                  <a:srgbClr val="0000FF"/>
                </a:solidFill>
                <a:effectLst/>
                <a:latin typeface="Times New Roman" panose="02020603050405020304" pitchFamily="18" charset="0"/>
                <a:ea typeface="黑体" panose="02010609060101010101" pitchFamily="2" charset="-122"/>
              </a:rPr>
              <a:t>通知</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若对方处于阻塞状态，则唤醒它</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对方已有资源可用</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对方已可进入临界区</a:t>
            </a:r>
            <a:r>
              <a:rPr kumimoji="1" lang="en-US" altLang="zh-CN" sz="2800" dirty="0">
                <a:effectLst/>
                <a:latin typeface="Times New Roman" panose="02020603050405020304" pitchFamily="18" charset="0"/>
                <a:ea typeface="仿宋_GB2312" pitchFamily="49" charset="-122"/>
              </a:rPr>
              <a:t>)</a:t>
            </a:r>
            <a:r>
              <a:rPr kumimoji="1" lang="zh-CN" altLang="en-US" sz="2800" dirty="0">
                <a:effectLst/>
                <a:latin typeface="Times New Roman" panose="02020603050405020304" pitchFamily="18" charset="0"/>
                <a:ea typeface="仿宋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903171"/>
                                        </p:tgtEl>
                                        <p:attrNameLst>
                                          <p:attrName>style.visibility</p:attrName>
                                        </p:attrNameLst>
                                      </p:cBhvr>
                                      <p:to>
                                        <p:strVal val="visible"/>
                                      </p:to>
                                    </p:set>
                                    <p:animEffect transition="in" filter="wipe(up)">
                                      <p:cBhvr>
                                        <p:cTn id="7" dur="500"/>
                                        <p:tgtEl>
                                          <p:spTgt spid="903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bwMode="auto">
          <a:xfrm>
            <a:off x="323528" y="548680"/>
            <a:ext cx="8532813" cy="549275"/>
          </a:xfrm>
          <a:solidFill>
            <a:srgbClr val="FFFFFF"/>
          </a:solidFill>
          <a:ln>
            <a:miter lim="800000"/>
          </a:ln>
        </p:spPr>
        <p:txBody>
          <a:bodyPr vert="horz" wrap="square" lIns="91440" tIns="45720" rIns="91440" bIns="45720" numCol="1" anchor="t" anchorCtr="0" compatLnSpc="1">
            <a:normAutofit fontScale="90000"/>
          </a:bodyPr>
          <a:lstStyle/>
          <a:p>
            <a:r>
              <a:rPr lang="en-US" altLang="zh-CN" dirty="0">
                <a:latin typeface="黑体" panose="02010609060101010101" pitchFamily="2" charset="-122"/>
                <a:ea typeface="黑体" panose="02010609060101010101" pitchFamily="2" charset="-122"/>
              </a:rPr>
              <a:t>2.4.1 </a:t>
            </a:r>
            <a:r>
              <a:rPr lang="zh-CN" altLang="en-US" dirty="0">
                <a:latin typeface="黑体" panose="02010609060101010101" pitchFamily="2" charset="-122"/>
                <a:ea typeface="黑体" panose="02010609060101010101" pitchFamily="2" charset="-122"/>
              </a:rPr>
              <a:t>生产者－消费者问题</a:t>
            </a:r>
          </a:p>
        </p:txBody>
      </p:sp>
      <p:sp>
        <p:nvSpPr>
          <p:cNvPr id="284675" name="Rectangle 3"/>
          <p:cNvSpPr>
            <a:spLocks noGrp="1" noChangeArrowheads="1"/>
          </p:cNvSpPr>
          <p:nvPr>
            <p:ph type="body" sz="half" idx="1"/>
          </p:nvPr>
        </p:nvSpPr>
        <p:spPr>
          <a:xfrm>
            <a:off x="251520" y="1772816"/>
            <a:ext cx="8367464" cy="1584176"/>
          </a:xfrm>
        </p:spPr>
        <p:txBody>
          <a:bodyPr/>
          <a:lstStyle/>
          <a:p>
            <a:pPr>
              <a:buFont typeface="Wingdings" panose="05000000000000000000" pitchFamily="2" charset="2"/>
              <a:buNone/>
            </a:pPr>
            <a:r>
              <a:rPr lang="en-US" altLang="zh-CN" sz="2400" dirty="0">
                <a:latin typeface="宋体" panose="02010600030101010101" pitchFamily="2" charset="-122"/>
              </a:rPr>
              <a:t>      </a:t>
            </a:r>
            <a:r>
              <a:rPr lang="zh-CN" altLang="en-US" sz="2400" b="1" dirty="0">
                <a:latin typeface="黑体" panose="02010609060101010101" pitchFamily="2" charset="-122"/>
                <a:ea typeface="黑体" panose="02010609060101010101" pitchFamily="2" charset="-122"/>
              </a:rPr>
              <a:t>生产者－消费者</a:t>
            </a:r>
            <a:r>
              <a:rPr lang="en-US" altLang="zh-CN" sz="2400" b="1" dirty="0">
                <a:latin typeface="黑体" panose="02010609060101010101" pitchFamily="2" charset="-122"/>
                <a:ea typeface="黑体" panose="02010609060101010101" pitchFamily="2" charset="-122"/>
                <a:cs typeface="Times New Roman" panose="02020603050405020304" pitchFamily="18" charset="0"/>
              </a:rPr>
              <a:t>(Producer-Consumer)</a:t>
            </a:r>
            <a:r>
              <a:rPr lang="zh-CN" altLang="en-US" sz="2400" b="1" dirty="0">
                <a:latin typeface="黑体" panose="02010609060101010101" pitchFamily="2" charset="-122"/>
                <a:ea typeface="黑体" panose="02010609060101010101" pitchFamily="2" charset="-122"/>
              </a:rPr>
              <a:t>问题描述一组生产者向一组消费者提供消息，它们共享一个包含</a:t>
            </a:r>
            <a:r>
              <a:rPr lang="en-US" altLang="zh-CN" sz="2400" b="1" dirty="0">
                <a:latin typeface="黑体" panose="02010609060101010101" pitchFamily="2" charset="-122"/>
                <a:ea typeface="黑体" panose="02010609060101010101" pitchFamily="2" charset="-122"/>
              </a:rPr>
              <a:t>n</a:t>
            </a:r>
            <a:r>
              <a:rPr lang="zh-CN" altLang="en-US" sz="2400" b="1" dirty="0">
                <a:latin typeface="黑体" panose="02010609060101010101" pitchFamily="2" charset="-122"/>
                <a:ea typeface="黑体" panose="02010609060101010101" pitchFamily="2" charset="-122"/>
              </a:rPr>
              <a:t>个缓冲区的有界缓冲池，生产者向其中投放消息，消费者从中取得消息。</a:t>
            </a:r>
            <a:endParaRPr lang="zh-CN" altLang="en-US" b="1" dirty="0">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84683" name="Text Box 11"/>
          <p:cNvSpPr txBox="1">
            <a:spLocks noChangeArrowheads="1"/>
          </p:cNvSpPr>
          <p:nvPr/>
        </p:nvSpPr>
        <p:spPr bwMode="auto">
          <a:xfrm>
            <a:off x="539552" y="1268760"/>
            <a:ext cx="1727200" cy="46166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r>
              <a:rPr lang="zh-CN" altLang="en-US" sz="2400" dirty="0">
                <a:effectLst>
                  <a:outerShdw blurRad="38100" dist="38100" dir="2700000" algn="tl">
                    <a:srgbClr val="FFFFFF"/>
                  </a:outerShdw>
                </a:effectLst>
                <a:latin typeface="黑体" panose="02010609060101010101" pitchFamily="2" charset="-122"/>
                <a:ea typeface="黑体" panose="02010609060101010101" pitchFamily="2" charset="-122"/>
              </a:rPr>
              <a:t>问题描述</a:t>
            </a:r>
          </a:p>
        </p:txBody>
      </p:sp>
      <p:graphicFrame>
        <p:nvGraphicFramePr>
          <p:cNvPr id="6" name="Object 6"/>
          <p:cNvGraphicFramePr>
            <a:graphicFrameLocks noChangeAspect="1"/>
          </p:cNvGraphicFramePr>
          <p:nvPr/>
        </p:nvGraphicFramePr>
        <p:xfrm>
          <a:off x="1403648" y="3356992"/>
          <a:ext cx="6037035" cy="3140968"/>
        </p:xfrm>
        <a:graphic>
          <a:graphicData uri="http://schemas.openxmlformats.org/presentationml/2006/ole">
            <mc:AlternateContent xmlns:mc="http://schemas.openxmlformats.org/markup-compatibility/2006">
              <mc:Choice xmlns:v="urn:schemas-microsoft-com:vml" Requires="v">
                <p:oleObj name="文档" r:id="rId2" imgW="6572250" imgH="6896100" progId="Word.Document.8">
                  <p:embed/>
                </p:oleObj>
              </mc:Choice>
              <mc:Fallback>
                <p:oleObj name="文档" r:id="rId2" imgW="6572250" imgH="6896100" progId="Word.Document.8">
                  <p:embed/>
                  <p:pic>
                    <p:nvPicPr>
                      <p:cNvPr id="0" name="图片 1024"/>
                      <p:cNvPicPr>
                        <a:picLocks noChangeAspect="1"/>
                      </p:cNvPicPr>
                      <p:nvPr/>
                    </p:nvPicPr>
                    <p:blipFill>
                      <a:blip r:embed="rId3"/>
                      <a:stretch>
                        <a:fillRect/>
                      </a:stretch>
                    </p:blipFill>
                    <p:spPr>
                      <a:xfrm>
                        <a:off x="1403648" y="3356992"/>
                        <a:ext cx="6037035" cy="3140968"/>
                      </a:xfrm>
                      <a:prstGeom prst="rect">
                        <a:avLst/>
                      </a:prstGeom>
                      <a:solidFill>
                        <a:srgbClr val="FFEECD"/>
                      </a:solidFill>
                      <a:ln w="9525">
                        <a:noFill/>
                      </a:ln>
                    </p:spPr>
                  </p:pic>
                </p:oleObj>
              </mc:Fallback>
            </mc:AlternateContent>
          </a:graphicData>
        </a:graphic>
      </p:graphicFrame>
      <p:sp>
        <p:nvSpPr>
          <p:cNvPr id="284684" name="Text Box 12"/>
          <p:cNvSpPr txBox="1">
            <a:spLocks noChangeArrowheads="1"/>
          </p:cNvSpPr>
          <p:nvPr/>
        </p:nvSpPr>
        <p:spPr bwMode="auto">
          <a:xfrm>
            <a:off x="0" y="5473005"/>
            <a:ext cx="9144000" cy="1384995"/>
          </a:xfrm>
          <a:prstGeom prst="rect">
            <a:avLst/>
          </a:prstGeom>
          <a:solidFill>
            <a:srgbClr val="FFCC99"/>
          </a:solidFill>
          <a:ln w="9525" algn="ctr">
            <a:noFill/>
            <a:miter lim="800000"/>
          </a:ln>
          <a:effectLst/>
        </p:spPr>
        <p:txBody>
          <a:bodyPr wrap="square">
            <a:spAutoFit/>
          </a:bodyPr>
          <a:lstStyle/>
          <a:p>
            <a:pPr>
              <a:buFont typeface="Wingdings" panose="05000000000000000000" pitchFamily="2" charset="2"/>
              <a:buChar char="Ø"/>
            </a:pPr>
            <a:r>
              <a:rPr kumimoji="1" lang="zh-CN" altLang="en-US" sz="2400" dirty="0">
                <a:effectLst/>
                <a:latin typeface="华文楷体" panose="02010600040101010101" pitchFamily="2" charset="-122"/>
                <a:ea typeface="华文楷体" panose="02010600040101010101" pitchFamily="2" charset="-122"/>
              </a:rPr>
              <a:t>在操作系统中，生产者进程可以是计算进程、发送进程；而消费者进程可以是打印进程、接收进程等。</a:t>
            </a:r>
          </a:p>
          <a:p>
            <a:pPr>
              <a:buFont typeface="Wingdings" panose="05000000000000000000" pitchFamily="2" charset="2"/>
              <a:buChar char="Ø"/>
            </a:pPr>
            <a:r>
              <a:rPr kumimoji="1" lang="zh-CN" altLang="en-US" sz="2400" dirty="0">
                <a:effectLst/>
                <a:latin typeface="华文楷体" panose="02010600040101010101" pitchFamily="2" charset="-122"/>
                <a:ea typeface="华文楷体" panose="02010600040101010101" pitchFamily="2" charset="-122"/>
              </a:rPr>
              <a:t>解决好生产者</a:t>
            </a:r>
            <a:r>
              <a:rPr kumimoji="1" lang="en-US" altLang="zh-CN" sz="2400" dirty="0">
                <a:effectLst/>
                <a:latin typeface="华文楷体" panose="02010600040101010101" pitchFamily="2" charset="-122"/>
                <a:ea typeface="华文楷体" panose="02010600040101010101" pitchFamily="2" charset="-122"/>
              </a:rPr>
              <a:t>--</a:t>
            </a:r>
            <a:r>
              <a:rPr kumimoji="1" lang="zh-CN" altLang="en-US" sz="2400" dirty="0">
                <a:effectLst/>
                <a:latin typeface="华文楷体" panose="02010600040101010101" pitchFamily="2" charset="-122"/>
                <a:ea typeface="华文楷体" panose="02010600040101010101" pitchFamily="2" charset="-122"/>
              </a:rPr>
              <a:t>消费者问题就解决好了一类并发进程的同步问题。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84"/>
                                        </p:tgtEl>
                                        <p:attrNameLst>
                                          <p:attrName>style.visibility</p:attrName>
                                        </p:attrNameLst>
                                      </p:cBhvr>
                                      <p:to>
                                        <p:strVal val="visible"/>
                                      </p:to>
                                    </p:set>
                                    <p:anim calcmode="lin" valueType="num">
                                      <p:cBhvr additive="base">
                                        <p:cTn id="7" dur="500" fill="hold"/>
                                        <p:tgtEl>
                                          <p:spTgt spid="284684"/>
                                        </p:tgtEl>
                                        <p:attrNameLst>
                                          <p:attrName>ppt_x</p:attrName>
                                        </p:attrNameLst>
                                      </p:cBhvr>
                                      <p:tavLst>
                                        <p:tav tm="0">
                                          <p:val>
                                            <p:strVal val="#ppt_x"/>
                                          </p:val>
                                        </p:tav>
                                        <p:tav tm="100000">
                                          <p:val>
                                            <p:strVal val="#ppt_x"/>
                                          </p:val>
                                        </p:tav>
                                      </p:tavLst>
                                    </p:anim>
                                    <p:anim calcmode="lin" valueType="num">
                                      <p:cBhvr additive="base">
                                        <p:cTn id="8" dur="500" fill="hold"/>
                                        <p:tgtEl>
                                          <p:spTgt spid="2846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4"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2595" name="Rectangle 3"/>
          <p:cNvSpPr>
            <a:spLocks noGrp="1" noChangeArrowheads="1"/>
          </p:cNvSpPr>
          <p:nvPr>
            <p:ph type="body" sz="half" idx="1"/>
          </p:nvPr>
        </p:nvSpPr>
        <p:spPr>
          <a:xfrm>
            <a:off x="468313" y="1341438"/>
            <a:ext cx="7637462" cy="3095625"/>
          </a:xfrm>
          <a:noFill/>
          <a:ln>
            <a:solidFill>
              <a:schemeClr val="accent1"/>
            </a:solidFill>
          </a:ln>
        </p:spPr>
        <p:txBody>
          <a:bodyPr/>
          <a:lstStyle/>
          <a:p>
            <a:pPr>
              <a:buFont typeface="Wingdings" panose="05000000000000000000" pitchFamily="2" charset="2"/>
              <a:buNone/>
            </a:pPr>
            <a:r>
              <a:rPr lang="en-US" altLang="zh-CN" b="1" dirty="0" err="1">
                <a:ea typeface="楷体_GB2312" pitchFamily="49" charset="-122"/>
              </a:rPr>
              <a:t>int</a:t>
            </a:r>
            <a:r>
              <a:rPr lang="en-US" altLang="zh-CN" b="1" dirty="0">
                <a:ea typeface="楷体_GB2312" pitchFamily="49" charset="-122"/>
              </a:rPr>
              <a:t> n;       </a:t>
            </a:r>
          </a:p>
          <a:p>
            <a:pPr>
              <a:buFont typeface="Wingdings" panose="05000000000000000000" pitchFamily="2" charset="2"/>
              <a:buNone/>
            </a:pPr>
            <a:r>
              <a:rPr lang="en-US" altLang="zh-CN" b="1" dirty="0" err="1">
                <a:ea typeface="楷体_GB2312" pitchFamily="49" charset="-122"/>
              </a:rPr>
              <a:t>typedef</a:t>
            </a:r>
            <a:r>
              <a:rPr lang="en-US" altLang="zh-CN" b="1" dirty="0">
                <a:ea typeface="楷体_GB2312" pitchFamily="49" charset="-122"/>
              </a:rPr>
              <a:t> item=…;      //</a:t>
            </a:r>
            <a:r>
              <a:rPr lang="zh-CN" altLang="en-US" b="1" dirty="0">
                <a:ea typeface="楷体_GB2312" pitchFamily="49" charset="-122"/>
              </a:rPr>
              <a:t>产品类型</a:t>
            </a:r>
          </a:p>
          <a:p>
            <a:pPr>
              <a:buFont typeface="Wingdings" panose="05000000000000000000" pitchFamily="2" charset="2"/>
              <a:buNone/>
            </a:pPr>
            <a:r>
              <a:rPr lang="en-US" altLang="zh-CN" b="1" dirty="0">
                <a:ea typeface="楷体_GB2312" pitchFamily="49" charset="-122"/>
              </a:rPr>
              <a:t>item buffer [n];   //</a:t>
            </a:r>
            <a:r>
              <a:rPr lang="zh-CN" altLang="en-US" b="1" dirty="0">
                <a:ea typeface="楷体_GB2312" pitchFamily="49" charset="-122"/>
              </a:rPr>
              <a:t>缓冲池</a:t>
            </a:r>
          </a:p>
          <a:p>
            <a:pPr>
              <a:buFont typeface="Wingdings" panose="05000000000000000000" pitchFamily="2" charset="2"/>
              <a:buNone/>
            </a:pPr>
            <a:r>
              <a:rPr lang="en-US" altLang="zh-CN" b="1" dirty="0" err="1">
                <a:ea typeface="楷体_GB2312" pitchFamily="49" charset="-122"/>
              </a:rPr>
              <a:t>int</a:t>
            </a:r>
            <a:r>
              <a:rPr lang="en-US" altLang="zh-CN" b="1" dirty="0">
                <a:ea typeface="楷体_GB2312" pitchFamily="49" charset="-122"/>
              </a:rPr>
              <a:t> in=0, out=0;</a:t>
            </a:r>
          </a:p>
          <a:p>
            <a:pPr>
              <a:buFont typeface="Wingdings" panose="05000000000000000000" pitchFamily="2" charset="2"/>
              <a:buNone/>
            </a:pPr>
            <a:r>
              <a:rPr lang="en-US" altLang="zh-CN" b="1" dirty="0" err="1">
                <a:ea typeface="楷体_GB2312" pitchFamily="49" charset="-122"/>
              </a:rPr>
              <a:t>int</a:t>
            </a:r>
            <a:r>
              <a:rPr lang="en-US" altLang="zh-CN" b="1" dirty="0">
                <a:ea typeface="楷体_GB2312" pitchFamily="49" charset="-122"/>
              </a:rPr>
              <a:t> counter=0;    //</a:t>
            </a:r>
            <a:r>
              <a:rPr lang="zh-CN" altLang="en-US" b="1" dirty="0">
                <a:ea typeface="楷体_GB2312" pitchFamily="49" charset="-122"/>
              </a:rPr>
              <a:t>产品数</a:t>
            </a:r>
          </a:p>
        </p:txBody>
      </p:sp>
      <p:sp>
        <p:nvSpPr>
          <p:cNvPr id="622597" name="Text Box 5"/>
          <p:cNvSpPr txBox="1">
            <a:spLocks noChangeArrowheads="1"/>
          </p:cNvSpPr>
          <p:nvPr/>
        </p:nvSpPr>
        <p:spPr bwMode="auto">
          <a:xfrm>
            <a:off x="467544" y="5084763"/>
            <a:ext cx="7632848" cy="457200"/>
          </a:xfrm>
          <a:prstGeom prst="rect">
            <a:avLst/>
          </a:prstGeom>
          <a:solidFill>
            <a:srgbClr val="FFCC99"/>
          </a:solidFill>
          <a:ln w="9525" algn="ctr">
            <a:noFill/>
            <a:miter lim="800000"/>
          </a:ln>
          <a:effectLst/>
        </p:spPr>
        <p:txBody>
          <a:bodyPr wrap="square">
            <a:spAutoFit/>
          </a:bodyPr>
          <a:lstStyle/>
          <a:p>
            <a:r>
              <a:rPr lang="zh-CN" altLang="en-US" sz="2400" dirty="0">
                <a:effectLst/>
                <a:latin typeface="黑体" panose="02010609060101010101" pitchFamily="2" charset="-122"/>
                <a:ea typeface="黑体" panose="02010609060101010101" pitchFamily="2" charset="-122"/>
              </a:rPr>
              <a:t>当缓冲池为满时，生产者等待；为空时，消费者等待</a:t>
            </a:r>
          </a:p>
        </p:txBody>
      </p:sp>
      <p:sp>
        <p:nvSpPr>
          <p:cNvPr id="622598" name="Text Box 6"/>
          <p:cNvSpPr txBox="1">
            <a:spLocks noChangeArrowheads="1"/>
          </p:cNvSpPr>
          <p:nvPr/>
        </p:nvSpPr>
        <p:spPr bwMode="auto">
          <a:xfrm>
            <a:off x="467544" y="692696"/>
            <a:ext cx="3383607" cy="52322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spcBef>
                <a:spcPct val="20000"/>
              </a:spcBef>
              <a:buClr>
                <a:srgbClr val="1F05E3"/>
              </a:buClr>
              <a:buFont typeface="Wingdings" panose="05000000000000000000" pitchFamily="2" charset="2"/>
              <a:buNone/>
            </a:pPr>
            <a:r>
              <a:rPr lang="zh-CN" altLang="en-US" dirty="0">
                <a:effectLst/>
                <a:latin typeface="黑体" panose="02010609060101010101" pitchFamily="2" charset="-122"/>
                <a:ea typeface="黑体" panose="02010609060101010101" pitchFamily="2" charset="-122"/>
              </a:rPr>
              <a:t>定义数据结构</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bwMode="auto">
          <a:xfrm>
            <a:off x="457200" y="685800"/>
            <a:ext cx="3322712" cy="549275"/>
          </a:xfrm>
          <a:noFill/>
          <a:ln>
            <a:miter lim="800000"/>
          </a:ln>
        </p:spPr>
        <p:txBody>
          <a:bodyPr vert="horz" wrap="square" lIns="91440" tIns="45720" rIns="91440" bIns="45720" numCol="1" anchor="t" anchorCtr="0" compatLnSpc="1">
            <a:normAutofit fontScale="90000"/>
          </a:bodyPr>
          <a:lstStyle/>
          <a:p>
            <a:pPr algn="l"/>
            <a:r>
              <a:rPr lang="zh-CN" altLang="en-US" dirty="0">
                <a:solidFill>
                  <a:schemeClr val="tx1"/>
                </a:solidFill>
                <a:effectLst>
                  <a:outerShdw blurRad="38100" dist="38100" dir="2700000" algn="tl">
                    <a:srgbClr val="FFFFFF"/>
                  </a:outerShdw>
                </a:effectLst>
                <a:latin typeface="黑体" panose="02010609060101010101" pitchFamily="2" charset="-122"/>
                <a:ea typeface="黑体" panose="02010609060101010101" pitchFamily="2" charset="-122"/>
              </a:rPr>
              <a:t>进程描述</a:t>
            </a:r>
            <a:r>
              <a:rPr lang="zh-CN" altLang="en-US" dirty="0">
                <a:solidFill>
                  <a:schemeClr val="tx1"/>
                </a:solidFill>
                <a:effectLst>
                  <a:outerShdw blurRad="38100" dist="38100" dir="2700000" algn="tl">
                    <a:srgbClr val="FFFFFF"/>
                  </a:outerShdw>
                </a:effectLst>
                <a:latin typeface="黑体" panose="02010609060101010101" pitchFamily="2" charset="-122"/>
                <a:ea typeface="黑体" panose="02010609060101010101" pitchFamily="2" charset="-122"/>
                <a:sym typeface="Wingdings" panose="05000000000000000000" pitchFamily="2" charset="2"/>
              </a:rPr>
              <a:t>如下：</a:t>
            </a:r>
            <a:endParaRPr lang="zh-CN" altLang="en-US" sz="2400" i="1" dirty="0">
              <a:solidFill>
                <a:schemeClr val="tx1"/>
              </a:solidFill>
              <a:effectLst>
                <a:outerShdw blurRad="38100" dist="38100" dir="2700000" algn="tl">
                  <a:srgbClr val="FFFFFF"/>
                </a:outerShdw>
              </a:effectLst>
              <a:latin typeface="黑体" panose="02010609060101010101" pitchFamily="2" charset="-122"/>
              <a:ea typeface="黑体" panose="02010609060101010101" pitchFamily="2" charset="-122"/>
            </a:endParaRPr>
          </a:p>
        </p:txBody>
      </p:sp>
      <p:sp>
        <p:nvSpPr>
          <p:cNvPr id="526340" name="Rectangle 4"/>
          <p:cNvSpPr>
            <a:spLocks noChangeArrowheads="1"/>
          </p:cNvSpPr>
          <p:nvPr/>
        </p:nvSpPr>
        <p:spPr bwMode="auto">
          <a:xfrm>
            <a:off x="230936" y="1557338"/>
            <a:ext cx="4105275" cy="4824412"/>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producer() </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 while(1)</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	produce an</a:t>
            </a:r>
            <a:r>
              <a:rPr lang="en-US" altLang="zh-CN" sz="2400" dirty="0">
                <a:effectLst/>
                <a:latin typeface="Times New Roman" panose="02020603050405020304" pitchFamily="18" charset="0"/>
                <a:ea typeface="宋体" panose="02010600030101010101" pitchFamily="2" charset="-122"/>
              </a:rPr>
              <a:t> item in </a:t>
            </a:r>
            <a:r>
              <a:rPr lang="en-US" altLang="zh-CN" sz="2400" dirty="0" err="1">
                <a:effectLst/>
                <a:latin typeface="Times New Roman" panose="02020603050405020304" pitchFamily="18" charset="0"/>
                <a:ea typeface="宋体" panose="02010600030101010101" pitchFamily="2" charset="-122"/>
              </a:rPr>
              <a:t>nextp</a:t>
            </a:r>
            <a:r>
              <a:rPr lang="en-US" altLang="zh-CN" sz="2400" dirty="0">
                <a:effectLst/>
                <a:latin typeface="Times New Roman" panose="02020603050405020304" pitchFamily="18" charset="0"/>
                <a:ea typeface="宋体" panose="02010600030101010101" pitchFamily="2" charset="-122"/>
              </a:rPr>
              <a:t>;</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              …</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while </a:t>
            </a:r>
            <a:r>
              <a:rPr lang="en-US" altLang="zh-CN" sz="2400" dirty="0">
                <a:solidFill>
                  <a:srgbClr val="FF0000"/>
                </a:solidFill>
                <a:effectLst/>
                <a:latin typeface="Times New Roman" panose="02020603050405020304" pitchFamily="18" charset="0"/>
                <a:ea typeface="宋体" panose="02010600030101010101" pitchFamily="2" charset="-122"/>
              </a:rPr>
              <a:t>(counter==n);</a:t>
            </a:r>
            <a:endParaRPr lang="en-US" altLang="zh-CN" sz="2400" dirty="0">
              <a:effectLst/>
              <a:latin typeface="Times New Roman" panose="02020603050405020304" pitchFamily="18" charset="0"/>
              <a:ea typeface="宋体" panose="02010600030101010101" pitchFamily="2" charset="-122"/>
            </a:endParaRP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buffer[in]=</a:t>
            </a:r>
            <a:r>
              <a:rPr lang="en-US" altLang="zh-CN" sz="2400" dirty="0" err="1">
                <a:effectLst/>
                <a:latin typeface="Times New Roman" panose="02020603050405020304" pitchFamily="18" charset="0"/>
                <a:ea typeface="宋体" panose="02010600030101010101" pitchFamily="2" charset="-122"/>
              </a:rPr>
              <a:t>nextp</a:t>
            </a:r>
            <a:r>
              <a:rPr lang="en-US" altLang="zh-CN" sz="2400" dirty="0">
                <a:effectLst/>
                <a:latin typeface="Times New Roman" panose="02020603050405020304" pitchFamily="18" charset="0"/>
                <a:ea typeface="宋体" panose="02010600030101010101" pitchFamily="2" charset="-122"/>
              </a:rPr>
              <a:t>;</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in=(in+1)%n;</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counter++;</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  }</a:t>
            </a:r>
          </a:p>
        </p:txBody>
      </p:sp>
      <p:sp>
        <p:nvSpPr>
          <p:cNvPr id="526342" name="Rectangle 6"/>
          <p:cNvSpPr>
            <a:spLocks noChangeArrowheads="1"/>
          </p:cNvSpPr>
          <p:nvPr/>
        </p:nvSpPr>
        <p:spPr bwMode="auto">
          <a:xfrm>
            <a:off x="4572000" y="1557338"/>
            <a:ext cx="4321175" cy="4824412"/>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consumer()</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楷体_GB2312" pitchFamily="49" charset="-122"/>
              </a:rPr>
              <a:t>{while(1)  {</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while </a:t>
            </a:r>
            <a:r>
              <a:rPr lang="en-US" altLang="zh-CN" sz="2400" dirty="0">
                <a:solidFill>
                  <a:srgbClr val="FF0000"/>
                </a:solidFill>
                <a:effectLst/>
                <a:latin typeface="Times New Roman" panose="02020603050405020304" pitchFamily="18" charset="0"/>
                <a:ea typeface="宋体" panose="02010600030101010101" pitchFamily="2" charset="-122"/>
              </a:rPr>
              <a:t>(counter==0);</a:t>
            </a:r>
            <a:endParaRPr lang="en-US" altLang="zh-CN" sz="2400" dirty="0">
              <a:effectLst/>
              <a:latin typeface="Times New Roman" panose="02020603050405020304" pitchFamily="18" charset="0"/>
              <a:ea typeface="宋体" panose="02010600030101010101" pitchFamily="2" charset="-122"/>
            </a:endParaRPr>
          </a:p>
          <a:p>
            <a:pPr marL="742950" lvl="1" indent="-285750">
              <a:spcBef>
                <a:spcPct val="20000"/>
              </a:spcBef>
              <a:buClr>
                <a:srgbClr val="0066FF"/>
              </a:buClr>
              <a:buFont typeface="Times New Roman" panose="02020603050405020304" pitchFamily="18" charset="0"/>
              <a:buNone/>
            </a:pPr>
            <a:r>
              <a:rPr lang="en-US" altLang="zh-CN" sz="2400" dirty="0" err="1">
                <a:effectLst/>
                <a:latin typeface="Times New Roman" panose="02020603050405020304" pitchFamily="18" charset="0"/>
                <a:ea typeface="宋体" panose="02010600030101010101" pitchFamily="2" charset="-122"/>
              </a:rPr>
              <a:t>nextc</a:t>
            </a:r>
            <a:r>
              <a:rPr lang="en-US" altLang="zh-CN" sz="2400" dirty="0">
                <a:effectLst/>
                <a:latin typeface="Times New Roman" panose="02020603050405020304" pitchFamily="18" charset="0"/>
                <a:ea typeface="宋体" panose="02010600030101010101" pitchFamily="2" charset="-122"/>
              </a:rPr>
              <a:t>=buffer[out];</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out=(out+1) %n;</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counter--;</a:t>
            </a:r>
          </a:p>
          <a:p>
            <a:pPr marL="742950" lvl="1" indent="-285750">
              <a:spcBef>
                <a:spcPct val="20000"/>
              </a:spcBef>
              <a:buClr>
                <a:srgbClr val="0066FF"/>
              </a:buClr>
              <a:buFont typeface="Times New Roman" panose="02020603050405020304" pitchFamily="18" charset="0"/>
              <a:buNone/>
            </a:pPr>
            <a:r>
              <a:rPr lang="en-US" altLang="zh-CN" sz="2400" dirty="0">
                <a:effectLst/>
                <a:latin typeface="Times New Roman" panose="02020603050405020304" pitchFamily="18" charset="0"/>
                <a:ea typeface="宋体" panose="02010600030101010101" pitchFamily="2" charset="-122"/>
              </a:rPr>
              <a:t>consume the item in </a:t>
            </a:r>
            <a:r>
              <a:rPr lang="en-US" altLang="zh-CN" sz="2400" dirty="0" err="1">
                <a:effectLst/>
                <a:latin typeface="Times New Roman" panose="02020603050405020304" pitchFamily="18" charset="0"/>
                <a:ea typeface="宋体" panose="02010600030101010101" pitchFamily="2" charset="-122"/>
              </a:rPr>
              <a:t>nextc</a:t>
            </a:r>
            <a:r>
              <a:rPr lang="en-US" altLang="zh-CN" sz="2400" dirty="0">
                <a:effectLst/>
                <a:latin typeface="Times New Roman" panose="02020603050405020304" pitchFamily="18" charset="0"/>
                <a:ea typeface="宋体" panose="02010600030101010101" pitchFamily="2" charset="-122"/>
              </a:rPr>
              <a:t>;</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      }  }</a:t>
            </a:r>
          </a:p>
        </p:txBody>
      </p:sp>
      <p:sp>
        <p:nvSpPr>
          <p:cNvPr id="526344" name="Text Box 8"/>
          <p:cNvSpPr txBox="1">
            <a:spLocks noChangeArrowheads="1"/>
          </p:cNvSpPr>
          <p:nvPr/>
        </p:nvSpPr>
        <p:spPr bwMode="auto">
          <a:xfrm>
            <a:off x="4859338" y="836613"/>
            <a:ext cx="3429000" cy="579437"/>
          </a:xfrm>
          <a:prstGeom prst="rect">
            <a:avLst/>
          </a:prstGeom>
          <a:noFill/>
          <a:ln w="9525">
            <a:noFill/>
            <a:miter lim="800000"/>
          </a:ln>
          <a:effectLst/>
        </p:spPr>
        <p:txBody>
          <a:bodyPr>
            <a:spAutoFit/>
          </a:bodyPr>
          <a:lstStyle/>
          <a:p>
            <a:r>
              <a:rPr lang="zh-CN" altLang="en-US" sz="3200" i="1" dirty="0">
                <a:solidFill>
                  <a:srgbClr val="FF0000"/>
                </a:solidFill>
                <a:effectLst/>
                <a:latin typeface="楷体_GB2312" pitchFamily="49" charset="-122"/>
                <a:ea typeface="楷体_GB2312" pitchFamily="49" charset="-122"/>
              </a:rPr>
              <a:t>是否存在问题？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526344"/>
                                        </p:tgtEl>
                                        <p:attrNameLst>
                                          <p:attrName>style.visibility</p:attrName>
                                        </p:attrNameLst>
                                      </p:cBhvr>
                                      <p:to>
                                        <p:strVal val="visible"/>
                                      </p:to>
                                    </p:set>
                                    <p:anim calcmode="discrete" valueType="clr">
                                      <p:cBhvr override="childStyle">
                                        <p:cTn id="7" dur="80"/>
                                        <p:tgtEl>
                                          <p:spTgt spid="526344"/>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26344"/>
                                        </p:tgtEl>
                                        <p:attrNameLst>
                                          <p:attrName>fillcolor</p:attrName>
                                        </p:attrNameLst>
                                      </p:cBhvr>
                                      <p:tavLst>
                                        <p:tav tm="0">
                                          <p:val>
                                            <p:clrVal>
                                              <a:schemeClr val="accent2"/>
                                            </p:clrVal>
                                          </p:val>
                                        </p:tav>
                                        <p:tav tm="50000">
                                          <p:val>
                                            <p:clrVal>
                                              <a:schemeClr val="hlink"/>
                                            </p:clrVal>
                                          </p:val>
                                        </p:tav>
                                      </p:tavLst>
                                    </p:anim>
                                    <p:set>
                                      <p:cBhvr>
                                        <p:cTn id="9" dur="80"/>
                                        <p:tgtEl>
                                          <p:spTgt spid="526344"/>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4" grpId="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bwMode="auto">
          <a:xfrm>
            <a:off x="179512" y="1196753"/>
            <a:ext cx="1008062" cy="1512168"/>
          </a:xfrm>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normAutofit/>
          </a:bodyPr>
          <a:lstStyle/>
          <a:p>
            <a:pPr algn="l"/>
            <a:r>
              <a:rPr lang="zh-CN" altLang="en-US" dirty="0">
                <a:solidFill>
                  <a:srgbClr val="FF0000"/>
                </a:solidFill>
                <a:latin typeface="黑体" panose="02010609060101010101" pitchFamily="2" charset="-122"/>
                <a:ea typeface="黑体" panose="02010609060101010101" pitchFamily="2" charset="-122"/>
              </a:rPr>
              <a:t>分析</a:t>
            </a:r>
          </a:p>
        </p:txBody>
      </p:sp>
      <p:sp>
        <p:nvSpPr>
          <p:cNvPr id="527363" name="Rectangle 3"/>
          <p:cNvSpPr>
            <a:spLocks noChangeArrowheads="1"/>
          </p:cNvSpPr>
          <p:nvPr/>
        </p:nvSpPr>
        <p:spPr bwMode="auto">
          <a:xfrm>
            <a:off x="1403648" y="1196753"/>
            <a:ext cx="3600400" cy="1512168"/>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① register1=counter;             </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② register1=register1++</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③ counter=register1;          </a:t>
            </a:r>
          </a:p>
        </p:txBody>
      </p:sp>
      <p:sp>
        <p:nvSpPr>
          <p:cNvPr id="527365" name="Rectangle 5"/>
          <p:cNvSpPr>
            <a:spLocks noChangeArrowheads="1"/>
          </p:cNvSpPr>
          <p:nvPr/>
        </p:nvSpPr>
        <p:spPr bwMode="auto">
          <a:xfrm>
            <a:off x="1331640" y="2924944"/>
            <a:ext cx="7416824" cy="3024188"/>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buClr>
                <a:srgbClr val="1F05E3"/>
              </a:buClr>
              <a:buFont typeface="Wingdings" panose="05000000000000000000" pitchFamily="2" charset="2"/>
              <a:buNone/>
            </a:pPr>
            <a:r>
              <a:rPr lang="zh-CN" altLang="en-US" sz="2400" dirty="0">
                <a:effectLst/>
                <a:latin typeface="黑体" panose="02010609060101010101" pitchFamily="2" charset="-122"/>
                <a:ea typeface="黑体" panose="02010609060101010101" pitchFamily="2" charset="-122"/>
              </a:rPr>
              <a:t>设</a:t>
            </a:r>
            <a:r>
              <a:rPr lang="en-US" altLang="zh-CN" sz="2400" dirty="0">
                <a:effectLst/>
                <a:latin typeface="黑体" panose="02010609060101010101" pitchFamily="2" charset="-122"/>
                <a:ea typeface="黑体" panose="02010609060101010101" pitchFamily="2" charset="-122"/>
              </a:rPr>
              <a:t>counter</a:t>
            </a:r>
            <a:r>
              <a:rPr lang="zh-CN" altLang="en-US" sz="2400" dirty="0">
                <a:effectLst/>
                <a:latin typeface="黑体" panose="02010609060101010101" pitchFamily="2" charset="-122"/>
                <a:ea typeface="黑体" panose="02010609060101010101" pitchFamily="2" charset="-122"/>
              </a:rPr>
              <a:t>的初值为</a:t>
            </a:r>
            <a:r>
              <a:rPr lang="en-US" altLang="zh-CN" sz="2400" dirty="0">
                <a:effectLst/>
                <a:latin typeface="黑体" panose="02010609060101010101" pitchFamily="2" charset="-122"/>
                <a:ea typeface="黑体" panose="02010609060101010101" pitchFamily="2" charset="-122"/>
              </a:rPr>
              <a:t>5</a:t>
            </a:r>
            <a:r>
              <a:rPr lang="zh-CN" altLang="en-US" sz="2400" dirty="0">
                <a:effectLst/>
                <a:latin typeface="黑体" panose="02010609060101010101" pitchFamily="2" charset="-122"/>
                <a:ea typeface="黑体" panose="02010609060101010101" pitchFamily="2" charset="-122"/>
              </a:rPr>
              <a:t>，执行顺序</a:t>
            </a:r>
            <a:r>
              <a:rPr lang="zh-CN" altLang="en-US" sz="2400" dirty="0">
                <a:solidFill>
                  <a:srgbClr val="FF0000"/>
                </a:solidFill>
                <a:effectLst/>
                <a:latin typeface="黑体" panose="02010609060101010101" pitchFamily="2" charset="-122"/>
                <a:ea typeface="黑体" panose="02010609060101010101" pitchFamily="2" charset="-122"/>
              </a:rPr>
              <a:t>①②④⑤③⑥</a:t>
            </a:r>
            <a:r>
              <a:rPr lang="zh-CN" altLang="en-US" sz="2400" dirty="0">
                <a:effectLst/>
                <a:latin typeface="黑体" panose="02010609060101010101" pitchFamily="2" charset="-122"/>
                <a:ea typeface="黑体" panose="02010609060101010101" pitchFamily="2" charset="-122"/>
              </a:rPr>
              <a:t>，则：</a:t>
            </a:r>
            <a:endParaRPr lang="en-US" altLang="zh-CN" sz="2400" dirty="0">
              <a:effectLst/>
              <a:latin typeface="黑体" panose="02010609060101010101" pitchFamily="2" charset="-122"/>
              <a:ea typeface="黑体" panose="02010609060101010101" pitchFamily="2" charset="-122"/>
            </a:endParaRP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register1=counter;             	(register1:=5)</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register1=register1++;     	(register1:=6)</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register2=counter;             	(register2:=5)</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register2=register2--;   	(register2:=4)</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counter=register1;		(counter:=6)</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counter=register2; 		(counter:=4)</a:t>
            </a:r>
          </a:p>
        </p:txBody>
      </p:sp>
      <p:sp>
        <p:nvSpPr>
          <p:cNvPr id="6" name="Rectangle 3"/>
          <p:cNvSpPr>
            <a:spLocks noChangeArrowheads="1"/>
          </p:cNvSpPr>
          <p:nvPr/>
        </p:nvSpPr>
        <p:spPr bwMode="auto">
          <a:xfrm>
            <a:off x="5148064" y="1196753"/>
            <a:ext cx="3600400" cy="1512168"/>
          </a:xfrm>
          <a:prstGeom prst="rect">
            <a:avLst/>
          </a:prstGeom>
        </p:spPr>
        <p:style>
          <a:lnRef idx="1">
            <a:schemeClr val="accent1"/>
          </a:lnRef>
          <a:fillRef idx="2">
            <a:schemeClr val="accent1"/>
          </a:fillRef>
          <a:effectRef idx="1">
            <a:schemeClr val="accent1"/>
          </a:effectRef>
          <a:fontRef idx="minor">
            <a:schemeClr val="dk1"/>
          </a:fontRef>
        </p:style>
        <p:txBody>
          <a:bodyPr/>
          <a:lstStyle/>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④ register2=counter;             </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⑤ register2=register2--</a:t>
            </a:r>
          </a:p>
          <a:p>
            <a:pPr marL="342900" indent="-342900">
              <a:spcBef>
                <a:spcPct val="20000"/>
              </a:spcBef>
              <a:buClr>
                <a:srgbClr val="1F05E3"/>
              </a:buClr>
              <a:buFont typeface="Wingdings" panose="05000000000000000000" pitchFamily="2" charset="2"/>
              <a:buNone/>
            </a:pPr>
            <a:r>
              <a:rPr lang="en-US" altLang="zh-CN" sz="2400" dirty="0">
                <a:effectLst/>
                <a:latin typeface="Times New Roman" panose="02020603050405020304" pitchFamily="18" charset="0"/>
                <a:ea typeface="宋体" panose="02010600030101010101" pitchFamily="2" charset="-122"/>
              </a:rPr>
              <a:t>⑥ counter=register2;            </a:t>
            </a:r>
          </a:p>
        </p:txBody>
      </p:sp>
      <p:sp>
        <p:nvSpPr>
          <p:cNvPr id="7" name="矩形 6"/>
          <p:cNvSpPr/>
          <p:nvPr/>
        </p:nvSpPr>
        <p:spPr>
          <a:xfrm>
            <a:off x="1619672" y="692696"/>
            <a:ext cx="1645002" cy="461665"/>
          </a:xfrm>
          <a:prstGeom prst="rect">
            <a:avLst/>
          </a:prstGeom>
        </p:spPr>
        <p:txBody>
          <a:bodyPr wrap="none">
            <a:spAutoFit/>
          </a:bodyPr>
          <a:lstStyle/>
          <a:p>
            <a:pPr marL="342900" indent="-342900">
              <a:spcBef>
                <a:spcPct val="20000"/>
              </a:spcBef>
              <a:buClr>
                <a:srgbClr val="1F05E3"/>
              </a:buClr>
            </a:pPr>
            <a:r>
              <a:rPr lang="en-US" altLang="zh-CN" sz="2400" dirty="0">
                <a:solidFill>
                  <a:srgbClr val="FF0000"/>
                </a:solidFill>
                <a:effectLst/>
                <a:latin typeface="Times New Roman" panose="02020603050405020304" pitchFamily="18" charset="0"/>
                <a:ea typeface="宋体" panose="02010600030101010101" pitchFamily="2" charset="-122"/>
              </a:rPr>
              <a:t>counter++;</a:t>
            </a:r>
          </a:p>
        </p:txBody>
      </p:sp>
      <p:sp>
        <p:nvSpPr>
          <p:cNvPr id="8" name="矩形 7"/>
          <p:cNvSpPr/>
          <p:nvPr/>
        </p:nvSpPr>
        <p:spPr>
          <a:xfrm>
            <a:off x="5292080" y="692696"/>
            <a:ext cx="1489318" cy="461665"/>
          </a:xfrm>
          <a:prstGeom prst="rect">
            <a:avLst/>
          </a:prstGeom>
        </p:spPr>
        <p:txBody>
          <a:bodyPr wrap="none">
            <a:spAutoFit/>
          </a:bodyPr>
          <a:lstStyle/>
          <a:p>
            <a:pPr marL="342900" indent="-342900">
              <a:spcBef>
                <a:spcPct val="20000"/>
              </a:spcBef>
              <a:buClr>
                <a:srgbClr val="1F05E3"/>
              </a:buClr>
            </a:pPr>
            <a:r>
              <a:rPr lang="en-US" altLang="zh-CN" sz="2400" dirty="0">
                <a:solidFill>
                  <a:srgbClr val="FF0000"/>
                </a:solidFill>
                <a:effectLst/>
                <a:latin typeface="Times New Roman" panose="02020603050405020304" pitchFamily="18" charset="0"/>
                <a:ea typeface="宋体" panose="02010600030101010101" pitchFamily="2" charset="-122"/>
              </a:rPr>
              <a:t>counter--;</a:t>
            </a:r>
          </a:p>
        </p:txBody>
      </p:sp>
      <p:sp>
        <p:nvSpPr>
          <p:cNvPr id="9" name="Rectangle 2"/>
          <p:cNvSpPr txBox="1">
            <a:spLocks noChangeArrowheads="1"/>
          </p:cNvSpPr>
          <p:nvPr/>
        </p:nvSpPr>
        <p:spPr bwMode="auto">
          <a:xfrm>
            <a:off x="179512" y="2996952"/>
            <a:ext cx="1008062" cy="549275"/>
          </a:xfrm>
          <a:prstGeom prst="rect">
            <a:avLst/>
          </a:prstGeom>
          <a:ln w="9525" cap="flat" cmpd="sng" algn="ctr">
            <a:solidFill>
              <a:schemeClr val="accent1">
                <a:shade val="95000"/>
                <a:satMod val="105000"/>
              </a:schemeClr>
            </a:solidFill>
            <a:prstDash val="soli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kern="0" dirty="0">
                <a:solidFill>
                  <a:srgbClr val="FF0000"/>
                </a:solidFill>
                <a:effectLst/>
                <a:latin typeface="黑体" panose="02010609060101010101" pitchFamily="2" charset="-122"/>
                <a:ea typeface="黑体" panose="02010609060101010101" pitchFamily="2" charset="-122"/>
              </a:rPr>
              <a:t>并发</a:t>
            </a:r>
            <a:endParaRPr kumimoji="0" lang="zh-CN" altLang="en-US" sz="2800" b="1" i="0" u="none" strike="noStrike" kern="0" cap="none" spc="0" normalizeH="0" baseline="0" noProof="0" dirty="0">
              <a:ln>
                <a:noFill/>
              </a:ln>
              <a:solidFill>
                <a:srgbClr val="FF0000"/>
              </a:solidFill>
              <a:effectLst/>
              <a:uLnTx/>
              <a:uFillTx/>
              <a:latin typeface="黑体" panose="02010609060101010101" pitchFamily="2" charset="-122"/>
              <a:ea typeface="黑体" panose="02010609060101010101" pitchFamily="2" charset="-122"/>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228600" y="409575"/>
            <a:ext cx="7602538" cy="769938"/>
          </a:xfrm>
        </p:spPr>
        <p:txBody>
          <a:bodyPr/>
          <a:lstStyle/>
          <a:p>
            <a:r>
              <a:rPr lang="en-US" altLang="zh-CN" sz="4000"/>
              <a:t>2.4.1  </a:t>
            </a:r>
            <a:r>
              <a:rPr lang="zh-CN" altLang="en-US" sz="4000">
                <a:latin typeface="宋体" panose="02010600030101010101" pitchFamily="2" charset="-122"/>
              </a:rPr>
              <a:t>生产者</a:t>
            </a:r>
            <a:r>
              <a:rPr lang="en-US" altLang="zh-CN" sz="4000"/>
              <a:t>-</a:t>
            </a:r>
            <a:r>
              <a:rPr lang="zh-CN" altLang="en-US" sz="4000">
                <a:latin typeface="宋体" panose="02010600030101010101" pitchFamily="2" charset="-122"/>
              </a:rPr>
              <a:t>消费者问题</a:t>
            </a:r>
          </a:p>
        </p:txBody>
      </p:sp>
      <p:sp>
        <p:nvSpPr>
          <p:cNvPr id="122883" name="Text Box 3"/>
          <p:cNvSpPr txBox="1">
            <a:spLocks noChangeArrowheads="1"/>
          </p:cNvSpPr>
          <p:nvPr/>
        </p:nvSpPr>
        <p:spPr bwMode="auto">
          <a:xfrm>
            <a:off x="457200" y="1600200"/>
            <a:ext cx="8153400" cy="2123658"/>
          </a:xfrm>
          <a:prstGeom prst="rect">
            <a:avLst/>
          </a:prstGeom>
          <a:noFill/>
          <a:ln w="9525">
            <a:solidFill>
              <a:srgbClr val="CC66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kumimoji="1" lang="en-US" altLang="zh-CN" sz="2400" b="0" dirty="0">
                <a:effectLst/>
                <a:latin typeface="黑体" panose="02010609060101010101" pitchFamily="2" charset="-122"/>
                <a:ea typeface="黑体" panose="02010609060101010101" pitchFamily="2" charset="-122"/>
              </a:rPr>
              <a:t>    </a:t>
            </a:r>
            <a:r>
              <a:rPr kumimoji="1" lang="zh-CN" altLang="en-US" sz="2400" b="0" dirty="0">
                <a:effectLst/>
                <a:latin typeface="黑体" panose="02010609060101010101" pitchFamily="2" charset="-122"/>
                <a:ea typeface="黑体" panose="02010609060101010101" pitchFamily="2" charset="-122"/>
              </a:rPr>
              <a:t>前面已经对生产者</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消费者问题做了一些描述，但是未考虑进程的互斥和同步问题，因而造成了共享变量</a:t>
            </a:r>
            <a:r>
              <a:rPr kumimoji="1" lang="en-US" altLang="zh-CN" sz="2400" b="0" dirty="0">
                <a:effectLst/>
                <a:latin typeface="黑体" panose="02010609060101010101" pitchFamily="2" charset="-122"/>
                <a:ea typeface="黑体" panose="02010609060101010101" pitchFamily="2" charset="-122"/>
              </a:rPr>
              <a:t>counter</a:t>
            </a:r>
            <a:r>
              <a:rPr kumimoji="1" lang="zh-CN" altLang="en-US" sz="2400" b="0" dirty="0">
                <a:effectLst/>
                <a:latin typeface="黑体" panose="02010609060101010101" pitchFamily="2" charset="-122"/>
                <a:ea typeface="黑体" panose="02010609060101010101" pitchFamily="2" charset="-122"/>
              </a:rPr>
              <a:t>的不确定性。 </a:t>
            </a:r>
          </a:p>
          <a:p>
            <a:pPr algn="just"/>
            <a:r>
              <a:rPr kumimoji="1" lang="zh-CN" altLang="en-US" sz="2400" b="0" dirty="0">
                <a:effectLst/>
                <a:latin typeface="黑体" panose="02010609060101010101" pitchFamily="2" charset="-122"/>
                <a:ea typeface="黑体" panose="02010609060101010101" pitchFamily="2" charset="-122"/>
              </a:rPr>
              <a:t>生产者</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消费者问题是相互合作进程关系的一种抽象，例如，</a:t>
            </a:r>
            <a:r>
              <a:rPr kumimoji="1" lang="en-US" altLang="zh-CN" sz="2400" b="0" dirty="0">
                <a:effectLst/>
                <a:latin typeface="黑体" panose="02010609060101010101" pitchFamily="2" charset="-122"/>
                <a:ea typeface="黑体" panose="02010609060101010101" pitchFamily="2" charset="-122"/>
              </a:rPr>
              <a:t>……</a:t>
            </a:r>
          </a:p>
        </p:txBody>
      </p:sp>
      <p:sp>
        <p:nvSpPr>
          <p:cNvPr id="122884" name="AutoShape 4"/>
          <p:cNvSpPr>
            <a:spLocks noChangeArrowheads="1"/>
          </p:cNvSpPr>
          <p:nvPr/>
        </p:nvSpPr>
        <p:spPr bwMode="auto">
          <a:xfrm>
            <a:off x="7772400" y="4821238"/>
            <a:ext cx="1066800" cy="1600200"/>
          </a:xfrm>
          <a:prstGeom prst="wedgeRoundRectCallout">
            <a:avLst>
              <a:gd name="adj1" fmla="val -110269"/>
              <a:gd name="adj2" fmla="val -4980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p>
            <a:pPr>
              <a:spcBef>
                <a:spcPct val="0"/>
              </a:spcBef>
            </a:pPr>
            <a:r>
              <a:rPr kumimoji="1" lang="zh-CN" altLang="en-US" sz="2400" b="0" dirty="0">
                <a:solidFill>
                  <a:schemeClr val="bg1"/>
                </a:solidFill>
                <a:effectLst/>
                <a:latin typeface="黑体" panose="02010609060101010101" pitchFamily="2" charset="-122"/>
                <a:ea typeface="黑体" panose="02010609060101010101" pitchFamily="2" charset="-122"/>
              </a:rPr>
              <a:t>先介绍最简单的</a:t>
            </a:r>
            <a:r>
              <a:rPr kumimoji="1" lang="en-US" altLang="zh-CN" sz="2400" b="0" dirty="0">
                <a:solidFill>
                  <a:schemeClr val="bg1"/>
                </a:solidFill>
                <a:effectLst/>
                <a:latin typeface="黑体" panose="02010609060101010101" pitchFamily="2" charset="-122"/>
                <a:ea typeface="黑体" panose="02010609060101010101" pitchFamily="2" charset="-122"/>
              </a:rPr>
              <a:t>P-C</a:t>
            </a:r>
            <a:r>
              <a:rPr kumimoji="1" lang="zh-CN" altLang="en-US" sz="2400" b="0" dirty="0">
                <a:solidFill>
                  <a:schemeClr val="bg1"/>
                </a:solidFill>
                <a:effectLst/>
                <a:latin typeface="黑体" panose="02010609060101010101" pitchFamily="2" charset="-122"/>
                <a:ea typeface="黑体" panose="02010609060101010101" pitchFamily="2" charset="-122"/>
              </a:rPr>
              <a:t>问题</a:t>
            </a:r>
          </a:p>
        </p:txBody>
      </p:sp>
      <p:sp>
        <p:nvSpPr>
          <p:cNvPr id="122885" name="Text Box 5"/>
          <p:cNvSpPr txBox="1">
            <a:spLocks noChangeArrowheads="1"/>
          </p:cNvSpPr>
          <p:nvPr/>
        </p:nvSpPr>
        <p:spPr bwMode="auto">
          <a:xfrm>
            <a:off x="381000" y="3886200"/>
            <a:ext cx="8583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0">
                <a:solidFill>
                  <a:schemeClr val="tx2"/>
                </a:solidFill>
                <a:effectLst/>
                <a:latin typeface="黑体" panose="02010609060101010101" pitchFamily="2" charset="-122"/>
                <a:ea typeface="黑体" panose="02010609060101010101" pitchFamily="2" charset="-122"/>
              </a:rPr>
              <a:t>生产者</a:t>
            </a:r>
            <a:r>
              <a:rPr kumimoji="1" lang="en-US" altLang="zh-CN" sz="2400" b="0">
                <a:solidFill>
                  <a:schemeClr val="tx2"/>
                </a:solidFill>
                <a:effectLst/>
                <a:latin typeface="黑体" panose="02010609060101010101" pitchFamily="2" charset="-122"/>
                <a:ea typeface="黑体" panose="02010609060101010101" pitchFamily="2" charset="-122"/>
              </a:rPr>
              <a:t>-</a:t>
            </a:r>
            <a:r>
              <a:rPr kumimoji="1" lang="zh-CN" altLang="en-US" sz="2400" b="0">
                <a:solidFill>
                  <a:schemeClr val="tx2"/>
                </a:solidFill>
                <a:effectLst/>
                <a:latin typeface="黑体" panose="02010609060101010101" pitchFamily="2" charset="-122"/>
                <a:ea typeface="黑体" panose="02010609060101010101" pitchFamily="2" charset="-122"/>
              </a:rPr>
              <a:t>消费者问题从特殊到一般</a:t>
            </a:r>
            <a:r>
              <a:rPr kumimoji="1" lang="en-US" altLang="zh-CN" sz="2400" b="0">
                <a:solidFill>
                  <a:schemeClr val="tx2"/>
                </a:solidFill>
                <a:effectLst/>
                <a:latin typeface="黑体" panose="02010609060101010101" pitchFamily="2" charset="-122"/>
                <a:ea typeface="黑体" panose="02010609060101010101" pitchFamily="2" charset="-122"/>
              </a:rPr>
              <a:t>(</a:t>
            </a:r>
            <a:r>
              <a:rPr kumimoji="1" lang="zh-CN" altLang="en-US" sz="2400" b="0">
                <a:solidFill>
                  <a:schemeClr val="tx2"/>
                </a:solidFill>
                <a:effectLst/>
                <a:latin typeface="黑体" panose="02010609060101010101" pitchFamily="2" charset="-122"/>
                <a:ea typeface="黑体" panose="02010609060101010101" pitchFamily="2" charset="-122"/>
              </a:rPr>
              <a:t>从易到难</a:t>
            </a:r>
            <a:r>
              <a:rPr kumimoji="1" lang="en-US" altLang="zh-CN" sz="2400" b="0">
                <a:solidFill>
                  <a:schemeClr val="tx2"/>
                </a:solidFill>
                <a:effectLst/>
                <a:latin typeface="黑体" panose="02010609060101010101" pitchFamily="2" charset="-122"/>
                <a:ea typeface="黑体" panose="02010609060101010101" pitchFamily="2" charset="-122"/>
              </a:rPr>
              <a:t>)</a:t>
            </a:r>
            <a:r>
              <a:rPr kumimoji="1" lang="zh-CN" altLang="en-US" sz="2400" b="0">
                <a:solidFill>
                  <a:schemeClr val="tx2"/>
                </a:solidFill>
                <a:effectLst/>
                <a:latin typeface="黑体" panose="02010609060101010101" pitchFamily="2" charset="-122"/>
                <a:ea typeface="黑体" panose="02010609060101010101" pitchFamily="2" charset="-122"/>
              </a:rPr>
              <a:t>可以分</a:t>
            </a:r>
            <a:r>
              <a:rPr kumimoji="1" lang="en-US" altLang="zh-CN" sz="2400" b="0">
                <a:solidFill>
                  <a:schemeClr val="tx2"/>
                </a:solidFill>
                <a:effectLst/>
                <a:latin typeface="黑体" panose="02010609060101010101" pitchFamily="2" charset="-122"/>
                <a:ea typeface="黑体" panose="02010609060101010101" pitchFamily="2" charset="-122"/>
              </a:rPr>
              <a:t>3</a:t>
            </a:r>
            <a:r>
              <a:rPr kumimoji="1" lang="zh-CN" altLang="en-US" sz="2400" b="0">
                <a:solidFill>
                  <a:schemeClr val="tx2"/>
                </a:solidFill>
                <a:effectLst/>
                <a:latin typeface="黑体" panose="02010609060101010101" pitchFamily="2" charset="-122"/>
                <a:ea typeface="黑体" panose="02010609060101010101" pitchFamily="2" charset="-122"/>
              </a:rPr>
              <a:t>种形式：</a:t>
            </a:r>
          </a:p>
        </p:txBody>
      </p:sp>
      <p:sp>
        <p:nvSpPr>
          <p:cNvPr id="122886" name="Text Box 6"/>
          <p:cNvSpPr txBox="1">
            <a:spLocks noChangeArrowheads="1"/>
          </p:cNvSpPr>
          <p:nvPr/>
        </p:nvSpPr>
        <p:spPr bwMode="auto">
          <a:xfrm>
            <a:off x="457200" y="4543425"/>
            <a:ext cx="6934200" cy="1569660"/>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0" dirty="0">
                <a:solidFill>
                  <a:srgbClr val="CC6600"/>
                </a:solidFill>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一个生产者、一个消费者、一个缓冲区的问题；</a:t>
            </a:r>
          </a:p>
          <a:p>
            <a:r>
              <a:rPr kumimoji="1" lang="zh-CN" altLang="en-US" sz="2400" b="0" dirty="0">
                <a:solidFill>
                  <a:srgbClr val="CC6600"/>
                </a:solidFill>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一个生产者、一个消费者、</a:t>
            </a:r>
            <a:r>
              <a:rPr kumimoji="1" lang="en-US" altLang="zh-CN" sz="2400" b="0" dirty="0">
                <a:effectLst/>
                <a:latin typeface="黑体" panose="02010609060101010101" pitchFamily="2" charset="-122"/>
                <a:ea typeface="黑体" panose="02010609060101010101" pitchFamily="2" charset="-122"/>
              </a:rPr>
              <a:t>n</a:t>
            </a:r>
            <a:r>
              <a:rPr kumimoji="1" lang="zh-CN" altLang="en-US" sz="2400" b="0" dirty="0">
                <a:effectLst/>
                <a:latin typeface="黑体" panose="02010609060101010101" pitchFamily="2" charset="-122"/>
                <a:ea typeface="黑体" panose="02010609060101010101" pitchFamily="2" charset="-122"/>
              </a:rPr>
              <a:t>个缓冲区的问题；</a:t>
            </a:r>
          </a:p>
          <a:p>
            <a:r>
              <a:rPr kumimoji="1" lang="zh-CN" altLang="en-US" sz="2400" b="0" dirty="0">
                <a:solidFill>
                  <a:srgbClr val="CC6600"/>
                </a:solidFill>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 </a:t>
            </a:r>
            <a:r>
              <a:rPr kumimoji="1" lang="en-US" altLang="zh-CN" sz="2400" b="0" dirty="0">
                <a:effectLst/>
                <a:latin typeface="黑体" panose="02010609060101010101" pitchFamily="2" charset="-122"/>
                <a:ea typeface="黑体" panose="02010609060101010101" pitchFamily="2" charset="-122"/>
              </a:rPr>
              <a:t>k</a:t>
            </a:r>
            <a:r>
              <a:rPr kumimoji="1" lang="zh-CN" altLang="en-US" sz="2400" b="0" dirty="0">
                <a:effectLst/>
                <a:latin typeface="黑体" panose="02010609060101010101" pitchFamily="2" charset="-122"/>
                <a:ea typeface="黑体" panose="02010609060101010101" pitchFamily="2" charset="-122"/>
              </a:rPr>
              <a:t>个生产者、</a:t>
            </a:r>
            <a:r>
              <a:rPr kumimoji="1" lang="en-US" altLang="zh-CN" sz="2400" b="0" dirty="0">
                <a:effectLst/>
                <a:latin typeface="黑体" panose="02010609060101010101" pitchFamily="2" charset="-122"/>
                <a:ea typeface="黑体" panose="02010609060101010101" pitchFamily="2" charset="-122"/>
              </a:rPr>
              <a:t>m</a:t>
            </a:r>
            <a:r>
              <a:rPr kumimoji="1" lang="zh-CN" altLang="en-US" sz="2400" b="0" dirty="0">
                <a:effectLst/>
                <a:latin typeface="黑体" panose="02010609060101010101" pitchFamily="2" charset="-122"/>
                <a:ea typeface="黑体" panose="02010609060101010101" pitchFamily="2" charset="-122"/>
              </a:rPr>
              <a:t>个消费者、</a:t>
            </a:r>
            <a:r>
              <a:rPr kumimoji="1" lang="en-US" altLang="zh-CN" sz="2400" b="0" dirty="0">
                <a:effectLst/>
                <a:latin typeface="黑体" panose="02010609060101010101" pitchFamily="2" charset="-122"/>
                <a:ea typeface="黑体" panose="02010609060101010101" pitchFamily="2" charset="-122"/>
              </a:rPr>
              <a:t>n</a:t>
            </a:r>
            <a:r>
              <a:rPr kumimoji="1" lang="zh-CN" altLang="en-US" sz="2400" b="0" dirty="0">
                <a:effectLst/>
                <a:latin typeface="黑体" panose="02010609060101010101" pitchFamily="2" charset="-122"/>
                <a:ea typeface="黑体" panose="02010609060101010101" pitchFamily="2" charset="-122"/>
              </a:rPr>
              <a:t>个缓冲区的问题；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2883"/>
                                        </p:tgtEl>
                                        <p:attrNameLst>
                                          <p:attrName>style.visibility</p:attrName>
                                        </p:attrNameLst>
                                      </p:cBhvr>
                                      <p:to>
                                        <p:strVal val="visible"/>
                                      </p:to>
                                    </p:set>
                                    <p:animEffect transition="in" filter="wipe(up)">
                                      <p:cBhvr>
                                        <p:cTn id="7" dur="500"/>
                                        <p:tgtEl>
                                          <p:spTgt spid="122883"/>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8" fill="hold" grpId="0" nodeType="clickEffect">
                                  <p:stCondLst>
                                    <p:cond delay="0"/>
                                  </p:stCondLst>
                                  <p:childTnLst>
                                    <p:set>
                                      <p:cBhvr>
                                        <p:cTn id="11" dur="1" fill="hold">
                                          <p:stCondLst>
                                            <p:cond delay="0"/>
                                          </p:stCondLst>
                                        </p:cTn>
                                        <p:tgtEl>
                                          <p:spTgt spid="122885"/>
                                        </p:tgtEl>
                                        <p:attrNameLst>
                                          <p:attrName>style.visibility</p:attrName>
                                        </p:attrNameLst>
                                      </p:cBhvr>
                                      <p:to>
                                        <p:strVal val="visible"/>
                                      </p:to>
                                    </p:set>
                                    <p:anim calcmode="lin" valueType="num">
                                      <p:cBhvr>
                                        <p:cTn id="12" dur="500" fill="hold"/>
                                        <p:tgtEl>
                                          <p:spTgt spid="122885"/>
                                        </p:tgtEl>
                                        <p:attrNameLst>
                                          <p:attrName>ppt_x</p:attrName>
                                        </p:attrNameLst>
                                      </p:cBhvr>
                                      <p:tavLst>
                                        <p:tav tm="0">
                                          <p:val>
                                            <p:strVal val="#ppt_x-#ppt_w/2"/>
                                          </p:val>
                                        </p:tav>
                                        <p:tav tm="100000">
                                          <p:val>
                                            <p:strVal val="#ppt_x"/>
                                          </p:val>
                                        </p:tav>
                                      </p:tavLst>
                                    </p:anim>
                                    <p:anim calcmode="lin" valueType="num">
                                      <p:cBhvr>
                                        <p:cTn id="13" dur="500" fill="hold"/>
                                        <p:tgtEl>
                                          <p:spTgt spid="122885"/>
                                        </p:tgtEl>
                                        <p:attrNameLst>
                                          <p:attrName>ppt_y</p:attrName>
                                        </p:attrNameLst>
                                      </p:cBhvr>
                                      <p:tavLst>
                                        <p:tav tm="0">
                                          <p:val>
                                            <p:strVal val="#ppt_y"/>
                                          </p:val>
                                        </p:tav>
                                        <p:tav tm="100000">
                                          <p:val>
                                            <p:strVal val="#ppt_y"/>
                                          </p:val>
                                        </p:tav>
                                      </p:tavLst>
                                    </p:anim>
                                    <p:anim calcmode="lin" valueType="num">
                                      <p:cBhvr>
                                        <p:cTn id="14" dur="500" fill="hold"/>
                                        <p:tgtEl>
                                          <p:spTgt spid="122885"/>
                                        </p:tgtEl>
                                        <p:attrNameLst>
                                          <p:attrName>ppt_w</p:attrName>
                                        </p:attrNameLst>
                                      </p:cBhvr>
                                      <p:tavLst>
                                        <p:tav tm="0">
                                          <p:val>
                                            <p:fltVal val="0"/>
                                          </p:val>
                                        </p:tav>
                                        <p:tav tm="100000">
                                          <p:val>
                                            <p:strVal val="#ppt_w"/>
                                          </p:val>
                                        </p:tav>
                                      </p:tavLst>
                                    </p:anim>
                                    <p:anim calcmode="lin" valueType="num">
                                      <p:cBhvr>
                                        <p:cTn id="15" dur="500" fill="hold"/>
                                        <p:tgtEl>
                                          <p:spTgt spid="122885"/>
                                        </p:tgtEl>
                                        <p:attrNameLst>
                                          <p:attrName>ppt_h</p:attrName>
                                        </p:attrNameLst>
                                      </p:cBhvr>
                                      <p:tavLst>
                                        <p:tav tm="0">
                                          <p:val>
                                            <p:strVal val="#ppt_h"/>
                                          </p:val>
                                        </p:tav>
                                        <p:tav tm="100000">
                                          <p:val>
                                            <p:strVal val="#ppt_h"/>
                                          </p:val>
                                        </p:tav>
                                      </p:tavLst>
                                    </p:anim>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22886"/>
                                        </p:tgtEl>
                                        <p:attrNameLst>
                                          <p:attrName>style.visibility</p:attrName>
                                        </p:attrNameLst>
                                      </p:cBhvr>
                                      <p:to>
                                        <p:strVal val="visible"/>
                                      </p:to>
                                    </p:set>
                                    <p:animEffect transition="in" filter="wipe(up)">
                                      <p:cBhvr>
                                        <p:cTn id="19" dur="500"/>
                                        <p:tgtEl>
                                          <p:spTgt spid="122886"/>
                                        </p:tgtEl>
                                      </p:cBhvr>
                                    </p:animEffect>
                                  </p:childTnLst>
                                </p:cTn>
                              </p:par>
                            </p:childTnLst>
                          </p:cTn>
                        </p:par>
                        <p:par>
                          <p:cTn id="20" fill="hold">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122884"/>
                                        </p:tgtEl>
                                        <p:attrNameLst>
                                          <p:attrName>style.visibility</p:attrName>
                                        </p:attrNameLst>
                                      </p:cBhvr>
                                      <p:to>
                                        <p:strVal val="visible"/>
                                      </p:to>
                                    </p:set>
                                    <p:animEffect transition="in" filter="wipe(left)">
                                      <p:cBhvr>
                                        <p:cTn id="23" dur="500"/>
                                        <p:tgtEl>
                                          <p:spTgt spid="1228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animBg="1" autoUpdateAnimBg="0"/>
      <p:bldP spid="122884" grpId="0" animBg="1"/>
      <p:bldP spid="122885" grpId="0" autoUpdateAnimBg="0"/>
      <p:bldP spid="122886" grpId="0" animBg="1"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304800" y="152400"/>
            <a:ext cx="6858000" cy="769938"/>
          </a:xfrm>
        </p:spPr>
        <p:txBody>
          <a:bodyPr/>
          <a:lstStyle/>
          <a:p>
            <a:r>
              <a:rPr lang="zh-CN" altLang="en-US" sz="3600"/>
              <a:t>最简单的</a:t>
            </a:r>
            <a:r>
              <a:rPr lang="zh-CN" altLang="en-US" sz="3600">
                <a:latin typeface="宋体" panose="02010600030101010101" pitchFamily="2" charset="-122"/>
              </a:rPr>
              <a:t>生产者</a:t>
            </a:r>
            <a:r>
              <a:rPr lang="en-US" altLang="zh-CN" sz="3600"/>
              <a:t>-</a:t>
            </a:r>
            <a:r>
              <a:rPr lang="zh-CN" altLang="en-US" sz="3600">
                <a:latin typeface="宋体" panose="02010600030101010101" pitchFamily="2" charset="-122"/>
              </a:rPr>
              <a:t>消费者问题</a:t>
            </a:r>
          </a:p>
        </p:txBody>
      </p:sp>
      <p:grpSp>
        <p:nvGrpSpPr>
          <p:cNvPr id="123907" name="Group 3"/>
          <p:cNvGrpSpPr/>
          <p:nvPr/>
        </p:nvGrpSpPr>
        <p:grpSpPr bwMode="auto">
          <a:xfrm>
            <a:off x="5791200" y="1328737"/>
            <a:ext cx="2743200" cy="952499"/>
            <a:chOff x="3648" y="837"/>
            <a:chExt cx="1344" cy="600"/>
          </a:xfrm>
        </p:grpSpPr>
        <p:sp>
          <p:nvSpPr>
            <p:cNvPr id="123908" name="Rectangle 4"/>
            <p:cNvSpPr>
              <a:spLocks noChangeArrowheads="1"/>
            </p:cNvSpPr>
            <p:nvPr/>
          </p:nvSpPr>
          <p:spPr bwMode="auto">
            <a:xfrm>
              <a:off x="4080" y="1104"/>
              <a:ext cx="480" cy="28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b="0">
                <a:effectLst/>
                <a:latin typeface="黑体" panose="02010609060101010101" pitchFamily="2" charset="-122"/>
                <a:ea typeface="黑体" panose="02010609060101010101" pitchFamily="2" charset="-122"/>
              </a:endParaRPr>
            </a:p>
          </p:txBody>
        </p:sp>
        <p:sp>
          <p:nvSpPr>
            <p:cNvPr id="123909" name="Text Box 5"/>
            <p:cNvSpPr txBox="1">
              <a:spLocks noChangeArrowheads="1"/>
            </p:cNvSpPr>
            <p:nvPr/>
          </p:nvSpPr>
          <p:spPr bwMode="auto">
            <a:xfrm>
              <a:off x="4014" y="837"/>
              <a:ext cx="624"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zh-CN" altLang="en-US" b="0" dirty="0">
                  <a:effectLst/>
                  <a:latin typeface="黑体" panose="02010609060101010101" pitchFamily="2" charset="-122"/>
                  <a:ea typeface="黑体" panose="02010609060101010101" pitchFamily="2" charset="-122"/>
                </a:rPr>
                <a:t>缓冲区</a:t>
              </a:r>
            </a:p>
          </p:txBody>
        </p:sp>
        <p:sp>
          <p:nvSpPr>
            <p:cNvPr id="123910" name="Text Box 6"/>
            <p:cNvSpPr txBox="1">
              <a:spLocks noChangeArrowheads="1"/>
            </p:cNvSpPr>
            <p:nvPr/>
          </p:nvSpPr>
          <p:spPr bwMode="auto">
            <a:xfrm>
              <a:off x="3648" y="1152"/>
              <a:ext cx="19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b="0" dirty="0">
                  <a:effectLst/>
                  <a:latin typeface="黑体" panose="02010609060101010101" pitchFamily="2" charset="-122"/>
                  <a:ea typeface="黑体" panose="02010609060101010101" pitchFamily="2" charset="-122"/>
                </a:rPr>
                <a:t>P</a:t>
              </a:r>
            </a:p>
          </p:txBody>
        </p:sp>
        <p:sp>
          <p:nvSpPr>
            <p:cNvPr id="123911" name="Text Box 7"/>
            <p:cNvSpPr txBox="1">
              <a:spLocks noChangeArrowheads="1"/>
            </p:cNvSpPr>
            <p:nvPr/>
          </p:nvSpPr>
          <p:spPr bwMode="auto">
            <a:xfrm>
              <a:off x="4800" y="1152"/>
              <a:ext cx="192" cy="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pPr algn="ctr"/>
              <a:r>
                <a:rPr kumimoji="1" lang="en-US" altLang="zh-CN" b="0" dirty="0">
                  <a:effectLst/>
                  <a:latin typeface="黑体" panose="02010609060101010101" pitchFamily="2" charset="-122"/>
                  <a:ea typeface="黑体" panose="02010609060101010101" pitchFamily="2" charset="-122"/>
                </a:rPr>
                <a:t>C</a:t>
              </a:r>
            </a:p>
          </p:txBody>
        </p:sp>
        <p:sp>
          <p:nvSpPr>
            <p:cNvPr id="123912" name="Line 8"/>
            <p:cNvSpPr>
              <a:spLocks noChangeShapeType="1"/>
            </p:cNvSpPr>
            <p:nvPr/>
          </p:nvSpPr>
          <p:spPr bwMode="auto">
            <a:xfrm>
              <a:off x="3840" y="1248"/>
              <a:ext cx="24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zh-CN" altLang="en-US" b="0">
                <a:effectLst/>
                <a:latin typeface="黑体" panose="02010609060101010101" pitchFamily="2" charset="-122"/>
                <a:ea typeface="黑体" panose="02010609060101010101" pitchFamily="2" charset="-122"/>
              </a:endParaRPr>
            </a:p>
          </p:txBody>
        </p:sp>
        <p:sp>
          <p:nvSpPr>
            <p:cNvPr id="123913" name="Line 9"/>
            <p:cNvSpPr>
              <a:spLocks noChangeShapeType="1"/>
            </p:cNvSpPr>
            <p:nvPr/>
          </p:nvSpPr>
          <p:spPr bwMode="auto">
            <a:xfrm>
              <a:off x="4560" y="1248"/>
              <a:ext cx="24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p>
              <a:endParaRPr lang="zh-CN" altLang="en-US" b="0">
                <a:effectLst/>
                <a:latin typeface="黑体" panose="02010609060101010101" pitchFamily="2" charset="-122"/>
                <a:ea typeface="黑体" panose="02010609060101010101" pitchFamily="2" charset="-122"/>
              </a:endParaRPr>
            </a:p>
          </p:txBody>
        </p:sp>
      </p:grpSp>
      <p:sp>
        <p:nvSpPr>
          <p:cNvPr id="123914" name="Text Box 10"/>
          <p:cNvSpPr txBox="1">
            <a:spLocks noChangeArrowheads="1"/>
          </p:cNvSpPr>
          <p:nvPr/>
        </p:nvSpPr>
        <p:spPr bwMode="auto">
          <a:xfrm>
            <a:off x="381000" y="1524000"/>
            <a:ext cx="5151438" cy="1028700"/>
          </a:xfrm>
          <a:prstGeom prst="rect">
            <a:avLst/>
          </a:prstGeom>
          <a:noFill/>
          <a:ln w="9525">
            <a:solidFill>
              <a:schemeClr val="folHlink"/>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82800" rIns="90000" bIns="82800">
            <a:spAutoFit/>
          </a:bodyPr>
          <a:lstStyle/>
          <a:p>
            <a:r>
              <a:rPr kumimoji="1" lang="zh-CN" altLang="en-US" sz="2800" b="0" dirty="0">
                <a:effectLst/>
                <a:latin typeface="黑体" panose="02010609060101010101" pitchFamily="2" charset="-122"/>
                <a:ea typeface="黑体" panose="02010609060101010101" pitchFamily="2" charset="-122"/>
              </a:rPr>
              <a:t>一个生产者、一个消费者、一个缓冲区的问题如右图所示。</a:t>
            </a:r>
          </a:p>
        </p:txBody>
      </p:sp>
      <p:sp>
        <p:nvSpPr>
          <p:cNvPr id="123915" name="Text Box 11"/>
          <p:cNvSpPr txBox="1">
            <a:spLocks noChangeArrowheads="1"/>
          </p:cNvSpPr>
          <p:nvPr/>
        </p:nvSpPr>
        <p:spPr bwMode="auto">
          <a:xfrm>
            <a:off x="457200" y="3219450"/>
            <a:ext cx="8077200" cy="26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spcBef>
                <a:spcPct val="10000"/>
              </a:spcBef>
              <a:buClr>
                <a:srgbClr val="CC3300"/>
              </a:buClr>
              <a:buFont typeface="宋体" panose="02010600030101010101" pitchFamily="2" charset="-122"/>
              <a:buChar char="★"/>
            </a:pPr>
            <a:r>
              <a:rPr kumimoji="1" lang="zh-CN" altLang="en-US" sz="2400" b="0" dirty="0">
                <a:effectLst/>
                <a:latin typeface="黑体" panose="02010609060101010101" pitchFamily="2" charset="-122"/>
                <a:ea typeface="黑体" panose="02010609060101010101" pitchFamily="2" charset="-122"/>
              </a:rPr>
              <a:t>当缓冲区空时，生产者可将产品存入缓冲区；当缓冲区满时，生产者必须等待 </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阻塞</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，待消费者取走产品后将其唤醒后，才能将产品存入。</a:t>
            </a:r>
            <a:endParaRPr kumimoji="1" lang="en-US" altLang="zh-CN" sz="2400" b="0" dirty="0">
              <a:effectLst/>
              <a:latin typeface="黑体" panose="02010609060101010101" pitchFamily="2" charset="-122"/>
              <a:ea typeface="黑体" panose="02010609060101010101" pitchFamily="2" charset="-122"/>
            </a:endParaRPr>
          </a:p>
          <a:p>
            <a:pPr algn="just">
              <a:spcBef>
                <a:spcPct val="10000"/>
              </a:spcBef>
              <a:buClr>
                <a:srgbClr val="CC3300"/>
              </a:buClr>
              <a:buFont typeface="宋体" panose="02010600030101010101" pitchFamily="2" charset="-122"/>
              <a:buChar char="★"/>
            </a:pPr>
            <a:endParaRPr kumimoji="1" lang="zh-CN" altLang="en-US" sz="2400" b="0" dirty="0">
              <a:effectLst/>
              <a:latin typeface="黑体" panose="02010609060101010101" pitchFamily="2" charset="-122"/>
              <a:ea typeface="黑体" panose="02010609060101010101" pitchFamily="2" charset="-122"/>
            </a:endParaRPr>
          </a:p>
          <a:p>
            <a:pPr algn="just">
              <a:spcBef>
                <a:spcPct val="10000"/>
              </a:spcBef>
              <a:buClr>
                <a:srgbClr val="CC3300"/>
              </a:buClr>
              <a:buFont typeface="宋体" panose="02010600030101010101" pitchFamily="2" charset="-122"/>
              <a:buChar char="★"/>
            </a:pPr>
            <a:r>
              <a:rPr kumimoji="1" lang="zh-CN" altLang="en-US" sz="2400" b="0" dirty="0">
                <a:effectLst/>
                <a:latin typeface="黑体" panose="02010609060101010101" pitchFamily="2" charset="-122"/>
                <a:ea typeface="黑体" panose="02010609060101010101" pitchFamily="2" charset="-122"/>
              </a:rPr>
              <a:t>当缓冲区有产品时，消费者可从缓冲区取出产品进行消费；当缓冲区空时，消费者必须等待</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阻塞</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，待生产者存入产品后将其唤醒后，才能再从缓冲区取产品。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23915"/>
                                        </p:tgtEl>
                                        <p:attrNameLst>
                                          <p:attrName>style.visibility</p:attrName>
                                        </p:attrNameLst>
                                      </p:cBhvr>
                                      <p:to>
                                        <p:strVal val="visible"/>
                                      </p:to>
                                    </p:set>
                                    <p:animEffect transition="in" filter="wipe(up)">
                                      <p:cBhvr>
                                        <p:cTn id="7" dur="500"/>
                                        <p:tgtEl>
                                          <p:spTgt spid="123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15"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ext Box 2"/>
          <p:cNvSpPr txBox="1">
            <a:spLocks noChangeArrowheads="1"/>
          </p:cNvSpPr>
          <p:nvPr/>
        </p:nvSpPr>
        <p:spPr bwMode="auto">
          <a:xfrm>
            <a:off x="628650" y="344488"/>
            <a:ext cx="8285163"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p>
            <a:r>
              <a:rPr kumimoji="1" lang="zh-CN" altLang="en-US" sz="2800">
                <a:solidFill>
                  <a:srgbClr val="000066"/>
                </a:solidFill>
                <a:effectLst/>
                <a:latin typeface="Tahoma" panose="020B0604030504040204" pitchFamily="34" charset="0"/>
                <a:ea typeface="黑体" panose="02010609060101010101" pitchFamily="2" charset="-122"/>
              </a:rPr>
              <a:t>用信号量机制解决</a:t>
            </a:r>
            <a:r>
              <a:rPr kumimoji="1" lang="en-US" altLang="zh-CN" sz="2800">
                <a:solidFill>
                  <a:srgbClr val="000066"/>
                </a:solidFill>
                <a:effectLst/>
                <a:latin typeface="Tahoma" panose="020B0604030504040204" pitchFamily="34" charset="0"/>
                <a:ea typeface="黑体" panose="02010609060101010101" pitchFamily="2" charset="-122"/>
              </a:rPr>
              <a:t>P-C</a:t>
            </a:r>
            <a:r>
              <a:rPr kumimoji="1" lang="zh-CN" altLang="en-US" sz="2800">
                <a:solidFill>
                  <a:srgbClr val="000066"/>
                </a:solidFill>
                <a:effectLst/>
                <a:latin typeface="Tahoma" panose="020B0604030504040204" pitchFamily="34" charset="0"/>
                <a:ea typeface="黑体" panose="02010609060101010101" pitchFamily="2" charset="-122"/>
              </a:rPr>
              <a:t>问题的基本方法：</a:t>
            </a:r>
          </a:p>
        </p:txBody>
      </p:sp>
      <p:sp>
        <p:nvSpPr>
          <p:cNvPr id="124931" name="Text Box 3"/>
          <p:cNvSpPr txBox="1">
            <a:spLocks noChangeArrowheads="1"/>
          </p:cNvSpPr>
          <p:nvPr/>
        </p:nvSpPr>
        <p:spPr bwMode="auto">
          <a:xfrm>
            <a:off x="461963" y="1068388"/>
            <a:ext cx="8337550" cy="4674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57200" indent="-457200">
              <a:spcBef>
                <a:spcPct val="0"/>
              </a:spcBef>
              <a:defRPr>
                <a:solidFill>
                  <a:schemeClr val="tx1"/>
                </a:solidFill>
                <a:latin typeface="Arial" panose="020B0604020202020204" pitchFamily="34" charset="0"/>
                <a:ea typeface="宋体" panose="02010600030101010101" pitchFamily="2" charset="-122"/>
              </a:defRPr>
            </a:lvl1pPr>
            <a:lvl2pPr marL="914400" indent="-457200">
              <a:spcBef>
                <a:spcPct val="0"/>
              </a:spcBef>
              <a:defRPr>
                <a:solidFill>
                  <a:schemeClr val="tx1"/>
                </a:solidFill>
                <a:latin typeface="Arial" panose="020B0604020202020204" pitchFamily="34" charset="0"/>
                <a:ea typeface="宋体" panose="02010600030101010101" pitchFamily="2" charset="-122"/>
              </a:defRPr>
            </a:lvl2pPr>
            <a:lvl3pPr marL="1371600" indent="-457200">
              <a:spcBef>
                <a:spcPct val="0"/>
              </a:spcBef>
              <a:defRPr>
                <a:solidFill>
                  <a:schemeClr val="tx1"/>
                </a:solidFill>
                <a:latin typeface="Arial" panose="020B0604020202020204" pitchFamily="34" charset="0"/>
                <a:ea typeface="宋体" panose="02010600030101010101" pitchFamily="2" charset="-122"/>
              </a:defRPr>
            </a:lvl3pPr>
            <a:lvl4pPr marL="1828800" indent="-457200">
              <a:spcBef>
                <a:spcPct val="0"/>
              </a:spcBef>
              <a:defRPr>
                <a:solidFill>
                  <a:schemeClr val="tx1"/>
                </a:solidFill>
                <a:latin typeface="Arial" panose="020B0604020202020204" pitchFamily="34" charset="0"/>
                <a:ea typeface="宋体" panose="02010600030101010101" pitchFamily="2" charset="-122"/>
              </a:defRPr>
            </a:lvl4pPr>
            <a:lvl5pPr marL="2286000" indent="-457200">
              <a:spcBef>
                <a:spcPct val="0"/>
              </a:spcBef>
              <a:defRPr>
                <a:solidFill>
                  <a:schemeClr val="tx1"/>
                </a:solidFill>
                <a:latin typeface="Arial" panose="020B0604020202020204" pitchFamily="34" charset="0"/>
                <a:ea typeface="宋体" panose="02010600030101010101" pitchFamily="2" charset="-122"/>
              </a:defRPr>
            </a:lvl5pPr>
            <a:lvl6pPr marL="27432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indent="-4572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10000"/>
              </a:spcBef>
              <a:buClr>
                <a:srgbClr val="0000FF"/>
              </a:buClr>
              <a:buFontTx/>
              <a:buAutoNum type="arabicPeriod"/>
            </a:pPr>
            <a:r>
              <a:rPr kumimoji="1" lang="zh-CN" altLang="en-US" sz="2400" b="0" dirty="0">
                <a:effectLst/>
                <a:latin typeface="黑体" panose="02010609060101010101" pitchFamily="2" charset="-122"/>
                <a:ea typeface="黑体" panose="02010609060101010101" pitchFamily="2" charset="-122"/>
              </a:rPr>
              <a:t>为生产者设置</a:t>
            </a:r>
            <a:r>
              <a:rPr kumimoji="1" lang="en-US" altLang="zh-CN" sz="2400" b="0" dirty="0">
                <a:effectLst/>
                <a:latin typeface="黑体" panose="02010609060101010101" pitchFamily="2" charset="-122"/>
                <a:ea typeface="黑体" panose="02010609060101010101" pitchFamily="2" charset="-122"/>
              </a:rPr>
              <a:t>1</a:t>
            </a:r>
            <a:r>
              <a:rPr kumimoji="1" lang="zh-CN" altLang="en-US" sz="2400" b="0" dirty="0">
                <a:effectLst/>
                <a:latin typeface="黑体" panose="02010609060101010101" pitchFamily="2" charset="-122"/>
                <a:ea typeface="黑体" panose="02010609060101010101" pitchFamily="2" charset="-122"/>
              </a:rPr>
              <a:t>个私有信号量</a:t>
            </a:r>
            <a:r>
              <a:rPr kumimoji="1" lang="en-US" altLang="zh-CN" sz="2400" b="0" dirty="0">
                <a:effectLst/>
                <a:latin typeface="黑体" panose="02010609060101010101" pitchFamily="2" charset="-122"/>
                <a:ea typeface="黑体" panose="02010609060101010101" pitchFamily="2" charset="-122"/>
              </a:rPr>
              <a:t>empty</a:t>
            </a:r>
            <a:r>
              <a:rPr kumimoji="1" lang="zh-CN" altLang="en-US" sz="2400" b="0" dirty="0">
                <a:effectLst/>
                <a:latin typeface="黑体" panose="02010609060101010101" pitchFamily="2" charset="-122"/>
                <a:ea typeface="黑体" panose="02010609060101010101" pitchFamily="2" charset="-122"/>
              </a:rPr>
              <a:t>，其初值为</a:t>
            </a:r>
            <a:r>
              <a:rPr kumimoji="1" lang="en-US" altLang="zh-CN" sz="2400" b="0" dirty="0">
                <a:effectLst/>
                <a:latin typeface="黑体" panose="02010609060101010101" pitchFamily="2" charset="-122"/>
                <a:ea typeface="黑体" panose="02010609060101010101" pitchFamily="2" charset="-122"/>
              </a:rPr>
              <a:t>1</a:t>
            </a:r>
            <a:r>
              <a:rPr kumimoji="1" lang="zh-CN" altLang="en-US" sz="2400" b="0" dirty="0">
                <a:effectLst/>
                <a:latin typeface="黑体" panose="02010609060101010101" pitchFamily="2" charset="-122"/>
                <a:ea typeface="黑体" panose="02010609060101010101" pitchFamily="2" charset="-122"/>
              </a:rPr>
              <a:t>，表示有</a:t>
            </a:r>
            <a:r>
              <a:rPr kumimoji="1" lang="en-US" altLang="zh-CN" sz="2400" b="0" dirty="0">
                <a:effectLst/>
                <a:latin typeface="黑体" panose="02010609060101010101" pitchFamily="2" charset="-122"/>
                <a:ea typeface="黑体" panose="02010609060101010101" pitchFamily="2" charset="-122"/>
              </a:rPr>
              <a:t>1</a:t>
            </a:r>
            <a:r>
              <a:rPr kumimoji="1" lang="zh-CN" altLang="en-US" sz="2400" b="0" dirty="0">
                <a:effectLst/>
                <a:latin typeface="黑体" panose="02010609060101010101" pitchFamily="2" charset="-122"/>
                <a:ea typeface="黑体" panose="02010609060101010101" pitchFamily="2" charset="-122"/>
              </a:rPr>
              <a:t>个空缓冲区；为消费者设置</a:t>
            </a:r>
            <a:r>
              <a:rPr kumimoji="1" lang="en-US" altLang="zh-CN" sz="2400" b="0" dirty="0">
                <a:effectLst/>
                <a:latin typeface="黑体" panose="02010609060101010101" pitchFamily="2" charset="-122"/>
                <a:ea typeface="黑体" panose="02010609060101010101" pitchFamily="2" charset="-122"/>
              </a:rPr>
              <a:t>1</a:t>
            </a:r>
            <a:r>
              <a:rPr kumimoji="1" lang="zh-CN" altLang="en-US" sz="2400" b="0" dirty="0">
                <a:effectLst/>
                <a:latin typeface="黑体" panose="02010609060101010101" pitchFamily="2" charset="-122"/>
                <a:ea typeface="黑体" panose="02010609060101010101" pitchFamily="2" charset="-122"/>
              </a:rPr>
              <a:t>个私有信号量</a:t>
            </a:r>
            <a:r>
              <a:rPr kumimoji="1" lang="en-US" altLang="zh-CN" sz="2400" b="0" dirty="0">
                <a:effectLst/>
                <a:latin typeface="黑体" panose="02010609060101010101" pitchFamily="2" charset="-122"/>
                <a:ea typeface="黑体" panose="02010609060101010101" pitchFamily="2" charset="-122"/>
              </a:rPr>
              <a:t>full</a:t>
            </a:r>
            <a:r>
              <a:rPr kumimoji="1" lang="zh-CN" altLang="en-US" sz="2400" b="0" dirty="0">
                <a:effectLst/>
                <a:latin typeface="黑体" panose="02010609060101010101" pitchFamily="2" charset="-122"/>
                <a:ea typeface="黑体" panose="02010609060101010101" pitchFamily="2" charset="-122"/>
              </a:rPr>
              <a:t>，其初值为</a:t>
            </a:r>
            <a:r>
              <a:rPr kumimoji="1" lang="en-US" altLang="zh-CN" sz="2400" b="0" dirty="0">
                <a:effectLst/>
                <a:latin typeface="黑体" panose="02010609060101010101" pitchFamily="2" charset="-122"/>
                <a:ea typeface="黑体" panose="02010609060101010101" pitchFamily="2" charset="-122"/>
              </a:rPr>
              <a:t>0</a:t>
            </a:r>
            <a:r>
              <a:rPr kumimoji="1" lang="zh-CN" altLang="en-US" sz="2400" b="0" dirty="0">
                <a:effectLst/>
                <a:latin typeface="黑体" panose="02010609060101010101" pitchFamily="2" charset="-122"/>
                <a:ea typeface="黑体" panose="02010609060101010101" pitchFamily="2" charset="-122"/>
              </a:rPr>
              <a:t>，表示开始时没有满缓冲区；（</a:t>
            </a:r>
            <a:r>
              <a:rPr kumimoji="1" lang="zh-CN" altLang="en-US" sz="2400" b="0" dirty="0">
                <a:solidFill>
                  <a:schemeClr val="folHlink"/>
                </a:solidFill>
                <a:effectLst/>
                <a:latin typeface="黑体" panose="02010609060101010101" pitchFamily="2" charset="-122"/>
                <a:ea typeface="黑体" panose="02010609060101010101" pitchFamily="2" charset="-122"/>
              </a:rPr>
              <a:t>信号量初值由物理意义确定</a:t>
            </a:r>
            <a:r>
              <a:rPr kumimoji="1" lang="zh-CN" altLang="en-US" sz="2400" b="0" dirty="0">
                <a:effectLst/>
                <a:latin typeface="黑体" panose="02010609060101010101" pitchFamily="2" charset="-122"/>
                <a:ea typeface="黑体" panose="02010609060101010101" pitchFamily="2" charset="-122"/>
              </a:rPr>
              <a:t>）</a:t>
            </a:r>
            <a:endParaRPr kumimoji="1" lang="en-US" altLang="zh-CN" sz="2400" b="0" dirty="0">
              <a:effectLst/>
              <a:latin typeface="黑体" panose="02010609060101010101" pitchFamily="2" charset="-122"/>
              <a:ea typeface="黑体" panose="02010609060101010101" pitchFamily="2" charset="-122"/>
            </a:endParaRPr>
          </a:p>
          <a:p>
            <a:pPr>
              <a:spcBef>
                <a:spcPct val="10000"/>
              </a:spcBef>
              <a:buClr>
                <a:srgbClr val="0000FF"/>
              </a:buClr>
              <a:buFontTx/>
              <a:buAutoNum type="arabicPeriod"/>
            </a:pPr>
            <a:endParaRPr kumimoji="1" lang="zh-CN" altLang="en-US" sz="2400" b="0" dirty="0">
              <a:effectLst/>
              <a:latin typeface="黑体" panose="02010609060101010101" pitchFamily="2" charset="-122"/>
              <a:ea typeface="黑体" panose="02010609060101010101" pitchFamily="2" charset="-122"/>
            </a:endParaRPr>
          </a:p>
          <a:p>
            <a:pPr>
              <a:spcBef>
                <a:spcPct val="10000"/>
              </a:spcBef>
              <a:buClr>
                <a:srgbClr val="0000FF"/>
              </a:buClr>
              <a:buFontTx/>
              <a:buAutoNum type="arabicPeriod"/>
            </a:pPr>
            <a:r>
              <a:rPr kumimoji="1" lang="zh-CN" altLang="en-US" sz="2400" b="0" dirty="0">
                <a:effectLst/>
                <a:latin typeface="黑体" panose="02010609060101010101" pitchFamily="2" charset="-122"/>
                <a:ea typeface="黑体" panose="02010609060101010101" pitchFamily="2" charset="-122"/>
              </a:rPr>
              <a:t>生产者将产品存入缓冲区之前，应先</a:t>
            </a:r>
            <a:r>
              <a:rPr kumimoji="1" lang="zh-CN" altLang="en-US" sz="2400" b="0" dirty="0">
                <a:solidFill>
                  <a:srgbClr val="CC6600"/>
                </a:solidFill>
                <a:effectLst/>
                <a:latin typeface="黑体" panose="02010609060101010101" pitchFamily="2" charset="-122"/>
                <a:ea typeface="黑体" panose="02010609060101010101" pitchFamily="2" charset="-122"/>
              </a:rPr>
              <a:t>测试</a:t>
            </a:r>
            <a:r>
              <a:rPr kumimoji="1" lang="zh-CN" altLang="en-US" sz="2400" b="0" dirty="0">
                <a:effectLst/>
                <a:latin typeface="黑体" panose="02010609060101010101" pitchFamily="2" charset="-122"/>
                <a:ea typeface="黑体" panose="02010609060101010101" pitchFamily="2" charset="-122"/>
              </a:rPr>
              <a:t>缓冲区是否空：执行</a:t>
            </a:r>
            <a:r>
              <a:rPr kumimoji="1" lang="en-US" altLang="zh-CN" sz="2400" b="0" dirty="0">
                <a:effectLst/>
                <a:latin typeface="黑体" panose="02010609060101010101" pitchFamily="2" charset="-122"/>
                <a:ea typeface="黑体" panose="02010609060101010101" pitchFamily="2" charset="-122"/>
              </a:rPr>
              <a:t>wait(empty)</a:t>
            </a:r>
            <a:r>
              <a:rPr kumimoji="1" lang="zh-CN" altLang="en-US" sz="2400" b="0" dirty="0">
                <a:effectLst/>
                <a:latin typeface="黑体" panose="02010609060101010101" pitchFamily="2" charset="-122"/>
                <a:ea typeface="黑体" panose="02010609060101010101" pitchFamily="2" charset="-122"/>
              </a:rPr>
              <a:t>操作；离开临界区</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存入产品</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后，应</a:t>
            </a:r>
            <a:r>
              <a:rPr kumimoji="1" lang="zh-CN" altLang="en-US" sz="2400" b="0" dirty="0">
                <a:solidFill>
                  <a:srgbClr val="CC6600"/>
                </a:solidFill>
                <a:effectLst/>
                <a:latin typeface="黑体" panose="02010609060101010101" pitchFamily="2" charset="-122"/>
                <a:ea typeface="黑体" panose="02010609060101010101" pitchFamily="2" charset="-122"/>
              </a:rPr>
              <a:t>通知</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可能会唤醒</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消费者：执行</a:t>
            </a:r>
            <a:r>
              <a:rPr kumimoji="1" lang="en-US" altLang="zh-CN" sz="2400" b="0" dirty="0">
                <a:effectLst/>
                <a:latin typeface="黑体" panose="02010609060101010101" pitchFamily="2" charset="-122"/>
                <a:ea typeface="黑体" panose="02010609060101010101" pitchFamily="2" charset="-122"/>
              </a:rPr>
              <a:t>signal(full)</a:t>
            </a:r>
            <a:r>
              <a:rPr kumimoji="1" lang="zh-CN" altLang="en-US" sz="2400" b="0" dirty="0">
                <a:effectLst/>
                <a:latin typeface="黑体" panose="02010609060101010101" pitchFamily="2" charset="-122"/>
                <a:ea typeface="黑体" panose="02010609060101010101" pitchFamily="2" charset="-122"/>
              </a:rPr>
              <a:t>操作；</a:t>
            </a:r>
            <a:endParaRPr kumimoji="1" lang="en-US" altLang="zh-CN" sz="2400" b="0" dirty="0">
              <a:effectLst/>
              <a:latin typeface="黑体" panose="02010609060101010101" pitchFamily="2" charset="-122"/>
              <a:ea typeface="黑体" panose="02010609060101010101" pitchFamily="2" charset="-122"/>
            </a:endParaRPr>
          </a:p>
          <a:p>
            <a:pPr>
              <a:spcBef>
                <a:spcPct val="10000"/>
              </a:spcBef>
              <a:buClr>
                <a:srgbClr val="0000FF"/>
              </a:buClr>
              <a:buFontTx/>
              <a:buAutoNum type="arabicPeriod"/>
            </a:pPr>
            <a:endParaRPr kumimoji="1" lang="zh-CN" altLang="en-US" sz="2400" b="0" dirty="0">
              <a:effectLst/>
              <a:latin typeface="黑体" panose="02010609060101010101" pitchFamily="2" charset="-122"/>
              <a:ea typeface="黑体" panose="02010609060101010101" pitchFamily="2" charset="-122"/>
            </a:endParaRPr>
          </a:p>
          <a:p>
            <a:pPr>
              <a:spcBef>
                <a:spcPct val="10000"/>
              </a:spcBef>
              <a:buClr>
                <a:srgbClr val="0000FF"/>
              </a:buClr>
              <a:buFontTx/>
              <a:buAutoNum type="arabicPeriod"/>
            </a:pPr>
            <a:r>
              <a:rPr kumimoji="1" lang="zh-CN" altLang="en-US" sz="2400" b="0" dirty="0">
                <a:effectLst/>
                <a:latin typeface="黑体" panose="02010609060101010101" pitchFamily="2" charset="-122"/>
                <a:ea typeface="黑体" panose="02010609060101010101" pitchFamily="2" charset="-122"/>
              </a:rPr>
              <a:t>消费者从缓冲区取产品之前，应先</a:t>
            </a:r>
            <a:r>
              <a:rPr kumimoji="1" lang="zh-CN" altLang="en-US" sz="2400" b="0" dirty="0">
                <a:solidFill>
                  <a:srgbClr val="CC6600"/>
                </a:solidFill>
                <a:effectLst/>
                <a:latin typeface="黑体" panose="02010609060101010101" pitchFamily="2" charset="-122"/>
                <a:ea typeface="黑体" panose="02010609060101010101" pitchFamily="2" charset="-122"/>
              </a:rPr>
              <a:t>测试</a:t>
            </a:r>
            <a:r>
              <a:rPr kumimoji="1" lang="zh-CN" altLang="en-US" sz="2400" b="0" dirty="0">
                <a:effectLst/>
                <a:latin typeface="黑体" panose="02010609060101010101" pitchFamily="2" charset="-122"/>
                <a:ea typeface="黑体" panose="02010609060101010101" pitchFamily="2" charset="-122"/>
              </a:rPr>
              <a:t>缓冲区是否满：执行</a:t>
            </a:r>
            <a:r>
              <a:rPr kumimoji="1" lang="en-US" altLang="zh-CN" sz="2400" b="0" dirty="0">
                <a:effectLst/>
                <a:latin typeface="黑体" panose="02010609060101010101" pitchFamily="2" charset="-122"/>
                <a:ea typeface="黑体" panose="02010609060101010101" pitchFamily="2" charset="-122"/>
              </a:rPr>
              <a:t>wait(full)</a:t>
            </a:r>
            <a:r>
              <a:rPr kumimoji="1" lang="zh-CN" altLang="en-US" sz="2400" b="0" dirty="0">
                <a:effectLst/>
                <a:latin typeface="黑体" panose="02010609060101010101" pitchFamily="2" charset="-122"/>
                <a:ea typeface="黑体" panose="02010609060101010101" pitchFamily="2" charset="-122"/>
              </a:rPr>
              <a:t>操作；离开临界区</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取走产品</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后，应</a:t>
            </a:r>
            <a:r>
              <a:rPr kumimoji="1" lang="zh-CN" altLang="en-US" sz="2400" b="0" dirty="0">
                <a:solidFill>
                  <a:srgbClr val="CC6600"/>
                </a:solidFill>
                <a:effectLst/>
                <a:latin typeface="黑体" panose="02010609060101010101" pitchFamily="2" charset="-122"/>
                <a:ea typeface="黑体" panose="02010609060101010101" pitchFamily="2" charset="-122"/>
              </a:rPr>
              <a:t>通知</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可能会唤醒</a:t>
            </a:r>
            <a:r>
              <a:rPr kumimoji="1" lang="en-US" altLang="zh-CN" sz="2400" b="0" dirty="0">
                <a:effectLst/>
                <a:latin typeface="黑体" panose="02010609060101010101" pitchFamily="2" charset="-122"/>
                <a:ea typeface="黑体" panose="02010609060101010101" pitchFamily="2" charset="-122"/>
              </a:rPr>
              <a:t>)</a:t>
            </a:r>
            <a:r>
              <a:rPr kumimoji="1" lang="zh-CN" altLang="en-US" sz="2400" b="0" dirty="0">
                <a:effectLst/>
                <a:latin typeface="黑体" panose="02010609060101010101" pitchFamily="2" charset="-122"/>
                <a:ea typeface="黑体" panose="02010609060101010101" pitchFamily="2" charset="-122"/>
              </a:rPr>
              <a:t>生产者：执行</a:t>
            </a:r>
            <a:r>
              <a:rPr kumimoji="1" lang="en-US" altLang="zh-CN" sz="2400" b="0" dirty="0">
                <a:effectLst/>
                <a:latin typeface="黑体" panose="02010609060101010101" pitchFamily="2" charset="-122"/>
                <a:ea typeface="黑体" panose="02010609060101010101" pitchFamily="2" charset="-122"/>
              </a:rPr>
              <a:t>signal(empty)</a:t>
            </a:r>
            <a:r>
              <a:rPr kumimoji="1" lang="zh-CN" altLang="en-US" sz="2400" b="0" dirty="0">
                <a:effectLst/>
                <a:latin typeface="黑体" panose="02010609060101010101" pitchFamily="2" charset="-122"/>
                <a:ea typeface="黑体" panose="02010609060101010101" pitchFamily="2" charset="-122"/>
              </a:rPr>
              <a:t>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124930"/>
                                        </p:tgtEl>
                                        <p:attrNameLst>
                                          <p:attrName>style.visibility</p:attrName>
                                        </p:attrNameLst>
                                      </p:cBhvr>
                                      <p:to>
                                        <p:strVal val="visible"/>
                                      </p:to>
                                    </p:set>
                                    <p:anim calcmode="lin" valueType="num">
                                      <p:cBhvr>
                                        <p:cTn id="7" dur="500" fill="hold"/>
                                        <p:tgtEl>
                                          <p:spTgt spid="124930"/>
                                        </p:tgtEl>
                                        <p:attrNameLst>
                                          <p:attrName>ppt_x</p:attrName>
                                        </p:attrNameLst>
                                      </p:cBhvr>
                                      <p:tavLst>
                                        <p:tav tm="0">
                                          <p:val>
                                            <p:strVal val="#ppt_x-#ppt_w/2"/>
                                          </p:val>
                                        </p:tav>
                                        <p:tav tm="100000">
                                          <p:val>
                                            <p:strVal val="#ppt_x"/>
                                          </p:val>
                                        </p:tav>
                                      </p:tavLst>
                                    </p:anim>
                                    <p:anim calcmode="lin" valueType="num">
                                      <p:cBhvr>
                                        <p:cTn id="8" dur="500" fill="hold"/>
                                        <p:tgtEl>
                                          <p:spTgt spid="124930"/>
                                        </p:tgtEl>
                                        <p:attrNameLst>
                                          <p:attrName>ppt_y</p:attrName>
                                        </p:attrNameLst>
                                      </p:cBhvr>
                                      <p:tavLst>
                                        <p:tav tm="0">
                                          <p:val>
                                            <p:strVal val="#ppt_y"/>
                                          </p:val>
                                        </p:tav>
                                        <p:tav tm="100000">
                                          <p:val>
                                            <p:strVal val="#ppt_y"/>
                                          </p:val>
                                        </p:tav>
                                      </p:tavLst>
                                    </p:anim>
                                    <p:anim calcmode="lin" valueType="num">
                                      <p:cBhvr>
                                        <p:cTn id="9" dur="500" fill="hold"/>
                                        <p:tgtEl>
                                          <p:spTgt spid="124930"/>
                                        </p:tgtEl>
                                        <p:attrNameLst>
                                          <p:attrName>ppt_w</p:attrName>
                                        </p:attrNameLst>
                                      </p:cBhvr>
                                      <p:tavLst>
                                        <p:tav tm="0">
                                          <p:val>
                                            <p:fltVal val="0"/>
                                          </p:val>
                                        </p:tav>
                                        <p:tav tm="100000">
                                          <p:val>
                                            <p:strVal val="#ppt_w"/>
                                          </p:val>
                                        </p:tav>
                                      </p:tavLst>
                                    </p:anim>
                                    <p:anim calcmode="lin" valueType="num">
                                      <p:cBhvr>
                                        <p:cTn id="10" dur="500" fill="hold"/>
                                        <p:tgtEl>
                                          <p:spTgt spid="124930"/>
                                        </p:tgtEl>
                                        <p:attrNameLst>
                                          <p:attrName>ppt_h</p:attrName>
                                        </p:attrNameLst>
                                      </p:cBhvr>
                                      <p:tavLst>
                                        <p:tav tm="0">
                                          <p:val>
                                            <p:strVal val="#ppt_h"/>
                                          </p:val>
                                        </p:tav>
                                        <p:tav tm="100000">
                                          <p:val>
                                            <p:strVal val="#ppt_h"/>
                                          </p:val>
                                        </p:tav>
                                      </p:tavLst>
                                    </p:anim>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24931"/>
                                        </p:tgtEl>
                                        <p:attrNameLst>
                                          <p:attrName>style.visibility</p:attrName>
                                        </p:attrNameLst>
                                      </p:cBhvr>
                                      <p:to>
                                        <p:strVal val="visible"/>
                                      </p:to>
                                    </p:set>
                                    <p:animEffect transition="in" filter="wipe(up)">
                                      <p:cBhvr>
                                        <p:cTn id="14" dur="500"/>
                                        <p:tgtEl>
                                          <p:spTgt spid="124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0" grpId="0"/>
      <p:bldP spid="12493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554</TotalTime>
  <Words>17839</Words>
  <Application>Microsoft Office PowerPoint</Application>
  <PresentationFormat>全屏显示(4:3)</PresentationFormat>
  <Paragraphs>1903</Paragraphs>
  <Slides>172</Slides>
  <Notes>36</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1</vt:i4>
      </vt:variant>
      <vt:variant>
        <vt:lpstr>幻灯片标题</vt:lpstr>
      </vt:variant>
      <vt:variant>
        <vt:i4>172</vt:i4>
      </vt:variant>
    </vt:vector>
  </HeadingPairs>
  <TitlesOfParts>
    <vt:vector size="190" baseType="lpstr">
      <vt:lpstr>等线</vt:lpstr>
      <vt:lpstr>仿宋_GB2312</vt:lpstr>
      <vt:lpstr>黑体</vt:lpstr>
      <vt:lpstr>华文楷体</vt:lpstr>
      <vt:lpstr>华文新魏</vt:lpstr>
      <vt:lpstr>华文行楷</vt:lpstr>
      <vt:lpstr>华文中宋</vt:lpstr>
      <vt:lpstr>楷体_GB2312</vt:lpstr>
      <vt:lpstr>宋体</vt:lpstr>
      <vt:lpstr>微软雅黑</vt:lpstr>
      <vt:lpstr>Arial</vt:lpstr>
      <vt:lpstr>Calibri</vt:lpstr>
      <vt:lpstr>Symbol</vt:lpstr>
      <vt:lpstr>Tahoma</vt:lpstr>
      <vt:lpstr>Times New Roman</vt:lpstr>
      <vt:lpstr>Wingdings</vt:lpstr>
      <vt:lpstr>Office 主题​​</vt:lpstr>
      <vt:lpstr>文档</vt:lpstr>
      <vt:lpstr>PowerPoint 演示文稿</vt:lpstr>
      <vt:lpstr>PowerPoint 演示文稿</vt:lpstr>
      <vt:lpstr>PowerPoint 演示文稿</vt:lpstr>
      <vt:lpstr>2.1.1 前趋图定义</vt:lpstr>
      <vt:lpstr>2.1.2  程序的顺序执行及特征 </vt:lpstr>
      <vt:lpstr>PowerPoint 演示文稿</vt:lpstr>
      <vt:lpstr>2.1.3  程序的并发执行</vt:lpstr>
      <vt:lpstr>PowerPoint 演示文稿</vt:lpstr>
      <vt:lpstr>PowerPoint 演示文稿</vt:lpstr>
      <vt:lpstr>PowerPoint 演示文稿</vt:lpstr>
      <vt:lpstr>PowerPoint 演示文稿</vt:lpstr>
      <vt:lpstr>PowerPoint 演示文稿</vt:lpstr>
      <vt:lpstr>多道程序设计对OS的要求</vt:lpstr>
      <vt:lpstr>2.1.4进程的特征和状态</vt:lpstr>
      <vt:lpstr>PowerPoint 演示文稿</vt:lpstr>
      <vt:lpstr>PowerPoint 演示文稿</vt:lpstr>
      <vt:lpstr>进程描述</vt:lpstr>
      <vt:lpstr>PowerPoint 演示文稿</vt:lpstr>
      <vt:lpstr>PowerPoint 演示文稿</vt:lpstr>
      <vt:lpstr> 具有挂起状态的进程状态图</vt:lpstr>
      <vt:lpstr>PowerPoint 演示文稿</vt:lpstr>
      <vt:lpstr>2.1.5进程控制块</vt:lpstr>
      <vt:lpstr>PowerPoint 演示文稿</vt:lpstr>
      <vt:lpstr>PowerPoint 演示文稿</vt:lpstr>
      <vt:lpstr>PowerPoint 演示文稿</vt:lpstr>
      <vt:lpstr>PowerPoint 演示文稿</vt:lpstr>
      <vt:lpstr>PCB—描述信息</vt:lpstr>
      <vt:lpstr>PCB—控制信息</vt:lpstr>
      <vt:lpstr>PCB—记账信息</vt:lpstr>
      <vt:lpstr>PowerPoint 演示文稿</vt:lpstr>
      <vt:lpstr>PowerPoint 演示文稿</vt:lpstr>
      <vt:lpstr>PowerPoint 演示文稿</vt:lpstr>
      <vt:lpstr>openEuler的进程树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2.2.1  进程的创建</vt:lpstr>
      <vt:lpstr>PowerPoint 演示文稿</vt:lpstr>
      <vt:lpstr>PowerPoint 演示文稿</vt:lpstr>
      <vt:lpstr>PowerPoint 演示文稿</vt:lpstr>
      <vt:lpstr>2.2.2  进程的终止</vt:lpstr>
      <vt:lpstr>PowerPoint 演示文稿</vt:lpstr>
      <vt:lpstr>PowerPoint 演示文稿</vt:lpstr>
      <vt:lpstr>PowerPoint 演示文稿</vt:lpstr>
      <vt:lpstr>PowerPoint 演示文稿</vt:lpstr>
      <vt:lpstr>2.2.3  进程的阻塞和唤醒</vt:lpstr>
      <vt:lpstr>PowerPoint 演示文稿</vt:lpstr>
      <vt:lpstr>PowerPoint 演示文稿</vt:lpstr>
      <vt:lpstr>2.2.4  进程的挂起和激活</vt:lpstr>
      <vt:lpstr>PowerPoint 演示文稿</vt:lpstr>
      <vt:lpstr>PowerPoint 演示文稿</vt:lpstr>
      <vt:lpstr>2.3.1  进程同步的基本概念</vt:lpstr>
      <vt:lpstr>PowerPoint 演示文稿</vt:lpstr>
      <vt:lpstr>PowerPoint 演示文稿</vt:lpstr>
      <vt:lpstr>3.  临界区</vt:lpstr>
      <vt:lpstr>PowerPoint 演示文稿</vt:lpstr>
      <vt:lpstr>4.同步机制应遵循的准则 </vt:lpstr>
      <vt:lpstr>2.3.2  信号量机制</vt:lpstr>
      <vt:lpstr>Edsger Wybe Dijkstra</vt:lpstr>
      <vt:lpstr>2.3.2  信号量机制</vt:lpstr>
      <vt:lpstr>信号量的应用 </vt:lpstr>
      <vt:lpstr>PowerPoint 演示文稿</vt:lpstr>
      <vt:lpstr>PowerPoint 演示文稿</vt:lpstr>
      <vt:lpstr>例2.利用信号量来描述下面前趋关系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  记录型信号量 </vt:lpstr>
      <vt:lpstr>PowerPoint 演示文稿</vt:lpstr>
      <vt:lpstr>PowerPoint 演示文稿</vt:lpstr>
      <vt:lpstr>3  AND型信号量</vt:lpstr>
      <vt:lpstr>3  AND型信号量</vt:lpstr>
      <vt:lpstr>描述如下：(不作基本要求) </vt:lpstr>
      <vt:lpstr>4 信号量集</vt:lpstr>
      <vt:lpstr>PowerPoint 演示文稿</vt:lpstr>
      <vt:lpstr>PowerPoint 演示文稿</vt:lpstr>
      <vt:lpstr>PowerPoint 演示文稿</vt:lpstr>
      <vt:lpstr>2.4 经典进程同步问题 </vt:lpstr>
      <vt:lpstr>信号量机制解决进程同步问题的一般方法：</vt:lpstr>
      <vt:lpstr>2.4.1 生产者－消费者问题</vt:lpstr>
      <vt:lpstr>PowerPoint 演示文稿</vt:lpstr>
      <vt:lpstr>进程描述如下：</vt:lpstr>
      <vt:lpstr>分析</vt:lpstr>
      <vt:lpstr>2.4.1  生产者-消费者问题</vt:lpstr>
      <vt:lpstr>最简单的生产者-消费者问题</vt:lpstr>
      <vt:lpstr>PowerPoint 演示文稿</vt:lpstr>
      <vt:lpstr>最简单的生产者-消费者问题</vt:lpstr>
      <vt:lpstr>生产者-消费者问题的第二种特殊情况</vt:lpstr>
      <vt:lpstr>PowerPoint 演示文稿</vt:lpstr>
      <vt:lpstr>PowerPoint 演示文稿</vt:lpstr>
      <vt:lpstr>生产者-消费者问题的一般形式</vt:lpstr>
      <vt:lpstr>PowerPoint 演示文稿</vt:lpstr>
      <vt:lpstr>PowerPoint 演示文稿</vt:lpstr>
      <vt:lpstr>PowerPoint 演示文稿</vt:lpstr>
      <vt:lpstr>PowerPoint 演示文稿</vt:lpstr>
      <vt:lpstr>PowerPoint 演示文稿</vt:lpstr>
      <vt:lpstr>重申信号量解决同步问题的要点</vt:lpstr>
      <vt:lpstr>利用AND信号量解决生产者——消费者问题 </vt:lpstr>
      <vt:lpstr>2.4.2 哲学家进餐问题</vt:lpstr>
      <vt:lpstr>PowerPoint 演示文稿</vt:lpstr>
      <vt:lpstr>PowerPoint 演示文稿</vt:lpstr>
      <vt:lpstr>PowerPoint 演示文稿</vt:lpstr>
      <vt:lpstr>PowerPoint 演示文稿</vt:lpstr>
      <vt:lpstr>PowerPoint 演示文稿</vt:lpstr>
      <vt:lpstr>2.4.3  读者-写者问题</vt:lpstr>
      <vt:lpstr>PowerPoint 演示文稿</vt:lpstr>
      <vt:lpstr>利用记录型信号量机制描述如下: </vt:lpstr>
      <vt:lpstr>PowerPoint 演示文稿</vt:lpstr>
      <vt:lpstr>PowerPoint 演示文稿</vt:lpstr>
      <vt:lpstr>“写者优先”描述如下: </vt:lpstr>
      <vt:lpstr>PowerPoint 演示文稿</vt:lpstr>
      <vt:lpstr>PowerPoint 演示文稿</vt:lpstr>
      <vt:lpstr>PowerPoint 演示文稿</vt:lpstr>
      <vt:lpstr>2.5 管程机制</vt:lpstr>
      <vt:lpstr>PowerPoint 演示文稿</vt:lpstr>
      <vt:lpstr>PowerPoint 演示文稿</vt:lpstr>
      <vt:lpstr>PowerPoint 演示文稿</vt:lpstr>
      <vt:lpstr>2.5.2 利用管程解决生产者——消费者问题 </vt:lpstr>
      <vt:lpstr>PowerPoint 演示文稿</vt:lpstr>
      <vt:lpstr>PowerPoint 演示文稿</vt:lpstr>
      <vt:lpstr>PowerPoint 演示文稿</vt:lpstr>
      <vt:lpstr>2.6 进程通信 </vt:lpstr>
      <vt:lpstr>2.6.1  进程通信的类型</vt:lpstr>
      <vt:lpstr>2.6.1  进程通信的类型</vt:lpstr>
      <vt:lpstr>PowerPoint 演示文稿</vt:lpstr>
      <vt:lpstr>PowerPoint 演示文稿</vt:lpstr>
      <vt:lpstr>PowerPoint 演示文稿</vt:lpstr>
      <vt:lpstr>2.6.2  消息传递通信的实现方法</vt:lpstr>
      <vt:lpstr>PowerPoint 演示文稿</vt:lpstr>
      <vt:lpstr>2.6.2  消息传递通信的实现方法</vt:lpstr>
      <vt:lpstr>PowerPoint 演示文稿</vt:lpstr>
      <vt:lpstr>PowerPoint 演示文稿</vt:lpstr>
      <vt:lpstr>PowerPoint 演示文稿</vt:lpstr>
      <vt:lpstr>2.6.3 消息传递系统实例</vt:lpstr>
      <vt:lpstr>PowerPoint 演示文稿</vt:lpstr>
      <vt:lpstr>PowerPoint 演示文稿</vt:lpstr>
      <vt:lpstr>PowerPoint 演示文稿</vt:lpstr>
      <vt:lpstr>2.7  线程 </vt:lpstr>
      <vt:lpstr>2.7.1  线程的基本概念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2.7.2 线程的同步和通信</vt:lpstr>
      <vt:lpstr>2.7.2 线程的同步和通信</vt:lpstr>
      <vt:lpstr>PowerPoint 演示文稿</vt:lpstr>
      <vt:lpstr>线程的实现</vt:lpstr>
      <vt:lpstr>线程的实现</vt:lpstr>
      <vt:lpstr>内核线程</vt:lpstr>
      <vt:lpstr>内核线程</vt:lpstr>
      <vt:lpstr>PowerPoint 演示文稿</vt:lpstr>
      <vt:lpstr>PowerPoint 演示文稿</vt:lpstr>
      <vt:lpstr>PowerPoint 演示文稿</vt:lpstr>
      <vt:lpstr>PowerPoint 演示文稿</vt:lpstr>
      <vt:lpstr>PowerPoint 演示文稿</vt:lpstr>
      <vt:lpstr>PowerPoint 演示文稿</vt:lpstr>
    </vt:vector>
  </TitlesOfParts>
  <Company>Cellstar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进程与调度 （Processes and Scheduling） </dc:title>
  <dc:creator>Irvin Huang</dc:creator>
  <cp:lastModifiedBy>#ZHANG WEIWEN#</cp:lastModifiedBy>
  <cp:revision>2317</cp:revision>
  <dcterms:created xsi:type="dcterms:W3CDTF">2001-02-15T01:55:00Z</dcterms:created>
  <dcterms:modified xsi:type="dcterms:W3CDTF">2024-02-20T08:12:41Z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1F7F746E1717495F8572A9AAD9BCF144</vt:lpwstr>
  </property>
</Properties>
</file>