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718" r:id="rId3"/>
    <p:sldId id="719" r:id="rId4"/>
    <p:sldId id="1184" r:id="rId5"/>
    <p:sldId id="1171" r:id="rId7"/>
    <p:sldId id="1172" r:id="rId8"/>
    <p:sldId id="1198" r:id="rId9"/>
    <p:sldId id="1185" r:id="rId10"/>
    <p:sldId id="1189" r:id="rId11"/>
    <p:sldId id="1186" r:id="rId12"/>
    <p:sldId id="1187" r:id="rId13"/>
    <p:sldId id="1117" r:id="rId14"/>
    <p:sldId id="721" r:id="rId15"/>
    <p:sldId id="1118" r:id="rId16"/>
    <p:sldId id="724" r:id="rId17"/>
    <p:sldId id="1188" r:id="rId18"/>
    <p:sldId id="725" r:id="rId19"/>
    <p:sldId id="726" r:id="rId20"/>
    <p:sldId id="727" r:id="rId21"/>
    <p:sldId id="728" r:id="rId22"/>
    <p:sldId id="729" r:id="rId23"/>
    <p:sldId id="730" r:id="rId24"/>
    <p:sldId id="1119" r:id="rId25"/>
    <p:sldId id="1191" r:id="rId26"/>
    <p:sldId id="1192" r:id="rId27"/>
    <p:sldId id="1200" r:id="rId28"/>
    <p:sldId id="765" r:id="rId29"/>
    <p:sldId id="766" r:id="rId30"/>
    <p:sldId id="767" r:id="rId31"/>
    <p:sldId id="768" r:id="rId32"/>
    <p:sldId id="769" r:id="rId33"/>
    <p:sldId id="770" r:id="rId34"/>
    <p:sldId id="771" r:id="rId35"/>
    <p:sldId id="772" r:id="rId36"/>
    <p:sldId id="1182" r:id="rId37"/>
    <p:sldId id="773" r:id="rId38"/>
    <p:sldId id="774" r:id="rId39"/>
    <p:sldId id="1199" r:id="rId40"/>
    <p:sldId id="1160" r:id="rId41"/>
    <p:sldId id="1161" r:id="rId42"/>
    <p:sldId id="1162" r:id="rId43"/>
    <p:sldId id="1163" r:id="rId44"/>
    <p:sldId id="1164" r:id="rId45"/>
    <p:sldId id="1165" r:id="rId46"/>
    <p:sldId id="1166" r:id="rId47"/>
    <p:sldId id="1167" r:id="rId48"/>
    <p:sldId id="1168" r:id="rId49"/>
    <p:sldId id="1169" r:id="rId50"/>
    <p:sldId id="1170" r:id="rId51"/>
    <p:sldId id="1120" r:id="rId52"/>
    <p:sldId id="1121" r:id="rId53"/>
    <p:sldId id="1122" r:id="rId54"/>
    <p:sldId id="1123" r:id="rId55"/>
    <p:sldId id="736" r:id="rId56"/>
    <p:sldId id="737" r:id="rId57"/>
    <p:sldId id="738" r:id="rId58"/>
    <p:sldId id="1124" r:id="rId59"/>
    <p:sldId id="1152" r:id="rId60"/>
    <p:sldId id="1154" r:id="rId61"/>
    <p:sldId id="1155" r:id="rId62"/>
    <p:sldId id="1156" r:id="rId63"/>
    <p:sldId id="1153" r:id="rId64"/>
    <p:sldId id="1145" r:id="rId65"/>
    <p:sldId id="1146" r:id="rId66"/>
    <p:sldId id="1147" r:id="rId67"/>
    <p:sldId id="1148" r:id="rId68"/>
    <p:sldId id="1149" r:id="rId69"/>
    <p:sldId id="1150" r:id="rId70"/>
    <p:sldId id="1151" r:id="rId71"/>
    <p:sldId id="1157" r:id="rId72"/>
    <p:sldId id="1193" r:id="rId73"/>
    <p:sldId id="1194" r:id="rId74"/>
    <p:sldId id="1158" r:id="rId75"/>
    <p:sldId id="1159" r:id="rId76"/>
    <p:sldId id="1180" r:id="rId77"/>
    <p:sldId id="1181" r:id="rId78"/>
    <p:sldId id="1125" r:id="rId79"/>
    <p:sldId id="740" r:id="rId80"/>
    <p:sldId id="741" r:id="rId81"/>
    <p:sldId id="1126" r:id="rId82"/>
    <p:sldId id="1127" r:id="rId83"/>
    <p:sldId id="744" r:id="rId84"/>
    <p:sldId id="745" r:id="rId85"/>
    <p:sldId id="746" r:id="rId86"/>
    <p:sldId id="747" r:id="rId87"/>
    <p:sldId id="1128" r:id="rId88"/>
    <p:sldId id="1129" r:id="rId89"/>
    <p:sldId id="751" r:id="rId90"/>
    <p:sldId id="752" r:id="rId91"/>
    <p:sldId id="1130" r:id="rId92"/>
    <p:sldId id="958" r:id="rId93"/>
    <p:sldId id="959" r:id="rId94"/>
    <p:sldId id="801" r:id="rId95"/>
    <p:sldId id="1183" r:id="rId96"/>
    <p:sldId id="960" r:id="rId97"/>
    <p:sldId id="1173" r:id="rId98"/>
    <p:sldId id="1174" r:id="rId99"/>
    <p:sldId id="1175" r:id="rId100"/>
    <p:sldId id="803" r:id="rId101"/>
    <p:sldId id="1176" r:id="rId102"/>
    <p:sldId id="1177" r:id="rId103"/>
    <p:sldId id="1179" r:id="rId104"/>
    <p:sldId id="1178" r:id="rId105"/>
    <p:sldId id="1195" r:id="rId106"/>
    <p:sldId id="1196" r:id="rId107"/>
    <p:sldId id="487" r:id="rId108"/>
    <p:sldId id="1197" r:id="rId109"/>
  </p:sldIdLst>
  <p:sldSz cx="9144000" cy="6858000" type="screen4x3"/>
  <p:notesSz cx="6858000" cy="9144000"/>
  <p:custDataLst>
    <p:tags r:id="rId11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  <a:srgbClr val="CCECFF"/>
    <a:srgbClr val="FFCCCC"/>
    <a:srgbClr val="CCFF66"/>
    <a:srgbClr val="FFFFCC"/>
    <a:srgbClr val="99FF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/>
    <p:restoredTop sz="88029"/>
  </p:normalViewPr>
  <p:slideViewPr>
    <p:cSldViewPr showGuides="1">
      <p:cViewPr varScale="1">
        <p:scale>
          <a:sx n="41" d="100"/>
          <a:sy n="41" d="100"/>
        </p:scale>
        <p:origin x="-2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91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3" Type="http://schemas.openxmlformats.org/officeDocument/2006/relationships/tags" Target="tags/tag1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36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28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39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latin typeface="宋体" panose="02010600030101010101" pitchFamily="2" charset="-122"/>
              </a:rPr>
              <a:t>分配流程：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/>
            <a:endParaRPr lang="zh-CN" altLang="en-US" dirty="0"/>
          </a:p>
        </p:txBody>
      </p:sp>
      <p:sp>
        <p:nvSpPr>
          <p:cNvPr id="1249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25000"/>
              </a:spcBef>
            </a:pPr>
            <a:r>
              <a:rPr lang="en-US" altLang="zh-CN" dirty="0"/>
              <a:t>SSTF</a:t>
            </a:r>
            <a:r>
              <a:rPr lang="zh-CN" altLang="en-US" dirty="0"/>
              <a:t>、</a:t>
            </a:r>
            <a:r>
              <a:rPr lang="en-US" altLang="zh-CN" dirty="0"/>
              <a:t>SCAN</a:t>
            </a:r>
            <a:r>
              <a:rPr lang="zh-CN" altLang="en-US" dirty="0"/>
              <a:t>、</a:t>
            </a:r>
            <a:r>
              <a:rPr lang="en-US" altLang="zh-CN" dirty="0"/>
              <a:t>CSCAN</a:t>
            </a:r>
            <a:r>
              <a:rPr lang="zh-CN" altLang="en-US" dirty="0"/>
              <a:t>等算法，都可能出现磁臂停留在某处不动的情况，例如，有一个或几个进程对某一磁道有较高的访问频率，即这个</a:t>
            </a:r>
            <a:r>
              <a:rPr lang="en-US" altLang="zh-CN" dirty="0"/>
              <a:t>(</a:t>
            </a:r>
            <a:r>
              <a:rPr lang="zh-CN" altLang="en-US" dirty="0"/>
              <a:t>些</a:t>
            </a:r>
            <a:r>
              <a:rPr lang="en-US" altLang="zh-CN" dirty="0"/>
              <a:t>)</a:t>
            </a:r>
            <a:r>
              <a:rPr lang="zh-CN" altLang="en-US" dirty="0"/>
              <a:t>进程对反复请求对某一磁道的</a:t>
            </a:r>
            <a:r>
              <a:rPr lang="en-US" altLang="zh-CN" dirty="0"/>
              <a:t>I/O</a:t>
            </a:r>
            <a:r>
              <a:rPr lang="zh-CN" altLang="en-US" dirty="0"/>
              <a:t>操作，从而垄断了整个磁盘设备。我们把这种现象称为“磁臂粘着”。在高密度磁盘上容易出现次情况。</a:t>
            </a:r>
            <a:endParaRPr lang="zh-CN" altLang="en-US" dirty="0"/>
          </a:p>
          <a:p>
            <a:pPr lvl="0" eaLnBrk="1" hangingPunct="1">
              <a:spcBef>
                <a:spcPct val="25000"/>
              </a:spcBef>
            </a:pP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算法是将磁盘请求队列分成若干个长度为</a:t>
            </a:r>
            <a:r>
              <a:rPr lang="en-US" altLang="zh-CN" dirty="0"/>
              <a:t>N</a:t>
            </a:r>
            <a:r>
              <a:rPr lang="zh-CN" altLang="en-US" dirty="0"/>
              <a:t>的子队列，磁盘调度按</a:t>
            </a:r>
            <a:r>
              <a:rPr lang="en-US" altLang="zh-CN" dirty="0"/>
              <a:t>FCFS</a:t>
            </a:r>
            <a:r>
              <a:rPr lang="zh-CN" altLang="en-US" dirty="0"/>
              <a:t>处理这些队列；处理每个队列时按</a:t>
            </a:r>
            <a:r>
              <a:rPr lang="en-US" altLang="zh-CN" dirty="0"/>
              <a:t>SCAN</a:t>
            </a:r>
            <a:r>
              <a:rPr lang="zh-CN" altLang="en-US" dirty="0"/>
              <a:t>算法。</a:t>
            </a:r>
            <a:endParaRPr lang="zh-CN" altLang="en-US" dirty="0"/>
          </a:p>
          <a:p>
            <a:pPr lvl="0" eaLnBrk="1" hangingPunct="1">
              <a:spcBef>
                <a:spcPct val="25000"/>
              </a:spcBef>
            </a:pPr>
            <a:r>
              <a:rPr lang="en-US" altLang="zh-CN" dirty="0"/>
              <a:t>N</a:t>
            </a:r>
            <a:r>
              <a:rPr lang="zh-CN" altLang="en-US" dirty="0"/>
              <a:t>很大时，</a:t>
            </a:r>
            <a:r>
              <a:rPr lang="en-US" altLang="zh-CN" dirty="0"/>
              <a:t>NStepSACAN</a:t>
            </a:r>
            <a:r>
              <a:rPr lang="zh-CN" altLang="en-US" dirty="0"/>
              <a:t>算法接近</a:t>
            </a:r>
            <a:r>
              <a:rPr lang="en-US" altLang="zh-CN" dirty="0"/>
              <a:t>SCAN</a:t>
            </a:r>
            <a:r>
              <a:rPr lang="zh-CN" altLang="en-US" dirty="0"/>
              <a:t>算法；</a:t>
            </a:r>
            <a:r>
              <a:rPr lang="en-US" altLang="zh-CN" dirty="0"/>
              <a:t>N=1</a:t>
            </a:r>
            <a:r>
              <a:rPr lang="zh-CN" altLang="en-US" dirty="0"/>
              <a:t>时，</a:t>
            </a:r>
            <a:r>
              <a:rPr lang="en-US" altLang="zh-CN" dirty="0"/>
              <a:t>N</a:t>
            </a:r>
            <a:r>
              <a:rPr lang="zh-CN" altLang="en-US" dirty="0"/>
              <a:t>步扫描算法蜕化为</a:t>
            </a:r>
            <a:r>
              <a:rPr lang="en-US" altLang="zh-CN" dirty="0"/>
              <a:t>FCFS</a:t>
            </a:r>
            <a:r>
              <a:rPr lang="zh-CN" altLang="en-US" dirty="0"/>
              <a:t>算法。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 eaLnBrk="1" hangingPunct="1"/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步</a:t>
            </a:r>
            <a:r>
              <a:rPr lang="en-US" altLang="zh-CN" dirty="0"/>
              <a:t>SCAN</a:t>
            </a:r>
            <a:r>
              <a:rPr lang="zh-CN" altLang="en-US" dirty="0"/>
              <a:t>算法的简化。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FSCAN</a:t>
            </a:r>
            <a:r>
              <a:rPr lang="zh-CN" altLang="en-US" dirty="0"/>
              <a:t>算法只将磁盘请求队列分成</a:t>
            </a:r>
            <a:r>
              <a:rPr lang="en-US" altLang="zh-CN" dirty="0"/>
              <a:t>2</a:t>
            </a:r>
            <a:r>
              <a:rPr lang="zh-CN" altLang="en-US" dirty="0"/>
              <a:t>个子队列：一个是由当前所有请求磁盘</a:t>
            </a:r>
            <a:r>
              <a:rPr lang="en-US" altLang="zh-CN" dirty="0"/>
              <a:t>I/O</a:t>
            </a:r>
            <a:r>
              <a:rPr lang="zh-CN" altLang="en-US" dirty="0"/>
              <a:t>的进程形成的队列磁盘调度按</a:t>
            </a:r>
            <a:r>
              <a:rPr lang="en-US" altLang="zh-CN" dirty="0"/>
              <a:t>SCAN</a:t>
            </a:r>
            <a:r>
              <a:rPr lang="zh-CN" altLang="en-US" dirty="0"/>
              <a:t>算法进行。在扫描时，将新出现的请求放入另一个等待处理队列。所有新请求都将被推迟到下一次扫描是处理。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259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69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46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57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67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marL="0" lvl="2" indent="0" eaLnBrk="1" hangingPunct="1"/>
            <a:r>
              <a:rPr lang="zh-CN" altLang="en-US" sz="1800" dirty="0">
                <a:ea typeface="黑体" panose="02010609060101010101" pitchFamily="49" charset="-122"/>
              </a:rPr>
              <a:t>块设备：信息的存取以数据块为单位。用于存储信息。如，磁盘（常采用</a:t>
            </a:r>
            <a:r>
              <a:rPr lang="en-US" altLang="zh-CN" sz="1800" dirty="0">
                <a:ea typeface="黑体" panose="02010609060101010101" pitchFamily="49" charset="-122"/>
              </a:rPr>
              <a:t>DMA</a:t>
            </a:r>
            <a:r>
              <a:rPr lang="zh-CN" altLang="en-US" sz="1800" dirty="0">
                <a:ea typeface="黑体" panose="02010609060101010101" pitchFamily="49" charset="-122"/>
              </a:rPr>
              <a:t>方式）字符设备：信息的基本单位是字符。用于数据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。如，交换式终端（键盘、显示器）、打印机等。（中断驱动方式）打印机、串口</a:t>
            </a:r>
            <a:endParaRPr lang="zh-CN" altLang="en-US" sz="1800" dirty="0">
              <a:ea typeface="黑体" panose="02010609060101010101" pitchFamily="49" charset="-122"/>
            </a:endParaRPr>
          </a:p>
          <a:p>
            <a:pPr lvl="0" eaLnBrk="1" hangingPunct="1"/>
            <a:endParaRPr lang="zh-CN" altLang="en-US" dirty="0"/>
          </a:p>
        </p:txBody>
      </p:sp>
      <p:sp>
        <p:nvSpPr>
          <p:cNvPr id="1177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设备一般由机械部件和电子部件两部分组成，通常将两部分分开，以提供更加模块化和通用化的设计。电子部件称作设备控制器。在个人电脑中，它经常以印刷电路板的形式出现，可以插入计算机的扩展槽中。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0" eaLnBrk="1" hangingPunct="1"/>
            <a:endParaRPr lang="zh-CN" altLang="en-US" dirty="0"/>
          </a:p>
        </p:txBody>
      </p:sp>
      <p:sp>
        <p:nvSpPr>
          <p:cNvPr id="1187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198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208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>
              <a:buFont typeface="Wingdings" panose="05000000000000000000" pitchFamily="2" charset="2"/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部分组成：</a:t>
            </a:r>
            <a:r>
              <a:rPr lang="zh-CN" altLang="en-US" dirty="0"/>
              <a:t> 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主机与</a:t>
            </a:r>
            <a:r>
              <a:rPr lang="en-US" altLang="zh-CN" sz="2400" dirty="0"/>
              <a:t>DMA</a:t>
            </a:r>
            <a:r>
              <a:rPr lang="zh-CN" altLang="en-US" sz="2400" dirty="0">
                <a:latin typeface="宋体" panose="02010600030101010101" pitchFamily="2" charset="-122"/>
              </a:rPr>
              <a:t>控制器的接口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spcBef>
                <a:spcPct val="0"/>
              </a:spcBef>
              <a:buChar char="•"/>
            </a:pPr>
            <a:r>
              <a:rPr lang="en-US" altLang="zh-CN" sz="2400" dirty="0"/>
              <a:t>DMA</a:t>
            </a:r>
            <a:r>
              <a:rPr lang="zh-CN" altLang="en-US" sz="2400" dirty="0">
                <a:latin typeface="宋体" panose="02010600030101010101" pitchFamily="2" charset="-122"/>
              </a:rPr>
              <a:t>控制器与块设备的接口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spcBef>
                <a:spcPct val="0"/>
              </a:spcBef>
              <a:buChar char="•"/>
            </a:pPr>
            <a:r>
              <a:rPr lang="en-US" altLang="zh-CN" sz="2400" dirty="0"/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控制逻辑</a:t>
            </a:r>
            <a:r>
              <a:rPr lang="zh-CN" altLang="en-US" dirty="0"/>
              <a:t> </a:t>
            </a:r>
            <a:endParaRPr lang="zh-CN" altLang="en-US" dirty="0"/>
          </a:p>
          <a:p>
            <a:pPr lvl="0" eaLnBrk="1" hangingPunct="1">
              <a:buChar char="•"/>
            </a:pPr>
            <a:endParaRPr lang="zh-CN" altLang="en-US" dirty="0"/>
          </a:p>
        </p:txBody>
      </p:sp>
      <p:sp>
        <p:nvSpPr>
          <p:cNvPr id="1218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b="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b="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214313"/>
            <a:ext cx="2157413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14313"/>
            <a:ext cx="6321425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93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203700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51388" y="1125538"/>
            <a:ext cx="4203700" cy="5006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93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95288" y="1125538"/>
            <a:ext cx="8559800" cy="5006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93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203700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203700" cy="5006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288" y="1196975"/>
            <a:ext cx="4171950" cy="48958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196975"/>
            <a:ext cx="4173537" cy="2371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721100"/>
            <a:ext cx="4173537" cy="2371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2037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125538"/>
            <a:ext cx="4203700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93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8559800" cy="5006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66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0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3.xml"/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8.xml"/><Relationship Id="rId1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1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71513" y="547688"/>
            <a:ext cx="7821612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800" dirty="0">
                <a:latin typeface="楷体_GB2312" pitchFamily="49" charset="-122"/>
              </a:rPr>
              <a:t>第</a:t>
            </a:r>
            <a:r>
              <a:rPr lang="en-US" altLang="zh-CN" sz="4800" dirty="0">
                <a:latin typeface="楷体_GB2312" pitchFamily="49" charset="-122"/>
              </a:rPr>
              <a:t>6</a:t>
            </a:r>
            <a:r>
              <a:rPr lang="zh-CN" altLang="en-US" sz="4800" dirty="0">
                <a:latin typeface="楷体_GB2312" pitchFamily="49" charset="-122"/>
              </a:rPr>
              <a:t>章  输入输出系统 </a:t>
            </a:r>
            <a:endParaRPr lang="zh-CN" altLang="en-US" sz="4800" dirty="0">
              <a:latin typeface="楷体_GB2312" pitchFamily="49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1276350" y="1652588"/>
            <a:ext cx="6680200" cy="43322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10000"/>
              </a:spcBef>
              <a:buNone/>
            </a:pPr>
            <a:r>
              <a:rPr lang="en-US" altLang="zh-CN" u="sng" dirty="0">
                <a:solidFill>
                  <a:srgbClr val="0000FF"/>
                </a:solidFill>
                <a:hlinkClick r:id="rId1" action="ppaction://hlinksldjump"/>
              </a:rPr>
              <a:t>6.1  I/O</a:t>
            </a:r>
            <a:r>
              <a:rPr lang="zh-CN" altLang="en-US" u="sng" dirty="0">
                <a:solidFill>
                  <a:srgbClr val="0000FF"/>
                </a:solidFill>
                <a:hlinkClick r:id="rId1" action="ppaction://hlinksldjump"/>
              </a:rPr>
              <a:t>系统</a:t>
            </a:r>
            <a:r>
              <a:rPr lang="zh-CN" altLang="en-US" u="sng" dirty="0">
                <a:solidFill>
                  <a:srgbClr val="0000FF"/>
                </a:solidFill>
              </a:rPr>
              <a:t>的功能、模型和接口</a:t>
            </a:r>
            <a:endParaRPr lang="en-US" altLang="zh-CN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u="sng" dirty="0">
                <a:solidFill>
                  <a:srgbClr val="0000FF"/>
                </a:solidFill>
              </a:rPr>
              <a:t>6.2  I/O</a:t>
            </a:r>
            <a:r>
              <a:rPr lang="zh-CN" altLang="en-US" u="sng" dirty="0">
                <a:solidFill>
                  <a:srgbClr val="0000FF"/>
                </a:solidFill>
              </a:rPr>
              <a:t>设备和设备控制器</a:t>
            </a:r>
            <a:endParaRPr lang="en-US" altLang="zh-CN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u="sng" dirty="0">
                <a:solidFill>
                  <a:srgbClr val="0000FF"/>
                </a:solidFill>
              </a:rPr>
              <a:t>6.3 </a:t>
            </a:r>
            <a:r>
              <a:rPr lang="zh-CN" altLang="en-US" u="sng" dirty="0">
                <a:solidFill>
                  <a:srgbClr val="0000FF"/>
                </a:solidFill>
              </a:rPr>
              <a:t>中断机构和中断处理程序</a:t>
            </a:r>
            <a:endParaRPr lang="en-US" altLang="zh-CN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u="sng" dirty="0">
                <a:solidFill>
                  <a:srgbClr val="0000FF"/>
                </a:solidFill>
              </a:rPr>
              <a:t>6.4 </a:t>
            </a:r>
            <a:r>
              <a:rPr lang="zh-CN" altLang="en-US" u="sng" dirty="0">
                <a:solidFill>
                  <a:srgbClr val="0000FF"/>
                </a:solidFill>
              </a:rPr>
              <a:t>设备驱动程序</a:t>
            </a:r>
            <a:endParaRPr lang="en-US" altLang="zh-CN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u="sng" dirty="0">
                <a:solidFill>
                  <a:srgbClr val="0000FF"/>
                </a:solidFill>
              </a:rPr>
              <a:t>6.5 </a:t>
            </a:r>
            <a:r>
              <a:rPr lang="zh-CN" altLang="en-US" u="sng" dirty="0">
                <a:solidFill>
                  <a:srgbClr val="0000FF"/>
                </a:solidFill>
              </a:rPr>
              <a:t>与设备无关的</a:t>
            </a:r>
            <a:r>
              <a:rPr lang="en-US" altLang="zh-CN" u="sng" dirty="0">
                <a:solidFill>
                  <a:srgbClr val="0000FF"/>
                </a:solidFill>
              </a:rPr>
              <a:t>I/O</a:t>
            </a:r>
            <a:r>
              <a:rPr lang="zh-CN" altLang="en-US" u="sng" dirty="0">
                <a:solidFill>
                  <a:srgbClr val="0000FF"/>
                </a:solidFill>
              </a:rPr>
              <a:t>软件</a:t>
            </a:r>
            <a:endParaRPr lang="zh-CN" altLang="en-US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dirty="0">
                <a:hlinkClick r:id="" action="ppaction://noaction"/>
              </a:rPr>
              <a:t>6.6  </a:t>
            </a:r>
            <a:r>
              <a:rPr lang="zh-CN" altLang="en-US" u="sng" dirty="0">
                <a:solidFill>
                  <a:srgbClr val="0000FF"/>
                </a:solidFill>
              </a:rPr>
              <a:t>用户层的</a:t>
            </a:r>
            <a:r>
              <a:rPr lang="en-US" altLang="zh-CN" u="sng" dirty="0">
                <a:solidFill>
                  <a:srgbClr val="0000FF"/>
                </a:solidFill>
              </a:rPr>
              <a:t>I/O</a:t>
            </a:r>
            <a:r>
              <a:rPr lang="zh-CN" altLang="en-US" u="sng" dirty="0">
                <a:solidFill>
                  <a:srgbClr val="0000FF"/>
                </a:solidFill>
              </a:rPr>
              <a:t>软件</a:t>
            </a:r>
            <a:endParaRPr lang="zh-CN" altLang="en-US" u="sng" dirty="0">
              <a:solidFill>
                <a:srgbClr val="0000FF"/>
              </a:solidFill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dirty="0">
                <a:hlinkClick r:id="" action="ppaction://noaction"/>
              </a:rPr>
              <a:t>6.7  </a:t>
            </a:r>
            <a:r>
              <a:rPr lang="zh-CN" altLang="en-US" dirty="0">
                <a:hlinkClick r:id="" action="ppaction://noaction"/>
              </a:rPr>
              <a:t>缓冲区管理</a:t>
            </a:r>
            <a:endParaRPr lang="zh-CN" altLang="en-US" dirty="0"/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CN" dirty="0">
                <a:hlinkClick r:id="rId2" action="ppaction://hlinksldjump"/>
              </a:rPr>
              <a:t>6.8  </a:t>
            </a:r>
            <a:r>
              <a:rPr lang="zh-CN" altLang="en-US" dirty="0">
                <a:hlinkClick r:id="rId2" action="ppaction://hlinksldjump"/>
              </a:rPr>
              <a:t>磁盘存储器的性能和调度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用户程序发出磁盘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请求后，系统的正确处理流程是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________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全国试题）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．用户程序→系统调用处理程序→中断处理程序→设备驱动程序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．用户程序→系统调用处理程序→设备驱动程序→中断处理程序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．用户程序→设备驱动程序→系统调用处理程序→中断处理程序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．用户程序→设备驱动程序→中断处理程序→系统调用处理程序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Text Box 4"/>
          <p:cNvSpPr txBox="1"/>
          <p:nvPr/>
        </p:nvSpPr>
        <p:spPr>
          <a:xfrm>
            <a:off x="539750" y="2012950"/>
            <a:ext cx="820737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   3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</a:rPr>
              <a:t>扫描（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SCAN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</a:rPr>
              <a:t>）算法 </a:t>
            </a:r>
            <a:endParaRPr lang="zh-CN" altLang="en-US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pic>
        <p:nvPicPr>
          <p:cNvPr id="10547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2589213"/>
            <a:ext cx="2735262" cy="331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6" name="Text Box 10"/>
          <p:cNvSpPr txBox="1"/>
          <p:nvPr/>
        </p:nvSpPr>
        <p:spPr>
          <a:xfrm>
            <a:off x="4464050" y="5103813"/>
            <a:ext cx="4321175" cy="1420812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获得了较好性能，又能防止“饥饿”现象。被广泛应用于大、中、小计算机系统和网络中的磁盘调度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477" name="Oval 11"/>
          <p:cNvSpPr/>
          <p:nvPr/>
        </p:nvSpPr>
        <p:spPr>
          <a:xfrm>
            <a:off x="2771775" y="5613400"/>
            <a:ext cx="719138" cy="358775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5478" name="矩形 10"/>
          <p:cNvSpPr/>
          <p:nvPr/>
        </p:nvSpPr>
        <p:spPr>
          <a:xfrm>
            <a:off x="908050" y="419100"/>
            <a:ext cx="718185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若递交给磁盘驱动程序的磁盘柱面请求按到达时间顺序分别是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，设磁头初始处于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柱面，则平均寻道长度为多少？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5479" name="Text Box 3"/>
          <p:cNvSpPr txBox="1"/>
          <p:nvPr/>
        </p:nvSpPr>
        <p:spPr>
          <a:xfrm>
            <a:off x="4430713" y="2552700"/>
            <a:ext cx="4389437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25000"/>
              </a:spcBef>
            </a:pP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1800" dirty="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49" charset="-122"/>
              </a:rPr>
              <a:t>要求磁头臂仅仅沿一个方向移动</a:t>
            </a: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，并在途中满足所有未完成的请求，直到它到达这个方向上的最后一个磁道，或者在这个方向上没有别的请求为止。</a:t>
            </a:r>
            <a:endParaRPr lang="en-US" altLang="zh-CN" sz="1800" dirty="0">
              <a:solidFill>
                <a:srgbClr val="000066"/>
              </a:solidFill>
              <a:latin typeface="楷体_GB2312" pitchFamily="49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（</a:t>
            </a:r>
            <a:r>
              <a:rPr lang="en-US" altLang="zh-CN" sz="1800" dirty="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）</a:t>
            </a:r>
            <a:r>
              <a:rPr lang="zh-CN" altLang="en-US" sz="1800" dirty="0">
                <a:solidFill>
                  <a:srgbClr val="FF0000"/>
                </a:solidFill>
                <a:latin typeface="楷体_GB2312" pitchFamily="49" charset="-122"/>
              </a:rPr>
              <a:t>然后倒转服务方向</a:t>
            </a: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，沿相反方向扫描，同样按顺序完成所有请求。</a:t>
            </a:r>
            <a:endParaRPr lang="zh-CN" altLang="en-US" sz="1800" dirty="0">
              <a:solidFill>
                <a:srgbClr val="000066"/>
              </a:solidFill>
              <a:latin typeface="楷体_GB2312" pitchFamily="49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由于这种算法中，磁头移动的规律颇似电梯的运行，因而又常被称为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电梯调度算法</a:t>
            </a:r>
            <a:r>
              <a:rPr lang="zh-CN" altLang="en-US" sz="1800" dirty="0">
                <a:solidFill>
                  <a:srgbClr val="000066"/>
                </a:solidFill>
                <a:latin typeface="楷体_GB2312" pitchFamily="49" charset="-122"/>
              </a:rPr>
              <a:t>。 </a:t>
            </a:r>
            <a:endParaRPr lang="zh-CN" altLang="en-US" sz="1800" dirty="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ext Box 5"/>
          <p:cNvSpPr txBox="1"/>
          <p:nvPr/>
        </p:nvSpPr>
        <p:spPr>
          <a:xfrm>
            <a:off x="998538" y="2024063"/>
            <a:ext cx="3867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4.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循环扫描（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CSCAN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）算法 </a:t>
            </a:r>
            <a:endParaRPr lang="zh-CN" altLang="en-US" dirty="0">
              <a:solidFill>
                <a:srgbClr val="000099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0649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2600325"/>
            <a:ext cx="2952750" cy="331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500" name="Text Box 10"/>
          <p:cNvSpPr txBox="1"/>
          <p:nvPr/>
        </p:nvSpPr>
        <p:spPr>
          <a:xfrm>
            <a:off x="2951163" y="6164263"/>
            <a:ext cx="3600450" cy="50482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构成循环，进行循环扫描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01" name="Oval 12"/>
          <p:cNvSpPr/>
          <p:nvPr/>
        </p:nvSpPr>
        <p:spPr>
          <a:xfrm>
            <a:off x="3205163" y="5624513"/>
            <a:ext cx="717550" cy="358775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502" name="矩形 10"/>
          <p:cNvSpPr/>
          <p:nvPr/>
        </p:nvSpPr>
        <p:spPr>
          <a:xfrm>
            <a:off x="908050" y="419100"/>
            <a:ext cx="718185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若递交给磁盘驱动程序的磁盘柱面请求按到达时间顺序分别是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，设磁头初始处于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柱面，则平均寻道长度为多少？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6503" name="矩形 1"/>
          <p:cNvSpPr/>
          <p:nvPr/>
        </p:nvSpPr>
        <p:spPr>
          <a:xfrm>
            <a:off x="4481513" y="2416175"/>
            <a:ext cx="4140200" cy="374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10000"/>
              </a:spcBef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SCAN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存在这样的问题：当磁头刚从里向外移动而越过某个磁道时，恰好有一个进程请求访问此磁道，这时，该进程必须等待，待磁头继续从里向外，然后再从外向里扫描完所有要访问的磁道后，才处理该进程的请求，致使该进程的请求被大大地延迟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为了减少这种延迟，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CSCAN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算法规定磁头单向扫描，例如只是从里向外扫描，当磁头移动到最外磁道并访问后，立即快速移动到最里的欲访问的磁道，亦即将最大磁道号紧接着最小磁道号。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Text Box 8"/>
          <p:cNvSpPr txBox="1"/>
          <p:nvPr/>
        </p:nvSpPr>
        <p:spPr>
          <a:xfrm>
            <a:off x="539750" y="630238"/>
            <a:ext cx="820737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3.NStepSCAN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</a:rPr>
              <a:t>算法 </a:t>
            </a:r>
            <a:endParaRPr lang="zh-CN" altLang="en-US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781321" name="Text Box 9"/>
          <p:cNvSpPr txBox="1"/>
          <p:nvPr/>
        </p:nvSpPr>
        <p:spPr>
          <a:xfrm>
            <a:off x="5003800" y="630238"/>
            <a:ext cx="2182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4. FSCAN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算法 </a:t>
            </a:r>
            <a:endParaRPr lang="zh-CN" altLang="en-US" dirty="0">
              <a:solidFill>
                <a:srgbClr val="000099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7524" name="Text Box 10"/>
          <p:cNvSpPr txBox="1"/>
          <p:nvPr/>
        </p:nvSpPr>
        <p:spPr>
          <a:xfrm>
            <a:off x="323850" y="1304925"/>
            <a:ext cx="3960813" cy="4154488"/>
          </a:xfrm>
          <a:prstGeom prst="rect">
            <a:avLst/>
          </a:prstGeom>
          <a:noFill/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算法是将磁盘请求队列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分成若干个长度为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的子队列，磁盘调度将按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FCFS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算法依次处理这些子队列。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而每处理一个队列时又是按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算法，对一个队列处理完后，再处理其他队列。当正在处理某子队列时，若又出现新的磁盘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请求，将新请求进程放入其他队列，这样就可避免出现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粘着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现象。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 </a:t>
            </a:r>
            <a:endParaRPr lang="zh-CN" altLang="en-US" dirty="0">
              <a:latin typeface="仿宋_GB2312" pitchFamily="49" charset="-122"/>
              <a:ea typeface="仿宋_GB2312" pitchFamily="49" charset="-122"/>
              <a:sym typeface="Wingdings" panose="05000000000000000000" pitchFamily="2" charset="2"/>
            </a:endParaRPr>
          </a:p>
        </p:txBody>
      </p:sp>
      <p:sp>
        <p:nvSpPr>
          <p:cNvPr id="781323" name="Text Box 11"/>
          <p:cNvSpPr txBox="1"/>
          <p:nvPr/>
        </p:nvSpPr>
        <p:spPr>
          <a:xfrm>
            <a:off x="4643438" y="1296988"/>
            <a:ext cx="4176712" cy="4156075"/>
          </a:xfrm>
          <a:prstGeom prst="rect">
            <a:avLst/>
          </a:prstGeom>
          <a:noFill/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算法实质上是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算法的简化，即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FSCAN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只将磁盘请求队列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分成两个子队列。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一个是由当前所有请求磁盘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的进程形成的队列，由磁盘调度按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SCAN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算法进行处理。在扫描期间，将新出现的所有请求磁盘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的进程，放入另一个等待处理的请求队列。这样，所有的新请求都将被推迟到下一次扫描时处理。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1" grpId="0"/>
      <p:bldP spid="78132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08547" name="文本框 3"/>
          <p:cNvSpPr txBox="1"/>
          <p:nvPr/>
        </p:nvSpPr>
        <p:spPr>
          <a:xfrm>
            <a:off x="323850" y="620713"/>
            <a:ext cx="8496300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6.8.1 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假设磁头当前位于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105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道，正在向磁道号增加的方向移动。现有一个磁道访问请求序列：为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35,45,12,68,110,180,170,195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。采用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SCAN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调度（电梯调度）算法得到的磁道访问序列是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________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2009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全国试题）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110,170,180,195,68,45,35,12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110,68,45,35,12,170,180,195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110,170,180,195,12,35,45,68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12,35,45,68,110,170,180,195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09571" name="矩形 2"/>
          <p:cNvSpPr/>
          <p:nvPr/>
        </p:nvSpPr>
        <p:spPr>
          <a:xfrm>
            <a:off x="484188" y="512763"/>
            <a:ext cx="8243887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若干个等待访问磁盘者依次要访问的柱面为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，假设每移动一个柱面需要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毫秒时间，移动臂当前位于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号柱面，请按下列算法分别计算为完成上述各次访问总共花费的寻找时间。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）先来先服务算法；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）最短寻找时间优先算法。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9572" name="矩形 3"/>
          <p:cNvSpPr/>
          <p:nvPr/>
        </p:nvSpPr>
        <p:spPr>
          <a:xfrm>
            <a:off x="896938" y="3284538"/>
            <a:ext cx="7416800" cy="304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）采用先来先服务算法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调度顺序为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总寻道长度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=20+24+4+36+76+68+64=292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即总寻道时间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=292*3=876(ms)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）最短寻找时间优先算法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调度顺序为：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总寻道长度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=0+4+24+8+8+72+4=120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总寻道时间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=120*3=360(ms)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250825" y="1449388"/>
            <a:ext cx="8620125" cy="27813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lnSpc>
                <a:spcPct val="140000"/>
              </a:lnSpc>
            </a:pPr>
            <a:r>
              <a:rPr lang="en-US" altLang="zh-CN" sz="2400" dirty="0"/>
              <a:t>4. </a:t>
            </a:r>
            <a:r>
              <a:rPr lang="zh-CN" altLang="en-US" sz="2400" dirty="0"/>
              <a:t>与设备无关性的基本含义是什么</a:t>
            </a:r>
            <a:r>
              <a:rPr lang="en-US" altLang="zh-CN" sz="2400" dirty="0"/>
              <a:t>? </a:t>
            </a:r>
            <a:r>
              <a:rPr lang="zh-CN" altLang="en-US" sz="2400" dirty="0"/>
              <a:t>为什么要设置该层</a:t>
            </a:r>
            <a:r>
              <a:rPr lang="en-US" altLang="zh-CN" sz="2400" dirty="0"/>
              <a:t>?</a:t>
            </a:r>
            <a:br>
              <a:rPr lang="en-US" altLang="zh-CN" sz="2400" dirty="0"/>
            </a:br>
            <a:r>
              <a:rPr lang="en-US" altLang="zh-CN" sz="2400" dirty="0"/>
              <a:t>16. </a:t>
            </a:r>
            <a:r>
              <a:rPr lang="zh-CN" altLang="en-US" sz="2400" dirty="0"/>
              <a:t>有哪几种</a:t>
            </a:r>
            <a:r>
              <a:rPr lang="en-US" altLang="zh-CN" sz="2400" dirty="0"/>
              <a:t>I/O</a:t>
            </a:r>
            <a:r>
              <a:rPr lang="zh-CN" altLang="en-US" sz="2400" dirty="0"/>
              <a:t>控制方式</a:t>
            </a:r>
            <a:r>
              <a:rPr lang="en-US" altLang="zh-CN" sz="2400" dirty="0"/>
              <a:t>? </a:t>
            </a:r>
            <a:r>
              <a:rPr lang="zh-CN" altLang="en-US" sz="2400" dirty="0"/>
              <a:t>各适用于何种场合</a:t>
            </a:r>
            <a:r>
              <a:rPr lang="en-US" altLang="zh-CN" sz="2400" dirty="0"/>
              <a:t>?</a:t>
            </a:r>
            <a:br>
              <a:rPr lang="en-US" altLang="zh-CN" sz="2400" dirty="0"/>
            </a:br>
            <a:r>
              <a:rPr lang="en-US" altLang="zh-CN" sz="2400" dirty="0"/>
              <a:t>18. </a:t>
            </a:r>
            <a:r>
              <a:rPr lang="zh-CN" altLang="en-US" sz="2400" dirty="0"/>
              <a:t>为何要引入与设备的无关性</a:t>
            </a:r>
            <a:r>
              <a:rPr lang="en-US" altLang="zh-CN" sz="2400" dirty="0"/>
              <a:t>? </a:t>
            </a:r>
            <a:r>
              <a:rPr lang="zh-CN" altLang="en-US" sz="2400" dirty="0"/>
              <a:t>如何实现设备的独立性</a:t>
            </a:r>
            <a:r>
              <a:rPr lang="en-US" altLang="zh-CN" sz="2400" dirty="0"/>
              <a:t>?</a:t>
            </a:r>
            <a:br>
              <a:rPr lang="en-US" altLang="zh-CN" sz="2400" dirty="0"/>
            </a:br>
            <a:r>
              <a:rPr lang="en-US" altLang="zh-CN" sz="2400" dirty="0"/>
              <a:t>21. </a:t>
            </a:r>
            <a:r>
              <a:rPr lang="zh-CN" altLang="en-US" sz="2400" dirty="0"/>
              <a:t>何谓设备虚拟</a:t>
            </a:r>
            <a:r>
              <a:rPr lang="en-US" altLang="zh-CN" sz="2400" dirty="0"/>
              <a:t>? </a:t>
            </a:r>
            <a:r>
              <a:rPr lang="zh-CN" altLang="en-US" sz="2400" dirty="0"/>
              <a:t>实现设备虚拟时所依赖的关键技术是什么</a:t>
            </a:r>
            <a:r>
              <a:rPr lang="en-US" altLang="zh-CN" sz="2400" dirty="0"/>
              <a:t>? </a:t>
            </a:r>
            <a:br>
              <a:rPr lang="en-US" altLang="zh-CN" sz="2400" dirty="0"/>
            </a:br>
            <a:r>
              <a:rPr lang="zh-CN" altLang="en-US" sz="2400" dirty="0"/>
              <a:t>　</a:t>
            </a:r>
            <a:endParaRPr lang="en-US" altLang="zh-CN" sz="24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25850" y="873125"/>
            <a:ext cx="1042988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261938" y="800100"/>
            <a:ext cx="8620125" cy="5267325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sz="2800" dirty="0"/>
              <a:t>A</a:t>
            </a:r>
            <a:r>
              <a:rPr lang="zh-CN" altLang="en-US" sz="2800" dirty="0"/>
              <a:t>、假设一个可移动磁头的磁盘具有</a:t>
            </a:r>
            <a:r>
              <a:rPr lang="en-US" altLang="zh-CN" sz="2800" dirty="0"/>
              <a:t>200</a:t>
            </a:r>
            <a:r>
              <a:rPr lang="zh-CN" altLang="en-US" sz="2800" dirty="0"/>
              <a:t>个磁道</a:t>
            </a:r>
            <a:r>
              <a:rPr lang="en-US" altLang="zh-CN" sz="2800" dirty="0"/>
              <a:t>,</a:t>
            </a:r>
            <a:r>
              <a:rPr lang="zh-CN" altLang="en-US" sz="2800" dirty="0"/>
              <a:t>其编号为</a:t>
            </a:r>
            <a:r>
              <a:rPr lang="en-US" altLang="zh-CN" sz="2800" dirty="0"/>
              <a:t>0~199,</a:t>
            </a:r>
            <a:r>
              <a:rPr lang="zh-CN" altLang="en-US" sz="2800" dirty="0"/>
              <a:t>当前位于第</a:t>
            </a:r>
            <a:r>
              <a:rPr lang="en-US" altLang="zh-CN" sz="2800" dirty="0"/>
              <a:t>143</a:t>
            </a:r>
            <a:r>
              <a:rPr lang="zh-CN" altLang="en-US" sz="2800" dirty="0"/>
              <a:t>道，假设系统当前</a:t>
            </a:r>
            <a:r>
              <a:rPr lang="en-US" altLang="zh-CN" sz="2800" dirty="0"/>
              <a:t>I/O</a:t>
            </a:r>
            <a:r>
              <a:rPr lang="zh-CN" altLang="en-US" sz="2800" dirty="0"/>
              <a:t>请求队列如下</a:t>
            </a:r>
            <a:r>
              <a:rPr lang="en-US" altLang="zh-CN" sz="2800" dirty="0"/>
              <a:t>:</a:t>
            </a:r>
            <a:br>
              <a:rPr lang="zh-CN" altLang="en-US" sz="2800" dirty="0"/>
            </a:br>
            <a:r>
              <a:rPr lang="en-US" altLang="zh-CN" sz="2800" dirty="0"/>
              <a:t> 86,147,91,177,94,150,102,175,130 </a:t>
            </a:r>
            <a:br>
              <a:rPr lang="zh-CN" altLang="en-US" sz="2800" dirty="0"/>
            </a:br>
            <a:r>
              <a:rPr lang="zh-CN" altLang="en-US" sz="2800" dirty="0"/>
              <a:t>试对以下的磁盘</a:t>
            </a:r>
            <a:r>
              <a:rPr lang="en-US" altLang="zh-CN" sz="2800" dirty="0"/>
              <a:t>I/O</a:t>
            </a:r>
            <a:r>
              <a:rPr lang="zh-CN" altLang="en-US" sz="2800" dirty="0"/>
              <a:t>调度算法而言</a:t>
            </a:r>
            <a:r>
              <a:rPr lang="en-US" altLang="zh-CN" sz="2800" dirty="0"/>
              <a:t>,</a:t>
            </a:r>
            <a:r>
              <a:rPr lang="zh-CN" altLang="en-US" sz="2800" dirty="0"/>
              <a:t>满足以上请求队列</a:t>
            </a:r>
            <a:r>
              <a:rPr lang="en-US" altLang="zh-CN" sz="2800" dirty="0"/>
              <a:t>,</a:t>
            </a:r>
            <a:r>
              <a:rPr lang="zh-CN" altLang="en-US" sz="2800" dirty="0"/>
              <a:t>磁头寻道顺序如何</a:t>
            </a:r>
            <a:r>
              <a:rPr lang="en-US" altLang="zh-CN" sz="2800" dirty="0"/>
              <a:t>? </a:t>
            </a:r>
            <a:r>
              <a:rPr lang="zh-CN" altLang="en-US" sz="2800" dirty="0"/>
              <a:t>寻道总长度是多少 ？</a:t>
            </a:r>
            <a:br>
              <a:rPr lang="zh-CN" altLang="en-US" sz="2800" dirty="0"/>
            </a:br>
            <a:r>
              <a:rPr lang="en-US" altLang="zh-CN" sz="2800" dirty="0"/>
              <a:t>(1) </a:t>
            </a:r>
            <a:r>
              <a:rPr lang="zh-CN" altLang="en-US" sz="2800" dirty="0"/>
              <a:t>先来先服务算法</a:t>
            </a:r>
            <a:r>
              <a:rPr lang="en-US" altLang="zh-CN" sz="2800" dirty="0"/>
              <a:t>(FCFS) </a:t>
            </a:r>
            <a:br>
              <a:rPr lang="en-US" altLang="zh-CN" sz="2800" dirty="0"/>
            </a:br>
            <a:r>
              <a:rPr lang="en-US" altLang="zh-CN" sz="2800" dirty="0"/>
              <a:t>(2) </a:t>
            </a:r>
            <a:r>
              <a:rPr lang="zh-CN" altLang="en-US" sz="2800" dirty="0"/>
              <a:t>最短寻道时间优先调度</a:t>
            </a:r>
            <a:r>
              <a:rPr lang="en-US" altLang="zh-CN" sz="2800" dirty="0"/>
              <a:t>(SSTF) </a:t>
            </a:r>
            <a:br>
              <a:rPr lang="en-US" altLang="zh-CN" sz="2800" dirty="0"/>
            </a:br>
            <a:r>
              <a:rPr lang="en-US" altLang="zh-CN" sz="2800" dirty="0"/>
              <a:t>(3) </a:t>
            </a:r>
            <a:r>
              <a:rPr lang="zh-CN" altLang="en-US" sz="2800" dirty="0"/>
              <a:t>扫描算法</a:t>
            </a:r>
            <a:r>
              <a:rPr lang="en-US" altLang="zh-CN" sz="2800" dirty="0"/>
              <a:t>(SCAN) </a:t>
            </a:r>
            <a:br>
              <a:rPr lang="en-US" altLang="zh-CN" sz="2800" dirty="0"/>
            </a:br>
            <a:r>
              <a:rPr lang="en-US" altLang="zh-CN" sz="2800" dirty="0"/>
              <a:t>(4) </a:t>
            </a:r>
            <a:r>
              <a:rPr lang="zh-CN" altLang="en-US" sz="2800" dirty="0"/>
              <a:t>循环扫描算法</a:t>
            </a:r>
            <a:r>
              <a:rPr lang="en-US" altLang="zh-CN" sz="2800" dirty="0"/>
              <a:t> (CSCAN)</a:t>
            </a:r>
            <a:br>
              <a:rPr lang="zh-CN" altLang="en-US" sz="2800" dirty="0"/>
            </a:br>
            <a:r>
              <a:rPr lang="en-US" altLang="zh-CN" sz="2800" dirty="0"/>
              <a:t> 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079"/>
          <p:cNvSpPr txBox="1"/>
          <p:nvPr/>
        </p:nvSpPr>
        <p:spPr>
          <a:xfrm>
            <a:off x="3451225" y="5494338"/>
            <a:ext cx="4932363" cy="1195387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39" name="Text Box 2079"/>
          <p:cNvSpPr txBox="1"/>
          <p:nvPr/>
        </p:nvSpPr>
        <p:spPr>
          <a:xfrm>
            <a:off x="3454400" y="4068763"/>
            <a:ext cx="4933950" cy="11938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Text Box 2079"/>
          <p:cNvSpPr txBox="1"/>
          <p:nvPr/>
        </p:nvSpPr>
        <p:spPr>
          <a:xfrm>
            <a:off x="3454400" y="1247775"/>
            <a:ext cx="4933950" cy="1195388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1" name="Text Box 2056"/>
          <p:cNvSpPr txBox="1"/>
          <p:nvPr/>
        </p:nvSpPr>
        <p:spPr>
          <a:xfrm>
            <a:off x="468313" y="247650"/>
            <a:ext cx="6551612" cy="5175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eaLnBrk="1" hangingPunct="1"/>
            <a:r>
              <a:rPr lang="en-US" altLang="zh-CN" sz="4000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6.2  I/O</a:t>
            </a:r>
            <a:r>
              <a:rPr lang="zh-CN" altLang="en-US" sz="4000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设备和设备控制器</a:t>
            </a:r>
            <a:endParaRPr lang="zh-CN" altLang="en-US" sz="4000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4342" name="Text Box 2058"/>
          <p:cNvSpPr txBox="1"/>
          <p:nvPr/>
        </p:nvSpPr>
        <p:spPr>
          <a:xfrm>
            <a:off x="827088" y="944563"/>
            <a:ext cx="1512887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rgbClr val="0066FF"/>
              </a:buClr>
              <a:buFont typeface="Times New Roman" panose="02020603050405020304" pitchFamily="18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3" name="Text Box 2059"/>
          <p:cNvSpPr txBox="1"/>
          <p:nvPr/>
        </p:nvSpPr>
        <p:spPr>
          <a:xfrm>
            <a:off x="971550" y="1698625"/>
            <a:ext cx="2232025" cy="4000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按速度分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4" name="Text Box 2078"/>
          <p:cNvSpPr txBox="1"/>
          <p:nvPr/>
        </p:nvSpPr>
        <p:spPr>
          <a:xfrm>
            <a:off x="935038" y="3108325"/>
            <a:ext cx="2303462" cy="4000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按信息交换单位分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5" name="Text Box 2079"/>
          <p:cNvSpPr txBox="1"/>
          <p:nvPr/>
        </p:nvSpPr>
        <p:spPr>
          <a:xfrm>
            <a:off x="3454400" y="2643188"/>
            <a:ext cx="4933950" cy="11938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6" name="Text Box 2081"/>
          <p:cNvSpPr txBox="1"/>
          <p:nvPr/>
        </p:nvSpPr>
        <p:spPr>
          <a:xfrm>
            <a:off x="906463" y="4465638"/>
            <a:ext cx="2305050" cy="4000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按共享属性分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7" name="AutoShape 2084"/>
          <p:cNvSpPr/>
          <p:nvPr/>
        </p:nvSpPr>
        <p:spPr>
          <a:xfrm>
            <a:off x="5356225" y="5051425"/>
            <a:ext cx="287338" cy="144463"/>
          </a:xfrm>
          <a:prstGeom prst="rightArrow">
            <a:avLst>
              <a:gd name="adj1" fmla="val 50000"/>
              <a:gd name="adj2" fmla="val 4970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8" name="AutoShape 2086"/>
          <p:cNvSpPr/>
          <p:nvPr/>
        </p:nvSpPr>
        <p:spPr>
          <a:xfrm>
            <a:off x="576263" y="2174875"/>
            <a:ext cx="93662" cy="4117975"/>
          </a:xfrm>
          <a:prstGeom prst="leftBrace">
            <a:avLst>
              <a:gd name="adj1" fmla="val 16833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9" name="矩形 1"/>
          <p:cNvSpPr/>
          <p:nvPr/>
        </p:nvSpPr>
        <p:spPr>
          <a:xfrm>
            <a:off x="2592388" y="1257300"/>
            <a:ext cx="55435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低速：几～几百字节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秒。键盘，鼠标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中速：几千～几万字节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秒。打印机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高速：数百千～数十兆字节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秒。磁盘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4350" name="矩形 2"/>
          <p:cNvSpPr/>
          <p:nvPr/>
        </p:nvSpPr>
        <p:spPr>
          <a:xfrm>
            <a:off x="2584450" y="2690813"/>
            <a:ext cx="5832475" cy="106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块设备：以数据块为单位。磁盘（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方式）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字符设备：以字符为单位。键盘、显示器、打印机、串口（中断方式）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51" name="矩形 3"/>
          <p:cNvSpPr/>
          <p:nvPr/>
        </p:nvSpPr>
        <p:spPr>
          <a:xfrm>
            <a:off x="2735263" y="4075113"/>
            <a:ext cx="4572000" cy="124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独占设备：如临界资源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共享设备：如磁盘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2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虚拟设备：独占      共享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52" name="Text Box 2081"/>
          <p:cNvSpPr txBox="1"/>
          <p:nvPr/>
        </p:nvSpPr>
        <p:spPr>
          <a:xfrm>
            <a:off x="938213" y="5824538"/>
            <a:ext cx="2305050" cy="4000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按使用特性分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53" name="文本框 16"/>
          <p:cNvSpPr txBox="1"/>
          <p:nvPr/>
        </p:nvSpPr>
        <p:spPr>
          <a:xfrm>
            <a:off x="2555875" y="5494338"/>
            <a:ext cx="4932363" cy="1058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存储型设备、输入型设备（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外设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主机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）、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输出型设备（主机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外设）、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输入输出型设备（交互型设备）</a:t>
            </a: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dirty="0"/>
              <a:t>2.</a:t>
            </a:r>
            <a:r>
              <a:rPr lang="en-US" altLang="zh-CN" sz="3200" dirty="0">
                <a:latin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</a:rPr>
              <a:t>设备与控制器之间的接口 </a:t>
            </a:r>
            <a:endParaRPr lang="zh-CN" altLang="en-US" sz="3200" dirty="0">
              <a:latin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284163" y="1143000"/>
            <a:ext cx="8670925" cy="40354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通常设备并不直接与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通信，而是与设备控制器通信，故设备和设备控制器间应有接口，该接口中包含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类信号：数据信号、控制信号、状态信号。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数据信号线</a:t>
            </a:r>
            <a:r>
              <a:rPr lang="en-US" altLang="zh-CN" sz="2000" b="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设备和控制器之间传送数据。 </a:t>
            </a:r>
            <a:endParaRPr lang="zh-CN" altLang="en-US" sz="20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控制信号线</a:t>
            </a:r>
            <a:r>
              <a:rPr lang="en-US" altLang="zh-CN" sz="2000" b="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规定了设备要执行的操作。如，读、写、磁头移动等操作。 </a:t>
            </a:r>
            <a:endParaRPr lang="zh-CN" altLang="en-US" sz="20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状态信号线</a:t>
            </a:r>
            <a:r>
              <a:rPr lang="en-US" altLang="zh-CN" sz="2000" b="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0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指示设备当前的状态。如，正在读（或写）、读（写）完成等。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5365" name="Rectangle 4"/>
          <p:cNvSpPr/>
          <p:nvPr/>
        </p:nvSpPr>
        <p:spPr>
          <a:xfrm>
            <a:off x="3048000" y="27955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5366" name="Group 5"/>
          <p:cNvGrpSpPr/>
          <p:nvPr/>
        </p:nvGrpSpPr>
        <p:grpSpPr>
          <a:xfrm>
            <a:off x="1214438" y="4225925"/>
            <a:ext cx="6764337" cy="2017713"/>
            <a:chOff x="402" y="781"/>
            <a:chExt cx="4261" cy="1271"/>
          </a:xfrm>
        </p:grpSpPr>
        <p:sp>
          <p:nvSpPr>
            <p:cNvPr id="15367" name="Rectangle 6"/>
            <p:cNvSpPr/>
            <p:nvPr/>
          </p:nvSpPr>
          <p:spPr>
            <a:xfrm>
              <a:off x="3645" y="1096"/>
              <a:ext cx="838" cy="17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缓冲   转换器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Rectangle 7"/>
            <p:cNvSpPr/>
            <p:nvPr/>
          </p:nvSpPr>
          <p:spPr>
            <a:xfrm>
              <a:off x="3645" y="1400"/>
              <a:ext cx="838" cy="17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控制逻辑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Rectangle 8"/>
            <p:cNvSpPr/>
            <p:nvPr/>
          </p:nvSpPr>
          <p:spPr>
            <a:xfrm>
              <a:off x="3472" y="1010"/>
              <a:ext cx="1191" cy="6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0" name="Rectangle 9"/>
            <p:cNvSpPr/>
            <p:nvPr/>
          </p:nvSpPr>
          <p:spPr>
            <a:xfrm>
              <a:off x="2244" y="1019"/>
              <a:ext cx="418" cy="55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控制器与设备接口</a:t>
              </a:r>
              <a:endParaRPr lang="zh-CN" altLang="en-US" sz="14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Rectangle 10"/>
            <p:cNvSpPr/>
            <p:nvPr/>
          </p:nvSpPr>
          <p:spPr>
            <a:xfrm>
              <a:off x="1550" y="981"/>
              <a:ext cx="1207" cy="6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72" name="Line 11"/>
            <p:cNvSpPr/>
            <p:nvPr/>
          </p:nvSpPr>
          <p:spPr>
            <a:xfrm flipH="1">
              <a:off x="2651" y="1184"/>
              <a:ext cx="99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3" name="Line 12"/>
            <p:cNvSpPr/>
            <p:nvPr/>
          </p:nvSpPr>
          <p:spPr>
            <a:xfrm flipH="1">
              <a:off x="2659" y="1428"/>
              <a:ext cx="9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4" name="Line 13"/>
            <p:cNvSpPr/>
            <p:nvPr/>
          </p:nvSpPr>
          <p:spPr>
            <a:xfrm>
              <a:off x="2659" y="1523"/>
              <a:ext cx="9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5" name="Text Box 14"/>
            <p:cNvSpPr txBox="1"/>
            <p:nvPr/>
          </p:nvSpPr>
          <p:spPr>
            <a:xfrm>
              <a:off x="2761" y="1018"/>
              <a:ext cx="72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数据信号线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Text Box 15"/>
            <p:cNvSpPr txBox="1"/>
            <p:nvPr/>
          </p:nvSpPr>
          <p:spPr>
            <a:xfrm>
              <a:off x="2762" y="1256"/>
              <a:ext cx="72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状态信号线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16"/>
            <p:cNvSpPr txBox="1"/>
            <p:nvPr/>
          </p:nvSpPr>
          <p:spPr>
            <a:xfrm>
              <a:off x="2762" y="1532"/>
              <a:ext cx="72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控制信号线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Text Box 17"/>
            <p:cNvSpPr txBox="1"/>
            <p:nvPr/>
          </p:nvSpPr>
          <p:spPr>
            <a:xfrm>
              <a:off x="1712" y="781"/>
              <a:ext cx="87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设备控制器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Text Box 18"/>
            <p:cNvSpPr txBox="1"/>
            <p:nvPr/>
          </p:nvSpPr>
          <p:spPr>
            <a:xfrm>
              <a:off x="3559" y="828"/>
              <a:ext cx="970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I/O</a:t>
              </a: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设备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Rectangle 19"/>
            <p:cNvSpPr/>
            <p:nvPr/>
          </p:nvSpPr>
          <p:spPr>
            <a:xfrm>
              <a:off x="402" y="963"/>
              <a:ext cx="553" cy="64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CPU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AutoShape 20"/>
            <p:cNvSpPr/>
            <p:nvPr/>
          </p:nvSpPr>
          <p:spPr>
            <a:xfrm>
              <a:off x="955" y="1176"/>
              <a:ext cx="584" cy="236"/>
            </a:xfrm>
            <a:prstGeom prst="leftRightArrow">
              <a:avLst>
                <a:gd name="adj1" fmla="val 50000"/>
                <a:gd name="adj2" fmla="val 4949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382" name="Text Box 21"/>
            <p:cNvSpPr txBox="1"/>
            <p:nvPr/>
          </p:nvSpPr>
          <p:spPr>
            <a:xfrm>
              <a:off x="1065" y="1067"/>
              <a:ext cx="363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总线</a:t>
              </a:r>
              <a:endParaRPr lang="zh-CN" altLang="en-US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Text Box 22"/>
            <p:cNvSpPr txBox="1"/>
            <p:nvPr/>
          </p:nvSpPr>
          <p:spPr>
            <a:xfrm>
              <a:off x="1413" y="1846"/>
              <a:ext cx="2335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设备与控制器间的接口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73238"/>
            <a:ext cx="8532813" cy="4606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命令，控制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设备工作，解放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设备之间的接口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接收和识别命令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数据交换：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数据寄存器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设备状态的了解和报告：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状态寄存器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地址识别：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通过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ea"/>
              </a:rPr>
              <a:t>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地址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ea"/>
              </a:rPr>
              <a:t>”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与设备通信，设备控制器应能识别它所控制的设备地址以及其各寄存器的地址。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数据缓冲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AutoNum type="circleNumDbPlai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差错控制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6387" name="Text Box 10"/>
          <p:cNvSpPr txBox="1"/>
          <p:nvPr/>
        </p:nvSpPr>
        <p:spPr>
          <a:xfrm>
            <a:off x="250825" y="1125538"/>
            <a:ext cx="446563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设备控制器的基本功能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6.2.1  </a:t>
            </a:r>
            <a:r>
              <a:rPr lang="zh-CN" altLang="en-US" sz="3600" dirty="0"/>
              <a:t>设备控制器 </a:t>
            </a:r>
            <a:endParaRPr lang="zh-CN" altLang="en-US" sz="36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</a:rPr>
              <a:t>设备控制器的组成</a:t>
            </a:r>
            <a:endParaRPr lang="zh-CN" altLang="en-US" sz="32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5410200" cy="457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000" b="0" dirty="0">
                <a:ea typeface="黑体" panose="02010609060101010101" pitchFamily="49" charset="-122"/>
              </a:rPr>
              <a:t>由</a:t>
            </a:r>
            <a:r>
              <a:rPr lang="en-US" altLang="zh-CN" sz="2000" b="0" dirty="0"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ea typeface="黑体" panose="02010609060101010101" pitchFamily="49" charset="-122"/>
              </a:rPr>
              <a:t>部分组成，如图</a:t>
            </a:r>
            <a:r>
              <a:rPr lang="en-US" altLang="zh-CN" sz="2000" b="0" dirty="0">
                <a:ea typeface="黑体" panose="02010609060101010101" pitchFamily="49" charset="-122"/>
              </a:rPr>
              <a:t>5-2</a:t>
            </a:r>
            <a:r>
              <a:rPr lang="zh-CN" altLang="en-US" sz="2000" b="0" dirty="0">
                <a:ea typeface="黑体" panose="02010609060101010101" pitchFamily="49" charset="-122"/>
              </a:rPr>
              <a:t>所示。</a:t>
            </a:r>
            <a:endParaRPr lang="zh-CN" altLang="en-US" sz="2000" b="0" dirty="0">
              <a:ea typeface="黑体" panose="02010609060101010101" pitchFamily="49" charset="-122"/>
            </a:endParaRPr>
          </a:p>
        </p:txBody>
      </p:sp>
      <p:sp>
        <p:nvSpPr>
          <p:cNvPr id="17413" name="Rectangle 4"/>
          <p:cNvSpPr/>
          <p:nvPr/>
        </p:nvSpPr>
        <p:spPr>
          <a:xfrm>
            <a:off x="3014663" y="2605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7414" name="Picture 5" descr="OS图5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447800"/>
            <a:ext cx="5837238" cy="3087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Text Box 6"/>
          <p:cNvSpPr txBox="1"/>
          <p:nvPr/>
        </p:nvSpPr>
        <p:spPr>
          <a:xfrm>
            <a:off x="1008063" y="4681538"/>
            <a:ext cx="723582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各类寄存器：数据、状态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信号线：数据线、地址线、控制线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逻辑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用于实现对设备的控制，完成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、设备的通信</a:t>
            </a:r>
            <a:endParaRPr lang="zh-CN" altLang="en-US" sz="18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7416" name="Text Box 7"/>
          <p:cNvSpPr txBox="1"/>
          <p:nvPr/>
        </p:nvSpPr>
        <p:spPr>
          <a:xfrm>
            <a:off x="1223963" y="5732463"/>
            <a:ext cx="6781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en-US" altLang="zh-CN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处理机利用</a:t>
            </a:r>
            <a:r>
              <a:rPr lang="en-US" altLang="zh-CN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逻辑向控制器发送</a:t>
            </a:r>
            <a:r>
              <a:rPr lang="en-US" altLang="zh-CN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命令； </a:t>
            </a:r>
            <a:endParaRPr lang="zh-CN" altLang="en-US" sz="2000" b="0" dirty="0">
              <a:solidFill>
                <a:srgbClr val="0033CC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buClr>
                <a:srgbClr val="0033CC"/>
              </a:buClr>
              <a:buFont typeface="Wingdings" panose="05000000000000000000" pitchFamily="2" charset="2"/>
              <a:buChar char="§"/>
            </a:pPr>
            <a:r>
              <a:rPr lang="zh-CN" altLang="en-US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000" b="0" dirty="0">
                <a:solidFill>
                  <a:srgbClr val="0033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逻辑对收到的命令进行译码（包括地址译码）</a:t>
            </a:r>
            <a:endParaRPr lang="zh-CN" altLang="en-US" sz="2000" b="0" dirty="0">
              <a:solidFill>
                <a:srgbClr val="0033CC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6.2.2 </a:t>
            </a:r>
            <a:r>
              <a:rPr lang="zh-CN" altLang="en-US" dirty="0"/>
              <a:t>内存映像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9563" y="1235075"/>
            <a:ext cx="4681537" cy="28829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数据从内存到控制器的两种方法</a:t>
            </a:r>
            <a:endParaRPr lang="zh-CN" altLang="en-US" sz="4000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1F05E3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利用特定的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 </a:t>
            </a:r>
            <a:endParaRPr lang="zh-CN" altLang="en-US" sz="3600" dirty="0"/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早期的计算机中，包括大型计算机，为实现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和设备控制器之间的通信，为每个控制寄存器分配一个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端口访问内存和控制器需要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两种不同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的指令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访问控制器：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io-store cpu-reg,dev-no,dev-reg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访问内存：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store cpu-reg,k </a:t>
            </a:r>
            <a:endParaRPr lang="en-US" altLang="zh-CN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18437" name="Picture 4" descr="6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638" y="1235075"/>
            <a:ext cx="3984625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文本框 6"/>
          <p:cNvSpPr txBox="1"/>
          <p:nvPr/>
        </p:nvSpPr>
        <p:spPr>
          <a:xfrm>
            <a:off x="323850" y="4181475"/>
            <a:ext cx="8578850" cy="206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rgbClr val="1F05E3"/>
                </a:solidFill>
                <a:latin typeface="Wingdings" panose="05000000000000000000" pitchFamily="2" charset="2"/>
              </a:rPr>
              <a:t>Ø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内存映像 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在编址上不再区分内存单元地址和设备控制器中的寄存器地址，都采用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。当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值处于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范围时，被认为是内存地址，若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时，被认为是某个控制器的寄存器地址</a:t>
            </a:r>
            <a:endParaRPr lang="en-US" altLang="zh-CN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统一了内存和控制器的访问方法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统一为</a:t>
            </a:r>
            <a:r>
              <a:rPr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store cpu-reg,k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6.2.3   I/O</a:t>
            </a:r>
            <a:r>
              <a:rPr lang="zh-CN" altLang="en-US" dirty="0"/>
              <a:t>通道</a:t>
            </a:r>
            <a:endParaRPr lang="en-US" altLang="zh-CN" dirty="0"/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．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通道设备的引入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通道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具有执行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指令的能力，并且通过执行通道程序来控制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操作。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引入目的：承担原来由</a:t>
            </a:r>
            <a:r>
              <a:rPr lang="en-US" altLang="zh-CN" sz="2800" dirty="0"/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处理的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任务，把</a:t>
            </a:r>
            <a:r>
              <a:rPr lang="en-US" altLang="zh-CN" sz="2800" dirty="0"/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从繁忙的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任务中解脱出来。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通道与</a:t>
            </a:r>
            <a:r>
              <a:rPr lang="en-US" altLang="zh-CN" sz="2800" dirty="0"/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共享内存，有自己的总线。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/>
              <a:t> </a:t>
            </a:r>
            <a:r>
              <a:rPr lang="en-US" altLang="zh-CN" sz="2800" dirty="0"/>
              <a:t>CPU</a:t>
            </a:r>
            <a:r>
              <a:rPr lang="zh-CN" altLang="en-US" sz="2800" dirty="0"/>
              <a:t>只需发送</a:t>
            </a:r>
            <a:r>
              <a:rPr lang="en-US" altLang="zh-CN" sz="2800" dirty="0"/>
              <a:t>I/O</a:t>
            </a:r>
            <a:r>
              <a:rPr lang="zh-CN" altLang="en-US" sz="2800" dirty="0"/>
              <a:t>命令给通道，通道建立通道程序，并执行通道程序完成</a:t>
            </a:r>
            <a:r>
              <a:rPr lang="en-US" altLang="zh-CN" sz="2800" dirty="0"/>
              <a:t>I/O</a:t>
            </a:r>
            <a:r>
              <a:rPr lang="zh-CN" altLang="en-US" sz="2800" dirty="0"/>
              <a:t>任务。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6.2.3   I/O</a:t>
            </a:r>
            <a:r>
              <a:rPr lang="zh-CN" altLang="en-US" dirty="0"/>
              <a:t>通道</a:t>
            </a:r>
            <a:endParaRPr lang="zh-CN" altLang="en-US" dirty="0"/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7543800" cy="1981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>
                <a:latin typeface="宋体" panose="02010600030101010101" pitchFamily="2" charset="-122"/>
              </a:rPr>
              <a:t>．通道类型</a:t>
            </a:r>
            <a:r>
              <a:rPr lang="zh-CN" altLang="en-US" dirty="0"/>
              <a:t> </a:t>
            </a:r>
            <a:endParaRPr lang="zh-CN" altLang="en-US" dirty="0"/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可分</a:t>
            </a:r>
            <a:r>
              <a:rPr lang="en-US" altLang="zh-CN" dirty="0"/>
              <a:t>3</a:t>
            </a:r>
            <a:r>
              <a:rPr lang="zh-CN" altLang="en-US" dirty="0">
                <a:latin typeface="宋体" panose="02010600030101010101" pitchFamily="2" charset="-122"/>
              </a:rPr>
              <a:t>类：</a:t>
            </a:r>
            <a:r>
              <a:rPr lang="zh-CN" altLang="en-US" dirty="0"/>
              <a:t> 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）字节多路通道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0485" name="Rectangle 4"/>
          <p:cNvSpPr/>
          <p:nvPr/>
        </p:nvSpPr>
        <p:spPr>
          <a:xfrm>
            <a:off x="2214563" y="2214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0486" name="Picture 5" descr="OS图5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708275"/>
            <a:ext cx="6132513" cy="315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3"/>
          <p:cNvSpPr>
            <a:spLocks noGrp="1" noChangeArrowheads="1"/>
          </p:cNvSpPr>
          <p:nvPr/>
        </p:nvSpPr>
        <p:spPr bwMode="auto">
          <a:xfrm>
            <a:off x="250825" y="6207125"/>
            <a:ext cx="8642350" cy="50482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05E3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Times New Roman" panose="02020603050405020304" pitchFamily="18" charset="0"/>
              <a:buChar char="٭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F05E3"/>
              </a:buClr>
              <a:buFont typeface="Times New Roman" panose="02020603050405020304" pitchFamily="18" charset="0"/>
              <a:buChar char="▪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Tx/>
              <a:buFont typeface="Times New Roman" panose="02020603050405020304" pitchFamily="18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各子通道以时间片轮转方式共享通道，适用于低、中速设备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通道类型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395288" y="1441450"/>
            <a:ext cx="8559800" cy="46878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>
                <a:solidFill>
                  <a:srgbClr val="996600"/>
                </a:solidFill>
              </a:rPr>
              <a:t>2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）数组选择通道</a:t>
            </a:r>
            <a:endParaRPr lang="zh-CN" altLang="en-US" dirty="0">
              <a:solidFill>
                <a:srgbClr val="9966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它虽然可以连接多台高速设备，但在一段时间内只能控制一台设备进行数据传送。（多个设备不能同时使用通道）</a:t>
            </a:r>
            <a:r>
              <a:rPr lang="en-US" altLang="zh-CN" sz="2400" b="0" dirty="0"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传送数据块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无子通道，仅一主通道，某时间由某设备独占，适于高速设备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但通道未共享，利用率低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996600"/>
                </a:solidFill>
              </a:rPr>
              <a:t>3</a:t>
            </a:r>
            <a:r>
              <a:rPr lang="zh-CN" altLang="en-US" dirty="0">
                <a:solidFill>
                  <a:srgbClr val="996600"/>
                </a:solidFill>
                <a:latin typeface="宋体" panose="02010600030101010101" pitchFamily="2" charset="-122"/>
              </a:rPr>
              <a:t>）数组多路通道</a:t>
            </a:r>
            <a:endParaRPr lang="zh-CN" altLang="en-US" b="0" dirty="0">
              <a:solidFill>
                <a:srgbClr val="9966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不是以时间片方式，而是“按需分配”，综合了前面</a:t>
            </a:r>
            <a:r>
              <a:rPr lang="en-US" altLang="zh-CN" sz="2400" dirty="0"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种通道类型的优点。是前面两种的结合。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瓶颈问题 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1600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单通路</a:t>
            </a:r>
            <a:r>
              <a:rPr lang="en-US" altLang="zh-CN" sz="2400" dirty="0"/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系统（如图</a:t>
            </a:r>
            <a:r>
              <a:rPr lang="en-US" altLang="zh-CN" sz="2400" dirty="0"/>
              <a:t>5-4</a:t>
            </a:r>
            <a:r>
              <a:rPr lang="zh-CN" altLang="en-US" sz="2400" dirty="0">
                <a:latin typeface="宋体" panose="02010600030101010101" pitchFamily="2" charset="-122"/>
              </a:rPr>
              <a:t>），通道成为瓶颈。在图</a:t>
            </a:r>
            <a:r>
              <a:rPr lang="en-US" altLang="zh-CN" sz="2400" dirty="0"/>
              <a:t>5-4</a:t>
            </a:r>
            <a:r>
              <a:rPr lang="zh-CN" altLang="en-US" sz="2400" dirty="0">
                <a:latin typeface="宋体" panose="02010600030101010101" pitchFamily="2" charset="-122"/>
              </a:rPr>
              <a:t>中，为了启动设备</a:t>
            </a:r>
            <a:r>
              <a:rPr lang="en-US" altLang="zh-CN" sz="2400" dirty="0"/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，必须用通道</a:t>
            </a:r>
            <a:r>
              <a:rPr lang="en-US" altLang="zh-CN" sz="24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和控制器</a:t>
            </a:r>
            <a:r>
              <a:rPr lang="en-US" altLang="zh-CN" sz="24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，但若这两者已被设备</a:t>
            </a:r>
            <a:r>
              <a:rPr lang="en-US" altLang="zh-CN" sz="2400" dirty="0"/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占用，必然无法启动设备</a:t>
            </a:r>
            <a:r>
              <a:rPr lang="en-US" altLang="zh-CN" sz="2400" dirty="0"/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。类似地，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r>
              <a:rPr lang="zh-CN" altLang="en-US" sz="2400" dirty="0">
                <a:latin typeface="宋体" panose="02010600030101010101" pitchFamily="2" charset="-122"/>
              </a:rPr>
              <a:t>，这就是由于通道不足而造成的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瓶颈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现象。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22533" name="Rectangle 4"/>
          <p:cNvSpPr/>
          <p:nvPr/>
        </p:nvSpPr>
        <p:spPr>
          <a:xfrm>
            <a:off x="2743200" y="21907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2534" name="Picture 5" descr="OS图5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611438"/>
            <a:ext cx="5484813" cy="3713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6.1  I/O</a:t>
            </a:r>
            <a:r>
              <a:rPr lang="zh-CN" altLang="en-US" dirty="0">
                <a:latin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474663" y="1203325"/>
            <a:ext cx="8339137" cy="49291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系统是用于实现数据的输入、输出及数据存储的系统。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</a:rPr>
              <a:t>包括：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dirty="0">
                <a:latin typeface="宋体" panose="02010600030101010101" pitchFamily="2" charset="-122"/>
              </a:rPr>
              <a:t>直接用于</a:t>
            </a:r>
            <a:r>
              <a:rPr lang="en-US" altLang="zh-CN" sz="2800" dirty="0">
                <a:latin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和存储数据的设备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 sz="2800" dirty="0">
                <a:latin typeface="宋体" panose="02010600030101010101" pitchFamily="2" charset="-122"/>
              </a:rPr>
              <a:t>相应的设备控制器和高速总线 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sz="2800" dirty="0">
                <a:latin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通道（</a:t>
            </a:r>
            <a:r>
              <a:rPr lang="en-US" altLang="zh-CN" sz="2800" dirty="0">
                <a:latin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专用处理机）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大、中型计算机系统中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瓶颈问题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615950" y="1125538"/>
            <a:ext cx="8339138" cy="12430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解决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>
                <a:latin typeface="宋体" panose="02010600030101010101" pitchFamily="2" charset="-122"/>
              </a:rPr>
              <a:t>瓶颈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latin typeface="宋体" panose="02010600030101010101" pitchFamily="2" charset="-122"/>
              </a:rPr>
              <a:t>问题的最有效方法，是采用复联方式，增加通路而不增加通道。</a:t>
            </a:r>
            <a:endParaRPr lang="zh-CN" altLang="en-US" dirty="0"/>
          </a:p>
        </p:txBody>
      </p:sp>
      <p:sp>
        <p:nvSpPr>
          <p:cNvPr id="23557" name="Rectangle 4"/>
          <p:cNvSpPr/>
          <p:nvPr/>
        </p:nvSpPr>
        <p:spPr>
          <a:xfrm>
            <a:off x="2747963" y="27098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3558" name="Picture 5" descr="OS图5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0313" y="2665413"/>
            <a:ext cx="6567487" cy="2589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矩形 1"/>
          <p:cNvSpPr/>
          <p:nvPr/>
        </p:nvSpPr>
        <p:spPr>
          <a:xfrm>
            <a:off x="776288" y="5589588"/>
            <a:ext cx="745331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把一个设备连接到多个控制器上，一个控制器又连接到多个通道上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6.2.4    </a:t>
            </a:r>
            <a:r>
              <a:rPr lang="zh-CN" altLang="en-US" dirty="0"/>
              <a:t>总线系统 </a:t>
            </a:r>
            <a:endParaRPr lang="zh-CN" altLang="en-US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381000" y="1066800"/>
            <a:ext cx="8574088" cy="272256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计算机系统中的</a:t>
            </a:r>
            <a:r>
              <a:rPr lang="en-US" altLang="zh-CN" sz="2800" dirty="0"/>
              <a:t>CPU</a:t>
            </a:r>
            <a:r>
              <a:rPr lang="zh-CN" altLang="en-US" sz="2800" dirty="0">
                <a:latin typeface="宋体" panose="02010600030101010101" pitchFamily="2" charset="-122"/>
              </a:rPr>
              <a:t>、存储器、各种</a:t>
            </a:r>
            <a:r>
              <a:rPr lang="en-US" altLang="zh-CN" sz="2800" dirty="0"/>
              <a:t>I/O</a:t>
            </a:r>
            <a:r>
              <a:rPr lang="zh-CN" altLang="en-US" sz="2800" dirty="0">
                <a:latin typeface="宋体" panose="02010600030101010101" pitchFamily="2" charset="-122"/>
              </a:rPr>
              <a:t>设备之间的联系，都是通过总线来实现的。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996600"/>
                </a:solidFill>
                <a:latin typeface="楷体_GB2312" pitchFamily="49" charset="-122"/>
                <a:ea typeface="楷体_GB2312" pitchFamily="49" charset="-122"/>
              </a:rPr>
              <a:t>总线的性能（衡量指标）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 </a:t>
            </a:r>
            <a:endParaRPr lang="zh-CN" altLang="en-US" dirty="0"/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总线的时钟频率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带宽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传输速率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92549" name="Text Box 5"/>
          <p:cNvSpPr txBox="1"/>
          <p:nvPr/>
        </p:nvSpPr>
        <p:spPr>
          <a:xfrm>
            <a:off x="4759325" y="2332038"/>
            <a:ext cx="3962400" cy="984250"/>
          </a:xfrm>
          <a:prstGeom prst="rect">
            <a:avLst/>
          </a:prstGeom>
          <a:noFill/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――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设备控制器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―― 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缺点：总线瓶颈，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瓶颈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82" name="Group 6"/>
          <p:cNvGrpSpPr/>
          <p:nvPr/>
        </p:nvGrpSpPr>
        <p:grpSpPr>
          <a:xfrm>
            <a:off x="863600" y="3465513"/>
            <a:ext cx="7383463" cy="2800350"/>
            <a:chOff x="542" y="142"/>
            <a:chExt cx="4651" cy="1764"/>
          </a:xfrm>
        </p:grpSpPr>
        <p:sp>
          <p:nvSpPr>
            <p:cNvPr id="24583" name="Rectangle 7"/>
            <p:cNvSpPr/>
            <p:nvPr/>
          </p:nvSpPr>
          <p:spPr>
            <a:xfrm>
              <a:off x="542" y="867"/>
              <a:ext cx="707" cy="300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存储器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Rectangle 8"/>
            <p:cNvSpPr/>
            <p:nvPr/>
          </p:nvSpPr>
          <p:spPr>
            <a:xfrm>
              <a:off x="1516" y="859"/>
              <a:ext cx="524" cy="300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CPU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Rectangle 9"/>
            <p:cNvSpPr/>
            <p:nvPr/>
          </p:nvSpPr>
          <p:spPr>
            <a:xfrm>
              <a:off x="2496" y="817"/>
              <a:ext cx="611" cy="416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磁盘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Rectangle 10"/>
            <p:cNvSpPr/>
            <p:nvPr/>
          </p:nvSpPr>
          <p:spPr>
            <a:xfrm>
              <a:off x="3338" y="810"/>
              <a:ext cx="611" cy="416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打印机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Rectangle 11"/>
            <p:cNvSpPr/>
            <p:nvPr/>
          </p:nvSpPr>
          <p:spPr>
            <a:xfrm>
              <a:off x="4336" y="810"/>
              <a:ext cx="611" cy="416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其它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Oval 12"/>
            <p:cNvSpPr/>
            <p:nvPr/>
          </p:nvSpPr>
          <p:spPr>
            <a:xfrm>
              <a:off x="2495" y="391"/>
              <a:ext cx="204" cy="20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89" name="Oval 13"/>
            <p:cNvSpPr/>
            <p:nvPr/>
          </p:nvSpPr>
          <p:spPr>
            <a:xfrm>
              <a:off x="2903" y="391"/>
              <a:ext cx="204" cy="204"/>
            </a:xfrm>
            <a:prstGeom prst="ellipse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90" name="Line 14"/>
            <p:cNvSpPr/>
            <p:nvPr/>
          </p:nvSpPr>
          <p:spPr>
            <a:xfrm>
              <a:off x="2631" y="595"/>
              <a:ext cx="113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591" name="Line 15"/>
            <p:cNvSpPr/>
            <p:nvPr/>
          </p:nvSpPr>
          <p:spPr>
            <a:xfrm flipH="1">
              <a:off x="2880" y="595"/>
              <a:ext cx="113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592" name="Rectangle 16"/>
            <p:cNvSpPr/>
            <p:nvPr/>
          </p:nvSpPr>
          <p:spPr>
            <a:xfrm>
              <a:off x="3538" y="436"/>
              <a:ext cx="204" cy="182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lg"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593" name="Text Box 17"/>
            <p:cNvSpPr txBox="1"/>
            <p:nvPr/>
          </p:nvSpPr>
          <p:spPr>
            <a:xfrm>
              <a:off x="2336" y="142"/>
              <a:ext cx="9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磁盘驱动器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Text Box 18"/>
            <p:cNvSpPr txBox="1"/>
            <p:nvPr/>
          </p:nvSpPr>
          <p:spPr>
            <a:xfrm>
              <a:off x="3334" y="164"/>
              <a:ext cx="6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打印机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Line 19"/>
            <p:cNvSpPr/>
            <p:nvPr/>
          </p:nvSpPr>
          <p:spPr>
            <a:xfrm>
              <a:off x="3628" y="618"/>
              <a:ext cx="0" cy="20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596" name="Text Box 20"/>
            <p:cNvSpPr txBox="1"/>
            <p:nvPr/>
          </p:nvSpPr>
          <p:spPr>
            <a:xfrm>
              <a:off x="3969" y="777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endParaRPr lang="en-US" altLang="zh-CN" sz="2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7" name="Line 21"/>
            <p:cNvSpPr/>
            <p:nvPr/>
          </p:nvSpPr>
          <p:spPr>
            <a:xfrm>
              <a:off x="862" y="1185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598" name="Line 22"/>
            <p:cNvSpPr/>
            <p:nvPr/>
          </p:nvSpPr>
          <p:spPr>
            <a:xfrm>
              <a:off x="862" y="1366"/>
              <a:ext cx="433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599" name="Line 23"/>
            <p:cNvSpPr/>
            <p:nvPr/>
          </p:nvSpPr>
          <p:spPr>
            <a:xfrm>
              <a:off x="1769" y="1185"/>
              <a:ext cx="0" cy="18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600" name="Line 24"/>
            <p:cNvSpPr/>
            <p:nvPr/>
          </p:nvSpPr>
          <p:spPr>
            <a:xfrm>
              <a:off x="2789" y="1230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601" name="Line 25"/>
            <p:cNvSpPr/>
            <p:nvPr/>
          </p:nvSpPr>
          <p:spPr>
            <a:xfrm>
              <a:off x="3628" y="1207"/>
              <a:ext cx="0" cy="1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602" name="Line 26"/>
            <p:cNvSpPr/>
            <p:nvPr/>
          </p:nvSpPr>
          <p:spPr>
            <a:xfrm>
              <a:off x="4649" y="1230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sp>
          <p:nvSpPr>
            <p:cNvPr id="24603" name="Text Box 27"/>
            <p:cNvSpPr txBox="1"/>
            <p:nvPr/>
          </p:nvSpPr>
          <p:spPr>
            <a:xfrm>
              <a:off x="3424" y="1344"/>
              <a:ext cx="97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系统总线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4" name="Text Box 28"/>
            <p:cNvSpPr txBox="1"/>
            <p:nvPr/>
          </p:nvSpPr>
          <p:spPr>
            <a:xfrm>
              <a:off x="1791" y="1616"/>
              <a:ext cx="26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总线型</a:t>
              </a:r>
              <a:r>
                <a:rPr lang="en-US" altLang="zh-CN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I/O</a:t>
              </a:r>
              <a:r>
                <a:rPr lang="zh-CN" altLang="en-US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系统结构</a:t>
              </a:r>
              <a:endParaRPr lang="zh-CN" altLang="en-US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3"/>
          <p:cNvSpPr>
            <a:spLocks noGrp="1"/>
          </p:cNvSpPr>
          <p:nvPr>
            <p:ph type="body" sz="half" idx="1"/>
          </p:nvPr>
        </p:nvSpPr>
        <p:spPr>
          <a:xfrm>
            <a:off x="755650" y="1844675"/>
            <a:ext cx="7848600" cy="33131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―――I/O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―――I/O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―――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通道相当于对总线的扩展，即多总线方式，且通道有一定的智能性，能与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并行，解决其负担。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ISA/EISA/LocalBUS/VESA/PCI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Rectangle 7"/>
          <p:cNvSpPr/>
          <p:nvPr/>
        </p:nvSpPr>
        <p:spPr>
          <a:xfrm>
            <a:off x="323850" y="1052513"/>
            <a:ext cx="4171950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20000"/>
              </a:lnSpc>
              <a:spcBef>
                <a:spcPct val="50000"/>
              </a:spcBef>
              <a:buClr>
                <a:srgbClr val="0066FF"/>
              </a:buClr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系统（四级结构）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6.2.4    </a:t>
            </a:r>
            <a:r>
              <a:rPr lang="zh-CN" altLang="en-US" dirty="0"/>
              <a:t>总线系统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95300" y="355600"/>
            <a:ext cx="8272463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6.3  </a:t>
            </a:r>
            <a:r>
              <a:rPr lang="zh-CN" altLang="en-US" dirty="0"/>
              <a:t>中断机构和中断处理程序</a:t>
            </a:r>
            <a:endParaRPr lang="zh-CN" altLang="en-US" dirty="0"/>
          </a:p>
        </p:txBody>
      </p:sp>
      <p:sp>
        <p:nvSpPr>
          <p:cNvPr id="26628" name="Text Box 3"/>
          <p:cNvSpPr txBox="1"/>
          <p:nvPr/>
        </p:nvSpPr>
        <p:spPr>
          <a:xfrm>
            <a:off x="509588" y="1327150"/>
            <a:ext cx="8080375" cy="3970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对于操作系统中的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，本章采取从低层向高层的介绍方法，从本节开始首先介绍中断处理程序。中断在操作系统中有着特殊重要的地位，它是多道程序得以实现的基础，没有中断，就不可能实现多道程序，因为进程之间的切换是通过中断来完成的。另一方面，中断也是设备管理的基础，为了提高处理机的利用率和实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设备并行执行，也必需有中断的支持。中断处理程序是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系统中最低的一层，它是整个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系统的基础。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6.3.1 </a:t>
            </a:r>
            <a:r>
              <a:rPr lang="zh-CN" altLang="en-US" dirty="0"/>
              <a:t>中断简介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中断：</a:t>
            </a:r>
            <a:r>
              <a:rPr lang="en-US" altLang="zh-CN" sz="2400" dirty="0"/>
              <a:t>CPU</a:t>
            </a:r>
            <a:r>
              <a:rPr lang="zh-CN" altLang="en-US" sz="2400" dirty="0"/>
              <a:t>对</a:t>
            </a:r>
            <a:r>
              <a:rPr lang="en-US" altLang="zh-CN" sz="2400" dirty="0"/>
              <a:t>I/O</a:t>
            </a:r>
            <a:r>
              <a:rPr lang="zh-CN" altLang="en-US" sz="2400" dirty="0"/>
              <a:t>设备发来的中断信号的一种响应。</a:t>
            </a:r>
            <a:r>
              <a:rPr lang="en-US" altLang="zh-CN" sz="2400" dirty="0"/>
              <a:t>CPU</a:t>
            </a:r>
            <a:r>
              <a:rPr lang="zh-CN" altLang="en-US" sz="2400" dirty="0"/>
              <a:t>暂停正在执行的程序，保留</a:t>
            </a:r>
            <a:r>
              <a:rPr lang="en-US" altLang="zh-CN" sz="2400" dirty="0"/>
              <a:t>CPU</a:t>
            </a:r>
            <a:r>
              <a:rPr lang="zh-CN" altLang="en-US" sz="2400" dirty="0"/>
              <a:t>环境后，自动地转去执行该</a:t>
            </a:r>
            <a:r>
              <a:rPr lang="en-US" altLang="zh-CN" sz="2400" dirty="0"/>
              <a:t>I/O</a:t>
            </a:r>
            <a:r>
              <a:rPr lang="zh-CN" altLang="en-US" sz="2400" dirty="0"/>
              <a:t>设备的中断处理程序。执行完毕后，再回到断点，继续执行原来的程序。又称为外中断。</a:t>
            </a:r>
            <a:endParaRPr lang="en-US" altLang="zh-CN" sz="2400" dirty="0"/>
          </a:p>
          <a:p>
            <a:r>
              <a:rPr lang="zh-CN" altLang="en-US" sz="2400" dirty="0"/>
              <a:t>陷入：由</a:t>
            </a:r>
            <a:r>
              <a:rPr lang="en-US" altLang="zh-CN" sz="2400" dirty="0"/>
              <a:t>CPU</a:t>
            </a:r>
            <a:r>
              <a:rPr lang="zh-CN" altLang="en-US" sz="2400" dirty="0"/>
              <a:t>内部事件所引起的中断，如程序出错，非法指令，地址越界，运算溢出等。若发生陷入，将转去执行该陷入事件的处理程序。又称为内中断。</a:t>
            </a:r>
            <a:endParaRPr lang="en-US" altLang="zh-CN" sz="2400" dirty="0"/>
          </a:p>
          <a:p>
            <a:r>
              <a:rPr lang="zh-CN" altLang="en-US" sz="2400" dirty="0"/>
              <a:t>中断向量表：为每种设备配以相应的中断处理程序，并把该程序的入口地址放在中断向量表的一个表项中，并为每个设备的中断请求规定一个中断号。</a:t>
            </a:r>
            <a:endParaRPr lang="zh-CN" altLang="en-US" sz="2400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dirty="0"/>
              <a:t>中断分类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/>
            <a:r>
              <a:rPr lang="zh-CN" altLang="en-US" sz="2400" dirty="0"/>
              <a:t>按照是否可以被屏蔽，可将中断分为两大类：不可屏蔽中断（又叫非屏蔽中断）和可屏蔽中断。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不可屏蔽中断源一旦提出请求，</a:t>
            </a:r>
            <a:r>
              <a:rPr lang="en-US" altLang="zh-CN" sz="2400" dirty="0">
                <a:sym typeface="+mn-ea"/>
              </a:rPr>
              <a:t>CPU</a:t>
            </a:r>
            <a:r>
              <a:rPr lang="zh-CN" altLang="en-US" sz="2400" dirty="0"/>
              <a:t>必须无条件响应，而对于可屏蔽中断源的请求，</a:t>
            </a:r>
            <a:r>
              <a:rPr lang="en-US" altLang="zh-CN" sz="2400" dirty="0">
                <a:sym typeface="+mn-ea"/>
              </a:rPr>
              <a:t>CPU</a:t>
            </a:r>
            <a:r>
              <a:rPr lang="zh-CN" altLang="en-US" sz="2400" dirty="0"/>
              <a:t>可以响应，也可以不响应。</a:t>
            </a:r>
            <a:r>
              <a:rPr lang="en-US" altLang="zh-CN" sz="2400" dirty="0">
                <a:sym typeface="+mn-ea"/>
              </a:rPr>
              <a:t>CPU</a:t>
            </a:r>
            <a:r>
              <a:rPr lang="zh-CN" altLang="en-US" sz="2400" dirty="0"/>
              <a:t>一般设置两根中断请求输入线：可屏蔽中断请求</a:t>
            </a:r>
            <a:r>
              <a:rPr lang="en-US" altLang="zh-CN" sz="2400" dirty="0"/>
              <a:t>INTR(Interrupt Require)</a:t>
            </a:r>
            <a:r>
              <a:rPr lang="zh-CN" altLang="en-US" sz="2400" dirty="0"/>
              <a:t>和不可屏蔽中断请求</a:t>
            </a:r>
            <a:r>
              <a:rPr lang="en-US" altLang="zh-CN" sz="2400" dirty="0"/>
              <a:t>NMI(Nonmaskable Interrupt)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/>
            <a:r>
              <a:rPr lang="zh-CN" altLang="en-US" sz="2400" dirty="0"/>
              <a:t>典型的非屏蔽中断源的例子是电源掉电，一旦出现，必须立即无条件地响应，否则进行其他任何工作都是没有意义的。典型的可屏蔽中断源的例子是打印机中断，</a:t>
            </a:r>
            <a:r>
              <a:rPr lang="en-US" altLang="zh-CN" sz="2400" dirty="0"/>
              <a:t>CPU</a:t>
            </a:r>
            <a:r>
              <a:rPr lang="zh-CN" altLang="en-US" sz="2400" dirty="0"/>
              <a:t>对打印机中断请求的响应可以快一些，也可以慢一些，因为让打印机等待儿是完全可以的。</a:t>
            </a:r>
            <a:endParaRPr lang="zh-CN" altLang="en-US" sz="2400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495300" y="355600"/>
            <a:ext cx="8272463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6.3.2 </a:t>
            </a:r>
            <a:r>
              <a:rPr lang="zh-CN" altLang="en-US" dirty="0"/>
              <a:t>中断处理程序</a:t>
            </a:r>
            <a:endParaRPr lang="zh-CN" altLang="en-US" dirty="0"/>
          </a:p>
        </p:txBody>
      </p:sp>
      <p:sp>
        <p:nvSpPr>
          <p:cNvPr id="29700" name="Text Box 3"/>
          <p:cNvSpPr txBox="1"/>
          <p:nvPr/>
        </p:nvSpPr>
        <p:spPr>
          <a:xfrm>
            <a:off x="509588" y="1327150"/>
            <a:ext cx="8080375" cy="3113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3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中断处理程序的主要工作包括：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进行进程上下文的切换；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对处理中断信号源进行测试；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读取设备状态；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修改进程状态等。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628650" y="4706938"/>
            <a:ext cx="7945438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进程上下文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包括用户级上下文和寄存器上下文。用户级上下文主要成分是用户程序，它分为正文区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和数据区两部分。寄存器上下文主要由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中的一些寄存器内容所组成。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0723" name="Text Box 2"/>
          <p:cNvSpPr txBox="1"/>
          <p:nvPr/>
        </p:nvSpPr>
        <p:spPr>
          <a:xfrm>
            <a:off x="479425" y="673100"/>
            <a:ext cx="7945438" cy="5210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由于中断处理与硬件密切相关，对用户及用户程序而言，应该尽量加以屏蔽，故应该放在操作系统的底层进行中断处理，系统的其余部分应尽可能少地与之发生联系。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   当一个进程请求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操作时，该进程将被挂起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阻塞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，直到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设备完成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操作后，设备控制器便向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发送一中断请求，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响应后便转入中断处理程序，中断处理程序执行相应的处理，完成处理后解除相应进程的阻塞状态。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95300" y="441325"/>
            <a:ext cx="8272463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中断处理程序的处理步骤</a:t>
            </a:r>
            <a:endParaRPr lang="zh-CN" altLang="en-US" sz="3600" dirty="0"/>
          </a:p>
        </p:txBody>
      </p:sp>
      <p:sp>
        <p:nvSpPr>
          <p:cNvPr id="31748" name="Text Box 3"/>
          <p:cNvSpPr txBox="1"/>
          <p:nvPr/>
        </p:nvSpPr>
        <p:spPr>
          <a:xfrm>
            <a:off x="690563" y="1531938"/>
            <a:ext cx="7450137" cy="311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30000"/>
              </a:spcBef>
              <a:buAutoNum type="arabicPeriod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" action="ppaction://hlinkshowjump?jump=nextslide"/>
              </a:rPr>
              <a:t>唤醒被阻塞的驱动（程序）进程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arabicPeriod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保护被中断进程的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rId1" action="ppaction://hlinksldjump"/>
              </a:rPr>
              <a:t>环境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arabicPeriod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转入相应的设备处理程序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arabicPeriod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rId3" action="ppaction://hlinksldjump"/>
              </a:rPr>
              <a:t>中断处理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arabicPeriod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hlinkClick r:id="rId4" action="ppaction://hlinksldjump"/>
              </a:rPr>
              <a:t>恢复被中断进程的现场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323850" y="306388"/>
            <a:ext cx="8620125" cy="6016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1.  </a:t>
            </a:r>
            <a:r>
              <a:rPr lang="zh-CN" altLang="en-US" sz="3600" dirty="0">
                <a:latin typeface="Times New Roman" panose="02020603050405020304" pitchFamily="18" charset="0"/>
              </a:rPr>
              <a:t>唤醒被阻塞的驱动</a:t>
            </a:r>
            <a:r>
              <a:rPr lang="en-US" altLang="zh-CN" sz="3600" dirty="0">
                <a:latin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</a:rPr>
              <a:t>程序</a:t>
            </a:r>
            <a:r>
              <a:rPr lang="en-US" altLang="zh-CN" sz="3600" dirty="0">
                <a:latin typeface="Times New Roman" panose="02020603050405020304" pitchFamily="18" charset="0"/>
              </a:rPr>
              <a:t>)</a:t>
            </a:r>
            <a:r>
              <a:rPr lang="zh-CN" altLang="en-US" sz="3600" dirty="0">
                <a:latin typeface="Times New Roman" panose="02020603050405020304" pitchFamily="18" charset="0"/>
              </a:rPr>
              <a:t>进程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2772" name="Text Box 3"/>
          <p:cNvSpPr txBox="1"/>
          <p:nvPr/>
        </p:nvSpPr>
        <p:spPr>
          <a:xfrm>
            <a:off x="704850" y="1349375"/>
            <a:ext cx="7554913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当中断处理程序开始执行时，首先去唤醒处于阻塞状态的设备驱动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进程。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Text Box 4"/>
          <p:cNvSpPr txBox="1"/>
          <p:nvPr/>
        </p:nvSpPr>
        <p:spPr>
          <a:xfrm>
            <a:off x="765175" y="2501900"/>
            <a:ext cx="7450138" cy="2674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just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如果是采用信号量机制，则通过执行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signal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操作，将处于阻塞状态的设备驱动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进程唤醒；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如果是采用信号机制，则发送一信号给阻塞进程。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I/O</a:t>
            </a:r>
            <a:r>
              <a:rPr lang="zh-CN" altLang="en-US" dirty="0"/>
              <a:t>系统的基本功能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完成用户</a:t>
            </a:r>
            <a:r>
              <a:rPr lang="en-US" altLang="zh-CN" dirty="0"/>
              <a:t>I/O</a:t>
            </a:r>
            <a:r>
              <a:rPr lang="zh-CN" altLang="en-US" dirty="0"/>
              <a:t>请求，提高</a:t>
            </a:r>
            <a:r>
              <a:rPr lang="en-US" altLang="zh-CN" dirty="0"/>
              <a:t>I/O</a:t>
            </a:r>
            <a:r>
              <a:rPr lang="zh-CN" altLang="en-US" dirty="0"/>
              <a:t>速度和利用率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隐藏物理设备的细节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与设备无关的软件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提高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I/O</a:t>
            </a:r>
            <a:r>
              <a:rPr lang="zh-CN" altLang="en-US" sz="2400" dirty="0"/>
              <a:t>的利用率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对设备进行控制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确保设备正确共享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错误处理</a:t>
            </a:r>
            <a:endParaRPr lang="zh-CN" altLang="en-US" sz="2400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149" name="箭头: 右 5"/>
          <p:cNvSpPr/>
          <p:nvPr/>
        </p:nvSpPr>
        <p:spPr>
          <a:xfrm>
            <a:off x="4746625" y="1968500"/>
            <a:ext cx="1481138" cy="812800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0070C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0" name="文本框 7"/>
          <p:cNvSpPr txBox="1"/>
          <p:nvPr/>
        </p:nvSpPr>
        <p:spPr>
          <a:xfrm>
            <a:off x="4675188" y="2155825"/>
            <a:ext cx="1192212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Read/write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逻辑设备名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箭头: 右 8"/>
          <p:cNvSpPr/>
          <p:nvPr/>
        </p:nvSpPr>
        <p:spPr>
          <a:xfrm>
            <a:off x="4781550" y="3265488"/>
            <a:ext cx="1481138" cy="811212"/>
          </a:xfrm>
          <a:prstGeom prst="rightArrow">
            <a:avLst>
              <a:gd name="adj1" fmla="val 50000"/>
              <a:gd name="adj2" fmla="val 50007"/>
            </a:avLst>
          </a:prstGeom>
          <a:solidFill>
            <a:srgbClr val="0070C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2" name="文本框 9"/>
          <p:cNvSpPr txBox="1"/>
          <p:nvPr/>
        </p:nvSpPr>
        <p:spPr>
          <a:xfrm>
            <a:off x="4608513" y="3459163"/>
            <a:ext cx="14811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并行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干预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箭头: 右 10"/>
          <p:cNvSpPr/>
          <p:nvPr/>
        </p:nvSpPr>
        <p:spPr>
          <a:xfrm>
            <a:off x="4741863" y="4416425"/>
            <a:ext cx="1482725" cy="812800"/>
          </a:xfrm>
          <a:prstGeom prst="rightArrow">
            <a:avLst>
              <a:gd name="adj1" fmla="val 50000"/>
              <a:gd name="adj2" fmla="val 49963"/>
            </a:avLst>
          </a:prstGeom>
          <a:solidFill>
            <a:srgbClr val="0070C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4" name="文本框 11"/>
          <p:cNvSpPr txBox="1"/>
          <p:nvPr/>
        </p:nvSpPr>
        <p:spPr>
          <a:xfrm>
            <a:off x="4716463" y="4610100"/>
            <a:ext cx="11509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独占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共享，错误底层处理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5" name="文本框 13"/>
          <p:cNvSpPr txBox="1"/>
          <p:nvPr/>
        </p:nvSpPr>
        <p:spPr>
          <a:xfrm>
            <a:off x="6419850" y="2155825"/>
            <a:ext cx="26066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方便用户使用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设备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6" name="文本框 14"/>
          <p:cNvSpPr txBox="1"/>
          <p:nvPr/>
        </p:nvSpPr>
        <p:spPr>
          <a:xfrm>
            <a:off x="6384925" y="3317875"/>
            <a:ext cx="2605088" cy="70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300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提高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设备的利用率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7" name="文本框 15"/>
          <p:cNvSpPr txBox="1"/>
          <p:nvPr/>
        </p:nvSpPr>
        <p:spPr>
          <a:xfrm>
            <a:off x="6264275" y="4641850"/>
            <a:ext cx="26050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30000"/>
              </a:spcBef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方便用户共享设备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95300" y="398463"/>
            <a:ext cx="8272463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  </a:t>
            </a:r>
            <a:r>
              <a:rPr lang="zh-CN" altLang="en-US" sz="3600" dirty="0">
                <a:latin typeface="Times New Roman" panose="02020603050405020304" pitchFamily="18" charset="0"/>
              </a:rPr>
              <a:t>保护被中断进程的</a:t>
            </a:r>
            <a:r>
              <a:rPr lang="en-US" altLang="zh-CN" sz="3600" dirty="0">
                <a:latin typeface="Times New Roman" panose="02020603050405020304" pitchFamily="18" charset="0"/>
              </a:rPr>
              <a:t>CPU</a:t>
            </a:r>
            <a:r>
              <a:rPr lang="zh-CN" altLang="en-US" sz="3600" dirty="0">
                <a:latin typeface="Times New Roman" panose="02020603050405020304" pitchFamily="18" charset="0"/>
              </a:rPr>
              <a:t>环境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600075" y="1498600"/>
            <a:ext cx="7869238" cy="389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通常由硬件自动将处理机状态字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PSW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和程序计数器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(PC)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中的内容，保存到中断保留区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中，然后把被中断进程的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现场信息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包括所有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寄存器，如通用寄存器、段寄存器等内容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都压入中断栈中，因为在中断处理时可能会用到这些寄存器。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484" name="Text Box 4"/>
          <p:cNvSpPr txBox="1"/>
          <p:nvPr/>
        </p:nvSpPr>
        <p:spPr>
          <a:xfrm>
            <a:off x="6400800" y="5981700"/>
            <a:ext cx="825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hlinkClick r:id="rId1" action="ppaction://hlinksldjump"/>
              </a:rPr>
              <a:t>返回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495300" y="512763"/>
            <a:ext cx="8272463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  </a:t>
            </a:r>
            <a:r>
              <a:rPr lang="zh-CN" altLang="en-US" sz="3600" dirty="0">
                <a:latin typeface="Times New Roman" panose="02020603050405020304" pitchFamily="18" charset="0"/>
              </a:rPr>
              <a:t>转入相应的设备处理程序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33507" name="Text Box 3"/>
          <p:cNvSpPr txBox="1"/>
          <p:nvPr/>
        </p:nvSpPr>
        <p:spPr>
          <a:xfrm>
            <a:off x="6400800" y="5981700"/>
            <a:ext cx="825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hlinkClick r:id="rId1" action="ppaction://hlinksldjump"/>
              </a:rPr>
              <a:t>返回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21" name="Text Box 4"/>
          <p:cNvSpPr txBox="1"/>
          <p:nvPr/>
        </p:nvSpPr>
        <p:spPr>
          <a:xfrm>
            <a:off x="630238" y="1376363"/>
            <a:ext cx="7720012" cy="4503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just" eaLnBrk="1" hangingPunct="1">
              <a:lnSpc>
                <a:spcPct val="115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由处理机对各个中断源进行测试，以确定引起本次中断的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设备；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eaLnBrk="1" hangingPunct="1">
              <a:lnSpc>
                <a:spcPct val="115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并发送一应答信号给发出中断请求的进程，使之消除中断请求信号；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eaLnBrk="1" hangingPunct="1">
              <a:lnSpc>
                <a:spcPct val="115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然后将相应的设备中断处理程序的入口地址装入到程序计数器中，使处理机转向中断处理程序。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4.  </a:t>
            </a:r>
            <a:r>
              <a:rPr lang="zh-CN" altLang="en-US" sz="3600" dirty="0">
                <a:latin typeface="Times New Roman" panose="02020603050405020304" pitchFamily="18" charset="0"/>
              </a:rPr>
              <a:t>中断处理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600075" y="1352550"/>
            <a:ext cx="7808913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中断处理程序首先从设备控制器读出设备状态，以判断本次中断是正常完成中断还是异常结束中断。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若是正常完成，中断程序便进行结束处理；若还有命令，可再向控制器发出新的命令，进行新一轮的数据传送。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若是异常结束中断，则根据发生异常的原因做相应的处理。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5.  </a:t>
            </a:r>
            <a:r>
              <a:rPr lang="zh-CN" altLang="en-US" sz="3600" dirty="0">
                <a:latin typeface="Times New Roman" panose="02020603050405020304" pitchFamily="18" charset="0"/>
              </a:rPr>
              <a:t>恢复被中断进程的现场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563563" y="1304925"/>
            <a:ext cx="7764462" cy="2625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中断处理完成后，便可将保存在中断栈中的被中断进程的</a:t>
            </a:r>
            <a:r>
              <a:rPr lang="zh-CN" altLang="en-US" sz="3200" dirty="0">
                <a:solidFill>
                  <a:srgbClr val="0000FF"/>
                </a:solidFill>
                <a:latin typeface="楷体_GB2312" pitchFamily="49" charset="-122"/>
              </a:rPr>
              <a:t>现场信息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取出，并装入到相应的寄存器中，以便使处理机返回到被中断程序执行。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869" name="Text Box 4"/>
          <p:cNvSpPr txBox="1"/>
          <p:nvPr/>
        </p:nvSpPr>
        <p:spPr>
          <a:xfrm>
            <a:off x="688975" y="4316413"/>
            <a:ext cx="7600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现场信息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各寄存器的内容。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2819400" y="6096000"/>
            <a:ext cx="30464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中断现场保护示意图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3"/>
          <p:cNvGraphicFramePr/>
          <p:nvPr/>
        </p:nvGraphicFramePr>
        <p:xfrm>
          <a:off x="0" y="990600"/>
          <a:ext cx="91440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92880" imgH="2118360" progId="Visio.Drawing.4">
                  <p:embed/>
                </p:oleObj>
              </mc:Choice>
              <mc:Fallback>
                <p:oleObj name="" r:id="rId1" imgW="3992880" imgH="2118360" progId="Visio.Drawing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90600"/>
                        <a:ext cx="9144000" cy="484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7891" name="Text Box 2"/>
          <p:cNvSpPr txBox="1"/>
          <p:nvPr/>
        </p:nvSpPr>
        <p:spPr>
          <a:xfrm>
            <a:off x="434975" y="344488"/>
            <a:ext cx="8364538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I/O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操作完成后，驱动程序必须检查本次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操作是否发生了错误，并向上层软件报告，最终向调用者报告本次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的执行情况。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除了上述第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步外，其它各步骤对所有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设备都是相同的，因而对于某些操作系统，例如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UNIX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系统，是把这些共同的部分集中起来，形成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中断总控程序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。每当要进行中断处理时，都要首先进入中断总控程序，而对于第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步，则对不同的设备采用不同的设备中断处理程序继续执行。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下页的图给出了中断处理流程。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9939" name="Line 2"/>
          <p:cNvSpPr/>
          <p:nvPr/>
        </p:nvSpPr>
        <p:spPr>
          <a:xfrm>
            <a:off x="3057525" y="179388"/>
            <a:ext cx="0" cy="4048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9940" name="Group 3"/>
          <p:cNvGrpSpPr/>
          <p:nvPr/>
        </p:nvGrpSpPr>
        <p:grpSpPr>
          <a:xfrm>
            <a:off x="600075" y="584200"/>
            <a:ext cx="8108950" cy="5892800"/>
            <a:chOff x="378" y="368"/>
            <a:chExt cx="5108" cy="3712"/>
          </a:xfrm>
        </p:grpSpPr>
        <p:sp>
          <p:nvSpPr>
            <p:cNvPr id="39941" name="Rectangle 4"/>
            <p:cNvSpPr/>
            <p:nvPr/>
          </p:nvSpPr>
          <p:spPr>
            <a:xfrm>
              <a:off x="717" y="394"/>
              <a:ext cx="2491" cy="31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tIns="10800" bIns="10800" anchor="ctr" anchorCtr="0">
              <a:flatTx/>
            </a:bodyPr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唤醒被阻塞的驱动程序进程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2" name="Rectangle 5"/>
            <p:cNvSpPr/>
            <p:nvPr/>
          </p:nvSpPr>
          <p:spPr>
            <a:xfrm>
              <a:off x="713" y="876"/>
              <a:ext cx="2453" cy="31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tIns="10800" bIns="10800" anchor="ctr" anchorCtr="0">
              <a:flatTx/>
            </a:bodyPr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保护被中断进程的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环境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3" name="Rectangle 6"/>
            <p:cNvSpPr/>
            <p:nvPr/>
          </p:nvSpPr>
          <p:spPr>
            <a:xfrm>
              <a:off x="747" y="3180"/>
              <a:ext cx="2473" cy="305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tIns="10800" bIns="10800" anchor="ctr" anchorCtr="0">
              <a:flatTx/>
            </a:bodyPr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恢复被中断进程的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CPU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现场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4" name="AutoShape 7"/>
            <p:cNvSpPr/>
            <p:nvPr/>
          </p:nvSpPr>
          <p:spPr>
            <a:xfrm>
              <a:off x="678" y="3679"/>
              <a:ext cx="2478" cy="401"/>
            </a:xfrm>
            <a:prstGeom prst="flowChartTerminator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 anchorCtr="0">
              <a:spAutoFit/>
              <a:flatTx/>
            </a:bodyPr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返回被中断进程继续执行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39945" name="Group 8"/>
            <p:cNvGrpSpPr/>
            <p:nvPr/>
          </p:nvGrpSpPr>
          <p:grpSpPr>
            <a:xfrm>
              <a:off x="472" y="1383"/>
              <a:ext cx="2890" cy="879"/>
              <a:chOff x="472" y="2058"/>
              <a:chExt cx="2890" cy="879"/>
            </a:xfrm>
          </p:grpSpPr>
          <p:sp>
            <p:nvSpPr>
              <p:cNvPr id="39963" name="AutoShape 9"/>
              <p:cNvSpPr/>
              <p:nvPr/>
            </p:nvSpPr>
            <p:spPr>
              <a:xfrm>
                <a:off x="472" y="2058"/>
                <a:ext cx="2890" cy="879"/>
              </a:xfrm>
              <a:prstGeom prst="flowChartDecision">
                <a:avLst/>
              </a:prstGeom>
              <a:gradFill rotWithShape="1">
                <a:gsLst>
                  <a:gs pos="0">
                    <a:srgbClr val="FFFF99"/>
                  </a:gs>
                  <a:gs pos="100000">
                    <a:srgbClr val="66FFFF"/>
                  </a:gs>
                </a:gsLst>
                <a:lin ang="5400000" scaled="1"/>
                <a:tileRect/>
              </a:gra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100000" prstMaterial="legacyMatte">
                <a:bevelT w="13500" h="13500" prst="angle"/>
                <a:bevelB w="13500" h="13500" prst="angle"/>
                <a:extrusionClr>
                  <a:srgbClr val="0000FF"/>
                </a:extrusionClr>
              </a:sp3d>
            </p:spPr>
            <p:txBody>
              <a:bodyPr anchor="ctr" anchorCtr="0">
                <a:spAutoFit/>
                <a:flatTx/>
              </a:bodyPr>
              <a:p>
                <a:pPr eaLnBrk="1" hangingPunct="1">
                  <a:spcBef>
                    <a:spcPct val="50000"/>
                  </a:spcBef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64" name="Text Box 10"/>
              <p:cNvSpPr txBox="1"/>
              <p:nvPr/>
            </p:nvSpPr>
            <p:spPr>
              <a:xfrm>
                <a:off x="1033" y="2247"/>
                <a:ext cx="1738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分析中断原因，转入相应的中断处理程序</a:t>
                </a:r>
                <a:endParaRPr lang="zh-CN" altLang="en-US" sz="2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46" name="Rectangle 11"/>
            <p:cNvSpPr/>
            <p:nvPr/>
          </p:nvSpPr>
          <p:spPr>
            <a:xfrm>
              <a:off x="378" y="2406"/>
              <a:ext cx="896" cy="5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10800" rIns="54000" bIns="10800" anchor="ctr" anchorCtr="0">
              <a:flatTx/>
            </a:bodyPr>
            <a:p>
              <a:pPr algn="ctr" eaLnBrk="1" hangingPunct="1">
                <a:lnSpc>
                  <a:spcPct val="95000"/>
                </a:lnSpc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终端中断处理程序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7" name="Rectangle 12"/>
            <p:cNvSpPr/>
            <p:nvPr/>
          </p:nvSpPr>
          <p:spPr>
            <a:xfrm>
              <a:off x="1436" y="2411"/>
              <a:ext cx="1085" cy="5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18000" tIns="10800" rIns="18000" bIns="10800" anchor="ctr" anchorCtr="0">
              <a:flatTx/>
            </a:bodyPr>
            <a:p>
              <a:pPr algn="ctr" eaLnBrk="1" hangingPunct="1">
                <a:lnSpc>
                  <a:spcPct val="95000"/>
                </a:lnSpc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打印机中断处理程序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8" name="Rectangle 13"/>
            <p:cNvSpPr/>
            <p:nvPr/>
          </p:nvSpPr>
          <p:spPr>
            <a:xfrm>
              <a:off x="2894" y="2411"/>
              <a:ext cx="896" cy="513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66FFF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10800" rIns="54000" bIns="10800" anchor="ctr" anchorCtr="0">
              <a:flatTx/>
            </a:bodyPr>
            <a:p>
              <a:pPr algn="ctr" eaLnBrk="1" hangingPunct="1">
                <a:lnSpc>
                  <a:spcPct val="95000"/>
                </a:lnSpc>
              </a:pP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磁盘中断处理程序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949" name="Line 14"/>
            <p:cNvSpPr/>
            <p:nvPr/>
          </p:nvSpPr>
          <p:spPr>
            <a:xfrm>
              <a:off x="1889" y="699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0" name="Line 15"/>
            <p:cNvSpPr/>
            <p:nvPr/>
          </p:nvSpPr>
          <p:spPr>
            <a:xfrm>
              <a:off x="1926" y="1180"/>
              <a:ext cx="0" cy="1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1" name="Line 16"/>
            <p:cNvSpPr/>
            <p:nvPr/>
          </p:nvSpPr>
          <p:spPr>
            <a:xfrm flipH="1">
              <a:off x="859" y="2058"/>
              <a:ext cx="331" cy="3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2" name="Line 17"/>
            <p:cNvSpPr/>
            <p:nvPr/>
          </p:nvSpPr>
          <p:spPr>
            <a:xfrm>
              <a:off x="1898" y="2266"/>
              <a:ext cx="0" cy="1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3" name="Line 18"/>
            <p:cNvSpPr/>
            <p:nvPr/>
          </p:nvSpPr>
          <p:spPr>
            <a:xfrm>
              <a:off x="2767" y="2011"/>
              <a:ext cx="378" cy="3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4" name="Line 19"/>
            <p:cNvSpPr/>
            <p:nvPr/>
          </p:nvSpPr>
          <p:spPr>
            <a:xfrm>
              <a:off x="878" y="2918"/>
              <a:ext cx="41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5" name="Line 20"/>
            <p:cNvSpPr/>
            <p:nvPr/>
          </p:nvSpPr>
          <p:spPr>
            <a:xfrm>
              <a:off x="1926" y="2918"/>
              <a:ext cx="0" cy="2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6" name="Line 21"/>
            <p:cNvSpPr/>
            <p:nvPr/>
          </p:nvSpPr>
          <p:spPr>
            <a:xfrm flipH="1">
              <a:off x="2837" y="2918"/>
              <a:ext cx="392" cy="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7" name="Line 22"/>
            <p:cNvSpPr/>
            <p:nvPr/>
          </p:nvSpPr>
          <p:spPr>
            <a:xfrm>
              <a:off x="1907" y="3484"/>
              <a:ext cx="0" cy="1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8" name="Text Box 23"/>
            <p:cNvSpPr txBox="1"/>
            <p:nvPr/>
          </p:nvSpPr>
          <p:spPr>
            <a:xfrm>
              <a:off x="3617" y="3671"/>
              <a:ext cx="186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rIns="180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中断处理流程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AutoShape 24"/>
            <p:cNvSpPr/>
            <p:nvPr/>
          </p:nvSpPr>
          <p:spPr>
            <a:xfrm>
              <a:off x="3532" y="368"/>
              <a:ext cx="151" cy="1596"/>
            </a:xfrm>
            <a:prstGeom prst="rightBrace">
              <a:avLst>
                <a:gd name="adj1" fmla="val 8807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60" name="AutoShape 25"/>
            <p:cNvSpPr/>
            <p:nvPr/>
          </p:nvSpPr>
          <p:spPr>
            <a:xfrm>
              <a:off x="3371" y="3229"/>
              <a:ext cx="85" cy="709"/>
            </a:xfrm>
            <a:prstGeom prst="rightBrace">
              <a:avLst>
                <a:gd name="adj1" fmla="val 6950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61" name="Text Box 26"/>
            <p:cNvSpPr txBox="1"/>
            <p:nvPr/>
          </p:nvSpPr>
          <p:spPr>
            <a:xfrm>
              <a:off x="3928" y="1001"/>
              <a:ext cx="10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总控程序</a:t>
              </a:r>
              <a:endParaRPr lang="zh-CN" altLang="en-US" sz="2800" dirty="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  <p:sp>
          <p:nvSpPr>
            <p:cNvPr id="39962" name="Text Box 27"/>
            <p:cNvSpPr txBox="1"/>
            <p:nvPr/>
          </p:nvSpPr>
          <p:spPr>
            <a:xfrm>
              <a:off x="2539" y="2503"/>
              <a:ext cx="3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 txBox="1"/>
          <p:nvPr/>
        </p:nvSpPr>
        <p:spPr>
          <a:xfrm>
            <a:off x="323850" y="214313"/>
            <a:ext cx="8620125" cy="69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openEuler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的中断</a:t>
            </a:r>
            <a:endParaRPr lang="zh-CN" altLang="en-US" sz="36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矩形 4"/>
          <p:cNvSpPr/>
          <p:nvPr/>
        </p:nvSpPr>
        <p:spPr>
          <a:xfrm>
            <a:off x="311150" y="1016000"/>
            <a:ext cx="8401050" cy="563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b="0" dirty="0">
                <a:latin typeface="Times New Roman" panose="02020603050405020304" pitchFamily="18" charset="0"/>
              </a:rPr>
              <a:t>将中断处理程序分为上半部和下半部：上半部，对应硬中断，由硬件触发中断，用来快速处理中断；下半部，对应软中断，由内核触发中断，用来异步处理上半部未完成的工作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b="0" dirty="0">
                <a:latin typeface="Times New Roman" panose="02020603050405020304" pitchFamily="18" charset="0"/>
              </a:rPr>
              <a:t>软中断包括网络收发、定时、调度、</a:t>
            </a:r>
            <a:r>
              <a:rPr lang="en-US" altLang="zh-CN" b="0" dirty="0">
                <a:latin typeface="Times New Roman" panose="02020603050405020304" pitchFamily="18" charset="0"/>
              </a:rPr>
              <a:t>RCU </a:t>
            </a:r>
            <a:r>
              <a:rPr lang="zh-CN" altLang="zh-CN" b="0" dirty="0">
                <a:latin typeface="Times New Roman" panose="02020603050405020304" pitchFamily="18" charset="0"/>
              </a:rPr>
              <a:t>锁等各种类型，可以通过查看</a:t>
            </a:r>
            <a:r>
              <a:rPr lang="en-US" altLang="zh-CN" b="0" dirty="0">
                <a:latin typeface="Times New Roman" panose="02020603050405020304" pitchFamily="18" charset="0"/>
              </a:rPr>
              <a:t> /proc/softirqs </a:t>
            </a:r>
            <a:r>
              <a:rPr lang="zh-CN" altLang="zh-CN" b="0" dirty="0">
                <a:latin typeface="Times New Roman" panose="02020603050405020304" pitchFamily="18" charset="0"/>
              </a:rPr>
              <a:t>来观察软中断的累计中断次数情况，如果要实时查看中断次数的变化率，可以使用</a:t>
            </a:r>
            <a:r>
              <a:rPr lang="en-US" altLang="zh-CN" b="0" dirty="0">
                <a:latin typeface="Times New Roman" panose="02020603050405020304" pitchFamily="18" charset="0"/>
              </a:rPr>
              <a:t> watch -d cat /proc/softirqs </a:t>
            </a:r>
            <a:r>
              <a:rPr lang="zh-CN" altLang="zh-CN" b="0" dirty="0">
                <a:latin typeface="Times New Roman" panose="02020603050405020304" pitchFamily="18" charset="0"/>
              </a:rPr>
              <a:t>命令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zh-CN" b="0" dirty="0">
                <a:latin typeface="Times New Roman" panose="02020603050405020304" pitchFamily="18" charset="0"/>
              </a:rPr>
              <a:t>每个</a:t>
            </a:r>
            <a:r>
              <a:rPr lang="en-US" altLang="zh-CN" b="0" dirty="0">
                <a:latin typeface="Times New Roman" panose="02020603050405020304" pitchFamily="18" charset="0"/>
              </a:rPr>
              <a:t> CPU </a:t>
            </a:r>
            <a:r>
              <a:rPr lang="zh-CN" altLang="zh-CN" b="0" dirty="0">
                <a:latin typeface="Times New Roman" panose="02020603050405020304" pitchFamily="18" charset="0"/>
              </a:rPr>
              <a:t>都有各自的软中断内核线程，可以用</a:t>
            </a:r>
            <a:r>
              <a:rPr lang="en-US" altLang="zh-CN" b="0" dirty="0">
                <a:latin typeface="Times New Roman" panose="02020603050405020304" pitchFamily="18" charset="0"/>
              </a:rPr>
              <a:t> ps </a:t>
            </a:r>
            <a:r>
              <a:rPr lang="zh-CN" altLang="zh-CN" b="0" dirty="0">
                <a:latin typeface="Times New Roman" panose="02020603050405020304" pitchFamily="18" charset="0"/>
              </a:rPr>
              <a:t>命令来查看内核线程，一般名字在中括号里面到，都认为是内核线程。 如果在</a:t>
            </a:r>
            <a:r>
              <a:rPr lang="en-US" altLang="zh-CN" b="0" dirty="0">
                <a:latin typeface="Times New Roman" panose="02020603050405020304" pitchFamily="18" charset="0"/>
              </a:rPr>
              <a:t> top </a:t>
            </a:r>
            <a:r>
              <a:rPr lang="zh-CN" altLang="zh-CN" b="0" dirty="0">
                <a:latin typeface="Times New Roman" panose="02020603050405020304" pitchFamily="18" charset="0"/>
              </a:rPr>
              <a:t>命令发现，</a:t>
            </a:r>
            <a:r>
              <a:rPr lang="en-US" altLang="zh-CN" b="0" dirty="0">
                <a:latin typeface="Times New Roman" panose="02020603050405020304" pitchFamily="18" charset="0"/>
              </a:rPr>
              <a:t>CPU </a:t>
            </a:r>
            <a:r>
              <a:rPr lang="zh-CN" altLang="zh-CN" b="0" dirty="0">
                <a:latin typeface="Times New Roman" panose="02020603050405020304" pitchFamily="18" charset="0"/>
              </a:rPr>
              <a:t>在软中断上的使用率比较高，而且</a:t>
            </a:r>
            <a:r>
              <a:rPr lang="en-US" altLang="zh-CN" b="0" dirty="0">
                <a:latin typeface="Times New Roman" panose="02020603050405020304" pitchFamily="18" charset="0"/>
              </a:rPr>
              <a:t> CPU </a:t>
            </a:r>
            <a:r>
              <a:rPr lang="zh-CN" altLang="zh-CN" b="0" dirty="0">
                <a:latin typeface="Times New Roman" panose="02020603050405020304" pitchFamily="18" charset="0"/>
              </a:rPr>
              <a:t>使用率最高的进程也是软中断</a:t>
            </a:r>
            <a:r>
              <a:rPr lang="en-US" altLang="zh-CN" b="0" dirty="0">
                <a:latin typeface="Times New Roman" panose="02020603050405020304" pitchFamily="18" charset="0"/>
              </a:rPr>
              <a:t> ksoftirqd </a:t>
            </a:r>
            <a:r>
              <a:rPr lang="zh-CN" altLang="zh-CN" b="0" dirty="0">
                <a:latin typeface="Times New Roman" panose="02020603050405020304" pitchFamily="18" charset="0"/>
              </a:rPr>
              <a:t>的时候，这种一般可以认为系统的开销被软中断占据了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143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6.4  </a:t>
            </a:r>
            <a:r>
              <a:rPr lang="zh-CN" altLang="en-US" sz="3600" dirty="0"/>
              <a:t>设备驱动程序</a:t>
            </a:r>
            <a:endParaRPr lang="zh-CN" altLang="en-US" sz="3600" dirty="0"/>
          </a:p>
        </p:txBody>
      </p:sp>
      <p:sp>
        <p:nvSpPr>
          <p:cNvPr id="41988" name="Text Box 3"/>
          <p:cNvSpPr txBox="1"/>
          <p:nvPr/>
        </p:nvSpPr>
        <p:spPr>
          <a:xfrm>
            <a:off x="450850" y="1201738"/>
            <a:ext cx="8316913" cy="1517650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996600"/>
                </a:solidFill>
                <a:latin typeface="Times New Roman" panose="02020603050405020304" pitchFamily="18" charset="0"/>
                <a:ea typeface="仿宋_GB2312" pitchFamily="49" charset="-122"/>
              </a:rPr>
              <a:t>设备驱动程序又称为设备处理程序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，它是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进程与设备控制器之间的通信程序（进程）。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设备驱动程序的主要任务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441325" y="2982913"/>
            <a:ext cx="7629525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just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楷体_GB2312" pitchFamily="49" charset="-122"/>
              <a:buChar char="★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接收上层软件发来的抽象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要求，如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read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write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命令，把它转换为具体要求后，发送给设备控制器，启动设备去执行；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楷体_GB2312" pitchFamily="49" charset="-122"/>
              <a:buChar char="★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将设备控制器发来的信号传送给上层软件。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292100" y="250825"/>
            <a:ext cx="8475663" cy="6223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>
                <a:latin typeface="黑体" panose="02010609060101010101" pitchFamily="49" charset="-122"/>
              </a:rPr>
              <a:t>设备驱动程序的功能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43012" name="Text Box 3"/>
          <p:cNvSpPr txBox="1"/>
          <p:nvPr/>
        </p:nvSpPr>
        <p:spPr>
          <a:xfrm>
            <a:off x="325438" y="952500"/>
            <a:ext cx="8380412" cy="547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15000"/>
              </a:spcBef>
              <a:buClr>
                <a:srgbClr val="0000FF"/>
              </a:buClr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接收由独立性软件发来的命令和参数，并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将命令中的抽象要求转换为具体要求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。例如，将磁盘块号转换为磁盘的盘面、磁道号和扇区号。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15000"/>
              </a:spcBef>
              <a:buClr>
                <a:srgbClr val="0000FF"/>
              </a:buClr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检查用户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请求的合法性、了解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设备状态、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传递有关参数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、设置设备工作方式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15000"/>
              </a:spcBef>
              <a:buClr>
                <a:srgbClr val="0000FF"/>
              </a:buClr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发出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命令。如果设备空闲，便立即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去完成指定的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操作； 如果设备处于忙碌状态，则将请求者的请求块挂在设备队列上等待。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15000"/>
              </a:spcBef>
              <a:buClr>
                <a:srgbClr val="0000FF"/>
              </a:buClr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及时响应由控制器或通道来的中断请求，并根据其中断类型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调用相应的中断处理程序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15000"/>
              </a:spcBef>
              <a:buClr>
                <a:srgbClr val="0000FF"/>
              </a:buClr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对于设置有通道的系统，驱动程序还应能自动地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构成通道程序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I/O</a:t>
            </a:r>
            <a:r>
              <a:rPr lang="zh-CN" altLang="en-US" dirty="0"/>
              <a:t>系统的层次</a:t>
            </a:r>
            <a:endParaRPr lang="zh-CN" altLang="en-US" dirty="0"/>
          </a:p>
        </p:txBody>
      </p:sp>
      <p:sp>
        <p:nvSpPr>
          <p:cNvPr id="7172" name="Text Box 3"/>
          <p:cNvSpPr txBox="1"/>
          <p:nvPr/>
        </p:nvSpPr>
        <p:spPr>
          <a:xfrm>
            <a:off x="569913" y="1169988"/>
            <a:ext cx="8169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软件通常组织成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个层次，如图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5-16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所示。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3" name="Group 4"/>
          <p:cNvGrpSpPr/>
          <p:nvPr/>
        </p:nvGrpSpPr>
        <p:grpSpPr>
          <a:xfrm>
            <a:off x="179388" y="1843088"/>
            <a:ext cx="8248650" cy="4400550"/>
            <a:chOff x="113" y="1161"/>
            <a:chExt cx="5196" cy="2772"/>
          </a:xfrm>
        </p:grpSpPr>
        <p:sp>
          <p:nvSpPr>
            <p:cNvPr id="7174" name="Rectangle 5"/>
            <p:cNvSpPr/>
            <p:nvPr/>
          </p:nvSpPr>
          <p:spPr>
            <a:xfrm>
              <a:off x="722" y="1610"/>
              <a:ext cx="1664" cy="325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0" rIns="54000" bIns="46800" anchor="ctr" anchorCtr="1">
              <a:flatTx/>
            </a:bodyPr>
            <a:p>
              <a:pPr algn="ctr" eaLnBrk="1" hangingPunct="1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用户级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软件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5" name="Rectangle 6"/>
            <p:cNvSpPr/>
            <p:nvPr/>
          </p:nvSpPr>
          <p:spPr>
            <a:xfrm>
              <a:off x="727" y="2002"/>
              <a:ext cx="1664" cy="325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0" rIns="54000" bIns="46800" anchor="ctr" anchorCtr="1">
              <a:flatTx/>
            </a:bodyPr>
            <a:p>
              <a:pPr algn="ctr" eaLnBrk="1" hangingPunct="1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设备独立性软件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6" name="Rectangle 7"/>
            <p:cNvSpPr/>
            <p:nvPr/>
          </p:nvSpPr>
          <p:spPr>
            <a:xfrm>
              <a:off x="718" y="2389"/>
              <a:ext cx="1664" cy="325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0" rIns="54000" bIns="46800" anchor="ctr" anchorCtr="1">
              <a:flatTx/>
            </a:bodyPr>
            <a:p>
              <a:pPr algn="ctr" eaLnBrk="1" hangingPunct="1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设备驱动程序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7" name="Rectangle 8"/>
            <p:cNvSpPr/>
            <p:nvPr/>
          </p:nvSpPr>
          <p:spPr>
            <a:xfrm>
              <a:off x="723" y="2781"/>
              <a:ext cx="1664" cy="325"/>
            </a:xfrm>
            <a:prstGeom prst="rect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lIns="54000" tIns="0" rIns="54000" bIns="46800" anchor="ctr" anchorCtr="1">
              <a:flatTx/>
            </a:bodyPr>
            <a:p>
              <a:pPr algn="ctr" eaLnBrk="1" hangingPunct="1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中断处理程序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8" name="Rectangle 9"/>
            <p:cNvSpPr/>
            <p:nvPr/>
          </p:nvSpPr>
          <p:spPr>
            <a:xfrm>
              <a:off x="719" y="3173"/>
              <a:ext cx="1664" cy="325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5400000" scaled="1"/>
              <a:tileRect/>
            </a:gra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lIns="54000" tIns="0" rIns="54000" bIns="46800" anchor="ctr" anchorCtr="1">
              <a:flatTx/>
            </a:bodyPr>
            <a:p>
              <a:pPr algn="ctr" eaLnBrk="1" hangingPunct="1"/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</a:t>
              </a:r>
              <a:endPara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9" name="Text Box 10"/>
            <p:cNvSpPr txBox="1"/>
            <p:nvPr/>
          </p:nvSpPr>
          <p:spPr>
            <a:xfrm>
              <a:off x="113" y="1161"/>
              <a:ext cx="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楷体_GB2312" pitchFamily="49" charset="-122"/>
                </a:rPr>
                <a:t>I/O</a:t>
              </a:r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请求</a:t>
              </a:r>
              <a:endParaRPr lang="zh-CN" altLang="en-US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7180" name="Line 11"/>
            <p:cNvSpPr/>
            <p:nvPr/>
          </p:nvSpPr>
          <p:spPr>
            <a:xfrm>
              <a:off x="836" y="1853"/>
              <a:ext cx="0" cy="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1" name="Line 12"/>
            <p:cNvSpPr/>
            <p:nvPr/>
          </p:nvSpPr>
          <p:spPr>
            <a:xfrm>
              <a:off x="836" y="2249"/>
              <a:ext cx="0" cy="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2" name="Line 13"/>
            <p:cNvSpPr/>
            <p:nvPr/>
          </p:nvSpPr>
          <p:spPr>
            <a:xfrm>
              <a:off x="832" y="2632"/>
              <a:ext cx="0" cy="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3" name="Line 14"/>
            <p:cNvSpPr/>
            <p:nvPr/>
          </p:nvSpPr>
          <p:spPr>
            <a:xfrm>
              <a:off x="828" y="3024"/>
              <a:ext cx="0" cy="2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4" name="Line 15"/>
            <p:cNvSpPr/>
            <p:nvPr/>
          </p:nvSpPr>
          <p:spPr>
            <a:xfrm>
              <a:off x="359" y="1473"/>
              <a:ext cx="425" cy="4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85" name="Line 16"/>
            <p:cNvSpPr/>
            <p:nvPr/>
          </p:nvSpPr>
          <p:spPr>
            <a:xfrm flipV="1">
              <a:off x="2241" y="2959"/>
              <a:ext cx="0" cy="3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6" name="Line 17"/>
            <p:cNvSpPr/>
            <p:nvPr/>
          </p:nvSpPr>
          <p:spPr>
            <a:xfrm flipV="1">
              <a:off x="2242" y="2560"/>
              <a:ext cx="0" cy="3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7" name="Line 18"/>
            <p:cNvSpPr/>
            <p:nvPr/>
          </p:nvSpPr>
          <p:spPr>
            <a:xfrm flipV="1">
              <a:off x="2242" y="2184"/>
              <a:ext cx="0" cy="3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8" name="Line 19"/>
            <p:cNvSpPr/>
            <p:nvPr/>
          </p:nvSpPr>
          <p:spPr>
            <a:xfrm flipV="1">
              <a:off x="2243" y="1785"/>
              <a:ext cx="0" cy="3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9" name="Text Box 20"/>
            <p:cNvSpPr txBox="1"/>
            <p:nvPr/>
          </p:nvSpPr>
          <p:spPr>
            <a:xfrm>
              <a:off x="1804" y="1203"/>
              <a:ext cx="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楷体_GB2312" pitchFamily="49" charset="-122"/>
                </a:rPr>
                <a:t>I/O</a:t>
              </a:r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应答</a:t>
              </a:r>
              <a:endParaRPr lang="zh-CN" altLang="en-US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7190" name="Line 21"/>
            <p:cNvSpPr/>
            <p:nvPr/>
          </p:nvSpPr>
          <p:spPr>
            <a:xfrm>
              <a:off x="2249" y="1452"/>
              <a:ext cx="0" cy="2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1" name="Text Box 22"/>
            <p:cNvSpPr txBox="1"/>
            <p:nvPr/>
          </p:nvSpPr>
          <p:spPr>
            <a:xfrm>
              <a:off x="3205" y="1204"/>
              <a:ext cx="8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rIns="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  <a:latin typeface="楷体_GB2312" pitchFamily="49" charset="-122"/>
                </a:rPr>
                <a:t>I/O</a:t>
              </a:r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功能</a:t>
              </a:r>
              <a:endParaRPr lang="zh-CN" altLang="en-US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  <p:sp>
          <p:nvSpPr>
            <p:cNvPr id="7192" name="Text Box 23"/>
            <p:cNvSpPr txBox="1"/>
            <p:nvPr/>
          </p:nvSpPr>
          <p:spPr>
            <a:xfrm>
              <a:off x="2500" y="1658"/>
              <a:ext cx="2809" cy="175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eaLnBrk="1" hangingPunct="1">
                <a:spcBef>
                  <a:spcPct val="10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产生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请求、格式化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Spooling</a:t>
              </a:r>
              <a:endPara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映射、保护、分块、缓冲、分配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设置设备寄存器、检查寄存器状态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结束时，唤醒驱动程序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执行</a:t>
              </a:r>
              <a:r>
                <a: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I/O</a:t>
              </a: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操作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93" name="Text Box 24"/>
            <p:cNvSpPr txBox="1"/>
            <p:nvPr/>
          </p:nvSpPr>
          <p:spPr>
            <a:xfrm>
              <a:off x="1105" y="3645"/>
              <a:ext cx="33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</a:rPr>
                <a:t>图</a:t>
              </a:r>
              <a:r>
                <a:rPr lang="en-US" altLang="zh-CN" dirty="0">
                  <a:solidFill>
                    <a:srgbClr val="000066"/>
                  </a:solidFill>
                  <a:latin typeface="楷体_GB2312" pitchFamily="49" charset="-122"/>
                </a:rPr>
                <a:t>5-16  I/O</a:t>
              </a:r>
              <a:r>
                <a:rPr lang="zh-CN" altLang="en-US" dirty="0">
                  <a:solidFill>
                    <a:srgbClr val="000066"/>
                  </a:solidFill>
                  <a:latin typeface="楷体_GB2312" pitchFamily="49" charset="-122"/>
                </a:rPr>
                <a:t>系统的层次及功能</a:t>
              </a:r>
              <a:endParaRPr lang="zh-CN" altLang="en-US" dirty="0">
                <a:solidFill>
                  <a:srgbClr val="000066"/>
                </a:solidFill>
                <a:latin typeface="楷体_GB2312" pitchFamily="49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4611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设备处理方式</a:t>
            </a:r>
            <a:endParaRPr lang="zh-CN" altLang="en-US" sz="3600" dirty="0"/>
          </a:p>
        </p:txBody>
      </p:sp>
      <p:sp>
        <p:nvSpPr>
          <p:cNvPr id="44036" name="Text Box 3"/>
          <p:cNvSpPr txBox="1"/>
          <p:nvPr/>
        </p:nvSpPr>
        <p:spPr>
          <a:xfrm>
            <a:off x="612775" y="1227138"/>
            <a:ext cx="81756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根据设备处理时是否设置进程，以及设置什么样的进程而把设备处理方式分成一下三类：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666750" y="2333625"/>
            <a:ext cx="7831138" cy="4192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30000"/>
              </a:spcBef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为每一类设备设置一个进程，专门用于执行这类设备的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在整个系统中设置一个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进程，专门用于执行系统中所有设备的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操作。也可设置一个输入进程和一个输出进程，分别处理系统中各类设备的输入或输出操作。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0000"/>
              </a:spcBef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不设置专门的设备处理进程，而只为各类设备设置相应的设备处理程序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，供用户进程或系统进程调用。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5905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设备驱动程序的特点</a:t>
            </a:r>
            <a:endParaRPr lang="zh-CN" altLang="en-US" sz="3600" dirty="0"/>
          </a:p>
        </p:txBody>
      </p:sp>
      <p:sp>
        <p:nvSpPr>
          <p:cNvPr id="45060" name="Text Box 3"/>
          <p:cNvSpPr txBox="1"/>
          <p:nvPr/>
        </p:nvSpPr>
        <p:spPr>
          <a:xfrm>
            <a:off x="398463" y="1054100"/>
            <a:ext cx="8229600" cy="4691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just" eaLnBrk="1" hangingPunct="1">
              <a:spcBef>
                <a:spcPct val="15000"/>
              </a:spcBef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设备驱动程序主要是指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在请求</a:t>
            </a: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的进程与设备控制器之间的一个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通信和转换程序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。它把进程的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请求经转换后，传送给设备控制器；又把控制器中所记录的设备状态和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操作完成情况及时地反映给请求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的进程。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15000"/>
              </a:spcBef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驱动程序与设备控制器和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设备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硬件特性紧密相关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，因而对不同类型的设备应配置不同的驱动程序。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15000"/>
              </a:spcBef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驱动程序与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设备所采用的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控制方式紧密相关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。常用的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控制方式是中断驱动方式和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DMA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方式，这两种方式的驱动程序是明显不同的，后者应按数组方式启动设备及进行中断处理。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15000"/>
              </a:spcBef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由于驱动程序与硬件紧密相关，因而其中的一部分必须用汇编语言书写。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4.  </a:t>
            </a:r>
            <a:r>
              <a:rPr lang="zh-CN" altLang="en-US" sz="3600" dirty="0"/>
              <a:t>设备驱动程序的处理过程 </a:t>
            </a:r>
            <a:endParaRPr lang="zh-CN" altLang="en-US" sz="3600" dirty="0"/>
          </a:p>
        </p:txBody>
      </p:sp>
      <p:sp>
        <p:nvSpPr>
          <p:cNvPr id="46084" name="Text Box 3"/>
          <p:cNvSpPr txBox="1"/>
          <p:nvPr/>
        </p:nvSpPr>
        <p:spPr>
          <a:xfrm>
            <a:off x="612775" y="1096963"/>
            <a:ext cx="7929563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5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设备驱动程序的主要任务是启动指定设备。但在启动之前，还必须完成必要的准备工作，如检查设备是否为“忙”等。在完成所有准备工作后，才最后向设备控制器发送一条启动命令。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以下是设备驱动程序的处理过程：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085" name="Text Box 4"/>
          <p:cNvSpPr txBox="1"/>
          <p:nvPr/>
        </p:nvSpPr>
        <p:spPr>
          <a:xfrm>
            <a:off x="666750" y="3409950"/>
            <a:ext cx="7842250" cy="3135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(1)</a:t>
            </a:r>
            <a:r>
              <a:rPr lang="zh-CN" altLang="en-US" sz="3200" dirty="0">
                <a:latin typeface="楷体_GB2312" pitchFamily="49" charset="-122"/>
                <a:hlinkClick r:id="" action="ppaction://hlinkshowjump?jump=nextslide"/>
              </a:rPr>
              <a:t>将抽象要求转换为具体要求</a:t>
            </a:r>
            <a:endParaRPr lang="zh-CN" altLang="en-US" sz="3200" dirty="0">
              <a:latin typeface="楷体_GB2312" pitchFamily="49" charset="-122"/>
            </a:endParaRPr>
          </a:p>
          <a:p>
            <a:pPr algn="just"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(2)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检查</a:t>
            </a:r>
            <a:r>
              <a:rPr lang="en-US" altLang="zh-CN" sz="3200" dirty="0">
                <a:latin typeface="楷体_GB2312" pitchFamily="49" charset="-122"/>
                <a:hlinkClick r:id="" action="ppaction://noaction"/>
              </a:rPr>
              <a:t>I/O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请求的合法性</a:t>
            </a:r>
            <a:endParaRPr lang="zh-CN" altLang="en-US" sz="3200" dirty="0">
              <a:latin typeface="楷体_GB2312" pitchFamily="49" charset="-122"/>
            </a:endParaRPr>
          </a:p>
          <a:p>
            <a:pPr algn="just"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(3)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读出和检查设备的状态</a:t>
            </a:r>
            <a:endParaRPr lang="zh-CN" altLang="en-US" sz="3200" dirty="0">
              <a:latin typeface="楷体_GB2312" pitchFamily="49" charset="-122"/>
            </a:endParaRPr>
          </a:p>
          <a:p>
            <a:pPr algn="just"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(4)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传送必要的参数</a:t>
            </a:r>
            <a:endParaRPr lang="zh-CN" altLang="en-US" sz="3200" dirty="0">
              <a:latin typeface="楷体_GB2312" pitchFamily="49" charset="-122"/>
            </a:endParaRPr>
          </a:p>
          <a:p>
            <a:pPr algn="just"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(5)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工作方式的设置</a:t>
            </a:r>
            <a:endParaRPr lang="zh-CN" altLang="en-US" sz="3200" dirty="0">
              <a:latin typeface="楷体_GB2312" pitchFamily="49" charset="-122"/>
            </a:endParaRPr>
          </a:p>
          <a:p>
            <a:pPr eaLnBrk="1" hangingPunct="1">
              <a:spcBef>
                <a:spcPct val="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楷体_GB2312" pitchFamily="49" charset="-122"/>
              </a:rPr>
              <a:t>(6)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启动</a:t>
            </a:r>
            <a:r>
              <a:rPr lang="en-US" altLang="zh-CN" sz="3200" dirty="0">
                <a:latin typeface="楷体_GB2312" pitchFamily="49" charset="-122"/>
                <a:hlinkClick r:id="" action="ppaction://noaction"/>
              </a:rPr>
              <a:t>I/O</a:t>
            </a:r>
            <a:r>
              <a:rPr lang="zh-CN" altLang="en-US" sz="3200" dirty="0">
                <a:latin typeface="楷体_GB2312" pitchFamily="49" charset="-122"/>
                <a:hlinkClick r:id="" action="ppaction://noaction"/>
              </a:rPr>
              <a:t>设备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175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1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en-US" altLang="zh-CN" sz="3600" dirty="0"/>
              <a:t> </a:t>
            </a:r>
            <a:r>
              <a:rPr lang="zh-CN" altLang="en-US" sz="3600" dirty="0"/>
              <a:t>将抽象要求转换为具体要求</a:t>
            </a:r>
            <a:endParaRPr lang="zh-CN" altLang="en-US" sz="3600" dirty="0"/>
          </a:p>
        </p:txBody>
      </p:sp>
      <p:sp>
        <p:nvSpPr>
          <p:cNvPr id="47108" name="Text Box 3"/>
          <p:cNvSpPr txBox="1"/>
          <p:nvPr/>
        </p:nvSpPr>
        <p:spPr>
          <a:xfrm>
            <a:off x="601663" y="1005205"/>
            <a:ext cx="8015287" cy="547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通常在每个设备控制器中含有若干个寄存器，分别用于暂存命令、数据和参数等。由于用户和上层软件对设备控制器的具体情况毫无了解，因而只能向它发出抽象的要求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，但这些命令无法传送给设备控制器。因此，需要将这些抽象要求转换为具体要求。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例如，将抽象要求中的盘块号转换为磁盘的盘面、磁道号及扇区号。这一转换工作只能由驱动程序来完成。因为在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中，只有驱动程序才能同时了解抽象要求和设备控制器中的寄存器情况；也只有驱动程序才知道命令、数据和参数应分别送往哪个寄存器。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175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2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</a:rPr>
              <a:t>检查</a:t>
            </a:r>
            <a:r>
              <a:rPr lang="en-US" altLang="zh-CN" sz="3600" dirty="0"/>
              <a:t>I/O</a:t>
            </a:r>
            <a:r>
              <a:rPr lang="zh-CN" altLang="en-US" sz="3600" dirty="0">
                <a:latin typeface="黑体" panose="02010609060101010101" pitchFamily="49" charset="-122"/>
              </a:rPr>
              <a:t>请求的合法性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48132" name="Text Box 3"/>
          <p:cNvSpPr txBox="1"/>
          <p:nvPr/>
        </p:nvSpPr>
        <p:spPr>
          <a:xfrm>
            <a:off x="538163" y="1119188"/>
            <a:ext cx="79502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对于任何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设备，都只能完成一组特定的功能，若该设备不支持这次的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请求，则认为这次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请求非法。例如，用户企图请求打印机输入数据，显然系统应予以拒绝。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495300" y="473075"/>
            <a:ext cx="8272463" cy="6715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3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zh-CN" altLang="en-US" sz="3600" dirty="0"/>
              <a:t>读出和检查设备的状态</a:t>
            </a:r>
            <a:endParaRPr lang="zh-CN" altLang="en-US" sz="3600" dirty="0"/>
          </a:p>
        </p:txBody>
      </p:sp>
      <p:sp>
        <p:nvSpPr>
          <p:cNvPr id="49156" name="Text Box 3"/>
          <p:cNvSpPr txBox="1"/>
          <p:nvPr/>
        </p:nvSpPr>
        <p:spPr>
          <a:xfrm>
            <a:off x="569913" y="1441450"/>
            <a:ext cx="7713662" cy="308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要启动某个设备进行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，其前提条件是该设备必须处于空闲状态。因此在启动设备之前，要从设备控制器的状态寄存器中，读出设备的状态。例如，为了向某设备写数据，应先检查该设备是否处于接收就绪状态，仅当它处于接收就绪状态时，才能启动其设备控制器，否则只能等待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495300" y="450850"/>
            <a:ext cx="8272463" cy="70485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4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zh-CN" altLang="en-US" sz="3600" dirty="0"/>
              <a:t>传送必要的参数</a:t>
            </a:r>
            <a:endParaRPr lang="zh-CN" altLang="en-US" sz="3600" dirty="0"/>
          </a:p>
        </p:txBody>
      </p:sp>
      <p:sp>
        <p:nvSpPr>
          <p:cNvPr id="50180" name="Text Box 3"/>
          <p:cNvSpPr txBox="1"/>
          <p:nvPr/>
        </p:nvSpPr>
        <p:spPr>
          <a:xfrm>
            <a:off x="742950" y="1387475"/>
            <a:ext cx="770255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例如启动磁盘进行读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写之前，应先将本次要传送的字节数和数据应到达的内存始址，送入控制器相应寄存器中。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5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</a:rPr>
              <a:t>工作方式的设置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51204" name="Text Box 3"/>
          <p:cNvSpPr txBox="1"/>
          <p:nvPr/>
        </p:nvSpPr>
        <p:spPr>
          <a:xfrm>
            <a:off x="623888" y="1516063"/>
            <a:ext cx="78105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有些设备可具有多种工作方式，典型情况是利用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RS232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接口进行异步通信。在启动该接口之前，应先按通信规程设定参数：波特率、奇偶校验方式、停止位数目及数据字节程度等。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27062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黑体" panose="02010609060101010101" pitchFamily="49" charset="-122"/>
              </a:rPr>
              <a:t>(</a:t>
            </a:r>
            <a:r>
              <a:rPr lang="en-US" altLang="zh-CN" sz="3600" dirty="0"/>
              <a:t>6</a:t>
            </a:r>
            <a:r>
              <a:rPr lang="en-US" altLang="zh-CN" sz="3600" dirty="0">
                <a:latin typeface="黑体" panose="02010609060101010101" pitchFamily="49" charset="-122"/>
              </a:rPr>
              <a:t>)</a:t>
            </a:r>
            <a:r>
              <a:rPr lang="zh-CN" altLang="en-US" sz="3600" dirty="0"/>
              <a:t>启动</a:t>
            </a:r>
            <a:r>
              <a:rPr lang="en-US" altLang="zh-CN" sz="3600" dirty="0"/>
              <a:t>I/O</a:t>
            </a:r>
            <a:r>
              <a:rPr lang="zh-CN" altLang="en-US" sz="3600" dirty="0"/>
              <a:t>设备</a:t>
            </a:r>
            <a:endParaRPr lang="zh-CN" altLang="en-US" sz="3600" dirty="0"/>
          </a:p>
        </p:txBody>
      </p:sp>
      <p:sp>
        <p:nvSpPr>
          <p:cNvPr id="52228" name="Text Box 3"/>
          <p:cNvSpPr txBox="1"/>
          <p:nvPr/>
        </p:nvSpPr>
        <p:spPr>
          <a:xfrm>
            <a:off x="623888" y="1150938"/>
            <a:ext cx="7961312" cy="329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在完成上述各项工作之后，驱动程序可以向控制器中的命令寄存器传送相应的命令。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驱动程序发出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命令后，基本的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操作是在设备控制器的控制下进行的。通常，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操作所需完成的工作较多，需要一定的时间，如读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写一个盘块中的数据，此时驱动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进程把自己阻塞起来，直到中断到来时才将它唤醒。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type="body" sz="half" idx="1"/>
          </p:nvPr>
        </p:nvSpPr>
        <p:spPr>
          <a:xfrm>
            <a:off x="684213" y="2636838"/>
            <a:ext cx="7704137" cy="20875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四个阶段：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en-US" altLang="zh-CN" sz="2400" dirty="0">
                <a:solidFill>
                  <a:srgbClr val="FF33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en-US" altLang="zh-CN" sz="2400" dirty="0">
                <a:solidFill>
                  <a:srgbClr val="FF3300"/>
                </a:solidFill>
                <a:ea typeface="黑体" panose="02010609060101010101" pitchFamily="49" charset="-122"/>
              </a:rPr>
              <a:t>——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sz="2400" dirty="0">
                <a:solidFill>
                  <a:srgbClr val="FF33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通道控制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趋势：减少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操作的干预程度，提高并行度。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8"/>
          <p:cNvSpPr txBox="1"/>
          <p:nvPr/>
        </p:nvSpPr>
        <p:spPr>
          <a:xfrm>
            <a:off x="539750" y="1844675"/>
            <a:ext cx="2447925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5. </a:t>
            </a:r>
            <a:r>
              <a:rPr lang="zh-CN" altLang="en-US" dirty="0"/>
              <a:t>对</a:t>
            </a:r>
            <a:r>
              <a:rPr lang="en-US" altLang="zh-CN" dirty="0"/>
              <a:t>I/O</a:t>
            </a:r>
            <a:r>
              <a:rPr lang="zh-CN" altLang="en-US" dirty="0"/>
              <a:t>设备的控制方式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195" name="Text Box 2"/>
          <p:cNvSpPr txBox="1"/>
          <p:nvPr/>
        </p:nvSpPr>
        <p:spPr>
          <a:xfrm>
            <a:off x="523875" y="284163"/>
            <a:ext cx="8229600" cy="5237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3500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eaLnBrk="1" hangingPunct="1"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当一个用户进程试图从文件中读一个数据块时，需要通过系统调用以取得操作系统的服务来完成。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设备独立性软件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接收到请求后，首先在高速缓存中查找相应的页面，如果没有，则调用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设备驱动程序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向硬件发出一个请求，并由驱动程序分则从磁盘读取目标数据块。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当磁盘操作完成后，由硬件产生一个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，并转入中断处理程序，唤醒用户进程以及结束此次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请求，继续用户进程的运行。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284663" y="1376363"/>
            <a:ext cx="4500563" cy="3636963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查询方式：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需花代价不断查询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状态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资源浪费极大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99.9ms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+0.1ms=100ms 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设从终端输入一个字符约为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100ms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，而将字符送入缓冲区的时间为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0.1ms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，采用程序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方式，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约有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99.9ms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的时间在忙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-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等待中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4275" name="Text Box 4"/>
          <p:cNvSpPr txBox="1"/>
          <p:nvPr/>
        </p:nvSpPr>
        <p:spPr>
          <a:xfrm>
            <a:off x="250825" y="549275"/>
            <a:ext cx="3600450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276" name="Object 9"/>
          <p:cNvGraphicFramePr>
            <a:graphicFrameLocks noGrp="1"/>
          </p:cNvGraphicFramePr>
          <p:nvPr>
            <p:ph sz="half" idx="2"/>
          </p:nvPr>
        </p:nvGraphicFramePr>
        <p:xfrm>
          <a:off x="827088" y="1160463"/>
          <a:ext cx="3097212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394960" imgH="3596640" progId="Visio.Drawing.4">
                  <p:embed/>
                </p:oleObj>
              </mc:Choice>
              <mc:Fallback>
                <p:oleObj name="" r:id="rId1" imgW="5394960" imgH="3596640" progId="Visio.Drawing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r="62726"/>
                      <a:stretch>
                        <a:fillRect/>
                      </a:stretch>
                    </p:blipFill>
                    <p:spPr>
                      <a:xfrm>
                        <a:off x="827088" y="1160463"/>
                        <a:ext cx="3097212" cy="5184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10"/>
          <p:cNvSpPr txBox="1"/>
          <p:nvPr/>
        </p:nvSpPr>
        <p:spPr>
          <a:xfrm>
            <a:off x="4911725" y="5440363"/>
            <a:ext cx="3529013" cy="10160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完全干预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极大浪费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4"/>
          <p:cNvSpPr txBox="1"/>
          <p:nvPr/>
        </p:nvSpPr>
        <p:spPr>
          <a:xfrm>
            <a:off x="250825" y="549275"/>
            <a:ext cx="3600450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5299" name="Object 8"/>
          <p:cNvGraphicFramePr>
            <a:graphicFrameLocks noGrp="1"/>
          </p:cNvGraphicFramePr>
          <p:nvPr>
            <p:ph sz="half" idx="2"/>
          </p:nvPr>
        </p:nvGraphicFramePr>
        <p:xfrm>
          <a:off x="688975" y="1268413"/>
          <a:ext cx="3151188" cy="504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394960" imgH="3596640" progId="Visio.Drawing.4">
                  <p:embed/>
                </p:oleObj>
              </mc:Choice>
              <mc:Fallback>
                <p:oleObj name="" r:id="rId1" imgW="5394960" imgH="3596640" progId="Visio.Drawing.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rcRect l="36372" r="28177"/>
                      <a:stretch>
                        <a:fillRect/>
                      </a:stretch>
                    </p:blipFill>
                    <p:spPr>
                      <a:xfrm>
                        <a:off x="688975" y="1268413"/>
                        <a:ext cx="3151188" cy="50403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10"/>
          <p:cNvSpPr/>
          <p:nvPr/>
        </p:nvSpPr>
        <p:spPr>
          <a:xfrm>
            <a:off x="3779838" y="1377950"/>
            <a:ext cx="5148262" cy="413861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发命令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返回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执行其它任务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中断产生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转相应中断处理程序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读数据，读完后以中断方式通知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完成数据从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设从终端输入一个字符约为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100ms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，而将字符送入缓冲区的时间为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0.1ms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采用中断驱动方式，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可利用这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99.9ms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的时间做其它事情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，而仅用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0.1ms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时间处理中断请求。成百倍地提高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利用率在程序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方式中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99.9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在忙等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  <a:buChar char="v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Text Box 11"/>
          <p:cNvSpPr txBox="1"/>
          <p:nvPr/>
        </p:nvSpPr>
        <p:spPr>
          <a:xfrm>
            <a:off x="4537075" y="5746750"/>
            <a:ext cx="4032250" cy="10160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设备并行工作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以字节为单位干预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body" sz="half" idx="1"/>
          </p:nvPr>
        </p:nvSpPr>
        <p:spPr>
          <a:xfrm>
            <a:off x="4500563" y="1604963"/>
            <a:ext cx="3852862" cy="4092575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控制器直接控制总线传递数据块。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控制器完成从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en-US" altLang="zh-CN" sz="2400" dirty="0"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内存。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主要用在块设备中，以数据块为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单位，比中断驱动方式又成百倍地提高效率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进一步提高了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设备的并行操作程度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Pct val="60000"/>
              <a:buFont typeface="Wingdings" panose="05000000000000000000" pitchFamily="2" charset="2"/>
              <a:buChar char="Ø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4"/>
          <p:cNvSpPr txBox="1"/>
          <p:nvPr/>
        </p:nvSpPr>
        <p:spPr>
          <a:xfrm>
            <a:off x="250825" y="549275"/>
            <a:ext cx="5905500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方式（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Direct Memory Access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4" name="Text Box 6"/>
          <p:cNvSpPr txBox="1"/>
          <p:nvPr/>
        </p:nvSpPr>
        <p:spPr>
          <a:xfrm>
            <a:off x="4716463" y="5926138"/>
            <a:ext cx="3529012" cy="4572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以块为单位干预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325" name="Object 8"/>
          <p:cNvGraphicFramePr>
            <a:graphicFrameLocks noGrp="1"/>
          </p:cNvGraphicFramePr>
          <p:nvPr>
            <p:ph sz="half" idx="2"/>
          </p:nvPr>
        </p:nvGraphicFramePr>
        <p:xfrm>
          <a:off x="538163" y="1268413"/>
          <a:ext cx="363855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394960" imgH="3596640" progId="Visio.Drawing.4">
                  <p:embed/>
                </p:oleObj>
              </mc:Choice>
              <mc:Fallback>
                <p:oleObj name="" r:id="rId1" imgW="5394960" imgH="3596640" progId="Visio.Drawing.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rcRect l="69098" b="29729"/>
                      <a:stretch>
                        <a:fillRect/>
                      </a:stretch>
                    </p:blipFill>
                    <p:spPr>
                      <a:xfrm>
                        <a:off x="538163" y="1268413"/>
                        <a:ext cx="3638550" cy="4968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DMA</a:t>
            </a:r>
            <a:r>
              <a:rPr lang="zh-CN" altLang="en-US" dirty="0"/>
              <a:t>控制器的组成 </a:t>
            </a:r>
            <a:endParaRPr lang="zh-CN" altLang="en-US" dirty="0"/>
          </a:p>
        </p:txBody>
      </p:sp>
      <p:sp>
        <p:nvSpPr>
          <p:cNvPr id="57348" name="Rectangle 4"/>
          <p:cNvSpPr/>
          <p:nvPr/>
        </p:nvSpPr>
        <p:spPr>
          <a:xfrm>
            <a:off x="2352675" y="2324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7349" name="Picture 5" descr="OS图5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1616075"/>
            <a:ext cx="5827713" cy="2900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Text Box 2"/>
          <p:cNvSpPr txBox="1"/>
          <p:nvPr/>
        </p:nvSpPr>
        <p:spPr>
          <a:xfrm>
            <a:off x="481013" y="4868863"/>
            <a:ext cx="8229600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CR——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状态寄存器，用于接收从</a:t>
            </a:r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发来的</a:t>
            </a:r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命令或控制信息，或设备的状态。 </a:t>
            </a:r>
            <a:endParaRPr lang="zh-CN" altLang="en-US" sz="20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MAR——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内存地址寄存器。 </a:t>
            </a:r>
            <a:endParaRPr lang="zh-CN" altLang="en-US" sz="20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DR——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数据寄存器。暂存从设备到内存，或从内存到设备的数据。 </a:t>
            </a:r>
            <a:endParaRPr lang="zh-CN" altLang="en-US" sz="2000" dirty="0">
              <a:latin typeface="Tahoma" panose="020B060403050404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黑体" panose="02010609060101010101" pitchFamily="49" charset="-122"/>
              </a:rPr>
              <a:t>DC——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数据计数器。要读或写的字节数。 </a:t>
            </a:r>
            <a:endParaRPr lang="zh-CN" altLang="en-US" sz="20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7351" name="Rectangle 3"/>
          <p:cNvSpPr txBox="1"/>
          <p:nvPr/>
        </p:nvSpPr>
        <p:spPr>
          <a:xfrm>
            <a:off x="288925" y="1655763"/>
            <a:ext cx="2592388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部分组成：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主机与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DMA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控制器的接口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DMA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控制器与块设备的接口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控制逻辑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8371" name="Text Box 3"/>
          <p:cNvSpPr txBox="1"/>
          <p:nvPr/>
        </p:nvSpPr>
        <p:spPr>
          <a:xfrm>
            <a:off x="388938" y="368300"/>
            <a:ext cx="655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DMA</a:t>
            </a:r>
            <a:r>
              <a:rPr lang="zh-CN" altLang="en-US" sz="2800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工作过程</a:t>
            </a:r>
            <a:r>
              <a:rPr lang="zh-CN" altLang="en-US" sz="2800" dirty="0">
                <a:solidFill>
                  <a:srgbClr val="0033CC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00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Text Box 4"/>
          <p:cNvSpPr txBox="1"/>
          <p:nvPr/>
        </p:nvSpPr>
        <p:spPr>
          <a:xfrm>
            <a:off x="5303838" y="1131888"/>
            <a:ext cx="3552825" cy="438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）设置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MAR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DC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初值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）启动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传送命令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）挪用存储器周期传送数据字节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）存储器地址（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MAR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）增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，字节寄存器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DC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DC=0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，表示传输结束，则进行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）；否则转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25000"/>
              </a:spcBef>
            </a:pP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）请求中断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3" name="对象 1"/>
          <p:cNvGraphicFramePr>
            <a:graphicFrameLocks noGrp="1"/>
          </p:cNvGraphicFramePr>
          <p:nvPr/>
        </p:nvGraphicFramePr>
        <p:xfrm>
          <a:off x="15875" y="1239838"/>
          <a:ext cx="5051425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907280" imgH="4427855" progId="Visio.Drawing.11">
                  <p:embed/>
                </p:oleObj>
              </mc:Choice>
              <mc:Fallback>
                <p:oleObj name="" r:id="rId1" imgW="4907280" imgH="442785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75" y="1239838"/>
                        <a:ext cx="5051425" cy="414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I/O</a:t>
            </a:r>
            <a:r>
              <a:rPr lang="zh-CN" altLang="en-US" sz="3600" dirty="0"/>
              <a:t>通道控制方式 </a:t>
            </a:r>
            <a:endParaRPr lang="zh-CN" altLang="en-US" sz="3600" dirty="0"/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468313" y="1066800"/>
            <a:ext cx="8486775" cy="5334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en-US" altLang="zh-CN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通道控制方式的引入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altLang="zh-CN" sz="2000" dirty="0"/>
              <a:t>DMA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/>
              <a:t>CPU</a:t>
            </a:r>
            <a:r>
              <a:rPr lang="zh-CN" altLang="en-US" sz="2000" dirty="0">
                <a:latin typeface="宋体" panose="02010600030101010101" pitchFamily="2" charset="-122"/>
              </a:rPr>
              <a:t>每发出一条</a:t>
            </a:r>
            <a:r>
              <a:rPr lang="en-US" altLang="zh-CN" sz="2000" dirty="0"/>
              <a:t>I/O</a:t>
            </a:r>
            <a:r>
              <a:rPr lang="zh-CN" altLang="en-US" sz="2000" dirty="0">
                <a:latin typeface="宋体" panose="02010600030101010101" pitchFamily="2" charset="-122"/>
              </a:rPr>
              <a:t>指令，只能读（或写）一个连续的数据块。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通道方式是</a:t>
            </a:r>
            <a:r>
              <a:rPr lang="en-US" altLang="zh-CN" sz="2000" dirty="0"/>
              <a:t>DMA</a:t>
            </a:r>
            <a:r>
              <a:rPr lang="zh-CN" altLang="en-US" sz="2000" dirty="0">
                <a:latin typeface="宋体" panose="02010600030101010101" pitchFamily="2" charset="-122"/>
              </a:rPr>
              <a:t>方式的发展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996600"/>
                </a:solidFill>
                <a:latin typeface="仿宋_GB2312" pitchFamily="49" charset="-122"/>
                <a:ea typeface="仿宋_GB2312" pitchFamily="49" charset="-122"/>
              </a:rPr>
              <a:t>．通道程序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b="0" dirty="0">
                <a:ea typeface="黑体" panose="02010609060101010101" pitchFamily="49" charset="-122"/>
              </a:rPr>
              <a:t>通道程序是由一系列通道命令（指令）所构成的。 </a:t>
            </a:r>
            <a:endParaRPr lang="zh-CN" altLang="en-US" sz="2000" b="0" dirty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b="0" dirty="0">
                <a:ea typeface="黑体" panose="02010609060101010101" pitchFamily="49" charset="-122"/>
              </a:rPr>
              <a:t>通道是通过执行通道程序，并与设备控制器共同实现对</a:t>
            </a:r>
            <a:r>
              <a:rPr lang="en-US" altLang="zh-CN" sz="2000" b="0" dirty="0">
                <a:ea typeface="黑体" panose="02010609060101010101" pitchFamily="49" charset="-122"/>
              </a:rPr>
              <a:t>I/O</a:t>
            </a:r>
            <a:r>
              <a:rPr lang="zh-CN" altLang="en-US" sz="2000" b="0" dirty="0">
                <a:ea typeface="黑体" panose="02010609060101010101" pitchFamily="49" charset="-122"/>
              </a:rPr>
              <a:t>设备的控制的。</a:t>
            </a:r>
            <a:endParaRPr lang="zh-CN" altLang="en-US" sz="2000" b="0" dirty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每条通道指令都包含下列诸信息</a:t>
            </a:r>
            <a:r>
              <a:rPr lang="zh-CN" altLang="en-US" sz="2200" dirty="0">
                <a:latin typeface="Times New Roman" panose="02020603050405020304" pitchFamily="18" charset="0"/>
              </a:rPr>
              <a:t>：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操作码，它规定了指令所执行的操作，如读、写、控制等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内存地址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计数，读（写）的字节数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通道程序结束位</a:t>
            </a:r>
            <a:r>
              <a:rPr lang="en-US" altLang="zh-CN" sz="2000" dirty="0"/>
              <a:t>P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/>
              <a:t>P=1</a:t>
            </a:r>
            <a:r>
              <a:rPr lang="zh-CN" altLang="en-US" sz="2000" dirty="0">
                <a:latin typeface="宋体" panose="02010600030101010101" pitchFamily="2" charset="-122"/>
              </a:rPr>
              <a:t>表示本指令是通道程序中最后一条指令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记录结束标志</a:t>
            </a:r>
            <a:r>
              <a:rPr lang="en-US" altLang="zh-CN" sz="2000" dirty="0"/>
              <a:t>R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/>
              <a:t>R=0</a:t>
            </a:r>
            <a:r>
              <a:rPr lang="zh-CN" altLang="en-US" sz="2000" dirty="0">
                <a:latin typeface="宋体" panose="02010600030101010101" pitchFamily="2" charset="-122"/>
              </a:rPr>
              <a:t>表示本指令与下一条指令所处理的数据是属于一个记录；</a:t>
            </a:r>
            <a:r>
              <a:rPr lang="en-US" altLang="zh-CN" sz="2000" dirty="0"/>
              <a:t>R=1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8137525" cy="1439862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方式：对需多离散块的读取仍需要多次中断。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通道方式：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只需给①通道程序首址②要访问的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设备后，通道程序就可完成一组块操作。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4"/>
          <p:cNvSpPr txBox="1"/>
          <p:nvPr/>
        </p:nvSpPr>
        <p:spPr>
          <a:xfrm>
            <a:off x="250825" y="549275"/>
            <a:ext cx="4321175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DMA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与通道方式的比较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20" name="Text Box 5"/>
          <p:cNvSpPr txBox="1"/>
          <p:nvPr/>
        </p:nvSpPr>
        <p:spPr>
          <a:xfrm>
            <a:off x="539750" y="6021388"/>
            <a:ext cx="7127875" cy="4572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以一组数据块为单位干预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8" name="内容占位符 33797"/>
          <p:cNvGraphicFramePr>
            <a:graphicFrameLocks noGrp="1"/>
          </p:cNvGraphicFramePr>
          <p:nvPr>
            <p:ph sz="half" idx="1"/>
          </p:nvPr>
        </p:nvGraphicFramePr>
        <p:xfrm>
          <a:off x="827088" y="2708275"/>
          <a:ext cx="6840538" cy="3025775"/>
        </p:xfrm>
        <a:graphic>
          <a:graphicData uri="http://schemas.openxmlformats.org/drawingml/2006/table">
            <a:tbl>
              <a:tblPr/>
              <a:tblGrid>
                <a:gridCol w="1373188"/>
                <a:gridCol w="1366837"/>
                <a:gridCol w="1362075"/>
                <a:gridCol w="1366838"/>
                <a:gridCol w="1371600"/>
              </a:tblGrid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操作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Record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计数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内存地址</a:t>
                      </a:r>
                      <a:endParaRPr lang="zh-CN" altLang="en-US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813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140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1034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5830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2000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1850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Write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250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1F05E3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720</a:t>
                      </a:r>
                      <a:endParaRPr lang="en-US" altLang="zh-CN" sz="20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accent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471" name="Text Box 135"/>
          <p:cNvSpPr txBox="1"/>
          <p:nvPr/>
        </p:nvSpPr>
        <p:spPr>
          <a:xfrm>
            <a:off x="8101013" y="3213100"/>
            <a:ext cx="433387" cy="1570038"/>
          </a:xfrm>
          <a:prstGeom prst="rect">
            <a:avLst/>
          </a:prstGeom>
          <a:solidFill>
            <a:srgbClr val="C0C0C0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通道程序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468313" y="1143000"/>
            <a:ext cx="8218487" cy="4278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0000CC"/>
                </a:solidFill>
                <a:latin typeface="楷体_GB2312" pitchFamily="49" charset="-122"/>
              </a:rPr>
              <a:t>1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</a:rPr>
              <a:t>．设备独立性的概念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为了提高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的可适应性和可扩展性，现代操作系统都毫无例外地实现了设备独立性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(Device Independence)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，也称为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设备无关性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应用程序独立于具体使用的物理设备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为了实现设备独立性而引入了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逻辑设备和物理设备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的概念。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在应用程序中，用逻辑设备名来请求使用某类设备；而系统实际执行时，还必须使用物理设备名。逻辑设备是抽象的设备名。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因此，需有逻辑设备名→物理设备名的转换功能。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6.5 </a:t>
            </a:r>
            <a:r>
              <a:rPr lang="zh-CN" altLang="en-US" dirty="0"/>
              <a:t>与设备无关的</a:t>
            </a:r>
            <a:r>
              <a:rPr lang="en-US" altLang="zh-CN" dirty="0"/>
              <a:t>I/O</a:t>
            </a:r>
            <a:r>
              <a:rPr lang="zh-CN" altLang="en-US" dirty="0"/>
              <a:t>软件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2467" name="Text Box 2"/>
          <p:cNvSpPr txBox="1"/>
          <p:nvPr/>
        </p:nvSpPr>
        <p:spPr>
          <a:xfrm>
            <a:off x="338138" y="422275"/>
            <a:ext cx="8355012" cy="6038850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marL="457200" indent="-457200" eaLnBrk="1" hangingPunct="1">
              <a:spcBef>
                <a:spcPct val="2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</a:rPr>
              <a:t>．设备独立性软件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为了实现设备独立性，必须再在驱动程序之上设置一层软件，称为设备独立性软件。其基本功能是执行对所有设备公共的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功能，并且向用户层软件提供一个统一的接口。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20000"/>
              </a:spcBef>
              <a:buNone/>
            </a:pPr>
            <a:r>
              <a:rPr lang="zh-CN" altLang="en-US" sz="2800" dirty="0">
                <a:solidFill>
                  <a:srgbClr val="99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设备独立性软件的主要功能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5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</a:rPr>
              <a:t>执行所有设备的公有操作</a:t>
            </a:r>
            <a:endParaRPr lang="zh-CN" altLang="en-US" dirty="0">
              <a:solidFill>
                <a:srgbClr val="000066"/>
              </a:solidFill>
              <a:latin typeface="楷体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对独立设备的分配和回收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将逻辑设备名映射为物理设备名，进而可以找到相应物理设备的驱动程序 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对设备进行保护，禁止用户直接访问设备 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缓冲管理 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差错控制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 eaLnBrk="1" hangingPunct="1">
              <a:buClr>
                <a:srgbClr val="0000CC"/>
              </a:buClr>
              <a:buSzPct val="60000"/>
              <a:buFont typeface="Wingdings" panose="05000000000000000000" pitchFamily="2" charset="2"/>
              <a:buAutoNum type="circleNumDbPlain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提供独立于设备的大小统一的逻辑块。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buClr>
                <a:srgbClr val="0000FF"/>
              </a:buClr>
              <a:buSzPct val="115000"/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latin typeface="楷体_GB2312" pitchFamily="49" charset="-122"/>
              </a:rPr>
              <a:t>向用户层（或文件层）提供统一接口</a:t>
            </a:r>
            <a:endParaRPr lang="zh-CN" altLang="en-US" dirty="0">
              <a:solidFill>
                <a:srgbClr val="000066"/>
              </a:solidFill>
              <a:latin typeface="楷体_GB2312" pitchFamily="49" charset="-122"/>
            </a:endParaRPr>
          </a:p>
          <a:p>
            <a:pPr marL="457200" indent="-457200" eaLnBrk="1" hangingPunct="1">
              <a:buClr>
                <a:srgbClr val="0033CC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例如都使用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write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进行读写操作。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3491" name="Text Box 2"/>
          <p:cNvSpPr txBox="1"/>
          <p:nvPr/>
        </p:nvSpPr>
        <p:spPr>
          <a:xfrm>
            <a:off x="358775" y="508000"/>
            <a:ext cx="8382000" cy="2579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solidFill>
                  <a:srgbClr val="0033CC"/>
                </a:solidFill>
                <a:latin typeface="楷体_GB2312" pitchFamily="49" charset="-122"/>
              </a:rPr>
              <a:t>3</a:t>
            </a:r>
            <a:r>
              <a:rPr lang="zh-CN" altLang="en-US" sz="3200" dirty="0">
                <a:solidFill>
                  <a:srgbClr val="0033CC"/>
                </a:solidFill>
                <a:latin typeface="楷体_GB2312" pitchFamily="49" charset="-122"/>
              </a:rPr>
              <a:t>．逻辑设备名到物理设备名映射的实现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）逻辑设备表</a:t>
            </a:r>
            <a:endParaRPr lang="zh-CN" altLang="en-US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为了实现设备独立性，系统必须设置一张逻辑设备表，用于将应用程序中所使用的逻辑设备名映射为物理设备名。逻辑设备表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：逻辑设备名、物理设备名、设备驱动程序入口地址。进程给出逻辑名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得到物理设备及其驱动入口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2963" name="Group 3"/>
          <p:cNvGraphicFramePr>
            <a:graphicFrameLocks noGrp="1"/>
          </p:cNvGraphicFramePr>
          <p:nvPr/>
        </p:nvGraphicFramePr>
        <p:xfrm>
          <a:off x="361950" y="3605213"/>
          <a:ext cx="4567238" cy="2163763"/>
        </p:xfrm>
        <a:graphic>
          <a:graphicData uri="http://schemas.openxmlformats.org/drawingml/2006/table">
            <a:tbl>
              <a:tblPr/>
              <a:tblGrid>
                <a:gridCol w="1820863"/>
                <a:gridCol w="1365250"/>
                <a:gridCol w="1381125"/>
              </a:tblGrid>
              <a:tr h="631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逻辑设备名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物理设备名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驱动程序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入口地址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/dev/tty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1024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/dev/printer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2046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3" marB="108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2985" name="Group 25"/>
          <p:cNvGraphicFramePr>
            <a:graphicFrameLocks noGrp="1"/>
          </p:cNvGraphicFramePr>
          <p:nvPr/>
        </p:nvGraphicFramePr>
        <p:xfrm>
          <a:off x="5160963" y="3609975"/>
          <a:ext cx="3565525" cy="2141538"/>
        </p:xfrm>
        <a:graphic>
          <a:graphicData uri="http://schemas.openxmlformats.org/drawingml/2006/table">
            <a:tbl>
              <a:tblPr/>
              <a:tblGrid>
                <a:gridCol w="1782762"/>
                <a:gridCol w="1782763"/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逻辑设备名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系统设备表指针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/dev/tty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/dev/printer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1" name="Text Box 42"/>
          <p:cNvSpPr txBox="1"/>
          <p:nvPr/>
        </p:nvSpPr>
        <p:spPr>
          <a:xfrm>
            <a:off x="7731125" y="5387975"/>
            <a:ext cx="339725" cy="276225"/>
          </a:xfrm>
          <a:prstGeom prst="rect">
            <a:avLst/>
          </a:prstGeom>
          <a:noFill/>
          <a:ln w="19050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2" name="Text Box 43"/>
          <p:cNvSpPr txBox="1"/>
          <p:nvPr/>
        </p:nvSpPr>
        <p:spPr>
          <a:xfrm>
            <a:off x="1093788" y="5429250"/>
            <a:ext cx="339725" cy="276225"/>
          </a:xfrm>
          <a:prstGeom prst="rect">
            <a:avLst/>
          </a:prstGeom>
          <a:noFill/>
          <a:ln w="19050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3" name="Text Box 44"/>
          <p:cNvSpPr txBox="1"/>
          <p:nvPr/>
        </p:nvSpPr>
        <p:spPr>
          <a:xfrm>
            <a:off x="2747963" y="5429250"/>
            <a:ext cx="339725" cy="276225"/>
          </a:xfrm>
          <a:prstGeom prst="rect">
            <a:avLst/>
          </a:prstGeom>
          <a:noFill/>
          <a:ln w="19050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4" name="Text Box 45"/>
          <p:cNvSpPr txBox="1"/>
          <p:nvPr/>
        </p:nvSpPr>
        <p:spPr>
          <a:xfrm>
            <a:off x="4064000" y="5441950"/>
            <a:ext cx="339725" cy="276225"/>
          </a:xfrm>
          <a:prstGeom prst="rect">
            <a:avLst/>
          </a:prstGeom>
          <a:noFill/>
          <a:ln w="19050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5" name="Text Box 46"/>
          <p:cNvSpPr txBox="1"/>
          <p:nvPr/>
        </p:nvSpPr>
        <p:spPr>
          <a:xfrm>
            <a:off x="5891213" y="5378450"/>
            <a:ext cx="339725" cy="276225"/>
          </a:xfrm>
          <a:prstGeom prst="rect">
            <a:avLst/>
          </a:prstGeom>
          <a:noFill/>
          <a:ln w="19050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6" name="Text Box 47"/>
          <p:cNvSpPr txBox="1"/>
          <p:nvPr/>
        </p:nvSpPr>
        <p:spPr>
          <a:xfrm>
            <a:off x="2420938" y="5815013"/>
            <a:ext cx="750887" cy="327025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7" name="Text Box 48"/>
          <p:cNvSpPr txBox="1"/>
          <p:nvPr/>
        </p:nvSpPr>
        <p:spPr>
          <a:xfrm>
            <a:off x="6523038" y="5802313"/>
            <a:ext cx="750887" cy="327025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(b)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3538" name="Text Box 49"/>
          <p:cNvSpPr txBox="1"/>
          <p:nvPr/>
        </p:nvSpPr>
        <p:spPr>
          <a:xfrm>
            <a:off x="2730500" y="6249988"/>
            <a:ext cx="4084638" cy="327025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图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5-19   </a:t>
            </a:r>
            <a:r>
              <a:rPr lang="zh-CN" altLang="en-US" sz="2000" dirty="0">
                <a:latin typeface="Tahoma" panose="020B0604030504040204" pitchFamily="34" charset="0"/>
                <a:ea typeface="黑体" panose="02010609060101010101" pitchFamily="49" charset="-122"/>
              </a:rPr>
              <a:t>逻辑设备表</a:t>
            </a:r>
            <a:endParaRPr lang="zh-CN" altLang="en-US" sz="2000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219" name="矩形 3"/>
          <p:cNvSpPr/>
          <p:nvPr/>
        </p:nvSpPr>
        <p:spPr>
          <a:xfrm>
            <a:off x="503238" y="1484313"/>
            <a:ext cx="7956550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Times New Roman" panose="02020603050405020304" pitchFamily="18" charset="0"/>
              </a:rPr>
              <a:t>应用程序独立于具体使用的物理设备，跟物理设备无关，在驱动程序之上设置一层软件，称为</a:t>
            </a:r>
            <a:r>
              <a:rPr lang="zh-CN" altLang="en-US" dirty="0">
                <a:latin typeface="Times New Roman" panose="02020603050405020304" pitchFamily="18" charset="0"/>
              </a:rPr>
              <a:t>设备独立性软件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设备驱动程序</a:t>
            </a:r>
            <a:r>
              <a:rPr lang="zh-CN" altLang="en-US" b="0" dirty="0">
                <a:latin typeface="Times New Roman" panose="02020603050405020304" pitchFamily="18" charset="0"/>
              </a:rPr>
              <a:t>又称为设备处理程序，它是</a:t>
            </a:r>
            <a:r>
              <a:rPr lang="en-US" altLang="zh-CN" b="0" dirty="0">
                <a:latin typeface="Times New Roman" panose="02020603050405020304" pitchFamily="18" charset="0"/>
              </a:rPr>
              <a:t>I/O</a:t>
            </a:r>
            <a:r>
              <a:rPr lang="zh-CN" altLang="en-US" b="0" dirty="0">
                <a:latin typeface="Times New Roman" panose="02020603050405020304" pitchFamily="18" charset="0"/>
              </a:rPr>
              <a:t>进程与设备控制器之间的通信程序（进程）</a:t>
            </a:r>
            <a:endParaRPr lang="zh-CN" altLang="en-US" b="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</a:rPr>
              <a:t>中断</a:t>
            </a:r>
            <a:r>
              <a:rPr lang="zh-CN" altLang="zh-CN" b="0" dirty="0">
                <a:latin typeface="Times New Roman" panose="02020603050405020304" pitchFamily="18" charset="0"/>
              </a:rPr>
              <a:t>是系统用来响应硬件设备请求的一种机制，操作系统收到硬件的中断请求，会打断正在执行的进程，然后调用内核中的中断处理程序来响应请求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9220" name="标题 1"/>
          <p:cNvSpPr txBox="1"/>
          <p:nvPr/>
        </p:nvSpPr>
        <p:spPr>
          <a:xfrm>
            <a:off x="323850" y="214313"/>
            <a:ext cx="8620125" cy="69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4400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基本概念</a:t>
            </a:r>
            <a:endParaRPr lang="zh-CN" altLang="en-US" sz="4400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4515" name="Text Box 2"/>
          <p:cNvSpPr txBox="1"/>
          <p:nvPr/>
        </p:nvSpPr>
        <p:spPr>
          <a:xfrm>
            <a:off x="471488" y="2708275"/>
            <a:ext cx="83518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的设置可有两种方式：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6" name="Text Box 3"/>
          <p:cNvSpPr txBox="1"/>
          <p:nvPr/>
        </p:nvSpPr>
        <p:spPr>
          <a:xfrm>
            <a:off x="417513" y="3500438"/>
            <a:ext cx="8285162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在整个系统中只设置一张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。由于系统中所有进程的设备分配情况都记录在同一张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中，因而不允许在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中具有相同逻辑设备名，这就要求所有用户不使用相同的逻辑设备名。这种方式只适用于单用户系统中。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AutoNum type="circleNumDbPlai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为每个用户设置一张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，并将该表放入进程的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矩形 1"/>
          <p:cNvSpPr/>
          <p:nvPr/>
        </p:nvSpPr>
        <p:spPr>
          <a:xfrm>
            <a:off x="468313" y="368300"/>
            <a:ext cx="41544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LUT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的生成和设置问题</a:t>
            </a:r>
            <a:endParaRPr lang="zh-CN" altLang="en-US" sz="2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8" name="矩形 2"/>
          <p:cNvSpPr/>
          <p:nvPr/>
        </p:nvSpPr>
        <p:spPr>
          <a:xfrm>
            <a:off x="0" y="1087438"/>
            <a:ext cx="7596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742950" lvl="1" indent="-28575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LUT</a:t>
            </a:r>
            <a:r>
              <a:rPr lang="zh-CN" altLang="en-US" sz="2800" dirty="0">
                <a:latin typeface="Times New Roman" panose="02020603050405020304" pitchFamily="18" charset="0"/>
              </a:rPr>
              <a:t>的生成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64519" name="矩形 3"/>
          <p:cNvSpPr/>
          <p:nvPr/>
        </p:nvSpPr>
        <p:spPr>
          <a:xfrm>
            <a:off x="577850" y="1612900"/>
            <a:ext cx="813752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lvl="1" indent="0"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在用户进程第一次请求设备时完成映射并在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中生成相应项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3"/>
          <p:cNvSpPr>
            <a:spLocks noGrp="1"/>
          </p:cNvSpPr>
          <p:nvPr>
            <p:ph type="body" sz="half" idx="1"/>
          </p:nvPr>
        </p:nvSpPr>
        <p:spPr>
          <a:xfrm>
            <a:off x="287338" y="1196975"/>
            <a:ext cx="8532812" cy="4895850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Tx/>
              <a:buChar char="•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设备分配更灵活；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  逻辑设备和物理设备间可以是</a:t>
            </a:r>
            <a:r>
              <a:rPr lang="zh-CN" altLang="en-US" sz="2400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en-US" altLang="zh-CN" sz="2400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zh-CN" altLang="en-US" sz="2400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的映射关系。提高了物理设备的共享性，以及使用的灵活性。如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某逻辑名可对应这一类设备，提高均衡性与容错性。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）几个逻辑名可对应某一个设备，提高共享性。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 eaLnBrk="1" hangingPunct="1">
              <a:lnSpc>
                <a:spcPct val="120000"/>
              </a:lnSpc>
              <a:buClr>
                <a:schemeClr val="accent2"/>
              </a:buClr>
              <a:buSzPct val="55000"/>
              <a:buFont typeface="Wingdings" panose="05000000000000000000" pitchFamily="2" charset="2"/>
              <a:buNone/>
            </a:pP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Tx/>
              <a:buChar char="•"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易于实现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重定向。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Times New Roman" panose="02020603050405020304" pitchFamily="18" charset="0"/>
              <a:buNone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    不变程序，只需改变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LUT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表的映射关系。</a:t>
            </a:r>
            <a:endParaRPr lang="zh-CN" altLang="en-US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矩形 1"/>
          <p:cNvSpPr/>
          <p:nvPr/>
        </p:nvSpPr>
        <p:spPr>
          <a:xfrm>
            <a:off x="468313" y="368300"/>
            <a:ext cx="14478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）优点</a:t>
            </a:r>
            <a:endParaRPr lang="zh-CN" altLang="en-US" sz="2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/>
          </p:nvPr>
        </p:nvSpPr>
        <p:spPr>
          <a:xfrm>
            <a:off x="495300" y="604838"/>
            <a:ext cx="8272463" cy="7381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/>
              <a:t>设备分配 </a:t>
            </a:r>
            <a:endParaRPr lang="zh-CN" altLang="en-US" sz="4000" dirty="0"/>
          </a:p>
        </p:txBody>
      </p:sp>
      <p:sp>
        <p:nvSpPr>
          <p:cNvPr id="66564" name="Text Box 3"/>
          <p:cNvSpPr txBox="1"/>
          <p:nvPr/>
        </p:nvSpPr>
        <p:spPr>
          <a:xfrm>
            <a:off x="479425" y="1784350"/>
            <a:ext cx="8307388" cy="320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3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为防止诸进程对系统资源的无序竞争，规定设备不允许用户自行使用，</a:t>
            </a:r>
            <a:r>
              <a:rPr lang="zh-CN" altLang="en-US" sz="28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必须由系统统一分配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。每当进程向系统提出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请求时，只要是可能和安全的，设备分配程序便按一定的策略，把设备分配给请求进程。有的系统还应分配相应的控制器和通道。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3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为实现设备分配，必须在系统中设置相应的数据结构。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xfrm>
            <a:off x="495300" y="561975"/>
            <a:ext cx="8272463" cy="65722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设备分配中的数据结构 </a:t>
            </a:r>
            <a:endParaRPr lang="zh-CN" altLang="en-US" sz="3600" dirty="0"/>
          </a:p>
        </p:txBody>
      </p:sp>
      <p:sp>
        <p:nvSpPr>
          <p:cNvPr id="67588" name="Text Box 3"/>
          <p:cNvSpPr txBox="1"/>
          <p:nvPr/>
        </p:nvSpPr>
        <p:spPr>
          <a:xfrm>
            <a:off x="390525" y="1879600"/>
            <a:ext cx="8151813" cy="2741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914400" lvl="1" indent="-457200" eaLnBrk="1" hangingPunct="1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进行设备分配时所需的数据结构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表格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设备控制表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DCT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控制器控制表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COCT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通道控制表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CHCT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lvl="1" indent="-457200" eaLnBrk="1" hangingPunct="1">
              <a:spcBef>
                <a:spcPct val="3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系统设备表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SDT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8611" name="Text Box 2"/>
          <p:cNvSpPr txBox="1"/>
          <p:nvPr/>
        </p:nvSpPr>
        <p:spPr>
          <a:xfrm>
            <a:off x="557213" y="423863"/>
            <a:ext cx="81184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设备控制表</a:t>
            </a: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(DCT)</a:t>
            </a:r>
            <a:endParaRPr lang="en-US" altLang="zh-CN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Text Box 3"/>
          <p:cNvSpPr txBox="1"/>
          <p:nvPr/>
        </p:nvSpPr>
        <p:spPr>
          <a:xfrm>
            <a:off x="657225" y="1404938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系统为每一个设备配置了一张设备控制表，用于记录该设备的情况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8613" name="Group 4"/>
          <p:cNvGrpSpPr/>
          <p:nvPr/>
        </p:nvGrpSpPr>
        <p:grpSpPr>
          <a:xfrm>
            <a:off x="1428750" y="2743200"/>
            <a:ext cx="6108700" cy="3314700"/>
            <a:chOff x="900" y="1602"/>
            <a:chExt cx="3848" cy="2088"/>
          </a:xfrm>
        </p:grpSpPr>
        <p:sp>
          <p:nvSpPr>
            <p:cNvPr id="68614" name="Rectangle 5"/>
            <p:cNvSpPr/>
            <p:nvPr/>
          </p:nvSpPr>
          <p:spPr>
            <a:xfrm>
              <a:off x="2897" y="1605"/>
              <a:ext cx="1851" cy="148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54000" tIns="46800" rIns="18000" bIns="10800"/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设备类型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type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设备标识符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deviceid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设备状态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忙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闲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等待否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指向控制器表的指针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重复执行次数或时间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设备请求队列队首指针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Line 6"/>
            <p:cNvSpPr/>
            <p:nvPr/>
          </p:nvSpPr>
          <p:spPr>
            <a:xfrm>
              <a:off x="2897" y="1866"/>
              <a:ext cx="1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6" name="Line 7"/>
            <p:cNvSpPr/>
            <p:nvPr/>
          </p:nvSpPr>
          <p:spPr>
            <a:xfrm>
              <a:off x="2897" y="2101"/>
              <a:ext cx="18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7" name="Line 8"/>
            <p:cNvSpPr/>
            <p:nvPr/>
          </p:nvSpPr>
          <p:spPr>
            <a:xfrm>
              <a:off x="2897" y="2327"/>
              <a:ext cx="18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8" name="Line 9"/>
            <p:cNvSpPr/>
            <p:nvPr/>
          </p:nvSpPr>
          <p:spPr>
            <a:xfrm>
              <a:off x="2897" y="2584"/>
              <a:ext cx="18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19" name="Line 10"/>
            <p:cNvSpPr/>
            <p:nvPr/>
          </p:nvSpPr>
          <p:spPr>
            <a:xfrm>
              <a:off x="2897" y="2824"/>
              <a:ext cx="18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0" name="Rectangle 11"/>
            <p:cNvSpPr/>
            <p:nvPr/>
          </p:nvSpPr>
          <p:spPr>
            <a:xfrm>
              <a:off x="1223" y="1922"/>
              <a:ext cx="719" cy="868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8621" name="Line 12"/>
            <p:cNvSpPr/>
            <p:nvPr/>
          </p:nvSpPr>
          <p:spPr>
            <a:xfrm>
              <a:off x="1223" y="2114"/>
              <a:ext cx="7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2" name="Text Box 13"/>
            <p:cNvSpPr txBox="1"/>
            <p:nvPr/>
          </p:nvSpPr>
          <p:spPr>
            <a:xfrm>
              <a:off x="1231" y="1933"/>
              <a:ext cx="692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DCT1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3" name="Line 14"/>
            <p:cNvSpPr/>
            <p:nvPr/>
          </p:nvSpPr>
          <p:spPr>
            <a:xfrm>
              <a:off x="1224" y="2328"/>
              <a:ext cx="7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4" name="Line 15"/>
            <p:cNvSpPr/>
            <p:nvPr/>
          </p:nvSpPr>
          <p:spPr>
            <a:xfrm>
              <a:off x="1231" y="2556"/>
              <a:ext cx="7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5" name="Text Box 16"/>
            <p:cNvSpPr txBox="1"/>
            <p:nvPr/>
          </p:nvSpPr>
          <p:spPr>
            <a:xfrm>
              <a:off x="1519" y="2349"/>
              <a:ext cx="214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6" name="Text Box 17"/>
            <p:cNvSpPr txBox="1"/>
            <p:nvPr/>
          </p:nvSpPr>
          <p:spPr>
            <a:xfrm>
              <a:off x="1225" y="2130"/>
              <a:ext cx="692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DCT2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7" name="Text Box 18"/>
            <p:cNvSpPr txBox="1"/>
            <p:nvPr/>
          </p:nvSpPr>
          <p:spPr>
            <a:xfrm>
              <a:off x="1238" y="2580"/>
              <a:ext cx="692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DCTn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28" name="Line 19"/>
            <p:cNvSpPr/>
            <p:nvPr/>
          </p:nvSpPr>
          <p:spPr>
            <a:xfrm flipV="1">
              <a:off x="1946" y="1602"/>
              <a:ext cx="941" cy="50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8629" name="Line 20"/>
            <p:cNvSpPr/>
            <p:nvPr/>
          </p:nvSpPr>
          <p:spPr>
            <a:xfrm>
              <a:off x="1939" y="2332"/>
              <a:ext cx="948" cy="7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8630" name="Text Box 21"/>
            <p:cNvSpPr txBox="1"/>
            <p:nvPr/>
          </p:nvSpPr>
          <p:spPr>
            <a:xfrm>
              <a:off x="900" y="1820"/>
              <a:ext cx="308" cy="117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设备控制表集合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8631" name="Text Box 22"/>
            <p:cNvSpPr txBox="1"/>
            <p:nvPr/>
          </p:nvSpPr>
          <p:spPr>
            <a:xfrm>
              <a:off x="1657" y="3421"/>
              <a:ext cx="207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设备控制表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69635" name="Text Box 2"/>
          <p:cNvSpPr txBox="1"/>
          <p:nvPr/>
        </p:nvSpPr>
        <p:spPr>
          <a:xfrm>
            <a:off x="301625" y="390525"/>
            <a:ext cx="84407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控制器控制表、通道控制表和系统设备表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69636" name="Text Box 3"/>
          <p:cNvSpPr txBox="1"/>
          <p:nvPr/>
        </p:nvSpPr>
        <p:spPr>
          <a:xfrm>
            <a:off x="490538" y="1360488"/>
            <a:ext cx="8118475" cy="3509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just" eaLnBrk="1" hangingPunct="1">
              <a:spcBef>
                <a:spcPct val="50000"/>
              </a:spcBef>
              <a:buAutoNum type="arabicParenBoth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控制器控制表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(COCT)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。系统为每个控制器都设置了一张控制器控制表，如图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5-21(a)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50000"/>
              </a:spcBef>
              <a:buAutoNum type="arabicParenBoth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通道控制表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(CHCT)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。每个通道都配置有一张通道控制表，如图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5-21(b)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algn="just" eaLnBrk="1" hangingPunct="1">
              <a:spcBef>
                <a:spcPct val="50000"/>
              </a:spcBef>
              <a:buAutoNum type="arabicParenBoth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系统设备表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(SDT)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。这是系统范围的数据结构，其中记录了系统中全部设备的情况。每个设备站一个表目。如图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5-21(c)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70659" name="Group 2"/>
          <p:cNvGrpSpPr/>
          <p:nvPr/>
        </p:nvGrpSpPr>
        <p:grpSpPr>
          <a:xfrm>
            <a:off x="363538" y="438150"/>
            <a:ext cx="8159750" cy="5033963"/>
            <a:chOff x="229" y="276"/>
            <a:chExt cx="5140" cy="3171"/>
          </a:xfrm>
        </p:grpSpPr>
        <p:sp>
          <p:nvSpPr>
            <p:cNvPr id="70661" name="Rectangle 3"/>
            <p:cNvSpPr/>
            <p:nvPr/>
          </p:nvSpPr>
          <p:spPr>
            <a:xfrm>
              <a:off x="229" y="276"/>
              <a:ext cx="2436" cy="10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控制器标识符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控制器状态：忙</a:t>
              </a: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闲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与控制器连接的通道表的首地址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控制器队列的队首指针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控制器队列的队尾指针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2" name="Rectangle 4"/>
            <p:cNvSpPr/>
            <p:nvPr/>
          </p:nvSpPr>
          <p:spPr>
            <a:xfrm>
              <a:off x="2925" y="297"/>
              <a:ext cx="2444" cy="1084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p>
              <a:pPr eaLnBrk="1" hangingPunct="1">
                <a:spcBef>
                  <a:spcPct val="5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通道标识符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通道状态：忙</a:t>
              </a: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/</a:t>
              </a: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闲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与通道连接的控制器表的首地址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通道队列首指针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通道队列尾指针</a:t>
              </a:r>
              <a:endParaRPr lang="zh-CN" altLang="en-US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3" name="Rectangle 5"/>
            <p:cNvSpPr/>
            <p:nvPr/>
          </p:nvSpPr>
          <p:spPr>
            <a:xfrm>
              <a:off x="1685" y="2139"/>
              <a:ext cx="627" cy="867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0664" name="Line 6"/>
            <p:cNvSpPr/>
            <p:nvPr/>
          </p:nvSpPr>
          <p:spPr>
            <a:xfrm>
              <a:off x="1685" y="2373"/>
              <a:ext cx="6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5" name="Text Box 7"/>
            <p:cNvSpPr txBox="1"/>
            <p:nvPr/>
          </p:nvSpPr>
          <p:spPr>
            <a:xfrm>
              <a:off x="1735" y="2157"/>
              <a:ext cx="544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表目</a:t>
              </a:r>
              <a:r>
                <a:rPr lang="en-US" altLang="zh-CN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66" name="Text Box 8"/>
            <p:cNvSpPr txBox="1"/>
            <p:nvPr/>
          </p:nvSpPr>
          <p:spPr>
            <a:xfrm>
              <a:off x="1708" y="2593"/>
              <a:ext cx="586" cy="2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ahoma" panose="020B0604030504040204" pitchFamily="34" charset="0"/>
                  <a:ea typeface="宋体" panose="02010600030101010101" pitchFamily="2" charset="-122"/>
                </a:rPr>
                <a:t>表目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67" name="Line 9"/>
            <p:cNvSpPr/>
            <p:nvPr/>
          </p:nvSpPr>
          <p:spPr>
            <a:xfrm>
              <a:off x="1693" y="2580"/>
              <a:ext cx="6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8" name="Line 10"/>
            <p:cNvSpPr/>
            <p:nvPr/>
          </p:nvSpPr>
          <p:spPr>
            <a:xfrm>
              <a:off x="1686" y="2801"/>
              <a:ext cx="62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9" name="Text Box 11"/>
            <p:cNvSpPr txBox="1"/>
            <p:nvPr/>
          </p:nvSpPr>
          <p:spPr>
            <a:xfrm>
              <a:off x="1940" y="2370"/>
              <a:ext cx="214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0" name="Text Box 12"/>
            <p:cNvSpPr txBox="1"/>
            <p:nvPr/>
          </p:nvSpPr>
          <p:spPr>
            <a:xfrm>
              <a:off x="1932" y="2804"/>
              <a:ext cx="214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1" name="Rectangle 13"/>
            <p:cNvSpPr/>
            <p:nvPr/>
          </p:nvSpPr>
          <p:spPr>
            <a:xfrm>
              <a:off x="2740" y="2142"/>
              <a:ext cx="1313" cy="915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" rIns="0" bIns="10800" anchor="ctr" anchorCtr="0"/>
            <a:p>
              <a:pPr algn="ctr"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设备标识符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DCT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指针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1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驱动程序入口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72" name="Line 14"/>
            <p:cNvSpPr/>
            <p:nvPr/>
          </p:nvSpPr>
          <p:spPr>
            <a:xfrm>
              <a:off x="2733" y="2392"/>
              <a:ext cx="12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3" name="Line 15"/>
            <p:cNvSpPr/>
            <p:nvPr/>
          </p:nvSpPr>
          <p:spPr>
            <a:xfrm>
              <a:off x="2741" y="2616"/>
              <a:ext cx="12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4" name="Line 16"/>
            <p:cNvSpPr/>
            <p:nvPr/>
          </p:nvSpPr>
          <p:spPr>
            <a:xfrm>
              <a:off x="2741" y="2817"/>
              <a:ext cx="12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5" name="Line 17"/>
            <p:cNvSpPr/>
            <p:nvPr/>
          </p:nvSpPr>
          <p:spPr>
            <a:xfrm flipV="1">
              <a:off x="2301" y="2150"/>
              <a:ext cx="440" cy="4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triangle" w="sm" len="lg"/>
            </a:ln>
          </p:spPr>
        </p:sp>
        <p:sp>
          <p:nvSpPr>
            <p:cNvPr id="70676" name="Line 18"/>
            <p:cNvSpPr/>
            <p:nvPr/>
          </p:nvSpPr>
          <p:spPr>
            <a:xfrm>
              <a:off x="2315" y="2801"/>
              <a:ext cx="418" cy="2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lgDash"/>
              <a:headEnd type="none" w="med" len="med"/>
              <a:tailEnd type="triangle" w="sm" len="lg"/>
            </a:ln>
          </p:spPr>
        </p:sp>
        <p:sp>
          <p:nvSpPr>
            <p:cNvPr id="70677" name="Text Box 19"/>
            <p:cNvSpPr txBox="1"/>
            <p:nvPr/>
          </p:nvSpPr>
          <p:spPr>
            <a:xfrm>
              <a:off x="597" y="1475"/>
              <a:ext cx="14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(a)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控制器表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COCT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8" name="Text Box 20"/>
            <p:cNvSpPr txBox="1"/>
            <p:nvPr/>
          </p:nvSpPr>
          <p:spPr>
            <a:xfrm>
              <a:off x="3316" y="1462"/>
              <a:ext cx="14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(b)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通道表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CHCT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679" name="Text Box 21"/>
            <p:cNvSpPr txBox="1"/>
            <p:nvPr/>
          </p:nvSpPr>
          <p:spPr>
            <a:xfrm>
              <a:off x="1960" y="3197"/>
              <a:ext cx="18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(c)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系统设备表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SDT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0660" name="Rectangle 2"/>
          <p:cNvSpPr>
            <a:spLocks noGrp="1"/>
          </p:cNvSpPr>
          <p:nvPr/>
        </p:nvSpPr>
        <p:spPr>
          <a:xfrm>
            <a:off x="1042988" y="5768975"/>
            <a:ext cx="6840537" cy="504825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/>
          <a:p>
            <a:pPr marL="742950" lvl="1" indent="-285750" eaLnBrk="1" hangingPunct="1">
              <a:spcBef>
                <a:spcPct val="20000"/>
              </a:spcBef>
              <a:buClr>
                <a:srgbClr val="0066FF"/>
              </a:buClr>
              <a:buFont typeface="Times New Roman" panose="02020603050405020304" pitchFamily="18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SDT: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记录了系统中全部设备及其驱动程序地址。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/>
          <p:nvPr/>
        </p:nvSpPr>
        <p:spPr>
          <a:xfrm>
            <a:off x="508000" y="2362200"/>
            <a:ext cx="762000" cy="1143000"/>
          </a:xfrm>
          <a:prstGeom prst="rect">
            <a:avLst/>
          </a:prstGeom>
          <a:noFill/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4" name="Line 3"/>
          <p:cNvSpPr/>
          <p:nvPr/>
        </p:nvSpPr>
        <p:spPr>
          <a:xfrm>
            <a:off x="508000" y="26670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5" name="Text Box 4"/>
          <p:cNvSpPr txBox="1"/>
          <p:nvPr/>
        </p:nvSpPr>
        <p:spPr>
          <a:xfrm>
            <a:off x="522288" y="2379663"/>
            <a:ext cx="752475" cy="266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表目</a:t>
            </a:r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86" name="Text Box 5"/>
          <p:cNvSpPr txBox="1"/>
          <p:nvPr/>
        </p:nvSpPr>
        <p:spPr>
          <a:xfrm>
            <a:off x="523875" y="2982913"/>
            <a:ext cx="752475" cy="266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表目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7" name="Line 6"/>
          <p:cNvSpPr/>
          <p:nvPr/>
        </p:nvSpPr>
        <p:spPr>
          <a:xfrm>
            <a:off x="509588" y="3006725"/>
            <a:ext cx="765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8" name="Line 7"/>
          <p:cNvSpPr/>
          <p:nvPr/>
        </p:nvSpPr>
        <p:spPr>
          <a:xfrm>
            <a:off x="509588" y="3257550"/>
            <a:ext cx="7651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9" name="Text Box 8"/>
          <p:cNvSpPr txBox="1"/>
          <p:nvPr/>
        </p:nvSpPr>
        <p:spPr>
          <a:xfrm>
            <a:off x="757238" y="2706688"/>
            <a:ext cx="339725" cy="325437"/>
          </a:xfrm>
          <a:prstGeom prst="rect">
            <a:avLst/>
          </a:prstGeom>
          <a:noFill/>
          <a:ln w="9525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90" name="Text Box 9"/>
          <p:cNvSpPr txBox="1"/>
          <p:nvPr/>
        </p:nvSpPr>
        <p:spPr>
          <a:xfrm>
            <a:off x="744538" y="3240088"/>
            <a:ext cx="339725" cy="325437"/>
          </a:xfrm>
          <a:prstGeom prst="rect">
            <a:avLst/>
          </a:prstGeom>
          <a:noFill/>
          <a:ln w="9525">
            <a:noFill/>
          </a:ln>
        </p:spPr>
        <p:txBody>
          <a:bodyPr vert="eaVert"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691" name="Text Box 10"/>
          <p:cNvSpPr txBox="1"/>
          <p:nvPr/>
        </p:nvSpPr>
        <p:spPr>
          <a:xfrm>
            <a:off x="334963" y="3557588"/>
            <a:ext cx="1127125" cy="5111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系统设备表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SDT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Rectangle 11"/>
          <p:cNvSpPr/>
          <p:nvPr/>
        </p:nvSpPr>
        <p:spPr>
          <a:xfrm>
            <a:off x="1949450" y="2366963"/>
            <a:ext cx="1303338" cy="12287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 anchor="ctr" anchorCtr="0"/>
          <a:p>
            <a:pPr algn="ctr" eaLnBrk="1" hangingPunct="1">
              <a:spcBef>
                <a:spcPct val="1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设备类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设备标识符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DCT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指针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1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驱动程序入口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Line 12"/>
          <p:cNvSpPr/>
          <p:nvPr/>
        </p:nvSpPr>
        <p:spPr>
          <a:xfrm>
            <a:off x="1938338" y="2719388"/>
            <a:ext cx="1314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4" name="Line 13"/>
          <p:cNvSpPr/>
          <p:nvPr/>
        </p:nvSpPr>
        <p:spPr>
          <a:xfrm>
            <a:off x="1951038" y="2986088"/>
            <a:ext cx="1314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5" name="Line 14"/>
          <p:cNvSpPr/>
          <p:nvPr/>
        </p:nvSpPr>
        <p:spPr>
          <a:xfrm>
            <a:off x="1951038" y="3227388"/>
            <a:ext cx="13144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6" name="Line 15"/>
          <p:cNvSpPr/>
          <p:nvPr/>
        </p:nvSpPr>
        <p:spPr>
          <a:xfrm flipV="1">
            <a:off x="1274763" y="2379663"/>
            <a:ext cx="676275" cy="627062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"/>
            <a:headEnd type="none" w="med" len="med"/>
            <a:tailEnd type="triangle" w="sm" len="lg"/>
          </a:ln>
        </p:spPr>
      </p:sp>
      <p:sp>
        <p:nvSpPr>
          <p:cNvPr id="71697" name="Line 16"/>
          <p:cNvSpPr/>
          <p:nvPr/>
        </p:nvSpPr>
        <p:spPr>
          <a:xfrm>
            <a:off x="1274763" y="3268663"/>
            <a:ext cx="663575" cy="327025"/>
          </a:xfrm>
          <a:prstGeom prst="line">
            <a:avLst/>
          </a:prstGeom>
          <a:ln w="19050" cap="flat" cmpd="sng">
            <a:solidFill>
              <a:schemeClr val="tx1"/>
            </a:solidFill>
            <a:prstDash val="lgDash"/>
            <a:headEnd type="none" w="med" len="med"/>
            <a:tailEnd type="triangle" w="sm" len="lg"/>
          </a:ln>
        </p:spPr>
      </p:sp>
      <p:sp>
        <p:nvSpPr>
          <p:cNvPr id="71698" name="Rectangle 17"/>
          <p:cNvSpPr/>
          <p:nvPr/>
        </p:nvSpPr>
        <p:spPr>
          <a:xfrm>
            <a:off x="3754438" y="1916113"/>
            <a:ext cx="2279650" cy="190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54000" tIns="46800" rIns="18000" bIns="10800"/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设备类型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设备标识符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deviceid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设备状态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忙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闲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等待否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指向控制器表的指针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重复执行次数或时间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设备请求队列队首指针</a:t>
            </a: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9" name="Line 18"/>
          <p:cNvSpPr/>
          <p:nvPr/>
        </p:nvSpPr>
        <p:spPr>
          <a:xfrm flipV="1">
            <a:off x="3241675" y="1941513"/>
            <a:ext cx="500063" cy="11620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1700" name="Rectangle 19"/>
          <p:cNvSpPr/>
          <p:nvPr/>
        </p:nvSpPr>
        <p:spPr>
          <a:xfrm>
            <a:off x="6372225" y="1541463"/>
            <a:ext cx="2105025" cy="15652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eaLnBrk="1" hangingPunct="1">
              <a:spcBef>
                <a:spcPct val="5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通道标识符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通道状态：忙</a:t>
            </a:r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闲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与通道连接的控制器表的首地址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通道队列首指针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通道队列尾指针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01" name="Rectangle 20"/>
          <p:cNvSpPr/>
          <p:nvPr/>
        </p:nvSpPr>
        <p:spPr>
          <a:xfrm>
            <a:off x="6384925" y="3457575"/>
            <a:ext cx="2116138" cy="16668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eaLnBrk="1" hangingPunct="1">
              <a:spcBef>
                <a:spcPct val="1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控制器标识符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控制器状态：忙</a:t>
            </a:r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闲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与控制器连接的通道表的首地址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控制器队列的队首指针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1600" dirty="0">
                <a:latin typeface="Tahoma" panose="020B0604030504040204" pitchFamily="34" charset="0"/>
                <a:ea typeface="宋体" panose="02010600030101010101" pitchFamily="2" charset="-122"/>
              </a:rPr>
              <a:t>控制器队列的队尾指针</a:t>
            </a:r>
            <a:endParaRPr lang="zh-CN" altLang="en-US" sz="1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02" name="Line 21"/>
          <p:cNvSpPr/>
          <p:nvPr/>
        </p:nvSpPr>
        <p:spPr>
          <a:xfrm>
            <a:off x="3754438" y="2228850"/>
            <a:ext cx="227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3" name="Line 22"/>
          <p:cNvSpPr/>
          <p:nvPr/>
        </p:nvSpPr>
        <p:spPr>
          <a:xfrm>
            <a:off x="3754438" y="2546350"/>
            <a:ext cx="227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4" name="Line 23"/>
          <p:cNvSpPr/>
          <p:nvPr/>
        </p:nvSpPr>
        <p:spPr>
          <a:xfrm>
            <a:off x="3754438" y="2838450"/>
            <a:ext cx="227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5" name="Line 24"/>
          <p:cNvSpPr/>
          <p:nvPr/>
        </p:nvSpPr>
        <p:spPr>
          <a:xfrm>
            <a:off x="3754438" y="3168650"/>
            <a:ext cx="227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6" name="Line 25"/>
          <p:cNvSpPr/>
          <p:nvPr/>
        </p:nvSpPr>
        <p:spPr>
          <a:xfrm>
            <a:off x="3754438" y="3460750"/>
            <a:ext cx="22796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7" name="Line 26"/>
          <p:cNvSpPr/>
          <p:nvPr/>
        </p:nvSpPr>
        <p:spPr>
          <a:xfrm>
            <a:off x="6034088" y="3055938"/>
            <a:ext cx="350837" cy="4143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08" name="Line 27"/>
          <p:cNvSpPr/>
          <p:nvPr/>
        </p:nvSpPr>
        <p:spPr>
          <a:xfrm>
            <a:off x="8477250" y="2228850"/>
            <a:ext cx="2762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9" name="Line 28"/>
          <p:cNvSpPr/>
          <p:nvPr/>
        </p:nvSpPr>
        <p:spPr>
          <a:xfrm>
            <a:off x="8501063" y="4159250"/>
            <a:ext cx="4619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0" name="Line 29"/>
          <p:cNvSpPr/>
          <p:nvPr/>
        </p:nvSpPr>
        <p:spPr>
          <a:xfrm flipV="1">
            <a:off x="8980488" y="1541463"/>
            <a:ext cx="0" cy="263048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1" name="Line 30"/>
          <p:cNvSpPr/>
          <p:nvPr/>
        </p:nvSpPr>
        <p:spPr>
          <a:xfrm flipH="1">
            <a:off x="8477250" y="1541463"/>
            <a:ext cx="5111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712" name="Text Box 31"/>
          <p:cNvSpPr txBox="1"/>
          <p:nvPr/>
        </p:nvSpPr>
        <p:spPr>
          <a:xfrm>
            <a:off x="6284913" y="1241425"/>
            <a:ext cx="2254250" cy="266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通道控制器表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CHCT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3" name="Text Box 32"/>
          <p:cNvSpPr txBox="1"/>
          <p:nvPr/>
        </p:nvSpPr>
        <p:spPr>
          <a:xfrm>
            <a:off x="6297613" y="5186363"/>
            <a:ext cx="2292350" cy="266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控制器控制表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COCT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4" name="Text Box 33"/>
          <p:cNvSpPr txBox="1"/>
          <p:nvPr/>
        </p:nvSpPr>
        <p:spPr>
          <a:xfrm>
            <a:off x="3779838" y="1617663"/>
            <a:ext cx="2241550" cy="266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设备控制表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DCT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5" name="Text Box 34"/>
          <p:cNvSpPr txBox="1"/>
          <p:nvPr/>
        </p:nvSpPr>
        <p:spPr>
          <a:xfrm>
            <a:off x="1660525" y="5549900"/>
            <a:ext cx="4335463" cy="296863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5-22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设备分配中的数据结构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(4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种表格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6" name="Line 35"/>
          <p:cNvSpPr/>
          <p:nvPr/>
        </p:nvSpPr>
        <p:spPr>
          <a:xfrm>
            <a:off x="8755063" y="2228850"/>
            <a:ext cx="0" cy="12414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7" name="Line 36"/>
          <p:cNvSpPr/>
          <p:nvPr/>
        </p:nvSpPr>
        <p:spPr>
          <a:xfrm flipH="1">
            <a:off x="8505825" y="3470275"/>
            <a:ext cx="2492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设备分配时应考虑的因素 </a:t>
            </a:r>
            <a:endParaRPr lang="zh-CN" altLang="en-US" sz="3600" dirty="0"/>
          </a:p>
        </p:txBody>
      </p:sp>
      <p:sp>
        <p:nvSpPr>
          <p:cNvPr id="727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．设备的固有属性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共享</a:t>
            </a:r>
            <a:r>
              <a:rPr lang="en-US" altLang="zh-CN" sz="2400" dirty="0"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</a:rPr>
              <a:t>虚拟：注意调度的合理性；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独享：排它性分配，控制不好可能死锁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．设备分配算法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先来先服务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优先级高者优先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．设备分配中的安全性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安全分配方式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进程提出</a:t>
            </a:r>
            <a:r>
              <a:rPr lang="en-US" altLang="zh-CN" sz="2400" dirty="0"/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请求后即阻塞，屏弃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请求和等待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条件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打破了死锁条件</a:t>
            </a:r>
            <a:endParaRPr lang="en-US" altLang="zh-CN" sz="2400" dirty="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zh-CN" altLang="en-US" sz="2400" dirty="0">
                <a:latin typeface="宋体" panose="02010600030101010101" pitchFamily="2" charset="-122"/>
              </a:rPr>
              <a:t>：串行工作，进程进展缓慢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不安全分配方式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发出</a:t>
            </a:r>
            <a:r>
              <a:rPr lang="en-US" altLang="zh-CN" sz="2400" dirty="0"/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请求后仍继续运行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有可能死锁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独占设备的分配程序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3732" name="Text Box 3"/>
          <p:cNvSpPr txBox="1"/>
          <p:nvPr/>
        </p:nvSpPr>
        <p:spPr>
          <a:xfrm>
            <a:off x="523875" y="1201738"/>
            <a:ext cx="8207375" cy="4559300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p>
            <a:pPr eaLnBrk="1" hangingPunct="1"/>
            <a:r>
              <a:rPr lang="en-US" altLang="zh-CN" sz="3200" dirty="0">
                <a:solidFill>
                  <a:srgbClr val="0000CC"/>
                </a:solidFill>
                <a:latin typeface="楷体_GB2312" pitchFamily="49" charset="-122"/>
              </a:rPr>
              <a:t>1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</a:rPr>
              <a:t>．基本的设备分配程序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按下述步骤进行设备分配（利用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SDT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DCT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COCT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CHCT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）分配设备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）分配控制器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）分配通道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sz="3200" dirty="0">
                <a:solidFill>
                  <a:srgbClr val="0000CC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rgbClr val="0000CC"/>
                </a:solidFill>
                <a:latin typeface="楷体_GB2312" pitchFamily="49" charset="-122"/>
              </a:rPr>
              <a:t>．设备分配程序的改进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增加设备独立性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进程应使用逻辑设备名请求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</a:pP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endParaRPr lang="en-US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考虑多通路情况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3" name="AutoShape 4"/>
          <p:cNvSpPr/>
          <p:nvPr/>
        </p:nvSpPr>
        <p:spPr>
          <a:xfrm>
            <a:off x="3881438" y="3006725"/>
            <a:ext cx="2209800" cy="773113"/>
          </a:xfrm>
          <a:prstGeom prst="wedgeRectCallout">
            <a:avLst>
              <a:gd name="adj1" fmla="val -107185"/>
              <a:gd name="adj2" fmla="val 3193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采用的是单通路</a:t>
            </a:r>
            <a:r>
              <a:rPr lang="en-US" altLang="zh-CN" sz="2200" dirty="0"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系统结构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I/O</a:t>
            </a:r>
            <a:r>
              <a:rPr lang="zh-CN" altLang="en-US" dirty="0"/>
              <a:t>系统的接口</a:t>
            </a:r>
            <a:endParaRPr lang="zh-CN" altLang="en-US" dirty="0"/>
          </a:p>
        </p:txBody>
      </p:sp>
      <p:sp>
        <p:nvSpPr>
          <p:cNvPr id="10243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10244" name="Picture 4" descr="6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863" y="1279525"/>
            <a:ext cx="5151437" cy="3348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文本框 9"/>
          <p:cNvSpPr txBox="1"/>
          <p:nvPr/>
        </p:nvSpPr>
        <p:spPr>
          <a:xfrm>
            <a:off x="2339975" y="4637088"/>
            <a:ext cx="403383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I/O</a:t>
            </a:r>
            <a:r>
              <a:rPr lang="zh-CN" altLang="en-US" sz="1800" dirty="0">
                <a:latin typeface="Times New Roman" panose="02020603050405020304" pitchFamily="18" charset="0"/>
              </a:rPr>
              <a:t>系统中各种模块之间的层次视图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246" name="箭头: 右 11"/>
          <p:cNvSpPr/>
          <p:nvPr/>
        </p:nvSpPr>
        <p:spPr>
          <a:xfrm rot="10800000">
            <a:off x="2901950" y="5772150"/>
            <a:ext cx="488950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0070C0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7" name="矩形 12"/>
          <p:cNvSpPr/>
          <p:nvPr/>
        </p:nvSpPr>
        <p:spPr>
          <a:xfrm>
            <a:off x="1341438" y="2124075"/>
            <a:ext cx="5348287" cy="16827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文本框 13"/>
          <p:cNvSpPr txBox="1"/>
          <p:nvPr/>
        </p:nvSpPr>
        <p:spPr>
          <a:xfrm>
            <a:off x="4014788" y="5792788"/>
            <a:ext cx="403383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</a:rPr>
              <a:t>上下两个接口之间就是</a:t>
            </a:r>
            <a:r>
              <a:rPr lang="en-US" altLang="zh-CN" sz="1800" dirty="0">
                <a:latin typeface="Times New Roman" panose="02020603050405020304" pitchFamily="18" charset="0"/>
              </a:rPr>
              <a:t>I/O</a:t>
            </a:r>
            <a:r>
              <a:rPr lang="zh-CN" altLang="en-US" sz="1800" dirty="0">
                <a:latin typeface="Times New Roman" panose="02020603050405020304" pitchFamily="18" charset="0"/>
              </a:rPr>
              <a:t>系统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413" y="5016500"/>
            <a:ext cx="2019300" cy="161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接口</a:t>
            </a:r>
            <a:endParaRPr kumimoji="0" lang="en-US" altLang="zh-CN" sz="18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85750" marR="0" indent="-28575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块设备接口</a:t>
            </a:r>
            <a:endParaRPr kumimoji="0" lang="en-US" altLang="zh-CN" sz="18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85750" marR="0" indent="-28575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流设备接口</a:t>
            </a:r>
            <a:endParaRPr kumimoji="0" lang="en-US" altLang="zh-CN" sz="18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85750" marR="0" indent="-28575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网络通信接口</a:t>
            </a:r>
            <a:endParaRPr kumimoji="0" lang="zh-CN" altLang="en-US" sz="18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6.6 </a:t>
            </a:r>
            <a:r>
              <a:rPr lang="zh-CN" altLang="en-US" dirty="0"/>
              <a:t>用户层的</a:t>
            </a:r>
            <a:r>
              <a:rPr lang="en-US" altLang="zh-CN" dirty="0"/>
              <a:t>I/O</a:t>
            </a:r>
            <a:r>
              <a:rPr lang="zh-CN" altLang="en-US" dirty="0"/>
              <a:t>软件</a:t>
            </a:r>
            <a:endParaRPr lang="zh-CN" altLang="en-US" dirty="0"/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系统调用</a:t>
            </a:r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pic>
        <p:nvPicPr>
          <p:cNvPr id="74757" name="Picture 4" descr="6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5388" y="2457450"/>
            <a:ext cx="3868737" cy="286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23850" y="1733550"/>
            <a:ext cx="4572000" cy="378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为使诸进程能有条不紊地使用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I/O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设备，且能保护设备的安全性，不允许运行在用户态的应用进程去直接调用运行在核心态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(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系统态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OS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过程。</a:t>
            </a:r>
            <a:endParaRPr kumimoji="0" lang="en-US" altLang="zh-CN" sz="2000" b="0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应用进程在运行时，又必须取得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OS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所提供的服务，否则，应用程序几乎无法运行。</a:t>
            </a:r>
            <a:endParaRPr kumimoji="0" lang="en-US" altLang="zh-CN" sz="2000" b="0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L="342900" marR="0" indent="-342900" defTabSz="91440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为了解决此矛盾，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OS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在用户层中引入了一个中介过程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——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系统调用，应用程序可以通过它间接调用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OS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中的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I/O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过程，对</a:t>
            </a:r>
            <a:r>
              <a:rPr kumimoji="0" lang="en-US" altLang="zh-CN" sz="2000" b="0" kern="1200" cap="none" spc="0" normalizeH="0" baseline="0" noProof="0" dirty="0">
                <a:latin typeface="+mn-ea"/>
                <a:ea typeface="+mn-ea"/>
                <a:cs typeface="+mn-cs"/>
              </a:rPr>
              <a:t>I/O</a:t>
            </a:r>
            <a:r>
              <a:rPr kumimoji="0" lang="zh-CN" altLang="en-US" sz="2000" b="0" kern="1200" cap="none" spc="0" normalizeH="0" baseline="0" noProof="0" dirty="0">
                <a:latin typeface="+mn-ea"/>
                <a:ea typeface="+mn-ea"/>
                <a:cs typeface="+mn-cs"/>
              </a:rPr>
              <a:t>设备进行操作。</a:t>
            </a:r>
            <a:endParaRPr kumimoji="0" lang="zh-CN" altLang="en-US" sz="2000" b="0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7921625" cy="500697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库函数</a:t>
            </a:r>
            <a:endParaRPr lang="en-US" altLang="zh-CN" dirty="0"/>
          </a:p>
          <a:p>
            <a:pPr lvl="1"/>
            <a:r>
              <a:rPr lang="zh-CN" altLang="en-US" sz="2400" b="0" dirty="0"/>
              <a:t>在</a:t>
            </a:r>
            <a:r>
              <a:rPr lang="en-US" altLang="zh-CN" sz="2400" b="0" dirty="0"/>
              <a:t>C</a:t>
            </a:r>
            <a:r>
              <a:rPr lang="zh-CN" altLang="en-US" sz="2400" b="0" dirty="0"/>
              <a:t>语言以及</a:t>
            </a:r>
            <a:r>
              <a:rPr lang="en-US" altLang="zh-CN" sz="2400" b="0" dirty="0"/>
              <a:t>UNIX</a:t>
            </a:r>
            <a:r>
              <a:rPr lang="zh-CN" altLang="en-US" sz="2400" b="0" dirty="0"/>
              <a:t>系统中，系统调用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如</a:t>
            </a:r>
            <a:r>
              <a:rPr lang="en-US" altLang="zh-CN" sz="2400" b="0" dirty="0"/>
              <a:t>read)</a:t>
            </a:r>
            <a:r>
              <a:rPr lang="zh-CN" altLang="en-US" sz="2400" b="0" dirty="0"/>
              <a:t>与各系统调用所使用的库函数</a:t>
            </a:r>
            <a:r>
              <a:rPr lang="en-US" altLang="zh-CN" sz="2400" b="0" dirty="0"/>
              <a:t>(</a:t>
            </a:r>
            <a:r>
              <a:rPr lang="zh-CN" altLang="en-US" sz="2400" b="0" dirty="0"/>
              <a:t>如</a:t>
            </a:r>
            <a:r>
              <a:rPr lang="en-US" altLang="zh-CN" sz="2400" b="0" dirty="0"/>
              <a:t>read)</a:t>
            </a:r>
            <a:r>
              <a:rPr lang="zh-CN" altLang="en-US" sz="2400" b="0" dirty="0"/>
              <a:t>之间几乎是一一对应的。而微软定义了一套过程，称为</a:t>
            </a:r>
            <a:r>
              <a:rPr lang="en-US" altLang="zh-CN" sz="2400" b="0" dirty="0"/>
              <a:t>Win32 API</a:t>
            </a:r>
            <a:r>
              <a:rPr lang="zh-CN" altLang="en-US" sz="2400" b="0" dirty="0"/>
              <a:t>的应用程序接口</a:t>
            </a:r>
            <a:r>
              <a:rPr lang="en-US" altLang="zh-CN" sz="2400" b="0" dirty="0"/>
              <a:t>(Application Program Interface)</a:t>
            </a:r>
            <a:r>
              <a:rPr lang="zh-CN" altLang="en-US" sz="2400" b="0" dirty="0"/>
              <a:t>，程序员利用它们取得</a:t>
            </a:r>
            <a:r>
              <a:rPr lang="en-US" altLang="zh-CN" sz="2400" b="0" dirty="0"/>
              <a:t>OS</a:t>
            </a:r>
            <a:r>
              <a:rPr lang="zh-CN" altLang="en-US" sz="2400" b="0" dirty="0"/>
              <a:t>服务，该接口与实际的系统调用并不一一对应。用户程序通过调用对应的库函数使用系统调用，这些库函数与调用程序连接在一起，被嵌入在运行时装入内存的二进制程序中。</a:t>
            </a:r>
            <a:endParaRPr lang="zh-CN" altLang="en-US" sz="2400" b="0" dirty="0"/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ext Box 3"/>
          <p:cNvSpPr txBox="1"/>
          <p:nvPr/>
        </p:nvSpPr>
        <p:spPr>
          <a:xfrm>
            <a:off x="304800" y="811213"/>
            <a:ext cx="8686800" cy="544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年代，为了缓和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的高速性与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设备低速性间的矛盾，而引入了脱机输入、脱机输出技术。该技术是利用专门的外围控制机，先将低速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设备上的数据，传送到高速磁盘上，或者相反。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当系统中引入了多道程序技术后，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利用其中的一道程序，来模拟脱机输入时的外围控制机功能，把低速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设备上的数据传送到高速磁盘上。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再用另一道程序，模拟脱机输出时外围控制机的功能，把数据从磁盘传送到低速输出设备上。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这样，便可在主机的直接控制下，实现以前的脱机输入、输出功能。此时的外围操作与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对数据的处理同时进行，我们把这种在联机情况下实现的同时外围操作的技术，称为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SPOOLing(Simultaneaus Periphernal Operating OnLine)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技术，或称为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假脱机技术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Rectangle 2"/>
          <p:cNvSpPr txBox="1">
            <a:spLocks noChangeArrowheads="1"/>
          </p:cNvSpPr>
          <p:nvPr/>
        </p:nvSpPr>
        <p:spPr bwMode="auto">
          <a:xfrm>
            <a:off x="323850" y="214313"/>
            <a:ext cx="8620125" cy="6937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SPOOLing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技术的背景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539750" y="692150"/>
            <a:ext cx="8269288" cy="52006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．什么是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SPOOLing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联机情况下实现的同时外围操作称为</a:t>
            </a:r>
            <a:r>
              <a:rPr lang="en-US" altLang="zh-CN" sz="2400" dirty="0"/>
              <a:t>SPOOLing</a:t>
            </a:r>
            <a:r>
              <a:rPr lang="zh-CN" altLang="en-US" sz="2400" dirty="0">
                <a:latin typeface="宋体" panose="02010600030101010101" pitchFamily="2" charset="-122"/>
              </a:rPr>
              <a:t>，或称假脱机操作。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SPOOLing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系统的组成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输入井和输出井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输入缓冲区和输出缓冲区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输入进程</a:t>
            </a:r>
            <a:r>
              <a:rPr lang="en-US" altLang="zh-CN" sz="2400" dirty="0"/>
              <a:t>SP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和输出进程</a:t>
            </a:r>
            <a:r>
              <a:rPr lang="en-US" altLang="zh-CN" sz="2400" dirty="0"/>
              <a:t>SP</a:t>
            </a:r>
            <a:r>
              <a:rPr lang="en-US" altLang="zh-CN" sz="2400" baseline="-30000" dirty="0"/>
              <a:t>o</a:t>
            </a:r>
            <a:r>
              <a:rPr lang="zh-CN" altLang="en-US" sz="2400" dirty="0">
                <a:latin typeface="宋体" panose="02010600030101010101" pitchFamily="2" charset="-122"/>
              </a:rPr>
              <a:t>（预输入程序和缓输出程序）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．共享打印机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latin typeface="宋体" panose="02010600030101010101" pitchFamily="2" charset="-122"/>
              </a:rPr>
              <a:t>SPOOLing</a:t>
            </a:r>
            <a:r>
              <a:rPr lang="zh-CN" altLang="en-US" sz="2400" dirty="0">
                <a:latin typeface="宋体" panose="02010600030101010101" pitchFamily="2" charset="-122"/>
              </a:rPr>
              <a:t>技术，可将打印机改造成可供多个用户共享的设备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SPOOLing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系统的特点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提高了</a:t>
            </a:r>
            <a:r>
              <a:rPr lang="en-US" altLang="zh-CN" sz="2400" dirty="0">
                <a:latin typeface="宋体" panose="02010600030101010101" pitchFamily="2" charset="-122"/>
              </a:rPr>
              <a:t>I/O</a:t>
            </a:r>
            <a:r>
              <a:rPr lang="zh-CN" altLang="en-US" sz="2400" dirty="0">
                <a:latin typeface="宋体" panose="02010600030101010101" pitchFamily="2" charset="-122"/>
              </a:rPr>
              <a:t>速度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将独占设备改造成共享设备 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实现了虚拟设备功能 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ext Box 2"/>
          <p:cNvSpPr txBox="1"/>
          <p:nvPr/>
        </p:nvSpPr>
        <p:spPr>
          <a:xfrm>
            <a:off x="330200" y="847725"/>
            <a:ext cx="4751388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ahoma" panose="020B0604030504040204" pitchFamily="34" charset="0"/>
                <a:ea typeface="宋体" panose="02010600030101010101" pitchFamily="2" charset="-122"/>
              </a:rPr>
              <a:t>SPOOLing</a:t>
            </a:r>
            <a:r>
              <a:rPr lang="zh-CN" altLang="en-US" sz="3200" dirty="0">
                <a:latin typeface="Tahoma" panose="020B0604030504040204" pitchFamily="34" charset="0"/>
                <a:ea typeface="宋体" panose="02010600030101010101" pitchFamily="2" charset="-122"/>
              </a:rPr>
              <a:t>系统的组成 </a:t>
            </a:r>
            <a:endParaRPr lang="zh-CN" altLang="en-US" sz="3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Text Box 3"/>
          <p:cNvSpPr txBox="1"/>
          <p:nvPr/>
        </p:nvSpPr>
        <p:spPr>
          <a:xfrm>
            <a:off x="2971800" y="5867400"/>
            <a:ext cx="41957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5-19 SPOOLing</a:t>
            </a:r>
            <a:r>
              <a:rPr lang="zh-CN" altLang="en-US" dirty="0">
                <a:latin typeface="Times New Roman" panose="02020603050405020304" pitchFamily="18" charset="0"/>
              </a:rPr>
              <a:t>系统的组成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2" name="Object 4"/>
          <p:cNvGraphicFramePr/>
          <p:nvPr/>
        </p:nvGraphicFramePr>
        <p:xfrm>
          <a:off x="0" y="2057400"/>
          <a:ext cx="9144000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108960" imgH="1143000" progId="Visio.Drawing.4">
                  <p:embed/>
                </p:oleObj>
              </mc:Choice>
              <mc:Fallback>
                <p:oleObj name="" r:id="rId1" imgW="3108960" imgH="1143000" progId="Visio.Drawing.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057400"/>
                        <a:ext cx="9144000" cy="336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2"/>
          <p:cNvSpPr txBox="1"/>
          <p:nvPr/>
        </p:nvSpPr>
        <p:spPr>
          <a:xfrm>
            <a:off x="323850" y="981075"/>
            <a:ext cx="2274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共享打印机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5" name="Text Box 4"/>
          <p:cNvSpPr txBox="1"/>
          <p:nvPr/>
        </p:nvSpPr>
        <p:spPr>
          <a:xfrm>
            <a:off x="250825" y="1412875"/>
            <a:ext cx="8497888" cy="17367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打印机属于独占设备。利用假脱机技术，可将它改造为一台可供多个用户共享的打印设备，从而提高设备的利用率，也方便了用户。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假脱机打印系统的构成</a:t>
            </a: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磁盘缓冲区：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在磁盘上开辟的一个存储空间，用于暂存用户程序的输出数据；</a:t>
            </a:r>
            <a:r>
              <a:rPr lang="zh-CN" altLang="en-US" sz="1800" dirty="0">
                <a:latin typeface="仿宋_GB2312" pitchFamily="49" charset="-122"/>
                <a:ea typeface="仿宋_GB2312" pitchFamily="49" charset="-122"/>
              </a:rPr>
              <a:t>    </a:t>
            </a:r>
            <a:endParaRPr lang="zh-CN" altLang="en-US" sz="1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9876" name="Text Box 5"/>
          <p:cNvSpPr txBox="1"/>
          <p:nvPr/>
        </p:nvSpPr>
        <p:spPr>
          <a:xfrm>
            <a:off x="250825" y="3213100"/>
            <a:ext cx="4537075" cy="320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en-US" altLang="zh-CN" sz="1800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打印缓冲区：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为了缓和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和磁盘之间速度不匹配的矛盾，在内存中要有一个打印输出缓冲区，用于暂存从磁盘缓冲区送来的数据；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假脱机管理进程和假脱机打印进程：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由假脱机管理进程为每个要求打印的用户数据，建立一个假脱机文件，并把它放入假脱机文件队列中，由假脱机打印进程，依次对队列中的文件进行打印。</a:t>
            </a:r>
            <a:endParaRPr lang="zh-CN" altLang="en-US" sz="20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7987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3716338"/>
            <a:ext cx="3675063" cy="176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611188" y="2924175"/>
            <a:ext cx="7886700" cy="31670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缓和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设备间速度不匹配的矛盾。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如：计算</a:t>
            </a:r>
            <a:r>
              <a:rPr lang="en-US" altLang="zh-CN" sz="2400" dirty="0"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buffer</a:t>
            </a:r>
            <a:r>
              <a:rPr lang="en-US" altLang="zh-CN" sz="2400" dirty="0">
                <a:ea typeface="黑体" panose="02010609060101010101" pitchFamily="49" charset="-122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减少对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的中断频率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如：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buffer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越大，</a:t>
            </a:r>
            <a:r>
              <a:rPr lang="zh-CN" altLang="en-US" sz="2400" dirty="0"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buffer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满</a:t>
            </a:r>
            <a:r>
              <a:rPr lang="zh-CN" altLang="en-US" sz="2400" dirty="0"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信号发生频率越低。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并行性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Text Box 6"/>
          <p:cNvSpPr txBox="1"/>
          <p:nvPr/>
        </p:nvSpPr>
        <p:spPr>
          <a:xfrm>
            <a:off x="323850" y="2349500"/>
            <a:ext cx="1260475" cy="4619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1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0" name="Text Box 7"/>
          <p:cNvSpPr txBox="1"/>
          <p:nvPr/>
        </p:nvSpPr>
        <p:spPr>
          <a:xfrm>
            <a:off x="900113" y="1484313"/>
            <a:ext cx="7488237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目的：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组织管理、分配、释放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buffer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6.7 </a:t>
            </a:r>
            <a:r>
              <a:rPr lang="zh-CN" altLang="en-US" dirty="0"/>
              <a:t>缓冲管理 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单缓冲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81924" name="Text Box 3"/>
          <p:cNvSpPr txBox="1"/>
          <p:nvPr/>
        </p:nvSpPr>
        <p:spPr>
          <a:xfrm>
            <a:off x="107950" y="1219200"/>
            <a:ext cx="8289925" cy="250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371600" lvl="2" indent="-457200" eaLnBrk="1" hangingPunct="1">
              <a:spcBef>
                <a:spcPct val="2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在块设备输入时，假定：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从磁盘把一块数据输入到缓冲区的时间为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操作系统将该缓冲区数据送到用户区的时间为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 eaLnBrk="1" hangingPunct="1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对这块数据处理（计算）时间为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925" name="Group 4"/>
          <p:cNvGrpSpPr/>
          <p:nvPr/>
        </p:nvGrpSpPr>
        <p:grpSpPr>
          <a:xfrm>
            <a:off x="641350" y="4400550"/>
            <a:ext cx="7673975" cy="1616075"/>
            <a:chOff x="737" y="2613"/>
            <a:chExt cx="4834" cy="1018"/>
          </a:xfrm>
        </p:grpSpPr>
        <p:sp>
          <p:nvSpPr>
            <p:cNvPr id="81926" name="Rectangle 5"/>
            <p:cNvSpPr/>
            <p:nvPr/>
          </p:nvSpPr>
          <p:spPr>
            <a:xfrm>
              <a:off x="783" y="2938"/>
              <a:ext cx="1124" cy="69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处理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30000"/>
                </a:spcBef>
              </a:pP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7" name="Rectangle 6"/>
            <p:cNvSpPr/>
            <p:nvPr/>
          </p:nvSpPr>
          <p:spPr>
            <a:xfrm>
              <a:off x="952" y="3307"/>
              <a:ext cx="749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0" rIns="18000" bIns="10800" anchor="ctr" anchorCtr="0"/>
            <a:p>
              <a:pPr algn="ctr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工作区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8" name="Text Box 7"/>
            <p:cNvSpPr txBox="1"/>
            <p:nvPr/>
          </p:nvSpPr>
          <p:spPr>
            <a:xfrm>
              <a:off x="737" y="2613"/>
              <a:ext cx="1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用户进程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9" name="Rectangle 8"/>
            <p:cNvSpPr/>
            <p:nvPr/>
          </p:nvSpPr>
          <p:spPr>
            <a:xfrm>
              <a:off x="2821" y="3266"/>
              <a:ext cx="911" cy="3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10800" bIns="10800" anchor="ctr" anchorCtr="0"/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0" name="Text Box 9"/>
            <p:cNvSpPr txBox="1"/>
            <p:nvPr/>
          </p:nvSpPr>
          <p:spPr>
            <a:xfrm>
              <a:off x="4674" y="3275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1" name="Line 10"/>
            <p:cNvSpPr/>
            <p:nvPr/>
          </p:nvSpPr>
          <p:spPr>
            <a:xfrm flipH="1">
              <a:off x="3730" y="3411"/>
              <a:ext cx="9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1932" name="Line 11"/>
            <p:cNvSpPr/>
            <p:nvPr/>
          </p:nvSpPr>
          <p:spPr>
            <a:xfrm flipH="1">
              <a:off x="1700" y="3420"/>
              <a:ext cx="11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1933" name="Text Box 12"/>
            <p:cNvSpPr txBox="1"/>
            <p:nvPr/>
          </p:nvSpPr>
          <p:spPr>
            <a:xfrm>
              <a:off x="3824" y="3143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4" name="Text Box 13"/>
            <p:cNvSpPr txBox="1"/>
            <p:nvPr/>
          </p:nvSpPr>
          <p:spPr>
            <a:xfrm>
              <a:off x="1926" y="3153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传输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(M)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2947" name="Text Box 2"/>
          <p:cNvSpPr txBox="1"/>
          <p:nvPr/>
        </p:nvSpPr>
        <p:spPr>
          <a:xfrm>
            <a:off x="420688" y="5548313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是可以并行的，故系统处理一块数据的时间可表示为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Max(T, C) + 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2948" name="Group 3"/>
          <p:cNvGrpSpPr/>
          <p:nvPr/>
        </p:nvGrpSpPr>
        <p:grpSpPr>
          <a:xfrm>
            <a:off x="839788" y="2366963"/>
            <a:ext cx="7329487" cy="2798762"/>
            <a:chOff x="529" y="627"/>
            <a:chExt cx="4617" cy="1763"/>
          </a:xfrm>
        </p:grpSpPr>
        <p:sp>
          <p:nvSpPr>
            <p:cNvPr id="82959" name="Line 4"/>
            <p:cNvSpPr/>
            <p:nvPr/>
          </p:nvSpPr>
          <p:spPr>
            <a:xfrm>
              <a:off x="623" y="902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0" name="Line 5"/>
            <p:cNvSpPr/>
            <p:nvPr/>
          </p:nvSpPr>
          <p:spPr>
            <a:xfrm>
              <a:off x="1199" y="902"/>
              <a:ext cx="0" cy="3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61" name="Line 6"/>
            <p:cNvSpPr/>
            <p:nvPr/>
          </p:nvSpPr>
          <p:spPr>
            <a:xfrm>
              <a:off x="1190" y="1251"/>
              <a:ext cx="4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2" name="Line 7"/>
            <p:cNvSpPr/>
            <p:nvPr/>
          </p:nvSpPr>
          <p:spPr>
            <a:xfrm>
              <a:off x="1623" y="1251"/>
              <a:ext cx="0" cy="3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63" name="Line 8"/>
            <p:cNvSpPr/>
            <p:nvPr/>
          </p:nvSpPr>
          <p:spPr>
            <a:xfrm>
              <a:off x="1615" y="1620"/>
              <a:ext cx="4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4" name="Text Box 9"/>
            <p:cNvSpPr txBox="1"/>
            <p:nvPr/>
          </p:nvSpPr>
          <p:spPr>
            <a:xfrm>
              <a:off x="623" y="627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5" name="Text Box 10"/>
            <p:cNvSpPr txBox="1"/>
            <p:nvPr/>
          </p:nvSpPr>
          <p:spPr>
            <a:xfrm>
              <a:off x="1161" y="968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6" name="Text Box 11"/>
            <p:cNvSpPr txBox="1"/>
            <p:nvPr/>
          </p:nvSpPr>
          <p:spPr>
            <a:xfrm>
              <a:off x="1577" y="1344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C1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67" name="Line 12"/>
            <p:cNvSpPr/>
            <p:nvPr/>
          </p:nvSpPr>
          <p:spPr>
            <a:xfrm>
              <a:off x="1627" y="907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8" name="Line 13"/>
            <p:cNvSpPr/>
            <p:nvPr/>
          </p:nvSpPr>
          <p:spPr>
            <a:xfrm>
              <a:off x="2203" y="907"/>
              <a:ext cx="0" cy="3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69" name="Line 14"/>
            <p:cNvSpPr/>
            <p:nvPr/>
          </p:nvSpPr>
          <p:spPr>
            <a:xfrm>
              <a:off x="2194" y="1256"/>
              <a:ext cx="4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0" name="Line 15"/>
            <p:cNvSpPr/>
            <p:nvPr/>
          </p:nvSpPr>
          <p:spPr>
            <a:xfrm>
              <a:off x="2627" y="1256"/>
              <a:ext cx="0" cy="3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71" name="Line 16"/>
            <p:cNvSpPr/>
            <p:nvPr/>
          </p:nvSpPr>
          <p:spPr>
            <a:xfrm>
              <a:off x="2619" y="1625"/>
              <a:ext cx="4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2" name="Text Box 17"/>
            <p:cNvSpPr txBox="1"/>
            <p:nvPr/>
          </p:nvSpPr>
          <p:spPr>
            <a:xfrm>
              <a:off x="1627" y="632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3" name="Text Box 18"/>
            <p:cNvSpPr txBox="1"/>
            <p:nvPr/>
          </p:nvSpPr>
          <p:spPr>
            <a:xfrm>
              <a:off x="2165" y="973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4" name="Text Box 19"/>
            <p:cNvSpPr txBox="1"/>
            <p:nvPr/>
          </p:nvSpPr>
          <p:spPr>
            <a:xfrm>
              <a:off x="2581" y="134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C2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75" name="Line 20"/>
            <p:cNvSpPr/>
            <p:nvPr/>
          </p:nvSpPr>
          <p:spPr>
            <a:xfrm>
              <a:off x="2626" y="907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6" name="Line 21"/>
            <p:cNvSpPr/>
            <p:nvPr/>
          </p:nvSpPr>
          <p:spPr>
            <a:xfrm>
              <a:off x="3202" y="907"/>
              <a:ext cx="0" cy="3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77" name="Line 22"/>
            <p:cNvSpPr/>
            <p:nvPr/>
          </p:nvSpPr>
          <p:spPr>
            <a:xfrm>
              <a:off x="3193" y="1256"/>
              <a:ext cx="4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8" name="Line 23"/>
            <p:cNvSpPr/>
            <p:nvPr/>
          </p:nvSpPr>
          <p:spPr>
            <a:xfrm>
              <a:off x="3626" y="1256"/>
              <a:ext cx="0" cy="3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82979" name="Line 24"/>
            <p:cNvSpPr/>
            <p:nvPr/>
          </p:nvSpPr>
          <p:spPr>
            <a:xfrm>
              <a:off x="3618" y="1625"/>
              <a:ext cx="4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0" name="Text Box 25"/>
            <p:cNvSpPr txBox="1"/>
            <p:nvPr/>
          </p:nvSpPr>
          <p:spPr>
            <a:xfrm>
              <a:off x="2626" y="632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1" name="Text Box 26"/>
            <p:cNvSpPr txBox="1"/>
            <p:nvPr/>
          </p:nvSpPr>
          <p:spPr>
            <a:xfrm>
              <a:off x="3164" y="973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2" name="Text Box 27"/>
            <p:cNvSpPr txBox="1"/>
            <p:nvPr/>
          </p:nvSpPr>
          <p:spPr>
            <a:xfrm>
              <a:off x="3580" y="1349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C3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3" name="Line 28"/>
            <p:cNvSpPr/>
            <p:nvPr/>
          </p:nvSpPr>
          <p:spPr>
            <a:xfrm>
              <a:off x="3657" y="903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84" name="Text Box 29"/>
            <p:cNvSpPr txBox="1"/>
            <p:nvPr/>
          </p:nvSpPr>
          <p:spPr>
            <a:xfrm>
              <a:off x="3657" y="628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T4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5" name="Line 30"/>
            <p:cNvSpPr/>
            <p:nvPr/>
          </p:nvSpPr>
          <p:spPr>
            <a:xfrm>
              <a:off x="529" y="1889"/>
              <a:ext cx="432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2986" name="Text Box 31"/>
            <p:cNvSpPr txBox="1"/>
            <p:nvPr/>
          </p:nvSpPr>
          <p:spPr>
            <a:xfrm>
              <a:off x="4872" y="1716"/>
              <a:ext cx="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7" name="Text Box 32"/>
            <p:cNvSpPr txBox="1"/>
            <p:nvPr/>
          </p:nvSpPr>
          <p:spPr>
            <a:xfrm>
              <a:off x="1278" y="2102"/>
              <a:ext cx="28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楷体_GB2312" pitchFamily="49" charset="-122"/>
                </a:rPr>
                <a:t>单缓冲工作示意图</a:t>
              </a:r>
              <a:endParaRPr lang="zh-CN" altLang="en-US" dirty="0">
                <a:solidFill>
                  <a:srgbClr val="0000FF"/>
                </a:solidFill>
                <a:latin typeface="楷体_GB2312" pitchFamily="49" charset="-122"/>
              </a:endParaRPr>
            </a:p>
          </p:txBody>
        </p:sp>
      </p:grpSp>
      <p:grpSp>
        <p:nvGrpSpPr>
          <p:cNvPr id="82949" name="Group 33"/>
          <p:cNvGrpSpPr/>
          <p:nvPr/>
        </p:nvGrpSpPr>
        <p:grpSpPr>
          <a:xfrm>
            <a:off x="641350" y="276225"/>
            <a:ext cx="7673975" cy="1616075"/>
            <a:chOff x="737" y="2613"/>
            <a:chExt cx="4834" cy="1018"/>
          </a:xfrm>
        </p:grpSpPr>
        <p:sp>
          <p:nvSpPr>
            <p:cNvPr id="82950" name="Rectangle 34"/>
            <p:cNvSpPr/>
            <p:nvPr/>
          </p:nvSpPr>
          <p:spPr>
            <a:xfrm>
              <a:off x="783" y="2938"/>
              <a:ext cx="1124" cy="69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处理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(C)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30000"/>
                </a:spcBef>
              </a:pP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1" name="Rectangle 35"/>
            <p:cNvSpPr/>
            <p:nvPr/>
          </p:nvSpPr>
          <p:spPr>
            <a:xfrm>
              <a:off x="952" y="3307"/>
              <a:ext cx="749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0" rIns="18000" bIns="10800" anchor="ctr" anchorCtr="0"/>
            <a:p>
              <a:pPr algn="ctr" eaLnBrk="1" hangingPunct="1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工作区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2" name="Text Box 36"/>
            <p:cNvSpPr txBox="1"/>
            <p:nvPr/>
          </p:nvSpPr>
          <p:spPr>
            <a:xfrm>
              <a:off x="737" y="2613"/>
              <a:ext cx="1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用户进程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3" name="Rectangle 37"/>
            <p:cNvSpPr/>
            <p:nvPr/>
          </p:nvSpPr>
          <p:spPr>
            <a:xfrm>
              <a:off x="2821" y="3266"/>
              <a:ext cx="911" cy="3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tIns="10800" bIns="10800" anchor="ctr" anchorCtr="0"/>
            <a:p>
              <a:pPr algn="ctr" eaLnBrk="1" hangingPunct="1">
                <a:spcBef>
                  <a:spcPct val="3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缓冲区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4" name="Text Box 38"/>
            <p:cNvSpPr txBox="1"/>
            <p:nvPr/>
          </p:nvSpPr>
          <p:spPr>
            <a:xfrm>
              <a:off x="4674" y="3275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5" name="Line 39"/>
            <p:cNvSpPr/>
            <p:nvPr/>
          </p:nvSpPr>
          <p:spPr>
            <a:xfrm flipH="1">
              <a:off x="3730" y="3411"/>
              <a:ext cx="9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2956" name="Line 40"/>
            <p:cNvSpPr/>
            <p:nvPr/>
          </p:nvSpPr>
          <p:spPr>
            <a:xfrm flipH="1">
              <a:off x="1700" y="3420"/>
              <a:ext cx="11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82957" name="Text Box 41"/>
            <p:cNvSpPr txBox="1"/>
            <p:nvPr/>
          </p:nvSpPr>
          <p:spPr>
            <a:xfrm>
              <a:off x="3824" y="3143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(T)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58" name="Text Box 42"/>
            <p:cNvSpPr txBox="1"/>
            <p:nvPr/>
          </p:nvSpPr>
          <p:spPr>
            <a:xfrm>
              <a:off x="1926" y="3153"/>
              <a:ext cx="897" cy="2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传输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(M)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9"/>
          <p:cNvSpPr/>
          <p:nvPr/>
        </p:nvSpPr>
        <p:spPr>
          <a:xfrm>
            <a:off x="0" y="5210175"/>
            <a:ext cx="9144000" cy="14605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 anchor="ctr" anchorCtr="0">
            <a:spAutoFit/>
          </a:bodyPr>
          <a:p>
            <a:pPr indent="2667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效率有所提高，且进一步平滑了传输峰值。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系统处理一块数据的时间约为：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MAX(C,T)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 eaLnBrk="1" hangingPunct="1">
              <a:lnSpc>
                <a:spcPct val="120000"/>
              </a:lnSpc>
              <a:spcBef>
                <a:spcPct val="50000"/>
              </a:spcBef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收发可双向同时传送。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3971" name="Object 15"/>
          <p:cNvGraphicFramePr>
            <a:graphicFrameLocks noGrp="1"/>
          </p:cNvGraphicFramePr>
          <p:nvPr>
            <p:ph sz="quarter" idx="3"/>
          </p:nvPr>
        </p:nvGraphicFramePr>
        <p:xfrm>
          <a:off x="539750" y="1052513"/>
          <a:ext cx="8135938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351020" imgH="2156460" progId="Visio.Drawing.4">
                  <p:embed/>
                </p:oleObj>
              </mc:Choice>
              <mc:Fallback>
                <p:oleObj name="" r:id="rId1" imgW="4351020" imgH="2156460" progId="Visio.Drawing.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1052513"/>
                        <a:ext cx="8135938" cy="4032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693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>
                <a:latin typeface="黑体" panose="02010609060101010101" pitchFamily="49" charset="-122"/>
              </a:rPr>
              <a:t>双缓冲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I/O</a:t>
            </a:r>
            <a:r>
              <a:rPr lang="zh-CN" altLang="en-US" dirty="0"/>
              <a:t>系统的分层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I/O</a:t>
            </a:r>
            <a:r>
              <a:rPr lang="zh-CN" altLang="en-US" dirty="0"/>
              <a:t>系统本身也可分为如下三个层次：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中断处理程序。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设备驱动程序。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设备独立性软件。 </a:t>
            </a:r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ext Box 2"/>
          <p:cNvSpPr txBox="1"/>
          <p:nvPr/>
        </p:nvSpPr>
        <p:spPr>
          <a:xfrm>
            <a:off x="2339975" y="5516563"/>
            <a:ext cx="462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</a:rPr>
              <a:t>5-13 </a:t>
            </a:r>
            <a:r>
              <a:rPr lang="zh-CN" altLang="en-US" dirty="0">
                <a:latin typeface="Times New Roman" panose="02020603050405020304" pitchFamily="18" charset="0"/>
              </a:rPr>
              <a:t>双机通信时缓冲区的设置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4995" name="Object 3"/>
          <p:cNvGraphicFramePr/>
          <p:nvPr/>
        </p:nvGraphicFramePr>
        <p:xfrm>
          <a:off x="755650" y="1412875"/>
          <a:ext cx="76327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230880" imgH="1363980" progId="Visio.Drawing.4">
                  <p:embed/>
                </p:oleObj>
              </mc:Choice>
              <mc:Fallback>
                <p:oleObj name="" r:id="rId1" imgW="3230880" imgH="1363980" progId="Visio.Drawing.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412875"/>
                        <a:ext cx="7632700" cy="360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循环缓冲 </a:t>
            </a:r>
            <a:endParaRPr lang="zh-CN" altLang="en-US" dirty="0"/>
          </a:p>
        </p:txBody>
      </p:sp>
      <p:sp>
        <p:nvSpPr>
          <p:cNvPr id="86020" name="Rectangle 3"/>
          <p:cNvSpPr>
            <a:spLocks noGrp="1"/>
          </p:cNvSpPr>
          <p:nvPr>
            <p:ph idx="1"/>
          </p:nvPr>
        </p:nvSpPr>
        <p:spPr>
          <a:xfrm>
            <a:off x="0" y="1031875"/>
            <a:ext cx="8780463" cy="3571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1</a:t>
            </a:r>
            <a:r>
              <a:rPr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．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循环缓冲的组成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/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99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多个缓冲区</a:t>
            </a:r>
            <a:r>
              <a:rPr lang="zh-CN" altLang="en-US" sz="2800" dirty="0">
                <a:latin typeface="宋体" panose="02010600030101010101" pitchFamily="2" charset="-122"/>
              </a:rPr>
              <a:t>。可分</a:t>
            </a:r>
            <a:r>
              <a:rPr lang="en-US" altLang="zh-CN" sz="2800" dirty="0"/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类：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空缓冲区</a:t>
            </a:r>
            <a:r>
              <a:rPr lang="en-US" altLang="zh-CN" dirty="0"/>
              <a:t>R 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满缓冲区</a:t>
            </a:r>
            <a:r>
              <a:rPr lang="en-US" altLang="zh-CN" dirty="0"/>
              <a:t>G 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现行缓冲区</a:t>
            </a:r>
            <a:r>
              <a:rPr lang="en-US" altLang="zh-CN" dirty="0"/>
              <a:t>C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正在使用的</a:t>
            </a: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rgbClr val="99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多个指针</a:t>
            </a:r>
            <a:r>
              <a:rPr lang="zh-CN" altLang="en-US" sz="2800" dirty="0">
                <a:latin typeface="宋体" panose="02010600030101010101" pitchFamily="2" charset="-122"/>
              </a:rPr>
              <a:t>。有</a:t>
            </a:r>
            <a:r>
              <a:rPr lang="en-US" altLang="zh-CN" sz="2800" dirty="0"/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种：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指针</a:t>
            </a:r>
            <a:r>
              <a:rPr lang="en-US" altLang="zh-CN" dirty="0"/>
              <a:t>Nextg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指示计算进程下一个可用缓冲区</a:t>
            </a:r>
            <a:r>
              <a:rPr lang="en-US" altLang="zh-CN" dirty="0"/>
              <a:t>G 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指针</a:t>
            </a:r>
            <a:r>
              <a:rPr lang="en-US" altLang="zh-CN" dirty="0"/>
              <a:t>Nexti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指示输入进程下次可用缓冲区</a:t>
            </a:r>
            <a:r>
              <a:rPr lang="en-US" altLang="zh-CN" dirty="0"/>
              <a:t>R 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指针</a:t>
            </a:r>
            <a:r>
              <a:rPr lang="en-US" altLang="zh-CN" dirty="0"/>
              <a:t>Current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指示计算进程正在使用的缓冲区</a:t>
            </a:r>
            <a:r>
              <a:rPr lang="en-US" altLang="zh-CN" dirty="0"/>
              <a:t>C </a:t>
            </a:r>
            <a:endParaRPr lang="en-US" altLang="zh-CN" dirty="0"/>
          </a:p>
        </p:txBody>
      </p:sp>
      <p:grpSp>
        <p:nvGrpSpPr>
          <p:cNvPr id="86021" name="Group 4"/>
          <p:cNvGrpSpPr/>
          <p:nvPr/>
        </p:nvGrpSpPr>
        <p:grpSpPr>
          <a:xfrm>
            <a:off x="919163" y="4583113"/>
            <a:ext cx="6296025" cy="2274887"/>
            <a:chOff x="579" y="2887"/>
            <a:chExt cx="3966" cy="1433"/>
          </a:xfrm>
        </p:grpSpPr>
        <p:sp>
          <p:nvSpPr>
            <p:cNvPr id="86022" name="Oval 5"/>
            <p:cNvSpPr/>
            <p:nvPr/>
          </p:nvSpPr>
          <p:spPr>
            <a:xfrm>
              <a:off x="647" y="3197"/>
              <a:ext cx="900" cy="90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6023" name="Rectangle 6"/>
            <p:cNvSpPr/>
            <p:nvPr/>
          </p:nvSpPr>
          <p:spPr>
            <a:xfrm>
              <a:off x="994" y="3127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4" name="Rectangle 7"/>
            <p:cNvSpPr/>
            <p:nvPr/>
          </p:nvSpPr>
          <p:spPr>
            <a:xfrm>
              <a:off x="972" y="4012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5" name="Rectangle 8"/>
            <p:cNvSpPr/>
            <p:nvPr/>
          </p:nvSpPr>
          <p:spPr>
            <a:xfrm>
              <a:off x="586" y="3761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6" name="Rectangle 9"/>
            <p:cNvSpPr/>
            <p:nvPr/>
          </p:nvSpPr>
          <p:spPr>
            <a:xfrm>
              <a:off x="579" y="3366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7" name="Rectangle 10"/>
            <p:cNvSpPr/>
            <p:nvPr/>
          </p:nvSpPr>
          <p:spPr>
            <a:xfrm>
              <a:off x="1376" y="3745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8" name="Rectangle 11"/>
            <p:cNvSpPr/>
            <p:nvPr/>
          </p:nvSpPr>
          <p:spPr>
            <a:xfrm>
              <a:off x="1374" y="3349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9" name="Line 12"/>
            <p:cNvSpPr/>
            <p:nvPr/>
          </p:nvSpPr>
          <p:spPr>
            <a:xfrm>
              <a:off x="1089" y="2919"/>
              <a:ext cx="0" cy="1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30" name="Text Box 13"/>
            <p:cNvSpPr txBox="1"/>
            <p:nvPr/>
          </p:nvSpPr>
          <p:spPr>
            <a:xfrm>
              <a:off x="1039" y="2920"/>
              <a:ext cx="615" cy="1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Nexti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1" name="Line 14"/>
            <p:cNvSpPr/>
            <p:nvPr/>
          </p:nvSpPr>
          <p:spPr>
            <a:xfrm flipH="1">
              <a:off x="1594" y="3811"/>
              <a:ext cx="2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32" name="Text Box 15"/>
            <p:cNvSpPr txBox="1"/>
            <p:nvPr/>
          </p:nvSpPr>
          <p:spPr>
            <a:xfrm>
              <a:off x="1561" y="3850"/>
              <a:ext cx="529" cy="1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Nextg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3" name="Text Box 16"/>
            <p:cNvSpPr txBox="1"/>
            <p:nvPr/>
          </p:nvSpPr>
          <p:spPr>
            <a:xfrm>
              <a:off x="995" y="3282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4" name="Text Box 17"/>
            <p:cNvSpPr txBox="1"/>
            <p:nvPr/>
          </p:nvSpPr>
          <p:spPr>
            <a:xfrm>
              <a:off x="1195" y="3449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5" name="Text Box 18"/>
            <p:cNvSpPr txBox="1"/>
            <p:nvPr/>
          </p:nvSpPr>
          <p:spPr>
            <a:xfrm>
              <a:off x="1186" y="3733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6" name="Text Box 19"/>
            <p:cNvSpPr txBox="1"/>
            <p:nvPr/>
          </p:nvSpPr>
          <p:spPr>
            <a:xfrm>
              <a:off x="972" y="3851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7" name="Text Box 20"/>
            <p:cNvSpPr txBox="1"/>
            <p:nvPr/>
          </p:nvSpPr>
          <p:spPr>
            <a:xfrm>
              <a:off x="775" y="3772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8" name="Text Box 21"/>
            <p:cNvSpPr txBox="1"/>
            <p:nvPr/>
          </p:nvSpPr>
          <p:spPr>
            <a:xfrm>
              <a:off x="767" y="3457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9" name="Oval 22"/>
            <p:cNvSpPr/>
            <p:nvPr/>
          </p:nvSpPr>
          <p:spPr>
            <a:xfrm>
              <a:off x="2983" y="3165"/>
              <a:ext cx="900" cy="90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eaLnBrk="1" hangingPunct="1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6040" name="Rectangle 23"/>
            <p:cNvSpPr/>
            <p:nvPr/>
          </p:nvSpPr>
          <p:spPr>
            <a:xfrm>
              <a:off x="3330" y="3095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1" name="Rectangle 24"/>
            <p:cNvSpPr/>
            <p:nvPr/>
          </p:nvSpPr>
          <p:spPr>
            <a:xfrm>
              <a:off x="3308" y="3980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2" name="Rectangle 25"/>
            <p:cNvSpPr/>
            <p:nvPr/>
          </p:nvSpPr>
          <p:spPr>
            <a:xfrm>
              <a:off x="2922" y="3729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3" name="Rectangle 26"/>
            <p:cNvSpPr/>
            <p:nvPr/>
          </p:nvSpPr>
          <p:spPr>
            <a:xfrm>
              <a:off x="2915" y="3334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G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4" name="Rectangle 27"/>
            <p:cNvSpPr/>
            <p:nvPr/>
          </p:nvSpPr>
          <p:spPr>
            <a:xfrm>
              <a:off x="3712" y="3713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5" name="Rectangle 28"/>
            <p:cNvSpPr/>
            <p:nvPr/>
          </p:nvSpPr>
          <p:spPr>
            <a:xfrm>
              <a:off x="3710" y="3317"/>
              <a:ext cx="229" cy="17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8000" tIns="10800" rIns="18000" bIns="10800" anchor="ctr" anchorCtr="0"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6" name="Line 29"/>
            <p:cNvSpPr/>
            <p:nvPr/>
          </p:nvSpPr>
          <p:spPr>
            <a:xfrm>
              <a:off x="3425" y="2887"/>
              <a:ext cx="0" cy="1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7" name="Text Box 30"/>
            <p:cNvSpPr txBox="1"/>
            <p:nvPr/>
          </p:nvSpPr>
          <p:spPr>
            <a:xfrm>
              <a:off x="3375" y="2888"/>
              <a:ext cx="615" cy="1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Nexti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48" name="Line 31"/>
            <p:cNvSpPr/>
            <p:nvPr/>
          </p:nvSpPr>
          <p:spPr>
            <a:xfrm flipH="1">
              <a:off x="3930" y="3779"/>
              <a:ext cx="2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49" name="Text Box 32"/>
            <p:cNvSpPr txBox="1"/>
            <p:nvPr/>
          </p:nvSpPr>
          <p:spPr>
            <a:xfrm>
              <a:off x="3494" y="4133"/>
              <a:ext cx="529" cy="1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Nextg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0" name="Text Box 33"/>
            <p:cNvSpPr txBox="1"/>
            <p:nvPr/>
          </p:nvSpPr>
          <p:spPr>
            <a:xfrm>
              <a:off x="3331" y="3250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1" name="Text Box 34"/>
            <p:cNvSpPr txBox="1"/>
            <p:nvPr/>
          </p:nvSpPr>
          <p:spPr>
            <a:xfrm>
              <a:off x="3531" y="3417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2" name="Text Box 35"/>
            <p:cNvSpPr txBox="1"/>
            <p:nvPr/>
          </p:nvSpPr>
          <p:spPr>
            <a:xfrm>
              <a:off x="3522" y="3701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3" name="Text Box 36"/>
            <p:cNvSpPr txBox="1"/>
            <p:nvPr/>
          </p:nvSpPr>
          <p:spPr>
            <a:xfrm>
              <a:off x="3308" y="3819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4" name="Text Box 37"/>
            <p:cNvSpPr txBox="1"/>
            <p:nvPr/>
          </p:nvSpPr>
          <p:spPr>
            <a:xfrm>
              <a:off x="3111" y="3740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5" name="Text Box 38"/>
            <p:cNvSpPr txBox="1"/>
            <p:nvPr/>
          </p:nvSpPr>
          <p:spPr>
            <a:xfrm>
              <a:off x="3103" y="3425"/>
              <a:ext cx="212" cy="168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  <a:endParaRPr lang="en-US" altLang="zh-CN" sz="16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56" name="Line 39"/>
            <p:cNvSpPr/>
            <p:nvPr/>
          </p:nvSpPr>
          <p:spPr>
            <a:xfrm flipV="1">
              <a:off x="3409" y="4150"/>
              <a:ext cx="0" cy="17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6057" name="Text Box 40"/>
            <p:cNvSpPr txBox="1"/>
            <p:nvPr/>
          </p:nvSpPr>
          <p:spPr>
            <a:xfrm>
              <a:off x="3921" y="3797"/>
              <a:ext cx="624" cy="1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8000" tIns="10800" rIns="18000" bIns="10800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Current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4313"/>
            <a:ext cx="8620125" cy="6937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循环缓冲区的使用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181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/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rgbClr val="996600"/>
                </a:solidFill>
              </a:rPr>
              <a:t>Getbuf</a:t>
            </a:r>
            <a:r>
              <a:rPr lang="zh-CN" altLang="en-US" sz="2800" dirty="0">
                <a:solidFill>
                  <a:srgbClr val="996600"/>
                </a:solidFill>
                <a:latin typeface="宋体" panose="02010600030101010101" pitchFamily="2" charset="-122"/>
              </a:rPr>
              <a:t>过程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计算进程</a:t>
            </a:r>
            <a:r>
              <a:rPr lang="zh-CN" altLang="en-US" sz="2400" dirty="0">
                <a:latin typeface="宋体" panose="02010600030101010101" pitchFamily="2" charset="-122"/>
              </a:rPr>
              <a:t>要使用缓冲区时，调用</a:t>
            </a:r>
            <a:r>
              <a:rPr lang="en-US" altLang="zh-CN" sz="2400" dirty="0"/>
              <a:t>Getbuf</a:t>
            </a:r>
            <a:r>
              <a:rPr lang="zh-CN" altLang="en-US" sz="2400" dirty="0">
                <a:latin typeface="宋体" panose="02010600030101010101" pitchFamily="2" charset="-122"/>
              </a:rPr>
              <a:t>过程：将</a:t>
            </a:r>
            <a:r>
              <a:rPr lang="en-US" altLang="zh-CN" sz="2400" dirty="0"/>
              <a:t>Nextg</a:t>
            </a:r>
            <a:r>
              <a:rPr lang="zh-CN" altLang="en-US" sz="2400" dirty="0">
                <a:latin typeface="宋体" panose="02010600030101010101" pitchFamily="2" charset="-122"/>
              </a:rPr>
              <a:t>所指的缓冲区改为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现行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，用</a:t>
            </a:r>
            <a:r>
              <a:rPr lang="en-US" altLang="zh-CN" sz="2400" dirty="0"/>
              <a:t>Current</a:t>
            </a:r>
            <a:r>
              <a:rPr lang="zh-CN" altLang="en-US" sz="2400" dirty="0">
                <a:latin typeface="宋体" panose="02010600030101010101" pitchFamily="2" charset="-122"/>
              </a:rPr>
              <a:t>指向它，同时将</a:t>
            </a:r>
            <a:r>
              <a:rPr lang="en-US" altLang="zh-CN" sz="2400" dirty="0"/>
              <a:t>Nextg</a:t>
            </a:r>
            <a:r>
              <a:rPr lang="zh-CN" altLang="en-US" sz="2400" dirty="0">
                <a:latin typeface="宋体" panose="02010600030101010101" pitchFamily="2" charset="-122"/>
              </a:rPr>
              <a:t>指向下一个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宋体" panose="02010600030101010101" pitchFamily="2" charset="-122"/>
              </a:rPr>
              <a:t>缓冲区。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输入进程</a:t>
            </a:r>
            <a:r>
              <a:rPr lang="zh-CN" altLang="en-US" sz="2400" dirty="0">
                <a:latin typeface="宋体" panose="02010600030101010101" pitchFamily="2" charset="-122"/>
              </a:rPr>
              <a:t>要使用缓冲区时，调用</a:t>
            </a:r>
            <a:r>
              <a:rPr lang="en-US" altLang="zh-CN" sz="2400" dirty="0"/>
              <a:t>Getbuf</a:t>
            </a:r>
            <a:r>
              <a:rPr lang="zh-CN" altLang="en-US" sz="2400" dirty="0">
                <a:latin typeface="宋体" panose="02010600030101010101" pitchFamily="2" charset="-122"/>
              </a:rPr>
              <a:t>过程：将</a:t>
            </a:r>
            <a:r>
              <a:rPr lang="en-US" altLang="zh-CN" sz="2400" dirty="0"/>
              <a:t>Nexti</a:t>
            </a:r>
            <a:r>
              <a:rPr lang="zh-CN" altLang="en-US" sz="2400" dirty="0">
                <a:latin typeface="宋体" panose="02010600030101010101" pitchFamily="2" charset="-122"/>
              </a:rPr>
              <a:t>所指的缓冲区供给输入进程使用，同时将</a:t>
            </a:r>
            <a:r>
              <a:rPr lang="en-US" altLang="zh-CN" sz="2400" dirty="0"/>
              <a:t>Nexti</a:t>
            </a:r>
            <a:r>
              <a:rPr lang="zh-CN" altLang="en-US" sz="2400" dirty="0">
                <a:latin typeface="宋体" panose="02010600030101010101" pitchFamily="2" charset="-122"/>
              </a:rPr>
              <a:t>指向下一个</a:t>
            </a:r>
            <a:r>
              <a:rPr lang="en-US" altLang="zh-CN" sz="2400" dirty="0"/>
              <a:t>R</a:t>
            </a:r>
            <a:r>
              <a:rPr lang="zh-CN" altLang="en-US" sz="2400" dirty="0">
                <a:latin typeface="宋体" panose="02010600030101010101" pitchFamily="2" charset="-122"/>
              </a:rPr>
              <a:t>缓冲区。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rgbClr val="996600"/>
                </a:solidFill>
              </a:rPr>
              <a:t>Releasebuf</a:t>
            </a:r>
            <a:r>
              <a:rPr lang="zh-CN" altLang="en-US" sz="2800" dirty="0">
                <a:solidFill>
                  <a:srgbClr val="996600"/>
                </a:solidFill>
                <a:latin typeface="宋体" panose="02010600030101010101" pitchFamily="2" charset="-122"/>
              </a:rPr>
              <a:t>过程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计算进程</a:t>
            </a:r>
            <a:r>
              <a:rPr lang="zh-CN" altLang="en-US" sz="2400" dirty="0">
                <a:latin typeface="宋体" panose="02010600030101010101" pitchFamily="2" charset="-122"/>
              </a:rPr>
              <a:t>把</a:t>
            </a:r>
            <a:r>
              <a:rPr lang="en-US" altLang="zh-CN" sz="2400" dirty="0"/>
              <a:t>C</a:t>
            </a:r>
            <a:r>
              <a:rPr lang="zh-CN" altLang="en-US" sz="2400" dirty="0">
                <a:latin typeface="宋体" panose="02010600030101010101" pitchFamily="2" charset="-122"/>
              </a:rPr>
              <a:t>缓冲区的数据提取完毕时，调用</a:t>
            </a:r>
            <a:r>
              <a:rPr lang="en-US" altLang="zh-CN" sz="2400" dirty="0"/>
              <a:t>Releasebuf</a:t>
            </a:r>
            <a:r>
              <a:rPr lang="zh-CN" altLang="en-US" sz="2400" dirty="0">
                <a:latin typeface="宋体" panose="02010600030101010101" pitchFamily="2" charset="-122"/>
              </a:rPr>
              <a:t>过程，将缓冲区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宋体" panose="02010600030101010101" pitchFamily="2" charset="-122"/>
              </a:rPr>
              <a:t>释放：将该缓冲区由现行缓冲区</a:t>
            </a:r>
            <a:r>
              <a:rPr lang="en-US" altLang="zh-CN" sz="2400" dirty="0"/>
              <a:t>C</a:t>
            </a:r>
            <a:r>
              <a:rPr lang="zh-CN" altLang="en-US" sz="2400" dirty="0">
                <a:latin typeface="宋体" panose="02010600030101010101" pitchFamily="2" charset="-122"/>
              </a:rPr>
              <a:t>改为空缓冲区</a:t>
            </a:r>
            <a:r>
              <a:rPr lang="en-US" altLang="zh-CN" sz="2400" dirty="0"/>
              <a:t>R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输入进程</a:t>
            </a:r>
            <a:r>
              <a:rPr lang="zh-CN" altLang="en-US" sz="2400" dirty="0">
                <a:latin typeface="宋体" panose="02010600030101010101" pitchFamily="2" charset="-122"/>
              </a:rPr>
              <a:t>把缓冲区装满时，调用</a:t>
            </a:r>
            <a:r>
              <a:rPr lang="en-US" altLang="zh-CN" sz="2400" dirty="0"/>
              <a:t>Releasebuf</a:t>
            </a:r>
            <a:r>
              <a:rPr lang="zh-CN" altLang="en-US" sz="2400" dirty="0">
                <a:latin typeface="宋体" panose="02010600030101010101" pitchFamily="2" charset="-122"/>
              </a:rPr>
              <a:t>过程，将该缓冲区释放，并改为满缓冲区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14313"/>
            <a:ext cx="8620125" cy="6937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．循环缓冲区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进程同步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0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Nexti</a:t>
            </a:r>
            <a:r>
              <a:rPr lang="zh-CN" altLang="en-US" sz="2800" dirty="0">
                <a:latin typeface="宋体" panose="02010600030101010101" pitchFamily="2" charset="-122"/>
              </a:rPr>
              <a:t>指针追上</a:t>
            </a:r>
            <a:r>
              <a:rPr lang="en-US" altLang="zh-CN" sz="2800" dirty="0"/>
              <a:t>Nextg</a:t>
            </a:r>
            <a:r>
              <a:rPr lang="zh-CN" altLang="en-US" sz="2800" dirty="0">
                <a:latin typeface="宋体" panose="02010600030101010101" pitchFamily="2" charset="-122"/>
              </a:rPr>
              <a:t>指针。已无空缓冲区，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输入进程阻塞</a:t>
            </a:r>
            <a:r>
              <a:rPr lang="en-US" altLang="zh-CN" sz="2800" dirty="0">
                <a:latin typeface="Arial" panose="020B0604020202020204" pitchFamily="34" charset="0"/>
              </a:rPr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计算进程在</a:t>
            </a:r>
            <a:r>
              <a:rPr lang="en-US" altLang="zh-CN" sz="2800" dirty="0"/>
              <a:t>Releasebuf</a:t>
            </a:r>
            <a:r>
              <a:rPr lang="zh-CN" altLang="en-US" sz="2800" dirty="0">
                <a:latin typeface="宋体" panose="02010600030101010101" pitchFamily="2" charset="-122"/>
              </a:rPr>
              <a:t>时唤醒它。</a:t>
            </a:r>
            <a:r>
              <a:rPr lang="zh-CN" altLang="en-US" sz="2800" dirty="0"/>
              <a:t> </a:t>
            </a:r>
            <a:endParaRPr lang="zh-CN" altLang="en-US" sz="2800" dirty="0"/>
          </a:p>
          <a:p>
            <a:pPr eaLnBrk="1" hangingPunct="1"/>
            <a:r>
              <a:rPr lang="en-US" altLang="zh-CN" sz="2800" dirty="0"/>
              <a:t>Nextg</a:t>
            </a:r>
            <a:r>
              <a:rPr lang="zh-CN" altLang="en-US" sz="2800" dirty="0">
                <a:latin typeface="宋体" panose="02010600030101010101" pitchFamily="2" charset="-122"/>
              </a:rPr>
              <a:t>指针追上</a:t>
            </a:r>
            <a:r>
              <a:rPr lang="en-US" altLang="zh-CN" sz="2800" dirty="0"/>
              <a:t>Nexti</a:t>
            </a:r>
            <a:r>
              <a:rPr lang="zh-CN" altLang="en-US" sz="2800" dirty="0">
                <a:latin typeface="宋体" panose="02010600030101010101" pitchFamily="2" charset="-122"/>
              </a:rPr>
              <a:t>指针。计算进程快，已无满缓冲区。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计算进程阻塞</a:t>
            </a:r>
            <a:r>
              <a:rPr lang="zh-CN" altLang="en-US" sz="2800" dirty="0">
                <a:latin typeface="宋体" panose="02010600030101010101" pitchFamily="2" charset="-122"/>
              </a:rPr>
              <a:t>，直到输入进程用</a:t>
            </a:r>
            <a:r>
              <a:rPr lang="en-US" altLang="zh-CN" sz="2800" dirty="0"/>
              <a:t>Releasebuf</a:t>
            </a:r>
            <a:r>
              <a:rPr lang="zh-CN" altLang="en-US" sz="2800" dirty="0">
                <a:latin typeface="宋体" panose="02010600030101010101" pitchFamily="2" charset="-122"/>
              </a:rPr>
              <a:t>时唤醒它。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/>
          </p:cNvSpPr>
          <p:nvPr>
            <p:ph type="title"/>
          </p:nvPr>
        </p:nvSpPr>
        <p:spPr>
          <a:xfrm>
            <a:off x="495300" y="441325"/>
            <a:ext cx="8272463" cy="7905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缓冲池 </a:t>
            </a:r>
            <a:endParaRPr lang="zh-CN" altLang="en-US" sz="3600" dirty="0"/>
          </a:p>
        </p:txBody>
      </p:sp>
      <p:sp>
        <p:nvSpPr>
          <p:cNvPr id="89092" name="Text Box 3"/>
          <p:cNvSpPr txBox="1"/>
          <p:nvPr/>
        </p:nvSpPr>
        <p:spPr>
          <a:xfrm>
            <a:off x="441325" y="1671638"/>
            <a:ext cx="8397875" cy="3360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Char char="n"/>
            </a:pPr>
            <a:r>
              <a:rPr lang="zh-CN" altLang="en-US" sz="2800" b="0" dirty="0">
                <a:latin typeface="楷体_GB2312" pitchFamily="49" charset="-122"/>
              </a:rPr>
              <a:t>上述缓冲区仅适用于特定的</a:t>
            </a:r>
            <a:r>
              <a:rPr lang="en-US" altLang="zh-CN" sz="2800" b="0" dirty="0">
                <a:latin typeface="楷体_GB2312" pitchFamily="49" charset="-122"/>
              </a:rPr>
              <a:t>I/O</a:t>
            </a:r>
            <a:r>
              <a:rPr lang="zh-CN" altLang="en-US" sz="2800" b="0" dirty="0">
                <a:latin typeface="楷体_GB2312" pitchFamily="49" charset="-122"/>
              </a:rPr>
              <a:t>进程和计算进程，因而它属于专用缓冲。</a:t>
            </a:r>
            <a:endParaRPr lang="zh-CN" altLang="en-US" sz="2800" b="0" dirty="0">
              <a:latin typeface="楷体_GB2312" pitchFamily="49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45000"/>
              </a:spcBef>
              <a:buFont typeface="Wingdings" panose="05000000000000000000" pitchFamily="2" charset="2"/>
              <a:buChar char="n"/>
            </a:pPr>
            <a:r>
              <a:rPr lang="zh-CN" altLang="en-US" sz="2800" b="0" dirty="0">
                <a:latin typeface="楷体_GB2312" pitchFamily="49" charset="-122"/>
              </a:rPr>
              <a:t>当系统较大时，将会有许多这样的循环缓冲，这不仅要消耗大量的内存空间，而且利用率不高。为了提高缓冲区利用率，目前广泛流行缓冲池，在池中设置了多个可供若干进程共享的缓冲区。</a:t>
            </a:r>
            <a:endParaRPr lang="zh-CN" altLang="en-US" sz="2800" b="0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3"/>
          <p:cNvSpPr>
            <a:spLocks noGrp="1"/>
          </p:cNvSpPr>
          <p:nvPr>
            <p:ph type="body" sz="half" idx="1"/>
          </p:nvPr>
        </p:nvSpPr>
        <p:spPr>
          <a:xfrm>
            <a:off x="465138" y="441325"/>
            <a:ext cx="7559675" cy="9366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缓冲池：系统提供的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缓冲，由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统一管理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组成：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5" name="Text Box 11"/>
          <p:cNvSpPr txBox="1"/>
          <p:nvPr/>
        </p:nvSpPr>
        <p:spPr>
          <a:xfrm>
            <a:off x="681038" y="1484313"/>
            <a:ext cx="3598862" cy="3060700"/>
          </a:xfrm>
          <a:prstGeom prst="rect">
            <a:avLst/>
          </a:prstGeom>
          <a:noFill/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个队列：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空缓冲队列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emq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输入队列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inq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输出队列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outq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6" name="Text Box 12"/>
          <p:cNvSpPr txBox="1"/>
          <p:nvPr/>
        </p:nvSpPr>
        <p:spPr>
          <a:xfrm>
            <a:off x="4448175" y="1509713"/>
            <a:ext cx="4430713" cy="3052762"/>
          </a:xfrm>
          <a:prstGeom prst="rect">
            <a:avLst/>
          </a:prstGeom>
          <a:noFill/>
          <a:ln w="952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个工作缓冲区：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：用于收容输入数据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sin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：用于提取输入数据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hout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：用于收容输出数据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sout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：用于提取输出数据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5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7" name="矩形 2"/>
          <p:cNvSpPr/>
          <p:nvPr/>
        </p:nvSpPr>
        <p:spPr>
          <a:xfrm>
            <a:off x="325438" y="4797425"/>
            <a:ext cx="8963025" cy="1322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emq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空缓冲队列：用于取出空缓冲区来进行读写等操作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inq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输入队列：用来记录输入设备输入的数据，以便用户程序读取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outq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输出队列：用来记录用户程序输出到设备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显示屏或是文件等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的数据，以便用户程序读取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179388" y="692150"/>
            <a:ext cx="6048375" cy="5492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latin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</a:rPr>
              <a:t>四种工作方式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8424862" cy="503237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buClr>
                <a:schemeClr val="hlink"/>
              </a:buClr>
              <a:buSzPct val="55000"/>
              <a:buFont typeface="Times New Roman" panose="02020603050405020304" pitchFamily="18" charset="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收容输入；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提取输入；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收容输出；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提取输出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1140" name="Object 4"/>
          <p:cNvGraphicFramePr>
            <a:graphicFrameLocks noGrp="1"/>
          </p:cNvGraphicFramePr>
          <p:nvPr>
            <p:ph sz="half" idx="2"/>
          </p:nvPr>
        </p:nvGraphicFramePr>
        <p:xfrm>
          <a:off x="460375" y="2097088"/>
          <a:ext cx="83518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896610" imgH="1418590" progId="Visio.Drawing.11">
                  <p:embed/>
                </p:oleObj>
              </mc:Choice>
              <mc:Fallback>
                <p:oleObj name="" r:id="rId1" imgW="5896610" imgH="141859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0375" y="2097088"/>
                        <a:ext cx="8351838" cy="1943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6"/>
          <p:cNvSpPr/>
          <p:nvPr/>
        </p:nvSpPr>
        <p:spPr>
          <a:xfrm>
            <a:off x="468313" y="4365625"/>
            <a:ext cx="8497887" cy="19446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1F05E3"/>
              </a:buClr>
              <a:buFont typeface="Wingdings" panose="05000000000000000000" pitchFamily="2" charset="2"/>
            </a:pPr>
            <a:r>
              <a:rPr lang="en-US" altLang="zh-CN" dirty="0">
                <a:latin typeface="楷体_GB2312" pitchFamily="49" charset="-122"/>
              </a:rPr>
              <a:t>	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1.hin=getbuf(emq); putbuf(inq,hin)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66FF"/>
              </a:buClr>
              <a:buFont typeface="Times New Roman" panose="02020603050405020304" pitchFamily="18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2.sin=getbuf(inq);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putbuf(emq,sin)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66FF"/>
              </a:buClr>
              <a:buFont typeface="Times New Roman" panose="02020603050405020304" pitchFamily="18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3.hout=getbuf(emq); putbuf(outq, hout)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66FF"/>
              </a:buClr>
              <a:buFont typeface="Times New Roman" panose="02020603050405020304" pitchFamily="18" charset="0"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4.sout=getbuf(outq);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putbuf(emq,sout)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2163" name="Text Box 2"/>
          <p:cNvSpPr txBox="1"/>
          <p:nvPr/>
        </p:nvSpPr>
        <p:spPr>
          <a:xfrm>
            <a:off x="623888" y="447675"/>
            <a:ext cx="7953375" cy="5964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>
              <a:spcAft>
                <a:spcPct val="25000"/>
              </a:spcAft>
              <a:buFont typeface="楷体_GB2312" pitchFamily="49" charset="-122"/>
              <a:buChar char="★"/>
            </a:pPr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</a:rPr>
              <a:t>收容输入</a:t>
            </a:r>
            <a:r>
              <a:rPr lang="zh-CN" altLang="en-US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输入进程需要数据时，调用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Getbuf(emq)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过程，从空缓冲队列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的队首摘下一个空缓冲区，把它作为收容输入工作缓冲区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hin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。然后将数据输入其中，装满后再调用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Putbuf(inq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hin)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过程，将该缓冲区挂到输入队列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inq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上。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5000"/>
              </a:spcBef>
              <a:spcAft>
                <a:spcPct val="25000"/>
              </a:spcAft>
              <a:buFont typeface="楷体_GB2312" pitchFamily="49" charset="-122"/>
              <a:buChar char="★"/>
            </a:pPr>
            <a:r>
              <a:rPr lang="zh-CN" altLang="en-US" sz="2800" dirty="0">
                <a:solidFill>
                  <a:srgbClr val="0033CC"/>
                </a:solidFill>
                <a:latin typeface="Tahoma" panose="020B0604030504040204" pitchFamily="34" charset="0"/>
              </a:rPr>
              <a:t>提取输入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计算进程需要数据时，调用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Getbuf(inq)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过程，从输入缓冲队列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的队首摘下一个缓冲区，作为提取输入工作缓冲区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sin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，计算进程从中提取数据。计算进程用完数据后，再调用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Putbuf(emq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sin)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过程，将该缓冲区挂到空缓冲队列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上。</a:t>
            </a:r>
            <a:endParaRPr lang="zh-CN" altLang="en-US" sz="28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3187" name="Text Box 2"/>
          <p:cNvSpPr txBox="1"/>
          <p:nvPr/>
        </p:nvSpPr>
        <p:spPr>
          <a:xfrm>
            <a:off x="457200" y="228600"/>
            <a:ext cx="8153400" cy="624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spcAft>
                <a:spcPct val="40000"/>
              </a:spcAft>
              <a:buFont typeface="楷体_GB2312" pitchFamily="49" charset="-122"/>
              <a:buChar char="★"/>
            </a:pPr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</a:rPr>
              <a:t>收容输出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当计算进程需要输出时，调用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Getbuf(emq)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过程，从空缓冲队列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的队首摘下一个空缓冲区，把它作为收容输出工作缓冲区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hout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。当其中装满输出数据后，调用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Putbuf(outq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hout)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过程，将该缓冲区挂到输入队列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outq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上。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40000"/>
              </a:spcAft>
              <a:buFont typeface="楷体_GB2312" pitchFamily="49" charset="-122"/>
              <a:buChar char="★"/>
            </a:pPr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</a:rPr>
              <a:t>提取输出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由输出进程调用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Getbuf(outq)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过程，从输出缓冲队列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outq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的队首摘下一个缓冲区，把它作为提取输出工作缓冲区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sout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。当数据提取完后，再调用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Putbuf(emq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sout)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过程，将该缓冲区挂到</a:t>
            </a:r>
            <a:r>
              <a:rPr lang="en-US" altLang="zh-CN" sz="2800" dirty="0">
                <a:latin typeface="仿宋_GB2312" pitchFamily="49" charset="-122"/>
                <a:ea typeface="仿宋_GB2312" pitchFamily="49" charset="-122"/>
              </a:rPr>
              <a:t>emq</a:t>
            </a:r>
            <a:r>
              <a:rPr lang="zh-CN" altLang="en-US" sz="2800" dirty="0">
                <a:latin typeface="仿宋_GB2312" pitchFamily="49" charset="-122"/>
                <a:ea typeface="仿宋_GB2312" pitchFamily="49" charset="-122"/>
              </a:rPr>
              <a:t>队列末尾。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5"/>
          <p:cNvSpPr>
            <a:spLocks noGrp="1"/>
          </p:cNvSpPr>
          <p:nvPr>
            <p:ph type="title"/>
          </p:nvPr>
        </p:nvSpPr>
        <p:spPr>
          <a:xfrm>
            <a:off x="179388" y="692150"/>
            <a:ext cx="6408737" cy="549275"/>
          </a:xfrm>
          <a:solidFill>
            <a:srgbClr val="FFFFFF">
              <a:alpha val="100000"/>
            </a:srgbClr>
          </a:solidFill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>
                <a:latin typeface="黑体" panose="02010609060101010101" pitchFamily="49" charset="-122"/>
              </a:rPr>
              <a:t>3.Getbuf</a:t>
            </a:r>
            <a:r>
              <a:rPr lang="zh-CN" altLang="en-US" sz="2400" dirty="0">
                <a:latin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</a:rPr>
              <a:t>Putbuf</a:t>
            </a:r>
            <a:r>
              <a:rPr lang="zh-CN" altLang="en-US" sz="2400" dirty="0">
                <a:latin typeface="黑体" panose="02010609060101010101" pitchFamily="49" charset="-122"/>
              </a:rPr>
              <a:t>过程</a:t>
            </a:r>
            <a:endParaRPr lang="zh-CN" altLang="en-US" sz="2400" dirty="0">
              <a:latin typeface="黑体" panose="02010609060101010101" pitchFamily="49" charset="-122"/>
            </a:endParaRPr>
          </a:p>
        </p:txBody>
      </p:sp>
      <p:sp>
        <p:nvSpPr>
          <p:cNvPr id="94211" name="Text Box 8"/>
          <p:cNvSpPr txBox="1"/>
          <p:nvPr/>
        </p:nvSpPr>
        <p:spPr>
          <a:xfrm>
            <a:off x="539750" y="1376363"/>
            <a:ext cx="3816350" cy="4494212"/>
          </a:xfrm>
          <a:prstGeom prst="rect">
            <a:avLst/>
          </a:prstGeom>
          <a:noFill/>
          <a:ln w="9525" cap="rnd" cmpd="sng">
            <a:solidFill>
              <a:srgbClr val="FF6600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Getbuf(type)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Begin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wait(RS(type));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wait(MS(type));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所指队列的队首摘取一个缓冲区</a:t>
            </a:r>
            <a:endParaRPr lang="zh-CN" altLang="en-US" sz="2000" dirty="0">
              <a:solidFill>
                <a:srgbClr val="99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B(number):=takebuf(type);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signal(MS(type));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End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4212" name="Text Box 9"/>
          <p:cNvSpPr txBox="1"/>
          <p:nvPr/>
        </p:nvSpPr>
        <p:spPr>
          <a:xfrm>
            <a:off x="4787900" y="1376363"/>
            <a:ext cx="3455988" cy="4494212"/>
          </a:xfrm>
          <a:prstGeom prst="rect">
            <a:avLst/>
          </a:prstGeom>
          <a:noFill/>
          <a:ln w="9525" cap="rnd" cmpd="sng">
            <a:solidFill>
              <a:srgbClr val="FF6600"/>
            </a:solidFill>
            <a:prstDash val="sysDot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Putbuf(type)</a:t>
            </a:r>
            <a:endParaRPr lang="en-US" altLang="zh-CN" sz="2000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Begin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wait(MS(type));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number</a:t>
            </a:r>
            <a:r>
              <a:rPr lang="zh-CN" altLang="en-US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所指缓冲区挂到</a:t>
            </a:r>
            <a:r>
              <a:rPr lang="en-US" altLang="zh-CN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zh-CN" altLang="en-US" sz="2000" dirty="0">
                <a:solidFill>
                  <a:srgbClr val="99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所指队列上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addbuf(type,number);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signal(MS(type));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  signal(RS(type));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End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4213" name="Text Box 12"/>
          <p:cNvSpPr txBox="1"/>
          <p:nvPr/>
        </p:nvSpPr>
        <p:spPr>
          <a:xfrm>
            <a:off x="617538" y="6170613"/>
            <a:ext cx="7704137" cy="461962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缓冲池资源信号量，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缓冲池的互斥信号量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程序员利用系统调用打开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设备时，通常使用的设备标识符是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__________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2009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全国试题）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．逻辑设备名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．物理设备名 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．主设备号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．从设备号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323850" y="214313"/>
            <a:ext cx="8620125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6.8 </a:t>
            </a:r>
            <a:r>
              <a:rPr lang="zh-CN" altLang="en-US" sz="4000" dirty="0"/>
              <a:t>磁盘存储器的性能和调度</a:t>
            </a:r>
            <a:endParaRPr lang="zh-CN" altLang="en-US" sz="4000" dirty="0"/>
          </a:p>
        </p:txBody>
      </p:sp>
      <p:sp>
        <p:nvSpPr>
          <p:cNvPr id="95236" name="Text Box 4"/>
          <p:cNvSpPr txBox="1"/>
          <p:nvPr/>
        </p:nvSpPr>
        <p:spPr>
          <a:xfrm>
            <a:off x="827088" y="1484313"/>
            <a:ext cx="7237412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  <a:hlinkClick r:id="rId1" action="ppaction://hlinksldjump"/>
              </a:rPr>
              <a:t>6.8.1 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  <a:hlinkClick r:id="rId1" action="ppaction://hlinksldjump"/>
              </a:rPr>
              <a:t>磁盘性能简述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  <a:hlinkClick r:id="rId2" action="ppaction://hlinksldjump"/>
              </a:rPr>
              <a:t>6.8.2 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  <a:hlinkClick r:id="rId2" action="ppaction://hlinksldjump"/>
              </a:rPr>
              <a:t>磁盘调度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/>
          </p:cNvSpPr>
          <p:nvPr>
            <p:ph type="title"/>
          </p:nvPr>
        </p:nvSpPr>
        <p:spPr>
          <a:xfrm>
            <a:off x="287338" y="584200"/>
            <a:ext cx="8620125" cy="693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磁盘性能简述</a:t>
            </a:r>
            <a:endParaRPr lang="zh-CN" altLang="en-US" sz="3600" dirty="0"/>
          </a:p>
        </p:txBody>
      </p:sp>
      <p:sp>
        <p:nvSpPr>
          <p:cNvPr id="96260" name="Rectangle 5"/>
          <p:cNvSpPr>
            <a:spLocks noGrp="1"/>
          </p:cNvSpPr>
          <p:nvPr>
            <p:ph idx="1"/>
          </p:nvPr>
        </p:nvSpPr>
        <p:spPr>
          <a:xfrm>
            <a:off x="431800" y="3933825"/>
            <a:ext cx="8559800" cy="8826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磁盘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速度的高低和磁盘系统的可靠性，将直接影响文件系统的性能。</a:t>
            </a:r>
            <a:endParaRPr lang="zh-CN" altLang="en-US" dirty="0"/>
          </a:p>
        </p:txBody>
      </p:sp>
      <p:sp>
        <p:nvSpPr>
          <p:cNvPr id="96261" name="Text Box 6"/>
          <p:cNvSpPr txBox="1"/>
          <p:nvPr/>
        </p:nvSpPr>
        <p:spPr>
          <a:xfrm>
            <a:off x="431800" y="1952625"/>
            <a:ext cx="8243888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800" dirty="0">
                <a:latin typeface="Tahoma" panose="020B0604030504040204" pitchFamily="34" charset="0"/>
                <a:ea typeface="宋体" panose="02010600030101010101" pitchFamily="2" charset="-122"/>
              </a:rPr>
              <a:t>磁盘设备是一种复杂的机电设备，在计算机组成原理等课程中详细讲述。在此，仅对磁盘的数据组织、磁盘的类型和访问时间等做简要介绍。</a:t>
            </a:r>
            <a:endParaRPr lang="zh-CN" altLang="en-US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7283" name="Text Box 52"/>
          <p:cNvSpPr txBox="1"/>
          <p:nvPr/>
        </p:nvSpPr>
        <p:spPr>
          <a:xfrm>
            <a:off x="395288" y="368300"/>
            <a:ext cx="83169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1. 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数据的组织和格式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sp>
        <p:nvSpPr>
          <p:cNvPr id="97284" name="Text Box 53"/>
          <p:cNvSpPr txBox="1"/>
          <p:nvPr/>
        </p:nvSpPr>
        <p:spPr>
          <a:xfrm>
            <a:off x="395288" y="1052513"/>
            <a:ext cx="83169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</a:rPr>
              <a:t>磁盘设备可包括一或多个物理盘片，每个盘片分一个或两个存储面，如图</a:t>
            </a:r>
            <a:r>
              <a:rPr lang="en-US" altLang="zh-CN" sz="2000" dirty="0">
                <a:solidFill>
                  <a:srgbClr val="0000FF"/>
                </a:solidFill>
                <a:latin typeface="楷体_GB2312" pitchFamily="49" charset="-122"/>
              </a:rPr>
              <a:t>5-23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</a:rPr>
              <a:t>所示。每个盘面组织成若干个同心环称为磁道，每个磁道划分成若干扇区。详细的由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</a:rPr>
              <a:t>计算机组成原理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 dirty="0">
                <a:solidFill>
                  <a:srgbClr val="0000FF"/>
                </a:solidFill>
                <a:latin typeface="楷体_GB2312" pitchFamily="49" charset="-122"/>
              </a:rPr>
              <a:t>课程介绍。</a:t>
            </a:r>
            <a:endParaRPr lang="zh-CN" altLang="en-US" sz="2000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grpSp>
        <p:nvGrpSpPr>
          <p:cNvPr id="97285" name="组合 1"/>
          <p:cNvGrpSpPr/>
          <p:nvPr/>
        </p:nvGrpSpPr>
        <p:grpSpPr>
          <a:xfrm>
            <a:off x="395288" y="2378075"/>
            <a:ext cx="4610100" cy="3571875"/>
            <a:chOff x="3657600" y="2263775"/>
            <a:chExt cx="5273675" cy="4086226"/>
          </a:xfrm>
        </p:grpSpPr>
        <p:grpSp>
          <p:nvGrpSpPr>
            <p:cNvPr id="97287" name="Group 4"/>
            <p:cNvGrpSpPr/>
            <p:nvPr/>
          </p:nvGrpSpPr>
          <p:grpSpPr>
            <a:xfrm>
              <a:off x="3657600" y="2263775"/>
              <a:ext cx="5273675" cy="4086226"/>
              <a:chOff x="1144" y="1002"/>
              <a:chExt cx="3322" cy="2574"/>
            </a:xfrm>
          </p:grpSpPr>
          <p:sp>
            <p:nvSpPr>
              <p:cNvPr id="97290" name="Line 5"/>
              <p:cNvSpPr/>
              <p:nvPr/>
            </p:nvSpPr>
            <p:spPr>
              <a:xfrm flipV="1">
                <a:off x="2990" y="1689"/>
                <a:ext cx="0" cy="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1" name="Line 6"/>
              <p:cNvSpPr/>
              <p:nvPr/>
            </p:nvSpPr>
            <p:spPr>
              <a:xfrm>
                <a:off x="3780" y="1397"/>
                <a:ext cx="0" cy="18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2" name="Line 7"/>
              <p:cNvSpPr/>
              <p:nvPr/>
            </p:nvSpPr>
            <p:spPr>
              <a:xfrm>
                <a:off x="3876" y="1397"/>
                <a:ext cx="0" cy="18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3" name="Line 8"/>
              <p:cNvSpPr/>
              <p:nvPr/>
            </p:nvSpPr>
            <p:spPr>
              <a:xfrm>
                <a:off x="3828" y="1397"/>
                <a:ext cx="0" cy="186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4" name="Line 9"/>
              <p:cNvSpPr/>
              <p:nvPr/>
            </p:nvSpPr>
            <p:spPr>
              <a:xfrm>
                <a:off x="2990" y="1752"/>
                <a:ext cx="82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5" name="Oval 10"/>
              <p:cNvSpPr/>
              <p:nvPr/>
            </p:nvSpPr>
            <p:spPr>
              <a:xfrm>
                <a:off x="1879" y="1540"/>
                <a:ext cx="1538" cy="31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6" name="Oval 11"/>
              <p:cNvSpPr/>
              <p:nvPr/>
            </p:nvSpPr>
            <p:spPr>
              <a:xfrm>
                <a:off x="2147" y="1643"/>
                <a:ext cx="986" cy="11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297" name="Line 12"/>
              <p:cNvSpPr/>
              <p:nvPr/>
            </p:nvSpPr>
            <p:spPr>
              <a:xfrm flipV="1">
                <a:off x="2990" y="2225"/>
                <a:ext cx="0" cy="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8" name="Line 13"/>
              <p:cNvSpPr/>
              <p:nvPr/>
            </p:nvSpPr>
            <p:spPr>
              <a:xfrm>
                <a:off x="2990" y="2288"/>
                <a:ext cx="82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299" name="Oval 14"/>
              <p:cNvSpPr/>
              <p:nvPr/>
            </p:nvSpPr>
            <p:spPr>
              <a:xfrm>
                <a:off x="1879" y="2076"/>
                <a:ext cx="1538" cy="31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0" name="Oval 15"/>
              <p:cNvSpPr/>
              <p:nvPr/>
            </p:nvSpPr>
            <p:spPr>
              <a:xfrm>
                <a:off x="2147" y="2179"/>
                <a:ext cx="986" cy="11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1" name="Line 16"/>
              <p:cNvSpPr/>
              <p:nvPr/>
            </p:nvSpPr>
            <p:spPr>
              <a:xfrm flipV="1">
                <a:off x="2990" y="2753"/>
                <a:ext cx="0" cy="7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2" name="Line 17"/>
              <p:cNvSpPr/>
              <p:nvPr/>
            </p:nvSpPr>
            <p:spPr>
              <a:xfrm>
                <a:off x="2990" y="2816"/>
                <a:ext cx="82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3" name="Oval 18"/>
              <p:cNvSpPr/>
              <p:nvPr/>
            </p:nvSpPr>
            <p:spPr>
              <a:xfrm>
                <a:off x="1879" y="2604"/>
                <a:ext cx="1538" cy="316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4" name="Oval 19"/>
              <p:cNvSpPr/>
              <p:nvPr/>
            </p:nvSpPr>
            <p:spPr>
              <a:xfrm>
                <a:off x="2147" y="2707"/>
                <a:ext cx="986" cy="11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05" name="Line 20"/>
              <p:cNvSpPr/>
              <p:nvPr/>
            </p:nvSpPr>
            <p:spPr>
              <a:xfrm>
                <a:off x="2935" y="1602"/>
                <a:ext cx="8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6" name="Line 21"/>
              <p:cNvSpPr/>
              <p:nvPr/>
            </p:nvSpPr>
            <p:spPr>
              <a:xfrm>
                <a:off x="2935" y="1602"/>
                <a:ext cx="0" cy="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7" name="Line 22"/>
              <p:cNvSpPr/>
              <p:nvPr/>
            </p:nvSpPr>
            <p:spPr>
              <a:xfrm>
                <a:off x="2935" y="2162"/>
                <a:ext cx="8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8" name="Line 23"/>
              <p:cNvSpPr/>
              <p:nvPr/>
            </p:nvSpPr>
            <p:spPr>
              <a:xfrm>
                <a:off x="2935" y="2162"/>
                <a:ext cx="0" cy="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09" name="Line 24"/>
              <p:cNvSpPr/>
              <p:nvPr/>
            </p:nvSpPr>
            <p:spPr>
              <a:xfrm>
                <a:off x="2935" y="2706"/>
                <a:ext cx="8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0" name="Line 25"/>
              <p:cNvSpPr/>
              <p:nvPr/>
            </p:nvSpPr>
            <p:spPr>
              <a:xfrm>
                <a:off x="2935" y="2706"/>
                <a:ext cx="0" cy="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1" name="Line 26"/>
              <p:cNvSpPr/>
              <p:nvPr/>
            </p:nvSpPr>
            <p:spPr>
              <a:xfrm>
                <a:off x="2597" y="1404"/>
                <a:ext cx="0" cy="3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2" name="Line 27"/>
              <p:cNvSpPr/>
              <p:nvPr/>
            </p:nvSpPr>
            <p:spPr>
              <a:xfrm>
                <a:off x="2693" y="1404"/>
                <a:ext cx="0" cy="3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3" name="Line 28"/>
              <p:cNvSpPr/>
              <p:nvPr/>
            </p:nvSpPr>
            <p:spPr>
              <a:xfrm>
                <a:off x="2645" y="1404"/>
                <a:ext cx="0" cy="3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4" name="Line 29"/>
              <p:cNvSpPr/>
              <p:nvPr/>
            </p:nvSpPr>
            <p:spPr>
              <a:xfrm>
                <a:off x="2596" y="1854"/>
                <a:ext cx="0" cy="37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5" name="Line 30"/>
              <p:cNvSpPr/>
              <p:nvPr/>
            </p:nvSpPr>
            <p:spPr>
              <a:xfrm>
                <a:off x="2692" y="1854"/>
                <a:ext cx="0" cy="37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6" name="Line 31"/>
              <p:cNvSpPr/>
              <p:nvPr/>
            </p:nvSpPr>
            <p:spPr>
              <a:xfrm>
                <a:off x="2644" y="1854"/>
                <a:ext cx="0" cy="37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7" name="Line 32"/>
              <p:cNvSpPr/>
              <p:nvPr/>
            </p:nvSpPr>
            <p:spPr>
              <a:xfrm>
                <a:off x="2596" y="2382"/>
                <a:ext cx="0" cy="37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8" name="Line 33"/>
              <p:cNvSpPr/>
              <p:nvPr/>
            </p:nvSpPr>
            <p:spPr>
              <a:xfrm>
                <a:off x="2692" y="2382"/>
                <a:ext cx="0" cy="37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19" name="Line 34"/>
              <p:cNvSpPr/>
              <p:nvPr/>
            </p:nvSpPr>
            <p:spPr>
              <a:xfrm>
                <a:off x="2644" y="2382"/>
                <a:ext cx="0" cy="37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20" name="Line 35"/>
              <p:cNvSpPr/>
              <p:nvPr/>
            </p:nvSpPr>
            <p:spPr>
              <a:xfrm>
                <a:off x="2597" y="2916"/>
                <a:ext cx="0" cy="3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21" name="Line 36"/>
              <p:cNvSpPr/>
              <p:nvPr/>
            </p:nvSpPr>
            <p:spPr>
              <a:xfrm>
                <a:off x="2693" y="2916"/>
                <a:ext cx="0" cy="3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22" name="Line 37"/>
              <p:cNvSpPr/>
              <p:nvPr/>
            </p:nvSpPr>
            <p:spPr>
              <a:xfrm>
                <a:off x="2645" y="2916"/>
                <a:ext cx="0" cy="30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7323" name="Line 38"/>
              <p:cNvSpPr/>
              <p:nvPr/>
            </p:nvSpPr>
            <p:spPr>
              <a:xfrm>
                <a:off x="2154" y="1704"/>
                <a:ext cx="0" cy="10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97324" name="Line 39"/>
              <p:cNvSpPr/>
              <p:nvPr/>
            </p:nvSpPr>
            <p:spPr>
              <a:xfrm>
                <a:off x="3122" y="1696"/>
                <a:ext cx="0" cy="10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97325" name="AutoShape 40"/>
              <p:cNvSpPr/>
              <p:nvPr/>
            </p:nvSpPr>
            <p:spPr>
              <a:xfrm>
                <a:off x="1712" y="1657"/>
                <a:ext cx="71" cy="1113"/>
              </a:xfrm>
              <a:prstGeom prst="leftBrace">
                <a:avLst>
                  <a:gd name="adj1" fmla="val 1306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eaLnBrk="1" hangingPunct="1">
                  <a:spcBef>
                    <a:spcPct val="50000"/>
                  </a:spcBef>
                </a:pPr>
                <a:endParaRPr lang="zh-CN" altLang="en-US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326" name="Rectangle 41"/>
              <p:cNvSpPr/>
              <p:nvPr/>
            </p:nvSpPr>
            <p:spPr>
              <a:xfrm>
                <a:off x="1144" y="2099"/>
                <a:ext cx="537" cy="229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盘片组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27" name="AutoShape 42"/>
              <p:cNvSpPr/>
              <p:nvPr/>
            </p:nvSpPr>
            <p:spPr>
              <a:xfrm>
                <a:off x="1689" y="1042"/>
                <a:ext cx="528" cy="260"/>
              </a:xfrm>
              <a:prstGeom prst="wedgeRectCallout">
                <a:avLst>
                  <a:gd name="adj1" fmla="val 65343"/>
                  <a:gd name="adj2" fmla="val 179231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磁道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28" name="AutoShape 43"/>
              <p:cNvSpPr/>
              <p:nvPr/>
            </p:nvSpPr>
            <p:spPr>
              <a:xfrm>
                <a:off x="2580" y="1026"/>
                <a:ext cx="379" cy="213"/>
              </a:xfrm>
              <a:prstGeom prst="wedgeRectCallout">
                <a:avLst>
                  <a:gd name="adj1" fmla="val -37333"/>
                  <a:gd name="adj2" fmla="val 122301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轴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29" name="AutoShape 44"/>
              <p:cNvSpPr/>
              <p:nvPr/>
            </p:nvSpPr>
            <p:spPr>
              <a:xfrm>
                <a:off x="3093" y="1018"/>
                <a:ext cx="585" cy="221"/>
              </a:xfrm>
              <a:prstGeom prst="wedgeRectCallout">
                <a:avLst>
                  <a:gd name="adj1" fmla="val -75472"/>
                  <a:gd name="adj2" fmla="val 209278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读写磁头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30" name="AutoShape 45"/>
              <p:cNvSpPr/>
              <p:nvPr/>
            </p:nvSpPr>
            <p:spPr>
              <a:xfrm>
                <a:off x="3930" y="1002"/>
                <a:ext cx="536" cy="228"/>
              </a:xfrm>
              <a:prstGeom prst="wedgeRectCallout">
                <a:avLst>
                  <a:gd name="adj1" fmla="val -64366"/>
                  <a:gd name="adj2" fmla="val 118861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移动臂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331" name="Text Box 46"/>
              <p:cNvSpPr txBox="1"/>
              <p:nvPr/>
            </p:nvSpPr>
            <p:spPr>
              <a:xfrm>
                <a:off x="2091" y="3361"/>
                <a:ext cx="1602" cy="21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lIns="18000" tIns="10800" rIns="18000" bIns="108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800" dirty="0">
                    <a:solidFill>
                      <a:srgbClr val="0000FF"/>
                    </a:solidFill>
                    <a:latin typeface="楷体_GB2312" pitchFamily="49" charset="-122"/>
                  </a:rPr>
                  <a:t>图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楷体_GB2312" pitchFamily="49" charset="-122"/>
                  </a:rPr>
                  <a:t>5-23  </a:t>
                </a:r>
                <a:r>
                  <a:rPr lang="zh-CN" altLang="en-US" sz="1800" dirty="0">
                    <a:solidFill>
                      <a:srgbClr val="0000FF"/>
                    </a:solidFill>
                    <a:latin typeface="楷体_GB2312" pitchFamily="49" charset="-122"/>
                  </a:rPr>
                  <a:t>磁盘的结构</a:t>
                </a:r>
                <a:endParaRPr lang="zh-CN" altLang="en-US" sz="1800" dirty="0">
                  <a:solidFill>
                    <a:srgbClr val="0000FF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97332" name="AutoShape 47"/>
              <p:cNvSpPr/>
              <p:nvPr/>
            </p:nvSpPr>
            <p:spPr>
              <a:xfrm>
                <a:off x="3338" y="1831"/>
                <a:ext cx="402" cy="221"/>
              </a:xfrm>
              <a:prstGeom prst="wedgeRectCallout">
                <a:avLst>
                  <a:gd name="adj1" fmla="val -98755"/>
                  <a:gd name="adj2" fmla="val 30542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10800" anchor="ctr" anchorCtr="0"/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柱面</a:t>
                </a:r>
                <a:endParaRPr lang="zh-CN" altLang="en-US" sz="140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7288" name="Text Box 54"/>
            <p:cNvSpPr txBox="1"/>
            <p:nvPr/>
          </p:nvSpPr>
          <p:spPr>
            <a:xfrm>
              <a:off x="4319587" y="5624513"/>
              <a:ext cx="900111" cy="4225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盘面</a:t>
              </a:r>
              <a:endPara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89" name="Line 55"/>
            <p:cNvSpPr/>
            <p:nvPr/>
          </p:nvSpPr>
          <p:spPr>
            <a:xfrm flipV="1">
              <a:off x="5003800" y="5265738"/>
              <a:ext cx="323850" cy="431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</p:grpSp>
      <p:pic>
        <p:nvPicPr>
          <p:cNvPr id="97286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0913" y="2863850"/>
            <a:ext cx="3960812" cy="2857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Text Box 4"/>
          <p:cNvSpPr txBox="1"/>
          <p:nvPr/>
        </p:nvSpPr>
        <p:spPr>
          <a:xfrm>
            <a:off x="468313" y="765175"/>
            <a:ext cx="45227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1.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数据的组织和格式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graphicFrame>
        <p:nvGraphicFramePr>
          <p:cNvPr id="98307" name="Object 5"/>
          <p:cNvGraphicFramePr/>
          <p:nvPr/>
        </p:nvGraphicFramePr>
        <p:xfrm>
          <a:off x="0" y="1485900"/>
          <a:ext cx="9144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5257800" imgH="2080260" progId="Visio.Drawing.4">
                  <p:embed/>
                </p:oleObj>
              </mc:Choice>
              <mc:Fallback>
                <p:oleObj name="" r:id="rId1" imgW="5257800" imgH="2080260" progId="Visio.Drawing.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485900"/>
                        <a:ext cx="9144000" cy="3624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6"/>
          <p:cNvSpPr txBox="1"/>
          <p:nvPr/>
        </p:nvSpPr>
        <p:spPr>
          <a:xfrm>
            <a:off x="3419475" y="5445125"/>
            <a:ext cx="2117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磁盘的格式化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99331" name="Text Box 4"/>
          <p:cNvSpPr txBox="1"/>
          <p:nvPr/>
        </p:nvSpPr>
        <p:spPr>
          <a:xfrm>
            <a:off x="395288" y="260350"/>
            <a:ext cx="83169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2. 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磁盘的类型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  <p:sp>
        <p:nvSpPr>
          <p:cNvPr id="99332" name="Text Box 5"/>
          <p:cNvSpPr txBox="1"/>
          <p:nvPr/>
        </p:nvSpPr>
        <p:spPr>
          <a:xfrm>
            <a:off x="431800" y="908050"/>
            <a:ext cx="8316913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可以从不同角度进行分类：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硬盘和软盘；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单片盘和多片盘；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固定头磁盘和活动头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移动头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磁盘等。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3" name="Text Box 6"/>
          <p:cNvSpPr txBox="1"/>
          <p:nvPr/>
        </p:nvSpPr>
        <p:spPr>
          <a:xfrm>
            <a:off x="431800" y="2816225"/>
            <a:ext cx="8424863" cy="2830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algn="just" eaLnBrk="1" hangingPunct="1">
              <a:spcBef>
                <a:spcPct val="50000"/>
              </a:spcBef>
              <a:buAutoNum type="arabicParenR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固定头磁盘：每条磁道上都有一读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写磁头，所有磁头都被装在一刚性磁臂中。通过这些磁头可访问所有各磁道，并进行并行读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/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写，有效地提高了磁盘的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速度。这种结构主要用于大容量磁盘上。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  <a:p>
            <a:pPr marL="342900" indent="-342900" algn="just" eaLnBrk="1" hangingPunct="1">
              <a:spcBef>
                <a:spcPct val="50000"/>
              </a:spcBef>
              <a:buAutoNum type="arabicParenR"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移动头磁盘：每个盘面仅配有一个磁头，也被装入磁臂中。移动磁头仅能以串行方式读写，致使其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速度较慢，但其结构简单，故仍广泛应用于中小型磁盘设备中。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Text Box 3"/>
          <p:cNvSpPr txBox="1"/>
          <p:nvPr/>
        </p:nvSpPr>
        <p:spPr>
          <a:xfrm>
            <a:off x="503238" y="1052513"/>
            <a:ext cx="8229600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1)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寻道时间</a:t>
            </a:r>
            <a:r>
              <a:rPr lang="en-US" altLang="zh-CN" b="0" i="1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b="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这是指把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磁臂</a:t>
            </a:r>
            <a:r>
              <a:rPr lang="en-US" altLang="zh-CN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磁头</a:t>
            </a:r>
            <a:r>
              <a:rPr lang="en-US" altLang="zh-CN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移动到指定磁道上所经历的时间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。该时间是启动磁臂的时间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与磁头移动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条磁道所花费的时间之和，即</a:t>
            </a:r>
            <a:endParaRPr lang="zh-CN" altLang="en-US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b="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×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b="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是一常数，与磁盘驱动器的速度有关，对一般磁盘， 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m=0.2</a:t>
            </a:r>
            <a:r>
              <a:rPr lang="zh-CN" altLang="en-US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对高速磁盘，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m≤0.1,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磁臂的启动时间约为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2ms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。这样，对一般的温盘，其寻道时间将随寻道距离的增加而增大，大体上是</a:t>
            </a:r>
            <a:r>
              <a:rPr lang="en-US" altLang="zh-CN" b="0" i="1" dirty="0">
                <a:latin typeface="Times New Roman" panose="02020603050405020304" pitchFamily="18" charset="0"/>
                <a:ea typeface="黑体" panose="02010609060101010101" pitchFamily="49" charset="-122"/>
              </a:rPr>
              <a:t>5~30 ms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00355" name="Text Box 5"/>
          <p:cNvSpPr txBox="1"/>
          <p:nvPr/>
        </p:nvSpPr>
        <p:spPr>
          <a:xfrm>
            <a:off x="381000" y="368300"/>
            <a:ext cx="3697288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3.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磁盘的访问时间 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Text Box 2"/>
          <p:cNvSpPr txBox="1"/>
          <p:nvPr/>
        </p:nvSpPr>
        <p:spPr>
          <a:xfrm>
            <a:off x="468313" y="1160463"/>
            <a:ext cx="8001000" cy="3228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       2) </a:t>
            </a:r>
            <a:r>
              <a:rPr lang="zh-CN" altLang="en-US" b="0" dirty="0">
                <a:latin typeface="Times New Roman" panose="02020603050405020304" pitchFamily="18" charset="0"/>
              </a:rPr>
              <a:t>旋转延迟时间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τ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zh-CN" altLang="en-US" b="0" dirty="0">
                <a:latin typeface="Times New Roman" panose="02020603050405020304" pitchFamily="18" charset="0"/>
              </a:rPr>
              <a:t>这是指定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</a:rPr>
              <a:t>扇区移动到磁头下面所经历的时间</a:t>
            </a:r>
            <a:r>
              <a:rPr lang="zh-CN" altLang="en-US" b="0" dirty="0">
                <a:latin typeface="Times New Roman" panose="02020603050405020304" pitchFamily="18" charset="0"/>
              </a:rPr>
              <a:t>。对于硬盘，典型的旋转速度大多为</a:t>
            </a:r>
            <a:r>
              <a:rPr lang="en-US" altLang="zh-CN" b="0" dirty="0">
                <a:latin typeface="Times New Roman" panose="02020603050405020304" pitchFamily="18" charset="0"/>
              </a:rPr>
              <a:t>5400r/min</a:t>
            </a:r>
            <a:r>
              <a:rPr lang="zh-CN" altLang="en-US" b="0" dirty="0">
                <a:latin typeface="Times New Roman" panose="02020603050405020304" pitchFamily="18" charset="0"/>
              </a:rPr>
              <a:t>，每转需时</a:t>
            </a:r>
            <a:r>
              <a:rPr lang="en-US" altLang="zh-CN" b="0" dirty="0">
                <a:latin typeface="Times New Roman" panose="02020603050405020304" pitchFamily="18" charset="0"/>
              </a:rPr>
              <a:t>11.1ms</a:t>
            </a:r>
            <a:r>
              <a:rPr lang="zh-CN" altLang="en-US" b="0" dirty="0">
                <a:latin typeface="Times New Roman" panose="02020603050405020304" pitchFamily="18" charset="0"/>
              </a:rPr>
              <a:t>，平均旋转延迟时间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τ</a:t>
            </a:r>
            <a:r>
              <a:rPr lang="zh-CN" altLang="en-US" b="0" dirty="0">
                <a:latin typeface="Times New Roman" panose="02020603050405020304" pitchFamily="18" charset="0"/>
              </a:rPr>
              <a:t>为</a:t>
            </a:r>
            <a:r>
              <a:rPr lang="en-US" altLang="zh-CN" b="0" dirty="0">
                <a:latin typeface="Times New Roman" panose="02020603050405020304" pitchFamily="18" charset="0"/>
              </a:rPr>
              <a:t>6.55ms</a:t>
            </a:r>
            <a:r>
              <a:rPr lang="zh-CN" altLang="en-US" b="0" dirty="0">
                <a:latin typeface="Times New Roman" panose="02020603050405020304" pitchFamily="18" charset="0"/>
              </a:rPr>
              <a:t>；对于软盘，其旋转速度为</a:t>
            </a:r>
            <a:r>
              <a:rPr lang="en-US" altLang="zh-CN" b="0" dirty="0">
                <a:latin typeface="Times New Roman" panose="02020603050405020304" pitchFamily="18" charset="0"/>
              </a:rPr>
              <a:t>300 r/min</a:t>
            </a:r>
            <a:r>
              <a:rPr lang="zh-CN" altLang="en-US" b="0" dirty="0">
                <a:latin typeface="Times New Roman" panose="02020603050405020304" pitchFamily="18" charset="0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</a:rPr>
              <a:t>600 r/min</a:t>
            </a:r>
            <a:r>
              <a:rPr lang="zh-CN" altLang="en-US" b="0" dirty="0">
                <a:latin typeface="Times New Roman" panose="02020603050405020304" pitchFamily="18" charset="0"/>
              </a:rPr>
              <a:t>，这样，平均</a:t>
            </a:r>
            <a:r>
              <a:rPr lang="en-US" altLang="zh-CN" b="0" dirty="0">
                <a:latin typeface="Times New Roman" panose="02020603050405020304" pitchFamily="18" charset="0"/>
              </a:rPr>
              <a:t>T</a:t>
            </a:r>
            <a:r>
              <a:rPr lang="en-US" altLang="zh-CN" b="0" baseline="-25000" dirty="0">
                <a:latin typeface="Times New Roman" panose="02020603050405020304" pitchFamily="18" charset="0"/>
              </a:rPr>
              <a:t>τ</a:t>
            </a:r>
            <a:r>
              <a:rPr lang="zh-CN" altLang="en-US" b="0" dirty="0">
                <a:latin typeface="Times New Roman" panose="02020603050405020304" pitchFamily="18" charset="0"/>
              </a:rPr>
              <a:t>为</a:t>
            </a:r>
            <a:r>
              <a:rPr lang="en-US" altLang="zh-CN" b="0" dirty="0">
                <a:latin typeface="Times New Roman" panose="02020603050405020304" pitchFamily="18" charset="0"/>
              </a:rPr>
              <a:t>50~100 ms</a:t>
            </a:r>
            <a:r>
              <a:rPr lang="zh-CN" altLang="en-US" b="0" dirty="0">
                <a:latin typeface="Times New Roman" panose="02020603050405020304" pitchFamily="18" charset="0"/>
              </a:rPr>
              <a:t>。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01379" name="Text Box 5"/>
          <p:cNvSpPr txBox="1"/>
          <p:nvPr/>
        </p:nvSpPr>
        <p:spPr>
          <a:xfrm>
            <a:off x="381000" y="368300"/>
            <a:ext cx="3697288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3.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磁盘的访问时间 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/>
          <p:nvPr/>
        </p:nvSpPr>
        <p:spPr>
          <a:xfrm>
            <a:off x="468313" y="1089025"/>
            <a:ext cx="8001000" cy="171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       3) </a:t>
            </a:r>
            <a:r>
              <a:rPr lang="zh-CN" altLang="en-US" b="0" dirty="0">
                <a:latin typeface="Times New Roman" panose="02020603050405020304" pitchFamily="18" charset="0"/>
              </a:rPr>
              <a:t>传输时间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t</a:t>
            </a:r>
            <a:endParaRPr lang="en-US" altLang="zh-CN" b="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</a:rPr>
              <a:t>        </a:t>
            </a:r>
            <a:r>
              <a:rPr lang="zh-CN" altLang="en-US" b="0" dirty="0">
                <a:latin typeface="Times New Roman" panose="02020603050405020304" pitchFamily="18" charset="0"/>
              </a:rPr>
              <a:t>这是指把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</a:rPr>
              <a:t>数据从磁盘读出或向磁盘写入数据所经历的时间</a:t>
            </a:r>
            <a:r>
              <a:rPr lang="zh-CN" altLang="en-US" b="0" dirty="0">
                <a:latin typeface="Times New Roman" panose="02020603050405020304" pitchFamily="18" charset="0"/>
              </a:rPr>
              <a:t>。 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的大小与每次所读</a:t>
            </a:r>
            <a:r>
              <a:rPr lang="en-US" altLang="zh-CN" b="0" dirty="0"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latin typeface="Times New Roman" panose="02020603050405020304" pitchFamily="18" charset="0"/>
              </a:rPr>
              <a:t>写的字节数</a:t>
            </a:r>
            <a:r>
              <a:rPr lang="en-US" altLang="zh-CN" b="0" i="1" dirty="0">
                <a:latin typeface="Times New Roman" panose="02020603050405020304" pitchFamily="18" charset="0"/>
              </a:rPr>
              <a:t>b</a:t>
            </a:r>
            <a:r>
              <a:rPr lang="zh-CN" altLang="en-US" b="0" dirty="0">
                <a:latin typeface="Times New Roman" panose="02020603050405020304" pitchFamily="18" charset="0"/>
              </a:rPr>
              <a:t>和旋转速度有关：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3" name="Object 3"/>
          <p:cNvGraphicFramePr/>
          <p:nvPr/>
        </p:nvGraphicFramePr>
        <p:xfrm>
          <a:off x="3779838" y="2989263"/>
          <a:ext cx="172878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20700" imgH="393700" progId="Equation.3">
                  <p:embed/>
                </p:oleObj>
              </mc:Choice>
              <mc:Fallback>
                <p:oleObj name="" r:id="rId1" imgW="52070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2989263"/>
                        <a:ext cx="1728787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/>
          <p:nvPr/>
        </p:nvSpPr>
        <p:spPr>
          <a:xfrm>
            <a:off x="611188" y="3708400"/>
            <a:ext cx="7924800" cy="153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0" dirty="0">
                <a:latin typeface="Times New Roman" panose="02020603050405020304" pitchFamily="18" charset="0"/>
              </a:rPr>
              <a:t>其中，</a:t>
            </a:r>
            <a:r>
              <a:rPr lang="en-US" altLang="zh-CN" b="0" i="1" dirty="0">
                <a:latin typeface="Times New Roman" panose="02020603050405020304" pitchFamily="18" charset="0"/>
              </a:rPr>
              <a:t>r</a:t>
            </a:r>
            <a:r>
              <a:rPr lang="zh-CN" altLang="en-US" b="0" dirty="0">
                <a:latin typeface="Times New Roman" panose="02020603050405020304" pitchFamily="18" charset="0"/>
              </a:rPr>
              <a:t>为磁盘每秒钟的转数；</a:t>
            </a:r>
            <a:r>
              <a:rPr lang="en-US" altLang="zh-CN" b="0" i="1" dirty="0">
                <a:latin typeface="Times New Roman" panose="02020603050405020304" pitchFamily="18" charset="0"/>
              </a:rPr>
              <a:t>N</a:t>
            </a:r>
            <a:r>
              <a:rPr lang="zh-CN" altLang="en-US" b="0" dirty="0">
                <a:latin typeface="Times New Roman" panose="02020603050405020304" pitchFamily="18" charset="0"/>
              </a:rPr>
              <a:t>为一条磁道上的字节数， 当一次读</a:t>
            </a:r>
            <a:r>
              <a:rPr lang="en-US" altLang="zh-CN" b="0" dirty="0">
                <a:latin typeface="Times New Roman" panose="02020603050405020304" pitchFamily="18" charset="0"/>
              </a:rPr>
              <a:t>/</a:t>
            </a:r>
            <a:r>
              <a:rPr lang="zh-CN" altLang="en-US" b="0" dirty="0">
                <a:latin typeface="Times New Roman" panose="02020603050405020304" pitchFamily="18" charset="0"/>
              </a:rPr>
              <a:t>写的字节数相当于半条磁道上的字节数时，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与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τ</a:t>
            </a:r>
            <a:r>
              <a:rPr lang="zh-CN" altLang="en-US" b="0" dirty="0">
                <a:latin typeface="Times New Roman" panose="02020603050405020304" pitchFamily="18" charset="0"/>
              </a:rPr>
              <a:t>相同， 因此， 可将访问时间</a:t>
            </a:r>
            <a:r>
              <a:rPr lang="en-US" altLang="zh-CN" b="0" i="1" dirty="0">
                <a:latin typeface="Times New Roman" panose="02020603050405020304" pitchFamily="18" charset="0"/>
              </a:rPr>
              <a:t>T</a:t>
            </a:r>
            <a:r>
              <a:rPr lang="en-US" altLang="zh-CN" b="0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b="0" dirty="0">
                <a:latin typeface="Times New Roman" panose="02020603050405020304" pitchFamily="18" charset="0"/>
              </a:rPr>
              <a:t>表示为： 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5" name="Object 5"/>
          <p:cNvGraphicFramePr/>
          <p:nvPr/>
        </p:nvGraphicFramePr>
        <p:xfrm>
          <a:off x="3276600" y="5337175"/>
          <a:ext cx="29718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116965" imgH="393700" progId="Equation.3">
                  <p:embed/>
                </p:oleObj>
              </mc:Choice>
              <mc:Fallback>
                <p:oleObj name="" r:id="rId3" imgW="1116965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5337175"/>
                        <a:ext cx="2971800" cy="738188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5"/>
          <p:cNvSpPr txBox="1"/>
          <p:nvPr/>
        </p:nvSpPr>
        <p:spPr>
          <a:xfrm>
            <a:off x="381000" y="368300"/>
            <a:ext cx="3697288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3. </a:t>
            </a:r>
            <a:r>
              <a:rPr lang="zh-CN" altLang="en-US" sz="3200" dirty="0">
                <a:solidFill>
                  <a:srgbClr val="000066"/>
                </a:solidFill>
                <a:latin typeface="Tahoma" panose="020B0604030504040204" pitchFamily="34" charset="0"/>
                <a:ea typeface="仿宋_GB2312" pitchFamily="49" charset="-122"/>
              </a:rPr>
              <a:t>磁盘的访问时间 </a:t>
            </a:r>
            <a:endParaRPr lang="zh-CN" altLang="en-US" sz="3200" dirty="0">
              <a:solidFill>
                <a:srgbClr val="000066"/>
              </a:solidFill>
              <a:latin typeface="Tahoma" panose="020B060403050404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dirty="0"/>
              <a:t>磁盘调度 </a:t>
            </a:r>
            <a:endParaRPr lang="zh-CN" altLang="en-US" sz="3600" dirty="0"/>
          </a:p>
        </p:txBody>
      </p:sp>
      <p:sp>
        <p:nvSpPr>
          <p:cNvPr id="103428" name="Rectangle 3"/>
          <p:cNvSpPr>
            <a:spLocks noGrp="1"/>
          </p:cNvSpPr>
          <p:nvPr>
            <p:ph idx="1"/>
          </p:nvPr>
        </p:nvSpPr>
        <p:spPr>
          <a:xfrm>
            <a:off x="423863" y="1203325"/>
            <a:ext cx="8339137" cy="4929188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spcBef>
                <a:spcPct val="1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当有多个进程都要求访问磁盘时，采用一种调度策略，使能按某个次序执行要求访问的诸请求，这就是驱动调度，使用的算法叫驱动调度算法。驱动调度的目的是减少各进程对磁盘的平均访问时间。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磁盘调度的目的是使平均寻道时间最少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 eaLnBrk="1" hangingPunct="1">
              <a:spcBef>
                <a:spcPct val="1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目前常用的算法有：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lvl="1" algn="just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先来先服务 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最短寻道时间优先 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SCAN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电梯算法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循环扫描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0066"/>
                </a:solidFill>
                <a:ea typeface="黑体" panose="02010609060101010101" pitchFamily="49" charset="-122"/>
              </a:rPr>
              <a:t>CSCAN</a:t>
            </a:r>
            <a:r>
              <a:rPr lang="en-US" altLang="zh-CN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24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NStepSCAN</a:t>
            </a:r>
            <a:r>
              <a:rPr lang="zh-CN" altLang="en-US" sz="2400" dirty="0">
                <a:solidFill>
                  <a:srgbClr val="000066"/>
                </a:solidFill>
              </a:rPr>
              <a:t>算法</a:t>
            </a:r>
            <a:endParaRPr lang="zh-CN" altLang="en-US" sz="2400" dirty="0">
              <a:solidFill>
                <a:srgbClr val="000066"/>
              </a:solidFill>
            </a:endParaRPr>
          </a:p>
          <a:p>
            <a:pPr lvl="1" algn="just" eaLnBrk="1" hangingPunct="1">
              <a:spcBef>
                <a:spcPct val="1000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FSCAN</a:t>
            </a:r>
            <a:r>
              <a:rPr lang="zh-CN" altLang="en-US" sz="2400" dirty="0">
                <a:solidFill>
                  <a:srgbClr val="000066"/>
                </a:solidFill>
              </a:rPr>
              <a:t>算法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ext Box 7"/>
          <p:cNvSpPr txBox="1"/>
          <p:nvPr/>
        </p:nvSpPr>
        <p:spPr>
          <a:xfrm>
            <a:off x="611188" y="2160588"/>
            <a:ext cx="820737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</a:rPr>
              <a:t>先来先服务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</a:rPr>
              <a:t>FCFS </a:t>
            </a:r>
            <a:endParaRPr lang="en-US" altLang="zh-CN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pic>
        <p:nvPicPr>
          <p:cNvPr id="104451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863" y="2708275"/>
            <a:ext cx="2663825" cy="3240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452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2708275"/>
            <a:ext cx="3097213" cy="3240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453" name="Text Box 10"/>
          <p:cNvSpPr txBox="1"/>
          <p:nvPr/>
        </p:nvSpPr>
        <p:spPr>
          <a:xfrm>
            <a:off x="4498975" y="2160588"/>
            <a:ext cx="371316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2.</a:t>
            </a:r>
            <a:r>
              <a:rPr lang="zh-CN" altLang="en-US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最短寻道时间优先</a:t>
            </a:r>
            <a:r>
              <a:rPr lang="en-US" altLang="zh-CN" dirty="0">
                <a:solidFill>
                  <a:srgbClr val="000099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SSTF </a:t>
            </a:r>
            <a:endParaRPr lang="en-US" altLang="zh-CN" dirty="0">
              <a:solidFill>
                <a:srgbClr val="000099"/>
              </a:solidFill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4454" name="Oval 11"/>
          <p:cNvSpPr/>
          <p:nvPr/>
        </p:nvSpPr>
        <p:spPr>
          <a:xfrm>
            <a:off x="2843213" y="5661025"/>
            <a:ext cx="719137" cy="358775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5" name="Oval 12"/>
          <p:cNvSpPr/>
          <p:nvPr/>
        </p:nvSpPr>
        <p:spPr>
          <a:xfrm>
            <a:off x="6659563" y="5697538"/>
            <a:ext cx="719137" cy="358775"/>
          </a:xfrm>
          <a:prstGeom prst="ellipse">
            <a:avLst/>
          </a:prstGeom>
          <a:noFill/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spcBef>
                <a:spcPct val="5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6" name="矩形 1"/>
          <p:cNvSpPr/>
          <p:nvPr/>
        </p:nvSpPr>
        <p:spPr>
          <a:xfrm>
            <a:off x="908050" y="419100"/>
            <a:ext cx="718185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若递交给磁盘驱动程序的磁盘柱面请求按到达时间顺序分别是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184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，设磁头初始处于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柱面，则平均寻道长度为多少？</a:t>
            </a:r>
            <a:r>
              <a:rPr lang="zh-CN" altLang="en-US" dirty="0">
                <a:latin typeface="Tahom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4457" name="Text Box 10"/>
          <p:cNvSpPr txBox="1"/>
          <p:nvPr/>
        </p:nvSpPr>
        <p:spPr>
          <a:xfrm>
            <a:off x="1835150" y="6156325"/>
            <a:ext cx="1514475" cy="585788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简单、公平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458" name="Text Box 10"/>
          <p:cNvSpPr txBox="1"/>
          <p:nvPr/>
        </p:nvSpPr>
        <p:spPr>
          <a:xfrm>
            <a:off x="4714875" y="6137275"/>
            <a:ext cx="3375025" cy="584200"/>
          </a:xfrm>
          <a:prstGeom prst="rect">
            <a:avLst/>
          </a:prstGeom>
          <a:solidFill>
            <a:srgbClr val="FFCC99"/>
          </a:solidFill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公平性差，有“饿死”现象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NGU4MTI2ZWM4YzVmNDAzNmI3NGI2MTBkYmRiZjkzN2EifQ=="/>
</p:tagLst>
</file>

<file path=ppt/theme/theme1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FF"/>
      </a:hlink>
      <a:folHlink>
        <a:srgbClr val="CC3300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17740</Words>
  <Application>WPS 演示</Application>
  <PresentationFormat/>
  <Paragraphs>1430</Paragraphs>
  <Slides>106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106</vt:i4>
      </vt:variant>
    </vt:vector>
  </HeadingPairs>
  <TitlesOfParts>
    <vt:vector size="134" baseType="lpstr">
      <vt:lpstr>Arial</vt:lpstr>
      <vt:lpstr>宋体</vt:lpstr>
      <vt:lpstr>Wingdings</vt:lpstr>
      <vt:lpstr>Times New Roman</vt:lpstr>
      <vt:lpstr>楷体_GB2312</vt:lpstr>
      <vt:lpstr>新宋体</vt:lpstr>
      <vt:lpstr>Tahoma</vt:lpstr>
      <vt:lpstr>黑体</vt:lpstr>
      <vt:lpstr>Monotype Sorts</vt:lpstr>
      <vt:lpstr>Wingdings</vt:lpstr>
      <vt:lpstr>Symbol</vt:lpstr>
      <vt:lpstr>仿宋_GB2312</vt:lpstr>
      <vt:lpstr>仿宋</vt:lpstr>
      <vt:lpstr>微软雅黑</vt:lpstr>
      <vt:lpstr>Arial Unicode MS</vt:lpstr>
      <vt:lpstr>Blends</vt:lpstr>
      <vt:lpstr>Visio.Drawing.4</vt:lpstr>
      <vt:lpstr>Visio.Drawing.4</vt:lpstr>
      <vt:lpstr>Equation.3</vt:lpstr>
      <vt:lpstr>Equation.3</vt:lpstr>
      <vt:lpstr>Visio.Drawing.4</vt:lpstr>
      <vt:lpstr>Visio.Drawing.4</vt:lpstr>
      <vt:lpstr>Visio.Drawing.4</vt:lpstr>
      <vt:lpstr>Visio.Drawing.11</vt:lpstr>
      <vt:lpstr>Visio.Drawing.4</vt:lpstr>
      <vt:lpstr>Visio.Drawing.4</vt:lpstr>
      <vt:lpstr>Visio.Drawing.4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Qian</dc:creator>
  <cp:lastModifiedBy>weiwen</cp:lastModifiedBy>
  <cp:revision>341</cp:revision>
  <dcterms:created xsi:type="dcterms:W3CDTF">2010-09-12T07:56:51Z</dcterms:created>
  <dcterms:modified xsi:type="dcterms:W3CDTF">2024-04-16T09:21:30Z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280870529B404BE1872D799BAAA0D9FA_12</vt:lpwstr>
  </property>
  <property fmtid="{D5CDD505-2E9C-101B-9397-08002B2CF9AE}" pid="3" name="KSOProductBuildVer">
    <vt:lpwstr>2052-12.1.0.16417</vt:lpwstr>
  </property>
</Properties>
</file>